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60"/>
  </p:notesMasterIdLst>
  <p:sldIdLst>
    <p:sldId id="256" r:id="rId2"/>
    <p:sldId id="257" r:id="rId3"/>
    <p:sldId id="258" r:id="rId4"/>
    <p:sldId id="281" r:id="rId5"/>
    <p:sldId id="342" r:id="rId6"/>
    <p:sldId id="313" r:id="rId7"/>
    <p:sldId id="314" r:id="rId8"/>
    <p:sldId id="358" r:id="rId9"/>
    <p:sldId id="340" r:id="rId10"/>
    <p:sldId id="315" r:id="rId11"/>
    <p:sldId id="316" r:id="rId12"/>
    <p:sldId id="341" r:id="rId13"/>
    <p:sldId id="317" r:id="rId14"/>
    <p:sldId id="318" r:id="rId15"/>
    <p:sldId id="319" r:id="rId16"/>
    <p:sldId id="359" r:id="rId17"/>
    <p:sldId id="361" r:id="rId18"/>
    <p:sldId id="362" r:id="rId19"/>
    <p:sldId id="360" r:id="rId20"/>
    <p:sldId id="343" r:id="rId21"/>
    <p:sldId id="320" r:id="rId22"/>
    <p:sldId id="321" r:id="rId23"/>
    <p:sldId id="322" r:id="rId24"/>
    <p:sldId id="345" r:id="rId25"/>
    <p:sldId id="346" r:id="rId26"/>
    <p:sldId id="344" r:id="rId27"/>
    <p:sldId id="323" r:id="rId28"/>
    <p:sldId id="324" r:id="rId29"/>
    <p:sldId id="347" r:id="rId30"/>
    <p:sldId id="350" r:id="rId31"/>
    <p:sldId id="351" r:id="rId32"/>
    <p:sldId id="352" r:id="rId33"/>
    <p:sldId id="325" r:id="rId34"/>
    <p:sldId id="326" r:id="rId35"/>
    <p:sldId id="327" r:id="rId36"/>
    <p:sldId id="328" r:id="rId37"/>
    <p:sldId id="356" r:id="rId38"/>
    <p:sldId id="492" r:id="rId39"/>
    <p:sldId id="372" r:id="rId40"/>
    <p:sldId id="376" r:id="rId41"/>
    <p:sldId id="373" r:id="rId42"/>
    <p:sldId id="374" r:id="rId43"/>
    <p:sldId id="375" r:id="rId44"/>
    <p:sldId id="377" r:id="rId45"/>
    <p:sldId id="378" r:id="rId46"/>
    <p:sldId id="379" r:id="rId47"/>
    <p:sldId id="380" r:id="rId48"/>
    <p:sldId id="363" r:id="rId49"/>
    <p:sldId id="364" r:id="rId50"/>
    <p:sldId id="365" r:id="rId51"/>
    <p:sldId id="366" r:id="rId52"/>
    <p:sldId id="367" r:id="rId53"/>
    <p:sldId id="368" r:id="rId54"/>
    <p:sldId id="369" r:id="rId55"/>
    <p:sldId id="370" r:id="rId56"/>
    <p:sldId id="371" r:id="rId57"/>
    <p:sldId id="339" r:id="rId58"/>
    <p:sldId id="34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111" d="100"/>
          <a:sy n="11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71734-0436-4667-9EBF-DFDA4B1FF983}"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13679E06-DF16-4515-8EBF-B37E48947D96}">
      <dgm:prSet custT="1"/>
      <dgm:spPr/>
      <dgm:t>
        <a:bodyPr/>
        <a:lstStyle/>
        <a:p>
          <a:pPr rtl="0"/>
          <a:r>
            <a:rPr lang="en-US" sz="2000" b="1">
              <a:solidFill>
                <a:srgbClr val="002060"/>
              </a:solidFill>
              <a:latin typeface="Times New Roman" panose="02020603050405020304" pitchFamily="18" charset="0"/>
              <a:cs typeface="Times New Roman" panose="02020603050405020304" pitchFamily="18" charset="0"/>
            </a:rPr>
            <a:t>SQL Data Definition and Data Types</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62573F37-68BA-43E6-A9FC-47DBD3AEA47A}" type="parTrans" cxnId="{C507F704-31FE-4A57-BCEE-BAD68B4B6ED6}">
      <dgm:prSet/>
      <dgm:spPr/>
      <dgm:t>
        <a:bodyPr/>
        <a:lstStyle/>
        <a:p>
          <a:endParaRPr lang="en-US"/>
        </a:p>
      </dgm:t>
    </dgm:pt>
    <dgm:pt modelId="{A1FA7288-6014-4986-96BB-EB6E1E81BAB3}" type="sibTrans" cxnId="{C507F704-31FE-4A57-BCEE-BAD68B4B6ED6}">
      <dgm:prSet/>
      <dgm:spPr/>
      <dgm:t>
        <a:bodyPr/>
        <a:lstStyle/>
        <a:p>
          <a:endParaRPr lang="en-US"/>
        </a:p>
      </dgm:t>
    </dgm:pt>
    <dgm:pt modelId="{DB73A15E-807E-43D4-8418-1F6B8AE8BEF0}">
      <dgm:prSet custT="1"/>
      <dgm:spPr/>
      <dgm:t>
        <a:bodyPr/>
        <a:lstStyle/>
        <a:p>
          <a:pPr rtl="0"/>
          <a:r>
            <a:rPr lang="en-US" sz="2000" b="1">
              <a:solidFill>
                <a:srgbClr val="002060"/>
              </a:solidFill>
              <a:latin typeface="Times New Roman" panose="02020603050405020304" pitchFamily="18" charset="0"/>
              <a:cs typeface="Times New Roman" panose="02020603050405020304" pitchFamily="18" charset="0"/>
            </a:rPr>
            <a:t>Specifying Constraints in SQL</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B388130C-4225-4469-BC2D-415AA4D7AB50}" type="parTrans" cxnId="{459568E0-3514-480D-B385-A22203ABC5D6}">
      <dgm:prSet/>
      <dgm:spPr/>
      <dgm:t>
        <a:bodyPr/>
        <a:lstStyle/>
        <a:p>
          <a:endParaRPr lang="en-US"/>
        </a:p>
      </dgm:t>
    </dgm:pt>
    <dgm:pt modelId="{E591C136-9380-4598-B3E4-92AD33D9F6A5}" type="sibTrans" cxnId="{459568E0-3514-480D-B385-A22203ABC5D6}">
      <dgm:prSet/>
      <dgm:spPr/>
      <dgm:t>
        <a:bodyPr/>
        <a:lstStyle/>
        <a:p>
          <a:endParaRPr lang="en-US"/>
        </a:p>
      </dgm:t>
    </dgm:pt>
    <dgm:pt modelId="{7F79A441-8A52-421C-852E-01DD653FF0C5}">
      <dgm:prSet custT="1"/>
      <dgm:spPr/>
      <dgm:t>
        <a:bodyPr/>
        <a:lstStyle/>
        <a:p>
          <a:pPr rtl="0"/>
          <a:r>
            <a:rPr lang="en-US" sz="2000" b="1">
              <a:solidFill>
                <a:srgbClr val="002060"/>
              </a:solidFill>
              <a:latin typeface="Times New Roman" panose="02020603050405020304" pitchFamily="18" charset="0"/>
              <a:cs typeface="Times New Roman" panose="02020603050405020304" pitchFamily="18" charset="0"/>
            </a:rPr>
            <a:t>Basic Retrieval Queries in SQL</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6964476F-069B-439D-B5BE-45506FDFA443}" type="parTrans" cxnId="{D8775175-1EB6-454D-8F96-9F5390B7D0AC}">
      <dgm:prSet/>
      <dgm:spPr/>
      <dgm:t>
        <a:bodyPr/>
        <a:lstStyle/>
        <a:p>
          <a:endParaRPr lang="en-US"/>
        </a:p>
      </dgm:t>
    </dgm:pt>
    <dgm:pt modelId="{88DBA6A6-03A3-4D74-A795-9BE0739EB710}" type="sibTrans" cxnId="{D8775175-1EB6-454D-8F96-9F5390B7D0AC}">
      <dgm:prSet/>
      <dgm:spPr/>
      <dgm:t>
        <a:bodyPr/>
        <a:lstStyle/>
        <a:p>
          <a:endParaRPr lang="en-US"/>
        </a:p>
      </dgm:t>
    </dgm:pt>
    <dgm:pt modelId="{10EC55B7-54D8-43C1-ABEA-80B664A6E106}">
      <dgm:prSet custT="1"/>
      <dgm:spPr/>
      <dgm:t>
        <a:bodyPr/>
        <a:lstStyle/>
        <a:p>
          <a:pPr rtl="0"/>
          <a:r>
            <a:rPr lang="en-US" sz="2000" b="1">
              <a:solidFill>
                <a:srgbClr val="002060"/>
              </a:solidFill>
              <a:latin typeface="Times New Roman" panose="02020603050405020304" pitchFamily="18" charset="0"/>
              <a:cs typeface="Times New Roman" panose="02020603050405020304" pitchFamily="18" charset="0"/>
            </a:rPr>
            <a:t>INSERT, DELETE, and UPDATE Statements in SQL</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51C27544-99E8-4842-A4A4-CB469A237BE9}" type="parTrans" cxnId="{ABC49A1E-0A05-49F5-BD53-A37A4CCE7757}">
      <dgm:prSet/>
      <dgm:spPr/>
      <dgm:t>
        <a:bodyPr/>
        <a:lstStyle/>
        <a:p>
          <a:endParaRPr lang="en-US"/>
        </a:p>
      </dgm:t>
    </dgm:pt>
    <dgm:pt modelId="{48E2EB8B-25A5-443B-96E9-2B1FD6681084}" type="sibTrans" cxnId="{ABC49A1E-0A05-49F5-BD53-A37A4CCE7757}">
      <dgm:prSet/>
      <dgm:spPr/>
      <dgm:t>
        <a:bodyPr/>
        <a:lstStyle/>
        <a:p>
          <a:endParaRPr lang="en-US"/>
        </a:p>
      </dgm:t>
    </dgm:pt>
    <dgm:pt modelId="{E93B15AF-98A4-41DE-9C50-9F7E6EEBE887}">
      <dgm:prSet custT="1"/>
      <dgm:spPr/>
      <dgm:t>
        <a:bodyPr/>
        <a:lstStyle/>
        <a:p>
          <a:pPr rtl="0"/>
          <a:r>
            <a:rPr lang="en-US" sz="2000" b="1" dirty="0">
              <a:solidFill>
                <a:srgbClr val="002060"/>
              </a:solidFill>
              <a:latin typeface="Times New Roman" panose="02020603050405020304" pitchFamily="18" charset="0"/>
              <a:cs typeface="Times New Roman" panose="02020603050405020304" pitchFamily="18" charset="0"/>
            </a:rPr>
            <a:t>Additional features in SQL</a:t>
          </a:r>
        </a:p>
      </dgm:t>
    </dgm:pt>
    <dgm:pt modelId="{34F352CC-7104-4416-8099-F02498AD732F}" type="parTrans" cxnId="{29AD6D7A-026D-4229-8ED8-4FA9AC6014AF}">
      <dgm:prSet/>
      <dgm:spPr/>
      <dgm:t>
        <a:bodyPr/>
        <a:lstStyle/>
        <a:p>
          <a:endParaRPr lang="en-US"/>
        </a:p>
      </dgm:t>
    </dgm:pt>
    <dgm:pt modelId="{10E9D8F1-A86A-4C0D-947E-36F9241ECECB}" type="sibTrans" cxnId="{29AD6D7A-026D-4229-8ED8-4FA9AC6014AF}">
      <dgm:prSet/>
      <dgm:spPr/>
      <dgm:t>
        <a:bodyPr/>
        <a:lstStyle/>
        <a:p>
          <a:endParaRPr lang="en-US"/>
        </a:p>
      </dgm:t>
    </dgm:pt>
    <dgm:pt modelId="{0B393C3A-2201-4B27-8032-79047F382A6D}" type="pres">
      <dgm:prSet presAssocID="{4F971734-0436-4667-9EBF-DFDA4B1FF983}" presName="Name0" presStyleCnt="0">
        <dgm:presLayoutVars>
          <dgm:chMax val="7"/>
          <dgm:chPref val="7"/>
          <dgm:dir/>
        </dgm:presLayoutVars>
      </dgm:prSet>
      <dgm:spPr/>
    </dgm:pt>
    <dgm:pt modelId="{2F46C88D-4EF7-4D6F-BBCD-1383228EBB9B}" type="pres">
      <dgm:prSet presAssocID="{4F971734-0436-4667-9EBF-DFDA4B1FF983}" presName="Name1" presStyleCnt="0"/>
      <dgm:spPr/>
    </dgm:pt>
    <dgm:pt modelId="{98329944-6565-434B-BA26-6C30033FCCB0}" type="pres">
      <dgm:prSet presAssocID="{4F971734-0436-4667-9EBF-DFDA4B1FF983}" presName="cycle" presStyleCnt="0"/>
      <dgm:spPr/>
    </dgm:pt>
    <dgm:pt modelId="{FB14FE7D-CE9D-42A8-A70F-883B4354B949}" type="pres">
      <dgm:prSet presAssocID="{4F971734-0436-4667-9EBF-DFDA4B1FF983}" presName="srcNode" presStyleLbl="node1" presStyleIdx="0" presStyleCnt="5"/>
      <dgm:spPr/>
    </dgm:pt>
    <dgm:pt modelId="{13894EB6-AB1E-4D01-B8A3-B5AA053C09BF}" type="pres">
      <dgm:prSet presAssocID="{4F971734-0436-4667-9EBF-DFDA4B1FF983}" presName="conn" presStyleLbl="parChTrans1D2" presStyleIdx="0" presStyleCnt="1"/>
      <dgm:spPr/>
    </dgm:pt>
    <dgm:pt modelId="{95D08F85-B6A4-432F-BE9F-EF6B2208E34D}" type="pres">
      <dgm:prSet presAssocID="{4F971734-0436-4667-9EBF-DFDA4B1FF983}" presName="extraNode" presStyleLbl="node1" presStyleIdx="0" presStyleCnt="5"/>
      <dgm:spPr/>
    </dgm:pt>
    <dgm:pt modelId="{34290FF8-C6BB-4A77-B415-1FF1FED8DA2F}" type="pres">
      <dgm:prSet presAssocID="{4F971734-0436-4667-9EBF-DFDA4B1FF983}" presName="dstNode" presStyleLbl="node1" presStyleIdx="0" presStyleCnt="5"/>
      <dgm:spPr/>
    </dgm:pt>
    <dgm:pt modelId="{8AA2ECFA-5347-43BE-9B3E-60A7202923DE}" type="pres">
      <dgm:prSet presAssocID="{13679E06-DF16-4515-8EBF-B37E48947D96}" presName="text_1" presStyleLbl="node1" presStyleIdx="0" presStyleCnt="5">
        <dgm:presLayoutVars>
          <dgm:bulletEnabled val="1"/>
        </dgm:presLayoutVars>
      </dgm:prSet>
      <dgm:spPr/>
    </dgm:pt>
    <dgm:pt modelId="{BE340FF9-21CC-49DD-9DC0-2D8D922290C4}" type="pres">
      <dgm:prSet presAssocID="{13679E06-DF16-4515-8EBF-B37E48947D96}" presName="accent_1" presStyleCnt="0"/>
      <dgm:spPr/>
    </dgm:pt>
    <dgm:pt modelId="{466FE88B-A5E1-491A-9D0C-03FEED3C7EA2}" type="pres">
      <dgm:prSet presAssocID="{13679E06-DF16-4515-8EBF-B37E48947D96}" presName="accentRepeatNode" presStyleLbl="solidFgAcc1" presStyleIdx="0" presStyleCnt="5"/>
      <dgm:spPr/>
    </dgm:pt>
    <dgm:pt modelId="{76A5E837-1AB5-436E-8F2A-76625BB18642}" type="pres">
      <dgm:prSet presAssocID="{DB73A15E-807E-43D4-8418-1F6B8AE8BEF0}" presName="text_2" presStyleLbl="node1" presStyleIdx="1" presStyleCnt="5">
        <dgm:presLayoutVars>
          <dgm:bulletEnabled val="1"/>
        </dgm:presLayoutVars>
      </dgm:prSet>
      <dgm:spPr/>
    </dgm:pt>
    <dgm:pt modelId="{D796BE2F-6AA4-4980-B80F-AB7511CC843F}" type="pres">
      <dgm:prSet presAssocID="{DB73A15E-807E-43D4-8418-1F6B8AE8BEF0}" presName="accent_2" presStyleCnt="0"/>
      <dgm:spPr/>
    </dgm:pt>
    <dgm:pt modelId="{1F37552D-BF92-41E0-B86F-23529E8D3D25}" type="pres">
      <dgm:prSet presAssocID="{DB73A15E-807E-43D4-8418-1F6B8AE8BEF0}" presName="accentRepeatNode" presStyleLbl="solidFgAcc1" presStyleIdx="1" presStyleCnt="5"/>
      <dgm:spPr/>
    </dgm:pt>
    <dgm:pt modelId="{F455A6A0-0771-4F18-A7D8-F4839823BC4C}" type="pres">
      <dgm:prSet presAssocID="{7F79A441-8A52-421C-852E-01DD653FF0C5}" presName="text_3" presStyleLbl="node1" presStyleIdx="2" presStyleCnt="5">
        <dgm:presLayoutVars>
          <dgm:bulletEnabled val="1"/>
        </dgm:presLayoutVars>
      </dgm:prSet>
      <dgm:spPr/>
    </dgm:pt>
    <dgm:pt modelId="{5D0785D4-C654-4096-9949-925B3C2E9A94}" type="pres">
      <dgm:prSet presAssocID="{7F79A441-8A52-421C-852E-01DD653FF0C5}" presName="accent_3" presStyleCnt="0"/>
      <dgm:spPr/>
    </dgm:pt>
    <dgm:pt modelId="{19094EDD-4AB9-4554-937F-523A4E85BEEB}" type="pres">
      <dgm:prSet presAssocID="{7F79A441-8A52-421C-852E-01DD653FF0C5}" presName="accentRepeatNode" presStyleLbl="solidFgAcc1" presStyleIdx="2" presStyleCnt="5"/>
      <dgm:spPr/>
    </dgm:pt>
    <dgm:pt modelId="{D9C3C466-5114-412C-A5A0-BD9DC15F33E6}" type="pres">
      <dgm:prSet presAssocID="{10EC55B7-54D8-43C1-ABEA-80B664A6E106}" presName="text_4" presStyleLbl="node1" presStyleIdx="3" presStyleCnt="5">
        <dgm:presLayoutVars>
          <dgm:bulletEnabled val="1"/>
        </dgm:presLayoutVars>
      </dgm:prSet>
      <dgm:spPr/>
    </dgm:pt>
    <dgm:pt modelId="{FC2EAD1A-796F-41FC-BC45-A7A1623D745D}" type="pres">
      <dgm:prSet presAssocID="{10EC55B7-54D8-43C1-ABEA-80B664A6E106}" presName="accent_4" presStyleCnt="0"/>
      <dgm:spPr/>
    </dgm:pt>
    <dgm:pt modelId="{DFAADCD4-CE81-4091-ACEE-62E6A41E232A}" type="pres">
      <dgm:prSet presAssocID="{10EC55B7-54D8-43C1-ABEA-80B664A6E106}" presName="accentRepeatNode" presStyleLbl="solidFgAcc1" presStyleIdx="3" presStyleCnt="5"/>
      <dgm:spPr/>
    </dgm:pt>
    <dgm:pt modelId="{E3E73009-688B-44F2-9F21-3405E1514BB3}" type="pres">
      <dgm:prSet presAssocID="{E93B15AF-98A4-41DE-9C50-9F7E6EEBE887}" presName="text_5" presStyleLbl="node1" presStyleIdx="4" presStyleCnt="5">
        <dgm:presLayoutVars>
          <dgm:bulletEnabled val="1"/>
        </dgm:presLayoutVars>
      </dgm:prSet>
      <dgm:spPr/>
    </dgm:pt>
    <dgm:pt modelId="{EEE392C2-C9E7-4574-8C91-5AB6BD6A01E0}" type="pres">
      <dgm:prSet presAssocID="{E93B15AF-98A4-41DE-9C50-9F7E6EEBE887}" presName="accent_5" presStyleCnt="0"/>
      <dgm:spPr/>
    </dgm:pt>
    <dgm:pt modelId="{4C9E664D-A713-4E57-915D-67D106FDA307}" type="pres">
      <dgm:prSet presAssocID="{E93B15AF-98A4-41DE-9C50-9F7E6EEBE887}" presName="accentRepeatNode" presStyleLbl="solidFgAcc1" presStyleIdx="4" presStyleCnt="5"/>
      <dgm:spPr/>
    </dgm:pt>
  </dgm:ptLst>
  <dgm:cxnLst>
    <dgm:cxn modelId="{C507F704-31FE-4A57-BCEE-BAD68B4B6ED6}" srcId="{4F971734-0436-4667-9EBF-DFDA4B1FF983}" destId="{13679E06-DF16-4515-8EBF-B37E48947D96}" srcOrd="0" destOrd="0" parTransId="{62573F37-68BA-43E6-A9FC-47DBD3AEA47A}" sibTransId="{A1FA7288-6014-4986-96BB-EB6E1E81BAB3}"/>
    <dgm:cxn modelId="{10A00414-7487-4DD1-BF36-66141AAA42CE}" type="presOf" srcId="{13679E06-DF16-4515-8EBF-B37E48947D96}" destId="{8AA2ECFA-5347-43BE-9B3E-60A7202923DE}" srcOrd="0" destOrd="0" presId="urn:microsoft.com/office/officeart/2008/layout/VerticalCurvedList"/>
    <dgm:cxn modelId="{ABC49A1E-0A05-49F5-BD53-A37A4CCE7757}" srcId="{4F971734-0436-4667-9EBF-DFDA4B1FF983}" destId="{10EC55B7-54D8-43C1-ABEA-80B664A6E106}" srcOrd="3" destOrd="0" parTransId="{51C27544-99E8-4842-A4A4-CB469A237BE9}" sibTransId="{48E2EB8B-25A5-443B-96E9-2B1FD6681084}"/>
    <dgm:cxn modelId="{55109823-D3A6-4157-A33F-67454FD6010B}" type="presOf" srcId="{10EC55B7-54D8-43C1-ABEA-80B664A6E106}" destId="{D9C3C466-5114-412C-A5A0-BD9DC15F33E6}" srcOrd="0" destOrd="0" presId="urn:microsoft.com/office/officeart/2008/layout/VerticalCurvedList"/>
    <dgm:cxn modelId="{A8C8F73A-D0CC-4D66-BF16-B219F233A214}" type="presOf" srcId="{DB73A15E-807E-43D4-8418-1F6B8AE8BEF0}" destId="{76A5E837-1AB5-436E-8F2A-76625BB18642}" srcOrd="0" destOrd="0" presId="urn:microsoft.com/office/officeart/2008/layout/VerticalCurvedList"/>
    <dgm:cxn modelId="{4EC0224B-B081-475F-B7EC-2C9034AAB4CE}" type="presOf" srcId="{A1FA7288-6014-4986-96BB-EB6E1E81BAB3}" destId="{13894EB6-AB1E-4D01-B8A3-B5AA053C09BF}" srcOrd="0" destOrd="0" presId="urn:microsoft.com/office/officeart/2008/layout/VerticalCurvedList"/>
    <dgm:cxn modelId="{EFE5CD6F-2596-4213-A34D-55A3324A3CEC}" type="presOf" srcId="{7F79A441-8A52-421C-852E-01DD653FF0C5}" destId="{F455A6A0-0771-4F18-A7D8-F4839823BC4C}" srcOrd="0" destOrd="0" presId="urn:microsoft.com/office/officeart/2008/layout/VerticalCurvedList"/>
    <dgm:cxn modelId="{D8775175-1EB6-454D-8F96-9F5390B7D0AC}" srcId="{4F971734-0436-4667-9EBF-DFDA4B1FF983}" destId="{7F79A441-8A52-421C-852E-01DD653FF0C5}" srcOrd="2" destOrd="0" parTransId="{6964476F-069B-439D-B5BE-45506FDFA443}" sibTransId="{88DBA6A6-03A3-4D74-A795-9BE0739EB710}"/>
    <dgm:cxn modelId="{0084CC57-551C-4205-962C-CFAC06D1DCAF}" type="presOf" srcId="{E93B15AF-98A4-41DE-9C50-9F7E6EEBE887}" destId="{E3E73009-688B-44F2-9F21-3405E1514BB3}" srcOrd="0" destOrd="0" presId="urn:microsoft.com/office/officeart/2008/layout/VerticalCurvedList"/>
    <dgm:cxn modelId="{29AD6D7A-026D-4229-8ED8-4FA9AC6014AF}" srcId="{4F971734-0436-4667-9EBF-DFDA4B1FF983}" destId="{E93B15AF-98A4-41DE-9C50-9F7E6EEBE887}" srcOrd="4" destOrd="0" parTransId="{34F352CC-7104-4416-8099-F02498AD732F}" sibTransId="{10E9D8F1-A86A-4C0D-947E-36F9241ECECB}"/>
    <dgm:cxn modelId="{9E3AB0D1-FA11-4AD4-A540-7B60BC66AA39}" type="presOf" srcId="{4F971734-0436-4667-9EBF-DFDA4B1FF983}" destId="{0B393C3A-2201-4B27-8032-79047F382A6D}" srcOrd="0" destOrd="0" presId="urn:microsoft.com/office/officeart/2008/layout/VerticalCurvedList"/>
    <dgm:cxn modelId="{459568E0-3514-480D-B385-A22203ABC5D6}" srcId="{4F971734-0436-4667-9EBF-DFDA4B1FF983}" destId="{DB73A15E-807E-43D4-8418-1F6B8AE8BEF0}" srcOrd="1" destOrd="0" parTransId="{B388130C-4225-4469-BC2D-415AA4D7AB50}" sibTransId="{E591C136-9380-4598-B3E4-92AD33D9F6A5}"/>
    <dgm:cxn modelId="{1BC066C0-EA05-4B68-8B51-F96119E853D6}" type="presParOf" srcId="{0B393C3A-2201-4B27-8032-79047F382A6D}" destId="{2F46C88D-4EF7-4D6F-BBCD-1383228EBB9B}" srcOrd="0" destOrd="0" presId="urn:microsoft.com/office/officeart/2008/layout/VerticalCurvedList"/>
    <dgm:cxn modelId="{3E0C72AF-E473-4B5C-922F-C5A1F40E3375}" type="presParOf" srcId="{2F46C88D-4EF7-4D6F-BBCD-1383228EBB9B}" destId="{98329944-6565-434B-BA26-6C30033FCCB0}" srcOrd="0" destOrd="0" presId="urn:microsoft.com/office/officeart/2008/layout/VerticalCurvedList"/>
    <dgm:cxn modelId="{88DD4029-C60C-44F7-9823-55B627FCDAB2}" type="presParOf" srcId="{98329944-6565-434B-BA26-6C30033FCCB0}" destId="{FB14FE7D-CE9D-42A8-A70F-883B4354B949}" srcOrd="0" destOrd="0" presId="urn:microsoft.com/office/officeart/2008/layout/VerticalCurvedList"/>
    <dgm:cxn modelId="{074A8683-E45E-4916-861A-ECF4C2F2275D}" type="presParOf" srcId="{98329944-6565-434B-BA26-6C30033FCCB0}" destId="{13894EB6-AB1E-4D01-B8A3-B5AA053C09BF}" srcOrd="1" destOrd="0" presId="urn:microsoft.com/office/officeart/2008/layout/VerticalCurvedList"/>
    <dgm:cxn modelId="{1B3B983F-35EB-468A-A60E-4993BAB28861}" type="presParOf" srcId="{98329944-6565-434B-BA26-6C30033FCCB0}" destId="{95D08F85-B6A4-432F-BE9F-EF6B2208E34D}" srcOrd="2" destOrd="0" presId="urn:microsoft.com/office/officeart/2008/layout/VerticalCurvedList"/>
    <dgm:cxn modelId="{1D3B8C83-73B8-4313-8760-809E6E5EA0F5}" type="presParOf" srcId="{98329944-6565-434B-BA26-6C30033FCCB0}" destId="{34290FF8-C6BB-4A77-B415-1FF1FED8DA2F}" srcOrd="3" destOrd="0" presId="urn:microsoft.com/office/officeart/2008/layout/VerticalCurvedList"/>
    <dgm:cxn modelId="{01188B13-CBE0-462C-8105-B29113E658EF}" type="presParOf" srcId="{2F46C88D-4EF7-4D6F-BBCD-1383228EBB9B}" destId="{8AA2ECFA-5347-43BE-9B3E-60A7202923DE}" srcOrd="1" destOrd="0" presId="urn:microsoft.com/office/officeart/2008/layout/VerticalCurvedList"/>
    <dgm:cxn modelId="{FB5C929D-96E3-443E-B94B-E98F02366366}" type="presParOf" srcId="{2F46C88D-4EF7-4D6F-BBCD-1383228EBB9B}" destId="{BE340FF9-21CC-49DD-9DC0-2D8D922290C4}" srcOrd="2" destOrd="0" presId="urn:microsoft.com/office/officeart/2008/layout/VerticalCurvedList"/>
    <dgm:cxn modelId="{50870C73-0C11-43A8-BD7C-E882333FD7C5}" type="presParOf" srcId="{BE340FF9-21CC-49DD-9DC0-2D8D922290C4}" destId="{466FE88B-A5E1-491A-9D0C-03FEED3C7EA2}" srcOrd="0" destOrd="0" presId="urn:microsoft.com/office/officeart/2008/layout/VerticalCurvedList"/>
    <dgm:cxn modelId="{9F73282A-AB9D-4529-8956-22D5FADBA769}" type="presParOf" srcId="{2F46C88D-4EF7-4D6F-BBCD-1383228EBB9B}" destId="{76A5E837-1AB5-436E-8F2A-76625BB18642}" srcOrd="3" destOrd="0" presId="urn:microsoft.com/office/officeart/2008/layout/VerticalCurvedList"/>
    <dgm:cxn modelId="{AF13F386-11AB-4994-8F2B-2C66FB4389EF}" type="presParOf" srcId="{2F46C88D-4EF7-4D6F-BBCD-1383228EBB9B}" destId="{D796BE2F-6AA4-4980-B80F-AB7511CC843F}" srcOrd="4" destOrd="0" presId="urn:microsoft.com/office/officeart/2008/layout/VerticalCurvedList"/>
    <dgm:cxn modelId="{F7ADCE49-DDE4-47ED-966C-9A87A1366E86}" type="presParOf" srcId="{D796BE2F-6AA4-4980-B80F-AB7511CC843F}" destId="{1F37552D-BF92-41E0-B86F-23529E8D3D25}" srcOrd="0" destOrd="0" presId="urn:microsoft.com/office/officeart/2008/layout/VerticalCurvedList"/>
    <dgm:cxn modelId="{A1EAF3EA-2283-472F-9A88-5AC83E16D4E6}" type="presParOf" srcId="{2F46C88D-4EF7-4D6F-BBCD-1383228EBB9B}" destId="{F455A6A0-0771-4F18-A7D8-F4839823BC4C}" srcOrd="5" destOrd="0" presId="urn:microsoft.com/office/officeart/2008/layout/VerticalCurvedList"/>
    <dgm:cxn modelId="{30B0EB3A-DDFC-445A-B4D3-7DC860C040F6}" type="presParOf" srcId="{2F46C88D-4EF7-4D6F-BBCD-1383228EBB9B}" destId="{5D0785D4-C654-4096-9949-925B3C2E9A94}" srcOrd="6" destOrd="0" presId="urn:microsoft.com/office/officeart/2008/layout/VerticalCurvedList"/>
    <dgm:cxn modelId="{A64CB2E3-EACB-42FE-8964-C0B77F318E6B}" type="presParOf" srcId="{5D0785D4-C654-4096-9949-925B3C2E9A94}" destId="{19094EDD-4AB9-4554-937F-523A4E85BEEB}" srcOrd="0" destOrd="0" presId="urn:microsoft.com/office/officeart/2008/layout/VerticalCurvedList"/>
    <dgm:cxn modelId="{A5242ECE-9B61-403F-BA68-94C962A6BAD6}" type="presParOf" srcId="{2F46C88D-4EF7-4D6F-BBCD-1383228EBB9B}" destId="{D9C3C466-5114-412C-A5A0-BD9DC15F33E6}" srcOrd="7" destOrd="0" presId="urn:microsoft.com/office/officeart/2008/layout/VerticalCurvedList"/>
    <dgm:cxn modelId="{9D554D74-FEE3-4C5C-A5A1-55C118B53E9B}" type="presParOf" srcId="{2F46C88D-4EF7-4D6F-BBCD-1383228EBB9B}" destId="{FC2EAD1A-796F-41FC-BC45-A7A1623D745D}" srcOrd="8" destOrd="0" presId="urn:microsoft.com/office/officeart/2008/layout/VerticalCurvedList"/>
    <dgm:cxn modelId="{AE2135D4-5E4A-4C5E-AD77-68D1046091BB}" type="presParOf" srcId="{FC2EAD1A-796F-41FC-BC45-A7A1623D745D}" destId="{DFAADCD4-CE81-4091-ACEE-62E6A41E232A}" srcOrd="0" destOrd="0" presId="urn:microsoft.com/office/officeart/2008/layout/VerticalCurvedList"/>
    <dgm:cxn modelId="{B9A3D138-1008-4F9F-B73F-5425F26D9050}" type="presParOf" srcId="{2F46C88D-4EF7-4D6F-BBCD-1383228EBB9B}" destId="{E3E73009-688B-44F2-9F21-3405E1514BB3}" srcOrd="9" destOrd="0" presId="urn:microsoft.com/office/officeart/2008/layout/VerticalCurvedList"/>
    <dgm:cxn modelId="{D4F6C67D-6D0B-4B4A-AFD9-BE3B9C6D7FEC}" type="presParOf" srcId="{2F46C88D-4EF7-4D6F-BBCD-1383228EBB9B}" destId="{EEE392C2-C9E7-4574-8C91-5AB6BD6A01E0}" srcOrd="10" destOrd="0" presId="urn:microsoft.com/office/officeart/2008/layout/VerticalCurvedList"/>
    <dgm:cxn modelId="{3F793262-5507-4EA5-A841-10BC500BC6E2}" type="presParOf" srcId="{EEE392C2-C9E7-4574-8C91-5AB6BD6A01E0}" destId="{4C9E664D-A713-4E57-915D-67D106FDA30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94EB6-AB1E-4D01-B8A3-B5AA053C09BF}">
      <dsp:nvSpPr>
        <dsp:cNvPr id="0" name=""/>
        <dsp:cNvSpPr/>
      </dsp:nvSpPr>
      <dsp:spPr>
        <a:xfrm>
          <a:off x="-4662682" y="-714798"/>
          <a:ext cx="5554007" cy="5554007"/>
        </a:xfrm>
        <a:prstGeom prst="blockArc">
          <a:avLst>
            <a:gd name="adj1" fmla="val 18900000"/>
            <a:gd name="adj2" fmla="val 2700000"/>
            <a:gd name="adj3" fmla="val 389"/>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2ECFA-5347-43BE-9B3E-60A7202923DE}">
      <dsp:nvSpPr>
        <dsp:cNvPr id="0" name=""/>
        <dsp:cNvSpPr/>
      </dsp:nvSpPr>
      <dsp:spPr>
        <a:xfrm>
          <a:off x="390120" y="257693"/>
          <a:ext cx="8359515" cy="5157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b="1" kern="1200">
              <a:solidFill>
                <a:srgbClr val="002060"/>
              </a:solidFill>
              <a:latin typeface="Times New Roman" panose="02020603050405020304" pitchFamily="18" charset="0"/>
              <a:cs typeface="Times New Roman" panose="02020603050405020304" pitchFamily="18" charset="0"/>
            </a:rPr>
            <a:t>SQL Data Definition and Data Types</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390120" y="257693"/>
        <a:ext cx="8359515" cy="515716"/>
      </dsp:txXfrm>
    </dsp:sp>
    <dsp:sp modelId="{466FE88B-A5E1-491A-9D0C-03FEED3C7EA2}">
      <dsp:nvSpPr>
        <dsp:cNvPr id="0" name=""/>
        <dsp:cNvSpPr/>
      </dsp:nvSpPr>
      <dsp:spPr>
        <a:xfrm>
          <a:off x="67797" y="193228"/>
          <a:ext cx="644645" cy="64464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A5E837-1AB5-436E-8F2A-76625BB18642}">
      <dsp:nvSpPr>
        <dsp:cNvPr id="0" name=""/>
        <dsp:cNvSpPr/>
      </dsp:nvSpPr>
      <dsp:spPr>
        <a:xfrm>
          <a:off x="759667" y="1031020"/>
          <a:ext cx="7989968" cy="51571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b="1" kern="1200">
              <a:solidFill>
                <a:srgbClr val="002060"/>
              </a:solidFill>
              <a:latin typeface="Times New Roman" panose="02020603050405020304" pitchFamily="18" charset="0"/>
              <a:cs typeface="Times New Roman" panose="02020603050405020304" pitchFamily="18" charset="0"/>
            </a:rPr>
            <a:t>Specifying Constraints in SQL</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759667" y="1031020"/>
        <a:ext cx="7989968" cy="515716"/>
      </dsp:txXfrm>
    </dsp:sp>
    <dsp:sp modelId="{1F37552D-BF92-41E0-B86F-23529E8D3D25}">
      <dsp:nvSpPr>
        <dsp:cNvPr id="0" name=""/>
        <dsp:cNvSpPr/>
      </dsp:nvSpPr>
      <dsp:spPr>
        <a:xfrm>
          <a:off x="437344" y="966555"/>
          <a:ext cx="644645" cy="644645"/>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5A6A0-0771-4F18-A7D8-F4839823BC4C}">
      <dsp:nvSpPr>
        <dsp:cNvPr id="0" name=""/>
        <dsp:cNvSpPr/>
      </dsp:nvSpPr>
      <dsp:spPr>
        <a:xfrm>
          <a:off x="873088" y="1804346"/>
          <a:ext cx="7876547" cy="51571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b="1" kern="1200">
              <a:solidFill>
                <a:srgbClr val="002060"/>
              </a:solidFill>
              <a:latin typeface="Times New Roman" panose="02020603050405020304" pitchFamily="18" charset="0"/>
              <a:cs typeface="Times New Roman" panose="02020603050405020304" pitchFamily="18" charset="0"/>
            </a:rPr>
            <a:t>Basic Retrieval Queries in SQL</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873088" y="1804346"/>
        <a:ext cx="7876547" cy="515716"/>
      </dsp:txXfrm>
    </dsp:sp>
    <dsp:sp modelId="{19094EDD-4AB9-4554-937F-523A4E85BEEB}">
      <dsp:nvSpPr>
        <dsp:cNvPr id="0" name=""/>
        <dsp:cNvSpPr/>
      </dsp:nvSpPr>
      <dsp:spPr>
        <a:xfrm>
          <a:off x="550766" y="1739882"/>
          <a:ext cx="644645" cy="644645"/>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3C466-5114-412C-A5A0-BD9DC15F33E6}">
      <dsp:nvSpPr>
        <dsp:cNvPr id="0" name=""/>
        <dsp:cNvSpPr/>
      </dsp:nvSpPr>
      <dsp:spPr>
        <a:xfrm>
          <a:off x="759667" y="2577673"/>
          <a:ext cx="7989968" cy="5157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b="1" kern="1200">
              <a:solidFill>
                <a:srgbClr val="002060"/>
              </a:solidFill>
              <a:latin typeface="Times New Roman" panose="02020603050405020304" pitchFamily="18" charset="0"/>
              <a:cs typeface="Times New Roman" panose="02020603050405020304" pitchFamily="18" charset="0"/>
            </a:rPr>
            <a:t>INSERT, DELETE, and UPDATE Statements in SQL</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759667" y="2577673"/>
        <a:ext cx="7989968" cy="515716"/>
      </dsp:txXfrm>
    </dsp:sp>
    <dsp:sp modelId="{DFAADCD4-CE81-4091-ACEE-62E6A41E232A}">
      <dsp:nvSpPr>
        <dsp:cNvPr id="0" name=""/>
        <dsp:cNvSpPr/>
      </dsp:nvSpPr>
      <dsp:spPr>
        <a:xfrm>
          <a:off x="437344" y="2513209"/>
          <a:ext cx="644645" cy="644645"/>
        </a:xfrm>
        <a:prstGeom prst="ellipse">
          <a:avLst/>
        </a:prstGeom>
        <a:solidFill>
          <a:schemeClr val="lt1">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73009-688B-44F2-9F21-3405E1514BB3}">
      <dsp:nvSpPr>
        <dsp:cNvPr id="0" name=""/>
        <dsp:cNvSpPr/>
      </dsp:nvSpPr>
      <dsp:spPr>
        <a:xfrm>
          <a:off x="390120" y="3351000"/>
          <a:ext cx="8359515" cy="51571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b="1" kern="1200" dirty="0">
              <a:solidFill>
                <a:srgbClr val="002060"/>
              </a:solidFill>
              <a:latin typeface="Times New Roman" panose="02020603050405020304" pitchFamily="18" charset="0"/>
              <a:cs typeface="Times New Roman" panose="02020603050405020304" pitchFamily="18" charset="0"/>
            </a:rPr>
            <a:t>Additional features in SQL</a:t>
          </a:r>
        </a:p>
      </dsp:txBody>
      <dsp:txXfrm>
        <a:off x="390120" y="3351000"/>
        <a:ext cx="8359515" cy="515716"/>
      </dsp:txXfrm>
    </dsp:sp>
    <dsp:sp modelId="{4C9E664D-A713-4E57-915D-67D106FDA307}">
      <dsp:nvSpPr>
        <dsp:cNvPr id="0" name=""/>
        <dsp:cNvSpPr/>
      </dsp:nvSpPr>
      <dsp:spPr>
        <a:xfrm>
          <a:off x="67797" y="3286536"/>
          <a:ext cx="644645" cy="644645"/>
        </a:xfrm>
        <a:prstGeom prst="ellipse">
          <a:avLst/>
        </a:prstGeom>
        <a:solidFill>
          <a:schemeClr val="lt1">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09:40:23.1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14:56.486"/>
    </inkml:context>
    <inkml:brush xml:id="br0">
      <inkml:brushProperty name="width" value="0.05" units="cm"/>
      <inkml:brushProperty name="height" value="0.05" units="cm"/>
      <inkml:brushProperty name="color" value="#E71224"/>
    </inkml:brush>
  </inkml:definitions>
  <inkml:trace contextRef="#ctx0" brushRef="#br0">4895 388 24575,'0'600'0,"1"-575"0,2 0 0,7 31 0,0 5 0,0-13 0,-8-38 0,1 0 0,-2 0 0,1 0 0,-1 0 0,-1 19 0,-1-24 0,0-1 0,0 0 0,0 0 0,-1 0 0,1 0 0,-1-1 0,0 1 0,0 0 0,0-1 0,-1 1 0,1-1 0,-1 0 0,0 0 0,0 0 0,0 0 0,0 0 0,-1 0 0,-4 2 0,-18 9 0,0-1 0,-1-2 0,0-1 0,0-1 0,-1-1 0,-43 6 0,-35 12 0,56-11 0,0-2 0,-1-2 0,0-3 0,-1-2 0,-67 0 0,-200-6 0,-112-2 0,153-25 0,91 5 0,100 14 0,-132-7 0,65 3 0,1 0 0,-804 13 0,806 12 0,3-1 0,-704-13 0,849 1 0,0 0 0,-1 0 0,1 0 0,0 0 0,0-1 0,-1 1 0,1-1 0,0 0 0,0 0 0,0 0 0,0 0 0,0-1 0,0 1 0,0-1 0,-4-3 0,4 2 0,1 0 0,0 0 0,0 0 0,0 0 0,0-1 0,1 1 0,-1-1 0,1 1 0,0-1 0,0 0 0,0 1 0,1-1 0,-1-6 0,-15-72 0,-3 1 0,-4 1 0,-34-80 0,49 132 0,1-1 0,2 0 0,0-1 0,2 1 0,1-31 0,-7-54 0,1 44 0,3-1 0,3 1 0,9-79 0,-5 129 0,1 1 0,1 0 0,1 0 0,1 0 0,0 1 0,16-30 0,-19 44 0,1 0 0,-1 0 0,1 1 0,0-1 0,0 1 0,0-1 0,1 1 0,-1 1 0,1-1 0,0 1 0,0-1 0,0 2 0,0-1 0,0 0 0,0 1 0,11-2 0,9 0 0,0 1 0,30 1 0,-45 1 0,31 0 0,618-13 0,189 1 0,-529 15 0,1903-3 0,-2197-2 0,50-8 0,12-1 0,20-2 0,-67 8 0,57-2 0,-61 5 0,-24 1 0,0 0 0,0 1 0,0 1 0,0 0 0,-1 0 0,21 5 0,-30-4 0,1-1 0,-1 1 0,0-1 0,0 1 0,0 0 0,0 0 0,0 0 0,0 0 0,0 0 0,-1 0 0,1 0 0,-1 1 0,0-1 0,1 1 0,-1-1 0,0 1 0,0-1 0,-1 1 0,1 0 0,-1-1 0,1 1 0,-1 0 0,0 3 0,1 11 0,0 1 0,-4 27 0,1-20 0,2-20 0,-3 30 0,3-1 0,0 1 0,3-1 0,9 50 0,-8-65-1365,-1-1-5461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15:02.787"/>
    </inkml:context>
    <inkml:brush xml:id="br0">
      <inkml:brushProperty name="width" value="0.05" units="cm"/>
      <inkml:brushProperty name="height" value="0.05" units="cm"/>
      <inkml:brushProperty name="color" value="#E71224"/>
    </inkml:brush>
  </inkml:definitions>
  <inkml:trace contextRef="#ctx0" brushRef="#br0">53 25 24575,'-3'67'0,"-17"96"0,-3 22 0,21-146 0,-2 145 0,5-158 0,1-1 0,1 1 0,1-1 0,2 0 0,8 26 0,35 43 0,-47-91 0,0 0 0,0 1 0,0-1 0,0 0 0,1 0 0,-1 0 0,1-1 0,0 1 0,-1 0 0,1-1 0,0 0 0,1 0 0,-1 0 0,0 0 0,1 0 0,-1-1 0,1 0 0,-1 1 0,5 0 0,6 0 0,1 0 0,-1-1 0,27 0 0,12 0 0,253 40 0,-165-19 0,205 7 0,-190-31 0,-50-1 0,1 5 0,115 17 0,-98-3 0,131 1 0,127-18 0,-146-1 0,-175 2 0,509-15 0,-336-7 0,205-12 0,291 29 0,-385 8 0,-119-19 0,-138 7 0,78-15 0,-146 19 0,0-1 0,1 0 0,-2-2 0,1 0 0,-1-1 0,0-1 0,23-17 0,-38 23 0,0 0 0,0 0 0,0 0 0,-1 0 0,1 0 0,-1-1 0,0 0 0,-1 1 0,1-1 0,-1 0 0,0 0 0,0-1 0,0 1 0,-1 0 0,1-7 0,10-85 0,-11 92 0,0-32 0,-2 0 0,-1-1 0,-2 2 0,-8-38 0,8 40 0,1 1 0,2-1 0,4-40 0,0 41 0,-3 1 0,0 0 0,-8-51 0,7 77 0,0 0 0,-1 0 0,1 0 0,-1 0 0,-1 1 0,1-1 0,-1 1 0,0-1 0,0 1 0,-1 0 0,1 0 0,-1 0 0,0 1 0,0-1 0,-1 1 0,-6-5 0,4 5 0,0 0 0,0 1 0,0 0 0,-1 0 0,0 1 0,1-1 0,-1 2 0,0-1 0,0 1 0,0 0 0,-16 1 0,-2273 4 0,1424-5 0,639-11 0,6-1 0,-1100 14 0,1307-2 0,0-1 0,-31-7 0,-38-4 0,-256 14-1365,326-1-5461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15:11.399"/>
    </inkml:context>
    <inkml:brush xml:id="br0">
      <inkml:brushProperty name="width" value="0.05" units="cm"/>
      <inkml:brushProperty name="height" value="0.05" units="cm"/>
      <inkml:brushProperty name="color" value="#E71224"/>
    </inkml:brush>
  </inkml:definitions>
  <inkml:trace contextRef="#ctx0" brushRef="#br0">6182 96 24575,'1'77'0,"-3"87"0,1-158 0,1 0 0,-2 0 0,1-1 0,-1 1 0,0 0 0,0-1 0,-1 1 0,1-1 0,-1 0 0,0 0 0,-1 0 0,1 0 0,-1-1 0,0 1 0,0-1 0,0 0 0,-1 0 0,0-1 0,0 1 0,-9 4 0,-8 4 0,0-2 0,-1-1 0,-42 11 0,25-8 0,-15 2 0,0-3 0,0-2 0,-74 2 0,28-2 0,-606 8 0,446-20 0,72 5 0,-201-5 0,250-6 0,-162-6 0,204 16 0,-177-24 0,-214-29 0,170 23 0,86 13 0,-238 14 0,212 5 0,73-1 0,-204-5 0,80-22 0,237 17 0,2-4 0,-124-35 0,183 43 0,1-1 0,0-1 0,1 0 0,-1 0 0,1-1 0,0 0 0,1-1 0,0 0 0,0 0 0,1-1 0,0-1 0,-9-12 0,11 10 0,1 0 0,1-1 0,0 0 0,0 0 0,1 0 0,1 0 0,-1-25 0,-6-31 0,5 50-1365,1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15:14.033"/>
    </inkml:context>
    <inkml:brush xml:id="br0">
      <inkml:brushProperty name="width" value="0.05" units="cm"/>
      <inkml:brushProperty name="height" value="0.05" units="cm"/>
      <inkml:brushProperty name="color" value="#E71224"/>
    </inkml:brush>
  </inkml:definitions>
  <inkml:trace contextRef="#ctx0" brushRef="#br0">0 270 24575,'1'6'0,"-1"-1"0,1 0 0,0 0 0,0 1 0,1-1 0,0 0 0,0 0 0,0-1 0,0 1 0,1 0 0,0-1 0,0 1 0,0-1 0,1 0 0,-1 0 0,1 0 0,0 0 0,0-1 0,0 0 0,0 1 0,1-2 0,-1 1 0,1 0 0,10 3 0,10 4 0,0-1 0,1-1 0,42 8 0,-64-16 0,107 23 0,0-5 0,216 6 0,1124-25 0,-1325-5 0,195-34 0,-177 18 0,70 2 0,-12 7 0,-122 10 0,79-13 0,-55 2 0,123 0 0,109 15 0,-120 2 0,701-3 0,-887-3 0,1-1 0,-1-1 0,0-2 0,-1-1 0,0-2 0,0 0 0,-1-2 0,46-26 0,-64 32 10,1-1 0,-1 0 0,0-1 1,-1 0-1,1-1 0,-2 0 0,1 0 0,11-18 0,0-3-400,24-55-1,-31 59-284,-6 12-6151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10:15:30.81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DCCEC-9F75-462C-9A5B-38EEFEEC8BAC}"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221FC-FE8A-4857-873E-2AEE242C4B09}" type="slidenum">
              <a:rPr lang="en-US" smtClean="0"/>
              <a:t>‹#›</a:t>
            </a:fld>
            <a:endParaRPr lang="en-US"/>
          </a:p>
        </p:txBody>
      </p:sp>
    </p:spTree>
    <p:extLst>
      <p:ext uri="{BB962C8B-B14F-4D97-AF65-F5344CB8AC3E}">
        <p14:creationId xmlns:p14="http://schemas.microsoft.com/office/powerpoint/2010/main" val="309352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has directly incorporated some of the set operations from mathematical set theory, which are also part of relational algebra (see Chapter 8). There are set union (UNION), set difference (EXCEPT),11 and set intersection (INTERSECT) operations. The relations resulting from these set operations are sets of tuples; that is, duplicate tuples are eliminated from the result. These set operations apply only to </a:t>
            </a:r>
            <a:r>
              <a:rPr lang="en-US" dirty="0" err="1"/>
              <a:t>typecompatible</a:t>
            </a:r>
            <a:r>
              <a:rPr lang="en-US" dirty="0"/>
              <a:t> relations, so we must make sure that the two relations on which we apply the operation have the same attributes and that the attributes appear in the same order in both relations. The next example illustrates the use of UNION.</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38</a:t>
            </a:fld>
            <a:endParaRPr lang="en-US"/>
          </a:p>
        </p:txBody>
      </p:sp>
    </p:spTree>
    <p:extLst>
      <p:ext uri="{BB962C8B-B14F-4D97-AF65-F5344CB8AC3E}">
        <p14:creationId xmlns:p14="http://schemas.microsoft.com/office/powerpoint/2010/main" val="112199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UPDATE </a:t>
            </a:r>
            <a:r>
              <a:rPr lang="en-US" sz="1200" b="0" i="0" u="none" strike="noStrike" kern="1200" baseline="0" dirty="0">
                <a:solidFill>
                  <a:schemeClr val="tx1"/>
                </a:solidFill>
                <a:latin typeface="+mn-lt"/>
                <a:ea typeface="+mn-ea"/>
                <a:cs typeface="+mn-cs"/>
              </a:rPr>
              <a:t>command is used to modify attribute values of one or more selected tuples. As in the DELETE command, a WHERE clause in the UPDATE command selects the tuples to be modified from a single relation. However, updating a primary key value may propagate to the foreign key values of tuples in other relations if such a </a:t>
            </a:r>
            <a:r>
              <a:rPr lang="en-US" sz="1200" b="0" i="1" u="none" strike="noStrike" kern="1200" baseline="0" dirty="0">
                <a:solidFill>
                  <a:schemeClr val="tx1"/>
                </a:solidFill>
                <a:latin typeface="+mn-lt"/>
                <a:ea typeface="+mn-ea"/>
                <a:cs typeface="+mn-cs"/>
              </a:rPr>
              <a:t>referential triggered action </a:t>
            </a:r>
            <a:r>
              <a:rPr lang="en-US" sz="1200" b="0" i="0" u="none" strike="noStrike" kern="1200" baseline="0" dirty="0">
                <a:solidFill>
                  <a:schemeClr val="tx1"/>
                </a:solidFill>
                <a:latin typeface="+mn-lt"/>
                <a:ea typeface="+mn-ea"/>
                <a:cs typeface="+mn-cs"/>
              </a:rPr>
              <a:t>is specified in the referential integrity constraints of the DDL (see Section 6.2.2). An additional </a:t>
            </a:r>
            <a:r>
              <a:rPr lang="en-US" sz="1200" b="1" i="0" u="none" strike="noStrike" kern="1200" baseline="0" dirty="0">
                <a:solidFill>
                  <a:schemeClr val="tx1"/>
                </a:solidFill>
                <a:latin typeface="+mn-lt"/>
                <a:ea typeface="+mn-ea"/>
                <a:cs typeface="+mn-cs"/>
              </a:rPr>
              <a:t>SET </a:t>
            </a:r>
            <a:r>
              <a:rPr lang="en-US" sz="1200" b="0" i="0" u="none" strike="noStrike" kern="1200" baseline="0" dirty="0">
                <a:solidFill>
                  <a:schemeClr val="tx1"/>
                </a:solidFill>
                <a:latin typeface="+mn-lt"/>
                <a:ea typeface="+mn-ea"/>
                <a:cs typeface="+mn-cs"/>
              </a:rPr>
              <a:t>clause in the UPDATE command specifies the attributes to be modified and their new values. For example, to change the location and controlling department number of project number 10 to ‘Bellaire’ and 5, respectively, we use U5:</a:t>
            </a:r>
          </a:p>
          <a:p>
            <a:r>
              <a:rPr lang="en-US" b="1" dirty="0"/>
              <a:t>Update Warning!</a:t>
            </a:r>
          </a:p>
          <a:p>
            <a:r>
              <a:rPr lang="en-US" b="1" dirty="0"/>
              <a:t>Be careful when updating records. If you omit the WHERE clause, ALL records will be updated!</a:t>
            </a:r>
          </a:p>
          <a:p>
            <a:endParaRPr lang="en-US" b="1" dirty="0"/>
          </a:p>
          <a:p>
            <a:r>
              <a:rPr lang="en-US" b="1" dirty="0"/>
              <a:t>Example</a:t>
            </a:r>
          </a:p>
          <a:p>
            <a:r>
              <a:rPr lang="en-US" b="1" dirty="0"/>
              <a:t>UPDATE Customers</a:t>
            </a:r>
          </a:p>
          <a:p>
            <a:r>
              <a:rPr lang="en-US" b="1" dirty="0"/>
              <a:t>SET </a:t>
            </a:r>
            <a:r>
              <a:rPr lang="en-US" b="1" dirty="0" err="1"/>
              <a:t>ContactName</a:t>
            </a:r>
            <a:r>
              <a:rPr lang="en-US" b="1" dirty="0"/>
              <a:t>='Juan';</a:t>
            </a:r>
          </a:p>
        </p:txBody>
      </p:sp>
      <p:sp>
        <p:nvSpPr>
          <p:cNvPr id="4" name="Slide Number Placeholder 3"/>
          <p:cNvSpPr>
            <a:spLocks noGrp="1"/>
          </p:cNvSpPr>
          <p:nvPr>
            <p:ph type="sldNum" sz="quarter" idx="10"/>
          </p:nvPr>
        </p:nvSpPr>
        <p:spPr/>
        <p:txBody>
          <a:bodyPr/>
          <a:lstStyle/>
          <a:p>
            <a:fld id="{DE2FF991-77B2-4FCF-9148-EB32349A36D0}" type="slidenum">
              <a:rPr lang="en-US" smtClean="0"/>
              <a:t>56</a:t>
            </a:fld>
            <a:endParaRPr lang="en-US"/>
          </a:p>
        </p:txBody>
      </p:sp>
    </p:spTree>
    <p:extLst>
      <p:ext uri="{BB962C8B-B14F-4D97-AF65-F5344CB8AC3E}">
        <p14:creationId xmlns:p14="http://schemas.microsoft.com/office/powerpoint/2010/main" val="250747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wildcard </a:t>
            </a:r>
            <a:r>
              <a:rPr lang="en-US" dirty="0" err="1"/>
              <a:t>characte</a:t>
            </a:r>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39</a:t>
            </a:fld>
            <a:endParaRPr lang="en-US"/>
          </a:p>
        </p:txBody>
      </p:sp>
    </p:spTree>
    <p:extLst>
      <p:ext uri="{BB962C8B-B14F-4D97-AF65-F5344CB8AC3E}">
        <p14:creationId xmlns:p14="http://schemas.microsoft.com/office/powerpoint/2010/main" val="29572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underscore or % is needed as a literal character in the string, the character</a:t>
            </a:r>
            <a:r>
              <a:rPr lang="en-US" baseline="0" dirty="0"/>
              <a:t> </a:t>
            </a:r>
            <a:r>
              <a:rPr lang="en-US" dirty="0"/>
              <a:t>should be preceded by an escape character, which is specified after the string using</a:t>
            </a:r>
            <a:r>
              <a:rPr lang="en-US" baseline="0" dirty="0"/>
              <a:t> </a:t>
            </a:r>
            <a:r>
              <a:rPr lang="en-US" dirty="0"/>
              <a:t>the keyword ESCAPE. For example, ‘AB\_CD\%EF’ ESCAPE ‘\’ represents the literal</a:t>
            </a:r>
            <a:r>
              <a:rPr lang="en-US" baseline="0" dirty="0"/>
              <a:t> </a:t>
            </a:r>
            <a:r>
              <a:rPr lang="en-US" dirty="0"/>
              <a:t>string ‘AB_CD%EF’ because \ is specified as the escape character. Any character</a:t>
            </a:r>
            <a:r>
              <a:rPr lang="en-US" baseline="0" dirty="0"/>
              <a:t> </a:t>
            </a:r>
            <a:r>
              <a:rPr lang="en-US" dirty="0"/>
              <a:t>not used in the string can be chosen as the escape character. Also, we need a rule</a:t>
            </a:r>
            <a:r>
              <a:rPr lang="en-US" baseline="0" dirty="0"/>
              <a:t> </a:t>
            </a:r>
            <a:r>
              <a:rPr lang="en-US" dirty="0"/>
              <a:t>to specify apostrophes or single quotation marks (‘ ’) if they are to be included in a</a:t>
            </a:r>
            <a:r>
              <a:rPr lang="en-US" baseline="0" dirty="0"/>
              <a:t> </a:t>
            </a:r>
            <a:r>
              <a:rPr lang="en-US" dirty="0"/>
              <a:t>string because they are used to begin and end strings. If an apostrophe (’) is needed,</a:t>
            </a:r>
            <a:r>
              <a:rPr lang="en-US" baseline="0" dirty="0"/>
              <a:t> </a:t>
            </a:r>
            <a:r>
              <a:rPr lang="en-US" dirty="0"/>
              <a:t>it is represented as two consecutive apostrophes (”) so that it will not be interpreted</a:t>
            </a:r>
            <a:r>
              <a:rPr lang="en-US" baseline="0" dirty="0"/>
              <a:t> </a:t>
            </a:r>
            <a:r>
              <a:rPr lang="en-US" dirty="0"/>
              <a:t>as ending the string. Notice that substring comparison</a:t>
            </a:r>
            <a:r>
              <a:rPr lang="en-US" baseline="0" dirty="0"/>
              <a:t> </a:t>
            </a:r>
            <a:r>
              <a:rPr lang="en-US" dirty="0"/>
              <a:t>implies that attribute values</a:t>
            </a:r>
            <a:r>
              <a:rPr lang="en-US" baseline="0" dirty="0"/>
              <a:t> </a:t>
            </a:r>
            <a:r>
              <a:rPr lang="en-US" dirty="0"/>
              <a:t>are not atomic (indivisible) values, as we had assumed in the formal relational</a:t>
            </a:r>
            <a:r>
              <a:rPr lang="en-US" baseline="0" dirty="0"/>
              <a:t> </a:t>
            </a:r>
            <a:r>
              <a:rPr lang="en-US" dirty="0"/>
              <a:t>model</a:t>
            </a:r>
          </a:p>
        </p:txBody>
      </p:sp>
      <p:sp>
        <p:nvSpPr>
          <p:cNvPr id="4" name="Slide Number Placeholder 3"/>
          <p:cNvSpPr>
            <a:spLocks noGrp="1"/>
          </p:cNvSpPr>
          <p:nvPr>
            <p:ph type="sldNum" sz="quarter" idx="10"/>
          </p:nvPr>
        </p:nvSpPr>
        <p:spPr/>
        <p:txBody>
          <a:bodyPr/>
          <a:lstStyle/>
          <a:p>
            <a:fld id="{DE2FF991-77B2-4FCF-9148-EB32349A36D0}" type="slidenum">
              <a:rPr lang="en-US" smtClean="0"/>
              <a:t>41</a:t>
            </a:fld>
            <a:endParaRPr lang="en-US"/>
          </a:p>
        </p:txBody>
      </p:sp>
    </p:spTree>
    <p:extLst>
      <p:ext uri="{BB962C8B-B14F-4D97-AF65-F5344CB8AC3E}">
        <p14:creationId xmlns:p14="http://schemas.microsoft.com/office/powerpoint/2010/main" val="206107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44</a:t>
            </a:fld>
            <a:endParaRPr lang="en-US"/>
          </a:p>
        </p:txBody>
      </p:sp>
    </p:spTree>
    <p:extLst>
      <p:ext uri="{BB962C8B-B14F-4D97-AF65-F5344CB8AC3E}">
        <p14:creationId xmlns:p14="http://schemas.microsoft.com/office/powerpoint/2010/main" val="346991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47</a:t>
            </a:fld>
            <a:endParaRPr lang="en-US"/>
          </a:p>
        </p:txBody>
      </p:sp>
    </p:spTree>
    <p:extLst>
      <p:ext uri="{BB962C8B-B14F-4D97-AF65-F5344CB8AC3E}">
        <p14:creationId xmlns:p14="http://schemas.microsoft.com/office/powerpoint/2010/main" val="83270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must specify the relation name and a list of values for the tuple. The values</a:t>
            </a:r>
            <a:r>
              <a:rPr lang="en-US" baseline="0" dirty="0"/>
              <a:t> </a:t>
            </a:r>
            <a:r>
              <a:rPr lang="en-US" dirty="0"/>
              <a:t>should be listed in the same order in which the corresponding attributes were specified in the CREATE TABLE command.</a:t>
            </a:r>
          </a:p>
          <a:p>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48</a:t>
            </a:fld>
            <a:endParaRPr lang="en-US"/>
          </a:p>
        </p:txBody>
      </p:sp>
    </p:spTree>
    <p:extLst>
      <p:ext uri="{BB962C8B-B14F-4D97-AF65-F5344CB8AC3E}">
        <p14:creationId xmlns:p14="http://schemas.microsoft.com/office/powerpoint/2010/main" val="405566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51</a:t>
            </a:fld>
            <a:endParaRPr lang="en-US"/>
          </a:p>
        </p:txBody>
      </p:sp>
    </p:spTree>
    <p:extLst>
      <p:ext uri="{BB962C8B-B14F-4D97-AF65-F5344CB8AC3E}">
        <p14:creationId xmlns:p14="http://schemas.microsoft.com/office/powerpoint/2010/main" val="31995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53</a:t>
            </a:fld>
            <a:endParaRPr lang="en-US"/>
          </a:p>
        </p:txBody>
      </p:sp>
    </p:spTree>
    <p:extLst>
      <p:ext uri="{BB962C8B-B14F-4D97-AF65-F5344CB8AC3E}">
        <p14:creationId xmlns:p14="http://schemas.microsoft.com/office/powerpoint/2010/main" val="17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DELETE command removes tuples from a relation. It includes a WHERE clause, similar to that used in an SQL query, to select the tuples to be deleted. Tuples are explicitly deleted from only one table at a time. However, the deletion may propagate to tuples in other relations if </a:t>
            </a:r>
            <a:r>
              <a:rPr lang="en-US" sz="1200" b="0" i="1" u="none" strike="noStrike" kern="1200" baseline="0" dirty="0">
                <a:solidFill>
                  <a:schemeClr val="tx1"/>
                </a:solidFill>
                <a:latin typeface="+mn-lt"/>
                <a:ea typeface="+mn-ea"/>
                <a:cs typeface="+mn-cs"/>
              </a:rPr>
              <a:t>referential triggered actions </a:t>
            </a:r>
            <a:r>
              <a:rPr lang="en-US" sz="1200" b="0" i="0" u="none" strike="noStrike" kern="1200" baseline="0" dirty="0">
                <a:solidFill>
                  <a:schemeClr val="tx1"/>
                </a:solidFill>
                <a:latin typeface="+mn-lt"/>
                <a:ea typeface="+mn-ea"/>
                <a:cs typeface="+mn-cs"/>
              </a:rPr>
              <a:t>are specified in the referential integrity constraints of the DDL (see Section 6.2.2).12 Depending on the number of tuples selected by the condition in the WHERE clause, zero, one, or several tuples can be deleted by a single DELETE command. A missing WHERE clause specifies that all tuples in the relation are to be deleted; however, the table remains in the database as an empty table. We must use the DROP TABLE command to remove the table definition (see Chapter 7). The DELETE commands in U4A to U4D, if applied independently to the database state shown in Figure 5.6, will delete zero, one, four, and all tuples, respectively, from</a:t>
            </a:r>
          </a:p>
          <a:p>
            <a:r>
              <a:rPr lang="en-US" sz="1200" b="0" i="0" u="none" strike="noStrike" kern="1200" baseline="0" dirty="0">
                <a:solidFill>
                  <a:schemeClr val="tx1"/>
                </a:solidFill>
                <a:latin typeface="+mn-lt"/>
                <a:ea typeface="+mn-ea"/>
                <a:cs typeface="+mn-cs"/>
              </a:rPr>
              <a:t>the EMPLOYEE relation:</a:t>
            </a:r>
            <a:endParaRPr lang="en-US" dirty="0"/>
          </a:p>
        </p:txBody>
      </p:sp>
      <p:sp>
        <p:nvSpPr>
          <p:cNvPr id="4" name="Slide Number Placeholder 3"/>
          <p:cNvSpPr>
            <a:spLocks noGrp="1"/>
          </p:cNvSpPr>
          <p:nvPr>
            <p:ph type="sldNum" sz="quarter" idx="10"/>
          </p:nvPr>
        </p:nvSpPr>
        <p:spPr/>
        <p:txBody>
          <a:bodyPr/>
          <a:lstStyle/>
          <a:p>
            <a:fld id="{DE2FF991-77B2-4FCF-9148-EB32349A36D0}" type="slidenum">
              <a:rPr lang="en-US" smtClean="0"/>
              <a:t>55</a:t>
            </a:fld>
            <a:endParaRPr lang="en-US"/>
          </a:p>
        </p:txBody>
      </p:sp>
    </p:spTree>
    <p:extLst>
      <p:ext uri="{BB962C8B-B14F-4D97-AF65-F5344CB8AC3E}">
        <p14:creationId xmlns:p14="http://schemas.microsoft.com/office/powerpoint/2010/main" val="27667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88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06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497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40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117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300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051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342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2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84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43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68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23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85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64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9/15/2022</a:t>
            </a:fld>
            <a:endParaRPr lang="en-US" dirty="0"/>
          </a:p>
        </p:txBody>
      </p:sp>
    </p:spTree>
    <p:extLst>
      <p:ext uri="{BB962C8B-B14F-4D97-AF65-F5344CB8AC3E}">
        <p14:creationId xmlns:p14="http://schemas.microsoft.com/office/powerpoint/2010/main" val="39013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0764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3" Type="http://schemas.openxmlformats.org/officeDocument/2006/relationships/image" Target="../media/image5.jpeg"/><Relationship Id="rId12"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7" Type="http://schemas.openxmlformats.org/officeDocument/2006/relationships/customXml" Target="../ink/ink4.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7.png"/><Relationship Id="rId5" Type="http://schemas.openxmlformats.org/officeDocument/2006/relationships/customXml" Target="../ink/ink3.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6 </a:t>
            </a:r>
            <a:br>
              <a:rPr lang="en-US" dirty="0"/>
            </a:br>
            <a:r>
              <a:rPr lang="en-US" dirty="0"/>
              <a:t>Basic SQL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lgn="just">
              <a:buClr>
                <a:srgbClr val="90C226"/>
              </a:buClr>
            </a:pPr>
            <a:r>
              <a:rPr lang="en-US" sz="1900" b="1" u="sng" dirty="0">
                <a:solidFill>
                  <a:srgbClr val="54A021">
                    <a:lumMod val="75000"/>
                  </a:srgbClr>
                </a:solidFill>
              </a:rPr>
              <a:t>The CREATE TABLE Command in SQL</a:t>
            </a:r>
          </a:p>
          <a:p>
            <a:pPr lvl="0" algn="just">
              <a:buClr>
                <a:srgbClr val="90C226"/>
              </a:buClr>
            </a:pPr>
            <a:r>
              <a:rPr lang="en-US" dirty="0"/>
              <a:t>To deal with this type of problem, these constraints can be left out of the initial CREATE TABLE statement, and then </a:t>
            </a:r>
            <a:r>
              <a:rPr lang="en-US" b="1" dirty="0">
                <a:solidFill>
                  <a:srgbClr val="C00000"/>
                </a:solidFill>
              </a:rPr>
              <a:t>added later using the ALTER TABLE statement</a:t>
            </a:r>
            <a:r>
              <a:rPr lang="en-US" dirty="0"/>
              <a:t>.</a:t>
            </a:r>
          </a:p>
          <a:p>
            <a:pPr lvl="1" algn="just">
              <a:buClr>
                <a:srgbClr val="90C226"/>
              </a:buClr>
            </a:pPr>
            <a:r>
              <a:rPr lang="en-US" dirty="0"/>
              <a:t>For example, the foreign key </a:t>
            </a:r>
            <a:r>
              <a:rPr lang="en-US" dirty="0" err="1"/>
              <a:t>Super_ssn</a:t>
            </a:r>
            <a:r>
              <a:rPr lang="en-US" dirty="0"/>
              <a:t> in the EMPLOYEE table is a circular reference because it refers to the EMPLOYEE table itself. The foreign key </a:t>
            </a:r>
            <a:r>
              <a:rPr lang="en-US" dirty="0" err="1"/>
              <a:t>Dno</a:t>
            </a:r>
            <a:r>
              <a:rPr lang="en-US" dirty="0"/>
              <a:t> in the EMPLOYEE table refers to the DEPARTMENT table, which has not been created yet. </a:t>
            </a:r>
          </a:p>
          <a:p>
            <a:pPr lvl="1" algn="just">
              <a:buClr>
                <a:srgbClr val="90C226"/>
              </a:buClr>
            </a:pPr>
            <a:r>
              <a:rPr lang="en-US" dirty="0"/>
              <a:t>We create </a:t>
            </a:r>
            <a:r>
              <a:rPr lang="en-US" dirty="0" err="1"/>
              <a:t>dept</a:t>
            </a:r>
            <a:r>
              <a:rPr lang="en-US" dirty="0"/>
              <a:t> table first then add its FK to Employee table using ALTER TABLE command.</a:t>
            </a:r>
          </a:p>
          <a:p>
            <a:pPr lvl="0" algn="just">
              <a:buClr>
                <a:srgbClr val="90C226"/>
              </a:buClr>
            </a:pPr>
            <a:endParaRPr lang="en-US" dirty="0"/>
          </a:p>
        </p:txBody>
      </p:sp>
    </p:spTree>
    <p:extLst>
      <p:ext uri="{BB962C8B-B14F-4D97-AF65-F5344CB8AC3E}">
        <p14:creationId xmlns:p14="http://schemas.microsoft.com/office/powerpoint/2010/main" val="8368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lgn="just">
              <a:buClr>
                <a:srgbClr val="90C226"/>
              </a:buClr>
            </a:pPr>
            <a:r>
              <a:rPr lang="en-US" sz="1900" b="1" u="sng" dirty="0">
                <a:solidFill>
                  <a:srgbClr val="54A021">
                    <a:lumMod val="75000"/>
                  </a:srgbClr>
                </a:solidFill>
              </a:rPr>
              <a:t>Attribute Data Types and Domains in SQL</a:t>
            </a:r>
          </a:p>
          <a:p>
            <a:pPr lvl="0" algn="just">
              <a:buClr>
                <a:srgbClr val="90C226"/>
              </a:buClr>
            </a:pPr>
            <a:r>
              <a:rPr lang="en-US" sz="1600" dirty="0"/>
              <a:t>The </a:t>
            </a:r>
            <a:r>
              <a:rPr lang="en-US" sz="1600" b="1" dirty="0">
                <a:solidFill>
                  <a:srgbClr val="002060"/>
                </a:solidFill>
              </a:rPr>
              <a:t>basic data types available for attributes include numeric, character string, bit string, Boolean, date, and time.</a:t>
            </a:r>
          </a:p>
          <a:p>
            <a:pPr lvl="0" algn="just">
              <a:buClr>
                <a:srgbClr val="90C226"/>
              </a:buClr>
            </a:pPr>
            <a:r>
              <a:rPr lang="en-US" sz="1600" b="1" dirty="0">
                <a:solidFill>
                  <a:srgbClr val="C00000"/>
                </a:solidFill>
              </a:rPr>
              <a:t>Numeric data types </a:t>
            </a:r>
            <a:r>
              <a:rPr lang="en-US" sz="1600" dirty="0"/>
              <a:t>include integer numbers of various sizes (</a:t>
            </a:r>
            <a:r>
              <a:rPr lang="en-US" sz="1600" b="1" dirty="0">
                <a:solidFill>
                  <a:srgbClr val="C00000"/>
                </a:solidFill>
              </a:rPr>
              <a:t>INTEGER or INT, and SMALLINT</a:t>
            </a:r>
            <a:r>
              <a:rPr lang="en-US" sz="1600" dirty="0"/>
              <a:t>) and floating-point (real) numbers of various precision (</a:t>
            </a:r>
            <a:r>
              <a:rPr lang="en-US" sz="1600" b="1" dirty="0">
                <a:solidFill>
                  <a:srgbClr val="C00000"/>
                </a:solidFill>
              </a:rPr>
              <a:t>FLOAT or REAL, and DOUBLE PRECISION</a:t>
            </a:r>
            <a:r>
              <a:rPr lang="en-US" sz="1600" dirty="0"/>
              <a:t>). Formatted numbers can be declared by using </a:t>
            </a:r>
            <a:r>
              <a:rPr lang="en-US" sz="1600" b="1" dirty="0">
                <a:solidFill>
                  <a:srgbClr val="C00000"/>
                </a:solidFill>
              </a:rPr>
              <a:t>DECIMAL(</a:t>
            </a:r>
            <a:r>
              <a:rPr lang="en-US" sz="1600" b="1" dirty="0" err="1">
                <a:solidFill>
                  <a:srgbClr val="C00000"/>
                </a:solidFill>
              </a:rPr>
              <a:t>i</a:t>
            </a:r>
            <a:r>
              <a:rPr lang="en-US" sz="1600" b="1" dirty="0">
                <a:solidFill>
                  <a:srgbClr val="C00000"/>
                </a:solidFill>
              </a:rPr>
              <a:t>, j)—or DEC(</a:t>
            </a:r>
            <a:r>
              <a:rPr lang="en-US" sz="1600" b="1" dirty="0" err="1">
                <a:solidFill>
                  <a:srgbClr val="C00000"/>
                </a:solidFill>
              </a:rPr>
              <a:t>i</a:t>
            </a:r>
            <a:r>
              <a:rPr lang="en-US" sz="1600" b="1" dirty="0">
                <a:solidFill>
                  <a:srgbClr val="C00000"/>
                </a:solidFill>
              </a:rPr>
              <a:t>, j) </a:t>
            </a:r>
            <a:r>
              <a:rPr lang="en-US" sz="1600" dirty="0"/>
              <a:t>where </a:t>
            </a:r>
            <a:r>
              <a:rPr lang="en-US" sz="1600" dirty="0" err="1"/>
              <a:t>i</a:t>
            </a:r>
            <a:r>
              <a:rPr lang="en-US" sz="1600" dirty="0"/>
              <a:t>, the precision, is the total number of decimal digits and j, the scale, is the number of digits after the decimal point. </a:t>
            </a:r>
          </a:p>
          <a:p>
            <a:pPr lvl="0" algn="just">
              <a:buClr>
                <a:srgbClr val="90C226"/>
              </a:buClr>
            </a:pPr>
            <a:r>
              <a:rPr lang="en-US" sz="1600" b="1" dirty="0">
                <a:solidFill>
                  <a:srgbClr val="C00000"/>
                </a:solidFill>
              </a:rPr>
              <a:t>Character-string data types </a:t>
            </a:r>
            <a:r>
              <a:rPr lang="en-US" sz="1600" dirty="0"/>
              <a:t>are either fixed length—</a:t>
            </a:r>
            <a:r>
              <a:rPr lang="en-US" sz="1600" b="1" dirty="0">
                <a:solidFill>
                  <a:srgbClr val="C00000"/>
                </a:solidFill>
              </a:rPr>
              <a:t>CHAR(n) or CHARACTER(n), </a:t>
            </a:r>
            <a:r>
              <a:rPr lang="en-US" sz="1600" dirty="0"/>
              <a:t>where n is the number of characters—or varying length— </a:t>
            </a:r>
            <a:r>
              <a:rPr lang="en-US" sz="1600" b="1" dirty="0">
                <a:solidFill>
                  <a:srgbClr val="C00000"/>
                </a:solidFill>
              </a:rPr>
              <a:t>VARCHAR(n)</a:t>
            </a:r>
            <a:r>
              <a:rPr lang="en-US" sz="1600" dirty="0"/>
              <a:t> or CHAR VARYING(n) or CHARACTER VARYING(n), where n is the maximum number of characters. Another </a:t>
            </a:r>
            <a:r>
              <a:rPr lang="en-US" sz="1600" dirty="0" err="1"/>
              <a:t>datatype</a:t>
            </a:r>
            <a:r>
              <a:rPr lang="en-US" sz="1600" dirty="0"/>
              <a:t> CLOB (Character Large Object) can hold larger text values like in kilobytes, mega bytes of Gigabytes. </a:t>
            </a:r>
          </a:p>
          <a:p>
            <a:pPr lvl="2" algn="just">
              <a:buClr>
                <a:srgbClr val="90C226"/>
              </a:buClr>
            </a:pPr>
            <a:r>
              <a:rPr lang="en-US" sz="1200" dirty="0"/>
              <a:t>E.g., CLOB (20M)</a:t>
            </a:r>
          </a:p>
          <a:p>
            <a:pPr lvl="0" algn="just">
              <a:buClr>
                <a:srgbClr val="90C226"/>
              </a:buClr>
            </a:pPr>
            <a:r>
              <a:rPr lang="en-US" sz="1600" b="1" dirty="0">
                <a:solidFill>
                  <a:srgbClr val="C00000"/>
                </a:solidFill>
              </a:rPr>
              <a:t>Bit-string data types </a:t>
            </a:r>
            <a:r>
              <a:rPr lang="en-US" sz="1600" dirty="0"/>
              <a:t>are either of fixed length n—</a:t>
            </a:r>
            <a:r>
              <a:rPr lang="en-US" sz="1600" b="1" dirty="0">
                <a:solidFill>
                  <a:srgbClr val="C00000"/>
                </a:solidFill>
              </a:rPr>
              <a:t>BIT(n)—or varying length— BIT VARYING(n), </a:t>
            </a:r>
            <a:r>
              <a:rPr lang="en-US" sz="1600" dirty="0"/>
              <a:t>where n is the maximum number of bits. The default for n, the length of a character string or bit string, is 1. used to hold data like 1010101011.</a:t>
            </a:r>
          </a:p>
        </p:txBody>
      </p:sp>
    </p:spTree>
    <p:extLst>
      <p:ext uri="{BB962C8B-B14F-4D97-AF65-F5344CB8AC3E}">
        <p14:creationId xmlns:p14="http://schemas.microsoft.com/office/powerpoint/2010/main" val="104687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Attribute Data Types and Domains in SQL</a:t>
            </a:r>
          </a:p>
          <a:p>
            <a:pPr lvl="0">
              <a:buClr>
                <a:srgbClr val="90C226"/>
              </a:buClr>
            </a:pPr>
            <a:r>
              <a:rPr lang="en-US" sz="1600" dirty="0"/>
              <a:t>The basic data types available for attributes include numeric, character string, bit string, Boolean, date, and time.</a:t>
            </a:r>
          </a:p>
          <a:p>
            <a:pPr lvl="0">
              <a:buClr>
                <a:srgbClr val="90C226"/>
              </a:buClr>
            </a:pPr>
            <a:r>
              <a:rPr lang="en-US" sz="1600" b="1" dirty="0">
                <a:solidFill>
                  <a:srgbClr val="C00000"/>
                </a:solidFill>
              </a:rPr>
              <a:t>A Boolean data type </a:t>
            </a:r>
            <a:r>
              <a:rPr lang="en-US" sz="1600" dirty="0"/>
              <a:t>has the traditional values of TRUE or FALSE. </a:t>
            </a:r>
            <a:r>
              <a:rPr lang="en-US" sz="1600" b="1" dirty="0">
                <a:solidFill>
                  <a:srgbClr val="002060"/>
                </a:solidFill>
              </a:rPr>
              <a:t>In SQL, because of the presence of NULL values, a three-valued logic is used, so a third possible value for a Boolean data type is UNKNOWN.</a:t>
            </a:r>
          </a:p>
          <a:p>
            <a:pPr lvl="0">
              <a:buClr>
                <a:srgbClr val="90C226"/>
              </a:buClr>
            </a:pPr>
            <a:r>
              <a:rPr lang="en-US" sz="1600" b="1" dirty="0">
                <a:solidFill>
                  <a:srgbClr val="C00000"/>
                </a:solidFill>
              </a:rPr>
              <a:t>The DATE data type </a:t>
            </a:r>
            <a:r>
              <a:rPr lang="en-US" sz="1600" dirty="0"/>
              <a:t>has ten positions, and its components are YEAR, MONTH, and DAY in the form YYYY-MM-DD. The TIME data type has at least eight positions, with the components HOUR, MINUTE, and SECOND in the form HH:MM:SS.</a:t>
            </a:r>
          </a:p>
          <a:p>
            <a:pPr lvl="0">
              <a:buClr>
                <a:srgbClr val="90C226"/>
              </a:buClr>
            </a:pPr>
            <a:r>
              <a:rPr lang="en-US" sz="1600" dirty="0"/>
              <a:t>A </a:t>
            </a:r>
            <a:r>
              <a:rPr lang="en-US" sz="1600" b="1" dirty="0">
                <a:solidFill>
                  <a:srgbClr val="C00000"/>
                </a:solidFill>
              </a:rPr>
              <a:t>timestamp data type (TIMESTAMP) </a:t>
            </a:r>
            <a:r>
              <a:rPr lang="en-US" sz="1600" dirty="0"/>
              <a:t>includes the </a:t>
            </a:r>
            <a:r>
              <a:rPr lang="en-US" sz="1600" b="1" dirty="0">
                <a:solidFill>
                  <a:srgbClr val="C00000"/>
                </a:solidFill>
              </a:rPr>
              <a:t>DATE and TIME </a:t>
            </a:r>
            <a:r>
              <a:rPr lang="en-US" sz="1600" dirty="0"/>
              <a:t>fields, plus a minimum of six positions for decimal fractions of seconds and an optional WITH TIME ZONE qualifier.</a:t>
            </a:r>
          </a:p>
          <a:p>
            <a:pPr lvl="0">
              <a:buClr>
                <a:srgbClr val="90C226"/>
              </a:buClr>
            </a:pPr>
            <a:r>
              <a:rPr lang="en-US" sz="1600" u="sng" dirty="0"/>
              <a:t>We can specify </a:t>
            </a:r>
            <a:r>
              <a:rPr lang="en-US" sz="1600" u="sng" dirty="0" err="1"/>
              <a:t>daatypes</a:t>
            </a:r>
            <a:r>
              <a:rPr lang="en-US" sz="1600" u="sng" dirty="0"/>
              <a:t> as in figure 6.1 </a:t>
            </a:r>
            <a:r>
              <a:rPr lang="en-US" sz="1600" u="sng" dirty="0" err="1"/>
              <a:t>bbut</a:t>
            </a:r>
            <a:r>
              <a:rPr lang="en-US" sz="1600" u="sng" dirty="0"/>
              <a:t> alternatively a Domain can be declared, and the domain name can be used with the attribute specification. </a:t>
            </a:r>
          </a:p>
          <a:p>
            <a:pPr lvl="1">
              <a:buClr>
                <a:srgbClr val="90C226"/>
              </a:buClr>
            </a:pPr>
            <a:r>
              <a:rPr lang="en-US" sz="1400" u="sng" dirty="0"/>
              <a:t>For example, we can create a domain SSN_TYPE by the following statement: </a:t>
            </a:r>
          </a:p>
          <a:p>
            <a:pPr lvl="2">
              <a:buClr>
                <a:srgbClr val="90C226"/>
              </a:buClr>
            </a:pPr>
            <a:r>
              <a:rPr lang="en-US" sz="1200" u="sng" dirty="0"/>
              <a:t>CREATE DOMAIN SSN_TYPE AS CHAR(9);</a:t>
            </a:r>
          </a:p>
        </p:txBody>
      </p:sp>
    </p:spTree>
    <p:extLst>
      <p:ext uri="{BB962C8B-B14F-4D97-AF65-F5344CB8AC3E}">
        <p14:creationId xmlns:p14="http://schemas.microsoft.com/office/powerpoint/2010/main" val="224120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5616375" cy="4661243"/>
          </a:xfrm>
        </p:spPr>
        <p:txBody>
          <a:bodyPr>
            <a:normAutofit/>
          </a:bodyPr>
          <a:lstStyle/>
          <a:p>
            <a:pPr lvl="0" algn="just">
              <a:buClr>
                <a:srgbClr val="90C226"/>
              </a:buClr>
            </a:pPr>
            <a:r>
              <a:rPr lang="en-US" sz="1900" b="1" u="sng" dirty="0">
                <a:solidFill>
                  <a:srgbClr val="54A021">
                    <a:lumMod val="75000"/>
                  </a:srgbClr>
                </a:solidFill>
              </a:rPr>
              <a:t>Specifying Attribute Constraints and Attribute Defaults</a:t>
            </a:r>
          </a:p>
          <a:p>
            <a:pPr lvl="0" algn="just">
              <a:buClr>
                <a:srgbClr val="90C226"/>
              </a:buClr>
            </a:pPr>
            <a:r>
              <a:rPr lang="en-US" sz="1600" dirty="0"/>
              <a:t>Since SQL allows NULLs as attribute values, so a constraint </a:t>
            </a:r>
            <a:r>
              <a:rPr lang="en-US" sz="1600" b="1" dirty="0">
                <a:solidFill>
                  <a:srgbClr val="C00000"/>
                </a:solidFill>
              </a:rPr>
              <a:t>NOT NULL </a:t>
            </a:r>
            <a:r>
              <a:rPr lang="en-US" sz="1600" dirty="0"/>
              <a:t>may be specified if NULL is not permitted for a particular attribute.</a:t>
            </a:r>
          </a:p>
          <a:p>
            <a:pPr lvl="0" algn="just">
              <a:buClr>
                <a:srgbClr val="90C226"/>
              </a:buClr>
            </a:pPr>
            <a:r>
              <a:rPr lang="en-US" sz="1600" dirty="0"/>
              <a:t>It is also possible to define a default value for an attribute by appending the clause </a:t>
            </a:r>
            <a:r>
              <a:rPr lang="en-US" sz="1600" b="1" dirty="0">
                <a:solidFill>
                  <a:srgbClr val="C00000"/>
                </a:solidFill>
              </a:rPr>
              <a:t>DEFAULT &lt;value&gt; to an attribute definition</a:t>
            </a:r>
            <a:r>
              <a:rPr lang="en-US" sz="1600" dirty="0"/>
              <a:t>. The default value is included in any new tuple if an explicit value is not provided for that attribute.</a:t>
            </a:r>
          </a:p>
          <a:p>
            <a:pPr lvl="0" algn="just">
              <a:buClr>
                <a:srgbClr val="90C226"/>
              </a:buClr>
            </a:pPr>
            <a:r>
              <a:rPr lang="en-US" sz="1600" dirty="0"/>
              <a:t> Figure 6.2 illustrates an example of specifying a default manager for a new department and a default department for a new employee. </a:t>
            </a:r>
          </a:p>
          <a:p>
            <a:pPr lvl="0" algn="just">
              <a:buClr>
                <a:srgbClr val="90C226"/>
              </a:buClr>
            </a:pPr>
            <a:r>
              <a:rPr lang="en-US" sz="1600" b="1" u="sng" dirty="0">
                <a:solidFill>
                  <a:srgbClr val="C00000"/>
                </a:solidFill>
              </a:rPr>
              <a:t>If no default clause is specified,</a:t>
            </a:r>
            <a:r>
              <a:rPr lang="en-US" sz="1600" b="1" dirty="0">
                <a:solidFill>
                  <a:srgbClr val="C00000"/>
                </a:solidFill>
              </a:rPr>
              <a:t> the </a:t>
            </a:r>
            <a:r>
              <a:rPr lang="en-US" sz="1600" b="1" u="sng" dirty="0">
                <a:solidFill>
                  <a:srgbClr val="C00000"/>
                </a:solidFill>
              </a:rPr>
              <a:t>default value is NULL for attributes</a:t>
            </a:r>
            <a:r>
              <a:rPr lang="en-US" sz="1600" b="1" dirty="0">
                <a:solidFill>
                  <a:srgbClr val="C00000"/>
                </a:solidFill>
              </a:rPr>
              <a:t> that do not have the NOT NULL constraint.</a:t>
            </a:r>
          </a:p>
          <a:p>
            <a:pPr lvl="0" algn="just">
              <a:buClr>
                <a:srgbClr val="90C226"/>
              </a:buClr>
            </a:pPr>
            <a:endParaRPr lang="en-US" sz="1400" dirty="0"/>
          </a:p>
        </p:txBody>
      </p:sp>
      <p:grpSp>
        <p:nvGrpSpPr>
          <p:cNvPr id="9" name="Group 8">
            <a:extLst>
              <a:ext uri="{FF2B5EF4-FFF2-40B4-BE49-F238E27FC236}">
                <a16:creationId xmlns:a16="http://schemas.microsoft.com/office/drawing/2014/main" id="{F10B1D07-8E34-C9F1-CAE7-D5E471CDC5DA}"/>
              </a:ext>
            </a:extLst>
          </p:cNvPr>
          <p:cNvGrpSpPr/>
          <p:nvPr/>
        </p:nvGrpSpPr>
        <p:grpSpPr>
          <a:xfrm>
            <a:off x="6618762" y="1919857"/>
            <a:ext cx="5310480" cy="3730368"/>
            <a:chOff x="6618762" y="1930400"/>
            <a:chExt cx="5310480" cy="3730368"/>
          </a:xfrm>
        </p:grpSpPr>
        <p:pic>
          <p:nvPicPr>
            <p:cNvPr id="4" name="Picture 3"/>
            <p:cNvPicPr>
              <a:picLocks noChangeAspect="1"/>
            </p:cNvPicPr>
            <p:nvPr/>
          </p:nvPicPr>
          <p:blipFill>
            <a:blip r:embed="rId2"/>
            <a:stretch>
              <a:fillRect/>
            </a:stretch>
          </p:blipFill>
          <p:spPr>
            <a:xfrm>
              <a:off x="6618762" y="1930400"/>
              <a:ext cx="5310480" cy="3730368"/>
            </a:xfrm>
            <a:prstGeom prst="rect">
              <a:avLst/>
            </a:prstGeom>
            <a:ln w="28575">
              <a:solidFill>
                <a:schemeClr val="tx1"/>
              </a:solidFill>
            </a:ln>
          </p:spPr>
        </p:pic>
        <p:sp>
          <p:nvSpPr>
            <p:cNvPr id="6" name="Rectangle 5">
              <a:extLst>
                <a:ext uri="{FF2B5EF4-FFF2-40B4-BE49-F238E27FC236}">
                  <a16:creationId xmlns:a16="http://schemas.microsoft.com/office/drawing/2014/main" id="{B1BB38C7-066D-A7F9-D740-889DABEAC073}"/>
                </a:ext>
              </a:extLst>
            </p:cNvPr>
            <p:cNvSpPr/>
            <p:nvPr/>
          </p:nvSpPr>
          <p:spPr>
            <a:xfrm>
              <a:off x="7056408" y="2268747"/>
              <a:ext cx="2889849" cy="2070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179CE9A-B7FE-AA23-18B0-BE0059C9640A}"/>
                </a:ext>
              </a:extLst>
            </p:cNvPr>
            <p:cNvSpPr/>
            <p:nvPr/>
          </p:nvSpPr>
          <p:spPr>
            <a:xfrm>
              <a:off x="7056408" y="3710886"/>
              <a:ext cx="3459192" cy="2070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843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10108096" cy="4661243"/>
          </a:xfrm>
        </p:spPr>
        <p:txBody>
          <a:bodyPr>
            <a:normAutofit/>
          </a:bodyPr>
          <a:lstStyle/>
          <a:p>
            <a:pPr lvl="0" algn="just">
              <a:buClr>
                <a:srgbClr val="90C226"/>
              </a:buClr>
            </a:pPr>
            <a:r>
              <a:rPr lang="en-US" sz="1900" b="1" u="sng" dirty="0">
                <a:solidFill>
                  <a:srgbClr val="54A021">
                    <a:lumMod val="75000"/>
                  </a:srgbClr>
                </a:solidFill>
              </a:rPr>
              <a:t>Specifying Attribute Constraints and Attribute Defaults</a:t>
            </a:r>
          </a:p>
          <a:p>
            <a:pPr lvl="0" algn="just">
              <a:buClr>
                <a:srgbClr val="90C226"/>
              </a:buClr>
            </a:pPr>
            <a:r>
              <a:rPr lang="en-US" sz="1600" dirty="0"/>
              <a:t>Another type of constraint can restrict attribute or domain values using the CHECK clause following an attribute or domain definition.</a:t>
            </a:r>
          </a:p>
          <a:p>
            <a:pPr lvl="0" algn="just">
              <a:buClr>
                <a:srgbClr val="90C226"/>
              </a:buClr>
            </a:pPr>
            <a:r>
              <a:rPr lang="en-US" sz="1600" dirty="0"/>
              <a:t>For example, suppose that department numbers are restricted to integer numbers between 1 and 20; then, we can change the attribute declaration of </a:t>
            </a:r>
            <a:r>
              <a:rPr lang="en-US" sz="1600" dirty="0" err="1"/>
              <a:t>Dnumber</a:t>
            </a:r>
            <a:r>
              <a:rPr lang="en-US" sz="1600" dirty="0"/>
              <a:t> in the DEPARTMENT table.</a:t>
            </a:r>
          </a:p>
          <a:p>
            <a:pPr marL="0" lvl="0" indent="0" algn="ctr">
              <a:buClr>
                <a:srgbClr val="90C226"/>
              </a:buClr>
              <a:buNone/>
            </a:pPr>
            <a:r>
              <a:rPr lang="en-US" dirty="0" err="1">
                <a:solidFill>
                  <a:srgbClr val="0070C0"/>
                </a:solidFill>
              </a:rPr>
              <a:t>Dnumber</a:t>
            </a:r>
            <a:r>
              <a:rPr lang="en-US" dirty="0">
                <a:solidFill>
                  <a:srgbClr val="0070C0"/>
                </a:solidFill>
              </a:rPr>
              <a:t> INT NOT NULL CHECK (</a:t>
            </a:r>
            <a:r>
              <a:rPr lang="en-US" dirty="0" err="1">
                <a:solidFill>
                  <a:srgbClr val="0070C0"/>
                </a:solidFill>
              </a:rPr>
              <a:t>Dnumber</a:t>
            </a:r>
            <a:r>
              <a:rPr lang="en-US" dirty="0">
                <a:solidFill>
                  <a:srgbClr val="0070C0"/>
                </a:solidFill>
              </a:rPr>
              <a:t> &gt; 0 AND </a:t>
            </a:r>
            <a:r>
              <a:rPr lang="en-US" dirty="0" err="1">
                <a:solidFill>
                  <a:srgbClr val="0070C0"/>
                </a:solidFill>
              </a:rPr>
              <a:t>Dnumber</a:t>
            </a:r>
            <a:r>
              <a:rPr lang="en-US" dirty="0">
                <a:solidFill>
                  <a:srgbClr val="0070C0"/>
                </a:solidFill>
              </a:rPr>
              <a:t> &lt; 21);</a:t>
            </a:r>
          </a:p>
          <a:p>
            <a:pPr lvl="0" algn="just">
              <a:buClr>
                <a:srgbClr val="90C226"/>
              </a:buClr>
            </a:pPr>
            <a:r>
              <a:rPr lang="en-US" sz="1600" dirty="0"/>
              <a:t>The </a:t>
            </a:r>
            <a:r>
              <a:rPr lang="en-US" sz="1600" u="sng" dirty="0"/>
              <a:t>CHECK clause can also be used in conjunction with the CREATE DOMAIN statement</a:t>
            </a:r>
            <a:r>
              <a:rPr lang="en-US" sz="1600" dirty="0"/>
              <a:t>.</a:t>
            </a:r>
          </a:p>
          <a:p>
            <a:pPr lvl="0" algn="just">
              <a:buClr>
                <a:srgbClr val="90C226"/>
              </a:buClr>
            </a:pPr>
            <a:r>
              <a:rPr lang="en-US" sz="1600" dirty="0"/>
              <a:t>For example, we can write the following statement:</a:t>
            </a:r>
          </a:p>
          <a:p>
            <a:pPr marL="0" lvl="0" indent="0" algn="ctr">
              <a:buClr>
                <a:srgbClr val="90C226"/>
              </a:buClr>
              <a:buNone/>
            </a:pPr>
            <a:r>
              <a:rPr lang="en-US" dirty="0">
                <a:solidFill>
                  <a:srgbClr val="0070C0"/>
                </a:solidFill>
              </a:rPr>
              <a:t>CREATE DOMAIN D_NUM AS INTEGER CHECK (D_NUM &gt; 0 AND D_NUM &lt; 21);</a:t>
            </a:r>
          </a:p>
          <a:p>
            <a:pPr lvl="0" algn="just">
              <a:buClr>
                <a:srgbClr val="90C226"/>
              </a:buClr>
            </a:pPr>
            <a:r>
              <a:rPr lang="en-US" dirty="0">
                <a:solidFill>
                  <a:srgbClr val="0070C0"/>
                </a:solidFill>
              </a:rPr>
              <a:t>Now, we can use this domain as attribute type in multiple relations where </a:t>
            </a:r>
            <a:r>
              <a:rPr lang="en-US" dirty="0" err="1">
                <a:solidFill>
                  <a:srgbClr val="0070C0"/>
                </a:solidFill>
              </a:rPr>
              <a:t>Dnum</a:t>
            </a:r>
            <a:r>
              <a:rPr lang="en-US" dirty="0">
                <a:solidFill>
                  <a:srgbClr val="0070C0"/>
                </a:solidFill>
              </a:rPr>
              <a:t> is used.</a:t>
            </a:r>
          </a:p>
        </p:txBody>
      </p:sp>
    </p:spTree>
    <p:extLst>
      <p:ext uri="{BB962C8B-B14F-4D97-AF65-F5344CB8AC3E}">
        <p14:creationId xmlns:p14="http://schemas.microsoft.com/office/powerpoint/2010/main" val="119912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lgn="just">
              <a:buClr>
                <a:srgbClr val="90C226"/>
              </a:buClr>
            </a:pPr>
            <a:r>
              <a:rPr lang="en-US" sz="1900" b="1" u="sng" dirty="0">
                <a:solidFill>
                  <a:srgbClr val="54A021">
                    <a:lumMod val="75000"/>
                  </a:srgbClr>
                </a:solidFill>
              </a:rPr>
              <a:t>Specifying Key and Referential Integrity Constraints</a:t>
            </a:r>
          </a:p>
          <a:p>
            <a:pPr lvl="0" algn="just">
              <a:buClr>
                <a:srgbClr val="90C226"/>
              </a:buClr>
            </a:pPr>
            <a:r>
              <a:rPr lang="en-US" sz="1600" b="1" dirty="0">
                <a:solidFill>
                  <a:srgbClr val="C00000"/>
                </a:solidFill>
              </a:rPr>
              <a:t>PRIMARY KEY clause:</a:t>
            </a:r>
          </a:p>
          <a:p>
            <a:pPr lvl="1" algn="just">
              <a:buClr>
                <a:srgbClr val="90C226"/>
              </a:buClr>
            </a:pPr>
            <a:r>
              <a:rPr lang="en-US" dirty="0"/>
              <a:t>specifies one or more attributes that make up the primary key of a relation. </a:t>
            </a:r>
          </a:p>
          <a:p>
            <a:pPr lvl="1" algn="just">
              <a:buClr>
                <a:srgbClr val="90C226"/>
              </a:buClr>
            </a:pPr>
            <a:r>
              <a:rPr lang="en-US" sz="1600" dirty="0"/>
              <a:t>If a primary key has a single attribute, the clause can follow the attribute directly. </a:t>
            </a:r>
          </a:p>
          <a:p>
            <a:pPr lvl="1" algn="just">
              <a:buClr>
                <a:srgbClr val="90C226"/>
              </a:buClr>
            </a:pPr>
            <a:r>
              <a:rPr lang="en-US" sz="1600" dirty="0"/>
              <a:t>For example, the primary key of DEPARTMENT can be specified as follows:</a:t>
            </a:r>
          </a:p>
          <a:p>
            <a:pPr marL="0" lvl="0" indent="0" algn="ctr">
              <a:buClr>
                <a:srgbClr val="90C226"/>
              </a:buClr>
              <a:buNone/>
            </a:pPr>
            <a:r>
              <a:rPr lang="en-US" sz="1600" b="1" dirty="0">
                <a:solidFill>
                  <a:schemeClr val="accent1">
                    <a:lumMod val="50000"/>
                  </a:schemeClr>
                </a:solidFill>
              </a:rPr>
              <a:t> </a:t>
            </a:r>
            <a:r>
              <a:rPr lang="en-US" sz="1600" b="1" dirty="0" err="1">
                <a:solidFill>
                  <a:schemeClr val="accent1">
                    <a:lumMod val="50000"/>
                  </a:schemeClr>
                </a:solidFill>
              </a:rPr>
              <a:t>Dnumber</a:t>
            </a:r>
            <a:r>
              <a:rPr lang="en-US" sz="1600" b="1" dirty="0">
                <a:solidFill>
                  <a:schemeClr val="accent1">
                    <a:lumMod val="50000"/>
                  </a:schemeClr>
                </a:solidFill>
              </a:rPr>
              <a:t> INT PRIMARY KEY</a:t>
            </a:r>
          </a:p>
          <a:p>
            <a:pPr algn="just"/>
            <a:r>
              <a:rPr lang="en-US" sz="1600" b="1" dirty="0">
                <a:solidFill>
                  <a:srgbClr val="C00000"/>
                </a:solidFill>
              </a:rPr>
              <a:t>UNIQUE Clause:</a:t>
            </a:r>
            <a:r>
              <a:rPr lang="en-US" sz="1600" b="1" dirty="0"/>
              <a:t> </a:t>
            </a:r>
          </a:p>
          <a:p>
            <a:pPr lvl="1" algn="just"/>
            <a:r>
              <a:rPr lang="en-US" dirty="0"/>
              <a:t>specifies alternate (unique) keys, also known as candidate keys.</a:t>
            </a:r>
          </a:p>
          <a:p>
            <a:pPr lvl="1" algn="just"/>
            <a:r>
              <a:rPr lang="en-US" dirty="0"/>
              <a:t>can also be specified directly for a unique key if it is a single attribute, as in the following example:                               </a:t>
            </a:r>
          </a:p>
          <a:p>
            <a:pPr marL="3657600" lvl="8" indent="0" algn="just">
              <a:buNone/>
            </a:pPr>
            <a:r>
              <a:rPr lang="en-US" sz="1600" b="1" dirty="0" err="1">
                <a:solidFill>
                  <a:schemeClr val="accent1">
                    <a:lumMod val="50000"/>
                  </a:schemeClr>
                </a:solidFill>
              </a:rPr>
              <a:t>Dname</a:t>
            </a:r>
            <a:r>
              <a:rPr lang="en-US" sz="1600" b="1" dirty="0">
                <a:solidFill>
                  <a:schemeClr val="accent1">
                    <a:lumMod val="50000"/>
                  </a:schemeClr>
                </a:solidFill>
              </a:rPr>
              <a:t> VARCHAR(15) UNIQUE</a:t>
            </a:r>
          </a:p>
        </p:txBody>
      </p:sp>
    </p:spTree>
    <p:extLst>
      <p:ext uri="{BB962C8B-B14F-4D97-AF65-F5344CB8AC3E}">
        <p14:creationId xmlns:p14="http://schemas.microsoft.com/office/powerpoint/2010/main" val="411676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lgn="just">
              <a:buClr>
                <a:srgbClr val="90C226"/>
              </a:buClr>
            </a:pPr>
            <a:r>
              <a:rPr lang="en-US" sz="1900" b="1" u="sng" dirty="0">
                <a:solidFill>
                  <a:srgbClr val="54A021">
                    <a:lumMod val="75000"/>
                  </a:srgbClr>
                </a:solidFill>
              </a:rPr>
              <a:t>Specifying Key and Referential Integrity Constraints</a:t>
            </a:r>
          </a:p>
          <a:p>
            <a:pPr lvl="0" algn="just">
              <a:buClr>
                <a:srgbClr val="90C226"/>
              </a:buClr>
            </a:pPr>
            <a:r>
              <a:rPr lang="en-US" sz="1600" b="1" dirty="0">
                <a:solidFill>
                  <a:srgbClr val="C00000"/>
                </a:solidFill>
              </a:rPr>
              <a:t>FOREIGN KEY clause:</a:t>
            </a:r>
          </a:p>
          <a:p>
            <a:pPr lvl="1" algn="just">
              <a:buClr>
                <a:srgbClr val="90C226"/>
              </a:buClr>
            </a:pPr>
            <a:r>
              <a:rPr lang="en-US" sz="1400" u="sng" dirty="0"/>
              <a:t>Referential integrity </a:t>
            </a:r>
            <a:r>
              <a:rPr lang="en-US" sz="1400" dirty="0"/>
              <a:t>can be </a:t>
            </a:r>
            <a:r>
              <a:rPr lang="en-US" sz="1400" u="sng" dirty="0"/>
              <a:t>maintained using foreign key clause</a:t>
            </a:r>
          </a:p>
          <a:p>
            <a:pPr lvl="1" algn="just">
              <a:buClr>
                <a:srgbClr val="90C226"/>
              </a:buClr>
            </a:pPr>
            <a:r>
              <a:rPr lang="en-US" sz="1400" dirty="0"/>
              <a:t>That </a:t>
            </a:r>
            <a:r>
              <a:rPr lang="en-US" sz="1400" u="sng" dirty="0"/>
              <a:t>clause can be violated during insertion, deletion or updating</a:t>
            </a:r>
            <a:r>
              <a:rPr lang="en-US" sz="1400" dirty="0"/>
              <a:t>.</a:t>
            </a:r>
          </a:p>
          <a:p>
            <a:pPr lvl="1" algn="just">
              <a:buClr>
                <a:srgbClr val="90C226"/>
              </a:buClr>
            </a:pPr>
            <a:r>
              <a:rPr lang="en-US" sz="1400" dirty="0"/>
              <a:t>So an </a:t>
            </a:r>
            <a:r>
              <a:rPr lang="en-US" sz="1400" u="sng" dirty="0"/>
              <a:t>instant action is required </a:t>
            </a:r>
            <a:r>
              <a:rPr lang="en-US" sz="1400" dirty="0"/>
              <a:t>to deal with the violations </a:t>
            </a:r>
          </a:p>
          <a:p>
            <a:pPr lvl="1" algn="just">
              <a:buClr>
                <a:srgbClr val="90C226"/>
              </a:buClr>
            </a:pPr>
            <a:r>
              <a:rPr lang="en-US" sz="1400" dirty="0"/>
              <a:t>SQL by default uses the </a:t>
            </a:r>
            <a:r>
              <a:rPr lang="en-US" sz="1400" b="1" dirty="0">
                <a:solidFill>
                  <a:schemeClr val="accent1">
                    <a:lumMod val="50000"/>
                  </a:schemeClr>
                </a:solidFill>
              </a:rPr>
              <a:t>RESTRICT</a:t>
            </a:r>
            <a:r>
              <a:rPr lang="en-US" sz="1400" dirty="0"/>
              <a:t> clause that </a:t>
            </a:r>
            <a:r>
              <a:rPr lang="en-US" sz="1400" u="sng" dirty="0"/>
              <a:t>rejects the operations in case of violation</a:t>
            </a:r>
            <a:r>
              <a:rPr lang="en-US" sz="1400" dirty="0"/>
              <a:t>.</a:t>
            </a:r>
          </a:p>
          <a:p>
            <a:pPr lvl="1" algn="just">
              <a:buClr>
                <a:srgbClr val="90C226"/>
              </a:buClr>
            </a:pPr>
            <a:r>
              <a:rPr lang="en-US" sz="1400" b="1" dirty="0"/>
              <a:t>But Schema designer can specify an alternative action to be taken by attaching a referential triggered action clause to any foreign key constraint. </a:t>
            </a:r>
          </a:p>
          <a:p>
            <a:pPr lvl="1" algn="just">
              <a:buClr>
                <a:srgbClr val="90C226"/>
              </a:buClr>
            </a:pPr>
            <a:r>
              <a:rPr lang="en-US" sz="1400" dirty="0"/>
              <a:t>The options include SET NULL, CASCADE, and SET DEFAULT. An option must be qualified with either </a:t>
            </a:r>
            <a:r>
              <a:rPr lang="en-US" sz="1400" b="1" dirty="0">
                <a:solidFill>
                  <a:srgbClr val="C00000"/>
                </a:solidFill>
              </a:rPr>
              <a:t>ON DELETE or ON UPDATE</a:t>
            </a:r>
          </a:p>
          <a:p>
            <a:pPr marL="914400" lvl="2" indent="0" algn="just">
              <a:buClr>
                <a:srgbClr val="90C226"/>
              </a:buClr>
              <a:buNone/>
            </a:pPr>
            <a:endParaRPr lang="en-US" sz="1200" b="1" dirty="0">
              <a:solidFill>
                <a:srgbClr val="C00000"/>
              </a:solidFill>
            </a:endParaRPr>
          </a:p>
        </p:txBody>
      </p:sp>
    </p:spTree>
    <p:extLst>
      <p:ext uri="{BB962C8B-B14F-4D97-AF65-F5344CB8AC3E}">
        <p14:creationId xmlns:p14="http://schemas.microsoft.com/office/powerpoint/2010/main" val="59177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FE7EE6-3F72-4C23-17E5-5AAFF6B003DE}"/>
              </a:ext>
            </a:extLst>
          </p:cNvPr>
          <p:cNvPicPr>
            <a:picLocks noGrp="1" noChangeAspect="1"/>
          </p:cNvPicPr>
          <p:nvPr>
            <p:ph idx="1"/>
          </p:nvPr>
        </p:nvPicPr>
        <p:blipFill rotWithShape="1">
          <a:blip r:embed="rId2"/>
          <a:srcRect t="10286" r="36931" b="16935"/>
          <a:stretch/>
        </p:blipFill>
        <p:spPr>
          <a:xfrm>
            <a:off x="418542" y="243529"/>
            <a:ext cx="11045964" cy="6370942"/>
          </a:xfrm>
        </p:spPr>
      </p:pic>
    </p:spTree>
    <p:extLst>
      <p:ext uri="{BB962C8B-B14F-4D97-AF65-F5344CB8AC3E}">
        <p14:creationId xmlns:p14="http://schemas.microsoft.com/office/powerpoint/2010/main" val="294923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0F7A549-A9E6-1BAD-2D7F-7398BEA3DAB4}"/>
              </a:ext>
            </a:extLst>
          </p:cNvPr>
          <p:cNvPicPr>
            <a:picLocks noGrp="1" noChangeAspect="1"/>
          </p:cNvPicPr>
          <p:nvPr>
            <p:ph idx="1"/>
          </p:nvPr>
        </p:nvPicPr>
        <p:blipFill rotWithShape="1">
          <a:blip r:embed="rId2"/>
          <a:srcRect t="10323" r="67641" b="13686"/>
          <a:stretch/>
        </p:blipFill>
        <p:spPr>
          <a:xfrm>
            <a:off x="1239715" y="0"/>
            <a:ext cx="8932985" cy="6858000"/>
          </a:xfrm>
        </p:spPr>
      </p:pic>
      <p:sp>
        <p:nvSpPr>
          <p:cNvPr id="7" name="Rectangle 6">
            <a:extLst>
              <a:ext uri="{FF2B5EF4-FFF2-40B4-BE49-F238E27FC236}">
                <a16:creationId xmlns:a16="http://schemas.microsoft.com/office/drawing/2014/main" id="{F0F16381-64E9-6837-0416-F67438C6FF8F}"/>
              </a:ext>
            </a:extLst>
          </p:cNvPr>
          <p:cNvSpPr/>
          <p:nvPr/>
        </p:nvSpPr>
        <p:spPr>
          <a:xfrm>
            <a:off x="2303585" y="2312377"/>
            <a:ext cx="6189784" cy="2461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43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lgn="just">
              <a:buClr>
                <a:srgbClr val="90C226"/>
              </a:buClr>
            </a:pPr>
            <a:r>
              <a:rPr lang="en-US" sz="1900" b="1" u="sng" dirty="0">
                <a:solidFill>
                  <a:srgbClr val="54A021">
                    <a:lumMod val="75000"/>
                  </a:srgbClr>
                </a:solidFill>
              </a:rPr>
              <a:t>Specifying Key and Referential Integrity Constraints</a:t>
            </a:r>
          </a:p>
          <a:p>
            <a:pPr lvl="0" algn="just">
              <a:buClr>
                <a:srgbClr val="90C226"/>
              </a:buClr>
            </a:pPr>
            <a:r>
              <a:rPr lang="en-US" sz="1600" b="1" dirty="0">
                <a:solidFill>
                  <a:srgbClr val="C00000"/>
                </a:solidFill>
              </a:rPr>
              <a:t>FOREIGN KEY clause:</a:t>
            </a:r>
          </a:p>
          <a:p>
            <a:pPr lvl="1" algn="just">
              <a:buClr>
                <a:srgbClr val="90C226"/>
              </a:buClr>
            </a:pPr>
            <a:r>
              <a:rPr lang="en-US" sz="1400" dirty="0"/>
              <a:t>The options include SET NULL, CASCADE, and SET DEFAULT. An option must be qualified with either </a:t>
            </a:r>
            <a:r>
              <a:rPr lang="en-US" sz="1400" b="1" dirty="0">
                <a:solidFill>
                  <a:srgbClr val="C00000"/>
                </a:solidFill>
              </a:rPr>
              <a:t>ON DELETE or ON UPDATE</a:t>
            </a:r>
            <a:endParaRPr lang="en-US" sz="1200" b="1" dirty="0">
              <a:solidFill>
                <a:srgbClr val="C00000"/>
              </a:solidFill>
            </a:endParaRPr>
          </a:p>
          <a:p>
            <a:pPr lvl="2" algn="just">
              <a:buClr>
                <a:srgbClr val="90C226"/>
              </a:buClr>
            </a:pPr>
            <a:r>
              <a:rPr lang="en-US" sz="1800" b="1" dirty="0">
                <a:solidFill>
                  <a:schemeClr val="accent1">
                    <a:lumMod val="50000"/>
                  </a:schemeClr>
                </a:solidFill>
              </a:rPr>
              <a:t>Consider the following schema:          </a:t>
            </a:r>
          </a:p>
          <a:p>
            <a:pPr lvl="3" algn="just">
              <a:buClr>
                <a:srgbClr val="90C226"/>
              </a:buClr>
            </a:pPr>
            <a:r>
              <a:rPr lang="en-US" sz="1600" b="1" dirty="0">
                <a:solidFill>
                  <a:schemeClr val="accent1">
                    <a:lumMod val="50000"/>
                  </a:schemeClr>
                </a:solidFill>
              </a:rPr>
              <a:t>People(</a:t>
            </a:r>
            <a:r>
              <a:rPr lang="en-US" sz="1600" b="1" u="sng" dirty="0">
                <a:solidFill>
                  <a:schemeClr val="accent1">
                    <a:lumMod val="50000"/>
                  </a:schemeClr>
                </a:solidFill>
              </a:rPr>
              <a:t>id</a:t>
            </a:r>
            <a:r>
              <a:rPr lang="en-US" sz="1600" b="1" dirty="0">
                <a:solidFill>
                  <a:schemeClr val="accent1">
                    <a:lumMod val="50000"/>
                  </a:schemeClr>
                </a:solidFill>
              </a:rPr>
              <a:t>, name )</a:t>
            </a:r>
          </a:p>
          <a:p>
            <a:pPr lvl="3" algn="just">
              <a:buClr>
                <a:srgbClr val="90C226"/>
              </a:buClr>
            </a:pPr>
            <a:r>
              <a:rPr lang="en-US" sz="1600" b="1" dirty="0">
                <a:solidFill>
                  <a:schemeClr val="accent1">
                    <a:lumMod val="50000"/>
                  </a:schemeClr>
                </a:solidFill>
              </a:rPr>
              <a:t>Cars(</a:t>
            </a:r>
            <a:r>
              <a:rPr lang="en-US" sz="1600" b="1" u="sng" dirty="0" err="1">
                <a:solidFill>
                  <a:schemeClr val="accent1">
                    <a:lumMod val="50000"/>
                  </a:schemeClr>
                </a:solidFill>
              </a:rPr>
              <a:t>licenceNo</a:t>
            </a:r>
            <a:r>
              <a:rPr lang="en-US" sz="1600" b="1" dirty="0">
                <a:solidFill>
                  <a:schemeClr val="accent1">
                    <a:lumMod val="50000"/>
                  </a:schemeClr>
                </a:solidFill>
              </a:rPr>
              <a:t>, model, make, </a:t>
            </a:r>
            <a:r>
              <a:rPr lang="en-US" sz="1600" b="1" dirty="0" err="1">
                <a:solidFill>
                  <a:schemeClr val="accent1">
                    <a:lumMod val="50000"/>
                  </a:schemeClr>
                </a:solidFill>
              </a:rPr>
              <a:t>ownerID</a:t>
            </a:r>
            <a:r>
              <a:rPr lang="en-US" sz="1600" b="1" dirty="0">
                <a:solidFill>
                  <a:schemeClr val="accent1">
                    <a:lumMod val="50000"/>
                  </a:schemeClr>
                </a:solidFill>
              </a:rPr>
              <a:t>)</a:t>
            </a:r>
          </a:p>
          <a:p>
            <a:pPr lvl="2" algn="just">
              <a:buClr>
                <a:srgbClr val="90C226"/>
              </a:buClr>
            </a:pPr>
            <a:r>
              <a:rPr lang="en-US" sz="1800" b="1" dirty="0">
                <a:solidFill>
                  <a:schemeClr val="accent1">
                    <a:lumMod val="50000"/>
                  </a:schemeClr>
                </a:solidFill>
              </a:rPr>
              <a:t>Here we can imply the FK as :</a:t>
            </a:r>
          </a:p>
          <a:p>
            <a:pPr lvl="3" algn="just">
              <a:buClr>
                <a:srgbClr val="90C226"/>
              </a:buClr>
            </a:pPr>
            <a:r>
              <a:rPr lang="en-US" sz="1800" b="1" dirty="0" err="1">
                <a:solidFill>
                  <a:srgbClr val="002060"/>
                </a:solidFill>
              </a:rPr>
              <a:t>ownerID</a:t>
            </a:r>
            <a:r>
              <a:rPr lang="en-US" sz="1800" b="1" dirty="0">
                <a:solidFill>
                  <a:srgbClr val="002060"/>
                </a:solidFill>
              </a:rPr>
              <a:t> int references people(id) on delete set default</a:t>
            </a:r>
          </a:p>
          <a:p>
            <a:pPr lvl="3" algn="just">
              <a:buClr>
                <a:srgbClr val="90C226"/>
              </a:buClr>
            </a:pPr>
            <a:r>
              <a:rPr lang="en-US" sz="1800" b="1" dirty="0" err="1">
                <a:solidFill>
                  <a:srgbClr val="002060"/>
                </a:solidFill>
              </a:rPr>
              <a:t>ownerID</a:t>
            </a:r>
            <a:r>
              <a:rPr lang="en-US" sz="1800" b="1" dirty="0">
                <a:solidFill>
                  <a:srgbClr val="002060"/>
                </a:solidFill>
              </a:rPr>
              <a:t> int references people(id) on delete cascade </a:t>
            </a:r>
          </a:p>
          <a:p>
            <a:pPr lvl="3" algn="just">
              <a:buClr>
                <a:srgbClr val="90C226"/>
              </a:buClr>
            </a:pPr>
            <a:r>
              <a:rPr lang="en-US" sz="1800" b="1" dirty="0" err="1">
                <a:solidFill>
                  <a:srgbClr val="002060"/>
                </a:solidFill>
              </a:rPr>
              <a:t>ownerID</a:t>
            </a:r>
            <a:r>
              <a:rPr lang="en-US" sz="1800" b="1" dirty="0">
                <a:solidFill>
                  <a:srgbClr val="002060"/>
                </a:solidFill>
              </a:rPr>
              <a:t> int references people(id) on delete no action</a:t>
            </a:r>
          </a:p>
          <a:p>
            <a:pPr lvl="1" algn="just">
              <a:buClr>
                <a:srgbClr val="90C226"/>
              </a:buClr>
            </a:pPr>
            <a:endParaRPr lang="en-US" sz="1400" b="1" dirty="0">
              <a:solidFill>
                <a:srgbClr val="C00000"/>
              </a:solidFill>
            </a:endParaRPr>
          </a:p>
        </p:txBody>
      </p:sp>
    </p:spTree>
    <p:extLst>
      <p:ext uri="{BB962C8B-B14F-4D97-AF65-F5344CB8AC3E}">
        <p14:creationId xmlns:p14="http://schemas.microsoft.com/office/powerpoint/2010/main" val="287115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96317580"/>
              </p:ext>
            </p:extLst>
          </p:nvPr>
        </p:nvGraphicFramePr>
        <p:xfrm>
          <a:off x="618308" y="1804088"/>
          <a:ext cx="8805777" cy="412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4613069" cy="4661243"/>
          </a:xfrm>
        </p:spPr>
        <p:txBody>
          <a:bodyPr>
            <a:normAutofit/>
          </a:bodyPr>
          <a:lstStyle/>
          <a:p>
            <a:pPr lvl="0">
              <a:buClr>
                <a:srgbClr val="90C226"/>
              </a:buClr>
            </a:pPr>
            <a:r>
              <a:rPr lang="en-US" sz="1900" b="1" u="sng" dirty="0">
                <a:solidFill>
                  <a:srgbClr val="54A021">
                    <a:lumMod val="75000"/>
                  </a:srgbClr>
                </a:solidFill>
              </a:rPr>
              <a:t>Giving Names to Constraints</a:t>
            </a:r>
          </a:p>
          <a:p>
            <a:pPr lvl="0">
              <a:buClr>
                <a:srgbClr val="90C226"/>
              </a:buClr>
            </a:pPr>
            <a:r>
              <a:rPr lang="en-US" dirty="0"/>
              <a:t>A constraint may be given a constraint name, following the keyword </a:t>
            </a:r>
            <a:r>
              <a:rPr lang="en-US" b="1" dirty="0">
                <a:solidFill>
                  <a:srgbClr val="C00000"/>
                </a:solidFill>
              </a:rPr>
              <a:t>CONSTRAINT</a:t>
            </a:r>
            <a:r>
              <a:rPr lang="en-US" dirty="0"/>
              <a:t>. </a:t>
            </a:r>
          </a:p>
          <a:p>
            <a:pPr lvl="0">
              <a:buClr>
                <a:srgbClr val="90C226"/>
              </a:buClr>
            </a:pPr>
            <a:r>
              <a:rPr lang="en-US" dirty="0"/>
              <a:t>The names of all constraints within a particular schema must be </a:t>
            </a:r>
            <a:r>
              <a:rPr lang="en-US" b="1" dirty="0">
                <a:solidFill>
                  <a:srgbClr val="C00000"/>
                </a:solidFill>
              </a:rPr>
              <a:t>unique</a:t>
            </a:r>
            <a:r>
              <a:rPr lang="en-US" dirty="0"/>
              <a:t>. </a:t>
            </a:r>
          </a:p>
          <a:p>
            <a:pPr lvl="0">
              <a:buClr>
                <a:srgbClr val="90C226"/>
              </a:buClr>
            </a:pPr>
            <a:r>
              <a:rPr lang="en-US" dirty="0"/>
              <a:t>A constraint name is used to identify a particular constraint in case the constraint must be dropped later and replaced with another constraint. </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C8EAA407-A523-4E9A-152E-9B611B8060EE}"/>
                  </a:ext>
                </a:extLst>
              </p14:cNvPr>
              <p14:cNvContentPartPr/>
              <p14:nvPr/>
            </p14:nvContentPartPr>
            <p14:xfrm>
              <a:off x="3277752" y="3096591"/>
              <a:ext cx="360" cy="360"/>
            </p14:xfrm>
          </p:contentPart>
        </mc:Choice>
        <mc:Fallback xmlns="">
          <p:pic>
            <p:nvPicPr>
              <p:cNvPr id="11" name="Ink 10">
                <a:extLst>
                  <a:ext uri="{FF2B5EF4-FFF2-40B4-BE49-F238E27FC236}">
                    <a16:creationId xmlns:a16="http://schemas.microsoft.com/office/drawing/2014/main" id="{C8EAA407-A523-4E9A-152E-9B611B8060EE}"/>
                  </a:ext>
                </a:extLst>
              </p:cNvPr>
              <p:cNvPicPr/>
              <p:nvPr/>
            </p:nvPicPr>
            <p:blipFill>
              <a:blip r:embed="rId12"/>
              <a:stretch>
                <a:fillRect/>
              </a:stretch>
            </p:blipFill>
            <p:spPr>
              <a:xfrm>
                <a:off x="3268752" y="3087591"/>
                <a:ext cx="18000" cy="18000"/>
              </a:xfrm>
              <a:prstGeom prst="rect">
                <a:avLst/>
              </a:prstGeom>
            </p:spPr>
          </p:pic>
        </mc:Fallback>
      </mc:AlternateContent>
      <p:grpSp>
        <p:nvGrpSpPr>
          <p:cNvPr id="14" name="Group 13">
            <a:extLst>
              <a:ext uri="{FF2B5EF4-FFF2-40B4-BE49-F238E27FC236}">
                <a16:creationId xmlns:a16="http://schemas.microsoft.com/office/drawing/2014/main" id="{C4AC85AC-FEE9-1077-4A35-50FF77124B3B}"/>
              </a:ext>
            </a:extLst>
          </p:cNvPr>
          <p:cNvGrpSpPr/>
          <p:nvPr/>
        </p:nvGrpSpPr>
        <p:grpSpPr>
          <a:xfrm>
            <a:off x="5158596" y="1370420"/>
            <a:ext cx="6176513" cy="4822865"/>
            <a:chOff x="5158596" y="1370420"/>
            <a:chExt cx="6176513" cy="4822865"/>
          </a:xfrm>
        </p:grpSpPr>
        <p:pic>
          <p:nvPicPr>
            <p:cNvPr id="5" name="Picture 2" descr="fig06_02.jpg">
              <a:extLst>
                <a:ext uri="{FF2B5EF4-FFF2-40B4-BE49-F238E27FC236}">
                  <a16:creationId xmlns:a16="http://schemas.microsoft.com/office/drawing/2014/main" id="{E976BED3-C7A8-9003-8DB0-ED34DE6DF7C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158596" y="1370420"/>
              <a:ext cx="6176513" cy="482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D6FFC1C-296E-1044-A123-72547CD1C4B8}"/>
                </a:ext>
              </a:extLst>
            </p:cNvPr>
            <p:cNvSpPr/>
            <p:nvPr/>
          </p:nvSpPr>
          <p:spPr>
            <a:xfrm>
              <a:off x="5484165" y="1916826"/>
              <a:ext cx="2081201" cy="3432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D0DC67-5F06-52B8-9972-F8FE94B64355}"/>
                </a:ext>
              </a:extLst>
            </p:cNvPr>
            <p:cNvSpPr/>
            <p:nvPr/>
          </p:nvSpPr>
          <p:spPr>
            <a:xfrm>
              <a:off x="5484165" y="2260121"/>
              <a:ext cx="5781933" cy="5464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923925-085D-4F43-B687-7B119D6262AE}"/>
                </a:ext>
              </a:extLst>
            </p:cNvPr>
            <p:cNvSpPr/>
            <p:nvPr/>
          </p:nvSpPr>
          <p:spPr>
            <a:xfrm>
              <a:off x="5484165" y="2806527"/>
              <a:ext cx="5781933" cy="54640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196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70" y="531962"/>
            <a:ext cx="8596668" cy="1320800"/>
          </a:xfrm>
        </p:spPr>
        <p:txBody>
          <a:bodyPr/>
          <a:lstStyle/>
          <a:p>
            <a:r>
              <a:rPr lang="en-US" dirty="0"/>
              <a:t>Specifying Constraints in SQL</a:t>
            </a:r>
          </a:p>
        </p:txBody>
      </p:sp>
      <p:sp>
        <p:nvSpPr>
          <p:cNvPr id="3" name="Content Placeholder 2"/>
          <p:cNvSpPr>
            <a:spLocks noGrp="1"/>
          </p:cNvSpPr>
          <p:nvPr>
            <p:ph idx="1"/>
          </p:nvPr>
        </p:nvSpPr>
        <p:spPr>
          <a:xfrm>
            <a:off x="133870" y="2196757"/>
            <a:ext cx="11108760" cy="4661243"/>
          </a:xfrm>
        </p:spPr>
        <p:txBody>
          <a:bodyPr>
            <a:normAutofit/>
          </a:bodyPr>
          <a:lstStyle/>
          <a:p>
            <a:pPr lvl="0" algn="just">
              <a:buClr>
                <a:srgbClr val="90C226"/>
              </a:buClr>
            </a:pPr>
            <a:r>
              <a:rPr lang="en-US" sz="1900" b="1" u="sng" dirty="0">
                <a:solidFill>
                  <a:srgbClr val="54A021">
                    <a:lumMod val="75000"/>
                  </a:srgbClr>
                </a:solidFill>
              </a:rPr>
              <a:t>Specifying Constraints on Tuples Using CHECK</a:t>
            </a:r>
          </a:p>
          <a:p>
            <a:pPr lvl="0" algn="just">
              <a:buClr>
                <a:srgbClr val="90C226"/>
              </a:buClr>
            </a:pPr>
            <a:r>
              <a:rPr lang="en-US" dirty="0"/>
              <a:t>Table constraints can be specified through additional CHECK clauses at the end of a CREATE TABLE statement. </a:t>
            </a:r>
          </a:p>
          <a:p>
            <a:pPr lvl="0" algn="just">
              <a:buClr>
                <a:srgbClr val="90C226"/>
              </a:buClr>
            </a:pPr>
            <a:r>
              <a:rPr lang="en-US" dirty="0"/>
              <a:t>These can be called </a:t>
            </a:r>
            <a:r>
              <a:rPr lang="en-US" b="1" dirty="0">
                <a:solidFill>
                  <a:srgbClr val="C00000"/>
                </a:solidFill>
              </a:rPr>
              <a:t>row-based constraints </a:t>
            </a:r>
            <a:r>
              <a:rPr lang="en-US" dirty="0"/>
              <a:t>because </a:t>
            </a:r>
            <a:r>
              <a:rPr lang="en-US" u="sng" dirty="0"/>
              <a:t>they apply to each row individually </a:t>
            </a:r>
            <a:r>
              <a:rPr lang="en-US" dirty="0"/>
              <a:t>and are </a:t>
            </a:r>
            <a:r>
              <a:rPr lang="en-US" u="sng" dirty="0"/>
              <a:t>checked whenever a row is inserted </a:t>
            </a:r>
            <a:r>
              <a:rPr lang="en-US" dirty="0"/>
              <a:t>or modified. </a:t>
            </a:r>
          </a:p>
          <a:p>
            <a:pPr lvl="0" algn="just">
              <a:buClr>
                <a:srgbClr val="90C226"/>
              </a:buClr>
            </a:pPr>
            <a:r>
              <a:rPr lang="en-US" dirty="0">
                <a:solidFill>
                  <a:srgbClr val="FF0000"/>
                </a:solidFill>
              </a:rPr>
              <a:t>For example, suppose that the DEPARTMENT table in Figure 6.1 had an additional attribute </a:t>
            </a:r>
            <a:r>
              <a:rPr lang="en-US" dirty="0" err="1">
                <a:solidFill>
                  <a:srgbClr val="FF0000"/>
                </a:solidFill>
              </a:rPr>
              <a:t>Dept_create_date</a:t>
            </a:r>
            <a:r>
              <a:rPr lang="en-US" dirty="0">
                <a:solidFill>
                  <a:srgbClr val="FF0000"/>
                </a:solidFill>
              </a:rPr>
              <a:t>, which stores the date when the department was created. </a:t>
            </a:r>
          </a:p>
          <a:p>
            <a:pPr lvl="0" algn="just">
              <a:buClr>
                <a:srgbClr val="90C226"/>
              </a:buClr>
            </a:pPr>
            <a:r>
              <a:rPr lang="en-US" dirty="0">
                <a:solidFill>
                  <a:srgbClr val="FF0000"/>
                </a:solidFill>
              </a:rPr>
              <a:t>Then we could add the following CHECK clause at the end of the CREATE TABLE statement for the DEPARTMENT table to make sure that a manager’s start date is later than the department creation date.</a:t>
            </a:r>
          </a:p>
          <a:p>
            <a:pPr lvl="0" algn="just">
              <a:buClr>
                <a:srgbClr val="90C226"/>
              </a:buClr>
            </a:pPr>
            <a:r>
              <a:rPr lang="en-US" sz="2400" dirty="0">
                <a:solidFill>
                  <a:srgbClr val="0070C0"/>
                </a:solidFill>
              </a:rPr>
              <a:t>CHECK (</a:t>
            </a:r>
            <a:r>
              <a:rPr lang="en-US" sz="2400" dirty="0" err="1">
                <a:solidFill>
                  <a:srgbClr val="0070C0"/>
                </a:solidFill>
              </a:rPr>
              <a:t>Dept_create_date</a:t>
            </a:r>
            <a:r>
              <a:rPr lang="en-US" sz="2400" dirty="0">
                <a:solidFill>
                  <a:srgbClr val="0070C0"/>
                </a:solidFill>
              </a:rPr>
              <a:t> &lt;= </a:t>
            </a:r>
            <a:r>
              <a:rPr lang="en-US" sz="2400" dirty="0" err="1">
                <a:solidFill>
                  <a:srgbClr val="0070C0"/>
                </a:solidFill>
              </a:rPr>
              <a:t>Mgr_start_date</a:t>
            </a:r>
            <a:r>
              <a:rPr lang="en-US" sz="2400" dirty="0">
                <a:solidFill>
                  <a:srgbClr val="0070C0"/>
                </a:solidFill>
              </a:rPr>
              <a:t>);</a:t>
            </a:r>
          </a:p>
        </p:txBody>
      </p:sp>
      <p:pic>
        <p:nvPicPr>
          <p:cNvPr id="9" name="Picture 8">
            <a:extLst>
              <a:ext uri="{FF2B5EF4-FFF2-40B4-BE49-F238E27FC236}">
                <a16:creationId xmlns:a16="http://schemas.microsoft.com/office/drawing/2014/main" id="{EC34CB1F-0D0E-3259-C82B-D162E177CAEE}"/>
              </a:ext>
            </a:extLst>
          </p:cNvPr>
          <p:cNvPicPr>
            <a:picLocks noChangeAspect="1"/>
          </p:cNvPicPr>
          <p:nvPr/>
        </p:nvPicPr>
        <p:blipFill rotWithShape="1">
          <a:blip r:embed="rId2"/>
          <a:srcRect l="29152" t="36981" r="29244" b="50525"/>
          <a:stretch/>
        </p:blipFill>
        <p:spPr>
          <a:xfrm>
            <a:off x="6866626" y="1010145"/>
            <a:ext cx="5072332" cy="1413878"/>
          </a:xfrm>
          <a:prstGeom prst="rect">
            <a:avLst/>
          </a:prstGeom>
        </p:spPr>
      </p:pic>
    </p:spTree>
    <p:extLst>
      <p:ext uri="{BB962C8B-B14F-4D97-AF65-F5344CB8AC3E}">
        <p14:creationId xmlns:p14="http://schemas.microsoft.com/office/powerpoint/2010/main" val="131682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t>The basic form of the SELECT statement, sometimes called a mapping or a select-from-where block, is formed of the three clauses SELECT, FROM, and WHERE and has the following form:</a:t>
            </a:r>
          </a:p>
          <a:p>
            <a:pPr lvl="0">
              <a:buClr>
                <a:srgbClr val="90C226"/>
              </a:buClr>
            </a:pPr>
            <a:r>
              <a:rPr lang="en-US" dirty="0"/>
              <a:t>SELECT &lt;attribute list&gt;</a:t>
            </a:r>
          </a:p>
          <a:p>
            <a:pPr lvl="0">
              <a:buClr>
                <a:srgbClr val="90C226"/>
              </a:buClr>
            </a:pPr>
            <a:r>
              <a:rPr lang="en-US" dirty="0"/>
              <a:t>FROM &lt;table list&gt;</a:t>
            </a:r>
          </a:p>
          <a:p>
            <a:pPr lvl="0">
              <a:buClr>
                <a:srgbClr val="90C226"/>
              </a:buClr>
            </a:pPr>
            <a:r>
              <a:rPr lang="en-US" dirty="0"/>
              <a:t>WHERE &lt;condition&gt;;</a:t>
            </a:r>
          </a:p>
          <a:p>
            <a:pPr lvl="0">
              <a:buClr>
                <a:srgbClr val="90C226"/>
              </a:buClr>
            </a:pPr>
            <a:r>
              <a:rPr lang="en-US" dirty="0"/>
              <a:t>where</a:t>
            </a:r>
          </a:p>
          <a:p>
            <a:pPr lvl="1">
              <a:buClr>
                <a:srgbClr val="90C226"/>
              </a:buClr>
            </a:pPr>
            <a:r>
              <a:rPr lang="en-US" dirty="0"/>
              <a:t>&lt;attribute list&gt; is a list of attribute names whose values are to be retrieved by the query.</a:t>
            </a:r>
          </a:p>
          <a:p>
            <a:pPr lvl="1">
              <a:buClr>
                <a:srgbClr val="90C226"/>
              </a:buClr>
            </a:pPr>
            <a:r>
              <a:rPr lang="en-US" dirty="0"/>
              <a:t>&lt;table list&gt; is a list of the relation names required to process the query.</a:t>
            </a:r>
          </a:p>
          <a:p>
            <a:pPr lvl="1">
              <a:buClr>
                <a:srgbClr val="90C226"/>
              </a:buClr>
            </a:pPr>
            <a:r>
              <a:rPr lang="en-US" dirty="0"/>
              <a:t>&lt;condition&gt; is a conditional (Boolean) expression that identifies the tuples to be retrieved by the query.</a:t>
            </a:r>
          </a:p>
        </p:txBody>
      </p:sp>
    </p:spTree>
    <p:extLst>
      <p:ext uri="{BB962C8B-B14F-4D97-AF65-F5344CB8AC3E}">
        <p14:creationId xmlns:p14="http://schemas.microsoft.com/office/powerpoint/2010/main" val="122506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5726555" cy="5031946"/>
          </a:xfrm>
        </p:spPr>
        <p:txBody>
          <a:bodyPr>
            <a:normAutofit lnSpcReduction="10000"/>
          </a:bodyPr>
          <a:lstStyle/>
          <a:p>
            <a:pPr lvl="0" algn="just">
              <a:buClr>
                <a:srgbClr val="90C226"/>
              </a:buClr>
            </a:pPr>
            <a:r>
              <a:rPr lang="en-US" sz="1900" b="1" u="sng" dirty="0">
                <a:solidFill>
                  <a:srgbClr val="54A021">
                    <a:lumMod val="75000"/>
                  </a:srgbClr>
                </a:solidFill>
              </a:rPr>
              <a:t>The SELECT-FROM-WHERE Structure of Basic SQL Queries</a:t>
            </a:r>
          </a:p>
          <a:p>
            <a:pPr lvl="0" algn="just">
              <a:buClr>
                <a:srgbClr val="90C226"/>
              </a:buClr>
            </a:pPr>
            <a:r>
              <a:rPr lang="en-US" dirty="0">
                <a:solidFill>
                  <a:schemeClr val="tx1"/>
                </a:solidFill>
              </a:rPr>
              <a:t>Query 0. </a:t>
            </a:r>
            <a:r>
              <a:rPr lang="en-US" u="sng" dirty="0">
                <a:solidFill>
                  <a:schemeClr val="tx1"/>
                </a:solidFill>
              </a:rPr>
              <a:t>Retrieve the birth date and address of the employee(s) whose name is ‘John B. Smith’</a:t>
            </a:r>
            <a:r>
              <a:rPr lang="en-US" dirty="0">
                <a:solidFill>
                  <a:schemeClr val="tx1"/>
                </a:solidFill>
              </a:rPr>
              <a:t>. </a:t>
            </a:r>
          </a:p>
          <a:p>
            <a:pPr lvl="0" algn="just">
              <a:buClr>
                <a:srgbClr val="90C226"/>
              </a:buClr>
            </a:pPr>
            <a:r>
              <a:rPr lang="en-US" dirty="0">
                <a:solidFill>
                  <a:srgbClr val="0070C0"/>
                </a:solidFill>
              </a:rPr>
              <a:t>Q0: SELECT </a:t>
            </a:r>
            <a:r>
              <a:rPr lang="en-US" dirty="0" err="1">
                <a:solidFill>
                  <a:srgbClr val="0070C0"/>
                </a:solidFill>
              </a:rPr>
              <a:t>Bdate</a:t>
            </a:r>
            <a:r>
              <a:rPr lang="en-US" dirty="0">
                <a:solidFill>
                  <a:srgbClr val="0070C0"/>
                </a:solidFill>
              </a:rPr>
              <a:t>, Address</a:t>
            </a:r>
          </a:p>
          <a:p>
            <a:pPr lvl="0" algn="just">
              <a:buClr>
                <a:srgbClr val="90C226"/>
              </a:buClr>
            </a:pPr>
            <a:r>
              <a:rPr lang="en-US" dirty="0">
                <a:solidFill>
                  <a:srgbClr val="0070C0"/>
                </a:solidFill>
              </a:rPr>
              <a:t>FROM EMPLOYEE</a:t>
            </a:r>
          </a:p>
          <a:p>
            <a:pPr lvl="0" algn="just">
              <a:buClr>
                <a:srgbClr val="90C226"/>
              </a:buClr>
            </a:pPr>
            <a:r>
              <a:rPr lang="en-US" dirty="0">
                <a:solidFill>
                  <a:srgbClr val="0070C0"/>
                </a:solidFill>
              </a:rPr>
              <a:t>WHERE </a:t>
            </a:r>
            <a:r>
              <a:rPr lang="en-US" dirty="0" err="1">
                <a:solidFill>
                  <a:srgbClr val="0070C0"/>
                </a:solidFill>
              </a:rPr>
              <a:t>Fname</a:t>
            </a:r>
            <a:r>
              <a:rPr lang="en-US" dirty="0">
                <a:solidFill>
                  <a:srgbClr val="0070C0"/>
                </a:solidFill>
              </a:rPr>
              <a:t> = ‘John’ AND </a:t>
            </a:r>
            <a:r>
              <a:rPr lang="en-US" dirty="0" err="1">
                <a:solidFill>
                  <a:srgbClr val="0070C0"/>
                </a:solidFill>
              </a:rPr>
              <a:t>Minit</a:t>
            </a:r>
            <a:r>
              <a:rPr lang="en-US" dirty="0">
                <a:solidFill>
                  <a:srgbClr val="0070C0"/>
                </a:solidFill>
              </a:rPr>
              <a:t> = ‘B’ AND </a:t>
            </a:r>
            <a:r>
              <a:rPr lang="en-US" dirty="0" err="1">
                <a:solidFill>
                  <a:srgbClr val="0070C0"/>
                </a:solidFill>
              </a:rPr>
              <a:t>Lname</a:t>
            </a:r>
            <a:r>
              <a:rPr lang="en-US" dirty="0">
                <a:solidFill>
                  <a:srgbClr val="0070C0"/>
                </a:solidFill>
              </a:rPr>
              <a:t> = ‘Smith’;</a:t>
            </a:r>
          </a:p>
          <a:p>
            <a:pPr lvl="0" algn="just">
              <a:buClr>
                <a:srgbClr val="90C226"/>
              </a:buClr>
            </a:pPr>
            <a:r>
              <a:rPr lang="en-US" dirty="0"/>
              <a:t>The </a:t>
            </a:r>
            <a:r>
              <a:rPr lang="en-US" b="1" u="sng" dirty="0"/>
              <a:t>SELECT clause of SQL </a:t>
            </a:r>
            <a:r>
              <a:rPr lang="en-US" dirty="0"/>
              <a:t>specifies the attributes whose values are to be retrieved, which are called the </a:t>
            </a:r>
            <a:r>
              <a:rPr lang="en-US" b="1" dirty="0">
                <a:solidFill>
                  <a:srgbClr val="FF0000"/>
                </a:solidFill>
              </a:rPr>
              <a:t>projection attributes </a:t>
            </a:r>
            <a:r>
              <a:rPr lang="en-US" dirty="0"/>
              <a:t>in relational algebra </a:t>
            </a:r>
          </a:p>
          <a:p>
            <a:pPr lvl="0" algn="just">
              <a:buClr>
                <a:srgbClr val="90C226"/>
              </a:buClr>
            </a:pPr>
            <a:r>
              <a:rPr lang="en-US" dirty="0"/>
              <a:t>and the </a:t>
            </a:r>
            <a:r>
              <a:rPr lang="en-US" b="1" u="sng" dirty="0"/>
              <a:t>WHERE clause </a:t>
            </a:r>
            <a:r>
              <a:rPr lang="en-US" dirty="0"/>
              <a:t>specifies the Boolean condition that must be true for any retrieved tuple, which is known as the </a:t>
            </a:r>
            <a:r>
              <a:rPr lang="en-US" b="1" dirty="0">
                <a:solidFill>
                  <a:srgbClr val="FF0000"/>
                </a:solidFill>
              </a:rPr>
              <a:t>selection condition </a:t>
            </a:r>
            <a:r>
              <a:rPr lang="en-US" dirty="0"/>
              <a:t>in relational algebra.</a:t>
            </a:r>
          </a:p>
        </p:txBody>
      </p:sp>
      <p:pic>
        <p:nvPicPr>
          <p:cNvPr id="4" name="Picture 3">
            <a:extLst>
              <a:ext uri="{FF2B5EF4-FFF2-40B4-BE49-F238E27FC236}">
                <a16:creationId xmlns:a16="http://schemas.microsoft.com/office/drawing/2014/main" id="{4150F49F-CA17-69E4-2ED5-DA23821043C8}"/>
              </a:ext>
            </a:extLst>
          </p:cNvPr>
          <p:cNvPicPr>
            <a:picLocks noChangeAspect="1"/>
          </p:cNvPicPr>
          <p:nvPr/>
        </p:nvPicPr>
        <p:blipFill>
          <a:blip r:embed="rId2"/>
          <a:stretch>
            <a:fillRect/>
          </a:stretch>
        </p:blipFill>
        <p:spPr>
          <a:xfrm>
            <a:off x="7544635" y="4795806"/>
            <a:ext cx="3863112" cy="1050339"/>
          </a:xfrm>
          <a:prstGeom prst="rect">
            <a:avLst/>
          </a:prstGeom>
          <a:ln w="19050">
            <a:solidFill>
              <a:schemeClr val="tx1"/>
            </a:solidFill>
          </a:ln>
        </p:spPr>
      </p:pic>
      <p:pic>
        <p:nvPicPr>
          <p:cNvPr id="5" name="Picture 4">
            <a:extLst>
              <a:ext uri="{FF2B5EF4-FFF2-40B4-BE49-F238E27FC236}">
                <a16:creationId xmlns:a16="http://schemas.microsoft.com/office/drawing/2014/main" id="{8585B69E-107A-079B-46E9-79BF7A566471}"/>
              </a:ext>
            </a:extLst>
          </p:cNvPr>
          <p:cNvPicPr>
            <a:picLocks noChangeAspect="1"/>
          </p:cNvPicPr>
          <p:nvPr/>
        </p:nvPicPr>
        <p:blipFill>
          <a:blip r:embed="rId3"/>
          <a:stretch>
            <a:fillRect/>
          </a:stretch>
        </p:blipFill>
        <p:spPr>
          <a:xfrm>
            <a:off x="6474271" y="2149500"/>
            <a:ext cx="5599461" cy="2164407"/>
          </a:xfrm>
          <a:prstGeom prst="rect">
            <a:avLst/>
          </a:prstGeom>
          <a:ln>
            <a:solidFill>
              <a:schemeClr val="tx1">
                <a:lumMod val="95000"/>
                <a:lumOff val="5000"/>
              </a:schemeClr>
            </a:solidFill>
          </a:ln>
        </p:spPr>
      </p:pic>
    </p:spTree>
    <p:extLst>
      <p:ext uri="{BB962C8B-B14F-4D97-AF65-F5344CB8AC3E}">
        <p14:creationId xmlns:p14="http://schemas.microsoft.com/office/powerpoint/2010/main" val="37378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446673" y="1451232"/>
            <a:ext cx="5196246"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solidFill>
                  <a:schemeClr val="tx1"/>
                </a:solidFill>
              </a:rPr>
              <a:t>SQL </a:t>
            </a:r>
            <a:r>
              <a:rPr lang="en-US" b="1" dirty="0">
                <a:solidFill>
                  <a:srgbClr val="C00000"/>
                </a:solidFill>
              </a:rPr>
              <a:t>EQUI JOIN </a:t>
            </a:r>
            <a:r>
              <a:rPr lang="en-US" dirty="0">
                <a:solidFill>
                  <a:schemeClr val="tx1"/>
                </a:solidFill>
              </a:rPr>
              <a:t>performs a JOIN against equality or matching column(s) values of the associated tables. </a:t>
            </a:r>
          </a:p>
          <a:p>
            <a:pPr lvl="0">
              <a:buClr>
                <a:srgbClr val="90C226"/>
              </a:buClr>
            </a:pPr>
            <a:r>
              <a:rPr lang="en-US" dirty="0">
                <a:solidFill>
                  <a:schemeClr val="tx1"/>
                </a:solidFill>
              </a:rPr>
              <a:t>An equal sign (=) is used as comparison operator in the where clause to refer equality.</a:t>
            </a:r>
            <a:endParaRPr lang="en-US" dirty="0"/>
          </a:p>
        </p:txBody>
      </p:sp>
      <p:pic>
        <p:nvPicPr>
          <p:cNvPr id="6" name="Picture 5">
            <a:extLst>
              <a:ext uri="{FF2B5EF4-FFF2-40B4-BE49-F238E27FC236}">
                <a16:creationId xmlns:a16="http://schemas.microsoft.com/office/drawing/2014/main" id="{3498F4E7-7498-1B4A-54C4-31AECF747D23}"/>
              </a:ext>
            </a:extLst>
          </p:cNvPr>
          <p:cNvPicPr>
            <a:picLocks noChangeAspect="1"/>
          </p:cNvPicPr>
          <p:nvPr/>
        </p:nvPicPr>
        <p:blipFill>
          <a:blip r:embed="rId2"/>
          <a:stretch>
            <a:fillRect/>
          </a:stretch>
        </p:blipFill>
        <p:spPr>
          <a:xfrm>
            <a:off x="6549083" y="1270000"/>
            <a:ext cx="3971926" cy="5126555"/>
          </a:xfrm>
          <a:prstGeom prst="rect">
            <a:avLst/>
          </a:prstGeom>
        </p:spPr>
      </p:pic>
    </p:spTree>
    <p:extLst>
      <p:ext uri="{BB962C8B-B14F-4D97-AF65-F5344CB8AC3E}">
        <p14:creationId xmlns:p14="http://schemas.microsoft.com/office/powerpoint/2010/main" val="296493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900"/>
            <a:ext cx="8596668" cy="1320800"/>
          </a:xfrm>
        </p:spPr>
        <p:txBody>
          <a:bodyPr/>
          <a:lstStyle/>
          <a:p>
            <a:r>
              <a:rPr lang="en-US" dirty="0"/>
              <a:t>Basic Retrieval Queries in SQL</a:t>
            </a:r>
          </a:p>
        </p:txBody>
      </p:sp>
      <p:sp>
        <p:nvSpPr>
          <p:cNvPr id="3" name="Content Placeholder 2"/>
          <p:cNvSpPr>
            <a:spLocks noGrp="1"/>
          </p:cNvSpPr>
          <p:nvPr>
            <p:ph idx="1"/>
          </p:nvPr>
        </p:nvSpPr>
        <p:spPr>
          <a:xfrm>
            <a:off x="221342" y="1278704"/>
            <a:ext cx="5196246" cy="5031946"/>
          </a:xfrm>
        </p:spPr>
        <p:txBody>
          <a:bodyPr>
            <a:normAutofit/>
          </a:bodyPr>
          <a:lstStyle/>
          <a:p>
            <a:pPr lvl="0">
              <a:buClr>
                <a:srgbClr val="90C226"/>
              </a:buClr>
            </a:pPr>
            <a:r>
              <a:rPr lang="en-US" dirty="0"/>
              <a:t>EQUIJOIN</a:t>
            </a:r>
          </a:p>
        </p:txBody>
      </p:sp>
      <p:pic>
        <p:nvPicPr>
          <p:cNvPr id="7" name="Picture 6">
            <a:extLst>
              <a:ext uri="{FF2B5EF4-FFF2-40B4-BE49-F238E27FC236}">
                <a16:creationId xmlns:a16="http://schemas.microsoft.com/office/drawing/2014/main" id="{262F634C-34A9-2251-F6DE-3387DE9EDF21}"/>
              </a:ext>
            </a:extLst>
          </p:cNvPr>
          <p:cNvPicPr>
            <a:picLocks noChangeAspect="1"/>
          </p:cNvPicPr>
          <p:nvPr/>
        </p:nvPicPr>
        <p:blipFill rotWithShape="1">
          <a:blip r:embed="rId2"/>
          <a:srcRect t="2192"/>
          <a:stretch/>
        </p:blipFill>
        <p:spPr>
          <a:xfrm>
            <a:off x="6913092" y="197708"/>
            <a:ext cx="5057565" cy="6409037"/>
          </a:xfrm>
          <a:prstGeom prst="rect">
            <a:avLst/>
          </a:prstGeom>
        </p:spPr>
      </p:pic>
      <p:pic>
        <p:nvPicPr>
          <p:cNvPr id="9" name="Picture 8">
            <a:extLst>
              <a:ext uri="{FF2B5EF4-FFF2-40B4-BE49-F238E27FC236}">
                <a16:creationId xmlns:a16="http://schemas.microsoft.com/office/drawing/2014/main" id="{1E110212-025D-F97A-FEE4-F66BB42F4AE2}"/>
              </a:ext>
            </a:extLst>
          </p:cNvPr>
          <p:cNvPicPr>
            <a:picLocks noChangeAspect="1"/>
          </p:cNvPicPr>
          <p:nvPr/>
        </p:nvPicPr>
        <p:blipFill rotWithShape="1">
          <a:blip r:embed="rId3"/>
          <a:srcRect l="29060" r="36149"/>
          <a:stretch/>
        </p:blipFill>
        <p:spPr>
          <a:xfrm>
            <a:off x="1351005" y="2400814"/>
            <a:ext cx="3871784" cy="2301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30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03" y="374822"/>
            <a:ext cx="8596668" cy="1320800"/>
          </a:xfrm>
        </p:spPr>
        <p:txBody>
          <a:bodyPr/>
          <a:lstStyle/>
          <a:p>
            <a:r>
              <a:rPr lang="en-US" dirty="0"/>
              <a:t>Basic Retrieval Queries in SQL</a:t>
            </a:r>
          </a:p>
        </p:txBody>
      </p:sp>
      <p:sp>
        <p:nvSpPr>
          <p:cNvPr id="3" name="Content Placeholder 2"/>
          <p:cNvSpPr>
            <a:spLocks noGrp="1"/>
          </p:cNvSpPr>
          <p:nvPr>
            <p:ph idx="1"/>
          </p:nvPr>
        </p:nvSpPr>
        <p:spPr>
          <a:xfrm>
            <a:off x="217303" y="1390847"/>
            <a:ext cx="6637868" cy="5031946"/>
          </a:xfrm>
        </p:spPr>
        <p:txBody>
          <a:bodyPr>
            <a:normAutofit lnSpcReduction="10000"/>
          </a:bodyPr>
          <a:lstStyle/>
          <a:p>
            <a:pPr lvl="0" algn="just">
              <a:buClr>
                <a:srgbClr val="90C226"/>
              </a:buClr>
            </a:pPr>
            <a:r>
              <a:rPr lang="en-US" sz="1900" b="1" u="sng" dirty="0">
                <a:solidFill>
                  <a:srgbClr val="54A021">
                    <a:lumMod val="75000"/>
                  </a:srgbClr>
                </a:solidFill>
              </a:rPr>
              <a:t>The SELECT-FROM-WHERE Structure of Basic SQL Queries</a:t>
            </a:r>
          </a:p>
          <a:p>
            <a:pPr lvl="0" algn="just">
              <a:buClr>
                <a:srgbClr val="90C226"/>
              </a:buClr>
            </a:pPr>
            <a:r>
              <a:rPr lang="en-US" sz="1400" dirty="0">
                <a:solidFill>
                  <a:schemeClr val="tx1"/>
                </a:solidFill>
              </a:rPr>
              <a:t>Query 1. Retrieve the name and address of all employees who work for the ‘Research’ department.</a:t>
            </a:r>
          </a:p>
          <a:p>
            <a:pPr lvl="0" algn="just">
              <a:buClr>
                <a:srgbClr val="90C226"/>
              </a:buClr>
            </a:pPr>
            <a:r>
              <a:rPr lang="en-US" sz="1600" dirty="0">
                <a:solidFill>
                  <a:srgbClr val="0070C0"/>
                </a:solidFill>
              </a:rPr>
              <a:t>Q1: SELECT </a:t>
            </a:r>
            <a:r>
              <a:rPr lang="en-US" sz="1600" dirty="0" err="1">
                <a:solidFill>
                  <a:srgbClr val="0070C0"/>
                </a:solidFill>
              </a:rPr>
              <a:t>Fname</a:t>
            </a:r>
            <a:r>
              <a:rPr lang="en-US" sz="1600" dirty="0">
                <a:solidFill>
                  <a:srgbClr val="0070C0"/>
                </a:solidFill>
              </a:rPr>
              <a:t>, </a:t>
            </a:r>
            <a:r>
              <a:rPr lang="en-US" sz="1600" dirty="0" err="1">
                <a:solidFill>
                  <a:srgbClr val="0070C0"/>
                </a:solidFill>
              </a:rPr>
              <a:t>Lname</a:t>
            </a:r>
            <a:r>
              <a:rPr lang="en-US" sz="1600" dirty="0">
                <a:solidFill>
                  <a:srgbClr val="0070C0"/>
                </a:solidFill>
              </a:rPr>
              <a:t>, Address</a:t>
            </a:r>
          </a:p>
          <a:p>
            <a:pPr lvl="0" algn="just">
              <a:buClr>
                <a:srgbClr val="90C226"/>
              </a:buClr>
            </a:pPr>
            <a:r>
              <a:rPr lang="en-US" sz="1600" dirty="0">
                <a:solidFill>
                  <a:srgbClr val="0070C0"/>
                </a:solidFill>
              </a:rPr>
              <a:t>FROM EMPLOYEE, DEPARTMENT</a:t>
            </a:r>
          </a:p>
          <a:p>
            <a:pPr lvl="0" algn="just">
              <a:buClr>
                <a:srgbClr val="90C226"/>
              </a:buClr>
            </a:pPr>
            <a:r>
              <a:rPr lang="en-US" sz="1600" dirty="0">
                <a:solidFill>
                  <a:srgbClr val="0070C0"/>
                </a:solidFill>
              </a:rPr>
              <a:t>WHERE </a:t>
            </a:r>
            <a:r>
              <a:rPr lang="en-US" sz="1600" dirty="0" err="1">
                <a:solidFill>
                  <a:srgbClr val="0070C0"/>
                </a:solidFill>
              </a:rPr>
              <a:t>Dname</a:t>
            </a:r>
            <a:r>
              <a:rPr lang="en-US" sz="1600" dirty="0">
                <a:solidFill>
                  <a:srgbClr val="0070C0"/>
                </a:solidFill>
              </a:rPr>
              <a:t> = ‘Research’ AND </a:t>
            </a:r>
            <a:r>
              <a:rPr lang="en-US" sz="1600" dirty="0" err="1">
                <a:solidFill>
                  <a:srgbClr val="0070C0"/>
                </a:solidFill>
              </a:rPr>
              <a:t>Dnumber</a:t>
            </a:r>
            <a:r>
              <a:rPr lang="en-US" sz="1600" dirty="0">
                <a:solidFill>
                  <a:srgbClr val="0070C0"/>
                </a:solidFill>
              </a:rPr>
              <a:t> = </a:t>
            </a:r>
            <a:r>
              <a:rPr lang="en-US" sz="1600" dirty="0" err="1">
                <a:solidFill>
                  <a:srgbClr val="0070C0"/>
                </a:solidFill>
              </a:rPr>
              <a:t>Dno</a:t>
            </a:r>
            <a:r>
              <a:rPr lang="en-US" sz="1600" dirty="0">
                <a:solidFill>
                  <a:srgbClr val="0070C0"/>
                </a:solidFill>
              </a:rPr>
              <a:t>;</a:t>
            </a:r>
          </a:p>
          <a:p>
            <a:pPr lvl="0" algn="just">
              <a:buClr>
                <a:srgbClr val="90C226"/>
              </a:buClr>
            </a:pPr>
            <a:r>
              <a:rPr lang="en-US" sz="1600" dirty="0"/>
              <a:t>In the WHERE clause of Q1, </a:t>
            </a:r>
            <a:r>
              <a:rPr lang="en-US" sz="1600" b="1" u="sng" dirty="0"/>
              <a:t>the condition </a:t>
            </a:r>
            <a:r>
              <a:rPr lang="en-US" sz="1600" b="1" u="sng" dirty="0" err="1"/>
              <a:t>Dname</a:t>
            </a:r>
            <a:r>
              <a:rPr lang="en-US" sz="1600" b="1" u="sng" dirty="0"/>
              <a:t> = ‘Research’ is a selection condition </a:t>
            </a:r>
            <a:r>
              <a:rPr lang="en-US" sz="1600" dirty="0"/>
              <a:t>that chooses the particular tuple of interest in the DEPARTMENT table, because </a:t>
            </a:r>
            <a:r>
              <a:rPr lang="en-US" sz="1600" dirty="0" err="1"/>
              <a:t>Dname</a:t>
            </a:r>
            <a:r>
              <a:rPr lang="en-US" sz="1600" dirty="0"/>
              <a:t> is an attribute of DEPARTMENT. </a:t>
            </a:r>
          </a:p>
          <a:p>
            <a:pPr lvl="0" algn="just">
              <a:buClr>
                <a:srgbClr val="90C226"/>
              </a:buClr>
            </a:pPr>
            <a:r>
              <a:rPr lang="en-US" sz="1600" dirty="0"/>
              <a:t>The condition </a:t>
            </a:r>
            <a:r>
              <a:rPr lang="en-US" sz="1600" u="sng" dirty="0" err="1"/>
              <a:t>Dnumber</a:t>
            </a:r>
            <a:r>
              <a:rPr lang="en-US" sz="1600" u="sng" dirty="0"/>
              <a:t> = </a:t>
            </a:r>
            <a:r>
              <a:rPr lang="en-US" sz="1600" u="sng" dirty="0" err="1"/>
              <a:t>Dno</a:t>
            </a:r>
            <a:r>
              <a:rPr lang="en-US" sz="1600" u="sng" dirty="0"/>
              <a:t> is called a </a:t>
            </a:r>
            <a:r>
              <a:rPr lang="en-US" sz="1600" b="1" u="sng" dirty="0"/>
              <a:t>join condition</a:t>
            </a:r>
            <a:r>
              <a:rPr lang="en-US" sz="1600" dirty="0"/>
              <a:t>, because it combines two tuples: one from DEPARTMENT and one from EMPLOYEE, whenever the value of </a:t>
            </a:r>
            <a:r>
              <a:rPr lang="en-US" sz="1600" dirty="0" err="1"/>
              <a:t>Dnumber</a:t>
            </a:r>
            <a:r>
              <a:rPr lang="en-US" sz="1600" dirty="0"/>
              <a:t> in DEPARTMENT is equal to the value of </a:t>
            </a:r>
            <a:r>
              <a:rPr lang="en-US" sz="1600" dirty="0" err="1"/>
              <a:t>Dno</a:t>
            </a:r>
            <a:r>
              <a:rPr lang="en-US" sz="1600" dirty="0"/>
              <a:t>.</a:t>
            </a:r>
            <a:endParaRPr lang="en-US" sz="1600" b="1" u="sng" dirty="0"/>
          </a:p>
          <a:p>
            <a:pPr lvl="0" algn="just">
              <a:buClr>
                <a:srgbClr val="90C226"/>
              </a:buClr>
            </a:pPr>
            <a:r>
              <a:rPr lang="en-US" sz="1600" b="1" u="sng" dirty="0"/>
              <a:t>SELECT clause -&gt; projection operation</a:t>
            </a:r>
          </a:p>
          <a:p>
            <a:pPr lvl="0" algn="just">
              <a:buClr>
                <a:srgbClr val="90C226"/>
              </a:buClr>
            </a:pPr>
            <a:r>
              <a:rPr lang="en-US" sz="1600" b="1" dirty="0">
                <a:solidFill>
                  <a:srgbClr val="FF0000"/>
                </a:solidFill>
              </a:rPr>
              <a:t>It’s a select-project-join query</a:t>
            </a:r>
          </a:p>
        </p:txBody>
      </p:sp>
      <p:pic>
        <p:nvPicPr>
          <p:cNvPr id="4" name="Picture 3">
            <a:extLst>
              <a:ext uri="{FF2B5EF4-FFF2-40B4-BE49-F238E27FC236}">
                <a16:creationId xmlns:a16="http://schemas.microsoft.com/office/drawing/2014/main" id="{D05A5A2D-80B6-8F83-74FD-66623D679E56}"/>
              </a:ext>
            </a:extLst>
          </p:cNvPr>
          <p:cNvPicPr>
            <a:picLocks noChangeAspect="1"/>
          </p:cNvPicPr>
          <p:nvPr/>
        </p:nvPicPr>
        <p:blipFill>
          <a:blip r:embed="rId2"/>
          <a:stretch>
            <a:fillRect/>
          </a:stretch>
        </p:blipFill>
        <p:spPr>
          <a:xfrm>
            <a:off x="8002761" y="4427081"/>
            <a:ext cx="3285920" cy="1498178"/>
          </a:xfrm>
          <a:prstGeom prst="rect">
            <a:avLst/>
          </a:prstGeom>
          <a:ln w="19050">
            <a:solidFill>
              <a:schemeClr val="tx1"/>
            </a:solidFill>
          </a:ln>
        </p:spPr>
      </p:pic>
      <p:pic>
        <p:nvPicPr>
          <p:cNvPr id="7" name="Picture 6">
            <a:extLst>
              <a:ext uri="{FF2B5EF4-FFF2-40B4-BE49-F238E27FC236}">
                <a16:creationId xmlns:a16="http://schemas.microsoft.com/office/drawing/2014/main" id="{B408F5E9-1CE9-6F1E-1A74-97393A8DE8E3}"/>
              </a:ext>
            </a:extLst>
          </p:cNvPr>
          <p:cNvPicPr>
            <a:picLocks noChangeAspect="1"/>
          </p:cNvPicPr>
          <p:nvPr/>
        </p:nvPicPr>
        <p:blipFill>
          <a:blip r:embed="rId3"/>
          <a:stretch>
            <a:fillRect/>
          </a:stretch>
        </p:blipFill>
        <p:spPr>
          <a:xfrm>
            <a:off x="7012172" y="1248913"/>
            <a:ext cx="4962525" cy="2971800"/>
          </a:xfrm>
          <a:prstGeom prst="rect">
            <a:avLst/>
          </a:prstGeom>
          <a:ln>
            <a:solidFill>
              <a:schemeClr val="tx1">
                <a:lumMod val="95000"/>
                <a:lumOff val="5000"/>
              </a:schemeClr>
            </a:solidFill>
          </a:ln>
        </p:spPr>
      </p:pic>
    </p:spTree>
    <p:extLst>
      <p:ext uri="{BB962C8B-B14F-4D97-AF65-F5344CB8AC3E}">
        <p14:creationId xmlns:p14="http://schemas.microsoft.com/office/powerpoint/2010/main" val="21224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6176549"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sz="1400" dirty="0">
                <a:solidFill>
                  <a:schemeClr val="tx1">
                    <a:lumMod val="95000"/>
                    <a:lumOff val="5000"/>
                  </a:schemeClr>
                </a:solidFill>
              </a:rPr>
              <a:t>Query 2. For every project located in ‘Stafford’, list the project number, the controlling department number, and the department manager’s last name, address, and birth date.</a:t>
            </a:r>
          </a:p>
          <a:p>
            <a:pPr lvl="0">
              <a:buClr>
                <a:srgbClr val="90C226"/>
              </a:buClr>
            </a:pPr>
            <a:r>
              <a:rPr lang="en-US" sz="1400" dirty="0">
                <a:solidFill>
                  <a:srgbClr val="0070C0"/>
                </a:solidFill>
              </a:rPr>
              <a:t>Q2: SELECT </a:t>
            </a:r>
            <a:r>
              <a:rPr lang="en-US" sz="1400" dirty="0" err="1">
                <a:solidFill>
                  <a:srgbClr val="0070C0"/>
                </a:solidFill>
              </a:rPr>
              <a:t>Pnumber</a:t>
            </a:r>
            <a:r>
              <a:rPr lang="en-US" sz="1400" dirty="0">
                <a:solidFill>
                  <a:srgbClr val="0070C0"/>
                </a:solidFill>
              </a:rPr>
              <a:t>, </a:t>
            </a:r>
            <a:r>
              <a:rPr lang="en-US" sz="1400" dirty="0" err="1">
                <a:solidFill>
                  <a:srgbClr val="0070C0"/>
                </a:solidFill>
              </a:rPr>
              <a:t>Dnum</a:t>
            </a:r>
            <a:r>
              <a:rPr lang="en-US" sz="1400" dirty="0">
                <a:solidFill>
                  <a:srgbClr val="0070C0"/>
                </a:solidFill>
              </a:rPr>
              <a:t>, </a:t>
            </a:r>
            <a:r>
              <a:rPr lang="en-US" sz="1400" dirty="0" err="1">
                <a:solidFill>
                  <a:srgbClr val="0070C0"/>
                </a:solidFill>
              </a:rPr>
              <a:t>Lname</a:t>
            </a:r>
            <a:r>
              <a:rPr lang="en-US" sz="1400" dirty="0">
                <a:solidFill>
                  <a:srgbClr val="0070C0"/>
                </a:solidFill>
              </a:rPr>
              <a:t>, Address, </a:t>
            </a:r>
            <a:r>
              <a:rPr lang="en-US" sz="1400" dirty="0" err="1">
                <a:solidFill>
                  <a:srgbClr val="0070C0"/>
                </a:solidFill>
              </a:rPr>
              <a:t>Bdate</a:t>
            </a:r>
            <a:endParaRPr lang="en-US" sz="1400" dirty="0">
              <a:solidFill>
                <a:srgbClr val="0070C0"/>
              </a:solidFill>
            </a:endParaRPr>
          </a:p>
          <a:p>
            <a:pPr lvl="0">
              <a:buClr>
                <a:srgbClr val="90C226"/>
              </a:buClr>
            </a:pPr>
            <a:r>
              <a:rPr lang="en-US" sz="1400" dirty="0">
                <a:solidFill>
                  <a:srgbClr val="0070C0"/>
                </a:solidFill>
              </a:rPr>
              <a:t>FROM PROJECT, DEPARTMENT, EMPLOYEE</a:t>
            </a:r>
          </a:p>
          <a:p>
            <a:pPr lvl="0">
              <a:buClr>
                <a:srgbClr val="90C226"/>
              </a:buClr>
            </a:pPr>
            <a:r>
              <a:rPr lang="en-US" sz="1400" dirty="0">
                <a:solidFill>
                  <a:srgbClr val="0070C0"/>
                </a:solidFill>
              </a:rPr>
              <a:t>WHERE </a:t>
            </a:r>
            <a:r>
              <a:rPr lang="en-US" sz="1400" dirty="0" err="1">
                <a:solidFill>
                  <a:srgbClr val="0070C0"/>
                </a:solidFill>
              </a:rPr>
              <a:t>Dnum</a:t>
            </a:r>
            <a:r>
              <a:rPr lang="en-US" sz="1400" dirty="0">
                <a:solidFill>
                  <a:srgbClr val="0070C0"/>
                </a:solidFill>
              </a:rPr>
              <a:t> = </a:t>
            </a:r>
            <a:r>
              <a:rPr lang="en-US" sz="1400" dirty="0" err="1">
                <a:solidFill>
                  <a:srgbClr val="0070C0"/>
                </a:solidFill>
              </a:rPr>
              <a:t>Dnumber</a:t>
            </a:r>
            <a:r>
              <a:rPr lang="en-US" sz="1400" dirty="0">
                <a:solidFill>
                  <a:srgbClr val="0070C0"/>
                </a:solidFill>
              </a:rPr>
              <a:t> AND </a:t>
            </a:r>
            <a:r>
              <a:rPr lang="en-US" sz="1400" dirty="0" err="1">
                <a:solidFill>
                  <a:srgbClr val="0070C0"/>
                </a:solidFill>
              </a:rPr>
              <a:t>Mgr_ssn</a:t>
            </a:r>
            <a:r>
              <a:rPr lang="en-US" sz="1400" dirty="0">
                <a:solidFill>
                  <a:srgbClr val="0070C0"/>
                </a:solidFill>
              </a:rPr>
              <a:t> = </a:t>
            </a:r>
            <a:r>
              <a:rPr lang="en-US" sz="1400" dirty="0" err="1">
                <a:solidFill>
                  <a:srgbClr val="0070C0"/>
                </a:solidFill>
              </a:rPr>
              <a:t>Ssn</a:t>
            </a:r>
            <a:r>
              <a:rPr lang="en-US" sz="1400" dirty="0">
                <a:solidFill>
                  <a:srgbClr val="0070C0"/>
                </a:solidFill>
              </a:rPr>
              <a:t> AND</a:t>
            </a:r>
          </a:p>
          <a:p>
            <a:pPr lvl="0">
              <a:buClr>
                <a:srgbClr val="90C226"/>
              </a:buClr>
            </a:pPr>
            <a:r>
              <a:rPr lang="en-US" sz="1400" dirty="0" err="1">
                <a:solidFill>
                  <a:srgbClr val="0070C0"/>
                </a:solidFill>
              </a:rPr>
              <a:t>Plocation</a:t>
            </a:r>
            <a:r>
              <a:rPr lang="en-US" sz="1400" dirty="0">
                <a:solidFill>
                  <a:srgbClr val="0070C0"/>
                </a:solidFill>
              </a:rPr>
              <a:t> = ‘Stafford’</a:t>
            </a:r>
          </a:p>
          <a:p>
            <a:pPr lvl="0">
              <a:buClr>
                <a:srgbClr val="90C226"/>
              </a:buClr>
            </a:pPr>
            <a:r>
              <a:rPr lang="en-US" sz="1400" dirty="0">
                <a:solidFill>
                  <a:schemeClr val="tx1"/>
                </a:solidFill>
              </a:rPr>
              <a:t>The join condition </a:t>
            </a:r>
            <a:r>
              <a:rPr lang="en-US" sz="1400" dirty="0" err="1">
                <a:solidFill>
                  <a:schemeClr val="tx1"/>
                </a:solidFill>
              </a:rPr>
              <a:t>Dnum</a:t>
            </a:r>
            <a:r>
              <a:rPr lang="en-US" sz="1400" dirty="0">
                <a:solidFill>
                  <a:schemeClr val="tx1"/>
                </a:solidFill>
              </a:rPr>
              <a:t> = </a:t>
            </a:r>
            <a:r>
              <a:rPr lang="en-US" sz="1400" dirty="0" err="1">
                <a:solidFill>
                  <a:schemeClr val="tx1"/>
                </a:solidFill>
              </a:rPr>
              <a:t>Dnumber</a:t>
            </a:r>
            <a:r>
              <a:rPr lang="en-US" sz="1400" dirty="0">
                <a:solidFill>
                  <a:schemeClr val="tx1"/>
                </a:solidFill>
              </a:rPr>
              <a:t> relates a project tuple to its controlling department tuple, whereas the join condition </a:t>
            </a:r>
            <a:r>
              <a:rPr lang="en-US" sz="1400" dirty="0" err="1">
                <a:solidFill>
                  <a:schemeClr val="tx1"/>
                </a:solidFill>
              </a:rPr>
              <a:t>Mgr_ssn</a:t>
            </a:r>
            <a:r>
              <a:rPr lang="en-US" sz="1400" dirty="0">
                <a:solidFill>
                  <a:schemeClr val="tx1"/>
                </a:solidFill>
              </a:rPr>
              <a:t> = </a:t>
            </a:r>
            <a:r>
              <a:rPr lang="en-US" sz="1400" dirty="0" err="1">
                <a:solidFill>
                  <a:schemeClr val="tx1"/>
                </a:solidFill>
              </a:rPr>
              <a:t>Ssn</a:t>
            </a:r>
            <a:r>
              <a:rPr lang="en-US" sz="1400" dirty="0">
                <a:solidFill>
                  <a:schemeClr val="tx1"/>
                </a:solidFill>
              </a:rPr>
              <a:t> relates the controlling department tuple to the employee tuple who manages that department. </a:t>
            </a:r>
          </a:p>
          <a:p>
            <a:pPr lvl="0">
              <a:buClr>
                <a:srgbClr val="90C226"/>
              </a:buClr>
            </a:pPr>
            <a:r>
              <a:rPr lang="en-US" sz="1400" dirty="0">
                <a:solidFill>
                  <a:schemeClr val="tx1"/>
                </a:solidFill>
              </a:rPr>
              <a:t>Each tuple in the result will be a combination of one project, one department (that controls the project), and one employee (that manages the department). </a:t>
            </a:r>
          </a:p>
        </p:txBody>
      </p:sp>
      <p:pic>
        <p:nvPicPr>
          <p:cNvPr id="6" name="Picture 5">
            <a:extLst>
              <a:ext uri="{FF2B5EF4-FFF2-40B4-BE49-F238E27FC236}">
                <a16:creationId xmlns:a16="http://schemas.microsoft.com/office/drawing/2014/main" id="{38143EB1-ACB8-6214-21D9-BBD8B43B3BDF}"/>
              </a:ext>
            </a:extLst>
          </p:cNvPr>
          <p:cNvPicPr>
            <a:picLocks noChangeAspect="1"/>
          </p:cNvPicPr>
          <p:nvPr/>
        </p:nvPicPr>
        <p:blipFill>
          <a:blip r:embed="rId2"/>
          <a:stretch>
            <a:fillRect/>
          </a:stretch>
        </p:blipFill>
        <p:spPr>
          <a:xfrm>
            <a:off x="7077016" y="5621139"/>
            <a:ext cx="4657583" cy="862039"/>
          </a:xfrm>
          <a:prstGeom prst="rect">
            <a:avLst/>
          </a:prstGeom>
          <a:ln w="12700">
            <a:solidFill>
              <a:schemeClr val="tx1"/>
            </a:solidFill>
          </a:ln>
        </p:spPr>
      </p:pic>
      <p:pic>
        <p:nvPicPr>
          <p:cNvPr id="7" name="Picture 6">
            <a:extLst>
              <a:ext uri="{FF2B5EF4-FFF2-40B4-BE49-F238E27FC236}">
                <a16:creationId xmlns:a16="http://schemas.microsoft.com/office/drawing/2014/main" id="{268F9A5B-5C54-AB39-B07C-BB6079DEFF08}"/>
              </a:ext>
            </a:extLst>
          </p:cNvPr>
          <p:cNvPicPr>
            <a:picLocks noChangeAspect="1"/>
          </p:cNvPicPr>
          <p:nvPr/>
        </p:nvPicPr>
        <p:blipFill>
          <a:blip r:embed="rId3"/>
          <a:stretch>
            <a:fillRect/>
          </a:stretch>
        </p:blipFill>
        <p:spPr>
          <a:xfrm>
            <a:off x="6886446" y="310548"/>
            <a:ext cx="5038725" cy="5057775"/>
          </a:xfrm>
          <a:prstGeom prst="rect">
            <a:avLst/>
          </a:prstGeom>
        </p:spPr>
      </p:pic>
    </p:spTree>
    <p:extLst>
      <p:ext uri="{BB962C8B-B14F-4D97-AF65-F5344CB8AC3E}">
        <p14:creationId xmlns:p14="http://schemas.microsoft.com/office/powerpoint/2010/main" val="181061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763039" cy="5031946"/>
          </a:xfrm>
        </p:spPr>
        <p:txBody>
          <a:bodyPr>
            <a:normAutofit/>
          </a:bodyPr>
          <a:lstStyle/>
          <a:p>
            <a:pPr lvl="0" algn="just">
              <a:buClr>
                <a:srgbClr val="90C226"/>
              </a:buClr>
            </a:pPr>
            <a:r>
              <a:rPr lang="en-US" sz="1900" b="1" u="sng" dirty="0">
                <a:solidFill>
                  <a:srgbClr val="54A021">
                    <a:lumMod val="75000"/>
                  </a:srgbClr>
                </a:solidFill>
              </a:rPr>
              <a:t>Ambiguous Attribute Names, Aliasing, Renaming, and Tuple Variables</a:t>
            </a:r>
          </a:p>
          <a:p>
            <a:pPr lvl="0" algn="just">
              <a:buClr>
                <a:srgbClr val="90C226"/>
              </a:buClr>
            </a:pPr>
            <a:r>
              <a:rPr lang="en-US" sz="2000" dirty="0"/>
              <a:t>In SQL, the </a:t>
            </a:r>
            <a:r>
              <a:rPr lang="en-US" sz="2000" u="sng" dirty="0"/>
              <a:t>same name can be used for two (or more) attributes </a:t>
            </a:r>
            <a:r>
              <a:rPr lang="en-US" sz="2000" dirty="0"/>
              <a:t>as long as the attributes are </a:t>
            </a:r>
            <a:r>
              <a:rPr lang="en-US" sz="2000" u="sng" dirty="0"/>
              <a:t>in different tables. </a:t>
            </a:r>
          </a:p>
          <a:p>
            <a:pPr lvl="0" algn="just">
              <a:buClr>
                <a:srgbClr val="90C226"/>
              </a:buClr>
            </a:pPr>
            <a:r>
              <a:rPr lang="en-US" sz="2000" dirty="0"/>
              <a:t>If this is the case, and a multi table query refers to two or more attributes with the same name, we must </a:t>
            </a:r>
            <a:r>
              <a:rPr lang="en-US" sz="2000" b="1" u="sng" dirty="0"/>
              <a:t>use the attribute name with the relation name to prevent ambiguity</a:t>
            </a:r>
            <a:r>
              <a:rPr lang="en-US" sz="2000" u="sng" dirty="0"/>
              <a:t>.</a:t>
            </a:r>
          </a:p>
          <a:p>
            <a:pPr lvl="0" algn="just">
              <a:buClr>
                <a:srgbClr val="90C226"/>
              </a:buClr>
            </a:pPr>
            <a:r>
              <a:rPr lang="en-US" sz="2000" dirty="0"/>
              <a:t> This is done by prefixing the relation name to the attribute name and separating the two by a period. Like </a:t>
            </a:r>
            <a:r>
              <a:rPr lang="en-US" sz="2000" dirty="0">
                <a:solidFill>
                  <a:srgbClr val="FF0000"/>
                </a:solidFill>
              </a:rPr>
              <a:t>employee.ID </a:t>
            </a:r>
            <a:r>
              <a:rPr lang="en-US" sz="2000" dirty="0"/>
              <a:t>or </a:t>
            </a:r>
            <a:r>
              <a:rPr lang="en-US" sz="2000" dirty="0">
                <a:solidFill>
                  <a:srgbClr val="FF0000"/>
                </a:solidFill>
              </a:rPr>
              <a:t>Department.ID</a:t>
            </a:r>
          </a:p>
        </p:txBody>
      </p:sp>
    </p:spTree>
    <p:extLst>
      <p:ext uri="{BB962C8B-B14F-4D97-AF65-F5344CB8AC3E}">
        <p14:creationId xmlns:p14="http://schemas.microsoft.com/office/powerpoint/2010/main" val="2469772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1600" dirty="0"/>
              <a:t>To illustrate this, suppose that the </a:t>
            </a:r>
            <a:r>
              <a:rPr lang="en-US" sz="1600" dirty="0" err="1"/>
              <a:t>Dno</a:t>
            </a:r>
            <a:r>
              <a:rPr lang="en-US" sz="1600" dirty="0"/>
              <a:t> and </a:t>
            </a:r>
            <a:r>
              <a:rPr lang="en-US" sz="1600" dirty="0" err="1"/>
              <a:t>Lname</a:t>
            </a:r>
            <a:r>
              <a:rPr lang="en-US" sz="1600" dirty="0"/>
              <a:t> attributes of the EMPLOYEE relation were called </a:t>
            </a:r>
            <a:r>
              <a:rPr lang="en-US" sz="1600" dirty="0" err="1"/>
              <a:t>Dnumber</a:t>
            </a:r>
            <a:r>
              <a:rPr lang="en-US" sz="1600" dirty="0"/>
              <a:t> and Name, and the </a:t>
            </a:r>
            <a:r>
              <a:rPr lang="en-US" sz="1600" dirty="0" err="1"/>
              <a:t>Dname</a:t>
            </a:r>
            <a:r>
              <a:rPr lang="en-US" sz="1600" dirty="0"/>
              <a:t> attribute of DEPARTMENT was also called Name; then, to prevent ambiguity, query Q1 would be rephrased as shown in Q1A. </a:t>
            </a:r>
          </a:p>
          <a:p>
            <a:pPr lvl="0">
              <a:buClr>
                <a:srgbClr val="90C226"/>
              </a:buClr>
            </a:pPr>
            <a:r>
              <a:rPr lang="en-US" sz="1600" dirty="0"/>
              <a:t>We must prefix the attributes Name and </a:t>
            </a:r>
            <a:r>
              <a:rPr lang="en-US" sz="1600" dirty="0" err="1"/>
              <a:t>Dnumber</a:t>
            </a:r>
            <a:r>
              <a:rPr lang="en-US" sz="1600" dirty="0"/>
              <a:t> in Q1A to specify which ones we are referring to, because the same attribute names are used in both relations:</a:t>
            </a:r>
          </a:p>
          <a:p>
            <a:pPr lvl="0">
              <a:buClr>
                <a:srgbClr val="90C226"/>
              </a:buClr>
            </a:pPr>
            <a:r>
              <a:rPr lang="en-US" sz="1600" dirty="0"/>
              <a:t>Query 1. Retrieve the name and address of all employees who work for the ‘Research’ department.</a:t>
            </a:r>
          </a:p>
          <a:p>
            <a:pPr lvl="0">
              <a:buClr>
                <a:srgbClr val="90C226"/>
              </a:buClr>
            </a:pPr>
            <a:r>
              <a:rPr lang="en-US" dirty="0">
                <a:solidFill>
                  <a:srgbClr val="0070C0"/>
                </a:solidFill>
              </a:rPr>
              <a:t>Q1A: SELECT </a:t>
            </a:r>
            <a:r>
              <a:rPr lang="en-US" dirty="0" err="1">
                <a:solidFill>
                  <a:srgbClr val="0070C0"/>
                </a:solidFill>
              </a:rPr>
              <a:t>Fname</a:t>
            </a:r>
            <a:r>
              <a:rPr lang="en-US" dirty="0">
                <a:solidFill>
                  <a:srgbClr val="0070C0"/>
                </a:solidFill>
              </a:rPr>
              <a:t>, </a:t>
            </a:r>
            <a:r>
              <a:rPr lang="en-US" dirty="0" err="1">
                <a:solidFill>
                  <a:srgbClr val="0070C0"/>
                </a:solidFill>
              </a:rPr>
              <a:t>EMPLOYEE.Name</a:t>
            </a:r>
            <a:r>
              <a:rPr lang="en-US" dirty="0">
                <a:solidFill>
                  <a:srgbClr val="0070C0"/>
                </a:solidFill>
              </a:rPr>
              <a:t>, Address</a:t>
            </a:r>
          </a:p>
          <a:p>
            <a:pPr lvl="0">
              <a:buClr>
                <a:srgbClr val="90C226"/>
              </a:buClr>
            </a:pPr>
            <a:r>
              <a:rPr lang="en-US" dirty="0">
                <a:solidFill>
                  <a:srgbClr val="0070C0"/>
                </a:solidFill>
              </a:rPr>
              <a:t>FROM EMPLOYEE, DEPARTMENT</a:t>
            </a:r>
          </a:p>
          <a:p>
            <a:pPr lvl="0">
              <a:buClr>
                <a:srgbClr val="90C226"/>
              </a:buClr>
            </a:pPr>
            <a:r>
              <a:rPr lang="en-US" dirty="0">
                <a:solidFill>
                  <a:srgbClr val="0070C0"/>
                </a:solidFill>
              </a:rPr>
              <a:t>WHERE </a:t>
            </a:r>
            <a:r>
              <a:rPr lang="en-US" dirty="0" err="1">
                <a:solidFill>
                  <a:srgbClr val="0070C0"/>
                </a:solidFill>
              </a:rPr>
              <a:t>DEPARTMENT.Name</a:t>
            </a:r>
            <a:r>
              <a:rPr lang="en-US" dirty="0">
                <a:solidFill>
                  <a:srgbClr val="0070C0"/>
                </a:solidFill>
              </a:rPr>
              <a:t> = ‘Research’ AND</a:t>
            </a:r>
          </a:p>
          <a:p>
            <a:pPr lvl="0">
              <a:buClr>
                <a:srgbClr val="90C226"/>
              </a:buClr>
            </a:pPr>
            <a:r>
              <a:rPr lang="en-US" dirty="0" err="1">
                <a:solidFill>
                  <a:srgbClr val="0070C0"/>
                </a:solidFill>
              </a:rPr>
              <a:t>DEPARTMENT.Dnumber</a:t>
            </a:r>
            <a:r>
              <a:rPr lang="en-US" dirty="0">
                <a:solidFill>
                  <a:srgbClr val="0070C0"/>
                </a:solidFill>
              </a:rPr>
              <a:t> = </a:t>
            </a:r>
            <a:r>
              <a:rPr lang="en-US" dirty="0" err="1">
                <a:solidFill>
                  <a:srgbClr val="0070C0"/>
                </a:solidFill>
              </a:rPr>
              <a:t>EMPLOYEE.Dnumber</a:t>
            </a:r>
            <a:r>
              <a:rPr lang="en-US" dirty="0">
                <a:solidFill>
                  <a:srgbClr val="0070C0"/>
                </a:solidFill>
              </a:rPr>
              <a: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4EEACE1-1FB1-45C4-8848-97755C811C19}"/>
                  </a:ext>
                </a:extLst>
              </p14:cNvPr>
              <p14:cNvContentPartPr/>
              <p14:nvPr/>
            </p14:nvContentPartPr>
            <p14:xfrm>
              <a:off x="3111792" y="3854391"/>
              <a:ext cx="1787400" cy="545760"/>
            </p14:xfrm>
          </p:contentPart>
        </mc:Choice>
        <mc:Fallback xmlns="">
          <p:pic>
            <p:nvPicPr>
              <p:cNvPr id="8" name="Ink 7">
                <a:extLst>
                  <a:ext uri="{FF2B5EF4-FFF2-40B4-BE49-F238E27FC236}">
                    <a16:creationId xmlns:a16="http://schemas.microsoft.com/office/drawing/2014/main" id="{C4EEACE1-1FB1-45C4-8848-97755C811C19}"/>
                  </a:ext>
                </a:extLst>
              </p:cNvPr>
              <p:cNvPicPr/>
              <p:nvPr/>
            </p:nvPicPr>
            <p:blipFill>
              <a:blip r:embed="rId4"/>
              <a:stretch>
                <a:fillRect/>
              </a:stretch>
            </p:blipFill>
            <p:spPr>
              <a:xfrm>
                <a:off x="3102792" y="3845391"/>
                <a:ext cx="1805040" cy="56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B4B81A7-484C-25D4-D713-434A8833251B}"/>
                  </a:ext>
                </a:extLst>
              </p14:cNvPr>
              <p14:cNvContentPartPr/>
              <p14:nvPr/>
            </p14:nvContentPartPr>
            <p14:xfrm>
              <a:off x="1688712" y="4769871"/>
              <a:ext cx="2072520" cy="407520"/>
            </p14:xfrm>
          </p:contentPart>
        </mc:Choice>
        <mc:Fallback xmlns="">
          <p:pic>
            <p:nvPicPr>
              <p:cNvPr id="9" name="Ink 8">
                <a:extLst>
                  <a:ext uri="{FF2B5EF4-FFF2-40B4-BE49-F238E27FC236}">
                    <a16:creationId xmlns:a16="http://schemas.microsoft.com/office/drawing/2014/main" id="{0B4B81A7-484C-25D4-D713-434A8833251B}"/>
                  </a:ext>
                </a:extLst>
              </p:cNvPr>
              <p:cNvPicPr/>
              <p:nvPr/>
            </p:nvPicPr>
            <p:blipFill>
              <a:blip r:embed="rId6"/>
              <a:stretch>
                <a:fillRect/>
              </a:stretch>
            </p:blipFill>
            <p:spPr>
              <a:xfrm>
                <a:off x="1680072" y="4760871"/>
                <a:ext cx="2090160" cy="425160"/>
              </a:xfrm>
              <a:prstGeom prst="rect">
                <a:avLst/>
              </a:prstGeom>
            </p:spPr>
          </p:pic>
        </mc:Fallback>
      </mc:AlternateContent>
      <p:grpSp>
        <p:nvGrpSpPr>
          <p:cNvPr id="12" name="Group 11">
            <a:extLst>
              <a:ext uri="{FF2B5EF4-FFF2-40B4-BE49-F238E27FC236}">
                <a16:creationId xmlns:a16="http://schemas.microsoft.com/office/drawing/2014/main" id="{A61E3292-37DB-214A-5C2F-EB5F8AF62F34}"/>
              </a:ext>
            </a:extLst>
          </p:cNvPr>
          <p:cNvGrpSpPr/>
          <p:nvPr/>
        </p:nvGrpSpPr>
        <p:grpSpPr>
          <a:xfrm>
            <a:off x="992112" y="5397711"/>
            <a:ext cx="4664160" cy="244800"/>
            <a:chOff x="992112" y="5397711"/>
            <a:chExt cx="4664160" cy="24480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59FC2B8-BFE4-8C44-3B51-89B5674C799E}"/>
                    </a:ext>
                  </a:extLst>
                </p14:cNvPr>
                <p14:cNvContentPartPr/>
                <p14:nvPr/>
              </p14:nvContentPartPr>
              <p14:xfrm>
                <a:off x="992112" y="5434431"/>
                <a:ext cx="2225880" cy="208080"/>
              </p14:xfrm>
            </p:contentPart>
          </mc:Choice>
          <mc:Fallback xmlns="">
            <p:pic>
              <p:nvPicPr>
                <p:cNvPr id="10" name="Ink 9">
                  <a:extLst>
                    <a:ext uri="{FF2B5EF4-FFF2-40B4-BE49-F238E27FC236}">
                      <a16:creationId xmlns:a16="http://schemas.microsoft.com/office/drawing/2014/main" id="{359FC2B8-BFE4-8C44-3B51-89B5674C799E}"/>
                    </a:ext>
                  </a:extLst>
                </p:cNvPr>
                <p:cNvPicPr/>
                <p:nvPr/>
              </p:nvPicPr>
              <p:blipFill>
                <a:blip r:embed="rId8"/>
                <a:stretch>
                  <a:fillRect/>
                </a:stretch>
              </p:blipFill>
              <p:spPr>
                <a:xfrm>
                  <a:off x="983472" y="5425431"/>
                  <a:ext cx="2243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4815C2E4-5FC1-D426-9D8F-9CE303EC9A02}"/>
                    </a:ext>
                  </a:extLst>
                </p14:cNvPr>
                <p14:cNvContentPartPr/>
                <p14:nvPr/>
              </p14:nvContentPartPr>
              <p14:xfrm>
                <a:off x="3579792" y="5397711"/>
                <a:ext cx="2076480" cy="175680"/>
              </p14:xfrm>
            </p:contentPart>
          </mc:Choice>
          <mc:Fallback xmlns="">
            <p:pic>
              <p:nvPicPr>
                <p:cNvPr id="11" name="Ink 10">
                  <a:extLst>
                    <a:ext uri="{FF2B5EF4-FFF2-40B4-BE49-F238E27FC236}">
                      <a16:creationId xmlns:a16="http://schemas.microsoft.com/office/drawing/2014/main" id="{4815C2E4-5FC1-D426-9D8F-9CE303EC9A02}"/>
                    </a:ext>
                  </a:extLst>
                </p:cNvPr>
                <p:cNvPicPr/>
                <p:nvPr/>
              </p:nvPicPr>
              <p:blipFill>
                <a:blip r:embed="rId10"/>
                <a:stretch>
                  <a:fillRect/>
                </a:stretch>
              </p:blipFill>
              <p:spPr>
                <a:xfrm>
                  <a:off x="3570792" y="5388711"/>
                  <a:ext cx="2094120" cy="193320"/>
                </a:xfrm>
                <a:prstGeom prst="rect">
                  <a:avLst/>
                </a:prstGeom>
              </p:spPr>
            </p:pic>
          </mc:Fallback>
        </mc:AlternateContent>
      </p:grpSp>
      <p:pic>
        <p:nvPicPr>
          <p:cNvPr id="6" name="Picture 5">
            <a:extLst>
              <a:ext uri="{FF2B5EF4-FFF2-40B4-BE49-F238E27FC236}">
                <a16:creationId xmlns:a16="http://schemas.microsoft.com/office/drawing/2014/main" id="{3F9CEF87-43E7-9638-0874-9D36014E04BF}"/>
              </a:ext>
            </a:extLst>
          </p:cNvPr>
          <p:cNvPicPr>
            <a:picLocks noChangeAspect="1"/>
          </p:cNvPicPr>
          <p:nvPr/>
        </p:nvPicPr>
        <p:blipFill>
          <a:blip r:embed="rId11"/>
          <a:stretch>
            <a:fillRect/>
          </a:stretch>
        </p:blipFill>
        <p:spPr>
          <a:xfrm>
            <a:off x="6540857" y="3711831"/>
            <a:ext cx="4847105" cy="2894915"/>
          </a:xfrm>
          <a:prstGeom prst="rect">
            <a:avLst/>
          </a:prstGeom>
          <a:ln w="28575">
            <a:solidFill>
              <a:schemeClr val="tx1"/>
            </a:solidFill>
          </a:ln>
        </p:spPr>
      </p:pic>
    </p:spTree>
    <p:extLst>
      <p:ext uri="{BB962C8B-B14F-4D97-AF65-F5344CB8AC3E}">
        <p14:creationId xmlns:p14="http://schemas.microsoft.com/office/powerpoint/2010/main" val="14939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SQL</a:t>
            </a:r>
          </a:p>
        </p:txBody>
      </p:sp>
      <p:sp>
        <p:nvSpPr>
          <p:cNvPr id="3" name="Content Placeholder 2"/>
          <p:cNvSpPr>
            <a:spLocks noGrp="1"/>
          </p:cNvSpPr>
          <p:nvPr>
            <p:ph idx="1"/>
          </p:nvPr>
        </p:nvSpPr>
        <p:spPr>
          <a:xfrm>
            <a:off x="545528" y="1451232"/>
            <a:ext cx="9158644" cy="4661243"/>
          </a:xfrm>
        </p:spPr>
        <p:txBody>
          <a:bodyPr>
            <a:normAutofit/>
          </a:bodyPr>
          <a:lstStyle/>
          <a:p>
            <a:pPr algn="just"/>
            <a:r>
              <a:rPr lang="en-US" b="1" dirty="0">
                <a:solidFill>
                  <a:srgbClr val="C00000"/>
                </a:solidFill>
              </a:rPr>
              <a:t>SQL: Structured Query Language. </a:t>
            </a:r>
          </a:p>
          <a:p>
            <a:pPr algn="just"/>
            <a:r>
              <a:rPr lang="en-US" dirty="0"/>
              <a:t>Originally, SQL was called SEQUEL (Structured English </a:t>
            </a:r>
            <a:r>
              <a:rPr lang="en-US" dirty="0" err="1"/>
              <a:t>QUEry</a:t>
            </a:r>
            <a:r>
              <a:rPr lang="en-US" dirty="0"/>
              <a:t> Language) and was designed and implemented at IBM Research as the interface for an experimental relational database system called SYSTEM R. </a:t>
            </a:r>
          </a:p>
          <a:p>
            <a:pPr algn="just"/>
            <a:r>
              <a:rPr lang="en-US" dirty="0"/>
              <a:t>SQL is now the </a:t>
            </a:r>
            <a:r>
              <a:rPr lang="en-US" b="1" dirty="0">
                <a:solidFill>
                  <a:srgbClr val="C00000"/>
                </a:solidFill>
              </a:rPr>
              <a:t>standard language </a:t>
            </a:r>
            <a:r>
              <a:rPr lang="en-US" dirty="0"/>
              <a:t>for commercial relational DBMSs.</a:t>
            </a:r>
          </a:p>
          <a:p>
            <a:pPr algn="just"/>
            <a:r>
              <a:rPr lang="en-US" dirty="0"/>
              <a:t>SQL is a comprehensive database language: It has statements for data definitions, queries, and updates. Hence, it is both a </a:t>
            </a:r>
            <a:r>
              <a:rPr lang="en-US" b="1" dirty="0">
                <a:solidFill>
                  <a:srgbClr val="C00000"/>
                </a:solidFill>
              </a:rPr>
              <a:t>DDL and a DML</a:t>
            </a:r>
            <a:r>
              <a:rPr lang="en-US" dirty="0"/>
              <a:t>. </a:t>
            </a:r>
          </a:p>
          <a:p>
            <a:pPr algn="just"/>
            <a:r>
              <a:rPr lang="en-US" dirty="0"/>
              <a:t>It has facilities for</a:t>
            </a:r>
            <a:r>
              <a:rPr lang="en-US" b="1" dirty="0">
                <a:solidFill>
                  <a:srgbClr val="C00000"/>
                </a:solidFill>
              </a:rPr>
              <a:t>:</a:t>
            </a:r>
          </a:p>
          <a:p>
            <a:pPr lvl="1" algn="just"/>
            <a:r>
              <a:rPr lang="en-US" b="1" dirty="0">
                <a:solidFill>
                  <a:srgbClr val="C00000"/>
                </a:solidFill>
              </a:rPr>
              <a:t>Defining views </a:t>
            </a:r>
            <a:r>
              <a:rPr lang="en-US" dirty="0"/>
              <a:t>on the database, </a:t>
            </a:r>
          </a:p>
          <a:p>
            <a:pPr lvl="1" algn="just"/>
            <a:r>
              <a:rPr lang="en-US" dirty="0"/>
              <a:t>specifying </a:t>
            </a:r>
            <a:r>
              <a:rPr lang="en-US" b="1" dirty="0">
                <a:solidFill>
                  <a:srgbClr val="C00000"/>
                </a:solidFill>
              </a:rPr>
              <a:t>security and authorization</a:t>
            </a:r>
            <a:r>
              <a:rPr lang="en-US" dirty="0"/>
              <a:t>, </a:t>
            </a:r>
          </a:p>
          <a:p>
            <a:pPr lvl="1" algn="just"/>
            <a:r>
              <a:rPr lang="en-US" dirty="0"/>
              <a:t>defining </a:t>
            </a:r>
            <a:r>
              <a:rPr lang="en-US" b="1" dirty="0">
                <a:solidFill>
                  <a:srgbClr val="C00000"/>
                </a:solidFill>
              </a:rPr>
              <a:t>integrity constraints</a:t>
            </a:r>
            <a:r>
              <a:rPr lang="en-US" dirty="0"/>
              <a:t>, and</a:t>
            </a:r>
          </a:p>
          <a:p>
            <a:pPr lvl="1" algn="just"/>
            <a:r>
              <a:rPr lang="en-US" dirty="0"/>
              <a:t>specifying </a:t>
            </a:r>
            <a:r>
              <a:rPr lang="en-US" b="1" dirty="0">
                <a:solidFill>
                  <a:srgbClr val="C00000"/>
                </a:solidFill>
              </a:rPr>
              <a:t>transaction controls</a:t>
            </a:r>
            <a:r>
              <a:rPr lang="en-US" dirty="0"/>
              <a:t>.</a:t>
            </a:r>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557842"/>
            <a:ext cx="8596668" cy="893390"/>
          </a:xfrm>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lgn="just">
              <a:buClr>
                <a:srgbClr val="90C226"/>
              </a:buClr>
            </a:pPr>
            <a:r>
              <a:rPr lang="en-US" sz="1900" b="1" u="sng" dirty="0">
                <a:solidFill>
                  <a:srgbClr val="54A021">
                    <a:lumMod val="75000"/>
                  </a:srgbClr>
                </a:solidFill>
              </a:rPr>
              <a:t>Ambiguous Attribute Names, Aliasing, Renaming, and Tuple Variables</a:t>
            </a:r>
          </a:p>
          <a:p>
            <a:pPr lvl="0" algn="just">
              <a:buClr>
                <a:srgbClr val="90C226"/>
              </a:buClr>
            </a:pPr>
            <a:r>
              <a:rPr lang="en-US" sz="1600" dirty="0"/>
              <a:t>A </a:t>
            </a:r>
            <a:r>
              <a:rPr lang="en-US" sz="1600" b="1" dirty="0">
                <a:solidFill>
                  <a:srgbClr val="C00000"/>
                </a:solidFill>
              </a:rPr>
              <a:t>self join </a:t>
            </a:r>
            <a:r>
              <a:rPr lang="en-US" sz="1600" dirty="0"/>
              <a:t>is a join in which a table is joined with itself (which is also called Unary relationships), especially when the table has a </a:t>
            </a:r>
            <a:r>
              <a:rPr lang="en-US" sz="1600" b="1" dirty="0">
                <a:solidFill>
                  <a:srgbClr val="C00000"/>
                </a:solidFill>
              </a:rPr>
              <a:t>FOREIGN KEY which references its own PRIMARY KEY</a:t>
            </a:r>
            <a:r>
              <a:rPr lang="en-US" sz="1600" dirty="0"/>
              <a:t>. </a:t>
            </a:r>
          </a:p>
          <a:p>
            <a:pPr lvl="0" algn="just">
              <a:buClr>
                <a:srgbClr val="90C226"/>
              </a:buClr>
            </a:pPr>
            <a:r>
              <a:rPr lang="en-US" sz="1600" u="sng" dirty="0"/>
              <a:t>To join a table itself means that each row of the table is combined with itself and with every other row of the table.</a:t>
            </a:r>
          </a:p>
          <a:p>
            <a:pPr lvl="0" algn="just">
              <a:buClr>
                <a:srgbClr val="90C226"/>
              </a:buClr>
            </a:pPr>
            <a:r>
              <a:rPr lang="en-US" sz="1600" dirty="0"/>
              <a:t>The syntax of the command for joining a table to itself is almost same as that for joining two different tables. </a:t>
            </a:r>
          </a:p>
          <a:p>
            <a:pPr lvl="0" algn="just">
              <a:buClr>
                <a:srgbClr val="90C226"/>
              </a:buClr>
            </a:pPr>
            <a:r>
              <a:rPr lang="en-US" sz="1600" dirty="0"/>
              <a:t>To distinguish the column names from one another, </a:t>
            </a:r>
            <a:r>
              <a:rPr lang="en-US" sz="1600" b="1" dirty="0">
                <a:solidFill>
                  <a:srgbClr val="C00000"/>
                </a:solidFill>
              </a:rPr>
              <a:t>aliases for the actual the table name are used, since both the tables have the same name</a:t>
            </a:r>
            <a:r>
              <a:rPr lang="en-US" sz="1600" dirty="0"/>
              <a:t>. </a:t>
            </a:r>
          </a:p>
          <a:p>
            <a:pPr lvl="0" algn="just">
              <a:buClr>
                <a:srgbClr val="90C226"/>
              </a:buClr>
            </a:pPr>
            <a:r>
              <a:rPr lang="en-US" sz="1600" dirty="0"/>
              <a:t>Table name aliases are defined in the FROM clause of the SELECT statement.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1ED37D0-BDB1-6A6E-0071-4437592AD8E2}"/>
                  </a:ext>
                </a:extLst>
              </p14:cNvPr>
              <p14:cNvContentPartPr/>
              <p14:nvPr/>
            </p14:nvContentPartPr>
            <p14:xfrm>
              <a:off x="7012752" y="2182191"/>
              <a:ext cx="360" cy="360"/>
            </p14:xfrm>
          </p:contentPart>
        </mc:Choice>
        <mc:Fallback xmlns="">
          <p:pic>
            <p:nvPicPr>
              <p:cNvPr id="4" name="Ink 3">
                <a:extLst>
                  <a:ext uri="{FF2B5EF4-FFF2-40B4-BE49-F238E27FC236}">
                    <a16:creationId xmlns:a16="http://schemas.microsoft.com/office/drawing/2014/main" id="{41ED37D0-BDB1-6A6E-0071-4437592AD8E2}"/>
                  </a:ext>
                </a:extLst>
              </p:cNvPr>
              <p:cNvPicPr/>
              <p:nvPr/>
            </p:nvPicPr>
            <p:blipFill>
              <a:blip r:embed="rId4"/>
              <a:stretch>
                <a:fillRect/>
              </a:stretch>
            </p:blipFill>
            <p:spPr>
              <a:xfrm>
                <a:off x="7004112" y="2173551"/>
                <a:ext cx="18000" cy="18000"/>
              </a:xfrm>
              <a:prstGeom prst="rect">
                <a:avLst/>
              </a:prstGeom>
            </p:spPr>
          </p:pic>
        </mc:Fallback>
      </mc:AlternateContent>
      <p:pic>
        <p:nvPicPr>
          <p:cNvPr id="7" name="Picture 6">
            <a:extLst>
              <a:ext uri="{FF2B5EF4-FFF2-40B4-BE49-F238E27FC236}">
                <a16:creationId xmlns:a16="http://schemas.microsoft.com/office/drawing/2014/main" id="{97C266AD-44C0-EE30-A585-AE3D51D06D2B}"/>
              </a:ext>
            </a:extLst>
          </p:cNvPr>
          <p:cNvPicPr>
            <a:picLocks noChangeAspect="1"/>
          </p:cNvPicPr>
          <p:nvPr/>
        </p:nvPicPr>
        <p:blipFill>
          <a:blip r:embed="rId5"/>
          <a:stretch>
            <a:fillRect/>
          </a:stretch>
        </p:blipFill>
        <p:spPr>
          <a:xfrm>
            <a:off x="2373785" y="5002290"/>
            <a:ext cx="6988518" cy="1297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3841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b="1" dirty="0"/>
              <a:t>SELF JOIN</a:t>
            </a:r>
          </a:p>
        </p:txBody>
      </p:sp>
      <p:pic>
        <p:nvPicPr>
          <p:cNvPr id="6" name="Picture 5">
            <a:extLst>
              <a:ext uri="{FF2B5EF4-FFF2-40B4-BE49-F238E27FC236}">
                <a16:creationId xmlns:a16="http://schemas.microsoft.com/office/drawing/2014/main" id="{D7DD9CD0-46A0-C44C-786F-E6FACD2C9BB4}"/>
              </a:ext>
            </a:extLst>
          </p:cNvPr>
          <p:cNvPicPr>
            <a:picLocks noChangeAspect="1"/>
          </p:cNvPicPr>
          <p:nvPr/>
        </p:nvPicPr>
        <p:blipFill>
          <a:blip r:embed="rId2"/>
          <a:stretch>
            <a:fillRect/>
          </a:stretch>
        </p:blipFill>
        <p:spPr>
          <a:xfrm>
            <a:off x="4054741" y="1854886"/>
            <a:ext cx="6077800" cy="4568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6D92BBB1-1198-8C0D-8634-3D1D1F4A1B21}"/>
              </a:ext>
            </a:extLst>
          </p:cNvPr>
          <p:cNvPicPr>
            <a:picLocks noChangeAspect="1"/>
          </p:cNvPicPr>
          <p:nvPr/>
        </p:nvPicPr>
        <p:blipFill rotWithShape="1">
          <a:blip r:embed="rId3"/>
          <a:srcRect l="5991" t="20944" r="73894" b="40798"/>
          <a:stretch/>
        </p:blipFill>
        <p:spPr>
          <a:xfrm>
            <a:off x="1153042" y="2384715"/>
            <a:ext cx="2294184" cy="245722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22751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b="1" dirty="0"/>
              <a:t>SELF JOIN</a:t>
            </a:r>
          </a:p>
        </p:txBody>
      </p:sp>
      <p:pic>
        <p:nvPicPr>
          <p:cNvPr id="5" name="Picture 4">
            <a:extLst>
              <a:ext uri="{FF2B5EF4-FFF2-40B4-BE49-F238E27FC236}">
                <a16:creationId xmlns:a16="http://schemas.microsoft.com/office/drawing/2014/main" id="{6072DDAF-97B4-EBC5-E843-17A45D875CBA}"/>
              </a:ext>
            </a:extLst>
          </p:cNvPr>
          <p:cNvPicPr>
            <a:picLocks noChangeAspect="1"/>
          </p:cNvPicPr>
          <p:nvPr/>
        </p:nvPicPr>
        <p:blipFill>
          <a:blip r:embed="rId2"/>
          <a:stretch>
            <a:fillRect/>
          </a:stretch>
        </p:blipFill>
        <p:spPr>
          <a:xfrm>
            <a:off x="1149045" y="2217436"/>
            <a:ext cx="8373895" cy="1486953"/>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4243F0BE-E4C2-21CE-4560-85C795FAEE68}"/>
              </a:ext>
            </a:extLst>
          </p:cNvPr>
          <p:cNvPicPr>
            <a:picLocks noChangeAspect="1"/>
          </p:cNvPicPr>
          <p:nvPr/>
        </p:nvPicPr>
        <p:blipFill>
          <a:blip r:embed="rId3"/>
          <a:stretch>
            <a:fillRect/>
          </a:stretch>
        </p:blipFill>
        <p:spPr>
          <a:xfrm>
            <a:off x="2052265" y="3991425"/>
            <a:ext cx="6921235" cy="21822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4236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8" y="1451232"/>
            <a:ext cx="7428699" cy="5031946"/>
          </a:xfrm>
        </p:spPr>
        <p:txBody>
          <a:bodyPr>
            <a:normAutofit/>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1400" dirty="0"/>
              <a:t>We can also </a:t>
            </a:r>
            <a:r>
              <a:rPr lang="en-US" sz="1400" u="sng" dirty="0"/>
              <a:t>rename the table names </a:t>
            </a:r>
            <a:r>
              <a:rPr lang="en-US" sz="1400" dirty="0"/>
              <a:t>to shorter names </a:t>
            </a:r>
            <a:r>
              <a:rPr lang="en-US" sz="1400" u="sng" dirty="0"/>
              <a:t>by creating an alias for each table name</a:t>
            </a:r>
            <a:r>
              <a:rPr lang="en-US" sz="1400" dirty="0"/>
              <a:t> to avoid repeated typing of long table names.</a:t>
            </a:r>
          </a:p>
          <a:p>
            <a:pPr lvl="0">
              <a:buClr>
                <a:srgbClr val="90C226"/>
              </a:buClr>
            </a:pPr>
            <a:r>
              <a:rPr lang="en-US" sz="1400" dirty="0">
                <a:solidFill>
                  <a:srgbClr val="0070C0"/>
                </a:solidFill>
              </a:rPr>
              <a:t>Query 8. For each employee, retrieve the employee’s first and last name and the first and last name of his or her immediate supervisor.</a:t>
            </a:r>
          </a:p>
          <a:p>
            <a:pPr lvl="0">
              <a:buClr>
                <a:srgbClr val="90C226"/>
              </a:buClr>
            </a:pPr>
            <a:r>
              <a:rPr lang="en-US" sz="1400" dirty="0">
                <a:solidFill>
                  <a:srgbClr val="0070C0"/>
                </a:solidFill>
              </a:rPr>
              <a:t>Q8: SELECT </a:t>
            </a:r>
            <a:r>
              <a:rPr lang="en-US" sz="1400" dirty="0" err="1">
                <a:solidFill>
                  <a:srgbClr val="0070C0"/>
                </a:solidFill>
              </a:rPr>
              <a:t>E.Fname</a:t>
            </a:r>
            <a:r>
              <a:rPr lang="en-US" sz="1400" dirty="0">
                <a:solidFill>
                  <a:srgbClr val="0070C0"/>
                </a:solidFill>
              </a:rPr>
              <a:t>, </a:t>
            </a:r>
            <a:r>
              <a:rPr lang="en-US" sz="1400" dirty="0" err="1">
                <a:solidFill>
                  <a:srgbClr val="0070C0"/>
                </a:solidFill>
              </a:rPr>
              <a:t>E.Lname</a:t>
            </a:r>
            <a:r>
              <a:rPr lang="en-US" sz="1400" dirty="0">
                <a:solidFill>
                  <a:srgbClr val="0070C0"/>
                </a:solidFill>
              </a:rPr>
              <a:t>, </a:t>
            </a:r>
            <a:r>
              <a:rPr lang="en-US" sz="1400" dirty="0" err="1">
                <a:solidFill>
                  <a:srgbClr val="0070C0"/>
                </a:solidFill>
              </a:rPr>
              <a:t>S.Fname</a:t>
            </a:r>
            <a:r>
              <a:rPr lang="en-US" sz="1400" dirty="0">
                <a:solidFill>
                  <a:srgbClr val="0070C0"/>
                </a:solidFill>
              </a:rPr>
              <a:t>, </a:t>
            </a:r>
            <a:r>
              <a:rPr lang="en-US" sz="1400" dirty="0" err="1">
                <a:solidFill>
                  <a:srgbClr val="0070C0"/>
                </a:solidFill>
              </a:rPr>
              <a:t>S.Lname</a:t>
            </a:r>
            <a:endParaRPr lang="en-US" sz="1400" dirty="0">
              <a:solidFill>
                <a:srgbClr val="0070C0"/>
              </a:solidFill>
            </a:endParaRPr>
          </a:p>
          <a:p>
            <a:pPr lvl="0">
              <a:buClr>
                <a:srgbClr val="90C226"/>
              </a:buClr>
            </a:pPr>
            <a:r>
              <a:rPr lang="en-US" sz="1400" dirty="0">
                <a:solidFill>
                  <a:srgbClr val="0070C0"/>
                </a:solidFill>
              </a:rPr>
              <a:t>FROM EMPLOYEE AS E, EMPLOYEE AS S</a:t>
            </a:r>
          </a:p>
          <a:p>
            <a:pPr lvl="0">
              <a:buClr>
                <a:srgbClr val="90C226"/>
              </a:buClr>
            </a:pPr>
            <a:r>
              <a:rPr lang="en-US" sz="1400" dirty="0">
                <a:solidFill>
                  <a:srgbClr val="0070C0"/>
                </a:solidFill>
              </a:rPr>
              <a:t>WHERE </a:t>
            </a:r>
            <a:r>
              <a:rPr lang="en-US" sz="1400" dirty="0" err="1">
                <a:solidFill>
                  <a:srgbClr val="0070C0"/>
                </a:solidFill>
              </a:rPr>
              <a:t>E.Super_ssn</a:t>
            </a:r>
            <a:r>
              <a:rPr lang="en-US" sz="1400" dirty="0">
                <a:solidFill>
                  <a:srgbClr val="0070C0"/>
                </a:solidFill>
              </a:rPr>
              <a:t> = </a:t>
            </a:r>
            <a:r>
              <a:rPr lang="en-US" sz="1400" dirty="0" err="1">
                <a:solidFill>
                  <a:srgbClr val="0070C0"/>
                </a:solidFill>
              </a:rPr>
              <a:t>S.Ssn</a:t>
            </a:r>
            <a:r>
              <a:rPr lang="en-US" sz="1400" dirty="0">
                <a:solidFill>
                  <a:srgbClr val="0070C0"/>
                </a:solidFill>
              </a:rPr>
              <a:t>;</a:t>
            </a:r>
          </a:p>
          <a:p>
            <a:pPr lvl="0">
              <a:buClr>
                <a:srgbClr val="90C226"/>
              </a:buClr>
            </a:pPr>
            <a:r>
              <a:rPr lang="en-US" sz="1400" u="sng" dirty="0">
                <a:solidFill>
                  <a:schemeClr val="tx1"/>
                </a:solidFill>
              </a:rPr>
              <a:t>It is also possible to rename the relation attributes within the query in SQL by giving them aliases.</a:t>
            </a:r>
          </a:p>
          <a:p>
            <a:pPr lvl="0">
              <a:buClr>
                <a:srgbClr val="90C226"/>
              </a:buClr>
            </a:pPr>
            <a:r>
              <a:rPr lang="en-US" sz="1400" dirty="0">
                <a:solidFill>
                  <a:schemeClr val="tx1"/>
                </a:solidFill>
              </a:rPr>
              <a:t>For example, if we write </a:t>
            </a:r>
            <a:r>
              <a:rPr lang="en-US" sz="1400" b="1" dirty="0">
                <a:solidFill>
                  <a:srgbClr val="C00000"/>
                </a:solidFill>
              </a:rPr>
              <a:t>EMPLOYEE AS E(</a:t>
            </a:r>
            <a:r>
              <a:rPr lang="en-US" sz="1400" b="1" dirty="0" err="1">
                <a:solidFill>
                  <a:srgbClr val="C00000"/>
                </a:solidFill>
              </a:rPr>
              <a:t>Fn</a:t>
            </a:r>
            <a:r>
              <a:rPr lang="en-US" sz="1400" b="1" dirty="0">
                <a:solidFill>
                  <a:srgbClr val="C00000"/>
                </a:solidFill>
              </a:rPr>
              <a:t>, </a:t>
            </a:r>
            <a:r>
              <a:rPr lang="en-US" sz="1400" b="1" dirty="0" err="1">
                <a:solidFill>
                  <a:srgbClr val="C00000"/>
                </a:solidFill>
              </a:rPr>
              <a:t>Mi</a:t>
            </a:r>
            <a:r>
              <a:rPr lang="en-US" sz="1400" b="1" dirty="0">
                <a:solidFill>
                  <a:srgbClr val="C00000"/>
                </a:solidFill>
              </a:rPr>
              <a:t>, Ln, </a:t>
            </a:r>
            <a:r>
              <a:rPr lang="en-US" sz="1400" b="1" dirty="0" err="1">
                <a:solidFill>
                  <a:srgbClr val="C00000"/>
                </a:solidFill>
              </a:rPr>
              <a:t>Ssn</a:t>
            </a:r>
            <a:r>
              <a:rPr lang="en-US" sz="1400" b="1" dirty="0">
                <a:solidFill>
                  <a:srgbClr val="C00000"/>
                </a:solidFill>
              </a:rPr>
              <a:t>, </a:t>
            </a:r>
            <a:r>
              <a:rPr lang="en-US" sz="1400" b="1" dirty="0" err="1">
                <a:solidFill>
                  <a:srgbClr val="C00000"/>
                </a:solidFill>
              </a:rPr>
              <a:t>Bd</a:t>
            </a:r>
            <a:r>
              <a:rPr lang="en-US" sz="1400" b="1" dirty="0">
                <a:solidFill>
                  <a:srgbClr val="C00000"/>
                </a:solidFill>
              </a:rPr>
              <a:t>, </a:t>
            </a:r>
            <a:r>
              <a:rPr lang="en-US" sz="1400" b="1" dirty="0" err="1">
                <a:solidFill>
                  <a:srgbClr val="C00000"/>
                </a:solidFill>
              </a:rPr>
              <a:t>Addr</a:t>
            </a:r>
            <a:r>
              <a:rPr lang="en-US" sz="1400" b="1" dirty="0">
                <a:solidFill>
                  <a:srgbClr val="C00000"/>
                </a:solidFill>
              </a:rPr>
              <a:t>, Sex, Sal, </a:t>
            </a:r>
            <a:r>
              <a:rPr lang="en-US" sz="1400" b="1" dirty="0" err="1">
                <a:solidFill>
                  <a:srgbClr val="C00000"/>
                </a:solidFill>
              </a:rPr>
              <a:t>Sssn</a:t>
            </a:r>
            <a:r>
              <a:rPr lang="en-US" sz="1400" b="1" dirty="0">
                <a:solidFill>
                  <a:srgbClr val="C00000"/>
                </a:solidFill>
              </a:rPr>
              <a:t>, </a:t>
            </a:r>
            <a:r>
              <a:rPr lang="en-US" sz="1400" b="1" dirty="0" err="1">
                <a:solidFill>
                  <a:srgbClr val="C00000"/>
                </a:solidFill>
              </a:rPr>
              <a:t>Dno</a:t>
            </a:r>
            <a:r>
              <a:rPr lang="en-US" sz="1400" b="1" dirty="0">
                <a:solidFill>
                  <a:srgbClr val="C00000"/>
                </a:solidFill>
              </a:rPr>
              <a:t>) </a:t>
            </a:r>
            <a:r>
              <a:rPr lang="en-US" sz="1400" dirty="0">
                <a:solidFill>
                  <a:schemeClr val="tx1"/>
                </a:solidFill>
              </a:rPr>
              <a:t>in the FROM clause, </a:t>
            </a:r>
            <a:r>
              <a:rPr lang="en-US" sz="1400" dirty="0" err="1">
                <a:solidFill>
                  <a:schemeClr val="tx1"/>
                </a:solidFill>
              </a:rPr>
              <a:t>Fn</a:t>
            </a:r>
            <a:r>
              <a:rPr lang="en-US" sz="1400" dirty="0">
                <a:solidFill>
                  <a:schemeClr val="tx1"/>
                </a:solidFill>
              </a:rPr>
              <a:t> becomes an alias for </a:t>
            </a:r>
            <a:r>
              <a:rPr lang="en-US" sz="1400" dirty="0" err="1">
                <a:solidFill>
                  <a:schemeClr val="tx1"/>
                </a:solidFill>
              </a:rPr>
              <a:t>Fname</a:t>
            </a:r>
            <a:r>
              <a:rPr lang="en-US" sz="1400" dirty="0">
                <a:solidFill>
                  <a:schemeClr val="tx1"/>
                </a:solidFill>
              </a:rPr>
              <a:t>, </a:t>
            </a:r>
            <a:r>
              <a:rPr lang="en-US" sz="1400" dirty="0" err="1">
                <a:solidFill>
                  <a:schemeClr val="tx1"/>
                </a:solidFill>
              </a:rPr>
              <a:t>Mi</a:t>
            </a:r>
            <a:r>
              <a:rPr lang="en-US" sz="1400" dirty="0">
                <a:solidFill>
                  <a:schemeClr val="tx1"/>
                </a:solidFill>
              </a:rPr>
              <a:t> for </a:t>
            </a:r>
            <a:r>
              <a:rPr lang="en-US" sz="1400" dirty="0" err="1">
                <a:solidFill>
                  <a:schemeClr val="tx1"/>
                </a:solidFill>
              </a:rPr>
              <a:t>Minit</a:t>
            </a:r>
            <a:r>
              <a:rPr lang="en-US" sz="1400" dirty="0">
                <a:solidFill>
                  <a:schemeClr val="tx1"/>
                </a:solidFill>
              </a:rPr>
              <a:t>, Ln for </a:t>
            </a:r>
            <a:r>
              <a:rPr lang="en-US" sz="1400" dirty="0" err="1">
                <a:solidFill>
                  <a:schemeClr val="tx1"/>
                </a:solidFill>
              </a:rPr>
              <a:t>Lname</a:t>
            </a:r>
            <a:r>
              <a:rPr lang="en-US" sz="1400" dirty="0">
                <a:solidFill>
                  <a:schemeClr val="tx1"/>
                </a:solidFill>
              </a:rPr>
              <a:t>, and so on.</a:t>
            </a:r>
          </a:p>
        </p:txBody>
      </p:sp>
      <p:pic>
        <p:nvPicPr>
          <p:cNvPr id="4" name="Picture 3">
            <a:extLst>
              <a:ext uri="{FF2B5EF4-FFF2-40B4-BE49-F238E27FC236}">
                <a16:creationId xmlns:a16="http://schemas.microsoft.com/office/drawing/2014/main" id="{56D7841A-5468-CEF3-71A1-5E1C554EFBF1}"/>
              </a:ext>
            </a:extLst>
          </p:cNvPr>
          <p:cNvPicPr>
            <a:picLocks noChangeAspect="1"/>
          </p:cNvPicPr>
          <p:nvPr/>
        </p:nvPicPr>
        <p:blipFill>
          <a:blip r:embed="rId2"/>
          <a:stretch>
            <a:fillRect/>
          </a:stretch>
        </p:blipFill>
        <p:spPr>
          <a:xfrm>
            <a:off x="8008732" y="4097495"/>
            <a:ext cx="3672505" cy="2385683"/>
          </a:xfrm>
          <a:prstGeom prst="rect">
            <a:avLst/>
          </a:prstGeom>
          <a:ln w="19050">
            <a:solidFill>
              <a:schemeClr val="tx1"/>
            </a:solidFill>
          </a:ln>
        </p:spPr>
      </p:pic>
      <p:pic>
        <p:nvPicPr>
          <p:cNvPr id="7" name="Picture 6">
            <a:extLst>
              <a:ext uri="{FF2B5EF4-FFF2-40B4-BE49-F238E27FC236}">
                <a16:creationId xmlns:a16="http://schemas.microsoft.com/office/drawing/2014/main" id="{EB867DD9-A04F-A041-6288-0B757118D2F5}"/>
              </a:ext>
            </a:extLst>
          </p:cNvPr>
          <p:cNvPicPr>
            <a:picLocks noChangeAspect="1"/>
          </p:cNvPicPr>
          <p:nvPr/>
        </p:nvPicPr>
        <p:blipFill rotWithShape="1">
          <a:blip r:embed="rId3"/>
          <a:srcRect b="81266"/>
          <a:stretch/>
        </p:blipFill>
        <p:spPr>
          <a:xfrm>
            <a:off x="6506015" y="3270491"/>
            <a:ext cx="5341549" cy="597647"/>
          </a:xfrm>
          <a:prstGeom prst="rect">
            <a:avLst/>
          </a:prstGeom>
          <a:ln w="28575">
            <a:solidFill>
              <a:schemeClr val="tx1"/>
            </a:solidFill>
          </a:ln>
        </p:spPr>
      </p:pic>
    </p:spTree>
    <p:extLst>
      <p:ext uri="{BB962C8B-B14F-4D97-AF65-F5344CB8AC3E}">
        <p14:creationId xmlns:p14="http://schemas.microsoft.com/office/powerpoint/2010/main" val="20149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Unspecified WHERE Clause and Use of the Asterisk</a:t>
            </a:r>
          </a:p>
          <a:p>
            <a:pPr lvl="0">
              <a:buClr>
                <a:srgbClr val="90C226"/>
              </a:buClr>
            </a:pPr>
            <a:r>
              <a:rPr lang="en-US" sz="1400" dirty="0"/>
              <a:t>A </a:t>
            </a:r>
            <a:r>
              <a:rPr lang="en-US" sz="1400" b="1" dirty="0">
                <a:solidFill>
                  <a:srgbClr val="C00000"/>
                </a:solidFill>
              </a:rPr>
              <a:t>missing WHERE clause </a:t>
            </a:r>
            <a:r>
              <a:rPr lang="en-US" sz="1400" dirty="0"/>
              <a:t>indicates no condition on tuple selection; hence, all tuples of the relation specified in the FROM clause qualify and are selected for the query result.</a:t>
            </a:r>
          </a:p>
          <a:p>
            <a:pPr lvl="0">
              <a:buClr>
                <a:srgbClr val="90C226"/>
              </a:buClr>
            </a:pPr>
            <a:r>
              <a:rPr lang="en-US" sz="1400" dirty="0"/>
              <a:t>If more than one relation is specified in the FROM clause and there is no WHERE clause, then the </a:t>
            </a:r>
            <a:r>
              <a:rPr lang="en-US" sz="1400" b="1" dirty="0">
                <a:solidFill>
                  <a:srgbClr val="C00000"/>
                </a:solidFill>
              </a:rPr>
              <a:t>CROSS PRODUCT—all possible tuple combinations—of these relations is selected</a:t>
            </a:r>
            <a:r>
              <a:rPr lang="en-US" sz="1400" dirty="0"/>
              <a:t>.</a:t>
            </a:r>
          </a:p>
          <a:p>
            <a:pPr lvl="0">
              <a:buClr>
                <a:srgbClr val="90C226"/>
              </a:buClr>
            </a:pPr>
            <a:r>
              <a:rPr lang="en-US" sz="1400" dirty="0"/>
              <a:t>Queries 9 and 10. Select all EMPLOYEE </a:t>
            </a:r>
            <a:r>
              <a:rPr lang="en-US" sz="1400" dirty="0" err="1"/>
              <a:t>Ssns</a:t>
            </a:r>
            <a:r>
              <a:rPr lang="en-US" sz="1400" dirty="0"/>
              <a:t> (Q9) and all combinations of EMPLOYEE </a:t>
            </a:r>
            <a:r>
              <a:rPr lang="en-US" sz="1400" dirty="0" err="1"/>
              <a:t>Ssn</a:t>
            </a:r>
            <a:r>
              <a:rPr lang="en-US" sz="1400" dirty="0"/>
              <a:t> and DEPARTMENT </a:t>
            </a:r>
            <a:r>
              <a:rPr lang="en-US" sz="1400" dirty="0" err="1"/>
              <a:t>Dname</a:t>
            </a:r>
            <a:r>
              <a:rPr lang="en-US" sz="1400" dirty="0"/>
              <a:t> (Q10) in the database.</a:t>
            </a:r>
          </a:p>
          <a:p>
            <a:pPr marL="0" lvl="0" indent="0" algn="ctr">
              <a:buClr>
                <a:srgbClr val="90C226"/>
              </a:buClr>
              <a:buNone/>
            </a:pPr>
            <a:r>
              <a:rPr lang="en-US" sz="1400" dirty="0">
                <a:solidFill>
                  <a:srgbClr val="0070C0"/>
                </a:solidFill>
              </a:rPr>
              <a:t>Q9: SELECT </a:t>
            </a:r>
            <a:r>
              <a:rPr lang="en-US" sz="1400" dirty="0" err="1">
                <a:solidFill>
                  <a:srgbClr val="0070C0"/>
                </a:solidFill>
              </a:rPr>
              <a:t>Ssn</a:t>
            </a:r>
            <a:r>
              <a:rPr lang="en-US" sz="1400" dirty="0">
                <a:solidFill>
                  <a:srgbClr val="0070C0"/>
                </a:solidFill>
              </a:rPr>
              <a:t> FROM EMPLOYEE;</a:t>
            </a:r>
          </a:p>
          <a:p>
            <a:pPr marL="0" lvl="0" indent="0" algn="ctr">
              <a:buClr>
                <a:srgbClr val="90C226"/>
              </a:buClr>
              <a:buNone/>
            </a:pPr>
            <a:r>
              <a:rPr lang="en-US" sz="1400" dirty="0">
                <a:solidFill>
                  <a:srgbClr val="0070C0"/>
                </a:solidFill>
              </a:rPr>
              <a:t>Q10: SELECT </a:t>
            </a:r>
            <a:r>
              <a:rPr lang="en-US" sz="1400" dirty="0" err="1">
                <a:solidFill>
                  <a:srgbClr val="0070C0"/>
                </a:solidFill>
              </a:rPr>
              <a:t>Ssn</a:t>
            </a:r>
            <a:r>
              <a:rPr lang="en-US" sz="1400" dirty="0">
                <a:solidFill>
                  <a:srgbClr val="0070C0"/>
                </a:solidFill>
              </a:rPr>
              <a:t>, </a:t>
            </a:r>
            <a:r>
              <a:rPr lang="en-US" sz="1400" dirty="0" err="1">
                <a:solidFill>
                  <a:srgbClr val="0070C0"/>
                </a:solidFill>
              </a:rPr>
              <a:t>Dname</a:t>
            </a:r>
            <a:r>
              <a:rPr lang="en-US" sz="1400" dirty="0">
                <a:solidFill>
                  <a:srgbClr val="0070C0"/>
                </a:solidFill>
              </a:rPr>
              <a:t> FROM EMPLOYEE, DEPARTMENT;</a:t>
            </a:r>
          </a:p>
        </p:txBody>
      </p:sp>
      <p:pic>
        <p:nvPicPr>
          <p:cNvPr id="6" name="Picture 5">
            <a:extLst>
              <a:ext uri="{FF2B5EF4-FFF2-40B4-BE49-F238E27FC236}">
                <a16:creationId xmlns:a16="http://schemas.microsoft.com/office/drawing/2014/main" id="{363CEE40-A049-2165-E691-411836E68615}"/>
              </a:ext>
            </a:extLst>
          </p:cNvPr>
          <p:cNvPicPr>
            <a:picLocks noChangeAspect="1"/>
          </p:cNvPicPr>
          <p:nvPr/>
        </p:nvPicPr>
        <p:blipFill>
          <a:blip r:embed="rId2"/>
          <a:stretch>
            <a:fillRect/>
          </a:stretch>
        </p:blipFill>
        <p:spPr>
          <a:xfrm>
            <a:off x="9918357" y="1590717"/>
            <a:ext cx="1647825" cy="4752975"/>
          </a:xfrm>
          <a:prstGeom prst="rect">
            <a:avLst/>
          </a:prstGeom>
          <a:ln w="19050">
            <a:solidFill>
              <a:schemeClr val="tx1"/>
            </a:solidFill>
          </a:ln>
        </p:spPr>
      </p:pic>
    </p:spTree>
    <p:extLst>
      <p:ext uri="{BB962C8B-B14F-4D97-AF65-F5344CB8AC3E}">
        <p14:creationId xmlns:p14="http://schemas.microsoft.com/office/powerpoint/2010/main" val="181691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lnSpcReduction="10000"/>
          </a:bodyPr>
          <a:lstStyle/>
          <a:p>
            <a:pPr lvl="0">
              <a:buClr>
                <a:srgbClr val="90C226"/>
              </a:buClr>
            </a:pPr>
            <a:r>
              <a:rPr lang="en-US" sz="1900" b="1" u="sng" dirty="0">
                <a:solidFill>
                  <a:srgbClr val="54A021">
                    <a:lumMod val="75000"/>
                  </a:srgbClr>
                </a:solidFill>
              </a:rPr>
              <a:t>Unspecified WHERE Clause and Use of the Asterisk</a:t>
            </a:r>
          </a:p>
          <a:p>
            <a:pPr lvl="0">
              <a:buClr>
                <a:srgbClr val="90C226"/>
              </a:buClr>
            </a:pPr>
            <a:r>
              <a:rPr lang="en-US" sz="1400" dirty="0"/>
              <a:t>To retrieve all the attribute values of the selected tuples, we do not have to list the attribute names explicitly in SQL; we just specify an asterisk (*), which stands for all the attributes.</a:t>
            </a:r>
          </a:p>
          <a:p>
            <a:pPr lvl="0">
              <a:buClr>
                <a:srgbClr val="90C226"/>
              </a:buClr>
            </a:pPr>
            <a:r>
              <a:rPr lang="en-US" sz="1400" dirty="0"/>
              <a:t>Query Q1C retrieves all the attribute values of any EMPLOYEE who works in DEPARTMENT number 5 (Figure 6.3(g)), query Q1D retrieves all the attributes of an EMPLOYEE and the attributes of the DEPARTMENT in which he or she works for every employee of the ‘Research’ department, and Q10A specifies the CROSS PRODUCT of the EMPLOYEE and DEPARTMENT relations.</a:t>
            </a:r>
          </a:p>
          <a:p>
            <a:pPr lvl="0">
              <a:buClr>
                <a:srgbClr val="90C226"/>
              </a:buClr>
            </a:pPr>
            <a:r>
              <a:rPr lang="en-US" sz="1400" dirty="0">
                <a:solidFill>
                  <a:srgbClr val="0070C0"/>
                </a:solidFill>
              </a:rPr>
              <a:t>Q1C: SELECT *</a:t>
            </a: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WHERE </a:t>
            </a:r>
            <a:r>
              <a:rPr lang="en-US" sz="1400" dirty="0" err="1">
                <a:solidFill>
                  <a:srgbClr val="0070C0"/>
                </a:solidFill>
              </a:rPr>
              <a:t>Dno</a:t>
            </a:r>
            <a:r>
              <a:rPr lang="en-US" sz="1400" dirty="0">
                <a:solidFill>
                  <a:srgbClr val="0070C0"/>
                </a:solidFill>
              </a:rPr>
              <a:t> = 5;</a:t>
            </a:r>
          </a:p>
          <a:p>
            <a:pPr lvl="0">
              <a:buClr>
                <a:srgbClr val="90C226"/>
              </a:buClr>
            </a:pPr>
            <a:endParaRPr lang="en-US" sz="1400" dirty="0">
              <a:solidFill>
                <a:srgbClr val="0070C0"/>
              </a:solidFill>
            </a:endParaRPr>
          </a:p>
          <a:p>
            <a:pPr lvl="0">
              <a:buClr>
                <a:srgbClr val="90C226"/>
              </a:buClr>
            </a:pPr>
            <a:r>
              <a:rPr lang="en-US" sz="1400" dirty="0">
                <a:solidFill>
                  <a:srgbClr val="0070C0"/>
                </a:solidFill>
              </a:rPr>
              <a:t>Q1D: SELECT *</a:t>
            </a:r>
          </a:p>
          <a:p>
            <a:pPr lvl="0">
              <a:buClr>
                <a:srgbClr val="90C226"/>
              </a:buClr>
            </a:pPr>
            <a:r>
              <a:rPr lang="en-US" sz="1400" dirty="0">
                <a:solidFill>
                  <a:srgbClr val="0070C0"/>
                </a:solidFill>
              </a:rPr>
              <a:t>FROM EMPLOYEE, DEPARTMENT</a:t>
            </a:r>
          </a:p>
          <a:p>
            <a:pPr lvl="0">
              <a:buClr>
                <a:srgbClr val="90C226"/>
              </a:buClr>
            </a:pPr>
            <a:r>
              <a:rPr lang="en-US" sz="1400" dirty="0">
                <a:solidFill>
                  <a:srgbClr val="0070C0"/>
                </a:solidFill>
              </a:rPr>
              <a:t>WHERE </a:t>
            </a:r>
            <a:r>
              <a:rPr lang="en-US" sz="1400" dirty="0" err="1">
                <a:solidFill>
                  <a:srgbClr val="0070C0"/>
                </a:solidFill>
              </a:rPr>
              <a:t>Dname</a:t>
            </a:r>
            <a:r>
              <a:rPr lang="en-US" sz="1400" dirty="0">
                <a:solidFill>
                  <a:srgbClr val="0070C0"/>
                </a:solidFill>
              </a:rPr>
              <a:t> = ‘Research’ AND </a:t>
            </a:r>
            <a:r>
              <a:rPr lang="en-US" sz="1400" dirty="0" err="1">
                <a:solidFill>
                  <a:srgbClr val="0070C0"/>
                </a:solidFill>
              </a:rPr>
              <a:t>Dno</a:t>
            </a:r>
            <a:r>
              <a:rPr lang="en-US" sz="1400" dirty="0">
                <a:solidFill>
                  <a:srgbClr val="0070C0"/>
                </a:solidFill>
              </a:rPr>
              <a:t> = </a:t>
            </a:r>
            <a:r>
              <a:rPr lang="en-US" sz="1400" dirty="0" err="1">
                <a:solidFill>
                  <a:srgbClr val="0070C0"/>
                </a:solidFill>
              </a:rPr>
              <a:t>Dnumber</a:t>
            </a:r>
            <a:r>
              <a:rPr lang="en-US" sz="1400" dirty="0">
                <a:solidFill>
                  <a:srgbClr val="0070C0"/>
                </a:solidFill>
              </a:rPr>
              <a:t>;</a:t>
            </a:r>
          </a:p>
          <a:p>
            <a:pPr lvl="0">
              <a:buClr>
                <a:srgbClr val="90C226"/>
              </a:buClr>
            </a:pPr>
            <a:endParaRPr lang="en-US" sz="1400" dirty="0">
              <a:solidFill>
                <a:srgbClr val="0070C0"/>
              </a:solidFill>
            </a:endParaRPr>
          </a:p>
          <a:p>
            <a:pPr lvl="0">
              <a:buClr>
                <a:srgbClr val="90C226"/>
              </a:buClr>
            </a:pPr>
            <a:r>
              <a:rPr lang="en-US" sz="1400" dirty="0">
                <a:solidFill>
                  <a:srgbClr val="0070C0"/>
                </a:solidFill>
              </a:rPr>
              <a:t>Q10A: SELECT *</a:t>
            </a:r>
          </a:p>
          <a:p>
            <a:pPr lvl="0">
              <a:buClr>
                <a:srgbClr val="90C226"/>
              </a:buClr>
            </a:pPr>
            <a:r>
              <a:rPr lang="en-US" sz="1400" dirty="0">
                <a:solidFill>
                  <a:srgbClr val="0070C0"/>
                </a:solidFill>
              </a:rPr>
              <a:t>FROM EMPLOYEE, DEPARTMENT;</a:t>
            </a:r>
          </a:p>
        </p:txBody>
      </p:sp>
      <p:pic>
        <p:nvPicPr>
          <p:cNvPr id="6" name="Picture 5">
            <a:extLst>
              <a:ext uri="{FF2B5EF4-FFF2-40B4-BE49-F238E27FC236}">
                <a16:creationId xmlns:a16="http://schemas.microsoft.com/office/drawing/2014/main" id="{C40B0C1D-2DB3-17CD-2EBA-8451E4FBA655}"/>
              </a:ext>
            </a:extLst>
          </p:cNvPr>
          <p:cNvPicPr>
            <a:picLocks noChangeAspect="1"/>
          </p:cNvPicPr>
          <p:nvPr/>
        </p:nvPicPr>
        <p:blipFill>
          <a:blip r:embed="rId2"/>
          <a:stretch>
            <a:fillRect/>
          </a:stretch>
        </p:blipFill>
        <p:spPr>
          <a:xfrm>
            <a:off x="3673482" y="3527687"/>
            <a:ext cx="8088297" cy="1613655"/>
          </a:xfrm>
          <a:prstGeom prst="rect">
            <a:avLst/>
          </a:prstGeom>
          <a:ln w="19050">
            <a:solidFill>
              <a:schemeClr val="tx1"/>
            </a:solidFill>
          </a:ln>
        </p:spPr>
      </p:pic>
    </p:spTree>
    <p:extLst>
      <p:ext uri="{BB962C8B-B14F-4D97-AF65-F5344CB8AC3E}">
        <p14:creationId xmlns:p14="http://schemas.microsoft.com/office/powerpoint/2010/main" val="445524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10100702" cy="5031946"/>
          </a:xfrm>
        </p:spPr>
        <p:txBody>
          <a:bodyPr>
            <a:normAutofit/>
          </a:bodyPr>
          <a:lstStyle/>
          <a:p>
            <a:pPr lvl="0" algn="just">
              <a:buClr>
                <a:srgbClr val="90C226"/>
              </a:buClr>
            </a:pPr>
            <a:r>
              <a:rPr lang="en-US" sz="1900" b="1" u="sng" dirty="0">
                <a:solidFill>
                  <a:srgbClr val="54A021">
                    <a:lumMod val="75000"/>
                  </a:srgbClr>
                </a:solidFill>
              </a:rPr>
              <a:t>Tables as Sets in SQL</a:t>
            </a:r>
          </a:p>
          <a:p>
            <a:pPr lvl="0" algn="just">
              <a:buClr>
                <a:srgbClr val="90C226"/>
              </a:buClr>
            </a:pPr>
            <a:endParaRPr lang="en-US" sz="1400" dirty="0"/>
          </a:p>
          <a:p>
            <a:pPr lvl="0" algn="just">
              <a:buClr>
                <a:srgbClr val="90C226"/>
              </a:buClr>
            </a:pPr>
            <a:r>
              <a:rPr lang="en-US" sz="1400" dirty="0"/>
              <a:t>SQL usually treats a table not as a set but rather as a multiset; </a:t>
            </a:r>
          </a:p>
          <a:p>
            <a:pPr lvl="0" algn="just">
              <a:buClr>
                <a:srgbClr val="90C226"/>
              </a:buClr>
            </a:pPr>
            <a:r>
              <a:rPr lang="en-US" sz="1400" dirty="0"/>
              <a:t>duplicate tuples can appear more than once in a table, and in the result of a query.</a:t>
            </a:r>
          </a:p>
          <a:p>
            <a:pPr lvl="0" algn="just">
              <a:buClr>
                <a:srgbClr val="90C226"/>
              </a:buClr>
            </a:pPr>
            <a:r>
              <a:rPr lang="en-US" sz="1400" dirty="0">
                <a:solidFill>
                  <a:schemeClr val="tx2"/>
                </a:solidFill>
              </a:rPr>
              <a:t>An </a:t>
            </a:r>
            <a:r>
              <a:rPr lang="en-US" sz="1400" u="sng" dirty="0">
                <a:solidFill>
                  <a:schemeClr val="tx2"/>
                </a:solidFill>
              </a:rPr>
              <a:t>SQL table with a key is restricted to being a set</a:t>
            </a:r>
            <a:r>
              <a:rPr lang="en-US" sz="1400" dirty="0">
                <a:solidFill>
                  <a:schemeClr val="tx2"/>
                </a:solidFill>
              </a:rPr>
              <a:t>, since the key value must be distinct in each tuple.</a:t>
            </a:r>
          </a:p>
          <a:p>
            <a:pPr lvl="0" algn="just">
              <a:buClr>
                <a:srgbClr val="90C226"/>
              </a:buClr>
            </a:pPr>
            <a:r>
              <a:rPr lang="en-US" sz="1400" dirty="0">
                <a:solidFill>
                  <a:schemeClr val="tx2"/>
                </a:solidFill>
              </a:rPr>
              <a:t>If we do want to </a:t>
            </a:r>
            <a:r>
              <a:rPr lang="en-US" sz="1400" u="sng" dirty="0">
                <a:solidFill>
                  <a:schemeClr val="tx2"/>
                </a:solidFill>
              </a:rPr>
              <a:t>eliminate duplicate tuples </a:t>
            </a:r>
            <a:r>
              <a:rPr lang="en-US" sz="1400" dirty="0">
                <a:solidFill>
                  <a:schemeClr val="tx2"/>
                </a:solidFill>
              </a:rPr>
              <a:t>from the result of an SQL query, we use the keyword </a:t>
            </a:r>
            <a:r>
              <a:rPr lang="en-US" sz="1400" u="sng" dirty="0">
                <a:solidFill>
                  <a:schemeClr val="tx2"/>
                </a:solidFill>
              </a:rPr>
              <a:t>DISTINCT </a:t>
            </a:r>
            <a:r>
              <a:rPr lang="en-US" sz="1400" dirty="0">
                <a:solidFill>
                  <a:schemeClr val="tx2"/>
                </a:solidFill>
              </a:rPr>
              <a:t>in the SELECT clause, meaning that only distinct tuples should remain in the result. </a:t>
            </a:r>
          </a:p>
        </p:txBody>
      </p:sp>
    </p:spTree>
    <p:extLst>
      <p:ext uri="{BB962C8B-B14F-4D97-AF65-F5344CB8AC3E}">
        <p14:creationId xmlns:p14="http://schemas.microsoft.com/office/powerpoint/2010/main" val="264258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Tables as Sets in SQL</a:t>
            </a:r>
          </a:p>
          <a:p>
            <a:pPr lvl="0">
              <a:buClr>
                <a:srgbClr val="90C226"/>
              </a:buClr>
            </a:pPr>
            <a:r>
              <a:rPr lang="en-US" sz="1400" dirty="0">
                <a:solidFill>
                  <a:srgbClr val="0070C0"/>
                </a:solidFill>
              </a:rPr>
              <a:t>Query 11. Retrieve the salary of every employee (Q11) and all distinct salary values (Q11A).</a:t>
            </a:r>
          </a:p>
          <a:p>
            <a:pPr lvl="2">
              <a:buClr>
                <a:srgbClr val="90C226"/>
              </a:buClr>
            </a:pPr>
            <a:r>
              <a:rPr lang="en-US" sz="1800" dirty="0">
                <a:solidFill>
                  <a:srgbClr val="FF0000"/>
                </a:solidFill>
              </a:rPr>
              <a:t>Q11: SELECT ALL Salary FROM EMPLOYEE;</a:t>
            </a:r>
          </a:p>
          <a:p>
            <a:pPr lvl="2">
              <a:buClr>
                <a:srgbClr val="90C226"/>
              </a:buClr>
            </a:pPr>
            <a:r>
              <a:rPr lang="en-US" sz="1800" dirty="0">
                <a:solidFill>
                  <a:srgbClr val="FF0000"/>
                </a:solidFill>
              </a:rPr>
              <a:t>Q11A: SELECT DISTINCT Salary FROM EMPLOYEE;</a:t>
            </a:r>
          </a:p>
        </p:txBody>
      </p:sp>
      <p:pic>
        <p:nvPicPr>
          <p:cNvPr id="5" name="Picture 4">
            <a:extLst>
              <a:ext uri="{FF2B5EF4-FFF2-40B4-BE49-F238E27FC236}">
                <a16:creationId xmlns:a16="http://schemas.microsoft.com/office/drawing/2014/main" id="{7896DDF5-068B-3C95-F61C-B69453208D8F}"/>
              </a:ext>
            </a:extLst>
          </p:cNvPr>
          <p:cNvPicPr>
            <a:picLocks noChangeAspect="1"/>
          </p:cNvPicPr>
          <p:nvPr/>
        </p:nvPicPr>
        <p:blipFill>
          <a:blip r:embed="rId2"/>
          <a:stretch>
            <a:fillRect/>
          </a:stretch>
        </p:blipFill>
        <p:spPr>
          <a:xfrm>
            <a:off x="7447718" y="2465156"/>
            <a:ext cx="3859914" cy="4018022"/>
          </a:xfrm>
          <a:prstGeom prst="rect">
            <a:avLst/>
          </a:prstGeom>
        </p:spPr>
      </p:pic>
    </p:spTree>
    <p:extLst>
      <p:ext uri="{BB962C8B-B14F-4D97-AF65-F5344CB8AC3E}">
        <p14:creationId xmlns:p14="http://schemas.microsoft.com/office/powerpoint/2010/main" val="12879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5">
            <a:extLst>
              <a:ext uri="{FF2B5EF4-FFF2-40B4-BE49-F238E27FC236}">
                <a16:creationId xmlns:a16="http://schemas.microsoft.com/office/drawing/2014/main" id="{8489D06D-2ADC-44AA-8A36-B598C6CFBADF}"/>
              </a:ext>
            </a:extLst>
          </p:cNvPr>
          <p:cNvSpPr>
            <a:spLocks noGrp="1" noChangeArrowheads="1"/>
          </p:cNvSpPr>
          <p:nvPr>
            <p:ph type="title"/>
          </p:nvPr>
        </p:nvSpPr>
        <p:spPr/>
        <p:txBody>
          <a:bodyPr/>
          <a:lstStyle/>
          <a:p>
            <a:r>
              <a:rPr lang="en-US" altLang="en-US" b="1" dirty="0">
                <a:ea typeface="ＭＳ Ｐゴシック" panose="020B0600070205080204" pitchFamily="34" charset="-128"/>
              </a:rPr>
              <a:t>Tables as Sets in SQL</a:t>
            </a:r>
          </a:p>
        </p:txBody>
      </p:sp>
      <p:sp>
        <p:nvSpPr>
          <p:cNvPr id="44035" name="Content Placeholder 2">
            <a:extLst>
              <a:ext uri="{FF2B5EF4-FFF2-40B4-BE49-F238E27FC236}">
                <a16:creationId xmlns:a16="http://schemas.microsoft.com/office/drawing/2014/main" id="{E30389E3-F4D0-4E9A-9BD8-0C56DD0AE47D}"/>
              </a:ext>
            </a:extLst>
          </p:cNvPr>
          <p:cNvSpPr>
            <a:spLocks noGrp="1" noChangeArrowheads="1"/>
          </p:cNvSpPr>
          <p:nvPr>
            <p:ph idx="1"/>
          </p:nvPr>
        </p:nvSpPr>
        <p:spPr>
          <a:xfrm>
            <a:off x="677334" y="1488613"/>
            <a:ext cx="8596668" cy="3880773"/>
          </a:xfrm>
        </p:spPr>
        <p:txBody>
          <a:bodyPr/>
          <a:lstStyle/>
          <a:p>
            <a:r>
              <a:rPr lang="en-US" altLang="en-US" dirty="0">
                <a:ea typeface="ＭＳ Ｐゴシック" panose="020B0600070205080204" pitchFamily="34" charset="-128"/>
              </a:rPr>
              <a:t>Set operations</a:t>
            </a:r>
          </a:p>
          <a:p>
            <a:pPr lvl="1"/>
            <a:r>
              <a:rPr lang="en-US" altLang="en-US" b="1" dirty="0">
                <a:ea typeface="ＭＳ Ｐゴシック" panose="020B0600070205080204" pitchFamily="34" charset="-128"/>
                <a:cs typeface="Courier New" panose="02070309020205020404" pitchFamily="49" charset="0"/>
              </a:rPr>
              <a:t>UNION</a:t>
            </a:r>
            <a:r>
              <a:rPr lang="en-US" altLang="en-US" dirty="0">
                <a:ea typeface="ＭＳ Ｐゴシック" panose="020B0600070205080204" pitchFamily="34" charset="-128"/>
              </a:rPr>
              <a:t>, </a:t>
            </a:r>
            <a:r>
              <a:rPr lang="en-US" altLang="en-US" b="1" dirty="0">
                <a:ea typeface="ＭＳ Ｐゴシック" panose="020B0600070205080204" pitchFamily="34" charset="-128"/>
                <a:cs typeface="Courier New" panose="02070309020205020404" pitchFamily="49" charset="0"/>
              </a:rPr>
              <a:t>EXCEPT</a:t>
            </a:r>
            <a:r>
              <a:rPr lang="en-US" altLang="en-US" dirty="0">
                <a:ea typeface="ＭＳ Ｐゴシック" panose="020B0600070205080204" pitchFamily="34" charset="-128"/>
              </a:rPr>
              <a:t> (difference), </a:t>
            </a:r>
            <a:r>
              <a:rPr lang="en-US" altLang="en-US" b="1" dirty="0">
                <a:ea typeface="ＭＳ Ｐゴシック" panose="020B0600070205080204" pitchFamily="34" charset="-128"/>
                <a:cs typeface="Courier New" panose="02070309020205020404" pitchFamily="49" charset="0"/>
              </a:rPr>
              <a:t>INTERSECT</a:t>
            </a:r>
          </a:p>
          <a:p>
            <a:pPr lvl="1"/>
            <a:r>
              <a:rPr lang="en-US" altLang="en-US" dirty="0">
                <a:ea typeface="ＭＳ Ｐゴシック" panose="020B0600070205080204" pitchFamily="34" charset="-128"/>
              </a:rPr>
              <a:t>Type compatibility is needed for these operations to be valid</a:t>
            </a:r>
          </a:p>
          <a:p>
            <a:pPr lvl="1"/>
            <a:r>
              <a:rPr lang="en-US" altLang="en-US" dirty="0">
                <a:ea typeface="ＭＳ Ｐゴシック" panose="020B0600070205080204" pitchFamily="34" charset="-128"/>
              </a:rPr>
              <a:t>Column order matters </a:t>
            </a:r>
          </a:p>
        </p:txBody>
      </p:sp>
      <p:pic>
        <p:nvPicPr>
          <p:cNvPr id="3" name="Picture 2" descr="A picture containing graphical user interface&#10;&#10;Description automatically generated">
            <a:extLst>
              <a:ext uri="{FF2B5EF4-FFF2-40B4-BE49-F238E27FC236}">
                <a16:creationId xmlns:a16="http://schemas.microsoft.com/office/drawing/2014/main" id="{51326AD3-218A-434E-B82B-751E94ED2614}"/>
              </a:ext>
            </a:extLst>
          </p:cNvPr>
          <p:cNvPicPr>
            <a:picLocks noChangeAspect="1"/>
          </p:cNvPicPr>
          <p:nvPr/>
        </p:nvPicPr>
        <p:blipFill>
          <a:blip r:embed="rId3"/>
          <a:stretch>
            <a:fillRect/>
          </a:stretch>
        </p:blipFill>
        <p:spPr>
          <a:xfrm>
            <a:off x="1813345" y="3268931"/>
            <a:ext cx="8072527" cy="297946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Substring Pattern Matching</a:t>
            </a:r>
          </a:p>
        </p:txBody>
      </p:sp>
      <p:sp>
        <p:nvSpPr>
          <p:cNvPr id="3" name="Content Placeholder 2"/>
          <p:cNvSpPr>
            <a:spLocks noGrp="1"/>
          </p:cNvSpPr>
          <p:nvPr>
            <p:ph idx="1"/>
          </p:nvPr>
        </p:nvSpPr>
        <p:spPr>
          <a:xfrm>
            <a:off x="677334" y="1554481"/>
            <a:ext cx="8596668" cy="4486882"/>
          </a:xfrm>
        </p:spPr>
        <p:txBody>
          <a:bodyPr/>
          <a:lstStyle/>
          <a:p>
            <a:r>
              <a:rPr lang="en-US" b="1" dirty="0">
                <a:solidFill>
                  <a:schemeClr val="accent2">
                    <a:lumMod val="50000"/>
                  </a:schemeClr>
                </a:solidFill>
              </a:rPr>
              <a:t>LIKE comparison operator</a:t>
            </a:r>
            <a:r>
              <a:rPr lang="en-US" dirty="0"/>
              <a:t>: string </a:t>
            </a:r>
            <a:r>
              <a:rPr lang="en-US" b="1" dirty="0"/>
              <a:t>pattern matching</a:t>
            </a:r>
          </a:p>
          <a:p>
            <a:r>
              <a:rPr lang="en-US" dirty="0"/>
              <a:t>Partial strings are specified using two reserved characters: </a:t>
            </a:r>
          </a:p>
          <a:p>
            <a:pPr lvl="1"/>
            <a:r>
              <a:rPr lang="en-US" dirty="0"/>
              <a:t>% replaces an arbitrary number of zero or more characters</a:t>
            </a:r>
          </a:p>
          <a:p>
            <a:pPr lvl="1"/>
            <a:r>
              <a:rPr lang="en-US" dirty="0"/>
              <a:t>underscore (_) replaces a single character.</a:t>
            </a:r>
          </a:p>
          <a:p>
            <a:r>
              <a:rPr lang="en-US" b="1" dirty="0"/>
              <a:t>Examples: </a:t>
            </a:r>
          </a:p>
          <a:p>
            <a:endParaRPr lang="en-US" dirty="0"/>
          </a:p>
        </p:txBody>
      </p:sp>
      <p:pic>
        <p:nvPicPr>
          <p:cNvPr id="4" name="Picture 3"/>
          <p:cNvPicPr>
            <a:picLocks noChangeAspect="1"/>
          </p:cNvPicPr>
          <p:nvPr/>
        </p:nvPicPr>
        <p:blipFill>
          <a:blip r:embed="rId3"/>
          <a:stretch>
            <a:fillRect/>
          </a:stretch>
        </p:blipFill>
        <p:spPr>
          <a:xfrm>
            <a:off x="1122163" y="3429000"/>
            <a:ext cx="8561735" cy="2517295"/>
          </a:xfrm>
          <a:prstGeom prst="rect">
            <a:avLst/>
          </a:prstGeom>
        </p:spPr>
      </p:pic>
    </p:spTree>
    <p:extLst>
      <p:ext uri="{BB962C8B-B14F-4D97-AF65-F5344CB8AC3E}">
        <p14:creationId xmlns:p14="http://schemas.microsoft.com/office/powerpoint/2010/main" val="376722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558324"/>
            <a:ext cx="9158644" cy="4661243"/>
          </a:xfrm>
        </p:spPr>
        <p:txBody>
          <a:bodyPr>
            <a:normAutofit/>
          </a:bodyPr>
          <a:lstStyle/>
          <a:p>
            <a:r>
              <a:rPr lang="en-US" sz="1600" dirty="0"/>
              <a:t>SQL uses the terms table, row, and column for the formal relational model terms </a:t>
            </a:r>
            <a:r>
              <a:rPr lang="en-US" sz="1600" b="1" dirty="0">
                <a:solidFill>
                  <a:srgbClr val="C00000"/>
                </a:solidFill>
              </a:rPr>
              <a:t>relation, tuple, and attribute</a:t>
            </a:r>
            <a:r>
              <a:rPr lang="en-US" sz="1600" dirty="0"/>
              <a:t>. </a:t>
            </a:r>
          </a:p>
          <a:p>
            <a:endParaRPr lang="en-US" sz="1600" dirty="0"/>
          </a:p>
          <a:p>
            <a:r>
              <a:rPr lang="en-US" sz="1600" dirty="0"/>
              <a:t>The main SQL command for data definition is the </a:t>
            </a:r>
            <a:r>
              <a:rPr lang="en-US" sz="1600" b="1" dirty="0">
                <a:solidFill>
                  <a:srgbClr val="C00000"/>
                </a:solidFill>
              </a:rPr>
              <a:t>CREATE</a:t>
            </a:r>
            <a:r>
              <a:rPr lang="en-US" sz="1600" dirty="0"/>
              <a:t> statement, which can be used to </a:t>
            </a:r>
          </a:p>
          <a:p>
            <a:pPr lvl="1"/>
            <a:r>
              <a:rPr lang="en-US" dirty="0"/>
              <a:t>create schemas, </a:t>
            </a:r>
          </a:p>
          <a:p>
            <a:pPr lvl="1"/>
            <a:r>
              <a:rPr lang="en-US" dirty="0"/>
              <a:t>tables (relations), </a:t>
            </a:r>
          </a:p>
          <a:p>
            <a:pPr lvl="1"/>
            <a:r>
              <a:rPr lang="en-US" dirty="0"/>
              <a:t>domains, </a:t>
            </a:r>
          </a:p>
          <a:p>
            <a:pPr lvl="1"/>
            <a:r>
              <a:rPr lang="en-US" dirty="0"/>
              <a:t>views, </a:t>
            </a:r>
          </a:p>
          <a:p>
            <a:pPr lvl="1"/>
            <a:r>
              <a:rPr lang="en-US" dirty="0"/>
              <a:t>assertions, </a:t>
            </a:r>
          </a:p>
          <a:p>
            <a:pPr lvl="1"/>
            <a:r>
              <a:rPr lang="en-US" dirty="0"/>
              <a:t>and triggers.</a:t>
            </a:r>
          </a:p>
        </p:txBody>
      </p:sp>
    </p:spTree>
    <p:extLst>
      <p:ext uri="{BB962C8B-B14F-4D97-AF65-F5344CB8AC3E}">
        <p14:creationId xmlns:p14="http://schemas.microsoft.com/office/powerpoint/2010/main" val="1340555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Other Examples</a:t>
            </a:r>
          </a:p>
        </p:txBody>
      </p:sp>
      <p:graphicFrame>
        <p:nvGraphicFramePr>
          <p:cNvPr id="4" name="Content Placeholder 3"/>
          <p:cNvGraphicFramePr>
            <a:graphicFrameLocks noGrp="1"/>
          </p:cNvGraphicFramePr>
          <p:nvPr>
            <p:ph idx="1"/>
          </p:nvPr>
        </p:nvGraphicFramePr>
        <p:xfrm>
          <a:off x="1524000" y="1824142"/>
          <a:ext cx="9144000" cy="5033856"/>
        </p:xfrm>
        <a:graphic>
          <a:graphicData uri="http://schemas.openxmlformats.org/drawingml/2006/table">
            <a:tbl>
              <a:tblPr>
                <a:tableStyleId>{69CF1AB2-1976-4502-BF36-3FF5EA218861}</a:tableStyleId>
              </a:tblPr>
              <a:tblGrid>
                <a:gridCol w="1930400">
                  <a:extLst>
                    <a:ext uri="{9D8B030D-6E8A-4147-A177-3AD203B41FA5}">
                      <a16:colId xmlns:a16="http://schemas.microsoft.com/office/drawing/2014/main" val="1721218995"/>
                    </a:ext>
                  </a:extLst>
                </a:gridCol>
                <a:gridCol w="7213600">
                  <a:extLst>
                    <a:ext uri="{9D8B030D-6E8A-4147-A177-3AD203B41FA5}">
                      <a16:colId xmlns:a16="http://schemas.microsoft.com/office/drawing/2014/main" val="524729852"/>
                    </a:ext>
                  </a:extLst>
                </a:gridCol>
              </a:tblGrid>
              <a:tr h="427802">
                <a:tc>
                  <a:txBody>
                    <a:bodyPr/>
                    <a:lstStyle/>
                    <a:p>
                      <a:pPr algn="l" fontAlgn="t"/>
                      <a:r>
                        <a:rPr lang="en-US" sz="2000">
                          <a:effectLst/>
                        </a:rPr>
                        <a:t>LIKE Operator</a:t>
                      </a:r>
                    </a:p>
                  </a:txBody>
                  <a:tcPr marL="99787" marR="49894" marT="49894" marB="49894"/>
                </a:tc>
                <a:tc>
                  <a:txBody>
                    <a:bodyPr/>
                    <a:lstStyle/>
                    <a:p>
                      <a:pPr algn="l" fontAlgn="t"/>
                      <a:r>
                        <a:rPr lang="en-US" sz="2000">
                          <a:effectLst/>
                        </a:rPr>
                        <a:t>Description</a:t>
                      </a:r>
                    </a:p>
                  </a:txBody>
                  <a:tcPr marL="49894" marR="49894" marT="49894" marB="49894"/>
                </a:tc>
                <a:extLst>
                  <a:ext uri="{0D108BD9-81ED-4DB2-BD59-A6C34878D82A}">
                    <a16:rowId xmlns:a16="http://schemas.microsoft.com/office/drawing/2014/main" val="3993137204"/>
                  </a:ext>
                </a:extLst>
              </a:tr>
              <a:tr h="427802">
                <a:tc>
                  <a:txBody>
                    <a:bodyPr/>
                    <a:lstStyle/>
                    <a:p>
                      <a:pPr algn="l" fontAlgn="t"/>
                      <a:r>
                        <a:rPr lang="en-US" sz="2000" dirty="0">
                          <a:effectLst/>
                        </a:rPr>
                        <a:t>LIKE 'a%'</a:t>
                      </a:r>
                    </a:p>
                  </a:txBody>
                  <a:tcPr marL="99787" marR="49894" marT="49894" marB="49894"/>
                </a:tc>
                <a:tc>
                  <a:txBody>
                    <a:bodyPr/>
                    <a:lstStyle/>
                    <a:p>
                      <a:pPr algn="l" fontAlgn="t"/>
                      <a:r>
                        <a:rPr lang="en-US" sz="2000">
                          <a:effectLst/>
                        </a:rPr>
                        <a:t>Finds any values that start with "a"</a:t>
                      </a:r>
                    </a:p>
                  </a:txBody>
                  <a:tcPr marL="49894" marR="49894" marT="49894" marB="49894"/>
                </a:tc>
                <a:extLst>
                  <a:ext uri="{0D108BD9-81ED-4DB2-BD59-A6C34878D82A}">
                    <a16:rowId xmlns:a16="http://schemas.microsoft.com/office/drawing/2014/main" val="1650708599"/>
                  </a:ext>
                </a:extLst>
              </a:tr>
              <a:tr h="427802">
                <a:tc>
                  <a:txBody>
                    <a:bodyPr/>
                    <a:lstStyle/>
                    <a:p>
                      <a:pPr algn="l" fontAlgn="t"/>
                      <a:r>
                        <a:rPr lang="en-US" sz="2000" dirty="0">
                          <a:effectLst/>
                        </a:rPr>
                        <a:t>LIKE '%a'</a:t>
                      </a:r>
                    </a:p>
                  </a:txBody>
                  <a:tcPr marL="99787" marR="49894" marT="49894" marB="49894"/>
                </a:tc>
                <a:tc>
                  <a:txBody>
                    <a:bodyPr/>
                    <a:lstStyle/>
                    <a:p>
                      <a:pPr algn="l" fontAlgn="t"/>
                      <a:r>
                        <a:rPr lang="en-US" sz="2000">
                          <a:effectLst/>
                        </a:rPr>
                        <a:t>Finds any values that end with "a"</a:t>
                      </a:r>
                    </a:p>
                  </a:txBody>
                  <a:tcPr marL="49894" marR="49894" marT="49894" marB="49894"/>
                </a:tc>
                <a:extLst>
                  <a:ext uri="{0D108BD9-81ED-4DB2-BD59-A6C34878D82A}">
                    <a16:rowId xmlns:a16="http://schemas.microsoft.com/office/drawing/2014/main" val="3631070725"/>
                  </a:ext>
                </a:extLst>
              </a:tr>
              <a:tr h="750090">
                <a:tc>
                  <a:txBody>
                    <a:bodyPr/>
                    <a:lstStyle/>
                    <a:p>
                      <a:pPr algn="l" fontAlgn="t"/>
                      <a:r>
                        <a:rPr lang="en-US" sz="2000" dirty="0">
                          <a:effectLst/>
                        </a:rPr>
                        <a:t>LIKE '%or%'</a:t>
                      </a:r>
                    </a:p>
                  </a:txBody>
                  <a:tcPr marL="99787" marR="49894" marT="49894" marB="49894"/>
                </a:tc>
                <a:tc>
                  <a:txBody>
                    <a:bodyPr/>
                    <a:lstStyle/>
                    <a:p>
                      <a:pPr algn="l" fontAlgn="t"/>
                      <a:r>
                        <a:rPr lang="en-US" sz="2000">
                          <a:effectLst/>
                        </a:rPr>
                        <a:t>Finds any values that have "or" in any position</a:t>
                      </a:r>
                    </a:p>
                  </a:txBody>
                  <a:tcPr marL="49894" marR="49894" marT="49894" marB="49894"/>
                </a:tc>
                <a:extLst>
                  <a:ext uri="{0D108BD9-81ED-4DB2-BD59-A6C34878D82A}">
                    <a16:rowId xmlns:a16="http://schemas.microsoft.com/office/drawing/2014/main" val="3881490385"/>
                  </a:ext>
                </a:extLst>
              </a:tr>
              <a:tr h="750090">
                <a:tc>
                  <a:txBody>
                    <a:bodyPr/>
                    <a:lstStyle/>
                    <a:p>
                      <a:pPr algn="l" fontAlgn="t"/>
                      <a:r>
                        <a:rPr lang="en-US" sz="2000" dirty="0">
                          <a:effectLst/>
                        </a:rPr>
                        <a:t>LIKE '_r%'</a:t>
                      </a:r>
                    </a:p>
                  </a:txBody>
                  <a:tcPr marL="99787" marR="49894" marT="49894" marB="49894"/>
                </a:tc>
                <a:tc>
                  <a:txBody>
                    <a:bodyPr/>
                    <a:lstStyle/>
                    <a:p>
                      <a:pPr algn="l" fontAlgn="t"/>
                      <a:r>
                        <a:rPr lang="en-US" sz="2000" dirty="0">
                          <a:effectLst/>
                        </a:rPr>
                        <a:t>Finds any values that have "r" in the second position</a:t>
                      </a:r>
                    </a:p>
                  </a:txBody>
                  <a:tcPr marL="49894" marR="49894" marT="49894" marB="49894"/>
                </a:tc>
                <a:extLst>
                  <a:ext uri="{0D108BD9-81ED-4DB2-BD59-A6C34878D82A}">
                    <a16:rowId xmlns:a16="http://schemas.microsoft.com/office/drawing/2014/main" val="1599239131"/>
                  </a:ext>
                </a:extLst>
              </a:tr>
              <a:tr h="750090">
                <a:tc>
                  <a:txBody>
                    <a:bodyPr/>
                    <a:lstStyle/>
                    <a:p>
                      <a:pPr algn="l" fontAlgn="t"/>
                      <a:r>
                        <a:rPr lang="en-US" sz="2000" dirty="0">
                          <a:effectLst/>
                        </a:rPr>
                        <a:t>LIKE 'a_%'</a:t>
                      </a:r>
                    </a:p>
                  </a:txBody>
                  <a:tcPr marL="99787" marR="49894" marT="49894" marB="49894"/>
                </a:tc>
                <a:tc>
                  <a:txBody>
                    <a:bodyPr/>
                    <a:lstStyle/>
                    <a:p>
                      <a:pPr algn="l" fontAlgn="t"/>
                      <a:r>
                        <a:rPr lang="en-US" sz="2000">
                          <a:effectLst/>
                        </a:rPr>
                        <a:t>Finds any values that start with "a" and are at least 2 characters in length</a:t>
                      </a:r>
                    </a:p>
                  </a:txBody>
                  <a:tcPr marL="49894" marR="49894" marT="49894" marB="49894"/>
                </a:tc>
                <a:extLst>
                  <a:ext uri="{0D108BD9-81ED-4DB2-BD59-A6C34878D82A}">
                    <a16:rowId xmlns:a16="http://schemas.microsoft.com/office/drawing/2014/main" val="3307270246"/>
                  </a:ext>
                </a:extLst>
              </a:tr>
              <a:tr h="750090">
                <a:tc>
                  <a:txBody>
                    <a:bodyPr/>
                    <a:lstStyle/>
                    <a:p>
                      <a:pPr algn="l" fontAlgn="t"/>
                      <a:r>
                        <a:rPr lang="en-US" sz="2000" dirty="0">
                          <a:effectLst/>
                        </a:rPr>
                        <a:t>LIKE 'a__%'</a:t>
                      </a:r>
                    </a:p>
                  </a:txBody>
                  <a:tcPr marL="99787" marR="49894" marT="49894" marB="49894"/>
                </a:tc>
                <a:tc>
                  <a:txBody>
                    <a:bodyPr/>
                    <a:lstStyle/>
                    <a:p>
                      <a:pPr algn="l" fontAlgn="t"/>
                      <a:r>
                        <a:rPr lang="en-US" sz="2000">
                          <a:effectLst/>
                        </a:rPr>
                        <a:t>Finds any values that start with "a" and are at least 3 characters in length</a:t>
                      </a:r>
                    </a:p>
                  </a:txBody>
                  <a:tcPr marL="49894" marR="49894" marT="49894" marB="49894"/>
                </a:tc>
                <a:extLst>
                  <a:ext uri="{0D108BD9-81ED-4DB2-BD59-A6C34878D82A}">
                    <a16:rowId xmlns:a16="http://schemas.microsoft.com/office/drawing/2014/main" val="268576513"/>
                  </a:ext>
                </a:extLst>
              </a:tr>
              <a:tr h="750090">
                <a:tc>
                  <a:txBody>
                    <a:bodyPr/>
                    <a:lstStyle/>
                    <a:p>
                      <a:pPr algn="l" fontAlgn="t"/>
                      <a:r>
                        <a:rPr lang="en-US" sz="2000" dirty="0">
                          <a:effectLst/>
                        </a:rPr>
                        <a:t>LIKE '</a:t>
                      </a:r>
                      <a:r>
                        <a:rPr lang="en-US" sz="2000" dirty="0" err="1">
                          <a:effectLst/>
                        </a:rPr>
                        <a:t>a%o</a:t>
                      </a:r>
                      <a:r>
                        <a:rPr lang="en-US" sz="2000" dirty="0">
                          <a:effectLst/>
                        </a:rPr>
                        <a:t>'</a:t>
                      </a:r>
                    </a:p>
                  </a:txBody>
                  <a:tcPr marL="99787" marR="49894" marT="49894" marB="49894"/>
                </a:tc>
                <a:tc>
                  <a:txBody>
                    <a:bodyPr/>
                    <a:lstStyle/>
                    <a:p>
                      <a:pPr algn="l" fontAlgn="t"/>
                      <a:r>
                        <a:rPr lang="en-US" sz="2000" dirty="0">
                          <a:effectLst/>
                        </a:rPr>
                        <a:t>Finds any values that start with "a" and ends with "o"</a:t>
                      </a:r>
                    </a:p>
                  </a:txBody>
                  <a:tcPr marL="49894" marR="49894" marT="49894" marB="49894"/>
                </a:tc>
                <a:extLst>
                  <a:ext uri="{0D108BD9-81ED-4DB2-BD59-A6C34878D82A}">
                    <a16:rowId xmlns:a16="http://schemas.microsoft.com/office/drawing/2014/main" val="3168659613"/>
                  </a:ext>
                </a:extLst>
              </a:tr>
            </a:tbl>
          </a:graphicData>
        </a:graphic>
      </p:graphicFrame>
    </p:spTree>
    <p:extLst>
      <p:ext uri="{BB962C8B-B14F-4D97-AF65-F5344CB8AC3E}">
        <p14:creationId xmlns:p14="http://schemas.microsoft.com/office/powerpoint/2010/main" val="350771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Substring Pattern Matching</a:t>
            </a:r>
          </a:p>
        </p:txBody>
      </p:sp>
      <p:sp>
        <p:nvSpPr>
          <p:cNvPr id="3" name="Content Placeholder 2"/>
          <p:cNvSpPr>
            <a:spLocks noGrp="1"/>
          </p:cNvSpPr>
          <p:nvPr>
            <p:ph idx="1"/>
          </p:nvPr>
        </p:nvSpPr>
        <p:spPr/>
        <p:txBody>
          <a:bodyPr/>
          <a:lstStyle/>
          <a:p>
            <a:r>
              <a:rPr lang="en-US" b="1" dirty="0"/>
              <a:t>Query 12A. Find all employees who were born during the 1950s.</a:t>
            </a:r>
          </a:p>
          <a:p>
            <a:pPr marL="457200" lvl="1" indent="0">
              <a:buNone/>
            </a:pPr>
            <a:r>
              <a:rPr lang="en-US" dirty="0"/>
              <a:t>Q12: SELECT </a:t>
            </a:r>
            <a:r>
              <a:rPr lang="en-US" dirty="0" err="1"/>
              <a:t>Fname</a:t>
            </a:r>
            <a:r>
              <a:rPr lang="en-US" dirty="0"/>
              <a:t>, </a:t>
            </a:r>
            <a:r>
              <a:rPr lang="en-US" dirty="0" err="1"/>
              <a:t>Lname</a:t>
            </a:r>
            <a:endParaRPr lang="en-US" dirty="0"/>
          </a:p>
          <a:p>
            <a:pPr marL="457200" lvl="1" indent="0">
              <a:buNone/>
            </a:pPr>
            <a:r>
              <a:rPr lang="en-US" dirty="0"/>
              <a:t>FROM EMPLOYEE</a:t>
            </a:r>
          </a:p>
          <a:p>
            <a:pPr marL="457200" lvl="1" indent="0">
              <a:buNone/>
            </a:pPr>
            <a:r>
              <a:rPr lang="en-US" dirty="0"/>
              <a:t>WHERE </a:t>
            </a:r>
            <a:r>
              <a:rPr lang="en-US" dirty="0" err="1"/>
              <a:t>Bdate</a:t>
            </a:r>
            <a:r>
              <a:rPr lang="en-US" dirty="0"/>
              <a:t> LIKE ‘_ _ 5 _ _ _ _ _ _ _’;</a:t>
            </a:r>
          </a:p>
        </p:txBody>
      </p:sp>
    </p:spTree>
    <p:extLst>
      <p:ext uri="{BB962C8B-B14F-4D97-AF65-F5344CB8AC3E}">
        <p14:creationId xmlns:p14="http://schemas.microsoft.com/office/powerpoint/2010/main" val="1835740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697340" cy="592183"/>
          </a:xfrm>
        </p:spPr>
        <p:txBody>
          <a:bodyPr>
            <a:normAutofit fontScale="90000"/>
          </a:bodyPr>
          <a:lstStyle/>
          <a:p>
            <a:r>
              <a:rPr lang="en-US" b="1" dirty="0"/>
              <a:t>SQL Arithmetic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307503"/>
              </p:ext>
            </p:extLst>
          </p:nvPr>
        </p:nvGraphicFramePr>
        <p:xfrm>
          <a:off x="125441" y="478972"/>
          <a:ext cx="3597471" cy="3128567"/>
        </p:xfrm>
        <a:graphic>
          <a:graphicData uri="http://schemas.openxmlformats.org/drawingml/2006/table">
            <a:tbl>
              <a:tblPr/>
              <a:tblGrid>
                <a:gridCol w="1800253">
                  <a:extLst>
                    <a:ext uri="{9D8B030D-6E8A-4147-A177-3AD203B41FA5}">
                      <a16:colId xmlns:a16="http://schemas.microsoft.com/office/drawing/2014/main" val="3836064843"/>
                    </a:ext>
                  </a:extLst>
                </a:gridCol>
                <a:gridCol w="1797218">
                  <a:extLst>
                    <a:ext uri="{9D8B030D-6E8A-4147-A177-3AD203B41FA5}">
                      <a16:colId xmlns:a16="http://schemas.microsoft.com/office/drawing/2014/main" val="2296448443"/>
                    </a:ext>
                  </a:extLst>
                </a:gridCol>
              </a:tblGrid>
              <a:tr h="800827">
                <a:tc>
                  <a:txBody>
                    <a:bodyPr/>
                    <a:lstStyle/>
                    <a:p>
                      <a:pPr algn="l" fontAlgn="t"/>
                      <a:r>
                        <a:rPr lang="en-US" sz="2400" dirty="0">
                          <a:effectLst/>
                        </a:rPr>
                        <a:t>Operator</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l" fontAlgn="t"/>
                      <a:r>
                        <a:rPr lang="en-US" sz="2400" dirty="0">
                          <a:effectLst/>
                        </a:rPr>
                        <a:t>Description</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3601807483"/>
                  </a:ext>
                </a:extLst>
              </a:tr>
              <a:tr h="447186">
                <a:tc>
                  <a:txBody>
                    <a:bodyPr/>
                    <a:lstStyle/>
                    <a:p>
                      <a:pPr algn="l" fontAlgn="t"/>
                      <a:r>
                        <a:rPr lang="en-US" sz="2400">
                          <a:effectLst/>
                        </a:rPr>
                        <a:t>+</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l" fontAlgn="t"/>
                      <a:r>
                        <a:rPr lang="en-US" sz="2400">
                          <a:effectLst/>
                        </a:rPr>
                        <a:t>Add</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400548208"/>
                  </a:ext>
                </a:extLst>
              </a:tr>
              <a:tr h="447186">
                <a:tc>
                  <a:txBody>
                    <a:bodyPr/>
                    <a:lstStyle/>
                    <a:p>
                      <a:pPr algn="l" fontAlgn="t"/>
                      <a:r>
                        <a:rPr lang="en-US" sz="2400" dirty="0">
                          <a:effectLst/>
                        </a:rPr>
                        <a:t>-</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l" fontAlgn="t"/>
                      <a:r>
                        <a:rPr lang="en-US" sz="2400" dirty="0">
                          <a:effectLst/>
                        </a:rPr>
                        <a:t>Subtract</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2586748954"/>
                  </a:ext>
                </a:extLst>
              </a:tr>
              <a:tr h="447186">
                <a:tc>
                  <a:txBody>
                    <a:bodyPr/>
                    <a:lstStyle/>
                    <a:p>
                      <a:pPr algn="l" fontAlgn="t"/>
                      <a:r>
                        <a:rPr lang="en-US" sz="2400">
                          <a:effectLst/>
                        </a:rPr>
                        <a:t>*</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l" fontAlgn="t"/>
                      <a:r>
                        <a:rPr lang="en-US" sz="2400" dirty="0">
                          <a:effectLst/>
                        </a:rPr>
                        <a:t>Multiply</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469174726"/>
                  </a:ext>
                </a:extLst>
              </a:tr>
              <a:tr h="447186">
                <a:tc>
                  <a:txBody>
                    <a:bodyPr/>
                    <a:lstStyle/>
                    <a:p>
                      <a:pPr algn="l" fontAlgn="t"/>
                      <a:r>
                        <a:rPr lang="en-US" sz="2400">
                          <a:effectLst/>
                        </a:rPr>
                        <a:t>/</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pPr algn="l" fontAlgn="t"/>
                      <a:r>
                        <a:rPr lang="en-US" sz="2400" dirty="0">
                          <a:effectLst/>
                        </a:rPr>
                        <a:t>Divide</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718762399"/>
                  </a:ext>
                </a:extLst>
              </a:tr>
              <a:tr h="447186">
                <a:tc>
                  <a:txBody>
                    <a:bodyPr/>
                    <a:lstStyle/>
                    <a:p>
                      <a:pPr algn="l" fontAlgn="t"/>
                      <a:r>
                        <a:rPr lang="en-US" sz="2400" dirty="0">
                          <a:effectLst/>
                        </a:rPr>
                        <a:t>%</a:t>
                      </a:r>
                    </a:p>
                  </a:txBody>
                  <a:tcPr marL="99787"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solidFill>
                  </a:tcPr>
                </a:tc>
                <a:tc>
                  <a:txBody>
                    <a:bodyPr/>
                    <a:lstStyle/>
                    <a:p>
                      <a:pPr algn="l" fontAlgn="t"/>
                      <a:r>
                        <a:rPr lang="en-US" sz="2400" dirty="0">
                          <a:effectLst/>
                        </a:rPr>
                        <a:t>Modulo</a:t>
                      </a:r>
                    </a:p>
                  </a:txBody>
                  <a:tcPr marL="49894" marR="49894" marT="49894" marB="498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solidFill>
                  </a:tcPr>
                </a:tc>
                <a:extLst>
                  <a:ext uri="{0D108BD9-81ED-4DB2-BD59-A6C34878D82A}">
                    <a16:rowId xmlns:a16="http://schemas.microsoft.com/office/drawing/2014/main" val="3381680437"/>
                  </a:ext>
                </a:extLst>
              </a:tr>
            </a:tbl>
          </a:graphicData>
        </a:graphic>
      </p:graphicFrame>
      <p:pic>
        <p:nvPicPr>
          <p:cNvPr id="3" name="Picture 2"/>
          <p:cNvPicPr>
            <a:picLocks noChangeAspect="1"/>
          </p:cNvPicPr>
          <p:nvPr/>
        </p:nvPicPr>
        <p:blipFill>
          <a:blip r:embed="rId2"/>
          <a:stretch>
            <a:fillRect/>
          </a:stretch>
        </p:blipFill>
        <p:spPr>
          <a:xfrm>
            <a:off x="6570618" y="130630"/>
            <a:ext cx="5199173" cy="6508232"/>
          </a:xfrm>
          <a:prstGeom prst="rect">
            <a:avLst/>
          </a:prstGeom>
        </p:spPr>
      </p:pic>
      <p:sp>
        <p:nvSpPr>
          <p:cNvPr id="6" name="Rectangle 5"/>
          <p:cNvSpPr/>
          <p:nvPr/>
        </p:nvSpPr>
        <p:spPr>
          <a:xfrm>
            <a:off x="96602" y="3611894"/>
            <a:ext cx="6199695" cy="2462213"/>
          </a:xfrm>
          <a:prstGeom prst="rect">
            <a:avLst/>
          </a:prstGeom>
        </p:spPr>
        <p:txBody>
          <a:bodyPr wrap="square">
            <a:spAutoFit/>
          </a:bodyPr>
          <a:lstStyle/>
          <a:p>
            <a:r>
              <a:rPr lang="en-US" b="1" dirty="0">
                <a:latin typeface="AkzidenzGroteskBE-Md"/>
              </a:rPr>
              <a:t>Query 13. </a:t>
            </a:r>
            <a:r>
              <a:rPr lang="en-US" sz="2000" dirty="0">
                <a:latin typeface="MinionPro-Regular"/>
              </a:rPr>
              <a:t>Show the resulting salaries if every employee working on the</a:t>
            </a:r>
          </a:p>
          <a:p>
            <a:r>
              <a:rPr lang="en-US" sz="2000" dirty="0">
                <a:latin typeface="MinionPro-Regular"/>
              </a:rPr>
              <a:t>‘</a:t>
            </a:r>
            <a:r>
              <a:rPr lang="en-US" sz="2000" dirty="0" err="1">
                <a:latin typeface="MinionPro-Regular"/>
              </a:rPr>
              <a:t>ProductX</a:t>
            </a:r>
            <a:r>
              <a:rPr lang="en-US" sz="2000" dirty="0">
                <a:latin typeface="MinionPro-Regular"/>
              </a:rPr>
              <a:t>’ project is given a 10% raise.</a:t>
            </a:r>
          </a:p>
          <a:p>
            <a:r>
              <a:rPr lang="en-US" b="1" dirty="0">
                <a:latin typeface="AkzidenzGroteskBE-Md"/>
              </a:rPr>
              <a:t>SELECT </a:t>
            </a:r>
            <a:r>
              <a:rPr lang="en-US" dirty="0" err="1">
                <a:latin typeface="AkzidenzGroteskBE-Regular"/>
              </a:rPr>
              <a:t>E.Fname</a:t>
            </a:r>
            <a:r>
              <a:rPr lang="en-US" dirty="0">
                <a:latin typeface="AkzidenzGroteskBE-Regular"/>
              </a:rPr>
              <a:t>, </a:t>
            </a:r>
            <a:r>
              <a:rPr lang="en-US" dirty="0" err="1">
                <a:latin typeface="AkzidenzGroteskBE-Regular"/>
              </a:rPr>
              <a:t>E.Lname</a:t>
            </a:r>
            <a:r>
              <a:rPr lang="en-US" dirty="0">
                <a:latin typeface="AkzidenzGroteskBE-Regular"/>
              </a:rPr>
              <a:t>, </a:t>
            </a:r>
            <a:r>
              <a:rPr lang="en-US" sz="2000" dirty="0">
                <a:latin typeface="MinionPro-Regular"/>
              </a:rPr>
              <a:t>1.1 </a:t>
            </a:r>
            <a:r>
              <a:rPr lang="en-US" dirty="0">
                <a:latin typeface="AkzidenzGroteskBE-Regular"/>
              </a:rPr>
              <a:t>* </a:t>
            </a:r>
            <a:r>
              <a:rPr lang="en-US" dirty="0" err="1">
                <a:latin typeface="AkzidenzGroteskBE-Regular"/>
              </a:rPr>
              <a:t>E.Salary</a:t>
            </a:r>
            <a:r>
              <a:rPr lang="en-US" dirty="0">
                <a:latin typeface="AkzidenzGroteskBE-Regular"/>
              </a:rPr>
              <a:t> </a:t>
            </a:r>
          </a:p>
          <a:p>
            <a:r>
              <a:rPr lang="en-US" b="1" dirty="0">
                <a:latin typeface="AkzidenzGroteskBE-Md"/>
              </a:rPr>
              <a:t>AS </a:t>
            </a:r>
            <a:r>
              <a:rPr lang="en-US" dirty="0" err="1">
                <a:latin typeface="AkzidenzGroteskBE-Regular"/>
              </a:rPr>
              <a:t>Increased_sal</a:t>
            </a:r>
            <a:endParaRPr lang="en-US" dirty="0">
              <a:latin typeface="AkzidenzGroteskBE-Regular"/>
            </a:endParaRPr>
          </a:p>
          <a:p>
            <a:r>
              <a:rPr lang="en-US" b="1" dirty="0">
                <a:latin typeface="AkzidenzGroteskBE-Md"/>
              </a:rPr>
              <a:t>FROM </a:t>
            </a:r>
            <a:r>
              <a:rPr lang="en-US" dirty="0">
                <a:latin typeface="AkzidenzGroteskBE-Regular"/>
              </a:rPr>
              <a:t>EMPLOYEE E, WORKS_ON W, PROJECT</a:t>
            </a:r>
            <a:r>
              <a:rPr lang="en-US" b="1" dirty="0">
                <a:latin typeface="AkzidenzGroteskBE-Md"/>
              </a:rPr>
              <a:t> </a:t>
            </a:r>
            <a:r>
              <a:rPr lang="en-US" dirty="0">
                <a:latin typeface="AkzidenzGroteskBE-Regular"/>
              </a:rPr>
              <a:t>P</a:t>
            </a:r>
          </a:p>
          <a:p>
            <a:r>
              <a:rPr lang="en-US" b="1" dirty="0">
                <a:latin typeface="AkzidenzGroteskBE-Md"/>
              </a:rPr>
              <a:t>WHERE </a:t>
            </a:r>
            <a:r>
              <a:rPr lang="en-US" dirty="0" err="1">
                <a:latin typeface="AkzidenzGroteskBE-Regular"/>
              </a:rPr>
              <a:t>E.Ssn</a:t>
            </a:r>
            <a:r>
              <a:rPr lang="en-US" dirty="0">
                <a:latin typeface="AkzidenzGroteskBE-Regular"/>
              </a:rPr>
              <a:t> = </a:t>
            </a:r>
            <a:r>
              <a:rPr lang="en-US" dirty="0" err="1">
                <a:latin typeface="AkzidenzGroteskBE-Regular"/>
              </a:rPr>
              <a:t>W.Essn</a:t>
            </a:r>
            <a:r>
              <a:rPr lang="en-US" dirty="0">
                <a:latin typeface="AkzidenzGroteskBE-Regular"/>
              </a:rPr>
              <a:t> </a:t>
            </a:r>
            <a:r>
              <a:rPr lang="en-US" b="1" dirty="0">
                <a:latin typeface="AkzidenzGroteskBE-Md"/>
              </a:rPr>
              <a:t>AND </a:t>
            </a:r>
            <a:r>
              <a:rPr lang="en-US" dirty="0" err="1">
                <a:latin typeface="AkzidenzGroteskBE-Regular"/>
              </a:rPr>
              <a:t>W.Pno</a:t>
            </a:r>
            <a:r>
              <a:rPr lang="en-US" dirty="0">
                <a:latin typeface="AkzidenzGroteskBE-Regular"/>
              </a:rPr>
              <a:t> = </a:t>
            </a:r>
            <a:r>
              <a:rPr lang="en-US" dirty="0" err="1">
                <a:latin typeface="AkzidenzGroteskBE-Regular"/>
              </a:rPr>
              <a:t>P.Pnumber</a:t>
            </a:r>
            <a:r>
              <a:rPr lang="en-US" dirty="0">
                <a:latin typeface="AkzidenzGroteskBE-Regular"/>
              </a:rPr>
              <a:t> </a:t>
            </a:r>
          </a:p>
          <a:p>
            <a:r>
              <a:rPr lang="en-US" b="1" dirty="0">
                <a:latin typeface="AkzidenzGroteskBE-Md"/>
              </a:rPr>
              <a:t>AND </a:t>
            </a:r>
            <a:r>
              <a:rPr lang="en-US" dirty="0" err="1">
                <a:latin typeface="AkzidenzGroteskBE-Regular"/>
              </a:rPr>
              <a:t>P.Pname</a:t>
            </a:r>
            <a:r>
              <a:rPr lang="en-US" dirty="0">
                <a:latin typeface="AkzidenzGroteskBE-Regular"/>
              </a:rPr>
              <a:t> = </a:t>
            </a:r>
            <a:r>
              <a:rPr lang="en-US" sz="2000" dirty="0">
                <a:latin typeface="MinionPro-Regular"/>
              </a:rPr>
              <a:t>‘</a:t>
            </a:r>
            <a:r>
              <a:rPr lang="en-US" sz="2000" dirty="0" err="1">
                <a:latin typeface="MinionPro-Regular"/>
              </a:rPr>
              <a:t>ProductX</a:t>
            </a:r>
            <a:r>
              <a:rPr lang="en-US" sz="2000" dirty="0">
                <a:latin typeface="MinionPro-Regular"/>
              </a:rPr>
              <a:t>’;</a:t>
            </a:r>
            <a:endParaRPr lang="en-US" dirty="0"/>
          </a:p>
        </p:txBody>
      </p:sp>
    </p:spTree>
    <p:extLst>
      <p:ext uri="{BB962C8B-B14F-4D97-AF65-F5344CB8AC3E}">
        <p14:creationId xmlns:p14="http://schemas.microsoft.com/office/powerpoint/2010/main" val="545222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Operator: Between</a:t>
            </a:r>
          </a:p>
        </p:txBody>
      </p:sp>
      <p:sp>
        <p:nvSpPr>
          <p:cNvPr id="3" name="Content Placeholder 2"/>
          <p:cNvSpPr>
            <a:spLocks noGrp="1"/>
          </p:cNvSpPr>
          <p:nvPr>
            <p:ph idx="1"/>
          </p:nvPr>
        </p:nvSpPr>
        <p:spPr>
          <a:xfrm>
            <a:off x="677334" y="1423851"/>
            <a:ext cx="8596668" cy="4617511"/>
          </a:xfrm>
        </p:spPr>
        <p:txBody>
          <a:bodyPr>
            <a:normAutofit lnSpcReduction="10000"/>
          </a:bodyPr>
          <a:lstStyle/>
          <a:p>
            <a:r>
              <a:rPr lang="en-US" b="1" dirty="0"/>
              <a:t>BETWEEN:</a:t>
            </a:r>
            <a:r>
              <a:rPr lang="en-US" dirty="0"/>
              <a:t>	TRUE if the operand is within the range of comparisons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condition (Salary </a:t>
            </a:r>
            <a:r>
              <a:rPr lang="en-US" b="1" dirty="0"/>
              <a:t>BETWEEN </a:t>
            </a:r>
            <a:r>
              <a:rPr lang="en-US" dirty="0"/>
              <a:t>30000 </a:t>
            </a:r>
            <a:r>
              <a:rPr lang="en-US" b="1" dirty="0"/>
              <a:t>AND </a:t>
            </a:r>
            <a:r>
              <a:rPr lang="en-US" dirty="0"/>
              <a:t>40000) in Q14 is equivalent to the condition ((Salary &gt;= 30000) </a:t>
            </a:r>
            <a:r>
              <a:rPr lang="en-US" b="1" dirty="0"/>
              <a:t>AND </a:t>
            </a:r>
            <a:r>
              <a:rPr lang="en-US" dirty="0"/>
              <a:t>(Salary &lt;= 40000)).</a:t>
            </a:r>
          </a:p>
        </p:txBody>
      </p:sp>
      <p:pic>
        <p:nvPicPr>
          <p:cNvPr id="4" name="Picture 3"/>
          <p:cNvPicPr>
            <a:picLocks noChangeAspect="1"/>
          </p:cNvPicPr>
          <p:nvPr/>
        </p:nvPicPr>
        <p:blipFill>
          <a:blip r:embed="rId2"/>
          <a:stretch>
            <a:fillRect/>
          </a:stretch>
        </p:blipFill>
        <p:spPr>
          <a:xfrm>
            <a:off x="559071" y="2127144"/>
            <a:ext cx="10134823" cy="2261975"/>
          </a:xfrm>
          <a:prstGeom prst="rect">
            <a:avLst/>
          </a:prstGeom>
        </p:spPr>
      </p:pic>
    </p:spTree>
    <p:extLst>
      <p:ext uri="{BB962C8B-B14F-4D97-AF65-F5344CB8AC3E}">
        <p14:creationId xmlns:p14="http://schemas.microsoft.com/office/powerpoint/2010/main" val="924065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Ordering of Query Results</a:t>
            </a:r>
          </a:p>
        </p:txBody>
      </p:sp>
      <p:sp>
        <p:nvSpPr>
          <p:cNvPr id="3" name="Content Placeholder 2"/>
          <p:cNvSpPr>
            <a:spLocks noGrp="1"/>
          </p:cNvSpPr>
          <p:nvPr>
            <p:ph idx="1"/>
          </p:nvPr>
        </p:nvSpPr>
        <p:spPr/>
        <p:txBody>
          <a:bodyPr/>
          <a:lstStyle/>
          <a:p>
            <a:r>
              <a:rPr lang="en-US" b="1" dirty="0"/>
              <a:t>ORDER BY : </a:t>
            </a:r>
            <a:r>
              <a:rPr lang="en-US" dirty="0"/>
              <a:t>order the tuples in the result of a query by the values of one or more of the attributes that appear in the query result.</a:t>
            </a:r>
          </a:p>
          <a:p>
            <a:r>
              <a:rPr lang="en-US" b="1" dirty="0"/>
              <a:t>Syntax:</a:t>
            </a:r>
          </a:p>
        </p:txBody>
      </p:sp>
      <p:pic>
        <p:nvPicPr>
          <p:cNvPr id="4" name="Picture 3"/>
          <p:cNvPicPr>
            <a:picLocks noChangeAspect="1"/>
          </p:cNvPicPr>
          <p:nvPr/>
        </p:nvPicPr>
        <p:blipFill>
          <a:blip r:embed="rId3"/>
          <a:stretch>
            <a:fillRect/>
          </a:stretch>
        </p:blipFill>
        <p:spPr>
          <a:xfrm>
            <a:off x="1474399" y="3314613"/>
            <a:ext cx="6051995" cy="2474162"/>
          </a:xfrm>
          <a:prstGeom prst="rect">
            <a:avLst/>
          </a:prstGeom>
        </p:spPr>
      </p:pic>
    </p:spTree>
    <p:extLst>
      <p:ext uri="{BB962C8B-B14F-4D97-AF65-F5344CB8AC3E}">
        <p14:creationId xmlns:p14="http://schemas.microsoft.com/office/powerpoint/2010/main" val="382441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65127"/>
            <a:ext cx="8515350" cy="1097914"/>
          </a:xfrm>
        </p:spPr>
        <p:txBody>
          <a:bodyPr/>
          <a:lstStyle/>
          <a:p>
            <a:r>
              <a:rPr lang="en-US" b="1" dirty="0"/>
              <a:t>Sample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5715178"/>
              </p:ext>
            </p:extLst>
          </p:nvPr>
        </p:nvGraphicFramePr>
        <p:xfrm>
          <a:off x="313511" y="1241737"/>
          <a:ext cx="10354489" cy="5629324"/>
        </p:xfrm>
        <a:graphic>
          <a:graphicData uri="http://schemas.openxmlformats.org/drawingml/2006/table">
            <a:tbl>
              <a:tblPr>
                <a:tableStyleId>{69CF1AB2-1976-4502-BF36-3FF5EA218861}</a:tableStyleId>
              </a:tblPr>
              <a:tblGrid>
                <a:gridCol w="1265551">
                  <a:extLst>
                    <a:ext uri="{9D8B030D-6E8A-4147-A177-3AD203B41FA5}">
                      <a16:colId xmlns:a16="http://schemas.microsoft.com/office/drawing/2014/main" val="2804584248"/>
                    </a:ext>
                  </a:extLst>
                </a:gridCol>
                <a:gridCol w="1692873">
                  <a:extLst>
                    <a:ext uri="{9D8B030D-6E8A-4147-A177-3AD203B41FA5}">
                      <a16:colId xmlns:a16="http://schemas.microsoft.com/office/drawing/2014/main" val="2039640641"/>
                    </a:ext>
                  </a:extLst>
                </a:gridCol>
                <a:gridCol w="1479213">
                  <a:extLst>
                    <a:ext uri="{9D8B030D-6E8A-4147-A177-3AD203B41FA5}">
                      <a16:colId xmlns:a16="http://schemas.microsoft.com/office/drawing/2014/main" val="3588208768"/>
                    </a:ext>
                  </a:extLst>
                </a:gridCol>
                <a:gridCol w="1479213">
                  <a:extLst>
                    <a:ext uri="{9D8B030D-6E8A-4147-A177-3AD203B41FA5}">
                      <a16:colId xmlns:a16="http://schemas.microsoft.com/office/drawing/2014/main" val="559538345"/>
                    </a:ext>
                  </a:extLst>
                </a:gridCol>
                <a:gridCol w="1479213">
                  <a:extLst>
                    <a:ext uri="{9D8B030D-6E8A-4147-A177-3AD203B41FA5}">
                      <a16:colId xmlns:a16="http://schemas.microsoft.com/office/drawing/2014/main" val="1741624813"/>
                    </a:ext>
                  </a:extLst>
                </a:gridCol>
                <a:gridCol w="1479213">
                  <a:extLst>
                    <a:ext uri="{9D8B030D-6E8A-4147-A177-3AD203B41FA5}">
                      <a16:colId xmlns:a16="http://schemas.microsoft.com/office/drawing/2014/main" val="2589980381"/>
                    </a:ext>
                  </a:extLst>
                </a:gridCol>
                <a:gridCol w="1479213">
                  <a:extLst>
                    <a:ext uri="{9D8B030D-6E8A-4147-A177-3AD203B41FA5}">
                      <a16:colId xmlns:a16="http://schemas.microsoft.com/office/drawing/2014/main" val="139941935"/>
                    </a:ext>
                  </a:extLst>
                </a:gridCol>
              </a:tblGrid>
              <a:tr h="495880">
                <a:tc>
                  <a:txBody>
                    <a:bodyPr/>
                    <a:lstStyle/>
                    <a:p>
                      <a:pPr algn="l" fontAlgn="t"/>
                      <a:r>
                        <a:rPr lang="en-US" sz="1600" dirty="0" err="1">
                          <a:effectLst/>
                        </a:rPr>
                        <a:t>CustomerID</a:t>
                      </a:r>
                      <a:endParaRPr lang="en-US" sz="1600" dirty="0">
                        <a:effectLst/>
                      </a:endParaRPr>
                    </a:p>
                  </a:txBody>
                  <a:tcPr marL="83614" marR="41807" marT="41807" marB="41807"/>
                </a:tc>
                <a:tc>
                  <a:txBody>
                    <a:bodyPr/>
                    <a:lstStyle/>
                    <a:p>
                      <a:pPr algn="l" fontAlgn="t"/>
                      <a:r>
                        <a:rPr lang="en-US" sz="1600">
                          <a:effectLst/>
                        </a:rPr>
                        <a:t>CustomerName</a:t>
                      </a:r>
                    </a:p>
                  </a:txBody>
                  <a:tcPr marL="41807" marR="41807" marT="41807" marB="41807"/>
                </a:tc>
                <a:tc>
                  <a:txBody>
                    <a:bodyPr/>
                    <a:lstStyle/>
                    <a:p>
                      <a:pPr algn="l" fontAlgn="t"/>
                      <a:r>
                        <a:rPr lang="en-US" sz="1600">
                          <a:effectLst/>
                        </a:rPr>
                        <a:t>ContactName</a:t>
                      </a:r>
                    </a:p>
                  </a:txBody>
                  <a:tcPr marL="41807" marR="41807" marT="41807" marB="41807"/>
                </a:tc>
                <a:tc>
                  <a:txBody>
                    <a:bodyPr/>
                    <a:lstStyle/>
                    <a:p>
                      <a:pPr algn="l" fontAlgn="t"/>
                      <a:r>
                        <a:rPr lang="en-US" sz="1600">
                          <a:effectLst/>
                        </a:rPr>
                        <a:t>Address</a:t>
                      </a:r>
                    </a:p>
                  </a:txBody>
                  <a:tcPr marL="41807" marR="41807" marT="41807" marB="41807"/>
                </a:tc>
                <a:tc>
                  <a:txBody>
                    <a:bodyPr/>
                    <a:lstStyle/>
                    <a:p>
                      <a:pPr algn="l" fontAlgn="t"/>
                      <a:r>
                        <a:rPr lang="en-US" sz="1600">
                          <a:effectLst/>
                        </a:rPr>
                        <a:t>City</a:t>
                      </a:r>
                    </a:p>
                  </a:txBody>
                  <a:tcPr marL="41807" marR="41807" marT="41807" marB="41807"/>
                </a:tc>
                <a:tc>
                  <a:txBody>
                    <a:bodyPr/>
                    <a:lstStyle/>
                    <a:p>
                      <a:pPr algn="l" fontAlgn="t"/>
                      <a:r>
                        <a:rPr lang="en-US" sz="1600">
                          <a:effectLst/>
                        </a:rPr>
                        <a:t>PostalCode</a:t>
                      </a:r>
                    </a:p>
                  </a:txBody>
                  <a:tcPr marL="41807" marR="41807" marT="41807" marB="41807"/>
                </a:tc>
                <a:tc>
                  <a:txBody>
                    <a:bodyPr/>
                    <a:lstStyle/>
                    <a:p>
                      <a:pPr algn="l" fontAlgn="t"/>
                      <a:r>
                        <a:rPr lang="en-US" sz="1600">
                          <a:effectLst/>
                        </a:rPr>
                        <a:t>Country</a:t>
                      </a:r>
                    </a:p>
                  </a:txBody>
                  <a:tcPr marL="41807" marR="41807" marT="41807" marB="41807"/>
                </a:tc>
                <a:extLst>
                  <a:ext uri="{0D108BD9-81ED-4DB2-BD59-A6C34878D82A}">
                    <a16:rowId xmlns:a16="http://schemas.microsoft.com/office/drawing/2014/main" val="405093719"/>
                  </a:ext>
                </a:extLst>
              </a:tr>
              <a:tr h="587266">
                <a:tc>
                  <a:txBody>
                    <a:bodyPr/>
                    <a:lstStyle/>
                    <a:p>
                      <a:pPr algn="l" fontAlgn="t"/>
                      <a:r>
                        <a:rPr lang="en-US" sz="1600">
                          <a:effectLst/>
                        </a:rPr>
                        <a:t>1</a:t>
                      </a:r>
                    </a:p>
                  </a:txBody>
                  <a:tcPr marL="83614" marR="41807" marT="41807" marB="41807"/>
                </a:tc>
                <a:tc>
                  <a:txBody>
                    <a:bodyPr/>
                    <a:lstStyle/>
                    <a:p>
                      <a:pPr algn="l" fontAlgn="t"/>
                      <a:r>
                        <a:rPr lang="en-US" sz="1600">
                          <a:effectLst/>
                        </a:rPr>
                        <a:t>Alfreds Futterkiste</a:t>
                      </a:r>
                    </a:p>
                  </a:txBody>
                  <a:tcPr marL="41807" marR="41807" marT="41807" marB="41807"/>
                </a:tc>
                <a:tc>
                  <a:txBody>
                    <a:bodyPr/>
                    <a:lstStyle/>
                    <a:p>
                      <a:pPr algn="l" fontAlgn="t"/>
                      <a:r>
                        <a:rPr lang="en-US" sz="1600">
                          <a:effectLst/>
                        </a:rPr>
                        <a:t>Maria Anders</a:t>
                      </a:r>
                    </a:p>
                  </a:txBody>
                  <a:tcPr marL="41807" marR="41807" marT="41807" marB="41807"/>
                </a:tc>
                <a:tc>
                  <a:txBody>
                    <a:bodyPr/>
                    <a:lstStyle/>
                    <a:p>
                      <a:pPr algn="l" fontAlgn="t"/>
                      <a:r>
                        <a:rPr lang="en-US" sz="1600">
                          <a:effectLst/>
                        </a:rPr>
                        <a:t>Obere Str. 57</a:t>
                      </a:r>
                    </a:p>
                  </a:txBody>
                  <a:tcPr marL="41807" marR="41807" marT="41807" marB="41807"/>
                </a:tc>
                <a:tc>
                  <a:txBody>
                    <a:bodyPr/>
                    <a:lstStyle/>
                    <a:p>
                      <a:pPr algn="l" fontAlgn="t"/>
                      <a:r>
                        <a:rPr lang="en-US" sz="1600">
                          <a:effectLst/>
                        </a:rPr>
                        <a:t>Berlin</a:t>
                      </a:r>
                    </a:p>
                  </a:txBody>
                  <a:tcPr marL="41807" marR="41807" marT="41807" marB="41807"/>
                </a:tc>
                <a:tc>
                  <a:txBody>
                    <a:bodyPr/>
                    <a:lstStyle/>
                    <a:p>
                      <a:pPr algn="l" fontAlgn="t"/>
                      <a:r>
                        <a:rPr lang="en-US" sz="1600">
                          <a:effectLst/>
                        </a:rPr>
                        <a:t>12209</a:t>
                      </a:r>
                    </a:p>
                  </a:txBody>
                  <a:tcPr marL="41807" marR="41807" marT="41807" marB="41807"/>
                </a:tc>
                <a:tc>
                  <a:txBody>
                    <a:bodyPr/>
                    <a:lstStyle/>
                    <a:p>
                      <a:pPr algn="l" fontAlgn="t"/>
                      <a:r>
                        <a:rPr lang="en-US" sz="1600">
                          <a:effectLst/>
                        </a:rPr>
                        <a:t>Germany</a:t>
                      </a:r>
                    </a:p>
                  </a:txBody>
                  <a:tcPr marL="41807" marR="41807" marT="41807" marB="41807"/>
                </a:tc>
                <a:extLst>
                  <a:ext uri="{0D108BD9-81ED-4DB2-BD59-A6C34878D82A}">
                    <a16:rowId xmlns:a16="http://schemas.microsoft.com/office/drawing/2014/main" val="3302412043"/>
                  </a:ext>
                </a:extLst>
              </a:tr>
              <a:tr h="837924">
                <a:tc>
                  <a:txBody>
                    <a:bodyPr/>
                    <a:lstStyle/>
                    <a:p>
                      <a:pPr algn="l" fontAlgn="t"/>
                      <a:r>
                        <a:rPr lang="en-US" sz="1600">
                          <a:effectLst/>
                        </a:rPr>
                        <a:t>2</a:t>
                      </a:r>
                    </a:p>
                  </a:txBody>
                  <a:tcPr marL="83614" marR="41807" marT="41807" marB="41807"/>
                </a:tc>
                <a:tc>
                  <a:txBody>
                    <a:bodyPr/>
                    <a:lstStyle/>
                    <a:p>
                      <a:pPr algn="l" fontAlgn="t"/>
                      <a:r>
                        <a:rPr lang="es-ES" sz="1600">
                          <a:effectLst/>
                        </a:rPr>
                        <a:t>Ana Trujillo Emparedados y helados</a:t>
                      </a:r>
                    </a:p>
                  </a:txBody>
                  <a:tcPr marL="41807" marR="41807" marT="41807" marB="41807"/>
                </a:tc>
                <a:tc>
                  <a:txBody>
                    <a:bodyPr/>
                    <a:lstStyle/>
                    <a:p>
                      <a:pPr algn="l" fontAlgn="t"/>
                      <a:r>
                        <a:rPr lang="en-US" sz="1600">
                          <a:effectLst/>
                        </a:rPr>
                        <a:t>Ana Trujillo</a:t>
                      </a:r>
                    </a:p>
                  </a:txBody>
                  <a:tcPr marL="41807" marR="41807" marT="41807" marB="41807"/>
                </a:tc>
                <a:tc>
                  <a:txBody>
                    <a:bodyPr/>
                    <a:lstStyle/>
                    <a:p>
                      <a:pPr algn="l" fontAlgn="t"/>
                      <a:r>
                        <a:rPr lang="es-ES" sz="1600">
                          <a:effectLst/>
                        </a:rPr>
                        <a:t>Avda. de la Constitución 2222</a:t>
                      </a:r>
                    </a:p>
                  </a:txBody>
                  <a:tcPr marL="41807" marR="41807" marT="41807" marB="41807"/>
                </a:tc>
                <a:tc>
                  <a:txBody>
                    <a:bodyPr/>
                    <a:lstStyle/>
                    <a:p>
                      <a:pPr algn="l" fontAlgn="t"/>
                      <a:r>
                        <a:rPr lang="en-US" sz="1600">
                          <a:effectLst/>
                        </a:rPr>
                        <a:t>México D.F.</a:t>
                      </a:r>
                    </a:p>
                  </a:txBody>
                  <a:tcPr marL="41807" marR="41807" marT="41807" marB="41807"/>
                </a:tc>
                <a:tc>
                  <a:txBody>
                    <a:bodyPr/>
                    <a:lstStyle/>
                    <a:p>
                      <a:pPr algn="l" fontAlgn="t"/>
                      <a:r>
                        <a:rPr lang="en-US" sz="1600">
                          <a:effectLst/>
                        </a:rPr>
                        <a:t>05021</a:t>
                      </a:r>
                    </a:p>
                  </a:txBody>
                  <a:tcPr marL="41807" marR="41807" marT="41807" marB="41807"/>
                </a:tc>
                <a:tc>
                  <a:txBody>
                    <a:bodyPr/>
                    <a:lstStyle/>
                    <a:p>
                      <a:pPr algn="l" fontAlgn="t"/>
                      <a:r>
                        <a:rPr lang="en-US" sz="1600">
                          <a:effectLst/>
                        </a:rPr>
                        <a:t>Mexico</a:t>
                      </a:r>
                    </a:p>
                  </a:txBody>
                  <a:tcPr marL="41807" marR="41807" marT="41807" marB="41807"/>
                </a:tc>
                <a:extLst>
                  <a:ext uri="{0D108BD9-81ED-4DB2-BD59-A6C34878D82A}">
                    <a16:rowId xmlns:a16="http://schemas.microsoft.com/office/drawing/2014/main" val="2477884838"/>
                  </a:ext>
                </a:extLst>
              </a:tr>
              <a:tr h="771924">
                <a:tc>
                  <a:txBody>
                    <a:bodyPr/>
                    <a:lstStyle/>
                    <a:p>
                      <a:pPr algn="l" fontAlgn="t"/>
                      <a:r>
                        <a:rPr lang="en-US" sz="1600" dirty="0">
                          <a:effectLst/>
                        </a:rPr>
                        <a:t>3</a:t>
                      </a:r>
                    </a:p>
                  </a:txBody>
                  <a:tcPr marL="83614" marR="41807" marT="41807" marB="41807"/>
                </a:tc>
                <a:tc>
                  <a:txBody>
                    <a:bodyPr/>
                    <a:lstStyle/>
                    <a:p>
                      <a:pPr algn="l" fontAlgn="t"/>
                      <a:r>
                        <a:rPr lang="en-US" sz="1600">
                          <a:effectLst/>
                        </a:rPr>
                        <a:t>Antonio Moreno Taquería</a:t>
                      </a:r>
                    </a:p>
                  </a:txBody>
                  <a:tcPr marL="41807" marR="41807" marT="41807" marB="41807"/>
                </a:tc>
                <a:tc>
                  <a:txBody>
                    <a:bodyPr/>
                    <a:lstStyle/>
                    <a:p>
                      <a:pPr algn="l" fontAlgn="t"/>
                      <a:r>
                        <a:rPr lang="en-US" sz="1600">
                          <a:effectLst/>
                        </a:rPr>
                        <a:t>Antonio Moreno</a:t>
                      </a:r>
                    </a:p>
                  </a:txBody>
                  <a:tcPr marL="41807" marR="41807" marT="41807" marB="41807"/>
                </a:tc>
                <a:tc>
                  <a:txBody>
                    <a:bodyPr/>
                    <a:lstStyle/>
                    <a:p>
                      <a:pPr algn="l" fontAlgn="t"/>
                      <a:r>
                        <a:rPr lang="en-US" sz="1600" dirty="0" err="1">
                          <a:effectLst/>
                        </a:rPr>
                        <a:t>Mataderos</a:t>
                      </a:r>
                      <a:r>
                        <a:rPr lang="en-US" sz="1600" dirty="0">
                          <a:effectLst/>
                        </a:rPr>
                        <a:t> 2312</a:t>
                      </a:r>
                    </a:p>
                  </a:txBody>
                  <a:tcPr marL="41807" marR="41807" marT="41807" marB="41807"/>
                </a:tc>
                <a:tc>
                  <a:txBody>
                    <a:bodyPr/>
                    <a:lstStyle/>
                    <a:p>
                      <a:pPr algn="l" fontAlgn="t"/>
                      <a:r>
                        <a:rPr lang="en-US" sz="1600">
                          <a:effectLst/>
                        </a:rPr>
                        <a:t>México D.F.</a:t>
                      </a:r>
                    </a:p>
                  </a:txBody>
                  <a:tcPr marL="41807" marR="41807" marT="41807" marB="41807"/>
                </a:tc>
                <a:tc>
                  <a:txBody>
                    <a:bodyPr/>
                    <a:lstStyle/>
                    <a:p>
                      <a:pPr algn="l" fontAlgn="t"/>
                      <a:r>
                        <a:rPr lang="en-US" sz="1600">
                          <a:effectLst/>
                        </a:rPr>
                        <a:t>05023</a:t>
                      </a:r>
                    </a:p>
                  </a:txBody>
                  <a:tcPr marL="41807" marR="41807" marT="41807" marB="41807"/>
                </a:tc>
                <a:tc>
                  <a:txBody>
                    <a:bodyPr/>
                    <a:lstStyle/>
                    <a:p>
                      <a:pPr algn="l" fontAlgn="t"/>
                      <a:r>
                        <a:rPr lang="en-US" sz="1600">
                          <a:effectLst/>
                        </a:rPr>
                        <a:t>Mexico</a:t>
                      </a:r>
                    </a:p>
                  </a:txBody>
                  <a:tcPr marL="41807" marR="41807" marT="41807" marB="41807"/>
                </a:tc>
                <a:extLst>
                  <a:ext uri="{0D108BD9-81ED-4DB2-BD59-A6C34878D82A}">
                    <a16:rowId xmlns:a16="http://schemas.microsoft.com/office/drawing/2014/main" val="2675384614"/>
                  </a:ext>
                </a:extLst>
              </a:tr>
              <a:tr h="587266">
                <a:tc>
                  <a:txBody>
                    <a:bodyPr/>
                    <a:lstStyle/>
                    <a:p>
                      <a:pPr algn="l" fontAlgn="t"/>
                      <a:r>
                        <a:rPr lang="en-US" sz="1600">
                          <a:effectLst/>
                        </a:rPr>
                        <a:t>4</a:t>
                      </a:r>
                    </a:p>
                  </a:txBody>
                  <a:tcPr marL="83614" marR="41807" marT="41807" marB="41807"/>
                </a:tc>
                <a:tc>
                  <a:txBody>
                    <a:bodyPr/>
                    <a:lstStyle/>
                    <a:p>
                      <a:pPr algn="l" fontAlgn="t"/>
                      <a:r>
                        <a:rPr lang="en-US" sz="1600">
                          <a:effectLst/>
                        </a:rPr>
                        <a:t>Around the Horn</a:t>
                      </a:r>
                    </a:p>
                  </a:txBody>
                  <a:tcPr marL="41807" marR="41807" marT="41807" marB="41807"/>
                </a:tc>
                <a:tc>
                  <a:txBody>
                    <a:bodyPr/>
                    <a:lstStyle/>
                    <a:p>
                      <a:pPr algn="l" fontAlgn="t"/>
                      <a:r>
                        <a:rPr lang="en-US" sz="1600">
                          <a:effectLst/>
                        </a:rPr>
                        <a:t>Thomas Hardy</a:t>
                      </a:r>
                    </a:p>
                  </a:txBody>
                  <a:tcPr marL="41807" marR="41807" marT="41807" marB="41807"/>
                </a:tc>
                <a:tc>
                  <a:txBody>
                    <a:bodyPr/>
                    <a:lstStyle/>
                    <a:p>
                      <a:pPr algn="l" fontAlgn="t"/>
                      <a:r>
                        <a:rPr lang="en-US" sz="1600">
                          <a:effectLst/>
                        </a:rPr>
                        <a:t>120 Hanover Sq.</a:t>
                      </a:r>
                    </a:p>
                  </a:txBody>
                  <a:tcPr marL="41807" marR="41807" marT="41807" marB="41807"/>
                </a:tc>
                <a:tc>
                  <a:txBody>
                    <a:bodyPr/>
                    <a:lstStyle/>
                    <a:p>
                      <a:pPr algn="l" fontAlgn="t"/>
                      <a:r>
                        <a:rPr lang="en-US" sz="1600">
                          <a:effectLst/>
                        </a:rPr>
                        <a:t>London</a:t>
                      </a:r>
                    </a:p>
                  </a:txBody>
                  <a:tcPr marL="41807" marR="41807" marT="41807" marB="41807"/>
                </a:tc>
                <a:tc>
                  <a:txBody>
                    <a:bodyPr/>
                    <a:lstStyle/>
                    <a:p>
                      <a:pPr algn="l" fontAlgn="t"/>
                      <a:r>
                        <a:rPr lang="en-US" sz="1600">
                          <a:effectLst/>
                        </a:rPr>
                        <a:t>WA1 1DP</a:t>
                      </a:r>
                    </a:p>
                  </a:txBody>
                  <a:tcPr marL="41807" marR="41807" marT="41807" marB="41807"/>
                </a:tc>
                <a:tc>
                  <a:txBody>
                    <a:bodyPr/>
                    <a:lstStyle/>
                    <a:p>
                      <a:pPr algn="l" fontAlgn="t"/>
                      <a:r>
                        <a:rPr lang="en-US" sz="1600">
                          <a:effectLst/>
                        </a:rPr>
                        <a:t>UK</a:t>
                      </a:r>
                    </a:p>
                  </a:txBody>
                  <a:tcPr marL="41807" marR="41807" marT="41807" marB="41807"/>
                </a:tc>
                <a:extLst>
                  <a:ext uri="{0D108BD9-81ED-4DB2-BD59-A6C34878D82A}">
                    <a16:rowId xmlns:a16="http://schemas.microsoft.com/office/drawing/2014/main" val="3692919403"/>
                  </a:ext>
                </a:extLst>
              </a:tr>
              <a:tr h="587266">
                <a:tc>
                  <a:txBody>
                    <a:bodyPr/>
                    <a:lstStyle/>
                    <a:p>
                      <a:pPr algn="l" fontAlgn="t"/>
                      <a:r>
                        <a:rPr lang="en-US" sz="1600">
                          <a:effectLst/>
                        </a:rPr>
                        <a:t>5</a:t>
                      </a:r>
                    </a:p>
                  </a:txBody>
                  <a:tcPr marL="83614" marR="41807" marT="41807" marB="41807"/>
                </a:tc>
                <a:tc>
                  <a:txBody>
                    <a:bodyPr/>
                    <a:lstStyle/>
                    <a:p>
                      <a:pPr algn="l" fontAlgn="t"/>
                      <a:r>
                        <a:rPr lang="en-US" sz="1600">
                          <a:effectLst/>
                        </a:rPr>
                        <a:t>Berglunds snabbköp</a:t>
                      </a:r>
                    </a:p>
                  </a:txBody>
                  <a:tcPr marL="41807" marR="41807" marT="41807" marB="41807"/>
                </a:tc>
                <a:tc>
                  <a:txBody>
                    <a:bodyPr/>
                    <a:lstStyle/>
                    <a:p>
                      <a:pPr algn="l" fontAlgn="t"/>
                      <a:r>
                        <a:rPr lang="en-US" sz="1600">
                          <a:effectLst/>
                        </a:rPr>
                        <a:t>Christina Berglund</a:t>
                      </a:r>
                    </a:p>
                  </a:txBody>
                  <a:tcPr marL="41807" marR="41807" marT="41807" marB="41807"/>
                </a:tc>
                <a:tc>
                  <a:txBody>
                    <a:bodyPr/>
                    <a:lstStyle/>
                    <a:p>
                      <a:pPr algn="l" fontAlgn="t"/>
                      <a:r>
                        <a:rPr lang="en-US" sz="1600">
                          <a:effectLst/>
                        </a:rPr>
                        <a:t>Berguvsvägen 8</a:t>
                      </a:r>
                    </a:p>
                  </a:txBody>
                  <a:tcPr marL="41807" marR="41807" marT="41807" marB="41807"/>
                </a:tc>
                <a:tc>
                  <a:txBody>
                    <a:bodyPr/>
                    <a:lstStyle/>
                    <a:p>
                      <a:pPr algn="l" fontAlgn="t"/>
                      <a:r>
                        <a:rPr lang="en-US" sz="1600">
                          <a:effectLst/>
                        </a:rPr>
                        <a:t>Luleå</a:t>
                      </a:r>
                    </a:p>
                  </a:txBody>
                  <a:tcPr marL="41807" marR="41807" marT="41807" marB="41807"/>
                </a:tc>
                <a:tc>
                  <a:txBody>
                    <a:bodyPr/>
                    <a:lstStyle/>
                    <a:p>
                      <a:pPr algn="l" fontAlgn="t"/>
                      <a:r>
                        <a:rPr lang="en-US" sz="1600">
                          <a:effectLst/>
                        </a:rPr>
                        <a:t>S-958 22</a:t>
                      </a:r>
                    </a:p>
                  </a:txBody>
                  <a:tcPr marL="41807" marR="41807" marT="41807" marB="41807"/>
                </a:tc>
                <a:tc>
                  <a:txBody>
                    <a:bodyPr/>
                    <a:lstStyle/>
                    <a:p>
                      <a:pPr algn="l" fontAlgn="t"/>
                      <a:r>
                        <a:rPr lang="en-US" sz="1600">
                          <a:effectLst/>
                        </a:rPr>
                        <a:t>Sweden</a:t>
                      </a:r>
                    </a:p>
                  </a:txBody>
                  <a:tcPr marL="41807" marR="41807" marT="41807" marB="41807"/>
                </a:tc>
                <a:extLst>
                  <a:ext uri="{0D108BD9-81ED-4DB2-BD59-A6C34878D82A}">
                    <a16:rowId xmlns:a16="http://schemas.microsoft.com/office/drawing/2014/main" val="4150703036"/>
                  </a:ext>
                </a:extLst>
              </a:tr>
              <a:tr h="587266">
                <a:tc>
                  <a:txBody>
                    <a:bodyPr/>
                    <a:lstStyle/>
                    <a:p>
                      <a:pPr algn="l" fontAlgn="t"/>
                      <a:r>
                        <a:rPr lang="en-US" sz="1600">
                          <a:effectLst/>
                        </a:rPr>
                        <a:t>6</a:t>
                      </a:r>
                    </a:p>
                  </a:txBody>
                  <a:tcPr marL="83614" marR="41807" marT="41807" marB="41807"/>
                </a:tc>
                <a:tc>
                  <a:txBody>
                    <a:bodyPr/>
                    <a:lstStyle/>
                    <a:p>
                      <a:pPr algn="l" fontAlgn="t"/>
                      <a:r>
                        <a:rPr lang="en-US" sz="1600">
                          <a:effectLst/>
                        </a:rPr>
                        <a:t>Blauer See Delikatessen</a:t>
                      </a:r>
                    </a:p>
                  </a:txBody>
                  <a:tcPr marL="41807" marR="41807" marT="41807" marB="41807"/>
                </a:tc>
                <a:tc>
                  <a:txBody>
                    <a:bodyPr/>
                    <a:lstStyle/>
                    <a:p>
                      <a:pPr algn="l" fontAlgn="t"/>
                      <a:r>
                        <a:rPr lang="en-US" sz="1600">
                          <a:effectLst/>
                        </a:rPr>
                        <a:t>Hanna Moos</a:t>
                      </a:r>
                    </a:p>
                  </a:txBody>
                  <a:tcPr marL="41807" marR="41807" marT="41807" marB="41807"/>
                </a:tc>
                <a:tc>
                  <a:txBody>
                    <a:bodyPr/>
                    <a:lstStyle/>
                    <a:p>
                      <a:pPr algn="l" fontAlgn="t"/>
                      <a:r>
                        <a:rPr lang="en-US" sz="1600">
                          <a:effectLst/>
                        </a:rPr>
                        <a:t>Forsterstr. 57</a:t>
                      </a:r>
                    </a:p>
                  </a:txBody>
                  <a:tcPr marL="41807" marR="41807" marT="41807" marB="41807"/>
                </a:tc>
                <a:tc>
                  <a:txBody>
                    <a:bodyPr/>
                    <a:lstStyle/>
                    <a:p>
                      <a:pPr algn="l" fontAlgn="t"/>
                      <a:r>
                        <a:rPr lang="en-US" sz="1600">
                          <a:effectLst/>
                        </a:rPr>
                        <a:t>Mannheim</a:t>
                      </a:r>
                    </a:p>
                  </a:txBody>
                  <a:tcPr marL="41807" marR="41807" marT="41807" marB="41807"/>
                </a:tc>
                <a:tc>
                  <a:txBody>
                    <a:bodyPr/>
                    <a:lstStyle/>
                    <a:p>
                      <a:pPr algn="l" fontAlgn="t"/>
                      <a:r>
                        <a:rPr lang="en-US" sz="1600">
                          <a:effectLst/>
                        </a:rPr>
                        <a:t>68306</a:t>
                      </a:r>
                    </a:p>
                  </a:txBody>
                  <a:tcPr marL="41807" marR="41807" marT="41807" marB="41807"/>
                </a:tc>
                <a:tc>
                  <a:txBody>
                    <a:bodyPr/>
                    <a:lstStyle/>
                    <a:p>
                      <a:pPr algn="l" fontAlgn="t"/>
                      <a:r>
                        <a:rPr lang="en-US" sz="1600">
                          <a:effectLst/>
                        </a:rPr>
                        <a:t>Germany</a:t>
                      </a:r>
                    </a:p>
                  </a:txBody>
                  <a:tcPr marL="41807" marR="41807" marT="41807" marB="41807"/>
                </a:tc>
                <a:extLst>
                  <a:ext uri="{0D108BD9-81ED-4DB2-BD59-A6C34878D82A}">
                    <a16:rowId xmlns:a16="http://schemas.microsoft.com/office/drawing/2014/main" val="1146148651"/>
                  </a:ext>
                </a:extLst>
              </a:tr>
              <a:tr h="587266">
                <a:tc>
                  <a:txBody>
                    <a:bodyPr/>
                    <a:lstStyle/>
                    <a:p>
                      <a:pPr algn="l" fontAlgn="t"/>
                      <a:r>
                        <a:rPr lang="en-US" sz="1600">
                          <a:effectLst/>
                        </a:rPr>
                        <a:t>7</a:t>
                      </a:r>
                    </a:p>
                  </a:txBody>
                  <a:tcPr marL="83614" marR="41807" marT="41807" marB="41807"/>
                </a:tc>
                <a:tc>
                  <a:txBody>
                    <a:bodyPr/>
                    <a:lstStyle/>
                    <a:p>
                      <a:pPr algn="l" fontAlgn="t"/>
                      <a:r>
                        <a:rPr lang="en-US" sz="1600" dirty="0" err="1">
                          <a:effectLst/>
                        </a:rPr>
                        <a:t>Blondel</a:t>
                      </a:r>
                      <a:r>
                        <a:rPr lang="en-US" sz="1600" dirty="0">
                          <a:effectLst/>
                        </a:rPr>
                        <a:t> </a:t>
                      </a:r>
                      <a:r>
                        <a:rPr lang="en-US" sz="1600" dirty="0" err="1">
                          <a:effectLst/>
                        </a:rPr>
                        <a:t>père</a:t>
                      </a:r>
                      <a:r>
                        <a:rPr lang="en-US" sz="1600" dirty="0">
                          <a:effectLst/>
                        </a:rPr>
                        <a:t> et </a:t>
                      </a:r>
                      <a:r>
                        <a:rPr lang="en-US" sz="1600" dirty="0" err="1">
                          <a:effectLst/>
                        </a:rPr>
                        <a:t>fils</a:t>
                      </a:r>
                      <a:endParaRPr lang="en-US" sz="1600" dirty="0">
                        <a:effectLst/>
                      </a:endParaRPr>
                    </a:p>
                  </a:txBody>
                  <a:tcPr marL="41807" marR="41807" marT="41807" marB="41807"/>
                </a:tc>
                <a:tc>
                  <a:txBody>
                    <a:bodyPr/>
                    <a:lstStyle/>
                    <a:p>
                      <a:pPr algn="l" fontAlgn="t"/>
                      <a:r>
                        <a:rPr lang="en-US" sz="1600">
                          <a:effectLst/>
                        </a:rPr>
                        <a:t>Frédérique Citeaux</a:t>
                      </a:r>
                    </a:p>
                  </a:txBody>
                  <a:tcPr marL="41807" marR="41807" marT="41807" marB="41807"/>
                </a:tc>
                <a:tc>
                  <a:txBody>
                    <a:bodyPr/>
                    <a:lstStyle/>
                    <a:p>
                      <a:pPr algn="l" fontAlgn="t"/>
                      <a:r>
                        <a:rPr lang="en-US" sz="1600">
                          <a:effectLst/>
                        </a:rPr>
                        <a:t>24, place Kléber</a:t>
                      </a:r>
                    </a:p>
                  </a:txBody>
                  <a:tcPr marL="41807" marR="41807" marT="41807" marB="41807"/>
                </a:tc>
                <a:tc>
                  <a:txBody>
                    <a:bodyPr/>
                    <a:lstStyle/>
                    <a:p>
                      <a:pPr algn="l" fontAlgn="t"/>
                      <a:r>
                        <a:rPr lang="en-US" sz="1600">
                          <a:effectLst/>
                        </a:rPr>
                        <a:t>Strasbourg</a:t>
                      </a:r>
                    </a:p>
                  </a:txBody>
                  <a:tcPr marL="41807" marR="41807" marT="41807" marB="41807"/>
                </a:tc>
                <a:tc>
                  <a:txBody>
                    <a:bodyPr/>
                    <a:lstStyle/>
                    <a:p>
                      <a:pPr algn="l" fontAlgn="t"/>
                      <a:r>
                        <a:rPr lang="en-US" sz="1600">
                          <a:effectLst/>
                        </a:rPr>
                        <a:t>67000</a:t>
                      </a:r>
                    </a:p>
                  </a:txBody>
                  <a:tcPr marL="41807" marR="41807" marT="41807" marB="41807"/>
                </a:tc>
                <a:tc>
                  <a:txBody>
                    <a:bodyPr/>
                    <a:lstStyle/>
                    <a:p>
                      <a:pPr algn="l" fontAlgn="t"/>
                      <a:r>
                        <a:rPr lang="en-US" sz="1600">
                          <a:effectLst/>
                        </a:rPr>
                        <a:t>France</a:t>
                      </a:r>
                    </a:p>
                  </a:txBody>
                  <a:tcPr marL="41807" marR="41807" marT="41807" marB="41807"/>
                </a:tc>
                <a:extLst>
                  <a:ext uri="{0D108BD9-81ED-4DB2-BD59-A6C34878D82A}">
                    <a16:rowId xmlns:a16="http://schemas.microsoft.com/office/drawing/2014/main" val="3535653261"/>
                  </a:ext>
                </a:extLst>
              </a:tr>
              <a:tr h="587266">
                <a:tc>
                  <a:txBody>
                    <a:bodyPr/>
                    <a:lstStyle/>
                    <a:p>
                      <a:pPr algn="l" fontAlgn="t"/>
                      <a:r>
                        <a:rPr lang="en-US" sz="1600" dirty="0">
                          <a:effectLst/>
                        </a:rPr>
                        <a:t>8</a:t>
                      </a:r>
                    </a:p>
                  </a:txBody>
                  <a:tcPr marL="83614" marR="41807" marT="41807" marB="41807"/>
                </a:tc>
                <a:tc>
                  <a:txBody>
                    <a:bodyPr/>
                    <a:lstStyle/>
                    <a:p>
                      <a:pPr algn="l" fontAlgn="t"/>
                      <a:r>
                        <a:rPr lang="en-US" sz="1600">
                          <a:effectLst/>
                        </a:rPr>
                        <a:t>Bólido Comidas preparadas</a:t>
                      </a:r>
                    </a:p>
                  </a:txBody>
                  <a:tcPr marL="41807" marR="41807" marT="41807" marB="41807"/>
                </a:tc>
                <a:tc>
                  <a:txBody>
                    <a:bodyPr/>
                    <a:lstStyle/>
                    <a:p>
                      <a:pPr algn="l" fontAlgn="t"/>
                      <a:r>
                        <a:rPr lang="en-US" sz="1600">
                          <a:effectLst/>
                        </a:rPr>
                        <a:t>Martín Sommer</a:t>
                      </a:r>
                    </a:p>
                  </a:txBody>
                  <a:tcPr marL="41807" marR="41807" marT="41807" marB="41807"/>
                </a:tc>
                <a:tc>
                  <a:txBody>
                    <a:bodyPr/>
                    <a:lstStyle/>
                    <a:p>
                      <a:pPr algn="l" fontAlgn="t"/>
                      <a:r>
                        <a:rPr lang="en-US" sz="1600">
                          <a:effectLst/>
                        </a:rPr>
                        <a:t>C/ Araquil, 67</a:t>
                      </a:r>
                    </a:p>
                  </a:txBody>
                  <a:tcPr marL="41807" marR="41807" marT="41807" marB="41807"/>
                </a:tc>
                <a:tc>
                  <a:txBody>
                    <a:bodyPr/>
                    <a:lstStyle/>
                    <a:p>
                      <a:pPr algn="l" fontAlgn="t"/>
                      <a:r>
                        <a:rPr lang="en-US" sz="1600">
                          <a:effectLst/>
                        </a:rPr>
                        <a:t>Madrid</a:t>
                      </a:r>
                    </a:p>
                  </a:txBody>
                  <a:tcPr marL="41807" marR="41807" marT="41807" marB="41807"/>
                </a:tc>
                <a:tc>
                  <a:txBody>
                    <a:bodyPr/>
                    <a:lstStyle/>
                    <a:p>
                      <a:pPr algn="l" fontAlgn="t"/>
                      <a:r>
                        <a:rPr lang="en-US" sz="1600">
                          <a:effectLst/>
                        </a:rPr>
                        <a:t>28023</a:t>
                      </a:r>
                    </a:p>
                  </a:txBody>
                  <a:tcPr marL="41807" marR="41807" marT="41807" marB="41807"/>
                </a:tc>
                <a:tc>
                  <a:txBody>
                    <a:bodyPr/>
                    <a:lstStyle/>
                    <a:p>
                      <a:pPr algn="l" fontAlgn="t"/>
                      <a:r>
                        <a:rPr lang="en-US" sz="1600" dirty="0">
                          <a:effectLst/>
                        </a:rPr>
                        <a:t>Spain</a:t>
                      </a:r>
                    </a:p>
                  </a:txBody>
                  <a:tcPr marL="41807" marR="41807" marT="41807" marB="41807"/>
                </a:tc>
                <a:extLst>
                  <a:ext uri="{0D108BD9-81ED-4DB2-BD59-A6C34878D82A}">
                    <a16:rowId xmlns:a16="http://schemas.microsoft.com/office/drawing/2014/main" val="30924058"/>
                  </a:ext>
                </a:extLst>
              </a:tr>
            </a:tbl>
          </a:graphicData>
        </a:graphic>
      </p:graphicFrame>
    </p:spTree>
    <p:extLst>
      <p:ext uri="{BB962C8B-B14F-4D97-AF65-F5344CB8AC3E}">
        <p14:creationId xmlns:p14="http://schemas.microsoft.com/office/powerpoint/2010/main" val="527852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Ordering of Query Results</a:t>
            </a:r>
          </a:p>
        </p:txBody>
      </p:sp>
      <p:pic>
        <p:nvPicPr>
          <p:cNvPr id="4" name="Content Placeholder 3"/>
          <p:cNvPicPr>
            <a:picLocks noGrp="1" noChangeAspect="1"/>
          </p:cNvPicPr>
          <p:nvPr>
            <p:ph idx="1"/>
          </p:nvPr>
        </p:nvPicPr>
        <p:blipFill>
          <a:blip r:embed="rId2"/>
          <a:stretch>
            <a:fillRect/>
          </a:stretch>
        </p:blipFill>
        <p:spPr>
          <a:xfrm>
            <a:off x="677334" y="1270000"/>
            <a:ext cx="5031135" cy="113426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361987269"/>
              </p:ext>
            </p:extLst>
          </p:nvPr>
        </p:nvGraphicFramePr>
        <p:xfrm>
          <a:off x="677338" y="2259874"/>
          <a:ext cx="10177895" cy="4396999"/>
        </p:xfrm>
        <a:graphic>
          <a:graphicData uri="http://schemas.openxmlformats.org/drawingml/2006/table">
            <a:tbl>
              <a:tblPr>
                <a:tableStyleId>{69CF1AB2-1976-4502-BF36-3FF5EA218861}</a:tableStyleId>
              </a:tblPr>
              <a:tblGrid>
                <a:gridCol w="1453985">
                  <a:extLst>
                    <a:ext uri="{9D8B030D-6E8A-4147-A177-3AD203B41FA5}">
                      <a16:colId xmlns:a16="http://schemas.microsoft.com/office/drawing/2014/main" val="814019751"/>
                    </a:ext>
                  </a:extLst>
                </a:gridCol>
                <a:gridCol w="1453985">
                  <a:extLst>
                    <a:ext uri="{9D8B030D-6E8A-4147-A177-3AD203B41FA5}">
                      <a16:colId xmlns:a16="http://schemas.microsoft.com/office/drawing/2014/main" val="506019873"/>
                    </a:ext>
                  </a:extLst>
                </a:gridCol>
                <a:gridCol w="1453985">
                  <a:extLst>
                    <a:ext uri="{9D8B030D-6E8A-4147-A177-3AD203B41FA5}">
                      <a16:colId xmlns:a16="http://schemas.microsoft.com/office/drawing/2014/main" val="843152162"/>
                    </a:ext>
                  </a:extLst>
                </a:gridCol>
                <a:gridCol w="1453985">
                  <a:extLst>
                    <a:ext uri="{9D8B030D-6E8A-4147-A177-3AD203B41FA5}">
                      <a16:colId xmlns:a16="http://schemas.microsoft.com/office/drawing/2014/main" val="1559007263"/>
                    </a:ext>
                  </a:extLst>
                </a:gridCol>
                <a:gridCol w="1453985">
                  <a:extLst>
                    <a:ext uri="{9D8B030D-6E8A-4147-A177-3AD203B41FA5}">
                      <a16:colId xmlns:a16="http://schemas.microsoft.com/office/drawing/2014/main" val="2533354554"/>
                    </a:ext>
                  </a:extLst>
                </a:gridCol>
                <a:gridCol w="1453985">
                  <a:extLst>
                    <a:ext uri="{9D8B030D-6E8A-4147-A177-3AD203B41FA5}">
                      <a16:colId xmlns:a16="http://schemas.microsoft.com/office/drawing/2014/main" val="1278378802"/>
                    </a:ext>
                  </a:extLst>
                </a:gridCol>
                <a:gridCol w="1453985">
                  <a:extLst>
                    <a:ext uri="{9D8B030D-6E8A-4147-A177-3AD203B41FA5}">
                      <a16:colId xmlns:a16="http://schemas.microsoft.com/office/drawing/2014/main" val="309406941"/>
                    </a:ext>
                  </a:extLst>
                </a:gridCol>
              </a:tblGrid>
              <a:tr h="327316">
                <a:tc>
                  <a:txBody>
                    <a:bodyPr/>
                    <a:lstStyle/>
                    <a:p>
                      <a:pPr algn="l" fontAlgn="t"/>
                      <a:r>
                        <a:rPr lang="en-US" sz="1400" dirty="0" err="1">
                          <a:effectLst/>
                        </a:rPr>
                        <a:t>CustomerID</a:t>
                      </a:r>
                      <a:endParaRPr lang="en-US" sz="1400" dirty="0">
                        <a:effectLst/>
                      </a:endParaRPr>
                    </a:p>
                  </a:txBody>
                  <a:tcPr marL="83614" marR="41807" marT="41807" marB="41807"/>
                </a:tc>
                <a:tc>
                  <a:txBody>
                    <a:bodyPr/>
                    <a:lstStyle/>
                    <a:p>
                      <a:pPr algn="l" fontAlgn="t"/>
                      <a:r>
                        <a:rPr lang="en-US" sz="1400">
                          <a:effectLst/>
                        </a:rPr>
                        <a:t>CustomerName</a:t>
                      </a:r>
                    </a:p>
                  </a:txBody>
                  <a:tcPr marL="41807" marR="41807" marT="41807" marB="41807"/>
                </a:tc>
                <a:tc>
                  <a:txBody>
                    <a:bodyPr/>
                    <a:lstStyle/>
                    <a:p>
                      <a:pPr algn="l" fontAlgn="t"/>
                      <a:r>
                        <a:rPr lang="en-US" sz="1400">
                          <a:effectLst/>
                        </a:rPr>
                        <a:t>ContactName</a:t>
                      </a:r>
                    </a:p>
                  </a:txBody>
                  <a:tcPr marL="41807" marR="41807" marT="41807" marB="41807"/>
                </a:tc>
                <a:tc>
                  <a:txBody>
                    <a:bodyPr/>
                    <a:lstStyle/>
                    <a:p>
                      <a:pPr algn="l" fontAlgn="t"/>
                      <a:r>
                        <a:rPr lang="en-US" sz="1400">
                          <a:effectLst/>
                        </a:rPr>
                        <a:t>Address</a:t>
                      </a:r>
                    </a:p>
                  </a:txBody>
                  <a:tcPr marL="41807" marR="41807" marT="41807" marB="41807"/>
                </a:tc>
                <a:tc>
                  <a:txBody>
                    <a:bodyPr/>
                    <a:lstStyle/>
                    <a:p>
                      <a:pPr algn="l" fontAlgn="t"/>
                      <a:r>
                        <a:rPr lang="en-US" sz="1400">
                          <a:effectLst/>
                        </a:rPr>
                        <a:t>City</a:t>
                      </a:r>
                    </a:p>
                  </a:txBody>
                  <a:tcPr marL="41807" marR="41807" marT="41807" marB="41807"/>
                </a:tc>
                <a:tc>
                  <a:txBody>
                    <a:bodyPr/>
                    <a:lstStyle/>
                    <a:p>
                      <a:pPr algn="l" fontAlgn="t"/>
                      <a:r>
                        <a:rPr lang="en-US" sz="1400">
                          <a:effectLst/>
                        </a:rPr>
                        <a:t>PostalCode</a:t>
                      </a:r>
                    </a:p>
                  </a:txBody>
                  <a:tcPr marL="41807" marR="41807" marT="41807" marB="41807"/>
                </a:tc>
                <a:tc>
                  <a:txBody>
                    <a:bodyPr/>
                    <a:lstStyle/>
                    <a:p>
                      <a:pPr algn="l" fontAlgn="t"/>
                      <a:r>
                        <a:rPr lang="en-US" sz="1400">
                          <a:effectLst/>
                        </a:rPr>
                        <a:t>Country</a:t>
                      </a:r>
                    </a:p>
                  </a:txBody>
                  <a:tcPr marL="41807" marR="41807" marT="41807" marB="41807"/>
                </a:tc>
                <a:extLst>
                  <a:ext uri="{0D108BD9-81ED-4DB2-BD59-A6C34878D82A}">
                    <a16:rowId xmlns:a16="http://schemas.microsoft.com/office/drawing/2014/main" val="2640657375"/>
                  </a:ext>
                </a:extLst>
              </a:tr>
              <a:tr h="538672">
                <a:tc>
                  <a:txBody>
                    <a:bodyPr/>
                    <a:lstStyle/>
                    <a:p>
                      <a:pPr algn="l" fontAlgn="t"/>
                      <a:r>
                        <a:rPr lang="en-US" sz="1400">
                          <a:effectLst/>
                        </a:rPr>
                        <a:t>12</a:t>
                      </a:r>
                    </a:p>
                  </a:txBody>
                  <a:tcPr marL="83614" marR="41807" marT="41807" marB="41807"/>
                </a:tc>
                <a:tc>
                  <a:txBody>
                    <a:bodyPr/>
                    <a:lstStyle/>
                    <a:p>
                      <a:pPr algn="l" fontAlgn="t"/>
                      <a:r>
                        <a:rPr lang="en-US" sz="1400">
                          <a:effectLst/>
                        </a:rPr>
                        <a:t>Cactus Comidas para llevar</a:t>
                      </a:r>
                    </a:p>
                  </a:txBody>
                  <a:tcPr marL="41807" marR="41807" marT="41807" marB="41807"/>
                </a:tc>
                <a:tc>
                  <a:txBody>
                    <a:bodyPr/>
                    <a:lstStyle/>
                    <a:p>
                      <a:pPr algn="l" fontAlgn="t"/>
                      <a:r>
                        <a:rPr lang="en-US" sz="1400" dirty="0">
                          <a:effectLst/>
                        </a:rPr>
                        <a:t>Patricio Simpson</a:t>
                      </a:r>
                    </a:p>
                  </a:txBody>
                  <a:tcPr marL="41807" marR="41807" marT="41807" marB="41807"/>
                </a:tc>
                <a:tc>
                  <a:txBody>
                    <a:bodyPr/>
                    <a:lstStyle/>
                    <a:p>
                      <a:pPr algn="l" fontAlgn="t"/>
                      <a:r>
                        <a:rPr lang="en-US" sz="1400">
                          <a:effectLst/>
                        </a:rPr>
                        <a:t>Cerrito 333</a:t>
                      </a:r>
                    </a:p>
                  </a:txBody>
                  <a:tcPr marL="41807" marR="41807" marT="41807" marB="41807"/>
                </a:tc>
                <a:tc>
                  <a:txBody>
                    <a:bodyPr/>
                    <a:lstStyle/>
                    <a:p>
                      <a:pPr algn="l" fontAlgn="t"/>
                      <a:r>
                        <a:rPr lang="en-US" sz="1400">
                          <a:effectLst/>
                        </a:rPr>
                        <a:t>Buenos Aires</a:t>
                      </a:r>
                    </a:p>
                  </a:txBody>
                  <a:tcPr marL="41807" marR="41807" marT="41807" marB="41807"/>
                </a:tc>
                <a:tc>
                  <a:txBody>
                    <a:bodyPr/>
                    <a:lstStyle/>
                    <a:p>
                      <a:pPr algn="l" fontAlgn="t"/>
                      <a:r>
                        <a:rPr lang="en-US" sz="1400">
                          <a:effectLst/>
                        </a:rPr>
                        <a:t>1010</a:t>
                      </a:r>
                    </a:p>
                  </a:txBody>
                  <a:tcPr marL="41807" marR="41807" marT="41807" marB="41807"/>
                </a:tc>
                <a:tc>
                  <a:txBody>
                    <a:bodyPr/>
                    <a:lstStyle/>
                    <a:p>
                      <a:pPr algn="l" fontAlgn="t"/>
                      <a:r>
                        <a:rPr lang="en-US" sz="1400">
                          <a:effectLst/>
                        </a:rPr>
                        <a:t>Argentina</a:t>
                      </a:r>
                    </a:p>
                  </a:txBody>
                  <a:tcPr marL="41807" marR="41807" marT="41807" marB="41807"/>
                </a:tc>
                <a:extLst>
                  <a:ext uri="{0D108BD9-81ED-4DB2-BD59-A6C34878D82A}">
                    <a16:rowId xmlns:a16="http://schemas.microsoft.com/office/drawing/2014/main" val="2683169079"/>
                  </a:ext>
                </a:extLst>
              </a:tr>
              <a:tr h="750029">
                <a:tc>
                  <a:txBody>
                    <a:bodyPr/>
                    <a:lstStyle/>
                    <a:p>
                      <a:pPr algn="l" fontAlgn="t"/>
                      <a:r>
                        <a:rPr lang="en-US" sz="1400">
                          <a:effectLst/>
                        </a:rPr>
                        <a:t>54</a:t>
                      </a:r>
                    </a:p>
                  </a:txBody>
                  <a:tcPr marL="83614" marR="41807" marT="41807" marB="41807"/>
                </a:tc>
                <a:tc>
                  <a:txBody>
                    <a:bodyPr/>
                    <a:lstStyle/>
                    <a:p>
                      <a:pPr algn="l" fontAlgn="t"/>
                      <a:r>
                        <a:rPr lang="en-US" sz="1400">
                          <a:effectLst/>
                        </a:rPr>
                        <a:t>Océano Atlántico Ltda.</a:t>
                      </a:r>
                    </a:p>
                  </a:txBody>
                  <a:tcPr marL="41807" marR="41807" marT="41807" marB="41807"/>
                </a:tc>
                <a:tc>
                  <a:txBody>
                    <a:bodyPr/>
                    <a:lstStyle/>
                    <a:p>
                      <a:pPr algn="l" fontAlgn="t"/>
                      <a:r>
                        <a:rPr lang="en-US" sz="1400">
                          <a:effectLst/>
                        </a:rPr>
                        <a:t>Yvonne Moncada</a:t>
                      </a:r>
                    </a:p>
                  </a:txBody>
                  <a:tcPr marL="41807" marR="41807" marT="41807" marB="41807"/>
                </a:tc>
                <a:tc>
                  <a:txBody>
                    <a:bodyPr/>
                    <a:lstStyle/>
                    <a:p>
                      <a:pPr algn="l" fontAlgn="t"/>
                      <a:r>
                        <a:rPr lang="en-US" sz="1400">
                          <a:effectLst/>
                        </a:rPr>
                        <a:t>Ing. Gustavo Moncada 8585 Piso 20-A</a:t>
                      </a:r>
                    </a:p>
                  </a:txBody>
                  <a:tcPr marL="41807" marR="41807" marT="41807" marB="41807"/>
                </a:tc>
                <a:tc>
                  <a:txBody>
                    <a:bodyPr/>
                    <a:lstStyle/>
                    <a:p>
                      <a:pPr algn="l" fontAlgn="t"/>
                      <a:r>
                        <a:rPr lang="en-US" sz="1400">
                          <a:effectLst/>
                        </a:rPr>
                        <a:t>Buenos Aires</a:t>
                      </a:r>
                    </a:p>
                  </a:txBody>
                  <a:tcPr marL="41807" marR="41807" marT="41807" marB="41807"/>
                </a:tc>
                <a:tc>
                  <a:txBody>
                    <a:bodyPr/>
                    <a:lstStyle/>
                    <a:p>
                      <a:pPr algn="l" fontAlgn="t"/>
                      <a:r>
                        <a:rPr lang="en-US" sz="1400">
                          <a:effectLst/>
                        </a:rPr>
                        <a:t>1010</a:t>
                      </a:r>
                    </a:p>
                  </a:txBody>
                  <a:tcPr marL="41807" marR="41807" marT="41807" marB="41807"/>
                </a:tc>
                <a:tc>
                  <a:txBody>
                    <a:bodyPr/>
                    <a:lstStyle/>
                    <a:p>
                      <a:pPr algn="l" fontAlgn="t"/>
                      <a:r>
                        <a:rPr lang="en-US" sz="1400">
                          <a:effectLst/>
                        </a:rPr>
                        <a:t>Argentina</a:t>
                      </a:r>
                    </a:p>
                  </a:txBody>
                  <a:tcPr marL="41807" marR="41807" marT="41807" marB="41807"/>
                </a:tc>
                <a:extLst>
                  <a:ext uri="{0D108BD9-81ED-4DB2-BD59-A6C34878D82A}">
                    <a16:rowId xmlns:a16="http://schemas.microsoft.com/office/drawing/2014/main" val="4094946440"/>
                  </a:ext>
                </a:extLst>
              </a:tr>
              <a:tr h="538672">
                <a:tc>
                  <a:txBody>
                    <a:bodyPr/>
                    <a:lstStyle/>
                    <a:p>
                      <a:pPr algn="l" fontAlgn="t"/>
                      <a:r>
                        <a:rPr lang="en-US" sz="1400">
                          <a:effectLst/>
                        </a:rPr>
                        <a:t>64</a:t>
                      </a:r>
                    </a:p>
                  </a:txBody>
                  <a:tcPr marL="83614" marR="41807" marT="41807" marB="41807"/>
                </a:tc>
                <a:tc>
                  <a:txBody>
                    <a:bodyPr/>
                    <a:lstStyle/>
                    <a:p>
                      <a:pPr algn="l" fontAlgn="t"/>
                      <a:r>
                        <a:rPr lang="en-US" sz="1400">
                          <a:effectLst/>
                        </a:rPr>
                        <a:t>Rancho grande</a:t>
                      </a:r>
                    </a:p>
                  </a:txBody>
                  <a:tcPr marL="41807" marR="41807" marT="41807" marB="41807"/>
                </a:tc>
                <a:tc>
                  <a:txBody>
                    <a:bodyPr/>
                    <a:lstStyle/>
                    <a:p>
                      <a:pPr algn="l" fontAlgn="t"/>
                      <a:r>
                        <a:rPr lang="en-US" sz="1400">
                          <a:effectLst/>
                        </a:rPr>
                        <a:t>Sergio Gutiérrez</a:t>
                      </a:r>
                    </a:p>
                  </a:txBody>
                  <a:tcPr marL="41807" marR="41807" marT="41807" marB="41807"/>
                </a:tc>
                <a:tc>
                  <a:txBody>
                    <a:bodyPr/>
                    <a:lstStyle/>
                    <a:p>
                      <a:pPr algn="l" fontAlgn="t"/>
                      <a:r>
                        <a:rPr lang="en-US" sz="1400">
                          <a:effectLst/>
                        </a:rPr>
                        <a:t>Av. del Libertador 900</a:t>
                      </a:r>
                    </a:p>
                  </a:txBody>
                  <a:tcPr marL="41807" marR="41807" marT="41807" marB="41807"/>
                </a:tc>
                <a:tc>
                  <a:txBody>
                    <a:bodyPr/>
                    <a:lstStyle/>
                    <a:p>
                      <a:pPr algn="l" fontAlgn="t"/>
                      <a:r>
                        <a:rPr lang="en-US" sz="1400">
                          <a:effectLst/>
                        </a:rPr>
                        <a:t>Buenos Aires</a:t>
                      </a:r>
                    </a:p>
                  </a:txBody>
                  <a:tcPr marL="41807" marR="41807" marT="41807" marB="41807"/>
                </a:tc>
                <a:tc>
                  <a:txBody>
                    <a:bodyPr/>
                    <a:lstStyle/>
                    <a:p>
                      <a:pPr algn="l" fontAlgn="t"/>
                      <a:r>
                        <a:rPr lang="en-US" sz="1400">
                          <a:effectLst/>
                        </a:rPr>
                        <a:t>1010</a:t>
                      </a:r>
                    </a:p>
                  </a:txBody>
                  <a:tcPr marL="41807" marR="41807" marT="41807" marB="41807"/>
                </a:tc>
                <a:tc>
                  <a:txBody>
                    <a:bodyPr/>
                    <a:lstStyle/>
                    <a:p>
                      <a:pPr algn="l" fontAlgn="t"/>
                      <a:r>
                        <a:rPr lang="en-US" sz="1400">
                          <a:effectLst/>
                        </a:rPr>
                        <a:t>Argentina</a:t>
                      </a:r>
                    </a:p>
                  </a:txBody>
                  <a:tcPr marL="41807" marR="41807" marT="41807" marB="41807"/>
                </a:tc>
                <a:extLst>
                  <a:ext uri="{0D108BD9-81ED-4DB2-BD59-A6C34878D82A}">
                    <a16:rowId xmlns:a16="http://schemas.microsoft.com/office/drawing/2014/main" val="3374359484"/>
                  </a:ext>
                </a:extLst>
              </a:tr>
              <a:tr h="327316">
                <a:tc>
                  <a:txBody>
                    <a:bodyPr/>
                    <a:lstStyle/>
                    <a:p>
                      <a:pPr algn="l" fontAlgn="t"/>
                      <a:r>
                        <a:rPr lang="en-US" sz="1400">
                          <a:effectLst/>
                        </a:rPr>
                        <a:t>20</a:t>
                      </a:r>
                    </a:p>
                  </a:txBody>
                  <a:tcPr marL="83614" marR="41807" marT="41807" marB="41807"/>
                </a:tc>
                <a:tc>
                  <a:txBody>
                    <a:bodyPr/>
                    <a:lstStyle/>
                    <a:p>
                      <a:pPr algn="l" fontAlgn="t"/>
                      <a:r>
                        <a:rPr lang="en-US" sz="1400">
                          <a:effectLst/>
                        </a:rPr>
                        <a:t>Ernst Handel</a:t>
                      </a:r>
                    </a:p>
                  </a:txBody>
                  <a:tcPr marL="41807" marR="41807" marT="41807" marB="41807"/>
                </a:tc>
                <a:tc>
                  <a:txBody>
                    <a:bodyPr/>
                    <a:lstStyle/>
                    <a:p>
                      <a:pPr algn="l" fontAlgn="t"/>
                      <a:r>
                        <a:rPr lang="en-US" sz="1400">
                          <a:effectLst/>
                        </a:rPr>
                        <a:t>Roland Mendel</a:t>
                      </a:r>
                    </a:p>
                  </a:txBody>
                  <a:tcPr marL="41807" marR="41807" marT="41807" marB="41807"/>
                </a:tc>
                <a:tc>
                  <a:txBody>
                    <a:bodyPr/>
                    <a:lstStyle/>
                    <a:p>
                      <a:pPr algn="l" fontAlgn="t"/>
                      <a:r>
                        <a:rPr lang="en-US" sz="1400">
                          <a:effectLst/>
                        </a:rPr>
                        <a:t>Kirchgasse 6</a:t>
                      </a:r>
                    </a:p>
                  </a:txBody>
                  <a:tcPr marL="41807" marR="41807" marT="41807" marB="41807"/>
                </a:tc>
                <a:tc>
                  <a:txBody>
                    <a:bodyPr/>
                    <a:lstStyle/>
                    <a:p>
                      <a:pPr algn="l" fontAlgn="t"/>
                      <a:r>
                        <a:rPr lang="en-US" sz="1400">
                          <a:effectLst/>
                        </a:rPr>
                        <a:t>Graz</a:t>
                      </a:r>
                    </a:p>
                  </a:txBody>
                  <a:tcPr marL="41807" marR="41807" marT="41807" marB="41807"/>
                </a:tc>
                <a:tc>
                  <a:txBody>
                    <a:bodyPr/>
                    <a:lstStyle/>
                    <a:p>
                      <a:pPr algn="l" fontAlgn="t"/>
                      <a:r>
                        <a:rPr lang="en-US" sz="1400">
                          <a:effectLst/>
                        </a:rPr>
                        <a:t>8010</a:t>
                      </a:r>
                    </a:p>
                  </a:txBody>
                  <a:tcPr marL="41807" marR="41807" marT="41807" marB="41807"/>
                </a:tc>
                <a:tc>
                  <a:txBody>
                    <a:bodyPr/>
                    <a:lstStyle/>
                    <a:p>
                      <a:pPr algn="l" fontAlgn="t"/>
                      <a:r>
                        <a:rPr lang="en-US" sz="1400">
                          <a:effectLst/>
                        </a:rPr>
                        <a:t>Austria</a:t>
                      </a:r>
                    </a:p>
                  </a:txBody>
                  <a:tcPr marL="41807" marR="41807" marT="41807" marB="41807"/>
                </a:tc>
                <a:extLst>
                  <a:ext uri="{0D108BD9-81ED-4DB2-BD59-A6C34878D82A}">
                    <a16:rowId xmlns:a16="http://schemas.microsoft.com/office/drawing/2014/main" val="4156711196"/>
                  </a:ext>
                </a:extLst>
              </a:tr>
              <a:tr h="327316">
                <a:tc>
                  <a:txBody>
                    <a:bodyPr/>
                    <a:lstStyle/>
                    <a:p>
                      <a:pPr algn="l" fontAlgn="t"/>
                      <a:r>
                        <a:rPr lang="en-US" sz="1400">
                          <a:effectLst/>
                        </a:rPr>
                        <a:t>59</a:t>
                      </a:r>
                    </a:p>
                  </a:txBody>
                  <a:tcPr marL="83614" marR="41807" marT="41807" marB="41807"/>
                </a:tc>
                <a:tc>
                  <a:txBody>
                    <a:bodyPr/>
                    <a:lstStyle/>
                    <a:p>
                      <a:pPr algn="l" fontAlgn="t"/>
                      <a:r>
                        <a:rPr lang="en-US" sz="1400">
                          <a:effectLst/>
                        </a:rPr>
                        <a:t>Piccolo und mehr</a:t>
                      </a:r>
                    </a:p>
                  </a:txBody>
                  <a:tcPr marL="41807" marR="41807" marT="41807" marB="41807"/>
                </a:tc>
                <a:tc>
                  <a:txBody>
                    <a:bodyPr/>
                    <a:lstStyle/>
                    <a:p>
                      <a:pPr algn="l" fontAlgn="t"/>
                      <a:r>
                        <a:rPr lang="en-US" sz="1400">
                          <a:effectLst/>
                        </a:rPr>
                        <a:t>Georg Pipps</a:t>
                      </a:r>
                    </a:p>
                  </a:txBody>
                  <a:tcPr marL="41807" marR="41807" marT="41807" marB="41807"/>
                </a:tc>
                <a:tc>
                  <a:txBody>
                    <a:bodyPr/>
                    <a:lstStyle/>
                    <a:p>
                      <a:pPr algn="l" fontAlgn="t"/>
                      <a:r>
                        <a:rPr lang="en-US" sz="1400">
                          <a:effectLst/>
                        </a:rPr>
                        <a:t>Geislweg 14</a:t>
                      </a:r>
                    </a:p>
                  </a:txBody>
                  <a:tcPr marL="41807" marR="41807" marT="41807" marB="41807"/>
                </a:tc>
                <a:tc>
                  <a:txBody>
                    <a:bodyPr/>
                    <a:lstStyle/>
                    <a:p>
                      <a:pPr algn="l" fontAlgn="t"/>
                      <a:r>
                        <a:rPr lang="en-US" sz="1400">
                          <a:effectLst/>
                        </a:rPr>
                        <a:t>Salzburg</a:t>
                      </a:r>
                    </a:p>
                  </a:txBody>
                  <a:tcPr marL="41807" marR="41807" marT="41807" marB="41807"/>
                </a:tc>
                <a:tc>
                  <a:txBody>
                    <a:bodyPr/>
                    <a:lstStyle/>
                    <a:p>
                      <a:pPr algn="l" fontAlgn="t"/>
                      <a:r>
                        <a:rPr lang="en-US" sz="1400">
                          <a:effectLst/>
                        </a:rPr>
                        <a:t>5020</a:t>
                      </a:r>
                    </a:p>
                  </a:txBody>
                  <a:tcPr marL="41807" marR="41807" marT="41807" marB="41807"/>
                </a:tc>
                <a:tc>
                  <a:txBody>
                    <a:bodyPr/>
                    <a:lstStyle/>
                    <a:p>
                      <a:pPr algn="l" fontAlgn="t"/>
                      <a:r>
                        <a:rPr lang="en-US" sz="1400">
                          <a:effectLst/>
                        </a:rPr>
                        <a:t>Austria</a:t>
                      </a:r>
                    </a:p>
                  </a:txBody>
                  <a:tcPr marL="41807" marR="41807" marT="41807" marB="41807"/>
                </a:tc>
                <a:extLst>
                  <a:ext uri="{0D108BD9-81ED-4DB2-BD59-A6C34878D82A}">
                    <a16:rowId xmlns:a16="http://schemas.microsoft.com/office/drawing/2014/main" val="2012689905"/>
                  </a:ext>
                </a:extLst>
              </a:tr>
              <a:tr h="538672">
                <a:tc>
                  <a:txBody>
                    <a:bodyPr/>
                    <a:lstStyle/>
                    <a:p>
                      <a:pPr algn="l" fontAlgn="t"/>
                      <a:r>
                        <a:rPr lang="en-US" sz="1400">
                          <a:effectLst/>
                        </a:rPr>
                        <a:t>50</a:t>
                      </a:r>
                    </a:p>
                  </a:txBody>
                  <a:tcPr marL="83614" marR="41807" marT="41807" marB="41807"/>
                </a:tc>
                <a:tc>
                  <a:txBody>
                    <a:bodyPr/>
                    <a:lstStyle/>
                    <a:p>
                      <a:pPr algn="l" fontAlgn="t"/>
                      <a:r>
                        <a:rPr lang="en-US" sz="1400">
                          <a:effectLst/>
                        </a:rPr>
                        <a:t>Maison Dewey</a:t>
                      </a:r>
                    </a:p>
                  </a:txBody>
                  <a:tcPr marL="41807" marR="41807" marT="41807" marB="41807"/>
                </a:tc>
                <a:tc>
                  <a:txBody>
                    <a:bodyPr/>
                    <a:lstStyle/>
                    <a:p>
                      <a:pPr algn="l" fontAlgn="t"/>
                      <a:r>
                        <a:rPr lang="en-US" sz="1400">
                          <a:effectLst/>
                        </a:rPr>
                        <a:t>Catherine Dewey</a:t>
                      </a:r>
                    </a:p>
                  </a:txBody>
                  <a:tcPr marL="41807" marR="41807" marT="41807" marB="41807"/>
                </a:tc>
                <a:tc>
                  <a:txBody>
                    <a:bodyPr/>
                    <a:lstStyle/>
                    <a:p>
                      <a:pPr algn="l" fontAlgn="t"/>
                      <a:r>
                        <a:rPr lang="en-US" sz="1400">
                          <a:effectLst/>
                        </a:rPr>
                        <a:t>Rue Joseph-Bens 532</a:t>
                      </a:r>
                    </a:p>
                  </a:txBody>
                  <a:tcPr marL="41807" marR="41807" marT="41807" marB="41807"/>
                </a:tc>
                <a:tc>
                  <a:txBody>
                    <a:bodyPr/>
                    <a:lstStyle/>
                    <a:p>
                      <a:pPr algn="l" fontAlgn="t"/>
                      <a:r>
                        <a:rPr lang="en-US" sz="1400" dirty="0" err="1">
                          <a:effectLst/>
                        </a:rPr>
                        <a:t>Bruxelles</a:t>
                      </a:r>
                      <a:endParaRPr lang="en-US" sz="1400" dirty="0">
                        <a:effectLst/>
                      </a:endParaRPr>
                    </a:p>
                  </a:txBody>
                  <a:tcPr marL="41807" marR="41807" marT="41807" marB="41807"/>
                </a:tc>
                <a:tc>
                  <a:txBody>
                    <a:bodyPr/>
                    <a:lstStyle/>
                    <a:p>
                      <a:pPr algn="l" fontAlgn="t"/>
                      <a:r>
                        <a:rPr lang="en-US" sz="1400">
                          <a:effectLst/>
                        </a:rPr>
                        <a:t>B-1180</a:t>
                      </a:r>
                    </a:p>
                  </a:txBody>
                  <a:tcPr marL="41807" marR="41807" marT="41807" marB="41807"/>
                </a:tc>
                <a:tc>
                  <a:txBody>
                    <a:bodyPr/>
                    <a:lstStyle/>
                    <a:p>
                      <a:pPr algn="l" fontAlgn="t"/>
                      <a:r>
                        <a:rPr lang="en-US" sz="1400">
                          <a:effectLst/>
                        </a:rPr>
                        <a:t>Belgium</a:t>
                      </a:r>
                    </a:p>
                  </a:txBody>
                  <a:tcPr marL="41807" marR="41807" marT="41807" marB="41807"/>
                </a:tc>
                <a:extLst>
                  <a:ext uri="{0D108BD9-81ED-4DB2-BD59-A6C34878D82A}">
                    <a16:rowId xmlns:a16="http://schemas.microsoft.com/office/drawing/2014/main" val="2939891256"/>
                  </a:ext>
                </a:extLst>
              </a:tr>
              <a:tr h="538672">
                <a:tc>
                  <a:txBody>
                    <a:bodyPr/>
                    <a:lstStyle/>
                    <a:p>
                      <a:pPr algn="l" fontAlgn="t"/>
                      <a:r>
                        <a:rPr lang="en-US" sz="1400">
                          <a:effectLst/>
                        </a:rPr>
                        <a:t>76</a:t>
                      </a:r>
                    </a:p>
                  </a:txBody>
                  <a:tcPr marL="83614" marR="41807" marT="41807" marB="41807"/>
                </a:tc>
                <a:tc>
                  <a:txBody>
                    <a:bodyPr/>
                    <a:lstStyle/>
                    <a:p>
                      <a:pPr algn="l" fontAlgn="t"/>
                      <a:r>
                        <a:rPr lang="en-US" sz="1400">
                          <a:effectLst/>
                        </a:rPr>
                        <a:t>Suprêmes délices</a:t>
                      </a:r>
                    </a:p>
                  </a:txBody>
                  <a:tcPr marL="41807" marR="41807" marT="41807" marB="41807"/>
                </a:tc>
                <a:tc>
                  <a:txBody>
                    <a:bodyPr/>
                    <a:lstStyle/>
                    <a:p>
                      <a:pPr algn="l" fontAlgn="t"/>
                      <a:r>
                        <a:rPr lang="en-US" sz="1400">
                          <a:effectLst/>
                        </a:rPr>
                        <a:t>Pascale Cartrain</a:t>
                      </a:r>
                    </a:p>
                  </a:txBody>
                  <a:tcPr marL="41807" marR="41807" marT="41807" marB="41807"/>
                </a:tc>
                <a:tc>
                  <a:txBody>
                    <a:bodyPr/>
                    <a:lstStyle/>
                    <a:p>
                      <a:pPr algn="l" fontAlgn="t"/>
                      <a:r>
                        <a:rPr lang="en-US" sz="1400">
                          <a:effectLst/>
                        </a:rPr>
                        <a:t>Boulevard Tirou, 255</a:t>
                      </a:r>
                    </a:p>
                  </a:txBody>
                  <a:tcPr marL="41807" marR="41807" marT="41807" marB="41807"/>
                </a:tc>
                <a:tc>
                  <a:txBody>
                    <a:bodyPr/>
                    <a:lstStyle/>
                    <a:p>
                      <a:pPr algn="l" fontAlgn="t"/>
                      <a:r>
                        <a:rPr lang="en-US" sz="1400">
                          <a:effectLst/>
                        </a:rPr>
                        <a:t>Charleroi</a:t>
                      </a:r>
                    </a:p>
                  </a:txBody>
                  <a:tcPr marL="41807" marR="41807" marT="41807" marB="41807"/>
                </a:tc>
                <a:tc>
                  <a:txBody>
                    <a:bodyPr/>
                    <a:lstStyle/>
                    <a:p>
                      <a:pPr algn="l" fontAlgn="t"/>
                      <a:r>
                        <a:rPr lang="en-US" sz="1400">
                          <a:effectLst/>
                        </a:rPr>
                        <a:t>B-6000</a:t>
                      </a:r>
                    </a:p>
                  </a:txBody>
                  <a:tcPr marL="41807" marR="41807" marT="41807" marB="41807"/>
                </a:tc>
                <a:tc>
                  <a:txBody>
                    <a:bodyPr/>
                    <a:lstStyle/>
                    <a:p>
                      <a:pPr algn="l" fontAlgn="t"/>
                      <a:r>
                        <a:rPr lang="en-US" sz="1400">
                          <a:effectLst/>
                        </a:rPr>
                        <a:t>Belgium</a:t>
                      </a:r>
                    </a:p>
                  </a:txBody>
                  <a:tcPr marL="41807" marR="41807" marT="41807" marB="41807"/>
                </a:tc>
                <a:extLst>
                  <a:ext uri="{0D108BD9-81ED-4DB2-BD59-A6C34878D82A}">
                    <a16:rowId xmlns:a16="http://schemas.microsoft.com/office/drawing/2014/main" val="2813015946"/>
                  </a:ext>
                </a:extLst>
              </a:tr>
              <a:tr h="461060">
                <a:tc>
                  <a:txBody>
                    <a:bodyPr/>
                    <a:lstStyle/>
                    <a:p>
                      <a:pPr algn="l" fontAlgn="t"/>
                      <a:r>
                        <a:rPr lang="en-US" sz="1400">
                          <a:effectLst/>
                        </a:rPr>
                        <a:t>15</a:t>
                      </a:r>
                    </a:p>
                  </a:txBody>
                  <a:tcPr marL="83614" marR="41807" marT="41807" marB="41807"/>
                </a:tc>
                <a:tc>
                  <a:txBody>
                    <a:bodyPr/>
                    <a:lstStyle/>
                    <a:p>
                      <a:pPr algn="l" fontAlgn="t"/>
                      <a:r>
                        <a:rPr lang="en-US" sz="1400">
                          <a:effectLst/>
                        </a:rPr>
                        <a:t>Comércio Mineiro</a:t>
                      </a:r>
                    </a:p>
                  </a:txBody>
                  <a:tcPr marL="41807" marR="41807" marT="41807" marB="41807"/>
                </a:tc>
                <a:tc>
                  <a:txBody>
                    <a:bodyPr/>
                    <a:lstStyle/>
                    <a:p>
                      <a:pPr algn="l" fontAlgn="t"/>
                      <a:r>
                        <a:rPr lang="en-US" sz="1400">
                          <a:effectLst/>
                        </a:rPr>
                        <a:t>Pedro Afonso</a:t>
                      </a:r>
                    </a:p>
                  </a:txBody>
                  <a:tcPr marL="41807" marR="41807" marT="41807" marB="41807"/>
                </a:tc>
                <a:tc>
                  <a:txBody>
                    <a:bodyPr/>
                    <a:lstStyle/>
                    <a:p>
                      <a:pPr algn="l" fontAlgn="t"/>
                      <a:r>
                        <a:rPr lang="en-US" sz="1400">
                          <a:effectLst/>
                        </a:rPr>
                        <a:t>Av. dos Lusíadas, 23</a:t>
                      </a:r>
                    </a:p>
                  </a:txBody>
                  <a:tcPr marL="41807" marR="41807" marT="41807" marB="41807"/>
                </a:tc>
                <a:tc>
                  <a:txBody>
                    <a:bodyPr/>
                    <a:lstStyle/>
                    <a:p>
                      <a:pPr algn="l" fontAlgn="t"/>
                      <a:r>
                        <a:rPr lang="en-US" sz="1400">
                          <a:effectLst/>
                        </a:rPr>
                        <a:t>São Paulo</a:t>
                      </a:r>
                    </a:p>
                  </a:txBody>
                  <a:tcPr marL="41807" marR="41807" marT="41807" marB="41807"/>
                </a:tc>
                <a:tc>
                  <a:txBody>
                    <a:bodyPr/>
                    <a:lstStyle/>
                    <a:p>
                      <a:pPr algn="l" fontAlgn="t"/>
                      <a:r>
                        <a:rPr lang="en-US" sz="1400">
                          <a:effectLst/>
                        </a:rPr>
                        <a:t>05432-043</a:t>
                      </a:r>
                    </a:p>
                  </a:txBody>
                  <a:tcPr marL="41807" marR="41807" marT="41807" marB="41807"/>
                </a:tc>
                <a:tc>
                  <a:txBody>
                    <a:bodyPr/>
                    <a:lstStyle/>
                    <a:p>
                      <a:pPr algn="l" fontAlgn="t"/>
                      <a:r>
                        <a:rPr lang="en-US" sz="1400" dirty="0">
                          <a:effectLst/>
                        </a:rPr>
                        <a:t>Brazil</a:t>
                      </a:r>
                    </a:p>
                  </a:txBody>
                  <a:tcPr marL="41807" marR="41807" marT="41807" marB="41807"/>
                </a:tc>
                <a:extLst>
                  <a:ext uri="{0D108BD9-81ED-4DB2-BD59-A6C34878D82A}">
                    <a16:rowId xmlns:a16="http://schemas.microsoft.com/office/drawing/2014/main" val="2027697888"/>
                  </a:ext>
                </a:extLst>
              </a:tr>
            </a:tbl>
          </a:graphicData>
        </a:graphic>
      </p:graphicFrame>
    </p:spTree>
    <p:extLst>
      <p:ext uri="{BB962C8B-B14F-4D97-AF65-F5344CB8AC3E}">
        <p14:creationId xmlns:p14="http://schemas.microsoft.com/office/powerpoint/2010/main" val="478345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40" y="256902"/>
            <a:ext cx="8596668" cy="1320800"/>
          </a:xfrm>
        </p:spPr>
        <p:txBody>
          <a:bodyPr/>
          <a:lstStyle/>
          <a:p>
            <a:r>
              <a:rPr lang="en-US" b="1" dirty="0"/>
              <a:t>ORDER BY DESC</a:t>
            </a:r>
          </a:p>
        </p:txBody>
      </p:sp>
      <p:sp>
        <p:nvSpPr>
          <p:cNvPr id="3" name="Content Placeholder 2"/>
          <p:cNvSpPr>
            <a:spLocks noGrp="1"/>
          </p:cNvSpPr>
          <p:nvPr>
            <p:ph idx="1"/>
          </p:nvPr>
        </p:nvSpPr>
        <p:spPr>
          <a:xfrm>
            <a:off x="429140" y="1076371"/>
            <a:ext cx="8596668" cy="3880773"/>
          </a:xfrm>
        </p:spPr>
        <p:txBody>
          <a:bodyPr/>
          <a:lstStyle/>
          <a:p>
            <a:pPr marL="0" indent="0">
              <a:buNone/>
            </a:pPr>
            <a:r>
              <a:rPr lang="en-US" dirty="0"/>
              <a:t>SELECT * FROM Customers   ORDER BY Country DESC;</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4303030"/>
              </p:ext>
            </p:extLst>
          </p:nvPr>
        </p:nvGraphicFramePr>
        <p:xfrm>
          <a:off x="613955" y="1577707"/>
          <a:ext cx="10054044" cy="7450788"/>
        </p:xfrm>
        <a:graphic>
          <a:graphicData uri="http://schemas.openxmlformats.org/drawingml/2006/table">
            <a:tbl>
              <a:tblPr>
                <a:tableStyleId>{69CF1AB2-1976-4502-BF36-3FF5EA218861}</a:tableStyleId>
              </a:tblPr>
              <a:tblGrid>
                <a:gridCol w="1436292">
                  <a:extLst>
                    <a:ext uri="{9D8B030D-6E8A-4147-A177-3AD203B41FA5}">
                      <a16:colId xmlns:a16="http://schemas.microsoft.com/office/drawing/2014/main" val="2388761332"/>
                    </a:ext>
                  </a:extLst>
                </a:gridCol>
                <a:gridCol w="1436292">
                  <a:extLst>
                    <a:ext uri="{9D8B030D-6E8A-4147-A177-3AD203B41FA5}">
                      <a16:colId xmlns:a16="http://schemas.microsoft.com/office/drawing/2014/main" val="4014918808"/>
                    </a:ext>
                  </a:extLst>
                </a:gridCol>
                <a:gridCol w="1436292">
                  <a:extLst>
                    <a:ext uri="{9D8B030D-6E8A-4147-A177-3AD203B41FA5}">
                      <a16:colId xmlns:a16="http://schemas.microsoft.com/office/drawing/2014/main" val="3118173502"/>
                    </a:ext>
                  </a:extLst>
                </a:gridCol>
                <a:gridCol w="1436292">
                  <a:extLst>
                    <a:ext uri="{9D8B030D-6E8A-4147-A177-3AD203B41FA5}">
                      <a16:colId xmlns:a16="http://schemas.microsoft.com/office/drawing/2014/main" val="2431821841"/>
                    </a:ext>
                  </a:extLst>
                </a:gridCol>
                <a:gridCol w="1436292">
                  <a:extLst>
                    <a:ext uri="{9D8B030D-6E8A-4147-A177-3AD203B41FA5}">
                      <a16:colId xmlns:a16="http://schemas.microsoft.com/office/drawing/2014/main" val="2005434997"/>
                    </a:ext>
                  </a:extLst>
                </a:gridCol>
                <a:gridCol w="1436292">
                  <a:extLst>
                    <a:ext uri="{9D8B030D-6E8A-4147-A177-3AD203B41FA5}">
                      <a16:colId xmlns:a16="http://schemas.microsoft.com/office/drawing/2014/main" val="3525901954"/>
                    </a:ext>
                  </a:extLst>
                </a:gridCol>
                <a:gridCol w="1436292">
                  <a:extLst>
                    <a:ext uri="{9D8B030D-6E8A-4147-A177-3AD203B41FA5}">
                      <a16:colId xmlns:a16="http://schemas.microsoft.com/office/drawing/2014/main" val="1686734288"/>
                    </a:ext>
                  </a:extLst>
                </a:gridCol>
              </a:tblGrid>
              <a:tr h="290022">
                <a:tc>
                  <a:txBody>
                    <a:bodyPr/>
                    <a:lstStyle/>
                    <a:p>
                      <a:pPr algn="l" fontAlgn="t"/>
                      <a:r>
                        <a:rPr lang="en-US" sz="1600" dirty="0" err="1">
                          <a:effectLst/>
                        </a:rPr>
                        <a:t>CustomerID</a:t>
                      </a:r>
                      <a:endParaRPr lang="en-US" sz="1600" dirty="0">
                        <a:effectLst/>
                      </a:endParaRPr>
                    </a:p>
                  </a:txBody>
                  <a:tcPr marL="78829" marR="39414" marT="39414" marB="39414"/>
                </a:tc>
                <a:tc>
                  <a:txBody>
                    <a:bodyPr/>
                    <a:lstStyle/>
                    <a:p>
                      <a:pPr algn="l" fontAlgn="t"/>
                      <a:r>
                        <a:rPr lang="en-US" sz="1600">
                          <a:effectLst/>
                        </a:rPr>
                        <a:t>CustomerName</a:t>
                      </a:r>
                    </a:p>
                  </a:txBody>
                  <a:tcPr marL="39414" marR="39414" marT="39414" marB="39414"/>
                </a:tc>
                <a:tc>
                  <a:txBody>
                    <a:bodyPr/>
                    <a:lstStyle/>
                    <a:p>
                      <a:pPr algn="l" fontAlgn="t"/>
                      <a:r>
                        <a:rPr lang="en-US" sz="1600">
                          <a:effectLst/>
                        </a:rPr>
                        <a:t>ContactName</a:t>
                      </a:r>
                    </a:p>
                  </a:txBody>
                  <a:tcPr marL="39414" marR="39414" marT="39414" marB="39414"/>
                </a:tc>
                <a:tc>
                  <a:txBody>
                    <a:bodyPr/>
                    <a:lstStyle/>
                    <a:p>
                      <a:pPr algn="l" fontAlgn="t"/>
                      <a:r>
                        <a:rPr lang="en-US" sz="1600">
                          <a:effectLst/>
                        </a:rPr>
                        <a:t>Address</a:t>
                      </a:r>
                    </a:p>
                  </a:txBody>
                  <a:tcPr marL="39414" marR="39414" marT="39414" marB="39414"/>
                </a:tc>
                <a:tc>
                  <a:txBody>
                    <a:bodyPr/>
                    <a:lstStyle/>
                    <a:p>
                      <a:pPr algn="l" fontAlgn="t"/>
                      <a:r>
                        <a:rPr lang="en-US" sz="1600">
                          <a:effectLst/>
                        </a:rPr>
                        <a:t>City</a:t>
                      </a:r>
                    </a:p>
                  </a:txBody>
                  <a:tcPr marL="39414" marR="39414" marT="39414" marB="39414"/>
                </a:tc>
                <a:tc>
                  <a:txBody>
                    <a:bodyPr/>
                    <a:lstStyle/>
                    <a:p>
                      <a:pPr algn="l" fontAlgn="t"/>
                      <a:r>
                        <a:rPr lang="en-US" sz="1600">
                          <a:effectLst/>
                        </a:rPr>
                        <a:t>PostalCode</a:t>
                      </a:r>
                    </a:p>
                  </a:txBody>
                  <a:tcPr marL="39414" marR="39414" marT="39414" marB="39414"/>
                </a:tc>
                <a:tc>
                  <a:txBody>
                    <a:bodyPr/>
                    <a:lstStyle/>
                    <a:p>
                      <a:pPr algn="l" fontAlgn="t"/>
                      <a:r>
                        <a:rPr lang="en-US" sz="1600">
                          <a:effectLst/>
                        </a:rPr>
                        <a:t>Country</a:t>
                      </a:r>
                    </a:p>
                  </a:txBody>
                  <a:tcPr marL="39414" marR="39414" marT="39414" marB="39414"/>
                </a:tc>
                <a:extLst>
                  <a:ext uri="{0D108BD9-81ED-4DB2-BD59-A6C34878D82A}">
                    <a16:rowId xmlns:a16="http://schemas.microsoft.com/office/drawing/2014/main" val="339447039"/>
                  </a:ext>
                </a:extLst>
              </a:tr>
              <a:tr h="476464">
                <a:tc>
                  <a:txBody>
                    <a:bodyPr/>
                    <a:lstStyle/>
                    <a:p>
                      <a:pPr algn="l" fontAlgn="t"/>
                      <a:r>
                        <a:rPr lang="en-US" sz="1600">
                          <a:effectLst/>
                        </a:rPr>
                        <a:t>33</a:t>
                      </a:r>
                    </a:p>
                  </a:txBody>
                  <a:tcPr marL="78829" marR="39414" marT="39414" marB="39414"/>
                </a:tc>
                <a:tc>
                  <a:txBody>
                    <a:bodyPr/>
                    <a:lstStyle/>
                    <a:p>
                      <a:pPr algn="l" fontAlgn="t"/>
                      <a:r>
                        <a:rPr lang="en-US" sz="1600">
                          <a:effectLst/>
                        </a:rPr>
                        <a:t>GROSELLA-Restaurante</a:t>
                      </a:r>
                    </a:p>
                  </a:txBody>
                  <a:tcPr marL="39414" marR="39414" marT="39414" marB="39414"/>
                </a:tc>
                <a:tc>
                  <a:txBody>
                    <a:bodyPr/>
                    <a:lstStyle/>
                    <a:p>
                      <a:pPr algn="l" fontAlgn="t"/>
                      <a:r>
                        <a:rPr lang="en-US" sz="1600">
                          <a:effectLst/>
                        </a:rPr>
                        <a:t>Manuel Pereira</a:t>
                      </a:r>
                    </a:p>
                  </a:txBody>
                  <a:tcPr marL="39414" marR="39414" marT="39414" marB="39414"/>
                </a:tc>
                <a:tc>
                  <a:txBody>
                    <a:bodyPr/>
                    <a:lstStyle/>
                    <a:p>
                      <a:pPr algn="l" fontAlgn="t"/>
                      <a:r>
                        <a:rPr lang="es-ES" sz="1600">
                          <a:effectLst/>
                        </a:rPr>
                        <a:t>5ª Ave. Los Palos Grandes</a:t>
                      </a:r>
                    </a:p>
                  </a:txBody>
                  <a:tcPr marL="39414" marR="39414" marT="39414" marB="39414"/>
                </a:tc>
                <a:tc>
                  <a:txBody>
                    <a:bodyPr/>
                    <a:lstStyle/>
                    <a:p>
                      <a:pPr algn="l" fontAlgn="t"/>
                      <a:r>
                        <a:rPr lang="en-US" sz="1600">
                          <a:effectLst/>
                        </a:rPr>
                        <a:t>Caracas</a:t>
                      </a:r>
                    </a:p>
                  </a:txBody>
                  <a:tcPr marL="39414" marR="39414" marT="39414" marB="39414"/>
                </a:tc>
                <a:tc>
                  <a:txBody>
                    <a:bodyPr/>
                    <a:lstStyle/>
                    <a:p>
                      <a:pPr algn="l" fontAlgn="t"/>
                      <a:r>
                        <a:rPr lang="en-US" sz="1600">
                          <a:effectLst/>
                        </a:rPr>
                        <a:t>1081</a:t>
                      </a:r>
                    </a:p>
                  </a:txBody>
                  <a:tcPr marL="39414" marR="39414" marT="39414" marB="39414"/>
                </a:tc>
                <a:tc>
                  <a:txBody>
                    <a:bodyPr/>
                    <a:lstStyle/>
                    <a:p>
                      <a:pPr algn="l" fontAlgn="t"/>
                      <a:r>
                        <a:rPr lang="en-US" sz="1600">
                          <a:effectLst/>
                        </a:rPr>
                        <a:t>Venezuela</a:t>
                      </a:r>
                    </a:p>
                  </a:txBody>
                  <a:tcPr marL="39414" marR="39414" marT="39414" marB="39414"/>
                </a:tc>
                <a:extLst>
                  <a:ext uri="{0D108BD9-81ED-4DB2-BD59-A6C34878D82A}">
                    <a16:rowId xmlns:a16="http://schemas.microsoft.com/office/drawing/2014/main" val="1444900447"/>
                  </a:ext>
                </a:extLst>
              </a:tr>
              <a:tr h="662908">
                <a:tc>
                  <a:txBody>
                    <a:bodyPr/>
                    <a:lstStyle/>
                    <a:p>
                      <a:pPr algn="l" fontAlgn="t"/>
                      <a:r>
                        <a:rPr lang="en-US" sz="1600">
                          <a:effectLst/>
                        </a:rPr>
                        <a:t>35</a:t>
                      </a:r>
                    </a:p>
                  </a:txBody>
                  <a:tcPr marL="78829" marR="39414" marT="39414" marB="39414"/>
                </a:tc>
                <a:tc>
                  <a:txBody>
                    <a:bodyPr/>
                    <a:lstStyle/>
                    <a:p>
                      <a:pPr algn="l" fontAlgn="t"/>
                      <a:r>
                        <a:rPr lang="en-US" sz="1600">
                          <a:effectLst/>
                        </a:rPr>
                        <a:t>HILARIÓN-Abastos</a:t>
                      </a:r>
                    </a:p>
                  </a:txBody>
                  <a:tcPr marL="39414" marR="39414" marT="39414" marB="39414"/>
                </a:tc>
                <a:tc>
                  <a:txBody>
                    <a:bodyPr/>
                    <a:lstStyle/>
                    <a:p>
                      <a:pPr algn="l" fontAlgn="t"/>
                      <a:r>
                        <a:rPr lang="en-US" sz="1600">
                          <a:effectLst/>
                        </a:rPr>
                        <a:t>Carlos Hernández</a:t>
                      </a:r>
                    </a:p>
                  </a:txBody>
                  <a:tcPr marL="39414" marR="39414" marT="39414" marB="39414"/>
                </a:tc>
                <a:tc>
                  <a:txBody>
                    <a:bodyPr/>
                    <a:lstStyle/>
                    <a:p>
                      <a:pPr algn="l" fontAlgn="t"/>
                      <a:r>
                        <a:rPr lang="en-US" sz="1600">
                          <a:effectLst/>
                        </a:rPr>
                        <a:t>Carrera 22 con Ave. Carlos Soublette #8-35</a:t>
                      </a:r>
                    </a:p>
                  </a:txBody>
                  <a:tcPr marL="39414" marR="39414" marT="39414" marB="39414"/>
                </a:tc>
                <a:tc>
                  <a:txBody>
                    <a:bodyPr/>
                    <a:lstStyle/>
                    <a:p>
                      <a:pPr algn="l" fontAlgn="t"/>
                      <a:r>
                        <a:rPr lang="en-US" sz="1600">
                          <a:effectLst/>
                        </a:rPr>
                        <a:t>San Cristóbal</a:t>
                      </a:r>
                    </a:p>
                  </a:txBody>
                  <a:tcPr marL="39414" marR="39414" marT="39414" marB="39414"/>
                </a:tc>
                <a:tc>
                  <a:txBody>
                    <a:bodyPr/>
                    <a:lstStyle/>
                    <a:p>
                      <a:pPr algn="l" fontAlgn="t"/>
                      <a:r>
                        <a:rPr lang="en-US" sz="1600">
                          <a:effectLst/>
                        </a:rPr>
                        <a:t>5022</a:t>
                      </a:r>
                    </a:p>
                  </a:txBody>
                  <a:tcPr marL="39414" marR="39414" marT="39414" marB="39414"/>
                </a:tc>
                <a:tc>
                  <a:txBody>
                    <a:bodyPr/>
                    <a:lstStyle/>
                    <a:p>
                      <a:pPr algn="l" fontAlgn="t"/>
                      <a:r>
                        <a:rPr lang="en-US" sz="1600">
                          <a:effectLst/>
                        </a:rPr>
                        <a:t>Venezuela</a:t>
                      </a:r>
                    </a:p>
                  </a:txBody>
                  <a:tcPr marL="39414" marR="39414" marT="39414" marB="39414"/>
                </a:tc>
                <a:extLst>
                  <a:ext uri="{0D108BD9-81ED-4DB2-BD59-A6C34878D82A}">
                    <a16:rowId xmlns:a16="http://schemas.microsoft.com/office/drawing/2014/main" val="850347878"/>
                  </a:ext>
                </a:extLst>
              </a:tr>
              <a:tr h="662908">
                <a:tc>
                  <a:txBody>
                    <a:bodyPr/>
                    <a:lstStyle/>
                    <a:p>
                      <a:pPr algn="l" fontAlgn="t"/>
                      <a:r>
                        <a:rPr lang="en-US" sz="1600">
                          <a:effectLst/>
                        </a:rPr>
                        <a:t>46</a:t>
                      </a:r>
                    </a:p>
                  </a:txBody>
                  <a:tcPr marL="78829" marR="39414" marT="39414" marB="39414"/>
                </a:tc>
                <a:tc>
                  <a:txBody>
                    <a:bodyPr/>
                    <a:lstStyle/>
                    <a:p>
                      <a:pPr algn="l" fontAlgn="t"/>
                      <a:r>
                        <a:rPr lang="en-US" sz="1600">
                          <a:effectLst/>
                        </a:rPr>
                        <a:t>LILA-Supermercado</a:t>
                      </a:r>
                    </a:p>
                  </a:txBody>
                  <a:tcPr marL="39414" marR="39414" marT="39414" marB="39414"/>
                </a:tc>
                <a:tc>
                  <a:txBody>
                    <a:bodyPr/>
                    <a:lstStyle/>
                    <a:p>
                      <a:pPr algn="l" fontAlgn="t"/>
                      <a:r>
                        <a:rPr lang="en-US" sz="1600">
                          <a:effectLst/>
                        </a:rPr>
                        <a:t>Carlos González</a:t>
                      </a:r>
                    </a:p>
                  </a:txBody>
                  <a:tcPr marL="39414" marR="39414" marT="39414" marB="39414"/>
                </a:tc>
                <a:tc>
                  <a:txBody>
                    <a:bodyPr/>
                    <a:lstStyle/>
                    <a:p>
                      <a:pPr algn="l" fontAlgn="t"/>
                      <a:r>
                        <a:rPr lang="en-US" sz="1600">
                          <a:effectLst/>
                        </a:rPr>
                        <a:t>Carrera 52 con Ave. Bolívar #65-98 Llano Largo</a:t>
                      </a:r>
                    </a:p>
                  </a:txBody>
                  <a:tcPr marL="39414" marR="39414" marT="39414" marB="39414"/>
                </a:tc>
                <a:tc>
                  <a:txBody>
                    <a:bodyPr/>
                    <a:lstStyle/>
                    <a:p>
                      <a:pPr algn="l" fontAlgn="t"/>
                      <a:r>
                        <a:rPr lang="en-US" sz="1600">
                          <a:effectLst/>
                        </a:rPr>
                        <a:t>Barquisimeto</a:t>
                      </a:r>
                    </a:p>
                  </a:txBody>
                  <a:tcPr marL="39414" marR="39414" marT="39414" marB="39414"/>
                </a:tc>
                <a:tc>
                  <a:txBody>
                    <a:bodyPr/>
                    <a:lstStyle/>
                    <a:p>
                      <a:pPr algn="l" fontAlgn="t"/>
                      <a:r>
                        <a:rPr lang="en-US" sz="1600">
                          <a:effectLst/>
                        </a:rPr>
                        <a:t>3508</a:t>
                      </a:r>
                    </a:p>
                  </a:txBody>
                  <a:tcPr marL="39414" marR="39414" marT="39414" marB="39414"/>
                </a:tc>
                <a:tc>
                  <a:txBody>
                    <a:bodyPr/>
                    <a:lstStyle/>
                    <a:p>
                      <a:pPr algn="l" fontAlgn="t"/>
                      <a:r>
                        <a:rPr lang="en-US" sz="1600">
                          <a:effectLst/>
                        </a:rPr>
                        <a:t>Venezuela</a:t>
                      </a:r>
                    </a:p>
                  </a:txBody>
                  <a:tcPr marL="39414" marR="39414" marT="39414" marB="39414"/>
                </a:tc>
                <a:extLst>
                  <a:ext uri="{0D108BD9-81ED-4DB2-BD59-A6C34878D82A}">
                    <a16:rowId xmlns:a16="http://schemas.microsoft.com/office/drawing/2014/main" val="1014086712"/>
                  </a:ext>
                </a:extLst>
              </a:tr>
              <a:tr h="476464">
                <a:tc>
                  <a:txBody>
                    <a:bodyPr/>
                    <a:lstStyle/>
                    <a:p>
                      <a:pPr algn="l" fontAlgn="t"/>
                      <a:r>
                        <a:rPr lang="en-US" sz="1600">
                          <a:effectLst/>
                        </a:rPr>
                        <a:t>47</a:t>
                      </a:r>
                    </a:p>
                  </a:txBody>
                  <a:tcPr marL="78829" marR="39414" marT="39414" marB="39414"/>
                </a:tc>
                <a:tc>
                  <a:txBody>
                    <a:bodyPr/>
                    <a:lstStyle/>
                    <a:p>
                      <a:pPr algn="l" fontAlgn="t"/>
                      <a:r>
                        <a:rPr lang="en-US" sz="1600" dirty="0">
                          <a:effectLst/>
                        </a:rPr>
                        <a:t>LINO-</a:t>
                      </a:r>
                      <a:r>
                        <a:rPr lang="en-US" sz="1600" dirty="0" err="1">
                          <a:effectLst/>
                        </a:rPr>
                        <a:t>Delicateses</a:t>
                      </a:r>
                      <a:endParaRPr lang="en-US" sz="1600" dirty="0">
                        <a:effectLst/>
                      </a:endParaRPr>
                    </a:p>
                  </a:txBody>
                  <a:tcPr marL="39414" marR="39414" marT="39414" marB="39414"/>
                </a:tc>
                <a:tc>
                  <a:txBody>
                    <a:bodyPr/>
                    <a:lstStyle/>
                    <a:p>
                      <a:pPr algn="l" fontAlgn="t"/>
                      <a:r>
                        <a:rPr lang="en-US" sz="1600">
                          <a:effectLst/>
                        </a:rPr>
                        <a:t>Felipe Izquierdo</a:t>
                      </a:r>
                    </a:p>
                  </a:txBody>
                  <a:tcPr marL="39414" marR="39414" marT="39414" marB="39414"/>
                </a:tc>
                <a:tc>
                  <a:txBody>
                    <a:bodyPr/>
                    <a:lstStyle/>
                    <a:p>
                      <a:pPr algn="l" fontAlgn="t"/>
                      <a:r>
                        <a:rPr lang="es-ES" sz="1600">
                          <a:effectLst/>
                        </a:rPr>
                        <a:t>Ave. 5 de Mayo Porlamar</a:t>
                      </a:r>
                    </a:p>
                  </a:txBody>
                  <a:tcPr marL="39414" marR="39414" marT="39414" marB="39414"/>
                </a:tc>
                <a:tc>
                  <a:txBody>
                    <a:bodyPr/>
                    <a:lstStyle/>
                    <a:p>
                      <a:pPr algn="l" fontAlgn="t"/>
                      <a:r>
                        <a:rPr lang="en-US" sz="1600">
                          <a:effectLst/>
                        </a:rPr>
                        <a:t>I. de Margarita</a:t>
                      </a:r>
                    </a:p>
                  </a:txBody>
                  <a:tcPr marL="39414" marR="39414" marT="39414" marB="39414"/>
                </a:tc>
                <a:tc>
                  <a:txBody>
                    <a:bodyPr/>
                    <a:lstStyle/>
                    <a:p>
                      <a:pPr algn="l" fontAlgn="t"/>
                      <a:r>
                        <a:rPr lang="en-US" sz="1600">
                          <a:effectLst/>
                        </a:rPr>
                        <a:t>4980</a:t>
                      </a:r>
                    </a:p>
                  </a:txBody>
                  <a:tcPr marL="39414" marR="39414" marT="39414" marB="39414"/>
                </a:tc>
                <a:tc>
                  <a:txBody>
                    <a:bodyPr/>
                    <a:lstStyle/>
                    <a:p>
                      <a:pPr algn="l" fontAlgn="t"/>
                      <a:r>
                        <a:rPr lang="en-US" sz="1600">
                          <a:effectLst/>
                        </a:rPr>
                        <a:t>Venezuela</a:t>
                      </a:r>
                    </a:p>
                  </a:txBody>
                  <a:tcPr marL="39414" marR="39414" marT="39414" marB="39414"/>
                </a:tc>
                <a:extLst>
                  <a:ext uri="{0D108BD9-81ED-4DB2-BD59-A6C34878D82A}">
                    <a16:rowId xmlns:a16="http://schemas.microsoft.com/office/drawing/2014/main" val="3377058882"/>
                  </a:ext>
                </a:extLst>
              </a:tr>
              <a:tr h="476464">
                <a:tc>
                  <a:txBody>
                    <a:bodyPr/>
                    <a:lstStyle/>
                    <a:p>
                      <a:pPr algn="l" fontAlgn="t"/>
                      <a:r>
                        <a:rPr lang="en-US" sz="1600">
                          <a:effectLst/>
                        </a:rPr>
                        <a:t>32</a:t>
                      </a:r>
                    </a:p>
                  </a:txBody>
                  <a:tcPr marL="78829" marR="39414" marT="39414" marB="39414"/>
                </a:tc>
                <a:tc>
                  <a:txBody>
                    <a:bodyPr/>
                    <a:lstStyle/>
                    <a:p>
                      <a:pPr algn="l" fontAlgn="t"/>
                      <a:r>
                        <a:rPr lang="en-US" sz="1600">
                          <a:effectLst/>
                        </a:rPr>
                        <a:t>Great Lakes Food Market</a:t>
                      </a:r>
                    </a:p>
                  </a:txBody>
                  <a:tcPr marL="39414" marR="39414" marT="39414" marB="39414"/>
                </a:tc>
                <a:tc>
                  <a:txBody>
                    <a:bodyPr/>
                    <a:lstStyle/>
                    <a:p>
                      <a:pPr algn="l" fontAlgn="t"/>
                      <a:r>
                        <a:rPr lang="en-US" sz="1600" dirty="0">
                          <a:effectLst/>
                        </a:rPr>
                        <a:t>Howard Snyder</a:t>
                      </a:r>
                    </a:p>
                  </a:txBody>
                  <a:tcPr marL="39414" marR="39414" marT="39414" marB="39414"/>
                </a:tc>
                <a:tc>
                  <a:txBody>
                    <a:bodyPr/>
                    <a:lstStyle/>
                    <a:p>
                      <a:pPr algn="l" fontAlgn="t"/>
                      <a:r>
                        <a:rPr lang="en-US" sz="1600">
                          <a:effectLst/>
                        </a:rPr>
                        <a:t>2732 Baker Blvd.</a:t>
                      </a:r>
                    </a:p>
                  </a:txBody>
                  <a:tcPr marL="39414" marR="39414" marT="39414" marB="39414"/>
                </a:tc>
                <a:tc>
                  <a:txBody>
                    <a:bodyPr/>
                    <a:lstStyle/>
                    <a:p>
                      <a:pPr algn="l" fontAlgn="t"/>
                      <a:r>
                        <a:rPr lang="en-US" sz="1600">
                          <a:effectLst/>
                        </a:rPr>
                        <a:t>Eugene</a:t>
                      </a:r>
                    </a:p>
                  </a:txBody>
                  <a:tcPr marL="39414" marR="39414" marT="39414" marB="39414"/>
                </a:tc>
                <a:tc>
                  <a:txBody>
                    <a:bodyPr/>
                    <a:lstStyle/>
                    <a:p>
                      <a:pPr algn="l" fontAlgn="t"/>
                      <a:r>
                        <a:rPr lang="en-US" sz="1600">
                          <a:effectLst/>
                        </a:rPr>
                        <a:t>97403</a:t>
                      </a:r>
                    </a:p>
                  </a:txBody>
                  <a:tcPr marL="39414" marR="39414" marT="39414" marB="39414"/>
                </a:tc>
                <a:tc>
                  <a:txBody>
                    <a:bodyPr/>
                    <a:lstStyle/>
                    <a:p>
                      <a:pPr algn="l" fontAlgn="t"/>
                      <a:r>
                        <a:rPr lang="en-US" sz="1600">
                          <a:effectLst/>
                        </a:rPr>
                        <a:t>USA</a:t>
                      </a:r>
                    </a:p>
                  </a:txBody>
                  <a:tcPr marL="39414" marR="39414" marT="39414" marB="39414"/>
                </a:tc>
                <a:extLst>
                  <a:ext uri="{0D108BD9-81ED-4DB2-BD59-A6C34878D82A}">
                    <a16:rowId xmlns:a16="http://schemas.microsoft.com/office/drawing/2014/main" val="2276977405"/>
                  </a:ext>
                </a:extLst>
              </a:tr>
              <a:tr h="476464">
                <a:tc>
                  <a:txBody>
                    <a:bodyPr/>
                    <a:lstStyle/>
                    <a:p>
                      <a:pPr algn="l" fontAlgn="t"/>
                      <a:r>
                        <a:rPr lang="en-US" sz="1600">
                          <a:effectLst/>
                        </a:rPr>
                        <a:t>36</a:t>
                      </a:r>
                    </a:p>
                  </a:txBody>
                  <a:tcPr marL="78829" marR="39414" marT="39414" marB="39414"/>
                </a:tc>
                <a:tc>
                  <a:txBody>
                    <a:bodyPr/>
                    <a:lstStyle/>
                    <a:p>
                      <a:pPr algn="l" fontAlgn="t"/>
                      <a:r>
                        <a:rPr lang="en-US" sz="1600">
                          <a:effectLst/>
                        </a:rPr>
                        <a:t>Hungry Coyote Import Store</a:t>
                      </a:r>
                    </a:p>
                  </a:txBody>
                  <a:tcPr marL="39414" marR="39414" marT="39414" marB="39414"/>
                </a:tc>
                <a:tc>
                  <a:txBody>
                    <a:bodyPr/>
                    <a:lstStyle/>
                    <a:p>
                      <a:pPr algn="l" fontAlgn="t"/>
                      <a:r>
                        <a:rPr lang="en-US" sz="1600">
                          <a:effectLst/>
                        </a:rPr>
                        <a:t>Yoshi Latimer</a:t>
                      </a:r>
                    </a:p>
                  </a:txBody>
                  <a:tcPr marL="39414" marR="39414" marT="39414" marB="39414"/>
                </a:tc>
                <a:tc>
                  <a:txBody>
                    <a:bodyPr/>
                    <a:lstStyle/>
                    <a:p>
                      <a:pPr algn="l" fontAlgn="t"/>
                      <a:r>
                        <a:rPr lang="en-US" sz="1600">
                          <a:effectLst/>
                        </a:rPr>
                        <a:t>City Center Plaza 516 Main St.</a:t>
                      </a:r>
                    </a:p>
                  </a:txBody>
                  <a:tcPr marL="39414" marR="39414" marT="39414" marB="39414"/>
                </a:tc>
                <a:tc>
                  <a:txBody>
                    <a:bodyPr/>
                    <a:lstStyle/>
                    <a:p>
                      <a:pPr algn="l" fontAlgn="t"/>
                      <a:r>
                        <a:rPr lang="en-US" sz="1600">
                          <a:effectLst/>
                        </a:rPr>
                        <a:t>Elgin</a:t>
                      </a:r>
                    </a:p>
                  </a:txBody>
                  <a:tcPr marL="39414" marR="39414" marT="39414" marB="39414"/>
                </a:tc>
                <a:tc>
                  <a:txBody>
                    <a:bodyPr/>
                    <a:lstStyle/>
                    <a:p>
                      <a:pPr algn="l" fontAlgn="t"/>
                      <a:r>
                        <a:rPr lang="en-US" sz="1600">
                          <a:effectLst/>
                        </a:rPr>
                        <a:t>97827</a:t>
                      </a:r>
                    </a:p>
                  </a:txBody>
                  <a:tcPr marL="39414" marR="39414" marT="39414" marB="39414"/>
                </a:tc>
                <a:tc>
                  <a:txBody>
                    <a:bodyPr/>
                    <a:lstStyle/>
                    <a:p>
                      <a:pPr algn="l" fontAlgn="t"/>
                      <a:r>
                        <a:rPr lang="en-US" sz="1600">
                          <a:effectLst/>
                        </a:rPr>
                        <a:t>USA</a:t>
                      </a:r>
                    </a:p>
                  </a:txBody>
                  <a:tcPr marL="39414" marR="39414" marT="39414" marB="39414"/>
                </a:tc>
                <a:extLst>
                  <a:ext uri="{0D108BD9-81ED-4DB2-BD59-A6C34878D82A}">
                    <a16:rowId xmlns:a16="http://schemas.microsoft.com/office/drawing/2014/main" val="937733605"/>
                  </a:ext>
                </a:extLst>
              </a:tr>
              <a:tr h="476464">
                <a:tc>
                  <a:txBody>
                    <a:bodyPr/>
                    <a:lstStyle/>
                    <a:p>
                      <a:pPr algn="l" fontAlgn="t"/>
                      <a:r>
                        <a:rPr lang="en-US" sz="1600">
                          <a:effectLst/>
                        </a:rPr>
                        <a:t>43</a:t>
                      </a:r>
                    </a:p>
                  </a:txBody>
                  <a:tcPr marL="78829" marR="39414" marT="39414" marB="39414"/>
                </a:tc>
                <a:tc>
                  <a:txBody>
                    <a:bodyPr/>
                    <a:lstStyle/>
                    <a:p>
                      <a:pPr algn="l" fontAlgn="t"/>
                      <a:r>
                        <a:rPr lang="en-US" sz="1600">
                          <a:effectLst/>
                        </a:rPr>
                        <a:t>Lazy K Kountry Store</a:t>
                      </a:r>
                    </a:p>
                  </a:txBody>
                  <a:tcPr marL="39414" marR="39414" marT="39414" marB="39414"/>
                </a:tc>
                <a:tc>
                  <a:txBody>
                    <a:bodyPr/>
                    <a:lstStyle/>
                    <a:p>
                      <a:pPr algn="l" fontAlgn="t"/>
                      <a:r>
                        <a:rPr lang="en-US" sz="1600">
                          <a:effectLst/>
                        </a:rPr>
                        <a:t>John Steel</a:t>
                      </a:r>
                    </a:p>
                  </a:txBody>
                  <a:tcPr marL="39414" marR="39414" marT="39414" marB="39414"/>
                </a:tc>
                <a:tc>
                  <a:txBody>
                    <a:bodyPr/>
                    <a:lstStyle/>
                    <a:p>
                      <a:pPr algn="l" fontAlgn="t"/>
                      <a:r>
                        <a:rPr lang="en-US" sz="1600">
                          <a:effectLst/>
                        </a:rPr>
                        <a:t>12 Orchestra Terrace</a:t>
                      </a:r>
                    </a:p>
                  </a:txBody>
                  <a:tcPr marL="39414" marR="39414" marT="39414" marB="39414"/>
                </a:tc>
                <a:tc>
                  <a:txBody>
                    <a:bodyPr/>
                    <a:lstStyle/>
                    <a:p>
                      <a:pPr algn="l" fontAlgn="t"/>
                      <a:r>
                        <a:rPr lang="en-US" sz="1600">
                          <a:effectLst/>
                        </a:rPr>
                        <a:t>Walla Walla</a:t>
                      </a:r>
                    </a:p>
                  </a:txBody>
                  <a:tcPr marL="39414" marR="39414" marT="39414" marB="39414"/>
                </a:tc>
                <a:tc>
                  <a:txBody>
                    <a:bodyPr/>
                    <a:lstStyle/>
                    <a:p>
                      <a:pPr algn="l" fontAlgn="t"/>
                      <a:r>
                        <a:rPr lang="en-US" sz="1600">
                          <a:effectLst/>
                        </a:rPr>
                        <a:t>99362</a:t>
                      </a:r>
                    </a:p>
                  </a:txBody>
                  <a:tcPr marL="39414" marR="39414" marT="39414" marB="39414"/>
                </a:tc>
                <a:tc>
                  <a:txBody>
                    <a:bodyPr/>
                    <a:lstStyle/>
                    <a:p>
                      <a:pPr algn="l" fontAlgn="t"/>
                      <a:r>
                        <a:rPr lang="en-US" sz="1600">
                          <a:effectLst/>
                        </a:rPr>
                        <a:t>USA</a:t>
                      </a:r>
                    </a:p>
                  </a:txBody>
                  <a:tcPr marL="39414" marR="39414" marT="39414" marB="39414"/>
                </a:tc>
                <a:extLst>
                  <a:ext uri="{0D108BD9-81ED-4DB2-BD59-A6C34878D82A}">
                    <a16:rowId xmlns:a16="http://schemas.microsoft.com/office/drawing/2014/main" val="1740897816"/>
                  </a:ext>
                </a:extLst>
              </a:tr>
              <a:tr h="290022">
                <a:tc>
                  <a:txBody>
                    <a:bodyPr/>
                    <a:lstStyle/>
                    <a:p>
                      <a:pPr algn="l" fontAlgn="t"/>
                      <a:r>
                        <a:rPr lang="en-US" sz="1600">
                          <a:effectLst/>
                        </a:rPr>
                        <a:t>45</a:t>
                      </a:r>
                    </a:p>
                  </a:txBody>
                  <a:tcPr marL="78829" marR="39414" marT="39414" marB="39414"/>
                </a:tc>
                <a:tc>
                  <a:txBody>
                    <a:bodyPr/>
                    <a:lstStyle/>
                    <a:p>
                      <a:pPr algn="l" fontAlgn="t"/>
                      <a:r>
                        <a:rPr lang="en-US" sz="1600">
                          <a:effectLst/>
                        </a:rPr>
                        <a:t>Let's Stop N Shop</a:t>
                      </a:r>
                    </a:p>
                  </a:txBody>
                  <a:tcPr marL="39414" marR="39414" marT="39414" marB="39414"/>
                </a:tc>
                <a:tc>
                  <a:txBody>
                    <a:bodyPr/>
                    <a:lstStyle/>
                    <a:p>
                      <a:pPr algn="l" fontAlgn="t"/>
                      <a:r>
                        <a:rPr lang="en-US" sz="1600">
                          <a:effectLst/>
                        </a:rPr>
                        <a:t>Jaime Yorres</a:t>
                      </a:r>
                    </a:p>
                  </a:txBody>
                  <a:tcPr marL="39414" marR="39414" marT="39414" marB="39414"/>
                </a:tc>
                <a:tc>
                  <a:txBody>
                    <a:bodyPr/>
                    <a:lstStyle/>
                    <a:p>
                      <a:pPr algn="l" fontAlgn="t"/>
                      <a:r>
                        <a:rPr lang="en-US" sz="1600">
                          <a:effectLst/>
                        </a:rPr>
                        <a:t>87 Polk St. Suite 5</a:t>
                      </a:r>
                    </a:p>
                  </a:txBody>
                  <a:tcPr marL="39414" marR="39414" marT="39414" marB="39414"/>
                </a:tc>
                <a:tc>
                  <a:txBody>
                    <a:bodyPr/>
                    <a:lstStyle/>
                    <a:p>
                      <a:pPr algn="l" fontAlgn="t"/>
                      <a:r>
                        <a:rPr lang="en-US" sz="1600">
                          <a:effectLst/>
                        </a:rPr>
                        <a:t>San Francisco</a:t>
                      </a:r>
                    </a:p>
                  </a:txBody>
                  <a:tcPr marL="39414" marR="39414" marT="39414" marB="39414"/>
                </a:tc>
                <a:tc>
                  <a:txBody>
                    <a:bodyPr/>
                    <a:lstStyle/>
                    <a:p>
                      <a:pPr algn="l" fontAlgn="t"/>
                      <a:r>
                        <a:rPr lang="en-US" sz="1600">
                          <a:effectLst/>
                        </a:rPr>
                        <a:t>94117</a:t>
                      </a:r>
                    </a:p>
                  </a:txBody>
                  <a:tcPr marL="39414" marR="39414" marT="39414" marB="39414"/>
                </a:tc>
                <a:tc>
                  <a:txBody>
                    <a:bodyPr/>
                    <a:lstStyle/>
                    <a:p>
                      <a:pPr algn="l" fontAlgn="t"/>
                      <a:r>
                        <a:rPr lang="en-US" sz="1600">
                          <a:effectLst/>
                        </a:rPr>
                        <a:t>USA</a:t>
                      </a:r>
                    </a:p>
                  </a:txBody>
                  <a:tcPr marL="39414" marR="39414" marT="39414" marB="39414"/>
                </a:tc>
                <a:extLst>
                  <a:ext uri="{0D108BD9-81ED-4DB2-BD59-A6C34878D82A}">
                    <a16:rowId xmlns:a16="http://schemas.microsoft.com/office/drawing/2014/main" val="2065162332"/>
                  </a:ext>
                </a:extLst>
              </a:tr>
              <a:tr h="476464">
                <a:tc>
                  <a:txBody>
                    <a:bodyPr/>
                    <a:lstStyle/>
                    <a:p>
                      <a:pPr algn="l" fontAlgn="t"/>
                      <a:r>
                        <a:rPr lang="en-US" sz="1600">
                          <a:effectLst/>
                        </a:rPr>
                        <a:t>48</a:t>
                      </a:r>
                    </a:p>
                  </a:txBody>
                  <a:tcPr marL="78829" marR="39414" marT="39414" marB="39414"/>
                </a:tc>
                <a:tc>
                  <a:txBody>
                    <a:bodyPr/>
                    <a:lstStyle/>
                    <a:p>
                      <a:pPr algn="l" fontAlgn="t"/>
                      <a:r>
                        <a:rPr lang="en-US" sz="1600">
                          <a:effectLst/>
                        </a:rPr>
                        <a:t>Lonesome Pine Restaurant</a:t>
                      </a:r>
                    </a:p>
                  </a:txBody>
                  <a:tcPr marL="39414" marR="39414" marT="39414" marB="39414"/>
                </a:tc>
                <a:tc>
                  <a:txBody>
                    <a:bodyPr/>
                    <a:lstStyle/>
                    <a:p>
                      <a:pPr algn="l" fontAlgn="t"/>
                      <a:r>
                        <a:rPr lang="en-US" sz="1600">
                          <a:effectLst/>
                        </a:rPr>
                        <a:t>Fran Wilson</a:t>
                      </a:r>
                    </a:p>
                  </a:txBody>
                  <a:tcPr marL="39414" marR="39414" marT="39414" marB="39414"/>
                </a:tc>
                <a:tc>
                  <a:txBody>
                    <a:bodyPr/>
                    <a:lstStyle/>
                    <a:p>
                      <a:pPr algn="l" fontAlgn="t"/>
                      <a:r>
                        <a:rPr lang="en-US" sz="1600">
                          <a:effectLst/>
                        </a:rPr>
                        <a:t>89 Chiaroscuro Rd.</a:t>
                      </a:r>
                    </a:p>
                  </a:txBody>
                  <a:tcPr marL="39414" marR="39414" marT="39414" marB="39414"/>
                </a:tc>
                <a:tc>
                  <a:txBody>
                    <a:bodyPr/>
                    <a:lstStyle/>
                    <a:p>
                      <a:pPr algn="l" fontAlgn="t"/>
                      <a:r>
                        <a:rPr lang="en-US" sz="1600" dirty="0">
                          <a:effectLst/>
                        </a:rPr>
                        <a:t>Portland</a:t>
                      </a:r>
                    </a:p>
                  </a:txBody>
                  <a:tcPr marL="39414" marR="39414" marT="39414" marB="39414"/>
                </a:tc>
                <a:tc>
                  <a:txBody>
                    <a:bodyPr/>
                    <a:lstStyle/>
                    <a:p>
                      <a:pPr algn="l" fontAlgn="t"/>
                      <a:r>
                        <a:rPr lang="en-US" sz="1600">
                          <a:effectLst/>
                        </a:rPr>
                        <a:t>97219</a:t>
                      </a:r>
                    </a:p>
                  </a:txBody>
                  <a:tcPr marL="39414" marR="39414" marT="39414" marB="39414"/>
                </a:tc>
                <a:tc>
                  <a:txBody>
                    <a:bodyPr/>
                    <a:lstStyle/>
                    <a:p>
                      <a:pPr algn="l" fontAlgn="t"/>
                      <a:r>
                        <a:rPr lang="en-US" sz="1600">
                          <a:effectLst/>
                        </a:rPr>
                        <a:t>USA</a:t>
                      </a:r>
                    </a:p>
                  </a:txBody>
                  <a:tcPr marL="39414" marR="39414" marT="39414" marB="39414"/>
                </a:tc>
                <a:extLst>
                  <a:ext uri="{0D108BD9-81ED-4DB2-BD59-A6C34878D82A}">
                    <a16:rowId xmlns:a16="http://schemas.microsoft.com/office/drawing/2014/main" val="851555365"/>
                  </a:ext>
                </a:extLst>
              </a:tr>
              <a:tr h="476464">
                <a:tc>
                  <a:txBody>
                    <a:bodyPr/>
                    <a:lstStyle/>
                    <a:p>
                      <a:pPr algn="l" fontAlgn="t"/>
                      <a:r>
                        <a:rPr lang="en-US" sz="1600">
                          <a:effectLst/>
                        </a:rPr>
                        <a:t>55</a:t>
                      </a:r>
                    </a:p>
                  </a:txBody>
                  <a:tcPr marL="78829" marR="39414" marT="39414" marB="39414"/>
                </a:tc>
                <a:tc>
                  <a:txBody>
                    <a:bodyPr/>
                    <a:lstStyle/>
                    <a:p>
                      <a:pPr algn="l" fontAlgn="t"/>
                      <a:r>
                        <a:rPr lang="en-US" sz="1600">
                          <a:effectLst/>
                        </a:rPr>
                        <a:t>Old World Delicatessen</a:t>
                      </a:r>
                    </a:p>
                  </a:txBody>
                  <a:tcPr marL="39414" marR="39414" marT="39414" marB="39414"/>
                </a:tc>
                <a:tc>
                  <a:txBody>
                    <a:bodyPr/>
                    <a:lstStyle/>
                    <a:p>
                      <a:pPr algn="l" fontAlgn="t"/>
                      <a:r>
                        <a:rPr lang="en-US" sz="1600">
                          <a:effectLst/>
                        </a:rPr>
                        <a:t>Rene Phillips</a:t>
                      </a:r>
                    </a:p>
                  </a:txBody>
                  <a:tcPr marL="39414" marR="39414" marT="39414" marB="39414"/>
                </a:tc>
                <a:tc>
                  <a:txBody>
                    <a:bodyPr/>
                    <a:lstStyle/>
                    <a:p>
                      <a:pPr algn="l" fontAlgn="t"/>
                      <a:r>
                        <a:rPr lang="en-US" sz="1600">
                          <a:effectLst/>
                        </a:rPr>
                        <a:t>2743 Bering St.</a:t>
                      </a:r>
                    </a:p>
                  </a:txBody>
                  <a:tcPr marL="39414" marR="39414" marT="39414" marB="39414"/>
                </a:tc>
                <a:tc>
                  <a:txBody>
                    <a:bodyPr/>
                    <a:lstStyle/>
                    <a:p>
                      <a:pPr algn="l" fontAlgn="t"/>
                      <a:r>
                        <a:rPr lang="en-US" sz="1600">
                          <a:effectLst/>
                        </a:rPr>
                        <a:t>Anchorage</a:t>
                      </a:r>
                    </a:p>
                  </a:txBody>
                  <a:tcPr marL="39414" marR="39414" marT="39414" marB="39414"/>
                </a:tc>
                <a:tc>
                  <a:txBody>
                    <a:bodyPr/>
                    <a:lstStyle/>
                    <a:p>
                      <a:pPr algn="l" fontAlgn="t"/>
                      <a:r>
                        <a:rPr lang="en-US" sz="1600">
                          <a:effectLst/>
                        </a:rPr>
                        <a:t>99508</a:t>
                      </a:r>
                    </a:p>
                  </a:txBody>
                  <a:tcPr marL="39414" marR="39414" marT="39414" marB="39414"/>
                </a:tc>
                <a:tc>
                  <a:txBody>
                    <a:bodyPr/>
                    <a:lstStyle/>
                    <a:p>
                      <a:pPr algn="l" fontAlgn="t"/>
                      <a:r>
                        <a:rPr lang="en-US" sz="1600" dirty="0">
                          <a:effectLst/>
                        </a:rPr>
                        <a:t>USA</a:t>
                      </a:r>
                    </a:p>
                  </a:txBody>
                  <a:tcPr marL="39414" marR="39414" marT="39414" marB="39414"/>
                </a:tc>
                <a:extLst>
                  <a:ext uri="{0D108BD9-81ED-4DB2-BD59-A6C34878D82A}">
                    <a16:rowId xmlns:a16="http://schemas.microsoft.com/office/drawing/2014/main" val="568786870"/>
                  </a:ext>
                </a:extLst>
              </a:tr>
            </a:tbl>
          </a:graphicData>
        </a:graphic>
      </p:graphicFrame>
    </p:spTree>
    <p:extLst>
      <p:ext uri="{BB962C8B-B14F-4D97-AF65-F5344CB8AC3E}">
        <p14:creationId xmlns:p14="http://schemas.microsoft.com/office/powerpoint/2010/main" val="162707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 DELETE, and UPDATE</a:t>
            </a:r>
            <a:br>
              <a:rPr lang="en-US" b="1" dirty="0"/>
            </a:br>
            <a:r>
              <a:rPr lang="en-US" b="1" dirty="0"/>
              <a:t>Statements in SQL</a:t>
            </a:r>
          </a:p>
        </p:txBody>
      </p:sp>
      <p:sp>
        <p:nvSpPr>
          <p:cNvPr id="3" name="Content Placeholder 2"/>
          <p:cNvSpPr>
            <a:spLocks noGrp="1"/>
          </p:cNvSpPr>
          <p:nvPr>
            <p:ph idx="1"/>
          </p:nvPr>
        </p:nvSpPr>
        <p:spPr/>
        <p:txBody>
          <a:bodyPr/>
          <a:lstStyle/>
          <a:p>
            <a:r>
              <a:rPr lang="en-US" dirty="0"/>
              <a:t>INSERT: used to add a single tuple (row) to a relation (table).</a:t>
            </a:r>
          </a:p>
          <a:p>
            <a:r>
              <a:rPr lang="en-US" dirty="0"/>
              <a:t>INSERT INTO Syntax:</a:t>
            </a:r>
          </a:p>
          <a:p>
            <a:pPr marL="457200" lvl="1" indent="0">
              <a:buNone/>
            </a:pPr>
            <a:r>
              <a:rPr lang="en-US" dirty="0"/>
              <a:t>1. INSERT INTO </a:t>
            </a:r>
            <a:r>
              <a:rPr lang="en-US" dirty="0" err="1"/>
              <a:t>table_name</a:t>
            </a:r>
            <a:r>
              <a:rPr lang="en-US" dirty="0"/>
              <a:t> (col1,col2,col3,……)VALUES (value1, value2, value3, ...);</a:t>
            </a:r>
          </a:p>
          <a:p>
            <a:pPr marL="457200" lvl="1" indent="0">
              <a:buNone/>
            </a:pPr>
            <a:endParaRPr lang="en-US" dirty="0"/>
          </a:p>
          <a:p>
            <a:pPr marL="457200" lvl="1" indent="0">
              <a:buNone/>
            </a:pPr>
            <a:r>
              <a:rPr lang="en-US" dirty="0"/>
              <a:t>2. INSERT INTO </a:t>
            </a:r>
            <a:r>
              <a:rPr lang="en-US" dirty="0" err="1"/>
              <a:t>table_name</a:t>
            </a:r>
            <a:r>
              <a:rPr lang="en-US" dirty="0"/>
              <a:t> VALUES (value1, value2, value3, ...);</a:t>
            </a:r>
          </a:p>
        </p:txBody>
      </p:sp>
    </p:spTree>
    <p:extLst>
      <p:ext uri="{BB962C8B-B14F-4D97-AF65-F5344CB8AC3E}">
        <p14:creationId xmlns:p14="http://schemas.microsoft.com/office/powerpoint/2010/main" val="149407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715035" y="541328"/>
            <a:ext cx="3493264" cy="646331"/>
          </a:xfrm>
          <a:prstGeom prst="rect">
            <a:avLst/>
          </a:prstGeom>
        </p:spPr>
        <p:txBody>
          <a:bodyPr wrap="none">
            <a:spAutoFit/>
          </a:bodyPr>
          <a:lstStyle/>
          <a:p>
            <a:r>
              <a:rPr lang="en-US" sz="3600" b="1" dirty="0">
                <a:latin typeface="+mj-lt"/>
              </a:rPr>
              <a:t>Demo Database</a:t>
            </a:r>
          </a:p>
        </p:txBody>
      </p:sp>
      <p:graphicFrame>
        <p:nvGraphicFramePr>
          <p:cNvPr id="14" name="Table 13"/>
          <p:cNvGraphicFramePr>
            <a:graphicFrameLocks noGrp="1"/>
          </p:cNvGraphicFramePr>
          <p:nvPr>
            <p:extLst>
              <p:ext uri="{D42A27DB-BD31-4B8C-83A1-F6EECF244321}">
                <p14:modId xmlns:p14="http://schemas.microsoft.com/office/powerpoint/2010/main" val="306009782"/>
              </p:ext>
            </p:extLst>
          </p:nvPr>
        </p:nvGraphicFramePr>
        <p:xfrm>
          <a:off x="505097" y="1337635"/>
          <a:ext cx="11181806" cy="3866077"/>
        </p:xfrm>
        <a:graphic>
          <a:graphicData uri="http://schemas.openxmlformats.org/drawingml/2006/table">
            <a:tbl>
              <a:tblPr>
                <a:tableStyleId>{69CF1AB2-1976-4502-BF36-3FF5EA218861}</a:tableStyleId>
              </a:tblPr>
              <a:tblGrid>
                <a:gridCol w="1320074">
                  <a:extLst>
                    <a:ext uri="{9D8B030D-6E8A-4147-A177-3AD203B41FA5}">
                      <a16:colId xmlns:a16="http://schemas.microsoft.com/office/drawing/2014/main" val="2528144877"/>
                    </a:ext>
                  </a:extLst>
                </a:gridCol>
                <a:gridCol w="1874727">
                  <a:extLst>
                    <a:ext uri="{9D8B030D-6E8A-4147-A177-3AD203B41FA5}">
                      <a16:colId xmlns:a16="http://schemas.microsoft.com/office/drawing/2014/main" val="4037760547"/>
                    </a:ext>
                  </a:extLst>
                </a:gridCol>
                <a:gridCol w="1597401">
                  <a:extLst>
                    <a:ext uri="{9D8B030D-6E8A-4147-A177-3AD203B41FA5}">
                      <a16:colId xmlns:a16="http://schemas.microsoft.com/office/drawing/2014/main" val="580290800"/>
                    </a:ext>
                  </a:extLst>
                </a:gridCol>
                <a:gridCol w="1597401">
                  <a:extLst>
                    <a:ext uri="{9D8B030D-6E8A-4147-A177-3AD203B41FA5}">
                      <a16:colId xmlns:a16="http://schemas.microsoft.com/office/drawing/2014/main" val="3326326289"/>
                    </a:ext>
                  </a:extLst>
                </a:gridCol>
                <a:gridCol w="1597401">
                  <a:extLst>
                    <a:ext uri="{9D8B030D-6E8A-4147-A177-3AD203B41FA5}">
                      <a16:colId xmlns:a16="http://schemas.microsoft.com/office/drawing/2014/main" val="105803631"/>
                    </a:ext>
                  </a:extLst>
                </a:gridCol>
                <a:gridCol w="1597401">
                  <a:extLst>
                    <a:ext uri="{9D8B030D-6E8A-4147-A177-3AD203B41FA5}">
                      <a16:colId xmlns:a16="http://schemas.microsoft.com/office/drawing/2014/main" val="4286698894"/>
                    </a:ext>
                  </a:extLst>
                </a:gridCol>
                <a:gridCol w="1597401">
                  <a:extLst>
                    <a:ext uri="{9D8B030D-6E8A-4147-A177-3AD203B41FA5}">
                      <a16:colId xmlns:a16="http://schemas.microsoft.com/office/drawing/2014/main" val="1844452091"/>
                    </a:ext>
                  </a:extLst>
                </a:gridCol>
              </a:tblGrid>
              <a:tr h="733717">
                <a:tc>
                  <a:txBody>
                    <a:bodyPr/>
                    <a:lstStyle/>
                    <a:p>
                      <a:pPr algn="l" fontAlgn="t"/>
                      <a:r>
                        <a:rPr lang="en-US" sz="1800" dirty="0">
                          <a:effectLst/>
                        </a:rPr>
                        <a:t>Customer</a:t>
                      </a:r>
                    </a:p>
                    <a:p>
                      <a:pPr algn="l" fontAlgn="t"/>
                      <a:r>
                        <a:rPr lang="en-US" sz="1800" dirty="0">
                          <a:effectLst/>
                        </a:rPr>
                        <a:t>ID</a:t>
                      </a:r>
                    </a:p>
                  </a:txBody>
                  <a:tcPr marL="99787" marR="49894" marT="49894" marB="49894"/>
                </a:tc>
                <a:tc>
                  <a:txBody>
                    <a:bodyPr/>
                    <a:lstStyle/>
                    <a:p>
                      <a:pPr algn="l" fontAlgn="t"/>
                      <a:r>
                        <a:rPr lang="en-US" sz="1800">
                          <a:effectLst/>
                        </a:rPr>
                        <a:t>CustomerName</a:t>
                      </a:r>
                    </a:p>
                  </a:txBody>
                  <a:tcPr marL="49894" marR="49894" marT="49894" marB="49894"/>
                </a:tc>
                <a:tc>
                  <a:txBody>
                    <a:bodyPr/>
                    <a:lstStyle/>
                    <a:p>
                      <a:pPr algn="l" fontAlgn="t"/>
                      <a:r>
                        <a:rPr lang="en-US" sz="1800">
                          <a:effectLst/>
                        </a:rPr>
                        <a:t>ContactName</a:t>
                      </a:r>
                    </a:p>
                  </a:txBody>
                  <a:tcPr marL="49894" marR="49894" marT="49894" marB="49894"/>
                </a:tc>
                <a:tc>
                  <a:txBody>
                    <a:bodyPr/>
                    <a:lstStyle/>
                    <a:p>
                      <a:pPr algn="l" fontAlgn="t"/>
                      <a:r>
                        <a:rPr lang="en-US" sz="1800">
                          <a:effectLst/>
                        </a:rPr>
                        <a:t>Address</a:t>
                      </a:r>
                    </a:p>
                  </a:txBody>
                  <a:tcPr marL="49894" marR="49894" marT="49894" marB="49894"/>
                </a:tc>
                <a:tc>
                  <a:txBody>
                    <a:bodyPr/>
                    <a:lstStyle/>
                    <a:p>
                      <a:pPr algn="l" fontAlgn="t"/>
                      <a:r>
                        <a:rPr lang="en-US" sz="1800">
                          <a:effectLst/>
                        </a:rPr>
                        <a:t>City</a:t>
                      </a:r>
                    </a:p>
                  </a:txBody>
                  <a:tcPr marL="49894" marR="49894" marT="49894" marB="49894"/>
                </a:tc>
                <a:tc>
                  <a:txBody>
                    <a:bodyPr/>
                    <a:lstStyle/>
                    <a:p>
                      <a:pPr algn="l" fontAlgn="t"/>
                      <a:r>
                        <a:rPr lang="en-US" sz="1800">
                          <a:effectLst/>
                        </a:rPr>
                        <a:t>PostalCode</a:t>
                      </a:r>
                    </a:p>
                  </a:txBody>
                  <a:tcPr marL="49894" marR="49894" marT="49894" marB="49894"/>
                </a:tc>
                <a:tc>
                  <a:txBody>
                    <a:bodyPr/>
                    <a:lstStyle/>
                    <a:p>
                      <a:pPr algn="l" fontAlgn="t"/>
                      <a:r>
                        <a:rPr lang="en-US" sz="1800">
                          <a:effectLst/>
                        </a:rPr>
                        <a:t>Country</a:t>
                      </a:r>
                    </a:p>
                  </a:txBody>
                  <a:tcPr marL="49894" marR="49894" marT="49894" marB="49894"/>
                </a:tc>
                <a:extLst>
                  <a:ext uri="{0D108BD9-81ED-4DB2-BD59-A6C34878D82A}">
                    <a16:rowId xmlns:a16="http://schemas.microsoft.com/office/drawing/2014/main" val="2028687358"/>
                  </a:ext>
                </a:extLst>
              </a:tr>
              <a:tr h="1044120">
                <a:tc>
                  <a:txBody>
                    <a:bodyPr/>
                    <a:lstStyle/>
                    <a:p>
                      <a:pPr algn="l" fontAlgn="t"/>
                      <a:r>
                        <a:rPr lang="en-US" sz="1800">
                          <a:effectLst/>
                        </a:rPr>
                        <a:t>89</a:t>
                      </a:r>
                    </a:p>
                  </a:txBody>
                  <a:tcPr marL="99787" marR="49894" marT="49894" marB="49894"/>
                </a:tc>
                <a:tc>
                  <a:txBody>
                    <a:bodyPr/>
                    <a:lstStyle/>
                    <a:p>
                      <a:pPr algn="l" fontAlgn="t"/>
                      <a:r>
                        <a:rPr lang="en-US" sz="1800" dirty="0">
                          <a:effectLst/>
                        </a:rPr>
                        <a:t>White Clover Markets</a:t>
                      </a:r>
                    </a:p>
                  </a:txBody>
                  <a:tcPr marL="49894" marR="49894" marT="49894" marB="49894"/>
                </a:tc>
                <a:tc>
                  <a:txBody>
                    <a:bodyPr/>
                    <a:lstStyle/>
                    <a:p>
                      <a:pPr algn="l" fontAlgn="t"/>
                      <a:r>
                        <a:rPr lang="en-US" sz="1800">
                          <a:effectLst/>
                        </a:rPr>
                        <a:t>Karl Jablonski</a:t>
                      </a:r>
                    </a:p>
                  </a:txBody>
                  <a:tcPr marL="49894" marR="49894" marT="49894" marB="49894"/>
                </a:tc>
                <a:tc>
                  <a:txBody>
                    <a:bodyPr/>
                    <a:lstStyle/>
                    <a:p>
                      <a:pPr algn="l" fontAlgn="t"/>
                      <a:r>
                        <a:rPr lang="en-US" sz="1800">
                          <a:effectLst/>
                        </a:rPr>
                        <a:t>305 - 14th Ave. S. Suite 3B</a:t>
                      </a:r>
                    </a:p>
                  </a:txBody>
                  <a:tcPr marL="49894" marR="49894" marT="49894" marB="49894"/>
                </a:tc>
                <a:tc>
                  <a:txBody>
                    <a:bodyPr/>
                    <a:lstStyle/>
                    <a:p>
                      <a:pPr algn="l" fontAlgn="t"/>
                      <a:r>
                        <a:rPr lang="en-US" sz="1800">
                          <a:effectLst/>
                        </a:rPr>
                        <a:t>Seattle</a:t>
                      </a:r>
                    </a:p>
                  </a:txBody>
                  <a:tcPr marL="49894" marR="49894" marT="49894" marB="49894"/>
                </a:tc>
                <a:tc>
                  <a:txBody>
                    <a:bodyPr/>
                    <a:lstStyle/>
                    <a:p>
                      <a:pPr algn="l" fontAlgn="t"/>
                      <a:r>
                        <a:rPr lang="en-US" sz="1800">
                          <a:effectLst/>
                        </a:rPr>
                        <a:t>98128</a:t>
                      </a:r>
                    </a:p>
                  </a:txBody>
                  <a:tcPr marL="49894" marR="49894" marT="49894" marB="49894"/>
                </a:tc>
                <a:tc>
                  <a:txBody>
                    <a:bodyPr/>
                    <a:lstStyle/>
                    <a:p>
                      <a:pPr algn="l" fontAlgn="t"/>
                      <a:r>
                        <a:rPr lang="en-US" sz="1800">
                          <a:effectLst/>
                        </a:rPr>
                        <a:t>USA</a:t>
                      </a:r>
                    </a:p>
                  </a:txBody>
                  <a:tcPr marL="49894" marR="49894" marT="49894" marB="49894"/>
                </a:tc>
                <a:extLst>
                  <a:ext uri="{0D108BD9-81ED-4DB2-BD59-A6C34878D82A}">
                    <a16:rowId xmlns:a16="http://schemas.microsoft.com/office/drawing/2014/main" val="168735751"/>
                  </a:ext>
                </a:extLst>
              </a:tr>
              <a:tr h="1044120">
                <a:tc>
                  <a:txBody>
                    <a:bodyPr/>
                    <a:lstStyle/>
                    <a:p>
                      <a:pPr algn="l" fontAlgn="t"/>
                      <a:r>
                        <a:rPr lang="en-US" sz="1800">
                          <a:effectLst/>
                        </a:rPr>
                        <a:t>90</a:t>
                      </a:r>
                      <a:br>
                        <a:rPr lang="en-US" sz="1800">
                          <a:effectLst/>
                        </a:rPr>
                      </a:br>
                      <a:br>
                        <a:rPr lang="en-US" sz="1800">
                          <a:effectLst/>
                        </a:rPr>
                      </a:br>
                      <a:endParaRPr lang="en-US" sz="1800">
                        <a:effectLst/>
                      </a:endParaRPr>
                    </a:p>
                  </a:txBody>
                  <a:tcPr marL="99787" marR="49894" marT="49894" marB="49894"/>
                </a:tc>
                <a:tc>
                  <a:txBody>
                    <a:bodyPr/>
                    <a:lstStyle/>
                    <a:p>
                      <a:pPr algn="l" fontAlgn="t"/>
                      <a:r>
                        <a:rPr lang="en-US" sz="1800" dirty="0" err="1">
                          <a:effectLst/>
                        </a:rPr>
                        <a:t>Wilman</a:t>
                      </a:r>
                      <a:r>
                        <a:rPr lang="en-US" sz="1800" dirty="0">
                          <a:effectLst/>
                        </a:rPr>
                        <a:t> Kala</a:t>
                      </a:r>
                    </a:p>
                  </a:txBody>
                  <a:tcPr marL="49894" marR="49894" marT="49894" marB="49894"/>
                </a:tc>
                <a:tc>
                  <a:txBody>
                    <a:bodyPr/>
                    <a:lstStyle/>
                    <a:p>
                      <a:pPr algn="l" fontAlgn="t"/>
                      <a:r>
                        <a:rPr lang="en-US" sz="1800" dirty="0" err="1">
                          <a:effectLst/>
                        </a:rPr>
                        <a:t>Matti</a:t>
                      </a:r>
                      <a:r>
                        <a:rPr lang="en-US" sz="1800" dirty="0">
                          <a:effectLst/>
                        </a:rPr>
                        <a:t> </a:t>
                      </a:r>
                      <a:r>
                        <a:rPr lang="en-US" sz="1800" dirty="0" err="1">
                          <a:effectLst/>
                        </a:rPr>
                        <a:t>Karttunen</a:t>
                      </a:r>
                      <a:endParaRPr lang="en-US" sz="1800" dirty="0">
                        <a:effectLst/>
                      </a:endParaRPr>
                    </a:p>
                  </a:txBody>
                  <a:tcPr marL="49894" marR="49894" marT="49894" marB="49894"/>
                </a:tc>
                <a:tc>
                  <a:txBody>
                    <a:bodyPr/>
                    <a:lstStyle/>
                    <a:p>
                      <a:pPr algn="l" fontAlgn="t"/>
                      <a:r>
                        <a:rPr lang="en-US" sz="1800">
                          <a:effectLst/>
                        </a:rPr>
                        <a:t>Keskuskatu 45</a:t>
                      </a:r>
                    </a:p>
                  </a:txBody>
                  <a:tcPr marL="49894" marR="49894" marT="49894" marB="49894"/>
                </a:tc>
                <a:tc>
                  <a:txBody>
                    <a:bodyPr/>
                    <a:lstStyle/>
                    <a:p>
                      <a:pPr algn="l" fontAlgn="t"/>
                      <a:r>
                        <a:rPr lang="en-US" sz="1800">
                          <a:effectLst/>
                        </a:rPr>
                        <a:t>Helsinki</a:t>
                      </a:r>
                    </a:p>
                  </a:txBody>
                  <a:tcPr marL="49894" marR="49894" marT="49894" marB="49894"/>
                </a:tc>
                <a:tc>
                  <a:txBody>
                    <a:bodyPr/>
                    <a:lstStyle/>
                    <a:p>
                      <a:pPr algn="l" fontAlgn="t"/>
                      <a:r>
                        <a:rPr lang="en-US" sz="1800">
                          <a:effectLst/>
                        </a:rPr>
                        <a:t>21240</a:t>
                      </a:r>
                    </a:p>
                  </a:txBody>
                  <a:tcPr marL="49894" marR="49894" marT="49894" marB="49894"/>
                </a:tc>
                <a:tc>
                  <a:txBody>
                    <a:bodyPr/>
                    <a:lstStyle/>
                    <a:p>
                      <a:pPr algn="l" fontAlgn="t"/>
                      <a:r>
                        <a:rPr lang="en-US" sz="1800">
                          <a:effectLst/>
                        </a:rPr>
                        <a:t>Finland</a:t>
                      </a:r>
                    </a:p>
                  </a:txBody>
                  <a:tcPr marL="49894" marR="49894" marT="49894" marB="49894"/>
                </a:tc>
                <a:extLst>
                  <a:ext uri="{0D108BD9-81ED-4DB2-BD59-A6C34878D82A}">
                    <a16:rowId xmlns:a16="http://schemas.microsoft.com/office/drawing/2014/main" val="3286928113"/>
                  </a:ext>
                </a:extLst>
              </a:tr>
              <a:tr h="1044120">
                <a:tc>
                  <a:txBody>
                    <a:bodyPr/>
                    <a:lstStyle/>
                    <a:p>
                      <a:pPr algn="l" fontAlgn="t"/>
                      <a:r>
                        <a:rPr lang="en-US" sz="1800">
                          <a:effectLst/>
                        </a:rPr>
                        <a:t>91</a:t>
                      </a:r>
                      <a:br>
                        <a:rPr lang="en-US" sz="1800">
                          <a:effectLst/>
                        </a:rPr>
                      </a:br>
                      <a:br>
                        <a:rPr lang="en-US" sz="1800">
                          <a:effectLst/>
                        </a:rPr>
                      </a:br>
                      <a:endParaRPr lang="en-US" sz="1800">
                        <a:effectLst/>
                      </a:endParaRPr>
                    </a:p>
                  </a:txBody>
                  <a:tcPr marL="99787" marR="49894" marT="49894" marB="49894"/>
                </a:tc>
                <a:tc>
                  <a:txBody>
                    <a:bodyPr/>
                    <a:lstStyle/>
                    <a:p>
                      <a:pPr algn="l" fontAlgn="t"/>
                      <a:r>
                        <a:rPr lang="en-US" sz="1800">
                          <a:effectLst/>
                        </a:rPr>
                        <a:t>Wolski</a:t>
                      </a:r>
                    </a:p>
                  </a:txBody>
                  <a:tcPr marL="49894" marR="49894" marT="49894" marB="49894"/>
                </a:tc>
                <a:tc>
                  <a:txBody>
                    <a:bodyPr/>
                    <a:lstStyle/>
                    <a:p>
                      <a:pPr algn="l" fontAlgn="t"/>
                      <a:r>
                        <a:rPr lang="en-US" sz="1800" dirty="0" err="1">
                          <a:effectLst/>
                        </a:rPr>
                        <a:t>Zbyszek</a:t>
                      </a:r>
                      <a:endParaRPr lang="en-US" sz="1800" dirty="0">
                        <a:effectLst/>
                      </a:endParaRPr>
                    </a:p>
                  </a:txBody>
                  <a:tcPr marL="49894" marR="49894" marT="49894" marB="49894"/>
                </a:tc>
                <a:tc>
                  <a:txBody>
                    <a:bodyPr/>
                    <a:lstStyle/>
                    <a:p>
                      <a:pPr algn="l" fontAlgn="t"/>
                      <a:r>
                        <a:rPr lang="en-US" sz="1800">
                          <a:effectLst/>
                        </a:rPr>
                        <a:t>ul. Filtrowa 68</a:t>
                      </a:r>
                    </a:p>
                  </a:txBody>
                  <a:tcPr marL="49894" marR="49894" marT="49894" marB="49894"/>
                </a:tc>
                <a:tc>
                  <a:txBody>
                    <a:bodyPr/>
                    <a:lstStyle/>
                    <a:p>
                      <a:pPr algn="l" fontAlgn="t"/>
                      <a:r>
                        <a:rPr lang="en-US" sz="1800">
                          <a:effectLst/>
                        </a:rPr>
                        <a:t>Walla</a:t>
                      </a:r>
                    </a:p>
                  </a:txBody>
                  <a:tcPr marL="49894" marR="49894" marT="49894" marB="49894"/>
                </a:tc>
                <a:tc>
                  <a:txBody>
                    <a:bodyPr/>
                    <a:lstStyle/>
                    <a:p>
                      <a:pPr algn="l" fontAlgn="t"/>
                      <a:r>
                        <a:rPr lang="en-US" sz="1800">
                          <a:effectLst/>
                        </a:rPr>
                        <a:t>01-012</a:t>
                      </a:r>
                    </a:p>
                  </a:txBody>
                  <a:tcPr marL="49894" marR="49894" marT="49894" marB="49894"/>
                </a:tc>
                <a:tc>
                  <a:txBody>
                    <a:bodyPr/>
                    <a:lstStyle/>
                    <a:p>
                      <a:pPr algn="l" fontAlgn="t"/>
                      <a:r>
                        <a:rPr lang="en-US" sz="1800" dirty="0">
                          <a:effectLst/>
                        </a:rPr>
                        <a:t>Poland</a:t>
                      </a:r>
                    </a:p>
                  </a:txBody>
                  <a:tcPr marL="49894" marR="49894" marT="49894" marB="49894"/>
                </a:tc>
                <a:extLst>
                  <a:ext uri="{0D108BD9-81ED-4DB2-BD59-A6C34878D82A}">
                    <a16:rowId xmlns:a16="http://schemas.microsoft.com/office/drawing/2014/main" val="1582722982"/>
                  </a:ext>
                </a:extLst>
              </a:tr>
            </a:tbl>
          </a:graphicData>
        </a:graphic>
      </p:graphicFrame>
      <p:sp>
        <p:nvSpPr>
          <p:cNvPr id="15" name="Rectangle 14"/>
          <p:cNvSpPr/>
          <p:nvPr/>
        </p:nvSpPr>
        <p:spPr>
          <a:xfrm>
            <a:off x="577970" y="5353689"/>
            <a:ext cx="9611240" cy="646331"/>
          </a:xfrm>
          <a:prstGeom prst="rect">
            <a:avLst/>
          </a:prstGeom>
        </p:spPr>
        <p:txBody>
          <a:bodyPr wrap="square">
            <a:spAutoFit/>
          </a:bodyPr>
          <a:lstStyle/>
          <a:p>
            <a:r>
              <a:rPr lang="en-US" dirty="0"/>
              <a:t>INSERT INTO Customers (</a:t>
            </a:r>
            <a:r>
              <a:rPr lang="en-US" dirty="0" err="1"/>
              <a:t>CustomerName</a:t>
            </a:r>
            <a:r>
              <a:rPr lang="en-US" dirty="0"/>
              <a:t>, </a:t>
            </a:r>
            <a:r>
              <a:rPr lang="en-US" dirty="0" err="1"/>
              <a:t>ContactName</a:t>
            </a:r>
            <a:r>
              <a:rPr lang="en-US" dirty="0"/>
              <a:t>, Address, City, </a:t>
            </a:r>
            <a:r>
              <a:rPr lang="en-US" dirty="0" err="1"/>
              <a:t>PostalCode</a:t>
            </a:r>
            <a:r>
              <a:rPr lang="en-US" dirty="0"/>
              <a:t>, Country)</a:t>
            </a:r>
          </a:p>
          <a:p>
            <a:r>
              <a:rPr lang="en-US" dirty="0"/>
              <a:t>VALUES ('Cardinal', 'Tom B. </a:t>
            </a:r>
            <a:r>
              <a:rPr lang="en-US" dirty="0" err="1"/>
              <a:t>Erichsen</a:t>
            </a:r>
            <a:r>
              <a:rPr lang="en-US" dirty="0"/>
              <a:t>', '</a:t>
            </a:r>
            <a:r>
              <a:rPr lang="en-US" dirty="0" err="1"/>
              <a:t>Skagen</a:t>
            </a:r>
            <a:r>
              <a:rPr lang="en-US" dirty="0"/>
              <a:t> 21', 'Stavanger', '4006', 'Norway');</a:t>
            </a:r>
          </a:p>
        </p:txBody>
      </p:sp>
    </p:spTree>
    <p:extLst>
      <p:ext uri="{BB962C8B-B14F-4D97-AF65-F5344CB8AC3E}">
        <p14:creationId xmlns:p14="http://schemas.microsoft.com/office/powerpoint/2010/main" val="102720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buClr>
                <a:srgbClr val="90C226"/>
              </a:buClr>
            </a:pPr>
            <a:r>
              <a:rPr lang="en-US" sz="1900" b="1" u="sng" dirty="0">
                <a:solidFill>
                  <a:srgbClr val="54A021">
                    <a:lumMod val="75000"/>
                  </a:srgbClr>
                </a:solidFill>
              </a:rPr>
              <a:t>Schema and Catalog Concepts in SQL</a:t>
            </a:r>
          </a:p>
          <a:p>
            <a:r>
              <a:rPr lang="en-US" sz="1600" dirty="0"/>
              <a:t>An SQL schema is identified by a </a:t>
            </a:r>
            <a:r>
              <a:rPr lang="en-US" sz="1600" b="1" dirty="0">
                <a:solidFill>
                  <a:srgbClr val="C00000"/>
                </a:solidFill>
              </a:rPr>
              <a:t>schema name and includes an authorization identifier to indicate the user or account who owns the schema</a:t>
            </a:r>
            <a:r>
              <a:rPr lang="en-US" sz="1600" dirty="0"/>
              <a:t>, as well as descriptors for each element in the schema.</a:t>
            </a:r>
          </a:p>
          <a:p>
            <a:r>
              <a:rPr lang="en-US" sz="1600" dirty="0"/>
              <a:t>Schema elements include </a:t>
            </a:r>
            <a:r>
              <a:rPr lang="en-US" sz="1600" b="1" dirty="0">
                <a:solidFill>
                  <a:srgbClr val="C00000"/>
                </a:solidFill>
              </a:rPr>
              <a:t>tables, constraints, views, domains, and other constructs (such as authorization grants</a:t>
            </a:r>
            <a:r>
              <a:rPr lang="en-US" sz="1600" dirty="0"/>
              <a:t>) that describe the schema. </a:t>
            </a:r>
          </a:p>
          <a:p>
            <a:r>
              <a:rPr lang="en-US" sz="1600" dirty="0"/>
              <a:t>A schema is created via the </a:t>
            </a:r>
            <a:r>
              <a:rPr lang="en-US" sz="1600" b="1" dirty="0">
                <a:solidFill>
                  <a:srgbClr val="C00000"/>
                </a:solidFill>
              </a:rPr>
              <a:t>CREATE SCHEMA </a:t>
            </a:r>
            <a:r>
              <a:rPr lang="en-US" sz="1600" dirty="0"/>
              <a:t>statement, which can include all the schema elements’ definitions.</a:t>
            </a:r>
          </a:p>
          <a:p>
            <a:r>
              <a:rPr lang="en-US" sz="1600" dirty="0"/>
              <a:t>For example, the following statement creates a  schema called </a:t>
            </a:r>
            <a:r>
              <a:rPr lang="en-US" sz="1600" u="sng" dirty="0"/>
              <a:t>“COMPANY” </a:t>
            </a:r>
            <a:r>
              <a:rPr lang="en-US" sz="1600" dirty="0"/>
              <a:t>owned by the user with authorization identifier </a:t>
            </a:r>
            <a:r>
              <a:rPr lang="en-US" sz="1600" u="sng" dirty="0"/>
              <a:t>‘</a:t>
            </a:r>
            <a:r>
              <a:rPr lang="en-US" sz="1600" u="sng" dirty="0" err="1"/>
              <a:t>Jsmith</a:t>
            </a:r>
            <a:r>
              <a:rPr lang="en-US" sz="1600" u="sng" dirty="0"/>
              <a:t>’.</a:t>
            </a:r>
          </a:p>
          <a:p>
            <a:r>
              <a:rPr lang="en-US" sz="2000" u="sng" dirty="0">
                <a:solidFill>
                  <a:srgbClr val="0070C0"/>
                </a:solidFill>
              </a:rPr>
              <a:t>CREATE SCHEMA COMPANY AUTHORIZATION ‘</a:t>
            </a:r>
            <a:r>
              <a:rPr lang="en-US" sz="2000" u="sng" dirty="0" err="1">
                <a:solidFill>
                  <a:srgbClr val="0070C0"/>
                </a:solidFill>
              </a:rPr>
              <a:t>Jsmith</a:t>
            </a:r>
            <a:r>
              <a:rPr lang="en-US" sz="2000" u="sng" dirty="0">
                <a:solidFill>
                  <a:srgbClr val="0070C0"/>
                </a:solidFill>
              </a:rPr>
              <a:t>’;</a:t>
            </a:r>
          </a:p>
          <a:p>
            <a:r>
              <a:rPr lang="en-US" sz="2000" u="sng" dirty="0">
                <a:solidFill>
                  <a:srgbClr val="0070C0"/>
                </a:solidFill>
              </a:rPr>
              <a:t>In general, all users are not allowed to create schemas. This privilege is grant by system Admin or the DBA</a:t>
            </a:r>
          </a:p>
        </p:txBody>
      </p:sp>
    </p:spTree>
    <p:extLst>
      <p:ext uri="{BB962C8B-B14F-4D97-AF65-F5344CB8AC3E}">
        <p14:creationId xmlns:p14="http://schemas.microsoft.com/office/powerpoint/2010/main" val="1098792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Result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1921173"/>
              </p:ext>
            </p:extLst>
          </p:nvPr>
        </p:nvGraphicFramePr>
        <p:xfrm>
          <a:off x="483328" y="1690689"/>
          <a:ext cx="11364682" cy="4461340"/>
        </p:xfrm>
        <a:graphic>
          <a:graphicData uri="http://schemas.openxmlformats.org/drawingml/2006/table">
            <a:tbl>
              <a:tblPr>
                <a:tableStyleId>{69CF1AB2-1976-4502-BF36-3FF5EA218861}</a:tableStyleId>
              </a:tblPr>
              <a:tblGrid>
                <a:gridCol w="1623526">
                  <a:extLst>
                    <a:ext uri="{9D8B030D-6E8A-4147-A177-3AD203B41FA5}">
                      <a16:colId xmlns:a16="http://schemas.microsoft.com/office/drawing/2014/main" val="2975310789"/>
                    </a:ext>
                  </a:extLst>
                </a:gridCol>
                <a:gridCol w="1623526">
                  <a:extLst>
                    <a:ext uri="{9D8B030D-6E8A-4147-A177-3AD203B41FA5}">
                      <a16:colId xmlns:a16="http://schemas.microsoft.com/office/drawing/2014/main" val="155509219"/>
                    </a:ext>
                  </a:extLst>
                </a:gridCol>
                <a:gridCol w="1623526">
                  <a:extLst>
                    <a:ext uri="{9D8B030D-6E8A-4147-A177-3AD203B41FA5}">
                      <a16:colId xmlns:a16="http://schemas.microsoft.com/office/drawing/2014/main" val="1945242438"/>
                    </a:ext>
                  </a:extLst>
                </a:gridCol>
                <a:gridCol w="1623526">
                  <a:extLst>
                    <a:ext uri="{9D8B030D-6E8A-4147-A177-3AD203B41FA5}">
                      <a16:colId xmlns:a16="http://schemas.microsoft.com/office/drawing/2014/main" val="4144073168"/>
                    </a:ext>
                  </a:extLst>
                </a:gridCol>
                <a:gridCol w="1623526">
                  <a:extLst>
                    <a:ext uri="{9D8B030D-6E8A-4147-A177-3AD203B41FA5}">
                      <a16:colId xmlns:a16="http://schemas.microsoft.com/office/drawing/2014/main" val="52231765"/>
                    </a:ext>
                  </a:extLst>
                </a:gridCol>
                <a:gridCol w="1623526">
                  <a:extLst>
                    <a:ext uri="{9D8B030D-6E8A-4147-A177-3AD203B41FA5}">
                      <a16:colId xmlns:a16="http://schemas.microsoft.com/office/drawing/2014/main" val="768172689"/>
                    </a:ext>
                  </a:extLst>
                </a:gridCol>
                <a:gridCol w="1623526">
                  <a:extLst>
                    <a:ext uri="{9D8B030D-6E8A-4147-A177-3AD203B41FA5}">
                      <a16:colId xmlns:a16="http://schemas.microsoft.com/office/drawing/2014/main" val="2281332432"/>
                    </a:ext>
                  </a:extLst>
                </a:gridCol>
              </a:tblGrid>
              <a:tr h="411579">
                <a:tc>
                  <a:txBody>
                    <a:bodyPr/>
                    <a:lstStyle/>
                    <a:p>
                      <a:pPr algn="l" fontAlgn="t"/>
                      <a:r>
                        <a:rPr lang="en-US" sz="2000" dirty="0" err="1">
                          <a:effectLst/>
                        </a:rPr>
                        <a:t>CustomerID</a:t>
                      </a:r>
                      <a:endParaRPr lang="en-US" sz="2000" dirty="0">
                        <a:effectLst/>
                      </a:endParaRPr>
                    </a:p>
                  </a:txBody>
                  <a:tcPr marL="99787" marR="49894" marT="49894" marB="49894"/>
                </a:tc>
                <a:tc>
                  <a:txBody>
                    <a:bodyPr/>
                    <a:lstStyle/>
                    <a:p>
                      <a:pPr algn="l" fontAlgn="t"/>
                      <a:r>
                        <a:rPr lang="en-US" sz="2000" dirty="0">
                          <a:effectLst/>
                        </a:rPr>
                        <a:t>Customer</a:t>
                      </a:r>
                    </a:p>
                    <a:p>
                      <a:pPr algn="l" fontAlgn="t"/>
                      <a:r>
                        <a:rPr lang="en-US" sz="2000" dirty="0">
                          <a:effectLst/>
                        </a:rPr>
                        <a:t>Name</a:t>
                      </a:r>
                    </a:p>
                  </a:txBody>
                  <a:tcPr marL="49894" marR="49894" marT="49894" marB="49894"/>
                </a:tc>
                <a:tc>
                  <a:txBody>
                    <a:bodyPr/>
                    <a:lstStyle/>
                    <a:p>
                      <a:pPr algn="l" fontAlgn="t"/>
                      <a:r>
                        <a:rPr lang="en-US" sz="2000" dirty="0">
                          <a:effectLst/>
                        </a:rPr>
                        <a:t>Contact</a:t>
                      </a:r>
                    </a:p>
                    <a:p>
                      <a:pPr algn="l" fontAlgn="t"/>
                      <a:r>
                        <a:rPr lang="en-US" sz="2000" dirty="0">
                          <a:effectLst/>
                        </a:rPr>
                        <a:t>Name</a:t>
                      </a:r>
                    </a:p>
                  </a:txBody>
                  <a:tcPr marL="49894" marR="49894" marT="49894" marB="49894"/>
                </a:tc>
                <a:tc>
                  <a:txBody>
                    <a:bodyPr/>
                    <a:lstStyle/>
                    <a:p>
                      <a:pPr algn="l" fontAlgn="t"/>
                      <a:r>
                        <a:rPr lang="en-US" sz="2000">
                          <a:effectLst/>
                        </a:rPr>
                        <a:t>Address</a:t>
                      </a:r>
                    </a:p>
                  </a:txBody>
                  <a:tcPr marL="49894" marR="49894" marT="49894" marB="49894"/>
                </a:tc>
                <a:tc>
                  <a:txBody>
                    <a:bodyPr/>
                    <a:lstStyle/>
                    <a:p>
                      <a:pPr algn="l" fontAlgn="t"/>
                      <a:r>
                        <a:rPr lang="en-US" sz="2000">
                          <a:effectLst/>
                        </a:rPr>
                        <a:t>City</a:t>
                      </a:r>
                    </a:p>
                  </a:txBody>
                  <a:tcPr marL="49894" marR="49894" marT="49894" marB="49894"/>
                </a:tc>
                <a:tc>
                  <a:txBody>
                    <a:bodyPr/>
                    <a:lstStyle/>
                    <a:p>
                      <a:pPr algn="l" fontAlgn="t"/>
                      <a:r>
                        <a:rPr lang="en-US" sz="2000">
                          <a:effectLst/>
                        </a:rPr>
                        <a:t>PostalCode</a:t>
                      </a:r>
                    </a:p>
                  </a:txBody>
                  <a:tcPr marL="49894" marR="49894" marT="49894" marB="49894"/>
                </a:tc>
                <a:tc>
                  <a:txBody>
                    <a:bodyPr/>
                    <a:lstStyle/>
                    <a:p>
                      <a:pPr algn="l" fontAlgn="t"/>
                      <a:r>
                        <a:rPr lang="en-US" sz="2000">
                          <a:effectLst/>
                        </a:rPr>
                        <a:t>Country</a:t>
                      </a:r>
                    </a:p>
                  </a:txBody>
                  <a:tcPr marL="49894" marR="49894" marT="49894" marB="49894"/>
                </a:tc>
                <a:extLst>
                  <a:ext uri="{0D108BD9-81ED-4DB2-BD59-A6C34878D82A}">
                    <a16:rowId xmlns:a16="http://schemas.microsoft.com/office/drawing/2014/main" val="3656466664"/>
                  </a:ext>
                </a:extLst>
              </a:tr>
              <a:tr h="677862">
                <a:tc>
                  <a:txBody>
                    <a:bodyPr/>
                    <a:lstStyle/>
                    <a:p>
                      <a:pPr algn="l" fontAlgn="t"/>
                      <a:r>
                        <a:rPr lang="en-US" sz="2000" dirty="0">
                          <a:effectLst/>
                        </a:rPr>
                        <a:t>89</a:t>
                      </a:r>
                    </a:p>
                  </a:txBody>
                  <a:tcPr marL="99787" marR="49894" marT="49894" marB="49894"/>
                </a:tc>
                <a:tc>
                  <a:txBody>
                    <a:bodyPr/>
                    <a:lstStyle/>
                    <a:p>
                      <a:pPr algn="l" fontAlgn="t"/>
                      <a:r>
                        <a:rPr lang="en-US" sz="2000">
                          <a:effectLst/>
                        </a:rPr>
                        <a:t>White Clover Markets</a:t>
                      </a:r>
                    </a:p>
                  </a:txBody>
                  <a:tcPr marL="49894" marR="49894" marT="49894" marB="49894"/>
                </a:tc>
                <a:tc>
                  <a:txBody>
                    <a:bodyPr/>
                    <a:lstStyle/>
                    <a:p>
                      <a:pPr algn="l" fontAlgn="t"/>
                      <a:r>
                        <a:rPr lang="en-US" sz="2000">
                          <a:effectLst/>
                        </a:rPr>
                        <a:t>Karl Jablonski</a:t>
                      </a:r>
                    </a:p>
                  </a:txBody>
                  <a:tcPr marL="49894" marR="49894" marT="49894" marB="49894"/>
                </a:tc>
                <a:tc>
                  <a:txBody>
                    <a:bodyPr/>
                    <a:lstStyle/>
                    <a:p>
                      <a:pPr algn="l" fontAlgn="t"/>
                      <a:r>
                        <a:rPr lang="en-US" sz="2000" dirty="0">
                          <a:effectLst/>
                        </a:rPr>
                        <a:t>305 - 14th Ave. S. Suite 3B</a:t>
                      </a:r>
                    </a:p>
                  </a:txBody>
                  <a:tcPr marL="49894" marR="49894" marT="49894" marB="49894"/>
                </a:tc>
                <a:tc>
                  <a:txBody>
                    <a:bodyPr/>
                    <a:lstStyle/>
                    <a:p>
                      <a:pPr algn="l" fontAlgn="t"/>
                      <a:r>
                        <a:rPr lang="en-US" sz="2000">
                          <a:effectLst/>
                        </a:rPr>
                        <a:t>Seattle</a:t>
                      </a:r>
                    </a:p>
                  </a:txBody>
                  <a:tcPr marL="49894" marR="49894" marT="49894" marB="49894"/>
                </a:tc>
                <a:tc>
                  <a:txBody>
                    <a:bodyPr/>
                    <a:lstStyle/>
                    <a:p>
                      <a:pPr algn="l" fontAlgn="t"/>
                      <a:r>
                        <a:rPr lang="en-US" sz="2000">
                          <a:effectLst/>
                        </a:rPr>
                        <a:t>98128</a:t>
                      </a:r>
                    </a:p>
                  </a:txBody>
                  <a:tcPr marL="49894" marR="49894" marT="49894" marB="49894"/>
                </a:tc>
                <a:tc>
                  <a:txBody>
                    <a:bodyPr/>
                    <a:lstStyle/>
                    <a:p>
                      <a:pPr algn="l" fontAlgn="t"/>
                      <a:r>
                        <a:rPr lang="en-US" sz="2000">
                          <a:effectLst/>
                        </a:rPr>
                        <a:t>USA</a:t>
                      </a:r>
                    </a:p>
                  </a:txBody>
                  <a:tcPr marL="49894" marR="49894" marT="49894" marB="49894"/>
                </a:tc>
                <a:extLst>
                  <a:ext uri="{0D108BD9-81ED-4DB2-BD59-A6C34878D82A}">
                    <a16:rowId xmlns:a16="http://schemas.microsoft.com/office/drawing/2014/main" val="28934137"/>
                  </a:ext>
                </a:extLst>
              </a:tr>
              <a:tr h="944145">
                <a:tc>
                  <a:txBody>
                    <a:bodyPr/>
                    <a:lstStyle/>
                    <a:p>
                      <a:pPr algn="l" fontAlgn="t"/>
                      <a:r>
                        <a:rPr lang="en-US" sz="2000" dirty="0">
                          <a:effectLst/>
                        </a:rPr>
                        <a:t>90</a:t>
                      </a:r>
                      <a:br>
                        <a:rPr lang="en-US" sz="2000" dirty="0">
                          <a:effectLst/>
                        </a:rPr>
                      </a:br>
                      <a:br>
                        <a:rPr lang="en-US" sz="2000" dirty="0">
                          <a:effectLst/>
                        </a:rPr>
                      </a:br>
                      <a:endParaRPr lang="en-US" sz="2000" dirty="0">
                        <a:effectLst/>
                      </a:endParaRPr>
                    </a:p>
                  </a:txBody>
                  <a:tcPr marL="99787" marR="49894" marT="49894" marB="49894"/>
                </a:tc>
                <a:tc>
                  <a:txBody>
                    <a:bodyPr/>
                    <a:lstStyle/>
                    <a:p>
                      <a:pPr algn="l" fontAlgn="t"/>
                      <a:r>
                        <a:rPr lang="en-US" sz="2000">
                          <a:effectLst/>
                        </a:rPr>
                        <a:t>Wilman Kala</a:t>
                      </a:r>
                    </a:p>
                  </a:txBody>
                  <a:tcPr marL="49894" marR="49894" marT="49894" marB="49894"/>
                </a:tc>
                <a:tc>
                  <a:txBody>
                    <a:bodyPr/>
                    <a:lstStyle/>
                    <a:p>
                      <a:pPr algn="l" fontAlgn="t"/>
                      <a:r>
                        <a:rPr lang="en-US" sz="2000">
                          <a:effectLst/>
                        </a:rPr>
                        <a:t>Matti Karttunen</a:t>
                      </a:r>
                    </a:p>
                  </a:txBody>
                  <a:tcPr marL="49894" marR="49894" marT="49894" marB="49894"/>
                </a:tc>
                <a:tc>
                  <a:txBody>
                    <a:bodyPr/>
                    <a:lstStyle/>
                    <a:p>
                      <a:pPr algn="l" fontAlgn="t"/>
                      <a:r>
                        <a:rPr lang="en-US" sz="2000">
                          <a:effectLst/>
                        </a:rPr>
                        <a:t>Keskuskatu 45</a:t>
                      </a:r>
                    </a:p>
                  </a:txBody>
                  <a:tcPr marL="49894" marR="49894" marT="49894" marB="49894"/>
                </a:tc>
                <a:tc>
                  <a:txBody>
                    <a:bodyPr/>
                    <a:lstStyle/>
                    <a:p>
                      <a:pPr algn="l" fontAlgn="t"/>
                      <a:r>
                        <a:rPr lang="en-US" sz="2000">
                          <a:effectLst/>
                        </a:rPr>
                        <a:t>Helsinki</a:t>
                      </a:r>
                    </a:p>
                  </a:txBody>
                  <a:tcPr marL="49894" marR="49894" marT="49894" marB="49894"/>
                </a:tc>
                <a:tc>
                  <a:txBody>
                    <a:bodyPr/>
                    <a:lstStyle/>
                    <a:p>
                      <a:pPr algn="l" fontAlgn="t"/>
                      <a:r>
                        <a:rPr lang="en-US" sz="2000">
                          <a:effectLst/>
                        </a:rPr>
                        <a:t>21240</a:t>
                      </a:r>
                    </a:p>
                  </a:txBody>
                  <a:tcPr marL="49894" marR="49894" marT="49894" marB="49894"/>
                </a:tc>
                <a:tc>
                  <a:txBody>
                    <a:bodyPr/>
                    <a:lstStyle/>
                    <a:p>
                      <a:pPr algn="l" fontAlgn="t"/>
                      <a:r>
                        <a:rPr lang="en-US" sz="2000">
                          <a:effectLst/>
                        </a:rPr>
                        <a:t>Finland</a:t>
                      </a:r>
                    </a:p>
                  </a:txBody>
                  <a:tcPr marL="49894" marR="49894" marT="49894" marB="49894"/>
                </a:tc>
                <a:extLst>
                  <a:ext uri="{0D108BD9-81ED-4DB2-BD59-A6C34878D82A}">
                    <a16:rowId xmlns:a16="http://schemas.microsoft.com/office/drawing/2014/main" val="3483291951"/>
                  </a:ext>
                </a:extLst>
              </a:tr>
              <a:tr h="944145">
                <a:tc>
                  <a:txBody>
                    <a:bodyPr/>
                    <a:lstStyle/>
                    <a:p>
                      <a:pPr algn="l" fontAlgn="t"/>
                      <a:r>
                        <a:rPr lang="en-US" sz="2000">
                          <a:effectLst/>
                        </a:rPr>
                        <a:t>91</a:t>
                      </a:r>
                      <a:br>
                        <a:rPr lang="en-US" sz="2000">
                          <a:effectLst/>
                        </a:rPr>
                      </a:br>
                      <a:br>
                        <a:rPr lang="en-US" sz="2000">
                          <a:effectLst/>
                        </a:rPr>
                      </a:br>
                      <a:endParaRPr lang="en-US" sz="2000">
                        <a:effectLst/>
                      </a:endParaRPr>
                    </a:p>
                  </a:txBody>
                  <a:tcPr marL="99787" marR="49894" marT="49894" marB="49894"/>
                </a:tc>
                <a:tc>
                  <a:txBody>
                    <a:bodyPr/>
                    <a:lstStyle/>
                    <a:p>
                      <a:pPr algn="l" fontAlgn="t"/>
                      <a:r>
                        <a:rPr lang="en-US" sz="2000">
                          <a:effectLst/>
                        </a:rPr>
                        <a:t>Wolski</a:t>
                      </a:r>
                    </a:p>
                  </a:txBody>
                  <a:tcPr marL="49894" marR="49894" marT="49894" marB="49894"/>
                </a:tc>
                <a:tc>
                  <a:txBody>
                    <a:bodyPr/>
                    <a:lstStyle/>
                    <a:p>
                      <a:pPr algn="l" fontAlgn="t"/>
                      <a:r>
                        <a:rPr lang="en-US" sz="2000">
                          <a:effectLst/>
                        </a:rPr>
                        <a:t>Zbyszek</a:t>
                      </a:r>
                    </a:p>
                  </a:txBody>
                  <a:tcPr marL="49894" marR="49894" marT="49894" marB="49894"/>
                </a:tc>
                <a:tc>
                  <a:txBody>
                    <a:bodyPr/>
                    <a:lstStyle/>
                    <a:p>
                      <a:pPr algn="l" fontAlgn="t"/>
                      <a:r>
                        <a:rPr lang="en-US" sz="2000">
                          <a:effectLst/>
                        </a:rPr>
                        <a:t>ul. Filtrowa 68</a:t>
                      </a:r>
                    </a:p>
                  </a:txBody>
                  <a:tcPr marL="49894" marR="49894" marT="49894" marB="49894"/>
                </a:tc>
                <a:tc>
                  <a:txBody>
                    <a:bodyPr/>
                    <a:lstStyle/>
                    <a:p>
                      <a:pPr algn="l" fontAlgn="t"/>
                      <a:r>
                        <a:rPr lang="en-US" sz="2000">
                          <a:effectLst/>
                        </a:rPr>
                        <a:t>Walla</a:t>
                      </a:r>
                    </a:p>
                  </a:txBody>
                  <a:tcPr marL="49894" marR="49894" marT="49894" marB="49894"/>
                </a:tc>
                <a:tc>
                  <a:txBody>
                    <a:bodyPr/>
                    <a:lstStyle/>
                    <a:p>
                      <a:pPr algn="l" fontAlgn="t"/>
                      <a:r>
                        <a:rPr lang="en-US" sz="2000" dirty="0">
                          <a:effectLst/>
                        </a:rPr>
                        <a:t>01-012</a:t>
                      </a:r>
                    </a:p>
                  </a:txBody>
                  <a:tcPr marL="49894" marR="49894" marT="49894" marB="49894"/>
                </a:tc>
                <a:tc>
                  <a:txBody>
                    <a:bodyPr/>
                    <a:lstStyle/>
                    <a:p>
                      <a:pPr algn="l" fontAlgn="t"/>
                      <a:r>
                        <a:rPr lang="en-US" sz="2000">
                          <a:effectLst/>
                        </a:rPr>
                        <a:t>Poland</a:t>
                      </a:r>
                    </a:p>
                  </a:txBody>
                  <a:tcPr marL="49894" marR="49894" marT="49894" marB="49894"/>
                </a:tc>
                <a:extLst>
                  <a:ext uri="{0D108BD9-81ED-4DB2-BD59-A6C34878D82A}">
                    <a16:rowId xmlns:a16="http://schemas.microsoft.com/office/drawing/2014/main" val="2250750263"/>
                  </a:ext>
                </a:extLst>
              </a:tr>
              <a:tr h="411579">
                <a:tc>
                  <a:txBody>
                    <a:bodyPr/>
                    <a:lstStyle/>
                    <a:p>
                      <a:pPr algn="l" fontAlgn="t"/>
                      <a:r>
                        <a:rPr lang="en-US" sz="2000">
                          <a:effectLst/>
                        </a:rPr>
                        <a:t>92</a:t>
                      </a:r>
                    </a:p>
                  </a:txBody>
                  <a:tcPr marL="99787" marR="49894" marT="49894" marB="49894"/>
                </a:tc>
                <a:tc>
                  <a:txBody>
                    <a:bodyPr/>
                    <a:lstStyle/>
                    <a:p>
                      <a:pPr algn="l" fontAlgn="t"/>
                      <a:r>
                        <a:rPr lang="en-US" sz="2000">
                          <a:effectLst/>
                        </a:rPr>
                        <a:t>Cardinal</a:t>
                      </a:r>
                    </a:p>
                  </a:txBody>
                  <a:tcPr marL="49894" marR="49894" marT="49894" marB="49894"/>
                </a:tc>
                <a:tc>
                  <a:txBody>
                    <a:bodyPr/>
                    <a:lstStyle/>
                    <a:p>
                      <a:pPr algn="l" fontAlgn="t"/>
                      <a:r>
                        <a:rPr lang="en-US" sz="2000">
                          <a:effectLst/>
                        </a:rPr>
                        <a:t>Tom B. Erichsen</a:t>
                      </a:r>
                    </a:p>
                  </a:txBody>
                  <a:tcPr marL="49894" marR="49894" marT="49894" marB="49894"/>
                </a:tc>
                <a:tc>
                  <a:txBody>
                    <a:bodyPr/>
                    <a:lstStyle/>
                    <a:p>
                      <a:pPr algn="l" fontAlgn="t"/>
                      <a:r>
                        <a:rPr lang="en-US" sz="2000">
                          <a:effectLst/>
                        </a:rPr>
                        <a:t>Skagen 21</a:t>
                      </a:r>
                    </a:p>
                  </a:txBody>
                  <a:tcPr marL="49894" marR="49894" marT="49894" marB="49894"/>
                </a:tc>
                <a:tc>
                  <a:txBody>
                    <a:bodyPr/>
                    <a:lstStyle/>
                    <a:p>
                      <a:pPr algn="l" fontAlgn="t"/>
                      <a:r>
                        <a:rPr lang="en-US" sz="2000">
                          <a:effectLst/>
                        </a:rPr>
                        <a:t>Stavanger</a:t>
                      </a:r>
                    </a:p>
                  </a:txBody>
                  <a:tcPr marL="49894" marR="49894" marT="49894" marB="49894"/>
                </a:tc>
                <a:tc>
                  <a:txBody>
                    <a:bodyPr/>
                    <a:lstStyle/>
                    <a:p>
                      <a:pPr algn="l" fontAlgn="t"/>
                      <a:r>
                        <a:rPr lang="en-US" sz="2000">
                          <a:effectLst/>
                        </a:rPr>
                        <a:t>4006</a:t>
                      </a:r>
                    </a:p>
                  </a:txBody>
                  <a:tcPr marL="49894" marR="49894" marT="49894" marB="49894"/>
                </a:tc>
                <a:tc>
                  <a:txBody>
                    <a:bodyPr/>
                    <a:lstStyle/>
                    <a:p>
                      <a:pPr algn="l" fontAlgn="t"/>
                      <a:r>
                        <a:rPr lang="en-US" sz="2000" dirty="0">
                          <a:effectLst/>
                        </a:rPr>
                        <a:t>Norway</a:t>
                      </a:r>
                    </a:p>
                  </a:txBody>
                  <a:tcPr marL="49894" marR="49894" marT="49894" marB="49894"/>
                </a:tc>
                <a:extLst>
                  <a:ext uri="{0D108BD9-81ED-4DB2-BD59-A6C34878D82A}">
                    <a16:rowId xmlns:a16="http://schemas.microsoft.com/office/drawing/2014/main" val="341927680"/>
                  </a:ext>
                </a:extLst>
              </a:tr>
            </a:tbl>
          </a:graphicData>
        </a:graphic>
      </p:graphicFrame>
    </p:spTree>
    <p:extLst>
      <p:ext uri="{BB962C8B-B14F-4D97-AF65-F5344CB8AC3E}">
        <p14:creationId xmlns:p14="http://schemas.microsoft.com/office/powerpoint/2010/main" val="1873729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INSERT INTO SELECT Statement</a:t>
            </a:r>
          </a:p>
        </p:txBody>
      </p:sp>
      <p:sp>
        <p:nvSpPr>
          <p:cNvPr id="3" name="Content Placeholder 2"/>
          <p:cNvSpPr>
            <a:spLocks noGrp="1"/>
          </p:cNvSpPr>
          <p:nvPr>
            <p:ph idx="1"/>
          </p:nvPr>
        </p:nvSpPr>
        <p:spPr>
          <a:xfrm>
            <a:off x="677333" y="1358537"/>
            <a:ext cx="10622037" cy="4682825"/>
          </a:xfrm>
        </p:spPr>
        <p:txBody>
          <a:bodyPr>
            <a:normAutofit/>
          </a:bodyPr>
          <a:lstStyle/>
          <a:p>
            <a:r>
              <a:rPr lang="en-US" b="1" dirty="0">
                <a:solidFill>
                  <a:schemeClr val="accent2">
                    <a:lumMod val="50000"/>
                  </a:schemeClr>
                </a:solidFill>
              </a:rPr>
              <a:t>INSERT INTO SELECT</a:t>
            </a:r>
          </a:p>
          <a:p>
            <a:pPr lvl="1"/>
            <a:r>
              <a:rPr lang="en-US" dirty="0"/>
              <a:t>copies data from one table and inserts it into another table.</a:t>
            </a:r>
          </a:p>
          <a:p>
            <a:pPr lvl="1"/>
            <a:r>
              <a:rPr lang="en-US" dirty="0"/>
              <a:t>requires that the data types in source and target tables matches.</a:t>
            </a:r>
          </a:p>
          <a:p>
            <a:r>
              <a:rPr lang="en-US" b="1" dirty="0"/>
              <a:t>Copy all columns from one table to another table:</a:t>
            </a:r>
          </a:p>
          <a:p>
            <a:pPr marL="457200" lvl="1" indent="0">
              <a:buNone/>
            </a:pPr>
            <a:r>
              <a:rPr lang="en-US" dirty="0">
                <a:solidFill>
                  <a:srgbClr val="FF0000"/>
                </a:solidFill>
              </a:rPr>
              <a:t>INSERT INTO table2</a:t>
            </a:r>
          </a:p>
          <a:p>
            <a:pPr marL="457200" lvl="1" indent="0">
              <a:buNone/>
            </a:pPr>
            <a:r>
              <a:rPr lang="en-US" dirty="0">
                <a:solidFill>
                  <a:srgbClr val="FF0000"/>
                </a:solidFill>
              </a:rPr>
              <a:t>SELECT * FROM table1</a:t>
            </a:r>
          </a:p>
          <a:p>
            <a:pPr marL="457200" lvl="1" indent="0">
              <a:buNone/>
            </a:pPr>
            <a:r>
              <a:rPr lang="en-US" dirty="0">
                <a:solidFill>
                  <a:srgbClr val="FF0000"/>
                </a:solidFill>
              </a:rPr>
              <a:t>WHERE condition;</a:t>
            </a:r>
          </a:p>
          <a:p>
            <a:r>
              <a:rPr lang="en-US" b="1" dirty="0"/>
              <a:t>Copy only some columns from one table into another table:</a:t>
            </a:r>
          </a:p>
          <a:p>
            <a:pPr marL="457200" lvl="1" indent="0">
              <a:buNone/>
            </a:pPr>
            <a:r>
              <a:rPr lang="en-US" dirty="0">
                <a:solidFill>
                  <a:srgbClr val="FF0000"/>
                </a:solidFill>
              </a:rPr>
              <a:t>INSERT INTO table2 (column1, column2, column3, ...)</a:t>
            </a:r>
          </a:p>
          <a:p>
            <a:pPr marL="457200" lvl="1" indent="0">
              <a:buNone/>
            </a:pPr>
            <a:r>
              <a:rPr lang="en-US" dirty="0">
                <a:solidFill>
                  <a:srgbClr val="FF0000"/>
                </a:solidFill>
              </a:rPr>
              <a:t>SELECT column1, column2, column3, ...</a:t>
            </a:r>
          </a:p>
          <a:p>
            <a:pPr marL="457200" lvl="1" indent="0">
              <a:buNone/>
            </a:pPr>
            <a:r>
              <a:rPr lang="en-US" dirty="0">
                <a:solidFill>
                  <a:srgbClr val="FF0000"/>
                </a:solidFill>
              </a:rPr>
              <a:t>FROM table1</a:t>
            </a:r>
          </a:p>
          <a:p>
            <a:pPr marL="457200" lvl="1" indent="0">
              <a:buNone/>
            </a:pPr>
            <a:r>
              <a:rPr lang="en-US" dirty="0">
                <a:solidFill>
                  <a:srgbClr val="FF0000"/>
                </a:solidFill>
              </a:rPr>
              <a:t>WHERE condition;</a:t>
            </a:r>
          </a:p>
        </p:txBody>
      </p:sp>
    </p:spTree>
    <p:extLst>
      <p:ext uri="{BB962C8B-B14F-4D97-AF65-F5344CB8AC3E}">
        <p14:creationId xmlns:p14="http://schemas.microsoft.com/office/powerpoint/2010/main" val="2241234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534" y="277223"/>
            <a:ext cx="3126177" cy="584775"/>
          </a:xfrm>
          <a:prstGeom prst="rect">
            <a:avLst/>
          </a:prstGeom>
        </p:spPr>
        <p:txBody>
          <a:bodyPr wrap="none">
            <a:spAutoFit/>
          </a:bodyPr>
          <a:lstStyle/>
          <a:p>
            <a:r>
              <a:rPr lang="en-US" sz="3200" b="1" dirty="0">
                <a:latin typeface="+mj-lt"/>
              </a:rPr>
              <a:t>Demo Database</a:t>
            </a:r>
          </a:p>
        </p:txBody>
      </p:sp>
      <p:graphicFrame>
        <p:nvGraphicFramePr>
          <p:cNvPr id="8" name="Table 7"/>
          <p:cNvGraphicFramePr>
            <a:graphicFrameLocks noGrp="1"/>
          </p:cNvGraphicFramePr>
          <p:nvPr/>
        </p:nvGraphicFramePr>
        <p:xfrm>
          <a:off x="1651536" y="844120"/>
          <a:ext cx="8571967" cy="2368035"/>
        </p:xfrm>
        <a:graphic>
          <a:graphicData uri="http://schemas.openxmlformats.org/drawingml/2006/table">
            <a:tbl>
              <a:tblPr>
                <a:tableStyleId>{69CF1AB2-1976-4502-BF36-3FF5EA218861}</a:tableStyleId>
              </a:tblPr>
              <a:tblGrid>
                <a:gridCol w="1284757">
                  <a:extLst>
                    <a:ext uri="{9D8B030D-6E8A-4147-A177-3AD203B41FA5}">
                      <a16:colId xmlns:a16="http://schemas.microsoft.com/office/drawing/2014/main" val="131956595"/>
                    </a:ext>
                  </a:extLst>
                </a:gridCol>
                <a:gridCol w="1214535">
                  <a:extLst>
                    <a:ext uri="{9D8B030D-6E8A-4147-A177-3AD203B41FA5}">
                      <a16:colId xmlns:a16="http://schemas.microsoft.com/office/drawing/2014/main" val="1193257373"/>
                    </a:ext>
                  </a:extLst>
                </a:gridCol>
                <a:gridCol w="1214535">
                  <a:extLst>
                    <a:ext uri="{9D8B030D-6E8A-4147-A177-3AD203B41FA5}">
                      <a16:colId xmlns:a16="http://schemas.microsoft.com/office/drawing/2014/main" val="1128834155"/>
                    </a:ext>
                  </a:extLst>
                </a:gridCol>
                <a:gridCol w="1214535">
                  <a:extLst>
                    <a:ext uri="{9D8B030D-6E8A-4147-A177-3AD203B41FA5}">
                      <a16:colId xmlns:a16="http://schemas.microsoft.com/office/drawing/2014/main" val="585231799"/>
                    </a:ext>
                  </a:extLst>
                </a:gridCol>
                <a:gridCol w="1214535">
                  <a:extLst>
                    <a:ext uri="{9D8B030D-6E8A-4147-A177-3AD203B41FA5}">
                      <a16:colId xmlns:a16="http://schemas.microsoft.com/office/drawing/2014/main" val="2314302822"/>
                    </a:ext>
                  </a:extLst>
                </a:gridCol>
                <a:gridCol w="1214535">
                  <a:extLst>
                    <a:ext uri="{9D8B030D-6E8A-4147-A177-3AD203B41FA5}">
                      <a16:colId xmlns:a16="http://schemas.microsoft.com/office/drawing/2014/main" val="2419410700"/>
                    </a:ext>
                  </a:extLst>
                </a:gridCol>
                <a:gridCol w="1214535">
                  <a:extLst>
                    <a:ext uri="{9D8B030D-6E8A-4147-A177-3AD203B41FA5}">
                      <a16:colId xmlns:a16="http://schemas.microsoft.com/office/drawing/2014/main" val="3614181137"/>
                    </a:ext>
                  </a:extLst>
                </a:gridCol>
              </a:tblGrid>
              <a:tr h="300441">
                <a:tc>
                  <a:txBody>
                    <a:bodyPr/>
                    <a:lstStyle/>
                    <a:p>
                      <a:pPr algn="l" fontAlgn="t"/>
                      <a:r>
                        <a:rPr lang="en-US" sz="1200" dirty="0" err="1">
                          <a:effectLst/>
                        </a:rPr>
                        <a:t>CustomerID</a:t>
                      </a:r>
                      <a:endParaRPr lang="en-US" sz="1200" dirty="0">
                        <a:effectLst/>
                      </a:endParaRPr>
                    </a:p>
                  </a:txBody>
                  <a:tcPr marL="99787" marR="49894" marT="49894" marB="49894"/>
                </a:tc>
                <a:tc>
                  <a:txBody>
                    <a:bodyPr/>
                    <a:lstStyle/>
                    <a:p>
                      <a:pPr algn="l" fontAlgn="t"/>
                      <a:r>
                        <a:rPr lang="en-US" sz="1200">
                          <a:effectLst/>
                        </a:rPr>
                        <a:t>CustomerName</a:t>
                      </a:r>
                    </a:p>
                  </a:txBody>
                  <a:tcPr marL="49894" marR="49894" marT="49894" marB="49894"/>
                </a:tc>
                <a:tc>
                  <a:txBody>
                    <a:bodyPr/>
                    <a:lstStyle/>
                    <a:p>
                      <a:pPr algn="l" fontAlgn="t"/>
                      <a:r>
                        <a:rPr lang="en-US" sz="1200">
                          <a:effectLst/>
                        </a:rPr>
                        <a:t>ContactName</a:t>
                      </a:r>
                    </a:p>
                  </a:txBody>
                  <a:tcPr marL="49894" marR="49894" marT="49894" marB="49894"/>
                </a:tc>
                <a:tc>
                  <a:txBody>
                    <a:bodyPr/>
                    <a:lstStyle/>
                    <a:p>
                      <a:pPr algn="l" fontAlgn="t"/>
                      <a:r>
                        <a:rPr lang="en-US" sz="1200">
                          <a:effectLst/>
                        </a:rPr>
                        <a:t>Address</a:t>
                      </a:r>
                    </a:p>
                  </a:txBody>
                  <a:tcPr marL="49894" marR="49894" marT="49894" marB="49894"/>
                </a:tc>
                <a:tc>
                  <a:txBody>
                    <a:bodyPr/>
                    <a:lstStyle/>
                    <a:p>
                      <a:pPr algn="l" fontAlgn="t"/>
                      <a:r>
                        <a:rPr lang="en-US" sz="1200">
                          <a:effectLst/>
                        </a:rPr>
                        <a:t>City</a:t>
                      </a:r>
                    </a:p>
                  </a:txBody>
                  <a:tcPr marL="49894" marR="49894" marT="49894" marB="49894"/>
                </a:tc>
                <a:tc>
                  <a:txBody>
                    <a:bodyPr/>
                    <a:lstStyle/>
                    <a:p>
                      <a:pPr algn="l" fontAlgn="t"/>
                      <a:r>
                        <a:rPr lang="en-US" sz="1200">
                          <a:effectLst/>
                        </a:rPr>
                        <a:t>PostalCode</a:t>
                      </a:r>
                    </a:p>
                  </a:txBody>
                  <a:tcPr marL="49894" marR="49894" marT="49894" marB="49894"/>
                </a:tc>
                <a:tc>
                  <a:txBody>
                    <a:bodyPr/>
                    <a:lstStyle/>
                    <a:p>
                      <a:pPr algn="l" fontAlgn="t"/>
                      <a:r>
                        <a:rPr lang="en-US" sz="1200">
                          <a:effectLst/>
                        </a:rPr>
                        <a:t>Country</a:t>
                      </a:r>
                    </a:p>
                  </a:txBody>
                  <a:tcPr marL="49894" marR="49894" marT="49894" marB="49894"/>
                </a:tc>
                <a:extLst>
                  <a:ext uri="{0D108BD9-81ED-4DB2-BD59-A6C34878D82A}">
                    <a16:rowId xmlns:a16="http://schemas.microsoft.com/office/drawing/2014/main" val="3639274338"/>
                  </a:ext>
                </a:extLst>
              </a:tr>
              <a:tr h="689198">
                <a:tc>
                  <a:txBody>
                    <a:bodyPr/>
                    <a:lstStyle/>
                    <a:p>
                      <a:pPr algn="l" fontAlgn="t"/>
                      <a:r>
                        <a:rPr lang="en-US" sz="1200">
                          <a:effectLst/>
                        </a:rPr>
                        <a:t>1</a:t>
                      </a:r>
                      <a:br>
                        <a:rPr lang="en-US" sz="1200">
                          <a:effectLst/>
                        </a:rPr>
                      </a:br>
                      <a:br>
                        <a:rPr lang="en-US" sz="1200">
                          <a:effectLst/>
                        </a:rPr>
                      </a:br>
                      <a:endParaRPr lang="en-US" sz="1200">
                        <a:effectLst/>
                      </a:endParaRPr>
                    </a:p>
                  </a:txBody>
                  <a:tcPr marL="99787" marR="49894" marT="49894" marB="49894"/>
                </a:tc>
                <a:tc>
                  <a:txBody>
                    <a:bodyPr/>
                    <a:lstStyle/>
                    <a:p>
                      <a:pPr algn="l" fontAlgn="t"/>
                      <a:r>
                        <a:rPr lang="en-US" sz="1200">
                          <a:effectLst/>
                        </a:rPr>
                        <a:t>Alfreds Futterkiste</a:t>
                      </a:r>
                    </a:p>
                  </a:txBody>
                  <a:tcPr marL="49894" marR="49894" marT="49894" marB="49894"/>
                </a:tc>
                <a:tc>
                  <a:txBody>
                    <a:bodyPr/>
                    <a:lstStyle/>
                    <a:p>
                      <a:pPr algn="l" fontAlgn="t"/>
                      <a:r>
                        <a:rPr lang="en-US" sz="1200">
                          <a:effectLst/>
                        </a:rPr>
                        <a:t>Maria Anders</a:t>
                      </a:r>
                    </a:p>
                  </a:txBody>
                  <a:tcPr marL="49894" marR="49894" marT="49894" marB="49894"/>
                </a:tc>
                <a:tc>
                  <a:txBody>
                    <a:bodyPr/>
                    <a:lstStyle/>
                    <a:p>
                      <a:pPr algn="l" fontAlgn="t"/>
                      <a:r>
                        <a:rPr lang="en-US" sz="1200">
                          <a:effectLst/>
                        </a:rPr>
                        <a:t>Obere Str. 57</a:t>
                      </a:r>
                    </a:p>
                  </a:txBody>
                  <a:tcPr marL="49894" marR="49894" marT="49894" marB="49894"/>
                </a:tc>
                <a:tc>
                  <a:txBody>
                    <a:bodyPr/>
                    <a:lstStyle/>
                    <a:p>
                      <a:pPr algn="l" fontAlgn="t"/>
                      <a:r>
                        <a:rPr lang="en-US" sz="1200">
                          <a:effectLst/>
                        </a:rPr>
                        <a:t>Berlin</a:t>
                      </a:r>
                    </a:p>
                  </a:txBody>
                  <a:tcPr marL="49894" marR="49894" marT="49894" marB="49894"/>
                </a:tc>
                <a:tc>
                  <a:txBody>
                    <a:bodyPr/>
                    <a:lstStyle/>
                    <a:p>
                      <a:pPr algn="l" fontAlgn="t"/>
                      <a:r>
                        <a:rPr lang="en-US" sz="1200">
                          <a:effectLst/>
                        </a:rPr>
                        <a:t>12209</a:t>
                      </a:r>
                    </a:p>
                  </a:txBody>
                  <a:tcPr marL="49894" marR="49894" marT="49894" marB="49894"/>
                </a:tc>
                <a:tc>
                  <a:txBody>
                    <a:bodyPr/>
                    <a:lstStyle/>
                    <a:p>
                      <a:pPr algn="l" fontAlgn="t"/>
                      <a:r>
                        <a:rPr lang="en-US" sz="1200">
                          <a:effectLst/>
                        </a:rPr>
                        <a:t>Germany</a:t>
                      </a:r>
                    </a:p>
                  </a:txBody>
                  <a:tcPr marL="49894" marR="49894" marT="49894" marB="49894"/>
                </a:tc>
                <a:extLst>
                  <a:ext uri="{0D108BD9-81ED-4DB2-BD59-A6C34878D82A}">
                    <a16:rowId xmlns:a16="http://schemas.microsoft.com/office/drawing/2014/main" val="1241357140"/>
                  </a:ext>
                </a:extLst>
              </a:tr>
              <a:tr h="689198">
                <a:tc>
                  <a:txBody>
                    <a:bodyPr/>
                    <a:lstStyle/>
                    <a:p>
                      <a:pPr algn="l" fontAlgn="t"/>
                      <a:r>
                        <a:rPr lang="en-US" sz="1200">
                          <a:effectLst/>
                        </a:rPr>
                        <a:t>2</a:t>
                      </a:r>
                    </a:p>
                  </a:txBody>
                  <a:tcPr marL="99787" marR="49894" marT="49894" marB="49894"/>
                </a:tc>
                <a:tc>
                  <a:txBody>
                    <a:bodyPr/>
                    <a:lstStyle/>
                    <a:p>
                      <a:pPr algn="l" fontAlgn="t"/>
                      <a:r>
                        <a:rPr lang="es-ES" sz="1200" dirty="0">
                          <a:effectLst/>
                        </a:rPr>
                        <a:t>Ana Trujillo Emparedados y helados</a:t>
                      </a:r>
                    </a:p>
                  </a:txBody>
                  <a:tcPr marL="49894" marR="49894" marT="49894" marB="49894"/>
                </a:tc>
                <a:tc>
                  <a:txBody>
                    <a:bodyPr/>
                    <a:lstStyle/>
                    <a:p>
                      <a:pPr algn="l" fontAlgn="t"/>
                      <a:r>
                        <a:rPr lang="en-US" sz="1200" dirty="0">
                          <a:effectLst/>
                        </a:rPr>
                        <a:t>Ana Trujillo</a:t>
                      </a:r>
                    </a:p>
                  </a:txBody>
                  <a:tcPr marL="49894" marR="49894" marT="49894" marB="49894"/>
                </a:tc>
                <a:tc>
                  <a:txBody>
                    <a:bodyPr/>
                    <a:lstStyle/>
                    <a:p>
                      <a:pPr algn="l" fontAlgn="t"/>
                      <a:r>
                        <a:rPr lang="es-ES" sz="1200">
                          <a:effectLst/>
                        </a:rPr>
                        <a:t>Avda. de la Constitución 2222</a:t>
                      </a:r>
                    </a:p>
                  </a:txBody>
                  <a:tcPr marL="49894" marR="49894" marT="49894" marB="49894"/>
                </a:tc>
                <a:tc>
                  <a:txBody>
                    <a:bodyPr/>
                    <a:lstStyle/>
                    <a:p>
                      <a:pPr algn="l" fontAlgn="t"/>
                      <a:r>
                        <a:rPr lang="en-US" sz="1200">
                          <a:effectLst/>
                        </a:rPr>
                        <a:t>México D.F.</a:t>
                      </a:r>
                    </a:p>
                  </a:txBody>
                  <a:tcPr marL="49894" marR="49894" marT="49894" marB="49894"/>
                </a:tc>
                <a:tc>
                  <a:txBody>
                    <a:bodyPr/>
                    <a:lstStyle/>
                    <a:p>
                      <a:pPr algn="l" fontAlgn="t"/>
                      <a:r>
                        <a:rPr lang="en-US" sz="1200">
                          <a:effectLst/>
                        </a:rPr>
                        <a:t>05021</a:t>
                      </a:r>
                    </a:p>
                  </a:txBody>
                  <a:tcPr marL="49894" marR="49894" marT="49894" marB="49894"/>
                </a:tc>
                <a:tc>
                  <a:txBody>
                    <a:bodyPr/>
                    <a:lstStyle/>
                    <a:p>
                      <a:pPr algn="l" fontAlgn="t"/>
                      <a:r>
                        <a:rPr lang="en-US" sz="1200">
                          <a:effectLst/>
                        </a:rPr>
                        <a:t>Mexico</a:t>
                      </a:r>
                    </a:p>
                  </a:txBody>
                  <a:tcPr marL="49894" marR="49894" marT="49894" marB="49894"/>
                </a:tc>
                <a:extLst>
                  <a:ext uri="{0D108BD9-81ED-4DB2-BD59-A6C34878D82A}">
                    <a16:rowId xmlns:a16="http://schemas.microsoft.com/office/drawing/2014/main" val="4164602833"/>
                  </a:ext>
                </a:extLst>
              </a:tr>
              <a:tr h="689198">
                <a:tc>
                  <a:txBody>
                    <a:bodyPr/>
                    <a:lstStyle/>
                    <a:p>
                      <a:pPr algn="l" fontAlgn="t"/>
                      <a:r>
                        <a:rPr lang="en-US" sz="1200" dirty="0">
                          <a:effectLst/>
                        </a:rPr>
                        <a:t>3</a:t>
                      </a:r>
                    </a:p>
                  </a:txBody>
                  <a:tcPr marL="99787" marR="49894" marT="49894" marB="49894"/>
                </a:tc>
                <a:tc>
                  <a:txBody>
                    <a:bodyPr/>
                    <a:lstStyle/>
                    <a:p>
                      <a:pPr algn="l" fontAlgn="t"/>
                      <a:r>
                        <a:rPr lang="en-US" sz="1200">
                          <a:effectLst/>
                        </a:rPr>
                        <a:t>Antonio Moreno Taquería</a:t>
                      </a:r>
                    </a:p>
                  </a:txBody>
                  <a:tcPr marL="49894" marR="49894" marT="49894" marB="49894"/>
                </a:tc>
                <a:tc>
                  <a:txBody>
                    <a:bodyPr/>
                    <a:lstStyle/>
                    <a:p>
                      <a:pPr algn="l" fontAlgn="t"/>
                      <a:r>
                        <a:rPr lang="en-US" sz="1200">
                          <a:effectLst/>
                        </a:rPr>
                        <a:t>Antonio Moreno</a:t>
                      </a:r>
                    </a:p>
                  </a:txBody>
                  <a:tcPr marL="49894" marR="49894" marT="49894" marB="49894"/>
                </a:tc>
                <a:tc>
                  <a:txBody>
                    <a:bodyPr/>
                    <a:lstStyle/>
                    <a:p>
                      <a:pPr algn="l" fontAlgn="t"/>
                      <a:r>
                        <a:rPr lang="en-US" sz="1200">
                          <a:effectLst/>
                        </a:rPr>
                        <a:t>Mataderos 2312</a:t>
                      </a:r>
                    </a:p>
                  </a:txBody>
                  <a:tcPr marL="49894" marR="49894" marT="49894" marB="49894"/>
                </a:tc>
                <a:tc>
                  <a:txBody>
                    <a:bodyPr/>
                    <a:lstStyle/>
                    <a:p>
                      <a:pPr algn="l" fontAlgn="t"/>
                      <a:r>
                        <a:rPr lang="en-US" sz="1200">
                          <a:effectLst/>
                        </a:rPr>
                        <a:t>México D.F.</a:t>
                      </a:r>
                    </a:p>
                  </a:txBody>
                  <a:tcPr marL="49894" marR="49894" marT="49894" marB="49894"/>
                </a:tc>
                <a:tc>
                  <a:txBody>
                    <a:bodyPr/>
                    <a:lstStyle/>
                    <a:p>
                      <a:pPr algn="l" fontAlgn="t"/>
                      <a:r>
                        <a:rPr lang="en-US" sz="1200">
                          <a:effectLst/>
                        </a:rPr>
                        <a:t>05023</a:t>
                      </a:r>
                    </a:p>
                  </a:txBody>
                  <a:tcPr marL="49894" marR="49894" marT="49894" marB="49894"/>
                </a:tc>
                <a:tc>
                  <a:txBody>
                    <a:bodyPr/>
                    <a:lstStyle/>
                    <a:p>
                      <a:pPr algn="l" fontAlgn="t"/>
                      <a:r>
                        <a:rPr lang="en-US" sz="1200" dirty="0">
                          <a:effectLst/>
                        </a:rPr>
                        <a:t>Mexico</a:t>
                      </a:r>
                    </a:p>
                  </a:txBody>
                  <a:tcPr marL="49894" marR="49894" marT="49894" marB="49894"/>
                </a:tc>
                <a:extLst>
                  <a:ext uri="{0D108BD9-81ED-4DB2-BD59-A6C34878D82A}">
                    <a16:rowId xmlns:a16="http://schemas.microsoft.com/office/drawing/2014/main" val="3973770047"/>
                  </a:ext>
                </a:extLst>
              </a:tr>
            </a:tbl>
          </a:graphicData>
        </a:graphic>
      </p:graphicFrame>
      <p:graphicFrame>
        <p:nvGraphicFramePr>
          <p:cNvPr id="9" name="Table 8"/>
          <p:cNvGraphicFramePr>
            <a:graphicFrameLocks noGrp="1"/>
          </p:cNvGraphicFramePr>
          <p:nvPr/>
        </p:nvGraphicFramePr>
        <p:xfrm>
          <a:off x="1651534" y="4152238"/>
          <a:ext cx="8571969" cy="2007262"/>
        </p:xfrm>
        <a:graphic>
          <a:graphicData uri="http://schemas.openxmlformats.org/drawingml/2006/table">
            <a:tbl>
              <a:tblPr>
                <a:tableStyleId>{69CF1AB2-1976-4502-BF36-3FF5EA218861}</a:tableStyleId>
              </a:tblPr>
              <a:tblGrid>
                <a:gridCol w="1224567">
                  <a:extLst>
                    <a:ext uri="{9D8B030D-6E8A-4147-A177-3AD203B41FA5}">
                      <a16:colId xmlns:a16="http://schemas.microsoft.com/office/drawing/2014/main" val="3131973319"/>
                    </a:ext>
                  </a:extLst>
                </a:gridCol>
                <a:gridCol w="1224567">
                  <a:extLst>
                    <a:ext uri="{9D8B030D-6E8A-4147-A177-3AD203B41FA5}">
                      <a16:colId xmlns:a16="http://schemas.microsoft.com/office/drawing/2014/main" val="2306183968"/>
                    </a:ext>
                  </a:extLst>
                </a:gridCol>
                <a:gridCol w="1224567">
                  <a:extLst>
                    <a:ext uri="{9D8B030D-6E8A-4147-A177-3AD203B41FA5}">
                      <a16:colId xmlns:a16="http://schemas.microsoft.com/office/drawing/2014/main" val="3920791902"/>
                    </a:ext>
                  </a:extLst>
                </a:gridCol>
                <a:gridCol w="1224567">
                  <a:extLst>
                    <a:ext uri="{9D8B030D-6E8A-4147-A177-3AD203B41FA5}">
                      <a16:colId xmlns:a16="http://schemas.microsoft.com/office/drawing/2014/main" val="1936500295"/>
                    </a:ext>
                  </a:extLst>
                </a:gridCol>
                <a:gridCol w="1224567">
                  <a:extLst>
                    <a:ext uri="{9D8B030D-6E8A-4147-A177-3AD203B41FA5}">
                      <a16:colId xmlns:a16="http://schemas.microsoft.com/office/drawing/2014/main" val="3407643808"/>
                    </a:ext>
                  </a:extLst>
                </a:gridCol>
                <a:gridCol w="1224567">
                  <a:extLst>
                    <a:ext uri="{9D8B030D-6E8A-4147-A177-3AD203B41FA5}">
                      <a16:colId xmlns:a16="http://schemas.microsoft.com/office/drawing/2014/main" val="672437947"/>
                    </a:ext>
                  </a:extLst>
                </a:gridCol>
                <a:gridCol w="1224567">
                  <a:extLst>
                    <a:ext uri="{9D8B030D-6E8A-4147-A177-3AD203B41FA5}">
                      <a16:colId xmlns:a16="http://schemas.microsoft.com/office/drawing/2014/main" val="3070271469"/>
                    </a:ext>
                  </a:extLst>
                </a:gridCol>
              </a:tblGrid>
              <a:tr h="339188">
                <a:tc>
                  <a:txBody>
                    <a:bodyPr/>
                    <a:lstStyle/>
                    <a:p>
                      <a:pPr algn="l" fontAlgn="t"/>
                      <a:r>
                        <a:rPr lang="en-US" sz="1200" dirty="0" err="1">
                          <a:effectLst/>
                        </a:rPr>
                        <a:t>SupplierID</a:t>
                      </a:r>
                      <a:endParaRPr lang="en-US" sz="1200" dirty="0">
                        <a:effectLst/>
                      </a:endParaRPr>
                    </a:p>
                  </a:txBody>
                  <a:tcPr marL="99787" marR="49894" marT="49894" marB="49894"/>
                </a:tc>
                <a:tc>
                  <a:txBody>
                    <a:bodyPr/>
                    <a:lstStyle/>
                    <a:p>
                      <a:pPr algn="l" fontAlgn="t"/>
                      <a:r>
                        <a:rPr lang="en-US" sz="1200">
                          <a:effectLst/>
                        </a:rPr>
                        <a:t>SupplierName</a:t>
                      </a:r>
                    </a:p>
                  </a:txBody>
                  <a:tcPr marL="49894" marR="49894" marT="49894" marB="49894"/>
                </a:tc>
                <a:tc>
                  <a:txBody>
                    <a:bodyPr/>
                    <a:lstStyle/>
                    <a:p>
                      <a:pPr algn="l" fontAlgn="t"/>
                      <a:r>
                        <a:rPr lang="en-US" sz="1200">
                          <a:effectLst/>
                        </a:rPr>
                        <a:t>ContactName</a:t>
                      </a:r>
                    </a:p>
                  </a:txBody>
                  <a:tcPr marL="49894" marR="49894" marT="49894" marB="49894"/>
                </a:tc>
                <a:tc>
                  <a:txBody>
                    <a:bodyPr/>
                    <a:lstStyle/>
                    <a:p>
                      <a:pPr algn="l" fontAlgn="t"/>
                      <a:r>
                        <a:rPr lang="en-US" sz="1200">
                          <a:effectLst/>
                        </a:rPr>
                        <a:t>Address</a:t>
                      </a:r>
                    </a:p>
                  </a:txBody>
                  <a:tcPr marL="49894" marR="49894" marT="49894" marB="49894"/>
                </a:tc>
                <a:tc>
                  <a:txBody>
                    <a:bodyPr/>
                    <a:lstStyle/>
                    <a:p>
                      <a:pPr algn="l" fontAlgn="t"/>
                      <a:r>
                        <a:rPr lang="en-US" sz="1200">
                          <a:effectLst/>
                        </a:rPr>
                        <a:t>City</a:t>
                      </a:r>
                    </a:p>
                  </a:txBody>
                  <a:tcPr marL="49894" marR="49894" marT="49894" marB="49894"/>
                </a:tc>
                <a:tc>
                  <a:txBody>
                    <a:bodyPr/>
                    <a:lstStyle/>
                    <a:p>
                      <a:pPr algn="l" fontAlgn="t"/>
                      <a:r>
                        <a:rPr lang="en-US" sz="1200">
                          <a:effectLst/>
                        </a:rPr>
                        <a:t>Postal Code</a:t>
                      </a:r>
                    </a:p>
                  </a:txBody>
                  <a:tcPr marL="49894" marR="49894" marT="49894" marB="49894"/>
                </a:tc>
                <a:tc>
                  <a:txBody>
                    <a:bodyPr/>
                    <a:lstStyle/>
                    <a:p>
                      <a:pPr algn="l" fontAlgn="t"/>
                      <a:r>
                        <a:rPr lang="en-US" sz="1200">
                          <a:effectLst/>
                        </a:rPr>
                        <a:t>Country</a:t>
                      </a:r>
                    </a:p>
                  </a:txBody>
                  <a:tcPr marL="49894" marR="49894" marT="49894" marB="49894"/>
                </a:tc>
                <a:extLst>
                  <a:ext uri="{0D108BD9-81ED-4DB2-BD59-A6C34878D82A}">
                    <a16:rowId xmlns:a16="http://schemas.microsoft.com/office/drawing/2014/main" val="3896320943"/>
                  </a:ext>
                </a:extLst>
              </a:tr>
              <a:tr h="550804">
                <a:tc>
                  <a:txBody>
                    <a:bodyPr/>
                    <a:lstStyle/>
                    <a:p>
                      <a:pPr algn="l" fontAlgn="t"/>
                      <a:r>
                        <a:rPr lang="en-US" sz="1200">
                          <a:effectLst/>
                        </a:rPr>
                        <a:t>1</a:t>
                      </a:r>
                    </a:p>
                  </a:txBody>
                  <a:tcPr marL="99787" marR="49894" marT="49894" marB="49894"/>
                </a:tc>
                <a:tc>
                  <a:txBody>
                    <a:bodyPr/>
                    <a:lstStyle/>
                    <a:p>
                      <a:pPr algn="l" fontAlgn="t"/>
                      <a:r>
                        <a:rPr lang="en-US" sz="1200" dirty="0">
                          <a:effectLst/>
                        </a:rPr>
                        <a:t>Exotic Liquid</a:t>
                      </a:r>
                    </a:p>
                  </a:txBody>
                  <a:tcPr marL="49894" marR="49894" marT="49894" marB="49894"/>
                </a:tc>
                <a:tc>
                  <a:txBody>
                    <a:bodyPr/>
                    <a:lstStyle/>
                    <a:p>
                      <a:pPr algn="l" fontAlgn="t"/>
                      <a:r>
                        <a:rPr lang="en-US" sz="1200">
                          <a:effectLst/>
                        </a:rPr>
                        <a:t>Charlotte Cooper</a:t>
                      </a:r>
                    </a:p>
                  </a:txBody>
                  <a:tcPr marL="49894" marR="49894" marT="49894" marB="49894"/>
                </a:tc>
                <a:tc>
                  <a:txBody>
                    <a:bodyPr/>
                    <a:lstStyle/>
                    <a:p>
                      <a:pPr algn="l" fontAlgn="t"/>
                      <a:r>
                        <a:rPr lang="en-US" sz="1200">
                          <a:effectLst/>
                        </a:rPr>
                        <a:t>49 Gilbert St.</a:t>
                      </a:r>
                    </a:p>
                  </a:txBody>
                  <a:tcPr marL="49894" marR="49894" marT="49894" marB="49894"/>
                </a:tc>
                <a:tc>
                  <a:txBody>
                    <a:bodyPr/>
                    <a:lstStyle/>
                    <a:p>
                      <a:pPr algn="l" fontAlgn="t"/>
                      <a:r>
                        <a:rPr lang="en-US" sz="1200">
                          <a:effectLst/>
                        </a:rPr>
                        <a:t>Londona</a:t>
                      </a:r>
                    </a:p>
                  </a:txBody>
                  <a:tcPr marL="49894" marR="49894" marT="49894" marB="49894"/>
                </a:tc>
                <a:tc>
                  <a:txBody>
                    <a:bodyPr/>
                    <a:lstStyle/>
                    <a:p>
                      <a:pPr algn="l" fontAlgn="t"/>
                      <a:r>
                        <a:rPr lang="en-US" sz="1200">
                          <a:effectLst/>
                        </a:rPr>
                        <a:t>EC1 4SD</a:t>
                      </a:r>
                    </a:p>
                  </a:txBody>
                  <a:tcPr marL="49894" marR="49894" marT="49894" marB="49894"/>
                </a:tc>
                <a:tc>
                  <a:txBody>
                    <a:bodyPr/>
                    <a:lstStyle/>
                    <a:p>
                      <a:pPr algn="l" fontAlgn="t"/>
                      <a:r>
                        <a:rPr lang="en-US" sz="1200">
                          <a:effectLst/>
                        </a:rPr>
                        <a:t>UK</a:t>
                      </a:r>
                    </a:p>
                  </a:txBody>
                  <a:tcPr marL="49894" marR="49894" marT="49894" marB="49894"/>
                </a:tc>
                <a:extLst>
                  <a:ext uri="{0D108BD9-81ED-4DB2-BD59-A6C34878D82A}">
                    <a16:rowId xmlns:a16="http://schemas.microsoft.com/office/drawing/2014/main" val="642408481"/>
                  </a:ext>
                </a:extLst>
              </a:tr>
              <a:tr h="558635">
                <a:tc>
                  <a:txBody>
                    <a:bodyPr/>
                    <a:lstStyle/>
                    <a:p>
                      <a:pPr algn="l" fontAlgn="t"/>
                      <a:r>
                        <a:rPr lang="en-US" sz="1200">
                          <a:effectLst/>
                        </a:rPr>
                        <a:t>2</a:t>
                      </a:r>
                    </a:p>
                  </a:txBody>
                  <a:tcPr marL="99787" marR="49894" marT="49894" marB="49894"/>
                </a:tc>
                <a:tc>
                  <a:txBody>
                    <a:bodyPr/>
                    <a:lstStyle/>
                    <a:p>
                      <a:pPr algn="l" fontAlgn="t"/>
                      <a:r>
                        <a:rPr lang="en-US" sz="1200" dirty="0">
                          <a:effectLst/>
                        </a:rPr>
                        <a:t>New Orleans Cajun Delights</a:t>
                      </a:r>
                    </a:p>
                  </a:txBody>
                  <a:tcPr marL="49894" marR="49894" marT="49894" marB="49894"/>
                </a:tc>
                <a:tc>
                  <a:txBody>
                    <a:bodyPr/>
                    <a:lstStyle/>
                    <a:p>
                      <a:pPr algn="l" fontAlgn="t"/>
                      <a:r>
                        <a:rPr lang="en-US" sz="1200">
                          <a:effectLst/>
                        </a:rPr>
                        <a:t>Shelley Burke</a:t>
                      </a:r>
                    </a:p>
                  </a:txBody>
                  <a:tcPr marL="49894" marR="49894" marT="49894" marB="49894"/>
                </a:tc>
                <a:tc>
                  <a:txBody>
                    <a:bodyPr/>
                    <a:lstStyle/>
                    <a:p>
                      <a:pPr algn="l" fontAlgn="t"/>
                      <a:r>
                        <a:rPr lang="en-US" sz="1200" dirty="0">
                          <a:effectLst/>
                        </a:rPr>
                        <a:t>P.O. Box 78934</a:t>
                      </a:r>
                    </a:p>
                  </a:txBody>
                  <a:tcPr marL="49894" marR="49894" marT="49894" marB="49894"/>
                </a:tc>
                <a:tc>
                  <a:txBody>
                    <a:bodyPr/>
                    <a:lstStyle/>
                    <a:p>
                      <a:pPr algn="l" fontAlgn="t"/>
                      <a:r>
                        <a:rPr lang="en-US" sz="1200">
                          <a:effectLst/>
                        </a:rPr>
                        <a:t>New Orleans</a:t>
                      </a:r>
                    </a:p>
                  </a:txBody>
                  <a:tcPr marL="49894" marR="49894" marT="49894" marB="49894"/>
                </a:tc>
                <a:tc>
                  <a:txBody>
                    <a:bodyPr/>
                    <a:lstStyle/>
                    <a:p>
                      <a:pPr algn="l" fontAlgn="t"/>
                      <a:r>
                        <a:rPr lang="en-US" sz="1200">
                          <a:effectLst/>
                        </a:rPr>
                        <a:t>70117</a:t>
                      </a:r>
                    </a:p>
                  </a:txBody>
                  <a:tcPr marL="49894" marR="49894" marT="49894" marB="49894"/>
                </a:tc>
                <a:tc>
                  <a:txBody>
                    <a:bodyPr/>
                    <a:lstStyle/>
                    <a:p>
                      <a:pPr algn="l" fontAlgn="t"/>
                      <a:r>
                        <a:rPr lang="en-US" sz="1200">
                          <a:effectLst/>
                        </a:rPr>
                        <a:t>USA</a:t>
                      </a:r>
                    </a:p>
                  </a:txBody>
                  <a:tcPr marL="49894" marR="49894" marT="49894" marB="49894"/>
                </a:tc>
                <a:extLst>
                  <a:ext uri="{0D108BD9-81ED-4DB2-BD59-A6C34878D82A}">
                    <a16:rowId xmlns:a16="http://schemas.microsoft.com/office/drawing/2014/main" val="2740042032"/>
                  </a:ext>
                </a:extLst>
              </a:tr>
              <a:tr h="558635">
                <a:tc>
                  <a:txBody>
                    <a:bodyPr/>
                    <a:lstStyle/>
                    <a:p>
                      <a:pPr algn="l" fontAlgn="t"/>
                      <a:r>
                        <a:rPr lang="en-US" sz="1200">
                          <a:effectLst/>
                        </a:rPr>
                        <a:t>3</a:t>
                      </a:r>
                    </a:p>
                  </a:txBody>
                  <a:tcPr marL="99787" marR="49894" marT="49894" marB="49894"/>
                </a:tc>
                <a:tc>
                  <a:txBody>
                    <a:bodyPr/>
                    <a:lstStyle/>
                    <a:p>
                      <a:pPr algn="l" fontAlgn="t"/>
                      <a:r>
                        <a:rPr lang="en-US" sz="1200">
                          <a:effectLst/>
                        </a:rPr>
                        <a:t>Grandma Kelly's Homestead</a:t>
                      </a:r>
                    </a:p>
                  </a:txBody>
                  <a:tcPr marL="49894" marR="49894" marT="49894" marB="49894"/>
                </a:tc>
                <a:tc>
                  <a:txBody>
                    <a:bodyPr/>
                    <a:lstStyle/>
                    <a:p>
                      <a:pPr algn="l" fontAlgn="t"/>
                      <a:r>
                        <a:rPr lang="en-US" sz="1200">
                          <a:effectLst/>
                        </a:rPr>
                        <a:t>Regina Murphy</a:t>
                      </a:r>
                    </a:p>
                  </a:txBody>
                  <a:tcPr marL="49894" marR="49894" marT="49894" marB="49894"/>
                </a:tc>
                <a:tc>
                  <a:txBody>
                    <a:bodyPr/>
                    <a:lstStyle/>
                    <a:p>
                      <a:pPr algn="l" fontAlgn="t"/>
                      <a:r>
                        <a:rPr lang="en-US" sz="1200">
                          <a:effectLst/>
                        </a:rPr>
                        <a:t>707 Oxford Rd.</a:t>
                      </a:r>
                    </a:p>
                  </a:txBody>
                  <a:tcPr marL="49894" marR="49894" marT="49894" marB="49894"/>
                </a:tc>
                <a:tc>
                  <a:txBody>
                    <a:bodyPr/>
                    <a:lstStyle/>
                    <a:p>
                      <a:pPr algn="l" fontAlgn="t"/>
                      <a:r>
                        <a:rPr lang="en-US" sz="1200">
                          <a:effectLst/>
                        </a:rPr>
                        <a:t>Ann Arbor</a:t>
                      </a:r>
                    </a:p>
                  </a:txBody>
                  <a:tcPr marL="49894" marR="49894" marT="49894" marB="49894"/>
                </a:tc>
                <a:tc>
                  <a:txBody>
                    <a:bodyPr/>
                    <a:lstStyle/>
                    <a:p>
                      <a:pPr algn="l" fontAlgn="t"/>
                      <a:r>
                        <a:rPr lang="en-US" sz="1200">
                          <a:effectLst/>
                        </a:rPr>
                        <a:t>48104</a:t>
                      </a:r>
                    </a:p>
                  </a:txBody>
                  <a:tcPr marL="49894" marR="49894" marT="49894" marB="49894"/>
                </a:tc>
                <a:tc>
                  <a:txBody>
                    <a:bodyPr/>
                    <a:lstStyle/>
                    <a:p>
                      <a:pPr algn="l" fontAlgn="t"/>
                      <a:r>
                        <a:rPr lang="en-US" sz="1200" dirty="0">
                          <a:effectLst/>
                        </a:rPr>
                        <a:t>USA</a:t>
                      </a:r>
                    </a:p>
                  </a:txBody>
                  <a:tcPr marL="49894" marR="49894" marT="49894" marB="49894"/>
                </a:tc>
                <a:extLst>
                  <a:ext uri="{0D108BD9-81ED-4DB2-BD59-A6C34878D82A}">
                    <a16:rowId xmlns:a16="http://schemas.microsoft.com/office/drawing/2014/main" val="2717047036"/>
                  </a:ext>
                </a:extLst>
              </a:tr>
            </a:tbl>
          </a:graphicData>
        </a:graphic>
      </p:graphicFrame>
      <p:sp>
        <p:nvSpPr>
          <p:cNvPr id="10" name="Rectangle 2"/>
          <p:cNvSpPr>
            <a:spLocks noChangeArrowheads="1"/>
          </p:cNvSpPr>
          <p:nvPr/>
        </p:nvSpPr>
        <p:spPr bwMode="auto">
          <a:xfrm>
            <a:off x="1562632" y="3212155"/>
            <a:ext cx="85719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b="1" dirty="0">
                <a:solidFill>
                  <a:srgbClr val="000000"/>
                </a:solidFill>
                <a:latin typeface="+mn-lt"/>
              </a:rPr>
              <a:t>Add a selection from the "Suppliers" table:</a:t>
            </a:r>
            <a:endParaRPr lang="en-US" altLang="en-US" sz="2400" b="1" dirty="0">
              <a:latin typeface="+mn-lt"/>
            </a:endParaRPr>
          </a:p>
          <a:p>
            <a:pPr defTabSz="914400"/>
            <a:endParaRPr lang="en-US" altLang="en-US" sz="2400" b="1" dirty="0">
              <a:latin typeface="+mn-lt"/>
            </a:endParaRPr>
          </a:p>
        </p:txBody>
      </p:sp>
    </p:spTree>
    <p:extLst>
      <p:ext uri="{BB962C8B-B14F-4D97-AF65-F5344CB8AC3E}">
        <p14:creationId xmlns:p14="http://schemas.microsoft.com/office/powerpoint/2010/main" val="1454650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p>
        </p:txBody>
      </p:sp>
      <p:sp>
        <p:nvSpPr>
          <p:cNvPr id="3" name="Content Placeholder 2"/>
          <p:cNvSpPr>
            <a:spLocks noGrp="1"/>
          </p:cNvSpPr>
          <p:nvPr>
            <p:ph idx="1"/>
          </p:nvPr>
        </p:nvSpPr>
        <p:spPr>
          <a:xfrm>
            <a:off x="677333" y="1488613"/>
            <a:ext cx="9105021" cy="3880773"/>
          </a:xfrm>
        </p:spPr>
        <p:txBody>
          <a:bodyPr/>
          <a:lstStyle/>
          <a:p>
            <a:r>
              <a:rPr lang="en-US" dirty="0"/>
              <a:t>INSERT INTO Customers (</a:t>
            </a:r>
            <a:r>
              <a:rPr lang="en-US" dirty="0" err="1"/>
              <a:t>CustomerName</a:t>
            </a:r>
            <a:r>
              <a:rPr lang="en-US" dirty="0"/>
              <a:t>, City, Country) SELECT </a:t>
            </a:r>
            <a:r>
              <a:rPr lang="en-US" dirty="0" err="1"/>
              <a:t>SupplierName</a:t>
            </a:r>
            <a:r>
              <a:rPr lang="en-US" dirty="0"/>
              <a:t>, City, Country FROM Suppliers;</a:t>
            </a:r>
          </a:p>
          <a:p>
            <a:r>
              <a:rPr lang="en-US" dirty="0"/>
              <a:t>Example</a:t>
            </a:r>
          </a:p>
          <a:p>
            <a:pPr marL="457200" lvl="1" indent="0">
              <a:buNone/>
            </a:pPr>
            <a:r>
              <a:rPr lang="en-US" dirty="0"/>
              <a:t>INSERT INTO Customers (</a:t>
            </a:r>
            <a:r>
              <a:rPr lang="en-US" dirty="0" err="1"/>
              <a:t>CustomerName</a:t>
            </a:r>
            <a:r>
              <a:rPr lang="en-US" dirty="0"/>
              <a:t>, City, Country)</a:t>
            </a:r>
          </a:p>
          <a:p>
            <a:pPr marL="457200" lvl="1" indent="0">
              <a:buNone/>
            </a:pPr>
            <a:r>
              <a:rPr lang="en-US" dirty="0"/>
              <a:t>SELECT </a:t>
            </a:r>
            <a:r>
              <a:rPr lang="en-US" dirty="0" err="1"/>
              <a:t>SupplierName</a:t>
            </a:r>
            <a:r>
              <a:rPr lang="en-US" dirty="0"/>
              <a:t>, City, Country FROM Suppliers</a:t>
            </a:r>
          </a:p>
          <a:p>
            <a:pPr marL="457200" lvl="1" indent="0">
              <a:buNone/>
            </a:pPr>
            <a:r>
              <a:rPr lang="en-US" dirty="0"/>
              <a:t>WHERE Country='Germany';</a:t>
            </a:r>
          </a:p>
        </p:txBody>
      </p:sp>
      <p:pic>
        <p:nvPicPr>
          <p:cNvPr id="5" name="Content Placeholder 3"/>
          <p:cNvPicPr>
            <a:picLocks noChangeAspect="1"/>
          </p:cNvPicPr>
          <p:nvPr/>
        </p:nvPicPr>
        <p:blipFill>
          <a:blip r:embed="rId3"/>
          <a:stretch>
            <a:fillRect/>
          </a:stretch>
        </p:blipFill>
        <p:spPr>
          <a:xfrm>
            <a:off x="1078514" y="4003278"/>
            <a:ext cx="8393289" cy="2177339"/>
          </a:xfrm>
          <a:prstGeom prst="rect">
            <a:avLst/>
          </a:prstGeom>
        </p:spPr>
      </p:pic>
    </p:spTree>
    <p:extLst>
      <p:ext uri="{BB962C8B-B14F-4D97-AF65-F5344CB8AC3E}">
        <p14:creationId xmlns:p14="http://schemas.microsoft.com/office/powerpoint/2010/main" val="757710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7895-346C-4615-B8A9-C488E3690DD9}"/>
              </a:ext>
            </a:extLst>
          </p:cNvPr>
          <p:cNvSpPr>
            <a:spLocks noGrp="1"/>
          </p:cNvSpPr>
          <p:nvPr>
            <p:ph type="title"/>
          </p:nvPr>
        </p:nvSpPr>
        <p:spPr/>
        <p:txBody>
          <a:bodyPr/>
          <a:lstStyle/>
          <a:p>
            <a:r>
              <a:rPr lang="en-US" b="1" dirty="0"/>
              <a:t>INSERT INTO SELECT</a:t>
            </a:r>
          </a:p>
        </p:txBody>
      </p:sp>
      <p:pic>
        <p:nvPicPr>
          <p:cNvPr id="5" name="Picture 4">
            <a:extLst>
              <a:ext uri="{FF2B5EF4-FFF2-40B4-BE49-F238E27FC236}">
                <a16:creationId xmlns:a16="http://schemas.microsoft.com/office/drawing/2014/main" id="{37E0276D-FC82-4F4F-8374-B7BA81B900D5}"/>
              </a:ext>
            </a:extLst>
          </p:cNvPr>
          <p:cNvPicPr>
            <a:picLocks noChangeAspect="1"/>
          </p:cNvPicPr>
          <p:nvPr/>
        </p:nvPicPr>
        <p:blipFill rotWithShape="1">
          <a:blip r:embed="rId2"/>
          <a:srcRect l="15372"/>
          <a:stretch/>
        </p:blipFill>
        <p:spPr>
          <a:xfrm>
            <a:off x="164824" y="1943845"/>
            <a:ext cx="5204012" cy="2950327"/>
          </a:xfrm>
          <a:prstGeom prst="rect">
            <a:avLst/>
          </a:prstGeom>
        </p:spPr>
      </p:pic>
      <p:pic>
        <p:nvPicPr>
          <p:cNvPr id="4" name="Picture 3"/>
          <p:cNvPicPr>
            <a:picLocks noChangeAspect="1"/>
          </p:cNvPicPr>
          <p:nvPr/>
        </p:nvPicPr>
        <p:blipFill rotWithShape="1">
          <a:blip r:embed="rId3"/>
          <a:srcRect r="20359"/>
          <a:stretch/>
        </p:blipFill>
        <p:spPr>
          <a:xfrm>
            <a:off x="5368836" y="92131"/>
            <a:ext cx="6814200" cy="6626863"/>
          </a:xfrm>
          <a:prstGeom prst="rect">
            <a:avLst/>
          </a:prstGeom>
          <a:ln w="28575">
            <a:solidFill>
              <a:schemeClr val="tx1"/>
            </a:solidFill>
          </a:ln>
        </p:spPr>
      </p:pic>
    </p:spTree>
    <p:extLst>
      <p:ext uri="{BB962C8B-B14F-4D97-AF65-F5344CB8AC3E}">
        <p14:creationId xmlns:p14="http://schemas.microsoft.com/office/powerpoint/2010/main" val="51091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DELETE Command</a:t>
            </a:r>
          </a:p>
        </p:txBody>
      </p:sp>
      <p:sp>
        <p:nvSpPr>
          <p:cNvPr id="3" name="Content Placeholder 2"/>
          <p:cNvSpPr>
            <a:spLocks noGrp="1"/>
          </p:cNvSpPr>
          <p:nvPr>
            <p:ph idx="1"/>
          </p:nvPr>
        </p:nvSpPr>
        <p:spPr>
          <a:xfrm>
            <a:off x="984220" y="1930400"/>
            <a:ext cx="8596668" cy="3880773"/>
          </a:xfrm>
        </p:spPr>
        <p:txBody>
          <a:bodyPr/>
          <a:lstStyle/>
          <a:p>
            <a:r>
              <a:rPr lang="en-US" dirty="0"/>
              <a:t>DELETE command removes tuples from a relation.</a:t>
            </a:r>
          </a:p>
          <a:p>
            <a:endParaRPr lang="en-US" dirty="0"/>
          </a:p>
        </p:txBody>
      </p:sp>
      <p:pic>
        <p:nvPicPr>
          <p:cNvPr id="4" name="Picture 3"/>
          <p:cNvPicPr>
            <a:picLocks noChangeAspect="1"/>
          </p:cNvPicPr>
          <p:nvPr/>
        </p:nvPicPr>
        <p:blipFill>
          <a:blip r:embed="rId3"/>
          <a:stretch>
            <a:fillRect/>
          </a:stretch>
        </p:blipFill>
        <p:spPr>
          <a:xfrm>
            <a:off x="984220" y="2743949"/>
            <a:ext cx="7325085" cy="2925763"/>
          </a:xfrm>
          <a:prstGeom prst="rect">
            <a:avLst/>
          </a:prstGeom>
        </p:spPr>
      </p:pic>
    </p:spTree>
    <p:extLst>
      <p:ext uri="{BB962C8B-B14F-4D97-AF65-F5344CB8AC3E}">
        <p14:creationId xmlns:p14="http://schemas.microsoft.com/office/powerpoint/2010/main" val="4113738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UPDATE Command</a:t>
            </a:r>
          </a:p>
        </p:txBody>
      </p:sp>
      <p:sp>
        <p:nvSpPr>
          <p:cNvPr id="3" name="Content Placeholder 2"/>
          <p:cNvSpPr>
            <a:spLocks noGrp="1"/>
          </p:cNvSpPr>
          <p:nvPr>
            <p:ph idx="1"/>
          </p:nvPr>
        </p:nvSpPr>
        <p:spPr/>
        <p:txBody>
          <a:bodyPr/>
          <a:lstStyle/>
          <a:p>
            <a:r>
              <a:rPr lang="en-US" dirty="0"/>
              <a:t>UPDATE command is used to modify attribute values of one or more selected tuples.</a:t>
            </a:r>
          </a:p>
          <a:p>
            <a:r>
              <a:rPr lang="en-US" b="1" dirty="0"/>
              <a:t>Syntax:</a:t>
            </a:r>
          </a:p>
          <a:p>
            <a:pPr marL="457200" lvl="1" indent="0">
              <a:buNone/>
            </a:pPr>
            <a:r>
              <a:rPr lang="en-US" b="1" dirty="0">
                <a:solidFill>
                  <a:srgbClr val="FF0000"/>
                </a:solidFill>
              </a:rPr>
              <a:t>UPDATE </a:t>
            </a:r>
            <a:r>
              <a:rPr lang="en-US" b="1" dirty="0" err="1">
                <a:solidFill>
                  <a:srgbClr val="FF0000"/>
                </a:solidFill>
              </a:rPr>
              <a:t>table_name</a:t>
            </a:r>
            <a:endParaRPr lang="en-US" b="1" dirty="0">
              <a:solidFill>
                <a:srgbClr val="FF0000"/>
              </a:solidFill>
            </a:endParaRPr>
          </a:p>
          <a:p>
            <a:pPr marL="457200" lvl="1" indent="0">
              <a:buNone/>
            </a:pPr>
            <a:r>
              <a:rPr lang="en-US" b="1" dirty="0">
                <a:solidFill>
                  <a:srgbClr val="FF0000"/>
                </a:solidFill>
              </a:rPr>
              <a:t>SET column1 = value1, column2 = value2, ...</a:t>
            </a:r>
          </a:p>
          <a:p>
            <a:pPr marL="457200" lvl="1" indent="0">
              <a:buNone/>
            </a:pPr>
            <a:r>
              <a:rPr lang="en-US" b="1" dirty="0">
                <a:solidFill>
                  <a:srgbClr val="FF0000"/>
                </a:solidFill>
              </a:rPr>
              <a:t>WHERE condition;</a:t>
            </a:r>
          </a:p>
          <a:p>
            <a:endParaRPr lang="en-US" dirty="0"/>
          </a:p>
          <a:p>
            <a:endParaRPr lang="en-US" dirty="0"/>
          </a:p>
          <a:p>
            <a:endParaRPr lang="en-US"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284797" y="4578828"/>
            <a:ext cx="7789308" cy="1399277"/>
          </a:xfrm>
          <a:prstGeom prst="rect">
            <a:avLst/>
          </a:prstGeom>
        </p:spPr>
      </p:pic>
    </p:spTree>
    <p:extLst>
      <p:ext uri="{BB962C8B-B14F-4D97-AF65-F5344CB8AC3E}">
        <p14:creationId xmlns:p14="http://schemas.microsoft.com/office/powerpoint/2010/main" val="1277947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Additional Features of SQL</a:t>
            </a:r>
          </a:p>
        </p:txBody>
      </p:sp>
      <p:sp>
        <p:nvSpPr>
          <p:cNvPr id="3" name="Content Placeholder 2"/>
          <p:cNvSpPr>
            <a:spLocks noGrp="1"/>
          </p:cNvSpPr>
          <p:nvPr>
            <p:ph idx="1"/>
          </p:nvPr>
        </p:nvSpPr>
        <p:spPr>
          <a:xfrm>
            <a:off x="545527" y="1064053"/>
            <a:ext cx="9970073" cy="5031946"/>
          </a:xfrm>
        </p:spPr>
        <p:txBody>
          <a:bodyPr>
            <a:normAutofit/>
          </a:bodyPr>
          <a:lstStyle/>
          <a:p>
            <a:pPr lvl="0" algn="just">
              <a:buClr>
                <a:srgbClr val="90C226"/>
              </a:buClr>
            </a:pPr>
            <a:r>
              <a:rPr lang="en-US" sz="2000" dirty="0">
                <a:solidFill>
                  <a:schemeClr val="tx1"/>
                </a:solidFill>
              </a:rPr>
              <a:t>Various techniques for specifying complex retrieval queries, including nested queries, aggregate functions, grouping, joined tables, outer joins, SQL views, triggers, and assertions; and commands for schema modification such as DROP SCHEMA.</a:t>
            </a:r>
          </a:p>
          <a:p>
            <a:pPr lvl="0" algn="just">
              <a:buClr>
                <a:srgbClr val="90C226"/>
              </a:buClr>
            </a:pPr>
            <a:r>
              <a:rPr lang="en-US" sz="2000" dirty="0">
                <a:solidFill>
                  <a:schemeClr val="tx1"/>
                </a:solidFill>
              </a:rPr>
              <a:t>SQL has various techniques for writing programs in various programming languages that include SQL statements to access one or more databases. These include embedded (and dynamic) SQL, SQL/CLI (Call Level Interface) and its predecessor ODBC (Open Data Base Connectivity), and SQL/PSM (Persistent Stored Modules). </a:t>
            </a:r>
          </a:p>
          <a:p>
            <a:pPr lvl="0" algn="just">
              <a:buClr>
                <a:srgbClr val="90C226"/>
              </a:buClr>
            </a:pPr>
            <a:r>
              <a:rPr lang="en-US" sz="2000" dirty="0">
                <a:solidFill>
                  <a:schemeClr val="tx1"/>
                </a:solidFill>
              </a:rPr>
              <a:t>Each commercial RDBMS will have, in addition to the SQL commands, a set of commands for specifying physical database design parameters, file structures for relations, and access paths such as indexes known as storage definition language (SDL).</a:t>
            </a:r>
          </a:p>
          <a:p>
            <a:pPr lvl="0" algn="just">
              <a:buClr>
                <a:srgbClr val="90C226"/>
              </a:buClr>
            </a:pPr>
            <a:r>
              <a:rPr lang="en-US" sz="2000" dirty="0">
                <a:solidFill>
                  <a:schemeClr val="tx1"/>
                </a:solidFill>
              </a:rPr>
              <a:t> SQL has transaction control commands. These are used to specify units of database processing for concurrency control and recovery purposes.</a:t>
            </a:r>
          </a:p>
          <a:p>
            <a:pPr marL="0" lvl="0" indent="0" algn="just">
              <a:buClr>
                <a:srgbClr val="90C226"/>
              </a:buClr>
              <a:buNone/>
            </a:pPr>
            <a:endParaRPr lang="en-US" sz="1400" dirty="0">
              <a:solidFill>
                <a:schemeClr val="tx1"/>
              </a:solidFill>
            </a:endParaRPr>
          </a:p>
        </p:txBody>
      </p:sp>
    </p:spTree>
    <p:extLst>
      <p:ext uri="{BB962C8B-B14F-4D97-AF65-F5344CB8AC3E}">
        <p14:creationId xmlns:p14="http://schemas.microsoft.com/office/powerpoint/2010/main" val="1664864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Additional Features of SQL</a:t>
            </a:r>
          </a:p>
        </p:txBody>
      </p:sp>
      <p:sp>
        <p:nvSpPr>
          <p:cNvPr id="3" name="Content Placeholder 2"/>
          <p:cNvSpPr>
            <a:spLocks noGrp="1"/>
          </p:cNvSpPr>
          <p:nvPr>
            <p:ph idx="1"/>
          </p:nvPr>
        </p:nvSpPr>
        <p:spPr>
          <a:xfrm>
            <a:off x="545527" y="932248"/>
            <a:ext cx="9241023" cy="5031946"/>
          </a:xfrm>
        </p:spPr>
        <p:txBody>
          <a:bodyPr>
            <a:normAutofit/>
          </a:bodyPr>
          <a:lstStyle/>
          <a:p>
            <a:pPr lvl="0" algn="just">
              <a:buClr>
                <a:srgbClr val="90C226"/>
              </a:buClr>
            </a:pPr>
            <a:r>
              <a:rPr lang="en-US" sz="2000" dirty="0">
                <a:solidFill>
                  <a:schemeClr val="tx1"/>
                </a:solidFill>
              </a:rPr>
              <a:t>SQL has language constructs for specifying the granting and revoking of privileges to users. Each relation is assigned an owner, and either the owner or the DBA staff can grant to selected users the privilege to use an SQL statement—such as SELECT, INSERT, DELETE, or UPDATE. The DBA staff can grant the privileges to create schemas, tables, or views to certain users. These SQL commands—called GRANT and REVOKE.</a:t>
            </a:r>
          </a:p>
          <a:p>
            <a:pPr lvl="0" algn="just">
              <a:buClr>
                <a:srgbClr val="90C226"/>
              </a:buClr>
            </a:pPr>
            <a:r>
              <a:rPr lang="en-US" sz="2000" dirty="0">
                <a:solidFill>
                  <a:schemeClr val="tx1"/>
                </a:solidFill>
              </a:rPr>
              <a:t>SQL has language constructs for creating triggers. These are generally referred to as active database techniques, since they specify actions that are automatically triggered by events such as database updates.</a:t>
            </a:r>
          </a:p>
          <a:p>
            <a:pPr lvl="0" algn="just">
              <a:buClr>
                <a:srgbClr val="90C226"/>
              </a:buClr>
            </a:pPr>
            <a:r>
              <a:rPr lang="en-US" sz="2000" dirty="0">
                <a:solidFill>
                  <a:schemeClr val="tx1"/>
                </a:solidFill>
              </a:rPr>
              <a:t>SQL has incorporated many features from object-oriented models to have more powerful capabilities, leading to enhanced relational systems known as object-relational. </a:t>
            </a:r>
          </a:p>
          <a:p>
            <a:pPr lvl="0" algn="just">
              <a:buClr>
                <a:srgbClr val="90C226"/>
              </a:buClr>
            </a:pPr>
            <a:r>
              <a:rPr lang="en-US" sz="2000" dirty="0">
                <a:solidFill>
                  <a:schemeClr val="tx1"/>
                </a:solidFill>
              </a:rPr>
              <a:t>SQL and relational databases can interact with new technologies such as XML.</a:t>
            </a:r>
          </a:p>
          <a:p>
            <a:pPr marL="0" lvl="0" indent="0" algn="just">
              <a:buClr>
                <a:srgbClr val="90C226"/>
              </a:buClr>
              <a:buNone/>
            </a:pPr>
            <a:endParaRPr lang="en-US" sz="1400" dirty="0">
              <a:solidFill>
                <a:schemeClr val="tx1"/>
              </a:solidFill>
            </a:endParaRPr>
          </a:p>
        </p:txBody>
      </p:sp>
    </p:spTree>
    <p:extLst>
      <p:ext uri="{BB962C8B-B14F-4D97-AF65-F5344CB8AC3E}">
        <p14:creationId xmlns:p14="http://schemas.microsoft.com/office/powerpoint/2010/main" val="349483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lgn="just">
              <a:buClr>
                <a:srgbClr val="90C226"/>
              </a:buClr>
            </a:pPr>
            <a:r>
              <a:rPr lang="en-US" sz="1900" b="1" u="sng" dirty="0">
                <a:solidFill>
                  <a:srgbClr val="54A021">
                    <a:lumMod val="75000"/>
                  </a:srgbClr>
                </a:solidFill>
              </a:rPr>
              <a:t>Schema and Catalog Concepts in SQL</a:t>
            </a:r>
          </a:p>
          <a:p>
            <a:pPr algn="just"/>
            <a:r>
              <a:rPr lang="en-US" sz="1600" dirty="0"/>
              <a:t>In addition to the concept of a schema, SQL uses the concept of a </a:t>
            </a:r>
            <a:r>
              <a:rPr lang="en-US" sz="1600" b="1" dirty="0">
                <a:solidFill>
                  <a:srgbClr val="C00000"/>
                </a:solidFill>
              </a:rPr>
              <a:t>catalog—a named collection of schemas</a:t>
            </a:r>
            <a:r>
              <a:rPr lang="en-US" sz="1600" dirty="0"/>
              <a:t>. </a:t>
            </a:r>
          </a:p>
          <a:p>
            <a:pPr algn="just"/>
            <a:r>
              <a:rPr lang="en-US" sz="1600" dirty="0"/>
              <a:t>A catalog always contains a special schema called </a:t>
            </a:r>
            <a:r>
              <a:rPr lang="en-US" sz="1600" b="1" dirty="0">
                <a:solidFill>
                  <a:srgbClr val="C00000"/>
                </a:solidFill>
              </a:rPr>
              <a:t>INFORMATION_SCHEMA</a:t>
            </a:r>
            <a:r>
              <a:rPr lang="en-US" sz="1600" dirty="0"/>
              <a:t>, which provides </a:t>
            </a:r>
            <a:r>
              <a:rPr lang="en-US" sz="1600" b="1" dirty="0">
                <a:solidFill>
                  <a:srgbClr val="C00000"/>
                </a:solidFill>
              </a:rPr>
              <a:t>information on all the schemas in the catalog and all the element descriptors in these schemas</a:t>
            </a:r>
            <a:r>
              <a:rPr lang="en-US" sz="1600" dirty="0"/>
              <a:t>. </a:t>
            </a:r>
          </a:p>
          <a:p>
            <a:pPr algn="just"/>
            <a:r>
              <a:rPr lang="en-US" sz="1600" b="1" dirty="0">
                <a:solidFill>
                  <a:srgbClr val="C00000"/>
                </a:solidFill>
              </a:rPr>
              <a:t>Integrity constraints </a:t>
            </a:r>
            <a:r>
              <a:rPr lang="en-US" sz="1600" dirty="0"/>
              <a:t>such as referential integrity can be defined between relations only if they exist in schemas within the same catalog. </a:t>
            </a:r>
          </a:p>
        </p:txBody>
      </p:sp>
    </p:spTree>
    <p:extLst>
      <p:ext uri="{BB962C8B-B14F-4D97-AF65-F5344CB8AC3E}">
        <p14:creationId xmlns:p14="http://schemas.microsoft.com/office/powerpoint/2010/main" val="31071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677334" y="1542672"/>
            <a:ext cx="9459443" cy="5139038"/>
          </a:xfrm>
        </p:spPr>
        <p:txBody>
          <a:bodyPr>
            <a:normAutofit/>
          </a:bodyPr>
          <a:lstStyle/>
          <a:p>
            <a:pPr lvl="0" algn="just">
              <a:buClr>
                <a:srgbClr val="90C226"/>
              </a:buClr>
            </a:pPr>
            <a:r>
              <a:rPr lang="en-US" sz="1900" u="sng" dirty="0">
                <a:solidFill>
                  <a:srgbClr val="54A021">
                    <a:lumMod val="75000"/>
                  </a:srgbClr>
                </a:solidFill>
              </a:rPr>
              <a:t>The CREATE TABLE Command in SQL</a:t>
            </a:r>
          </a:p>
          <a:p>
            <a:pPr lvl="0" algn="just">
              <a:buClr>
                <a:srgbClr val="90C226"/>
              </a:buClr>
            </a:pPr>
            <a:r>
              <a:rPr lang="en-US" sz="1600" dirty="0"/>
              <a:t>The </a:t>
            </a:r>
            <a:r>
              <a:rPr lang="en-US" sz="1600" dirty="0">
                <a:solidFill>
                  <a:srgbClr val="C00000"/>
                </a:solidFill>
              </a:rPr>
              <a:t>CREATE TABLE </a:t>
            </a:r>
            <a:r>
              <a:rPr lang="en-US" sz="1600" dirty="0"/>
              <a:t>command is used to </a:t>
            </a:r>
            <a:r>
              <a:rPr lang="en-US" sz="1600" b="1" dirty="0">
                <a:solidFill>
                  <a:srgbClr val="002060"/>
                </a:solidFill>
              </a:rPr>
              <a:t>specify a new relation by giving it a name and specifying its attributes and initial constraints. </a:t>
            </a:r>
          </a:p>
          <a:p>
            <a:pPr lvl="0" algn="just">
              <a:buClr>
                <a:srgbClr val="90C226"/>
              </a:buClr>
            </a:pPr>
            <a:r>
              <a:rPr lang="en-US" sz="1600" dirty="0"/>
              <a:t>The </a:t>
            </a:r>
            <a:r>
              <a:rPr lang="en-US" sz="1600" b="1" dirty="0">
                <a:solidFill>
                  <a:srgbClr val="002060"/>
                </a:solidFill>
              </a:rPr>
              <a:t>attributes</a:t>
            </a:r>
            <a:r>
              <a:rPr lang="en-US" sz="1600" dirty="0"/>
              <a:t> are specified first, and each attribute is given a name, </a:t>
            </a:r>
            <a:r>
              <a:rPr lang="en-US" sz="1600" b="1" dirty="0">
                <a:solidFill>
                  <a:srgbClr val="002060"/>
                </a:solidFill>
              </a:rPr>
              <a:t>a data type</a:t>
            </a:r>
            <a:r>
              <a:rPr lang="en-US" sz="1600" b="1" dirty="0"/>
              <a:t> </a:t>
            </a:r>
            <a:r>
              <a:rPr lang="en-US" sz="1600" dirty="0"/>
              <a:t>to specify its domain of values, and </a:t>
            </a:r>
            <a:r>
              <a:rPr lang="en-US" sz="1600" b="1" dirty="0">
                <a:solidFill>
                  <a:srgbClr val="002060"/>
                </a:solidFill>
              </a:rPr>
              <a:t>possibly attribute constraints, such as NOT NULL</a:t>
            </a:r>
            <a:r>
              <a:rPr lang="en-US" sz="1600" dirty="0">
                <a:solidFill>
                  <a:srgbClr val="002060"/>
                </a:solidFill>
              </a:rPr>
              <a:t>. </a:t>
            </a:r>
          </a:p>
          <a:p>
            <a:pPr lvl="0" algn="just">
              <a:buClr>
                <a:srgbClr val="90C226"/>
              </a:buClr>
            </a:pPr>
            <a:r>
              <a:rPr lang="en-US" sz="1600" dirty="0"/>
              <a:t>The key, entity integrity, and referential integrity constraints can be specified within the CREATE TABLE statement after the attributes are declared, or they can be added later using the ALTER TABLE command.</a:t>
            </a:r>
          </a:p>
          <a:p>
            <a:pPr lvl="0" algn="just">
              <a:buClr>
                <a:srgbClr val="90C226"/>
              </a:buClr>
            </a:pPr>
            <a:r>
              <a:rPr lang="en-US" sz="1600" dirty="0"/>
              <a:t>Figure 6.1 in the </a:t>
            </a:r>
            <a:r>
              <a:rPr lang="en-US" sz="1600"/>
              <a:t>next slide shows </a:t>
            </a:r>
            <a:r>
              <a:rPr lang="en-US" sz="1600" dirty="0"/>
              <a:t>sample data definition statements in SQL for the COMPANY relational database schema.</a:t>
            </a:r>
          </a:p>
        </p:txBody>
      </p:sp>
    </p:spTree>
    <p:extLst>
      <p:ext uri="{BB962C8B-B14F-4D97-AF65-F5344CB8AC3E}">
        <p14:creationId xmlns:p14="http://schemas.microsoft.com/office/powerpoint/2010/main" val="3600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0160" y="117566"/>
            <a:ext cx="8556171" cy="6626863"/>
          </a:xfrm>
          <a:prstGeom prst="rect">
            <a:avLst/>
          </a:prstGeom>
          <a:ln w="28575">
            <a:solidFill>
              <a:schemeClr val="tx1"/>
            </a:solidFill>
          </a:ln>
        </p:spPr>
      </p:pic>
    </p:spTree>
    <p:extLst>
      <p:ext uri="{BB962C8B-B14F-4D97-AF65-F5344CB8AC3E}">
        <p14:creationId xmlns:p14="http://schemas.microsoft.com/office/powerpoint/2010/main" val="243676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lgn="just">
              <a:buClr>
                <a:srgbClr val="90C226"/>
              </a:buClr>
            </a:pPr>
            <a:r>
              <a:rPr lang="en-US" sz="1900" u="sng" dirty="0">
                <a:solidFill>
                  <a:srgbClr val="54A021">
                    <a:lumMod val="75000"/>
                  </a:srgbClr>
                </a:solidFill>
              </a:rPr>
              <a:t>The CREATE TABLE Command in SQL</a:t>
            </a:r>
          </a:p>
          <a:p>
            <a:pPr lvl="0" algn="just">
              <a:buClr>
                <a:srgbClr val="90C226"/>
              </a:buClr>
            </a:pPr>
            <a:r>
              <a:rPr lang="en-US" dirty="0"/>
              <a:t>The relations declared through CREATE TABLE statements are called </a:t>
            </a:r>
            <a:r>
              <a:rPr lang="en-US" dirty="0">
                <a:solidFill>
                  <a:srgbClr val="C00000"/>
                </a:solidFill>
              </a:rPr>
              <a:t>base tables </a:t>
            </a:r>
            <a:r>
              <a:rPr lang="en-US" dirty="0"/>
              <a:t>(or base relations) this means that the table and its rows are actually created and stored as a file by the DBMS. </a:t>
            </a:r>
          </a:p>
          <a:p>
            <a:pPr lvl="0" algn="just">
              <a:buClr>
                <a:srgbClr val="90C226"/>
              </a:buClr>
            </a:pPr>
            <a:r>
              <a:rPr lang="en-US" dirty="0"/>
              <a:t>Base relations are distinguished from virtual relations, created through the </a:t>
            </a:r>
            <a:r>
              <a:rPr lang="en-US" dirty="0">
                <a:solidFill>
                  <a:srgbClr val="C00000"/>
                </a:solidFill>
              </a:rPr>
              <a:t>CREATE VIEW</a:t>
            </a:r>
            <a:r>
              <a:rPr lang="en-US" dirty="0"/>
              <a:t> statement, which may or may not correspond to an actual physical file. </a:t>
            </a:r>
          </a:p>
          <a:p>
            <a:pPr lvl="0" algn="just">
              <a:buClr>
                <a:srgbClr val="90C226"/>
              </a:buClr>
            </a:pPr>
            <a:r>
              <a:rPr lang="en-US" dirty="0"/>
              <a:t>In SQL, the </a:t>
            </a:r>
            <a:r>
              <a:rPr lang="en-US" dirty="0">
                <a:solidFill>
                  <a:srgbClr val="C00000"/>
                </a:solidFill>
              </a:rPr>
              <a:t>attributes in a base table </a:t>
            </a:r>
            <a:r>
              <a:rPr lang="en-US" dirty="0"/>
              <a:t>are considered to be ordered in the sequence in which they are specified in the CREATE TABLE statement. However, rows (tuples) are not considered to be ordered within a table (relation).</a:t>
            </a:r>
          </a:p>
          <a:p>
            <a:pPr lvl="0" algn="just">
              <a:buClr>
                <a:srgbClr val="90C226"/>
              </a:buClr>
            </a:pPr>
            <a:r>
              <a:rPr lang="en-US" dirty="0"/>
              <a:t>It is important to note that in Figure 6.1, there are some foreign keys that may cause errors because they are specified either via </a:t>
            </a:r>
            <a:r>
              <a:rPr lang="en-US" dirty="0">
                <a:solidFill>
                  <a:srgbClr val="C00000"/>
                </a:solidFill>
              </a:rPr>
              <a:t>circular references(self join) or because they refer to a table that has not yet been created</a:t>
            </a:r>
            <a:r>
              <a:rPr lang="en-US" dirty="0"/>
              <a:t>. </a:t>
            </a:r>
          </a:p>
        </p:txBody>
      </p:sp>
    </p:spTree>
    <p:extLst>
      <p:ext uri="{BB962C8B-B14F-4D97-AF65-F5344CB8AC3E}">
        <p14:creationId xmlns:p14="http://schemas.microsoft.com/office/powerpoint/2010/main" val="158406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1882</TotalTime>
  <Words>6028</Words>
  <Application>Microsoft Office PowerPoint</Application>
  <PresentationFormat>Widescreen</PresentationFormat>
  <Paragraphs>714</Paragraphs>
  <Slides>58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AkzidenzGroteskBE-Md</vt:lpstr>
      <vt:lpstr>AkzidenzGroteskBE-Regular</vt:lpstr>
      <vt:lpstr>Arial</vt:lpstr>
      <vt:lpstr>Calibri</vt:lpstr>
      <vt:lpstr>MinionPro-Regular</vt:lpstr>
      <vt:lpstr>Times New Roman</vt:lpstr>
      <vt:lpstr>Trebuchet MS</vt:lpstr>
      <vt:lpstr>Wingdings 3</vt:lpstr>
      <vt:lpstr>Facet</vt:lpstr>
      <vt:lpstr>Chapter 6  Basic SQL</vt:lpstr>
      <vt:lpstr>PowerPoint Presentation</vt:lpstr>
      <vt:lpstr>Introduction about SQL</vt:lpstr>
      <vt:lpstr>SQL Data Definition and Data Types</vt:lpstr>
      <vt:lpstr>SQL Data Definition and Data Types</vt:lpstr>
      <vt:lpstr>SQL Data Definition and Data Types</vt:lpstr>
      <vt:lpstr>SQL Data Definition and Data Types</vt:lpstr>
      <vt:lpstr>PowerPoint Presentation</vt:lpstr>
      <vt:lpstr>SQL Data Definition and Data Types</vt:lpstr>
      <vt:lpstr>SQL Data Definition and Data Types</vt:lpstr>
      <vt:lpstr>SQL Data Definition and Data Types</vt:lpstr>
      <vt:lpstr>SQL Data Definition and Data Types</vt:lpstr>
      <vt:lpstr>Specifying Constraints in SQL</vt:lpstr>
      <vt:lpstr>Specifying Constraints in SQL</vt:lpstr>
      <vt:lpstr>Specifying Constraints in SQL</vt:lpstr>
      <vt:lpstr>Specifying Constraints in SQL</vt:lpstr>
      <vt:lpstr>PowerPoint Presentation</vt:lpstr>
      <vt:lpstr>PowerPoint Presentation</vt:lpstr>
      <vt:lpstr>Specifying Constraints in SQL</vt:lpstr>
      <vt:lpstr>Specifying Constraints in SQL</vt:lpstr>
      <vt:lpstr>Specifying Constraints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Tables as Sets in SQL</vt:lpstr>
      <vt:lpstr>Substring Pattern Matching</vt:lpstr>
      <vt:lpstr>Some Other Examples</vt:lpstr>
      <vt:lpstr>Substring Pattern Matching</vt:lpstr>
      <vt:lpstr>SQL Arithmetic Operators</vt:lpstr>
      <vt:lpstr>Comparison Operator: Between</vt:lpstr>
      <vt:lpstr>Ordering of Query Results</vt:lpstr>
      <vt:lpstr>Sample Database</vt:lpstr>
      <vt:lpstr>Ordering of Query Results</vt:lpstr>
      <vt:lpstr>ORDER BY DESC</vt:lpstr>
      <vt:lpstr>INSERT, DELETE, and UPDATE Statements in SQL</vt:lpstr>
      <vt:lpstr>PowerPoint Presentation</vt:lpstr>
      <vt:lpstr>Query Result</vt:lpstr>
      <vt:lpstr>SQL INSERT INTO SELECT Statement</vt:lpstr>
      <vt:lpstr>PowerPoint Presentation</vt:lpstr>
      <vt:lpstr>Example </vt:lpstr>
      <vt:lpstr>INSERT INTO SELECT</vt:lpstr>
      <vt:lpstr>The DELETE Command</vt:lpstr>
      <vt:lpstr>The UPDATE Command</vt:lpstr>
      <vt:lpstr>Additional Features of SQL</vt:lpstr>
      <vt:lpstr>Additional Features of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Hajra Ahmed</cp:lastModifiedBy>
  <cp:revision>570</cp:revision>
  <dcterms:created xsi:type="dcterms:W3CDTF">2021-08-16T04:03:32Z</dcterms:created>
  <dcterms:modified xsi:type="dcterms:W3CDTF">2022-09-15T06:42:26Z</dcterms:modified>
</cp:coreProperties>
</file>