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57" r:id="rId3"/>
    <p:sldId id="258" r:id="rId4"/>
    <p:sldId id="259" r:id="rId5"/>
    <p:sldId id="260" r:id="rId6"/>
    <p:sldId id="261" r:id="rId7"/>
    <p:sldId id="263" r:id="rId8"/>
    <p:sldId id="271" r:id="rId9"/>
    <p:sldId id="270" r:id="rId10"/>
    <p:sldId id="262" r:id="rId11"/>
    <p:sldId id="264" r:id="rId12"/>
    <p:sldId id="265" r:id="rId13"/>
    <p:sldId id="266" r:id="rId14"/>
    <p:sldId id="268" r:id="rId15"/>
    <p:sldId id="267" r:id="rId16"/>
    <p:sldId id="269" r:id="rId17"/>
    <p:sldId id="272" r:id="rId18"/>
    <p:sldId id="273" r:id="rId19"/>
    <p:sldId id="275" r:id="rId20"/>
    <p:sldId id="278" r:id="rId21"/>
    <p:sldId id="279" r:id="rId22"/>
    <p:sldId id="277" r:id="rId23"/>
    <p:sldId id="274" r:id="rId24"/>
    <p:sldId id="276" r:id="rId25"/>
    <p:sldId id="281" r:id="rId26"/>
    <p:sldId id="283" r:id="rId27"/>
    <p:sldId id="280"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248" autoAdjust="0"/>
  </p:normalViewPr>
  <p:slideViewPr>
    <p:cSldViewPr snapToGrid="0">
      <p:cViewPr varScale="1">
        <p:scale>
          <a:sx n="86" d="100"/>
          <a:sy n="86"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51B3F-48A8-4C47-B0B7-BF040513A5FD}" type="datetimeFigureOut">
              <a:rPr lang="en-PK" smtClean="0"/>
              <a:t>28/11/2022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C5CDE-5C66-42B7-B209-3A4018C7B0D0}" type="slidenum">
              <a:rPr lang="en-PK" smtClean="0"/>
              <a:t>‹#›</a:t>
            </a:fld>
            <a:endParaRPr lang="en-PK"/>
          </a:p>
        </p:txBody>
      </p:sp>
    </p:spTree>
    <p:extLst>
      <p:ext uri="{BB962C8B-B14F-4D97-AF65-F5344CB8AC3E}">
        <p14:creationId xmlns:p14="http://schemas.microsoft.com/office/powerpoint/2010/main" val="285760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4</a:t>
            </a:fld>
            <a:endParaRPr lang="en-PK"/>
          </a:p>
        </p:txBody>
      </p:sp>
    </p:spTree>
    <p:extLst>
      <p:ext uri="{BB962C8B-B14F-4D97-AF65-F5344CB8AC3E}">
        <p14:creationId xmlns:p14="http://schemas.microsoft.com/office/powerpoint/2010/main" val="123699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5</a:t>
            </a:fld>
            <a:endParaRPr lang="en-PK"/>
          </a:p>
        </p:txBody>
      </p:sp>
    </p:spTree>
    <p:extLst>
      <p:ext uri="{BB962C8B-B14F-4D97-AF65-F5344CB8AC3E}">
        <p14:creationId xmlns:p14="http://schemas.microsoft.com/office/powerpoint/2010/main" val="68500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6</a:t>
            </a:fld>
            <a:endParaRPr lang="en-PK"/>
          </a:p>
        </p:txBody>
      </p:sp>
    </p:spTree>
    <p:extLst>
      <p:ext uri="{BB962C8B-B14F-4D97-AF65-F5344CB8AC3E}">
        <p14:creationId xmlns:p14="http://schemas.microsoft.com/office/powerpoint/2010/main" val="260481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10</a:t>
            </a:fld>
            <a:endParaRPr lang="en-PK"/>
          </a:p>
        </p:txBody>
      </p:sp>
    </p:spTree>
    <p:extLst>
      <p:ext uri="{BB962C8B-B14F-4D97-AF65-F5344CB8AC3E}">
        <p14:creationId xmlns:p14="http://schemas.microsoft.com/office/powerpoint/2010/main" val="410092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15</a:t>
            </a:fld>
            <a:endParaRPr lang="en-PK"/>
          </a:p>
        </p:txBody>
      </p:sp>
    </p:spTree>
    <p:extLst>
      <p:ext uri="{BB962C8B-B14F-4D97-AF65-F5344CB8AC3E}">
        <p14:creationId xmlns:p14="http://schemas.microsoft.com/office/powerpoint/2010/main" val="183791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18</a:t>
            </a:fld>
            <a:endParaRPr lang="en-PK"/>
          </a:p>
        </p:txBody>
      </p:sp>
    </p:spTree>
    <p:extLst>
      <p:ext uri="{BB962C8B-B14F-4D97-AF65-F5344CB8AC3E}">
        <p14:creationId xmlns:p14="http://schemas.microsoft.com/office/powerpoint/2010/main" val="411248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19</a:t>
            </a:fld>
            <a:endParaRPr lang="en-PK"/>
          </a:p>
        </p:txBody>
      </p:sp>
    </p:spTree>
    <p:extLst>
      <p:ext uri="{BB962C8B-B14F-4D97-AF65-F5344CB8AC3E}">
        <p14:creationId xmlns:p14="http://schemas.microsoft.com/office/powerpoint/2010/main" val="19896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21</a:t>
            </a:fld>
            <a:endParaRPr lang="en-PK"/>
          </a:p>
        </p:txBody>
      </p:sp>
    </p:spTree>
    <p:extLst>
      <p:ext uri="{BB962C8B-B14F-4D97-AF65-F5344CB8AC3E}">
        <p14:creationId xmlns:p14="http://schemas.microsoft.com/office/powerpoint/2010/main" val="14825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D1C5CDE-5C66-42B7-B209-3A4018C7B0D0}" type="slidenum">
              <a:rPr lang="en-PK" smtClean="0"/>
              <a:t>25</a:t>
            </a:fld>
            <a:endParaRPr lang="en-PK"/>
          </a:p>
        </p:txBody>
      </p:sp>
    </p:spTree>
    <p:extLst>
      <p:ext uri="{BB962C8B-B14F-4D97-AF65-F5344CB8AC3E}">
        <p14:creationId xmlns:p14="http://schemas.microsoft.com/office/powerpoint/2010/main" val="171008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FFC8-0416-4DE6-B4F3-E0108231D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F162758-3FF2-46AE-809A-AE7C954E7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CEA1F22-F63D-46B1-BCD7-F7F5EB00FDF2}"/>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5" name="Footer Placeholder 4">
            <a:extLst>
              <a:ext uri="{FF2B5EF4-FFF2-40B4-BE49-F238E27FC236}">
                <a16:creationId xmlns:a16="http://schemas.microsoft.com/office/drawing/2014/main" id="{F1303D4F-7EED-4A73-8607-53EEA57AF96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02264F4-10D5-4295-85A8-BC387CD2585B}"/>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172460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E087-E058-4480-A4C8-84ABA953934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AAD64D3-FBFC-4DEF-B4F3-04628D0EA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37CCFFE-D24D-44B7-BC98-1C0D39872413}"/>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5" name="Footer Placeholder 4">
            <a:extLst>
              <a:ext uri="{FF2B5EF4-FFF2-40B4-BE49-F238E27FC236}">
                <a16:creationId xmlns:a16="http://schemas.microsoft.com/office/drawing/2014/main" id="{A7CA10F2-9570-428B-B30C-6F5E3DA8DE4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E92BBF1-D6E0-4088-AFCA-B281B7ADBCF3}"/>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236198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37A12-8564-4AF7-B113-77F55F8F9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1F253E9-70EB-4CC8-870B-36788DC7C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77BD600-F978-4290-8B47-3C563E6ABFE5}"/>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5" name="Footer Placeholder 4">
            <a:extLst>
              <a:ext uri="{FF2B5EF4-FFF2-40B4-BE49-F238E27FC236}">
                <a16:creationId xmlns:a16="http://schemas.microsoft.com/office/drawing/2014/main" id="{900FD6E1-69D0-4399-AC8F-4096AB4D03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19449B1-1437-471F-A6AA-EAC83F1BFCD6}"/>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114066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1C9-9756-47A8-AE50-D77A34091AE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C1BF78E-22EC-436E-81EE-0FE14D840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192B488-D9DE-40B0-AAE5-FB50259C7E7F}"/>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5" name="Footer Placeholder 4">
            <a:extLst>
              <a:ext uri="{FF2B5EF4-FFF2-40B4-BE49-F238E27FC236}">
                <a16:creationId xmlns:a16="http://schemas.microsoft.com/office/drawing/2014/main" id="{2440A0E9-1DC1-4CD3-89DE-416CD8EB6F3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E57A6BA-3231-451F-9E10-E63A503CD5BA}"/>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406008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AF48-435E-4313-B0AA-91CCADB77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2FA83B9-9EC8-4797-B2E4-4F5ABEE6F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41902-C436-4608-8EC8-53413928EB11}"/>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5" name="Footer Placeholder 4">
            <a:extLst>
              <a:ext uri="{FF2B5EF4-FFF2-40B4-BE49-F238E27FC236}">
                <a16:creationId xmlns:a16="http://schemas.microsoft.com/office/drawing/2014/main" id="{D8DB51A4-EF7B-4A15-B4E6-A7849F8E2D8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D9AE88D-FF75-401B-8B55-731804A387FB}"/>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188619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99AF-5510-48B8-9CAF-8E3420028C4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53D4296-9EFB-47C5-8BC5-F35E5F13D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62D5DD2-847E-4C8B-9310-963C57C37F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07B9DB7-4474-4910-9542-366CEDD0BC1A}"/>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6" name="Footer Placeholder 5">
            <a:extLst>
              <a:ext uri="{FF2B5EF4-FFF2-40B4-BE49-F238E27FC236}">
                <a16:creationId xmlns:a16="http://schemas.microsoft.com/office/drawing/2014/main" id="{218D6D6D-E3B4-49CF-BF42-AFC8A283810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A46EE7F-EF11-4532-ADE8-AF0AEFB36F2E}"/>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413645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9FA-65A1-4BCE-A36F-53180E42F6E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68B9168-A078-438E-B6B0-C176B25C6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7AF624-DFA1-4BB8-B6B8-E65D09BDC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C5D470BF-E8D9-40E5-ACAB-FFA21A8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1E395-16C5-4EE3-99F1-4025931C8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B388770-E8FB-4A5F-9F0A-FD0F7A27F7D1}"/>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8" name="Footer Placeholder 7">
            <a:extLst>
              <a:ext uri="{FF2B5EF4-FFF2-40B4-BE49-F238E27FC236}">
                <a16:creationId xmlns:a16="http://schemas.microsoft.com/office/drawing/2014/main" id="{AD3BB1EE-C1AB-41F0-9C8B-BCB813495C7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8457039-CF22-4BB0-B936-8636E631D819}"/>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152682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7F68-4BD9-4E04-9ADD-3A6B1F360811}"/>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CF44DFA-44E1-4CE7-94C4-703FC25523BB}"/>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4" name="Footer Placeholder 3">
            <a:extLst>
              <a:ext uri="{FF2B5EF4-FFF2-40B4-BE49-F238E27FC236}">
                <a16:creationId xmlns:a16="http://schemas.microsoft.com/office/drawing/2014/main" id="{F08BBCB0-C8F3-4601-9D23-035F8C90B93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C8651BF-7A48-4302-BC71-63B686701305}"/>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420917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6D823-4C06-457B-B1BC-C3C930BCDDFE}"/>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3" name="Footer Placeholder 2">
            <a:extLst>
              <a:ext uri="{FF2B5EF4-FFF2-40B4-BE49-F238E27FC236}">
                <a16:creationId xmlns:a16="http://schemas.microsoft.com/office/drawing/2014/main" id="{721D1CF4-4420-40B9-8FE3-591C89D1297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3C98723-542D-4C11-A24B-C272E25D14ED}"/>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32232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3B6E-D919-4EA2-9EFB-B639D8027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DC22672-9F9B-4CC2-951E-98685D027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EE67071-26A5-4BC7-B59E-5F33AA54F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7C33D-669E-4208-BD52-EE6FCECF26F9}"/>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6" name="Footer Placeholder 5">
            <a:extLst>
              <a:ext uri="{FF2B5EF4-FFF2-40B4-BE49-F238E27FC236}">
                <a16:creationId xmlns:a16="http://schemas.microsoft.com/office/drawing/2014/main" id="{6B942072-35F9-4E25-A80B-72C1588D83A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CD681F9-10D3-40DA-A552-5EA38360EE76}"/>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243683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E7D0-BD68-4676-8D0B-D05B57B0E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2D7B653-9B82-407D-953F-2827FFA74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0839BFA-5EE4-4168-8A77-91265B180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C57BD-6475-4324-B5C9-7FEC14192575}"/>
              </a:ext>
            </a:extLst>
          </p:cNvPr>
          <p:cNvSpPr>
            <a:spLocks noGrp="1"/>
          </p:cNvSpPr>
          <p:nvPr>
            <p:ph type="dt" sz="half" idx="10"/>
          </p:nvPr>
        </p:nvSpPr>
        <p:spPr/>
        <p:txBody>
          <a:bodyPr/>
          <a:lstStyle/>
          <a:p>
            <a:fld id="{26BE9610-868E-4120-9F66-6DCF9FA6C34C}" type="datetimeFigureOut">
              <a:rPr lang="en-PK" smtClean="0"/>
              <a:t>28/11/2022</a:t>
            </a:fld>
            <a:endParaRPr lang="en-PK"/>
          </a:p>
        </p:txBody>
      </p:sp>
      <p:sp>
        <p:nvSpPr>
          <p:cNvPr id="6" name="Footer Placeholder 5">
            <a:extLst>
              <a:ext uri="{FF2B5EF4-FFF2-40B4-BE49-F238E27FC236}">
                <a16:creationId xmlns:a16="http://schemas.microsoft.com/office/drawing/2014/main" id="{5E3C1811-F90B-4396-975F-E427AD65061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940E300-B89B-40C4-9477-3F6F675A05F0}"/>
              </a:ext>
            </a:extLst>
          </p:cNvPr>
          <p:cNvSpPr>
            <a:spLocks noGrp="1"/>
          </p:cNvSpPr>
          <p:nvPr>
            <p:ph type="sldNum" sz="quarter" idx="12"/>
          </p:nvPr>
        </p:nvSpPr>
        <p:spPr/>
        <p:txBody>
          <a:bodyPr/>
          <a:lstStyle/>
          <a:p>
            <a:fld id="{5C02D7B8-A07C-47E1-893A-5C10997A3E91}" type="slidenum">
              <a:rPr lang="en-PK" smtClean="0"/>
              <a:t>‹#›</a:t>
            </a:fld>
            <a:endParaRPr lang="en-PK"/>
          </a:p>
        </p:txBody>
      </p:sp>
    </p:spTree>
    <p:extLst>
      <p:ext uri="{BB962C8B-B14F-4D97-AF65-F5344CB8AC3E}">
        <p14:creationId xmlns:p14="http://schemas.microsoft.com/office/powerpoint/2010/main" val="253704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E9FDE-C51C-4C55-AD62-6EDB643F2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72F1609-D127-4E2D-B841-770974CB7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98D54EB-8601-402C-AB5E-11AA5EA6B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E9610-868E-4120-9F66-6DCF9FA6C34C}" type="datetimeFigureOut">
              <a:rPr lang="en-PK" smtClean="0"/>
              <a:t>28/11/2022</a:t>
            </a:fld>
            <a:endParaRPr lang="en-PK"/>
          </a:p>
        </p:txBody>
      </p:sp>
      <p:sp>
        <p:nvSpPr>
          <p:cNvPr id="5" name="Footer Placeholder 4">
            <a:extLst>
              <a:ext uri="{FF2B5EF4-FFF2-40B4-BE49-F238E27FC236}">
                <a16:creationId xmlns:a16="http://schemas.microsoft.com/office/drawing/2014/main" id="{596C9EB4-E797-476B-A468-0E251BEBB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1DCAE62-E623-40C4-8475-27E6A5F7A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2D7B8-A07C-47E1-893A-5C10997A3E91}" type="slidenum">
              <a:rPr lang="en-PK" smtClean="0"/>
              <a:t>‹#›</a:t>
            </a:fld>
            <a:endParaRPr lang="en-PK"/>
          </a:p>
        </p:txBody>
      </p:sp>
    </p:spTree>
    <p:extLst>
      <p:ext uri="{BB962C8B-B14F-4D97-AF65-F5344CB8AC3E}">
        <p14:creationId xmlns:p14="http://schemas.microsoft.com/office/powerpoint/2010/main" val="71853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Analysis and Design (CS:3004)</a:t>
            </a:r>
            <a:endParaRPr lang="en-US" dirty="0"/>
          </a:p>
        </p:txBody>
      </p:sp>
      <p:sp>
        <p:nvSpPr>
          <p:cNvPr id="3" name="Subtitle 2"/>
          <p:cNvSpPr>
            <a:spLocks noGrp="1"/>
          </p:cNvSpPr>
          <p:nvPr>
            <p:ph type="subTitle" idx="1"/>
          </p:nvPr>
        </p:nvSpPr>
        <p:spPr/>
        <p:txBody>
          <a:bodyPr>
            <a:normAutofit fontScale="92500" lnSpcReduction="20000"/>
          </a:bodyPr>
          <a:lstStyle/>
          <a:p>
            <a:r>
              <a:rPr lang="en-US" sz="6600" spc="-325" dirty="0"/>
              <a:t>Design</a:t>
            </a:r>
            <a:r>
              <a:rPr lang="en-US" sz="6600" spc="-495" dirty="0"/>
              <a:t> </a:t>
            </a:r>
            <a:r>
              <a:rPr lang="en-US" sz="6600" spc="-175" dirty="0"/>
              <a:t>Pattern</a:t>
            </a:r>
          </a:p>
          <a:p>
            <a:r>
              <a:rPr lang="en-US" sz="6600" b="1" u="sng" spc="-175" dirty="0"/>
              <a:t>Singleton pattern</a:t>
            </a:r>
            <a:endParaRPr lang="en-US" sz="4000" b="1" u="sng" dirty="0"/>
          </a:p>
        </p:txBody>
      </p:sp>
    </p:spTree>
    <p:extLst>
      <p:ext uri="{BB962C8B-B14F-4D97-AF65-F5344CB8AC3E}">
        <p14:creationId xmlns:p14="http://schemas.microsoft.com/office/powerpoint/2010/main" val="254976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C017B-E324-4363-8D23-5A1F4A5ABEC1}"/>
              </a:ext>
            </a:extLst>
          </p:cNvPr>
          <p:cNvSpPr>
            <a:spLocks noGrp="1"/>
          </p:cNvSpPr>
          <p:nvPr>
            <p:ph type="title"/>
          </p:nvPr>
        </p:nvSpPr>
        <p:spPr>
          <a:xfrm>
            <a:off x="630936" y="640080"/>
            <a:ext cx="4818888" cy="1481328"/>
          </a:xfrm>
        </p:spPr>
        <p:txBody>
          <a:bodyPr anchor="b">
            <a:normAutofit/>
          </a:bodyPr>
          <a:lstStyle/>
          <a:p>
            <a:r>
              <a:rPr lang="en-US" sz="5000" b="0" i="0">
                <a:effectLst/>
                <a:latin typeface="Source Sans Pro" panose="020B0503030403020204" pitchFamily="34" charset="0"/>
              </a:rPr>
              <a:t>The Gang of Four</a:t>
            </a:r>
            <a:endParaRPr lang="en-PK" sz="50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3E6B6A-07D3-4F56-8797-6EDBD90BD4C3}"/>
              </a:ext>
            </a:extLst>
          </p:cNvPr>
          <p:cNvSpPr>
            <a:spLocks noGrp="1"/>
          </p:cNvSpPr>
          <p:nvPr>
            <p:ph idx="1"/>
          </p:nvPr>
        </p:nvSpPr>
        <p:spPr>
          <a:xfrm>
            <a:off x="630936" y="2660904"/>
            <a:ext cx="4818888" cy="3547872"/>
          </a:xfrm>
        </p:spPr>
        <p:txBody>
          <a:bodyPr anchor="t">
            <a:normAutofit/>
          </a:bodyPr>
          <a:lstStyle/>
          <a:p>
            <a:r>
              <a:rPr lang="en-US" sz="1900" b="0" i="0">
                <a:effectLst/>
                <a:latin typeface="Source Sans Pro" panose="020B0503030403020204" pitchFamily="34" charset="0"/>
              </a:rPr>
              <a:t>There are many design patterns you can find in books and via the Internet. </a:t>
            </a:r>
            <a:endParaRPr lang="en-US" sz="1900" b="0" i="0">
              <a:effectLst/>
              <a:latin typeface="OpenSans"/>
            </a:endParaRPr>
          </a:p>
          <a:p>
            <a:r>
              <a:rPr lang="en-US" sz="1900" b="0" i="0">
                <a:effectLst/>
                <a:latin typeface="Source Sans Pro" panose="020B0503030403020204" pitchFamily="34" charset="0"/>
              </a:rPr>
              <a:t>One of the most famous books on the topic is </a:t>
            </a:r>
            <a:endParaRPr lang="en-US" sz="1900" b="0" i="0">
              <a:effectLst/>
              <a:latin typeface="OpenSans"/>
            </a:endParaRPr>
          </a:p>
          <a:p>
            <a:r>
              <a:rPr lang="en-US" sz="1900" b="0" i="0">
                <a:effectLst/>
                <a:latin typeface="Source Sans Pro" panose="020B0503030403020204" pitchFamily="34" charset="0"/>
              </a:rPr>
              <a:t>Design Patterns: Elements of Reusable Object-Oriented Software. </a:t>
            </a:r>
            <a:endParaRPr lang="en-US" sz="1900" b="0" i="0">
              <a:effectLst/>
              <a:latin typeface="OpenSans"/>
            </a:endParaRPr>
          </a:p>
          <a:p>
            <a:r>
              <a:rPr lang="en-US" sz="1900" b="0" i="0">
                <a:effectLst/>
                <a:latin typeface="Source Sans Pro" panose="020B0503030403020204" pitchFamily="34" charset="0"/>
              </a:rPr>
              <a:t>This book was written by four authors who were given the nickname, The Gang of Four. </a:t>
            </a:r>
          </a:p>
          <a:p>
            <a:r>
              <a:rPr lang="en-US" sz="1900" b="0" i="0">
                <a:effectLst/>
                <a:latin typeface="Source Sans Pro" panose="020B0503030403020204" pitchFamily="34" charset="0"/>
              </a:rPr>
              <a:t>There are 23 patterns found in the Gang of Four's catalog</a:t>
            </a:r>
            <a:endParaRPr lang="en-US" sz="1900" b="0" i="0">
              <a:effectLst/>
              <a:latin typeface="OpenSans"/>
            </a:endParaRPr>
          </a:p>
          <a:p>
            <a:endParaRPr lang="en-PK" sz="1900"/>
          </a:p>
        </p:txBody>
      </p:sp>
      <p:pic>
        <p:nvPicPr>
          <p:cNvPr id="5" name="Picture 4">
            <a:extLst>
              <a:ext uri="{FF2B5EF4-FFF2-40B4-BE49-F238E27FC236}">
                <a16:creationId xmlns:a16="http://schemas.microsoft.com/office/drawing/2014/main" id="{41CEA4E8-E6A4-4AEB-A398-D6D1FA58EACF}"/>
              </a:ext>
            </a:extLst>
          </p:cNvPr>
          <p:cNvPicPr>
            <a:picLocks noChangeAspect="1"/>
          </p:cNvPicPr>
          <p:nvPr/>
        </p:nvPicPr>
        <p:blipFill>
          <a:blip r:embed="rId3"/>
          <a:stretch>
            <a:fillRect/>
          </a:stretch>
        </p:blipFill>
        <p:spPr>
          <a:xfrm>
            <a:off x="6099048" y="1859547"/>
            <a:ext cx="5458968" cy="3138906"/>
          </a:xfrm>
          <a:prstGeom prst="rect">
            <a:avLst/>
          </a:prstGeom>
        </p:spPr>
      </p:pic>
    </p:spTree>
    <p:extLst>
      <p:ext uri="{BB962C8B-B14F-4D97-AF65-F5344CB8AC3E}">
        <p14:creationId xmlns:p14="http://schemas.microsoft.com/office/powerpoint/2010/main" val="8926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1"/>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56" y="52960"/>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376149"/>
            <a:ext cx="3235325" cy="690574"/>
          </a:xfrm>
          <a:prstGeom prst="rect">
            <a:avLst/>
          </a:prstGeom>
        </p:spPr>
        <p:txBody>
          <a:bodyPr vert="horz" wrap="square" lIns="0" tIns="13335" rIns="0" bIns="0" rtlCol="0" anchor="ctr">
            <a:spAutoFit/>
          </a:bodyPr>
          <a:lstStyle/>
          <a:p>
            <a:pPr marL="12700">
              <a:lnSpc>
                <a:spcPct val="100000"/>
              </a:lnSpc>
              <a:spcBef>
                <a:spcPts val="105"/>
              </a:spcBef>
            </a:pPr>
            <a:r>
              <a:rPr spc="-75" dirty="0"/>
              <a:t>Introduction</a:t>
            </a:r>
          </a:p>
        </p:txBody>
      </p:sp>
      <p:sp>
        <p:nvSpPr>
          <p:cNvPr id="8" name="object 8"/>
          <p:cNvSpPr txBox="1"/>
          <p:nvPr/>
        </p:nvSpPr>
        <p:spPr>
          <a:xfrm>
            <a:off x="2059940" y="1153413"/>
            <a:ext cx="8007350" cy="3695700"/>
          </a:xfrm>
          <a:prstGeom prst="rect">
            <a:avLst/>
          </a:prstGeom>
        </p:spPr>
        <p:txBody>
          <a:bodyPr vert="horz" wrap="square" lIns="0" tIns="12065" rIns="0" bIns="0" rtlCol="0">
            <a:spAutoFit/>
          </a:bodyPr>
          <a:lstStyle/>
          <a:p>
            <a:pPr marL="285115" marR="1186815" indent="-272415">
              <a:spcBef>
                <a:spcPts val="95"/>
              </a:spcBef>
              <a:buClr>
                <a:srgbClr val="0AD0D9"/>
              </a:buClr>
              <a:buSzPct val="94642"/>
              <a:buFont typeface="Arial"/>
              <a:buChar char=""/>
              <a:tabLst>
                <a:tab pos="285750" algn="l"/>
              </a:tabLst>
            </a:pPr>
            <a:r>
              <a:rPr sz="2800" b="1" spc="-170" dirty="0">
                <a:latin typeface="Georgia"/>
                <a:cs typeface="Georgia"/>
              </a:rPr>
              <a:t>Based </a:t>
            </a:r>
            <a:r>
              <a:rPr sz="2800" b="1" spc="-125" dirty="0">
                <a:latin typeface="Georgia"/>
                <a:cs typeface="Georgia"/>
              </a:rPr>
              <a:t>on </a:t>
            </a:r>
            <a:r>
              <a:rPr sz="2800" spc="-5" dirty="0">
                <a:latin typeface="Georgia"/>
                <a:cs typeface="Georgia"/>
              </a:rPr>
              <a:t>the </a:t>
            </a:r>
            <a:r>
              <a:rPr sz="2800" spc="-40" dirty="0">
                <a:latin typeface="Georgia"/>
                <a:cs typeface="Georgia"/>
              </a:rPr>
              <a:t>principles </a:t>
            </a:r>
            <a:r>
              <a:rPr sz="2800" spc="-25" dirty="0">
                <a:latin typeface="Georgia"/>
                <a:cs typeface="Georgia"/>
              </a:rPr>
              <a:t>of </a:t>
            </a:r>
            <a:r>
              <a:rPr sz="2800" spc="-50" dirty="0">
                <a:latin typeface="Georgia"/>
                <a:cs typeface="Georgia"/>
              </a:rPr>
              <a:t>object-oriented  </a:t>
            </a:r>
            <a:r>
              <a:rPr sz="2800" spc="-55" dirty="0">
                <a:latin typeface="Georgia"/>
                <a:cs typeface="Georgia"/>
              </a:rPr>
              <a:t>programming: </a:t>
            </a:r>
            <a:r>
              <a:rPr sz="2800" spc="-35" dirty="0">
                <a:latin typeface="Georgia"/>
                <a:cs typeface="Georgia"/>
              </a:rPr>
              <a:t>abstraction, inheritance,  </a:t>
            </a:r>
            <a:r>
              <a:rPr sz="2800" spc="-40" dirty="0">
                <a:latin typeface="Georgia"/>
                <a:cs typeface="Georgia"/>
              </a:rPr>
              <a:t>polymorphism and</a:t>
            </a:r>
            <a:r>
              <a:rPr sz="2800" spc="-65" dirty="0">
                <a:latin typeface="Georgia"/>
                <a:cs typeface="Georgia"/>
              </a:rPr>
              <a:t> </a:t>
            </a:r>
            <a:r>
              <a:rPr sz="2800" spc="-35" dirty="0">
                <a:latin typeface="Georgia"/>
                <a:cs typeface="Georgia"/>
              </a:rPr>
              <a:t>association.</a:t>
            </a:r>
            <a:endParaRPr sz="2800">
              <a:latin typeface="Georgia"/>
              <a:cs typeface="Georgia"/>
            </a:endParaRPr>
          </a:p>
          <a:p>
            <a:pPr marL="285115" marR="5080" indent="-272415">
              <a:spcBef>
                <a:spcPts val="675"/>
              </a:spcBef>
              <a:buClr>
                <a:srgbClr val="0AD0D9"/>
              </a:buClr>
              <a:buSzPct val="94642"/>
              <a:buFont typeface="Arial"/>
              <a:buChar char=""/>
              <a:tabLst>
                <a:tab pos="285750" algn="l"/>
              </a:tabLst>
            </a:pPr>
            <a:r>
              <a:rPr sz="2800" spc="-45" dirty="0">
                <a:latin typeface="Georgia"/>
                <a:cs typeface="Georgia"/>
              </a:rPr>
              <a:t>Are </a:t>
            </a:r>
            <a:r>
              <a:rPr sz="2800" b="1" spc="-110" dirty="0">
                <a:latin typeface="Georgia"/>
                <a:cs typeface="Georgia"/>
              </a:rPr>
              <a:t>solutions </a:t>
            </a:r>
            <a:r>
              <a:rPr sz="2800" b="1" spc="-95" dirty="0">
                <a:latin typeface="Georgia"/>
                <a:cs typeface="Georgia"/>
              </a:rPr>
              <a:t>to </a:t>
            </a:r>
            <a:r>
              <a:rPr sz="2800" b="1" spc="-165" dirty="0">
                <a:latin typeface="Georgia"/>
                <a:cs typeface="Georgia"/>
              </a:rPr>
              <a:t>recurring </a:t>
            </a:r>
            <a:r>
              <a:rPr sz="2800" b="1" spc="-150" dirty="0">
                <a:latin typeface="Georgia"/>
                <a:cs typeface="Georgia"/>
              </a:rPr>
              <a:t>problems </a:t>
            </a:r>
            <a:r>
              <a:rPr sz="2800" spc="-10" dirty="0">
                <a:latin typeface="Georgia"/>
                <a:cs typeface="Georgia"/>
              </a:rPr>
              <a:t>to </a:t>
            </a:r>
            <a:r>
              <a:rPr sz="2800" spc="-100" dirty="0">
                <a:latin typeface="Georgia"/>
                <a:cs typeface="Georgia"/>
              </a:rPr>
              <a:t>software  </a:t>
            </a:r>
            <a:r>
              <a:rPr sz="2800" spc="-40" dirty="0">
                <a:latin typeface="Georgia"/>
                <a:cs typeface="Georgia"/>
              </a:rPr>
              <a:t>design.</a:t>
            </a:r>
            <a:endParaRPr sz="2800">
              <a:latin typeface="Georgia"/>
              <a:cs typeface="Georgia"/>
            </a:endParaRPr>
          </a:p>
          <a:p>
            <a:pPr marL="285115" indent="-272415">
              <a:spcBef>
                <a:spcPts val="675"/>
              </a:spcBef>
              <a:buClr>
                <a:srgbClr val="0AD0D9"/>
              </a:buClr>
              <a:buSzPct val="94642"/>
              <a:buFont typeface="Arial"/>
              <a:buChar char=""/>
              <a:tabLst>
                <a:tab pos="285750" algn="l"/>
              </a:tabLst>
            </a:pPr>
            <a:r>
              <a:rPr sz="2800" spc="-45" dirty="0">
                <a:latin typeface="Georgia"/>
                <a:cs typeface="Georgia"/>
              </a:rPr>
              <a:t>Are </a:t>
            </a:r>
            <a:r>
              <a:rPr sz="2800" b="1" spc="-114" dirty="0">
                <a:latin typeface="Georgia"/>
                <a:cs typeface="Georgia"/>
              </a:rPr>
              <a:t>independent </a:t>
            </a:r>
            <a:r>
              <a:rPr sz="2800" b="1" spc="-110" dirty="0">
                <a:latin typeface="Georgia"/>
                <a:cs typeface="Georgia"/>
              </a:rPr>
              <a:t>of </a:t>
            </a:r>
            <a:r>
              <a:rPr sz="2800" b="1" spc="-80" dirty="0">
                <a:latin typeface="Georgia"/>
                <a:cs typeface="Georgia"/>
              </a:rPr>
              <a:t>the </a:t>
            </a:r>
            <a:r>
              <a:rPr sz="2800" b="1" spc="-114" dirty="0">
                <a:latin typeface="Georgia"/>
                <a:cs typeface="Georgia"/>
              </a:rPr>
              <a:t>application</a:t>
            </a:r>
            <a:r>
              <a:rPr sz="2800" b="1" spc="-155" dirty="0">
                <a:latin typeface="Georgia"/>
                <a:cs typeface="Georgia"/>
              </a:rPr>
              <a:t> </a:t>
            </a:r>
            <a:r>
              <a:rPr sz="2800" b="1" spc="-130" dirty="0">
                <a:latin typeface="Georgia"/>
                <a:cs typeface="Georgia"/>
              </a:rPr>
              <a:t>domain</a:t>
            </a:r>
            <a:r>
              <a:rPr sz="2800" spc="-130" dirty="0">
                <a:latin typeface="Georgia"/>
                <a:cs typeface="Georgia"/>
              </a:rPr>
              <a:t>.</a:t>
            </a:r>
            <a:endParaRPr sz="2800">
              <a:latin typeface="Georgia"/>
              <a:cs typeface="Georgia"/>
            </a:endParaRPr>
          </a:p>
          <a:p>
            <a:pPr marL="285115" marR="203835" indent="-272415">
              <a:spcBef>
                <a:spcPts val="670"/>
              </a:spcBef>
              <a:buClr>
                <a:srgbClr val="0AD0D9"/>
              </a:buClr>
              <a:buSzPct val="94642"/>
              <a:buFont typeface="Arial"/>
              <a:buChar char=""/>
              <a:tabLst>
                <a:tab pos="285750" algn="l"/>
              </a:tabLst>
            </a:pPr>
            <a:r>
              <a:rPr sz="2800" spc="-70" dirty="0">
                <a:latin typeface="Georgia"/>
                <a:cs typeface="Georgia"/>
              </a:rPr>
              <a:t>Example </a:t>
            </a:r>
            <a:r>
              <a:rPr sz="2800" spc="-405" dirty="0">
                <a:latin typeface="Georgia"/>
                <a:cs typeface="Georgia"/>
              </a:rPr>
              <a:t>– </a:t>
            </a:r>
            <a:r>
              <a:rPr sz="2800" spc="-50" dirty="0">
                <a:latin typeface="Georgia"/>
                <a:cs typeface="Georgia"/>
              </a:rPr>
              <a:t>Variability </a:t>
            </a:r>
            <a:r>
              <a:rPr sz="2800" spc="-25" dirty="0">
                <a:latin typeface="Georgia"/>
                <a:cs typeface="Georgia"/>
              </a:rPr>
              <a:t>of </a:t>
            </a:r>
            <a:r>
              <a:rPr sz="2800" spc="-45" dirty="0">
                <a:latin typeface="Georgia"/>
                <a:cs typeface="Georgia"/>
              </a:rPr>
              <a:t>interfaces </a:t>
            </a:r>
            <a:r>
              <a:rPr sz="2800" spc="-405" dirty="0">
                <a:latin typeface="Georgia"/>
                <a:cs typeface="Georgia"/>
              </a:rPr>
              <a:t>– </a:t>
            </a:r>
            <a:r>
              <a:rPr sz="2800" spc="-5" dirty="0">
                <a:latin typeface="Georgia"/>
                <a:cs typeface="Georgia"/>
              </a:rPr>
              <a:t>the </a:t>
            </a:r>
            <a:r>
              <a:rPr sz="2800" spc="-470" dirty="0">
                <a:latin typeface="Georgia"/>
                <a:cs typeface="Georgia"/>
              </a:rPr>
              <a:t>modeller  </a:t>
            </a:r>
            <a:r>
              <a:rPr sz="2800" spc="-25" dirty="0">
                <a:latin typeface="Georgia"/>
                <a:cs typeface="Georgia"/>
              </a:rPr>
              <a:t>view </a:t>
            </a:r>
            <a:r>
              <a:rPr sz="2800" spc="-30" dirty="0">
                <a:latin typeface="Georgia"/>
                <a:cs typeface="Georgia"/>
              </a:rPr>
              <a:t>controller </a:t>
            </a:r>
            <a:r>
              <a:rPr sz="2800" spc="-45" dirty="0">
                <a:latin typeface="Georgia"/>
                <a:cs typeface="Georgia"/>
              </a:rPr>
              <a:t>(MVC)</a:t>
            </a:r>
            <a:r>
              <a:rPr sz="2800" spc="-125" dirty="0">
                <a:latin typeface="Georgia"/>
                <a:cs typeface="Georgia"/>
              </a:rPr>
              <a:t> </a:t>
            </a:r>
            <a:r>
              <a:rPr sz="2800" spc="-40" dirty="0">
                <a:latin typeface="Georgia"/>
                <a:cs typeface="Georgia"/>
              </a:rPr>
              <a:t>pattern.</a:t>
            </a:r>
            <a:endParaRPr sz="280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1"/>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56" y="52960"/>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376149"/>
            <a:ext cx="3685540" cy="690574"/>
          </a:xfrm>
          <a:prstGeom prst="rect">
            <a:avLst/>
          </a:prstGeom>
        </p:spPr>
        <p:txBody>
          <a:bodyPr vert="horz" wrap="square" lIns="0" tIns="13335" rIns="0" bIns="0" rtlCol="0" anchor="ctr">
            <a:spAutoFit/>
          </a:bodyPr>
          <a:lstStyle/>
          <a:p>
            <a:pPr marL="12700">
              <a:lnSpc>
                <a:spcPct val="100000"/>
              </a:lnSpc>
              <a:spcBef>
                <a:spcPts val="105"/>
              </a:spcBef>
            </a:pPr>
            <a:r>
              <a:rPr spc="-355" dirty="0"/>
              <a:t>The </a:t>
            </a:r>
            <a:r>
              <a:rPr spc="-229" dirty="0"/>
              <a:t>Downside</a:t>
            </a:r>
          </a:p>
        </p:txBody>
      </p:sp>
      <p:sp>
        <p:nvSpPr>
          <p:cNvPr id="8" name="object 8"/>
          <p:cNvSpPr txBox="1"/>
          <p:nvPr/>
        </p:nvSpPr>
        <p:spPr>
          <a:xfrm>
            <a:off x="2059940" y="1154939"/>
            <a:ext cx="7970520" cy="3301365"/>
          </a:xfrm>
          <a:prstGeom prst="rect">
            <a:avLst/>
          </a:prstGeom>
        </p:spPr>
        <p:txBody>
          <a:bodyPr vert="horz" wrap="square" lIns="0" tIns="13335" rIns="0" bIns="0" rtlCol="0">
            <a:spAutoFit/>
          </a:bodyPr>
          <a:lstStyle/>
          <a:p>
            <a:pPr marL="285115" marR="681990" indent="-272415">
              <a:spcBef>
                <a:spcPts val="105"/>
              </a:spcBef>
              <a:buClr>
                <a:srgbClr val="0AD0D9"/>
              </a:buClr>
              <a:buSzPct val="94230"/>
              <a:buFont typeface="Arial"/>
              <a:buChar char=""/>
              <a:tabLst>
                <a:tab pos="285750" algn="l"/>
              </a:tabLst>
            </a:pPr>
            <a:r>
              <a:rPr sz="2600" spc="-10" dirty="0">
                <a:latin typeface="Georgia"/>
                <a:cs typeface="Georgia"/>
              </a:rPr>
              <a:t>Although </a:t>
            </a:r>
            <a:r>
              <a:rPr sz="2600" spc="-30" dirty="0">
                <a:latin typeface="Georgia"/>
                <a:cs typeface="Georgia"/>
              </a:rPr>
              <a:t>design </a:t>
            </a:r>
            <a:r>
              <a:rPr sz="2600" spc="-40" dirty="0">
                <a:latin typeface="Georgia"/>
                <a:cs typeface="Georgia"/>
              </a:rPr>
              <a:t>patterns </a:t>
            </a:r>
            <a:r>
              <a:rPr sz="2600" spc="-60" dirty="0">
                <a:latin typeface="Georgia"/>
                <a:cs typeface="Georgia"/>
              </a:rPr>
              <a:t>are </a:t>
            </a:r>
            <a:r>
              <a:rPr sz="2600" spc="-30" dirty="0">
                <a:latin typeface="Georgia"/>
                <a:cs typeface="Georgia"/>
              </a:rPr>
              <a:t>useful </a:t>
            </a:r>
            <a:r>
              <a:rPr sz="2600" spc="-25" dirty="0">
                <a:latin typeface="Georgia"/>
                <a:cs typeface="Georgia"/>
              </a:rPr>
              <a:t>in </a:t>
            </a:r>
            <a:r>
              <a:rPr sz="2600" spc="-55" dirty="0">
                <a:latin typeface="Georgia"/>
                <a:cs typeface="Georgia"/>
              </a:rPr>
              <a:t>promoting  </a:t>
            </a:r>
            <a:r>
              <a:rPr sz="2600" spc="-30" dirty="0">
                <a:latin typeface="Georgia"/>
                <a:cs typeface="Georgia"/>
              </a:rPr>
              <a:t>flexibility, </a:t>
            </a:r>
            <a:r>
              <a:rPr sz="2600" spc="-25" dirty="0">
                <a:latin typeface="Georgia"/>
                <a:cs typeface="Georgia"/>
              </a:rPr>
              <a:t>this </a:t>
            </a:r>
            <a:r>
              <a:rPr sz="2600" spc="-45" dirty="0">
                <a:latin typeface="Georgia"/>
                <a:cs typeface="Georgia"/>
              </a:rPr>
              <a:t>maybe </a:t>
            </a:r>
            <a:r>
              <a:rPr sz="2600" spc="-20" dirty="0">
                <a:latin typeface="Georgia"/>
                <a:cs typeface="Georgia"/>
              </a:rPr>
              <a:t>at </a:t>
            </a:r>
            <a:r>
              <a:rPr sz="2600" spc="-5" dirty="0">
                <a:latin typeface="Georgia"/>
                <a:cs typeface="Georgia"/>
              </a:rPr>
              <a:t>the </a:t>
            </a:r>
            <a:r>
              <a:rPr sz="2600" spc="-40" dirty="0">
                <a:latin typeface="Georgia"/>
                <a:cs typeface="Georgia"/>
              </a:rPr>
              <a:t>expense </a:t>
            </a:r>
            <a:r>
              <a:rPr sz="2600" spc="-20" dirty="0">
                <a:latin typeface="Georgia"/>
                <a:cs typeface="Georgia"/>
              </a:rPr>
              <a:t>of </a:t>
            </a:r>
            <a:r>
              <a:rPr sz="2600" spc="-65" dirty="0">
                <a:latin typeface="Georgia"/>
                <a:cs typeface="Georgia"/>
              </a:rPr>
              <a:t>a </a:t>
            </a:r>
            <a:r>
              <a:rPr sz="2600" spc="-45" dirty="0">
                <a:latin typeface="Georgia"/>
                <a:cs typeface="Georgia"/>
              </a:rPr>
              <a:t>more  </a:t>
            </a:r>
            <a:r>
              <a:rPr sz="2600" b="1" spc="-114" dirty="0">
                <a:latin typeface="Georgia"/>
                <a:cs typeface="Georgia"/>
              </a:rPr>
              <a:t>complicated</a:t>
            </a:r>
            <a:r>
              <a:rPr sz="2600" b="1" spc="-130" dirty="0">
                <a:latin typeface="Georgia"/>
                <a:cs typeface="Georgia"/>
              </a:rPr>
              <a:t> </a:t>
            </a:r>
            <a:r>
              <a:rPr sz="2600" b="1" spc="-95" dirty="0">
                <a:latin typeface="Georgia"/>
                <a:cs typeface="Georgia"/>
              </a:rPr>
              <a:t>design</a:t>
            </a:r>
            <a:r>
              <a:rPr sz="2600" spc="-95" dirty="0">
                <a:latin typeface="Georgia"/>
                <a:cs typeface="Georgia"/>
              </a:rPr>
              <a:t>.</a:t>
            </a:r>
            <a:endParaRPr sz="2600">
              <a:latin typeface="Georgia"/>
              <a:cs typeface="Georgia"/>
            </a:endParaRPr>
          </a:p>
          <a:p>
            <a:pPr marL="285115" indent="-272415">
              <a:spcBef>
                <a:spcPts val="625"/>
              </a:spcBef>
              <a:buClr>
                <a:srgbClr val="0AD0D9"/>
              </a:buClr>
              <a:buSzPct val="94230"/>
              <a:buFont typeface="Arial"/>
              <a:buChar char=""/>
              <a:tabLst>
                <a:tab pos="285750" algn="l"/>
              </a:tabLst>
            </a:pPr>
            <a:r>
              <a:rPr sz="2600" spc="-35" dirty="0">
                <a:latin typeface="Georgia"/>
                <a:cs typeface="Georgia"/>
              </a:rPr>
              <a:t>There </a:t>
            </a:r>
            <a:r>
              <a:rPr sz="2600" spc="-30" dirty="0">
                <a:latin typeface="Georgia"/>
                <a:cs typeface="Georgia"/>
              </a:rPr>
              <a:t>does </a:t>
            </a:r>
            <a:r>
              <a:rPr sz="2600" spc="-5" dirty="0">
                <a:latin typeface="Georgia"/>
                <a:cs typeface="Georgia"/>
              </a:rPr>
              <a:t>not</a:t>
            </a:r>
            <a:r>
              <a:rPr sz="2600" spc="-195" dirty="0">
                <a:latin typeface="Georgia"/>
                <a:cs typeface="Georgia"/>
              </a:rPr>
              <a:t> </a:t>
            </a:r>
            <a:r>
              <a:rPr sz="2600" spc="-30" dirty="0">
                <a:latin typeface="Georgia"/>
                <a:cs typeface="Georgia"/>
              </a:rPr>
              <a:t>exist</a:t>
            </a:r>
            <a:endParaRPr sz="2600">
              <a:latin typeface="Georgia"/>
              <a:cs typeface="Georgia"/>
            </a:endParaRPr>
          </a:p>
          <a:p>
            <a:pPr marL="652780" lvl="1" indent="-247015">
              <a:spcBef>
                <a:spcPts val="585"/>
              </a:spcBef>
              <a:buClr>
                <a:srgbClr val="0E6EC5"/>
              </a:buClr>
              <a:buSzPct val="85416"/>
              <a:buFont typeface="Arial"/>
              <a:buChar char=""/>
              <a:tabLst>
                <a:tab pos="653415" algn="l"/>
              </a:tabLst>
            </a:pPr>
            <a:r>
              <a:rPr sz="2400" spc="5" dirty="0">
                <a:latin typeface="Georgia"/>
                <a:cs typeface="Georgia"/>
              </a:rPr>
              <a:t>A </a:t>
            </a:r>
            <a:r>
              <a:rPr sz="2400" b="1" spc="-110" dirty="0">
                <a:latin typeface="Georgia"/>
                <a:cs typeface="Georgia"/>
              </a:rPr>
              <a:t>standardization </a:t>
            </a:r>
            <a:r>
              <a:rPr sz="2400" spc="-40" dirty="0">
                <a:latin typeface="Georgia"/>
                <a:cs typeface="Georgia"/>
              </a:rPr>
              <a:t>for </a:t>
            </a:r>
            <a:r>
              <a:rPr sz="2400" spc="-30" dirty="0">
                <a:latin typeface="Georgia"/>
                <a:cs typeface="Georgia"/>
              </a:rPr>
              <a:t>indexing</a:t>
            </a:r>
            <a:r>
              <a:rPr sz="2400" spc="60" dirty="0">
                <a:latin typeface="Georgia"/>
                <a:cs typeface="Georgia"/>
              </a:rPr>
              <a:t> </a:t>
            </a:r>
            <a:r>
              <a:rPr sz="2400" spc="-40" dirty="0">
                <a:latin typeface="Georgia"/>
                <a:cs typeface="Georgia"/>
              </a:rPr>
              <a:t>patterns</a:t>
            </a:r>
            <a:endParaRPr sz="2400">
              <a:latin typeface="Georgia"/>
              <a:cs typeface="Georgia"/>
            </a:endParaRPr>
          </a:p>
          <a:p>
            <a:pPr marL="652780" marR="5080" lvl="1" indent="-247015">
              <a:spcBef>
                <a:spcPts val="575"/>
              </a:spcBef>
              <a:buClr>
                <a:srgbClr val="0E6EC5"/>
              </a:buClr>
              <a:buSzPct val="85416"/>
              <a:buFont typeface="Arial"/>
              <a:buChar char=""/>
              <a:tabLst>
                <a:tab pos="653415" algn="l"/>
              </a:tabLst>
            </a:pPr>
            <a:r>
              <a:rPr sz="2400" b="1" spc="-130" dirty="0">
                <a:latin typeface="Georgia"/>
                <a:cs typeface="Georgia"/>
              </a:rPr>
              <a:t>General practices/processes </a:t>
            </a:r>
            <a:r>
              <a:rPr sz="2400" spc="-40" dirty="0">
                <a:latin typeface="Georgia"/>
                <a:cs typeface="Georgia"/>
              </a:rPr>
              <a:t>for </a:t>
            </a:r>
            <a:r>
              <a:rPr sz="2400" spc="-30" dirty="0">
                <a:latin typeface="Georgia"/>
                <a:cs typeface="Georgia"/>
              </a:rPr>
              <a:t>using design </a:t>
            </a:r>
            <a:r>
              <a:rPr sz="2400" spc="-70" dirty="0">
                <a:latin typeface="Georgia"/>
                <a:cs typeface="Georgia"/>
              </a:rPr>
              <a:t>patterns  </a:t>
            </a:r>
            <a:r>
              <a:rPr sz="2400" spc="-30" dirty="0">
                <a:latin typeface="Georgia"/>
                <a:cs typeface="Georgia"/>
              </a:rPr>
              <a:t>during </a:t>
            </a:r>
            <a:r>
              <a:rPr sz="2400" spc="-5" dirty="0">
                <a:latin typeface="Georgia"/>
                <a:cs typeface="Georgia"/>
              </a:rPr>
              <a:t>the </a:t>
            </a:r>
            <a:r>
              <a:rPr sz="2400" spc="-30" dirty="0">
                <a:latin typeface="Georgia"/>
                <a:cs typeface="Georgia"/>
              </a:rPr>
              <a:t>design </a:t>
            </a:r>
            <a:r>
              <a:rPr sz="2400" spc="-45" dirty="0">
                <a:latin typeface="Georgia"/>
                <a:cs typeface="Georgia"/>
              </a:rPr>
              <a:t>process </a:t>
            </a:r>
            <a:r>
              <a:rPr sz="2400" spc="-60" dirty="0">
                <a:latin typeface="Georgia"/>
                <a:cs typeface="Georgia"/>
              </a:rPr>
              <a:t>have </a:t>
            </a:r>
            <a:r>
              <a:rPr sz="2400" spc="-5" dirty="0">
                <a:latin typeface="Georgia"/>
                <a:cs typeface="Georgia"/>
              </a:rPr>
              <a:t>not </a:t>
            </a:r>
            <a:r>
              <a:rPr sz="2400" spc="-65" dirty="0">
                <a:latin typeface="Georgia"/>
                <a:cs typeface="Georgia"/>
              </a:rPr>
              <a:t>as </a:t>
            </a:r>
            <a:r>
              <a:rPr sz="2400" spc="-30" dirty="0">
                <a:latin typeface="Georgia"/>
                <a:cs typeface="Georgia"/>
              </a:rPr>
              <a:t>yet </a:t>
            </a:r>
            <a:r>
              <a:rPr sz="2400" spc="-20" dirty="0">
                <a:latin typeface="Georgia"/>
                <a:cs typeface="Georgia"/>
              </a:rPr>
              <a:t>been  </a:t>
            </a:r>
            <a:r>
              <a:rPr sz="2400" spc="-30" dirty="0">
                <a:latin typeface="Georgia"/>
                <a:cs typeface="Georgia"/>
              </a:rPr>
              <a:t>established.</a:t>
            </a:r>
            <a:endParaRPr sz="240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1"/>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56" y="52960"/>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376149"/>
            <a:ext cx="6843395" cy="690574"/>
          </a:xfrm>
          <a:prstGeom prst="rect">
            <a:avLst/>
          </a:prstGeom>
        </p:spPr>
        <p:txBody>
          <a:bodyPr vert="horz" wrap="square" lIns="0" tIns="13335" rIns="0" bIns="0" rtlCol="0" anchor="ctr">
            <a:spAutoFit/>
          </a:bodyPr>
          <a:lstStyle/>
          <a:p>
            <a:pPr marL="12700">
              <a:lnSpc>
                <a:spcPct val="100000"/>
              </a:lnSpc>
              <a:spcBef>
                <a:spcPts val="105"/>
              </a:spcBef>
            </a:pPr>
            <a:r>
              <a:rPr spc="-160" dirty="0"/>
              <a:t>Object-Oriented</a:t>
            </a:r>
            <a:r>
              <a:rPr spc="-345" dirty="0"/>
              <a:t> </a:t>
            </a:r>
            <a:r>
              <a:rPr spc="-210" dirty="0"/>
              <a:t>Principles</a:t>
            </a:r>
          </a:p>
        </p:txBody>
      </p:sp>
      <p:sp>
        <p:nvSpPr>
          <p:cNvPr id="8" name="object 8"/>
          <p:cNvSpPr txBox="1"/>
          <p:nvPr/>
        </p:nvSpPr>
        <p:spPr>
          <a:xfrm>
            <a:off x="2059940" y="1063930"/>
            <a:ext cx="7811134" cy="4102100"/>
          </a:xfrm>
          <a:prstGeom prst="rect">
            <a:avLst/>
          </a:prstGeom>
        </p:spPr>
        <p:txBody>
          <a:bodyPr vert="horz" wrap="square" lIns="0" tIns="101600" rIns="0" bIns="0" rtlCol="0">
            <a:spAutoFit/>
          </a:bodyPr>
          <a:lstStyle/>
          <a:p>
            <a:pPr marL="285115" indent="-272415">
              <a:spcBef>
                <a:spcPts val="800"/>
              </a:spcBef>
              <a:buClr>
                <a:srgbClr val="0AD0D9"/>
              </a:buClr>
              <a:buSzPct val="94642"/>
              <a:buFont typeface="Arial"/>
              <a:buChar char=""/>
              <a:tabLst>
                <a:tab pos="285750" algn="l"/>
              </a:tabLst>
            </a:pPr>
            <a:r>
              <a:rPr sz="2800" spc="-75" dirty="0">
                <a:latin typeface="Georgia"/>
                <a:cs typeface="Georgia"/>
              </a:rPr>
              <a:t>Involves</a:t>
            </a:r>
            <a:r>
              <a:rPr sz="2800" spc="-40" dirty="0">
                <a:latin typeface="Georgia"/>
                <a:cs typeface="Georgia"/>
              </a:rPr>
              <a:t> </a:t>
            </a:r>
            <a:r>
              <a:rPr sz="2800" spc="-30" dirty="0">
                <a:latin typeface="Georgia"/>
                <a:cs typeface="Georgia"/>
              </a:rPr>
              <a:t>identifying:</a:t>
            </a:r>
            <a:endParaRPr sz="2800">
              <a:latin typeface="Georgia"/>
              <a:cs typeface="Georgia"/>
            </a:endParaRPr>
          </a:p>
          <a:p>
            <a:pPr marL="652780" lvl="1" indent="-247015">
              <a:spcBef>
                <a:spcPts val="605"/>
              </a:spcBef>
              <a:buClr>
                <a:srgbClr val="0E6EC5"/>
              </a:buClr>
              <a:buSzPct val="85416"/>
              <a:buFont typeface="Arial"/>
              <a:buChar char=""/>
              <a:tabLst>
                <a:tab pos="653415" algn="l"/>
              </a:tabLst>
            </a:pPr>
            <a:r>
              <a:rPr sz="2400" b="1" spc="-120" dirty="0">
                <a:latin typeface="Georgia"/>
                <a:cs typeface="Georgia"/>
              </a:rPr>
              <a:t>Classes </a:t>
            </a:r>
            <a:r>
              <a:rPr sz="2400" spc="-35" dirty="0">
                <a:latin typeface="Georgia"/>
                <a:cs typeface="Georgia"/>
              </a:rPr>
              <a:t>and</a:t>
            </a:r>
            <a:r>
              <a:rPr sz="2400" spc="90" dirty="0">
                <a:latin typeface="Georgia"/>
                <a:cs typeface="Georgia"/>
              </a:rPr>
              <a:t> </a:t>
            </a:r>
            <a:r>
              <a:rPr sz="2400" b="1" spc="-85" dirty="0">
                <a:latin typeface="Georgia"/>
                <a:cs typeface="Georgia"/>
              </a:rPr>
              <a:t>objects</a:t>
            </a:r>
            <a:endParaRPr sz="2400">
              <a:latin typeface="Georgia"/>
              <a:cs typeface="Georgia"/>
            </a:endParaRPr>
          </a:p>
          <a:p>
            <a:pPr marL="652780" lvl="1" indent="-247015">
              <a:spcBef>
                <a:spcPts val="575"/>
              </a:spcBef>
              <a:buClr>
                <a:srgbClr val="0E6EC5"/>
              </a:buClr>
              <a:buSzPct val="85416"/>
              <a:buFont typeface="Arial"/>
              <a:buChar char=""/>
              <a:tabLst>
                <a:tab pos="653415" algn="l"/>
              </a:tabLst>
            </a:pPr>
            <a:r>
              <a:rPr sz="2400" spc="15" dirty="0">
                <a:latin typeface="Georgia"/>
                <a:cs typeface="Georgia"/>
              </a:rPr>
              <a:t>What </a:t>
            </a:r>
            <a:r>
              <a:rPr sz="2400" spc="-10" dirty="0">
                <a:latin typeface="Georgia"/>
                <a:cs typeface="Georgia"/>
              </a:rPr>
              <a:t>to</a:t>
            </a:r>
            <a:r>
              <a:rPr sz="2400" spc="-135" dirty="0">
                <a:latin typeface="Georgia"/>
                <a:cs typeface="Georgia"/>
              </a:rPr>
              <a:t> </a:t>
            </a:r>
            <a:r>
              <a:rPr sz="2400" b="1" spc="-105" dirty="0">
                <a:latin typeface="Georgia"/>
                <a:cs typeface="Georgia"/>
              </a:rPr>
              <a:t>encapsulate</a:t>
            </a:r>
            <a:endParaRPr sz="2400">
              <a:latin typeface="Georgia"/>
              <a:cs typeface="Georgia"/>
            </a:endParaRPr>
          </a:p>
          <a:p>
            <a:pPr marL="652780" lvl="1" indent="-247015">
              <a:spcBef>
                <a:spcPts val="580"/>
              </a:spcBef>
              <a:buClr>
                <a:srgbClr val="0E6EC5"/>
              </a:buClr>
              <a:buSzPct val="85416"/>
              <a:buFont typeface="Arial"/>
              <a:buChar char=""/>
              <a:tabLst>
                <a:tab pos="653415" algn="l"/>
              </a:tabLst>
            </a:pPr>
            <a:r>
              <a:rPr sz="2400" b="1" spc="-110" dirty="0">
                <a:latin typeface="Georgia"/>
                <a:cs typeface="Georgia"/>
              </a:rPr>
              <a:t>Association</a:t>
            </a:r>
            <a:r>
              <a:rPr sz="2400" b="1" spc="-10" dirty="0">
                <a:latin typeface="Georgia"/>
                <a:cs typeface="Georgia"/>
              </a:rPr>
              <a:t> </a:t>
            </a:r>
            <a:r>
              <a:rPr sz="2400" spc="-40" dirty="0">
                <a:latin typeface="Georgia"/>
                <a:cs typeface="Georgia"/>
              </a:rPr>
              <a:t>hierarchies</a:t>
            </a:r>
            <a:endParaRPr sz="2400">
              <a:latin typeface="Georgia"/>
              <a:cs typeface="Georgia"/>
            </a:endParaRPr>
          </a:p>
          <a:p>
            <a:pPr marL="652780" lvl="1" indent="-247015">
              <a:spcBef>
                <a:spcPts val="575"/>
              </a:spcBef>
              <a:buClr>
                <a:srgbClr val="0E6EC5"/>
              </a:buClr>
              <a:buSzPct val="85416"/>
              <a:buFont typeface="Arial"/>
              <a:buChar char=""/>
              <a:tabLst>
                <a:tab pos="653415" algn="l"/>
              </a:tabLst>
            </a:pPr>
            <a:r>
              <a:rPr sz="2400" b="1" spc="-114" dirty="0">
                <a:latin typeface="Georgia"/>
                <a:cs typeface="Georgia"/>
              </a:rPr>
              <a:t>Inheritance</a:t>
            </a:r>
            <a:r>
              <a:rPr sz="2400" b="1" spc="-55" dirty="0">
                <a:latin typeface="Georgia"/>
                <a:cs typeface="Georgia"/>
              </a:rPr>
              <a:t> </a:t>
            </a:r>
            <a:r>
              <a:rPr sz="2400" spc="-40" dirty="0">
                <a:latin typeface="Georgia"/>
                <a:cs typeface="Georgia"/>
              </a:rPr>
              <a:t>hierarchies</a:t>
            </a:r>
            <a:endParaRPr sz="2400">
              <a:latin typeface="Georgia"/>
              <a:cs typeface="Georgia"/>
            </a:endParaRPr>
          </a:p>
          <a:p>
            <a:pPr marL="652780" lvl="1" indent="-247015">
              <a:spcBef>
                <a:spcPts val="575"/>
              </a:spcBef>
              <a:buClr>
                <a:srgbClr val="0E6EC5"/>
              </a:buClr>
              <a:buSzPct val="85416"/>
              <a:buFont typeface="Arial"/>
              <a:buChar char=""/>
              <a:tabLst>
                <a:tab pos="653415" algn="l"/>
              </a:tabLst>
            </a:pPr>
            <a:r>
              <a:rPr sz="2400" b="1" spc="-120" dirty="0">
                <a:latin typeface="Georgia"/>
                <a:cs typeface="Georgia"/>
              </a:rPr>
              <a:t>Interface</a:t>
            </a:r>
            <a:r>
              <a:rPr sz="2400" b="1" spc="-45" dirty="0">
                <a:latin typeface="Georgia"/>
                <a:cs typeface="Georgia"/>
              </a:rPr>
              <a:t> </a:t>
            </a:r>
            <a:r>
              <a:rPr sz="2400" spc="-40" dirty="0">
                <a:latin typeface="Georgia"/>
                <a:cs typeface="Georgia"/>
              </a:rPr>
              <a:t>hierarchies</a:t>
            </a:r>
            <a:endParaRPr sz="2400">
              <a:latin typeface="Georgia"/>
              <a:cs typeface="Georgia"/>
            </a:endParaRPr>
          </a:p>
          <a:p>
            <a:pPr marL="285115" marR="5080" indent="-272415">
              <a:spcBef>
                <a:spcPts val="645"/>
              </a:spcBef>
              <a:buClr>
                <a:srgbClr val="0AD0D9"/>
              </a:buClr>
              <a:buSzPct val="94642"/>
              <a:buFont typeface="Arial"/>
              <a:buChar char=""/>
              <a:tabLst>
                <a:tab pos="285750" algn="l"/>
              </a:tabLst>
            </a:pPr>
            <a:r>
              <a:rPr sz="2800" spc="-10" dirty="0">
                <a:latin typeface="Georgia"/>
                <a:cs typeface="Georgia"/>
              </a:rPr>
              <a:t>Object-oriented </a:t>
            </a:r>
            <a:r>
              <a:rPr sz="2800" spc="-45" dirty="0">
                <a:latin typeface="Georgia"/>
                <a:cs typeface="Georgia"/>
              </a:rPr>
              <a:t>designs </a:t>
            </a:r>
            <a:r>
              <a:rPr sz="2800" spc="-70" dirty="0">
                <a:latin typeface="Georgia"/>
                <a:cs typeface="Georgia"/>
              </a:rPr>
              <a:t>are </a:t>
            </a:r>
            <a:r>
              <a:rPr sz="2800" spc="-35" dirty="0">
                <a:latin typeface="Georgia"/>
                <a:cs typeface="Georgia"/>
              </a:rPr>
              <a:t>evaluated in </a:t>
            </a:r>
            <a:r>
              <a:rPr sz="2800" spc="-50" dirty="0">
                <a:latin typeface="Georgia"/>
                <a:cs typeface="Georgia"/>
              </a:rPr>
              <a:t>terms </a:t>
            </a:r>
            <a:r>
              <a:rPr sz="2800" spc="-465" dirty="0">
                <a:latin typeface="Georgia"/>
                <a:cs typeface="Georgia"/>
              </a:rPr>
              <a:t>of  </a:t>
            </a:r>
            <a:r>
              <a:rPr sz="2800" spc="-35" dirty="0">
                <a:latin typeface="Georgia"/>
                <a:cs typeface="Georgia"/>
              </a:rPr>
              <a:t>how </a:t>
            </a:r>
            <a:r>
              <a:rPr sz="2800" b="1" u="heavy" spc="-130" dirty="0">
                <a:uFill>
                  <a:solidFill>
                    <a:srgbClr val="000000"/>
                  </a:solidFill>
                </a:uFill>
                <a:latin typeface="Georgia"/>
                <a:cs typeface="Georgia"/>
              </a:rPr>
              <a:t>reusable</a:t>
            </a:r>
            <a:r>
              <a:rPr sz="2800" spc="-130" dirty="0">
                <a:latin typeface="Georgia"/>
                <a:cs typeface="Georgia"/>
              </a:rPr>
              <a:t>, </a:t>
            </a:r>
            <a:r>
              <a:rPr sz="2800" b="1" u="heavy" spc="-110" dirty="0">
                <a:uFill>
                  <a:solidFill>
                    <a:srgbClr val="000000"/>
                  </a:solidFill>
                </a:uFill>
                <a:latin typeface="Georgia"/>
                <a:cs typeface="Georgia"/>
              </a:rPr>
              <a:t>extensible</a:t>
            </a:r>
            <a:r>
              <a:rPr sz="2800" b="1" spc="-110" dirty="0">
                <a:latin typeface="Georgia"/>
                <a:cs typeface="Georgia"/>
              </a:rPr>
              <a:t> </a:t>
            </a:r>
            <a:r>
              <a:rPr sz="2800" spc="-40" dirty="0">
                <a:latin typeface="Georgia"/>
                <a:cs typeface="Georgia"/>
              </a:rPr>
              <a:t>and </a:t>
            </a:r>
            <a:r>
              <a:rPr sz="2800" b="1" u="heavy" spc="-125" dirty="0">
                <a:uFill>
                  <a:solidFill>
                    <a:srgbClr val="000000"/>
                  </a:solidFill>
                </a:uFill>
                <a:latin typeface="Georgia"/>
                <a:cs typeface="Georgia"/>
              </a:rPr>
              <a:t>maintainable </a:t>
            </a:r>
            <a:r>
              <a:rPr sz="2800" b="1" spc="-125" dirty="0">
                <a:latin typeface="Georgia"/>
                <a:cs typeface="Georgia"/>
              </a:rPr>
              <a:t> </a:t>
            </a:r>
            <a:r>
              <a:rPr sz="2800" spc="-15" dirty="0">
                <a:latin typeface="Georgia"/>
                <a:cs typeface="Georgia"/>
              </a:rPr>
              <a:t>they</a:t>
            </a:r>
            <a:r>
              <a:rPr sz="2800" spc="-105" dirty="0">
                <a:latin typeface="Georgia"/>
                <a:cs typeface="Georgia"/>
              </a:rPr>
              <a:t> </a:t>
            </a:r>
            <a:r>
              <a:rPr sz="2800" spc="-60" dirty="0">
                <a:latin typeface="Georgia"/>
                <a:cs typeface="Georgia"/>
              </a:rPr>
              <a:t>are.</a:t>
            </a:r>
            <a:endParaRPr sz="2800">
              <a:latin typeface="Georgia"/>
              <a:cs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4B738A-A6FA-49F1-A694-92556462DD9B}"/>
              </a:ext>
            </a:extLst>
          </p:cNvPr>
          <p:cNvSpPr txBox="1"/>
          <p:nvPr/>
        </p:nvSpPr>
        <p:spPr>
          <a:xfrm>
            <a:off x="2926583" y="2051092"/>
            <a:ext cx="6094324" cy="1938992"/>
          </a:xfrm>
          <a:prstGeom prst="rect">
            <a:avLst/>
          </a:prstGeom>
          <a:noFill/>
        </p:spPr>
        <p:txBody>
          <a:bodyPr wrap="square">
            <a:spAutoFit/>
          </a:bodyPr>
          <a:lstStyle/>
          <a:p>
            <a:pPr algn="ctr"/>
            <a:r>
              <a:rPr lang="en-US" sz="4000" b="1" i="0" dirty="0">
                <a:solidFill>
                  <a:schemeClr val="accent2">
                    <a:lumMod val="75000"/>
                  </a:schemeClr>
                </a:solidFill>
                <a:effectLst/>
                <a:latin typeface="Source Sans Pro" panose="020B0503030403020204" pitchFamily="34" charset="0"/>
              </a:rPr>
              <a:t>categories of patterns that the Gang of Four defined</a:t>
            </a:r>
            <a:endParaRPr lang="en-PK" sz="4000" b="1" dirty="0">
              <a:solidFill>
                <a:schemeClr val="accent2">
                  <a:lumMod val="75000"/>
                </a:schemeClr>
              </a:solidFill>
            </a:endParaRPr>
          </a:p>
        </p:txBody>
      </p:sp>
    </p:spTree>
    <p:extLst>
      <p:ext uri="{BB962C8B-B14F-4D97-AF65-F5344CB8AC3E}">
        <p14:creationId xmlns:p14="http://schemas.microsoft.com/office/powerpoint/2010/main" val="92542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52"/>
            <a:ext cx="9143999" cy="102616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1" y="1"/>
            <a:ext cx="9091187"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56" y="52960"/>
            <a:ext cx="9145606"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376149"/>
            <a:ext cx="7193280" cy="690574"/>
          </a:xfrm>
          <a:prstGeom prst="rect">
            <a:avLst/>
          </a:prstGeom>
        </p:spPr>
        <p:txBody>
          <a:bodyPr vert="horz" wrap="square" lIns="0" tIns="13335" rIns="0" bIns="0" rtlCol="0" anchor="ctr">
            <a:spAutoFit/>
          </a:bodyPr>
          <a:lstStyle/>
          <a:p>
            <a:pPr marL="12700">
              <a:lnSpc>
                <a:spcPct val="100000"/>
              </a:lnSpc>
              <a:spcBef>
                <a:spcPts val="105"/>
              </a:spcBef>
            </a:pPr>
            <a:r>
              <a:rPr spc="-415" dirty="0"/>
              <a:t>Types </a:t>
            </a:r>
            <a:r>
              <a:rPr spc="-5" dirty="0"/>
              <a:t>of </a:t>
            </a:r>
            <a:r>
              <a:rPr spc="-175" dirty="0"/>
              <a:t>Pattern </a:t>
            </a:r>
            <a:r>
              <a:rPr spc="-290" dirty="0"/>
              <a:t>– </a:t>
            </a:r>
            <a:r>
              <a:rPr spc="-295" dirty="0"/>
              <a:t>Catalog</a:t>
            </a:r>
            <a:r>
              <a:rPr spc="-565" dirty="0"/>
              <a:t> </a:t>
            </a:r>
            <a:r>
              <a:rPr spc="-245" dirty="0"/>
              <a:t>1</a:t>
            </a:r>
          </a:p>
        </p:txBody>
      </p:sp>
      <p:sp>
        <p:nvSpPr>
          <p:cNvPr id="8" name="object 8"/>
          <p:cNvSpPr txBox="1"/>
          <p:nvPr/>
        </p:nvSpPr>
        <p:spPr>
          <a:xfrm>
            <a:off x="2059941" y="1063931"/>
            <a:ext cx="8044815" cy="5537835"/>
          </a:xfrm>
          <a:prstGeom prst="rect">
            <a:avLst/>
          </a:prstGeom>
        </p:spPr>
        <p:txBody>
          <a:bodyPr vert="horz" wrap="square" lIns="0" tIns="101600" rIns="0" bIns="0" rtlCol="0">
            <a:spAutoFit/>
          </a:bodyPr>
          <a:lstStyle/>
          <a:p>
            <a:pPr marL="285115" indent="-272415">
              <a:spcBef>
                <a:spcPts val="800"/>
              </a:spcBef>
              <a:buClr>
                <a:srgbClr val="0AD0D9"/>
              </a:buClr>
              <a:buSzPct val="94642"/>
              <a:buFont typeface="Arial"/>
              <a:buChar char=""/>
              <a:tabLst>
                <a:tab pos="285750" algn="l"/>
              </a:tabLst>
            </a:pPr>
            <a:r>
              <a:rPr sz="2800" spc="-30" dirty="0">
                <a:latin typeface="Georgia"/>
                <a:cs typeface="Georgia"/>
              </a:rPr>
              <a:t>Creational</a:t>
            </a:r>
            <a:r>
              <a:rPr sz="2800" spc="-5" dirty="0">
                <a:latin typeface="Georgia"/>
                <a:cs typeface="Georgia"/>
              </a:rPr>
              <a:t> </a:t>
            </a:r>
            <a:r>
              <a:rPr sz="2800" spc="-45" dirty="0">
                <a:latin typeface="Georgia"/>
                <a:cs typeface="Georgia"/>
              </a:rPr>
              <a:t>patterns</a:t>
            </a:r>
            <a:endParaRPr sz="2800">
              <a:latin typeface="Georgia"/>
              <a:cs typeface="Georgia"/>
            </a:endParaRPr>
          </a:p>
          <a:p>
            <a:pPr marL="652780" lvl="1" indent="-247015">
              <a:spcBef>
                <a:spcPts val="605"/>
              </a:spcBef>
              <a:buClr>
                <a:srgbClr val="0E6EC5"/>
              </a:buClr>
              <a:buSzPct val="85416"/>
              <a:buFont typeface="Arial"/>
              <a:buChar char=""/>
              <a:tabLst>
                <a:tab pos="653415" algn="l"/>
              </a:tabLst>
            </a:pPr>
            <a:r>
              <a:rPr sz="2400" spc="-60" dirty="0">
                <a:latin typeface="Georgia"/>
                <a:cs typeface="Georgia"/>
              </a:rPr>
              <a:t>Focus </a:t>
            </a:r>
            <a:r>
              <a:rPr sz="2400" spc="-10" dirty="0">
                <a:latin typeface="Georgia"/>
                <a:cs typeface="Georgia"/>
              </a:rPr>
              <a:t>on </a:t>
            </a:r>
            <a:r>
              <a:rPr sz="2400" spc="10" dirty="0">
                <a:latin typeface="Georgia"/>
                <a:cs typeface="Georgia"/>
              </a:rPr>
              <a:t>Object</a:t>
            </a:r>
            <a:r>
              <a:rPr sz="2400" spc="-114" dirty="0">
                <a:latin typeface="Georgia"/>
                <a:cs typeface="Georgia"/>
              </a:rPr>
              <a:t> </a:t>
            </a:r>
            <a:r>
              <a:rPr sz="2400" spc="-30" dirty="0">
                <a:latin typeface="Georgia"/>
                <a:cs typeface="Georgia"/>
              </a:rPr>
              <a:t>creation.</a:t>
            </a:r>
            <a:endParaRPr sz="2400">
              <a:latin typeface="Georgia"/>
              <a:cs typeface="Georgia"/>
            </a:endParaRPr>
          </a:p>
          <a:p>
            <a:pPr marL="652780" marR="173990" lvl="1" indent="-247015">
              <a:spcBef>
                <a:spcPts val="61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dirty="0">
                <a:latin typeface="Georgia"/>
                <a:cs typeface="Georgia"/>
              </a:rPr>
              <a:t>the </a:t>
            </a:r>
            <a:r>
              <a:rPr sz="2600" spc="-20" dirty="0">
                <a:latin typeface="Georgia"/>
                <a:cs typeface="Georgia"/>
              </a:rPr>
              <a:t>best </a:t>
            </a:r>
            <a:r>
              <a:rPr sz="2600" spc="-60" dirty="0">
                <a:latin typeface="Georgia"/>
                <a:cs typeface="Georgia"/>
              </a:rPr>
              <a:t>way </a:t>
            </a:r>
            <a:r>
              <a:rPr sz="2600" spc="-5" dirty="0">
                <a:latin typeface="Georgia"/>
                <a:cs typeface="Georgia"/>
              </a:rPr>
              <a:t>to </a:t>
            </a:r>
            <a:r>
              <a:rPr sz="2600" spc="-35" dirty="0">
                <a:latin typeface="Georgia"/>
                <a:cs typeface="Georgia"/>
              </a:rPr>
              <a:t>create instances </a:t>
            </a:r>
            <a:r>
              <a:rPr sz="2600" spc="-20" dirty="0">
                <a:latin typeface="Georgia"/>
                <a:cs typeface="Georgia"/>
              </a:rPr>
              <a:t>of </a:t>
            </a:r>
            <a:r>
              <a:rPr sz="2600" spc="-365" dirty="0">
                <a:latin typeface="Georgia"/>
                <a:cs typeface="Georgia"/>
              </a:rPr>
              <a:t>objects  </a:t>
            </a:r>
            <a:r>
              <a:rPr sz="2600" spc="-5" dirty="0">
                <a:latin typeface="Georgia"/>
                <a:cs typeface="Georgia"/>
              </a:rPr>
              <a:t>to </a:t>
            </a:r>
            <a:r>
              <a:rPr sz="2600" spc="-30" dirty="0">
                <a:latin typeface="Georgia"/>
                <a:cs typeface="Georgia"/>
              </a:rPr>
              <a:t>promote flexibility, </a:t>
            </a:r>
            <a:r>
              <a:rPr sz="2600" spc="-40" dirty="0">
                <a:latin typeface="Georgia"/>
                <a:cs typeface="Georgia"/>
              </a:rPr>
              <a:t>e.g. </a:t>
            </a:r>
            <a:r>
              <a:rPr sz="2600" spc="-25" dirty="0">
                <a:latin typeface="Georgia"/>
                <a:cs typeface="Georgia"/>
              </a:rPr>
              <a:t>factory</a:t>
            </a:r>
            <a:r>
              <a:rPr sz="2600" spc="-229" dirty="0">
                <a:latin typeface="Georgia"/>
                <a:cs typeface="Georgia"/>
              </a:rPr>
              <a:t> </a:t>
            </a:r>
            <a:r>
              <a:rPr sz="2600" spc="-35" dirty="0">
                <a:latin typeface="Georgia"/>
                <a:cs typeface="Georgia"/>
              </a:rPr>
              <a:t>pattern.</a:t>
            </a:r>
            <a:endParaRPr sz="2600">
              <a:latin typeface="Georgia"/>
              <a:cs typeface="Georgia"/>
            </a:endParaRPr>
          </a:p>
          <a:p>
            <a:pPr marL="285115" indent="-272415">
              <a:spcBef>
                <a:spcPts val="655"/>
              </a:spcBef>
              <a:buClr>
                <a:srgbClr val="0AD0D9"/>
              </a:buClr>
              <a:buSzPct val="94642"/>
              <a:buFont typeface="Arial"/>
              <a:buChar char=""/>
              <a:tabLst>
                <a:tab pos="285750" algn="l"/>
              </a:tabLst>
            </a:pPr>
            <a:r>
              <a:rPr sz="2800" spc="-45" dirty="0">
                <a:latin typeface="Georgia"/>
                <a:cs typeface="Georgia"/>
              </a:rPr>
              <a:t>Structural</a:t>
            </a:r>
            <a:r>
              <a:rPr sz="2800" spc="10" dirty="0">
                <a:latin typeface="Georgia"/>
                <a:cs typeface="Georgia"/>
              </a:rPr>
              <a:t> </a:t>
            </a:r>
            <a:r>
              <a:rPr sz="2800" spc="-45" dirty="0">
                <a:latin typeface="Georgia"/>
                <a:cs typeface="Georgia"/>
              </a:rPr>
              <a:t>patterns</a:t>
            </a:r>
            <a:endParaRPr sz="2800">
              <a:latin typeface="Georgia"/>
              <a:cs typeface="Georgia"/>
            </a:endParaRPr>
          </a:p>
          <a:p>
            <a:pPr marL="652780" lvl="1" indent="-247015">
              <a:spcBef>
                <a:spcPts val="605"/>
              </a:spcBef>
              <a:buClr>
                <a:srgbClr val="0E6EC5"/>
              </a:buClr>
              <a:buSzPct val="85416"/>
              <a:buFont typeface="Arial"/>
              <a:buChar char=""/>
              <a:tabLst>
                <a:tab pos="653415" algn="l"/>
              </a:tabLst>
            </a:pPr>
            <a:r>
              <a:rPr sz="2400" spc="-60" dirty="0">
                <a:latin typeface="Georgia"/>
                <a:cs typeface="Georgia"/>
              </a:rPr>
              <a:t>Focus </a:t>
            </a:r>
            <a:r>
              <a:rPr sz="2400" spc="-10" dirty="0">
                <a:latin typeface="Georgia"/>
                <a:cs typeface="Georgia"/>
              </a:rPr>
              <a:t>on </a:t>
            </a:r>
            <a:r>
              <a:rPr sz="2400" spc="-40" dirty="0">
                <a:latin typeface="Georgia"/>
                <a:cs typeface="Georgia"/>
              </a:rPr>
              <a:t>Relationship </a:t>
            </a:r>
            <a:r>
              <a:rPr sz="2400" spc="-20" dirty="0">
                <a:latin typeface="Georgia"/>
                <a:cs typeface="Georgia"/>
              </a:rPr>
              <a:t>between</a:t>
            </a:r>
            <a:r>
              <a:rPr sz="2400" spc="-105" dirty="0">
                <a:latin typeface="Georgia"/>
                <a:cs typeface="Georgia"/>
              </a:rPr>
              <a:t> </a:t>
            </a:r>
            <a:r>
              <a:rPr sz="2400" spc="-20" dirty="0">
                <a:latin typeface="Georgia"/>
                <a:cs typeface="Georgia"/>
              </a:rPr>
              <a:t>entities.</a:t>
            </a:r>
            <a:endParaRPr sz="2400">
              <a:latin typeface="Georgia"/>
              <a:cs typeface="Georgia"/>
            </a:endParaRPr>
          </a:p>
          <a:p>
            <a:pPr marL="652780" marR="5080" lvl="1" indent="-247015">
              <a:spcBef>
                <a:spcPts val="61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25" dirty="0">
                <a:latin typeface="Georgia"/>
                <a:cs typeface="Georgia"/>
              </a:rPr>
              <a:t>composition </a:t>
            </a:r>
            <a:r>
              <a:rPr sz="2600" spc="-20" dirty="0">
                <a:latin typeface="Georgia"/>
                <a:cs typeface="Georgia"/>
              </a:rPr>
              <a:t>of </a:t>
            </a:r>
            <a:r>
              <a:rPr sz="2600" spc="-45" dirty="0">
                <a:latin typeface="Georgia"/>
                <a:cs typeface="Georgia"/>
              </a:rPr>
              <a:t>classes </a:t>
            </a:r>
            <a:r>
              <a:rPr sz="2600" spc="-35" dirty="0">
                <a:latin typeface="Georgia"/>
                <a:cs typeface="Georgia"/>
              </a:rPr>
              <a:t>and </a:t>
            </a:r>
            <a:r>
              <a:rPr sz="2600" spc="-15" dirty="0">
                <a:latin typeface="Georgia"/>
                <a:cs typeface="Georgia"/>
              </a:rPr>
              <a:t>objects </a:t>
            </a:r>
            <a:r>
              <a:rPr sz="2600" spc="-105" dirty="0">
                <a:latin typeface="Georgia"/>
                <a:cs typeface="Georgia"/>
              </a:rPr>
              <a:t>into  </a:t>
            </a:r>
            <a:r>
              <a:rPr sz="2600" spc="-55" dirty="0">
                <a:latin typeface="Georgia"/>
                <a:cs typeface="Georgia"/>
              </a:rPr>
              <a:t>larger </a:t>
            </a:r>
            <a:r>
              <a:rPr sz="2600" spc="-35" dirty="0">
                <a:latin typeface="Georgia"/>
                <a:cs typeface="Georgia"/>
              </a:rPr>
              <a:t>structures, </a:t>
            </a:r>
            <a:r>
              <a:rPr sz="2600" spc="-40" dirty="0">
                <a:latin typeface="Georgia"/>
                <a:cs typeface="Georgia"/>
              </a:rPr>
              <a:t>e.g. </a:t>
            </a:r>
            <a:r>
              <a:rPr sz="2600" spc="-5" dirty="0">
                <a:latin typeface="Georgia"/>
                <a:cs typeface="Georgia"/>
              </a:rPr>
              <a:t>the </a:t>
            </a:r>
            <a:r>
              <a:rPr sz="2600" spc="-40" dirty="0">
                <a:latin typeface="Georgia"/>
                <a:cs typeface="Georgia"/>
              </a:rPr>
              <a:t>adapter</a:t>
            </a:r>
            <a:r>
              <a:rPr sz="2600" spc="-300" dirty="0">
                <a:latin typeface="Georgia"/>
                <a:cs typeface="Georgia"/>
              </a:rPr>
              <a:t> </a:t>
            </a:r>
            <a:r>
              <a:rPr sz="2600" spc="-35" dirty="0">
                <a:latin typeface="Georgia"/>
                <a:cs typeface="Georgia"/>
              </a:rPr>
              <a:t>pattern.</a:t>
            </a:r>
            <a:endParaRPr sz="2600">
              <a:latin typeface="Georgia"/>
              <a:cs typeface="Georgia"/>
            </a:endParaRPr>
          </a:p>
          <a:p>
            <a:pPr marL="285115" indent="-272415">
              <a:spcBef>
                <a:spcPts val="655"/>
              </a:spcBef>
              <a:buClr>
                <a:srgbClr val="0AD0D9"/>
              </a:buClr>
              <a:buSzPct val="94642"/>
              <a:buFont typeface="Arial"/>
              <a:buChar char=""/>
              <a:tabLst>
                <a:tab pos="285750" algn="l"/>
              </a:tabLst>
            </a:pPr>
            <a:r>
              <a:rPr sz="2800" spc="-60" dirty="0">
                <a:latin typeface="Georgia"/>
                <a:cs typeface="Georgia"/>
              </a:rPr>
              <a:t>Behavioural</a:t>
            </a:r>
            <a:r>
              <a:rPr sz="2800" spc="-5" dirty="0">
                <a:latin typeface="Georgia"/>
                <a:cs typeface="Georgia"/>
              </a:rPr>
              <a:t> </a:t>
            </a:r>
            <a:r>
              <a:rPr sz="2800" spc="-45" dirty="0">
                <a:latin typeface="Georgia"/>
                <a:cs typeface="Georgia"/>
              </a:rPr>
              <a:t>patterns</a:t>
            </a:r>
            <a:endParaRPr sz="2800">
              <a:latin typeface="Georgia"/>
              <a:cs typeface="Georgia"/>
            </a:endParaRPr>
          </a:p>
          <a:p>
            <a:pPr marL="652780" lvl="1" indent="-247015">
              <a:spcBef>
                <a:spcPts val="64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400" spc="-20" dirty="0">
                <a:latin typeface="Georgia"/>
                <a:cs typeface="Georgia"/>
              </a:rPr>
              <a:t>Communication between</a:t>
            </a:r>
            <a:r>
              <a:rPr sz="2400" spc="-155" dirty="0">
                <a:latin typeface="Georgia"/>
                <a:cs typeface="Georgia"/>
              </a:rPr>
              <a:t> </a:t>
            </a:r>
            <a:r>
              <a:rPr sz="2400" spc="-25" dirty="0">
                <a:latin typeface="Georgia"/>
                <a:cs typeface="Georgia"/>
              </a:rPr>
              <a:t>objects</a:t>
            </a:r>
            <a:endParaRPr sz="2400">
              <a:latin typeface="Georgia"/>
              <a:cs typeface="Georgia"/>
            </a:endParaRPr>
          </a:p>
          <a:p>
            <a:pPr marL="652780" lvl="1" indent="-247015">
              <a:spcBef>
                <a:spcPts val="62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25" dirty="0">
                <a:latin typeface="Georgia"/>
                <a:cs typeface="Georgia"/>
              </a:rPr>
              <a:t>interaction </a:t>
            </a:r>
            <a:r>
              <a:rPr sz="2600" spc="-20" dirty="0">
                <a:latin typeface="Georgia"/>
                <a:cs typeface="Georgia"/>
              </a:rPr>
              <a:t>between </a:t>
            </a:r>
            <a:r>
              <a:rPr sz="2600" spc="-45" dirty="0">
                <a:latin typeface="Georgia"/>
                <a:cs typeface="Georgia"/>
              </a:rPr>
              <a:t>classes </a:t>
            </a:r>
            <a:r>
              <a:rPr sz="2600" spc="-35" dirty="0">
                <a:latin typeface="Georgia"/>
                <a:cs typeface="Georgia"/>
              </a:rPr>
              <a:t>or</a:t>
            </a:r>
            <a:r>
              <a:rPr sz="2600" spc="-450" dirty="0">
                <a:latin typeface="Georgia"/>
                <a:cs typeface="Georgia"/>
              </a:rPr>
              <a:t> </a:t>
            </a:r>
            <a:r>
              <a:rPr sz="2600" spc="-20" dirty="0">
                <a:latin typeface="Georgia"/>
                <a:cs typeface="Georgia"/>
              </a:rPr>
              <a:t>objects,</a:t>
            </a:r>
            <a:endParaRPr sz="2600">
              <a:latin typeface="Georgia"/>
              <a:cs typeface="Georgia"/>
            </a:endParaRPr>
          </a:p>
          <a:p>
            <a:pPr marL="652780"/>
            <a:r>
              <a:rPr sz="2600" spc="-40" dirty="0">
                <a:latin typeface="Georgia"/>
                <a:cs typeface="Georgia"/>
              </a:rPr>
              <a:t>e.g. </a:t>
            </a:r>
            <a:r>
              <a:rPr sz="2600" spc="-5" dirty="0">
                <a:latin typeface="Georgia"/>
                <a:cs typeface="Georgia"/>
              </a:rPr>
              <a:t>the </a:t>
            </a:r>
            <a:r>
              <a:rPr sz="2600" spc="-35" dirty="0">
                <a:latin typeface="Georgia"/>
                <a:cs typeface="Georgia"/>
              </a:rPr>
              <a:t>observer</a:t>
            </a:r>
            <a:r>
              <a:rPr sz="2600" spc="-200" dirty="0">
                <a:latin typeface="Georgia"/>
                <a:cs typeface="Georgia"/>
              </a:rPr>
              <a:t> </a:t>
            </a:r>
            <a:r>
              <a:rPr sz="2600" spc="-35" dirty="0">
                <a:latin typeface="Georgia"/>
                <a:cs typeface="Georgia"/>
              </a:rPr>
              <a:t>pattern.</a:t>
            </a:r>
            <a:endParaRPr sz="26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1"/>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56" y="52960"/>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376149"/>
            <a:ext cx="7193280" cy="690574"/>
          </a:xfrm>
          <a:prstGeom prst="rect">
            <a:avLst/>
          </a:prstGeom>
        </p:spPr>
        <p:txBody>
          <a:bodyPr vert="horz" wrap="square" lIns="0" tIns="13335" rIns="0" bIns="0" rtlCol="0" anchor="ctr">
            <a:spAutoFit/>
          </a:bodyPr>
          <a:lstStyle/>
          <a:p>
            <a:pPr marL="12700">
              <a:lnSpc>
                <a:spcPct val="100000"/>
              </a:lnSpc>
              <a:spcBef>
                <a:spcPts val="105"/>
              </a:spcBef>
            </a:pPr>
            <a:r>
              <a:rPr spc="-415" dirty="0"/>
              <a:t>Types </a:t>
            </a:r>
            <a:r>
              <a:rPr spc="-5" dirty="0"/>
              <a:t>of </a:t>
            </a:r>
            <a:r>
              <a:rPr spc="-175" dirty="0"/>
              <a:t>Pattern </a:t>
            </a:r>
            <a:r>
              <a:rPr spc="-290" dirty="0"/>
              <a:t>– </a:t>
            </a:r>
            <a:r>
              <a:rPr spc="-295" dirty="0"/>
              <a:t>Catalog</a:t>
            </a:r>
            <a:r>
              <a:rPr spc="-565" dirty="0"/>
              <a:t> </a:t>
            </a:r>
            <a:r>
              <a:rPr spc="-245" dirty="0"/>
              <a:t>2</a:t>
            </a:r>
          </a:p>
        </p:txBody>
      </p:sp>
      <p:sp>
        <p:nvSpPr>
          <p:cNvPr id="8" name="object 8"/>
          <p:cNvSpPr txBox="1"/>
          <p:nvPr/>
        </p:nvSpPr>
        <p:spPr>
          <a:xfrm>
            <a:off x="2059941" y="1066032"/>
            <a:ext cx="7590155" cy="2798445"/>
          </a:xfrm>
          <a:prstGeom prst="rect">
            <a:avLst/>
          </a:prstGeom>
        </p:spPr>
        <p:txBody>
          <a:bodyPr vert="horz" wrap="square" lIns="0" tIns="99695" rIns="0" bIns="0" rtlCol="0">
            <a:spAutoFit/>
          </a:bodyPr>
          <a:lstStyle/>
          <a:p>
            <a:pPr marL="285115" indent="-272415">
              <a:spcBef>
                <a:spcPts val="785"/>
              </a:spcBef>
              <a:buClr>
                <a:srgbClr val="0AD0D9"/>
              </a:buClr>
              <a:buSzPct val="94642"/>
              <a:buFont typeface="Arial"/>
              <a:buChar char=""/>
              <a:tabLst>
                <a:tab pos="285750" algn="l"/>
              </a:tabLst>
            </a:pPr>
            <a:r>
              <a:rPr sz="2800" spc="-30" dirty="0">
                <a:latin typeface="Georgia"/>
                <a:cs typeface="Georgia"/>
              </a:rPr>
              <a:t>Architectural</a:t>
            </a:r>
            <a:r>
              <a:rPr sz="2800" spc="-5" dirty="0">
                <a:latin typeface="Georgia"/>
                <a:cs typeface="Georgia"/>
              </a:rPr>
              <a:t> </a:t>
            </a:r>
            <a:r>
              <a:rPr sz="2800" spc="-45" dirty="0">
                <a:latin typeface="Georgia"/>
                <a:cs typeface="Georgia"/>
              </a:rPr>
              <a:t>patterns</a:t>
            </a:r>
            <a:endParaRPr sz="2800">
              <a:latin typeface="Georgia"/>
              <a:cs typeface="Georgia"/>
            </a:endParaRPr>
          </a:p>
          <a:p>
            <a:pPr marL="652780" lvl="1" indent="-247015">
              <a:spcBef>
                <a:spcPts val="640"/>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40" dirty="0">
                <a:latin typeface="Georgia"/>
                <a:cs typeface="Georgia"/>
              </a:rPr>
              <a:t>form </a:t>
            </a:r>
            <a:r>
              <a:rPr sz="2600" spc="-20" dirty="0">
                <a:latin typeface="Georgia"/>
                <a:cs typeface="Georgia"/>
              </a:rPr>
              <a:t>of </a:t>
            </a:r>
            <a:r>
              <a:rPr sz="2600" spc="-5" dirty="0">
                <a:latin typeface="Georgia"/>
                <a:cs typeface="Georgia"/>
              </a:rPr>
              <a:t>the </a:t>
            </a:r>
            <a:r>
              <a:rPr sz="2600" b="1" spc="-135" dirty="0">
                <a:latin typeface="Georgia"/>
                <a:cs typeface="Georgia"/>
              </a:rPr>
              <a:t>overall</a:t>
            </a:r>
            <a:r>
              <a:rPr sz="2600" b="1" spc="-305" dirty="0">
                <a:latin typeface="Georgia"/>
                <a:cs typeface="Georgia"/>
              </a:rPr>
              <a:t> </a:t>
            </a:r>
            <a:r>
              <a:rPr sz="2600" b="1" spc="-120" dirty="0">
                <a:latin typeface="Georgia"/>
                <a:cs typeface="Georgia"/>
              </a:rPr>
              <a:t>system</a:t>
            </a:r>
            <a:r>
              <a:rPr sz="2600" spc="-120" dirty="0">
                <a:latin typeface="Georgia"/>
                <a:cs typeface="Georgia"/>
              </a:rPr>
              <a:t>.</a:t>
            </a:r>
            <a:endParaRPr sz="2600">
              <a:latin typeface="Georgia"/>
              <a:cs typeface="Georgia"/>
            </a:endParaRPr>
          </a:p>
          <a:p>
            <a:pPr marL="285115" indent="-272415">
              <a:spcBef>
                <a:spcPts val="655"/>
              </a:spcBef>
              <a:buClr>
                <a:srgbClr val="0AD0D9"/>
              </a:buClr>
              <a:buSzPct val="94642"/>
              <a:buFont typeface="Arial"/>
              <a:buChar char=""/>
              <a:tabLst>
                <a:tab pos="285750" algn="l"/>
              </a:tabLst>
            </a:pPr>
            <a:r>
              <a:rPr sz="2800" spc="-30" dirty="0">
                <a:latin typeface="Georgia"/>
                <a:cs typeface="Georgia"/>
              </a:rPr>
              <a:t>Design</a:t>
            </a:r>
            <a:r>
              <a:rPr sz="2800" spc="-55" dirty="0">
                <a:latin typeface="Georgia"/>
                <a:cs typeface="Georgia"/>
              </a:rPr>
              <a:t> </a:t>
            </a:r>
            <a:r>
              <a:rPr sz="2800" spc="-45" dirty="0">
                <a:latin typeface="Georgia"/>
                <a:cs typeface="Georgia"/>
              </a:rPr>
              <a:t>patterns</a:t>
            </a:r>
            <a:endParaRPr sz="2800">
              <a:latin typeface="Georgia"/>
              <a:cs typeface="Georgia"/>
            </a:endParaRPr>
          </a:p>
          <a:p>
            <a:pPr marL="652780" marR="5080" lvl="1" indent="-247015">
              <a:spcBef>
                <a:spcPts val="64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40" dirty="0">
                <a:latin typeface="Georgia"/>
                <a:cs typeface="Georgia"/>
              </a:rPr>
              <a:t>form </a:t>
            </a:r>
            <a:r>
              <a:rPr sz="2600" spc="-20" dirty="0">
                <a:latin typeface="Georgia"/>
                <a:cs typeface="Georgia"/>
              </a:rPr>
              <a:t>of </a:t>
            </a:r>
            <a:r>
              <a:rPr sz="2600" spc="-5" dirty="0">
                <a:latin typeface="Georgia"/>
                <a:cs typeface="Georgia"/>
              </a:rPr>
              <a:t>the </a:t>
            </a:r>
            <a:r>
              <a:rPr sz="2600" b="1" spc="-135" dirty="0">
                <a:latin typeface="Georgia"/>
                <a:cs typeface="Georgia"/>
              </a:rPr>
              <a:t>subsystems </a:t>
            </a:r>
            <a:r>
              <a:rPr sz="2600" spc="-30" dirty="0">
                <a:latin typeface="Georgia"/>
                <a:cs typeface="Georgia"/>
              </a:rPr>
              <a:t>making </a:t>
            </a:r>
            <a:r>
              <a:rPr sz="2600" spc="-375" dirty="0">
                <a:latin typeface="Georgia"/>
                <a:cs typeface="Georgia"/>
              </a:rPr>
              <a:t>up  </a:t>
            </a:r>
            <a:r>
              <a:rPr sz="2600" spc="-5" dirty="0">
                <a:latin typeface="Georgia"/>
                <a:cs typeface="Georgia"/>
              </a:rPr>
              <a:t>the </a:t>
            </a:r>
            <a:r>
              <a:rPr sz="2600" spc="-50" dirty="0">
                <a:latin typeface="Georgia"/>
                <a:cs typeface="Georgia"/>
              </a:rPr>
              <a:t>overall </a:t>
            </a:r>
            <a:r>
              <a:rPr sz="2600" spc="-45" dirty="0">
                <a:latin typeface="Georgia"/>
                <a:cs typeface="Georgia"/>
              </a:rPr>
              <a:t>system </a:t>
            </a:r>
            <a:r>
              <a:rPr sz="2600" spc="-35" dirty="0">
                <a:latin typeface="Georgia"/>
                <a:cs typeface="Georgia"/>
              </a:rPr>
              <a:t>and </a:t>
            </a:r>
            <a:r>
              <a:rPr sz="2600" spc="-30" dirty="0">
                <a:latin typeface="Georgia"/>
                <a:cs typeface="Georgia"/>
              </a:rPr>
              <a:t>essentially </a:t>
            </a:r>
            <a:r>
              <a:rPr sz="2600" b="1" spc="-135" dirty="0">
                <a:latin typeface="Georgia"/>
                <a:cs typeface="Georgia"/>
              </a:rPr>
              <a:t>provides  </a:t>
            </a:r>
            <a:r>
              <a:rPr sz="2600" b="1" spc="-130" dirty="0">
                <a:latin typeface="Georgia"/>
                <a:cs typeface="Georgia"/>
              </a:rPr>
              <a:t>schemes </a:t>
            </a:r>
            <a:r>
              <a:rPr sz="2600" spc="-45" dirty="0">
                <a:latin typeface="Georgia"/>
                <a:cs typeface="Georgia"/>
              </a:rPr>
              <a:t>for </a:t>
            </a:r>
            <a:r>
              <a:rPr sz="2600" spc="-30" dirty="0">
                <a:latin typeface="Georgia"/>
                <a:cs typeface="Georgia"/>
              </a:rPr>
              <a:t>refining </a:t>
            </a:r>
            <a:r>
              <a:rPr sz="2600" spc="-15" dirty="0">
                <a:latin typeface="Georgia"/>
                <a:cs typeface="Georgia"/>
              </a:rPr>
              <a:t>them.</a:t>
            </a:r>
            <a:endParaRPr sz="2600">
              <a:latin typeface="Georgia"/>
              <a:cs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F16E-28EA-489A-ADE0-7259CD9B42F0}"/>
              </a:ext>
            </a:extLst>
          </p:cNvPr>
          <p:cNvSpPr>
            <a:spLocks noGrp="1"/>
          </p:cNvSpPr>
          <p:nvPr>
            <p:ph type="title"/>
          </p:nvPr>
        </p:nvSpPr>
        <p:spPr/>
        <p:txBody>
          <a:bodyPr/>
          <a:lstStyle/>
          <a:p>
            <a:r>
              <a:rPr lang="en-US" b="1" i="0" dirty="0">
                <a:solidFill>
                  <a:srgbClr val="444444"/>
                </a:solidFill>
                <a:effectLst/>
                <a:latin typeface="PT Sans" panose="020B0503020203020204" pitchFamily="34" charset="0"/>
              </a:rPr>
              <a:t>What does the pattern consist of?</a:t>
            </a:r>
            <a:br>
              <a:rPr lang="en-US" b="1" i="0" dirty="0">
                <a:solidFill>
                  <a:srgbClr val="444444"/>
                </a:solidFill>
                <a:effectLst/>
                <a:latin typeface="PT Sans" panose="020B0503020203020204" pitchFamily="34" charset="0"/>
              </a:rPr>
            </a:br>
            <a:endParaRPr lang="en-PK" dirty="0"/>
          </a:p>
        </p:txBody>
      </p:sp>
      <p:sp>
        <p:nvSpPr>
          <p:cNvPr id="3" name="Content Placeholder 2">
            <a:extLst>
              <a:ext uri="{FF2B5EF4-FFF2-40B4-BE49-F238E27FC236}">
                <a16:creationId xmlns:a16="http://schemas.microsoft.com/office/drawing/2014/main" id="{58608B87-F85F-419A-8A98-71AF96B2735A}"/>
              </a:ext>
            </a:extLst>
          </p:cNvPr>
          <p:cNvSpPr>
            <a:spLocks noGrp="1"/>
          </p:cNvSpPr>
          <p:nvPr>
            <p:ph idx="1"/>
          </p:nvPr>
        </p:nvSpPr>
        <p:spPr/>
        <p:txBody>
          <a:bodyPr>
            <a:normAutofit fontScale="85000" lnSpcReduction="20000"/>
          </a:bodyPr>
          <a:lstStyle/>
          <a:p>
            <a:r>
              <a:rPr lang="en-US" dirty="0">
                <a:effectLst/>
              </a:rPr>
              <a:t>Most patterns are described very formally so people can reproduce them in many contexts. Here are the sections that are usually present in a pattern description:</a:t>
            </a:r>
          </a:p>
          <a:p>
            <a:pPr>
              <a:buFont typeface="Arial" panose="020B0604020202020204" pitchFamily="34" charset="0"/>
              <a:buChar char="•"/>
            </a:pPr>
            <a:r>
              <a:rPr lang="en-US" b="1" dirty="0">
                <a:effectLst/>
              </a:rPr>
              <a:t>Intent</a:t>
            </a:r>
            <a:r>
              <a:rPr lang="en-US" dirty="0">
                <a:effectLst/>
              </a:rPr>
              <a:t> of the pattern briefly describes both the problem and the solution.</a:t>
            </a:r>
          </a:p>
          <a:p>
            <a:pPr>
              <a:buFont typeface="Arial" panose="020B0604020202020204" pitchFamily="34" charset="0"/>
              <a:buChar char="•"/>
            </a:pPr>
            <a:r>
              <a:rPr lang="en-US" b="1" dirty="0">
                <a:effectLst/>
              </a:rPr>
              <a:t>Motivation</a:t>
            </a:r>
            <a:r>
              <a:rPr lang="en-US" dirty="0">
                <a:effectLst/>
              </a:rPr>
              <a:t> further explains the problem and the solution the pattern makes possible.</a:t>
            </a:r>
          </a:p>
          <a:p>
            <a:pPr>
              <a:buFont typeface="Arial" panose="020B0604020202020204" pitchFamily="34" charset="0"/>
              <a:buChar char="•"/>
            </a:pPr>
            <a:r>
              <a:rPr lang="en-US" b="1" dirty="0">
                <a:effectLst/>
              </a:rPr>
              <a:t>Structure</a:t>
            </a:r>
            <a:r>
              <a:rPr lang="en-US" dirty="0">
                <a:effectLst/>
              </a:rPr>
              <a:t> of classes shows each part of the pattern and how they are related.</a:t>
            </a:r>
          </a:p>
          <a:p>
            <a:pPr>
              <a:buFont typeface="Arial" panose="020B0604020202020204" pitchFamily="34" charset="0"/>
              <a:buChar char="•"/>
            </a:pPr>
            <a:r>
              <a:rPr lang="en-US" b="1" dirty="0">
                <a:effectLst/>
              </a:rPr>
              <a:t>Code example</a:t>
            </a:r>
            <a:r>
              <a:rPr lang="en-US" dirty="0">
                <a:effectLst/>
              </a:rPr>
              <a:t> in one of the popular programming languages makes it easier to grasp the idea behind the pattern.</a:t>
            </a:r>
          </a:p>
          <a:p>
            <a:r>
              <a:rPr lang="en-US" dirty="0">
                <a:effectLst/>
              </a:rPr>
              <a:t>Some pattern catalogs list other useful details, such as applicability of the pattern, implementation steps and relations with other patterns.</a:t>
            </a:r>
          </a:p>
          <a:p>
            <a:r>
              <a:rPr lang="en-US" dirty="0">
                <a:effectLst/>
              </a:rPr>
              <a:t/>
            </a:r>
            <a:br>
              <a:rPr lang="en-US" dirty="0">
                <a:effectLst/>
              </a:rPr>
            </a:br>
            <a:endParaRPr lang="en-PK" dirty="0"/>
          </a:p>
        </p:txBody>
      </p:sp>
    </p:spTree>
    <p:extLst>
      <p:ext uri="{BB962C8B-B14F-4D97-AF65-F5344CB8AC3E}">
        <p14:creationId xmlns:p14="http://schemas.microsoft.com/office/powerpoint/2010/main" val="1649769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27F5-2B92-4D23-B891-E5CB9FC2ABDB}"/>
              </a:ext>
            </a:extLst>
          </p:cNvPr>
          <p:cNvSpPr>
            <a:spLocks noGrp="1"/>
          </p:cNvSpPr>
          <p:nvPr>
            <p:ph type="title"/>
          </p:nvPr>
        </p:nvSpPr>
        <p:spPr/>
        <p:txBody>
          <a:bodyPr/>
          <a:lstStyle/>
          <a:p>
            <a:r>
              <a:rPr lang="en-US" b="1" i="0" dirty="0">
                <a:effectLst/>
                <a:latin typeface="var(--font-family--heading)"/>
              </a:rPr>
              <a:t>Singleton Pattern</a:t>
            </a:r>
            <a:br>
              <a:rPr lang="en-US" b="1" i="0" dirty="0">
                <a:effectLst/>
                <a:latin typeface="var(--font-family--heading)"/>
              </a:rPr>
            </a:br>
            <a:endParaRPr lang="en-PK" dirty="0"/>
          </a:p>
        </p:txBody>
      </p:sp>
      <p:sp>
        <p:nvSpPr>
          <p:cNvPr id="3" name="Content Placeholder 2">
            <a:extLst>
              <a:ext uri="{FF2B5EF4-FFF2-40B4-BE49-F238E27FC236}">
                <a16:creationId xmlns:a16="http://schemas.microsoft.com/office/drawing/2014/main" id="{34213C74-A4C8-4D9C-81C6-D923DFD18A4A}"/>
              </a:ext>
            </a:extLst>
          </p:cNvPr>
          <p:cNvSpPr>
            <a:spLocks noGrp="1"/>
          </p:cNvSpPr>
          <p:nvPr>
            <p:ph idx="1"/>
          </p:nvPr>
        </p:nvSpPr>
        <p:spPr/>
        <p:txBody>
          <a:bodyPr/>
          <a:lstStyle/>
          <a:p>
            <a:pPr algn="l"/>
            <a:r>
              <a:rPr lang="en-US" b="1" i="0" dirty="0">
                <a:effectLst/>
                <a:latin typeface="Roboto" panose="02000000000000000000" pitchFamily="2" charset="0"/>
              </a:rPr>
              <a:t>Java Singleton Pattern</a:t>
            </a:r>
            <a:r>
              <a:rPr lang="en-US" b="0" i="0" dirty="0">
                <a:effectLst/>
                <a:latin typeface="Roboto" panose="02000000000000000000" pitchFamily="2" charset="0"/>
              </a:rPr>
              <a:t> is one of the </a:t>
            </a:r>
            <a:r>
              <a:rPr lang="en-US" b="1" i="0" dirty="0">
                <a:effectLst/>
                <a:latin typeface="Roboto" panose="02000000000000000000" pitchFamily="2" charset="0"/>
              </a:rPr>
              <a:t>Gangs of Four Design patterns</a:t>
            </a:r>
            <a:r>
              <a:rPr lang="en-US" b="0" i="0" dirty="0">
                <a:effectLst/>
                <a:latin typeface="Roboto" panose="02000000000000000000" pitchFamily="2" charset="0"/>
              </a:rPr>
              <a:t> and comes in the </a:t>
            </a:r>
            <a:r>
              <a:rPr lang="en-US" b="1" i="0" dirty="0">
                <a:effectLst/>
                <a:latin typeface="Roboto" panose="02000000000000000000" pitchFamily="2" charset="0"/>
              </a:rPr>
              <a:t>Creational Design Pattern</a:t>
            </a:r>
            <a:r>
              <a:rPr lang="en-US" b="0" i="0" dirty="0">
                <a:effectLst/>
                <a:latin typeface="Roboto" panose="02000000000000000000" pitchFamily="2" charset="0"/>
              </a:rPr>
              <a:t> category.</a:t>
            </a:r>
          </a:p>
          <a:p>
            <a:pPr algn="l"/>
            <a:r>
              <a:rPr lang="en-US" b="0" i="0" dirty="0">
                <a:effectLst/>
                <a:latin typeface="Roboto" panose="02000000000000000000" pitchFamily="2" charset="0"/>
              </a:rPr>
              <a:t>From the definition, it seems to be a very simple design pattern but when it comes to implementation, it comes with a lot of implementation concerns.</a:t>
            </a:r>
          </a:p>
          <a:p>
            <a:endParaRPr lang="en-PK" dirty="0"/>
          </a:p>
        </p:txBody>
      </p:sp>
    </p:spTree>
    <p:extLst>
      <p:ext uri="{BB962C8B-B14F-4D97-AF65-F5344CB8AC3E}">
        <p14:creationId xmlns:p14="http://schemas.microsoft.com/office/powerpoint/2010/main" val="31585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A311-CB10-4537-86E7-7E8DD263C31A}"/>
              </a:ext>
            </a:extLst>
          </p:cNvPr>
          <p:cNvSpPr>
            <a:spLocks noGrp="1"/>
          </p:cNvSpPr>
          <p:nvPr>
            <p:ph type="title"/>
          </p:nvPr>
        </p:nvSpPr>
        <p:spPr/>
        <p:txBody>
          <a:bodyPr/>
          <a:lstStyle/>
          <a:p>
            <a:r>
              <a:rPr lang="en-US" b="1" i="0" dirty="0">
                <a:effectLst/>
                <a:latin typeface="var(--font-family--heading)"/>
              </a:rPr>
              <a:t>Singleton Pattern</a:t>
            </a:r>
            <a:br>
              <a:rPr lang="en-US" b="1" i="0" dirty="0">
                <a:effectLst/>
                <a:latin typeface="var(--font-family--heading)"/>
              </a:rPr>
            </a:br>
            <a:endParaRPr lang="en-PK" dirty="0"/>
          </a:p>
        </p:txBody>
      </p:sp>
      <p:pic>
        <p:nvPicPr>
          <p:cNvPr id="5" name="Content Placeholder 4">
            <a:extLst>
              <a:ext uri="{FF2B5EF4-FFF2-40B4-BE49-F238E27FC236}">
                <a16:creationId xmlns:a16="http://schemas.microsoft.com/office/drawing/2014/main" id="{97299A84-2420-45D7-9C59-D2039278CDC1}"/>
              </a:ext>
            </a:extLst>
          </p:cNvPr>
          <p:cNvPicPr>
            <a:picLocks noGrp="1" noChangeAspect="1"/>
          </p:cNvPicPr>
          <p:nvPr>
            <p:ph idx="1"/>
          </p:nvPr>
        </p:nvPicPr>
        <p:blipFill>
          <a:blip r:embed="rId3"/>
          <a:stretch>
            <a:fillRect/>
          </a:stretch>
        </p:blipFill>
        <p:spPr>
          <a:xfrm>
            <a:off x="720079" y="1690688"/>
            <a:ext cx="2009775" cy="828675"/>
          </a:xfrm>
        </p:spPr>
      </p:pic>
      <p:sp>
        <p:nvSpPr>
          <p:cNvPr id="7" name="TextBox 6">
            <a:extLst>
              <a:ext uri="{FF2B5EF4-FFF2-40B4-BE49-F238E27FC236}">
                <a16:creationId xmlns:a16="http://schemas.microsoft.com/office/drawing/2014/main" id="{C9B2658C-246D-432A-9658-19A2896CCC34}"/>
              </a:ext>
            </a:extLst>
          </p:cNvPr>
          <p:cNvSpPr txBox="1"/>
          <p:nvPr/>
        </p:nvSpPr>
        <p:spPr>
          <a:xfrm>
            <a:off x="838200" y="2678445"/>
            <a:ext cx="10515600" cy="646331"/>
          </a:xfrm>
          <a:prstGeom prst="rect">
            <a:avLst/>
          </a:prstGeom>
          <a:noFill/>
        </p:spPr>
        <p:txBody>
          <a:bodyPr wrap="square">
            <a:spAutoFit/>
          </a:bodyPr>
          <a:lstStyle/>
          <a:p>
            <a:r>
              <a:rPr lang="en-US" b="1" i="0" dirty="0">
                <a:solidFill>
                  <a:srgbClr val="444444"/>
                </a:solidFill>
                <a:effectLst/>
                <a:latin typeface="PT Sans" panose="020B0503020203020204" pitchFamily="34" charset="0"/>
              </a:rPr>
              <a:t>Singleton</a:t>
            </a:r>
            <a:r>
              <a:rPr lang="en-US" b="0" i="0" dirty="0">
                <a:solidFill>
                  <a:srgbClr val="444444"/>
                </a:solidFill>
                <a:effectLst/>
                <a:latin typeface="PT Sans" panose="020B0503020203020204" pitchFamily="34" charset="0"/>
              </a:rPr>
              <a:t> is a creational design pattern that lets you ensure that a class has only one instance, while providing a global access point to this instance.</a:t>
            </a:r>
            <a:endParaRPr lang="en-PK" dirty="0"/>
          </a:p>
        </p:txBody>
      </p:sp>
      <p:pic>
        <p:nvPicPr>
          <p:cNvPr id="9" name="Picture 8">
            <a:extLst>
              <a:ext uri="{FF2B5EF4-FFF2-40B4-BE49-F238E27FC236}">
                <a16:creationId xmlns:a16="http://schemas.microsoft.com/office/drawing/2014/main" id="{88CF0D34-B191-4D77-A4D1-F089E79FE45B}"/>
              </a:ext>
            </a:extLst>
          </p:cNvPr>
          <p:cNvPicPr>
            <a:picLocks noChangeAspect="1"/>
          </p:cNvPicPr>
          <p:nvPr/>
        </p:nvPicPr>
        <p:blipFill>
          <a:blip r:embed="rId4"/>
          <a:stretch>
            <a:fillRect/>
          </a:stretch>
        </p:blipFill>
        <p:spPr>
          <a:xfrm>
            <a:off x="2015533" y="3507120"/>
            <a:ext cx="8382000" cy="3158199"/>
          </a:xfrm>
          <a:prstGeom prst="rect">
            <a:avLst/>
          </a:prstGeom>
        </p:spPr>
      </p:pic>
    </p:spTree>
    <p:extLst>
      <p:ext uri="{BB962C8B-B14F-4D97-AF65-F5344CB8AC3E}">
        <p14:creationId xmlns:p14="http://schemas.microsoft.com/office/powerpoint/2010/main" val="196227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0ABF-66B9-4DAF-8324-D8F9656CAD25}"/>
              </a:ext>
            </a:extLst>
          </p:cNvPr>
          <p:cNvSpPr>
            <a:spLocks noGrp="1"/>
          </p:cNvSpPr>
          <p:nvPr>
            <p:ph type="title"/>
          </p:nvPr>
        </p:nvSpPr>
        <p:spPr/>
        <p:txBody>
          <a:bodyPr/>
          <a:lstStyle/>
          <a:p>
            <a:r>
              <a:rPr lang="en-US" spc="-145" dirty="0"/>
              <a:t>What </a:t>
            </a:r>
            <a:r>
              <a:rPr lang="en-US" spc="-250" dirty="0"/>
              <a:t>is </a:t>
            </a:r>
            <a:r>
              <a:rPr lang="en-US" spc="-325" dirty="0"/>
              <a:t>Design</a:t>
            </a:r>
            <a:r>
              <a:rPr lang="en-US" spc="-495" dirty="0"/>
              <a:t> </a:t>
            </a:r>
            <a:r>
              <a:rPr lang="en-US" spc="-175" dirty="0"/>
              <a:t>Pattern</a:t>
            </a:r>
            <a:endParaRPr lang="en-PK" dirty="0"/>
          </a:p>
        </p:txBody>
      </p:sp>
      <p:sp>
        <p:nvSpPr>
          <p:cNvPr id="3" name="Content Placeholder 2">
            <a:extLst>
              <a:ext uri="{FF2B5EF4-FFF2-40B4-BE49-F238E27FC236}">
                <a16:creationId xmlns:a16="http://schemas.microsoft.com/office/drawing/2014/main" id="{06FC7E7D-39E9-4995-8C3F-8DF8887F910A}"/>
              </a:ext>
            </a:extLst>
          </p:cNvPr>
          <p:cNvSpPr>
            <a:spLocks noGrp="1"/>
          </p:cNvSpPr>
          <p:nvPr>
            <p:ph idx="1"/>
          </p:nvPr>
        </p:nvSpPr>
        <p:spPr/>
        <p:txBody>
          <a:bodyPr/>
          <a:lstStyle/>
          <a:p>
            <a:r>
              <a:rPr lang="en-US" dirty="0"/>
              <a:t>Over the course of your career in software engineering, you will find that the same design problems reoccur. There are many ways to deal with these problems, but more flexible or reusable solutions are preferred in the industry. One of these preferred methods is that of design patterns. </a:t>
            </a:r>
            <a:endParaRPr lang="en-PK" dirty="0"/>
          </a:p>
        </p:txBody>
      </p:sp>
    </p:spTree>
    <p:extLst>
      <p:ext uri="{BB962C8B-B14F-4D97-AF65-F5344CB8AC3E}">
        <p14:creationId xmlns:p14="http://schemas.microsoft.com/office/powerpoint/2010/main" val="10800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361EC70B-AF9A-4213-A2A0-33CEB4E50AE4}"/>
              </a:ext>
            </a:extLst>
          </p:cNvPr>
          <p:cNvPicPr>
            <a:picLocks noGrp="1" noChangeAspect="1"/>
          </p:cNvPicPr>
          <p:nvPr>
            <p:ph idx="1"/>
          </p:nvPr>
        </p:nvPicPr>
        <p:blipFill rotWithShape="1">
          <a:blip r:embed="rId2"/>
          <a:srcRect t="1334"/>
          <a:stretch/>
        </p:blipFill>
        <p:spPr>
          <a:xfrm>
            <a:off x="20" y="1282"/>
            <a:ext cx="12191980" cy="6856718"/>
          </a:xfrm>
          <a:prstGeom prst="rect">
            <a:avLst/>
          </a:prstGeom>
        </p:spPr>
      </p:pic>
    </p:spTree>
    <p:extLst>
      <p:ext uri="{BB962C8B-B14F-4D97-AF65-F5344CB8AC3E}">
        <p14:creationId xmlns:p14="http://schemas.microsoft.com/office/powerpoint/2010/main" val="1071963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82E2BF-7CE4-4138-8613-DF85E2B5D8B5}"/>
              </a:ext>
            </a:extLst>
          </p:cNvPr>
          <p:cNvPicPr>
            <a:picLocks noGrp="1" noChangeAspect="1"/>
          </p:cNvPicPr>
          <p:nvPr>
            <p:ph idx="1"/>
          </p:nvPr>
        </p:nvPicPr>
        <p:blipFill>
          <a:blip r:embed="rId3"/>
          <a:stretch>
            <a:fillRect/>
          </a:stretch>
        </p:blipFill>
        <p:spPr>
          <a:xfrm>
            <a:off x="1031392" y="643466"/>
            <a:ext cx="10129215" cy="5571067"/>
          </a:xfrm>
          <a:prstGeom prst="rect">
            <a:avLst/>
          </a:prstGeom>
        </p:spPr>
      </p:pic>
      <p:sp>
        <p:nvSpPr>
          <p:cNvPr id="7" name="TextBox 6">
            <a:extLst>
              <a:ext uri="{FF2B5EF4-FFF2-40B4-BE49-F238E27FC236}">
                <a16:creationId xmlns:a16="http://schemas.microsoft.com/office/drawing/2014/main" id="{108227EC-5A8C-4B38-BE66-9631280F49CF}"/>
              </a:ext>
            </a:extLst>
          </p:cNvPr>
          <p:cNvSpPr txBox="1"/>
          <p:nvPr/>
        </p:nvSpPr>
        <p:spPr>
          <a:xfrm>
            <a:off x="1031392" y="458800"/>
            <a:ext cx="6094324" cy="369332"/>
          </a:xfrm>
          <a:prstGeom prst="rect">
            <a:avLst/>
          </a:prstGeom>
          <a:noFill/>
        </p:spPr>
        <p:txBody>
          <a:bodyPr wrap="square">
            <a:spAutoFit/>
          </a:bodyPr>
          <a:lstStyle/>
          <a:p>
            <a:r>
              <a:rPr lang="en-US" b="1" i="0" dirty="0">
                <a:solidFill>
                  <a:srgbClr val="444444"/>
                </a:solidFill>
                <a:effectLst/>
                <a:latin typeface="PT Sans" panose="020B0503020203020204" pitchFamily="34" charset="0"/>
              </a:rPr>
              <a:t>2. Provide a global access point to that instance</a:t>
            </a:r>
            <a:r>
              <a:rPr lang="en-US" b="0" i="0" dirty="0">
                <a:solidFill>
                  <a:srgbClr val="444444"/>
                </a:solidFill>
                <a:effectLst/>
                <a:latin typeface="PT Sans" panose="020B0503020203020204" pitchFamily="34" charset="0"/>
              </a:rPr>
              <a:t>.</a:t>
            </a:r>
            <a:endParaRPr lang="en-PK" dirty="0"/>
          </a:p>
        </p:txBody>
      </p:sp>
    </p:spTree>
    <p:extLst>
      <p:ext uri="{BB962C8B-B14F-4D97-AF65-F5344CB8AC3E}">
        <p14:creationId xmlns:p14="http://schemas.microsoft.com/office/powerpoint/2010/main" val="1589202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3F26353A-9118-4150-A111-708EEE731492}"/>
              </a:ext>
            </a:extLst>
          </p:cNvPr>
          <p:cNvPicPr>
            <a:picLocks noGrp="1" noChangeAspect="1"/>
          </p:cNvPicPr>
          <p:nvPr>
            <p:ph idx="1"/>
          </p:nvPr>
        </p:nvPicPr>
        <p:blipFill>
          <a:blip r:embed="rId2"/>
          <a:stretch>
            <a:fillRect/>
          </a:stretch>
        </p:blipFill>
        <p:spPr>
          <a:xfrm>
            <a:off x="643467" y="839046"/>
            <a:ext cx="10905066" cy="5179907"/>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509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5F20-987C-4B11-942D-6112D6B84B5B}"/>
              </a:ext>
            </a:extLst>
          </p:cNvPr>
          <p:cNvSpPr>
            <a:spLocks noGrp="1"/>
          </p:cNvSpPr>
          <p:nvPr>
            <p:ph type="title"/>
          </p:nvPr>
        </p:nvSpPr>
        <p:spPr/>
        <p:txBody>
          <a:bodyPr/>
          <a:lstStyle/>
          <a:p>
            <a:r>
              <a:rPr lang="en-US" b="1" i="0" dirty="0">
                <a:effectLst/>
                <a:latin typeface="var(--font-family--heading)"/>
              </a:rPr>
              <a:t>Java Singleton Pattern Implementation</a:t>
            </a:r>
            <a:br>
              <a:rPr lang="en-US" b="1" i="0" dirty="0">
                <a:effectLst/>
                <a:latin typeface="var(--font-family--heading)"/>
              </a:rPr>
            </a:br>
            <a:endParaRPr lang="en-PK" dirty="0"/>
          </a:p>
        </p:txBody>
      </p:sp>
      <p:sp>
        <p:nvSpPr>
          <p:cNvPr id="3" name="Content Placeholder 2">
            <a:extLst>
              <a:ext uri="{FF2B5EF4-FFF2-40B4-BE49-F238E27FC236}">
                <a16:creationId xmlns:a16="http://schemas.microsoft.com/office/drawing/2014/main" id="{4B036CF5-710D-4DBF-8B07-E5755BB2ED43}"/>
              </a:ext>
            </a:extLst>
          </p:cNvPr>
          <p:cNvSpPr>
            <a:spLocks noGrp="1"/>
          </p:cNvSpPr>
          <p:nvPr>
            <p:ph idx="1"/>
          </p:nvPr>
        </p:nvSpPr>
        <p:spPr/>
        <p:txBody>
          <a:bodyPr/>
          <a:lstStyle/>
          <a:p>
            <a:pPr algn="l"/>
            <a:r>
              <a:rPr lang="en-US" b="0" i="0" dirty="0">
                <a:effectLst/>
                <a:latin typeface="Roboto" panose="02000000000000000000" pitchFamily="2" charset="0"/>
              </a:rPr>
              <a:t>To implement a Singleton pattern, we have different approaches but all of them have the following common concepts.</a:t>
            </a:r>
          </a:p>
          <a:p>
            <a:pPr algn="l">
              <a:buFont typeface="Arial" panose="020B0604020202020204" pitchFamily="34" charset="0"/>
              <a:buChar char="•"/>
            </a:pPr>
            <a:r>
              <a:rPr lang="en-US" b="0" i="0" dirty="0">
                <a:effectLst/>
                <a:latin typeface="Roboto" panose="02000000000000000000" pitchFamily="2" charset="0"/>
              </a:rPr>
              <a:t>Private constructor to restrict instantiation of the class from other classes.</a:t>
            </a:r>
          </a:p>
          <a:p>
            <a:pPr algn="l">
              <a:buFont typeface="Arial" panose="020B0604020202020204" pitchFamily="34" charset="0"/>
              <a:buChar char="•"/>
            </a:pPr>
            <a:r>
              <a:rPr lang="en-US" b="0" i="0" dirty="0">
                <a:effectLst/>
                <a:latin typeface="Roboto" panose="02000000000000000000" pitchFamily="2" charset="0"/>
              </a:rPr>
              <a:t>Private static variable of the same class that is the only instance of the class.</a:t>
            </a:r>
          </a:p>
          <a:p>
            <a:pPr algn="l">
              <a:buFont typeface="Arial" panose="020B0604020202020204" pitchFamily="34" charset="0"/>
              <a:buChar char="•"/>
            </a:pPr>
            <a:r>
              <a:rPr lang="en-US" b="0" i="0" dirty="0">
                <a:effectLst/>
                <a:latin typeface="Roboto" panose="02000000000000000000" pitchFamily="2" charset="0"/>
              </a:rPr>
              <a:t>Public static method that returns the instance of the class, this is the global access point for outer world to get the instance of the singleton class.</a:t>
            </a:r>
          </a:p>
          <a:p>
            <a:endParaRPr lang="en-PK" dirty="0"/>
          </a:p>
        </p:txBody>
      </p:sp>
    </p:spTree>
    <p:extLst>
      <p:ext uri="{BB962C8B-B14F-4D97-AF65-F5344CB8AC3E}">
        <p14:creationId xmlns:p14="http://schemas.microsoft.com/office/powerpoint/2010/main" val="163108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756E326-F9E0-48C9-9474-35C06BE9D2A5}"/>
              </a:ext>
            </a:extLst>
          </p:cNvPr>
          <p:cNvPicPr>
            <a:picLocks noGrp="1" noChangeAspect="1"/>
          </p:cNvPicPr>
          <p:nvPr>
            <p:ph idx="1"/>
          </p:nvPr>
        </p:nvPicPr>
        <p:blipFill>
          <a:blip r:embed="rId2"/>
          <a:stretch>
            <a:fillRect/>
          </a:stretch>
        </p:blipFill>
        <p:spPr>
          <a:xfrm>
            <a:off x="1907230" y="643467"/>
            <a:ext cx="837754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89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AE23B7-E879-476F-9AAD-1C1F862C3FF4}"/>
              </a:ext>
            </a:extLst>
          </p:cNvPr>
          <p:cNvSpPr>
            <a:spLocks noGrp="1" noChangeArrowheads="1"/>
          </p:cNvSpPr>
          <p:nvPr>
            <p:ph idx="1"/>
          </p:nvPr>
        </p:nvSpPr>
        <p:spPr bwMode="auto">
          <a:xfrm>
            <a:off x="607088" y="135791"/>
            <a:ext cx="7522028"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1" i="0" u="none" strike="noStrike" cap="none" normalizeH="0" baseline="0" dirty="0">
                <a:ln>
                  <a:noFill/>
                </a:ln>
                <a:solidFill>
                  <a:srgbClr val="006699"/>
                </a:solidFill>
                <a:effectLst/>
                <a:latin typeface="+mn-lt"/>
              </a:rPr>
              <a:t>public</a:t>
            </a:r>
            <a:r>
              <a:rPr kumimoji="0" lang="en-PK" altLang="en-PK" sz="40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class</a:t>
            </a: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err="1">
                <a:ln>
                  <a:noFill/>
                </a:ln>
                <a:solidFill>
                  <a:srgbClr val="000000"/>
                </a:solidFill>
                <a:effectLst/>
                <a:latin typeface="+mn-lt"/>
              </a:rPr>
              <a:t>MySingletonClass</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private</a:t>
            </a:r>
            <a:r>
              <a:rPr kumimoji="0" lang="en-PK" altLang="en-PK" sz="40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static</a:t>
            </a: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err="1">
                <a:ln>
                  <a:noFill/>
                </a:ln>
                <a:solidFill>
                  <a:srgbClr val="000000"/>
                </a:solidFill>
                <a:effectLst/>
                <a:latin typeface="+mn-lt"/>
              </a:rPr>
              <a:t>MySingletonClass</a:t>
            </a:r>
            <a:r>
              <a:rPr kumimoji="0" lang="en-PK" altLang="en-PK" sz="2400" b="0" i="0" u="none" strike="noStrike" cap="none" normalizeH="0" baseline="0" dirty="0">
                <a:ln>
                  <a:noFill/>
                </a:ln>
                <a:solidFill>
                  <a:srgbClr val="000000"/>
                </a:solidFill>
                <a:effectLst/>
                <a:latin typeface="+mn-lt"/>
              </a:rPr>
              <a:t> instance;</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40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private</a:t>
            </a: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err="1">
                <a:ln>
                  <a:noFill/>
                </a:ln>
                <a:solidFill>
                  <a:srgbClr val="000000"/>
                </a:solidFill>
                <a:effectLst/>
                <a:latin typeface="+mn-lt"/>
              </a:rPr>
              <a:t>MySingletonClass</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40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public</a:t>
            </a:r>
            <a:r>
              <a:rPr kumimoji="0" lang="en-PK" altLang="en-PK" sz="40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static</a:t>
            </a: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err="1">
                <a:ln>
                  <a:noFill/>
                </a:ln>
                <a:solidFill>
                  <a:srgbClr val="000000"/>
                </a:solidFill>
                <a:effectLst/>
                <a:latin typeface="+mn-lt"/>
              </a:rPr>
              <a:t>MySingletonClass</a:t>
            </a:r>
            <a:r>
              <a:rPr kumimoji="0" lang="en-PK" altLang="en-PK" sz="2400" b="0" i="0" u="none" strike="noStrike" cap="none" normalizeH="0" baseline="0" dirty="0">
                <a:ln>
                  <a:noFill/>
                </a:ln>
                <a:solidFill>
                  <a:srgbClr val="000000"/>
                </a:solidFill>
                <a:effectLst/>
                <a:latin typeface="+mn-lt"/>
              </a:rPr>
              <a:t> </a:t>
            </a:r>
            <a:r>
              <a:rPr kumimoji="0" lang="en-PK" altLang="en-PK" sz="2400" b="0" i="0" u="none" strike="noStrike" cap="none" normalizeH="0" baseline="0" dirty="0" err="1">
                <a:ln>
                  <a:noFill/>
                </a:ln>
                <a:solidFill>
                  <a:srgbClr val="000000"/>
                </a:solidFill>
                <a:effectLst/>
                <a:latin typeface="+mn-lt"/>
              </a:rPr>
              <a:t>CreateInstance</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if</a:t>
            </a:r>
            <a:r>
              <a:rPr kumimoji="0" lang="en-PK" altLang="en-PK" sz="2400" b="0" i="0" u="none" strike="noStrike" cap="none" normalizeH="0" baseline="0" dirty="0">
                <a:ln>
                  <a:noFill/>
                </a:ln>
                <a:solidFill>
                  <a:srgbClr val="000000"/>
                </a:solidFill>
                <a:effectLst/>
                <a:latin typeface="+mn-lt"/>
              </a:rPr>
              <a:t>(instance == </a:t>
            </a:r>
            <a:r>
              <a:rPr kumimoji="0" lang="en-PK" altLang="en-PK" sz="2400" b="1" i="0" u="none" strike="noStrike" cap="none" normalizeH="0" baseline="0" dirty="0">
                <a:ln>
                  <a:noFill/>
                </a:ln>
                <a:solidFill>
                  <a:srgbClr val="006699"/>
                </a:solidFill>
                <a:effectLst/>
                <a:latin typeface="+mn-lt"/>
              </a:rPr>
              <a:t>null</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instance = </a:t>
            </a:r>
            <a:r>
              <a:rPr kumimoji="0" lang="en-PK" altLang="en-PK" sz="2400" b="1" i="0" u="none" strike="noStrike" cap="none" normalizeH="0" baseline="0" dirty="0">
                <a:ln>
                  <a:noFill/>
                </a:ln>
                <a:solidFill>
                  <a:srgbClr val="006699"/>
                </a:solidFill>
                <a:effectLst/>
                <a:latin typeface="+mn-lt"/>
              </a:rPr>
              <a:t>new</a:t>
            </a: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err="1">
                <a:ln>
                  <a:noFill/>
                </a:ln>
                <a:solidFill>
                  <a:srgbClr val="000000"/>
                </a:solidFill>
                <a:effectLst/>
                <a:latin typeface="+mn-lt"/>
              </a:rPr>
              <a:t>MySingletonClass</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303030"/>
                </a:solidFill>
                <a:effectLst/>
                <a:latin typeface="+mn-lt"/>
              </a:rPr>
              <a:t> </a:t>
            </a:r>
            <a:r>
              <a:rPr kumimoji="0" lang="en-PK" altLang="en-PK" sz="2400" b="1" i="0" u="none" strike="noStrike" cap="none" normalizeH="0" baseline="0" dirty="0">
                <a:ln>
                  <a:noFill/>
                </a:ln>
                <a:solidFill>
                  <a:srgbClr val="006699"/>
                </a:solidFill>
                <a:effectLst/>
                <a:latin typeface="+mn-lt"/>
              </a:rPr>
              <a:t>return</a:t>
            </a:r>
            <a:r>
              <a:rPr kumimoji="0" lang="en-PK" altLang="en-PK" sz="40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instance;</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303030"/>
                </a:solidFill>
                <a:effectLst/>
                <a:latin typeface="+mn-lt"/>
              </a:rPr>
              <a:t>  </a:t>
            </a:r>
            <a:r>
              <a:rPr kumimoji="0" lang="en-PK" altLang="en-PK" sz="2400" b="0" i="0" u="none" strike="noStrike" cap="none" normalizeH="0" baseline="0" dirty="0">
                <a:ln>
                  <a:noFill/>
                </a:ln>
                <a:solidFill>
                  <a:srgbClr val="000000"/>
                </a:solidFill>
                <a:effectLst/>
                <a:latin typeface="+mn-lt"/>
              </a:rPr>
              <a:t>}</a:t>
            </a:r>
            <a:endParaRPr kumimoji="0" lang="en-PK" altLang="en-PK"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000000"/>
                </a:solidFill>
                <a:effectLst/>
                <a:latin typeface="+mn-lt"/>
              </a:rPr>
              <a:t>}</a:t>
            </a:r>
            <a:endParaRPr kumimoji="0" lang="en-PK" altLang="en-PK" sz="4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27119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D010-A518-4FC5-8396-C832B6EEE64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D07EAF9-6164-425C-9190-A66B704410EB}"/>
              </a:ext>
            </a:extLst>
          </p:cNvPr>
          <p:cNvSpPr>
            <a:spLocks noGrp="1"/>
          </p:cNvSpPr>
          <p:nvPr>
            <p:ph idx="1"/>
          </p:nvPr>
        </p:nvSpPr>
        <p:spPr/>
        <p:txBody>
          <a:bodyPr>
            <a:normAutofit/>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Demo  {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r>
              <a:rPr lang="en-US" b="0" i="0" dirty="0">
                <a:solidFill>
                  <a:srgbClr val="008200"/>
                </a:solidFill>
                <a:effectLst/>
                <a:latin typeface="inter-regular"/>
              </a:rPr>
              <a:t>//static method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kumimoji="0" lang="en-PK" altLang="en-PK" sz="2800" b="0" i="0" u="none" strike="noStrike" cap="none" normalizeH="0" baseline="0" dirty="0" err="1">
                <a:ln>
                  <a:noFill/>
                </a:ln>
                <a:solidFill>
                  <a:srgbClr val="000000"/>
                </a:solidFill>
                <a:effectLst/>
                <a:latin typeface="+mn-lt"/>
              </a:rPr>
              <a:t>MySingletonClass</a:t>
            </a:r>
            <a:r>
              <a:rPr kumimoji="0" lang="en-US" altLang="en-PK" sz="2800" u="none" strike="noStrike" cap="none" normalizeH="0" baseline="0" dirty="0">
                <a:ln>
                  <a:noFill/>
                </a:ln>
                <a:solidFill>
                  <a:srgbClr val="000000"/>
                </a:solidFill>
                <a:latin typeface="inter-regular"/>
              </a:rPr>
              <a:t> obj = </a:t>
            </a:r>
            <a:r>
              <a:rPr kumimoji="0" lang="en-PK" altLang="en-PK" sz="2800" b="0" i="0" u="none" strike="noStrike" cap="none" normalizeH="0" baseline="0" dirty="0" err="1">
                <a:ln>
                  <a:noFill/>
                </a:ln>
                <a:solidFill>
                  <a:srgbClr val="000000"/>
                </a:solidFill>
                <a:effectLst/>
                <a:latin typeface="+mn-lt"/>
              </a:rPr>
              <a:t>MySingletonClass</a:t>
            </a:r>
            <a:r>
              <a:rPr kumimoji="0" lang="en-US" altLang="en-PK" sz="2800" u="none" strike="noStrike" cap="none" normalizeH="0" baseline="0" dirty="0">
                <a:ln>
                  <a:noFill/>
                </a:ln>
                <a:solidFill>
                  <a:srgbClr val="000000"/>
                </a:solidFill>
                <a:latin typeface="inter-regular"/>
              </a:rPr>
              <a:t>.</a:t>
            </a:r>
            <a:r>
              <a:rPr kumimoji="0" lang="en-PK" altLang="en-PK" sz="2800" b="0" i="0" u="none" strike="noStrike" cap="none" normalizeH="0" baseline="0" dirty="0">
                <a:ln>
                  <a:noFill/>
                </a:ln>
                <a:solidFill>
                  <a:srgbClr val="000000"/>
                </a:solidFill>
                <a:effectLst/>
                <a:latin typeface="+mn-lt"/>
              </a:rPr>
              <a:t> </a:t>
            </a:r>
            <a:r>
              <a:rPr kumimoji="0" lang="en-PK" altLang="en-PK" sz="2800" b="0" i="0" u="none" strike="noStrike" cap="none" normalizeH="0" baseline="0" dirty="0" err="1">
                <a:ln>
                  <a:noFill/>
                </a:ln>
                <a:solidFill>
                  <a:srgbClr val="000000"/>
                </a:solidFill>
                <a:effectLst/>
                <a:latin typeface="+mn-lt"/>
              </a:rPr>
              <a:t>CreateInstance</a:t>
            </a:r>
            <a:r>
              <a:rPr kumimoji="0" lang="en-PK" altLang="en-PK" sz="2800" b="0" i="0" u="none" strike="noStrike" cap="none" normalizeH="0" baseline="0" dirty="0">
                <a:ln>
                  <a:noFill/>
                </a:ln>
                <a:solidFill>
                  <a:srgbClr val="000000"/>
                </a:solidFill>
                <a:effectLst/>
                <a:latin typeface="+mn-lt"/>
              </a:rPr>
              <a:t>()</a:t>
            </a:r>
            <a:r>
              <a:rPr kumimoji="0" lang="en-US" altLang="en-PK" sz="2800" b="0" i="0" u="none" strike="noStrike" cap="none" normalizeH="0" baseline="0" dirty="0">
                <a:ln>
                  <a:noFill/>
                </a:ln>
                <a:solidFill>
                  <a:srgbClr val="000000"/>
                </a:solidFill>
                <a:effectLst/>
                <a:latin typeface="+mn-lt"/>
              </a:rPr>
              <a:t>;</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PK" dirty="0"/>
          </a:p>
        </p:txBody>
      </p:sp>
    </p:spTree>
    <p:extLst>
      <p:ext uri="{BB962C8B-B14F-4D97-AF65-F5344CB8AC3E}">
        <p14:creationId xmlns:p14="http://schemas.microsoft.com/office/powerpoint/2010/main" val="77035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2605B4-208B-4937-ACFD-952D17824F00}"/>
              </a:ext>
            </a:extLst>
          </p:cNvPr>
          <p:cNvPicPr>
            <a:picLocks noGrp="1" noChangeAspect="1"/>
          </p:cNvPicPr>
          <p:nvPr>
            <p:ph idx="1"/>
          </p:nvPr>
        </p:nvPicPr>
        <p:blipFill>
          <a:blip r:embed="rId2"/>
          <a:stretch>
            <a:fillRect/>
          </a:stretch>
        </p:blipFill>
        <p:spPr>
          <a:xfrm>
            <a:off x="1760540" y="643466"/>
            <a:ext cx="8670920" cy="5571067"/>
          </a:xfrm>
          <a:prstGeom prst="rect">
            <a:avLst/>
          </a:prstGeom>
        </p:spPr>
      </p:pic>
    </p:spTree>
    <p:extLst>
      <p:ext uri="{BB962C8B-B14F-4D97-AF65-F5344CB8AC3E}">
        <p14:creationId xmlns:p14="http://schemas.microsoft.com/office/powerpoint/2010/main" val="33895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BFAA-2CB7-4CB9-9628-730933487EC0}"/>
              </a:ext>
            </a:extLst>
          </p:cNvPr>
          <p:cNvSpPr>
            <a:spLocks noGrp="1"/>
          </p:cNvSpPr>
          <p:nvPr>
            <p:ph type="title"/>
          </p:nvPr>
        </p:nvSpPr>
        <p:spPr/>
        <p:txBody>
          <a:bodyPr/>
          <a:lstStyle/>
          <a:p>
            <a:r>
              <a:rPr lang="en-US" spc="-145" dirty="0"/>
              <a:t>What </a:t>
            </a:r>
            <a:r>
              <a:rPr lang="en-US" spc="-250" dirty="0"/>
              <a:t>is </a:t>
            </a:r>
            <a:r>
              <a:rPr lang="en-US" spc="-325" dirty="0"/>
              <a:t>Design</a:t>
            </a:r>
            <a:r>
              <a:rPr lang="en-US" spc="-495" dirty="0"/>
              <a:t> </a:t>
            </a:r>
            <a:r>
              <a:rPr lang="en-US" spc="-175" dirty="0"/>
              <a:t>Pattern</a:t>
            </a:r>
            <a:endParaRPr lang="en-PK" dirty="0"/>
          </a:p>
        </p:txBody>
      </p:sp>
      <p:sp>
        <p:nvSpPr>
          <p:cNvPr id="3" name="Content Placeholder 2">
            <a:extLst>
              <a:ext uri="{FF2B5EF4-FFF2-40B4-BE49-F238E27FC236}">
                <a16:creationId xmlns:a16="http://schemas.microsoft.com/office/drawing/2014/main" id="{DC2D6542-A95D-4E13-9814-FEA423F8DCCB}"/>
              </a:ext>
            </a:extLst>
          </p:cNvPr>
          <p:cNvSpPr>
            <a:spLocks noGrp="1"/>
          </p:cNvSpPr>
          <p:nvPr>
            <p:ph idx="1"/>
          </p:nvPr>
        </p:nvSpPr>
        <p:spPr/>
        <p:txBody>
          <a:bodyPr/>
          <a:lstStyle/>
          <a:p>
            <a:r>
              <a:rPr lang="en-US" dirty="0"/>
              <a:t>A design pattern is a practical proven solution to a </a:t>
            </a:r>
            <a:r>
              <a:rPr lang="en-US" b="1" dirty="0"/>
              <a:t>recurring design problem</a:t>
            </a:r>
            <a:r>
              <a:rPr lang="en-US" dirty="0"/>
              <a:t>. It allows you to use previously outlined solutions that expert developers have often used to solve a software problem, so you do not need to build a solution from the basics of object-oriented programming principles every time. </a:t>
            </a:r>
          </a:p>
          <a:p>
            <a:r>
              <a:rPr lang="en-US" dirty="0"/>
              <a:t>These solutions are not just theoretical – they are actual solutions used in the industry. </a:t>
            </a:r>
          </a:p>
          <a:p>
            <a:r>
              <a:rPr lang="en-US" dirty="0"/>
              <a:t>Design patterns may also be used to help fix tangled, structureless software code, also known as “spaghetti code.”</a:t>
            </a:r>
            <a:endParaRPr lang="en-PK" dirty="0"/>
          </a:p>
        </p:txBody>
      </p:sp>
    </p:spTree>
    <p:extLst>
      <p:ext uri="{BB962C8B-B14F-4D97-AF65-F5344CB8AC3E}">
        <p14:creationId xmlns:p14="http://schemas.microsoft.com/office/powerpoint/2010/main" val="289164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81A05-EB31-45E2-ADB4-06081794CE5F}"/>
              </a:ext>
            </a:extLst>
          </p:cNvPr>
          <p:cNvSpPr>
            <a:spLocks noGrp="1"/>
          </p:cNvSpPr>
          <p:nvPr>
            <p:ph type="title"/>
          </p:nvPr>
        </p:nvSpPr>
        <p:spPr>
          <a:xfrm>
            <a:off x="589560" y="856180"/>
            <a:ext cx="4560584" cy="1128068"/>
          </a:xfrm>
        </p:spPr>
        <p:txBody>
          <a:bodyPr anchor="ctr">
            <a:normAutofit/>
          </a:bodyPr>
          <a:lstStyle/>
          <a:p>
            <a:r>
              <a:rPr lang="en-US" sz="4000" spc="-145" dirty="0"/>
              <a:t>What </a:t>
            </a:r>
            <a:r>
              <a:rPr lang="en-US" sz="4000" spc="-250" dirty="0"/>
              <a:t>is </a:t>
            </a:r>
            <a:r>
              <a:rPr lang="en-US" sz="4000" spc="-325" dirty="0"/>
              <a:t>Design</a:t>
            </a:r>
            <a:r>
              <a:rPr lang="en-US" sz="4000" spc="-495" dirty="0"/>
              <a:t> </a:t>
            </a:r>
            <a:r>
              <a:rPr lang="en-US" sz="4000" spc="-175" dirty="0"/>
              <a:t>Pattern</a:t>
            </a:r>
            <a:endParaRPr lang="en-PK"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48CC6-38AB-4F87-8986-79B5000D0A2A}"/>
              </a:ext>
            </a:extLst>
          </p:cNvPr>
          <p:cNvSpPr>
            <a:spLocks noGrp="1"/>
          </p:cNvSpPr>
          <p:nvPr>
            <p:ph idx="1"/>
          </p:nvPr>
        </p:nvSpPr>
        <p:spPr>
          <a:xfrm>
            <a:off x="590719" y="2330505"/>
            <a:ext cx="4559425" cy="3979585"/>
          </a:xfrm>
        </p:spPr>
        <p:txBody>
          <a:bodyPr anchor="ctr">
            <a:normAutofit/>
          </a:bodyPr>
          <a:lstStyle/>
          <a:p>
            <a:r>
              <a:rPr lang="en-US" sz="2000" dirty="0"/>
              <a:t>A good way to think of design patterns is like recipes in a cookbook</a:t>
            </a:r>
            <a:endParaRPr lang="en-PK"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37192F-4C16-4DFF-978B-F69EDFE199FD}"/>
              </a:ext>
            </a:extLst>
          </p:cNvPr>
          <p:cNvPicPr>
            <a:picLocks noChangeAspect="1"/>
          </p:cNvPicPr>
          <p:nvPr/>
        </p:nvPicPr>
        <p:blipFill rotWithShape="1">
          <a:blip r:embed="rId3"/>
          <a:srcRect l="2358" r="8173" b="-2"/>
          <a:stretch/>
        </p:blipFill>
        <p:spPr>
          <a:xfrm>
            <a:off x="5977788" y="799352"/>
            <a:ext cx="5425410" cy="5259296"/>
          </a:xfrm>
          <a:prstGeom prst="rect">
            <a:avLst/>
          </a:prstGeom>
        </p:spPr>
      </p:pic>
    </p:spTree>
    <p:extLst>
      <p:ext uri="{BB962C8B-B14F-4D97-AF65-F5344CB8AC3E}">
        <p14:creationId xmlns:p14="http://schemas.microsoft.com/office/powerpoint/2010/main" val="255299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ED9FA-B5E7-4139-99C0-B6F213D04856}"/>
              </a:ext>
            </a:extLst>
          </p:cNvPr>
          <p:cNvSpPr>
            <a:spLocks noGrp="1"/>
          </p:cNvSpPr>
          <p:nvPr>
            <p:ph type="title"/>
          </p:nvPr>
        </p:nvSpPr>
        <p:spPr>
          <a:xfrm>
            <a:off x="640080" y="325369"/>
            <a:ext cx="4368602" cy="1956841"/>
          </a:xfrm>
        </p:spPr>
        <p:txBody>
          <a:bodyPr anchor="b">
            <a:normAutofit/>
          </a:bodyPr>
          <a:lstStyle/>
          <a:p>
            <a:r>
              <a:rPr lang="en-US" sz="5400" spc="-145" dirty="0"/>
              <a:t>What </a:t>
            </a:r>
            <a:r>
              <a:rPr lang="en-US" sz="5400" spc="-250" dirty="0"/>
              <a:t>is </a:t>
            </a:r>
            <a:r>
              <a:rPr lang="en-US" sz="5400" spc="-325" dirty="0"/>
              <a:t>Design</a:t>
            </a:r>
            <a:r>
              <a:rPr lang="en-US" sz="5400" spc="-495" dirty="0"/>
              <a:t> </a:t>
            </a:r>
            <a:r>
              <a:rPr lang="en-US" sz="5400" spc="-175" dirty="0"/>
              <a:t>Pattern</a:t>
            </a:r>
            <a:endParaRPr lang="en-PK" sz="5400"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E493A9-0566-47C9-8401-7B531218EE50}"/>
              </a:ext>
            </a:extLst>
          </p:cNvPr>
          <p:cNvSpPr>
            <a:spLocks noGrp="1"/>
          </p:cNvSpPr>
          <p:nvPr>
            <p:ph idx="1"/>
          </p:nvPr>
        </p:nvSpPr>
        <p:spPr>
          <a:xfrm>
            <a:off x="640080" y="2872899"/>
            <a:ext cx="4243589" cy="3320668"/>
          </a:xfrm>
        </p:spPr>
        <p:txBody>
          <a:bodyPr>
            <a:normAutofit/>
          </a:bodyPr>
          <a:lstStyle/>
          <a:p>
            <a:r>
              <a:rPr lang="en-US" sz="2200"/>
              <a:t>It is not always obvious which design pattern to use to solve a software design problem</a:t>
            </a:r>
            <a:endParaRPr lang="en-PK" sz="2200"/>
          </a:p>
        </p:txBody>
      </p:sp>
      <p:pic>
        <p:nvPicPr>
          <p:cNvPr id="5" name="Picture 4">
            <a:extLst>
              <a:ext uri="{FF2B5EF4-FFF2-40B4-BE49-F238E27FC236}">
                <a16:creationId xmlns:a16="http://schemas.microsoft.com/office/drawing/2014/main" id="{392C1EFC-21CC-484B-BED9-21DBCFA8B5E7}"/>
              </a:ext>
            </a:extLst>
          </p:cNvPr>
          <p:cNvPicPr>
            <a:picLocks noChangeAspect="1"/>
          </p:cNvPicPr>
          <p:nvPr/>
        </p:nvPicPr>
        <p:blipFill rotWithShape="1">
          <a:blip r:embed="rId3"/>
          <a:srcRect l="23586" r="49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582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8497-553D-4755-9E8A-BF6D980925C5}"/>
              </a:ext>
            </a:extLst>
          </p:cNvPr>
          <p:cNvSpPr>
            <a:spLocks noGrp="1"/>
          </p:cNvSpPr>
          <p:nvPr>
            <p:ph type="title"/>
          </p:nvPr>
        </p:nvSpPr>
        <p:spPr/>
        <p:txBody>
          <a:bodyPr/>
          <a:lstStyle/>
          <a:p>
            <a:r>
              <a:rPr lang="en-US" spc="-145" dirty="0"/>
              <a:t>What </a:t>
            </a:r>
            <a:r>
              <a:rPr lang="en-US" spc="-250" dirty="0"/>
              <a:t>is </a:t>
            </a:r>
            <a:r>
              <a:rPr lang="en-US" spc="-325" dirty="0"/>
              <a:t>Design</a:t>
            </a:r>
            <a:r>
              <a:rPr lang="en-US" spc="-495" dirty="0"/>
              <a:t> </a:t>
            </a:r>
            <a:r>
              <a:rPr lang="en-US" spc="-175" dirty="0"/>
              <a:t>Pattern</a:t>
            </a:r>
            <a:endParaRPr lang="en-PK" dirty="0"/>
          </a:p>
        </p:txBody>
      </p:sp>
      <p:sp>
        <p:nvSpPr>
          <p:cNvPr id="3" name="Content Placeholder 2">
            <a:extLst>
              <a:ext uri="{FF2B5EF4-FFF2-40B4-BE49-F238E27FC236}">
                <a16:creationId xmlns:a16="http://schemas.microsoft.com/office/drawing/2014/main" id="{7F79E9E4-F370-4986-888A-6AD836834323}"/>
              </a:ext>
            </a:extLst>
          </p:cNvPr>
          <p:cNvSpPr>
            <a:spLocks noGrp="1"/>
          </p:cNvSpPr>
          <p:nvPr>
            <p:ph idx="1"/>
          </p:nvPr>
        </p:nvSpPr>
        <p:spPr/>
        <p:txBody>
          <a:bodyPr/>
          <a:lstStyle/>
          <a:p>
            <a:r>
              <a:rPr lang="en-US" b="0" i="0" dirty="0">
                <a:solidFill>
                  <a:srgbClr val="444444"/>
                </a:solidFill>
                <a:effectLst/>
                <a:latin typeface="PT Sans" panose="020B0604020202020204" pitchFamily="34" charset="0"/>
              </a:rPr>
              <a:t>You can’t just find a pattern and copy it into your program, the way you can with off-the-shelf functions or libraries. </a:t>
            </a:r>
          </a:p>
          <a:p>
            <a:r>
              <a:rPr lang="en-US" b="0" i="0" dirty="0">
                <a:solidFill>
                  <a:srgbClr val="444444"/>
                </a:solidFill>
                <a:effectLst/>
                <a:latin typeface="PT Sans" panose="020B0604020202020204" pitchFamily="34" charset="0"/>
              </a:rPr>
              <a:t>The pattern is not a specific piece of code, but a general concept for solving a particular problem. </a:t>
            </a:r>
          </a:p>
          <a:p>
            <a:r>
              <a:rPr lang="en-US" b="0" i="0" dirty="0">
                <a:solidFill>
                  <a:srgbClr val="444444"/>
                </a:solidFill>
                <a:effectLst/>
                <a:latin typeface="PT Sans" panose="020B0604020202020204" pitchFamily="34" charset="0"/>
              </a:rPr>
              <a:t>You can follow the pattern details and implement a solution that suits the realities of your own program.</a:t>
            </a:r>
            <a:endParaRPr lang="en-PK" dirty="0"/>
          </a:p>
        </p:txBody>
      </p:sp>
    </p:spTree>
    <p:extLst>
      <p:ext uri="{BB962C8B-B14F-4D97-AF65-F5344CB8AC3E}">
        <p14:creationId xmlns:p14="http://schemas.microsoft.com/office/powerpoint/2010/main" val="112240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6D23-8CDA-4363-8806-FA671ECB606D}"/>
              </a:ext>
            </a:extLst>
          </p:cNvPr>
          <p:cNvSpPr>
            <a:spLocks noGrp="1"/>
          </p:cNvSpPr>
          <p:nvPr>
            <p:ph type="title"/>
          </p:nvPr>
        </p:nvSpPr>
        <p:spPr/>
        <p:txBody>
          <a:bodyPr/>
          <a:lstStyle/>
          <a:p>
            <a:r>
              <a:rPr lang="en-US" b="1" i="0" dirty="0">
                <a:solidFill>
                  <a:srgbClr val="444444"/>
                </a:solidFill>
                <a:effectLst/>
                <a:latin typeface="PT Sans" panose="020B0503020203020204" pitchFamily="34" charset="0"/>
              </a:rPr>
              <a:t>Design patterns</a:t>
            </a:r>
            <a:r>
              <a:rPr lang="en-US" b="0" i="0" dirty="0">
                <a:solidFill>
                  <a:srgbClr val="444444"/>
                </a:solidFill>
                <a:effectLst/>
                <a:latin typeface="PT Sans" panose="020B0503020203020204" pitchFamily="34" charset="0"/>
              </a:rPr>
              <a:t> </a:t>
            </a:r>
            <a:endParaRPr lang="en-PK" dirty="0"/>
          </a:p>
        </p:txBody>
      </p:sp>
      <p:sp>
        <p:nvSpPr>
          <p:cNvPr id="3" name="Content Placeholder 2">
            <a:extLst>
              <a:ext uri="{FF2B5EF4-FFF2-40B4-BE49-F238E27FC236}">
                <a16:creationId xmlns:a16="http://schemas.microsoft.com/office/drawing/2014/main" id="{375B28CE-11E7-4EB2-B364-0EB1D6212EFA}"/>
              </a:ext>
            </a:extLst>
          </p:cNvPr>
          <p:cNvSpPr>
            <a:spLocks noGrp="1"/>
          </p:cNvSpPr>
          <p:nvPr>
            <p:ph idx="1"/>
          </p:nvPr>
        </p:nvSpPr>
        <p:spPr/>
        <p:txBody>
          <a:bodyPr/>
          <a:lstStyle/>
          <a:p>
            <a:r>
              <a:rPr lang="en-US" b="1" i="0" dirty="0">
                <a:solidFill>
                  <a:srgbClr val="444444"/>
                </a:solidFill>
                <a:effectLst/>
                <a:latin typeface="PT Sans" panose="020B0503020203020204" pitchFamily="34" charset="0"/>
              </a:rPr>
              <a:t>Design patterns</a:t>
            </a:r>
            <a:r>
              <a:rPr lang="en-US" b="0" i="0" dirty="0">
                <a:solidFill>
                  <a:srgbClr val="444444"/>
                </a:solidFill>
                <a:effectLst/>
                <a:latin typeface="PT Sans" panose="020B0503020203020204" pitchFamily="34" charset="0"/>
              </a:rPr>
              <a:t> are typical solutions to commonly occurring problems in software design. They are like pre-made blueprints that you can customize to solve a recurring design problem in your code.</a:t>
            </a:r>
            <a:endParaRPr lang="en-PK" dirty="0"/>
          </a:p>
        </p:txBody>
      </p:sp>
    </p:spTree>
    <p:extLst>
      <p:ext uri="{BB962C8B-B14F-4D97-AF65-F5344CB8AC3E}">
        <p14:creationId xmlns:p14="http://schemas.microsoft.com/office/powerpoint/2010/main" val="75022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6D0F0AF-C098-458D-9EA7-98608595F4C4}"/>
              </a:ext>
            </a:extLst>
          </p:cNvPr>
          <p:cNvPicPr>
            <a:picLocks noGrp="1" noChangeAspect="1"/>
          </p:cNvPicPr>
          <p:nvPr>
            <p:ph idx="1"/>
          </p:nvPr>
        </p:nvPicPr>
        <p:blipFill>
          <a:blip r:embed="rId2"/>
          <a:stretch>
            <a:fillRect/>
          </a:stretch>
        </p:blipFill>
        <p:spPr>
          <a:xfrm>
            <a:off x="643467" y="811784"/>
            <a:ext cx="10905066" cy="523443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89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4DFD367-3E35-45EC-893E-162C34042785}"/>
              </a:ext>
            </a:extLst>
          </p:cNvPr>
          <p:cNvPicPr>
            <a:picLocks noGrp="1" noChangeAspect="1"/>
          </p:cNvPicPr>
          <p:nvPr>
            <p:ph idx="1"/>
          </p:nvPr>
        </p:nvPicPr>
        <p:blipFill>
          <a:blip r:embed="rId2"/>
          <a:stretch>
            <a:fillRect/>
          </a:stretch>
        </p:blipFill>
        <p:spPr>
          <a:xfrm>
            <a:off x="739208" y="643467"/>
            <a:ext cx="1071358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09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697</Words>
  <Application>Microsoft Office PowerPoint</Application>
  <PresentationFormat>Widescreen</PresentationFormat>
  <Paragraphs>108</Paragraphs>
  <Slides>27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Georgia</vt:lpstr>
      <vt:lpstr>inter-regular</vt:lpstr>
      <vt:lpstr>OpenSans</vt:lpstr>
      <vt:lpstr>PT Sans</vt:lpstr>
      <vt:lpstr>Roboto</vt:lpstr>
      <vt:lpstr>Source Sans Pro</vt:lpstr>
      <vt:lpstr>var(--font-family--heading)</vt:lpstr>
      <vt:lpstr>Office Theme</vt:lpstr>
      <vt:lpstr>Software Analysis and Design (CS:3004)</vt:lpstr>
      <vt:lpstr>What is Design Pattern</vt:lpstr>
      <vt:lpstr>What is Design Pattern</vt:lpstr>
      <vt:lpstr>What is Design Pattern</vt:lpstr>
      <vt:lpstr>What is Design Pattern</vt:lpstr>
      <vt:lpstr>What is Design Pattern</vt:lpstr>
      <vt:lpstr>Design patterns </vt:lpstr>
      <vt:lpstr>PowerPoint Presentation</vt:lpstr>
      <vt:lpstr>PowerPoint Presentation</vt:lpstr>
      <vt:lpstr>The Gang of Four</vt:lpstr>
      <vt:lpstr>Introduction</vt:lpstr>
      <vt:lpstr>The Downside</vt:lpstr>
      <vt:lpstr>Object-Oriented Principles</vt:lpstr>
      <vt:lpstr>PowerPoint Presentation</vt:lpstr>
      <vt:lpstr>Types of Pattern – Catalog 1</vt:lpstr>
      <vt:lpstr>Types of Pattern – Catalog 2</vt:lpstr>
      <vt:lpstr>What does the pattern consist of? </vt:lpstr>
      <vt:lpstr>Singleton Pattern </vt:lpstr>
      <vt:lpstr>Singleton Pattern </vt:lpstr>
      <vt:lpstr>PowerPoint Presentation</vt:lpstr>
      <vt:lpstr>PowerPoint Presentation</vt:lpstr>
      <vt:lpstr>PowerPoint Presentation</vt:lpstr>
      <vt:lpstr>Java Singleton Pattern Implementation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dc:creator>
  <cp:lastModifiedBy>Nida Munawar</cp:lastModifiedBy>
  <cp:revision>11</cp:revision>
  <dcterms:created xsi:type="dcterms:W3CDTF">2021-12-07T05:19:55Z</dcterms:created>
  <dcterms:modified xsi:type="dcterms:W3CDTF">2022-11-28T09:18:40Z</dcterms:modified>
</cp:coreProperties>
</file>