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83" r:id="rId3"/>
    <p:sldId id="257" r:id="rId4"/>
    <p:sldId id="289" r:id="rId5"/>
    <p:sldId id="284" r:id="rId6"/>
    <p:sldId id="258" r:id="rId7"/>
    <p:sldId id="259" r:id="rId8"/>
    <p:sldId id="260" r:id="rId9"/>
    <p:sldId id="261" r:id="rId10"/>
    <p:sldId id="263" r:id="rId11"/>
    <p:sldId id="264" r:id="rId12"/>
    <p:sldId id="280" r:id="rId13"/>
    <p:sldId id="286" r:id="rId14"/>
    <p:sldId id="265" r:id="rId15"/>
    <p:sldId id="287" r:id="rId16"/>
    <p:sldId id="266" r:id="rId17"/>
    <p:sldId id="267" r:id="rId18"/>
    <p:sldId id="269" r:id="rId19"/>
    <p:sldId id="290" r:id="rId20"/>
    <p:sldId id="268" r:id="rId21"/>
    <p:sldId id="270" r:id="rId22"/>
    <p:sldId id="279" r:id="rId23"/>
    <p:sldId id="281" r:id="rId24"/>
    <p:sldId id="262" r:id="rId25"/>
    <p:sldId id="272" r:id="rId26"/>
    <p:sldId id="271" r:id="rId27"/>
    <p:sldId id="282" r:id="rId28"/>
    <p:sldId id="288" r:id="rId29"/>
    <p:sldId id="285" r:id="rId30"/>
    <p:sldId id="273" r:id="rId31"/>
    <p:sldId id="274" r:id="rId32"/>
    <p:sldId id="27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varScale="1">
        <p:scale>
          <a:sx n="115" d="100"/>
          <a:sy n="115" d="100"/>
        </p:scale>
        <p:origin x="3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4C196-E2F0-4EDC-B5DE-9894692F200F}" type="datetimeFigureOut">
              <a:rPr lang="en-US" smtClean="0"/>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F385C-CDE4-4B64-8B61-0D40D60B102B}" type="slidenum">
              <a:rPr lang="en-US" smtClean="0"/>
              <a:t>‹#›</a:t>
            </a:fld>
            <a:endParaRPr lang="en-US"/>
          </a:p>
        </p:txBody>
      </p:sp>
    </p:spTree>
    <p:extLst>
      <p:ext uri="{BB962C8B-B14F-4D97-AF65-F5344CB8AC3E}">
        <p14:creationId xmlns:p14="http://schemas.microsoft.com/office/powerpoint/2010/main" val="1585567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E62F385C-CDE4-4B64-8B61-0D40D60B102B}" type="slidenum">
              <a:rPr lang="en-US" smtClean="0"/>
              <a:t>2</a:t>
            </a:fld>
            <a:endParaRPr lang="en-US"/>
          </a:p>
        </p:txBody>
      </p:sp>
    </p:spTree>
    <p:extLst>
      <p:ext uri="{BB962C8B-B14F-4D97-AF65-F5344CB8AC3E}">
        <p14:creationId xmlns:p14="http://schemas.microsoft.com/office/powerpoint/2010/main" val="718138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2F385C-CDE4-4B64-8B61-0D40D60B102B}" type="slidenum">
              <a:rPr lang="en-US" smtClean="0"/>
              <a:t>3</a:t>
            </a:fld>
            <a:endParaRPr lang="en-US"/>
          </a:p>
        </p:txBody>
      </p:sp>
    </p:spTree>
    <p:extLst>
      <p:ext uri="{BB962C8B-B14F-4D97-AF65-F5344CB8AC3E}">
        <p14:creationId xmlns:p14="http://schemas.microsoft.com/office/powerpoint/2010/main" val="2845404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2F385C-CDE4-4B64-8B61-0D40D60B102B}" type="slidenum">
              <a:rPr lang="en-US" smtClean="0"/>
              <a:t>7</a:t>
            </a:fld>
            <a:endParaRPr lang="en-US"/>
          </a:p>
        </p:txBody>
      </p:sp>
    </p:spTree>
    <p:extLst>
      <p:ext uri="{BB962C8B-B14F-4D97-AF65-F5344CB8AC3E}">
        <p14:creationId xmlns:p14="http://schemas.microsoft.com/office/powerpoint/2010/main" val="612238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2F385C-CDE4-4B64-8B61-0D40D60B102B}" type="slidenum">
              <a:rPr lang="en-US" smtClean="0"/>
              <a:t>11</a:t>
            </a:fld>
            <a:endParaRPr lang="en-US"/>
          </a:p>
        </p:txBody>
      </p:sp>
    </p:spTree>
    <p:extLst>
      <p:ext uri="{BB962C8B-B14F-4D97-AF65-F5344CB8AC3E}">
        <p14:creationId xmlns:p14="http://schemas.microsoft.com/office/powerpoint/2010/main" val="2281362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2F385C-CDE4-4B64-8B61-0D40D60B102B}" type="slidenum">
              <a:rPr lang="en-US" smtClean="0"/>
              <a:t>12</a:t>
            </a:fld>
            <a:endParaRPr lang="en-US"/>
          </a:p>
        </p:txBody>
      </p:sp>
    </p:spTree>
    <p:extLst>
      <p:ext uri="{BB962C8B-B14F-4D97-AF65-F5344CB8AC3E}">
        <p14:creationId xmlns:p14="http://schemas.microsoft.com/office/powerpoint/2010/main" val="182836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2F385C-CDE4-4B64-8B61-0D40D60B102B}" type="slidenum">
              <a:rPr lang="en-US" smtClean="0"/>
              <a:t>20</a:t>
            </a:fld>
            <a:endParaRPr lang="en-US"/>
          </a:p>
        </p:txBody>
      </p:sp>
    </p:spTree>
    <p:extLst>
      <p:ext uri="{BB962C8B-B14F-4D97-AF65-F5344CB8AC3E}">
        <p14:creationId xmlns:p14="http://schemas.microsoft.com/office/powerpoint/2010/main" val="1161708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2F385C-CDE4-4B64-8B61-0D40D60B102B}" type="slidenum">
              <a:rPr lang="en-US" smtClean="0"/>
              <a:t>22</a:t>
            </a:fld>
            <a:endParaRPr lang="en-US"/>
          </a:p>
        </p:txBody>
      </p:sp>
    </p:spTree>
    <p:extLst>
      <p:ext uri="{BB962C8B-B14F-4D97-AF65-F5344CB8AC3E}">
        <p14:creationId xmlns:p14="http://schemas.microsoft.com/office/powerpoint/2010/main" val="3016184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2F385C-CDE4-4B64-8B61-0D40D60B102B}" type="slidenum">
              <a:rPr lang="en-US" smtClean="0"/>
              <a:t>30</a:t>
            </a:fld>
            <a:endParaRPr lang="en-US"/>
          </a:p>
        </p:txBody>
      </p:sp>
    </p:spTree>
    <p:extLst>
      <p:ext uri="{BB962C8B-B14F-4D97-AF65-F5344CB8AC3E}">
        <p14:creationId xmlns:p14="http://schemas.microsoft.com/office/powerpoint/2010/main" val="3282686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2F385C-CDE4-4B64-8B61-0D40D60B102B}" type="slidenum">
              <a:rPr lang="en-US" smtClean="0"/>
              <a:t>32</a:t>
            </a:fld>
            <a:endParaRPr lang="en-US"/>
          </a:p>
        </p:txBody>
      </p:sp>
    </p:spTree>
    <p:extLst>
      <p:ext uri="{BB962C8B-B14F-4D97-AF65-F5344CB8AC3E}">
        <p14:creationId xmlns:p14="http://schemas.microsoft.com/office/powerpoint/2010/main" val="1927361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38EF15C-5CDA-4D62-B2BC-971B54C6AB6F}"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D1D0-817A-4818-99C0-5666ED9E70A9}" type="slidenum">
              <a:rPr lang="en-US" smtClean="0"/>
              <a:t>‹#›</a:t>
            </a:fld>
            <a:endParaRPr lang="en-US"/>
          </a:p>
        </p:txBody>
      </p:sp>
    </p:spTree>
    <p:extLst>
      <p:ext uri="{BB962C8B-B14F-4D97-AF65-F5344CB8AC3E}">
        <p14:creationId xmlns:p14="http://schemas.microsoft.com/office/powerpoint/2010/main" val="2359721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8EF15C-5CDA-4D62-B2BC-971B54C6AB6F}"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D1D0-817A-4818-99C0-5666ED9E70A9}" type="slidenum">
              <a:rPr lang="en-US" smtClean="0"/>
              <a:t>‹#›</a:t>
            </a:fld>
            <a:endParaRPr lang="en-US"/>
          </a:p>
        </p:txBody>
      </p:sp>
    </p:spTree>
    <p:extLst>
      <p:ext uri="{BB962C8B-B14F-4D97-AF65-F5344CB8AC3E}">
        <p14:creationId xmlns:p14="http://schemas.microsoft.com/office/powerpoint/2010/main" val="418550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8EF15C-5CDA-4D62-B2BC-971B54C6AB6F}"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D1D0-817A-4818-99C0-5666ED9E70A9}" type="slidenum">
              <a:rPr lang="en-US" smtClean="0"/>
              <a:t>‹#›</a:t>
            </a:fld>
            <a:endParaRPr lang="en-US"/>
          </a:p>
        </p:txBody>
      </p:sp>
    </p:spTree>
    <p:extLst>
      <p:ext uri="{BB962C8B-B14F-4D97-AF65-F5344CB8AC3E}">
        <p14:creationId xmlns:p14="http://schemas.microsoft.com/office/powerpoint/2010/main" val="2299513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8EF15C-5CDA-4D62-B2BC-971B54C6AB6F}"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D1D0-817A-4818-99C0-5666ED9E70A9}" type="slidenum">
              <a:rPr lang="en-US" smtClean="0"/>
              <a:t>‹#›</a:t>
            </a:fld>
            <a:endParaRPr lang="en-US"/>
          </a:p>
        </p:txBody>
      </p:sp>
    </p:spTree>
    <p:extLst>
      <p:ext uri="{BB962C8B-B14F-4D97-AF65-F5344CB8AC3E}">
        <p14:creationId xmlns:p14="http://schemas.microsoft.com/office/powerpoint/2010/main" val="304641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8EF15C-5CDA-4D62-B2BC-971B54C6AB6F}"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D1D0-817A-4818-99C0-5666ED9E70A9}" type="slidenum">
              <a:rPr lang="en-US" smtClean="0"/>
              <a:t>‹#›</a:t>
            </a:fld>
            <a:endParaRPr lang="en-US"/>
          </a:p>
        </p:txBody>
      </p:sp>
    </p:spTree>
    <p:extLst>
      <p:ext uri="{BB962C8B-B14F-4D97-AF65-F5344CB8AC3E}">
        <p14:creationId xmlns:p14="http://schemas.microsoft.com/office/powerpoint/2010/main" val="364180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8EF15C-5CDA-4D62-B2BC-971B54C6AB6F}"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9D1D0-817A-4818-99C0-5666ED9E70A9}" type="slidenum">
              <a:rPr lang="en-US" smtClean="0"/>
              <a:t>‹#›</a:t>
            </a:fld>
            <a:endParaRPr lang="en-US"/>
          </a:p>
        </p:txBody>
      </p:sp>
    </p:spTree>
    <p:extLst>
      <p:ext uri="{BB962C8B-B14F-4D97-AF65-F5344CB8AC3E}">
        <p14:creationId xmlns:p14="http://schemas.microsoft.com/office/powerpoint/2010/main" val="516819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8EF15C-5CDA-4D62-B2BC-971B54C6AB6F}" type="datetimeFigureOut">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49D1D0-817A-4818-99C0-5666ED9E70A9}" type="slidenum">
              <a:rPr lang="en-US" smtClean="0"/>
              <a:t>‹#›</a:t>
            </a:fld>
            <a:endParaRPr lang="en-US"/>
          </a:p>
        </p:txBody>
      </p:sp>
    </p:spTree>
    <p:extLst>
      <p:ext uri="{BB962C8B-B14F-4D97-AF65-F5344CB8AC3E}">
        <p14:creationId xmlns:p14="http://schemas.microsoft.com/office/powerpoint/2010/main" val="1922838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8EF15C-5CDA-4D62-B2BC-971B54C6AB6F}" type="datetimeFigureOut">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49D1D0-817A-4818-99C0-5666ED9E70A9}" type="slidenum">
              <a:rPr lang="en-US" smtClean="0"/>
              <a:t>‹#›</a:t>
            </a:fld>
            <a:endParaRPr lang="en-US"/>
          </a:p>
        </p:txBody>
      </p:sp>
    </p:spTree>
    <p:extLst>
      <p:ext uri="{BB962C8B-B14F-4D97-AF65-F5344CB8AC3E}">
        <p14:creationId xmlns:p14="http://schemas.microsoft.com/office/powerpoint/2010/main" val="60134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EF15C-5CDA-4D62-B2BC-971B54C6AB6F}" type="datetimeFigureOut">
              <a:rPr lang="en-US" smtClean="0"/>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49D1D0-817A-4818-99C0-5666ED9E70A9}" type="slidenum">
              <a:rPr lang="en-US" smtClean="0"/>
              <a:t>‹#›</a:t>
            </a:fld>
            <a:endParaRPr lang="en-US"/>
          </a:p>
        </p:txBody>
      </p:sp>
    </p:spTree>
    <p:extLst>
      <p:ext uri="{BB962C8B-B14F-4D97-AF65-F5344CB8AC3E}">
        <p14:creationId xmlns:p14="http://schemas.microsoft.com/office/powerpoint/2010/main" val="49909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8EF15C-5CDA-4D62-B2BC-971B54C6AB6F}"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9D1D0-817A-4818-99C0-5666ED9E70A9}" type="slidenum">
              <a:rPr lang="en-US" smtClean="0"/>
              <a:t>‹#›</a:t>
            </a:fld>
            <a:endParaRPr lang="en-US"/>
          </a:p>
        </p:txBody>
      </p:sp>
    </p:spTree>
    <p:extLst>
      <p:ext uri="{BB962C8B-B14F-4D97-AF65-F5344CB8AC3E}">
        <p14:creationId xmlns:p14="http://schemas.microsoft.com/office/powerpoint/2010/main" val="1949497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8EF15C-5CDA-4D62-B2BC-971B54C6AB6F}"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9D1D0-817A-4818-99C0-5666ED9E70A9}" type="slidenum">
              <a:rPr lang="en-US" smtClean="0"/>
              <a:t>‹#›</a:t>
            </a:fld>
            <a:endParaRPr lang="en-US"/>
          </a:p>
        </p:txBody>
      </p:sp>
    </p:spTree>
    <p:extLst>
      <p:ext uri="{BB962C8B-B14F-4D97-AF65-F5344CB8AC3E}">
        <p14:creationId xmlns:p14="http://schemas.microsoft.com/office/powerpoint/2010/main" val="2094701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8EF15C-5CDA-4D62-B2BC-971B54C6AB6F}" type="datetimeFigureOut">
              <a:rPr lang="en-US" smtClean="0"/>
              <a:t>11/28/2022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9D1D0-817A-4818-99C0-5666ED9E70A9}" type="slidenum">
              <a:rPr lang="en-US" smtClean="0"/>
              <a:t>‹#›</a:t>
            </a:fld>
            <a:endParaRPr lang="en-US"/>
          </a:p>
        </p:txBody>
      </p:sp>
    </p:spTree>
    <p:extLst>
      <p:ext uri="{BB962C8B-B14F-4D97-AF65-F5344CB8AC3E}">
        <p14:creationId xmlns:p14="http://schemas.microsoft.com/office/powerpoint/2010/main" val="2643845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Software Analysis and Design (CS</a:t>
            </a:r>
            <a:r>
              <a:rPr lang="en-US" b="1"/>
              <a:t>:3004</a:t>
            </a:r>
            <a:r>
              <a:rPr lang="en-US" b="1" dirty="0"/>
              <a:t>)</a:t>
            </a:r>
            <a:endParaRPr lang="en-US" dirty="0"/>
          </a:p>
        </p:txBody>
      </p:sp>
      <p:sp>
        <p:nvSpPr>
          <p:cNvPr id="3" name="Subtitle 2"/>
          <p:cNvSpPr>
            <a:spLocks noGrp="1"/>
          </p:cNvSpPr>
          <p:nvPr>
            <p:ph type="subTitle" idx="1"/>
          </p:nvPr>
        </p:nvSpPr>
        <p:spPr/>
        <p:txBody>
          <a:bodyPr>
            <a:normAutofit/>
          </a:bodyPr>
          <a:lstStyle/>
          <a:p>
            <a:r>
              <a:rPr lang="en-US" sz="4000" b="1" u="sng" dirty="0"/>
              <a:t>State Diagram</a:t>
            </a:r>
          </a:p>
        </p:txBody>
      </p:sp>
    </p:spTree>
    <p:extLst>
      <p:ext uri="{BB962C8B-B14F-4D97-AF65-F5344CB8AC3E}">
        <p14:creationId xmlns:p14="http://schemas.microsoft.com/office/powerpoint/2010/main" val="254976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components of a state chart diagram:</a:t>
            </a:r>
            <a:endParaRPr lang="en-US" dirty="0"/>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2400" b="1" dirty="0"/>
              <a:t>Initial state –</a:t>
            </a:r>
            <a:r>
              <a:rPr lang="en-US" altLang="en-US" sz="2400" dirty="0"/>
              <a:t> We use a black filled circle represent the initial state of a System or a class.</a:t>
            </a:r>
            <a:endParaRPr lang="en-US" altLang="en-US" sz="1200" dirty="0"/>
          </a:p>
          <a:p>
            <a:pPr marL="0" lvl="0" indent="0" eaLnBrk="0" fontAlgn="base" hangingPunct="0">
              <a:lnSpc>
                <a:spcPct val="100000"/>
              </a:lnSpc>
              <a:spcBef>
                <a:spcPct val="0"/>
              </a:spcBef>
              <a:spcAft>
                <a:spcPct val="0"/>
              </a:spcAft>
              <a:buNone/>
            </a:pPr>
            <a:r>
              <a:rPr lang="en-US" altLang="en-US" dirty="0">
                <a:latin typeface="urw-din"/>
              </a:rPr>
              <a:t>  </a:t>
            </a:r>
            <a:r>
              <a:rPr lang="en-US" altLang="en-US" sz="3600" dirty="0">
                <a:latin typeface="urw-din"/>
              </a:rPr>
              <a:t> </a:t>
            </a:r>
            <a:r>
              <a:rPr lang="en-US" altLang="en-US" dirty="0">
                <a:latin typeface="urw-din"/>
              </a:rPr>
              <a:t>         </a:t>
            </a:r>
            <a:br>
              <a:rPr lang="en-US" altLang="en-US" dirty="0">
                <a:latin typeface="urw-din"/>
              </a:rPr>
            </a:br>
            <a:endParaRPr lang="en-US" altLang="en-US" sz="1600" dirty="0"/>
          </a:p>
          <a:p>
            <a:pPr marL="0" lvl="0" indent="0" eaLnBrk="0" fontAlgn="base" hangingPunct="0">
              <a:lnSpc>
                <a:spcPct val="100000"/>
              </a:lnSpc>
              <a:spcBef>
                <a:spcPct val="0"/>
              </a:spcBef>
              <a:spcAft>
                <a:spcPct val="0"/>
              </a:spcAft>
              <a:buNone/>
            </a:pPr>
            <a:endParaRPr lang="en-US" altLang="en-US" sz="1600" b="1" dirty="0"/>
          </a:p>
          <a:p>
            <a:pPr marL="0" lvl="0" indent="0" eaLnBrk="0" fontAlgn="base" hangingPunct="0">
              <a:lnSpc>
                <a:spcPct val="100000"/>
              </a:lnSpc>
              <a:spcBef>
                <a:spcPct val="0"/>
              </a:spcBef>
              <a:spcAft>
                <a:spcPct val="0"/>
              </a:spcAft>
              <a:buNone/>
            </a:pPr>
            <a:endParaRPr lang="en-US" altLang="en-US" sz="1600" b="1" dirty="0"/>
          </a:p>
          <a:p>
            <a:pPr marL="0" lvl="0" indent="0" eaLnBrk="0" fontAlgn="base" hangingPunct="0">
              <a:lnSpc>
                <a:spcPct val="100000"/>
              </a:lnSpc>
              <a:spcBef>
                <a:spcPct val="0"/>
              </a:spcBef>
              <a:spcAft>
                <a:spcPct val="0"/>
              </a:spcAft>
              <a:buNone/>
            </a:pPr>
            <a:endParaRPr lang="en-US" altLang="en-US" sz="1800" b="1" dirty="0"/>
          </a:p>
          <a:p>
            <a:pPr marL="0" lvl="0" indent="0" eaLnBrk="0" fontAlgn="base" hangingPunct="0">
              <a:lnSpc>
                <a:spcPct val="100000"/>
              </a:lnSpc>
              <a:spcBef>
                <a:spcPct val="0"/>
              </a:spcBef>
              <a:spcAft>
                <a:spcPct val="0"/>
              </a:spcAft>
              <a:buNone/>
            </a:pPr>
            <a:r>
              <a:rPr lang="en-US" sz="2400" b="1" dirty="0"/>
              <a:t>Transition </a:t>
            </a:r>
            <a:r>
              <a:rPr lang="en-US" sz="2000" b="1" dirty="0"/>
              <a:t>–</a:t>
            </a:r>
            <a:r>
              <a:rPr lang="en-US" sz="2000" dirty="0"/>
              <a:t> We use a solid arrow to represent the transition or change of control from one state to another. The arrow is labelled with the event which causes the change in state</a:t>
            </a:r>
            <a:endParaRPr lang="en-US" altLang="en-US" sz="1200" b="1" dirty="0"/>
          </a:p>
          <a:p>
            <a:pPr marL="0" lvl="0" indent="0" eaLnBrk="0" fontAlgn="base" hangingPunct="0">
              <a:lnSpc>
                <a:spcPct val="100000"/>
              </a:lnSpc>
              <a:spcBef>
                <a:spcPct val="0"/>
              </a:spcBef>
              <a:spcAft>
                <a:spcPct val="0"/>
              </a:spcAft>
              <a:buNone/>
            </a:pPr>
            <a:endParaRPr lang="en-US" altLang="en-US" sz="1600" b="1" dirty="0"/>
          </a:p>
          <a:p>
            <a:pPr marL="0" indent="0">
              <a:buNone/>
            </a:pPr>
            <a:endParaRPr lang="en-US" dirty="0"/>
          </a:p>
        </p:txBody>
      </p:sp>
      <p:sp>
        <p:nvSpPr>
          <p:cNvPr id="7" name="Rectangle 11"/>
          <p:cNvSpPr>
            <a:spLocks noChangeArrowheads="1"/>
          </p:cNvSpPr>
          <p:nvPr/>
        </p:nvSpPr>
        <p:spPr bwMode="auto">
          <a:xfrm>
            <a:off x="0" y="1362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urw-din"/>
            </a:endParaRPr>
          </a:p>
        </p:txBody>
      </p:sp>
      <p:pic>
        <p:nvPicPr>
          <p:cNvPr id="1036" name="Picture 12" descr="UML-State-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6025" y="2904393"/>
            <a:ext cx="695691" cy="60373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3"/>
          <a:stretch>
            <a:fillRect/>
          </a:stretch>
        </p:blipFill>
        <p:spPr>
          <a:xfrm>
            <a:off x="3868616" y="5257800"/>
            <a:ext cx="3759200" cy="1054100"/>
          </a:xfrm>
          <a:prstGeom prst="rect">
            <a:avLst/>
          </a:prstGeom>
        </p:spPr>
      </p:pic>
    </p:spTree>
    <p:extLst>
      <p:ext uri="{BB962C8B-B14F-4D97-AF65-F5344CB8AC3E}">
        <p14:creationId xmlns:p14="http://schemas.microsoft.com/office/powerpoint/2010/main" val="414148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4" name="Rectangle 1"/>
          <p:cNvSpPr>
            <a:spLocks noChangeArrowheads="1"/>
          </p:cNvSpPr>
          <p:nvPr/>
        </p:nvSpPr>
        <p:spPr bwMode="auto">
          <a:xfrm>
            <a:off x="1045914" y="1709959"/>
            <a:ext cx="8650942" cy="14157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n-lt"/>
              </a:rPr>
              <a:t>State –</a:t>
            </a:r>
            <a:r>
              <a:rPr kumimoji="0" lang="en-US" altLang="en-US" sz="2000" b="0" i="0" u="none" strike="noStrike" cap="none" normalizeH="0" baseline="0" dirty="0">
                <a:ln>
                  <a:noFill/>
                </a:ln>
                <a:solidFill>
                  <a:schemeClr val="tx1"/>
                </a:solidFill>
                <a:effectLst/>
                <a:latin typeface="+mn-lt"/>
              </a:rPr>
              <a:t> We use a rounded rectangle to represent a state. A state represents the conditions or circumstances of an object of a class at an instant of time</a:t>
            </a:r>
            <a:r>
              <a:rPr kumimoji="0" lang="en-US" altLang="en-US" sz="1200" b="0" i="0" u="none" strike="noStrike" cap="none" normalizeH="0" baseline="0" dirty="0">
                <a:ln>
                  <a:noFill/>
                </a:ln>
                <a:solidFill>
                  <a:schemeClr val="tx1"/>
                </a:solidFill>
                <a:effectLst/>
                <a:latin typeface="urw-din"/>
              </a:rPr>
              <a:t>.</a:t>
            </a:r>
            <a:r>
              <a:rPr kumimoji="0" lang="en-US" altLang="en-US" sz="800" b="0" i="0" u="none" strike="noStrike" cap="none" normalizeH="0" baseline="0" dirty="0">
                <a:ln>
                  <a:noFill/>
                </a:ln>
                <a:solidFill>
                  <a:schemeClr val="tx1"/>
                </a:solidFill>
                <a:effectLst/>
              </a:rPr>
              <a:t/>
            </a:r>
            <a:br>
              <a:rPr kumimoji="0" lang="en-US" altLang="en-US" sz="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34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UML-State-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2192" y="2359475"/>
            <a:ext cx="1458904" cy="8315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045914" y="3326872"/>
            <a:ext cx="10671164" cy="3016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n-lt"/>
              </a:rPr>
              <a:t>Self transition –</a:t>
            </a:r>
            <a:r>
              <a:rPr kumimoji="0" lang="en-US" altLang="en-US" sz="2000" b="0" i="0" u="none" strike="noStrike" cap="none" normalizeH="0" baseline="0" dirty="0">
                <a:ln>
                  <a:noFill/>
                </a:ln>
                <a:solidFill>
                  <a:schemeClr val="tx1"/>
                </a:solidFill>
                <a:effectLst/>
                <a:latin typeface="+mn-lt"/>
              </a:rPr>
              <a:t> We use a solid arrow pointing back to the state itself to represent a self transition. There might be scenarios when the state of the object does not change upon the occurrence of an event. We use self transitions to represent such cases.</a:t>
            </a:r>
            <a:endParaRPr kumimoji="0" lang="en-US" altLang="en-US" sz="11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n-lt"/>
              </a:rPr>
              <a:t>  </a:t>
            </a:r>
            <a:r>
              <a:rPr kumimoji="0" lang="en-US" altLang="en-US" sz="8000" b="0" i="0" u="none" strike="noStrike" cap="none" normalizeH="0" baseline="0" dirty="0">
                <a:ln>
                  <a:noFill/>
                </a:ln>
                <a:solidFill>
                  <a:schemeClr val="tx1"/>
                </a:solidFill>
                <a:effectLst/>
                <a:latin typeface="+mn-lt"/>
              </a:rPr>
              <a:t> </a:t>
            </a:r>
            <a:r>
              <a:rPr kumimoji="0" lang="en-US" altLang="en-US" sz="2800" b="0" i="0" u="none" strike="noStrike" cap="none" normalizeH="0" baseline="0" dirty="0">
                <a:ln>
                  <a:noFill/>
                </a:ln>
                <a:solidFill>
                  <a:schemeClr val="tx1"/>
                </a:solidFill>
                <a:effectLst/>
                <a:latin typeface="+mn-lt"/>
              </a:rPr>
              <a:t>                              </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n-lt"/>
              </a:rPr>
              <a:t/>
            </a:r>
            <a:br>
              <a:rPr kumimoji="0" lang="en-US" altLang="en-US" sz="2800" b="0" i="0" u="none" strike="noStrike" cap="none" normalizeH="0" baseline="0" dirty="0">
                <a:ln>
                  <a:noFill/>
                </a:ln>
                <a:solidFill>
                  <a:schemeClr val="tx1"/>
                </a:solidFill>
                <a:effectLst/>
                <a:latin typeface="+mn-lt"/>
              </a:rPr>
            </a:br>
            <a:endParaRPr kumimoji="0" lang="en-US" altLang="en-US" sz="2800" b="0" i="0" u="none" strike="noStrike" cap="none" normalizeH="0" baseline="0" dirty="0">
              <a:ln>
                <a:noFill/>
              </a:ln>
              <a:solidFill>
                <a:schemeClr val="tx1"/>
              </a:solidFill>
              <a:effectLst/>
              <a:latin typeface="+mn-lt"/>
            </a:endParaRPr>
          </a:p>
        </p:txBody>
      </p:sp>
      <p:pic>
        <p:nvPicPr>
          <p:cNvPr id="2052" name="Picture 4" descr="UML-State-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4480" y="4827234"/>
            <a:ext cx="1966422" cy="127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865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a:t>
            </a:r>
          </a:p>
        </p:txBody>
      </p:sp>
      <p:sp>
        <p:nvSpPr>
          <p:cNvPr id="3" name="Content Placeholder 2"/>
          <p:cNvSpPr>
            <a:spLocks noGrp="1"/>
          </p:cNvSpPr>
          <p:nvPr>
            <p:ph idx="1"/>
          </p:nvPr>
        </p:nvSpPr>
        <p:spPr/>
        <p:txBody>
          <a:bodyPr/>
          <a:lstStyle/>
          <a:p>
            <a:r>
              <a:rPr lang="en-US" dirty="0"/>
              <a:t>Termination represents an object being destroyed, or the process being completed, and is drawn as a circle with a filled circle inside. </a:t>
            </a:r>
          </a:p>
          <a:p>
            <a:pPr marL="0" indent="0">
              <a:buNone/>
            </a:pPr>
            <a:endParaRPr lang="en-US" dirty="0"/>
          </a:p>
        </p:txBody>
      </p:sp>
      <p:pic>
        <p:nvPicPr>
          <p:cNvPr id="4" name="Picture 3"/>
          <p:cNvPicPr>
            <a:picLocks noChangeAspect="1"/>
          </p:cNvPicPr>
          <p:nvPr/>
        </p:nvPicPr>
        <p:blipFill>
          <a:blip r:embed="rId3"/>
          <a:stretch>
            <a:fillRect/>
          </a:stretch>
        </p:blipFill>
        <p:spPr>
          <a:xfrm>
            <a:off x="4862512" y="2999422"/>
            <a:ext cx="2466975" cy="2200275"/>
          </a:xfrm>
          <a:prstGeom prst="rect">
            <a:avLst/>
          </a:prstGeom>
        </p:spPr>
      </p:pic>
    </p:spTree>
    <p:extLst>
      <p:ext uri="{BB962C8B-B14F-4D97-AF65-F5344CB8AC3E}">
        <p14:creationId xmlns:p14="http://schemas.microsoft.com/office/powerpoint/2010/main" val="624938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a:stretch>
            <a:fillRect/>
          </a:stretch>
        </p:blipFill>
        <p:spPr>
          <a:xfrm>
            <a:off x="1195138" y="643467"/>
            <a:ext cx="9801723"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8848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91090"/>
            <a:ext cx="10515599" cy="932688"/>
          </a:xfrm>
        </p:spPr>
        <p:txBody>
          <a:bodyPr vert="horz" lIns="91440" tIns="45720" rIns="91440" bIns="45720" rtlCol="0" anchor="b">
            <a:normAutofit/>
          </a:bodyPr>
          <a:lstStyle/>
          <a:p>
            <a:r>
              <a:rPr lang="en-US" sz="5400" b="1" kern="1200">
                <a:solidFill>
                  <a:schemeClr val="tx1"/>
                </a:solidFill>
                <a:latin typeface="+mj-lt"/>
                <a:ea typeface="+mj-ea"/>
                <a:cs typeface="+mj-cs"/>
              </a:rPr>
              <a:t>State Diagram Notation:</a:t>
            </a:r>
          </a:p>
        </p:txBody>
      </p:sp>
      <p:pic>
        <p:nvPicPr>
          <p:cNvPr id="5" name="Picture 4"/>
          <p:cNvPicPr>
            <a:picLocks noChangeAspect="1"/>
          </p:cNvPicPr>
          <p:nvPr/>
        </p:nvPicPr>
        <p:blipFill>
          <a:blip r:embed="rId2"/>
          <a:stretch>
            <a:fillRect/>
          </a:stretch>
        </p:blipFill>
        <p:spPr>
          <a:xfrm>
            <a:off x="1984197" y="1863801"/>
            <a:ext cx="8223604" cy="4440746"/>
          </a:xfrm>
          <a:prstGeom prst="rect">
            <a:avLst/>
          </a:prstGeom>
        </p:spPr>
      </p:pic>
    </p:spTree>
    <p:extLst>
      <p:ext uri="{BB962C8B-B14F-4D97-AF65-F5344CB8AC3E}">
        <p14:creationId xmlns:p14="http://schemas.microsoft.com/office/powerpoint/2010/main" val="2618946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43025" y="2620169"/>
            <a:ext cx="9505950" cy="2762250"/>
          </a:xfrm>
          <a:prstGeom prst="rect">
            <a:avLst/>
          </a:prstGeom>
        </p:spPr>
      </p:pic>
    </p:spTree>
    <p:extLst>
      <p:ext uri="{BB962C8B-B14F-4D97-AF65-F5344CB8AC3E}">
        <p14:creationId xmlns:p14="http://schemas.microsoft.com/office/powerpoint/2010/main" val="2664818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3D09407-53BC-485E-B4CE-BC5E4FC4B2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21DB988-49FC-4608-B0A2-E2F3A40190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903" y="3399769"/>
            <a:ext cx="10640754" cy="775845"/>
          </a:xfrm>
        </p:spPr>
        <p:txBody>
          <a:bodyPr vert="horz" lIns="91440" tIns="45720" rIns="91440" bIns="45720" rtlCol="0" anchor="b">
            <a:normAutofit/>
          </a:bodyPr>
          <a:lstStyle/>
          <a:p>
            <a:pPr algn="ctr"/>
            <a:r>
              <a:rPr lang="en-US" sz="4000" b="1" kern="1200">
                <a:solidFill>
                  <a:schemeClr val="tx2"/>
                </a:solidFill>
                <a:latin typeface="+mj-lt"/>
                <a:ea typeface="+mj-ea"/>
                <a:cs typeface="+mj-cs"/>
              </a:rPr>
              <a:t>State Diagram- Depicting User Verification</a:t>
            </a:r>
          </a:p>
        </p:txBody>
      </p:sp>
      <p:grpSp>
        <p:nvGrpSpPr>
          <p:cNvPr id="75" name="Group 74">
            <a:extLst>
              <a:ext uri="{FF2B5EF4-FFF2-40B4-BE49-F238E27FC236}">
                <a16:creationId xmlns:a16="http://schemas.microsoft.com/office/drawing/2014/main" id="{E9B930FD-8671-4C4C-ADCF-73AC1D0CD41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76" name="Freeform: Shape 75">
              <a:extLst>
                <a:ext uri="{FF2B5EF4-FFF2-40B4-BE49-F238E27FC236}">
                  <a16:creationId xmlns:a16="http://schemas.microsoft.com/office/drawing/2014/main" id="{C35B12C1-569C-4E37-AA33-7EF215F201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F23E2660-7810-46F6-8752-187127C830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C991DC45-0378-45B3-B325-FB8F98545E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9" name="Freeform: Shape 78">
              <a:extLst>
                <a:ext uri="{FF2B5EF4-FFF2-40B4-BE49-F238E27FC236}">
                  <a16:creationId xmlns:a16="http://schemas.microsoft.com/office/drawing/2014/main" id="{E228F5BA-5150-4554-B7EA-93F371F3B1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074" name="Picture 2" descr="UML-State-Diagram"/>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70110" y="320231"/>
            <a:ext cx="7990328" cy="2836567"/>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oup 80">
            <a:extLst>
              <a:ext uri="{FF2B5EF4-FFF2-40B4-BE49-F238E27FC236}">
                <a16:creationId xmlns:a16="http://schemas.microsoft.com/office/drawing/2014/main" id="{383C2651-AE0C-4AE4-8725-E2F9414FE2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82" name="Freeform: Shape 81">
              <a:extLst>
                <a:ext uri="{FF2B5EF4-FFF2-40B4-BE49-F238E27FC236}">
                  <a16:creationId xmlns:a16="http://schemas.microsoft.com/office/drawing/2014/main" id="{CCE13265-B5D2-47B4-A199-E05F390D5B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693EBD03-D832-462C-9304-7273698ED4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reeform: Shape 83">
              <a:extLst>
                <a:ext uri="{FF2B5EF4-FFF2-40B4-BE49-F238E27FC236}">
                  <a16:creationId xmlns:a16="http://schemas.microsoft.com/office/drawing/2014/main" id="{0D53D3E2-805E-40D2-964F-352BF6D476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B7A9A916-A926-43E6-800F-432ABC3F24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3309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States in more detail:</a:t>
            </a:r>
          </a:p>
        </p:txBody>
      </p:sp>
      <p:sp>
        <p:nvSpPr>
          <p:cNvPr id="3" name="Content Placeholder 2"/>
          <p:cNvSpPr>
            <a:spLocks noGrp="1"/>
          </p:cNvSpPr>
          <p:nvPr>
            <p:ph idx="1"/>
          </p:nvPr>
        </p:nvSpPr>
        <p:spPr/>
        <p:txBody>
          <a:bodyPr/>
          <a:lstStyle/>
          <a:p>
            <a:r>
              <a:rPr lang="en-US" dirty="0"/>
              <a:t>Each state has three important sections, </a:t>
            </a:r>
          </a:p>
          <a:p>
            <a:r>
              <a:rPr lang="en-US" dirty="0"/>
              <a:t>a state name</a:t>
            </a:r>
          </a:p>
          <a:p>
            <a:r>
              <a:rPr lang="en-US" dirty="0"/>
              <a:t>state variables</a:t>
            </a:r>
          </a:p>
          <a:p>
            <a:r>
              <a:rPr lang="en-US" dirty="0"/>
              <a:t> and activities</a:t>
            </a:r>
          </a:p>
          <a:p>
            <a:pPr marL="0" indent="0">
              <a:buNone/>
            </a:pPr>
            <a:r>
              <a:rPr lang="en-US" dirty="0"/>
              <a:t>Each state should at least have a state name. </a:t>
            </a:r>
          </a:p>
          <a:p>
            <a:endParaRPr lang="en-US" dirty="0"/>
          </a:p>
        </p:txBody>
      </p:sp>
      <p:pic>
        <p:nvPicPr>
          <p:cNvPr id="4" name="Picture 3"/>
          <p:cNvPicPr>
            <a:picLocks noChangeAspect="1"/>
          </p:cNvPicPr>
          <p:nvPr/>
        </p:nvPicPr>
        <p:blipFill>
          <a:blip r:embed="rId2"/>
          <a:stretch>
            <a:fillRect/>
          </a:stretch>
        </p:blipFill>
        <p:spPr>
          <a:xfrm>
            <a:off x="8484781" y="2274392"/>
            <a:ext cx="2869019" cy="1705637"/>
          </a:xfrm>
          <a:prstGeom prst="roundRect">
            <a:avLst/>
          </a:prstGeom>
        </p:spPr>
      </p:pic>
    </p:spTree>
    <p:extLst>
      <p:ext uri="{BB962C8B-B14F-4D97-AF65-F5344CB8AC3E}">
        <p14:creationId xmlns:p14="http://schemas.microsoft.com/office/powerpoint/2010/main" val="2440799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Continue…</a:t>
            </a:r>
          </a:p>
        </p:txBody>
      </p:sp>
      <p:pic>
        <p:nvPicPr>
          <p:cNvPr id="4" name="Content Placeholder 3"/>
          <p:cNvPicPr>
            <a:picLocks noGrp="1" noChangeAspect="1"/>
          </p:cNvPicPr>
          <p:nvPr>
            <p:ph idx="1"/>
          </p:nvPr>
        </p:nvPicPr>
        <p:blipFill>
          <a:blip r:embed="rId2"/>
          <a:stretch>
            <a:fillRect/>
          </a:stretch>
        </p:blipFill>
        <p:spPr>
          <a:xfrm>
            <a:off x="7715538" y="1027906"/>
            <a:ext cx="3272502" cy="2838579"/>
          </a:xfrm>
          <a:prstGeom prst="roundRect">
            <a:avLst/>
          </a:prstGeom>
        </p:spPr>
      </p:pic>
      <p:sp>
        <p:nvSpPr>
          <p:cNvPr id="5" name="Rectangle 4"/>
          <p:cNvSpPr/>
          <p:nvPr/>
        </p:nvSpPr>
        <p:spPr>
          <a:xfrm>
            <a:off x="838200" y="1957520"/>
            <a:ext cx="6096000" cy="769441"/>
          </a:xfrm>
          <a:prstGeom prst="rect">
            <a:avLst/>
          </a:prstGeom>
        </p:spPr>
        <p:txBody>
          <a:bodyPr>
            <a:spAutoFit/>
          </a:bodyPr>
          <a:lstStyle/>
          <a:p>
            <a:r>
              <a:rPr lang="en-US" sz="2400" b="1" dirty="0"/>
              <a:t>Activities: </a:t>
            </a:r>
            <a:r>
              <a:rPr lang="en-US" sz="2000" dirty="0"/>
              <a:t>are actions that are performed when in a certain state, and they're displayed at the bottom.</a:t>
            </a:r>
          </a:p>
        </p:txBody>
      </p:sp>
      <p:sp>
        <p:nvSpPr>
          <p:cNvPr id="7" name="Rectangle 6"/>
          <p:cNvSpPr/>
          <p:nvPr/>
        </p:nvSpPr>
        <p:spPr>
          <a:xfrm>
            <a:off x="838200" y="3658017"/>
            <a:ext cx="6604591" cy="1200329"/>
          </a:xfrm>
          <a:prstGeom prst="rect">
            <a:avLst/>
          </a:prstGeom>
        </p:spPr>
        <p:txBody>
          <a:bodyPr wrap="square">
            <a:spAutoFit/>
          </a:bodyPr>
          <a:lstStyle/>
          <a:p>
            <a:r>
              <a:rPr lang="en-US" dirty="0">
                <a:latin typeface="OpenSans"/>
              </a:rPr>
              <a:t>There are three types of activities for each state:</a:t>
            </a:r>
          </a:p>
          <a:p>
            <a:pPr marL="342900" indent="-342900">
              <a:buFont typeface="+mj-lt"/>
              <a:buAutoNum type="arabicPeriod"/>
            </a:pPr>
            <a:r>
              <a:rPr lang="en-US" dirty="0">
                <a:latin typeface="OpenSans"/>
              </a:rPr>
              <a:t>entry</a:t>
            </a:r>
          </a:p>
          <a:p>
            <a:pPr marL="342900" indent="-342900">
              <a:buFont typeface="+mj-lt"/>
              <a:buAutoNum type="arabicPeriod"/>
            </a:pPr>
            <a:r>
              <a:rPr lang="en-US" dirty="0">
                <a:latin typeface="OpenSans"/>
              </a:rPr>
              <a:t>exit </a:t>
            </a:r>
          </a:p>
          <a:p>
            <a:pPr marL="342900" indent="-342900">
              <a:buFont typeface="+mj-lt"/>
              <a:buAutoNum type="arabicPeriod"/>
            </a:pPr>
            <a:r>
              <a:rPr lang="en-US" dirty="0">
                <a:latin typeface="OpenSans"/>
              </a:rPr>
              <a:t>and do</a:t>
            </a:r>
            <a:endParaRPr lang="en-US" dirty="0"/>
          </a:p>
        </p:txBody>
      </p:sp>
    </p:spTree>
    <p:extLst>
      <p:ext uri="{BB962C8B-B14F-4D97-AF65-F5344CB8AC3E}">
        <p14:creationId xmlns:p14="http://schemas.microsoft.com/office/powerpoint/2010/main" val="1775463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08E4DDF-3E01-48CD-B0F0-3DE831E19F4B}"/>
              </a:ext>
            </a:extLst>
          </p:cNvPr>
          <p:cNvPicPr>
            <a:picLocks noGrp="1" noChangeAspect="1"/>
          </p:cNvPicPr>
          <p:nvPr>
            <p:ph idx="1"/>
          </p:nvPr>
        </p:nvPicPr>
        <p:blipFill>
          <a:blip r:embed="rId2"/>
          <a:stretch>
            <a:fillRect/>
          </a:stretch>
        </p:blipFill>
        <p:spPr>
          <a:xfrm>
            <a:off x="643467" y="1123249"/>
            <a:ext cx="10905066" cy="4611501"/>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5196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State diagram/State chart / State Machine Diagram:</a:t>
            </a:r>
            <a:endParaRPr lang="en-US" dirty="0"/>
          </a:p>
        </p:txBody>
      </p:sp>
      <p:pic>
        <p:nvPicPr>
          <p:cNvPr id="4" name="Content Placeholder 3"/>
          <p:cNvPicPr>
            <a:picLocks noGrp="1" noChangeAspect="1"/>
          </p:cNvPicPr>
          <p:nvPr>
            <p:ph idx="1"/>
          </p:nvPr>
        </p:nvPicPr>
        <p:blipFill>
          <a:blip r:embed="rId3"/>
          <a:stretch>
            <a:fillRect/>
          </a:stretch>
        </p:blipFill>
        <p:spPr>
          <a:xfrm>
            <a:off x="2488086" y="1825625"/>
            <a:ext cx="7215828" cy="4351338"/>
          </a:xfrm>
          <a:prstGeom prst="rect">
            <a:avLst/>
          </a:prstGeom>
        </p:spPr>
      </p:pic>
    </p:spTree>
    <p:extLst>
      <p:ext uri="{BB962C8B-B14F-4D97-AF65-F5344CB8AC3E}">
        <p14:creationId xmlns:p14="http://schemas.microsoft.com/office/powerpoint/2010/main" val="90597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838200" y="2021705"/>
            <a:ext cx="2553288" cy="2495258"/>
          </a:xfrm>
          <a:prstGeom prst="roundRect">
            <a:avLst/>
          </a:prstGeom>
        </p:spPr>
      </p:pic>
      <p:sp>
        <p:nvSpPr>
          <p:cNvPr id="3" name="Rectangle 1"/>
          <p:cNvSpPr>
            <a:spLocks noGrp="1" noChangeArrowheads="1"/>
          </p:cNvSpPr>
          <p:nvPr>
            <p:ph type="title"/>
          </p:nvPr>
        </p:nvSpPr>
        <p:spPr bwMode="auto">
          <a:xfrm>
            <a:off x="838200" y="250774"/>
            <a:ext cx="7994496" cy="15542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73A3C"/>
                </a:solidFill>
                <a:effectLst/>
                <a:latin typeface="OpenSans-Bold"/>
              </a:rPr>
              <a:t>How would this course state of “Full” be expressed in a state diagram?</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chemeClr val="tx1"/>
                </a:solidFill>
                <a:effectLst/>
                <a:latin typeface="Arial" panose="020B0604020202020204" pitchFamily="34" charset="0"/>
              </a:rPr>
              <a:t/>
            </a:r>
            <a:br>
              <a:rPr kumimoji="0" lang="en-US" altLang="en-US" sz="4000" b="0" i="0" u="none" strike="noStrike" cap="none" normalizeH="0" baseline="0" dirty="0">
                <a:ln>
                  <a:noFill/>
                </a:ln>
                <a:solidFill>
                  <a:schemeClr val="tx1"/>
                </a:solidFill>
                <a:effectLst/>
                <a:latin typeface="Arial" panose="020B0604020202020204" pitchFamily="34" charset="0"/>
              </a:rPr>
            </a:b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4"/>
          <a:stretch>
            <a:fillRect/>
          </a:stretch>
        </p:blipFill>
        <p:spPr>
          <a:xfrm>
            <a:off x="4654617" y="2021706"/>
            <a:ext cx="2352675" cy="2469332"/>
          </a:xfrm>
          <a:prstGeom prst="rect">
            <a:avLst/>
          </a:prstGeom>
        </p:spPr>
      </p:pic>
      <p:pic>
        <p:nvPicPr>
          <p:cNvPr id="6" name="Picture 5"/>
          <p:cNvPicPr>
            <a:picLocks noChangeAspect="1"/>
          </p:cNvPicPr>
          <p:nvPr/>
        </p:nvPicPr>
        <p:blipFill>
          <a:blip r:embed="rId5"/>
          <a:stretch>
            <a:fillRect/>
          </a:stretch>
        </p:blipFill>
        <p:spPr>
          <a:xfrm>
            <a:off x="8270422" y="2021705"/>
            <a:ext cx="2095500" cy="2495257"/>
          </a:xfrm>
          <a:prstGeom prst="rect">
            <a:avLst/>
          </a:prstGeom>
        </p:spPr>
      </p:pic>
      <p:sp>
        <p:nvSpPr>
          <p:cNvPr id="7" name="TextBox 6"/>
          <p:cNvSpPr txBox="1"/>
          <p:nvPr/>
        </p:nvSpPr>
        <p:spPr>
          <a:xfrm>
            <a:off x="357051" y="3117669"/>
            <a:ext cx="295274" cy="369332"/>
          </a:xfrm>
          <a:prstGeom prst="rect">
            <a:avLst/>
          </a:prstGeom>
          <a:noFill/>
        </p:spPr>
        <p:txBody>
          <a:bodyPr wrap="none" rtlCol="0">
            <a:spAutoFit/>
          </a:bodyPr>
          <a:lstStyle/>
          <a:p>
            <a:r>
              <a:rPr lang="en-US" dirty="0"/>
              <a:t>a</a:t>
            </a:r>
          </a:p>
        </p:txBody>
      </p:sp>
      <p:sp>
        <p:nvSpPr>
          <p:cNvPr id="8" name="TextBox 7"/>
          <p:cNvSpPr txBox="1"/>
          <p:nvPr/>
        </p:nvSpPr>
        <p:spPr>
          <a:xfrm>
            <a:off x="3918857" y="3196046"/>
            <a:ext cx="306494" cy="369332"/>
          </a:xfrm>
          <a:prstGeom prst="rect">
            <a:avLst/>
          </a:prstGeom>
          <a:noFill/>
        </p:spPr>
        <p:txBody>
          <a:bodyPr wrap="none" rtlCol="0">
            <a:spAutoFit/>
          </a:bodyPr>
          <a:lstStyle/>
          <a:p>
            <a:r>
              <a:rPr lang="en-US" dirty="0"/>
              <a:t>b</a:t>
            </a:r>
          </a:p>
        </p:txBody>
      </p:sp>
      <p:sp>
        <p:nvSpPr>
          <p:cNvPr id="9" name="TextBox 8"/>
          <p:cNvSpPr txBox="1"/>
          <p:nvPr/>
        </p:nvSpPr>
        <p:spPr>
          <a:xfrm>
            <a:off x="7524206" y="3117669"/>
            <a:ext cx="282450" cy="369332"/>
          </a:xfrm>
          <a:prstGeom prst="rect">
            <a:avLst/>
          </a:prstGeom>
          <a:noFill/>
        </p:spPr>
        <p:txBody>
          <a:bodyPr wrap="none" rtlCol="0">
            <a:spAutoFit/>
          </a:bodyPr>
          <a:lstStyle/>
          <a:p>
            <a:r>
              <a:rPr lang="en-US" dirty="0"/>
              <a:t>c</a:t>
            </a:r>
          </a:p>
        </p:txBody>
      </p:sp>
    </p:spTree>
    <p:extLst>
      <p:ext uri="{BB962C8B-B14F-4D97-AF65-F5344CB8AC3E}">
        <p14:creationId xmlns:p14="http://schemas.microsoft.com/office/powerpoint/2010/main" val="2000624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643467" y="1782981"/>
            <a:ext cx="10905066" cy="4393982"/>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3200" b="1" dirty="0"/>
              <a:t>Entry activities: </a:t>
            </a:r>
            <a:r>
              <a:rPr lang="en-US" sz="3200" dirty="0"/>
              <a:t>are actions that occur when the state is just entered from another state. </a:t>
            </a:r>
          </a:p>
          <a:p>
            <a:pPr indent="-228600">
              <a:lnSpc>
                <a:spcPct val="90000"/>
              </a:lnSpc>
              <a:spcAft>
                <a:spcPts val="600"/>
              </a:spcAft>
              <a:buFont typeface="Arial" panose="020B0604020202020204" pitchFamily="34" charset="0"/>
              <a:buChar char="•"/>
            </a:pPr>
            <a:endParaRPr lang="en-US" sz="3200" dirty="0"/>
          </a:p>
          <a:p>
            <a:pPr indent="-228600">
              <a:lnSpc>
                <a:spcPct val="90000"/>
              </a:lnSpc>
              <a:spcAft>
                <a:spcPts val="600"/>
              </a:spcAft>
              <a:buFont typeface="Arial" panose="020B0604020202020204" pitchFamily="34" charset="0"/>
              <a:buChar char="•"/>
            </a:pPr>
            <a:r>
              <a:rPr lang="en-US" sz="3200" b="1" dirty="0"/>
              <a:t>Exit activities:  </a:t>
            </a:r>
            <a:r>
              <a:rPr lang="en-US" sz="3200" dirty="0"/>
              <a:t>are actions that occur when the state is exited and </a:t>
            </a:r>
          </a:p>
          <a:p>
            <a:pPr indent="-228600">
              <a:lnSpc>
                <a:spcPct val="90000"/>
              </a:lnSpc>
              <a:spcAft>
                <a:spcPts val="600"/>
              </a:spcAft>
              <a:buFont typeface="Arial" panose="020B0604020202020204" pitchFamily="34" charset="0"/>
              <a:buChar char="•"/>
            </a:pPr>
            <a:r>
              <a:rPr lang="en-US" sz="3200" dirty="0"/>
              <a:t>moves on to another state. </a:t>
            </a:r>
          </a:p>
          <a:p>
            <a:pPr indent="-228600">
              <a:lnSpc>
                <a:spcPct val="90000"/>
              </a:lnSpc>
              <a:spcAft>
                <a:spcPts val="600"/>
              </a:spcAft>
              <a:buFont typeface="Arial" panose="020B0604020202020204" pitchFamily="34" charset="0"/>
              <a:buChar char="•"/>
            </a:pPr>
            <a:endParaRPr lang="en-US" sz="3200" dirty="0"/>
          </a:p>
          <a:p>
            <a:pPr indent="-228600">
              <a:lnSpc>
                <a:spcPct val="90000"/>
              </a:lnSpc>
              <a:spcAft>
                <a:spcPts val="600"/>
              </a:spcAft>
              <a:buFont typeface="Arial" panose="020B0604020202020204" pitchFamily="34" charset="0"/>
              <a:buChar char="•"/>
            </a:pPr>
            <a:r>
              <a:rPr lang="en-US" sz="3200" b="1" dirty="0"/>
              <a:t>And do: </a:t>
            </a:r>
            <a:r>
              <a:rPr lang="en-US" sz="3200" dirty="0"/>
              <a:t>activities are actions that occur once, or </a:t>
            </a:r>
          </a:p>
          <a:p>
            <a:pPr indent="-228600">
              <a:lnSpc>
                <a:spcPct val="90000"/>
              </a:lnSpc>
              <a:spcAft>
                <a:spcPts val="600"/>
              </a:spcAft>
              <a:buFont typeface="Arial" panose="020B0604020202020204" pitchFamily="34" charset="0"/>
              <a:buChar char="•"/>
            </a:pPr>
            <a:r>
              <a:rPr lang="en-US" sz="3200" dirty="0"/>
              <a:t>multiple times while the object is in a certain state.</a:t>
            </a:r>
            <a:endParaRPr lang="en-US" sz="3200" b="0" i="0" dirty="0">
              <a:effectLst/>
            </a:endParaRP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19604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vending machine example</a:t>
            </a:r>
          </a:p>
        </p:txBody>
      </p:sp>
      <p:pic>
        <p:nvPicPr>
          <p:cNvPr id="4" name="Content Placeholder 3"/>
          <p:cNvPicPr>
            <a:picLocks noGrp="1" noChangeAspect="1"/>
          </p:cNvPicPr>
          <p:nvPr>
            <p:ph idx="1"/>
          </p:nvPr>
        </p:nvPicPr>
        <p:blipFill>
          <a:blip r:embed="rId3"/>
          <a:stretch>
            <a:fillRect/>
          </a:stretch>
        </p:blipFill>
        <p:spPr>
          <a:xfrm>
            <a:off x="2011615" y="1825625"/>
            <a:ext cx="8168769" cy="4351338"/>
          </a:xfrm>
          <a:prstGeom prst="rect">
            <a:avLst/>
          </a:prstGeom>
        </p:spPr>
      </p:pic>
    </p:spTree>
    <p:extLst>
      <p:ext uri="{BB962C8B-B14F-4D97-AF65-F5344CB8AC3E}">
        <p14:creationId xmlns:p14="http://schemas.microsoft.com/office/powerpoint/2010/main" val="2281178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p:txBody>
          <a:bodyPr/>
          <a:lstStyle/>
          <a:p>
            <a:r>
              <a:rPr lang="en-US" dirty="0"/>
              <a:t>What is the purpose of a State diagram?</a:t>
            </a:r>
          </a:p>
          <a:p>
            <a:pPr marL="514350" indent="-514350">
              <a:buFont typeface="+mj-lt"/>
              <a:buAutoNum type="arabicPeriod"/>
            </a:pPr>
            <a:r>
              <a:rPr lang="en-US" dirty="0"/>
              <a:t>To show how data is manipulated and transferred within a system.</a:t>
            </a:r>
          </a:p>
          <a:p>
            <a:pPr marL="514350" indent="-514350">
              <a:buFont typeface="+mj-lt"/>
              <a:buAutoNum type="arabicPeriod"/>
            </a:pPr>
            <a:r>
              <a:rPr lang="en-US" dirty="0"/>
              <a:t>To show how a system or object behaves in reaction to events.</a:t>
            </a:r>
          </a:p>
          <a:p>
            <a:pPr marL="514350" indent="-514350">
              <a:buFont typeface="+mj-lt"/>
              <a:buAutoNum type="arabicPeriod"/>
            </a:pPr>
            <a:r>
              <a:rPr lang="en-US" dirty="0"/>
              <a:t>To show the different classes in a system.</a:t>
            </a:r>
          </a:p>
          <a:p>
            <a:pPr marL="514350" indent="-514350">
              <a:buFont typeface="+mj-lt"/>
              <a:buAutoNum type="arabicPeriod"/>
            </a:pPr>
            <a:r>
              <a:rPr lang="en-US" dirty="0"/>
              <a:t>To show how different classes interact with each other in a system.</a:t>
            </a:r>
          </a:p>
          <a:p>
            <a:pPr marL="0" indent="0">
              <a:buNone/>
            </a:pPr>
            <a:r>
              <a:rPr lang="en-US" dirty="0"/>
              <a:t> </a:t>
            </a:r>
          </a:p>
          <a:p>
            <a:endParaRPr lang="en-US" dirty="0"/>
          </a:p>
        </p:txBody>
      </p:sp>
    </p:spTree>
    <p:extLst>
      <p:ext uri="{BB962C8B-B14F-4D97-AF65-F5344CB8AC3E}">
        <p14:creationId xmlns:p14="http://schemas.microsoft.com/office/powerpoint/2010/main" val="1125558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a:t>Scenario:</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pPr marL="0" indent="0">
              <a:buNone/>
            </a:pPr>
            <a:r>
              <a:rPr lang="en-US" sz="2200" b="0" i="0">
                <a:effectLst/>
                <a:latin typeface="OpenSans"/>
              </a:rPr>
              <a:t>The airplanes should go through multiple different states. When planes are not in use for a flight they are usually </a:t>
            </a:r>
            <a:r>
              <a:rPr lang="en-US" sz="2200" b="1" i="0">
                <a:effectLst/>
                <a:latin typeface="OpenSans-Bold"/>
              </a:rPr>
              <a:t>waiting</a:t>
            </a:r>
            <a:r>
              <a:rPr lang="en-US" sz="2200" b="0" i="0">
                <a:effectLst/>
                <a:latin typeface="OpenSans"/>
              </a:rPr>
              <a:t> to be assigned. Once a plane is chosen to be used for a flight, they are </a:t>
            </a:r>
            <a:r>
              <a:rPr lang="en-US" sz="2200" b="1" i="0">
                <a:effectLst/>
                <a:latin typeface="OpenSans-Bold"/>
              </a:rPr>
              <a:t>assigned</a:t>
            </a:r>
            <a:r>
              <a:rPr lang="en-US" sz="2200" b="0" i="0">
                <a:effectLst/>
                <a:latin typeface="OpenSans"/>
              </a:rPr>
              <a:t> to that flight until the airplane is ready for take-off. While the plane is in the air and flying the state is termed</a:t>
            </a:r>
            <a:r>
              <a:rPr lang="en-US" sz="2200" b="1" i="0">
                <a:effectLst/>
                <a:latin typeface="OpenSans-Bold"/>
              </a:rPr>
              <a:t> ‘en route’</a:t>
            </a:r>
            <a:r>
              <a:rPr lang="en-US" sz="2200" b="0" i="0">
                <a:effectLst/>
                <a:latin typeface="OpenSans"/>
              </a:rPr>
              <a:t>. Once the plane has reached its destination, the plane has to change into a state of </a:t>
            </a:r>
            <a:r>
              <a:rPr lang="en-US" sz="2200" b="1" i="0">
                <a:effectLst/>
                <a:latin typeface="OpenSans-Bold"/>
              </a:rPr>
              <a:t>landing</a:t>
            </a:r>
            <a:r>
              <a:rPr lang="en-US" sz="2200" b="0" i="0">
                <a:effectLst/>
                <a:latin typeface="OpenSans"/>
              </a:rPr>
              <a:t> for the airport to prepare for its arrival. Finally, once the plane has successfully landed, the plane is checked to see if it is ready to be assigned to a new flight or if maintenance is required. If </a:t>
            </a:r>
            <a:r>
              <a:rPr lang="en-US" sz="2200" b="1" i="0">
                <a:effectLst/>
                <a:latin typeface="OpenSans-Bold"/>
              </a:rPr>
              <a:t>maintenance</a:t>
            </a:r>
            <a:r>
              <a:rPr lang="en-US" sz="2200" b="0" i="0">
                <a:effectLst/>
                <a:latin typeface="OpenSans"/>
              </a:rPr>
              <a:t> is required the plane is unusable and if a mechanic decides that the plane cannot be repaired it is removed from the airport and disposed.</a:t>
            </a:r>
            <a:endParaRPr lang="en-US" sz="2200"/>
          </a:p>
        </p:txBody>
      </p:sp>
    </p:spTree>
    <p:extLst>
      <p:ext uri="{BB962C8B-B14F-4D97-AF65-F5344CB8AC3E}">
        <p14:creationId xmlns:p14="http://schemas.microsoft.com/office/powerpoint/2010/main" val="3524011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a:stretch>
            <a:fillRect/>
          </a:stretch>
        </p:blipFill>
        <p:spPr>
          <a:xfrm>
            <a:off x="1670670" y="643467"/>
            <a:ext cx="9272947" cy="5926048"/>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279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45759" y="419762"/>
            <a:ext cx="7857459" cy="6216573"/>
          </a:xfrm>
          <a:prstGeom prst="rect">
            <a:avLst/>
          </a:prstGeom>
        </p:spPr>
      </p:pic>
    </p:spTree>
    <p:extLst>
      <p:ext uri="{BB962C8B-B14F-4D97-AF65-F5344CB8AC3E}">
        <p14:creationId xmlns:p14="http://schemas.microsoft.com/office/powerpoint/2010/main" val="3308106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b="1">
                <a:solidFill>
                  <a:srgbClr val="FFFFFF"/>
                </a:solidFill>
              </a:rPr>
              <a:t>Simple state/</a:t>
            </a:r>
            <a:r>
              <a:rPr lang="en-US" sz="4000" b="1" i="1">
                <a:solidFill>
                  <a:srgbClr val="FFFFFF"/>
                </a:solidFill>
              </a:rPr>
              <a:t>Composite State</a:t>
            </a:r>
            <a:br>
              <a:rPr lang="en-US" sz="4000" b="1" i="1">
                <a:solidFill>
                  <a:srgbClr val="FFFFFF"/>
                </a:solidFill>
              </a:rPr>
            </a:br>
            <a:endParaRPr lang="en-US" sz="4000" b="1">
              <a:solidFill>
                <a:srgbClr val="FFFFFF"/>
              </a:solidFill>
            </a:endParaRP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000"/>
              <a:t>States two types  (simple states or composite states)</a:t>
            </a:r>
          </a:p>
          <a:p>
            <a:pPr marL="0" indent="0">
              <a:buNone/>
            </a:pPr>
            <a:endParaRPr lang="en-US" sz="2000"/>
          </a:p>
          <a:p>
            <a:r>
              <a:rPr lang="en-US" sz="2000" b="1"/>
              <a:t>simple states: </a:t>
            </a:r>
            <a:r>
              <a:rPr lang="en-US" sz="2000"/>
              <a:t>A simple state is one which has no substructure</a:t>
            </a:r>
            <a:endParaRPr lang="en-US" sz="2000" b="1"/>
          </a:p>
          <a:p>
            <a:endParaRPr lang="en-US" sz="2000" b="1"/>
          </a:p>
          <a:p>
            <a:r>
              <a:rPr lang="en-US" sz="2000" b="1"/>
              <a:t>composite state</a:t>
            </a:r>
            <a:r>
              <a:rPr lang="en-US" sz="2000"/>
              <a:t> is defined as state that has substates (nested states). Substates could be sequential (disjoint) or concurrent (orthogonal)</a:t>
            </a:r>
          </a:p>
          <a:p>
            <a:r>
              <a:rPr lang="en-US" sz="2000"/>
              <a:t>Substates may be nested to any level. A nested state machine may have at most one initial state and one final state. Substates are used to simplify complex flat state machines by showing that some states are only possible within a particular context (the enclosing state).</a:t>
            </a:r>
          </a:p>
        </p:txBody>
      </p:sp>
    </p:spTree>
    <p:extLst>
      <p:ext uri="{BB962C8B-B14F-4D97-AF65-F5344CB8AC3E}">
        <p14:creationId xmlns:p14="http://schemas.microsoft.com/office/powerpoint/2010/main" val="3286648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Substates/</a:t>
            </a:r>
            <a:r>
              <a:rPr lang="en-US" b="1" i="1"/>
              <a:t>Composite State</a:t>
            </a:r>
            <a:endParaRPr lang="en-US"/>
          </a:p>
        </p:txBody>
      </p:sp>
      <p:pic>
        <p:nvPicPr>
          <p:cNvPr id="4" name="Content Placeholder 3"/>
          <p:cNvPicPr>
            <a:picLocks noGrp="1" noChangeAspect="1"/>
          </p:cNvPicPr>
          <p:nvPr>
            <p:ph idx="1"/>
          </p:nvPr>
        </p:nvPicPr>
        <p:blipFill>
          <a:blip r:embed="rId2"/>
          <a:stretch>
            <a:fillRect/>
          </a:stretch>
        </p:blipFill>
        <p:spPr>
          <a:xfrm>
            <a:off x="2101930" y="1825625"/>
            <a:ext cx="7988140" cy="4351338"/>
          </a:xfrm>
          <a:prstGeom prst="rect">
            <a:avLst/>
          </a:prstGeom>
        </p:spPr>
      </p:pic>
    </p:spTree>
    <p:extLst>
      <p:ext uri="{BB962C8B-B14F-4D97-AF65-F5344CB8AC3E}">
        <p14:creationId xmlns:p14="http://schemas.microsoft.com/office/powerpoint/2010/main" val="36854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Substates</a:t>
            </a:r>
            <a:r>
              <a:rPr lang="en-US" b="1" dirty="0"/>
              <a:t>/</a:t>
            </a:r>
            <a:r>
              <a:rPr lang="en-US" b="1" i="1" dirty="0"/>
              <a:t>Composite State</a:t>
            </a:r>
            <a:endParaRPr lang="en-US" b="1" dirty="0"/>
          </a:p>
        </p:txBody>
      </p:sp>
      <p:pic>
        <p:nvPicPr>
          <p:cNvPr id="4" name="Content Placeholder 3"/>
          <p:cNvPicPr>
            <a:picLocks noGrp="1" noChangeAspect="1"/>
          </p:cNvPicPr>
          <p:nvPr>
            <p:ph idx="1"/>
          </p:nvPr>
        </p:nvPicPr>
        <p:blipFill>
          <a:blip r:embed="rId2"/>
          <a:stretch>
            <a:fillRect/>
          </a:stretch>
        </p:blipFill>
        <p:spPr>
          <a:xfrm>
            <a:off x="1796528" y="1690689"/>
            <a:ext cx="8261872" cy="3820318"/>
          </a:xfrm>
          <a:prstGeom prst="rect">
            <a:avLst/>
          </a:prstGeom>
        </p:spPr>
      </p:pic>
    </p:spTree>
    <p:extLst>
      <p:ext uri="{BB962C8B-B14F-4D97-AF65-F5344CB8AC3E}">
        <p14:creationId xmlns:p14="http://schemas.microsoft.com/office/powerpoint/2010/main" val="4101759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10546" cy="1325563"/>
          </a:xfrm>
        </p:spPr>
        <p:txBody>
          <a:bodyPr/>
          <a:lstStyle/>
          <a:p>
            <a:r>
              <a:rPr lang="en-US" b="1" dirty="0"/>
              <a:t>State diagram/State chart / State Machine Diagram:</a:t>
            </a:r>
          </a:p>
        </p:txBody>
      </p:sp>
      <p:sp>
        <p:nvSpPr>
          <p:cNvPr id="3" name="Content Placeholder 2"/>
          <p:cNvSpPr>
            <a:spLocks noGrp="1"/>
          </p:cNvSpPr>
          <p:nvPr>
            <p:ph idx="1"/>
          </p:nvPr>
        </p:nvSpPr>
        <p:spPr/>
        <p:txBody>
          <a:bodyPr/>
          <a:lstStyle/>
          <a:p>
            <a:r>
              <a:rPr lang="en-US" dirty="0"/>
              <a:t>A state diagram is a technique that you can use to describe how your system behaves and responds. </a:t>
            </a:r>
          </a:p>
          <a:p>
            <a:r>
              <a:rPr lang="en-US" dirty="0"/>
              <a:t>When an event occurs, you note how a system acts or behaves. </a:t>
            </a:r>
          </a:p>
          <a:p>
            <a:r>
              <a:rPr lang="en-US" dirty="0"/>
              <a:t>State Machine Diagrams (or sometimes referred to as state diagram, state machine or state chart) show the different states of an entity</a:t>
            </a:r>
          </a:p>
          <a:p>
            <a:r>
              <a:rPr lang="en-US" dirty="0"/>
              <a:t> </a:t>
            </a:r>
            <a:r>
              <a:rPr lang="en-US" b="1" dirty="0"/>
              <a:t>An object responds differently to the same event depending on what state it is in</a:t>
            </a:r>
            <a:r>
              <a:rPr lang="en-US" dirty="0"/>
              <a:t>. State machine diagrams are usually applied to objects but can be applied to any element that has behavior to other entities such as: actors, use cases, methods, subsystems systems and etc. </a:t>
            </a:r>
          </a:p>
          <a:p>
            <a:pPr marL="0" indent="0">
              <a:buNone/>
            </a:pPr>
            <a:endParaRPr lang="en-US" dirty="0"/>
          </a:p>
        </p:txBody>
      </p:sp>
    </p:spTree>
    <p:extLst>
      <p:ext uri="{BB962C8B-B14F-4D97-AF65-F5344CB8AC3E}">
        <p14:creationId xmlns:p14="http://schemas.microsoft.com/office/powerpoint/2010/main" val="2227500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Bank ATM</a:t>
            </a:r>
            <a:br>
              <a:rPr lang="en-US" b="1" dirty="0"/>
            </a:br>
            <a:r>
              <a:rPr lang="en-US" b="1" i="1" dirty="0"/>
              <a:t>UML State Machine Diagram Example</a:t>
            </a:r>
            <a:br>
              <a:rPr lang="en-US" b="1" i="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This is an example of UML </a:t>
            </a:r>
            <a:r>
              <a:rPr lang="en-US" b="1" dirty="0"/>
              <a:t>behavioral state machine</a:t>
            </a:r>
            <a:r>
              <a:rPr lang="en-US" dirty="0"/>
              <a:t> diagram showing Bank Automated Teller Machine (ATM) top level state machine.</a:t>
            </a:r>
          </a:p>
          <a:p>
            <a:r>
              <a:rPr lang="en-US" dirty="0"/>
              <a:t>ATM is initially turned off. After the power is turned on, ATM performs startup action and enters </a:t>
            </a:r>
            <a:r>
              <a:rPr lang="en-US" b="1" dirty="0"/>
              <a:t>Self Test</a:t>
            </a:r>
            <a:r>
              <a:rPr lang="en-US" dirty="0"/>
              <a:t> state. If the test fails, ATM goes into </a:t>
            </a:r>
            <a:r>
              <a:rPr lang="en-US" b="1" dirty="0"/>
              <a:t>Out of Service</a:t>
            </a:r>
            <a:r>
              <a:rPr lang="en-US" dirty="0"/>
              <a:t> state, otherwise there is </a:t>
            </a:r>
            <a:r>
              <a:rPr lang="en-US" b="1" dirty="0" err="1"/>
              <a:t>triggerless</a:t>
            </a:r>
            <a:r>
              <a:rPr lang="en-US" b="1" dirty="0"/>
              <a:t> transition</a:t>
            </a:r>
            <a:r>
              <a:rPr lang="en-US" dirty="0"/>
              <a:t> to the </a:t>
            </a:r>
            <a:r>
              <a:rPr lang="en-US" b="1" dirty="0"/>
              <a:t>Idle</a:t>
            </a:r>
            <a:r>
              <a:rPr lang="en-US" dirty="0"/>
              <a:t> state. In this state ATM waits for customer interaction.</a:t>
            </a:r>
          </a:p>
          <a:p>
            <a:r>
              <a:rPr lang="en-US" dirty="0"/>
              <a:t>The ATM state changes from </a:t>
            </a:r>
            <a:r>
              <a:rPr lang="en-US" b="1" dirty="0"/>
              <a:t>Idle</a:t>
            </a:r>
            <a:r>
              <a:rPr lang="en-US" dirty="0"/>
              <a:t> to </a:t>
            </a:r>
            <a:r>
              <a:rPr lang="en-US" b="1" dirty="0"/>
              <a:t>Serving Customer</a:t>
            </a:r>
            <a:r>
              <a:rPr lang="en-US" dirty="0"/>
              <a:t> when the customer inserts banking or credit card in the ATM's card reader. On entering the </a:t>
            </a:r>
            <a:r>
              <a:rPr lang="en-US" b="1" dirty="0"/>
              <a:t>Serving Customer</a:t>
            </a:r>
            <a:r>
              <a:rPr lang="en-US" dirty="0"/>
              <a:t> state, the entry action </a:t>
            </a:r>
            <a:r>
              <a:rPr lang="en-US" b="1" dirty="0" err="1"/>
              <a:t>readCard</a:t>
            </a:r>
            <a:r>
              <a:rPr lang="en-US" dirty="0"/>
              <a:t> is performed. Note, that transition from </a:t>
            </a:r>
            <a:r>
              <a:rPr lang="en-US" b="1" dirty="0"/>
              <a:t>Serving Customer</a:t>
            </a:r>
            <a:r>
              <a:rPr lang="en-US" dirty="0"/>
              <a:t> state back to the </a:t>
            </a:r>
            <a:r>
              <a:rPr lang="en-US" b="1" dirty="0"/>
              <a:t>Idle</a:t>
            </a:r>
            <a:r>
              <a:rPr lang="en-US" dirty="0"/>
              <a:t> state could be triggered by </a:t>
            </a:r>
            <a:r>
              <a:rPr lang="en-US" b="1" dirty="0"/>
              <a:t>cancel</a:t>
            </a:r>
            <a:r>
              <a:rPr lang="en-US" dirty="0"/>
              <a:t> event as the customer could cancel transaction at any time.</a:t>
            </a:r>
          </a:p>
          <a:p>
            <a:endParaRPr lang="en-US" dirty="0"/>
          </a:p>
        </p:txBody>
      </p:sp>
    </p:spTree>
    <p:extLst>
      <p:ext uri="{BB962C8B-B14F-4D97-AF65-F5344CB8AC3E}">
        <p14:creationId xmlns:p14="http://schemas.microsoft.com/office/powerpoint/2010/main" val="3187390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Bank ATM</a:t>
            </a:r>
            <a:br>
              <a:rPr lang="en-US" b="1" dirty="0"/>
            </a:br>
            <a:r>
              <a:rPr lang="en-US" b="1" i="1" dirty="0"/>
              <a:t>UML State Machine Diagram Example</a:t>
            </a:r>
            <a:br>
              <a:rPr lang="en-US" b="1" i="1" dirty="0"/>
            </a:br>
            <a:endParaRPr lang="en-US" dirty="0"/>
          </a:p>
        </p:txBody>
      </p:sp>
      <p:sp>
        <p:nvSpPr>
          <p:cNvPr id="3" name="Content Placeholder 2"/>
          <p:cNvSpPr>
            <a:spLocks noGrp="1"/>
          </p:cNvSpPr>
          <p:nvPr>
            <p:ph idx="1"/>
          </p:nvPr>
        </p:nvSpPr>
        <p:spPr/>
        <p:txBody>
          <a:bodyPr/>
          <a:lstStyle/>
          <a:p>
            <a:r>
              <a:rPr lang="en-US" b="1" dirty="0"/>
              <a:t>Serving Customer</a:t>
            </a:r>
            <a:r>
              <a:rPr lang="en-US" dirty="0"/>
              <a:t> state is a </a:t>
            </a:r>
            <a:r>
              <a:rPr lang="en-US" b="1" dirty="0"/>
              <a:t>composite state</a:t>
            </a:r>
            <a:r>
              <a:rPr lang="en-US" dirty="0"/>
              <a:t> with sequential </a:t>
            </a:r>
            <a:r>
              <a:rPr lang="en-US" dirty="0" err="1"/>
              <a:t>substates</a:t>
            </a:r>
            <a:r>
              <a:rPr lang="en-US" dirty="0"/>
              <a:t> </a:t>
            </a:r>
            <a:r>
              <a:rPr lang="en-US" b="1" dirty="0"/>
              <a:t>Customer Authentication</a:t>
            </a:r>
            <a:r>
              <a:rPr lang="en-US" dirty="0"/>
              <a:t>, </a:t>
            </a:r>
            <a:r>
              <a:rPr lang="en-US" b="1" dirty="0"/>
              <a:t>Selecting Transaction</a:t>
            </a:r>
            <a:r>
              <a:rPr lang="en-US" dirty="0"/>
              <a:t> and </a:t>
            </a:r>
            <a:r>
              <a:rPr lang="en-US" b="1" dirty="0"/>
              <a:t>Transaction</a:t>
            </a:r>
            <a:r>
              <a:rPr lang="en-US" dirty="0"/>
              <a:t>. </a:t>
            </a:r>
            <a:r>
              <a:rPr lang="en-US" b="1" dirty="0"/>
              <a:t>Customer Authentication</a:t>
            </a:r>
            <a:r>
              <a:rPr lang="en-US" dirty="0"/>
              <a:t> and </a:t>
            </a:r>
            <a:r>
              <a:rPr lang="en-US" b="1" dirty="0"/>
              <a:t>Transaction</a:t>
            </a:r>
            <a:r>
              <a:rPr lang="en-US" dirty="0"/>
              <a:t> are composite states by themselves which is shown with hidden decomposition indicator icon. </a:t>
            </a:r>
            <a:r>
              <a:rPr lang="en-US" b="1" dirty="0"/>
              <a:t>Serving Customer</a:t>
            </a:r>
            <a:r>
              <a:rPr lang="en-US" dirty="0"/>
              <a:t> state has </a:t>
            </a:r>
            <a:r>
              <a:rPr lang="en-US" b="1" dirty="0" err="1"/>
              <a:t>triggerless</a:t>
            </a:r>
            <a:r>
              <a:rPr lang="en-US" b="1" dirty="0"/>
              <a:t> transition</a:t>
            </a:r>
            <a:r>
              <a:rPr lang="en-US" dirty="0"/>
              <a:t> back to the </a:t>
            </a:r>
            <a:r>
              <a:rPr lang="en-US" b="1" dirty="0"/>
              <a:t>Idle</a:t>
            </a:r>
            <a:r>
              <a:rPr lang="en-US" dirty="0"/>
              <a:t> state after transaction is finished. The state also has exit action </a:t>
            </a:r>
            <a:r>
              <a:rPr lang="en-US" b="1" dirty="0" err="1"/>
              <a:t>ejectCard</a:t>
            </a:r>
            <a:r>
              <a:rPr lang="en-US" dirty="0"/>
              <a:t> which releases customer's card on leaving the state, no matter what caused the transition out of the state.</a:t>
            </a:r>
          </a:p>
        </p:txBody>
      </p:sp>
    </p:spTree>
    <p:extLst>
      <p:ext uri="{BB962C8B-B14F-4D97-AF65-F5344CB8AC3E}">
        <p14:creationId xmlns:p14="http://schemas.microsoft.com/office/powerpoint/2010/main" val="3005641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154097" y="754602"/>
            <a:ext cx="9055223" cy="5974672"/>
          </a:xfrm>
          <a:prstGeom prst="rect">
            <a:avLst/>
          </a:prstGeom>
        </p:spPr>
      </p:pic>
    </p:spTree>
    <p:extLst>
      <p:ext uri="{BB962C8B-B14F-4D97-AF65-F5344CB8AC3E}">
        <p14:creationId xmlns:p14="http://schemas.microsoft.com/office/powerpoint/2010/main" val="1379703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D0AF59-99C3-4251-AB9A-C966C6AD44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1855405F-37A2-4869-9154-F8BE3BECE6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63EC739-32A9-4615-8CD6-C48A229C6C44}"/>
              </a:ext>
            </a:extLst>
          </p:cNvPr>
          <p:cNvPicPr>
            <a:picLocks noGrp="1" noChangeAspect="1"/>
          </p:cNvPicPr>
          <p:nvPr>
            <p:ph idx="1"/>
          </p:nvPr>
        </p:nvPicPr>
        <p:blipFill>
          <a:blip r:embed="rId2"/>
          <a:stretch>
            <a:fillRect/>
          </a:stretch>
        </p:blipFill>
        <p:spPr>
          <a:xfrm>
            <a:off x="1354666" y="643467"/>
            <a:ext cx="9482667" cy="5571066"/>
          </a:xfrm>
          <a:prstGeom prst="rect">
            <a:avLst/>
          </a:prstGeom>
        </p:spPr>
      </p:pic>
    </p:spTree>
    <p:extLst>
      <p:ext uri="{BB962C8B-B14F-4D97-AF65-F5344CB8AC3E}">
        <p14:creationId xmlns:p14="http://schemas.microsoft.com/office/powerpoint/2010/main" val="75104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Note That:</a:t>
            </a:r>
          </a:p>
          <a:p>
            <a:r>
              <a:rPr lang="en-US" dirty="0"/>
              <a:t>A state machine diagram describes all events (and states and transitions for a single object)</a:t>
            </a:r>
          </a:p>
          <a:p>
            <a:r>
              <a:rPr lang="en-US" dirty="0"/>
              <a:t>A sequence diagram describes the events for a single interaction across all objects involved</a:t>
            </a:r>
          </a:p>
          <a:p>
            <a:endParaRPr lang="en-US" dirty="0"/>
          </a:p>
        </p:txBody>
      </p:sp>
    </p:spTree>
    <p:extLst>
      <p:ext uri="{BB962C8B-B14F-4D97-AF65-F5344CB8AC3E}">
        <p14:creationId xmlns:p14="http://schemas.microsoft.com/office/powerpoint/2010/main" val="400039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en-US" sz="5400" b="1"/>
              <a:t>State:</a:t>
            </a:r>
            <a:endParaRPr lang="en-US" sz="54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872899"/>
            <a:ext cx="4243589" cy="3320668"/>
          </a:xfrm>
        </p:spPr>
        <p:txBody>
          <a:bodyPr>
            <a:normAutofit/>
          </a:bodyPr>
          <a:lstStyle/>
          <a:p>
            <a:r>
              <a:rPr lang="en-US" sz="2200"/>
              <a:t>Let’s think of a person and to keep it simple, assume a person can have three emotional states.</a:t>
            </a:r>
          </a:p>
          <a:p>
            <a:pPr marL="0" indent="0">
              <a:buNone/>
            </a:pPr>
            <a:endParaRPr lang="en-US" sz="2200"/>
          </a:p>
        </p:txBody>
      </p:sp>
      <p:pic>
        <p:nvPicPr>
          <p:cNvPr id="4" name="Picture 3"/>
          <p:cNvPicPr>
            <a:picLocks noChangeAspect="1"/>
          </p:cNvPicPr>
          <p:nvPr/>
        </p:nvPicPr>
        <p:blipFill rotWithShape="1">
          <a:blip r:embed="rId2"/>
          <a:srcRect t="7616" r="-2" b="6392"/>
          <a:stretch/>
        </p:blipFill>
        <p:spPr>
          <a:xfrm>
            <a:off x="5311702" y="-184816"/>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47895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b="1"/>
              <a:t>State diagram</a:t>
            </a:r>
          </a:p>
        </p:txBody>
      </p:sp>
      <p:sp>
        <p:nvSpPr>
          <p:cNvPr id="3" name="Content Placeholder 2"/>
          <p:cNvSpPr>
            <a:spLocks noGrp="1"/>
          </p:cNvSpPr>
          <p:nvPr>
            <p:ph idx="1"/>
          </p:nvPr>
        </p:nvSpPr>
        <p:spPr>
          <a:xfrm>
            <a:off x="643469" y="1782981"/>
            <a:ext cx="4008384" cy="4393982"/>
          </a:xfrm>
        </p:spPr>
        <p:txBody>
          <a:bodyPr>
            <a:normAutofit/>
          </a:bodyPr>
          <a:lstStyle/>
          <a:p>
            <a:pPr marL="0" indent="0">
              <a:buNone/>
            </a:pPr>
            <a:r>
              <a:rPr lang="en-US" sz="2000"/>
              <a:t>State diagrams can describe a single object and illustrate how that object behaves in response to a series of events in your system.</a:t>
            </a:r>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r>
              <a:rPr lang="en-US" sz="2000"/>
              <a:t>Think of an egg. What kind of states could an egg have?</a:t>
            </a:r>
          </a:p>
          <a:p>
            <a:pPr marL="0" indent="0">
              <a:buNone/>
            </a:pPr>
            <a:endParaRPr lang="en-US" sz="2000"/>
          </a:p>
          <a:p>
            <a:endParaRPr lang="en-US" sz="2000"/>
          </a:p>
        </p:txBody>
      </p:sp>
      <p:grpSp>
        <p:nvGrpSpPr>
          <p:cNvPr id="2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3"/>
          <a:stretch>
            <a:fillRect/>
          </a:stretch>
        </p:blipFill>
        <p:spPr>
          <a:xfrm>
            <a:off x="6240980" y="1782981"/>
            <a:ext cx="4361892" cy="4361892"/>
          </a:xfrm>
          <a:prstGeom prst="rect">
            <a:avLst/>
          </a:prstGeom>
        </p:spPr>
      </p:pic>
      <p:grpSp>
        <p:nvGrpSpPr>
          <p:cNvPr id="24"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3795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5231" cy="1325563"/>
          </a:xfrm>
        </p:spPr>
        <p:txBody>
          <a:bodyPr>
            <a:normAutofit/>
          </a:bodyPr>
          <a:lstStyle/>
          <a:p>
            <a:r>
              <a:rPr lang="en-US" sz="3600" b="1" dirty="0"/>
              <a:t>Person’s emotional State change on some event happen:</a:t>
            </a:r>
          </a:p>
        </p:txBody>
      </p:sp>
      <p:pic>
        <p:nvPicPr>
          <p:cNvPr id="5" name="Content Placeholder 4"/>
          <p:cNvPicPr>
            <a:picLocks noGrp="1" noChangeAspect="1"/>
          </p:cNvPicPr>
          <p:nvPr>
            <p:ph idx="1"/>
          </p:nvPr>
        </p:nvPicPr>
        <p:blipFill>
          <a:blip r:embed="rId2"/>
          <a:stretch>
            <a:fillRect/>
          </a:stretch>
        </p:blipFill>
        <p:spPr>
          <a:xfrm>
            <a:off x="3177474" y="3919144"/>
            <a:ext cx="1359358" cy="1287230"/>
          </a:xfrm>
          <a:prstGeom prst="rect">
            <a:avLst/>
          </a:prstGeom>
        </p:spPr>
      </p:pic>
      <p:pic>
        <p:nvPicPr>
          <p:cNvPr id="6" name="Picture 5"/>
          <p:cNvPicPr>
            <a:picLocks noChangeAspect="1"/>
          </p:cNvPicPr>
          <p:nvPr/>
        </p:nvPicPr>
        <p:blipFill>
          <a:blip r:embed="rId2"/>
          <a:stretch>
            <a:fillRect/>
          </a:stretch>
        </p:blipFill>
        <p:spPr>
          <a:xfrm>
            <a:off x="7506223" y="4897023"/>
            <a:ext cx="1351259" cy="1279560"/>
          </a:xfrm>
          <a:prstGeom prst="rect">
            <a:avLst/>
          </a:prstGeom>
        </p:spPr>
      </p:pic>
      <p:sp>
        <p:nvSpPr>
          <p:cNvPr id="7" name="Smiley Face 6"/>
          <p:cNvSpPr/>
          <p:nvPr/>
        </p:nvSpPr>
        <p:spPr>
          <a:xfrm>
            <a:off x="958362" y="2039815"/>
            <a:ext cx="1222130" cy="117817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c 8"/>
          <p:cNvSpPr/>
          <p:nvPr/>
        </p:nvSpPr>
        <p:spPr>
          <a:xfrm>
            <a:off x="7777405" y="5654862"/>
            <a:ext cx="808893" cy="641838"/>
          </a:xfrm>
          <a:prstGeom prst="arc">
            <a:avLst>
              <a:gd name="adj1" fmla="val 1068502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1" name="Straight Connector 10"/>
          <p:cNvCxnSpPr/>
          <p:nvPr/>
        </p:nvCxnSpPr>
        <p:spPr>
          <a:xfrm flipV="1">
            <a:off x="3621909" y="4897023"/>
            <a:ext cx="633046" cy="8793"/>
          </a:xfrm>
          <a:prstGeom prst="line">
            <a:avLst/>
          </a:prstGeom>
        </p:spPr>
        <p:style>
          <a:lnRef idx="1">
            <a:schemeClr val="dk1"/>
          </a:lnRef>
          <a:fillRef idx="0">
            <a:schemeClr val="dk1"/>
          </a:fillRef>
          <a:effectRef idx="0">
            <a:schemeClr val="dk1"/>
          </a:effectRef>
          <a:fontRef idx="minor">
            <a:schemeClr val="tx1"/>
          </a:fontRef>
        </p:style>
      </p:cxnSp>
      <p:sp>
        <p:nvSpPr>
          <p:cNvPr id="12" name="Oval 11"/>
          <p:cNvSpPr/>
          <p:nvPr/>
        </p:nvSpPr>
        <p:spPr>
          <a:xfrm>
            <a:off x="3546229" y="4220308"/>
            <a:ext cx="146540" cy="175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77903" y="4226292"/>
            <a:ext cx="146540" cy="175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366249" y="5213266"/>
            <a:ext cx="146540" cy="175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798773" y="5236090"/>
            <a:ext cx="146540" cy="175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7" idx="5"/>
          </p:cNvCxnSpPr>
          <p:nvPr/>
        </p:nvCxnSpPr>
        <p:spPr>
          <a:xfrm>
            <a:off x="2001515" y="3045446"/>
            <a:ext cx="1321977" cy="117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6" idx="1"/>
          </p:cNvCxnSpPr>
          <p:nvPr/>
        </p:nvCxnSpPr>
        <p:spPr>
          <a:xfrm>
            <a:off x="4425263" y="4869871"/>
            <a:ext cx="3080960" cy="66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5170" y="1441017"/>
            <a:ext cx="562708" cy="4993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Arrow Connector 29"/>
          <p:cNvCxnSpPr>
            <a:stCxn id="25" idx="5"/>
          </p:cNvCxnSpPr>
          <p:nvPr/>
        </p:nvCxnSpPr>
        <p:spPr>
          <a:xfrm>
            <a:off x="515471" y="1867232"/>
            <a:ext cx="513229" cy="4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688681" y="2933078"/>
            <a:ext cx="2463611" cy="369332"/>
          </a:xfrm>
          <a:prstGeom prst="rect">
            <a:avLst/>
          </a:prstGeom>
          <a:noFill/>
        </p:spPr>
        <p:txBody>
          <a:bodyPr wrap="square" rtlCol="0">
            <a:spAutoFit/>
          </a:bodyPr>
          <a:lstStyle/>
          <a:p>
            <a:r>
              <a:rPr lang="en-US" dirty="0" err="1"/>
              <a:t>dogsEatsYourbreakfast</a:t>
            </a:r>
            <a:endParaRPr lang="en-US" dirty="0"/>
          </a:p>
        </p:txBody>
      </p:sp>
      <p:sp>
        <p:nvSpPr>
          <p:cNvPr id="33" name="Rectangle 32"/>
          <p:cNvSpPr/>
          <p:nvPr/>
        </p:nvSpPr>
        <p:spPr>
          <a:xfrm>
            <a:off x="5152292" y="4396154"/>
            <a:ext cx="3213957" cy="369332"/>
          </a:xfrm>
          <a:prstGeom prst="rect">
            <a:avLst/>
          </a:prstGeom>
        </p:spPr>
        <p:txBody>
          <a:bodyPr wrap="none">
            <a:spAutoFit/>
          </a:bodyPr>
          <a:lstStyle/>
          <a:p>
            <a:r>
              <a:rPr lang="en-US" dirty="0" err="1"/>
              <a:t>MumRefuseToMakeAnotherOne</a:t>
            </a:r>
            <a:endParaRPr lang="en-US" dirty="0"/>
          </a:p>
        </p:txBody>
      </p:sp>
    </p:spTree>
    <p:extLst>
      <p:ext uri="{BB962C8B-B14F-4D97-AF65-F5344CB8AC3E}">
        <p14:creationId xmlns:p14="http://schemas.microsoft.com/office/powerpoint/2010/main" val="4016396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State:</a:t>
            </a:r>
          </a:p>
        </p:txBody>
      </p:sp>
      <p:sp>
        <p:nvSpPr>
          <p:cNvPr id="3" name="Content Placeholder 2"/>
          <p:cNvSpPr>
            <a:spLocks noGrp="1"/>
          </p:cNvSpPr>
          <p:nvPr>
            <p:ph idx="1"/>
          </p:nvPr>
        </p:nvSpPr>
        <p:spPr/>
        <p:txBody>
          <a:bodyPr/>
          <a:lstStyle/>
          <a:p>
            <a:pPr marL="0" indent="0">
              <a:buNone/>
            </a:pPr>
            <a:r>
              <a:rPr lang="en-US" dirty="0"/>
              <a:t>A state is the way an object exists at a particular point in time. The state of an object is determined by the values of its attributes. </a:t>
            </a:r>
          </a:p>
          <a:p>
            <a:r>
              <a:rPr lang="en-US" dirty="0"/>
              <a:t>For example, think of a car. </a:t>
            </a:r>
          </a:p>
        </p:txBody>
      </p:sp>
    </p:spTree>
    <p:extLst>
      <p:ext uri="{BB962C8B-B14F-4D97-AF65-F5344CB8AC3E}">
        <p14:creationId xmlns:p14="http://schemas.microsoft.com/office/powerpoint/2010/main" val="1416809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405</Words>
  <Application>Microsoft Office PowerPoint</Application>
  <PresentationFormat>Widescreen</PresentationFormat>
  <Paragraphs>100</Paragraphs>
  <Slides>32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OpenSans</vt:lpstr>
      <vt:lpstr>OpenSans-Bold</vt:lpstr>
      <vt:lpstr>urw-din</vt:lpstr>
      <vt:lpstr>Office Theme</vt:lpstr>
      <vt:lpstr>Software Analysis and Design (CS:3004)</vt:lpstr>
      <vt:lpstr>State diagram/State chart / State Machine Diagram:</vt:lpstr>
      <vt:lpstr>State diagram/State chart / State Machine Diagram:</vt:lpstr>
      <vt:lpstr>PowerPoint Presentation</vt:lpstr>
      <vt:lpstr>PowerPoint Presentation</vt:lpstr>
      <vt:lpstr>State:</vt:lpstr>
      <vt:lpstr>State diagram</vt:lpstr>
      <vt:lpstr>Person’s emotional State change on some event happen:</vt:lpstr>
      <vt:lpstr>State:</vt:lpstr>
      <vt:lpstr>Basic components of a state chart diagram:</vt:lpstr>
      <vt:lpstr>Continue…</vt:lpstr>
      <vt:lpstr>termination</vt:lpstr>
      <vt:lpstr>PowerPoint Presentation</vt:lpstr>
      <vt:lpstr>State Diagram Notation:</vt:lpstr>
      <vt:lpstr>PowerPoint Presentation</vt:lpstr>
      <vt:lpstr>State Diagram- Depicting User Verification</vt:lpstr>
      <vt:lpstr>States in more detail:</vt:lpstr>
      <vt:lpstr>Continue…</vt:lpstr>
      <vt:lpstr>PowerPoint Presentation</vt:lpstr>
      <vt:lpstr>How would this course state of “Full” be expressed in a state diagram?  </vt:lpstr>
      <vt:lpstr>PowerPoint Presentation</vt:lpstr>
      <vt:lpstr> vending machine example</vt:lpstr>
      <vt:lpstr>???</vt:lpstr>
      <vt:lpstr>Scenario:</vt:lpstr>
      <vt:lpstr>PowerPoint Presentation</vt:lpstr>
      <vt:lpstr>PowerPoint Presentation</vt:lpstr>
      <vt:lpstr>Simple state/Composite State </vt:lpstr>
      <vt:lpstr>Substates/Composite State</vt:lpstr>
      <vt:lpstr>Substates/Composite State</vt:lpstr>
      <vt:lpstr>Bank ATM UML State Machine Diagram Example </vt:lpstr>
      <vt:lpstr>Bank ATM UML State Machine Diagram Example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Miss. Romasha Khurshid</dc:creator>
  <cp:lastModifiedBy>Nida Munawar</cp:lastModifiedBy>
  <cp:revision>58</cp:revision>
  <dcterms:created xsi:type="dcterms:W3CDTF">2020-12-01T09:07:16Z</dcterms:created>
  <dcterms:modified xsi:type="dcterms:W3CDTF">2022-11-28T09:17:43Z</dcterms:modified>
</cp:coreProperties>
</file>