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72"/>
  </p:notesMasterIdLst>
  <p:sldIdLst>
    <p:sldId id="299" r:id="rId2"/>
    <p:sldId id="300" r:id="rId3"/>
    <p:sldId id="301" r:id="rId4"/>
    <p:sldId id="302" r:id="rId5"/>
    <p:sldId id="296" r:id="rId6"/>
    <p:sldId id="298" r:id="rId7"/>
    <p:sldId id="297" r:id="rId8"/>
    <p:sldId id="303" r:id="rId9"/>
    <p:sldId id="304" r:id="rId10"/>
    <p:sldId id="305" r:id="rId11"/>
    <p:sldId id="258" r:id="rId12"/>
    <p:sldId id="259" r:id="rId13"/>
    <p:sldId id="260" r:id="rId14"/>
    <p:sldId id="261" r:id="rId15"/>
    <p:sldId id="310" r:id="rId16"/>
    <p:sldId id="262" r:id="rId17"/>
    <p:sldId id="306" r:id="rId18"/>
    <p:sldId id="307" r:id="rId19"/>
    <p:sldId id="308" r:id="rId20"/>
    <p:sldId id="309" r:id="rId21"/>
    <p:sldId id="263" r:id="rId22"/>
    <p:sldId id="265" r:id="rId23"/>
    <p:sldId id="311" r:id="rId24"/>
    <p:sldId id="312" r:id="rId25"/>
    <p:sldId id="267" r:id="rId26"/>
    <p:sldId id="324" r:id="rId27"/>
    <p:sldId id="268" r:id="rId28"/>
    <p:sldId id="269" r:id="rId29"/>
    <p:sldId id="270" r:id="rId30"/>
    <p:sldId id="317" r:id="rId31"/>
    <p:sldId id="316" r:id="rId32"/>
    <p:sldId id="318" r:id="rId33"/>
    <p:sldId id="319" r:id="rId34"/>
    <p:sldId id="271" r:id="rId35"/>
    <p:sldId id="272" r:id="rId36"/>
    <p:sldId id="273" r:id="rId37"/>
    <p:sldId id="275" r:id="rId38"/>
    <p:sldId id="277" r:id="rId39"/>
    <p:sldId id="320" r:id="rId40"/>
    <p:sldId id="279" r:id="rId41"/>
    <p:sldId id="314" r:id="rId42"/>
    <p:sldId id="322" r:id="rId43"/>
    <p:sldId id="332" r:id="rId44"/>
    <p:sldId id="333" r:id="rId45"/>
    <p:sldId id="334" r:id="rId46"/>
    <p:sldId id="280" r:id="rId47"/>
    <p:sldId id="313" r:id="rId48"/>
    <p:sldId id="321" r:id="rId49"/>
    <p:sldId id="327" r:id="rId50"/>
    <p:sldId id="329" r:id="rId51"/>
    <p:sldId id="330" r:id="rId52"/>
    <p:sldId id="331" r:id="rId53"/>
    <p:sldId id="323" r:id="rId54"/>
    <p:sldId id="281" r:id="rId55"/>
    <p:sldId id="282" r:id="rId56"/>
    <p:sldId id="284" r:id="rId57"/>
    <p:sldId id="315" r:id="rId58"/>
    <p:sldId id="285" r:id="rId59"/>
    <p:sldId id="325" r:id="rId60"/>
    <p:sldId id="286" r:id="rId61"/>
    <p:sldId id="287" r:id="rId62"/>
    <p:sldId id="288" r:id="rId63"/>
    <p:sldId id="289" r:id="rId64"/>
    <p:sldId id="290" r:id="rId65"/>
    <p:sldId id="291" r:id="rId66"/>
    <p:sldId id="326" r:id="rId67"/>
    <p:sldId id="292" r:id="rId68"/>
    <p:sldId id="293" r:id="rId69"/>
    <p:sldId id="294" r:id="rId70"/>
    <p:sldId id="295" r:id="rId7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p:cViewPr varScale="1">
        <p:scale>
          <a:sx n="82" d="100"/>
          <a:sy n="82" d="100"/>
        </p:scale>
        <p:origin x="14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9E78D5D-4232-49A6-A345-ADCD609FFDB1}" type="datetimeFigureOut">
              <a:rPr lang="x-none" smtClean="0"/>
              <a:t>21/09/2022</a:t>
            </a:fld>
            <a:endParaRPr lang="x-none"/>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BE43925-BC19-490A-B517-CC5A40D9A951}" type="slidenum">
              <a:rPr lang="x-none" smtClean="0"/>
              <a:t>‹#›</a:t>
            </a:fld>
            <a:endParaRPr lang="x-none"/>
          </a:p>
        </p:txBody>
      </p:sp>
    </p:spTree>
    <p:extLst>
      <p:ext uri="{BB962C8B-B14F-4D97-AF65-F5344CB8AC3E}">
        <p14:creationId xmlns:p14="http://schemas.microsoft.com/office/powerpoint/2010/main" val="288523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BBE43925-BC19-490A-B517-CC5A40D9A951}" type="slidenum">
              <a:rPr lang="x-none" smtClean="0"/>
              <a:t>1</a:t>
            </a:fld>
            <a:endParaRPr lang="x-none"/>
          </a:p>
        </p:txBody>
      </p:sp>
    </p:spTree>
    <p:extLst>
      <p:ext uri="{BB962C8B-B14F-4D97-AF65-F5344CB8AC3E}">
        <p14:creationId xmlns:p14="http://schemas.microsoft.com/office/powerpoint/2010/main" val="3271607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BE43925-BC19-490A-B517-CC5A40D9A951}" type="slidenum">
              <a:rPr lang="x-none" smtClean="0"/>
              <a:t>64</a:t>
            </a:fld>
            <a:endParaRPr lang="x-none"/>
          </a:p>
        </p:txBody>
      </p:sp>
    </p:spTree>
    <p:extLst>
      <p:ext uri="{BB962C8B-B14F-4D97-AF65-F5344CB8AC3E}">
        <p14:creationId xmlns:p14="http://schemas.microsoft.com/office/powerpoint/2010/main" val="41710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BBE43925-BC19-490A-B517-CC5A40D9A951}" type="slidenum">
              <a:rPr lang="x-none" smtClean="0"/>
              <a:t>69</a:t>
            </a:fld>
            <a:endParaRPr lang="x-none"/>
          </a:p>
        </p:txBody>
      </p:sp>
    </p:spTree>
    <p:extLst>
      <p:ext uri="{BB962C8B-B14F-4D97-AF65-F5344CB8AC3E}">
        <p14:creationId xmlns:p14="http://schemas.microsoft.com/office/powerpoint/2010/main" val="293263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BBE43925-BC19-490A-B517-CC5A40D9A951}" type="slidenum">
              <a:rPr lang="x-none" smtClean="0"/>
              <a:t>20</a:t>
            </a:fld>
            <a:endParaRPr lang="x-none"/>
          </a:p>
        </p:txBody>
      </p:sp>
    </p:spTree>
    <p:extLst>
      <p:ext uri="{BB962C8B-B14F-4D97-AF65-F5344CB8AC3E}">
        <p14:creationId xmlns:p14="http://schemas.microsoft.com/office/powerpoint/2010/main" val="393642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E43925-BC19-490A-B517-CC5A40D9A951}" type="slidenum">
              <a:rPr lang="x-none" smtClean="0"/>
              <a:t>26</a:t>
            </a:fld>
            <a:endParaRPr lang="x-none"/>
          </a:p>
        </p:txBody>
      </p:sp>
    </p:spTree>
    <p:extLst>
      <p:ext uri="{BB962C8B-B14F-4D97-AF65-F5344CB8AC3E}">
        <p14:creationId xmlns:p14="http://schemas.microsoft.com/office/powerpoint/2010/main" val="285224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E43925-BC19-490A-B517-CC5A40D9A951}" type="slidenum">
              <a:rPr lang="x-none" smtClean="0"/>
              <a:t>27</a:t>
            </a:fld>
            <a:endParaRPr lang="x-none"/>
          </a:p>
        </p:txBody>
      </p:sp>
    </p:spTree>
    <p:extLst>
      <p:ext uri="{BB962C8B-B14F-4D97-AF65-F5344CB8AC3E}">
        <p14:creationId xmlns:p14="http://schemas.microsoft.com/office/powerpoint/2010/main" val="4143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E43925-BC19-490A-B517-CC5A40D9A951}" type="slidenum">
              <a:rPr lang="x-none" smtClean="0"/>
              <a:t>42</a:t>
            </a:fld>
            <a:endParaRPr lang="x-none"/>
          </a:p>
        </p:txBody>
      </p:sp>
    </p:spTree>
    <p:extLst>
      <p:ext uri="{BB962C8B-B14F-4D97-AF65-F5344CB8AC3E}">
        <p14:creationId xmlns:p14="http://schemas.microsoft.com/office/powerpoint/2010/main" val="170718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BBE43925-BC19-490A-B517-CC5A40D9A951}" type="slidenum">
              <a:rPr lang="x-none" smtClean="0"/>
              <a:t>47</a:t>
            </a:fld>
            <a:endParaRPr lang="x-none"/>
          </a:p>
        </p:txBody>
      </p:sp>
    </p:spTree>
    <p:extLst>
      <p:ext uri="{BB962C8B-B14F-4D97-AF65-F5344CB8AC3E}">
        <p14:creationId xmlns:p14="http://schemas.microsoft.com/office/powerpoint/2010/main" val="2094509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E43925-BC19-490A-B517-CC5A40D9A951}" type="slidenum">
              <a:rPr lang="x-none" smtClean="0"/>
              <a:t>48</a:t>
            </a:fld>
            <a:endParaRPr lang="x-none"/>
          </a:p>
        </p:txBody>
      </p:sp>
    </p:spTree>
    <p:extLst>
      <p:ext uri="{BB962C8B-B14F-4D97-AF65-F5344CB8AC3E}">
        <p14:creationId xmlns:p14="http://schemas.microsoft.com/office/powerpoint/2010/main" val="2116975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E43925-BC19-490A-B517-CC5A40D9A951}" type="slidenum">
              <a:rPr lang="x-none" smtClean="0"/>
              <a:t>53</a:t>
            </a:fld>
            <a:endParaRPr lang="x-none"/>
          </a:p>
        </p:txBody>
      </p:sp>
    </p:spTree>
    <p:extLst>
      <p:ext uri="{BB962C8B-B14F-4D97-AF65-F5344CB8AC3E}">
        <p14:creationId xmlns:p14="http://schemas.microsoft.com/office/powerpoint/2010/main" val="267863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E43925-BC19-490A-B517-CC5A40D9A951}" type="slidenum">
              <a:rPr lang="x-none" smtClean="0"/>
              <a:t>59</a:t>
            </a:fld>
            <a:endParaRPr lang="x-none"/>
          </a:p>
        </p:txBody>
      </p:sp>
    </p:spTree>
    <p:extLst>
      <p:ext uri="{BB962C8B-B14F-4D97-AF65-F5344CB8AC3E}">
        <p14:creationId xmlns:p14="http://schemas.microsoft.com/office/powerpoint/2010/main" val="344244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2407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076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6266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1057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2478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6369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6920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9938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5054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148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736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9/21/2022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063649859"/>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20.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3.png"/><Relationship Id="rId21" Type="http://schemas.openxmlformats.org/officeDocument/2006/relationships/image" Target="../media/image47.png"/><Relationship Id="rId7" Type="http://schemas.openxmlformats.org/officeDocument/2006/relationships/image" Target="../media/image34.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0.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7.png"/><Relationship Id="rId5" Type="http://schemas.openxmlformats.org/officeDocument/2006/relationships/image" Target="../media/image22.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21.png"/><Relationship Id="rId9" Type="http://schemas.openxmlformats.org/officeDocument/2006/relationships/image" Target="../media/image35.png"/><Relationship Id="rId14"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57.png"/><Relationship Id="rId3" Type="http://schemas.openxmlformats.org/officeDocument/2006/relationships/image" Target="../media/image3.png"/><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png"/><Relationship Id="rId5" Type="http://schemas.openxmlformats.org/officeDocument/2006/relationships/image" Target="../media/image50.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 Id="rId14" Type="http://schemas.openxmlformats.org/officeDocument/2006/relationships/image" Target="../media/image5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6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65.png"/><Relationship Id="rId5" Type="http://schemas.openxmlformats.org/officeDocument/2006/relationships/image" Target="../media/image22.png"/><Relationship Id="rId10" Type="http://schemas.openxmlformats.org/officeDocument/2006/relationships/image" Target="../media/image64.png"/><Relationship Id="rId4" Type="http://schemas.openxmlformats.org/officeDocument/2006/relationships/image" Target="../media/image21.png"/><Relationship Id="rId9" Type="http://schemas.openxmlformats.org/officeDocument/2006/relationships/image" Target="../media/image63.png"/><Relationship Id="rId14" Type="http://schemas.openxmlformats.org/officeDocument/2006/relationships/image" Target="../media/image68.png"/></Relationships>
</file>

<file path=ppt/slides/_rels/slide22.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3" Type="http://schemas.openxmlformats.org/officeDocument/2006/relationships/image" Target="../media/image3.png"/><Relationship Id="rId7" Type="http://schemas.openxmlformats.org/officeDocument/2006/relationships/image" Target="../media/image55.png"/><Relationship Id="rId12" Type="http://schemas.openxmlformats.org/officeDocument/2006/relationships/image" Target="../media/image77.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76.png"/><Relationship Id="rId5" Type="http://schemas.openxmlformats.org/officeDocument/2006/relationships/image" Target="../media/image71.png"/><Relationship Id="rId10" Type="http://schemas.openxmlformats.org/officeDocument/2006/relationships/image" Target="../media/image75.png"/><Relationship Id="rId4" Type="http://schemas.openxmlformats.org/officeDocument/2006/relationships/image" Target="../media/image70.png"/><Relationship Id="rId9" Type="http://schemas.openxmlformats.org/officeDocument/2006/relationships/image" Target="../media/image74.png"/><Relationship Id="rId14" Type="http://schemas.openxmlformats.org/officeDocument/2006/relationships/image" Target="../media/image7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3.png"/><Relationship Id="rId21" Type="http://schemas.openxmlformats.org/officeDocument/2006/relationships/image" Target="../media/image98.png"/><Relationship Id="rId7" Type="http://schemas.openxmlformats.org/officeDocument/2006/relationships/image" Target="../media/image38.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81.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8.png"/><Relationship Id="rId5" Type="http://schemas.openxmlformats.org/officeDocument/2006/relationships/image" Target="../media/image83.png"/><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2.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image" Target="../media/image101.png"/><Relationship Id="rId7" Type="http://schemas.openxmlformats.org/officeDocument/2006/relationships/image" Target="../media/image86.png"/><Relationship Id="rId12" Type="http://schemas.openxmlformats.org/officeDocument/2006/relationships/image" Target="../media/image10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6.png"/><Relationship Id="rId5" Type="http://schemas.openxmlformats.org/officeDocument/2006/relationships/image" Target="../media/image38.png"/><Relationship Id="rId15" Type="http://schemas.openxmlformats.org/officeDocument/2006/relationships/image" Target="../media/image110.png"/><Relationship Id="rId10" Type="http://schemas.openxmlformats.org/officeDocument/2006/relationships/image" Target="../media/image105.png"/><Relationship Id="rId4" Type="http://schemas.openxmlformats.org/officeDocument/2006/relationships/image" Target="../media/image3.png"/><Relationship Id="rId9" Type="http://schemas.openxmlformats.org/officeDocument/2006/relationships/image" Target="../media/image104.png"/><Relationship Id="rId14" Type="http://schemas.openxmlformats.org/officeDocument/2006/relationships/image" Target="../media/image109.png"/></Relationships>
</file>

<file path=ppt/slides/_rels/slide28.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9" Type="http://schemas.openxmlformats.org/officeDocument/2006/relationships/image" Target="../media/image116.png"/></Relationships>
</file>

<file path=ppt/slides/_rels/slide29.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image" Target="../media/image118.png"/><Relationship Id="rId7" Type="http://schemas.openxmlformats.org/officeDocument/2006/relationships/image" Target="../media/image121.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3.png"/><Relationship Id="rId7" Type="http://schemas.openxmlformats.org/officeDocument/2006/relationships/image" Target="../media/image131.png"/><Relationship Id="rId2"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s>
</file>

<file path=ppt/slides/_rels/slide38.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44.png"/><Relationship Id="rId3" Type="http://schemas.openxmlformats.org/officeDocument/2006/relationships/image" Target="../media/image136.png"/><Relationship Id="rId7" Type="http://schemas.openxmlformats.org/officeDocument/2006/relationships/image" Target="../media/image139.png"/><Relationship Id="rId12" Type="http://schemas.openxmlformats.org/officeDocument/2006/relationships/image" Target="../media/image143.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2.png"/><Relationship Id="rId5" Type="http://schemas.openxmlformats.org/officeDocument/2006/relationships/image" Target="../media/image137.png"/><Relationship Id="rId10" Type="http://schemas.openxmlformats.org/officeDocument/2006/relationships/image" Target="../media/image141.png"/><Relationship Id="rId4" Type="http://schemas.openxmlformats.org/officeDocument/2006/relationships/image" Target="../media/image3.png"/><Relationship Id="rId9" Type="http://schemas.openxmlformats.org/officeDocument/2006/relationships/image" Target="../media/image140.png"/><Relationship Id="rId14" Type="http://schemas.openxmlformats.org/officeDocument/2006/relationships/image" Target="../media/image145.png"/></Relationships>
</file>

<file path=ppt/slides/_rels/slide3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54.png"/><Relationship Id="rId18" Type="http://schemas.openxmlformats.org/officeDocument/2006/relationships/image" Target="../media/image159.png"/><Relationship Id="rId3" Type="http://schemas.openxmlformats.org/officeDocument/2006/relationships/image" Target="../media/image148.png"/><Relationship Id="rId7" Type="http://schemas.openxmlformats.org/officeDocument/2006/relationships/image" Target="../media/image150.png"/><Relationship Id="rId12" Type="http://schemas.openxmlformats.org/officeDocument/2006/relationships/image" Target="../media/image153.png"/><Relationship Id="rId17" Type="http://schemas.openxmlformats.org/officeDocument/2006/relationships/image" Target="../media/image158.png"/><Relationship Id="rId2" Type="http://schemas.openxmlformats.org/officeDocument/2006/relationships/image" Target="../media/image147.png"/><Relationship Id="rId16"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18.png"/><Relationship Id="rId5" Type="http://schemas.openxmlformats.org/officeDocument/2006/relationships/image" Target="../media/image3.png"/><Relationship Id="rId15" Type="http://schemas.openxmlformats.org/officeDocument/2006/relationships/image" Target="../media/image156.png"/><Relationship Id="rId10" Type="http://schemas.openxmlformats.org/officeDocument/2006/relationships/image" Target="../media/image152.png"/><Relationship Id="rId4" Type="http://schemas.openxmlformats.org/officeDocument/2006/relationships/image" Target="../media/image149.png"/><Relationship Id="rId9" Type="http://schemas.openxmlformats.org/officeDocument/2006/relationships/image" Target="../media/image151.png"/><Relationship Id="rId14" Type="http://schemas.openxmlformats.org/officeDocument/2006/relationships/image" Target="../media/image155.png"/></Relationships>
</file>

<file path=ppt/slides/_rels/slide4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67.png"/><Relationship Id="rId13" Type="http://schemas.openxmlformats.org/officeDocument/2006/relationships/image" Target="../media/image171.png"/><Relationship Id="rId18" Type="http://schemas.openxmlformats.org/officeDocument/2006/relationships/image" Target="../media/image176.png"/><Relationship Id="rId3" Type="http://schemas.openxmlformats.org/officeDocument/2006/relationships/image" Target="../media/image163.png"/><Relationship Id="rId7" Type="http://schemas.openxmlformats.org/officeDocument/2006/relationships/image" Target="../media/image3.png"/><Relationship Id="rId12" Type="http://schemas.openxmlformats.org/officeDocument/2006/relationships/image" Target="../media/image170.png"/><Relationship Id="rId17" Type="http://schemas.openxmlformats.org/officeDocument/2006/relationships/image" Target="../media/image175.png"/><Relationship Id="rId2" Type="http://schemas.openxmlformats.org/officeDocument/2006/relationships/image" Target="../media/image38.png"/><Relationship Id="rId16" Type="http://schemas.openxmlformats.org/officeDocument/2006/relationships/image" Target="../media/image174.png"/><Relationship Id="rId20" Type="http://schemas.openxmlformats.org/officeDocument/2006/relationships/image" Target="../media/image178.jpg"/><Relationship Id="rId1" Type="http://schemas.openxmlformats.org/officeDocument/2006/relationships/slideLayout" Target="../slideLayouts/slideLayout2.xml"/><Relationship Id="rId6" Type="http://schemas.openxmlformats.org/officeDocument/2006/relationships/image" Target="../media/image166.png"/><Relationship Id="rId11" Type="http://schemas.openxmlformats.org/officeDocument/2006/relationships/image" Target="../media/image169.png"/><Relationship Id="rId5" Type="http://schemas.openxmlformats.org/officeDocument/2006/relationships/image" Target="../media/image165.png"/><Relationship Id="rId15" Type="http://schemas.openxmlformats.org/officeDocument/2006/relationships/image" Target="../media/image173.png"/><Relationship Id="rId10" Type="http://schemas.openxmlformats.org/officeDocument/2006/relationships/image" Target="../media/image18.png"/><Relationship Id="rId19" Type="http://schemas.openxmlformats.org/officeDocument/2006/relationships/image" Target="../media/image177.png"/><Relationship Id="rId4" Type="http://schemas.openxmlformats.org/officeDocument/2006/relationships/image" Target="../media/image164.png"/><Relationship Id="rId9" Type="http://schemas.openxmlformats.org/officeDocument/2006/relationships/image" Target="../media/image168.png"/><Relationship Id="rId14" Type="http://schemas.openxmlformats.org/officeDocument/2006/relationships/image" Target="../media/image172.png"/></Relationships>
</file>

<file path=ppt/slides/_rels/slide47.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87.png"/><Relationship Id="rId13" Type="http://schemas.openxmlformats.org/officeDocument/2006/relationships/image" Target="../media/image191.png"/><Relationship Id="rId18" Type="http://schemas.openxmlformats.org/officeDocument/2006/relationships/image" Target="../media/image196.png"/><Relationship Id="rId3" Type="http://schemas.openxmlformats.org/officeDocument/2006/relationships/image" Target="../media/image183.png"/><Relationship Id="rId7" Type="http://schemas.openxmlformats.org/officeDocument/2006/relationships/image" Target="../media/image186.png"/><Relationship Id="rId12" Type="http://schemas.openxmlformats.org/officeDocument/2006/relationships/image" Target="../media/image190.png"/><Relationship Id="rId17" Type="http://schemas.openxmlformats.org/officeDocument/2006/relationships/image" Target="../media/image195.png"/><Relationship Id="rId2" Type="http://schemas.openxmlformats.org/officeDocument/2006/relationships/image" Target="../media/image119.png"/><Relationship Id="rId16" Type="http://schemas.openxmlformats.org/officeDocument/2006/relationships/image" Target="../media/image194.png"/><Relationship Id="rId1" Type="http://schemas.openxmlformats.org/officeDocument/2006/relationships/slideLayout" Target="../slideLayouts/slideLayout2.xml"/><Relationship Id="rId6" Type="http://schemas.openxmlformats.org/officeDocument/2006/relationships/image" Target="../media/image185.png"/><Relationship Id="rId11" Type="http://schemas.openxmlformats.org/officeDocument/2006/relationships/image" Target="../media/image18.png"/><Relationship Id="rId5" Type="http://schemas.openxmlformats.org/officeDocument/2006/relationships/image" Target="../media/image184.png"/><Relationship Id="rId15" Type="http://schemas.openxmlformats.org/officeDocument/2006/relationships/image" Target="../media/image193.png"/><Relationship Id="rId10" Type="http://schemas.openxmlformats.org/officeDocument/2006/relationships/image" Target="../media/image189.png"/><Relationship Id="rId4" Type="http://schemas.openxmlformats.org/officeDocument/2006/relationships/image" Target="../media/image3.png"/><Relationship Id="rId9" Type="http://schemas.openxmlformats.org/officeDocument/2006/relationships/image" Target="../media/image188.png"/><Relationship Id="rId14" Type="http://schemas.openxmlformats.org/officeDocument/2006/relationships/image" Target="../media/image192.png"/></Relationships>
</file>

<file path=ppt/slides/_rels/slide55.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8.png"/><Relationship Id="rId7" Type="http://schemas.openxmlformats.org/officeDocument/2006/relationships/image" Target="../media/image201.png"/><Relationship Id="rId2" Type="http://schemas.openxmlformats.org/officeDocument/2006/relationships/image" Target="../media/image197.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05.png"/><Relationship Id="rId5" Type="http://schemas.openxmlformats.org/officeDocument/2006/relationships/image" Target="../media/image200.png"/><Relationship Id="rId10" Type="http://schemas.openxmlformats.org/officeDocument/2006/relationships/image" Target="../media/image204.png"/><Relationship Id="rId4" Type="http://schemas.openxmlformats.org/officeDocument/2006/relationships/image" Target="../media/image199.png"/><Relationship Id="rId9" Type="http://schemas.openxmlformats.org/officeDocument/2006/relationships/image" Target="../media/image203.png"/></Relationships>
</file>

<file path=ppt/slides/_rels/slide56.xml.rels><?xml version="1.0" encoding="UTF-8" standalone="yes"?>
<Relationships xmlns="http://schemas.openxmlformats.org/package/2006/relationships"><Relationship Id="rId2" Type="http://schemas.openxmlformats.org/officeDocument/2006/relationships/image" Target="../media/image206.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13.png"/><Relationship Id="rId13" Type="http://schemas.openxmlformats.org/officeDocument/2006/relationships/image" Target="../media/image18.png"/><Relationship Id="rId3" Type="http://schemas.openxmlformats.org/officeDocument/2006/relationships/image" Target="../media/image209.png"/><Relationship Id="rId7" Type="http://schemas.openxmlformats.org/officeDocument/2006/relationships/image" Target="../media/image212.png"/><Relationship Id="rId12" Type="http://schemas.openxmlformats.org/officeDocument/2006/relationships/image" Target="../media/image216.png"/><Relationship Id="rId17" Type="http://schemas.openxmlformats.org/officeDocument/2006/relationships/image" Target="../media/image220.png"/><Relationship Id="rId2" Type="http://schemas.openxmlformats.org/officeDocument/2006/relationships/notesSlide" Target="../notesSlides/notesSlide10.xml"/><Relationship Id="rId16"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11.png"/><Relationship Id="rId11" Type="http://schemas.openxmlformats.org/officeDocument/2006/relationships/image" Target="../media/image215.png"/><Relationship Id="rId5" Type="http://schemas.openxmlformats.org/officeDocument/2006/relationships/image" Target="../media/image210.png"/><Relationship Id="rId15" Type="http://schemas.openxmlformats.org/officeDocument/2006/relationships/image" Target="../media/image218.png"/><Relationship Id="rId10" Type="http://schemas.openxmlformats.org/officeDocument/2006/relationships/image" Target="../media/image214.png"/><Relationship Id="rId4" Type="http://schemas.openxmlformats.org/officeDocument/2006/relationships/image" Target="../media/image3.png"/><Relationship Id="rId9" Type="http://schemas.openxmlformats.org/officeDocument/2006/relationships/image" Target="../media/image38.png"/><Relationship Id="rId14" Type="http://schemas.openxmlformats.org/officeDocument/2006/relationships/image" Target="../media/image217.png"/></Relationships>
</file>

<file path=ppt/slides/_rels/slide65.xml.rels><?xml version="1.0" encoding="UTF-8" standalone="yes"?>
<Relationships xmlns="http://schemas.openxmlformats.org/package/2006/relationships"><Relationship Id="rId8" Type="http://schemas.openxmlformats.org/officeDocument/2006/relationships/image" Target="../media/image226.png"/><Relationship Id="rId3" Type="http://schemas.openxmlformats.org/officeDocument/2006/relationships/image" Target="../media/image3.png"/><Relationship Id="rId7" Type="http://schemas.openxmlformats.org/officeDocument/2006/relationships/image" Target="../media/image225.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224.png"/><Relationship Id="rId5" Type="http://schemas.openxmlformats.org/officeDocument/2006/relationships/image" Target="../media/image223.png"/><Relationship Id="rId10" Type="http://schemas.openxmlformats.org/officeDocument/2006/relationships/image" Target="../media/image228.png"/><Relationship Id="rId4" Type="http://schemas.openxmlformats.org/officeDocument/2006/relationships/image" Target="../media/image222.png"/><Relationship Id="rId9" Type="http://schemas.openxmlformats.org/officeDocument/2006/relationships/image" Target="../media/image227.png"/></Relationships>
</file>

<file path=ppt/slides/_rels/slide66.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235.png"/><Relationship Id="rId3" Type="http://schemas.openxmlformats.org/officeDocument/2006/relationships/image" Target="../media/image3.png"/><Relationship Id="rId7" Type="http://schemas.openxmlformats.org/officeDocument/2006/relationships/image" Target="../media/image234.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33.png"/><Relationship Id="rId5" Type="http://schemas.openxmlformats.org/officeDocument/2006/relationships/image" Target="../media/image232.png"/><Relationship Id="rId4" Type="http://schemas.openxmlformats.org/officeDocument/2006/relationships/image" Target="../media/image231.png"/><Relationship Id="rId9" Type="http://schemas.openxmlformats.org/officeDocument/2006/relationships/image" Target="../media/image236.png"/></Relationships>
</file>

<file path=ppt/slides/_rels/slide6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213.png"/><Relationship Id="rId2"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237.png"/><Relationship Id="rId11" Type="http://schemas.openxmlformats.org/officeDocument/2006/relationships/image" Target="../media/image239.png"/><Relationship Id="rId5" Type="http://schemas.openxmlformats.org/officeDocument/2006/relationships/image" Target="../media/image211.png"/><Relationship Id="rId10" Type="http://schemas.openxmlformats.org/officeDocument/2006/relationships/image" Target="../media/image238.png"/><Relationship Id="rId4" Type="http://schemas.openxmlformats.org/officeDocument/2006/relationships/image" Target="../media/image210.png"/><Relationship Id="rId9" Type="http://schemas.openxmlformats.org/officeDocument/2006/relationships/image" Target="../media/image99.png"/></Relationships>
</file>

<file path=ppt/slides/_rels/slide69.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240.png"/><Relationship Id="rId7" Type="http://schemas.openxmlformats.org/officeDocument/2006/relationships/image" Target="../media/image24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2.png"/><Relationship Id="rId5" Type="http://schemas.openxmlformats.org/officeDocument/2006/relationships/image" Target="../media/image24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49.png"/><Relationship Id="rId13" Type="http://schemas.openxmlformats.org/officeDocument/2006/relationships/image" Target="../media/image254.png"/><Relationship Id="rId3" Type="http://schemas.openxmlformats.org/officeDocument/2006/relationships/image" Target="../media/image3.png"/><Relationship Id="rId7" Type="http://schemas.openxmlformats.org/officeDocument/2006/relationships/image" Target="../media/image248.png"/><Relationship Id="rId12" Type="http://schemas.openxmlformats.org/officeDocument/2006/relationships/image" Target="../media/image253.png"/><Relationship Id="rId2" Type="http://schemas.openxmlformats.org/officeDocument/2006/relationships/image" Target="../media/image244.png"/><Relationship Id="rId16" Type="http://schemas.openxmlformats.org/officeDocument/2006/relationships/image" Target="../media/image257.png"/><Relationship Id="rId1" Type="http://schemas.openxmlformats.org/officeDocument/2006/relationships/slideLayout" Target="../slideLayouts/slideLayout2.xml"/><Relationship Id="rId6" Type="http://schemas.openxmlformats.org/officeDocument/2006/relationships/image" Target="../media/image247.png"/><Relationship Id="rId11" Type="http://schemas.openxmlformats.org/officeDocument/2006/relationships/image" Target="../media/image252.png"/><Relationship Id="rId5" Type="http://schemas.openxmlformats.org/officeDocument/2006/relationships/image" Target="../media/image246.png"/><Relationship Id="rId15" Type="http://schemas.openxmlformats.org/officeDocument/2006/relationships/image" Target="../media/image256.png"/><Relationship Id="rId10" Type="http://schemas.openxmlformats.org/officeDocument/2006/relationships/image" Target="../media/image251.png"/><Relationship Id="rId4" Type="http://schemas.openxmlformats.org/officeDocument/2006/relationships/image" Target="../media/image245.png"/><Relationship Id="rId9" Type="http://schemas.openxmlformats.org/officeDocument/2006/relationships/image" Target="../media/image250.png"/><Relationship Id="rId14" Type="http://schemas.openxmlformats.org/officeDocument/2006/relationships/image" Target="../media/image25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411166"/>
            <a:ext cx="6730511" cy="2147612"/>
          </a:xfrm>
        </p:spPr>
        <p:txBody>
          <a:bodyPr>
            <a:normAutofit fontScale="90000"/>
          </a:bodyPr>
          <a:lstStyle/>
          <a:p>
            <a:r>
              <a:rPr lang="en-US" b="1" dirty="0"/>
              <a:t>Software Analysis and Design (CS:3004)</a:t>
            </a:r>
            <a:br>
              <a:rPr lang="en-US" b="1" dirty="0"/>
            </a:br>
            <a:br>
              <a:rPr lang="en-US" dirty="0"/>
            </a:br>
            <a:endParaRPr lang="en-US" dirty="0"/>
          </a:p>
        </p:txBody>
      </p:sp>
      <p:sp>
        <p:nvSpPr>
          <p:cNvPr id="3" name="Subtitle 2"/>
          <p:cNvSpPr>
            <a:spLocks noGrp="1"/>
          </p:cNvSpPr>
          <p:nvPr>
            <p:ph type="subTitle" idx="1"/>
          </p:nvPr>
        </p:nvSpPr>
        <p:spPr>
          <a:xfrm>
            <a:off x="1143000" y="2642179"/>
            <a:ext cx="6858000" cy="1833197"/>
          </a:xfrm>
        </p:spPr>
        <p:txBody>
          <a:bodyPr>
            <a:normAutofit fontScale="92500" lnSpcReduction="10000"/>
          </a:bodyPr>
          <a:lstStyle/>
          <a:p>
            <a:r>
              <a:rPr lang="en-US" dirty="0"/>
              <a:t>Course</a:t>
            </a:r>
            <a:r>
              <a:rPr lang="en-US" sz="2100" dirty="0"/>
              <a:t> </a:t>
            </a:r>
            <a:r>
              <a:rPr lang="en-US" dirty="0"/>
              <a:t>Instructor</a:t>
            </a:r>
            <a:r>
              <a:rPr lang="en-US" sz="2100" dirty="0"/>
              <a:t>: </a:t>
            </a:r>
            <a:r>
              <a:rPr lang="en-US" dirty="0"/>
              <a:t>Nida Munawar</a:t>
            </a:r>
          </a:p>
          <a:p>
            <a:r>
              <a:rPr lang="en-US" dirty="0"/>
              <a:t>Email Address: nida.munawar@nu.edu.pk</a:t>
            </a:r>
            <a:endParaRPr lang="en-US" b="1" dirty="0"/>
          </a:p>
          <a:p>
            <a:r>
              <a:rPr lang="en-US" b="1" dirty="0"/>
              <a:t>Reference Book</a:t>
            </a:r>
            <a:r>
              <a:rPr lang="en-US" dirty="0"/>
              <a:t>: Applying UML and Patterns (An introduction to Object-Oriented Analysis and Design And Iterative Development) </a:t>
            </a:r>
          </a:p>
          <a:p>
            <a:r>
              <a:rPr lang="en-US" dirty="0"/>
              <a:t>BY Craig </a:t>
            </a:r>
            <a:r>
              <a:rPr lang="en-US" dirty="0" err="1"/>
              <a:t>Larman</a:t>
            </a:r>
            <a:endParaRPr lang="en-US" dirty="0"/>
          </a:p>
          <a:p>
            <a:r>
              <a:rPr lang="en-US" dirty="0"/>
              <a:t>Third Edition</a:t>
            </a:r>
          </a:p>
          <a:p>
            <a:endParaRPr lang="en-US" dirty="0"/>
          </a:p>
        </p:txBody>
      </p:sp>
    </p:spTree>
    <p:extLst>
      <p:ext uri="{BB962C8B-B14F-4D97-AF65-F5344CB8AC3E}">
        <p14:creationId xmlns:p14="http://schemas.microsoft.com/office/powerpoint/2010/main" val="3032755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A9B1-3C12-49FF-80FB-D91EB0537219}"/>
              </a:ext>
            </a:extLst>
          </p:cNvPr>
          <p:cNvSpPr>
            <a:spLocks noGrp="1"/>
          </p:cNvSpPr>
          <p:nvPr>
            <p:ph type="title"/>
          </p:nvPr>
        </p:nvSpPr>
        <p:spPr/>
        <p:txBody>
          <a:bodyPr>
            <a:normAutofit fontScale="90000"/>
          </a:bodyPr>
          <a:lstStyle/>
          <a:p>
            <a:r>
              <a:rPr lang="en-US" dirty="0"/>
              <a:t>Object and Class Example: main outside the class</a:t>
            </a:r>
            <a:br>
              <a:rPr lang="en-US" dirty="0"/>
            </a:br>
            <a:endParaRPr lang="x-none" dirty="0"/>
          </a:p>
        </p:txBody>
      </p:sp>
      <p:sp>
        <p:nvSpPr>
          <p:cNvPr id="3" name="Content Placeholder 2">
            <a:extLst>
              <a:ext uri="{FF2B5EF4-FFF2-40B4-BE49-F238E27FC236}">
                <a16:creationId xmlns:a16="http://schemas.microsoft.com/office/drawing/2014/main" id="{53F4E01A-1257-4E85-8309-8670D04C5266}"/>
              </a:ext>
            </a:extLst>
          </p:cNvPr>
          <p:cNvSpPr>
            <a:spLocks noGrp="1"/>
          </p:cNvSpPr>
          <p:nvPr>
            <p:ph idx="1"/>
          </p:nvPr>
        </p:nvSpPr>
        <p:spPr/>
        <p:txBody>
          <a:bodyPr>
            <a:normAutofit fontScale="92500" lnSpcReduction="10000"/>
          </a:bodyPr>
          <a:lstStyle/>
          <a:p>
            <a:r>
              <a:rPr lang="en-US" dirty="0"/>
              <a:t>//Creating Student.java class.  </a:t>
            </a:r>
          </a:p>
          <a:p>
            <a:r>
              <a:rPr lang="en-US" b="1" dirty="0"/>
              <a:t>class</a:t>
            </a:r>
            <a:r>
              <a:rPr lang="en-US" dirty="0"/>
              <a:t> Student{  </a:t>
            </a:r>
          </a:p>
          <a:p>
            <a:r>
              <a:rPr lang="en-US" dirty="0"/>
              <a:t> </a:t>
            </a:r>
            <a:r>
              <a:rPr lang="en-US" b="1" dirty="0"/>
              <a:t>int</a:t>
            </a:r>
            <a:r>
              <a:rPr lang="en-US" dirty="0"/>
              <a:t> id;  </a:t>
            </a:r>
          </a:p>
          <a:p>
            <a:r>
              <a:rPr lang="en-US" dirty="0"/>
              <a:t> String name;  </a:t>
            </a:r>
          </a:p>
          <a:p>
            <a:r>
              <a:rPr lang="en-US" dirty="0"/>
              <a:t>}  </a:t>
            </a:r>
          </a:p>
          <a:p>
            <a:r>
              <a:rPr lang="en-US" dirty="0"/>
              <a:t>//Creating another class TestStudent1.java which contains the main method  </a:t>
            </a:r>
          </a:p>
          <a:p>
            <a:r>
              <a:rPr lang="en-US" b="1" dirty="0"/>
              <a:t>class</a:t>
            </a:r>
            <a:r>
              <a:rPr lang="en-US" dirty="0"/>
              <a:t> TestStudent1{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Student s1=</a:t>
            </a:r>
            <a:r>
              <a:rPr lang="en-US" b="1" dirty="0"/>
              <a:t>new</a:t>
            </a:r>
            <a:r>
              <a:rPr lang="en-US" dirty="0"/>
              <a:t> Student();  </a:t>
            </a:r>
          </a:p>
          <a:p>
            <a:r>
              <a:rPr lang="en-US" dirty="0"/>
              <a:t>  </a:t>
            </a:r>
            <a:r>
              <a:rPr lang="en-US" dirty="0" err="1"/>
              <a:t>System.out.println</a:t>
            </a:r>
            <a:r>
              <a:rPr lang="en-US" dirty="0"/>
              <a:t>(s1.id);  </a:t>
            </a:r>
          </a:p>
          <a:p>
            <a:r>
              <a:rPr lang="en-US" dirty="0"/>
              <a:t>  </a:t>
            </a:r>
            <a:r>
              <a:rPr lang="en-US" dirty="0" err="1"/>
              <a:t>System.out.println</a:t>
            </a:r>
            <a:r>
              <a:rPr lang="en-US" dirty="0"/>
              <a:t>(s1.name);  </a:t>
            </a:r>
          </a:p>
          <a:p>
            <a:r>
              <a:rPr lang="en-US" dirty="0"/>
              <a:t> }  </a:t>
            </a:r>
          </a:p>
          <a:p>
            <a:r>
              <a:rPr lang="en-US" dirty="0"/>
              <a:t>}  </a:t>
            </a:r>
          </a:p>
          <a:p>
            <a:endParaRPr lang="x-none" dirty="0"/>
          </a:p>
        </p:txBody>
      </p:sp>
    </p:spTree>
    <p:extLst>
      <p:ext uri="{BB962C8B-B14F-4D97-AF65-F5344CB8AC3E}">
        <p14:creationId xmlns:p14="http://schemas.microsoft.com/office/powerpoint/2010/main" val="302451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1876425" cy="788670"/>
          </a:xfrm>
          <a:prstGeom prst="rect">
            <a:avLst/>
          </a:prstGeom>
        </p:spPr>
        <p:txBody>
          <a:bodyPr vert="horz" wrap="square" lIns="0" tIns="13335" rIns="0" bIns="0" rtlCol="0">
            <a:spAutoFit/>
          </a:bodyPr>
          <a:lstStyle/>
          <a:p>
            <a:pPr marL="12700">
              <a:lnSpc>
                <a:spcPct val="100000"/>
              </a:lnSpc>
              <a:spcBef>
                <a:spcPts val="105"/>
              </a:spcBef>
            </a:pPr>
            <a:r>
              <a:rPr spc="-465" dirty="0"/>
              <a:t>Classes</a:t>
            </a:r>
          </a:p>
        </p:txBody>
      </p:sp>
      <p:sp>
        <p:nvSpPr>
          <p:cNvPr id="4" name="object 4"/>
          <p:cNvSpPr/>
          <p:nvPr/>
        </p:nvSpPr>
        <p:spPr>
          <a:xfrm>
            <a:off x="685800" y="1676400"/>
            <a:ext cx="2057400" cy="762000"/>
          </a:xfrm>
          <a:custGeom>
            <a:avLst/>
            <a:gdLst/>
            <a:ahLst/>
            <a:cxnLst/>
            <a:rect l="l" t="t" r="r" b="b"/>
            <a:pathLst>
              <a:path w="2057400" h="762000">
                <a:moveTo>
                  <a:pt x="0" y="762000"/>
                </a:moveTo>
                <a:lnTo>
                  <a:pt x="2057400" y="762000"/>
                </a:lnTo>
                <a:lnTo>
                  <a:pt x="2057400" y="0"/>
                </a:lnTo>
                <a:lnTo>
                  <a:pt x="0" y="0"/>
                </a:lnTo>
                <a:lnTo>
                  <a:pt x="0" y="762000"/>
                </a:lnTo>
                <a:close/>
              </a:path>
            </a:pathLst>
          </a:custGeom>
          <a:solidFill>
            <a:srgbClr val="0E6EC5"/>
          </a:solidFill>
        </p:spPr>
        <p:txBody>
          <a:bodyPr wrap="square" lIns="0" tIns="0" rIns="0" bIns="0" rtlCol="0"/>
          <a:lstStyle/>
          <a:p>
            <a:endParaRPr/>
          </a:p>
        </p:txBody>
      </p:sp>
      <p:sp>
        <p:nvSpPr>
          <p:cNvPr id="5" name="object 5"/>
          <p:cNvSpPr/>
          <p:nvPr/>
        </p:nvSpPr>
        <p:spPr>
          <a:xfrm>
            <a:off x="981455" y="1845564"/>
            <a:ext cx="1485900"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59507" y="1845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2438400"/>
            <a:ext cx="2057400" cy="857250"/>
          </a:xfrm>
          <a:custGeom>
            <a:avLst/>
            <a:gdLst/>
            <a:ahLst/>
            <a:cxnLst/>
            <a:rect l="l" t="t" r="r" b="b"/>
            <a:pathLst>
              <a:path w="2057400" h="857250">
                <a:moveTo>
                  <a:pt x="0" y="857250"/>
                </a:moveTo>
                <a:lnTo>
                  <a:pt x="2057400" y="857250"/>
                </a:lnTo>
                <a:lnTo>
                  <a:pt x="2057400" y="0"/>
                </a:lnTo>
                <a:lnTo>
                  <a:pt x="0" y="0"/>
                </a:lnTo>
                <a:lnTo>
                  <a:pt x="0" y="857250"/>
                </a:lnTo>
                <a:close/>
              </a:path>
            </a:pathLst>
          </a:custGeom>
          <a:solidFill>
            <a:srgbClr val="0E6EC5"/>
          </a:solidFill>
        </p:spPr>
        <p:txBody>
          <a:bodyPr wrap="square" lIns="0" tIns="0" rIns="0" bIns="0" rtlCol="0"/>
          <a:lstStyle/>
          <a:p>
            <a:endParaRPr/>
          </a:p>
        </p:txBody>
      </p:sp>
      <p:sp>
        <p:nvSpPr>
          <p:cNvPr id="8" name="object 8"/>
          <p:cNvSpPr/>
          <p:nvPr/>
        </p:nvSpPr>
        <p:spPr>
          <a:xfrm>
            <a:off x="1100327" y="2654807"/>
            <a:ext cx="1246632"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039111" y="2654807"/>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5800" y="3295650"/>
            <a:ext cx="2057400" cy="952500"/>
          </a:xfrm>
          <a:custGeom>
            <a:avLst/>
            <a:gdLst/>
            <a:ahLst/>
            <a:cxnLst/>
            <a:rect l="l" t="t" r="r" b="b"/>
            <a:pathLst>
              <a:path w="2057400" h="952500">
                <a:moveTo>
                  <a:pt x="0" y="952500"/>
                </a:moveTo>
                <a:lnTo>
                  <a:pt x="2057400" y="952500"/>
                </a:lnTo>
                <a:lnTo>
                  <a:pt x="2057400" y="0"/>
                </a:lnTo>
                <a:lnTo>
                  <a:pt x="0" y="0"/>
                </a:lnTo>
                <a:lnTo>
                  <a:pt x="0" y="952500"/>
                </a:lnTo>
                <a:close/>
              </a:path>
            </a:pathLst>
          </a:custGeom>
          <a:solidFill>
            <a:srgbClr val="0E6EC5"/>
          </a:solidFill>
        </p:spPr>
        <p:txBody>
          <a:bodyPr wrap="square" lIns="0" tIns="0" rIns="0" bIns="0" rtlCol="0"/>
          <a:lstStyle/>
          <a:p>
            <a:endParaRPr/>
          </a:p>
        </p:txBody>
      </p:sp>
      <p:sp>
        <p:nvSpPr>
          <p:cNvPr id="11" name="object 11"/>
          <p:cNvSpPr/>
          <p:nvPr/>
        </p:nvSpPr>
        <p:spPr>
          <a:xfrm>
            <a:off x="1037844" y="3560064"/>
            <a:ext cx="1371600" cy="5135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101595" y="3560064"/>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681037" y="1671637"/>
          <a:ext cx="2057400" cy="257175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tblGrid>
              <a:tr h="762000">
                <a:tc>
                  <a:txBody>
                    <a:bodyPr/>
                    <a:lstStyle/>
                    <a:p>
                      <a:pPr>
                        <a:lnSpc>
                          <a:spcPct val="100000"/>
                        </a:lnSpc>
                        <a:spcBef>
                          <a:spcPts val="30"/>
                        </a:spcBef>
                      </a:pPr>
                      <a:endParaRPr sz="1600">
                        <a:latin typeface="Times New Roman"/>
                        <a:cs typeface="Times New Roman"/>
                      </a:endParaRPr>
                    </a:p>
                    <a:p>
                      <a:pPr marL="10795" algn="ctr">
                        <a:lnSpc>
                          <a:spcPct val="100000"/>
                        </a:lnSpc>
                        <a:spcBef>
                          <a:spcPts val="5"/>
                        </a:spcBef>
                      </a:pPr>
                      <a:r>
                        <a:rPr sz="1800" spc="-5" dirty="0">
                          <a:latin typeface="Arial"/>
                          <a:cs typeface="Arial"/>
                        </a:rPr>
                        <a:t>ClassName</a:t>
                      </a:r>
                      <a:endParaRPr sz="1800">
                        <a:latin typeface="Arial"/>
                        <a:cs typeface="Arial"/>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857250">
                <a:tc>
                  <a:txBody>
                    <a:bodyPr/>
                    <a:lstStyle/>
                    <a:p>
                      <a:pPr>
                        <a:lnSpc>
                          <a:spcPct val="100000"/>
                        </a:lnSpc>
                        <a:spcBef>
                          <a:spcPts val="5"/>
                        </a:spcBef>
                      </a:pPr>
                      <a:endParaRPr sz="1950">
                        <a:latin typeface="Times New Roman"/>
                        <a:cs typeface="Times New Roman"/>
                      </a:endParaRPr>
                    </a:p>
                    <a:p>
                      <a:pPr marL="8255" algn="ctr">
                        <a:lnSpc>
                          <a:spcPct val="100000"/>
                        </a:lnSpc>
                      </a:pPr>
                      <a:r>
                        <a:rPr sz="1800" spc="-5" dirty="0">
                          <a:latin typeface="Arial"/>
                          <a:cs typeface="Arial"/>
                        </a:rPr>
                        <a:t>attributes</a:t>
                      </a:r>
                      <a:endParaRPr sz="1800">
                        <a:latin typeface="Arial"/>
                        <a:cs typeface="Arial"/>
                      </a:endParaRPr>
                    </a:p>
                  </a:txBody>
                  <a:tcPr marL="0" marR="0" marT="6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952500">
                <a:tc>
                  <a:txBody>
                    <a:bodyPr/>
                    <a:lstStyle/>
                    <a:p>
                      <a:pPr>
                        <a:lnSpc>
                          <a:spcPct val="100000"/>
                        </a:lnSpc>
                        <a:spcBef>
                          <a:spcPts val="40"/>
                        </a:spcBef>
                      </a:pPr>
                      <a:endParaRPr sz="2250">
                        <a:latin typeface="Times New Roman"/>
                        <a:cs typeface="Times New Roman"/>
                      </a:endParaRPr>
                    </a:p>
                    <a:p>
                      <a:pPr marL="8255" algn="ctr">
                        <a:lnSpc>
                          <a:spcPct val="100000"/>
                        </a:lnSpc>
                      </a:pPr>
                      <a:r>
                        <a:rPr sz="1800" spc="-5" dirty="0">
                          <a:latin typeface="Arial"/>
                          <a:cs typeface="Arial"/>
                        </a:rPr>
                        <a:t>operations</a:t>
                      </a:r>
                      <a:endParaRPr sz="1800">
                        <a:latin typeface="Arial"/>
                        <a:cs typeface="Arial"/>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14" name="object 14"/>
          <p:cNvSpPr/>
          <p:nvPr/>
        </p:nvSpPr>
        <p:spPr>
          <a:xfrm>
            <a:off x="3300984" y="1383791"/>
            <a:ext cx="510539" cy="51358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503676" y="1383791"/>
            <a:ext cx="827531" cy="513588"/>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023359" y="1383791"/>
            <a:ext cx="373379" cy="51358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088891" y="1383791"/>
            <a:ext cx="2961132" cy="51358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6742176" y="1383791"/>
            <a:ext cx="371855"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300984" y="1658111"/>
            <a:ext cx="4180332" cy="513588"/>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7173468" y="1658111"/>
            <a:ext cx="371855"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3300984" y="1932432"/>
            <a:ext cx="4447032" cy="51358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7440168" y="1932432"/>
            <a:ext cx="371855" cy="513588"/>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3300984" y="2206751"/>
            <a:ext cx="371856" cy="513588"/>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3300984" y="2481072"/>
            <a:ext cx="4037075" cy="513588"/>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7030211" y="2481072"/>
            <a:ext cx="371855" cy="513588"/>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300984" y="2755392"/>
            <a:ext cx="4040123" cy="513588"/>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7033259" y="2755392"/>
            <a:ext cx="371855" cy="513588"/>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3300984" y="3029711"/>
            <a:ext cx="4142232" cy="513588"/>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7135368" y="3029711"/>
            <a:ext cx="371855" cy="513588"/>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3300984" y="3304032"/>
            <a:ext cx="3063240" cy="513588"/>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6056376" y="3304032"/>
            <a:ext cx="371855" cy="513588"/>
          </a:xfrm>
          <a:prstGeom prst="rect">
            <a:avLst/>
          </a:prstGeom>
          <a:blipFill>
            <a:blip r:embed="rId3" cstate="print"/>
            <a:stretch>
              <a:fillRect/>
            </a:stretch>
          </a:blipFill>
        </p:spPr>
        <p:txBody>
          <a:bodyPr wrap="square" lIns="0" tIns="0" rIns="0" bIns="0" rtlCol="0"/>
          <a:lstStyle/>
          <a:p>
            <a:endParaRPr/>
          </a:p>
        </p:txBody>
      </p:sp>
      <p:sp>
        <p:nvSpPr>
          <p:cNvPr id="32" name="object 32"/>
          <p:cNvSpPr txBox="1"/>
          <p:nvPr/>
        </p:nvSpPr>
        <p:spPr>
          <a:xfrm>
            <a:off x="3432175" y="1440002"/>
            <a:ext cx="4164965" cy="222059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A </a:t>
            </a:r>
            <a:r>
              <a:rPr sz="1800" i="1" spc="-5" dirty="0">
                <a:latin typeface="Arial"/>
                <a:cs typeface="Arial"/>
              </a:rPr>
              <a:t>class </a:t>
            </a:r>
            <a:r>
              <a:rPr sz="1800" dirty="0">
                <a:latin typeface="Arial"/>
                <a:cs typeface="Arial"/>
              </a:rPr>
              <a:t>is a </a:t>
            </a:r>
            <a:r>
              <a:rPr sz="1800" spc="-5" dirty="0">
                <a:latin typeface="Arial"/>
                <a:cs typeface="Arial"/>
              </a:rPr>
              <a:t>description of </a:t>
            </a:r>
            <a:r>
              <a:rPr sz="1800" dirty="0">
                <a:latin typeface="Arial"/>
                <a:cs typeface="Arial"/>
              </a:rPr>
              <a:t>a set of  </a:t>
            </a:r>
            <a:r>
              <a:rPr sz="1800" spc="-5" dirty="0">
                <a:latin typeface="Arial"/>
                <a:cs typeface="Arial"/>
              </a:rPr>
              <a:t>objects that share </a:t>
            </a:r>
            <a:r>
              <a:rPr sz="1800" dirty="0">
                <a:latin typeface="Arial"/>
                <a:cs typeface="Arial"/>
              </a:rPr>
              <a:t>the </a:t>
            </a:r>
            <a:r>
              <a:rPr sz="1800" spc="-5" dirty="0">
                <a:latin typeface="Arial"/>
                <a:cs typeface="Arial"/>
              </a:rPr>
              <a:t>same attributes,  operations, relationships, and</a:t>
            </a:r>
            <a:r>
              <a:rPr sz="1800" spc="50" dirty="0">
                <a:latin typeface="Arial"/>
                <a:cs typeface="Arial"/>
              </a:rPr>
              <a:t> </a:t>
            </a:r>
            <a:r>
              <a:rPr sz="1800" spc="-5" dirty="0">
                <a:latin typeface="Arial"/>
                <a:cs typeface="Arial"/>
              </a:rPr>
              <a:t>semantics.</a:t>
            </a:r>
            <a:endParaRPr sz="1800">
              <a:latin typeface="Arial"/>
              <a:cs typeface="Arial"/>
            </a:endParaRPr>
          </a:p>
          <a:p>
            <a:pPr>
              <a:lnSpc>
                <a:spcPct val="100000"/>
              </a:lnSpc>
              <a:spcBef>
                <a:spcPts val="35"/>
              </a:spcBef>
            </a:pPr>
            <a:endParaRPr sz="1850">
              <a:latin typeface="Times New Roman"/>
              <a:cs typeface="Times New Roman"/>
            </a:endParaRPr>
          </a:p>
          <a:p>
            <a:pPr marL="12700" marR="309880">
              <a:lnSpc>
                <a:spcPct val="100000"/>
              </a:lnSpc>
            </a:pPr>
            <a:r>
              <a:rPr sz="1800" spc="-20" dirty="0">
                <a:latin typeface="Arial"/>
                <a:cs typeface="Arial"/>
              </a:rPr>
              <a:t>Graphically, </a:t>
            </a:r>
            <a:r>
              <a:rPr sz="1800" spc="-5" dirty="0">
                <a:latin typeface="Arial"/>
                <a:cs typeface="Arial"/>
              </a:rPr>
              <a:t>a class is rendered as a  rectangle, usually </a:t>
            </a:r>
            <a:r>
              <a:rPr sz="1800" spc="-10" dirty="0">
                <a:latin typeface="Arial"/>
                <a:cs typeface="Arial"/>
              </a:rPr>
              <a:t>including </a:t>
            </a:r>
            <a:r>
              <a:rPr sz="1800" dirty="0">
                <a:latin typeface="Arial"/>
                <a:cs typeface="Arial"/>
              </a:rPr>
              <a:t>its </a:t>
            </a:r>
            <a:r>
              <a:rPr sz="1800" spc="-5" dirty="0">
                <a:latin typeface="Arial"/>
                <a:cs typeface="Arial"/>
              </a:rPr>
              <a:t>name,  attributes, and operations in separate,  designated</a:t>
            </a:r>
            <a:r>
              <a:rPr sz="1800" spc="15" dirty="0">
                <a:latin typeface="Arial"/>
                <a:cs typeface="Arial"/>
              </a:rPr>
              <a:t> </a:t>
            </a:r>
            <a:r>
              <a:rPr sz="1800" spc="-5" dirty="0">
                <a:latin typeface="Arial"/>
                <a:cs typeface="Arial"/>
              </a:rPr>
              <a:t>compartments.</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3241040" cy="788670"/>
          </a:xfrm>
          <a:prstGeom prst="rect">
            <a:avLst/>
          </a:prstGeom>
        </p:spPr>
        <p:txBody>
          <a:bodyPr vert="horz" wrap="square" lIns="0" tIns="13335" rIns="0" bIns="0" rtlCol="0">
            <a:spAutoFit/>
          </a:bodyPr>
          <a:lstStyle/>
          <a:p>
            <a:pPr marL="12700">
              <a:lnSpc>
                <a:spcPct val="100000"/>
              </a:lnSpc>
              <a:spcBef>
                <a:spcPts val="105"/>
              </a:spcBef>
            </a:pPr>
            <a:r>
              <a:rPr spc="-480" dirty="0"/>
              <a:t>Class</a:t>
            </a:r>
            <a:r>
              <a:rPr spc="-355" dirty="0"/>
              <a:t> Names</a:t>
            </a:r>
          </a:p>
        </p:txBody>
      </p:sp>
      <p:sp>
        <p:nvSpPr>
          <p:cNvPr id="4" name="object 4"/>
          <p:cNvSpPr/>
          <p:nvPr/>
        </p:nvSpPr>
        <p:spPr>
          <a:xfrm>
            <a:off x="685800" y="1676400"/>
            <a:ext cx="2057400" cy="762000"/>
          </a:xfrm>
          <a:custGeom>
            <a:avLst/>
            <a:gdLst/>
            <a:ahLst/>
            <a:cxnLst/>
            <a:rect l="l" t="t" r="r" b="b"/>
            <a:pathLst>
              <a:path w="2057400" h="762000">
                <a:moveTo>
                  <a:pt x="0" y="762000"/>
                </a:moveTo>
                <a:lnTo>
                  <a:pt x="2057400" y="762000"/>
                </a:lnTo>
                <a:lnTo>
                  <a:pt x="2057400" y="0"/>
                </a:lnTo>
                <a:lnTo>
                  <a:pt x="0" y="0"/>
                </a:lnTo>
                <a:lnTo>
                  <a:pt x="0" y="762000"/>
                </a:lnTo>
                <a:close/>
              </a:path>
            </a:pathLst>
          </a:custGeom>
          <a:solidFill>
            <a:srgbClr val="0E6EC5"/>
          </a:solidFill>
        </p:spPr>
        <p:txBody>
          <a:bodyPr wrap="square" lIns="0" tIns="0" rIns="0" bIns="0" rtlCol="0"/>
          <a:lstStyle/>
          <a:p>
            <a:endParaRPr/>
          </a:p>
        </p:txBody>
      </p:sp>
      <p:sp>
        <p:nvSpPr>
          <p:cNvPr id="5" name="object 5"/>
          <p:cNvSpPr/>
          <p:nvPr/>
        </p:nvSpPr>
        <p:spPr>
          <a:xfrm>
            <a:off x="981455" y="1845564"/>
            <a:ext cx="1485900"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59507" y="1845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2438400"/>
            <a:ext cx="2057400" cy="857250"/>
          </a:xfrm>
          <a:custGeom>
            <a:avLst/>
            <a:gdLst/>
            <a:ahLst/>
            <a:cxnLst/>
            <a:rect l="l" t="t" r="r" b="b"/>
            <a:pathLst>
              <a:path w="2057400" h="857250">
                <a:moveTo>
                  <a:pt x="0" y="857250"/>
                </a:moveTo>
                <a:lnTo>
                  <a:pt x="2057400" y="857250"/>
                </a:lnTo>
                <a:lnTo>
                  <a:pt x="2057400" y="0"/>
                </a:lnTo>
                <a:lnTo>
                  <a:pt x="0" y="0"/>
                </a:lnTo>
                <a:lnTo>
                  <a:pt x="0" y="857250"/>
                </a:lnTo>
                <a:close/>
              </a:path>
            </a:pathLst>
          </a:custGeom>
          <a:solidFill>
            <a:srgbClr val="FFFFFF"/>
          </a:solidFill>
        </p:spPr>
        <p:txBody>
          <a:bodyPr wrap="square" lIns="0" tIns="0" rIns="0" bIns="0" rtlCol="0"/>
          <a:lstStyle/>
          <a:p>
            <a:endParaRPr/>
          </a:p>
        </p:txBody>
      </p:sp>
      <p:sp>
        <p:nvSpPr>
          <p:cNvPr id="8" name="object 8"/>
          <p:cNvSpPr/>
          <p:nvPr/>
        </p:nvSpPr>
        <p:spPr>
          <a:xfrm>
            <a:off x="1100327" y="2654807"/>
            <a:ext cx="1246632"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039111" y="2654807"/>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5800" y="3295650"/>
            <a:ext cx="2057400" cy="952500"/>
          </a:xfrm>
          <a:custGeom>
            <a:avLst/>
            <a:gdLst/>
            <a:ahLst/>
            <a:cxnLst/>
            <a:rect l="l" t="t" r="r" b="b"/>
            <a:pathLst>
              <a:path w="2057400" h="952500">
                <a:moveTo>
                  <a:pt x="0" y="952500"/>
                </a:moveTo>
                <a:lnTo>
                  <a:pt x="2057400" y="952500"/>
                </a:lnTo>
                <a:lnTo>
                  <a:pt x="2057400" y="0"/>
                </a:lnTo>
                <a:lnTo>
                  <a:pt x="0" y="0"/>
                </a:lnTo>
                <a:lnTo>
                  <a:pt x="0" y="952500"/>
                </a:lnTo>
                <a:close/>
              </a:path>
            </a:pathLst>
          </a:custGeom>
          <a:solidFill>
            <a:srgbClr val="FFFFFF"/>
          </a:solidFill>
        </p:spPr>
        <p:txBody>
          <a:bodyPr wrap="square" lIns="0" tIns="0" rIns="0" bIns="0" rtlCol="0"/>
          <a:lstStyle/>
          <a:p>
            <a:endParaRPr/>
          </a:p>
        </p:txBody>
      </p:sp>
      <p:sp>
        <p:nvSpPr>
          <p:cNvPr id="11" name="object 11"/>
          <p:cNvSpPr/>
          <p:nvPr/>
        </p:nvSpPr>
        <p:spPr>
          <a:xfrm>
            <a:off x="1037844" y="3560064"/>
            <a:ext cx="1371600" cy="5135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101595" y="3560064"/>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13" name="object 13"/>
          <p:cNvGraphicFramePr>
            <a:graphicFrameLocks noGrp="1"/>
          </p:cNvGraphicFramePr>
          <p:nvPr/>
        </p:nvGraphicFramePr>
        <p:xfrm>
          <a:off x="681037" y="1671637"/>
          <a:ext cx="2057400" cy="257175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tblGrid>
              <a:tr h="762000">
                <a:tc>
                  <a:txBody>
                    <a:bodyPr/>
                    <a:lstStyle/>
                    <a:p>
                      <a:pPr>
                        <a:lnSpc>
                          <a:spcPct val="100000"/>
                        </a:lnSpc>
                        <a:spcBef>
                          <a:spcPts val="30"/>
                        </a:spcBef>
                      </a:pPr>
                      <a:endParaRPr sz="1600">
                        <a:latin typeface="Times New Roman"/>
                        <a:cs typeface="Times New Roman"/>
                      </a:endParaRPr>
                    </a:p>
                    <a:p>
                      <a:pPr marL="10795" algn="ctr">
                        <a:lnSpc>
                          <a:spcPct val="100000"/>
                        </a:lnSpc>
                        <a:spcBef>
                          <a:spcPts val="5"/>
                        </a:spcBef>
                      </a:pPr>
                      <a:r>
                        <a:rPr sz="1800" spc="-5" dirty="0">
                          <a:latin typeface="Arial"/>
                          <a:cs typeface="Arial"/>
                        </a:rPr>
                        <a:t>ClassName</a:t>
                      </a:r>
                      <a:endParaRPr sz="1800">
                        <a:latin typeface="Arial"/>
                        <a:cs typeface="Arial"/>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857250">
                <a:tc>
                  <a:txBody>
                    <a:bodyPr/>
                    <a:lstStyle/>
                    <a:p>
                      <a:pPr>
                        <a:lnSpc>
                          <a:spcPct val="100000"/>
                        </a:lnSpc>
                        <a:spcBef>
                          <a:spcPts val="5"/>
                        </a:spcBef>
                      </a:pPr>
                      <a:endParaRPr sz="1950">
                        <a:latin typeface="Times New Roman"/>
                        <a:cs typeface="Times New Roman"/>
                      </a:endParaRPr>
                    </a:p>
                    <a:p>
                      <a:pPr marL="8255" algn="ctr">
                        <a:lnSpc>
                          <a:spcPct val="100000"/>
                        </a:lnSpc>
                      </a:pPr>
                      <a:r>
                        <a:rPr sz="1800" spc="-5" dirty="0">
                          <a:latin typeface="Arial"/>
                          <a:cs typeface="Arial"/>
                        </a:rPr>
                        <a:t>attributes</a:t>
                      </a:r>
                      <a:endParaRPr sz="1800">
                        <a:latin typeface="Arial"/>
                        <a:cs typeface="Arial"/>
                      </a:endParaRPr>
                    </a:p>
                  </a:txBody>
                  <a:tcPr marL="0" marR="0" marT="63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952500">
                <a:tc>
                  <a:txBody>
                    <a:bodyPr/>
                    <a:lstStyle/>
                    <a:p>
                      <a:pPr>
                        <a:lnSpc>
                          <a:spcPct val="100000"/>
                        </a:lnSpc>
                        <a:spcBef>
                          <a:spcPts val="40"/>
                        </a:spcBef>
                      </a:pPr>
                      <a:endParaRPr sz="2250">
                        <a:latin typeface="Times New Roman"/>
                        <a:cs typeface="Times New Roman"/>
                      </a:endParaRPr>
                    </a:p>
                    <a:p>
                      <a:pPr marL="8255" algn="ctr">
                        <a:lnSpc>
                          <a:spcPct val="100000"/>
                        </a:lnSpc>
                      </a:pPr>
                      <a:r>
                        <a:rPr sz="1800" spc="-5" dirty="0">
                          <a:latin typeface="Arial"/>
                          <a:cs typeface="Arial"/>
                        </a:rPr>
                        <a:t>operations</a:t>
                      </a:r>
                      <a:endParaRPr sz="1800">
                        <a:latin typeface="Arial"/>
                        <a:cs typeface="Arial"/>
                      </a:endParaRPr>
                    </a:p>
                  </a:txBody>
                  <a:tcPr marL="0" marR="0" marT="508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14" name="object 14"/>
          <p:cNvSpPr/>
          <p:nvPr/>
        </p:nvSpPr>
        <p:spPr>
          <a:xfrm>
            <a:off x="3300984" y="1571244"/>
            <a:ext cx="5615940" cy="51358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3300984" y="1845564"/>
            <a:ext cx="4930140" cy="513588"/>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3300984" y="2119883"/>
            <a:ext cx="2136648" cy="51358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129784" y="2119883"/>
            <a:ext cx="384048" cy="513588"/>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5205984" y="2119883"/>
            <a:ext cx="2263140" cy="513588"/>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7161276" y="2119883"/>
            <a:ext cx="371855" cy="513588"/>
          </a:xfrm>
          <a:prstGeom prst="rect">
            <a:avLst/>
          </a:prstGeom>
          <a:blipFill>
            <a:blip r:embed="rId3" cstate="print"/>
            <a:stretch>
              <a:fillRect/>
            </a:stretch>
          </a:blipFill>
        </p:spPr>
        <p:txBody>
          <a:bodyPr wrap="square" lIns="0" tIns="0" rIns="0" bIns="0" rtlCol="0"/>
          <a:lstStyle/>
          <a:p>
            <a:endParaRPr/>
          </a:p>
        </p:txBody>
      </p:sp>
      <p:sp>
        <p:nvSpPr>
          <p:cNvPr id="20" name="object 20"/>
          <p:cNvSpPr txBox="1"/>
          <p:nvPr/>
        </p:nvSpPr>
        <p:spPr>
          <a:xfrm>
            <a:off x="3432175" y="1627378"/>
            <a:ext cx="5269865" cy="848994"/>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The </a:t>
            </a:r>
            <a:r>
              <a:rPr sz="1800" spc="-5" dirty="0">
                <a:latin typeface="Arial"/>
                <a:cs typeface="Arial"/>
              </a:rPr>
              <a:t>name </a:t>
            </a:r>
            <a:r>
              <a:rPr sz="1800" dirty="0">
                <a:latin typeface="Arial"/>
                <a:cs typeface="Arial"/>
              </a:rPr>
              <a:t>of the </a:t>
            </a:r>
            <a:r>
              <a:rPr sz="1800" spc="-5" dirty="0">
                <a:latin typeface="Arial"/>
                <a:cs typeface="Arial"/>
              </a:rPr>
              <a:t>class is </a:t>
            </a:r>
            <a:r>
              <a:rPr sz="1800" dirty="0">
                <a:latin typeface="Arial"/>
                <a:cs typeface="Arial"/>
              </a:rPr>
              <a:t>the </a:t>
            </a:r>
            <a:r>
              <a:rPr sz="1800" spc="-5" dirty="0">
                <a:latin typeface="Arial"/>
                <a:cs typeface="Arial"/>
              </a:rPr>
              <a:t>only required </a:t>
            </a:r>
            <a:r>
              <a:rPr sz="1800" dirty="0">
                <a:latin typeface="Arial"/>
                <a:cs typeface="Arial"/>
              </a:rPr>
              <a:t>tag </a:t>
            </a:r>
            <a:r>
              <a:rPr sz="1800" spc="-5" dirty="0">
                <a:latin typeface="Arial"/>
                <a:cs typeface="Arial"/>
              </a:rPr>
              <a:t>in </a:t>
            </a:r>
            <a:r>
              <a:rPr sz="1800" dirty="0">
                <a:latin typeface="Arial"/>
                <a:cs typeface="Arial"/>
              </a:rPr>
              <a:t>the  </a:t>
            </a:r>
            <a:r>
              <a:rPr sz="1800" spc="-5" dirty="0">
                <a:latin typeface="Arial"/>
                <a:cs typeface="Arial"/>
              </a:rPr>
              <a:t>graphical representation </a:t>
            </a:r>
            <a:r>
              <a:rPr sz="1800" dirty="0">
                <a:latin typeface="Arial"/>
                <a:cs typeface="Arial"/>
              </a:rPr>
              <a:t>of </a:t>
            </a:r>
            <a:r>
              <a:rPr sz="1800" spc="-5" dirty="0">
                <a:latin typeface="Arial"/>
                <a:cs typeface="Arial"/>
              </a:rPr>
              <a:t>a class. </a:t>
            </a:r>
            <a:r>
              <a:rPr sz="1800" dirty="0">
                <a:latin typeface="Arial"/>
                <a:cs typeface="Arial"/>
              </a:rPr>
              <a:t>It </a:t>
            </a:r>
            <a:r>
              <a:rPr sz="1800" spc="-15" dirty="0">
                <a:latin typeface="Arial"/>
                <a:cs typeface="Arial"/>
              </a:rPr>
              <a:t>always  </a:t>
            </a:r>
            <a:r>
              <a:rPr sz="1800" spc="-5" dirty="0">
                <a:latin typeface="Arial"/>
                <a:cs typeface="Arial"/>
              </a:rPr>
              <a:t>appears in </a:t>
            </a:r>
            <a:r>
              <a:rPr sz="1800" dirty="0">
                <a:latin typeface="Arial"/>
                <a:cs typeface="Arial"/>
              </a:rPr>
              <a:t>the top-most </a:t>
            </a:r>
            <a:r>
              <a:rPr sz="1800" spc="-5" dirty="0">
                <a:latin typeface="Arial"/>
                <a:cs typeface="Arial"/>
              </a:rPr>
              <a:t>compartment.</a:t>
            </a:r>
            <a:endParaRPr sz="1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4029075" cy="788670"/>
          </a:xfrm>
          <a:prstGeom prst="rect">
            <a:avLst/>
          </a:prstGeom>
        </p:spPr>
        <p:txBody>
          <a:bodyPr vert="horz" wrap="square" lIns="0" tIns="13335" rIns="0" bIns="0" rtlCol="0">
            <a:spAutoFit/>
          </a:bodyPr>
          <a:lstStyle/>
          <a:p>
            <a:pPr marL="12700">
              <a:lnSpc>
                <a:spcPct val="100000"/>
              </a:lnSpc>
              <a:spcBef>
                <a:spcPts val="105"/>
              </a:spcBef>
            </a:pPr>
            <a:r>
              <a:rPr spc="-480" dirty="0"/>
              <a:t>Class</a:t>
            </a:r>
            <a:r>
              <a:rPr spc="-355" dirty="0"/>
              <a:t> </a:t>
            </a:r>
            <a:r>
              <a:rPr spc="-85" dirty="0"/>
              <a:t>Attributes</a:t>
            </a:r>
          </a:p>
        </p:txBody>
      </p:sp>
      <p:sp>
        <p:nvSpPr>
          <p:cNvPr id="4" name="object 4"/>
          <p:cNvSpPr/>
          <p:nvPr/>
        </p:nvSpPr>
        <p:spPr>
          <a:xfrm>
            <a:off x="685800" y="1676400"/>
            <a:ext cx="2590800" cy="762000"/>
          </a:xfrm>
          <a:custGeom>
            <a:avLst/>
            <a:gdLst/>
            <a:ahLst/>
            <a:cxnLst/>
            <a:rect l="l" t="t" r="r" b="b"/>
            <a:pathLst>
              <a:path w="2590800" h="762000">
                <a:moveTo>
                  <a:pt x="0" y="762000"/>
                </a:moveTo>
                <a:lnTo>
                  <a:pt x="2590800" y="762000"/>
                </a:lnTo>
                <a:lnTo>
                  <a:pt x="2590800" y="0"/>
                </a:lnTo>
                <a:lnTo>
                  <a:pt x="0" y="0"/>
                </a:lnTo>
                <a:lnTo>
                  <a:pt x="0" y="762000"/>
                </a:lnTo>
                <a:close/>
              </a:path>
            </a:pathLst>
          </a:custGeom>
          <a:solidFill>
            <a:srgbClr val="FFFFFF"/>
          </a:solidFill>
        </p:spPr>
        <p:txBody>
          <a:bodyPr wrap="square" lIns="0" tIns="0" rIns="0" bIns="0" rtlCol="0"/>
          <a:lstStyle/>
          <a:p>
            <a:endParaRPr/>
          </a:p>
        </p:txBody>
      </p:sp>
      <p:sp>
        <p:nvSpPr>
          <p:cNvPr id="5" name="object 5"/>
          <p:cNvSpPr/>
          <p:nvPr/>
        </p:nvSpPr>
        <p:spPr>
          <a:xfrm>
            <a:off x="1475232" y="1845564"/>
            <a:ext cx="1030224"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97607" y="1845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2438400"/>
            <a:ext cx="2590800" cy="1676400"/>
          </a:xfrm>
          <a:custGeom>
            <a:avLst/>
            <a:gdLst/>
            <a:ahLst/>
            <a:cxnLst/>
            <a:rect l="l" t="t" r="r" b="b"/>
            <a:pathLst>
              <a:path w="2590800" h="1676400">
                <a:moveTo>
                  <a:pt x="0" y="1676400"/>
                </a:moveTo>
                <a:lnTo>
                  <a:pt x="2590800" y="1676400"/>
                </a:lnTo>
                <a:lnTo>
                  <a:pt x="2590800" y="0"/>
                </a:lnTo>
                <a:lnTo>
                  <a:pt x="0" y="0"/>
                </a:lnTo>
                <a:lnTo>
                  <a:pt x="0" y="1676400"/>
                </a:lnTo>
                <a:close/>
              </a:path>
            </a:pathLst>
          </a:custGeom>
          <a:solidFill>
            <a:srgbClr val="0E6EC5"/>
          </a:solidFill>
        </p:spPr>
        <p:txBody>
          <a:bodyPr wrap="square" lIns="0" tIns="0" rIns="0" bIns="0" rtlCol="0"/>
          <a:lstStyle/>
          <a:p>
            <a:endParaRPr/>
          </a:p>
        </p:txBody>
      </p:sp>
      <p:sp>
        <p:nvSpPr>
          <p:cNvPr id="8" name="object 8"/>
          <p:cNvSpPr/>
          <p:nvPr/>
        </p:nvSpPr>
        <p:spPr>
          <a:xfrm>
            <a:off x="633983" y="2653283"/>
            <a:ext cx="1982724"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308860" y="2653283"/>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3983" y="2927604"/>
            <a:ext cx="2261616" cy="51358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587751" y="292760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33983" y="3201923"/>
            <a:ext cx="1868424" cy="51358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2194560" y="3201923"/>
            <a:ext cx="371856"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33983" y="3476244"/>
            <a:ext cx="1615440" cy="513587"/>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941576" y="3476244"/>
            <a:ext cx="371856" cy="513587"/>
          </a:xfrm>
          <a:prstGeom prst="rect">
            <a:avLst/>
          </a:prstGeom>
          <a:blipFill>
            <a:blip r:embed="rId3" cstate="print"/>
            <a:stretch>
              <a:fillRect/>
            </a:stretch>
          </a:blipFill>
        </p:spPr>
        <p:txBody>
          <a:bodyPr wrap="square" lIns="0" tIns="0" rIns="0" bIns="0" rtlCol="0"/>
          <a:lstStyle/>
          <a:p>
            <a:endParaRPr/>
          </a:p>
        </p:txBody>
      </p:sp>
      <p:graphicFrame>
        <p:nvGraphicFramePr>
          <p:cNvPr id="16" name="object 16"/>
          <p:cNvGraphicFramePr>
            <a:graphicFrameLocks noGrp="1"/>
          </p:cNvGraphicFramePr>
          <p:nvPr/>
        </p:nvGraphicFramePr>
        <p:xfrm>
          <a:off x="681037" y="1671637"/>
          <a:ext cx="2590800" cy="30480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762000">
                <a:tc>
                  <a:txBody>
                    <a:bodyPr/>
                    <a:lstStyle/>
                    <a:p>
                      <a:pPr>
                        <a:lnSpc>
                          <a:spcPct val="100000"/>
                        </a:lnSpc>
                        <a:spcBef>
                          <a:spcPts val="30"/>
                        </a:spcBef>
                      </a:pPr>
                      <a:endParaRPr sz="1600">
                        <a:latin typeface="Times New Roman"/>
                        <a:cs typeface="Times New Roman"/>
                      </a:endParaRPr>
                    </a:p>
                    <a:p>
                      <a:pPr marL="8890" algn="ctr">
                        <a:lnSpc>
                          <a:spcPct val="100000"/>
                        </a:lnSpc>
                        <a:spcBef>
                          <a:spcPts val="5"/>
                        </a:spcBef>
                      </a:pPr>
                      <a:r>
                        <a:rPr sz="1800" spc="-5" dirty="0">
                          <a:latin typeface="Arial"/>
                          <a:cs typeface="Arial"/>
                        </a:rPr>
                        <a:t>Person</a:t>
                      </a:r>
                      <a:endParaRPr sz="1800">
                        <a:latin typeface="Arial"/>
                        <a:cs typeface="Arial"/>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676400">
                <a:tc>
                  <a:txBody>
                    <a:bodyPr/>
                    <a:lstStyle/>
                    <a:p>
                      <a:pPr>
                        <a:lnSpc>
                          <a:spcPct val="100000"/>
                        </a:lnSpc>
                        <a:spcBef>
                          <a:spcPts val="50"/>
                        </a:spcBef>
                      </a:pPr>
                      <a:endParaRPr sz="1900">
                        <a:latin typeface="Times New Roman"/>
                        <a:cs typeface="Times New Roman"/>
                      </a:endParaRPr>
                    </a:p>
                    <a:p>
                      <a:pPr marL="95885" marR="529590">
                        <a:lnSpc>
                          <a:spcPct val="100000"/>
                        </a:lnSpc>
                        <a:tabLst>
                          <a:tab pos="1048385" algn="l"/>
                          <a:tab pos="1086485" algn="l"/>
                        </a:tabLst>
                      </a:pPr>
                      <a:r>
                        <a:rPr sz="1800" spc="-5" dirty="0">
                          <a:latin typeface="Arial"/>
                          <a:cs typeface="Arial"/>
                        </a:rPr>
                        <a:t>name	</a:t>
                      </a:r>
                      <a:r>
                        <a:rPr sz="1800" dirty="0">
                          <a:latin typeface="Arial"/>
                          <a:cs typeface="Arial"/>
                        </a:rPr>
                        <a:t>: </a:t>
                      </a:r>
                      <a:r>
                        <a:rPr sz="1800" spc="-5" dirty="0">
                          <a:latin typeface="Arial"/>
                          <a:cs typeface="Arial"/>
                        </a:rPr>
                        <a:t>String  address		</a:t>
                      </a:r>
                      <a:r>
                        <a:rPr sz="1800" dirty="0">
                          <a:latin typeface="Arial"/>
                          <a:cs typeface="Arial"/>
                        </a:rPr>
                        <a:t>:</a:t>
                      </a:r>
                      <a:r>
                        <a:rPr sz="1800" spc="-175" dirty="0">
                          <a:latin typeface="Arial"/>
                          <a:cs typeface="Arial"/>
                        </a:rPr>
                        <a:t> </a:t>
                      </a:r>
                      <a:r>
                        <a:rPr sz="1800" spc="-5" dirty="0">
                          <a:latin typeface="Arial"/>
                          <a:cs typeface="Arial"/>
                        </a:rPr>
                        <a:t>Address  birthdate </a:t>
                      </a:r>
                      <a:r>
                        <a:rPr sz="1800" dirty="0">
                          <a:latin typeface="Arial"/>
                          <a:cs typeface="Arial"/>
                        </a:rPr>
                        <a:t>: </a:t>
                      </a:r>
                      <a:r>
                        <a:rPr sz="1800" spc="-5" dirty="0">
                          <a:latin typeface="Arial"/>
                          <a:cs typeface="Arial"/>
                        </a:rPr>
                        <a:t>Date  </a:t>
                      </a:r>
                      <a:r>
                        <a:rPr sz="1800" dirty="0">
                          <a:latin typeface="Arial"/>
                          <a:cs typeface="Arial"/>
                        </a:rPr>
                        <a:t>ssn		:</a:t>
                      </a:r>
                      <a:r>
                        <a:rPr sz="1800" spc="-15" dirty="0">
                          <a:latin typeface="Arial"/>
                          <a:cs typeface="Arial"/>
                        </a:rPr>
                        <a:t> </a:t>
                      </a:r>
                      <a:r>
                        <a:rPr sz="1800" dirty="0">
                          <a:latin typeface="Arial"/>
                          <a:cs typeface="Arial"/>
                        </a:rPr>
                        <a:t>Id</a:t>
                      </a:r>
                      <a:endParaRPr sz="18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6096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17" name="object 17"/>
          <p:cNvSpPr/>
          <p:nvPr/>
        </p:nvSpPr>
        <p:spPr>
          <a:xfrm>
            <a:off x="3354323" y="2409444"/>
            <a:ext cx="650748" cy="51358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3697223" y="2409444"/>
            <a:ext cx="1132331" cy="513588"/>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4521708" y="2409444"/>
            <a:ext cx="371856" cy="513588"/>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585715" y="2409444"/>
            <a:ext cx="2836164" cy="513588"/>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7114031" y="2409444"/>
            <a:ext cx="371855"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354323" y="2683764"/>
            <a:ext cx="4991100" cy="51358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8037576" y="2683764"/>
            <a:ext cx="371855" cy="513588"/>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3354323" y="2958083"/>
            <a:ext cx="4498848" cy="513588"/>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7545323" y="2958083"/>
            <a:ext cx="371855" cy="513588"/>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354323" y="3232404"/>
            <a:ext cx="4346448" cy="513588"/>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7392923" y="3232404"/>
            <a:ext cx="371855" cy="513588"/>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3354323" y="3506723"/>
            <a:ext cx="877824" cy="513588"/>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3924300" y="3506723"/>
            <a:ext cx="384048" cy="513588"/>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4000500" y="3506723"/>
            <a:ext cx="1703831" cy="513588"/>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5396484" y="3506723"/>
            <a:ext cx="371856" cy="513588"/>
          </a:xfrm>
          <a:prstGeom prst="rect">
            <a:avLst/>
          </a:prstGeom>
          <a:blipFill>
            <a:blip r:embed="rId3" cstate="print"/>
            <a:stretch>
              <a:fillRect/>
            </a:stretch>
          </a:blipFill>
        </p:spPr>
        <p:txBody>
          <a:bodyPr wrap="square" lIns="0" tIns="0" rIns="0" bIns="0" rtlCol="0"/>
          <a:lstStyle/>
          <a:p>
            <a:endParaRPr/>
          </a:p>
        </p:txBody>
      </p:sp>
      <p:sp>
        <p:nvSpPr>
          <p:cNvPr id="32" name="object 32"/>
          <p:cNvSpPr txBox="1"/>
          <p:nvPr/>
        </p:nvSpPr>
        <p:spPr>
          <a:xfrm>
            <a:off x="3486150" y="2465959"/>
            <a:ext cx="4707890" cy="13976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An </a:t>
            </a:r>
            <a:r>
              <a:rPr sz="1800" i="1" spc="-5" dirty="0">
                <a:latin typeface="Arial"/>
                <a:cs typeface="Arial"/>
              </a:rPr>
              <a:t>attribute </a:t>
            </a:r>
            <a:r>
              <a:rPr sz="1800" spc="-5" dirty="0">
                <a:latin typeface="Arial"/>
                <a:cs typeface="Arial"/>
              </a:rPr>
              <a:t>is a named property </a:t>
            </a:r>
            <a:r>
              <a:rPr sz="1800" dirty="0">
                <a:latin typeface="Arial"/>
                <a:cs typeface="Arial"/>
              </a:rPr>
              <a:t>of</a:t>
            </a:r>
            <a:r>
              <a:rPr sz="1800" spc="40" dirty="0">
                <a:latin typeface="Arial"/>
                <a:cs typeface="Arial"/>
              </a:rPr>
              <a:t> </a:t>
            </a:r>
            <a:r>
              <a:rPr sz="1800" spc="-5" dirty="0">
                <a:latin typeface="Arial"/>
                <a:cs typeface="Arial"/>
              </a:rPr>
              <a:t>a</a:t>
            </a:r>
            <a:endParaRPr sz="1800">
              <a:latin typeface="Arial"/>
              <a:cs typeface="Arial"/>
            </a:endParaRPr>
          </a:p>
          <a:p>
            <a:pPr marL="12700">
              <a:lnSpc>
                <a:spcPct val="100000"/>
              </a:lnSpc>
            </a:pPr>
            <a:r>
              <a:rPr sz="1800" spc="-5" dirty="0">
                <a:latin typeface="Arial"/>
                <a:cs typeface="Arial"/>
              </a:rPr>
              <a:t>class that describes </a:t>
            </a:r>
            <a:r>
              <a:rPr sz="1800" dirty="0">
                <a:latin typeface="Arial"/>
                <a:cs typeface="Arial"/>
              </a:rPr>
              <a:t>the </a:t>
            </a:r>
            <a:r>
              <a:rPr sz="1800" spc="-5" dirty="0">
                <a:latin typeface="Arial"/>
                <a:cs typeface="Arial"/>
              </a:rPr>
              <a:t>object being</a:t>
            </a:r>
            <a:r>
              <a:rPr sz="1800" spc="15" dirty="0">
                <a:latin typeface="Arial"/>
                <a:cs typeface="Arial"/>
              </a:rPr>
              <a:t> </a:t>
            </a:r>
            <a:r>
              <a:rPr sz="1800" spc="-5" dirty="0">
                <a:latin typeface="Arial"/>
                <a:cs typeface="Arial"/>
              </a:rPr>
              <a:t>modeled.</a:t>
            </a:r>
            <a:endParaRPr sz="1800">
              <a:latin typeface="Arial"/>
              <a:cs typeface="Arial"/>
            </a:endParaRPr>
          </a:p>
          <a:p>
            <a:pPr marL="12700" marR="559435">
              <a:lnSpc>
                <a:spcPct val="100000"/>
              </a:lnSpc>
            </a:pPr>
            <a:r>
              <a:rPr sz="1800" dirty="0">
                <a:latin typeface="Arial"/>
                <a:cs typeface="Arial"/>
              </a:rPr>
              <a:t>In </a:t>
            </a:r>
            <a:r>
              <a:rPr sz="1800" spc="-5" dirty="0">
                <a:latin typeface="Arial"/>
                <a:cs typeface="Arial"/>
              </a:rPr>
              <a:t>the class diagram, attributes appear in  the second compartment just below </a:t>
            </a:r>
            <a:r>
              <a:rPr sz="1800" dirty="0">
                <a:latin typeface="Arial"/>
                <a:cs typeface="Arial"/>
              </a:rPr>
              <a:t>the  </a:t>
            </a:r>
            <a:r>
              <a:rPr sz="1800" spc="-5" dirty="0">
                <a:latin typeface="Arial"/>
                <a:cs typeface="Arial"/>
              </a:rPr>
              <a:t>name-compartment.</a:t>
            </a:r>
            <a:endParaRPr sz="18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6238240" cy="788670"/>
          </a:xfrm>
          <a:prstGeom prst="rect">
            <a:avLst/>
          </a:prstGeom>
        </p:spPr>
        <p:txBody>
          <a:bodyPr vert="horz" wrap="square" lIns="0" tIns="13335" rIns="0" bIns="0" rtlCol="0">
            <a:spAutoFit/>
          </a:bodyPr>
          <a:lstStyle/>
          <a:p>
            <a:pPr marL="12700">
              <a:lnSpc>
                <a:spcPct val="100000"/>
              </a:lnSpc>
              <a:spcBef>
                <a:spcPts val="105"/>
              </a:spcBef>
            </a:pPr>
            <a:r>
              <a:rPr spc="-480" dirty="0"/>
              <a:t>Class </a:t>
            </a:r>
            <a:r>
              <a:rPr spc="-85" dirty="0"/>
              <a:t>Attributes</a:t>
            </a:r>
            <a:r>
              <a:rPr spc="-160" dirty="0"/>
              <a:t> </a:t>
            </a:r>
            <a:r>
              <a:rPr spc="-190" dirty="0"/>
              <a:t>(Cont’d)</a:t>
            </a:r>
          </a:p>
        </p:txBody>
      </p:sp>
      <p:sp>
        <p:nvSpPr>
          <p:cNvPr id="4" name="object 4"/>
          <p:cNvSpPr/>
          <p:nvPr/>
        </p:nvSpPr>
        <p:spPr>
          <a:xfrm>
            <a:off x="685800" y="1676400"/>
            <a:ext cx="2590800" cy="762000"/>
          </a:xfrm>
          <a:custGeom>
            <a:avLst/>
            <a:gdLst/>
            <a:ahLst/>
            <a:cxnLst/>
            <a:rect l="l" t="t" r="r" b="b"/>
            <a:pathLst>
              <a:path w="2590800" h="762000">
                <a:moveTo>
                  <a:pt x="0" y="762000"/>
                </a:moveTo>
                <a:lnTo>
                  <a:pt x="2590800" y="762000"/>
                </a:lnTo>
                <a:lnTo>
                  <a:pt x="2590800" y="0"/>
                </a:lnTo>
                <a:lnTo>
                  <a:pt x="0" y="0"/>
                </a:lnTo>
                <a:lnTo>
                  <a:pt x="0" y="762000"/>
                </a:lnTo>
                <a:close/>
              </a:path>
            </a:pathLst>
          </a:custGeom>
          <a:solidFill>
            <a:srgbClr val="FFFFFF"/>
          </a:solidFill>
        </p:spPr>
        <p:txBody>
          <a:bodyPr wrap="square" lIns="0" tIns="0" rIns="0" bIns="0" rtlCol="0"/>
          <a:lstStyle/>
          <a:p>
            <a:endParaRPr/>
          </a:p>
        </p:txBody>
      </p:sp>
      <p:sp>
        <p:nvSpPr>
          <p:cNvPr id="5" name="object 5"/>
          <p:cNvSpPr/>
          <p:nvPr/>
        </p:nvSpPr>
        <p:spPr>
          <a:xfrm>
            <a:off x="1475232" y="1845564"/>
            <a:ext cx="1030224"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97607" y="1845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2438400"/>
            <a:ext cx="2590800" cy="2286000"/>
          </a:xfrm>
          <a:custGeom>
            <a:avLst/>
            <a:gdLst/>
            <a:ahLst/>
            <a:cxnLst/>
            <a:rect l="l" t="t" r="r" b="b"/>
            <a:pathLst>
              <a:path w="2590800" h="2286000">
                <a:moveTo>
                  <a:pt x="0" y="2286000"/>
                </a:moveTo>
                <a:lnTo>
                  <a:pt x="2590800" y="2286000"/>
                </a:lnTo>
                <a:lnTo>
                  <a:pt x="2590800" y="0"/>
                </a:lnTo>
                <a:lnTo>
                  <a:pt x="0" y="0"/>
                </a:lnTo>
                <a:lnTo>
                  <a:pt x="0" y="2286000"/>
                </a:lnTo>
                <a:close/>
              </a:path>
            </a:pathLst>
          </a:custGeom>
          <a:solidFill>
            <a:srgbClr val="0E6EC5"/>
          </a:solidFill>
        </p:spPr>
        <p:txBody>
          <a:bodyPr wrap="square" lIns="0" tIns="0" rIns="0" bIns="0" rtlCol="0"/>
          <a:lstStyle/>
          <a:p>
            <a:endParaRPr/>
          </a:p>
        </p:txBody>
      </p:sp>
      <p:sp>
        <p:nvSpPr>
          <p:cNvPr id="8" name="object 8"/>
          <p:cNvSpPr/>
          <p:nvPr/>
        </p:nvSpPr>
        <p:spPr>
          <a:xfrm>
            <a:off x="633983" y="2820923"/>
            <a:ext cx="1982724"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308860" y="2820923"/>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3983" y="3095244"/>
            <a:ext cx="2261616" cy="51358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587751" y="3095244"/>
            <a:ext cx="371856" cy="51358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33983" y="3369564"/>
            <a:ext cx="1868424" cy="51358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2194560" y="3369564"/>
            <a:ext cx="371856"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33983" y="3643884"/>
            <a:ext cx="1932431" cy="513588"/>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2258567" y="3643884"/>
            <a:ext cx="371856" cy="513588"/>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633983" y="3918203"/>
            <a:ext cx="1615440" cy="51358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1941576" y="3918203"/>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18" name="object 18"/>
          <p:cNvGraphicFramePr>
            <a:graphicFrameLocks noGrp="1"/>
          </p:cNvGraphicFramePr>
          <p:nvPr/>
        </p:nvGraphicFramePr>
        <p:xfrm>
          <a:off x="681037" y="1671637"/>
          <a:ext cx="2590800" cy="36576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762000">
                <a:tc>
                  <a:txBody>
                    <a:bodyPr/>
                    <a:lstStyle/>
                    <a:p>
                      <a:pPr>
                        <a:lnSpc>
                          <a:spcPct val="100000"/>
                        </a:lnSpc>
                        <a:spcBef>
                          <a:spcPts val="30"/>
                        </a:spcBef>
                      </a:pPr>
                      <a:endParaRPr sz="1600">
                        <a:latin typeface="Times New Roman"/>
                        <a:cs typeface="Times New Roman"/>
                      </a:endParaRPr>
                    </a:p>
                    <a:p>
                      <a:pPr marL="8890" algn="ctr">
                        <a:lnSpc>
                          <a:spcPct val="100000"/>
                        </a:lnSpc>
                        <a:spcBef>
                          <a:spcPts val="5"/>
                        </a:spcBef>
                      </a:pPr>
                      <a:r>
                        <a:rPr sz="1800" spc="-5" dirty="0">
                          <a:latin typeface="Arial"/>
                          <a:cs typeface="Arial"/>
                        </a:rPr>
                        <a:t>Person</a:t>
                      </a:r>
                      <a:endParaRPr sz="1800">
                        <a:latin typeface="Arial"/>
                        <a:cs typeface="Arial"/>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286000">
                <a:tc>
                  <a:txBody>
                    <a:bodyPr/>
                    <a:lstStyle/>
                    <a:p>
                      <a:pPr>
                        <a:lnSpc>
                          <a:spcPct val="100000"/>
                        </a:lnSpc>
                      </a:pPr>
                      <a:endParaRPr sz="2000">
                        <a:latin typeface="Times New Roman"/>
                        <a:cs typeface="Times New Roman"/>
                      </a:endParaRPr>
                    </a:p>
                    <a:p>
                      <a:pPr marL="95885" marR="529590">
                        <a:lnSpc>
                          <a:spcPct val="100000"/>
                        </a:lnSpc>
                        <a:spcBef>
                          <a:spcPts val="1255"/>
                        </a:spcBef>
                        <a:tabLst>
                          <a:tab pos="1048385" algn="l"/>
                          <a:tab pos="1100455" algn="l"/>
                        </a:tabLst>
                      </a:pPr>
                      <a:r>
                        <a:rPr sz="1800" spc="-5" dirty="0">
                          <a:latin typeface="Arial"/>
                          <a:cs typeface="Arial"/>
                        </a:rPr>
                        <a:t>name	</a:t>
                      </a:r>
                      <a:r>
                        <a:rPr sz="1800" dirty="0">
                          <a:latin typeface="Arial"/>
                          <a:cs typeface="Arial"/>
                        </a:rPr>
                        <a:t>: </a:t>
                      </a:r>
                      <a:r>
                        <a:rPr sz="1800" spc="-5" dirty="0">
                          <a:latin typeface="Arial"/>
                          <a:cs typeface="Arial"/>
                        </a:rPr>
                        <a:t>String  address		</a:t>
                      </a:r>
                      <a:r>
                        <a:rPr sz="1800" dirty="0">
                          <a:latin typeface="Arial"/>
                          <a:cs typeface="Arial"/>
                        </a:rPr>
                        <a:t>:</a:t>
                      </a:r>
                      <a:r>
                        <a:rPr sz="1800" spc="-175" dirty="0">
                          <a:latin typeface="Arial"/>
                          <a:cs typeface="Arial"/>
                        </a:rPr>
                        <a:t> </a:t>
                      </a:r>
                      <a:r>
                        <a:rPr sz="1800" spc="-5" dirty="0">
                          <a:latin typeface="Arial"/>
                          <a:cs typeface="Arial"/>
                        </a:rPr>
                        <a:t>Address  birthdate </a:t>
                      </a:r>
                      <a:r>
                        <a:rPr sz="1800" dirty="0">
                          <a:latin typeface="Arial"/>
                          <a:cs typeface="Arial"/>
                        </a:rPr>
                        <a:t>:</a:t>
                      </a:r>
                      <a:r>
                        <a:rPr sz="1800" spc="-5" dirty="0">
                          <a:latin typeface="Arial"/>
                          <a:cs typeface="Arial"/>
                        </a:rPr>
                        <a:t> Date</a:t>
                      </a:r>
                      <a:endParaRPr sz="1800">
                        <a:latin typeface="Arial"/>
                        <a:cs typeface="Arial"/>
                      </a:endParaRPr>
                    </a:p>
                    <a:p>
                      <a:pPr marL="95885">
                        <a:lnSpc>
                          <a:spcPct val="100000"/>
                        </a:lnSpc>
                        <a:spcBef>
                          <a:spcPts val="5"/>
                        </a:spcBef>
                        <a:tabLst>
                          <a:tab pos="1113155" algn="l"/>
                        </a:tabLst>
                      </a:pPr>
                      <a:r>
                        <a:rPr sz="1800" dirty="0">
                          <a:latin typeface="Arial"/>
                          <a:cs typeface="Arial"/>
                        </a:rPr>
                        <a:t>/ </a:t>
                      </a:r>
                      <a:r>
                        <a:rPr sz="1800" spc="-5" dirty="0">
                          <a:latin typeface="Arial"/>
                          <a:cs typeface="Arial"/>
                        </a:rPr>
                        <a:t>age	</a:t>
                      </a:r>
                      <a:r>
                        <a:rPr sz="1800" dirty="0">
                          <a:latin typeface="Arial"/>
                          <a:cs typeface="Arial"/>
                        </a:rPr>
                        <a:t>:</a:t>
                      </a:r>
                      <a:r>
                        <a:rPr sz="1800" spc="-5" dirty="0">
                          <a:latin typeface="Arial"/>
                          <a:cs typeface="Arial"/>
                        </a:rPr>
                        <a:t> Date</a:t>
                      </a:r>
                      <a:endParaRPr sz="1800">
                        <a:latin typeface="Arial"/>
                        <a:cs typeface="Arial"/>
                      </a:endParaRPr>
                    </a:p>
                    <a:p>
                      <a:pPr marL="95885">
                        <a:lnSpc>
                          <a:spcPct val="100000"/>
                        </a:lnSpc>
                        <a:tabLst>
                          <a:tab pos="1086485" algn="l"/>
                        </a:tabLst>
                      </a:pPr>
                      <a:r>
                        <a:rPr sz="1800" spc="-5" dirty="0">
                          <a:latin typeface="Arial"/>
                          <a:cs typeface="Arial"/>
                        </a:rPr>
                        <a:t>ssn	</a:t>
                      </a:r>
                      <a:r>
                        <a:rPr sz="1800" dirty="0">
                          <a:latin typeface="Arial"/>
                          <a:cs typeface="Arial"/>
                        </a:rPr>
                        <a:t>:</a:t>
                      </a:r>
                      <a:r>
                        <a:rPr sz="1800" spc="-10" dirty="0">
                          <a:latin typeface="Arial"/>
                          <a:cs typeface="Arial"/>
                        </a:rPr>
                        <a:t> </a:t>
                      </a:r>
                      <a:r>
                        <a:rPr sz="1800" dirty="0">
                          <a:latin typeface="Arial"/>
                          <a:cs typeface="Arial"/>
                        </a:rPr>
                        <a:t>Id</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609600">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19" name="object 19"/>
          <p:cNvSpPr/>
          <p:nvPr/>
        </p:nvSpPr>
        <p:spPr>
          <a:xfrm>
            <a:off x="3605784" y="1190244"/>
            <a:ext cx="4245864" cy="513588"/>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7543800" y="1190244"/>
            <a:ext cx="371855"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3605784" y="1464563"/>
            <a:ext cx="371856"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3605784" y="1738883"/>
            <a:ext cx="815339" cy="513588"/>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4113276" y="1738883"/>
            <a:ext cx="2423160" cy="513588"/>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6228588" y="1738883"/>
            <a:ext cx="371856" cy="513588"/>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3605784" y="2013204"/>
            <a:ext cx="371856" cy="513588"/>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605784" y="2287523"/>
            <a:ext cx="510539" cy="513588"/>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3808476" y="2287523"/>
            <a:ext cx="1054608" cy="513588"/>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4555235" y="2287523"/>
            <a:ext cx="374903" cy="513588"/>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4622291" y="2287523"/>
            <a:ext cx="2999232" cy="513588"/>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7313676" y="2287523"/>
            <a:ext cx="371855" cy="513588"/>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3605784" y="2561844"/>
            <a:ext cx="3863340" cy="513588"/>
          </a:xfrm>
          <a:prstGeom prst="rect">
            <a:avLst/>
          </a:prstGeom>
          <a:blipFill>
            <a:blip r:embed="rId15" cstate="print"/>
            <a:stretch>
              <a:fillRect/>
            </a:stretch>
          </a:blipFill>
        </p:spPr>
        <p:txBody>
          <a:bodyPr wrap="square" lIns="0" tIns="0" rIns="0" bIns="0" rtlCol="0"/>
          <a:lstStyle/>
          <a:p>
            <a:endParaRPr/>
          </a:p>
        </p:txBody>
      </p:sp>
      <p:sp>
        <p:nvSpPr>
          <p:cNvPr id="32" name="object 32"/>
          <p:cNvSpPr/>
          <p:nvPr/>
        </p:nvSpPr>
        <p:spPr>
          <a:xfrm>
            <a:off x="7161276" y="2561844"/>
            <a:ext cx="371855" cy="513588"/>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3605784" y="2836164"/>
            <a:ext cx="3872484" cy="513588"/>
          </a:xfrm>
          <a:prstGeom prst="rect">
            <a:avLst/>
          </a:prstGeom>
          <a:blipFill>
            <a:blip r:embed="rId16" cstate="print"/>
            <a:stretch>
              <a:fillRect/>
            </a:stretch>
          </a:blipFill>
        </p:spPr>
        <p:txBody>
          <a:bodyPr wrap="square" lIns="0" tIns="0" rIns="0" bIns="0" rtlCol="0"/>
          <a:lstStyle/>
          <a:p>
            <a:endParaRPr/>
          </a:p>
        </p:txBody>
      </p:sp>
      <p:sp>
        <p:nvSpPr>
          <p:cNvPr id="34" name="object 34"/>
          <p:cNvSpPr/>
          <p:nvPr/>
        </p:nvSpPr>
        <p:spPr>
          <a:xfrm>
            <a:off x="7170419" y="2836164"/>
            <a:ext cx="371855" cy="513588"/>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3605784" y="3110483"/>
            <a:ext cx="4227575" cy="513588"/>
          </a:xfrm>
          <a:prstGeom prst="rect">
            <a:avLst/>
          </a:prstGeom>
          <a:blipFill>
            <a:blip r:embed="rId17" cstate="print"/>
            <a:stretch>
              <a:fillRect/>
            </a:stretch>
          </a:blipFill>
        </p:spPr>
        <p:txBody>
          <a:bodyPr wrap="square" lIns="0" tIns="0" rIns="0" bIns="0" rtlCol="0"/>
          <a:lstStyle/>
          <a:p>
            <a:endParaRPr/>
          </a:p>
        </p:txBody>
      </p:sp>
      <p:sp>
        <p:nvSpPr>
          <p:cNvPr id="36" name="object 36"/>
          <p:cNvSpPr/>
          <p:nvPr/>
        </p:nvSpPr>
        <p:spPr>
          <a:xfrm>
            <a:off x="7525511" y="3110483"/>
            <a:ext cx="371855" cy="513588"/>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3605784" y="3384803"/>
            <a:ext cx="3863340" cy="513588"/>
          </a:xfrm>
          <a:prstGeom prst="rect">
            <a:avLst/>
          </a:prstGeom>
          <a:blipFill>
            <a:blip r:embed="rId18" cstate="print"/>
            <a:stretch>
              <a:fillRect/>
            </a:stretch>
          </a:blipFill>
        </p:spPr>
        <p:txBody>
          <a:bodyPr wrap="square" lIns="0" tIns="0" rIns="0" bIns="0" rtlCol="0"/>
          <a:lstStyle/>
          <a:p>
            <a:endParaRPr/>
          </a:p>
        </p:txBody>
      </p:sp>
      <p:sp>
        <p:nvSpPr>
          <p:cNvPr id="38" name="object 38"/>
          <p:cNvSpPr/>
          <p:nvPr/>
        </p:nvSpPr>
        <p:spPr>
          <a:xfrm>
            <a:off x="7161276" y="3384803"/>
            <a:ext cx="371855" cy="513588"/>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3605784" y="3659123"/>
            <a:ext cx="3816096" cy="513588"/>
          </a:xfrm>
          <a:prstGeom prst="rect">
            <a:avLst/>
          </a:prstGeom>
          <a:blipFill>
            <a:blip r:embed="rId19" cstate="print"/>
            <a:stretch>
              <a:fillRect/>
            </a:stretch>
          </a:blipFill>
        </p:spPr>
        <p:txBody>
          <a:bodyPr wrap="square" lIns="0" tIns="0" rIns="0" bIns="0" rtlCol="0"/>
          <a:lstStyle/>
          <a:p>
            <a:endParaRPr/>
          </a:p>
        </p:txBody>
      </p:sp>
      <p:sp>
        <p:nvSpPr>
          <p:cNvPr id="40" name="object 40"/>
          <p:cNvSpPr/>
          <p:nvPr/>
        </p:nvSpPr>
        <p:spPr>
          <a:xfrm>
            <a:off x="7114031" y="3659123"/>
            <a:ext cx="371855" cy="513588"/>
          </a:xfrm>
          <a:prstGeom prst="rect">
            <a:avLst/>
          </a:prstGeom>
          <a:blipFill>
            <a:blip r:embed="rId3" cstate="print"/>
            <a:stretch>
              <a:fillRect/>
            </a:stretch>
          </a:blipFill>
        </p:spPr>
        <p:txBody>
          <a:bodyPr wrap="square" lIns="0" tIns="0" rIns="0" bIns="0" rtlCol="0"/>
          <a:lstStyle/>
          <a:p>
            <a:endParaRPr/>
          </a:p>
        </p:txBody>
      </p:sp>
      <p:sp>
        <p:nvSpPr>
          <p:cNvPr id="41" name="object 41"/>
          <p:cNvSpPr/>
          <p:nvPr/>
        </p:nvSpPr>
        <p:spPr>
          <a:xfrm>
            <a:off x="3605784" y="3933444"/>
            <a:ext cx="371856" cy="513588"/>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3605784" y="4207764"/>
            <a:ext cx="688848" cy="513588"/>
          </a:xfrm>
          <a:prstGeom prst="rect">
            <a:avLst/>
          </a:prstGeom>
          <a:blipFill>
            <a:blip r:embed="rId20" cstate="print"/>
            <a:stretch>
              <a:fillRect/>
            </a:stretch>
          </a:blipFill>
        </p:spPr>
        <p:txBody>
          <a:bodyPr wrap="square" lIns="0" tIns="0" rIns="0" bIns="0" rtlCol="0"/>
          <a:lstStyle/>
          <a:p>
            <a:endParaRPr/>
          </a:p>
        </p:txBody>
      </p:sp>
      <p:sp>
        <p:nvSpPr>
          <p:cNvPr id="43" name="object 43"/>
          <p:cNvSpPr/>
          <p:nvPr/>
        </p:nvSpPr>
        <p:spPr>
          <a:xfrm>
            <a:off x="3986784" y="4207764"/>
            <a:ext cx="1487424" cy="513588"/>
          </a:xfrm>
          <a:prstGeom prst="rect">
            <a:avLst/>
          </a:prstGeom>
          <a:blipFill>
            <a:blip r:embed="rId21" cstate="print"/>
            <a:stretch>
              <a:fillRect/>
            </a:stretch>
          </a:blipFill>
        </p:spPr>
        <p:txBody>
          <a:bodyPr wrap="square" lIns="0" tIns="0" rIns="0" bIns="0" rtlCol="0"/>
          <a:lstStyle/>
          <a:p>
            <a:endParaRPr/>
          </a:p>
        </p:txBody>
      </p:sp>
      <p:sp>
        <p:nvSpPr>
          <p:cNvPr id="44" name="object 44"/>
          <p:cNvSpPr/>
          <p:nvPr/>
        </p:nvSpPr>
        <p:spPr>
          <a:xfrm>
            <a:off x="5166359" y="4207764"/>
            <a:ext cx="371856" cy="513588"/>
          </a:xfrm>
          <a:prstGeom prst="rect">
            <a:avLst/>
          </a:prstGeom>
          <a:blipFill>
            <a:blip r:embed="rId3" cstate="print"/>
            <a:stretch>
              <a:fillRect/>
            </a:stretch>
          </a:blipFill>
        </p:spPr>
        <p:txBody>
          <a:bodyPr wrap="square" lIns="0" tIns="0" rIns="0" bIns="0" rtlCol="0"/>
          <a:lstStyle/>
          <a:p>
            <a:endParaRPr/>
          </a:p>
        </p:txBody>
      </p:sp>
      <p:sp>
        <p:nvSpPr>
          <p:cNvPr id="45" name="object 45"/>
          <p:cNvSpPr txBox="1"/>
          <p:nvPr/>
        </p:nvSpPr>
        <p:spPr>
          <a:xfrm>
            <a:off x="3736975" y="1246378"/>
            <a:ext cx="3963035" cy="33178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Attributes are usually listed in </a:t>
            </a:r>
            <a:r>
              <a:rPr sz="1800" dirty="0">
                <a:latin typeface="Arial"/>
                <a:cs typeface="Arial"/>
              </a:rPr>
              <a:t>the</a:t>
            </a:r>
            <a:r>
              <a:rPr sz="1800" spc="15" dirty="0">
                <a:latin typeface="Arial"/>
                <a:cs typeface="Arial"/>
              </a:rPr>
              <a:t> </a:t>
            </a:r>
            <a:r>
              <a:rPr sz="1800" dirty="0">
                <a:latin typeface="Arial"/>
                <a:cs typeface="Arial"/>
              </a:rPr>
              <a:t>form:</a:t>
            </a:r>
            <a:endParaRPr sz="1800">
              <a:latin typeface="Arial"/>
              <a:cs typeface="Arial"/>
            </a:endParaRPr>
          </a:p>
          <a:p>
            <a:pPr>
              <a:lnSpc>
                <a:spcPct val="100000"/>
              </a:lnSpc>
              <a:spcBef>
                <a:spcPts val="30"/>
              </a:spcBef>
            </a:pPr>
            <a:endParaRPr sz="1850">
              <a:latin typeface="Times New Roman"/>
              <a:cs typeface="Times New Roman"/>
            </a:endParaRPr>
          </a:p>
          <a:p>
            <a:pPr marL="520065">
              <a:lnSpc>
                <a:spcPct val="100000"/>
              </a:lnSpc>
            </a:pPr>
            <a:r>
              <a:rPr sz="1800" spc="-5" dirty="0">
                <a:latin typeface="Arial"/>
                <a:cs typeface="Arial"/>
              </a:rPr>
              <a:t>attributeName </a:t>
            </a:r>
            <a:r>
              <a:rPr sz="1800" dirty="0">
                <a:latin typeface="Arial"/>
                <a:cs typeface="Arial"/>
              </a:rPr>
              <a:t>:</a:t>
            </a:r>
            <a:r>
              <a:rPr sz="1800" spc="-25" dirty="0">
                <a:latin typeface="Arial"/>
                <a:cs typeface="Arial"/>
              </a:rPr>
              <a:t> </a:t>
            </a:r>
            <a:r>
              <a:rPr sz="1800" spc="-30" dirty="0">
                <a:latin typeface="Arial"/>
                <a:cs typeface="Arial"/>
              </a:rPr>
              <a:t>Type</a:t>
            </a:r>
            <a:endParaRPr sz="1800">
              <a:latin typeface="Arial"/>
              <a:cs typeface="Arial"/>
            </a:endParaRPr>
          </a:p>
          <a:p>
            <a:pPr>
              <a:lnSpc>
                <a:spcPct val="100000"/>
              </a:lnSpc>
              <a:spcBef>
                <a:spcPts val="35"/>
              </a:spcBef>
            </a:pPr>
            <a:endParaRPr sz="1850">
              <a:latin typeface="Times New Roman"/>
              <a:cs typeface="Times New Roman"/>
            </a:endParaRPr>
          </a:p>
          <a:p>
            <a:pPr marL="12700" marR="233045">
              <a:lnSpc>
                <a:spcPct val="100000"/>
              </a:lnSpc>
            </a:pPr>
            <a:r>
              <a:rPr sz="1800" dirty="0">
                <a:latin typeface="Arial"/>
                <a:cs typeface="Arial"/>
              </a:rPr>
              <a:t>A </a:t>
            </a:r>
            <a:r>
              <a:rPr sz="1800" i="1" spc="-5" dirty="0">
                <a:latin typeface="Arial"/>
                <a:cs typeface="Arial"/>
              </a:rPr>
              <a:t>derived </a:t>
            </a:r>
            <a:r>
              <a:rPr sz="1800" spc="-5" dirty="0">
                <a:latin typeface="Arial"/>
                <a:cs typeface="Arial"/>
              </a:rPr>
              <a:t>attribute is one that can</a:t>
            </a:r>
            <a:r>
              <a:rPr sz="1800" spc="-75" dirty="0">
                <a:latin typeface="Arial"/>
                <a:cs typeface="Arial"/>
              </a:rPr>
              <a:t> </a:t>
            </a:r>
            <a:r>
              <a:rPr sz="1800" spc="-5" dirty="0">
                <a:latin typeface="Arial"/>
                <a:cs typeface="Arial"/>
              </a:rPr>
              <a:t>be  computed </a:t>
            </a:r>
            <a:r>
              <a:rPr sz="1800" dirty="0">
                <a:latin typeface="Arial"/>
                <a:cs typeface="Arial"/>
              </a:rPr>
              <a:t>from </a:t>
            </a:r>
            <a:r>
              <a:rPr sz="1800" spc="-5" dirty="0">
                <a:latin typeface="Arial"/>
                <a:cs typeface="Arial"/>
              </a:rPr>
              <a:t>other attributes, but  </a:t>
            </a:r>
            <a:r>
              <a:rPr sz="1800" spc="-10" dirty="0">
                <a:latin typeface="Arial"/>
                <a:cs typeface="Arial"/>
              </a:rPr>
              <a:t>doesn’t actually exist. </a:t>
            </a:r>
            <a:r>
              <a:rPr sz="1800" dirty="0">
                <a:latin typeface="Arial"/>
                <a:cs typeface="Arial"/>
              </a:rPr>
              <a:t>For</a:t>
            </a:r>
            <a:r>
              <a:rPr sz="1800" spc="55" dirty="0">
                <a:latin typeface="Arial"/>
                <a:cs typeface="Arial"/>
              </a:rPr>
              <a:t> </a:t>
            </a:r>
            <a:r>
              <a:rPr sz="1800" spc="-10" dirty="0">
                <a:latin typeface="Arial"/>
                <a:cs typeface="Arial"/>
              </a:rPr>
              <a:t>example,</a:t>
            </a:r>
            <a:endParaRPr sz="1800">
              <a:latin typeface="Arial"/>
              <a:cs typeface="Arial"/>
            </a:endParaRPr>
          </a:p>
          <a:p>
            <a:pPr marL="12700" marR="85090">
              <a:lnSpc>
                <a:spcPct val="100000"/>
              </a:lnSpc>
            </a:pPr>
            <a:r>
              <a:rPr sz="1800" dirty="0">
                <a:latin typeface="Arial"/>
                <a:cs typeface="Arial"/>
              </a:rPr>
              <a:t>a </a:t>
            </a:r>
            <a:r>
              <a:rPr sz="1800" spc="-10" dirty="0">
                <a:latin typeface="Arial"/>
                <a:cs typeface="Arial"/>
              </a:rPr>
              <a:t>Person’s </a:t>
            </a:r>
            <a:r>
              <a:rPr sz="1800" spc="-5" dirty="0">
                <a:latin typeface="Arial"/>
                <a:cs typeface="Arial"/>
              </a:rPr>
              <a:t>age </a:t>
            </a:r>
            <a:r>
              <a:rPr sz="1800" dirty="0">
                <a:latin typeface="Arial"/>
                <a:cs typeface="Arial"/>
              </a:rPr>
              <a:t>can </a:t>
            </a:r>
            <a:r>
              <a:rPr sz="1800" spc="-5" dirty="0">
                <a:latin typeface="Arial"/>
                <a:cs typeface="Arial"/>
              </a:rPr>
              <a:t>be computed </a:t>
            </a:r>
            <a:r>
              <a:rPr sz="1800" dirty="0">
                <a:latin typeface="Arial"/>
                <a:cs typeface="Arial"/>
              </a:rPr>
              <a:t>from  </a:t>
            </a:r>
            <a:r>
              <a:rPr sz="1800" spc="-5" dirty="0">
                <a:latin typeface="Arial"/>
                <a:cs typeface="Arial"/>
              </a:rPr>
              <a:t>his birth date. </a:t>
            </a:r>
            <a:r>
              <a:rPr sz="1800" dirty="0">
                <a:latin typeface="Arial"/>
                <a:cs typeface="Arial"/>
              </a:rPr>
              <a:t>A </a:t>
            </a:r>
            <a:r>
              <a:rPr sz="1800" spc="-5" dirty="0">
                <a:latin typeface="Arial"/>
                <a:cs typeface="Arial"/>
              </a:rPr>
              <a:t>derived attribute </a:t>
            </a:r>
            <a:r>
              <a:rPr sz="1800" dirty="0">
                <a:latin typeface="Arial"/>
                <a:cs typeface="Arial"/>
              </a:rPr>
              <a:t>is  </a:t>
            </a:r>
            <a:r>
              <a:rPr sz="1800" spc="-5" dirty="0">
                <a:latin typeface="Arial"/>
                <a:cs typeface="Arial"/>
              </a:rPr>
              <a:t>designated by </a:t>
            </a:r>
            <a:r>
              <a:rPr sz="1800" dirty="0">
                <a:latin typeface="Arial"/>
                <a:cs typeface="Arial"/>
              </a:rPr>
              <a:t>a </a:t>
            </a:r>
            <a:r>
              <a:rPr sz="1800" spc="-5" dirty="0">
                <a:latin typeface="Arial"/>
                <a:cs typeface="Arial"/>
              </a:rPr>
              <a:t>preceding ‘/’ as</a:t>
            </a:r>
            <a:r>
              <a:rPr sz="1800" spc="-80" dirty="0">
                <a:latin typeface="Arial"/>
                <a:cs typeface="Arial"/>
              </a:rPr>
              <a:t> </a:t>
            </a:r>
            <a:r>
              <a:rPr sz="1800" spc="-5" dirty="0">
                <a:latin typeface="Arial"/>
                <a:cs typeface="Arial"/>
              </a:rPr>
              <a:t>in:</a:t>
            </a:r>
            <a:endParaRPr sz="1800">
              <a:latin typeface="Arial"/>
              <a:cs typeface="Arial"/>
            </a:endParaRPr>
          </a:p>
          <a:p>
            <a:pPr>
              <a:lnSpc>
                <a:spcPct val="100000"/>
              </a:lnSpc>
              <a:spcBef>
                <a:spcPts val="35"/>
              </a:spcBef>
            </a:pPr>
            <a:endParaRPr sz="1850">
              <a:latin typeface="Times New Roman"/>
              <a:cs typeface="Times New Roman"/>
            </a:endParaRPr>
          </a:p>
          <a:p>
            <a:pPr marL="393700">
              <a:lnSpc>
                <a:spcPct val="100000"/>
              </a:lnSpc>
            </a:pPr>
            <a:r>
              <a:rPr sz="1800" dirty="0">
                <a:latin typeface="Arial"/>
                <a:cs typeface="Arial"/>
              </a:rPr>
              <a:t>/ </a:t>
            </a:r>
            <a:r>
              <a:rPr sz="1800" spc="-5" dirty="0">
                <a:latin typeface="Arial"/>
                <a:cs typeface="Arial"/>
              </a:rPr>
              <a:t>age </a:t>
            </a:r>
            <a:r>
              <a:rPr sz="1800" dirty="0">
                <a:latin typeface="Arial"/>
                <a:cs typeface="Arial"/>
              </a:rPr>
              <a:t>: </a:t>
            </a:r>
            <a:r>
              <a:rPr sz="1800" spc="-5" dirty="0">
                <a:latin typeface="Arial"/>
                <a:cs typeface="Arial"/>
              </a:rPr>
              <a:t>Date</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BAC8-0785-413F-9059-E82E814FE927}"/>
              </a:ext>
            </a:extLst>
          </p:cNvPr>
          <p:cNvSpPr>
            <a:spLocks noGrp="1"/>
          </p:cNvSpPr>
          <p:nvPr>
            <p:ph type="title"/>
          </p:nvPr>
        </p:nvSpPr>
        <p:spPr/>
        <p:txBody>
          <a:bodyPr/>
          <a:lstStyle/>
          <a:p>
            <a:r>
              <a:rPr lang="en-US" dirty="0"/>
              <a:t>Access modifiers</a:t>
            </a:r>
            <a:endParaRPr lang="x-none" dirty="0"/>
          </a:p>
        </p:txBody>
      </p:sp>
      <p:pic>
        <p:nvPicPr>
          <p:cNvPr id="4" name="Content Placeholder 3">
            <a:extLst>
              <a:ext uri="{FF2B5EF4-FFF2-40B4-BE49-F238E27FC236}">
                <a16:creationId xmlns:a16="http://schemas.microsoft.com/office/drawing/2014/main" id="{A71C7C51-D6BA-4C49-B160-B5F41B50E999}"/>
              </a:ext>
            </a:extLst>
          </p:cNvPr>
          <p:cNvPicPr>
            <a:picLocks noGrp="1" noChangeAspect="1"/>
          </p:cNvPicPr>
          <p:nvPr>
            <p:ph idx="1"/>
          </p:nvPr>
        </p:nvPicPr>
        <p:blipFill>
          <a:blip r:embed="rId2"/>
          <a:stretch>
            <a:fillRect/>
          </a:stretch>
        </p:blipFill>
        <p:spPr>
          <a:xfrm>
            <a:off x="2195512" y="2438400"/>
            <a:ext cx="4752975" cy="3028950"/>
          </a:xfrm>
          <a:prstGeom prst="rect">
            <a:avLst/>
          </a:prstGeom>
        </p:spPr>
      </p:pic>
    </p:spTree>
    <p:extLst>
      <p:ext uri="{BB962C8B-B14F-4D97-AF65-F5344CB8AC3E}">
        <p14:creationId xmlns:p14="http://schemas.microsoft.com/office/powerpoint/2010/main" val="100518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6238240" cy="788670"/>
          </a:xfrm>
          <a:prstGeom prst="rect">
            <a:avLst/>
          </a:prstGeom>
        </p:spPr>
        <p:txBody>
          <a:bodyPr vert="horz" wrap="square" lIns="0" tIns="13335" rIns="0" bIns="0" rtlCol="0">
            <a:spAutoFit/>
          </a:bodyPr>
          <a:lstStyle/>
          <a:p>
            <a:pPr marL="12700">
              <a:lnSpc>
                <a:spcPct val="100000"/>
              </a:lnSpc>
              <a:spcBef>
                <a:spcPts val="105"/>
              </a:spcBef>
            </a:pPr>
            <a:r>
              <a:rPr spc="-480" dirty="0"/>
              <a:t>Class </a:t>
            </a:r>
            <a:r>
              <a:rPr spc="-85" dirty="0"/>
              <a:t>Attributes</a:t>
            </a:r>
            <a:r>
              <a:rPr spc="-160" dirty="0"/>
              <a:t> </a:t>
            </a:r>
            <a:r>
              <a:rPr spc="-190" dirty="0"/>
              <a:t>(Cont’d)</a:t>
            </a:r>
          </a:p>
        </p:txBody>
      </p:sp>
      <p:sp>
        <p:nvSpPr>
          <p:cNvPr id="4" name="object 4"/>
          <p:cNvSpPr/>
          <p:nvPr/>
        </p:nvSpPr>
        <p:spPr>
          <a:xfrm>
            <a:off x="685800" y="1676400"/>
            <a:ext cx="2590800" cy="762000"/>
          </a:xfrm>
          <a:custGeom>
            <a:avLst/>
            <a:gdLst/>
            <a:ahLst/>
            <a:cxnLst/>
            <a:rect l="l" t="t" r="r" b="b"/>
            <a:pathLst>
              <a:path w="2590800" h="762000">
                <a:moveTo>
                  <a:pt x="0" y="762000"/>
                </a:moveTo>
                <a:lnTo>
                  <a:pt x="2590800" y="762000"/>
                </a:lnTo>
                <a:lnTo>
                  <a:pt x="2590800" y="0"/>
                </a:lnTo>
                <a:lnTo>
                  <a:pt x="0" y="0"/>
                </a:lnTo>
                <a:lnTo>
                  <a:pt x="0" y="762000"/>
                </a:lnTo>
                <a:close/>
              </a:path>
            </a:pathLst>
          </a:custGeom>
          <a:solidFill>
            <a:srgbClr val="FFFFFF"/>
          </a:solidFill>
        </p:spPr>
        <p:txBody>
          <a:bodyPr wrap="square" lIns="0" tIns="0" rIns="0" bIns="0" rtlCol="0"/>
          <a:lstStyle/>
          <a:p>
            <a:endParaRPr/>
          </a:p>
        </p:txBody>
      </p:sp>
      <p:sp>
        <p:nvSpPr>
          <p:cNvPr id="5" name="object 5"/>
          <p:cNvSpPr/>
          <p:nvPr/>
        </p:nvSpPr>
        <p:spPr>
          <a:xfrm>
            <a:off x="1475232" y="1845564"/>
            <a:ext cx="1030224"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97607" y="1845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2438400"/>
            <a:ext cx="2590800" cy="2286000"/>
          </a:xfrm>
          <a:custGeom>
            <a:avLst/>
            <a:gdLst/>
            <a:ahLst/>
            <a:cxnLst/>
            <a:rect l="l" t="t" r="r" b="b"/>
            <a:pathLst>
              <a:path w="2590800" h="2286000">
                <a:moveTo>
                  <a:pt x="0" y="2286000"/>
                </a:moveTo>
                <a:lnTo>
                  <a:pt x="2590800" y="2286000"/>
                </a:lnTo>
                <a:lnTo>
                  <a:pt x="2590800" y="0"/>
                </a:lnTo>
                <a:lnTo>
                  <a:pt x="0" y="0"/>
                </a:lnTo>
                <a:lnTo>
                  <a:pt x="0" y="2286000"/>
                </a:lnTo>
                <a:close/>
              </a:path>
            </a:pathLst>
          </a:custGeom>
          <a:solidFill>
            <a:srgbClr val="0E6EC5"/>
          </a:solidFill>
        </p:spPr>
        <p:txBody>
          <a:bodyPr wrap="square" lIns="0" tIns="0" rIns="0" bIns="0" rtlCol="0"/>
          <a:lstStyle/>
          <a:p>
            <a:endParaRPr/>
          </a:p>
        </p:txBody>
      </p:sp>
      <p:sp>
        <p:nvSpPr>
          <p:cNvPr id="8" name="object 8"/>
          <p:cNvSpPr/>
          <p:nvPr/>
        </p:nvSpPr>
        <p:spPr>
          <a:xfrm>
            <a:off x="633983" y="2820923"/>
            <a:ext cx="2179319"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505455" y="2820923"/>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3983" y="3095244"/>
            <a:ext cx="2452116" cy="51358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778251" y="3095244"/>
            <a:ext cx="371856" cy="51358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33983" y="3369564"/>
            <a:ext cx="2058924" cy="51358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2385060" y="3369564"/>
            <a:ext cx="371856"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33983" y="3643884"/>
            <a:ext cx="2122931" cy="513588"/>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2449067" y="3643884"/>
            <a:ext cx="371856" cy="513588"/>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633983" y="3918203"/>
            <a:ext cx="384047" cy="51358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710183" y="3918203"/>
            <a:ext cx="371856" cy="51358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774191" y="3918203"/>
            <a:ext cx="1679448" cy="513588"/>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2145792" y="3918203"/>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20" name="object 20"/>
          <p:cNvGraphicFramePr>
            <a:graphicFrameLocks noGrp="1"/>
          </p:cNvGraphicFramePr>
          <p:nvPr/>
        </p:nvGraphicFramePr>
        <p:xfrm>
          <a:off x="681037" y="1671637"/>
          <a:ext cx="2590800" cy="36576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762000">
                <a:tc>
                  <a:txBody>
                    <a:bodyPr/>
                    <a:lstStyle/>
                    <a:p>
                      <a:pPr>
                        <a:lnSpc>
                          <a:spcPct val="100000"/>
                        </a:lnSpc>
                        <a:spcBef>
                          <a:spcPts val="30"/>
                        </a:spcBef>
                      </a:pPr>
                      <a:endParaRPr sz="1600">
                        <a:latin typeface="Times New Roman"/>
                        <a:cs typeface="Times New Roman"/>
                      </a:endParaRPr>
                    </a:p>
                    <a:p>
                      <a:pPr marL="8890" algn="ctr">
                        <a:lnSpc>
                          <a:spcPct val="100000"/>
                        </a:lnSpc>
                        <a:spcBef>
                          <a:spcPts val="5"/>
                        </a:spcBef>
                      </a:pPr>
                      <a:r>
                        <a:rPr sz="1800" spc="-5" dirty="0">
                          <a:latin typeface="Arial"/>
                          <a:cs typeface="Arial"/>
                        </a:rPr>
                        <a:t>Person</a:t>
                      </a:r>
                      <a:endParaRPr sz="1800">
                        <a:latin typeface="Arial"/>
                        <a:cs typeface="Arial"/>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286000">
                <a:tc>
                  <a:txBody>
                    <a:bodyPr/>
                    <a:lstStyle/>
                    <a:p>
                      <a:pPr>
                        <a:lnSpc>
                          <a:spcPct val="100000"/>
                        </a:lnSpc>
                      </a:pPr>
                      <a:endParaRPr sz="2000">
                        <a:latin typeface="Times New Roman"/>
                        <a:cs typeface="Times New Roman"/>
                      </a:endParaRPr>
                    </a:p>
                    <a:p>
                      <a:pPr marL="95885">
                        <a:lnSpc>
                          <a:spcPct val="100000"/>
                        </a:lnSpc>
                        <a:spcBef>
                          <a:spcPts val="1255"/>
                        </a:spcBef>
                        <a:tabLst>
                          <a:tab pos="1245235" algn="l"/>
                        </a:tabLst>
                      </a:pPr>
                      <a:r>
                        <a:rPr sz="1800" dirty="0">
                          <a:latin typeface="Arial"/>
                          <a:cs typeface="Arial"/>
                        </a:rPr>
                        <a:t>+ </a:t>
                      </a:r>
                      <a:r>
                        <a:rPr sz="1800" spc="-5" dirty="0">
                          <a:latin typeface="Arial"/>
                          <a:cs typeface="Arial"/>
                        </a:rPr>
                        <a:t>name	</a:t>
                      </a:r>
                      <a:r>
                        <a:rPr sz="1800" dirty="0">
                          <a:latin typeface="Arial"/>
                          <a:cs typeface="Arial"/>
                        </a:rPr>
                        <a:t>:</a:t>
                      </a:r>
                      <a:r>
                        <a:rPr sz="1800" spc="-15" dirty="0">
                          <a:latin typeface="Arial"/>
                          <a:cs typeface="Arial"/>
                        </a:rPr>
                        <a:t> </a:t>
                      </a:r>
                      <a:r>
                        <a:rPr sz="1800" spc="-5" dirty="0">
                          <a:latin typeface="Arial"/>
                          <a:cs typeface="Arial"/>
                        </a:rPr>
                        <a:t>String</a:t>
                      </a:r>
                      <a:endParaRPr sz="1800">
                        <a:latin typeface="Arial"/>
                        <a:cs typeface="Arial"/>
                      </a:endParaRPr>
                    </a:p>
                    <a:p>
                      <a:pPr marL="95885">
                        <a:lnSpc>
                          <a:spcPct val="100000"/>
                        </a:lnSpc>
                        <a:tabLst>
                          <a:tab pos="1291590" algn="l"/>
                        </a:tabLst>
                      </a:pPr>
                      <a:r>
                        <a:rPr sz="1800" spc="-5" dirty="0">
                          <a:latin typeface="Arial"/>
                          <a:cs typeface="Arial"/>
                        </a:rPr>
                        <a:t>#</a:t>
                      </a:r>
                      <a:r>
                        <a:rPr sz="1800" spc="5" dirty="0">
                          <a:latin typeface="Arial"/>
                          <a:cs typeface="Arial"/>
                        </a:rPr>
                        <a:t> </a:t>
                      </a:r>
                      <a:r>
                        <a:rPr sz="1800" spc="-5" dirty="0">
                          <a:latin typeface="Arial"/>
                          <a:cs typeface="Arial"/>
                        </a:rPr>
                        <a:t>address	</a:t>
                      </a:r>
                      <a:r>
                        <a:rPr sz="1800" dirty="0">
                          <a:latin typeface="Arial"/>
                          <a:cs typeface="Arial"/>
                        </a:rPr>
                        <a:t>:</a:t>
                      </a:r>
                      <a:r>
                        <a:rPr sz="1800" spc="-114" dirty="0">
                          <a:latin typeface="Arial"/>
                          <a:cs typeface="Arial"/>
                        </a:rPr>
                        <a:t> </a:t>
                      </a:r>
                      <a:r>
                        <a:rPr sz="1800" spc="-5" dirty="0">
                          <a:latin typeface="Arial"/>
                          <a:cs typeface="Arial"/>
                        </a:rPr>
                        <a:t>Address</a:t>
                      </a:r>
                      <a:endParaRPr sz="1800">
                        <a:latin typeface="Arial"/>
                        <a:cs typeface="Arial"/>
                      </a:endParaRPr>
                    </a:p>
                    <a:p>
                      <a:pPr marL="95885">
                        <a:lnSpc>
                          <a:spcPct val="100000"/>
                        </a:lnSpc>
                        <a:spcBef>
                          <a:spcPts val="5"/>
                        </a:spcBef>
                      </a:pPr>
                      <a:r>
                        <a:rPr sz="1800" dirty="0">
                          <a:latin typeface="Arial"/>
                          <a:cs typeface="Arial"/>
                        </a:rPr>
                        <a:t># </a:t>
                      </a:r>
                      <a:r>
                        <a:rPr sz="1800" spc="-5" dirty="0">
                          <a:latin typeface="Arial"/>
                          <a:cs typeface="Arial"/>
                        </a:rPr>
                        <a:t>birthdate </a:t>
                      </a:r>
                      <a:r>
                        <a:rPr sz="1800" dirty="0">
                          <a:latin typeface="Arial"/>
                          <a:cs typeface="Arial"/>
                        </a:rPr>
                        <a:t>:</a:t>
                      </a:r>
                      <a:r>
                        <a:rPr sz="1800" spc="-5" dirty="0">
                          <a:latin typeface="Arial"/>
                          <a:cs typeface="Arial"/>
                        </a:rPr>
                        <a:t> Date</a:t>
                      </a:r>
                      <a:endParaRPr sz="1800">
                        <a:latin typeface="Arial"/>
                        <a:cs typeface="Arial"/>
                      </a:endParaRPr>
                    </a:p>
                    <a:p>
                      <a:pPr marL="95885">
                        <a:lnSpc>
                          <a:spcPct val="100000"/>
                        </a:lnSpc>
                        <a:tabLst>
                          <a:tab pos="1303020" algn="l"/>
                        </a:tabLst>
                      </a:pPr>
                      <a:r>
                        <a:rPr sz="1800" dirty="0">
                          <a:latin typeface="Arial"/>
                          <a:cs typeface="Arial"/>
                        </a:rPr>
                        <a:t>/ </a:t>
                      </a:r>
                      <a:r>
                        <a:rPr sz="1800" spc="-5" dirty="0">
                          <a:latin typeface="Arial"/>
                          <a:cs typeface="Arial"/>
                        </a:rPr>
                        <a:t>age	</a:t>
                      </a:r>
                      <a:r>
                        <a:rPr sz="1800" dirty="0">
                          <a:latin typeface="Arial"/>
                          <a:cs typeface="Arial"/>
                        </a:rPr>
                        <a:t>:</a:t>
                      </a:r>
                      <a:r>
                        <a:rPr sz="1800" spc="-10" dirty="0">
                          <a:latin typeface="Arial"/>
                          <a:cs typeface="Arial"/>
                        </a:rPr>
                        <a:t> </a:t>
                      </a:r>
                      <a:r>
                        <a:rPr sz="1800" spc="-5" dirty="0">
                          <a:latin typeface="Arial"/>
                          <a:cs typeface="Arial"/>
                        </a:rPr>
                        <a:t>Date</a:t>
                      </a:r>
                      <a:endParaRPr sz="1800">
                        <a:latin typeface="Arial"/>
                        <a:cs typeface="Arial"/>
                      </a:endParaRPr>
                    </a:p>
                    <a:p>
                      <a:pPr marL="95885">
                        <a:lnSpc>
                          <a:spcPct val="100000"/>
                        </a:lnSpc>
                        <a:tabLst>
                          <a:tab pos="1289050" algn="l"/>
                        </a:tabLst>
                      </a:pPr>
                      <a:r>
                        <a:rPr sz="1800" dirty="0">
                          <a:latin typeface="Arial"/>
                          <a:cs typeface="Arial"/>
                        </a:rPr>
                        <a:t>-</a:t>
                      </a:r>
                      <a:r>
                        <a:rPr sz="1800" spc="5" dirty="0">
                          <a:latin typeface="Arial"/>
                          <a:cs typeface="Arial"/>
                        </a:rPr>
                        <a:t> </a:t>
                      </a:r>
                      <a:r>
                        <a:rPr sz="1800" dirty="0">
                          <a:latin typeface="Arial"/>
                          <a:cs typeface="Arial"/>
                        </a:rPr>
                        <a:t>ssn	:</a:t>
                      </a:r>
                      <a:r>
                        <a:rPr sz="1800" spc="-5" dirty="0">
                          <a:latin typeface="Arial"/>
                          <a:cs typeface="Arial"/>
                        </a:rPr>
                        <a:t> </a:t>
                      </a:r>
                      <a:r>
                        <a:rPr sz="1800" dirty="0">
                          <a:latin typeface="Arial"/>
                          <a:cs typeface="Arial"/>
                        </a:rPr>
                        <a:t>Id</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609600">
                <a:tc>
                  <a:txBody>
                    <a:bodyPr/>
                    <a:lstStyle/>
                    <a:p>
                      <a:pPr>
                        <a:lnSpc>
                          <a:spcPct val="100000"/>
                        </a:lnSpc>
                      </a:pPr>
                      <a:endParaRPr sz="27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21" name="object 21"/>
          <p:cNvSpPr/>
          <p:nvPr/>
        </p:nvSpPr>
        <p:spPr>
          <a:xfrm>
            <a:off x="3605784" y="2409444"/>
            <a:ext cx="2084832" cy="51358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5382767" y="2409444"/>
            <a:ext cx="371856" cy="513588"/>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3605784" y="2683764"/>
            <a:ext cx="1222248" cy="513588"/>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4520184" y="2683764"/>
            <a:ext cx="1098803" cy="513588"/>
          </a:xfrm>
          <a:prstGeom prst="rect">
            <a:avLst/>
          </a:prstGeom>
          <a:blipFill>
            <a:blip r:embed="rId12" cstate="print"/>
            <a:stretch>
              <a:fillRect/>
            </a:stretch>
          </a:blipFill>
        </p:spPr>
        <p:txBody>
          <a:bodyPr wrap="square" lIns="0" tIns="0" rIns="0" bIns="0" rtlCol="0"/>
          <a:lstStyle/>
          <a:p>
            <a:endParaRPr/>
          </a:p>
        </p:txBody>
      </p:sp>
      <p:sp>
        <p:nvSpPr>
          <p:cNvPr id="25" name="object 25"/>
          <p:cNvSpPr/>
          <p:nvPr/>
        </p:nvSpPr>
        <p:spPr>
          <a:xfrm>
            <a:off x="5311140" y="2683764"/>
            <a:ext cx="371856" cy="513588"/>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605784" y="2958083"/>
            <a:ext cx="1222248" cy="513588"/>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4520184" y="2958083"/>
            <a:ext cx="1449324" cy="513588"/>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5661659" y="2958083"/>
            <a:ext cx="371856" cy="513588"/>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3605784" y="3232404"/>
            <a:ext cx="1222248" cy="513588"/>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4520184" y="3232404"/>
            <a:ext cx="384048" cy="513588"/>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4596384" y="3232404"/>
            <a:ext cx="371856" cy="513588"/>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4660391" y="3232404"/>
            <a:ext cx="992124" cy="513588"/>
          </a:xfrm>
          <a:prstGeom prst="rect">
            <a:avLst/>
          </a:prstGeom>
          <a:blipFill>
            <a:blip r:embed="rId14" cstate="print"/>
            <a:stretch>
              <a:fillRect/>
            </a:stretch>
          </a:blipFill>
        </p:spPr>
        <p:txBody>
          <a:bodyPr wrap="square" lIns="0" tIns="0" rIns="0" bIns="0" rtlCol="0"/>
          <a:lstStyle/>
          <a:p>
            <a:endParaRPr/>
          </a:p>
        </p:txBody>
      </p:sp>
      <p:sp>
        <p:nvSpPr>
          <p:cNvPr id="33" name="object 33"/>
          <p:cNvSpPr/>
          <p:nvPr/>
        </p:nvSpPr>
        <p:spPr>
          <a:xfrm>
            <a:off x="5344667" y="3232404"/>
            <a:ext cx="371856" cy="513588"/>
          </a:xfrm>
          <a:prstGeom prst="rect">
            <a:avLst/>
          </a:prstGeom>
          <a:blipFill>
            <a:blip r:embed="rId3" cstate="print"/>
            <a:stretch>
              <a:fillRect/>
            </a:stretch>
          </a:blipFill>
        </p:spPr>
        <p:txBody>
          <a:bodyPr wrap="square" lIns="0" tIns="0" rIns="0" bIns="0" rtlCol="0"/>
          <a:lstStyle/>
          <a:p>
            <a:endParaRPr/>
          </a:p>
        </p:txBody>
      </p:sp>
      <p:sp>
        <p:nvSpPr>
          <p:cNvPr id="34" name="object 34"/>
          <p:cNvSpPr/>
          <p:nvPr/>
        </p:nvSpPr>
        <p:spPr>
          <a:xfrm>
            <a:off x="3605784" y="3506723"/>
            <a:ext cx="1222248" cy="513588"/>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4520184" y="3506723"/>
            <a:ext cx="1181100" cy="513588"/>
          </a:xfrm>
          <a:prstGeom prst="rect">
            <a:avLst/>
          </a:prstGeom>
          <a:blipFill>
            <a:blip r:embed="rId15" cstate="print"/>
            <a:stretch>
              <a:fillRect/>
            </a:stretch>
          </a:blipFill>
        </p:spPr>
        <p:txBody>
          <a:bodyPr wrap="square" lIns="0" tIns="0" rIns="0" bIns="0" rtlCol="0"/>
          <a:lstStyle/>
          <a:p>
            <a:endParaRPr/>
          </a:p>
        </p:txBody>
      </p:sp>
      <p:sp>
        <p:nvSpPr>
          <p:cNvPr id="36" name="object 36"/>
          <p:cNvSpPr/>
          <p:nvPr/>
        </p:nvSpPr>
        <p:spPr>
          <a:xfrm>
            <a:off x="5393435" y="3506723"/>
            <a:ext cx="371856" cy="513588"/>
          </a:xfrm>
          <a:prstGeom prst="rect">
            <a:avLst/>
          </a:prstGeom>
          <a:blipFill>
            <a:blip r:embed="rId3" cstate="print"/>
            <a:stretch>
              <a:fillRect/>
            </a:stretch>
          </a:blipFill>
        </p:spPr>
        <p:txBody>
          <a:bodyPr wrap="square" lIns="0" tIns="0" rIns="0" bIns="0" rtlCol="0"/>
          <a:lstStyle/>
          <a:p>
            <a:endParaRPr/>
          </a:p>
        </p:txBody>
      </p:sp>
      <p:sp>
        <p:nvSpPr>
          <p:cNvPr id="37" name="object 37"/>
          <p:cNvSpPr txBox="1"/>
          <p:nvPr/>
        </p:nvSpPr>
        <p:spPr>
          <a:xfrm>
            <a:off x="3736975" y="2465959"/>
            <a:ext cx="2082800" cy="13976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Attributes can</a:t>
            </a:r>
            <a:r>
              <a:rPr sz="1800" spc="-20" dirty="0">
                <a:latin typeface="Arial"/>
                <a:cs typeface="Arial"/>
              </a:rPr>
              <a:t> </a:t>
            </a:r>
            <a:r>
              <a:rPr sz="1800" spc="-5" dirty="0">
                <a:latin typeface="Arial"/>
                <a:cs typeface="Arial"/>
              </a:rPr>
              <a:t>be:</a:t>
            </a:r>
            <a:endParaRPr sz="1800">
              <a:latin typeface="Arial"/>
              <a:cs typeface="Arial"/>
            </a:endParaRPr>
          </a:p>
          <a:p>
            <a:pPr marL="927100">
              <a:lnSpc>
                <a:spcPct val="100000"/>
              </a:lnSpc>
            </a:pPr>
            <a:r>
              <a:rPr sz="1800" dirty="0">
                <a:latin typeface="Arial"/>
                <a:cs typeface="Arial"/>
              </a:rPr>
              <a:t>+</a:t>
            </a:r>
            <a:r>
              <a:rPr sz="1800" spc="-15" dirty="0">
                <a:latin typeface="Arial"/>
                <a:cs typeface="Arial"/>
              </a:rPr>
              <a:t> </a:t>
            </a:r>
            <a:r>
              <a:rPr sz="1800" spc="-10" dirty="0">
                <a:latin typeface="Arial"/>
                <a:cs typeface="Arial"/>
              </a:rPr>
              <a:t>public</a:t>
            </a:r>
            <a:endParaRPr sz="1800">
              <a:latin typeface="Arial"/>
              <a:cs typeface="Arial"/>
            </a:endParaRPr>
          </a:p>
          <a:p>
            <a:pPr marL="927100">
              <a:lnSpc>
                <a:spcPct val="100000"/>
              </a:lnSpc>
            </a:pPr>
            <a:r>
              <a:rPr sz="1800" spc="-5" dirty="0">
                <a:latin typeface="Arial"/>
                <a:cs typeface="Arial"/>
              </a:rPr>
              <a:t>#</a:t>
            </a:r>
            <a:r>
              <a:rPr sz="1800" spc="-60" dirty="0">
                <a:latin typeface="Arial"/>
                <a:cs typeface="Arial"/>
              </a:rPr>
              <a:t> </a:t>
            </a:r>
            <a:r>
              <a:rPr sz="1800" spc="-5" dirty="0">
                <a:latin typeface="Arial"/>
                <a:cs typeface="Arial"/>
              </a:rPr>
              <a:t>protected</a:t>
            </a:r>
            <a:endParaRPr sz="1800">
              <a:latin typeface="Arial"/>
              <a:cs typeface="Arial"/>
            </a:endParaRPr>
          </a:p>
          <a:p>
            <a:pPr marL="927100">
              <a:lnSpc>
                <a:spcPct val="100000"/>
              </a:lnSpc>
            </a:pPr>
            <a:r>
              <a:rPr sz="1800" dirty="0">
                <a:latin typeface="Arial"/>
                <a:cs typeface="Arial"/>
              </a:rPr>
              <a:t>-</a:t>
            </a:r>
            <a:r>
              <a:rPr sz="1800" spc="-15" dirty="0">
                <a:latin typeface="Arial"/>
                <a:cs typeface="Arial"/>
              </a:rPr>
              <a:t> </a:t>
            </a:r>
            <a:r>
              <a:rPr sz="1800" spc="-5" dirty="0">
                <a:latin typeface="Arial"/>
                <a:cs typeface="Arial"/>
              </a:rPr>
              <a:t>private</a:t>
            </a:r>
            <a:endParaRPr sz="1800">
              <a:latin typeface="Arial"/>
              <a:cs typeface="Arial"/>
            </a:endParaRPr>
          </a:p>
          <a:p>
            <a:pPr marL="927100">
              <a:lnSpc>
                <a:spcPct val="100000"/>
              </a:lnSpc>
            </a:pPr>
            <a:r>
              <a:rPr sz="1800" dirty="0">
                <a:latin typeface="Arial"/>
                <a:cs typeface="Arial"/>
              </a:rPr>
              <a:t>/</a:t>
            </a:r>
            <a:r>
              <a:rPr sz="1800" spc="-25" dirty="0">
                <a:latin typeface="Arial"/>
                <a:cs typeface="Arial"/>
              </a:rPr>
              <a:t> </a:t>
            </a:r>
            <a:r>
              <a:rPr sz="1800" spc="-5" dirty="0">
                <a:latin typeface="Arial"/>
                <a:cs typeface="Arial"/>
              </a:rPr>
              <a:t>derived</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BB52-1F16-43BD-884D-BB6D8993032F}"/>
              </a:ext>
            </a:extLst>
          </p:cNvPr>
          <p:cNvSpPr>
            <a:spLocks noGrp="1"/>
          </p:cNvSpPr>
          <p:nvPr>
            <p:ph type="title"/>
          </p:nvPr>
        </p:nvSpPr>
        <p:spPr/>
        <p:txBody>
          <a:bodyPr>
            <a:normAutofit fontScale="90000"/>
          </a:bodyPr>
          <a:lstStyle/>
          <a:p>
            <a:r>
              <a:rPr lang="en-US" dirty="0"/>
              <a:t>Describing class and class attributes and constructor</a:t>
            </a:r>
            <a:br>
              <a:rPr lang="en-US" dirty="0"/>
            </a:br>
            <a:endParaRPr lang="x-none" dirty="0"/>
          </a:p>
        </p:txBody>
      </p:sp>
      <p:sp>
        <p:nvSpPr>
          <p:cNvPr id="3" name="Content Placeholder 2">
            <a:extLst>
              <a:ext uri="{FF2B5EF4-FFF2-40B4-BE49-F238E27FC236}">
                <a16:creationId xmlns:a16="http://schemas.microsoft.com/office/drawing/2014/main" id="{297A91B7-5171-45E6-A42A-EEE699E5A889}"/>
              </a:ext>
            </a:extLst>
          </p:cNvPr>
          <p:cNvSpPr>
            <a:spLocks noGrp="1"/>
          </p:cNvSpPr>
          <p:nvPr>
            <p:ph idx="1"/>
          </p:nvPr>
        </p:nvSpPr>
        <p:spPr/>
        <p:txBody>
          <a:bodyPr/>
          <a:lstStyle/>
          <a:p>
            <a:r>
              <a:rPr lang="en-US" dirty="0"/>
              <a:t>public class Person {</a:t>
            </a:r>
          </a:p>
          <a:p>
            <a:r>
              <a:rPr lang="en-US" dirty="0"/>
              <a:t>    private String name;</a:t>
            </a:r>
          </a:p>
          <a:p>
            <a:r>
              <a:rPr lang="en-US" dirty="0"/>
              <a:t>    private int age;</a:t>
            </a:r>
          </a:p>
          <a:p>
            <a:endParaRPr lang="en-US" dirty="0"/>
          </a:p>
          <a:p>
            <a:r>
              <a:rPr lang="en-US" dirty="0"/>
              <a:t>    public Person(String </a:t>
            </a:r>
            <a:r>
              <a:rPr lang="en-US" dirty="0" err="1"/>
              <a:t>initialName</a:t>
            </a:r>
            <a:r>
              <a:rPr lang="en-US" dirty="0"/>
              <a:t>) {</a:t>
            </a:r>
          </a:p>
          <a:p>
            <a:r>
              <a:rPr lang="en-US" dirty="0"/>
              <a:t>        this.name = </a:t>
            </a:r>
            <a:r>
              <a:rPr lang="en-US" dirty="0" err="1"/>
              <a:t>initialName</a:t>
            </a:r>
            <a:r>
              <a:rPr lang="en-US" dirty="0"/>
              <a:t>;</a:t>
            </a:r>
          </a:p>
          <a:p>
            <a:r>
              <a:rPr lang="en-US" dirty="0"/>
              <a:t>        </a:t>
            </a:r>
            <a:r>
              <a:rPr lang="en-US" dirty="0" err="1"/>
              <a:t>this.age</a:t>
            </a:r>
            <a:r>
              <a:rPr lang="en-US" dirty="0"/>
              <a:t> = 0;</a:t>
            </a:r>
          </a:p>
          <a:p>
            <a:r>
              <a:rPr lang="en-US" dirty="0"/>
              <a:t>    }</a:t>
            </a:r>
          </a:p>
          <a:p>
            <a:r>
              <a:rPr lang="en-US" dirty="0"/>
              <a:t>}</a:t>
            </a:r>
            <a:endParaRPr lang="x-none" dirty="0"/>
          </a:p>
        </p:txBody>
      </p:sp>
    </p:spTree>
    <p:extLst>
      <p:ext uri="{BB962C8B-B14F-4D97-AF65-F5344CB8AC3E}">
        <p14:creationId xmlns:p14="http://schemas.microsoft.com/office/powerpoint/2010/main" val="248193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A2EE-C78B-49EA-83C2-C847E5DD8F55}"/>
              </a:ext>
            </a:extLst>
          </p:cNvPr>
          <p:cNvSpPr>
            <a:spLocks noGrp="1"/>
          </p:cNvSpPr>
          <p:nvPr>
            <p:ph type="title"/>
          </p:nvPr>
        </p:nvSpPr>
        <p:spPr/>
        <p:txBody>
          <a:bodyPr/>
          <a:lstStyle/>
          <a:p>
            <a:endParaRPr lang="x-none"/>
          </a:p>
        </p:txBody>
      </p:sp>
      <p:pic>
        <p:nvPicPr>
          <p:cNvPr id="4" name="Content Placeholder 3">
            <a:extLst>
              <a:ext uri="{FF2B5EF4-FFF2-40B4-BE49-F238E27FC236}">
                <a16:creationId xmlns:a16="http://schemas.microsoft.com/office/drawing/2014/main" id="{43E4AE6D-CE60-46EC-A3D1-5A36528FB32C}"/>
              </a:ext>
            </a:extLst>
          </p:cNvPr>
          <p:cNvPicPr>
            <a:picLocks noGrp="1" noChangeAspect="1"/>
          </p:cNvPicPr>
          <p:nvPr>
            <p:ph idx="1"/>
          </p:nvPr>
        </p:nvPicPr>
        <p:blipFill>
          <a:blip r:embed="rId2"/>
          <a:stretch>
            <a:fillRect/>
          </a:stretch>
        </p:blipFill>
        <p:spPr>
          <a:xfrm>
            <a:off x="2800350" y="2590800"/>
            <a:ext cx="3543300" cy="2819400"/>
          </a:xfrm>
          <a:prstGeom prst="rect">
            <a:avLst/>
          </a:prstGeom>
        </p:spPr>
      </p:pic>
    </p:spTree>
    <p:extLst>
      <p:ext uri="{BB962C8B-B14F-4D97-AF65-F5344CB8AC3E}">
        <p14:creationId xmlns:p14="http://schemas.microsoft.com/office/powerpoint/2010/main" val="42837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C36F-9676-458D-9D9E-6706189D74D4}"/>
              </a:ext>
            </a:extLst>
          </p:cNvPr>
          <p:cNvSpPr>
            <a:spLocks noGrp="1"/>
          </p:cNvSpPr>
          <p:nvPr>
            <p:ph type="title"/>
          </p:nvPr>
        </p:nvSpPr>
        <p:spPr/>
        <p:txBody>
          <a:bodyPr/>
          <a:lstStyle/>
          <a:p>
            <a:r>
              <a:rPr lang="en-US" dirty="0"/>
              <a:t>Describing class methods</a:t>
            </a:r>
            <a:br>
              <a:rPr lang="en-US" dirty="0"/>
            </a:br>
            <a:endParaRPr lang="x-none" dirty="0"/>
          </a:p>
        </p:txBody>
      </p:sp>
      <p:sp>
        <p:nvSpPr>
          <p:cNvPr id="3" name="Content Placeholder 2">
            <a:extLst>
              <a:ext uri="{FF2B5EF4-FFF2-40B4-BE49-F238E27FC236}">
                <a16:creationId xmlns:a16="http://schemas.microsoft.com/office/drawing/2014/main" id="{6BA385B6-AFE7-424C-8B50-308E959C8426}"/>
              </a:ext>
            </a:extLst>
          </p:cNvPr>
          <p:cNvSpPr>
            <a:spLocks noGrp="1"/>
          </p:cNvSpPr>
          <p:nvPr>
            <p:ph idx="1"/>
          </p:nvPr>
        </p:nvSpPr>
        <p:spPr/>
        <p:txBody>
          <a:bodyPr>
            <a:normAutofit fontScale="85000" lnSpcReduction="20000"/>
          </a:bodyPr>
          <a:lstStyle/>
          <a:p>
            <a:r>
              <a:rPr lang="en-US" dirty="0"/>
              <a:t>public class Person {</a:t>
            </a:r>
          </a:p>
          <a:p>
            <a:r>
              <a:rPr lang="en-US" dirty="0"/>
              <a:t>    private String name;</a:t>
            </a:r>
          </a:p>
          <a:p>
            <a:r>
              <a:rPr lang="en-US" dirty="0"/>
              <a:t>    private int age;</a:t>
            </a:r>
          </a:p>
          <a:p>
            <a:pPr marL="0" indent="0">
              <a:buNone/>
            </a:pPr>
            <a:r>
              <a:rPr lang="en-US" dirty="0"/>
              <a:t> public Person(String </a:t>
            </a:r>
            <a:r>
              <a:rPr lang="en-US" dirty="0" err="1"/>
              <a:t>initialName</a:t>
            </a:r>
            <a:r>
              <a:rPr lang="en-US" dirty="0"/>
              <a:t>) {</a:t>
            </a:r>
          </a:p>
          <a:p>
            <a:r>
              <a:rPr lang="en-US" dirty="0"/>
              <a:t>        this.name = </a:t>
            </a:r>
            <a:r>
              <a:rPr lang="en-US" dirty="0" err="1"/>
              <a:t>initialName</a:t>
            </a:r>
            <a:r>
              <a:rPr lang="en-US" dirty="0"/>
              <a:t>;</a:t>
            </a:r>
          </a:p>
          <a:p>
            <a:r>
              <a:rPr lang="en-US" dirty="0"/>
              <a:t>        </a:t>
            </a:r>
            <a:r>
              <a:rPr lang="en-US" dirty="0" err="1"/>
              <a:t>this.age</a:t>
            </a:r>
            <a:r>
              <a:rPr lang="en-US" dirty="0"/>
              <a:t> = 0;</a:t>
            </a:r>
          </a:p>
          <a:p>
            <a:r>
              <a:rPr lang="en-US" dirty="0"/>
              <a:t>    }</a:t>
            </a:r>
          </a:p>
          <a:p>
            <a:pPr marL="0" indent="0">
              <a:buNone/>
            </a:pPr>
            <a:r>
              <a:rPr lang="en-US" dirty="0"/>
              <a:t>   public void </a:t>
            </a:r>
            <a:r>
              <a:rPr lang="en-US" dirty="0" err="1"/>
              <a:t>printPerson</a:t>
            </a:r>
            <a:r>
              <a:rPr lang="en-US" dirty="0"/>
              <a:t>() {</a:t>
            </a:r>
          </a:p>
          <a:p>
            <a:r>
              <a:rPr lang="en-US" dirty="0"/>
              <a:t>        </a:t>
            </a:r>
            <a:r>
              <a:rPr lang="en-US" dirty="0" err="1"/>
              <a:t>System.out.println</a:t>
            </a:r>
            <a:r>
              <a:rPr lang="en-US" dirty="0"/>
              <a:t>(this.name + ", age " +   </a:t>
            </a:r>
            <a:r>
              <a:rPr lang="en-US" dirty="0" err="1"/>
              <a:t>this.age</a:t>
            </a:r>
            <a:r>
              <a:rPr lang="en-US" dirty="0"/>
              <a:t> + " years");</a:t>
            </a:r>
          </a:p>
          <a:p>
            <a:r>
              <a:rPr lang="en-US" dirty="0"/>
              <a:t>    }</a:t>
            </a:r>
          </a:p>
          <a:p>
            <a:pPr marL="0" indent="0">
              <a:buNone/>
            </a:pPr>
            <a:r>
              <a:rPr lang="en-US" dirty="0"/>
              <a:t>  public String </a:t>
            </a:r>
            <a:r>
              <a:rPr lang="en-US" dirty="0" err="1"/>
              <a:t>getName</a:t>
            </a:r>
            <a:r>
              <a:rPr lang="en-US" dirty="0"/>
              <a:t>() {</a:t>
            </a:r>
          </a:p>
          <a:p>
            <a:r>
              <a:rPr lang="en-US" dirty="0"/>
              <a:t>        return this.name;</a:t>
            </a:r>
          </a:p>
          <a:p>
            <a:r>
              <a:rPr lang="en-US" dirty="0"/>
              <a:t>    }</a:t>
            </a:r>
          </a:p>
          <a:p>
            <a:r>
              <a:rPr lang="en-US" dirty="0"/>
              <a:t>}</a:t>
            </a:r>
            <a:endParaRPr lang="x-none" dirty="0"/>
          </a:p>
        </p:txBody>
      </p:sp>
    </p:spTree>
    <p:extLst>
      <p:ext uri="{BB962C8B-B14F-4D97-AF65-F5344CB8AC3E}">
        <p14:creationId xmlns:p14="http://schemas.microsoft.com/office/powerpoint/2010/main" val="96911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03D3-8D81-452B-BFC4-47BC21713962}"/>
              </a:ext>
            </a:extLst>
          </p:cNvPr>
          <p:cNvSpPr>
            <a:spLocks noGrp="1"/>
          </p:cNvSpPr>
          <p:nvPr>
            <p:ph type="title"/>
          </p:nvPr>
        </p:nvSpPr>
        <p:spPr/>
        <p:txBody>
          <a:bodyPr/>
          <a:lstStyle/>
          <a:p>
            <a:r>
              <a:rPr lang="en-US" b="1" dirty="0"/>
              <a:t>Create a class in Java</a:t>
            </a:r>
            <a:br>
              <a:rPr lang="en-US" b="1" dirty="0"/>
            </a:br>
            <a:endParaRPr lang="x-none" dirty="0"/>
          </a:p>
        </p:txBody>
      </p:sp>
      <p:sp>
        <p:nvSpPr>
          <p:cNvPr id="3" name="Content Placeholder 2">
            <a:extLst>
              <a:ext uri="{FF2B5EF4-FFF2-40B4-BE49-F238E27FC236}">
                <a16:creationId xmlns:a16="http://schemas.microsoft.com/office/drawing/2014/main" id="{619A5888-F8FD-40F3-80BF-32CF19E43494}"/>
              </a:ext>
            </a:extLst>
          </p:cNvPr>
          <p:cNvSpPr>
            <a:spLocks noGrp="1"/>
          </p:cNvSpPr>
          <p:nvPr>
            <p:ph idx="1"/>
          </p:nvPr>
        </p:nvSpPr>
        <p:spPr/>
        <p:txBody>
          <a:bodyPr/>
          <a:lstStyle/>
          <a:p>
            <a:r>
              <a:rPr lang="en-US" dirty="0"/>
              <a:t>class </a:t>
            </a:r>
            <a:r>
              <a:rPr lang="en-US" dirty="0" err="1"/>
              <a:t>ClassName</a:t>
            </a:r>
            <a:r>
              <a:rPr lang="en-US" dirty="0"/>
              <a:t> {</a:t>
            </a:r>
          </a:p>
          <a:p>
            <a:r>
              <a:rPr lang="en-US" dirty="0"/>
              <a:t>  // fields</a:t>
            </a:r>
          </a:p>
          <a:p>
            <a:r>
              <a:rPr lang="en-US" dirty="0"/>
              <a:t>  // methods</a:t>
            </a:r>
          </a:p>
          <a:p>
            <a:r>
              <a:rPr lang="en-US" dirty="0"/>
              <a:t>}</a:t>
            </a:r>
            <a:endParaRPr lang="x-none" dirty="0"/>
          </a:p>
        </p:txBody>
      </p:sp>
    </p:spTree>
    <p:extLst>
      <p:ext uri="{BB962C8B-B14F-4D97-AF65-F5344CB8AC3E}">
        <p14:creationId xmlns:p14="http://schemas.microsoft.com/office/powerpoint/2010/main" val="250924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79BD-387B-429D-82BB-A1E8BB7C1594}"/>
              </a:ext>
            </a:extLst>
          </p:cNvPr>
          <p:cNvSpPr>
            <a:spLocks noGrp="1"/>
          </p:cNvSpPr>
          <p:nvPr>
            <p:ph type="title"/>
          </p:nvPr>
        </p:nvSpPr>
        <p:spPr/>
        <p:txBody>
          <a:bodyPr/>
          <a:lstStyle/>
          <a:p>
            <a:endParaRPr lang="x-none"/>
          </a:p>
        </p:txBody>
      </p:sp>
      <p:pic>
        <p:nvPicPr>
          <p:cNvPr id="4" name="Content Placeholder 3">
            <a:extLst>
              <a:ext uri="{FF2B5EF4-FFF2-40B4-BE49-F238E27FC236}">
                <a16:creationId xmlns:a16="http://schemas.microsoft.com/office/drawing/2014/main" id="{5E86754C-2351-4F42-8A2E-BD5855E393D8}"/>
              </a:ext>
            </a:extLst>
          </p:cNvPr>
          <p:cNvPicPr>
            <a:picLocks noGrp="1" noChangeAspect="1"/>
          </p:cNvPicPr>
          <p:nvPr>
            <p:ph idx="1"/>
          </p:nvPr>
        </p:nvPicPr>
        <p:blipFill>
          <a:blip r:embed="rId3"/>
          <a:stretch>
            <a:fillRect/>
          </a:stretch>
        </p:blipFill>
        <p:spPr>
          <a:xfrm>
            <a:off x="2743200" y="2819400"/>
            <a:ext cx="3152775" cy="2209800"/>
          </a:xfrm>
          <a:prstGeom prst="rect">
            <a:avLst/>
          </a:prstGeom>
        </p:spPr>
      </p:pic>
    </p:spTree>
    <p:extLst>
      <p:ext uri="{BB962C8B-B14F-4D97-AF65-F5344CB8AC3E}">
        <p14:creationId xmlns:p14="http://schemas.microsoft.com/office/powerpoint/2010/main" val="83494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4305300" cy="788670"/>
          </a:xfrm>
          <a:prstGeom prst="rect">
            <a:avLst/>
          </a:prstGeom>
        </p:spPr>
        <p:txBody>
          <a:bodyPr vert="horz" wrap="square" lIns="0" tIns="13335" rIns="0" bIns="0" rtlCol="0">
            <a:spAutoFit/>
          </a:bodyPr>
          <a:lstStyle/>
          <a:p>
            <a:pPr marL="12700">
              <a:lnSpc>
                <a:spcPct val="100000"/>
              </a:lnSpc>
              <a:spcBef>
                <a:spcPts val="105"/>
              </a:spcBef>
            </a:pPr>
            <a:r>
              <a:rPr spc="-480" dirty="0"/>
              <a:t>Class</a:t>
            </a:r>
            <a:r>
              <a:rPr spc="-335" dirty="0"/>
              <a:t> </a:t>
            </a:r>
            <a:r>
              <a:rPr spc="-204" dirty="0"/>
              <a:t>Operations</a:t>
            </a:r>
          </a:p>
        </p:txBody>
      </p:sp>
      <p:sp>
        <p:nvSpPr>
          <p:cNvPr id="4" name="object 4"/>
          <p:cNvSpPr/>
          <p:nvPr/>
        </p:nvSpPr>
        <p:spPr>
          <a:xfrm>
            <a:off x="685800" y="1676400"/>
            <a:ext cx="2438400" cy="762000"/>
          </a:xfrm>
          <a:custGeom>
            <a:avLst/>
            <a:gdLst/>
            <a:ahLst/>
            <a:cxnLst/>
            <a:rect l="l" t="t" r="r" b="b"/>
            <a:pathLst>
              <a:path w="2438400" h="762000">
                <a:moveTo>
                  <a:pt x="0" y="762000"/>
                </a:moveTo>
                <a:lnTo>
                  <a:pt x="2438400" y="762000"/>
                </a:lnTo>
                <a:lnTo>
                  <a:pt x="2438400" y="0"/>
                </a:lnTo>
                <a:lnTo>
                  <a:pt x="0" y="0"/>
                </a:lnTo>
                <a:lnTo>
                  <a:pt x="0" y="762000"/>
                </a:lnTo>
                <a:close/>
              </a:path>
            </a:pathLst>
          </a:custGeom>
          <a:solidFill>
            <a:srgbClr val="FFFFFF"/>
          </a:solidFill>
        </p:spPr>
        <p:txBody>
          <a:bodyPr wrap="square" lIns="0" tIns="0" rIns="0" bIns="0" rtlCol="0"/>
          <a:lstStyle/>
          <a:p>
            <a:endParaRPr/>
          </a:p>
        </p:txBody>
      </p:sp>
      <p:sp>
        <p:nvSpPr>
          <p:cNvPr id="5" name="object 5"/>
          <p:cNvSpPr/>
          <p:nvPr/>
        </p:nvSpPr>
        <p:spPr>
          <a:xfrm>
            <a:off x="1399032" y="1845564"/>
            <a:ext cx="1030224"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121407" y="1845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85800" y="2438400"/>
            <a:ext cx="2438400" cy="1676400"/>
          </a:xfrm>
          <a:custGeom>
            <a:avLst/>
            <a:gdLst/>
            <a:ahLst/>
            <a:cxnLst/>
            <a:rect l="l" t="t" r="r" b="b"/>
            <a:pathLst>
              <a:path w="2438400" h="1676400">
                <a:moveTo>
                  <a:pt x="0" y="1676400"/>
                </a:moveTo>
                <a:lnTo>
                  <a:pt x="2438400" y="1676400"/>
                </a:lnTo>
                <a:lnTo>
                  <a:pt x="2438400" y="0"/>
                </a:lnTo>
                <a:lnTo>
                  <a:pt x="0" y="0"/>
                </a:lnTo>
                <a:lnTo>
                  <a:pt x="0" y="1676400"/>
                </a:lnTo>
                <a:close/>
              </a:path>
            </a:pathLst>
          </a:custGeom>
          <a:solidFill>
            <a:srgbClr val="FFFFFF"/>
          </a:solidFill>
        </p:spPr>
        <p:txBody>
          <a:bodyPr wrap="square" lIns="0" tIns="0" rIns="0" bIns="0" rtlCol="0"/>
          <a:lstStyle/>
          <a:p>
            <a:endParaRPr/>
          </a:p>
        </p:txBody>
      </p:sp>
      <p:sp>
        <p:nvSpPr>
          <p:cNvPr id="8" name="object 8"/>
          <p:cNvSpPr/>
          <p:nvPr/>
        </p:nvSpPr>
        <p:spPr>
          <a:xfrm>
            <a:off x="633983" y="2653283"/>
            <a:ext cx="1982724"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308860" y="2653283"/>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33983" y="2927604"/>
            <a:ext cx="2261616" cy="51358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587751" y="292760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633983" y="3201923"/>
            <a:ext cx="1868424" cy="51358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2194560" y="3201923"/>
            <a:ext cx="371856"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33983" y="3476244"/>
            <a:ext cx="1615440" cy="513587"/>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1941576" y="3476244"/>
            <a:ext cx="371856" cy="513587"/>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685800" y="4114800"/>
            <a:ext cx="2438400" cy="1676400"/>
          </a:xfrm>
          <a:custGeom>
            <a:avLst/>
            <a:gdLst/>
            <a:ahLst/>
            <a:cxnLst/>
            <a:rect l="l" t="t" r="r" b="b"/>
            <a:pathLst>
              <a:path w="2438400" h="1676400">
                <a:moveTo>
                  <a:pt x="0" y="1676400"/>
                </a:moveTo>
                <a:lnTo>
                  <a:pt x="2438400" y="1676400"/>
                </a:lnTo>
                <a:lnTo>
                  <a:pt x="2438400" y="0"/>
                </a:lnTo>
                <a:lnTo>
                  <a:pt x="0" y="0"/>
                </a:lnTo>
                <a:lnTo>
                  <a:pt x="0" y="1676400"/>
                </a:lnTo>
                <a:close/>
              </a:path>
            </a:pathLst>
          </a:custGeom>
          <a:solidFill>
            <a:srgbClr val="0E6EC5"/>
          </a:solidFill>
        </p:spPr>
        <p:txBody>
          <a:bodyPr wrap="square" lIns="0" tIns="0" rIns="0" bIns="0" rtlCol="0"/>
          <a:lstStyle/>
          <a:p>
            <a:endParaRPr/>
          </a:p>
        </p:txBody>
      </p:sp>
      <p:sp>
        <p:nvSpPr>
          <p:cNvPr id="17" name="object 17"/>
          <p:cNvSpPr/>
          <p:nvPr/>
        </p:nvSpPr>
        <p:spPr>
          <a:xfrm>
            <a:off x="1601724" y="4329684"/>
            <a:ext cx="624839" cy="51358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918716" y="4329684"/>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1488947" y="4604003"/>
            <a:ext cx="851916" cy="513588"/>
          </a:xfrm>
          <a:prstGeom prst="rect">
            <a:avLst/>
          </a:prstGeom>
          <a:blipFill>
            <a:blip r:embed="rId9" cstate="print"/>
            <a:stretch>
              <a:fillRect/>
            </a:stretch>
          </a:blipFill>
        </p:spPr>
        <p:txBody>
          <a:bodyPr wrap="square" lIns="0" tIns="0" rIns="0" bIns="0" rtlCol="0"/>
          <a:lstStyle/>
          <a:p>
            <a:endParaRPr/>
          </a:p>
        </p:txBody>
      </p:sp>
      <p:sp>
        <p:nvSpPr>
          <p:cNvPr id="20" name="object 20"/>
          <p:cNvSpPr/>
          <p:nvPr/>
        </p:nvSpPr>
        <p:spPr>
          <a:xfrm>
            <a:off x="2033016" y="4604003"/>
            <a:ext cx="371856"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1522475" y="4878323"/>
            <a:ext cx="784860" cy="51358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1999488" y="4878323"/>
            <a:ext cx="371856" cy="513588"/>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1552955" y="5152644"/>
            <a:ext cx="722376" cy="513588"/>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1967483" y="5152644"/>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25" name="object 25"/>
          <p:cNvGraphicFramePr>
            <a:graphicFrameLocks noGrp="1"/>
          </p:cNvGraphicFramePr>
          <p:nvPr/>
        </p:nvGraphicFramePr>
        <p:xfrm>
          <a:off x="681037" y="1671637"/>
          <a:ext cx="2438400" cy="4114800"/>
        </p:xfrm>
        <a:graphic>
          <a:graphicData uri="http://schemas.openxmlformats.org/drawingml/2006/table">
            <a:tbl>
              <a:tblPr firstRow="1" bandRow="1">
                <a:tableStyleId>{2D5ABB26-0587-4C30-8999-92F81FD0307C}</a:tableStyleId>
              </a:tblPr>
              <a:tblGrid>
                <a:gridCol w="2438400">
                  <a:extLst>
                    <a:ext uri="{9D8B030D-6E8A-4147-A177-3AD203B41FA5}">
                      <a16:colId xmlns:a16="http://schemas.microsoft.com/office/drawing/2014/main" val="20000"/>
                    </a:ext>
                  </a:extLst>
                </a:gridCol>
              </a:tblGrid>
              <a:tr h="762000">
                <a:tc>
                  <a:txBody>
                    <a:bodyPr/>
                    <a:lstStyle/>
                    <a:p>
                      <a:pPr>
                        <a:lnSpc>
                          <a:spcPct val="100000"/>
                        </a:lnSpc>
                        <a:spcBef>
                          <a:spcPts val="30"/>
                        </a:spcBef>
                      </a:pPr>
                      <a:endParaRPr sz="1600">
                        <a:latin typeface="Times New Roman"/>
                        <a:cs typeface="Times New Roman"/>
                      </a:endParaRPr>
                    </a:p>
                    <a:p>
                      <a:pPr marL="8890" algn="ctr">
                        <a:lnSpc>
                          <a:spcPct val="100000"/>
                        </a:lnSpc>
                        <a:spcBef>
                          <a:spcPts val="5"/>
                        </a:spcBef>
                      </a:pPr>
                      <a:r>
                        <a:rPr sz="1800" spc="-5" dirty="0">
                          <a:latin typeface="Arial"/>
                          <a:cs typeface="Arial"/>
                        </a:rPr>
                        <a:t>Person</a:t>
                      </a:r>
                      <a:endParaRPr sz="1800">
                        <a:latin typeface="Arial"/>
                        <a:cs typeface="Arial"/>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676400">
                <a:tc>
                  <a:txBody>
                    <a:bodyPr/>
                    <a:lstStyle/>
                    <a:p>
                      <a:pPr>
                        <a:lnSpc>
                          <a:spcPct val="100000"/>
                        </a:lnSpc>
                        <a:spcBef>
                          <a:spcPts val="50"/>
                        </a:spcBef>
                      </a:pPr>
                      <a:endParaRPr sz="1900">
                        <a:latin typeface="Times New Roman"/>
                        <a:cs typeface="Times New Roman"/>
                      </a:endParaRPr>
                    </a:p>
                    <a:p>
                      <a:pPr marL="95885" marR="377190">
                        <a:lnSpc>
                          <a:spcPct val="100000"/>
                        </a:lnSpc>
                        <a:tabLst>
                          <a:tab pos="1048385" algn="l"/>
                          <a:tab pos="1086485" algn="l"/>
                        </a:tabLst>
                      </a:pPr>
                      <a:r>
                        <a:rPr sz="1800" spc="-5" dirty="0">
                          <a:latin typeface="Arial"/>
                          <a:cs typeface="Arial"/>
                        </a:rPr>
                        <a:t>name	</a:t>
                      </a:r>
                      <a:r>
                        <a:rPr sz="1800" dirty="0">
                          <a:latin typeface="Arial"/>
                          <a:cs typeface="Arial"/>
                        </a:rPr>
                        <a:t>: </a:t>
                      </a:r>
                      <a:r>
                        <a:rPr sz="1800" spc="-5" dirty="0">
                          <a:latin typeface="Arial"/>
                          <a:cs typeface="Arial"/>
                        </a:rPr>
                        <a:t>String  address		</a:t>
                      </a:r>
                      <a:r>
                        <a:rPr sz="1800" dirty="0">
                          <a:latin typeface="Arial"/>
                          <a:cs typeface="Arial"/>
                        </a:rPr>
                        <a:t>:</a:t>
                      </a:r>
                      <a:r>
                        <a:rPr sz="1800" spc="-175" dirty="0">
                          <a:latin typeface="Arial"/>
                          <a:cs typeface="Arial"/>
                        </a:rPr>
                        <a:t> </a:t>
                      </a:r>
                      <a:r>
                        <a:rPr sz="1800" spc="-5" dirty="0">
                          <a:latin typeface="Arial"/>
                          <a:cs typeface="Arial"/>
                        </a:rPr>
                        <a:t>Address  birthdate </a:t>
                      </a:r>
                      <a:r>
                        <a:rPr sz="1800" dirty="0">
                          <a:latin typeface="Arial"/>
                          <a:cs typeface="Arial"/>
                        </a:rPr>
                        <a:t>: </a:t>
                      </a:r>
                      <a:r>
                        <a:rPr sz="1800" spc="-5" dirty="0">
                          <a:latin typeface="Arial"/>
                          <a:cs typeface="Arial"/>
                        </a:rPr>
                        <a:t>Date  </a:t>
                      </a:r>
                      <a:r>
                        <a:rPr sz="1800" dirty="0">
                          <a:latin typeface="Arial"/>
                          <a:cs typeface="Arial"/>
                        </a:rPr>
                        <a:t>ssn		:</a:t>
                      </a:r>
                      <a:r>
                        <a:rPr sz="1800" spc="-15" dirty="0">
                          <a:latin typeface="Arial"/>
                          <a:cs typeface="Arial"/>
                        </a:rPr>
                        <a:t> </a:t>
                      </a:r>
                      <a:r>
                        <a:rPr sz="1800" dirty="0">
                          <a:latin typeface="Arial"/>
                          <a:cs typeface="Arial"/>
                        </a:rPr>
                        <a:t>Id</a:t>
                      </a:r>
                      <a:endParaRPr sz="18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676400">
                <a:tc>
                  <a:txBody>
                    <a:bodyPr/>
                    <a:lstStyle/>
                    <a:p>
                      <a:pPr>
                        <a:lnSpc>
                          <a:spcPct val="100000"/>
                        </a:lnSpc>
                        <a:spcBef>
                          <a:spcPts val="50"/>
                        </a:spcBef>
                      </a:pPr>
                      <a:endParaRPr sz="1900">
                        <a:latin typeface="Times New Roman"/>
                        <a:cs typeface="Times New Roman"/>
                      </a:endParaRPr>
                    </a:p>
                    <a:p>
                      <a:pPr marL="951865" marR="933450" indent="-3810" algn="ctr">
                        <a:lnSpc>
                          <a:spcPct val="100000"/>
                        </a:lnSpc>
                        <a:spcBef>
                          <a:spcPts val="5"/>
                        </a:spcBef>
                      </a:pPr>
                      <a:r>
                        <a:rPr sz="1800" spc="-10" dirty="0">
                          <a:latin typeface="Arial"/>
                          <a:cs typeface="Arial"/>
                        </a:rPr>
                        <a:t>eat  </a:t>
                      </a:r>
                      <a:r>
                        <a:rPr sz="1800" dirty="0">
                          <a:latin typeface="Arial"/>
                          <a:cs typeface="Arial"/>
                        </a:rPr>
                        <a:t>sl</a:t>
                      </a:r>
                      <a:r>
                        <a:rPr sz="1800" spc="-10" dirty="0">
                          <a:latin typeface="Arial"/>
                          <a:cs typeface="Arial"/>
                        </a:rPr>
                        <a:t>e</a:t>
                      </a:r>
                      <a:r>
                        <a:rPr sz="1800" dirty="0">
                          <a:latin typeface="Arial"/>
                          <a:cs typeface="Arial"/>
                        </a:rPr>
                        <a:t>ep  </a:t>
                      </a:r>
                      <a:r>
                        <a:rPr sz="1800" spc="-15" dirty="0">
                          <a:latin typeface="Arial"/>
                          <a:cs typeface="Arial"/>
                        </a:rPr>
                        <a:t>work  </a:t>
                      </a:r>
                      <a:r>
                        <a:rPr sz="1800" spc="-5" dirty="0">
                          <a:latin typeface="Arial"/>
                          <a:cs typeface="Arial"/>
                        </a:rPr>
                        <a:t>play</a:t>
                      </a:r>
                      <a:endParaRPr sz="18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26" name="object 26"/>
          <p:cNvSpPr/>
          <p:nvPr/>
        </p:nvSpPr>
        <p:spPr>
          <a:xfrm>
            <a:off x="3300984" y="4085844"/>
            <a:ext cx="1488948" cy="513588"/>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4482084" y="4085844"/>
            <a:ext cx="3139440" cy="513588"/>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7313676" y="4085844"/>
            <a:ext cx="371855" cy="513588"/>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3300984" y="4360164"/>
            <a:ext cx="4117848" cy="513588"/>
          </a:xfrm>
          <a:prstGeom prst="rect">
            <a:avLst/>
          </a:prstGeom>
          <a:blipFill>
            <a:blip r:embed="rId14" cstate="print"/>
            <a:stretch>
              <a:fillRect/>
            </a:stretch>
          </a:blipFill>
        </p:spPr>
        <p:txBody>
          <a:bodyPr wrap="square" lIns="0" tIns="0" rIns="0" bIns="0" rtlCol="0"/>
          <a:lstStyle/>
          <a:p>
            <a:endParaRPr/>
          </a:p>
        </p:txBody>
      </p:sp>
      <p:sp>
        <p:nvSpPr>
          <p:cNvPr id="30" name="object 30"/>
          <p:cNvSpPr/>
          <p:nvPr/>
        </p:nvSpPr>
        <p:spPr>
          <a:xfrm>
            <a:off x="7110983" y="4360164"/>
            <a:ext cx="371855" cy="513588"/>
          </a:xfrm>
          <a:prstGeom prst="rect">
            <a:avLst/>
          </a:prstGeom>
          <a:blipFill>
            <a:blip r:embed="rId3" cstate="print"/>
            <a:stretch>
              <a:fillRect/>
            </a:stretch>
          </a:blipFill>
        </p:spPr>
        <p:txBody>
          <a:bodyPr wrap="square" lIns="0" tIns="0" rIns="0" bIns="0" rtlCol="0"/>
          <a:lstStyle/>
          <a:p>
            <a:endParaRPr/>
          </a:p>
        </p:txBody>
      </p:sp>
      <p:sp>
        <p:nvSpPr>
          <p:cNvPr id="31" name="object 31"/>
          <p:cNvSpPr txBox="1"/>
          <p:nvPr/>
        </p:nvSpPr>
        <p:spPr>
          <a:xfrm>
            <a:off x="3432175" y="4142613"/>
            <a:ext cx="3973195" cy="574040"/>
          </a:xfrm>
          <a:prstGeom prst="rect">
            <a:avLst/>
          </a:prstGeom>
        </p:spPr>
        <p:txBody>
          <a:bodyPr vert="horz" wrap="square" lIns="0" tIns="12700" rIns="0" bIns="0" rtlCol="0">
            <a:spAutoFit/>
          </a:bodyPr>
          <a:lstStyle/>
          <a:p>
            <a:pPr marL="12700" marR="5080">
              <a:lnSpc>
                <a:spcPct val="100000"/>
              </a:lnSpc>
              <a:spcBef>
                <a:spcPts val="100"/>
              </a:spcBef>
            </a:pPr>
            <a:r>
              <a:rPr sz="1800" i="1" spc="-5" dirty="0">
                <a:latin typeface="Arial"/>
                <a:cs typeface="Arial"/>
              </a:rPr>
              <a:t>Operations </a:t>
            </a:r>
            <a:r>
              <a:rPr sz="1800" spc="-5" dirty="0">
                <a:latin typeface="Arial"/>
                <a:cs typeface="Arial"/>
              </a:rPr>
              <a:t>describe </a:t>
            </a:r>
            <a:r>
              <a:rPr sz="1800" dirty="0">
                <a:latin typeface="Arial"/>
                <a:cs typeface="Arial"/>
              </a:rPr>
              <a:t>the </a:t>
            </a:r>
            <a:r>
              <a:rPr sz="1800" spc="-5" dirty="0">
                <a:latin typeface="Arial"/>
                <a:cs typeface="Arial"/>
              </a:rPr>
              <a:t>class behavior  and appear in </a:t>
            </a:r>
            <a:r>
              <a:rPr sz="1800" dirty="0">
                <a:latin typeface="Arial"/>
                <a:cs typeface="Arial"/>
              </a:rPr>
              <a:t>the </a:t>
            </a:r>
            <a:r>
              <a:rPr sz="1800" spc="-5" dirty="0">
                <a:latin typeface="Arial"/>
                <a:cs typeface="Arial"/>
              </a:rPr>
              <a:t>third</a:t>
            </a:r>
            <a:r>
              <a:rPr sz="1800" dirty="0">
                <a:latin typeface="Arial"/>
                <a:cs typeface="Arial"/>
              </a:rPr>
              <a:t> </a:t>
            </a:r>
            <a:r>
              <a:rPr sz="1800" spc="-5" dirty="0">
                <a:latin typeface="Arial"/>
                <a:cs typeface="Arial"/>
              </a:rPr>
              <a:t>compartment.</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5448300" cy="788670"/>
          </a:xfrm>
          <a:prstGeom prst="rect">
            <a:avLst/>
          </a:prstGeom>
        </p:spPr>
        <p:txBody>
          <a:bodyPr vert="horz" wrap="square" lIns="0" tIns="13335" rIns="0" bIns="0" rtlCol="0">
            <a:spAutoFit/>
          </a:bodyPr>
          <a:lstStyle/>
          <a:p>
            <a:pPr marL="12700">
              <a:lnSpc>
                <a:spcPct val="100000"/>
              </a:lnSpc>
              <a:spcBef>
                <a:spcPts val="105"/>
              </a:spcBef>
            </a:pPr>
            <a:r>
              <a:rPr spc="-480" dirty="0"/>
              <a:t>Class</a:t>
            </a:r>
            <a:r>
              <a:rPr spc="-315" dirty="0"/>
              <a:t> </a:t>
            </a:r>
            <a:r>
              <a:rPr spc="-210" dirty="0"/>
              <a:t>Responsibilities</a:t>
            </a:r>
          </a:p>
        </p:txBody>
      </p:sp>
      <p:sp>
        <p:nvSpPr>
          <p:cNvPr id="4" name="object 4"/>
          <p:cNvSpPr/>
          <p:nvPr/>
        </p:nvSpPr>
        <p:spPr>
          <a:xfrm>
            <a:off x="557783" y="1266444"/>
            <a:ext cx="6617208"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867143" y="1266444"/>
            <a:ext cx="371855"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57783" y="1540763"/>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7783" y="1815083"/>
            <a:ext cx="7825740" cy="51358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57783" y="2089404"/>
            <a:ext cx="1094231" cy="51358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1344167" y="2089404"/>
            <a:ext cx="371856"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688340" y="1322578"/>
            <a:ext cx="7477759" cy="112331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 </a:t>
            </a:r>
            <a:r>
              <a:rPr sz="1800" spc="-5" dirty="0">
                <a:latin typeface="Arial"/>
                <a:cs typeface="Arial"/>
              </a:rPr>
              <a:t>class </a:t>
            </a:r>
            <a:r>
              <a:rPr sz="1800" dirty="0">
                <a:latin typeface="Arial"/>
                <a:cs typeface="Arial"/>
              </a:rPr>
              <a:t>may </a:t>
            </a:r>
            <a:r>
              <a:rPr sz="1800" spc="-5" dirty="0">
                <a:latin typeface="Arial"/>
                <a:cs typeface="Arial"/>
              </a:rPr>
              <a:t>also include </a:t>
            </a:r>
            <a:r>
              <a:rPr sz="1800" dirty="0">
                <a:latin typeface="Arial"/>
                <a:cs typeface="Arial"/>
              </a:rPr>
              <a:t>its </a:t>
            </a:r>
            <a:r>
              <a:rPr sz="1800" spc="-5" dirty="0">
                <a:latin typeface="Arial"/>
                <a:cs typeface="Arial"/>
              </a:rPr>
              <a:t>responsibilities in a class</a:t>
            </a:r>
            <a:r>
              <a:rPr sz="1800" spc="-35" dirty="0">
                <a:latin typeface="Arial"/>
                <a:cs typeface="Arial"/>
              </a:rPr>
              <a:t> </a:t>
            </a:r>
            <a:r>
              <a:rPr sz="1800" spc="-5" dirty="0">
                <a:latin typeface="Arial"/>
                <a:cs typeface="Arial"/>
              </a:rPr>
              <a:t>diagram.</a:t>
            </a:r>
            <a:endParaRPr sz="1800">
              <a:latin typeface="Arial"/>
              <a:cs typeface="Arial"/>
            </a:endParaRPr>
          </a:p>
          <a:p>
            <a:pPr>
              <a:lnSpc>
                <a:spcPct val="100000"/>
              </a:lnSpc>
              <a:spcBef>
                <a:spcPts val="30"/>
              </a:spcBef>
            </a:pPr>
            <a:endParaRPr sz="1850">
              <a:latin typeface="Times New Roman"/>
              <a:cs typeface="Times New Roman"/>
            </a:endParaRPr>
          </a:p>
          <a:p>
            <a:pPr marL="12700" marR="5080">
              <a:lnSpc>
                <a:spcPct val="100000"/>
              </a:lnSpc>
            </a:pPr>
            <a:r>
              <a:rPr sz="1800" dirty="0">
                <a:latin typeface="Arial"/>
                <a:cs typeface="Arial"/>
              </a:rPr>
              <a:t>A </a:t>
            </a:r>
            <a:r>
              <a:rPr sz="1800" spc="-5" dirty="0">
                <a:latin typeface="Arial"/>
                <a:cs typeface="Arial"/>
              </a:rPr>
              <a:t>responsibility is a contract or obligation </a:t>
            </a:r>
            <a:r>
              <a:rPr sz="1800" dirty="0">
                <a:latin typeface="Arial"/>
                <a:cs typeface="Arial"/>
              </a:rPr>
              <a:t>of </a:t>
            </a:r>
            <a:r>
              <a:rPr sz="1800" spc="-5" dirty="0">
                <a:latin typeface="Arial"/>
                <a:cs typeface="Arial"/>
              </a:rPr>
              <a:t>a class </a:t>
            </a:r>
            <a:r>
              <a:rPr sz="1800" dirty="0">
                <a:latin typeface="Arial"/>
                <a:cs typeface="Arial"/>
              </a:rPr>
              <a:t>to </a:t>
            </a:r>
            <a:r>
              <a:rPr sz="1800" spc="-5" dirty="0">
                <a:latin typeface="Arial"/>
                <a:cs typeface="Arial"/>
              </a:rPr>
              <a:t>perform a particular  service.</a:t>
            </a:r>
            <a:endParaRPr sz="1800">
              <a:latin typeface="Arial"/>
              <a:cs typeface="Arial"/>
            </a:endParaRPr>
          </a:p>
        </p:txBody>
      </p:sp>
      <p:sp>
        <p:nvSpPr>
          <p:cNvPr id="11" name="object 11"/>
          <p:cNvSpPr/>
          <p:nvPr/>
        </p:nvSpPr>
        <p:spPr>
          <a:xfrm>
            <a:off x="2133600" y="3048000"/>
            <a:ext cx="4876800" cy="381000"/>
          </a:xfrm>
          <a:custGeom>
            <a:avLst/>
            <a:gdLst/>
            <a:ahLst/>
            <a:cxnLst/>
            <a:rect l="l" t="t" r="r" b="b"/>
            <a:pathLst>
              <a:path w="4876800" h="381000">
                <a:moveTo>
                  <a:pt x="0" y="381000"/>
                </a:moveTo>
                <a:lnTo>
                  <a:pt x="4876800" y="381000"/>
                </a:lnTo>
                <a:lnTo>
                  <a:pt x="4876800" y="0"/>
                </a:lnTo>
                <a:lnTo>
                  <a:pt x="0" y="0"/>
                </a:lnTo>
                <a:lnTo>
                  <a:pt x="0" y="381000"/>
                </a:lnTo>
                <a:close/>
              </a:path>
            </a:pathLst>
          </a:custGeom>
          <a:solidFill>
            <a:srgbClr val="0E6EC5"/>
          </a:solidFill>
        </p:spPr>
        <p:txBody>
          <a:bodyPr wrap="square" lIns="0" tIns="0" rIns="0" bIns="0" rtlCol="0"/>
          <a:lstStyle/>
          <a:p>
            <a:endParaRPr/>
          </a:p>
        </p:txBody>
      </p:sp>
      <p:sp>
        <p:nvSpPr>
          <p:cNvPr id="12" name="object 12"/>
          <p:cNvSpPr/>
          <p:nvPr/>
        </p:nvSpPr>
        <p:spPr>
          <a:xfrm>
            <a:off x="3774947" y="3026664"/>
            <a:ext cx="1613915" cy="513588"/>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5081015" y="3026664"/>
            <a:ext cx="371856"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133600" y="3429000"/>
            <a:ext cx="4876800" cy="228600"/>
          </a:xfrm>
          <a:custGeom>
            <a:avLst/>
            <a:gdLst/>
            <a:ahLst/>
            <a:cxnLst/>
            <a:rect l="l" t="t" r="r" b="b"/>
            <a:pathLst>
              <a:path w="4876800" h="228600">
                <a:moveTo>
                  <a:pt x="0" y="228600"/>
                </a:moveTo>
                <a:lnTo>
                  <a:pt x="4876800" y="228600"/>
                </a:lnTo>
                <a:lnTo>
                  <a:pt x="4876800" y="0"/>
                </a:lnTo>
                <a:lnTo>
                  <a:pt x="0" y="0"/>
                </a:lnTo>
                <a:lnTo>
                  <a:pt x="0" y="228600"/>
                </a:lnTo>
                <a:close/>
              </a:path>
            </a:pathLst>
          </a:custGeom>
          <a:solidFill>
            <a:srgbClr val="0E6EC5"/>
          </a:solidFill>
        </p:spPr>
        <p:txBody>
          <a:bodyPr wrap="square" lIns="0" tIns="0" rIns="0" bIns="0" rtlCol="0"/>
          <a:lstStyle/>
          <a:p>
            <a:endParaRPr/>
          </a:p>
        </p:txBody>
      </p:sp>
      <p:sp>
        <p:nvSpPr>
          <p:cNvPr id="15" name="object 15"/>
          <p:cNvSpPr/>
          <p:nvPr/>
        </p:nvSpPr>
        <p:spPr>
          <a:xfrm>
            <a:off x="2133600" y="3886200"/>
            <a:ext cx="4876800" cy="2209800"/>
          </a:xfrm>
          <a:custGeom>
            <a:avLst/>
            <a:gdLst/>
            <a:ahLst/>
            <a:cxnLst/>
            <a:rect l="l" t="t" r="r" b="b"/>
            <a:pathLst>
              <a:path w="4876800" h="2209800">
                <a:moveTo>
                  <a:pt x="0" y="2209800"/>
                </a:moveTo>
                <a:lnTo>
                  <a:pt x="4876800" y="2209800"/>
                </a:lnTo>
                <a:lnTo>
                  <a:pt x="4876800" y="0"/>
                </a:lnTo>
                <a:lnTo>
                  <a:pt x="0" y="0"/>
                </a:lnTo>
                <a:lnTo>
                  <a:pt x="0" y="2209800"/>
                </a:lnTo>
                <a:close/>
              </a:path>
            </a:pathLst>
          </a:custGeom>
          <a:solidFill>
            <a:srgbClr val="0E6EC5"/>
          </a:solidFill>
        </p:spPr>
        <p:txBody>
          <a:bodyPr wrap="square" lIns="0" tIns="0" rIns="0" bIns="0" rtlCol="0"/>
          <a:lstStyle/>
          <a:p>
            <a:endParaRPr/>
          </a:p>
        </p:txBody>
      </p:sp>
      <p:sp>
        <p:nvSpPr>
          <p:cNvPr id="16" name="object 16"/>
          <p:cNvSpPr/>
          <p:nvPr/>
        </p:nvSpPr>
        <p:spPr>
          <a:xfrm>
            <a:off x="2081783" y="4093464"/>
            <a:ext cx="1222247" cy="513588"/>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2996183" y="4093464"/>
            <a:ext cx="752856" cy="51358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3441191" y="4093464"/>
            <a:ext cx="1889760" cy="513588"/>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5023103" y="4093464"/>
            <a:ext cx="371855" cy="513588"/>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081783" y="4367784"/>
            <a:ext cx="371856"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2081783" y="4642103"/>
            <a:ext cx="460248" cy="513588"/>
          </a:xfrm>
          <a:prstGeom prst="rect">
            <a:avLst/>
          </a:prstGeom>
          <a:blipFill>
            <a:blip r:embed="rId10" cstate="print"/>
            <a:stretch>
              <a:fillRect/>
            </a:stretch>
          </a:blipFill>
        </p:spPr>
        <p:txBody>
          <a:bodyPr wrap="square" lIns="0" tIns="0" rIns="0" bIns="0" rtlCol="0"/>
          <a:lstStyle/>
          <a:p>
            <a:endParaRPr/>
          </a:p>
        </p:txBody>
      </p:sp>
      <p:sp>
        <p:nvSpPr>
          <p:cNvPr id="22" name="object 22"/>
          <p:cNvSpPr/>
          <p:nvPr/>
        </p:nvSpPr>
        <p:spPr>
          <a:xfrm>
            <a:off x="2234183" y="4642103"/>
            <a:ext cx="371856" cy="513588"/>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2298192" y="4642103"/>
            <a:ext cx="3875531" cy="513588"/>
          </a:xfrm>
          <a:prstGeom prst="rect">
            <a:avLst/>
          </a:prstGeom>
          <a:blipFill>
            <a:blip r:embed="rId11" cstate="print"/>
            <a:stretch>
              <a:fillRect/>
            </a:stretch>
          </a:blipFill>
        </p:spPr>
        <p:txBody>
          <a:bodyPr wrap="square" lIns="0" tIns="0" rIns="0" bIns="0" rtlCol="0"/>
          <a:lstStyle/>
          <a:p>
            <a:endParaRPr/>
          </a:p>
        </p:txBody>
      </p:sp>
      <p:sp>
        <p:nvSpPr>
          <p:cNvPr id="24" name="object 24"/>
          <p:cNvSpPr/>
          <p:nvPr/>
        </p:nvSpPr>
        <p:spPr>
          <a:xfrm>
            <a:off x="5865876" y="4642103"/>
            <a:ext cx="371855" cy="513588"/>
          </a:xfrm>
          <a:prstGeom prst="rect">
            <a:avLst/>
          </a:prstGeom>
          <a:blipFill>
            <a:blip r:embed="rId3" cstate="print"/>
            <a:stretch>
              <a:fillRect/>
            </a:stretch>
          </a:blipFill>
        </p:spPr>
        <p:txBody>
          <a:bodyPr wrap="square" lIns="0" tIns="0" rIns="0" bIns="0" rtlCol="0"/>
          <a:lstStyle/>
          <a:p>
            <a:endParaRPr/>
          </a:p>
        </p:txBody>
      </p:sp>
      <p:sp>
        <p:nvSpPr>
          <p:cNvPr id="25" name="object 25"/>
          <p:cNvSpPr/>
          <p:nvPr/>
        </p:nvSpPr>
        <p:spPr>
          <a:xfrm>
            <a:off x="2081783" y="4916423"/>
            <a:ext cx="562356" cy="513588"/>
          </a:xfrm>
          <a:prstGeom prst="rect">
            <a:avLst/>
          </a:prstGeom>
          <a:blipFill>
            <a:blip r:embed="rId12" cstate="print"/>
            <a:stretch>
              <a:fillRect/>
            </a:stretch>
          </a:blipFill>
        </p:spPr>
        <p:txBody>
          <a:bodyPr wrap="square" lIns="0" tIns="0" rIns="0" bIns="0" rtlCol="0"/>
          <a:lstStyle/>
          <a:p>
            <a:endParaRPr/>
          </a:p>
        </p:txBody>
      </p:sp>
      <p:sp>
        <p:nvSpPr>
          <p:cNvPr id="26" name="object 26"/>
          <p:cNvSpPr/>
          <p:nvPr/>
        </p:nvSpPr>
        <p:spPr>
          <a:xfrm>
            <a:off x="2336292" y="4916423"/>
            <a:ext cx="2820924" cy="513588"/>
          </a:xfrm>
          <a:prstGeom prst="rect">
            <a:avLst/>
          </a:prstGeom>
          <a:blipFill>
            <a:blip r:embed="rId13" cstate="print"/>
            <a:stretch>
              <a:fillRect/>
            </a:stretch>
          </a:blipFill>
        </p:spPr>
        <p:txBody>
          <a:bodyPr wrap="square" lIns="0" tIns="0" rIns="0" bIns="0" rtlCol="0"/>
          <a:lstStyle/>
          <a:p>
            <a:endParaRPr/>
          </a:p>
        </p:txBody>
      </p:sp>
      <p:sp>
        <p:nvSpPr>
          <p:cNvPr id="27" name="object 27"/>
          <p:cNvSpPr/>
          <p:nvPr/>
        </p:nvSpPr>
        <p:spPr>
          <a:xfrm>
            <a:off x="4849367" y="4916423"/>
            <a:ext cx="371856" cy="513588"/>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2081783" y="5190744"/>
            <a:ext cx="371856" cy="513588"/>
          </a:xfrm>
          <a:prstGeom prst="rect">
            <a:avLst/>
          </a:prstGeom>
          <a:blipFill>
            <a:blip r:embed="rId3" cstate="print"/>
            <a:stretch>
              <a:fillRect/>
            </a:stretch>
          </a:blipFill>
        </p:spPr>
        <p:txBody>
          <a:bodyPr wrap="square" lIns="0" tIns="0" rIns="0" bIns="0" rtlCol="0"/>
          <a:lstStyle/>
          <a:p>
            <a:endParaRPr/>
          </a:p>
        </p:txBody>
      </p:sp>
      <p:sp>
        <p:nvSpPr>
          <p:cNvPr id="29" name="object 29"/>
          <p:cNvSpPr/>
          <p:nvPr/>
        </p:nvSpPr>
        <p:spPr>
          <a:xfrm>
            <a:off x="2081783" y="5465064"/>
            <a:ext cx="460248" cy="513588"/>
          </a:xfrm>
          <a:prstGeom prst="rect">
            <a:avLst/>
          </a:prstGeom>
          <a:blipFill>
            <a:blip r:embed="rId10" cstate="print"/>
            <a:stretch>
              <a:fillRect/>
            </a:stretch>
          </a:blipFill>
        </p:spPr>
        <p:txBody>
          <a:bodyPr wrap="square" lIns="0" tIns="0" rIns="0" bIns="0" rtlCol="0"/>
          <a:lstStyle/>
          <a:p>
            <a:endParaRPr/>
          </a:p>
        </p:txBody>
      </p:sp>
      <p:sp>
        <p:nvSpPr>
          <p:cNvPr id="30" name="object 30"/>
          <p:cNvSpPr/>
          <p:nvPr/>
        </p:nvSpPr>
        <p:spPr>
          <a:xfrm>
            <a:off x="2234183" y="5465064"/>
            <a:ext cx="371856" cy="513588"/>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2298192" y="5465064"/>
            <a:ext cx="2415539" cy="513588"/>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4405884" y="5465064"/>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33" name="object 33"/>
          <p:cNvGraphicFramePr>
            <a:graphicFrameLocks noGrp="1"/>
          </p:cNvGraphicFramePr>
          <p:nvPr/>
        </p:nvGraphicFramePr>
        <p:xfrm>
          <a:off x="2128837" y="3043237"/>
          <a:ext cx="4876800" cy="3048000"/>
        </p:xfrm>
        <a:graphic>
          <a:graphicData uri="http://schemas.openxmlformats.org/drawingml/2006/table">
            <a:tbl>
              <a:tblPr firstRow="1" bandRow="1">
                <a:tableStyleId>{2D5ABB26-0587-4C30-8999-92F81FD0307C}</a:tableStyleId>
              </a:tblPr>
              <a:tblGrid>
                <a:gridCol w="4876800">
                  <a:extLst>
                    <a:ext uri="{9D8B030D-6E8A-4147-A177-3AD203B41FA5}">
                      <a16:colId xmlns:a16="http://schemas.microsoft.com/office/drawing/2014/main" val="20000"/>
                    </a:ext>
                  </a:extLst>
                </a:gridCol>
              </a:tblGrid>
              <a:tr h="381000">
                <a:tc>
                  <a:txBody>
                    <a:bodyPr/>
                    <a:lstStyle/>
                    <a:p>
                      <a:pPr marL="10160" algn="ctr">
                        <a:lnSpc>
                          <a:spcPct val="100000"/>
                        </a:lnSpc>
                        <a:spcBef>
                          <a:spcPts val="375"/>
                        </a:spcBef>
                      </a:pPr>
                      <a:r>
                        <a:rPr sz="1800" spc="-5" dirty="0">
                          <a:latin typeface="Arial"/>
                          <a:cs typeface="Arial"/>
                        </a:rPr>
                        <a:t>SmokeAlarm</a:t>
                      </a:r>
                      <a:endParaRPr sz="1800">
                        <a:latin typeface="Arial"/>
                        <a:cs typeface="Arial"/>
                      </a:endParaRPr>
                    </a:p>
                  </a:txBody>
                  <a:tcPr marL="0" marR="0" marT="476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0E6EC5"/>
                    </a:solidFill>
                  </a:tcPr>
                </a:tc>
                <a:extLst>
                  <a:ext uri="{0D108BD9-81ED-4DB2-BD59-A6C34878D82A}">
                    <a16:rowId xmlns:a16="http://schemas.microsoft.com/office/drawing/2014/main" val="10002"/>
                  </a:ext>
                </a:extLst>
              </a:tr>
              <a:tr h="2209800">
                <a:tc>
                  <a:txBody>
                    <a:bodyPr/>
                    <a:lstStyle/>
                    <a:p>
                      <a:pPr>
                        <a:lnSpc>
                          <a:spcPct val="100000"/>
                        </a:lnSpc>
                        <a:spcBef>
                          <a:spcPts val="50"/>
                        </a:spcBef>
                      </a:pPr>
                      <a:endParaRPr sz="1850">
                        <a:latin typeface="Times New Roman"/>
                        <a:cs typeface="Times New Roman"/>
                      </a:endParaRPr>
                    </a:p>
                    <a:p>
                      <a:pPr marL="1456055">
                        <a:lnSpc>
                          <a:spcPct val="100000"/>
                        </a:lnSpc>
                      </a:pPr>
                      <a:r>
                        <a:rPr sz="1800" spc="-5" dirty="0">
                          <a:latin typeface="Arial"/>
                          <a:cs typeface="Arial"/>
                        </a:rPr>
                        <a:t>Responsibilities</a:t>
                      </a:r>
                      <a:endParaRPr sz="1800">
                        <a:latin typeface="Arial"/>
                        <a:cs typeface="Arial"/>
                      </a:endParaRPr>
                    </a:p>
                    <a:p>
                      <a:pPr>
                        <a:lnSpc>
                          <a:spcPct val="100000"/>
                        </a:lnSpc>
                        <a:spcBef>
                          <a:spcPts val="30"/>
                        </a:spcBef>
                      </a:pPr>
                      <a:endParaRPr sz="1850">
                        <a:latin typeface="Times New Roman"/>
                        <a:cs typeface="Times New Roman"/>
                      </a:endParaRPr>
                    </a:p>
                    <a:p>
                      <a:pPr marL="95885">
                        <a:lnSpc>
                          <a:spcPct val="100000"/>
                        </a:lnSpc>
                        <a:spcBef>
                          <a:spcPts val="5"/>
                        </a:spcBef>
                      </a:pPr>
                      <a:r>
                        <a:rPr sz="1800" dirty="0">
                          <a:latin typeface="Arial"/>
                          <a:cs typeface="Arial"/>
                        </a:rPr>
                        <a:t>-- </a:t>
                      </a:r>
                      <a:r>
                        <a:rPr sz="1800" spc="-5" dirty="0">
                          <a:latin typeface="Arial"/>
                          <a:cs typeface="Arial"/>
                        </a:rPr>
                        <a:t>sound alert and notify guard</a:t>
                      </a:r>
                      <a:r>
                        <a:rPr sz="1800" spc="35" dirty="0">
                          <a:latin typeface="Arial"/>
                          <a:cs typeface="Arial"/>
                        </a:rPr>
                        <a:t> </a:t>
                      </a:r>
                      <a:r>
                        <a:rPr sz="1800" spc="-5" dirty="0">
                          <a:latin typeface="Arial"/>
                          <a:cs typeface="Arial"/>
                        </a:rPr>
                        <a:t>station</a:t>
                      </a:r>
                      <a:endParaRPr sz="1800">
                        <a:latin typeface="Arial"/>
                        <a:cs typeface="Arial"/>
                      </a:endParaRPr>
                    </a:p>
                    <a:p>
                      <a:pPr marL="350520">
                        <a:lnSpc>
                          <a:spcPct val="100000"/>
                        </a:lnSpc>
                      </a:pPr>
                      <a:r>
                        <a:rPr sz="1800" spc="-20" dirty="0">
                          <a:latin typeface="Arial"/>
                          <a:cs typeface="Arial"/>
                        </a:rPr>
                        <a:t>when </a:t>
                      </a:r>
                      <a:r>
                        <a:rPr sz="1800" spc="-5" dirty="0">
                          <a:latin typeface="Arial"/>
                          <a:cs typeface="Arial"/>
                        </a:rPr>
                        <a:t>smoke </a:t>
                      </a:r>
                      <a:r>
                        <a:rPr sz="1800" dirty="0">
                          <a:latin typeface="Arial"/>
                          <a:cs typeface="Arial"/>
                        </a:rPr>
                        <a:t>is</a:t>
                      </a:r>
                      <a:r>
                        <a:rPr sz="1800" spc="50" dirty="0">
                          <a:latin typeface="Arial"/>
                          <a:cs typeface="Arial"/>
                        </a:rPr>
                        <a:t> </a:t>
                      </a:r>
                      <a:r>
                        <a:rPr sz="1800" spc="-5" dirty="0">
                          <a:latin typeface="Arial"/>
                          <a:cs typeface="Arial"/>
                        </a:rPr>
                        <a:t>detected.</a:t>
                      </a:r>
                      <a:endParaRPr sz="1800">
                        <a:latin typeface="Arial"/>
                        <a:cs typeface="Arial"/>
                      </a:endParaRPr>
                    </a:p>
                    <a:p>
                      <a:pPr>
                        <a:lnSpc>
                          <a:spcPct val="100000"/>
                        </a:lnSpc>
                        <a:spcBef>
                          <a:spcPts val="30"/>
                        </a:spcBef>
                      </a:pPr>
                      <a:endParaRPr sz="1850">
                        <a:latin typeface="Times New Roman"/>
                        <a:cs typeface="Times New Roman"/>
                      </a:endParaRPr>
                    </a:p>
                    <a:p>
                      <a:pPr marL="95885">
                        <a:lnSpc>
                          <a:spcPct val="100000"/>
                        </a:lnSpc>
                        <a:spcBef>
                          <a:spcPts val="5"/>
                        </a:spcBef>
                      </a:pPr>
                      <a:r>
                        <a:rPr sz="1800" dirty="0">
                          <a:latin typeface="Arial"/>
                          <a:cs typeface="Arial"/>
                        </a:rPr>
                        <a:t>-- </a:t>
                      </a:r>
                      <a:r>
                        <a:rPr sz="1800" spc="-5" dirty="0">
                          <a:latin typeface="Arial"/>
                          <a:cs typeface="Arial"/>
                        </a:rPr>
                        <a:t>indicate battery</a:t>
                      </a:r>
                      <a:r>
                        <a:rPr sz="1800" dirty="0">
                          <a:latin typeface="Arial"/>
                          <a:cs typeface="Arial"/>
                        </a:rPr>
                        <a:t> state</a:t>
                      </a:r>
                      <a:endParaRPr sz="1800">
                        <a:latin typeface="Arial"/>
                        <a:cs typeface="Arial"/>
                      </a:endParaRPr>
                    </a:p>
                  </a:txBody>
                  <a:tcPr marL="0" marR="0" marT="63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8F72-92B7-484C-BECE-0702F17F96BD}"/>
              </a:ext>
            </a:extLst>
          </p:cNvPr>
          <p:cNvSpPr>
            <a:spLocks noGrp="1"/>
          </p:cNvSpPr>
          <p:nvPr>
            <p:ph type="title"/>
          </p:nvPr>
        </p:nvSpPr>
        <p:spPr/>
        <p:txBody>
          <a:bodyPr>
            <a:normAutofit fontScale="90000"/>
          </a:bodyPr>
          <a:lstStyle/>
          <a:p>
            <a:br>
              <a:rPr lang="en-US" b="1" dirty="0"/>
            </a:br>
            <a:br>
              <a:rPr lang="en-US" b="1" dirty="0"/>
            </a:br>
            <a:r>
              <a:rPr lang="en-US" b="1" dirty="0"/>
              <a:t>UML Class Diagrams Relationship:</a:t>
            </a:r>
            <a:br>
              <a:rPr lang="x-none" dirty="0"/>
            </a:br>
            <a:endParaRPr lang="x-none" dirty="0"/>
          </a:p>
        </p:txBody>
      </p:sp>
      <p:sp>
        <p:nvSpPr>
          <p:cNvPr id="3" name="Content Placeholder 2">
            <a:extLst>
              <a:ext uri="{FF2B5EF4-FFF2-40B4-BE49-F238E27FC236}">
                <a16:creationId xmlns:a16="http://schemas.microsoft.com/office/drawing/2014/main" id="{C175667F-E619-45FF-BD59-073A2D075574}"/>
              </a:ext>
            </a:extLst>
          </p:cNvPr>
          <p:cNvSpPr>
            <a:spLocks noGrp="1"/>
          </p:cNvSpPr>
          <p:nvPr>
            <p:ph idx="1"/>
          </p:nvPr>
        </p:nvSpPr>
        <p:spPr/>
        <p:txBody>
          <a:bodyPr/>
          <a:lstStyle/>
          <a:p>
            <a:r>
              <a:rPr lang="en-US" dirty="0"/>
              <a:t>There are following key relationships between classes in a UML class diagram:</a:t>
            </a:r>
          </a:p>
          <a:p>
            <a:r>
              <a:rPr lang="en-US" dirty="0"/>
              <a:t>1. Association</a:t>
            </a:r>
          </a:p>
          <a:p>
            <a:r>
              <a:rPr lang="en-US" dirty="0"/>
              <a:t>2. Generalization/ Inheritance</a:t>
            </a:r>
          </a:p>
          <a:p>
            <a:r>
              <a:rPr lang="en-US" dirty="0"/>
              <a:t>3. Realization/ Implementation</a:t>
            </a:r>
          </a:p>
          <a:p>
            <a:r>
              <a:rPr lang="en-US" dirty="0"/>
              <a:t>4. Dependency</a:t>
            </a:r>
          </a:p>
          <a:p>
            <a:r>
              <a:rPr lang="en-US" dirty="0"/>
              <a:t>5. Aggregation</a:t>
            </a:r>
          </a:p>
          <a:p>
            <a:r>
              <a:rPr lang="en-US" dirty="0"/>
              <a:t>6. Composition</a:t>
            </a:r>
            <a:endParaRPr lang="x-none" dirty="0"/>
          </a:p>
        </p:txBody>
      </p:sp>
    </p:spTree>
    <p:extLst>
      <p:ext uri="{BB962C8B-B14F-4D97-AF65-F5344CB8AC3E}">
        <p14:creationId xmlns:p14="http://schemas.microsoft.com/office/powerpoint/2010/main" val="1448353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2CD9-E411-4150-96FE-5DE56ADBFFA4}"/>
              </a:ext>
            </a:extLst>
          </p:cNvPr>
          <p:cNvSpPr>
            <a:spLocks noGrp="1"/>
          </p:cNvSpPr>
          <p:nvPr>
            <p:ph type="title"/>
          </p:nvPr>
        </p:nvSpPr>
        <p:spPr/>
        <p:txBody>
          <a:bodyPr/>
          <a:lstStyle/>
          <a:p>
            <a:endParaRPr lang="x-none"/>
          </a:p>
        </p:txBody>
      </p:sp>
      <p:pic>
        <p:nvPicPr>
          <p:cNvPr id="4" name="Content Placeholder 3">
            <a:extLst>
              <a:ext uri="{FF2B5EF4-FFF2-40B4-BE49-F238E27FC236}">
                <a16:creationId xmlns:a16="http://schemas.microsoft.com/office/drawing/2014/main" id="{8A6CE875-13D5-4D68-9E21-838BD6DF503E}"/>
              </a:ext>
            </a:extLst>
          </p:cNvPr>
          <p:cNvPicPr>
            <a:picLocks noGrp="1" noChangeAspect="1"/>
          </p:cNvPicPr>
          <p:nvPr>
            <p:ph idx="1"/>
          </p:nvPr>
        </p:nvPicPr>
        <p:blipFill>
          <a:blip r:embed="rId2"/>
          <a:stretch>
            <a:fillRect/>
          </a:stretch>
        </p:blipFill>
        <p:spPr>
          <a:xfrm>
            <a:off x="1604962" y="2010569"/>
            <a:ext cx="5934075" cy="3981450"/>
          </a:xfrm>
          <a:prstGeom prst="rect">
            <a:avLst/>
          </a:prstGeom>
        </p:spPr>
      </p:pic>
    </p:spTree>
    <p:extLst>
      <p:ext uri="{BB962C8B-B14F-4D97-AF65-F5344CB8AC3E}">
        <p14:creationId xmlns:p14="http://schemas.microsoft.com/office/powerpoint/2010/main" val="480230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830059" cy="788670"/>
          </a:xfrm>
          <a:prstGeom prst="rect">
            <a:avLst/>
          </a:prstGeom>
        </p:spPr>
        <p:txBody>
          <a:bodyPr vert="horz" wrap="square" lIns="0" tIns="13335" rIns="0" bIns="0" rtlCol="0">
            <a:spAutoFit/>
          </a:bodyPr>
          <a:lstStyle/>
          <a:p>
            <a:pPr marL="12700">
              <a:lnSpc>
                <a:spcPct val="100000"/>
              </a:lnSpc>
              <a:spcBef>
                <a:spcPts val="105"/>
              </a:spcBef>
            </a:pPr>
            <a:r>
              <a:rPr spc="-270" dirty="0"/>
              <a:t>Dependency</a:t>
            </a:r>
            <a:r>
              <a:rPr spc="-350" dirty="0"/>
              <a:t> </a:t>
            </a:r>
            <a:r>
              <a:rPr spc="-229" dirty="0"/>
              <a:t>Relationships</a:t>
            </a:r>
          </a:p>
        </p:txBody>
      </p:sp>
      <p:sp>
        <p:nvSpPr>
          <p:cNvPr id="4" name="object 4"/>
          <p:cNvSpPr/>
          <p:nvPr/>
        </p:nvSpPr>
        <p:spPr>
          <a:xfrm>
            <a:off x="1219200" y="3733800"/>
            <a:ext cx="2438400" cy="533400"/>
          </a:xfrm>
          <a:custGeom>
            <a:avLst/>
            <a:gdLst/>
            <a:ahLst/>
            <a:cxnLst/>
            <a:rect l="l" t="t" r="r" b="b"/>
            <a:pathLst>
              <a:path w="2438400" h="533400">
                <a:moveTo>
                  <a:pt x="0" y="533400"/>
                </a:moveTo>
                <a:lnTo>
                  <a:pt x="2438400" y="533400"/>
                </a:lnTo>
                <a:lnTo>
                  <a:pt x="2438400" y="0"/>
                </a:lnTo>
                <a:lnTo>
                  <a:pt x="0" y="0"/>
                </a:lnTo>
                <a:lnTo>
                  <a:pt x="0" y="533400"/>
                </a:lnTo>
                <a:close/>
              </a:path>
            </a:pathLst>
          </a:custGeom>
          <a:solidFill>
            <a:srgbClr val="0E6EC5"/>
          </a:solidFill>
        </p:spPr>
        <p:txBody>
          <a:bodyPr wrap="square" lIns="0" tIns="0" rIns="0" bIns="0" rtlCol="0"/>
          <a:lstStyle/>
          <a:p>
            <a:endParaRPr/>
          </a:p>
        </p:txBody>
      </p:sp>
      <p:sp>
        <p:nvSpPr>
          <p:cNvPr id="5" name="object 5"/>
          <p:cNvSpPr/>
          <p:nvPr/>
        </p:nvSpPr>
        <p:spPr>
          <a:xfrm>
            <a:off x="1452372" y="3788664"/>
            <a:ext cx="1991867"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136392" y="37886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19200" y="3733800"/>
            <a:ext cx="2438400" cy="533400"/>
          </a:xfrm>
          <a:prstGeom prst="rect">
            <a:avLst/>
          </a:prstGeom>
          <a:ln w="9525">
            <a:solidFill>
              <a:srgbClr val="000000"/>
            </a:solidFill>
          </a:ln>
        </p:spPr>
        <p:txBody>
          <a:bodyPr vert="horz" wrap="square" lIns="0" tIns="123825" rIns="0" bIns="0" rtlCol="0">
            <a:spAutoFit/>
          </a:bodyPr>
          <a:lstStyle/>
          <a:p>
            <a:pPr marL="377190">
              <a:lnSpc>
                <a:spcPct val="100000"/>
              </a:lnSpc>
              <a:spcBef>
                <a:spcPts val="975"/>
              </a:spcBef>
            </a:pPr>
            <a:r>
              <a:rPr sz="1800" spc="-5" dirty="0">
                <a:latin typeface="Arial"/>
                <a:cs typeface="Arial"/>
              </a:rPr>
              <a:t>CourseSchedule</a:t>
            </a:r>
            <a:endParaRPr sz="1800">
              <a:latin typeface="Arial"/>
              <a:cs typeface="Arial"/>
            </a:endParaRPr>
          </a:p>
        </p:txBody>
      </p:sp>
      <p:sp>
        <p:nvSpPr>
          <p:cNvPr id="8" name="object 8"/>
          <p:cNvSpPr/>
          <p:nvPr/>
        </p:nvSpPr>
        <p:spPr>
          <a:xfrm>
            <a:off x="1219200" y="4267200"/>
            <a:ext cx="2438400" cy="381000"/>
          </a:xfrm>
          <a:custGeom>
            <a:avLst/>
            <a:gdLst/>
            <a:ahLst/>
            <a:cxnLst/>
            <a:rect l="l" t="t" r="r" b="b"/>
            <a:pathLst>
              <a:path w="2438400" h="381000">
                <a:moveTo>
                  <a:pt x="0" y="381000"/>
                </a:moveTo>
                <a:lnTo>
                  <a:pt x="2438400" y="381000"/>
                </a:lnTo>
                <a:lnTo>
                  <a:pt x="2438400" y="0"/>
                </a:lnTo>
                <a:lnTo>
                  <a:pt x="0" y="0"/>
                </a:lnTo>
                <a:lnTo>
                  <a:pt x="0" y="381000"/>
                </a:lnTo>
                <a:close/>
              </a:path>
            </a:pathLst>
          </a:custGeom>
          <a:solidFill>
            <a:srgbClr val="0E6EC5"/>
          </a:solidFill>
        </p:spPr>
        <p:txBody>
          <a:bodyPr wrap="square" lIns="0" tIns="0" rIns="0" bIns="0" rtlCol="0"/>
          <a:lstStyle/>
          <a:p>
            <a:endParaRPr/>
          </a:p>
        </p:txBody>
      </p:sp>
      <p:sp>
        <p:nvSpPr>
          <p:cNvPr id="9" name="object 9"/>
          <p:cNvSpPr/>
          <p:nvPr/>
        </p:nvSpPr>
        <p:spPr>
          <a:xfrm>
            <a:off x="1219200" y="4267200"/>
            <a:ext cx="2438400" cy="381000"/>
          </a:xfrm>
          <a:custGeom>
            <a:avLst/>
            <a:gdLst/>
            <a:ahLst/>
            <a:cxnLst/>
            <a:rect l="l" t="t" r="r" b="b"/>
            <a:pathLst>
              <a:path w="2438400" h="381000">
                <a:moveTo>
                  <a:pt x="0" y="381000"/>
                </a:moveTo>
                <a:lnTo>
                  <a:pt x="2438400" y="381000"/>
                </a:lnTo>
                <a:lnTo>
                  <a:pt x="2438400" y="0"/>
                </a:lnTo>
                <a:lnTo>
                  <a:pt x="0" y="0"/>
                </a:lnTo>
                <a:lnTo>
                  <a:pt x="0" y="3810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1219200" y="4648200"/>
            <a:ext cx="2438400" cy="914400"/>
          </a:xfrm>
          <a:custGeom>
            <a:avLst/>
            <a:gdLst/>
            <a:ahLst/>
            <a:cxnLst/>
            <a:rect l="l" t="t" r="r" b="b"/>
            <a:pathLst>
              <a:path w="2438400" h="914400">
                <a:moveTo>
                  <a:pt x="0" y="914400"/>
                </a:moveTo>
                <a:lnTo>
                  <a:pt x="2438400" y="914400"/>
                </a:lnTo>
                <a:lnTo>
                  <a:pt x="2438400" y="0"/>
                </a:lnTo>
                <a:lnTo>
                  <a:pt x="0" y="0"/>
                </a:lnTo>
                <a:lnTo>
                  <a:pt x="0" y="914400"/>
                </a:lnTo>
                <a:close/>
              </a:path>
            </a:pathLst>
          </a:custGeom>
          <a:solidFill>
            <a:srgbClr val="0E6EC5"/>
          </a:solidFill>
        </p:spPr>
        <p:txBody>
          <a:bodyPr wrap="square" lIns="0" tIns="0" rIns="0" bIns="0" rtlCol="0"/>
          <a:lstStyle/>
          <a:p>
            <a:endParaRPr/>
          </a:p>
        </p:txBody>
      </p:sp>
      <p:sp>
        <p:nvSpPr>
          <p:cNvPr id="11" name="object 11"/>
          <p:cNvSpPr/>
          <p:nvPr/>
        </p:nvSpPr>
        <p:spPr>
          <a:xfrm>
            <a:off x="1167383" y="4756403"/>
            <a:ext cx="1880615" cy="51358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740151" y="4756403"/>
            <a:ext cx="371856" cy="51358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1167383" y="5030723"/>
            <a:ext cx="2261616" cy="51358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121151" y="5030723"/>
            <a:ext cx="371855" cy="513588"/>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1219200" y="4648200"/>
            <a:ext cx="2438400" cy="914400"/>
          </a:xfrm>
          <a:prstGeom prst="rect">
            <a:avLst/>
          </a:prstGeom>
          <a:ln w="9525">
            <a:solidFill>
              <a:srgbClr val="000000"/>
            </a:solidFill>
          </a:ln>
        </p:spPr>
        <p:txBody>
          <a:bodyPr vert="horz" wrap="square" lIns="0" tIns="177800" rIns="0" bIns="0" rtlCol="0">
            <a:spAutoFit/>
          </a:bodyPr>
          <a:lstStyle/>
          <a:p>
            <a:pPr marL="91440" marR="384810">
              <a:lnSpc>
                <a:spcPct val="100000"/>
              </a:lnSpc>
              <a:spcBef>
                <a:spcPts val="1400"/>
              </a:spcBef>
            </a:pPr>
            <a:r>
              <a:rPr sz="1800" spc="-5" dirty="0">
                <a:latin typeface="Arial"/>
                <a:cs typeface="Arial"/>
              </a:rPr>
              <a:t>add(c </a:t>
            </a:r>
            <a:r>
              <a:rPr sz="1800" dirty="0">
                <a:latin typeface="Arial"/>
                <a:cs typeface="Arial"/>
              </a:rPr>
              <a:t>: </a:t>
            </a:r>
            <a:r>
              <a:rPr sz="1800" spc="-5" dirty="0">
                <a:latin typeface="Arial"/>
                <a:cs typeface="Arial"/>
              </a:rPr>
              <a:t>Course)  remove(c </a:t>
            </a:r>
            <a:r>
              <a:rPr sz="1800" dirty="0">
                <a:latin typeface="Arial"/>
                <a:cs typeface="Arial"/>
              </a:rPr>
              <a:t>:</a:t>
            </a:r>
            <a:r>
              <a:rPr sz="1800" spc="-50" dirty="0">
                <a:latin typeface="Arial"/>
                <a:cs typeface="Arial"/>
              </a:rPr>
              <a:t> </a:t>
            </a:r>
            <a:r>
              <a:rPr sz="1800" spc="-5" dirty="0">
                <a:latin typeface="Arial"/>
                <a:cs typeface="Arial"/>
              </a:rPr>
              <a:t>Course)</a:t>
            </a:r>
            <a:endParaRPr sz="1800">
              <a:latin typeface="Arial"/>
              <a:cs typeface="Arial"/>
            </a:endParaRPr>
          </a:p>
        </p:txBody>
      </p:sp>
      <p:sp>
        <p:nvSpPr>
          <p:cNvPr id="16" name="object 16"/>
          <p:cNvSpPr/>
          <p:nvPr/>
        </p:nvSpPr>
        <p:spPr>
          <a:xfrm>
            <a:off x="5410200" y="4191000"/>
            <a:ext cx="2438400" cy="609600"/>
          </a:xfrm>
          <a:custGeom>
            <a:avLst/>
            <a:gdLst/>
            <a:ahLst/>
            <a:cxnLst/>
            <a:rect l="l" t="t" r="r" b="b"/>
            <a:pathLst>
              <a:path w="2438400" h="609600">
                <a:moveTo>
                  <a:pt x="0" y="609600"/>
                </a:moveTo>
                <a:lnTo>
                  <a:pt x="2438400" y="609600"/>
                </a:lnTo>
                <a:lnTo>
                  <a:pt x="2438400" y="0"/>
                </a:lnTo>
                <a:lnTo>
                  <a:pt x="0" y="0"/>
                </a:lnTo>
                <a:lnTo>
                  <a:pt x="0" y="609600"/>
                </a:lnTo>
                <a:close/>
              </a:path>
            </a:pathLst>
          </a:custGeom>
          <a:solidFill>
            <a:srgbClr val="0E6EC5"/>
          </a:solidFill>
        </p:spPr>
        <p:txBody>
          <a:bodyPr wrap="square" lIns="0" tIns="0" rIns="0" bIns="0" rtlCol="0"/>
          <a:lstStyle/>
          <a:p>
            <a:endParaRPr/>
          </a:p>
        </p:txBody>
      </p:sp>
      <p:sp>
        <p:nvSpPr>
          <p:cNvPr id="17" name="object 17"/>
          <p:cNvSpPr/>
          <p:nvPr/>
        </p:nvSpPr>
        <p:spPr>
          <a:xfrm>
            <a:off x="6117335" y="4283964"/>
            <a:ext cx="1042415" cy="513588"/>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851904" y="4283964"/>
            <a:ext cx="371855"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5410200" y="4191000"/>
            <a:ext cx="2438400" cy="609600"/>
          </a:xfrm>
          <a:prstGeom prst="rect">
            <a:avLst/>
          </a:prstGeom>
          <a:ln w="9525">
            <a:solidFill>
              <a:srgbClr val="000000"/>
            </a:solidFill>
          </a:ln>
        </p:spPr>
        <p:txBody>
          <a:bodyPr vert="horz" wrap="square" lIns="0" tIns="161925" rIns="0" bIns="0" rtlCol="0">
            <a:spAutoFit/>
          </a:bodyPr>
          <a:lstStyle/>
          <a:p>
            <a:pPr marL="1270" algn="ctr">
              <a:lnSpc>
                <a:spcPct val="100000"/>
              </a:lnSpc>
              <a:spcBef>
                <a:spcPts val="1275"/>
              </a:spcBef>
            </a:pPr>
            <a:r>
              <a:rPr sz="1800" spc="-5" dirty="0">
                <a:latin typeface="Arial"/>
                <a:cs typeface="Arial"/>
              </a:rPr>
              <a:t>Course</a:t>
            </a:r>
            <a:endParaRPr sz="1800">
              <a:latin typeface="Arial"/>
              <a:cs typeface="Arial"/>
            </a:endParaRPr>
          </a:p>
        </p:txBody>
      </p:sp>
      <p:sp>
        <p:nvSpPr>
          <p:cNvPr id="20" name="object 20"/>
          <p:cNvSpPr/>
          <p:nvPr/>
        </p:nvSpPr>
        <p:spPr>
          <a:xfrm>
            <a:off x="3657600" y="4408042"/>
            <a:ext cx="1752600" cy="175895"/>
          </a:xfrm>
          <a:custGeom>
            <a:avLst/>
            <a:gdLst/>
            <a:ahLst/>
            <a:cxnLst/>
            <a:rect l="l" t="t" r="r" b="b"/>
            <a:pathLst>
              <a:path w="1752600" h="175895">
                <a:moveTo>
                  <a:pt x="114300" y="73405"/>
                </a:moveTo>
                <a:lnTo>
                  <a:pt x="0" y="73405"/>
                </a:lnTo>
                <a:lnTo>
                  <a:pt x="0" y="101980"/>
                </a:lnTo>
                <a:lnTo>
                  <a:pt x="114300" y="101980"/>
                </a:lnTo>
                <a:lnTo>
                  <a:pt x="114300" y="73405"/>
                </a:lnTo>
                <a:close/>
              </a:path>
              <a:path w="1752600" h="175895">
                <a:moveTo>
                  <a:pt x="314325" y="73405"/>
                </a:moveTo>
                <a:lnTo>
                  <a:pt x="200025" y="73405"/>
                </a:lnTo>
                <a:lnTo>
                  <a:pt x="200025" y="101980"/>
                </a:lnTo>
                <a:lnTo>
                  <a:pt x="314325" y="101980"/>
                </a:lnTo>
                <a:lnTo>
                  <a:pt x="314325" y="73405"/>
                </a:lnTo>
                <a:close/>
              </a:path>
              <a:path w="1752600" h="175895">
                <a:moveTo>
                  <a:pt x="514350" y="73405"/>
                </a:moveTo>
                <a:lnTo>
                  <a:pt x="400050" y="73405"/>
                </a:lnTo>
                <a:lnTo>
                  <a:pt x="400050" y="101980"/>
                </a:lnTo>
                <a:lnTo>
                  <a:pt x="514350" y="101980"/>
                </a:lnTo>
                <a:lnTo>
                  <a:pt x="514350" y="73405"/>
                </a:lnTo>
                <a:close/>
              </a:path>
              <a:path w="1752600" h="175895">
                <a:moveTo>
                  <a:pt x="714375" y="73405"/>
                </a:moveTo>
                <a:lnTo>
                  <a:pt x="600075" y="73405"/>
                </a:lnTo>
                <a:lnTo>
                  <a:pt x="600075" y="101980"/>
                </a:lnTo>
                <a:lnTo>
                  <a:pt x="714375" y="101980"/>
                </a:lnTo>
                <a:lnTo>
                  <a:pt x="714375" y="73405"/>
                </a:lnTo>
                <a:close/>
              </a:path>
              <a:path w="1752600" h="175895">
                <a:moveTo>
                  <a:pt x="914400" y="73405"/>
                </a:moveTo>
                <a:lnTo>
                  <a:pt x="800100" y="73405"/>
                </a:lnTo>
                <a:lnTo>
                  <a:pt x="800100" y="101980"/>
                </a:lnTo>
                <a:lnTo>
                  <a:pt x="914400" y="101980"/>
                </a:lnTo>
                <a:lnTo>
                  <a:pt x="914400" y="73405"/>
                </a:lnTo>
                <a:close/>
              </a:path>
              <a:path w="1752600" h="175895">
                <a:moveTo>
                  <a:pt x="1114425" y="73405"/>
                </a:moveTo>
                <a:lnTo>
                  <a:pt x="1000125" y="73405"/>
                </a:lnTo>
                <a:lnTo>
                  <a:pt x="1000125" y="101980"/>
                </a:lnTo>
                <a:lnTo>
                  <a:pt x="1114425" y="101980"/>
                </a:lnTo>
                <a:lnTo>
                  <a:pt x="1114425" y="73405"/>
                </a:lnTo>
                <a:close/>
              </a:path>
              <a:path w="1752600" h="175895">
                <a:moveTo>
                  <a:pt x="1314450" y="73405"/>
                </a:moveTo>
                <a:lnTo>
                  <a:pt x="1200150" y="73405"/>
                </a:lnTo>
                <a:lnTo>
                  <a:pt x="1200150" y="101980"/>
                </a:lnTo>
                <a:lnTo>
                  <a:pt x="1314450" y="101980"/>
                </a:lnTo>
                <a:lnTo>
                  <a:pt x="1314450" y="73405"/>
                </a:lnTo>
                <a:close/>
              </a:path>
              <a:path w="1752600" h="175895">
                <a:moveTo>
                  <a:pt x="1514475" y="73405"/>
                </a:moveTo>
                <a:lnTo>
                  <a:pt x="1400175" y="73405"/>
                </a:lnTo>
                <a:lnTo>
                  <a:pt x="1400175" y="101980"/>
                </a:lnTo>
                <a:lnTo>
                  <a:pt x="1514475" y="101980"/>
                </a:lnTo>
                <a:lnTo>
                  <a:pt x="1514475" y="73405"/>
                </a:lnTo>
                <a:close/>
              </a:path>
              <a:path w="1752600" h="175895">
                <a:moveTo>
                  <a:pt x="1693845" y="87756"/>
                </a:moveTo>
                <a:lnTo>
                  <a:pt x="1580769" y="150494"/>
                </a:lnTo>
                <a:lnTo>
                  <a:pt x="1578228" y="159257"/>
                </a:lnTo>
                <a:lnTo>
                  <a:pt x="1582039" y="166115"/>
                </a:lnTo>
                <a:lnTo>
                  <a:pt x="1585976" y="172973"/>
                </a:lnTo>
                <a:lnTo>
                  <a:pt x="1594612" y="175513"/>
                </a:lnTo>
                <a:lnTo>
                  <a:pt x="1726992" y="101980"/>
                </a:lnTo>
                <a:lnTo>
                  <a:pt x="1714500" y="101980"/>
                </a:lnTo>
                <a:lnTo>
                  <a:pt x="1714500" y="99216"/>
                </a:lnTo>
                <a:lnTo>
                  <a:pt x="1693845" y="87756"/>
                </a:lnTo>
                <a:close/>
              </a:path>
              <a:path w="1752600" h="175895">
                <a:moveTo>
                  <a:pt x="1667980" y="73405"/>
                </a:moveTo>
                <a:lnTo>
                  <a:pt x="1600200" y="73405"/>
                </a:lnTo>
                <a:lnTo>
                  <a:pt x="1600200" y="101980"/>
                </a:lnTo>
                <a:lnTo>
                  <a:pt x="1668208" y="101980"/>
                </a:lnTo>
                <a:lnTo>
                  <a:pt x="1693845" y="87756"/>
                </a:lnTo>
                <a:lnTo>
                  <a:pt x="1667980" y="73405"/>
                </a:lnTo>
                <a:close/>
              </a:path>
              <a:path w="1752600" h="175895">
                <a:moveTo>
                  <a:pt x="1714500" y="99216"/>
                </a:moveTo>
                <a:lnTo>
                  <a:pt x="1714500" y="101980"/>
                </a:lnTo>
                <a:lnTo>
                  <a:pt x="1726992" y="101980"/>
                </a:lnTo>
                <a:lnTo>
                  <a:pt x="1730193" y="100202"/>
                </a:lnTo>
                <a:lnTo>
                  <a:pt x="1716277" y="100202"/>
                </a:lnTo>
                <a:lnTo>
                  <a:pt x="1714500" y="99216"/>
                </a:lnTo>
                <a:close/>
              </a:path>
              <a:path w="1752600" h="175895">
                <a:moveTo>
                  <a:pt x="1716277" y="75310"/>
                </a:moveTo>
                <a:lnTo>
                  <a:pt x="1714500" y="76297"/>
                </a:lnTo>
                <a:lnTo>
                  <a:pt x="1714500" y="99216"/>
                </a:lnTo>
                <a:lnTo>
                  <a:pt x="1716277" y="100202"/>
                </a:lnTo>
                <a:lnTo>
                  <a:pt x="1716277" y="75310"/>
                </a:lnTo>
                <a:close/>
              </a:path>
              <a:path w="1752600" h="175895">
                <a:moveTo>
                  <a:pt x="1730193" y="75310"/>
                </a:moveTo>
                <a:lnTo>
                  <a:pt x="1716277" y="75310"/>
                </a:lnTo>
                <a:lnTo>
                  <a:pt x="1716277" y="100202"/>
                </a:lnTo>
                <a:lnTo>
                  <a:pt x="1730193" y="100202"/>
                </a:lnTo>
                <a:lnTo>
                  <a:pt x="1752600" y="87756"/>
                </a:lnTo>
                <a:lnTo>
                  <a:pt x="1730193" y="75310"/>
                </a:lnTo>
                <a:close/>
              </a:path>
              <a:path w="1752600" h="175895">
                <a:moveTo>
                  <a:pt x="1714500" y="76297"/>
                </a:moveTo>
                <a:lnTo>
                  <a:pt x="1693845" y="87756"/>
                </a:lnTo>
                <a:lnTo>
                  <a:pt x="1714500" y="99216"/>
                </a:lnTo>
                <a:lnTo>
                  <a:pt x="1714500" y="76297"/>
                </a:lnTo>
                <a:close/>
              </a:path>
              <a:path w="1752600" h="175895">
                <a:moveTo>
                  <a:pt x="1594612" y="0"/>
                </a:moveTo>
                <a:lnTo>
                  <a:pt x="1585976" y="2539"/>
                </a:lnTo>
                <a:lnTo>
                  <a:pt x="1582039" y="9397"/>
                </a:lnTo>
                <a:lnTo>
                  <a:pt x="1578228" y="16255"/>
                </a:lnTo>
                <a:lnTo>
                  <a:pt x="1580769" y="25018"/>
                </a:lnTo>
                <a:lnTo>
                  <a:pt x="1693845" y="87756"/>
                </a:lnTo>
                <a:lnTo>
                  <a:pt x="1714500" y="76297"/>
                </a:lnTo>
                <a:lnTo>
                  <a:pt x="1714500" y="73405"/>
                </a:lnTo>
                <a:lnTo>
                  <a:pt x="1726763" y="73405"/>
                </a:lnTo>
                <a:lnTo>
                  <a:pt x="1594612" y="0"/>
                </a:lnTo>
                <a:close/>
              </a:path>
              <a:path w="1752600" h="175895">
                <a:moveTo>
                  <a:pt x="1726763" y="73405"/>
                </a:moveTo>
                <a:lnTo>
                  <a:pt x="1714500" y="73405"/>
                </a:lnTo>
                <a:lnTo>
                  <a:pt x="1714500" y="76297"/>
                </a:lnTo>
                <a:lnTo>
                  <a:pt x="1716277" y="75310"/>
                </a:lnTo>
                <a:lnTo>
                  <a:pt x="1730193" y="75310"/>
                </a:lnTo>
                <a:lnTo>
                  <a:pt x="1726763" y="73405"/>
                </a:lnTo>
                <a:close/>
              </a:path>
            </a:pathLst>
          </a:custGeom>
          <a:solidFill>
            <a:srgbClr val="000000"/>
          </a:solidFill>
        </p:spPr>
        <p:txBody>
          <a:bodyPr wrap="square" lIns="0" tIns="0" rIns="0" bIns="0" rtlCol="0"/>
          <a:lstStyle/>
          <a:p>
            <a:endParaRPr/>
          </a:p>
        </p:txBody>
      </p:sp>
      <p:sp>
        <p:nvSpPr>
          <p:cNvPr id="21" name="object 21"/>
          <p:cNvSpPr/>
          <p:nvPr/>
        </p:nvSpPr>
        <p:spPr>
          <a:xfrm>
            <a:off x="557783" y="1266444"/>
            <a:ext cx="510540" cy="513588"/>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760476" y="1266444"/>
            <a:ext cx="1548384" cy="513588"/>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2001011" y="1266444"/>
            <a:ext cx="376427" cy="513588"/>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2069592" y="1266444"/>
            <a:ext cx="5221224" cy="513588"/>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6982968" y="1266444"/>
            <a:ext cx="371855" cy="513588"/>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557783" y="1540763"/>
            <a:ext cx="4291584" cy="513588"/>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4541520" y="1540763"/>
            <a:ext cx="1991868" cy="513588"/>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6225540" y="1540763"/>
            <a:ext cx="376428" cy="513588"/>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6294120" y="1540763"/>
            <a:ext cx="562355" cy="513588"/>
          </a:xfrm>
          <a:prstGeom prst="rect">
            <a:avLst/>
          </a:prstGeom>
          <a:blipFill>
            <a:blip r:embed="rId13" cstate="print"/>
            <a:stretch>
              <a:fillRect/>
            </a:stretch>
          </a:blipFill>
        </p:spPr>
        <p:txBody>
          <a:bodyPr wrap="square" lIns="0" tIns="0" rIns="0" bIns="0" rtlCol="0"/>
          <a:lstStyle/>
          <a:p>
            <a:endParaRPr/>
          </a:p>
        </p:txBody>
      </p:sp>
      <p:sp>
        <p:nvSpPr>
          <p:cNvPr id="30" name="object 30"/>
          <p:cNvSpPr/>
          <p:nvPr/>
        </p:nvSpPr>
        <p:spPr>
          <a:xfrm>
            <a:off x="6548628" y="1540763"/>
            <a:ext cx="1042416" cy="513588"/>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7283195" y="1540763"/>
            <a:ext cx="373379" cy="513588"/>
          </a:xfrm>
          <a:prstGeom prst="rect">
            <a:avLst/>
          </a:prstGeom>
          <a:blipFill>
            <a:blip r:embed="rId3" cstate="print"/>
            <a:stretch>
              <a:fillRect/>
            </a:stretch>
          </a:blipFill>
        </p:spPr>
        <p:txBody>
          <a:bodyPr wrap="square" lIns="0" tIns="0" rIns="0" bIns="0" rtlCol="0"/>
          <a:lstStyle/>
          <a:p>
            <a:endParaRPr/>
          </a:p>
        </p:txBody>
      </p:sp>
      <p:sp>
        <p:nvSpPr>
          <p:cNvPr id="32" name="object 32"/>
          <p:cNvSpPr/>
          <p:nvPr/>
        </p:nvSpPr>
        <p:spPr>
          <a:xfrm>
            <a:off x="7348728" y="1540763"/>
            <a:ext cx="955548" cy="513588"/>
          </a:xfrm>
          <a:prstGeom prst="rect">
            <a:avLst/>
          </a:prstGeom>
          <a:blipFill>
            <a:blip r:embed="rId15" cstate="print"/>
            <a:stretch>
              <a:fillRect/>
            </a:stretch>
          </a:blipFill>
        </p:spPr>
        <p:txBody>
          <a:bodyPr wrap="square" lIns="0" tIns="0" rIns="0" bIns="0" rtlCol="0"/>
          <a:lstStyle/>
          <a:p>
            <a:endParaRPr/>
          </a:p>
        </p:txBody>
      </p:sp>
      <p:sp>
        <p:nvSpPr>
          <p:cNvPr id="33" name="object 33"/>
          <p:cNvSpPr/>
          <p:nvPr/>
        </p:nvSpPr>
        <p:spPr>
          <a:xfrm>
            <a:off x="557783" y="1815083"/>
            <a:ext cx="1234440" cy="513588"/>
          </a:xfrm>
          <a:prstGeom prst="rect">
            <a:avLst/>
          </a:prstGeom>
          <a:blipFill>
            <a:blip r:embed="rId16" cstate="print"/>
            <a:stretch>
              <a:fillRect/>
            </a:stretch>
          </a:blipFill>
        </p:spPr>
        <p:txBody>
          <a:bodyPr wrap="square" lIns="0" tIns="0" rIns="0" bIns="0" rtlCol="0"/>
          <a:lstStyle/>
          <a:p>
            <a:endParaRPr/>
          </a:p>
        </p:txBody>
      </p:sp>
      <p:sp>
        <p:nvSpPr>
          <p:cNvPr id="34" name="object 34"/>
          <p:cNvSpPr/>
          <p:nvPr/>
        </p:nvSpPr>
        <p:spPr>
          <a:xfrm>
            <a:off x="1484375" y="1815083"/>
            <a:ext cx="1042415" cy="513588"/>
          </a:xfrm>
          <a:prstGeom prst="rect">
            <a:avLst/>
          </a:prstGeom>
          <a:blipFill>
            <a:blip r:embed="rId14" cstate="print"/>
            <a:stretch>
              <a:fillRect/>
            </a:stretch>
          </a:blipFill>
        </p:spPr>
        <p:txBody>
          <a:bodyPr wrap="square" lIns="0" tIns="0" rIns="0" bIns="0" rtlCol="0"/>
          <a:lstStyle/>
          <a:p>
            <a:endParaRPr/>
          </a:p>
        </p:txBody>
      </p:sp>
      <p:sp>
        <p:nvSpPr>
          <p:cNvPr id="35" name="object 35"/>
          <p:cNvSpPr/>
          <p:nvPr/>
        </p:nvSpPr>
        <p:spPr>
          <a:xfrm>
            <a:off x="2218944" y="1815083"/>
            <a:ext cx="373380" cy="513588"/>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2284476" y="1815083"/>
            <a:ext cx="2226564" cy="513588"/>
          </a:xfrm>
          <a:prstGeom prst="rect">
            <a:avLst/>
          </a:prstGeom>
          <a:blipFill>
            <a:blip r:embed="rId17" cstate="print"/>
            <a:stretch>
              <a:fillRect/>
            </a:stretch>
          </a:blipFill>
        </p:spPr>
        <p:txBody>
          <a:bodyPr wrap="square" lIns="0" tIns="0" rIns="0" bIns="0" rtlCol="0"/>
          <a:lstStyle/>
          <a:p>
            <a:endParaRPr/>
          </a:p>
        </p:txBody>
      </p:sp>
      <p:sp>
        <p:nvSpPr>
          <p:cNvPr id="37" name="object 37"/>
          <p:cNvSpPr/>
          <p:nvPr/>
        </p:nvSpPr>
        <p:spPr>
          <a:xfrm>
            <a:off x="4203191" y="1815083"/>
            <a:ext cx="714756" cy="513588"/>
          </a:xfrm>
          <a:prstGeom prst="rect">
            <a:avLst/>
          </a:prstGeom>
          <a:blipFill>
            <a:blip r:embed="rId18" cstate="print"/>
            <a:stretch>
              <a:fillRect/>
            </a:stretch>
          </a:blipFill>
        </p:spPr>
        <p:txBody>
          <a:bodyPr wrap="square" lIns="0" tIns="0" rIns="0" bIns="0" rtlCol="0"/>
          <a:lstStyle/>
          <a:p>
            <a:endParaRPr/>
          </a:p>
        </p:txBody>
      </p:sp>
      <p:sp>
        <p:nvSpPr>
          <p:cNvPr id="38" name="object 38"/>
          <p:cNvSpPr/>
          <p:nvPr/>
        </p:nvSpPr>
        <p:spPr>
          <a:xfrm>
            <a:off x="4610100" y="1815083"/>
            <a:ext cx="370332" cy="513588"/>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4672584" y="1815083"/>
            <a:ext cx="752856" cy="513588"/>
          </a:xfrm>
          <a:prstGeom prst="rect">
            <a:avLst/>
          </a:prstGeom>
          <a:blipFill>
            <a:blip r:embed="rId19" cstate="print"/>
            <a:stretch>
              <a:fillRect/>
            </a:stretch>
          </a:blipFill>
        </p:spPr>
        <p:txBody>
          <a:bodyPr wrap="square" lIns="0" tIns="0" rIns="0" bIns="0" rtlCol="0"/>
          <a:lstStyle/>
          <a:p>
            <a:endParaRPr/>
          </a:p>
        </p:txBody>
      </p:sp>
      <p:sp>
        <p:nvSpPr>
          <p:cNvPr id="40" name="object 40"/>
          <p:cNvSpPr/>
          <p:nvPr/>
        </p:nvSpPr>
        <p:spPr>
          <a:xfrm>
            <a:off x="5117591" y="1815083"/>
            <a:ext cx="1114043" cy="513588"/>
          </a:xfrm>
          <a:prstGeom prst="rect">
            <a:avLst/>
          </a:prstGeom>
          <a:blipFill>
            <a:blip r:embed="rId20" cstate="print"/>
            <a:stretch>
              <a:fillRect/>
            </a:stretch>
          </a:blipFill>
        </p:spPr>
        <p:txBody>
          <a:bodyPr wrap="square" lIns="0" tIns="0" rIns="0" bIns="0" rtlCol="0"/>
          <a:lstStyle/>
          <a:p>
            <a:endParaRPr/>
          </a:p>
        </p:txBody>
      </p:sp>
      <p:sp>
        <p:nvSpPr>
          <p:cNvPr id="41" name="object 41"/>
          <p:cNvSpPr/>
          <p:nvPr/>
        </p:nvSpPr>
        <p:spPr>
          <a:xfrm>
            <a:off x="5923788" y="1815083"/>
            <a:ext cx="377951" cy="513588"/>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5993891" y="1815083"/>
            <a:ext cx="1691639" cy="513588"/>
          </a:xfrm>
          <a:prstGeom prst="rect">
            <a:avLst/>
          </a:prstGeom>
          <a:blipFill>
            <a:blip r:embed="rId21" cstate="print"/>
            <a:stretch>
              <a:fillRect/>
            </a:stretch>
          </a:blipFill>
        </p:spPr>
        <p:txBody>
          <a:bodyPr wrap="square" lIns="0" tIns="0" rIns="0" bIns="0" rtlCol="0"/>
          <a:lstStyle/>
          <a:p>
            <a:endParaRPr/>
          </a:p>
        </p:txBody>
      </p:sp>
      <p:sp>
        <p:nvSpPr>
          <p:cNvPr id="43" name="object 43"/>
          <p:cNvSpPr/>
          <p:nvPr/>
        </p:nvSpPr>
        <p:spPr>
          <a:xfrm>
            <a:off x="557783" y="2089404"/>
            <a:ext cx="1991867" cy="513588"/>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2241804" y="2089404"/>
            <a:ext cx="371856" cy="513588"/>
          </a:xfrm>
          <a:prstGeom prst="rect">
            <a:avLst/>
          </a:prstGeom>
          <a:blipFill>
            <a:blip r:embed="rId22" cstate="print"/>
            <a:stretch>
              <a:fillRect/>
            </a:stretch>
          </a:blipFill>
        </p:spPr>
        <p:txBody>
          <a:bodyPr wrap="square" lIns="0" tIns="0" rIns="0" bIns="0" rtlCol="0"/>
          <a:lstStyle/>
          <a:p>
            <a:endParaRPr/>
          </a:p>
        </p:txBody>
      </p:sp>
      <p:sp>
        <p:nvSpPr>
          <p:cNvPr id="45" name="object 45"/>
          <p:cNvSpPr/>
          <p:nvPr/>
        </p:nvSpPr>
        <p:spPr>
          <a:xfrm>
            <a:off x="2305811" y="2089404"/>
            <a:ext cx="371856" cy="513588"/>
          </a:xfrm>
          <a:prstGeom prst="rect">
            <a:avLst/>
          </a:prstGeom>
          <a:blipFill>
            <a:blip r:embed="rId3" cstate="print"/>
            <a:stretch>
              <a:fillRect/>
            </a:stretch>
          </a:blipFill>
        </p:spPr>
        <p:txBody>
          <a:bodyPr wrap="square" lIns="0" tIns="0" rIns="0" bIns="0" rtlCol="0"/>
          <a:lstStyle/>
          <a:p>
            <a:endParaRPr/>
          </a:p>
        </p:txBody>
      </p:sp>
      <p:sp>
        <p:nvSpPr>
          <p:cNvPr id="46" name="object 46"/>
          <p:cNvSpPr/>
          <p:nvPr/>
        </p:nvSpPr>
        <p:spPr>
          <a:xfrm>
            <a:off x="557783" y="2363723"/>
            <a:ext cx="371856" cy="513588"/>
          </a:xfrm>
          <a:prstGeom prst="rect">
            <a:avLst/>
          </a:prstGeom>
          <a:blipFill>
            <a:blip r:embed="rId3" cstate="print"/>
            <a:stretch>
              <a:fillRect/>
            </a:stretch>
          </a:blipFill>
        </p:spPr>
        <p:txBody>
          <a:bodyPr wrap="square" lIns="0" tIns="0" rIns="0" bIns="0" rtlCol="0"/>
          <a:lstStyle/>
          <a:p>
            <a:endParaRPr/>
          </a:p>
        </p:txBody>
      </p:sp>
      <p:sp>
        <p:nvSpPr>
          <p:cNvPr id="47" name="object 47"/>
          <p:cNvSpPr txBox="1"/>
          <p:nvPr/>
        </p:nvSpPr>
        <p:spPr>
          <a:xfrm>
            <a:off x="688340" y="1322578"/>
            <a:ext cx="7400290" cy="112331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 </a:t>
            </a:r>
            <a:r>
              <a:rPr sz="1800" i="1" spc="-5" dirty="0">
                <a:latin typeface="Arial"/>
                <a:cs typeface="Arial"/>
              </a:rPr>
              <a:t>dependency </a:t>
            </a:r>
            <a:r>
              <a:rPr sz="1800" spc="-5" dirty="0">
                <a:latin typeface="Arial"/>
                <a:cs typeface="Arial"/>
              </a:rPr>
              <a:t>indicates a semantic relationship </a:t>
            </a:r>
            <a:r>
              <a:rPr sz="1800" spc="-10" dirty="0">
                <a:latin typeface="Arial"/>
                <a:cs typeface="Arial"/>
              </a:rPr>
              <a:t>between </a:t>
            </a:r>
            <a:r>
              <a:rPr sz="1800" spc="-15" dirty="0">
                <a:latin typeface="Arial"/>
                <a:cs typeface="Arial"/>
              </a:rPr>
              <a:t>two</a:t>
            </a:r>
            <a:r>
              <a:rPr sz="1800" spc="80" dirty="0">
                <a:latin typeface="Arial"/>
                <a:cs typeface="Arial"/>
              </a:rPr>
              <a:t> </a:t>
            </a:r>
            <a:r>
              <a:rPr sz="1800" spc="-5" dirty="0">
                <a:latin typeface="Arial"/>
                <a:cs typeface="Arial"/>
              </a:rPr>
              <a:t>or</a:t>
            </a:r>
            <a:endParaRPr sz="1800" dirty="0">
              <a:latin typeface="Arial"/>
              <a:cs typeface="Arial"/>
            </a:endParaRPr>
          </a:p>
          <a:p>
            <a:pPr marL="12700" marR="5080">
              <a:lnSpc>
                <a:spcPct val="100000"/>
              </a:lnSpc>
            </a:pPr>
            <a:r>
              <a:rPr sz="1800" spc="-5" dirty="0">
                <a:latin typeface="Arial"/>
                <a:cs typeface="Arial"/>
              </a:rPr>
              <a:t>more elements. </a:t>
            </a:r>
            <a:r>
              <a:rPr sz="1800" dirty="0">
                <a:latin typeface="Arial"/>
                <a:cs typeface="Arial"/>
              </a:rPr>
              <a:t>The </a:t>
            </a:r>
            <a:r>
              <a:rPr sz="1800" spc="-5" dirty="0">
                <a:latin typeface="Arial"/>
                <a:cs typeface="Arial"/>
              </a:rPr>
              <a:t>dependency </a:t>
            </a:r>
            <a:r>
              <a:rPr sz="1800" dirty="0">
                <a:latin typeface="Arial"/>
                <a:cs typeface="Arial"/>
              </a:rPr>
              <a:t>from </a:t>
            </a:r>
            <a:r>
              <a:rPr sz="1800" i="1" spc="-5" dirty="0">
                <a:latin typeface="Arial"/>
                <a:cs typeface="Arial"/>
              </a:rPr>
              <a:t>CourseSchedule </a:t>
            </a:r>
            <a:r>
              <a:rPr sz="1800" dirty="0">
                <a:latin typeface="Arial"/>
                <a:cs typeface="Arial"/>
              </a:rPr>
              <a:t>to </a:t>
            </a:r>
            <a:r>
              <a:rPr sz="1800" i="1" spc="-5" dirty="0">
                <a:latin typeface="Arial"/>
                <a:cs typeface="Arial"/>
              </a:rPr>
              <a:t>Course </a:t>
            </a:r>
            <a:r>
              <a:rPr sz="1800" spc="-5" dirty="0">
                <a:latin typeface="Arial"/>
                <a:cs typeface="Arial"/>
              </a:rPr>
              <a:t>exists  because </a:t>
            </a:r>
            <a:r>
              <a:rPr sz="1800" i="1" spc="-5" dirty="0">
                <a:latin typeface="Arial"/>
                <a:cs typeface="Arial"/>
              </a:rPr>
              <a:t>Course </a:t>
            </a:r>
            <a:r>
              <a:rPr sz="1800" spc="-5" dirty="0">
                <a:latin typeface="Arial"/>
                <a:cs typeface="Arial"/>
              </a:rPr>
              <a:t>is used in both the </a:t>
            </a:r>
            <a:r>
              <a:rPr sz="1800" b="1" dirty="0">
                <a:latin typeface="Arial"/>
                <a:cs typeface="Arial"/>
              </a:rPr>
              <a:t>add </a:t>
            </a:r>
            <a:r>
              <a:rPr sz="1800" spc="-5" dirty="0">
                <a:latin typeface="Arial"/>
                <a:cs typeface="Arial"/>
              </a:rPr>
              <a:t>and </a:t>
            </a:r>
            <a:r>
              <a:rPr sz="1800" b="1" spc="-10" dirty="0">
                <a:latin typeface="Arial"/>
                <a:cs typeface="Arial"/>
              </a:rPr>
              <a:t>remove </a:t>
            </a:r>
            <a:r>
              <a:rPr sz="1800" spc="-5" dirty="0">
                <a:latin typeface="Arial"/>
                <a:cs typeface="Arial"/>
              </a:rPr>
              <a:t>operations </a:t>
            </a:r>
            <a:r>
              <a:rPr sz="1800" dirty="0">
                <a:latin typeface="Arial"/>
                <a:cs typeface="Arial"/>
              </a:rPr>
              <a:t>of  </a:t>
            </a:r>
            <a:r>
              <a:rPr sz="1800" i="1" spc="-5" dirty="0">
                <a:latin typeface="Arial"/>
                <a:cs typeface="Arial"/>
              </a:rPr>
              <a:t>CourseSchedule</a:t>
            </a:r>
            <a:r>
              <a:rPr sz="1800" spc="-5" dirty="0">
                <a:latin typeface="Arial"/>
                <a:cs typeface="Arial"/>
              </a:rPr>
              <a:t>.</a:t>
            </a:r>
            <a:endParaRPr sz="18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70" dirty="0"/>
              <a:t>Dependency</a:t>
            </a:r>
            <a:r>
              <a:rPr lang="en-US" spc="-350" dirty="0"/>
              <a:t> </a:t>
            </a:r>
            <a:r>
              <a:rPr lang="en-US" spc="-229" dirty="0"/>
              <a:t>Relationships(</a:t>
            </a:r>
            <a:r>
              <a:rPr lang="en-US" dirty="0"/>
              <a:t>‘using’ relationship)</a:t>
            </a:r>
          </a:p>
        </p:txBody>
      </p:sp>
      <p:pic>
        <p:nvPicPr>
          <p:cNvPr id="4" name="Content Placeholder 3"/>
          <p:cNvPicPr>
            <a:picLocks noGrp="1" noChangeAspect="1"/>
          </p:cNvPicPr>
          <p:nvPr>
            <p:ph idx="1"/>
          </p:nvPr>
        </p:nvPicPr>
        <p:blipFill>
          <a:blip r:embed="rId3"/>
          <a:stretch>
            <a:fillRect/>
          </a:stretch>
        </p:blipFill>
        <p:spPr>
          <a:xfrm>
            <a:off x="1662112" y="2420144"/>
            <a:ext cx="5819775" cy="3162300"/>
          </a:xfrm>
          <a:prstGeom prst="rect">
            <a:avLst/>
          </a:prstGeom>
        </p:spPr>
      </p:pic>
      <p:sp>
        <p:nvSpPr>
          <p:cNvPr id="5" name="Rectangle 4"/>
          <p:cNvSpPr/>
          <p:nvPr/>
        </p:nvSpPr>
        <p:spPr>
          <a:xfrm>
            <a:off x="838200" y="1563272"/>
            <a:ext cx="7924800" cy="646331"/>
          </a:xfrm>
          <a:prstGeom prst="rect">
            <a:avLst/>
          </a:prstGeom>
        </p:spPr>
        <p:txBody>
          <a:bodyPr wrap="square">
            <a:spAutoFit/>
          </a:bodyPr>
          <a:lstStyle/>
          <a:p>
            <a:pPr>
              <a:buFont typeface="Arial" panose="020B0604020202020204" pitchFamily="34" charset="0"/>
              <a:buChar char="•"/>
            </a:pPr>
            <a:r>
              <a:rPr lang="en-US" dirty="0">
                <a:solidFill>
                  <a:srgbClr val="737C85"/>
                </a:solidFill>
                <a:latin typeface="Open Sans"/>
              </a:rPr>
              <a:t>Exists between two classes if changes to the definition of one may cause changes to the other (but not the other way around).</a:t>
            </a:r>
            <a:endParaRPr lang="en-US" b="0" i="0" dirty="0">
              <a:solidFill>
                <a:srgbClr val="737C85"/>
              </a:solidFill>
              <a:effectLst/>
              <a:latin typeface="Open Sans"/>
            </a:endParaRPr>
          </a:p>
        </p:txBody>
      </p:sp>
    </p:spTree>
    <p:extLst>
      <p:ext uri="{BB962C8B-B14F-4D97-AF65-F5344CB8AC3E}">
        <p14:creationId xmlns:p14="http://schemas.microsoft.com/office/powerpoint/2010/main" val="1984082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7341234" cy="788670"/>
          </a:xfrm>
          <a:prstGeom prst="rect">
            <a:avLst/>
          </a:prstGeom>
        </p:spPr>
        <p:txBody>
          <a:bodyPr vert="horz" wrap="square" lIns="0" tIns="13335" rIns="0" bIns="0" rtlCol="0">
            <a:spAutoFit/>
          </a:bodyPr>
          <a:lstStyle/>
          <a:p>
            <a:pPr marL="12700">
              <a:lnSpc>
                <a:spcPct val="100000"/>
              </a:lnSpc>
              <a:spcBef>
                <a:spcPts val="105"/>
              </a:spcBef>
            </a:pPr>
            <a:r>
              <a:rPr spc="-204" dirty="0"/>
              <a:t>Generalization</a:t>
            </a:r>
            <a:r>
              <a:rPr spc="-310" dirty="0"/>
              <a:t> </a:t>
            </a:r>
            <a:r>
              <a:rPr spc="-229" dirty="0"/>
              <a:t>Relationships</a:t>
            </a:r>
          </a:p>
        </p:txBody>
      </p:sp>
      <p:sp>
        <p:nvSpPr>
          <p:cNvPr id="4" name="object 4"/>
          <p:cNvSpPr/>
          <p:nvPr/>
        </p:nvSpPr>
        <p:spPr>
          <a:xfrm>
            <a:off x="660400" y="1727200"/>
            <a:ext cx="2438400" cy="762000"/>
          </a:xfrm>
          <a:custGeom>
            <a:avLst/>
            <a:gdLst/>
            <a:ahLst/>
            <a:cxnLst/>
            <a:rect l="l" t="t" r="r" b="b"/>
            <a:pathLst>
              <a:path w="2438400" h="762000">
                <a:moveTo>
                  <a:pt x="0" y="762000"/>
                </a:moveTo>
                <a:lnTo>
                  <a:pt x="2438400" y="762000"/>
                </a:lnTo>
                <a:lnTo>
                  <a:pt x="2438400" y="0"/>
                </a:lnTo>
                <a:lnTo>
                  <a:pt x="0" y="0"/>
                </a:lnTo>
                <a:lnTo>
                  <a:pt x="0" y="762000"/>
                </a:lnTo>
                <a:close/>
              </a:path>
            </a:pathLst>
          </a:custGeom>
          <a:solidFill>
            <a:srgbClr val="0E6EC5"/>
          </a:solidFill>
        </p:spPr>
        <p:txBody>
          <a:bodyPr wrap="square" lIns="0" tIns="0" rIns="0" bIns="0" rtlCol="0"/>
          <a:lstStyle/>
          <a:p>
            <a:endParaRPr/>
          </a:p>
        </p:txBody>
      </p:sp>
      <p:sp>
        <p:nvSpPr>
          <p:cNvPr id="5" name="object 5"/>
          <p:cNvSpPr/>
          <p:nvPr/>
        </p:nvSpPr>
        <p:spPr>
          <a:xfrm>
            <a:off x="1374647" y="1895855"/>
            <a:ext cx="1030224"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97023" y="1895855"/>
            <a:ext cx="371856" cy="513588"/>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660400" y="1727200"/>
            <a:ext cx="2438400" cy="762000"/>
          </a:xfrm>
          <a:prstGeom prst="rect">
            <a:avLst/>
          </a:prstGeom>
          <a:ln w="9525">
            <a:solidFill>
              <a:srgbClr val="000000"/>
            </a:solidFill>
          </a:ln>
        </p:spPr>
        <p:txBody>
          <a:bodyPr vert="horz" wrap="square" lIns="0" tIns="4445" rIns="0" bIns="0" rtlCol="0">
            <a:spAutoFit/>
          </a:bodyPr>
          <a:lstStyle/>
          <a:p>
            <a:pPr>
              <a:lnSpc>
                <a:spcPct val="100000"/>
              </a:lnSpc>
              <a:spcBef>
                <a:spcPts val="35"/>
              </a:spcBef>
            </a:pPr>
            <a:endParaRPr sz="1600">
              <a:latin typeface="Times New Roman"/>
              <a:cs typeface="Times New Roman"/>
            </a:endParaRPr>
          </a:p>
          <a:p>
            <a:pPr algn="ctr">
              <a:lnSpc>
                <a:spcPct val="100000"/>
              </a:lnSpc>
            </a:pPr>
            <a:r>
              <a:rPr sz="1800" spc="-5" dirty="0">
                <a:latin typeface="Arial"/>
                <a:cs typeface="Arial"/>
              </a:rPr>
              <a:t>Person</a:t>
            </a:r>
            <a:endParaRPr sz="1800">
              <a:latin typeface="Arial"/>
              <a:cs typeface="Arial"/>
            </a:endParaRPr>
          </a:p>
        </p:txBody>
      </p:sp>
      <p:sp>
        <p:nvSpPr>
          <p:cNvPr id="8" name="object 8"/>
          <p:cNvSpPr/>
          <p:nvPr/>
        </p:nvSpPr>
        <p:spPr>
          <a:xfrm>
            <a:off x="3758184" y="2180844"/>
            <a:ext cx="510539" cy="51358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960876" y="2180844"/>
            <a:ext cx="1723644" cy="51358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376671" y="2180844"/>
            <a:ext cx="377951" cy="51358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446776" y="2180844"/>
            <a:ext cx="2363724" cy="51358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7502652" y="2180844"/>
            <a:ext cx="371855" cy="51358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758184" y="2455164"/>
            <a:ext cx="3457956" cy="513588"/>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6908292" y="2455164"/>
            <a:ext cx="371855" cy="513588"/>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758184" y="2729483"/>
            <a:ext cx="4064508" cy="513588"/>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7514843" y="2729483"/>
            <a:ext cx="371855" cy="5135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3758184" y="3003804"/>
            <a:ext cx="4332732" cy="513588"/>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7783068" y="3003804"/>
            <a:ext cx="371855" cy="513588"/>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3758184" y="3278123"/>
            <a:ext cx="4407408" cy="513588"/>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7857743" y="3278123"/>
            <a:ext cx="371855" cy="513588"/>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3758184" y="3552444"/>
            <a:ext cx="3506723" cy="513587"/>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6957059" y="3552444"/>
            <a:ext cx="371855" cy="513587"/>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3889375" y="2237359"/>
            <a:ext cx="4124325" cy="1671955"/>
          </a:xfrm>
          <a:prstGeom prst="rect">
            <a:avLst/>
          </a:prstGeom>
        </p:spPr>
        <p:txBody>
          <a:bodyPr vert="horz" wrap="square" lIns="0" tIns="12700" rIns="0" bIns="0" rtlCol="0">
            <a:spAutoFit/>
          </a:bodyPr>
          <a:lstStyle/>
          <a:p>
            <a:pPr marL="12700" marR="347345">
              <a:lnSpc>
                <a:spcPct val="100000"/>
              </a:lnSpc>
              <a:spcBef>
                <a:spcPts val="100"/>
              </a:spcBef>
            </a:pPr>
            <a:r>
              <a:rPr sz="1800" dirty="0">
                <a:latin typeface="Arial"/>
                <a:cs typeface="Arial"/>
              </a:rPr>
              <a:t>A </a:t>
            </a:r>
            <a:r>
              <a:rPr sz="1800" i="1" spc="-5" dirty="0">
                <a:latin typeface="Arial"/>
                <a:cs typeface="Arial"/>
              </a:rPr>
              <a:t>generalization </a:t>
            </a:r>
            <a:r>
              <a:rPr sz="1800" spc="-5" dirty="0">
                <a:latin typeface="Arial"/>
                <a:cs typeface="Arial"/>
              </a:rPr>
              <a:t>connects a subclass  </a:t>
            </a:r>
            <a:r>
              <a:rPr sz="1800" dirty="0">
                <a:latin typeface="Arial"/>
                <a:cs typeface="Arial"/>
              </a:rPr>
              <a:t>to its </a:t>
            </a:r>
            <a:r>
              <a:rPr sz="1800" spc="-5" dirty="0">
                <a:latin typeface="Arial"/>
                <a:cs typeface="Arial"/>
              </a:rPr>
              <a:t>superclass. </a:t>
            </a:r>
            <a:r>
              <a:rPr sz="1800" dirty="0">
                <a:latin typeface="Arial"/>
                <a:cs typeface="Arial"/>
              </a:rPr>
              <a:t>It </a:t>
            </a:r>
            <a:r>
              <a:rPr sz="1800" spc="-5" dirty="0">
                <a:latin typeface="Arial"/>
                <a:cs typeface="Arial"/>
              </a:rPr>
              <a:t>denotes an  inheritance </a:t>
            </a:r>
            <a:r>
              <a:rPr sz="1800" dirty="0">
                <a:latin typeface="Arial"/>
                <a:cs typeface="Arial"/>
              </a:rPr>
              <a:t>of </a:t>
            </a:r>
            <a:r>
              <a:rPr sz="1800" spc="-5" dirty="0">
                <a:latin typeface="Arial"/>
                <a:cs typeface="Arial"/>
              </a:rPr>
              <a:t>attributes and</a:t>
            </a:r>
            <a:r>
              <a:rPr sz="1800" dirty="0">
                <a:latin typeface="Arial"/>
                <a:cs typeface="Arial"/>
              </a:rPr>
              <a:t> </a:t>
            </a:r>
            <a:r>
              <a:rPr sz="1800" spc="-5" dirty="0">
                <a:latin typeface="Arial"/>
                <a:cs typeface="Arial"/>
              </a:rPr>
              <a:t>behavior</a:t>
            </a:r>
            <a:endParaRPr sz="1800" dirty="0">
              <a:latin typeface="Arial"/>
              <a:cs typeface="Arial"/>
            </a:endParaRPr>
          </a:p>
          <a:p>
            <a:pPr marL="12700" marR="5080">
              <a:lnSpc>
                <a:spcPct val="100000"/>
              </a:lnSpc>
            </a:pPr>
            <a:r>
              <a:rPr sz="1800" dirty="0">
                <a:latin typeface="Arial"/>
                <a:cs typeface="Arial"/>
              </a:rPr>
              <a:t>from the </a:t>
            </a:r>
            <a:r>
              <a:rPr sz="1800" spc="-5" dirty="0">
                <a:latin typeface="Arial"/>
                <a:cs typeface="Arial"/>
              </a:rPr>
              <a:t>superclass </a:t>
            </a:r>
            <a:r>
              <a:rPr sz="1800" dirty="0">
                <a:latin typeface="Arial"/>
                <a:cs typeface="Arial"/>
              </a:rPr>
              <a:t>to </a:t>
            </a:r>
            <a:r>
              <a:rPr sz="1800" spc="-5" dirty="0">
                <a:latin typeface="Arial"/>
                <a:cs typeface="Arial"/>
              </a:rPr>
              <a:t>the subclass and  indicates a specialization in </a:t>
            </a:r>
            <a:r>
              <a:rPr sz="1800" dirty="0">
                <a:latin typeface="Arial"/>
                <a:cs typeface="Arial"/>
              </a:rPr>
              <a:t>the </a:t>
            </a:r>
            <a:r>
              <a:rPr sz="1800" spc="-5" dirty="0">
                <a:latin typeface="Arial"/>
                <a:cs typeface="Arial"/>
              </a:rPr>
              <a:t>subclass  </a:t>
            </a:r>
            <a:r>
              <a:rPr sz="1800" dirty="0">
                <a:latin typeface="Arial"/>
                <a:cs typeface="Arial"/>
              </a:rPr>
              <a:t>of </a:t>
            </a:r>
            <a:r>
              <a:rPr sz="1800" spc="-5" dirty="0">
                <a:latin typeface="Arial"/>
                <a:cs typeface="Arial"/>
              </a:rPr>
              <a:t>the more general</a:t>
            </a:r>
            <a:r>
              <a:rPr sz="1800" spc="10" dirty="0">
                <a:latin typeface="Arial"/>
                <a:cs typeface="Arial"/>
              </a:rPr>
              <a:t> </a:t>
            </a:r>
            <a:r>
              <a:rPr sz="1800" spc="-5" dirty="0">
                <a:latin typeface="Arial"/>
                <a:cs typeface="Arial"/>
              </a:rPr>
              <a:t>superclass.</a:t>
            </a:r>
            <a:endParaRPr sz="1800" dirty="0">
              <a:latin typeface="Arial"/>
              <a:cs typeface="Arial"/>
            </a:endParaRPr>
          </a:p>
        </p:txBody>
      </p:sp>
      <p:sp>
        <p:nvSpPr>
          <p:cNvPr id="24" name="object 24"/>
          <p:cNvSpPr/>
          <p:nvPr/>
        </p:nvSpPr>
        <p:spPr>
          <a:xfrm>
            <a:off x="685800" y="4191000"/>
            <a:ext cx="2438400" cy="762000"/>
          </a:xfrm>
          <a:custGeom>
            <a:avLst/>
            <a:gdLst/>
            <a:ahLst/>
            <a:cxnLst/>
            <a:rect l="l" t="t" r="r" b="b"/>
            <a:pathLst>
              <a:path w="2438400" h="762000">
                <a:moveTo>
                  <a:pt x="0" y="762000"/>
                </a:moveTo>
                <a:lnTo>
                  <a:pt x="2438400" y="762000"/>
                </a:lnTo>
                <a:lnTo>
                  <a:pt x="2438400" y="0"/>
                </a:lnTo>
                <a:lnTo>
                  <a:pt x="0" y="0"/>
                </a:lnTo>
                <a:lnTo>
                  <a:pt x="0" y="762000"/>
                </a:lnTo>
                <a:close/>
              </a:path>
            </a:pathLst>
          </a:custGeom>
          <a:solidFill>
            <a:srgbClr val="0E6EC5"/>
          </a:solidFill>
        </p:spPr>
        <p:txBody>
          <a:bodyPr wrap="square" lIns="0" tIns="0" rIns="0" bIns="0" rtlCol="0"/>
          <a:lstStyle/>
          <a:p>
            <a:endParaRPr/>
          </a:p>
        </p:txBody>
      </p:sp>
      <p:sp>
        <p:nvSpPr>
          <p:cNvPr id="25" name="object 25"/>
          <p:cNvSpPr/>
          <p:nvPr/>
        </p:nvSpPr>
        <p:spPr>
          <a:xfrm>
            <a:off x="1367027" y="4360164"/>
            <a:ext cx="1094232" cy="513588"/>
          </a:xfrm>
          <a:prstGeom prst="rect">
            <a:avLst/>
          </a:prstGeom>
          <a:blipFill>
            <a:blip r:embed="rId14" cstate="print"/>
            <a:stretch>
              <a:fillRect/>
            </a:stretch>
          </a:blipFill>
        </p:spPr>
        <p:txBody>
          <a:bodyPr wrap="square" lIns="0" tIns="0" rIns="0" bIns="0" rtlCol="0"/>
          <a:lstStyle/>
          <a:p>
            <a:endParaRPr/>
          </a:p>
        </p:txBody>
      </p:sp>
      <p:sp>
        <p:nvSpPr>
          <p:cNvPr id="26" name="object 26"/>
          <p:cNvSpPr/>
          <p:nvPr/>
        </p:nvSpPr>
        <p:spPr>
          <a:xfrm>
            <a:off x="2153411" y="4360164"/>
            <a:ext cx="371856" cy="513588"/>
          </a:xfrm>
          <a:prstGeom prst="rect">
            <a:avLst/>
          </a:prstGeom>
          <a:blipFill>
            <a:blip r:embed="rId4" cstate="print"/>
            <a:stretch>
              <a:fillRect/>
            </a:stretch>
          </a:blipFill>
        </p:spPr>
        <p:txBody>
          <a:bodyPr wrap="square" lIns="0" tIns="0" rIns="0" bIns="0" rtlCol="0"/>
          <a:lstStyle/>
          <a:p>
            <a:endParaRPr/>
          </a:p>
        </p:txBody>
      </p:sp>
      <p:sp>
        <p:nvSpPr>
          <p:cNvPr id="27" name="object 27"/>
          <p:cNvSpPr txBox="1"/>
          <p:nvPr/>
        </p:nvSpPr>
        <p:spPr>
          <a:xfrm>
            <a:off x="685800" y="4191000"/>
            <a:ext cx="2438400" cy="762000"/>
          </a:xfrm>
          <a:prstGeom prst="rect">
            <a:avLst/>
          </a:prstGeom>
          <a:ln w="9525">
            <a:solidFill>
              <a:srgbClr val="000000"/>
            </a:solidFill>
          </a:ln>
        </p:spPr>
        <p:txBody>
          <a:bodyPr vert="horz" wrap="square" lIns="0" tIns="4445" rIns="0" bIns="0" rtlCol="0">
            <a:spAutoFit/>
          </a:bodyPr>
          <a:lstStyle/>
          <a:p>
            <a:pPr>
              <a:lnSpc>
                <a:spcPct val="100000"/>
              </a:lnSpc>
              <a:spcBef>
                <a:spcPts val="35"/>
              </a:spcBef>
            </a:pPr>
            <a:endParaRPr sz="1600">
              <a:latin typeface="Times New Roman"/>
              <a:cs typeface="Times New Roman"/>
            </a:endParaRPr>
          </a:p>
          <a:p>
            <a:pPr algn="ctr">
              <a:lnSpc>
                <a:spcPct val="100000"/>
              </a:lnSpc>
              <a:spcBef>
                <a:spcPts val="5"/>
              </a:spcBef>
            </a:pPr>
            <a:r>
              <a:rPr sz="1800" spc="-5" dirty="0">
                <a:latin typeface="Arial"/>
                <a:cs typeface="Arial"/>
              </a:rPr>
              <a:t>Student</a:t>
            </a:r>
            <a:endParaRPr sz="1800">
              <a:latin typeface="Arial"/>
              <a:cs typeface="Arial"/>
            </a:endParaRPr>
          </a:p>
        </p:txBody>
      </p:sp>
      <p:sp>
        <p:nvSpPr>
          <p:cNvPr id="28" name="object 28"/>
          <p:cNvSpPr/>
          <p:nvPr/>
        </p:nvSpPr>
        <p:spPr>
          <a:xfrm>
            <a:off x="1892300" y="2895600"/>
            <a:ext cx="0" cy="1295400"/>
          </a:xfrm>
          <a:custGeom>
            <a:avLst/>
            <a:gdLst/>
            <a:ahLst/>
            <a:cxnLst/>
            <a:rect l="l" t="t" r="r" b="b"/>
            <a:pathLst>
              <a:path h="1295400">
                <a:moveTo>
                  <a:pt x="0" y="0"/>
                </a:moveTo>
                <a:lnTo>
                  <a:pt x="0" y="1295400"/>
                </a:lnTo>
              </a:path>
            </a:pathLst>
          </a:custGeom>
          <a:ln w="19050">
            <a:solidFill>
              <a:srgbClr val="000000"/>
            </a:solidFill>
          </a:ln>
        </p:spPr>
        <p:txBody>
          <a:bodyPr wrap="square" lIns="0" tIns="0" rIns="0" bIns="0" rtlCol="0"/>
          <a:lstStyle/>
          <a:p>
            <a:endParaRPr/>
          </a:p>
        </p:txBody>
      </p:sp>
      <p:sp>
        <p:nvSpPr>
          <p:cNvPr id="29" name="object 29"/>
          <p:cNvSpPr/>
          <p:nvPr/>
        </p:nvSpPr>
        <p:spPr>
          <a:xfrm>
            <a:off x="1676400" y="2514600"/>
            <a:ext cx="419100" cy="381000"/>
          </a:xfrm>
          <a:custGeom>
            <a:avLst/>
            <a:gdLst/>
            <a:ahLst/>
            <a:cxnLst/>
            <a:rect l="l" t="t" r="r" b="b"/>
            <a:pathLst>
              <a:path w="419100" h="381000">
                <a:moveTo>
                  <a:pt x="179577" y="0"/>
                </a:moveTo>
                <a:lnTo>
                  <a:pt x="0" y="381000"/>
                </a:lnTo>
                <a:lnTo>
                  <a:pt x="419100" y="381000"/>
                </a:lnTo>
                <a:lnTo>
                  <a:pt x="179577" y="0"/>
                </a:lnTo>
                <a:close/>
              </a:path>
            </a:pathLst>
          </a:custGeom>
          <a:solidFill>
            <a:srgbClr val="FFFFFF"/>
          </a:solidFill>
        </p:spPr>
        <p:txBody>
          <a:bodyPr wrap="square" lIns="0" tIns="0" rIns="0" bIns="0" rtlCol="0"/>
          <a:lstStyle/>
          <a:p>
            <a:endParaRPr/>
          </a:p>
        </p:txBody>
      </p:sp>
      <p:sp>
        <p:nvSpPr>
          <p:cNvPr id="30" name="object 30"/>
          <p:cNvSpPr/>
          <p:nvPr/>
        </p:nvSpPr>
        <p:spPr>
          <a:xfrm>
            <a:off x="1676400" y="2514600"/>
            <a:ext cx="419100" cy="381000"/>
          </a:xfrm>
          <a:custGeom>
            <a:avLst/>
            <a:gdLst/>
            <a:ahLst/>
            <a:cxnLst/>
            <a:rect l="l" t="t" r="r" b="b"/>
            <a:pathLst>
              <a:path w="419100" h="381000">
                <a:moveTo>
                  <a:pt x="179577" y="0"/>
                </a:moveTo>
                <a:lnTo>
                  <a:pt x="0" y="381000"/>
                </a:lnTo>
                <a:lnTo>
                  <a:pt x="419100" y="381000"/>
                </a:lnTo>
                <a:lnTo>
                  <a:pt x="179577" y="0"/>
                </a:lnTo>
                <a:close/>
              </a:path>
            </a:pathLst>
          </a:custGeom>
          <a:ln w="19050">
            <a:solidFill>
              <a:srgbClr val="000000"/>
            </a:solidFill>
          </a:ln>
        </p:spPr>
        <p:txBody>
          <a:bodyPr wrap="square" lIns="0" tIns="0" rIns="0" bIns="0" rtlCol="0"/>
          <a:lstStyle/>
          <a:p>
            <a:endParaRPr/>
          </a:p>
        </p:txBody>
      </p:sp>
      <p:pic>
        <p:nvPicPr>
          <p:cNvPr id="2" name="Picture 1"/>
          <p:cNvPicPr>
            <a:picLocks noChangeAspect="1"/>
          </p:cNvPicPr>
          <p:nvPr/>
        </p:nvPicPr>
        <p:blipFill>
          <a:blip r:embed="rId15"/>
          <a:stretch>
            <a:fillRect/>
          </a:stretch>
        </p:blipFill>
        <p:spPr>
          <a:xfrm>
            <a:off x="4191000" y="4009516"/>
            <a:ext cx="4318002" cy="2783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700" y="174701"/>
            <a:ext cx="7336790" cy="788670"/>
          </a:xfrm>
          <a:prstGeom prst="rect">
            <a:avLst/>
          </a:prstGeom>
        </p:spPr>
        <p:txBody>
          <a:bodyPr vert="horz" wrap="square" lIns="0" tIns="13335" rIns="0" bIns="0" rtlCol="0">
            <a:spAutoFit/>
          </a:bodyPr>
          <a:lstStyle/>
          <a:p>
            <a:pPr marL="12700">
              <a:lnSpc>
                <a:spcPct val="100000"/>
              </a:lnSpc>
              <a:spcBef>
                <a:spcPts val="105"/>
              </a:spcBef>
            </a:pPr>
            <a:r>
              <a:rPr spc="-204" dirty="0"/>
              <a:t>Generalization</a:t>
            </a:r>
            <a:r>
              <a:rPr spc="-285" dirty="0"/>
              <a:t> </a:t>
            </a:r>
            <a:r>
              <a:rPr spc="-235" dirty="0"/>
              <a:t>Relationships</a:t>
            </a:r>
          </a:p>
        </p:txBody>
      </p:sp>
      <p:sp>
        <p:nvSpPr>
          <p:cNvPr id="4" name="object 4"/>
          <p:cNvSpPr/>
          <p:nvPr/>
        </p:nvSpPr>
        <p:spPr>
          <a:xfrm>
            <a:off x="1295400" y="2819400"/>
            <a:ext cx="2438400" cy="762000"/>
          </a:xfrm>
          <a:custGeom>
            <a:avLst/>
            <a:gdLst/>
            <a:ahLst/>
            <a:cxnLst/>
            <a:rect l="l" t="t" r="r" b="b"/>
            <a:pathLst>
              <a:path w="2438400" h="762000">
                <a:moveTo>
                  <a:pt x="0" y="762000"/>
                </a:moveTo>
                <a:lnTo>
                  <a:pt x="2438400" y="762000"/>
                </a:lnTo>
                <a:lnTo>
                  <a:pt x="2438400" y="0"/>
                </a:lnTo>
                <a:lnTo>
                  <a:pt x="0" y="0"/>
                </a:lnTo>
                <a:lnTo>
                  <a:pt x="0" y="762000"/>
                </a:lnTo>
                <a:close/>
              </a:path>
            </a:pathLst>
          </a:custGeom>
          <a:solidFill>
            <a:srgbClr val="0E6EC5"/>
          </a:solidFill>
        </p:spPr>
        <p:txBody>
          <a:bodyPr wrap="square" lIns="0" tIns="0" rIns="0" bIns="0" rtlCol="0"/>
          <a:lstStyle/>
          <a:p>
            <a:endParaRPr/>
          </a:p>
        </p:txBody>
      </p:sp>
      <p:sp>
        <p:nvSpPr>
          <p:cNvPr id="5" name="object 5"/>
          <p:cNvSpPr/>
          <p:nvPr/>
        </p:nvSpPr>
        <p:spPr>
          <a:xfrm>
            <a:off x="1976627" y="2988564"/>
            <a:ext cx="1094232"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763011" y="2988564"/>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295400" y="2819400"/>
            <a:ext cx="2438400" cy="762000"/>
          </a:xfrm>
          <a:prstGeom prst="rect">
            <a:avLst/>
          </a:prstGeom>
          <a:ln w="9525">
            <a:solidFill>
              <a:srgbClr val="000000"/>
            </a:solidFill>
          </a:ln>
        </p:spPr>
        <p:txBody>
          <a:bodyPr vert="horz" wrap="square" lIns="0" tIns="4445" rIns="0" bIns="0" rtlCol="0">
            <a:spAutoFit/>
          </a:bodyPr>
          <a:lstStyle/>
          <a:p>
            <a:pPr>
              <a:lnSpc>
                <a:spcPct val="100000"/>
              </a:lnSpc>
              <a:spcBef>
                <a:spcPts val="35"/>
              </a:spcBef>
            </a:pPr>
            <a:endParaRPr sz="1600">
              <a:latin typeface="Times New Roman"/>
              <a:cs typeface="Times New Roman"/>
            </a:endParaRPr>
          </a:p>
          <a:p>
            <a:pPr algn="ctr">
              <a:lnSpc>
                <a:spcPct val="100000"/>
              </a:lnSpc>
            </a:pPr>
            <a:r>
              <a:rPr sz="1800" spc="-5" dirty="0">
                <a:latin typeface="Arial"/>
                <a:cs typeface="Arial"/>
              </a:rPr>
              <a:t>Student</a:t>
            </a:r>
            <a:endParaRPr sz="1800">
              <a:latin typeface="Arial"/>
              <a:cs typeface="Arial"/>
            </a:endParaRPr>
          </a:p>
        </p:txBody>
      </p:sp>
      <p:sp>
        <p:nvSpPr>
          <p:cNvPr id="8" name="object 8"/>
          <p:cNvSpPr/>
          <p:nvPr/>
        </p:nvSpPr>
        <p:spPr>
          <a:xfrm>
            <a:off x="405384" y="1266444"/>
            <a:ext cx="7766304"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05384" y="1540763"/>
            <a:ext cx="2910840" cy="51358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3008376" y="1540763"/>
            <a:ext cx="752855" cy="513588"/>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453384" y="1540763"/>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3517391" y="1540763"/>
            <a:ext cx="4422648" cy="513588"/>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7632192" y="1540763"/>
            <a:ext cx="371855"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535940" y="1322578"/>
            <a:ext cx="7420609"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UML permits a class </a:t>
            </a:r>
            <a:r>
              <a:rPr sz="1800" dirty="0">
                <a:latin typeface="Arial"/>
                <a:cs typeface="Arial"/>
              </a:rPr>
              <a:t>to </a:t>
            </a:r>
            <a:r>
              <a:rPr sz="1800" spc="-5" dirty="0">
                <a:latin typeface="Arial"/>
                <a:cs typeface="Arial"/>
              </a:rPr>
              <a:t>inherit </a:t>
            </a:r>
            <a:r>
              <a:rPr sz="1800" dirty="0">
                <a:latin typeface="Arial"/>
                <a:cs typeface="Arial"/>
              </a:rPr>
              <a:t>from </a:t>
            </a:r>
            <a:r>
              <a:rPr sz="1800" spc="-5" dirty="0">
                <a:latin typeface="Arial"/>
                <a:cs typeface="Arial"/>
              </a:rPr>
              <a:t>multiple superclasses, although some  programming languages (</a:t>
            </a:r>
            <a:r>
              <a:rPr sz="1800" i="1" spc="-5" dirty="0">
                <a:latin typeface="Arial"/>
                <a:cs typeface="Arial"/>
              </a:rPr>
              <a:t>e.g., </a:t>
            </a:r>
            <a:r>
              <a:rPr sz="1800" spc="-5" dirty="0">
                <a:latin typeface="Arial"/>
                <a:cs typeface="Arial"/>
              </a:rPr>
              <a:t>Java) do not permit multiple</a:t>
            </a:r>
            <a:r>
              <a:rPr sz="1800" spc="130" dirty="0">
                <a:latin typeface="Arial"/>
                <a:cs typeface="Arial"/>
              </a:rPr>
              <a:t> </a:t>
            </a:r>
            <a:r>
              <a:rPr sz="1800" spc="-5" dirty="0">
                <a:latin typeface="Arial"/>
                <a:cs typeface="Arial"/>
              </a:rPr>
              <a:t>inheritance.</a:t>
            </a:r>
            <a:endParaRPr sz="1800">
              <a:latin typeface="Arial"/>
              <a:cs typeface="Arial"/>
            </a:endParaRPr>
          </a:p>
        </p:txBody>
      </p:sp>
      <p:sp>
        <p:nvSpPr>
          <p:cNvPr id="15" name="object 15"/>
          <p:cNvSpPr/>
          <p:nvPr/>
        </p:nvSpPr>
        <p:spPr>
          <a:xfrm>
            <a:off x="2895600" y="5029200"/>
            <a:ext cx="3048000" cy="762000"/>
          </a:xfrm>
          <a:custGeom>
            <a:avLst/>
            <a:gdLst/>
            <a:ahLst/>
            <a:cxnLst/>
            <a:rect l="l" t="t" r="r" b="b"/>
            <a:pathLst>
              <a:path w="3048000" h="762000">
                <a:moveTo>
                  <a:pt x="0" y="762000"/>
                </a:moveTo>
                <a:lnTo>
                  <a:pt x="3048000" y="762000"/>
                </a:lnTo>
                <a:lnTo>
                  <a:pt x="3048000" y="0"/>
                </a:lnTo>
                <a:lnTo>
                  <a:pt x="0" y="0"/>
                </a:lnTo>
                <a:lnTo>
                  <a:pt x="0" y="762000"/>
                </a:lnTo>
                <a:close/>
              </a:path>
            </a:pathLst>
          </a:custGeom>
          <a:solidFill>
            <a:srgbClr val="0E6EC5"/>
          </a:solidFill>
        </p:spPr>
        <p:txBody>
          <a:bodyPr wrap="square" lIns="0" tIns="0" rIns="0" bIns="0" rtlCol="0"/>
          <a:lstStyle/>
          <a:p>
            <a:endParaRPr/>
          </a:p>
        </p:txBody>
      </p:sp>
      <p:sp>
        <p:nvSpPr>
          <p:cNvPr id="16" name="object 16"/>
          <p:cNvSpPr/>
          <p:nvPr/>
        </p:nvSpPr>
        <p:spPr>
          <a:xfrm>
            <a:off x="3355847" y="5198364"/>
            <a:ext cx="2147316" cy="51358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195315" y="5198364"/>
            <a:ext cx="371856" cy="513588"/>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2895600" y="5029200"/>
            <a:ext cx="3048000" cy="762000"/>
          </a:xfrm>
          <a:prstGeom prst="rect">
            <a:avLst/>
          </a:prstGeom>
          <a:ln w="9525">
            <a:solidFill>
              <a:srgbClr val="000000"/>
            </a:solidFill>
          </a:ln>
        </p:spPr>
        <p:txBody>
          <a:bodyPr vert="horz" wrap="square" lIns="0" tIns="5080" rIns="0" bIns="0" rtlCol="0">
            <a:spAutoFit/>
          </a:bodyPr>
          <a:lstStyle/>
          <a:p>
            <a:pPr>
              <a:lnSpc>
                <a:spcPct val="100000"/>
              </a:lnSpc>
              <a:spcBef>
                <a:spcPts val="40"/>
              </a:spcBef>
            </a:pPr>
            <a:endParaRPr sz="1600">
              <a:latin typeface="Times New Roman"/>
              <a:cs typeface="Times New Roman"/>
            </a:endParaRPr>
          </a:p>
          <a:p>
            <a:pPr marL="604520">
              <a:lnSpc>
                <a:spcPct val="100000"/>
              </a:lnSpc>
            </a:pPr>
            <a:r>
              <a:rPr sz="1800" spc="-15" dirty="0">
                <a:latin typeface="Arial"/>
                <a:cs typeface="Arial"/>
              </a:rPr>
              <a:t>TeachingAssistant</a:t>
            </a:r>
            <a:endParaRPr sz="1800">
              <a:latin typeface="Arial"/>
              <a:cs typeface="Arial"/>
            </a:endParaRPr>
          </a:p>
        </p:txBody>
      </p:sp>
      <p:sp>
        <p:nvSpPr>
          <p:cNvPr id="19" name="object 19"/>
          <p:cNvSpPr/>
          <p:nvPr/>
        </p:nvSpPr>
        <p:spPr>
          <a:xfrm>
            <a:off x="4343400" y="4495800"/>
            <a:ext cx="0" cy="533400"/>
          </a:xfrm>
          <a:custGeom>
            <a:avLst/>
            <a:gdLst/>
            <a:ahLst/>
            <a:cxnLst/>
            <a:rect l="l" t="t" r="r" b="b"/>
            <a:pathLst>
              <a:path h="533400">
                <a:moveTo>
                  <a:pt x="0" y="0"/>
                </a:moveTo>
                <a:lnTo>
                  <a:pt x="0" y="533400"/>
                </a:lnTo>
              </a:path>
            </a:pathLst>
          </a:custGeom>
          <a:ln w="12700">
            <a:solidFill>
              <a:srgbClr val="000000"/>
            </a:solidFill>
          </a:ln>
        </p:spPr>
        <p:txBody>
          <a:bodyPr wrap="square" lIns="0" tIns="0" rIns="0" bIns="0" rtlCol="0"/>
          <a:lstStyle/>
          <a:p>
            <a:endParaRPr/>
          </a:p>
        </p:txBody>
      </p:sp>
      <p:sp>
        <p:nvSpPr>
          <p:cNvPr id="20" name="object 20"/>
          <p:cNvSpPr/>
          <p:nvPr/>
        </p:nvSpPr>
        <p:spPr>
          <a:xfrm>
            <a:off x="2755900" y="3619500"/>
            <a:ext cx="419100" cy="398780"/>
          </a:xfrm>
          <a:custGeom>
            <a:avLst/>
            <a:gdLst/>
            <a:ahLst/>
            <a:cxnLst/>
            <a:rect l="l" t="t" r="r" b="b"/>
            <a:pathLst>
              <a:path w="419100" h="398779">
                <a:moveTo>
                  <a:pt x="179577" y="0"/>
                </a:moveTo>
                <a:lnTo>
                  <a:pt x="0" y="398399"/>
                </a:lnTo>
                <a:lnTo>
                  <a:pt x="419100" y="398399"/>
                </a:lnTo>
                <a:lnTo>
                  <a:pt x="179577" y="0"/>
                </a:lnTo>
                <a:close/>
              </a:path>
            </a:pathLst>
          </a:custGeom>
          <a:solidFill>
            <a:srgbClr val="FFFFFF"/>
          </a:solidFill>
        </p:spPr>
        <p:txBody>
          <a:bodyPr wrap="square" lIns="0" tIns="0" rIns="0" bIns="0" rtlCol="0"/>
          <a:lstStyle/>
          <a:p>
            <a:endParaRPr/>
          </a:p>
        </p:txBody>
      </p:sp>
      <p:sp>
        <p:nvSpPr>
          <p:cNvPr id="21" name="object 21"/>
          <p:cNvSpPr/>
          <p:nvPr/>
        </p:nvSpPr>
        <p:spPr>
          <a:xfrm>
            <a:off x="2755900" y="3619500"/>
            <a:ext cx="419100" cy="398780"/>
          </a:xfrm>
          <a:custGeom>
            <a:avLst/>
            <a:gdLst/>
            <a:ahLst/>
            <a:cxnLst/>
            <a:rect l="l" t="t" r="r" b="b"/>
            <a:pathLst>
              <a:path w="419100" h="398779">
                <a:moveTo>
                  <a:pt x="179577" y="0"/>
                </a:moveTo>
                <a:lnTo>
                  <a:pt x="0" y="398399"/>
                </a:lnTo>
                <a:lnTo>
                  <a:pt x="419100" y="398399"/>
                </a:lnTo>
                <a:lnTo>
                  <a:pt x="179577" y="0"/>
                </a:lnTo>
                <a:close/>
              </a:path>
            </a:pathLst>
          </a:custGeom>
          <a:ln w="19050">
            <a:solidFill>
              <a:srgbClr val="000000"/>
            </a:solidFill>
          </a:ln>
        </p:spPr>
        <p:txBody>
          <a:bodyPr wrap="square" lIns="0" tIns="0" rIns="0" bIns="0" rtlCol="0"/>
          <a:lstStyle/>
          <a:p>
            <a:endParaRPr/>
          </a:p>
        </p:txBody>
      </p:sp>
      <p:sp>
        <p:nvSpPr>
          <p:cNvPr id="22" name="object 22"/>
          <p:cNvSpPr/>
          <p:nvPr/>
        </p:nvSpPr>
        <p:spPr>
          <a:xfrm>
            <a:off x="4724400" y="2895600"/>
            <a:ext cx="2438400" cy="762000"/>
          </a:xfrm>
          <a:custGeom>
            <a:avLst/>
            <a:gdLst/>
            <a:ahLst/>
            <a:cxnLst/>
            <a:rect l="l" t="t" r="r" b="b"/>
            <a:pathLst>
              <a:path w="2438400" h="762000">
                <a:moveTo>
                  <a:pt x="0" y="762000"/>
                </a:moveTo>
                <a:lnTo>
                  <a:pt x="2438400" y="762000"/>
                </a:lnTo>
                <a:lnTo>
                  <a:pt x="2438400" y="0"/>
                </a:lnTo>
                <a:lnTo>
                  <a:pt x="0" y="0"/>
                </a:lnTo>
                <a:lnTo>
                  <a:pt x="0" y="762000"/>
                </a:lnTo>
                <a:close/>
              </a:path>
            </a:pathLst>
          </a:custGeom>
          <a:solidFill>
            <a:srgbClr val="0E6EC5"/>
          </a:solidFill>
        </p:spPr>
        <p:txBody>
          <a:bodyPr wrap="square" lIns="0" tIns="0" rIns="0" bIns="0" rtlCol="0"/>
          <a:lstStyle/>
          <a:p>
            <a:endParaRPr/>
          </a:p>
        </p:txBody>
      </p:sp>
      <p:sp>
        <p:nvSpPr>
          <p:cNvPr id="23" name="object 23"/>
          <p:cNvSpPr/>
          <p:nvPr/>
        </p:nvSpPr>
        <p:spPr>
          <a:xfrm>
            <a:off x="5294376" y="3064764"/>
            <a:ext cx="1318259" cy="513588"/>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6304788" y="3064764"/>
            <a:ext cx="371856" cy="513588"/>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4724400" y="2895600"/>
            <a:ext cx="2438400" cy="762000"/>
          </a:xfrm>
          <a:prstGeom prst="rect">
            <a:avLst/>
          </a:prstGeom>
          <a:ln w="9525">
            <a:solidFill>
              <a:srgbClr val="000000"/>
            </a:solidFill>
          </a:ln>
        </p:spPr>
        <p:txBody>
          <a:bodyPr vert="horz" wrap="square" lIns="0" tIns="4445" rIns="0" bIns="0" rtlCol="0">
            <a:spAutoFit/>
          </a:bodyPr>
          <a:lstStyle/>
          <a:p>
            <a:pPr>
              <a:lnSpc>
                <a:spcPct val="100000"/>
              </a:lnSpc>
              <a:spcBef>
                <a:spcPts val="35"/>
              </a:spcBef>
            </a:pPr>
            <a:endParaRPr sz="1600">
              <a:latin typeface="Times New Roman"/>
              <a:cs typeface="Times New Roman"/>
            </a:endParaRPr>
          </a:p>
          <a:p>
            <a:pPr marL="714375">
              <a:lnSpc>
                <a:spcPct val="100000"/>
              </a:lnSpc>
            </a:pPr>
            <a:r>
              <a:rPr sz="1800" spc="-10" dirty="0">
                <a:latin typeface="Arial"/>
                <a:cs typeface="Arial"/>
              </a:rPr>
              <a:t>Employee</a:t>
            </a:r>
            <a:endParaRPr sz="1800">
              <a:latin typeface="Arial"/>
              <a:cs typeface="Arial"/>
            </a:endParaRPr>
          </a:p>
        </p:txBody>
      </p:sp>
      <p:sp>
        <p:nvSpPr>
          <p:cNvPr id="26" name="object 26"/>
          <p:cNvSpPr/>
          <p:nvPr/>
        </p:nvSpPr>
        <p:spPr>
          <a:xfrm>
            <a:off x="5562600" y="3657600"/>
            <a:ext cx="419100" cy="398780"/>
          </a:xfrm>
          <a:custGeom>
            <a:avLst/>
            <a:gdLst/>
            <a:ahLst/>
            <a:cxnLst/>
            <a:rect l="l" t="t" r="r" b="b"/>
            <a:pathLst>
              <a:path w="419100" h="398779">
                <a:moveTo>
                  <a:pt x="179577" y="0"/>
                </a:moveTo>
                <a:lnTo>
                  <a:pt x="0" y="398399"/>
                </a:lnTo>
                <a:lnTo>
                  <a:pt x="419100" y="398399"/>
                </a:lnTo>
                <a:lnTo>
                  <a:pt x="179577" y="0"/>
                </a:lnTo>
                <a:close/>
              </a:path>
            </a:pathLst>
          </a:custGeom>
          <a:solidFill>
            <a:srgbClr val="FFFFFF"/>
          </a:solidFill>
        </p:spPr>
        <p:txBody>
          <a:bodyPr wrap="square" lIns="0" tIns="0" rIns="0" bIns="0" rtlCol="0"/>
          <a:lstStyle/>
          <a:p>
            <a:endParaRPr/>
          </a:p>
        </p:txBody>
      </p:sp>
      <p:sp>
        <p:nvSpPr>
          <p:cNvPr id="27" name="object 27"/>
          <p:cNvSpPr/>
          <p:nvPr/>
        </p:nvSpPr>
        <p:spPr>
          <a:xfrm>
            <a:off x="5562600" y="3657600"/>
            <a:ext cx="419100" cy="398780"/>
          </a:xfrm>
          <a:custGeom>
            <a:avLst/>
            <a:gdLst/>
            <a:ahLst/>
            <a:cxnLst/>
            <a:rect l="l" t="t" r="r" b="b"/>
            <a:pathLst>
              <a:path w="419100" h="398779">
                <a:moveTo>
                  <a:pt x="179577" y="0"/>
                </a:moveTo>
                <a:lnTo>
                  <a:pt x="0" y="398399"/>
                </a:lnTo>
                <a:lnTo>
                  <a:pt x="419100" y="398399"/>
                </a:lnTo>
                <a:lnTo>
                  <a:pt x="179577" y="0"/>
                </a:lnTo>
                <a:close/>
              </a:path>
            </a:pathLst>
          </a:custGeom>
          <a:ln w="19050">
            <a:solidFill>
              <a:srgbClr val="000000"/>
            </a:solidFill>
          </a:ln>
        </p:spPr>
        <p:txBody>
          <a:bodyPr wrap="square" lIns="0" tIns="0" rIns="0" bIns="0" rtlCol="0"/>
          <a:lstStyle/>
          <a:p>
            <a:endParaRPr/>
          </a:p>
        </p:txBody>
      </p:sp>
      <p:sp>
        <p:nvSpPr>
          <p:cNvPr id="28" name="object 28"/>
          <p:cNvSpPr/>
          <p:nvPr/>
        </p:nvSpPr>
        <p:spPr>
          <a:xfrm>
            <a:off x="2971800" y="4038600"/>
            <a:ext cx="2819400" cy="457200"/>
          </a:xfrm>
          <a:custGeom>
            <a:avLst/>
            <a:gdLst/>
            <a:ahLst/>
            <a:cxnLst/>
            <a:rect l="l" t="t" r="r" b="b"/>
            <a:pathLst>
              <a:path w="2819400" h="457200">
                <a:moveTo>
                  <a:pt x="0" y="0"/>
                </a:moveTo>
                <a:lnTo>
                  <a:pt x="0" y="457200"/>
                </a:lnTo>
                <a:lnTo>
                  <a:pt x="2819400" y="457200"/>
                </a:lnTo>
                <a:lnTo>
                  <a:pt x="2819400" y="0"/>
                </a:lnTo>
              </a:path>
            </a:pathLst>
          </a:custGeom>
          <a:ln w="12700">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4945"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55" dirty="0"/>
              <a:t> </a:t>
            </a:r>
            <a:r>
              <a:rPr spc="-229" dirty="0"/>
              <a:t>Relationships</a:t>
            </a:r>
          </a:p>
        </p:txBody>
      </p:sp>
      <p:sp>
        <p:nvSpPr>
          <p:cNvPr id="4" name="object 4"/>
          <p:cNvSpPr/>
          <p:nvPr/>
        </p:nvSpPr>
        <p:spPr>
          <a:xfrm>
            <a:off x="557783" y="1342644"/>
            <a:ext cx="8232648"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7783" y="1616963"/>
            <a:ext cx="2276855"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26792" y="1616963"/>
            <a:ext cx="371856"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57783" y="1891283"/>
            <a:ext cx="371856" cy="51358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57783" y="2165604"/>
            <a:ext cx="650747" cy="51358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900683" y="2165604"/>
            <a:ext cx="1447800" cy="51358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040635" y="2165604"/>
            <a:ext cx="374904" cy="513588"/>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107692" y="2165604"/>
            <a:ext cx="2098548" cy="513588"/>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3898391" y="2165604"/>
            <a:ext cx="371856" cy="513588"/>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688340" y="1398778"/>
            <a:ext cx="7885430" cy="112331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If </a:t>
            </a:r>
            <a:r>
              <a:rPr sz="1800" spc="-15" dirty="0">
                <a:latin typeface="Arial"/>
                <a:cs typeface="Arial"/>
              </a:rPr>
              <a:t>two </a:t>
            </a:r>
            <a:r>
              <a:rPr sz="1800" spc="-5" dirty="0">
                <a:latin typeface="Arial"/>
                <a:cs typeface="Arial"/>
              </a:rPr>
              <a:t>classes in a model need </a:t>
            </a:r>
            <a:r>
              <a:rPr sz="1800" dirty="0">
                <a:latin typeface="Arial"/>
                <a:cs typeface="Arial"/>
              </a:rPr>
              <a:t>to </a:t>
            </a:r>
            <a:r>
              <a:rPr sz="1800" spc="-5" dirty="0">
                <a:latin typeface="Arial"/>
                <a:cs typeface="Arial"/>
              </a:rPr>
              <a:t>communicate </a:t>
            </a:r>
            <a:r>
              <a:rPr sz="1800" spc="-15" dirty="0">
                <a:latin typeface="Arial"/>
                <a:cs typeface="Arial"/>
              </a:rPr>
              <a:t>with </a:t>
            </a:r>
            <a:r>
              <a:rPr sz="1800" spc="-5" dirty="0">
                <a:latin typeface="Arial"/>
                <a:cs typeface="Arial"/>
              </a:rPr>
              <a:t>each </a:t>
            </a:r>
            <a:r>
              <a:rPr sz="1800" spc="-20" dirty="0">
                <a:latin typeface="Arial"/>
                <a:cs typeface="Arial"/>
              </a:rPr>
              <a:t>other, </a:t>
            </a:r>
            <a:r>
              <a:rPr sz="1800" spc="-5" dirty="0">
                <a:latin typeface="Arial"/>
                <a:cs typeface="Arial"/>
              </a:rPr>
              <a:t>there </a:t>
            </a:r>
            <a:r>
              <a:rPr sz="1800" dirty="0">
                <a:latin typeface="Arial"/>
                <a:cs typeface="Arial"/>
              </a:rPr>
              <a:t>must </a:t>
            </a:r>
            <a:r>
              <a:rPr sz="1800" spc="-5" dirty="0">
                <a:latin typeface="Arial"/>
                <a:cs typeface="Arial"/>
              </a:rPr>
              <a:t>be  link </a:t>
            </a:r>
            <a:r>
              <a:rPr sz="1800" spc="-10" dirty="0">
                <a:latin typeface="Arial"/>
                <a:cs typeface="Arial"/>
              </a:rPr>
              <a:t>between</a:t>
            </a:r>
            <a:r>
              <a:rPr sz="1800" spc="50" dirty="0">
                <a:latin typeface="Arial"/>
                <a:cs typeface="Arial"/>
              </a:rPr>
              <a:t> </a:t>
            </a:r>
            <a:r>
              <a:rPr sz="1800" spc="-5" dirty="0">
                <a:latin typeface="Arial"/>
                <a:cs typeface="Arial"/>
              </a:rPr>
              <a:t>them.</a:t>
            </a:r>
            <a:endParaRPr sz="1800">
              <a:latin typeface="Arial"/>
              <a:cs typeface="Arial"/>
            </a:endParaRPr>
          </a:p>
          <a:p>
            <a:pPr>
              <a:lnSpc>
                <a:spcPct val="100000"/>
              </a:lnSpc>
              <a:spcBef>
                <a:spcPts val="35"/>
              </a:spcBef>
            </a:pPr>
            <a:endParaRPr sz="1850">
              <a:latin typeface="Times New Roman"/>
              <a:cs typeface="Times New Roman"/>
            </a:endParaRPr>
          </a:p>
          <a:p>
            <a:pPr marL="12700">
              <a:lnSpc>
                <a:spcPct val="100000"/>
              </a:lnSpc>
            </a:pPr>
            <a:r>
              <a:rPr sz="1800" spc="-5" dirty="0">
                <a:latin typeface="Arial"/>
                <a:cs typeface="Arial"/>
              </a:rPr>
              <a:t>An </a:t>
            </a:r>
            <a:r>
              <a:rPr sz="1800" i="1" spc="-5" dirty="0">
                <a:latin typeface="Arial"/>
                <a:cs typeface="Arial"/>
              </a:rPr>
              <a:t>association </a:t>
            </a:r>
            <a:r>
              <a:rPr sz="1800" spc="-5" dirty="0">
                <a:latin typeface="Arial"/>
                <a:cs typeface="Arial"/>
              </a:rPr>
              <a:t>denotes that</a:t>
            </a:r>
            <a:r>
              <a:rPr sz="1800" spc="35" dirty="0">
                <a:latin typeface="Arial"/>
                <a:cs typeface="Arial"/>
              </a:rPr>
              <a:t> </a:t>
            </a:r>
            <a:r>
              <a:rPr sz="1800" spc="-5" dirty="0">
                <a:latin typeface="Arial"/>
                <a:cs typeface="Arial"/>
              </a:rPr>
              <a:t>link.</a:t>
            </a:r>
            <a:endParaRPr sz="1800">
              <a:latin typeface="Arial"/>
              <a:cs typeface="Arial"/>
            </a:endParaRPr>
          </a:p>
        </p:txBody>
      </p:sp>
      <p:sp>
        <p:nvSpPr>
          <p:cNvPr id="16" name="object 16"/>
          <p:cNvSpPr/>
          <p:nvPr/>
        </p:nvSpPr>
        <p:spPr>
          <a:xfrm>
            <a:off x="7685531" y="3864864"/>
            <a:ext cx="371855" cy="513588"/>
          </a:xfrm>
          <a:prstGeom prst="rect">
            <a:avLst/>
          </a:prstGeom>
          <a:blipFill>
            <a:blip r:embed="rId4" cstate="print"/>
            <a:stretch>
              <a:fillRect/>
            </a:stretch>
          </a:blipFill>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3090609697"/>
              </p:ext>
            </p:extLst>
          </p:nvPr>
        </p:nvGraphicFramePr>
        <p:xfrm>
          <a:off x="596900" y="2838432"/>
          <a:ext cx="7624763" cy="514350"/>
        </p:xfrm>
        <a:graphic>
          <a:graphicData uri="http://schemas.openxmlformats.org/drawingml/2006/table">
            <a:tbl>
              <a:tblPr firstRow="1" bandRow="1">
                <a:tableStyleId>{2D5ABB26-0587-4C30-8999-92F81FD0307C}</a:tableStyleId>
              </a:tblPr>
              <a:tblGrid>
                <a:gridCol w="2038303">
                  <a:extLst>
                    <a:ext uri="{9D8B030D-6E8A-4147-A177-3AD203B41FA5}">
                      <a16:colId xmlns:a16="http://schemas.microsoft.com/office/drawing/2014/main" val="20000"/>
                    </a:ext>
                  </a:extLst>
                </a:gridCol>
                <a:gridCol w="3548157">
                  <a:extLst>
                    <a:ext uri="{9D8B030D-6E8A-4147-A177-3AD203B41FA5}">
                      <a16:colId xmlns:a16="http://schemas.microsoft.com/office/drawing/2014/main" val="20001"/>
                    </a:ext>
                  </a:extLst>
                </a:gridCol>
                <a:gridCol w="2038303">
                  <a:extLst>
                    <a:ext uri="{9D8B030D-6E8A-4147-A177-3AD203B41FA5}">
                      <a16:colId xmlns:a16="http://schemas.microsoft.com/office/drawing/2014/main" val="20002"/>
                    </a:ext>
                  </a:extLst>
                </a:gridCol>
              </a:tblGrid>
              <a:tr h="0">
                <a:tc rowSpan="2">
                  <a:txBody>
                    <a:bodyPr/>
                    <a:lstStyle/>
                    <a:p>
                      <a:pPr marL="639445">
                        <a:lnSpc>
                          <a:spcPct val="100000"/>
                        </a:lnSpc>
                        <a:spcBef>
                          <a:spcPts val="825"/>
                        </a:spcBef>
                      </a:pPr>
                      <a:r>
                        <a:rPr sz="1800" spc="-5" dirty="0">
                          <a:latin typeface="Arial"/>
                          <a:cs typeface="Arial"/>
                        </a:rPr>
                        <a:t>Student</a:t>
                      </a:r>
                      <a:endParaRPr sz="1800" dirty="0">
                        <a:latin typeface="Arial"/>
                        <a:cs typeface="Arial"/>
                      </a:endParaRPr>
                    </a:p>
                  </a:txBody>
                  <a:tcPr marL="0" marR="0" marT="1047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tcPr>
                </a:tc>
                <a:tc rowSpan="2">
                  <a:txBody>
                    <a:bodyPr/>
                    <a:lstStyle/>
                    <a:p>
                      <a:pPr marL="558165">
                        <a:lnSpc>
                          <a:spcPct val="100000"/>
                        </a:lnSpc>
                        <a:spcBef>
                          <a:spcPts val="1125"/>
                        </a:spcBef>
                      </a:pPr>
                      <a:r>
                        <a:rPr lang="en-US" sz="1800" dirty="0">
                          <a:latin typeface="Arial"/>
                          <a:cs typeface="Arial"/>
                        </a:rPr>
                        <a:t>Sports</a:t>
                      </a:r>
                      <a:endParaRPr sz="1800" dirty="0">
                        <a:latin typeface="Arial"/>
                        <a:cs typeface="Arial"/>
                      </a:endParaRPr>
                    </a:p>
                  </a:txBody>
                  <a:tcPr marL="0" marR="0" marT="142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extLst>
                  <a:ext uri="{0D108BD9-81ED-4DB2-BD59-A6C34878D82A}">
                    <a16:rowId xmlns:a16="http://schemas.microsoft.com/office/drawing/2014/main" val="10000"/>
                  </a:ext>
                </a:extLst>
              </a:tr>
              <a:tr h="285750">
                <a:tc vMerge="1">
                  <a:txBody>
                    <a:bodyPr/>
                    <a:lstStyle/>
                    <a:p>
                      <a:endParaRPr/>
                    </a:p>
                  </a:txBody>
                  <a:tcPr marL="0" marR="0" marT="1047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28575">
                      <a:solidFill>
                        <a:srgbClr val="000000"/>
                      </a:solidFill>
                      <a:prstDash val="solid"/>
                    </a:lnT>
                  </a:tcPr>
                </a:tc>
                <a:tc vMerge="1">
                  <a:txBody>
                    <a:bodyPr/>
                    <a:lstStyle/>
                    <a:p>
                      <a:endParaRPr/>
                    </a:p>
                  </a:txBody>
                  <a:tcPr marL="0" marR="0" marT="142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2" name="Rectangle 1"/>
          <p:cNvSpPr/>
          <p:nvPr/>
        </p:nvSpPr>
        <p:spPr>
          <a:xfrm>
            <a:off x="557782" y="3548380"/>
            <a:ext cx="8015987" cy="646331"/>
          </a:xfrm>
          <a:prstGeom prst="rect">
            <a:avLst/>
          </a:prstGeom>
        </p:spPr>
        <p:txBody>
          <a:bodyPr wrap="square">
            <a:spAutoFit/>
          </a:bodyPr>
          <a:lstStyle/>
          <a:p>
            <a:r>
              <a:rPr lang="en-US" dirty="0">
                <a:solidFill>
                  <a:srgbClr val="3F3F3F"/>
                </a:solidFill>
                <a:latin typeface="roboto-regular"/>
              </a:rPr>
              <a:t>Association is a broad term that encompasses just about any logical connection or relationship between </a:t>
            </a:r>
            <a:r>
              <a:rPr lang="en-US" dirty="0">
                <a:solidFill>
                  <a:srgbClr val="1D6357"/>
                </a:solidFill>
                <a:latin typeface="roboto-regular"/>
              </a:rPr>
              <a:t>classes</a:t>
            </a:r>
            <a:r>
              <a:rPr lang="en-US" dirty="0">
                <a:solidFill>
                  <a:srgbClr val="3F3F3F"/>
                </a:solidFill>
                <a:latin typeface="roboto-regular"/>
              </a:rPr>
              <a:t>.</a:t>
            </a:r>
            <a:endParaRPr lang="en-US" dirty="0"/>
          </a:p>
        </p:txBody>
      </p:sp>
      <p:pic>
        <p:nvPicPr>
          <p:cNvPr id="14" name="Picture 13"/>
          <p:cNvPicPr>
            <a:picLocks noChangeAspect="1"/>
          </p:cNvPicPr>
          <p:nvPr/>
        </p:nvPicPr>
        <p:blipFill>
          <a:blip r:embed="rId8"/>
          <a:stretch>
            <a:fillRect/>
          </a:stretch>
        </p:blipFill>
        <p:spPr>
          <a:xfrm>
            <a:off x="3428206" y="4311360"/>
            <a:ext cx="1962150" cy="1819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82191-307D-47B5-BBA8-DB144E3CEE1A}"/>
              </a:ext>
            </a:extLst>
          </p:cNvPr>
          <p:cNvSpPr>
            <a:spLocks noGrp="1"/>
          </p:cNvSpPr>
          <p:nvPr>
            <p:ph type="title"/>
          </p:nvPr>
        </p:nvSpPr>
        <p:spPr/>
        <p:txBody>
          <a:bodyPr/>
          <a:lstStyle/>
          <a:p>
            <a:r>
              <a:rPr lang="en-US" b="1" dirty="0"/>
              <a:t>Create a class in Java</a:t>
            </a:r>
            <a:br>
              <a:rPr lang="en-US" b="1" dirty="0"/>
            </a:br>
            <a:endParaRPr lang="x-none" dirty="0"/>
          </a:p>
        </p:txBody>
      </p:sp>
      <p:sp>
        <p:nvSpPr>
          <p:cNvPr id="3" name="Content Placeholder 2">
            <a:extLst>
              <a:ext uri="{FF2B5EF4-FFF2-40B4-BE49-F238E27FC236}">
                <a16:creationId xmlns:a16="http://schemas.microsoft.com/office/drawing/2014/main" id="{863AFFA2-8576-429D-BB9C-A8F8DF72D385}"/>
              </a:ext>
            </a:extLst>
          </p:cNvPr>
          <p:cNvSpPr>
            <a:spLocks noGrp="1"/>
          </p:cNvSpPr>
          <p:nvPr>
            <p:ph idx="1"/>
          </p:nvPr>
        </p:nvSpPr>
        <p:spPr/>
        <p:txBody>
          <a:bodyPr/>
          <a:lstStyle/>
          <a:p>
            <a:r>
              <a:rPr lang="en-US" dirty="0"/>
              <a:t>class Car {</a:t>
            </a:r>
          </a:p>
          <a:p>
            <a:endParaRPr lang="en-US" dirty="0"/>
          </a:p>
          <a:p>
            <a:r>
              <a:rPr lang="en-US" dirty="0"/>
              <a:t>  // state or field</a:t>
            </a:r>
          </a:p>
          <a:p>
            <a:r>
              <a:rPr lang="en-US" dirty="0"/>
              <a:t>  private int gear = 5;</a:t>
            </a:r>
          </a:p>
          <a:p>
            <a:endParaRPr lang="en-US" dirty="0"/>
          </a:p>
          <a:p>
            <a:r>
              <a:rPr lang="en-US" dirty="0"/>
              <a:t>  // behavior or method</a:t>
            </a:r>
          </a:p>
          <a:p>
            <a:r>
              <a:rPr lang="en-US" dirty="0"/>
              <a:t>  public void </a:t>
            </a:r>
            <a:r>
              <a:rPr lang="en-US" dirty="0" err="1"/>
              <a:t>accelrator</a:t>
            </a:r>
            <a:r>
              <a:rPr lang="en-US" dirty="0"/>
              <a:t>() {</a:t>
            </a:r>
          </a:p>
          <a:p>
            <a:r>
              <a:rPr lang="en-US" dirty="0"/>
              <a:t>    </a:t>
            </a:r>
            <a:r>
              <a:rPr lang="en-US" dirty="0" err="1"/>
              <a:t>System.out.println</a:t>
            </a:r>
            <a:r>
              <a:rPr lang="en-US" dirty="0"/>
              <a:t>("Working of </a:t>
            </a:r>
            <a:r>
              <a:rPr lang="en-US" dirty="0" err="1"/>
              <a:t>accelrator</a:t>
            </a:r>
            <a:r>
              <a:rPr lang="en-US" dirty="0"/>
              <a:t>");</a:t>
            </a:r>
          </a:p>
          <a:p>
            <a:r>
              <a:rPr lang="en-US" dirty="0"/>
              <a:t>  }</a:t>
            </a:r>
          </a:p>
          <a:p>
            <a:r>
              <a:rPr lang="en-US" dirty="0"/>
              <a:t>}</a:t>
            </a:r>
            <a:endParaRPr lang="x-none" dirty="0"/>
          </a:p>
        </p:txBody>
      </p:sp>
    </p:spTree>
    <p:extLst>
      <p:ext uri="{BB962C8B-B14F-4D97-AF65-F5344CB8AC3E}">
        <p14:creationId xmlns:p14="http://schemas.microsoft.com/office/powerpoint/2010/main" val="1041378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Some objects are made up of other objects. Association specifies a "has-a" or "whole/part" relationship between two classes. In an association relationship, an object of the whole class has objects of part class as instance data.</a:t>
            </a:r>
          </a:p>
        </p:txBody>
      </p:sp>
    </p:spTree>
    <p:extLst>
      <p:ext uri="{BB962C8B-B14F-4D97-AF65-F5344CB8AC3E}">
        <p14:creationId xmlns:p14="http://schemas.microsoft.com/office/powerpoint/2010/main" val="1724586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Association(</a:t>
            </a:r>
            <a:r>
              <a:rPr lang="en-US" b="1" dirty="0"/>
              <a:t>Unidirectional association</a:t>
            </a:r>
            <a:r>
              <a:rPr lang="en-US" dirty="0"/>
              <a:t>)</a:t>
            </a:r>
          </a:p>
        </p:txBody>
      </p:sp>
      <p:sp>
        <p:nvSpPr>
          <p:cNvPr id="3" name="Content Placeholder 2"/>
          <p:cNvSpPr>
            <a:spLocks noGrp="1"/>
          </p:cNvSpPr>
          <p:nvPr>
            <p:ph idx="1"/>
          </p:nvPr>
        </p:nvSpPr>
        <p:spPr/>
        <p:txBody>
          <a:bodyPr/>
          <a:lstStyle/>
          <a:p>
            <a:r>
              <a:rPr lang="en-US" dirty="0"/>
              <a:t>In a unidirectional association, two classes are related, but only one class knows that the relationship exists.</a:t>
            </a:r>
          </a:p>
          <a:p>
            <a:r>
              <a:rPr lang="en-US" dirty="0"/>
              <a:t>A unidirectional association is drawn as a solid line with an open arrowhead pointing to the known class.</a:t>
            </a:r>
          </a:p>
          <a:p>
            <a:endParaRPr lang="en-US" dirty="0"/>
          </a:p>
        </p:txBody>
      </p:sp>
      <p:pic>
        <p:nvPicPr>
          <p:cNvPr id="4" name="Picture 3"/>
          <p:cNvPicPr>
            <a:picLocks noChangeAspect="1"/>
          </p:cNvPicPr>
          <p:nvPr/>
        </p:nvPicPr>
        <p:blipFill>
          <a:blip r:embed="rId2"/>
          <a:stretch>
            <a:fillRect/>
          </a:stretch>
        </p:blipFill>
        <p:spPr>
          <a:xfrm>
            <a:off x="1981200" y="3657600"/>
            <a:ext cx="1962150" cy="1828800"/>
          </a:xfrm>
          <a:prstGeom prst="rect">
            <a:avLst/>
          </a:prstGeom>
        </p:spPr>
      </p:pic>
    </p:spTree>
    <p:extLst>
      <p:ext uri="{BB962C8B-B14F-4D97-AF65-F5344CB8AC3E}">
        <p14:creationId xmlns:p14="http://schemas.microsoft.com/office/powerpoint/2010/main" val="182641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Bidirectional (standard) association</a:t>
            </a:r>
            <a:endParaRPr lang="en-US" dirty="0"/>
          </a:p>
        </p:txBody>
      </p:sp>
      <p:sp>
        <p:nvSpPr>
          <p:cNvPr id="3" name="Content Placeholder 2"/>
          <p:cNvSpPr>
            <a:spLocks noGrp="1"/>
          </p:cNvSpPr>
          <p:nvPr>
            <p:ph idx="1"/>
          </p:nvPr>
        </p:nvSpPr>
        <p:spPr/>
        <p:txBody>
          <a:bodyPr/>
          <a:lstStyle/>
          <a:p>
            <a:r>
              <a:rPr lang="en-US" dirty="0"/>
              <a:t> - An association is a linkage between two classes. Associations are always assumed to be bi-directional; this means that both classes are aware of each other and their relationship, unless you qualify the association as some other type.</a:t>
            </a:r>
          </a:p>
          <a:p>
            <a:r>
              <a:rPr lang="en-US" dirty="0"/>
              <a:t>A bi-directional association is indicated by a solid line between the two classes.</a:t>
            </a:r>
          </a:p>
          <a:p>
            <a:endParaRPr lang="en-US" dirty="0"/>
          </a:p>
        </p:txBody>
      </p:sp>
      <p:pic>
        <p:nvPicPr>
          <p:cNvPr id="4" name="Picture 3"/>
          <p:cNvPicPr>
            <a:picLocks noChangeAspect="1"/>
          </p:cNvPicPr>
          <p:nvPr/>
        </p:nvPicPr>
        <p:blipFill>
          <a:blip r:embed="rId2"/>
          <a:stretch>
            <a:fillRect/>
          </a:stretch>
        </p:blipFill>
        <p:spPr>
          <a:xfrm>
            <a:off x="1295400" y="4114800"/>
            <a:ext cx="3162300" cy="771525"/>
          </a:xfrm>
          <a:prstGeom prst="rect">
            <a:avLst/>
          </a:prstGeom>
        </p:spPr>
      </p:pic>
    </p:spTree>
    <p:extLst>
      <p:ext uri="{BB962C8B-B14F-4D97-AF65-F5344CB8AC3E}">
        <p14:creationId xmlns:p14="http://schemas.microsoft.com/office/powerpoint/2010/main" val="3632006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Multiplicity</a:t>
            </a:r>
            <a:br>
              <a:rPr lang="en-US" dirty="0"/>
            </a:br>
            <a:endParaRPr lang="en-US" dirty="0"/>
          </a:p>
        </p:txBody>
      </p:sp>
      <p:sp>
        <p:nvSpPr>
          <p:cNvPr id="3" name="Content Placeholder 2"/>
          <p:cNvSpPr>
            <a:spLocks noGrp="1"/>
          </p:cNvSpPr>
          <p:nvPr>
            <p:ph idx="1"/>
          </p:nvPr>
        </p:nvSpPr>
        <p:spPr/>
        <p:txBody>
          <a:bodyPr/>
          <a:lstStyle/>
          <a:p>
            <a:r>
              <a:rPr lang="en-US" dirty="0"/>
              <a:t>Place multiplicity notations near the ends of an association. These symbols indicate the number of instances of one class linked to one instance of the other class. For example, one company will have one or more employees, but each employee works for one company only.</a:t>
            </a:r>
          </a:p>
          <a:p>
            <a:endParaRPr lang="en-US" dirty="0"/>
          </a:p>
        </p:txBody>
      </p:sp>
      <p:pic>
        <p:nvPicPr>
          <p:cNvPr id="4" name="Picture 3"/>
          <p:cNvPicPr>
            <a:picLocks noChangeAspect="1"/>
          </p:cNvPicPr>
          <p:nvPr/>
        </p:nvPicPr>
        <p:blipFill>
          <a:blip r:embed="rId2"/>
          <a:stretch>
            <a:fillRect/>
          </a:stretch>
        </p:blipFill>
        <p:spPr>
          <a:xfrm>
            <a:off x="1676400" y="3581400"/>
            <a:ext cx="4505325" cy="2314575"/>
          </a:xfrm>
          <a:prstGeom prst="rect">
            <a:avLst/>
          </a:prstGeom>
        </p:spPr>
      </p:pic>
    </p:spTree>
    <p:extLst>
      <p:ext uri="{BB962C8B-B14F-4D97-AF65-F5344CB8AC3E}">
        <p14:creationId xmlns:p14="http://schemas.microsoft.com/office/powerpoint/2010/main" val="3640644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6" name="object 6"/>
          <p:cNvSpPr/>
          <p:nvPr/>
        </p:nvSpPr>
        <p:spPr>
          <a:xfrm>
            <a:off x="3832859" y="1342644"/>
            <a:ext cx="368808" cy="51358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1760220" y="1616963"/>
            <a:ext cx="374904" cy="513588"/>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472684" y="1616963"/>
            <a:ext cx="371856" cy="513588"/>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57783" y="1891283"/>
            <a:ext cx="371856" cy="513588"/>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328159" y="2165604"/>
            <a:ext cx="373379" cy="513588"/>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7187183" y="2165604"/>
            <a:ext cx="371855"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txBox="1"/>
          <p:nvPr/>
        </p:nvSpPr>
        <p:spPr>
          <a:xfrm>
            <a:off x="990600" y="1516127"/>
            <a:ext cx="7244080" cy="851515"/>
          </a:xfrm>
          <a:prstGeom prst="rect">
            <a:avLst/>
          </a:prstGeom>
        </p:spPr>
        <p:txBody>
          <a:bodyPr vert="horz" wrap="square" lIns="0" tIns="12700" rIns="0" bIns="0" rtlCol="0">
            <a:spAutoFit/>
          </a:bodyPr>
          <a:lstStyle/>
          <a:p>
            <a:pPr marL="12700" marR="5080">
              <a:lnSpc>
                <a:spcPct val="100000"/>
              </a:lnSpc>
              <a:spcBef>
                <a:spcPts val="100"/>
              </a:spcBef>
            </a:pPr>
            <a:r>
              <a:rPr sz="1800" spc="-20" dirty="0">
                <a:latin typeface="Arial"/>
                <a:cs typeface="Arial"/>
              </a:rPr>
              <a:t>We </a:t>
            </a:r>
            <a:r>
              <a:rPr sz="1800" spc="-5" dirty="0">
                <a:latin typeface="Arial"/>
                <a:cs typeface="Arial"/>
              </a:rPr>
              <a:t>can indicate the </a:t>
            </a:r>
            <a:r>
              <a:rPr sz="1800" b="1" i="1" u="heavy" dirty="0">
                <a:uFill>
                  <a:solidFill>
                    <a:srgbClr val="000000"/>
                  </a:solidFill>
                </a:uFill>
                <a:latin typeface="Arial"/>
                <a:cs typeface="Arial"/>
              </a:rPr>
              <a:t>multiplicity</a:t>
            </a:r>
            <a:r>
              <a:rPr sz="1800" b="1" i="1" dirty="0">
                <a:latin typeface="Arial"/>
                <a:cs typeface="Arial"/>
              </a:rPr>
              <a:t> </a:t>
            </a:r>
            <a:r>
              <a:rPr sz="1800" spc="-5" dirty="0">
                <a:latin typeface="Arial"/>
                <a:cs typeface="Arial"/>
              </a:rPr>
              <a:t>of an association by adding </a:t>
            </a:r>
            <a:r>
              <a:rPr sz="1800" i="1" spc="-5" dirty="0">
                <a:latin typeface="Arial"/>
                <a:cs typeface="Arial"/>
              </a:rPr>
              <a:t>multiplicity  adornments </a:t>
            </a:r>
            <a:r>
              <a:rPr sz="1800" dirty="0">
                <a:latin typeface="Arial"/>
                <a:cs typeface="Arial"/>
              </a:rPr>
              <a:t>to </a:t>
            </a:r>
            <a:r>
              <a:rPr sz="1800" spc="-5" dirty="0">
                <a:latin typeface="Arial"/>
                <a:cs typeface="Arial"/>
              </a:rPr>
              <a:t>the line denoting </a:t>
            </a:r>
            <a:r>
              <a:rPr sz="1800" dirty="0">
                <a:latin typeface="Arial"/>
                <a:cs typeface="Arial"/>
              </a:rPr>
              <a:t>the</a:t>
            </a:r>
            <a:r>
              <a:rPr sz="1800" spc="45" dirty="0">
                <a:latin typeface="Arial"/>
                <a:cs typeface="Arial"/>
              </a:rPr>
              <a:t> </a:t>
            </a:r>
            <a:r>
              <a:rPr sz="1800" spc="-5" dirty="0">
                <a:latin typeface="Arial"/>
                <a:cs typeface="Arial"/>
              </a:rPr>
              <a:t>association.</a:t>
            </a:r>
            <a:endParaRPr sz="1800" dirty="0">
              <a:latin typeface="Arial"/>
              <a:cs typeface="Arial"/>
            </a:endParaRPr>
          </a:p>
          <a:p>
            <a:pPr>
              <a:lnSpc>
                <a:spcPct val="100000"/>
              </a:lnSpc>
              <a:spcBef>
                <a:spcPts val="35"/>
              </a:spcBef>
            </a:pPr>
            <a:endParaRPr sz="1850" dirty="0">
              <a:latin typeface="Times New Roman"/>
              <a:cs typeface="Times New Roman"/>
            </a:endParaRPr>
          </a:p>
        </p:txBody>
      </p:sp>
      <p:sp>
        <p:nvSpPr>
          <p:cNvPr id="25" name="object 25"/>
          <p:cNvSpPr/>
          <p:nvPr/>
        </p:nvSpPr>
        <p:spPr>
          <a:xfrm>
            <a:off x="7685531" y="3864864"/>
            <a:ext cx="371855" cy="513588"/>
          </a:xfrm>
          <a:prstGeom prst="rect">
            <a:avLst/>
          </a:prstGeom>
          <a:blipFill>
            <a:blip r:embed="rId2" cstate="print"/>
            <a:stretch>
              <a:fillRect/>
            </a:stretch>
          </a:blipFill>
        </p:spPr>
        <p:txBody>
          <a:bodyPr wrap="square" lIns="0" tIns="0" rIns="0" bIns="0" rtlCol="0"/>
          <a:lstStyle/>
          <a:p>
            <a:endParaRPr/>
          </a:p>
        </p:txBody>
      </p:sp>
      <p:sp>
        <p:nvSpPr>
          <p:cNvPr id="28" name="object 28"/>
          <p:cNvSpPr/>
          <p:nvPr/>
        </p:nvSpPr>
        <p:spPr>
          <a:xfrm>
            <a:off x="1962911" y="3826764"/>
            <a:ext cx="371856" cy="513588"/>
          </a:xfrm>
          <a:prstGeom prst="rect">
            <a:avLst/>
          </a:prstGeom>
          <a:blipFill>
            <a:blip r:embed="rId2" cstate="print"/>
            <a:stretch>
              <a:fillRect/>
            </a:stretch>
          </a:blipFill>
        </p:spPr>
        <p:txBody>
          <a:bodyPr wrap="square" lIns="0" tIns="0" rIns="0" bIns="0" rtlCol="0"/>
          <a:lstStyle/>
          <a:p>
            <a:endParaRPr/>
          </a:p>
        </p:txBody>
      </p:sp>
      <p:graphicFrame>
        <p:nvGraphicFramePr>
          <p:cNvPr id="31" name="object 31"/>
          <p:cNvGraphicFramePr>
            <a:graphicFrameLocks noGrp="1"/>
          </p:cNvGraphicFramePr>
          <p:nvPr>
            <p:extLst>
              <p:ext uri="{D42A27DB-BD31-4B8C-83A1-F6EECF244321}">
                <p14:modId xmlns:p14="http://schemas.microsoft.com/office/powerpoint/2010/main" val="3616590658"/>
              </p:ext>
            </p:extLst>
          </p:nvPr>
        </p:nvGraphicFramePr>
        <p:xfrm>
          <a:off x="725655" y="3743610"/>
          <a:ext cx="7462837" cy="756095"/>
        </p:xfrm>
        <a:graphic>
          <a:graphicData uri="http://schemas.openxmlformats.org/drawingml/2006/table">
            <a:tbl>
              <a:tblPr firstRow="1" bandRow="1">
                <a:tableStyleId>{2D5ABB26-0587-4C30-8999-92F81FD0307C}</a:tableStyleId>
              </a:tblPr>
              <a:tblGrid>
                <a:gridCol w="1827526">
                  <a:extLst>
                    <a:ext uri="{9D8B030D-6E8A-4147-A177-3AD203B41FA5}">
                      <a16:colId xmlns:a16="http://schemas.microsoft.com/office/drawing/2014/main" val="20000"/>
                    </a:ext>
                  </a:extLst>
                </a:gridCol>
                <a:gridCol w="3579184">
                  <a:extLst>
                    <a:ext uri="{9D8B030D-6E8A-4147-A177-3AD203B41FA5}">
                      <a16:colId xmlns:a16="http://schemas.microsoft.com/office/drawing/2014/main" val="20001"/>
                    </a:ext>
                  </a:extLst>
                </a:gridCol>
                <a:gridCol w="2056127">
                  <a:extLst>
                    <a:ext uri="{9D8B030D-6E8A-4147-A177-3AD203B41FA5}">
                      <a16:colId xmlns:a16="http://schemas.microsoft.com/office/drawing/2014/main" val="20002"/>
                    </a:ext>
                  </a:extLst>
                </a:gridCol>
              </a:tblGrid>
              <a:tr h="351044">
                <a:tc rowSpan="2">
                  <a:txBody>
                    <a:bodyPr/>
                    <a:lstStyle/>
                    <a:p>
                      <a:pPr marL="639445">
                        <a:lnSpc>
                          <a:spcPct val="100000"/>
                        </a:lnSpc>
                        <a:spcBef>
                          <a:spcPts val="825"/>
                        </a:spcBef>
                      </a:pPr>
                      <a:r>
                        <a:rPr sz="1800" spc="-5" dirty="0">
                          <a:latin typeface="Arial"/>
                          <a:cs typeface="Arial"/>
                        </a:rPr>
                        <a:t>Stud</a:t>
                      </a:r>
                      <a:r>
                        <a:rPr lang="en-US" sz="1800" spc="-5" dirty="0">
                          <a:latin typeface="Arial"/>
                          <a:cs typeface="Arial"/>
                        </a:rPr>
                        <a:t>e</a:t>
                      </a:r>
                      <a:r>
                        <a:rPr sz="1800" spc="-5" dirty="0">
                          <a:latin typeface="Arial"/>
                          <a:cs typeface="Arial"/>
                        </a:rPr>
                        <a:t>nt</a:t>
                      </a:r>
                      <a:endParaRPr sz="1800" dirty="0">
                        <a:latin typeface="Arial"/>
                        <a:cs typeface="Arial"/>
                      </a:endParaRPr>
                    </a:p>
                  </a:txBody>
                  <a:tcPr marL="0" marR="0" marT="1047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tc>
                  <a:txBody>
                    <a:bodyPr/>
                    <a:lstStyle/>
                    <a:p>
                      <a:pPr>
                        <a:lnSpc>
                          <a:spcPct val="100000"/>
                        </a:lnSpc>
                      </a:pPr>
                      <a:endParaRPr sz="1500" dirty="0">
                        <a:latin typeface="Times New Roman"/>
                        <a:cs typeface="Times New Roman"/>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tcPr>
                </a:tc>
                <a:tc rowSpan="2">
                  <a:txBody>
                    <a:bodyPr/>
                    <a:lstStyle/>
                    <a:p>
                      <a:pPr marL="558165">
                        <a:lnSpc>
                          <a:spcPct val="100000"/>
                        </a:lnSpc>
                        <a:spcBef>
                          <a:spcPts val="1125"/>
                        </a:spcBef>
                      </a:pPr>
                      <a:r>
                        <a:rPr lang="en-US" sz="1800" dirty="0">
                          <a:latin typeface="Arial"/>
                          <a:cs typeface="Arial"/>
                        </a:rPr>
                        <a:t>Sports</a:t>
                      </a:r>
                      <a:endParaRPr sz="1800" dirty="0">
                        <a:latin typeface="Arial"/>
                        <a:cs typeface="Arial"/>
                      </a:endParaRPr>
                    </a:p>
                  </a:txBody>
                  <a:tcPr marL="0" marR="0" marT="142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extLst>
                  <a:ext uri="{0D108BD9-81ED-4DB2-BD59-A6C34878D82A}">
                    <a16:rowId xmlns:a16="http://schemas.microsoft.com/office/drawing/2014/main" val="10000"/>
                  </a:ext>
                </a:extLst>
              </a:tr>
              <a:tr h="405051">
                <a:tc vMerge="1">
                  <a:txBody>
                    <a:bodyPr/>
                    <a:lstStyle/>
                    <a:p>
                      <a:endParaRPr/>
                    </a:p>
                  </a:txBody>
                  <a:tcPr marL="0" marR="0" marT="1047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237490" algn="r">
                        <a:lnSpc>
                          <a:spcPts val="1830"/>
                        </a:lnSpc>
                        <a:spcBef>
                          <a:spcPts val="320"/>
                        </a:spcBef>
                      </a:pPr>
                      <a:r>
                        <a:rPr sz="1800" dirty="0">
                          <a:latin typeface="Arial"/>
                          <a:cs typeface="Arial"/>
                        </a:rPr>
                        <a:t>1..*</a:t>
                      </a:r>
                    </a:p>
                  </a:txBody>
                  <a:tcPr marL="0" marR="0" marT="40640" marB="0">
                    <a:lnL w="9525">
                      <a:solidFill>
                        <a:srgbClr val="000000"/>
                      </a:solidFill>
                      <a:prstDash val="solid"/>
                    </a:lnL>
                    <a:lnR w="9525">
                      <a:solidFill>
                        <a:srgbClr val="000000"/>
                      </a:solidFill>
                      <a:prstDash val="solid"/>
                    </a:lnR>
                    <a:lnT w="28575">
                      <a:solidFill>
                        <a:srgbClr val="000000"/>
                      </a:solidFill>
                      <a:prstDash val="solid"/>
                    </a:lnT>
                  </a:tcPr>
                </a:tc>
                <a:tc vMerge="1">
                  <a:txBody>
                    <a:bodyPr/>
                    <a:lstStyle/>
                    <a:p>
                      <a:endParaRPr/>
                    </a:p>
                  </a:txBody>
                  <a:tcPr marL="0" marR="0" marT="142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9" name="object 9"/>
          <p:cNvSpPr/>
          <p:nvPr/>
        </p:nvSpPr>
        <p:spPr>
          <a:xfrm>
            <a:off x="7618476" y="1952244"/>
            <a:ext cx="371855" cy="51358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682483" y="1952244"/>
            <a:ext cx="371855"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7685531" y="3864864"/>
            <a:ext cx="371855" cy="51358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962911" y="3826764"/>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3034283" y="4009644"/>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2339278482"/>
              </p:ext>
            </p:extLst>
          </p:nvPr>
        </p:nvGraphicFramePr>
        <p:xfrm>
          <a:off x="561731" y="2667508"/>
          <a:ext cx="7696200" cy="49784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0">
                <a:tc rowSpan="2">
                  <a:txBody>
                    <a:bodyPr/>
                    <a:lstStyle/>
                    <a:p>
                      <a:pPr marL="639445">
                        <a:lnSpc>
                          <a:spcPct val="100000"/>
                        </a:lnSpc>
                        <a:spcBef>
                          <a:spcPts val="825"/>
                        </a:spcBef>
                      </a:pPr>
                      <a:r>
                        <a:rPr sz="1800" spc="-5" dirty="0">
                          <a:latin typeface="Arial"/>
                          <a:cs typeface="Arial"/>
                        </a:rPr>
                        <a:t>Student</a:t>
                      </a:r>
                      <a:endParaRPr sz="1800" dirty="0">
                        <a:latin typeface="Arial"/>
                        <a:cs typeface="Arial"/>
                      </a:endParaRPr>
                    </a:p>
                  </a:txBody>
                  <a:tcPr marL="0" marR="0" marT="1047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tc>
                  <a:txBody>
                    <a:bodyPr/>
                    <a:lstStyle/>
                    <a:p>
                      <a:pPr>
                        <a:lnSpc>
                          <a:spcPct val="100000"/>
                        </a:lnSpc>
                      </a:pPr>
                      <a:endParaRPr sz="1500" dirty="0">
                        <a:latin typeface="Times New Roman"/>
                        <a:cs typeface="Times New Roman"/>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tcPr>
                </a:tc>
                <a:tc rowSpan="2">
                  <a:txBody>
                    <a:bodyPr/>
                    <a:lstStyle/>
                    <a:p>
                      <a:pPr marL="558165">
                        <a:lnSpc>
                          <a:spcPct val="100000"/>
                        </a:lnSpc>
                        <a:spcBef>
                          <a:spcPts val="1125"/>
                        </a:spcBef>
                      </a:pPr>
                      <a:r>
                        <a:rPr lang="en-US" sz="1800" dirty="0">
                          <a:latin typeface="Arial"/>
                          <a:cs typeface="Arial"/>
                        </a:rPr>
                        <a:t>Sports</a:t>
                      </a:r>
                      <a:endParaRPr sz="1800" dirty="0">
                        <a:latin typeface="Arial"/>
                        <a:cs typeface="Arial"/>
                      </a:endParaRPr>
                    </a:p>
                  </a:txBody>
                  <a:tcPr marL="0" marR="0" marT="142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extLst>
                  <a:ext uri="{0D108BD9-81ED-4DB2-BD59-A6C34878D82A}">
                    <a16:rowId xmlns:a16="http://schemas.microsoft.com/office/drawing/2014/main" val="10000"/>
                  </a:ext>
                </a:extLst>
              </a:tr>
              <a:tr h="0">
                <a:tc vMerge="1">
                  <a:txBody>
                    <a:bodyPr/>
                    <a:lstStyle/>
                    <a:p>
                      <a:endParaRPr/>
                    </a:p>
                  </a:txBody>
                  <a:tcPr marL="0" marR="0" marT="1047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6520">
                        <a:lnSpc>
                          <a:spcPts val="1830"/>
                        </a:lnSpc>
                        <a:spcBef>
                          <a:spcPts val="320"/>
                        </a:spcBef>
                      </a:pPr>
                      <a:r>
                        <a:rPr sz="1800" dirty="0">
                          <a:latin typeface="Arial"/>
                          <a:cs typeface="Arial"/>
                        </a:rPr>
                        <a:t>1..*</a:t>
                      </a:r>
                    </a:p>
                  </a:txBody>
                  <a:tcPr marL="0" marR="0" marT="40640" marB="0">
                    <a:lnL w="9525">
                      <a:solidFill>
                        <a:srgbClr val="000000"/>
                      </a:solidFill>
                      <a:prstDash val="solid"/>
                    </a:lnL>
                    <a:lnR w="9525">
                      <a:solidFill>
                        <a:srgbClr val="000000"/>
                      </a:solidFill>
                      <a:prstDash val="solid"/>
                    </a:lnR>
                    <a:lnT w="28575">
                      <a:solidFill>
                        <a:srgbClr val="000000"/>
                      </a:solidFill>
                      <a:prstDash val="solid"/>
                    </a:lnT>
                  </a:tcPr>
                </a:tc>
                <a:tc vMerge="1">
                  <a:txBody>
                    <a:bodyPr/>
                    <a:lstStyle/>
                    <a:p>
                      <a:endParaRPr/>
                    </a:p>
                  </a:txBody>
                  <a:tcPr marL="0" marR="0" marT="1428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8" name="object 8"/>
          <p:cNvSpPr/>
          <p:nvPr/>
        </p:nvSpPr>
        <p:spPr>
          <a:xfrm>
            <a:off x="7501128" y="1266444"/>
            <a:ext cx="370331" cy="513588"/>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723509" y="1355768"/>
            <a:ext cx="7793990" cy="57404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We </a:t>
            </a:r>
            <a:r>
              <a:rPr sz="1800" spc="-5" dirty="0">
                <a:latin typeface="Arial"/>
                <a:cs typeface="Arial"/>
              </a:rPr>
              <a:t>can also indicate the </a:t>
            </a:r>
            <a:r>
              <a:rPr sz="1800" u="heavy" spc="-5" dirty="0">
                <a:uFill>
                  <a:solidFill>
                    <a:srgbClr val="000000"/>
                  </a:solidFill>
                </a:uFill>
                <a:latin typeface="Arial"/>
                <a:cs typeface="Arial"/>
              </a:rPr>
              <a:t>behavior </a:t>
            </a:r>
            <a:r>
              <a:rPr sz="1800" u="heavy" dirty="0">
                <a:uFill>
                  <a:solidFill>
                    <a:srgbClr val="000000"/>
                  </a:solidFill>
                </a:uFill>
                <a:latin typeface="Arial"/>
                <a:cs typeface="Arial"/>
              </a:rPr>
              <a:t>of </a:t>
            </a:r>
            <a:r>
              <a:rPr sz="1800" u="heavy" spc="-5" dirty="0">
                <a:uFill>
                  <a:solidFill>
                    <a:srgbClr val="000000"/>
                  </a:solidFill>
                </a:uFill>
                <a:latin typeface="Arial"/>
                <a:cs typeface="Arial"/>
              </a:rPr>
              <a:t>an object in an association </a:t>
            </a:r>
            <a:r>
              <a:rPr sz="1800" spc="-5" dirty="0">
                <a:latin typeface="Arial"/>
                <a:cs typeface="Arial"/>
              </a:rPr>
              <a:t>(</a:t>
            </a:r>
            <a:r>
              <a:rPr sz="1800" i="1" spc="-5" dirty="0">
                <a:latin typeface="Arial"/>
                <a:cs typeface="Arial"/>
              </a:rPr>
              <a:t>i.e., </a:t>
            </a:r>
            <a:r>
              <a:rPr sz="1800" dirty="0">
                <a:latin typeface="Arial"/>
                <a:cs typeface="Arial"/>
              </a:rPr>
              <a:t>the</a:t>
            </a:r>
            <a:r>
              <a:rPr sz="1800" spc="165" dirty="0">
                <a:latin typeface="Arial"/>
                <a:cs typeface="Arial"/>
              </a:rPr>
              <a:t> </a:t>
            </a:r>
            <a:r>
              <a:rPr sz="1800" i="1" spc="-5" dirty="0">
                <a:latin typeface="Arial"/>
                <a:cs typeface="Arial"/>
              </a:rPr>
              <a:t>role</a:t>
            </a:r>
            <a:endParaRPr sz="1800" dirty="0">
              <a:latin typeface="Arial"/>
              <a:cs typeface="Arial"/>
            </a:endParaRPr>
          </a:p>
          <a:p>
            <a:pPr marL="12700">
              <a:lnSpc>
                <a:spcPct val="100000"/>
              </a:lnSpc>
            </a:pPr>
            <a:r>
              <a:rPr sz="1800" dirty="0">
                <a:latin typeface="Arial"/>
                <a:cs typeface="Arial"/>
              </a:rPr>
              <a:t>of </a:t>
            </a:r>
            <a:r>
              <a:rPr sz="1800" spc="-5" dirty="0">
                <a:latin typeface="Arial"/>
                <a:cs typeface="Arial"/>
              </a:rPr>
              <a:t>an</a:t>
            </a:r>
            <a:r>
              <a:rPr sz="1800" spc="-15" dirty="0">
                <a:latin typeface="Arial"/>
                <a:cs typeface="Arial"/>
              </a:rPr>
              <a:t> </a:t>
            </a:r>
            <a:r>
              <a:rPr sz="1800" spc="-5" dirty="0">
                <a:latin typeface="Arial"/>
                <a:cs typeface="Arial"/>
              </a:rPr>
              <a:t>object)</a:t>
            </a:r>
            <a:endParaRPr sz="1800" dirty="0">
              <a:latin typeface="Arial"/>
              <a:cs typeface="Arial"/>
            </a:endParaRPr>
          </a:p>
        </p:txBody>
      </p:sp>
      <p:sp>
        <p:nvSpPr>
          <p:cNvPr id="18" name="object 18"/>
          <p:cNvSpPr/>
          <p:nvPr/>
        </p:nvSpPr>
        <p:spPr>
          <a:xfrm>
            <a:off x="7685531" y="3864864"/>
            <a:ext cx="371855" cy="513588"/>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1962911" y="3813047"/>
            <a:ext cx="371856" cy="513588"/>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6006084" y="4009644"/>
            <a:ext cx="371856" cy="513588"/>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3034283" y="4009644"/>
            <a:ext cx="371856" cy="513588"/>
          </a:xfrm>
          <a:prstGeom prst="rect">
            <a:avLst/>
          </a:prstGeom>
          <a:blipFill>
            <a:blip r:embed="rId2" cstate="print"/>
            <a:stretch>
              <a:fillRect/>
            </a:stretch>
          </a:blipFill>
        </p:spPr>
        <p:txBody>
          <a:bodyPr wrap="square" lIns="0" tIns="0" rIns="0" bIns="0" rtlCol="0"/>
          <a:lstStyle/>
          <a:p>
            <a:endParaRPr/>
          </a:p>
        </p:txBody>
      </p:sp>
      <p:graphicFrame>
        <p:nvGraphicFramePr>
          <p:cNvPr id="26" name="object 26"/>
          <p:cNvGraphicFramePr>
            <a:graphicFrameLocks noGrp="1"/>
          </p:cNvGraphicFramePr>
          <p:nvPr>
            <p:extLst>
              <p:ext uri="{D42A27DB-BD31-4B8C-83A1-F6EECF244321}">
                <p14:modId xmlns:p14="http://schemas.microsoft.com/office/powerpoint/2010/main" val="3140611952"/>
              </p:ext>
            </p:extLst>
          </p:nvPr>
        </p:nvGraphicFramePr>
        <p:xfrm>
          <a:off x="688340" y="3823178"/>
          <a:ext cx="7696200" cy="53340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254000">
                <a:tc rowSpan="2">
                  <a:txBody>
                    <a:bodyPr/>
                    <a:lstStyle/>
                    <a:p>
                      <a:pPr marL="639445">
                        <a:lnSpc>
                          <a:spcPct val="100000"/>
                        </a:lnSpc>
                        <a:spcBef>
                          <a:spcPts val="775"/>
                        </a:spcBef>
                      </a:pPr>
                      <a:r>
                        <a:rPr sz="1800" spc="-5" dirty="0">
                          <a:latin typeface="Arial"/>
                          <a:cs typeface="Arial"/>
                        </a:rPr>
                        <a:t>Student</a:t>
                      </a:r>
                      <a:endParaRPr sz="1800" dirty="0">
                        <a:latin typeface="Arial"/>
                        <a:cs typeface="Arial"/>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tcPr>
                </a:tc>
                <a:tc rowSpan="2">
                  <a:txBody>
                    <a:bodyPr/>
                    <a:lstStyle/>
                    <a:p>
                      <a:pPr marL="558165">
                        <a:lnSpc>
                          <a:spcPct val="100000"/>
                        </a:lnSpc>
                        <a:spcBef>
                          <a:spcPts val="1175"/>
                        </a:spcBef>
                      </a:pPr>
                      <a:r>
                        <a:rPr lang="en-US" sz="1800" dirty="0">
                          <a:latin typeface="Arial"/>
                          <a:cs typeface="Arial"/>
                        </a:rPr>
                        <a:t>Sports</a:t>
                      </a:r>
                      <a:endParaRPr sz="1800" dirty="0">
                        <a:latin typeface="Arial"/>
                        <a:cs typeface="Arial"/>
                      </a:endParaRPr>
                    </a:p>
                  </a:txBody>
                  <a:tcPr marL="0" marR="0" marT="1492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chemeClr val="accent5">
                        <a:lumMod val="75000"/>
                      </a:schemeClr>
                    </a:solidFill>
                  </a:tcPr>
                </a:tc>
                <a:extLst>
                  <a:ext uri="{0D108BD9-81ED-4DB2-BD59-A6C34878D82A}">
                    <a16:rowId xmlns:a16="http://schemas.microsoft.com/office/drawing/2014/main" val="10000"/>
                  </a:ext>
                </a:extLst>
              </a:tr>
              <a:tr h="279400">
                <a:tc vMerge="1">
                  <a:txBody>
                    <a:bodyPr/>
                    <a:lstStyle/>
                    <a:p>
                      <a:endParaRPr/>
                    </a:p>
                  </a:txBody>
                  <a:tcPr marL="0" marR="0" marT="984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6520">
                        <a:lnSpc>
                          <a:spcPts val="1780"/>
                        </a:lnSpc>
                        <a:spcBef>
                          <a:spcPts val="320"/>
                        </a:spcBef>
                        <a:tabLst>
                          <a:tab pos="3068320" algn="l"/>
                        </a:tabLst>
                      </a:pPr>
                      <a:r>
                        <a:rPr sz="1800" dirty="0">
                          <a:latin typeface="Arial"/>
                          <a:cs typeface="Arial"/>
                        </a:rPr>
                        <a:t>1..*	1..*</a:t>
                      </a:r>
                    </a:p>
                  </a:txBody>
                  <a:tcPr marL="0" marR="0" marT="40640" marB="0">
                    <a:lnL w="9525">
                      <a:solidFill>
                        <a:srgbClr val="000000"/>
                      </a:solidFill>
                      <a:prstDash val="solid"/>
                    </a:lnL>
                    <a:lnR w="9525">
                      <a:solidFill>
                        <a:srgbClr val="000000"/>
                      </a:solidFill>
                      <a:prstDash val="solid"/>
                    </a:lnR>
                    <a:lnT w="28575">
                      <a:solidFill>
                        <a:srgbClr val="000000"/>
                      </a:solidFill>
                      <a:prstDash val="solid"/>
                    </a:lnT>
                  </a:tcPr>
                </a:tc>
                <a:tc vMerge="1">
                  <a:txBody>
                    <a:bodyPr/>
                    <a:lstStyle/>
                    <a:p>
                      <a:endParaRPr/>
                    </a:p>
                  </a:txBody>
                  <a:tcPr marL="0" marR="0" marT="1492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bl>
          </a:graphicData>
        </a:graphic>
      </p:graphicFrame>
      <p:sp>
        <p:nvSpPr>
          <p:cNvPr id="28" name="object 28"/>
          <p:cNvSpPr/>
          <p:nvPr/>
        </p:nvSpPr>
        <p:spPr>
          <a:xfrm>
            <a:off x="5815584" y="3552444"/>
            <a:ext cx="371856" cy="513587"/>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3566159" y="3552444"/>
            <a:ext cx="371856" cy="5135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4" name="object 4"/>
          <p:cNvSpPr/>
          <p:nvPr/>
        </p:nvSpPr>
        <p:spPr>
          <a:xfrm>
            <a:off x="2753867" y="1266444"/>
            <a:ext cx="3730752"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76771" y="1266444"/>
            <a:ext cx="371855" cy="513588"/>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885694" y="1322578"/>
            <a:ext cx="34480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We </a:t>
            </a:r>
            <a:r>
              <a:rPr sz="1800" spc="-5" dirty="0">
                <a:latin typeface="Arial"/>
                <a:cs typeface="Arial"/>
              </a:rPr>
              <a:t>can specify dual</a:t>
            </a:r>
            <a:r>
              <a:rPr sz="1800" spc="15" dirty="0">
                <a:latin typeface="Arial"/>
                <a:cs typeface="Arial"/>
              </a:rPr>
              <a:t> </a:t>
            </a:r>
            <a:r>
              <a:rPr sz="1800" spc="-5" dirty="0">
                <a:latin typeface="Arial"/>
                <a:cs typeface="Arial"/>
              </a:rPr>
              <a:t>associations.</a:t>
            </a:r>
            <a:endParaRPr sz="1800">
              <a:latin typeface="Arial"/>
              <a:cs typeface="Arial"/>
            </a:endParaRPr>
          </a:p>
        </p:txBody>
      </p:sp>
      <p:sp>
        <p:nvSpPr>
          <p:cNvPr id="7" name="object 7"/>
          <p:cNvSpPr/>
          <p:nvPr/>
        </p:nvSpPr>
        <p:spPr>
          <a:xfrm>
            <a:off x="6324600" y="3810000"/>
            <a:ext cx="2057400" cy="1447800"/>
          </a:xfrm>
          <a:custGeom>
            <a:avLst/>
            <a:gdLst/>
            <a:ahLst/>
            <a:cxnLst/>
            <a:rect l="l" t="t" r="r" b="b"/>
            <a:pathLst>
              <a:path w="2057400" h="1447800">
                <a:moveTo>
                  <a:pt x="0" y="1447800"/>
                </a:moveTo>
                <a:lnTo>
                  <a:pt x="2057400" y="1447800"/>
                </a:lnTo>
                <a:lnTo>
                  <a:pt x="2057400" y="0"/>
                </a:lnTo>
                <a:lnTo>
                  <a:pt x="0" y="0"/>
                </a:lnTo>
                <a:lnTo>
                  <a:pt x="0" y="1447800"/>
                </a:lnTo>
                <a:close/>
              </a:path>
            </a:pathLst>
          </a:custGeom>
          <a:solidFill>
            <a:srgbClr val="0E6EC5"/>
          </a:solidFill>
        </p:spPr>
        <p:txBody>
          <a:bodyPr wrap="square" lIns="0" tIns="0" rIns="0" bIns="0" rtlCol="0"/>
          <a:lstStyle/>
          <a:p>
            <a:endParaRPr/>
          </a:p>
        </p:txBody>
      </p:sp>
      <p:sp>
        <p:nvSpPr>
          <p:cNvPr id="8" name="object 8"/>
          <p:cNvSpPr/>
          <p:nvPr/>
        </p:nvSpPr>
        <p:spPr>
          <a:xfrm>
            <a:off x="6929628" y="4322064"/>
            <a:ext cx="867155"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488935" y="4322064"/>
            <a:ext cx="371855"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85800" y="3759200"/>
            <a:ext cx="2057400" cy="1498600"/>
          </a:xfrm>
          <a:custGeom>
            <a:avLst/>
            <a:gdLst/>
            <a:ahLst/>
            <a:cxnLst/>
            <a:rect l="l" t="t" r="r" b="b"/>
            <a:pathLst>
              <a:path w="2057400" h="1498600">
                <a:moveTo>
                  <a:pt x="0" y="1498600"/>
                </a:moveTo>
                <a:lnTo>
                  <a:pt x="2057400" y="1498600"/>
                </a:lnTo>
                <a:lnTo>
                  <a:pt x="2057400" y="0"/>
                </a:lnTo>
                <a:lnTo>
                  <a:pt x="0" y="0"/>
                </a:lnTo>
                <a:lnTo>
                  <a:pt x="0" y="1498600"/>
                </a:lnTo>
                <a:close/>
              </a:path>
            </a:pathLst>
          </a:custGeom>
          <a:solidFill>
            <a:srgbClr val="0E6EC5"/>
          </a:solidFill>
        </p:spPr>
        <p:txBody>
          <a:bodyPr wrap="square" lIns="0" tIns="0" rIns="0" bIns="0" rtlCol="0"/>
          <a:lstStyle/>
          <a:p>
            <a:endParaRPr/>
          </a:p>
        </p:txBody>
      </p:sp>
      <p:sp>
        <p:nvSpPr>
          <p:cNvPr id="11" name="object 11"/>
          <p:cNvSpPr/>
          <p:nvPr/>
        </p:nvSpPr>
        <p:spPr>
          <a:xfrm>
            <a:off x="1176527" y="4296155"/>
            <a:ext cx="1094232" cy="5135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962911" y="4296155"/>
            <a:ext cx="371856" cy="51358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3758184" y="3552444"/>
            <a:ext cx="1400556" cy="51358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850891" y="3552444"/>
            <a:ext cx="371856" cy="513587"/>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3889375" y="3609213"/>
            <a:ext cx="11182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member</a:t>
            </a:r>
            <a:r>
              <a:rPr sz="1800" spc="-65" dirty="0">
                <a:latin typeface="Arial"/>
                <a:cs typeface="Arial"/>
              </a:rPr>
              <a:t> </a:t>
            </a:r>
            <a:r>
              <a:rPr sz="1800" dirty="0">
                <a:latin typeface="Arial"/>
                <a:cs typeface="Arial"/>
              </a:rPr>
              <a:t>of</a:t>
            </a:r>
            <a:endParaRPr sz="1800">
              <a:latin typeface="Arial"/>
              <a:cs typeface="Arial"/>
            </a:endParaRPr>
          </a:p>
        </p:txBody>
      </p:sp>
      <p:sp>
        <p:nvSpPr>
          <p:cNvPr id="16" name="object 16"/>
          <p:cNvSpPr/>
          <p:nvPr/>
        </p:nvSpPr>
        <p:spPr>
          <a:xfrm>
            <a:off x="2691383" y="4009644"/>
            <a:ext cx="650747" cy="513588"/>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3034283" y="4009644"/>
            <a:ext cx="371856" cy="51358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3758184" y="4847844"/>
            <a:ext cx="1501139" cy="513588"/>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4951476" y="4847844"/>
            <a:ext cx="371855" cy="513588"/>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2691383" y="4847844"/>
            <a:ext cx="434340" cy="513588"/>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2817876" y="4847844"/>
            <a:ext cx="371856"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5663184" y="4847844"/>
            <a:ext cx="650748" cy="513588"/>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6006084" y="4847844"/>
            <a:ext cx="371856" cy="513588"/>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5663184" y="4009644"/>
            <a:ext cx="650748" cy="513588"/>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6006084" y="4009644"/>
            <a:ext cx="371856" cy="513588"/>
          </a:xfrm>
          <a:prstGeom prst="rect">
            <a:avLst/>
          </a:prstGeom>
          <a:blipFill>
            <a:blip r:embed="rId3" cstate="print"/>
            <a:stretch>
              <a:fillRect/>
            </a:stretch>
          </a:blipFill>
        </p:spPr>
        <p:txBody>
          <a:bodyPr wrap="square" lIns="0" tIns="0" rIns="0" bIns="0" rtlCol="0"/>
          <a:lstStyle/>
          <a:p>
            <a:endParaRPr/>
          </a:p>
        </p:txBody>
      </p:sp>
      <p:sp>
        <p:nvSpPr>
          <p:cNvPr id="26" name="object 26"/>
          <p:cNvSpPr/>
          <p:nvPr/>
        </p:nvSpPr>
        <p:spPr>
          <a:xfrm>
            <a:off x="3837432" y="4096511"/>
            <a:ext cx="1438656" cy="513588"/>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968240" y="4096511"/>
            <a:ext cx="371856" cy="513588"/>
          </a:xfrm>
          <a:prstGeom prst="rect">
            <a:avLst/>
          </a:prstGeom>
          <a:blipFill>
            <a:blip r:embed="rId3" cstate="print"/>
            <a:stretch>
              <a:fillRect/>
            </a:stretch>
          </a:blipFill>
        </p:spPr>
        <p:txBody>
          <a:bodyPr wrap="square" lIns="0" tIns="0" rIns="0" bIns="0" rtlCol="0"/>
          <a:lstStyle/>
          <a:p>
            <a:endParaRPr/>
          </a:p>
        </p:txBody>
      </p:sp>
      <p:graphicFrame>
        <p:nvGraphicFramePr>
          <p:cNvPr id="28" name="object 28"/>
          <p:cNvGraphicFramePr>
            <a:graphicFrameLocks noGrp="1"/>
          </p:cNvGraphicFramePr>
          <p:nvPr/>
        </p:nvGraphicFramePr>
        <p:xfrm>
          <a:off x="681037" y="3754437"/>
          <a:ext cx="7696200" cy="1473200"/>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254000">
                <a:tc rowSpan="3">
                  <a:txBody>
                    <a:bodyPr/>
                    <a:lstStyle/>
                    <a:p>
                      <a:pPr>
                        <a:lnSpc>
                          <a:spcPct val="100000"/>
                        </a:lnSpc>
                      </a:pPr>
                      <a:endParaRPr sz="2000">
                        <a:latin typeface="Times New Roman"/>
                        <a:cs typeface="Times New Roman"/>
                      </a:endParaRPr>
                    </a:p>
                    <a:p>
                      <a:pPr>
                        <a:lnSpc>
                          <a:spcPct val="100000"/>
                        </a:lnSpc>
                        <a:spcBef>
                          <a:spcPts val="35"/>
                        </a:spcBef>
                      </a:pPr>
                      <a:endParaRPr sz="1950">
                        <a:latin typeface="Times New Roman"/>
                        <a:cs typeface="Times New Roman"/>
                      </a:endParaRPr>
                    </a:p>
                    <a:p>
                      <a:pPr marL="639445">
                        <a:lnSpc>
                          <a:spcPct val="100000"/>
                        </a:lnSpc>
                      </a:pPr>
                      <a:r>
                        <a:rPr sz="1800" spc="-5" dirty="0">
                          <a:latin typeface="Arial"/>
                          <a:cs typeface="Arial"/>
                        </a:rPr>
                        <a:t>Student</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B w="28575">
                      <a:solidFill>
                        <a:srgbClr val="000000"/>
                      </a:solidFill>
                      <a:prstDash val="solid"/>
                    </a:lnB>
                  </a:tcPr>
                </a:tc>
                <a:tc rowSpan="3">
                  <a:txBody>
                    <a:bodyPr/>
                    <a:lstStyle/>
                    <a:p>
                      <a:pPr>
                        <a:lnSpc>
                          <a:spcPct val="100000"/>
                        </a:lnSpc>
                      </a:pPr>
                      <a:endParaRPr sz="2000">
                        <a:latin typeface="Times New Roman"/>
                        <a:cs typeface="Times New Roman"/>
                      </a:endParaRPr>
                    </a:p>
                    <a:p>
                      <a:pPr>
                        <a:lnSpc>
                          <a:spcPct val="100000"/>
                        </a:lnSpc>
                        <a:spcBef>
                          <a:spcPts val="5"/>
                        </a:spcBef>
                      </a:pPr>
                      <a:endParaRPr sz="2150">
                        <a:latin typeface="Times New Roman"/>
                        <a:cs typeface="Times New Roman"/>
                      </a:endParaRPr>
                    </a:p>
                    <a:p>
                      <a:pPr marL="11430" algn="ctr">
                        <a:lnSpc>
                          <a:spcPct val="100000"/>
                        </a:lnSpc>
                      </a:pPr>
                      <a:r>
                        <a:rPr sz="1800" spc="-55" dirty="0">
                          <a:latin typeface="Arial"/>
                          <a:cs typeface="Arial"/>
                        </a:rPr>
                        <a:t>Team</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838200">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6520">
                        <a:lnSpc>
                          <a:spcPct val="100000"/>
                        </a:lnSpc>
                        <a:spcBef>
                          <a:spcPts val="1010"/>
                        </a:spcBef>
                        <a:tabLst>
                          <a:tab pos="1243330" algn="l"/>
                          <a:tab pos="3068320" algn="l"/>
                        </a:tabLst>
                      </a:pPr>
                      <a:r>
                        <a:rPr sz="2700" baseline="21604" dirty="0">
                          <a:latin typeface="Arial"/>
                          <a:cs typeface="Arial"/>
                        </a:rPr>
                        <a:t>1..*	</a:t>
                      </a:r>
                      <a:r>
                        <a:rPr sz="1800" spc="-5" dirty="0">
                          <a:latin typeface="Arial"/>
                          <a:cs typeface="Arial"/>
                        </a:rPr>
                        <a:t>Consists</a:t>
                      </a:r>
                      <a:r>
                        <a:rPr sz="1800" spc="20" dirty="0">
                          <a:latin typeface="Arial"/>
                          <a:cs typeface="Arial"/>
                        </a:rPr>
                        <a:t> </a:t>
                      </a:r>
                      <a:r>
                        <a:rPr sz="1800" dirty="0">
                          <a:latin typeface="Arial"/>
                          <a:cs typeface="Arial"/>
                        </a:rPr>
                        <a:t>of	</a:t>
                      </a:r>
                      <a:r>
                        <a:rPr sz="2700" baseline="21604" dirty="0">
                          <a:latin typeface="Arial"/>
                          <a:cs typeface="Arial"/>
                        </a:rPr>
                        <a:t>1..*</a:t>
                      </a:r>
                      <a:endParaRPr sz="2700" baseline="21604">
                        <a:latin typeface="Arial"/>
                        <a:cs typeface="Arial"/>
                      </a:endParaRPr>
                    </a:p>
                  </a:txBody>
                  <a:tcPr marL="0" marR="0" marT="128270" marB="0">
                    <a:lnL w="9525">
                      <a:solidFill>
                        <a:srgbClr val="000000"/>
                      </a:solidFill>
                      <a:prstDash val="solid"/>
                    </a:lnL>
                    <a:lnR w="952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81000">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6520">
                        <a:lnSpc>
                          <a:spcPct val="100000"/>
                        </a:lnSpc>
                        <a:spcBef>
                          <a:spcPts val="320"/>
                        </a:spcBef>
                        <a:tabLst>
                          <a:tab pos="1163320" algn="l"/>
                          <a:tab pos="3068320" algn="l"/>
                        </a:tabLst>
                      </a:pPr>
                      <a:r>
                        <a:rPr sz="1800" dirty="0">
                          <a:latin typeface="Arial"/>
                          <a:cs typeface="Arial"/>
                        </a:rPr>
                        <a:t>1	</a:t>
                      </a:r>
                      <a:r>
                        <a:rPr sz="1800" spc="-10" dirty="0">
                          <a:latin typeface="Arial"/>
                          <a:cs typeface="Arial"/>
                        </a:rPr>
                        <a:t>president</a:t>
                      </a:r>
                      <a:r>
                        <a:rPr sz="1800" spc="30" dirty="0">
                          <a:latin typeface="Arial"/>
                          <a:cs typeface="Arial"/>
                        </a:rPr>
                        <a:t> </a:t>
                      </a:r>
                      <a:r>
                        <a:rPr sz="1800" spc="-5" dirty="0">
                          <a:latin typeface="Arial"/>
                          <a:cs typeface="Arial"/>
                        </a:rPr>
                        <a:t>of	1..*</a:t>
                      </a:r>
                      <a:endParaRPr sz="1800">
                        <a:latin typeface="Arial"/>
                        <a:cs typeface="Arial"/>
                      </a:endParaRPr>
                    </a:p>
                  </a:txBody>
                  <a:tcPr marL="0" marR="0" marT="40640" marB="0">
                    <a:lnL w="9525">
                      <a:solidFill>
                        <a:srgbClr val="000000"/>
                      </a:solidFill>
                      <a:prstDash val="solid"/>
                    </a:lnL>
                    <a:lnR w="9525">
                      <a:solidFill>
                        <a:srgbClr val="000000"/>
                      </a:solidFill>
                      <a:prstDash val="solid"/>
                    </a:lnR>
                    <a:lnT w="28575">
                      <a:solidFill>
                        <a:srgbClr val="000000"/>
                      </a:solidFill>
                      <a:prstDash val="solid"/>
                    </a:lnT>
                  </a:tcPr>
                </a:tc>
                <a:tc vMerge="1">
                  <a:txBody>
                    <a:bodyPr/>
                    <a:lstStyle/>
                    <a:p>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4" name="object 4"/>
          <p:cNvSpPr/>
          <p:nvPr/>
        </p:nvSpPr>
        <p:spPr>
          <a:xfrm>
            <a:off x="557783" y="1190244"/>
            <a:ext cx="5615940"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865876" y="1190244"/>
            <a:ext cx="649224"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207252" y="1190244"/>
            <a:ext cx="373379"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272784" y="1190244"/>
            <a:ext cx="1068323" cy="5135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33259" y="1190244"/>
            <a:ext cx="373379" cy="5135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7098792" y="1190244"/>
            <a:ext cx="891540" cy="51358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57783" y="1464563"/>
            <a:ext cx="2275331" cy="51358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525267" y="1464563"/>
            <a:ext cx="371856" cy="51358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589276" y="1464563"/>
            <a:ext cx="371856" cy="513588"/>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688340" y="1246378"/>
            <a:ext cx="7088505" cy="57404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Associations can also </a:t>
            </a:r>
            <a:r>
              <a:rPr sz="1800" spc="-10" dirty="0">
                <a:latin typeface="Arial"/>
                <a:cs typeface="Arial"/>
              </a:rPr>
              <a:t>be </a:t>
            </a:r>
            <a:r>
              <a:rPr sz="1800" spc="-5" dirty="0">
                <a:latin typeface="Arial"/>
                <a:cs typeface="Arial"/>
              </a:rPr>
              <a:t>objects themselves, called </a:t>
            </a:r>
            <a:r>
              <a:rPr sz="1800" i="1" spc="-5" dirty="0">
                <a:latin typeface="Arial"/>
                <a:cs typeface="Arial"/>
              </a:rPr>
              <a:t>link classes </a:t>
            </a:r>
            <a:r>
              <a:rPr sz="1800" spc="-5" dirty="0">
                <a:latin typeface="Arial"/>
                <a:cs typeface="Arial"/>
              </a:rPr>
              <a:t>or</a:t>
            </a:r>
            <a:r>
              <a:rPr sz="1800" spc="195" dirty="0">
                <a:latin typeface="Arial"/>
                <a:cs typeface="Arial"/>
              </a:rPr>
              <a:t> </a:t>
            </a:r>
            <a:r>
              <a:rPr sz="1800" spc="-10" dirty="0">
                <a:latin typeface="Arial"/>
                <a:cs typeface="Arial"/>
              </a:rPr>
              <a:t>an</a:t>
            </a:r>
            <a:endParaRPr sz="1800">
              <a:latin typeface="Arial"/>
              <a:cs typeface="Arial"/>
            </a:endParaRPr>
          </a:p>
          <a:p>
            <a:pPr marL="12700">
              <a:lnSpc>
                <a:spcPct val="100000"/>
              </a:lnSpc>
            </a:pPr>
            <a:r>
              <a:rPr sz="1800" i="1" spc="-5" dirty="0">
                <a:latin typeface="Arial"/>
                <a:cs typeface="Arial"/>
              </a:rPr>
              <a:t>association</a:t>
            </a:r>
            <a:r>
              <a:rPr sz="1800" i="1" spc="10" dirty="0">
                <a:latin typeface="Arial"/>
                <a:cs typeface="Arial"/>
              </a:rPr>
              <a:t> </a:t>
            </a:r>
            <a:r>
              <a:rPr sz="1800" i="1" spc="-5" dirty="0">
                <a:latin typeface="Arial"/>
                <a:cs typeface="Arial"/>
              </a:rPr>
              <a:t>classes</a:t>
            </a:r>
            <a:r>
              <a:rPr sz="1800" spc="-5" dirty="0">
                <a:latin typeface="Arial"/>
                <a:cs typeface="Arial"/>
              </a:rPr>
              <a:t>.</a:t>
            </a:r>
            <a:endParaRPr sz="1800">
              <a:latin typeface="Arial"/>
              <a:cs typeface="Arial"/>
            </a:endParaRPr>
          </a:p>
        </p:txBody>
      </p:sp>
      <p:sp>
        <p:nvSpPr>
          <p:cNvPr id="14" name="object 14"/>
          <p:cNvSpPr/>
          <p:nvPr/>
        </p:nvSpPr>
        <p:spPr>
          <a:xfrm>
            <a:off x="2743200" y="5537200"/>
            <a:ext cx="3581400" cy="0"/>
          </a:xfrm>
          <a:custGeom>
            <a:avLst/>
            <a:gdLst/>
            <a:ahLst/>
            <a:cxnLst/>
            <a:rect l="l" t="t" r="r" b="b"/>
            <a:pathLst>
              <a:path w="3581400">
                <a:moveTo>
                  <a:pt x="0" y="0"/>
                </a:moveTo>
                <a:lnTo>
                  <a:pt x="3581400" y="0"/>
                </a:lnTo>
              </a:path>
            </a:pathLst>
          </a:custGeom>
          <a:ln w="28575">
            <a:solidFill>
              <a:srgbClr val="000000"/>
            </a:solidFill>
          </a:ln>
        </p:spPr>
        <p:txBody>
          <a:bodyPr wrap="square" lIns="0" tIns="0" rIns="0" bIns="0" rtlCol="0"/>
          <a:lstStyle/>
          <a:p>
            <a:endParaRPr/>
          </a:p>
        </p:txBody>
      </p:sp>
      <p:sp>
        <p:nvSpPr>
          <p:cNvPr id="15" name="object 15"/>
          <p:cNvSpPr/>
          <p:nvPr/>
        </p:nvSpPr>
        <p:spPr>
          <a:xfrm>
            <a:off x="6324600" y="5270500"/>
            <a:ext cx="2057400" cy="533400"/>
          </a:xfrm>
          <a:custGeom>
            <a:avLst/>
            <a:gdLst/>
            <a:ahLst/>
            <a:cxnLst/>
            <a:rect l="l" t="t" r="r" b="b"/>
            <a:pathLst>
              <a:path w="2057400" h="533400">
                <a:moveTo>
                  <a:pt x="0" y="533400"/>
                </a:moveTo>
                <a:lnTo>
                  <a:pt x="2057400" y="533400"/>
                </a:lnTo>
                <a:lnTo>
                  <a:pt x="2057400" y="0"/>
                </a:lnTo>
                <a:lnTo>
                  <a:pt x="0" y="0"/>
                </a:lnTo>
                <a:lnTo>
                  <a:pt x="0" y="533400"/>
                </a:lnTo>
                <a:close/>
              </a:path>
            </a:pathLst>
          </a:custGeom>
          <a:solidFill>
            <a:srgbClr val="0E6EC5"/>
          </a:solidFill>
        </p:spPr>
        <p:txBody>
          <a:bodyPr wrap="square" lIns="0" tIns="0" rIns="0" bIns="0" rtlCol="0"/>
          <a:lstStyle/>
          <a:p>
            <a:endParaRPr/>
          </a:p>
        </p:txBody>
      </p:sp>
      <p:sp>
        <p:nvSpPr>
          <p:cNvPr id="16" name="object 16"/>
          <p:cNvSpPr/>
          <p:nvPr/>
        </p:nvSpPr>
        <p:spPr>
          <a:xfrm>
            <a:off x="6751319" y="5324855"/>
            <a:ext cx="1222248" cy="513588"/>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7665719" y="5324855"/>
            <a:ext cx="371855" cy="513588"/>
          </a:xfrm>
          <a:prstGeom prst="rect">
            <a:avLst/>
          </a:prstGeom>
          <a:blipFill>
            <a:blip r:embed="rId4" cstate="print"/>
            <a:stretch>
              <a:fillRect/>
            </a:stretch>
          </a:blipFill>
        </p:spPr>
        <p:txBody>
          <a:bodyPr wrap="square" lIns="0" tIns="0" rIns="0" bIns="0" rtlCol="0"/>
          <a:lstStyle/>
          <a:p>
            <a:endParaRPr/>
          </a:p>
        </p:txBody>
      </p:sp>
      <p:sp>
        <p:nvSpPr>
          <p:cNvPr id="18" name="object 18"/>
          <p:cNvSpPr txBox="1"/>
          <p:nvPr/>
        </p:nvSpPr>
        <p:spPr>
          <a:xfrm>
            <a:off x="6324600" y="5264150"/>
            <a:ext cx="2057400" cy="533400"/>
          </a:xfrm>
          <a:prstGeom prst="rect">
            <a:avLst/>
          </a:prstGeom>
          <a:ln w="9525">
            <a:solidFill>
              <a:srgbClr val="000000"/>
            </a:solidFill>
          </a:ln>
        </p:spPr>
        <p:txBody>
          <a:bodyPr vert="horz" wrap="square" lIns="0" tIns="130810" rIns="0" bIns="0" rtlCol="0">
            <a:spAutoFit/>
          </a:bodyPr>
          <a:lstStyle/>
          <a:p>
            <a:pPr marL="571500">
              <a:lnSpc>
                <a:spcPct val="100000"/>
              </a:lnSpc>
              <a:spcBef>
                <a:spcPts val="1030"/>
              </a:spcBef>
            </a:pPr>
            <a:r>
              <a:rPr sz="1800" spc="-15" dirty="0">
                <a:latin typeface="Arial"/>
                <a:cs typeface="Arial"/>
              </a:rPr>
              <a:t>Warranty</a:t>
            </a:r>
            <a:endParaRPr sz="1800">
              <a:latin typeface="Arial"/>
              <a:cs typeface="Arial"/>
            </a:endParaRPr>
          </a:p>
        </p:txBody>
      </p:sp>
      <p:sp>
        <p:nvSpPr>
          <p:cNvPr id="19" name="object 19"/>
          <p:cNvSpPr/>
          <p:nvPr/>
        </p:nvSpPr>
        <p:spPr>
          <a:xfrm>
            <a:off x="685800" y="5257800"/>
            <a:ext cx="2057400" cy="533400"/>
          </a:xfrm>
          <a:custGeom>
            <a:avLst/>
            <a:gdLst/>
            <a:ahLst/>
            <a:cxnLst/>
            <a:rect l="l" t="t" r="r" b="b"/>
            <a:pathLst>
              <a:path w="2057400" h="533400">
                <a:moveTo>
                  <a:pt x="0" y="533400"/>
                </a:moveTo>
                <a:lnTo>
                  <a:pt x="2057400" y="533400"/>
                </a:lnTo>
                <a:lnTo>
                  <a:pt x="2057400" y="0"/>
                </a:lnTo>
                <a:lnTo>
                  <a:pt x="0" y="0"/>
                </a:lnTo>
                <a:lnTo>
                  <a:pt x="0" y="533400"/>
                </a:lnTo>
                <a:close/>
              </a:path>
            </a:pathLst>
          </a:custGeom>
          <a:solidFill>
            <a:srgbClr val="0E6EC5"/>
          </a:solidFill>
        </p:spPr>
        <p:txBody>
          <a:bodyPr wrap="square" lIns="0" tIns="0" rIns="0" bIns="0" rtlCol="0"/>
          <a:lstStyle/>
          <a:p>
            <a:endParaRPr/>
          </a:p>
        </p:txBody>
      </p:sp>
      <p:sp>
        <p:nvSpPr>
          <p:cNvPr id="20" name="object 20"/>
          <p:cNvSpPr/>
          <p:nvPr/>
        </p:nvSpPr>
        <p:spPr>
          <a:xfrm>
            <a:off x="1176527" y="5312664"/>
            <a:ext cx="1094232" cy="513588"/>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1962911" y="5312664"/>
            <a:ext cx="371856" cy="513588"/>
          </a:xfrm>
          <a:prstGeom prst="rect">
            <a:avLst/>
          </a:prstGeom>
          <a:blipFill>
            <a:blip r:embed="rId4" cstate="print"/>
            <a:stretch>
              <a:fillRect/>
            </a:stretch>
          </a:blipFill>
        </p:spPr>
        <p:txBody>
          <a:bodyPr wrap="square" lIns="0" tIns="0" rIns="0" bIns="0" rtlCol="0"/>
          <a:lstStyle/>
          <a:p>
            <a:endParaRPr/>
          </a:p>
        </p:txBody>
      </p:sp>
      <p:sp>
        <p:nvSpPr>
          <p:cNvPr id="22" name="object 22"/>
          <p:cNvSpPr txBox="1"/>
          <p:nvPr/>
        </p:nvSpPr>
        <p:spPr>
          <a:xfrm>
            <a:off x="685800" y="5264150"/>
            <a:ext cx="2057400" cy="533400"/>
          </a:xfrm>
          <a:prstGeom prst="rect">
            <a:avLst/>
          </a:prstGeom>
          <a:ln w="9525">
            <a:solidFill>
              <a:srgbClr val="000000"/>
            </a:solidFill>
          </a:ln>
        </p:spPr>
        <p:txBody>
          <a:bodyPr vert="horz" wrap="square" lIns="0" tIns="118110" rIns="0" bIns="0" rtlCol="0">
            <a:spAutoFit/>
          </a:bodyPr>
          <a:lstStyle/>
          <a:p>
            <a:pPr marL="634365">
              <a:lnSpc>
                <a:spcPct val="100000"/>
              </a:lnSpc>
              <a:spcBef>
                <a:spcPts val="930"/>
              </a:spcBef>
            </a:pPr>
            <a:r>
              <a:rPr sz="1800" spc="-5" dirty="0">
                <a:latin typeface="Arial"/>
                <a:cs typeface="Arial"/>
              </a:rPr>
              <a:t>Product</a:t>
            </a:r>
            <a:endParaRPr sz="1800">
              <a:latin typeface="Arial"/>
              <a:cs typeface="Arial"/>
            </a:endParaRPr>
          </a:p>
        </p:txBody>
      </p:sp>
      <p:sp>
        <p:nvSpPr>
          <p:cNvPr id="23" name="object 23"/>
          <p:cNvSpPr/>
          <p:nvPr/>
        </p:nvSpPr>
        <p:spPr>
          <a:xfrm>
            <a:off x="4495800" y="4343400"/>
            <a:ext cx="0" cy="1219200"/>
          </a:xfrm>
          <a:custGeom>
            <a:avLst/>
            <a:gdLst/>
            <a:ahLst/>
            <a:cxnLst/>
            <a:rect l="l" t="t" r="r" b="b"/>
            <a:pathLst>
              <a:path h="1219200">
                <a:moveTo>
                  <a:pt x="0" y="0"/>
                </a:moveTo>
                <a:lnTo>
                  <a:pt x="0" y="1219200"/>
                </a:lnTo>
              </a:path>
            </a:pathLst>
          </a:custGeom>
          <a:ln w="28575">
            <a:solidFill>
              <a:srgbClr val="000000"/>
            </a:solidFill>
            <a:prstDash val="lgDash"/>
          </a:ln>
        </p:spPr>
        <p:txBody>
          <a:bodyPr wrap="square" lIns="0" tIns="0" rIns="0" bIns="0" rtlCol="0"/>
          <a:lstStyle/>
          <a:p>
            <a:endParaRPr/>
          </a:p>
        </p:txBody>
      </p:sp>
      <p:sp>
        <p:nvSpPr>
          <p:cNvPr id="24" name="object 24"/>
          <p:cNvSpPr/>
          <p:nvPr/>
        </p:nvSpPr>
        <p:spPr>
          <a:xfrm>
            <a:off x="3467100" y="3962400"/>
            <a:ext cx="2057400" cy="304800"/>
          </a:xfrm>
          <a:custGeom>
            <a:avLst/>
            <a:gdLst/>
            <a:ahLst/>
            <a:cxnLst/>
            <a:rect l="l" t="t" r="r" b="b"/>
            <a:pathLst>
              <a:path w="2057400" h="304800">
                <a:moveTo>
                  <a:pt x="0" y="304800"/>
                </a:moveTo>
                <a:lnTo>
                  <a:pt x="2057400" y="304800"/>
                </a:lnTo>
                <a:lnTo>
                  <a:pt x="2057400" y="0"/>
                </a:lnTo>
                <a:lnTo>
                  <a:pt x="0" y="0"/>
                </a:lnTo>
                <a:lnTo>
                  <a:pt x="0" y="304800"/>
                </a:lnTo>
                <a:close/>
              </a:path>
            </a:pathLst>
          </a:custGeom>
          <a:solidFill>
            <a:srgbClr val="0E6EC5"/>
          </a:solidFill>
        </p:spPr>
        <p:txBody>
          <a:bodyPr wrap="square" lIns="0" tIns="0" rIns="0" bIns="0" rtlCol="0"/>
          <a:lstStyle/>
          <a:p>
            <a:endParaRPr/>
          </a:p>
        </p:txBody>
      </p:sp>
      <p:sp>
        <p:nvSpPr>
          <p:cNvPr id="25" name="object 25"/>
          <p:cNvSpPr/>
          <p:nvPr/>
        </p:nvSpPr>
        <p:spPr>
          <a:xfrm>
            <a:off x="3467100" y="3962400"/>
            <a:ext cx="2057400" cy="304800"/>
          </a:xfrm>
          <a:custGeom>
            <a:avLst/>
            <a:gdLst/>
            <a:ahLst/>
            <a:cxnLst/>
            <a:rect l="l" t="t" r="r" b="b"/>
            <a:pathLst>
              <a:path w="2057400" h="304800">
                <a:moveTo>
                  <a:pt x="0" y="304800"/>
                </a:moveTo>
                <a:lnTo>
                  <a:pt x="2057400" y="304800"/>
                </a:lnTo>
                <a:lnTo>
                  <a:pt x="2057400" y="0"/>
                </a:lnTo>
                <a:lnTo>
                  <a:pt x="0" y="0"/>
                </a:lnTo>
                <a:lnTo>
                  <a:pt x="0" y="304800"/>
                </a:lnTo>
                <a:close/>
              </a:path>
            </a:pathLst>
          </a:custGeom>
          <a:ln w="9525">
            <a:solidFill>
              <a:srgbClr val="000000"/>
            </a:solidFill>
          </a:ln>
        </p:spPr>
        <p:txBody>
          <a:bodyPr wrap="square" lIns="0" tIns="0" rIns="0" bIns="0" rtlCol="0"/>
          <a:lstStyle/>
          <a:p>
            <a:endParaRPr/>
          </a:p>
        </p:txBody>
      </p:sp>
      <p:sp>
        <p:nvSpPr>
          <p:cNvPr id="26" name="object 26"/>
          <p:cNvSpPr/>
          <p:nvPr/>
        </p:nvSpPr>
        <p:spPr>
          <a:xfrm>
            <a:off x="3467100" y="2286000"/>
            <a:ext cx="2057400" cy="533400"/>
          </a:xfrm>
          <a:custGeom>
            <a:avLst/>
            <a:gdLst/>
            <a:ahLst/>
            <a:cxnLst/>
            <a:rect l="l" t="t" r="r" b="b"/>
            <a:pathLst>
              <a:path w="2057400" h="533400">
                <a:moveTo>
                  <a:pt x="0" y="533400"/>
                </a:moveTo>
                <a:lnTo>
                  <a:pt x="2057400" y="533400"/>
                </a:lnTo>
                <a:lnTo>
                  <a:pt x="2057400" y="0"/>
                </a:lnTo>
                <a:lnTo>
                  <a:pt x="0" y="0"/>
                </a:lnTo>
                <a:lnTo>
                  <a:pt x="0" y="533400"/>
                </a:lnTo>
                <a:close/>
              </a:path>
            </a:pathLst>
          </a:custGeom>
          <a:solidFill>
            <a:srgbClr val="0E6EC5"/>
          </a:solidFill>
        </p:spPr>
        <p:txBody>
          <a:bodyPr wrap="square" lIns="0" tIns="0" rIns="0" bIns="0" rtlCol="0"/>
          <a:lstStyle/>
          <a:p>
            <a:endParaRPr/>
          </a:p>
        </p:txBody>
      </p:sp>
      <p:sp>
        <p:nvSpPr>
          <p:cNvPr id="27" name="object 27"/>
          <p:cNvSpPr/>
          <p:nvPr/>
        </p:nvSpPr>
        <p:spPr>
          <a:xfrm>
            <a:off x="3742944" y="2340864"/>
            <a:ext cx="1524000" cy="513588"/>
          </a:xfrm>
          <a:prstGeom prst="rect">
            <a:avLst/>
          </a:prstGeom>
          <a:blipFill>
            <a:blip r:embed="rId11" cstate="print"/>
            <a:stretch>
              <a:fillRect/>
            </a:stretch>
          </a:blipFill>
        </p:spPr>
        <p:txBody>
          <a:bodyPr wrap="square" lIns="0" tIns="0" rIns="0" bIns="0" rtlCol="0"/>
          <a:lstStyle/>
          <a:p>
            <a:endParaRPr/>
          </a:p>
        </p:txBody>
      </p:sp>
      <p:sp>
        <p:nvSpPr>
          <p:cNvPr id="28" name="object 28"/>
          <p:cNvSpPr/>
          <p:nvPr/>
        </p:nvSpPr>
        <p:spPr>
          <a:xfrm>
            <a:off x="4959096" y="2340864"/>
            <a:ext cx="371855" cy="513588"/>
          </a:xfrm>
          <a:prstGeom prst="rect">
            <a:avLst/>
          </a:prstGeom>
          <a:blipFill>
            <a:blip r:embed="rId4" cstate="print"/>
            <a:stretch>
              <a:fillRect/>
            </a:stretch>
          </a:blipFill>
        </p:spPr>
        <p:txBody>
          <a:bodyPr wrap="square" lIns="0" tIns="0" rIns="0" bIns="0" rtlCol="0"/>
          <a:lstStyle/>
          <a:p>
            <a:endParaRPr/>
          </a:p>
        </p:txBody>
      </p:sp>
      <p:sp>
        <p:nvSpPr>
          <p:cNvPr id="29" name="object 29"/>
          <p:cNvSpPr txBox="1"/>
          <p:nvPr/>
        </p:nvSpPr>
        <p:spPr>
          <a:xfrm>
            <a:off x="3467100" y="2286000"/>
            <a:ext cx="2057400" cy="533400"/>
          </a:xfrm>
          <a:prstGeom prst="rect">
            <a:avLst/>
          </a:prstGeom>
          <a:ln w="9525">
            <a:solidFill>
              <a:srgbClr val="000000"/>
            </a:solidFill>
          </a:ln>
        </p:spPr>
        <p:txBody>
          <a:bodyPr vert="horz" wrap="square" lIns="0" tIns="123825" rIns="0" bIns="0" rtlCol="0">
            <a:spAutoFit/>
          </a:bodyPr>
          <a:lstStyle/>
          <a:p>
            <a:pPr marL="420370">
              <a:lnSpc>
                <a:spcPct val="100000"/>
              </a:lnSpc>
              <a:spcBef>
                <a:spcPts val="975"/>
              </a:spcBef>
            </a:pPr>
            <a:r>
              <a:rPr sz="1800" spc="-5" dirty="0">
                <a:latin typeface="Arial"/>
                <a:cs typeface="Arial"/>
              </a:rPr>
              <a:t>Registration</a:t>
            </a:r>
            <a:endParaRPr sz="1800">
              <a:latin typeface="Arial"/>
              <a:cs typeface="Arial"/>
            </a:endParaRPr>
          </a:p>
        </p:txBody>
      </p:sp>
      <p:sp>
        <p:nvSpPr>
          <p:cNvPr id="30" name="object 30"/>
          <p:cNvSpPr/>
          <p:nvPr/>
        </p:nvSpPr>
        <p:spPr>
          <a:xfrm>
            <a:off x="3467100" y="2819400"/>
            <a:ext cx="2057400" cy="1143000"/>
          </a:xfrm>
          <a:custGeom>
            <a:avLst/>
            <a:gdLst/>
            <a:ahLst/>
            <a:cxnLst/>
            <a:rect l="l" t="t" r="r" b="b"/>
            <a:pathLst>
              <a:path w="2057400" h="1143000">
                <a:moveTo>
                  <a:pt x="0" y="1143000"/>
                </a:moveTo>
                <a:lnTo>
                  <a:pt x="2057400" y="1143000"/>
                </a:lnTo>
                <a:lnTo>
                  <a:pt x="2057400" y="0"/>
                </a:lnTo>
                <a:lnTo>
                  <a:pt x="0" y="0"/>
                </a:lnTo>
                <a:lnTo>
                  <a:pt x="0" y="1143000"/>
                </a:lnTo>
                <a:close/>
              </a:path>
            </a:pathLst>
          </a:custGeom>
          <a:solidFill>
            <a:srgbClr val="0E6EC5"/>
          </a:solidFill>
        </p:spPr>
        <p:txBody>
          <a:bodyPr wrap="square" lIns="0" tIns="0" rIns="0" bIns="0" rtlCol="0"/>
          <a:lstStyle/>
          <a:p>
            <a:endParaRPr/>
          </a:p>
        </p:txBody>
      </p:sp>
      <p:sp>
        <p:nvSpPr>
          <p:cNvPr id="31" name="object 31"/>
          <p:cNvSpPr/>
          <p:nvPr/>
        </p:nvSpPr>
        <p:spPr>
          <a:xfrm>
            <a:off x="3636264" y="2904744"/>
            <a:ext cx="1738884" cy="513588"/>
          </a:xfrm>
          <a:prstGeom prst="rect">
            <a:avLst/>
          </a:prstGeom>
          <a:blipFill>
            <a:blip r:embed="rId12" cstate="print"/>
            <a:stretch>
              <a:fillRect/>
            </a:stretch>
          </a:blipFill>
        </p:spPr>
        <p:txBody>
          <a:bodyPr wrap="square" lIns="0" tIns="0" rIns="0" bIns="0" rtlCol="0"/>
          <a:lstStyle/>
          <a:p>
            <a:endParaRPr/>
          </a:p>
        </p:txBody>
      </p:sp>
      <p:sp>
        <p:nvSpPr>
          <p:cNvPr id="32" name="object 32"/>
          <p:cNvSpPr/>
          <p:nvPr/>
        </p:nvSpPr>
        <p:spPr>
          <a:xfrm>
            <a:off x="5067300" y="2904744"/>
            <a:ext cx="371855" cy="513588"/>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3674364" y="3179064"/>
            <a:ext cx="1662684" cy="513588"/>
          </a:xfrm>
          <a:prstGeom prst="rect">
            <a:avLst/>
          </a:prstGeom>
          <a:blipFill>
            <a:blip r:embed="rId13" cstate="print"/>
            <a:stretch>
              <a:fillRect/>
            </a:stretch>
          </a:blipFill>
        </p:spPr>
        <p:txBody>
          <a:bodyPr wrap="square" lIns="0" tIns="0" rIns="0" bIns="0" rtlCol="0"/>
          <a:lstStyle/>
          <a:p>
            <a:endParaRPr/>
          </a:p>
        </p:txBody>
      </p:sp>
      <p:sp>
        <p:nvSpPr>
          <p:cNvPr id="34" name="object 34"/>
          <p:cNvSpPr/>
          <p:nvPr/>
        </p:nvSpPr>
        <p:spPr>
          <a:xfrm>
            <a:off x="5029200" y="3179064"/>
            <a:ext cx="371855" cy="513588"/>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3643884" y="3453384"/>
            <a:ext cx="1722119" cy="513588"/>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5058155" y="3453384"/>
            <a:ext cx="371855" cy="513588"/>
          </a:xfrm>
          <a:prstGeom prst="rect">
            <a:avLst/>
          </a:prstGeom>
          <a:blipFill>
            <a:blip r:embed="rId4" cstate="print"/>
            <a:stretch>
              <a:fillRect/>
            </a:stretch>
          </a:blipFill>
        </p:spPr>
        <p:txBody>
          <a:bodyPr wrap="square" lIns="0" tIns="0" rIns="0" bIns="0" rtlCol="0"/>
          <a:lstStyle/>
          <a:p>
            <a:endParaRPr/>
          </a:p>
        </p:txBody>
      </p:sp>
      <p:sp>
        <p:nvSpPr>
          <p:cNvPr id="37" name="object 37"/>
          <p:cNvSpPr txBox="1"/>
          <p:nvPr/>
        </p:nvSpPr>
        <p:spPr>
          <a:xfrm>
            <a:off x="3467100" y="2819400"/>
            <a:ext cx="2057400" cy="1143000"/>
          </a:xfrm>
          <a:prstGeom prst="rect">
            <a:avLst/>
          </a:prstGeom>
          <a:ln w="9525">
            <a:solidFill>
              <a:srgbClr val="000000"/>
            </a:solidFill>
          </a:ln>
        </p:spPr>
        <p:txBody>
          <a:bodyPr vert="horz" wrap="square" lIns="0" tIns="154305" rIns="0" bIns="0" rtlCol="0">
            <a:spAutoFit/>
          </a:bodyPr>
          <a:lstStyle/>
          <a:p>
            <a:pPr marL="321310" marR="304800" indent="-7620" algn="just">
              <a:lnSpc>
                <a:spcPct val="100000"/>
              </a:lnSpc>
              <a:spcBef>
                <a:spcPts val="1215"/>
              </a:spcBef>
            </a:pPr>
            <a:r>
              <a:rPr sz="1800" spc="-5" dirty="0">
                <a:latin typeface="Arial"/>
                <a:cs typeface="Arial"/>
              </a:rPr>
              <a:t>mo</a:t>
            </a:r>
            <a:r>
              <a:rPr sz="1800" spc="-15" dirty="0">
                <a:latin typeface="Arial"/>
                <a:cs typeface="Arial"/>
              </a:rPr>
              <a:t>d</a:t>
            </a:r>
            <a:r>
              <a:rPr sz="1800" spc="-5" dirty="0">
                <a:latin typeface="Arial"/>
                <a:cs typeface="Arial"/>
              </a:rPr>
              <a:t>e</a:t>
            </a:r>
            <a:r>
              <a:rPr sz="1800" spc="-15" dirty="0">
                <a:latin typeface="Arial"/>
                <a:cs typeface="Arial"/>
              </a:rPr>
              <a:t>l</a:t>
            </a:r>
            <a:r>
              <a:rPr sz="1800" spc="-5" dirty="0">
                <a:latin typeface="Arial"/>
                <a:cs typeface="Arial"/>
              </a:rPr>
              <a:t>N</a:t>
            </a:r>
            <a:r>
              <a:rPr sz="1800" spc="-15" dirty="0">
                <a:latin typeface="Arial"/>
                <a:cs typeface="Arial"/>
              </a:rPr>
              <a:t>u</a:t>
            </a:r>
            <a:r>
              <a:rPr sz="1800" spc="-5" dirty="0">
                <a:latin typeface="Arial"/>
                <a:cs typeface="Arial"/>
              </a:rPr>
              <a:t>mb</a:t>
            </a:r>
            <a:r>
              <a:rPr sz="1800" spc="-15" dirty="0">
                <a:latin typeface="Arial"/>
                <a:cs typeface="Arial"/>
              </a:rPr>
              <a:t>e</a:t>
            </a:r>
            <a:r>
              <a:rPr sz="1800" dirty="0">
                <a:latin typeface="Arial"/>
                <a:cs typeface="Arial"/>
              </a:rPr>
              <a:t>r  </a:t>
            </a:r>
            <a:r>
              <a:rPr sz="1800" spc="-5" dirty="0">
                <a:latin typeface="Arial"/>
                <a:cs typeface="Arial"/>
              </a:rPr>
              <a:t>serialNumber  </a:t>
            </a:r>
            <a:r>
              <a:rPr sz="1800" spc="-45" dirty="0">
                <a:latin typeface="Arial"/>
                <a:cs typeface="Arial"/>
              </a:rPr>
              <a:t>w</a:t>
            </a:r>
            <a:r>
              <a:rPr sz="1800" spc="-10" dirty="0">
                <a:latin typeface="Arial"/>
                <a:cs typeface="Arial"/>
              </a:rPr>
              <a:t>a</a:t>
            </a:r>
            <a:r>
              <a:rPr sz="1800" dirty="0">
                <a:latin typeface="Arial"/>
                <a:cs typeface="Arial"/>
              </a:rPr>
              <a:t>rr</a:t>
            </a:r>
            <a:r>
              <a:rPr sz="1800" spc="-10" dirty="0">
                <a:latin typeface="Arial"/>
                <a:cs typeface="Arial"/>
              </a:rPr>
              <a:t>en</a:t>
            </a:r>
            <a:r>
              <a:rPr sz="1800" spc="10" dirty="0">
                <a:latin typeface="Arial"/>
                <a:cs typeface="Arial"/>
              </a:rPr>
              <a:t>t</a:t>
            </a:r>
            <a:r>
              <a:rPr sz="1800" spc="-30" dirty="0">
                <a:latin typeface="Arial"/>
                <a:cs typeface="Arial"/>
              </a:rPr>
              <a:t>y</a:t>
            </a:r>
            <a:r>
              <a:rPr sz="1800" spc="5" dirty="0">
                <a:latin typeface="Arial"/>
                <a:cs typeface="Arial"/>
              </a:rPr>
              <a:t>C</a:t>
            </a:r>
            <a:r>
              <a:rPr sz="1800" spc="-10" dirty="0">
                <a:latin typeface="Arial"/>
                <a:cs typeface="Arial"/>
              </a:rPr>
              <a:t>od</a:t>
            </a:r>
            <a:r>
              <a:rPr sz="1800" dirty="0">
                <a:latin typeface="Arial"/>
                <a:cs typeface="Arial"/>
              </a:rPr>
              <a:t>e</a:t>
            </a:r>
            <a:endParaRPr sz="1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Reflexive Association</a:t>
            </a:r>
            <a:br>
              <a:rPr lang="en-US" dirty="0"/>
            </a:br>
            <a:endParaRPr lang="en-US" dirty="0"/>
          </a:p>
        </p:txBody>
      </p:sp>
      <p:sp>
        <p:nvSpPr>
          <p:cNvPr id="3" name="Content Placeholder 2"/>
          <p:cNvSpPr>
            <a:spLocks noGrp="1"/>
          </p:cNvSpPr>
          <p:nvPr>
            <p:ph idx="1"/>
          </p:nvPr>
        </p:nvSpPr>
        <p:spPr/>
        <p:txBody>
          <a:bodyPr/>
          <a:lstStyle/>
          <a:p>
            <a:r>
              <a:rPr lang="en-US" dirty="0"/>
              <a:t>This occurs when a class may have multiple functions or responsibilities. For example, a staff member working in an airport may be a pilot, aviation engineer, a ticket dispatcher, a guard, or a maintenance crew member.</a:t>
            </a:r>
          </a:p>
        </p:txBody>
      </p:sp>
      <p:pic>
        <p:nvPicPr>
          <p:cNvPr id="4" name="Picture 3"/>
          <p:cNvPicPr>
            <a:picLocks noChangeAspect="1"/>
          </p:cNvPicPr>
          <p:nvPr/>
        </p:nvPicPr>
        <p:blipFill>
          <a:blip r:embed="rId2"/>
          <a:stretch>
            <a:fillRect/>
          </a:stretch>
        </p:blipFill>
        <p:spPr>
          <a:xfrm>
            <a:off x="3200400" y="3886200"/>
            <a:ext cx="3048000" cy="1600200"/>
          </a:xfrm>
          <a:prstGeom prst="rect">
            <a:avLst/>
          </a:prstGeom>
        </p:spPr>
      </p:pic>
    </p:spTree>
    <p:extLst>
      <p:ext uri="{BB962C8B-B14F-4D97-AF65-F5344CB8AC3E}">
        <p14:creationId xmlns:p14="http://schemas.microsoft.com/office/powerpoint/2010/main" val="280581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243D-9ECA-4280-B4BC-5EFF5CBDF4E0}"/>
              </a:ext>
            </a:extLst>
          </p:cNvPr>
          <p:cNvSpPr>
            <a:spLocks noGrp="1"/>
          </p:cNvSpPr>
          <p:nvPr>
            <p:ph type="title"/>
          </p:nvPr>
        </p:nvSpPr>
        <p:spPr/>
        <p:txBody>
          <a:bodyPr/>
          <a:lstStyle/>
          <a:p>
            <a:r>
              <a:rPr lang="en-US" b="1" dirty="0"/>
              <a:t>Java Objects</a:t>
            </a:r>
            <a:br>
              <a:rPr lang="en-US" b="1" dirty="0"/>
            </a:br>
            <a:endParaRPr lang="x-none" dirty="0"/>
          </a:p>
        </p:txBody>
      </p:sp>
      <p:sp>
        <p:nvSpPr>
          <p:cNvPr id="3" name="Content Placeholder 2">
            <a:extLst>
              <a:ext uri="{FF2B5EF4-FFF2-40B4-BE49-F238E27FC236}">
                <a16:creationId xmlns:a16="http://schemas.microsoft.com/office/drawing/2014/main" id="{53F837AA-C2FD-432D-B728-A72E73F88D5A}"/>
              </a:ext>
            </a:extLst>
          </p:cNvPr>
          <p:cNvSpPr>
            <a:spLocks noGrp="1"/>
          </p:cNvSpPr>
          <p:nvPr>
            <p:ph idx="1"/>
          </p:nvPr>
        </p:nvSpPr>
        <p:spPr/>
        <p:txBody>
          <a:bodyPr/>
          <a:lstStyle/>
          <a:p>
            <a:r>
              <a:rPr lang="en-US" dirty="0" err="1"/>
              <a:t>className</a:t>
            </a:r>
            <a:r>
              <a:rPr lang="en-US" dirty="0"/>
              <a:t> object = new </a:t>
            </a:r>
            <a:r>
              <a:rPr lang="en-US" dirty="0" err="1"/>
              <a:t>className</a:t>
            </a:r>
            <a:r>
              <a:rPr lang="en-US" dirty="0"/>
              <a:t>();</a:t>
            </a:r>
          </a:p>
          <a:p>
            <a:endParaRPr lang="en-US" dirty="0"/>
          </a:p>
          <a:p>
            <a:r>
              <a:rPr lang="en-US" dirty="0"/>
              <a:t>// for Car class</a:t>
            </a:r>
          </a:p>
          <a:p>
            <a:r>
              <a:rPr lang="en-US" dirty="0"/>
              <a:t>Car </a:t>
            </a:r>
            <a:r>
              <a:rPr lang="en-US" dirty="0" err="1"/>
              <a:t>suzuki</a:t>
            </a:r>
            <a:r>
              <a:rPr lang="en-US" dirty="0"/>
              <a:t> = new Car();</a:t>
            </a:r>
          </a:p>
          <a:p>
            <a:r>
              <a:rPr lang="en-US" dirty="0"/>
              <a:t>Car </a:t>
            </a:r>
            <a:r>
              <a:rPr lang="en-US" dirty="0" err="1"/>
              <a:t>toyota</a:t>
            </a:r>
            <a:r>
              <a:rPr lang="en-US" dirty="0"/>
              <a:t> = new Car();</a:t>
            </a:r>
          </a:p>
          <a:p>
            <a:endParaRPr lang="x-none" dirty="0"/>
          </a:p>
        </p:txBody>
      </p:sp>
    </p:spTree>
    <p:extLst>
      <p:ext uri="{BB962C8B-B14F-4D97-AF65-F5344CB8AC3E}">
        <p14:creationId xmlns:p14="http://schemas.microsoft.com/office/powerpoint/2010/main" val="3148745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4" name="object 4"/>
          <p:cNvSpPr/>
          <p:nvPr/>
        </p:nvSpPr>
        <p:spPr>
          <a:xfrm>
            <a:off x="557783" y="1190244"/>
            <a:ext cx="7034783"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57783" y="1464563"/>
            <a:ext cx="2289048"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538983" y="1464563"/>
            <a:ext cx="1624583"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855720" y="1464563"/>
            <a:ext cx="374903" cy="5135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922776" y="1464563"/>
            <a:ext cx="752855" cy="51358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367784" y="1464563"/>
            <a:ext cx="1700784" cy="513588"/>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760720" y="1464563"/>
            <a:ext cx="371855" cy="51358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57783" y="1738883"/>
            <a:ext cx="371856" cy="5135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57783" y="2013204"/>
            <a:ext cx="650747" cy="513588"/>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900683" y="2013204"/>
            <a:ext cx="1510284" cy="513588"/>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2103120" y="2013204"/>
            <a:ext cx="374904" cy="513588"/>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2170176" y="2013204"/>
            <a:ext cx="2040636" cy="513588"/>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3902964" y="2013204"/>
            <a:ext cx="384048" cy="513588"/>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3979164" y="2013204"/>
            <a:ext cx="4608576" cy="513588"/>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557783" y="2287523"/>
            <a:ext cx="7863840" cy="513588"/>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557783" y="2561844"/>
            <a:ext cx="5660136" cy="513588"/>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5910071" y="2561844"/>
            <a:ext cx="384048" cy="513588"/>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5986271" y="2561844"/>
            <a:ext cx="2410968" cy="513588"/>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557783" y="2836164"/>
            <a:ext cx="2209800" cy="513588"/>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2459735" y="2836164"/>
            <a:ext cx="371856" cy="513588"/>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688340" y="1246378"/>
            <a:ext cx="7684770" cy="1946275"/>
          </a:xfrm>
          <a:prstGeom prst="rect">
            <a:avLst/>
          </a:prstGeom>
        </p:spPr>
        <p:txBody>
          <a:bodyPr vert="horz" wrap="square" lIns="0" tIns="12700" rIns="0" bIns="0" rtlCol="0">
            <a:spAutoFit/>
          </a:bodyPr>
          <a:lstStyle/>
          <a:p>
            <a:pPr marL="12700" marR="1003300">
              <a:lnSpc>
                <a:spcPct val="100000"/>
              </a:lnSpc>
              <a:spcBef>
                <a:spcPts val="100"/>
              </a:spcBef>
            </a:pPr>
            <a:r>
              <a:rPr sz="1800" spc="-20" dirty="0">
                <a:latin typeface="Arial"/>
                <a:cs typeface="Arial"/>
              </a:rPr>
              <a:t>We </a:t>
            </a:r>
            <a:r>
              <a:rPr sz="1800" spc="-5" dirty="0">
                <a:latin typeface="Arial"/>
                <a:cs typeface="Arial"/>
              </a:rPr>
              <a:t>can model objects that contain other objects by </a:t>
            </a:r>
            <a:r>
              <a:rPr sz="1800" spc="-15" dirty="0">
                <a:latin typeface="Arial"/>
                <a:cs typeface="Arial"/>
              </a:rPr>
              <a:t>way </a:t>
            </a:r>
            <a:r>
              <a:rPr sz="1800" dirty="0">
                <a:latin typeface="Arial"/>
                <a:cs typeface="Arial"/>
              </a:rPr>
              <a:t>of </a:t>
            </a:r>
            <a:r>
              <a:rPr sz="1800" spc="-5" dirty="0">
                <a:latin typeface="Arial"/>
                <a:cs typeface="Arial"/>
              </a:rPr>
              <a:t>special  associations call</a:t>
            </a:r>
            <a:r>
              <a:rPr lang="en-US" sz="1800" spc="-5" dirty="0">
                <a:latin typeface="Arial"/>
                <a:cs typeface="Arial"/>
              </a:rPr>
              <a:t>e</a:t>
            </a:r>
            <a:r>
              <a:rPr sz="1800" spc="-5" dirty="0">
                <a:latin typeface="Arial"/>
                <a:cs typeface="Arial"/>
              </a:rPr>
              <a:t>d </a:t>
            </a:r>
            <a:r>
              <a:rPr sz="1800" i="1" spc="-5" dirty="0">
                <a:latin typeface="Arial"/>
                <a:cs typeface="Arial"/>
              </a:rPr>
              <a:t>aggregations </a:t>
            </a:r>
            <a:r>
              <a:rPr sz="1800" spc="-5" dirty="0">
                <a:latin typeface="Arial"/>
                <a:cs typeface="Arial"/>
              </a:rPr>
              <a:t>and</a:t>
            </a:r>
            <a:r>
              <a:rPr sz="1800" spc="85" dirty="0">
                <a:latin typeface="Arial"/>
                <a:cs typeface="Arial"/>
              </a:rPr>
              <a:t> </a:t>
            </a:r>
            <a:r>
              <a:rPr sz="1800" i="1" spc="-5" dirty="0">
                <a:latin typeface="Arial"/>
                <a:cs typeface="Arial"/>
              </a:rPr>
              <a:t>compositions.</a:t>
            </a:r>
            <a:endParaRPr sz="1800" dirty="0">
              <a:latin typeface="Arial"/>
              <a:cs typeface="Arial"/>
            </a:endParaRPr>
          </a:p>
          <a:p>
            <a:pPr>
              <a:lnSpc>
                <a:spcPct val="100000"/>
              </a:lnSpc>
              <a:spcBef>
                <a:spcPts val="35"/>
              </a:spcBef>
            </a:pPr>
            <a:endParaRPr sz="1850" dirty="0">
              <a:latin typeface="Times New Roman"/>
              <a:cs typeface="Times New Roman"/>
            </a:endParaRPr>
          </a:p>
          <a:p>
            <a:pPr marL="12700" marR="5080">
              <a:lnSpc>
                <a:spcPct val="100000"/>
              </a:lnSpc>
            </a:pPr>
            <a:r>
              <a:rPr sz="1800" dirty="0">
                <a:latin typeface="Arial"/>
                <a:cs typeface="Arial"/>
              </a:rPr>
              <a:t>An </a:t>
            </a:r>
            <a:r>
              <a:rPr sz="1800" i="1" spc="-10" dirty="0">
                <a:latin typeface="Arial"/>
                <a:cs typeface="Arial"/>
              </a:rPr>
              <a:t>aggregation </a:t>
            </a:r>
            <a:r>
              <a:rPr sz="1800" spc="-5" dirty="0">
                <a:latin typeface="Arial"/>
                <a:cs typeface="Arial"/>
              </a:rPr>
              <a:t>specifies </a:t>
            </a:r>
            <a:r>
              <a:rPr sz="1800" dirty="0">
                <a:latin typeface="Arial"/>
                <a:cs typeface="Arial"/>
              </a:rPr>
              <a:t>a </a:t>
            </a:r>
            <a:r>
              <a:rPr sz="1800" spc="-10" dirty="0">
                <a:latin typeface="Arial"/>
                <a:cs typeface="Arial"/>
              </a:rPr>
              <a:t>whole-part </a:t>
            </a:r>
            <a:r>
              <a:rPr sz="1800" spc="-5" dirty="0">
                <a:latin typeface="Arial"/>
                <a:cs typeface="Arial"/>
              </a:rPr>
              <a:t>relationship </a:t>
            </a:r>
            <a:r>
              <a:rPr sz="1800" spc="-15" dirty="0">
                <a:latin typeface="Arial"/>
                <a:cs typeface="Arial"/>
              </a:rPr>
              <a:t>between </a:t>
            </a:r>
            <a:r>
              <a:rPr sz="1800" spc="-5" dirty="0">
                <a:latin typeface="Arial"/>
                <a:cs typeface="Arial"/>
              </a:rPr>
              <a:t>an aggregate </a:t>
            </a:r>
            <a:r>
              <a:rPr sz="1800" dirty="0">
                <a:latin typeface="Arial"/>
                <a:cs typeface="Arial"/>
              </a:rPr>
              <a:t>(a  </a:t>
            </a:r>
            <a:r>
              <a:rPr sz="1800" spc="-15" dirty="0">
                <a:latin typeface="Arial"/>
                <a:cs typeface="Arial"/>
              </a:rPr>
              <a:t>whole) </a:t>
            </a:r>
            <a:r>
              <a:rPr sz="1800" spc="-5" dirty="0">
                <a:latin typeface="Arial"/>
                <a:cs typeface="Arial"/>
              </a:rPr>
              <a:t>and a constituent part, </a:t>
            </a:r>
            <a:r>
              <a:rPr sz="1800" spc="-15" dirty="0">
                <a:latin typeface="Arial"/>
                <a:cs typeface="Arial"/>
              </a:rPr>
              <a:t>where </a:t>
            </a:r>
            <a:r>
              <a:rPr sz="1800" dirty="0">
                <a:latin typeface="Arial"/>
                <a:cs typeface="Arial"/>
              </a:rPr>
              <a:t>the </a:t>
            </a:r>
            <a:r>
              <a:rPr sz="1800" spc="-5" dirty="0">
                <a:latin typeface="Arial"/>
                <a:cs typeface="Arial"/>
              </a:rPr>
              <a:t>part can exist independently </a:t>
            </a:r>
            <a:r>
              <a:rPr sz="1800" dirty="0">
                <a:latin typeface="Arial"/>
                <a:cs typeface="Arial"/>
              </a:rPr>
              <a:t>from  the </a:t>
            </a:r>
            <a:r>
              <a:rPr sz="1800" spc="-5" dirty="0">
                <a:latin typeface="Arial"/>
                <a:cs typeface="Arial"/>
              </a:rPr>
              <a:t>aggregate. Aggregations are denoted by a </a:t>
            </a:r>
            <a:r>
              <a:rPr sz="1800" spc="-10" dirty="0">
                <a:latin typeface="Arial"/>
                <a:cs typeface="Arial"/>
              </a:rPr>
              <a:t>hollow-diamond </a:t>
            </a:r>
            <a:r>
              <a:rPr sz="1800" spc="-5" dirty="0">
                <a:latin typeface="Arial"/>
                <a:cs typeface="Arial"/>
              </a:rPr>
              <a:t>adornment  on </a:t>
            </a:r>
            <a:r>
              <a:rPr sz="1800" dirty="0">
                <a:latin typeface="Arial"/>
                <a:cs typeface="Arial"/>
              </a:rPr>
              <a:t>the</a:t>
            </a:r>
            <a:r>
              <a:rPr sz="1800" spc="-20" dirty="0">
                <a:latin typeface="Arial"/>
                <a:cs typeface="Arial"/>
              </a:rPr>
              <a:t> </a:t>
            </a:r>
            <a:r>
              <a:rPr sz="1800" spc="-5" dirty="0">
                <a:latin typeface="Arial"/>
                <a:cs typeface="Arial"/>
              </a:rPr>
              <a:t>association.</a:t>
            </a:r>
            <a:endParaRPr sz="1800" dirty="0">
              <a:latin typeface="Arial"/>
              <a:cs typeface="Arial"/>
            </a:endParaRPr>
          </a:p>
        </p:txBody>
      </p:sp>
      <p:sp>
        <p:nvSpPr>
          <p:cNvPr id="25" name="object 25"/>
          <p:cNvSpPr/>
          <p:nvPr/>
        </p:nvSpPr>
        <p:spPr>
          <a:xfrm>
            <a:off x="3352800" y="3124161"/>
            <a:ext cx="4990465" cy="1067600"/>
          </a:xfrm>
          <a:prstGeom prst="rect">
            <a:avLst/>
          </a:prstGeom>
          <a:blipFill>
            <a:blip r:embed="rId17" cstate="print"/>
            <a:stretch>
              <a:fillRect/>
            </a:stretch>
          </a:blipFill>
        </p:spPr>
        <p:txBody>
          <a:bodyPr wrap="square" lIns="0" tIns="0" rIns="0" bIns="0" rtlCol="0"/>
          <a:lstStyle/>
          <a:p>
            <a:endParaRPr/>
          </a:p>
        </p:txBody>
      </p:sp>
      <p:sp>
        <p:nvSpPr>
          <p:cNvPr id="26" name="object 26"/>
          <p:cNvSpPr/>
          <p:nvPr/>
        </p:nvSpPr>
        <p:spPr>
          <a:xfrm>
            <a:off x="838200" y="4343400"/>
            <a:ext cx="4051300" cy="2514597"/>
          </a:xfrm>
          <a:prstGeom prst="rect">
            <a:avLst/>
          </a:prstGeom>
          <a:blipFill>
            <a:blip r:embed="rId18"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8F6D-47E9-4057-91F9-137BB77D4FB7}"/>
              </a:ext>
            </a:extLst>
          </p:cNvPr>
          <p:cNvSpPr>
            <a:spLocks noGrp="1"/>
          </p:cNvSpPr>
          <p:nvPr>
            <p:ph type="title"/>
          </p:nvPr>
        </p:nvSpPr>
        <p:spPr/>
        <p:txBody>
          <a:bodyPr/>
          <a:lstStyle/>
          <a:p>
            <a:r>
              <a:rPr lang="en-US" b="1" dirty="0"/>
              <a:t>Aggregation</a:t>
            </a:r>
            <a:br>
              <a:rPr lang="en-US" b="1" dirty="0"/>
            </a:br>
            <a:endParaRPr lang="x-none" dirty="0"/>
          </a:p>
        </p:txBody>
      </p:sp>
      <p:sp>
        <p:nvSpPr>
          <p:cNvPr id="3" name="Content Placeholder 2">
            <a:extLst>
              <a:ext uri="{FF2B5EF4-FFF2-40B4-BE49-F238E27FC236}">
                <a16:creationId xmlns:a16="http://schemas.microsoft.com/office/drawing/2014/main" id="{13AEF68E-31F7-4C9B-A252-4C36AE0EE023}"/>
              </a:ext>
            </a:extLst>
          </p:cNvPr>
          <p:cNvSpPr>
            <a:spLocks noGrp="1"/>
          </p:cNvSpPr>
          <p:nvPr>
            <p:ph idx="1"/>
          </p:nvPr>
        </p:nvSpPr>
        <p:spPr/>
        <p:txBody>
          <a:bodyPr/>
          <a:lstStyle/>
          <a:p>
            <a:r>
              <a:rPr lang="en-US" dirty="0"/>
              <a:t>In aggregation, the contained classes are not strongly dependent on the lifecycle of the container.</a:t>
            </a:r>
          </a:p>
          <a:p>
            <a:r>
              <a:rPr lang="en-US" dirty="0"/>
              <a:t>Let us consider an example of a car and a wheel. A car needs a wheel to function correctly, but a wheel doesn’t always need a car. It can also be used with the bike, bicycle, or any other vehicles but not a particular car. Here, the wheel object is meaningful even without the car object. Such type of relationship is called an aggregation relation.</a:t>
            </a:r>
          </a:p>
          <a:p>
            <a:endParaRPr lang="x-none" dirty="0"/>
          </a:p>
        </p:txBody>
      </p:sp>
      <p:pic>
        <p:nvPicPr>
          <p:cNvPr id="4" name="Picture 3">
            <a:extLst>
              <a:ext uri="{FF2B5EF4-FFF2-40B4-BE49-F238E27FC236}">
                <a16:creationId xmlns:a16="http://schemas.microsoft.com/office/drawing/2014/main" id="{73E000F5-D52C-4BC7-84DF-BCF4A01FB67E}"/>
              </a:ext>
            </a:extLst>
          </p:cNvPr>
          <p:cNvPicPr>
            <a:picLocks noChangeAspect="1"/>
          </p:cNvPicPr>
          <p:nvPr/>
        </p:nvPicPr>
        <p:blipFill>
          <a:blip r:embed="rId2"/>
          <a:stretch>
            <a:fillRect/>
          </a:stretch>
        </p:blipFill>
        <p:spPr>
          <a:xfrm>
            <a:off x="2057400" y="4495800"/>
            <a:ext cx="4562475" cy="1219200"/>
          </a:xfrm>
          <a:prstGeom prst="rect">
            <a:avLst/>
          </a:prstGeom>
        </p:spPr>
      </p:pic>
    </p:spTree>
    <p:extLst>
      <p:ext uri="{BB962C8B-B14F-4D97-AF65-F5344CB8AC3E}">
        <p14:creationId xmlns:p14="http://schemas.microsoft.com/office/powerpoint/2010/main" val="3154659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in </a:t>
            </a:r>
            <a:r>
              <a:rPr lang="en-US" dirty="0" err="1"/>
              <a:t>c++</a:t>
            </a:r>
            <a:endParaRPr lang="en-US" dirty="0"/>
          </a:p>
        </p:txBody>
      </p:sp>
      <p:pic>
        <p:nvPicPr>
          <p:cNvPr id="4" name="Content Placeholder 3"/>
          <p:cNvPicPr>
            <a:picLocks noGrp="1" noChangeAspect="1"/>
          </p:cNvPicPr>
          <p:nvPr>
            <p:ph idx="1"/>
          </p:nvPr>
        </p:nvPicPr>
        <p:blipFill>
          <a:blip r:embed="rId3"/>
          <a:stretch>
            <a:fillRect/>
          </a:stretch>
        </p:blipFill>
        <p:spPr>
          <a:xfrm>
            <a:off x="457200" y="1675449"/>
            <a:ext cx="4276725" cy="1495425"/>
          </a:xfrm>
          <a:prstGeom prst="rect">
            <a:avLst/>
          </a:prstGeom>
        </p:spPr>
      </p:pic>
      <p:sp>
        <p:nvSpPr>
          <p:cNvPr id="5" name="Rectangle 4"/>
          <p:cNvSpPr/>
          <p:nvPr/>
        </p:nvSpPr>
        <p:spPr>
          <a:xfrm>
            <a:off x="457200" y="3657600"/>
            <a:ext cx="4572000" cy="1754326"/>
          </a:xfrm>
          <a:prstGeom prst="rect">
            <a:avLst/>
          </a:prstGeom>
        </p:spPr>
        <p:txBody>
          <a:bodyPr>
            <a:spAutoFit/>
          </a:bodyPr>
          <a:lstStyle/>
          <a:p>
            <a:r>
              <a:rPr lang="en-US" dirty="0"/>
              <a:t>class Window { </a:t>
            </a:r>
          </a:p>
          <a:p>
            <a:r>
              <a:rPr lang="en-US" dirty="0"/>
              <a:t>public: </a:t>
            </a:r>
          </a:p>
          <a:p>
            <a:r>
              <a:rPr lang="en-US" dirty="0"/>
              <a:t>//... </a:t>
            </a:r>
          </a:p>
          <a:p>
            <a:r>
              <a:rPr lang="en-US" dirty="0"/>
              <a:t>private: </a:t>
            </a:r>
          </a:p>
          <a:p>
            <a:r>
              <a:rPr lang="en-US" dirty="0"/>
              <a:t>vector </a:t>
            </a:r>
            <a:r>
              <a:rPr lang="en-US" dirty="0" err="1"/>
              <a:t>itsShapes</a:t>
            </a:r>
            <a:r>
              <a:rPr lang="en-US" dirty="0"/>
              <a:t>;</a:t>
            </a:r>
          </a:p>
          <a:p>
            <a:r>
              <a:rPr lang="en-US" dirty="0"/>
              <a:t> };</a:t>
            </a:r>
          </a:p>
        </p:txBody>
      </p:sp>
    </p:spTree>
    <p:extLst>
      <p:ext uri="{BB962C8B-B14F-4D97-AF65-F5344CB8AC3E}">
        <p14:creationId xmlns:p14="http://schemas.microsoft.com/office/powerpoint/2010/main" val="185813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in java</a:t>
            </a:r>
          </a:p>
        </p:txBody>
      </p:sp>
      <p:pic>
        <p:nvPicPr>
          <p:cNvPr id="4" name="Content Placeholder 3"/>
          <p:cNvPicPr>
            <a:picLocks noGrp="1" noChangeAspect="1"/>
          </p:cNvPicPr>
          <p:nvPr>
            <p:ph idx="1"/>
          </p:nvPr>
        </p:nvPicPr>
        <p:blipFill>
          <a:blip r:embed="rId2"/>
          <a:stretch>
            <a:fillRect/>
          </a:stretch>
        </p:blipFill>
        <p:spPr>
          <a:xfrm>
            <a:off x="1557337" y="3191669"/>
            <a:ext cx="6029325" cy="1619250"/>
          </a:xfrm>
          <a:prstGeom prst="rect">
            <a:avLst/>
          </a:prstGeom>
        </p:spPr>
      </p:pic>
    </p:spTree>
    <p:extLst>
      <p:ext uri="{BB962C8B-B14F-4D97-AF65-F5344CB8AC3E}">
        <p14:creationId xmlns:p14="http://schemas.microsoft.com/office/powerpoint/2010/main" val="219818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Address.java</a:t>
            </a:r>
            <a:br>
              <a:rPr lang="en-US" dirty="0"/>
            </a:br>
            <a:endParaRPr lang="en-US" dirty="0"/>
          </a:p>
        </p:txBody>
      </p:sp>
      <p:sp>
        <p:nvSpPr>
          <p:cNvPr id="3" name="Content Placeholder 2"/>
          <p:cNvSpPr>
            <a:spLocks noGrp="1"/>
          </p:cNvSpPr>
          <p:nvPr>
            <p:ph idx="1"/>
          </p:nvPr>
        </p:nvSpPr>
        <p:spPr/>
        <p:txBody>
          <a:bodyPr/>
          <a:lstStyle/>
          <a:p>
            <a:r>
              <a:rPr lang="en-AU" b="1" dirty="0"/>
              <a:t>public class Address {  </a:t>
            </a:r>
            <a:br>
              <a:rPr lang="en-AU" b="1" dirty="0"/>
            </a:br>
            <a:r>
              <a:rPr lang="en-AU" b="1" dirty="0"/>
              <a:t>String </a:t>
            </a:r>
            <a:r>
              <a:rPr lang="en-AU" b="1" dirty="0" err="1"/>
              <a:t>city,state,country</a:t>
            </a:r>
            <a:r>
              <a:rPr lang="en-AU" b="1" dirty="0"/>
              <a:t>;  </a:t>
            </a:r>
            <a:br>
              <a:rPr lang="en-AU" b="1" dirty="0"/>
            </a:br>
            <a:r>
              <a:rPr lang="en-AU" b="1" dirty="0"/>
              <a:t>  </a:t>
            </a:r>
            <a:br>
              <a:rPr lang="en-AU" b="1" dirty="0"/>
            </a:br>
            <a:r>
              <a:rPr lang="en-AU" b="1" dirty="0"/>
              <a:t>public Address(String city, String state, String country) {  </a:t>
            </a:r>
            <a:br>
              <a:rPr lang="en-AU" b="1" dirty="0"/>
            </a:br>
            <a:r>
              <a:rPr lang="en-AU" b="1" dirty="0"/>
              <a:t>    </a:t>
            </a:r>
            <a:r>
              <a:rPr lang="en-AU" b="1" dirty="0" err="1"/>
              <a:t>this.city</a:t>
            </a:r>
            <a:r>
              <a:rPr lang="en-AU" b="1" dirty="0"/>
              <a:t> = city;  </a:t>
            </a:r>
            <a:br>
              <a:rPr lang="en-AU" b="1" dirty="0"/>
            </a:br>
            <a:r>
              <a:rPr lang="en-AU" b="1" dirty="0"/>
              <a:t>    </a:t>
            </a:r>
            <a:r>
              <a:rPr lang="en-AU" b="1" dirty="0" err="1"/>
              <a:t>this.state</a:t>
            </a:r>
            <a:r>
              <a:rPr lang="en-AU" b="1" dirty="0"/>
              <a:t> = state;  </a:t>
            </a:r>
            <a:br>
              <a:rPr lang="en-AU" b="1" dirty="0"/>
            </a:br>
            <a:r>
              <a:rPr lang="en-AU" b="1" dirty="0"/>
              <a:t>    </a:t>
            </a:r>
            <a:r>
              <a:rPr lang="en-AU" b="1" dirty="0" err="1"/>
              <a:t>this.country</a:t>
            </a:r>
            <a:r>
              <a:rPr lang="en-AU" b="1" dirty="0"/>
              <a:t> = country;  </a:t>
            </a:r>
            <a:br>
              <a:rPr lang="en-AU" b="1" dirty="0"/>
            </a:br>
            <a:r>
              <a:rPr lang="en-AU" b="1" dirty="0"/>
              <a:t>}  </a:t>
            </a:r>
            <a:br>
              <a:rPr lang="en-AU" b="1" dirty="0"/>
            </a:br>
            <a:r>
              <a:rPr lang="en-AU" b="1" dirty="0"/>
              <a:t>} </a:t>
            </a:r>
            <a:endParaRPr lang="en-US" dirty="0"/>
          </a:p>
        </p:txBody>
      </p:sp>
    </p:spTree>
    <p:extLst>
      <p:ext uri="{BB962C8B-B14F-4D97-AF65-F5344CB8AC3E}">
        <p14:creationId xmlns:p14="http://schemas.microsoft.com/office/powerpoint/2010/main" val="412281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Employee.java</a:t>
            </a:r>
            <a:br>
              <a:rPr lang="en-US" dirty="0"/>
            </a:br>
            <a:endParaRPr lang="en-US" dirty="0"/>
          </a:p>
        </p:txBody>
      </p:sp>
      <p:sp>
        <p:nvSpPr>
          <p:cNvPr id="3" name="Content Placeholder 2"/>
          <p:cNvSpPr>
            <a:spLocks noGrp="1"/>
          </p:cNvSpPr>
          <p:nvPr>
            <p:ph idx="1"/>
          </p:nvPr>
        </p:nvSpPr>
        <p:spPr/>
        <p:txBody>
          <a:bodyPr/>
          <a:lstStyle/>
          <a:p>
            <a:r>
              <a:rPr lang="en-AU" b="1" dirty="0"/>
              <a:t>public class Employee {  </a:t>
            </a:r>
            <a:br>
              <a:rPr lang="en-AU" b="1" dirty="0"/>
            </a:br>
            <a:r>
              <a:rPr lang="en-AU" b="1" dirty="0" err="1"/>
              <a:t>int</a:t>
            </a:r>
            <a:r>
              <a:rPr lang="en-AU" b="1" dirty="0"/>
              <a:t> id;  </a:t>
            </a:r>
            <a:br>
              <a:rPr lang="en-AU" b="1" dirty="0"/>
            </a:br>
            <a:r>
              <a:rPr lang="en-AU" b="1" dirty="0"/>
              <a:t>String name;  </a:t>
            </a:r>
            <a:br>
              <a:rPr lang="en-AU" b="1" dirty="0"/>
            </a:br>
            <a:r>
              <a:rPr lang="en-AU" b="1" dirty="0"/>
              <a:t>Address </a:t>
            </a:r>
            <a:r>
              <a:rPr lang="en-AU" b="1" dirty="0" err="1"/>
              <a:t>address</a:t>
            </a:r>
            <a:r>
              <a:rPr lang="en-AU" b="1" dirty="0"/>
              <a:t>;  </a:t>
            </a:r>
            <a:br>
              <a:rPr lang="en-AU" b="1" dirty="0"/>
            </a:br>
            <a:r>
              <a:rPr lang="en-AU" b="1" dirty="0"/>
              <a:t>  </a:t>
            </a:r>
            <a:br>
              <a:rPr lang="en-AU" b="1" dirty="0"/>
            </a:br>
            <a:r>
              <a:rPr lang="en-AU" b="1" dirty="0"/>
              <a:t>public Employee(</a:t>
            </a:r>
            <a:r>
              <a:rPr lang="en-AU" b="1" dirty="0" err="1"/>
              <a:t>int</a:t>
            </a:r>
            <a:r>
              <a:rPr lang="en-AU" b="1" dirty="0"/>
              <a:t> id, String </a:t>
            </a:r>
            <a:r>
              <a:rPr lang="en-AU" b="1" dirty="0" err="1"/>
              <a:t>name,Address</a:t>
            </a:r>
            <a:r>
              <a:rPr lang="en-AU" b="1" dirty="0"/>
              <a:t> address) {  </a:t>
            </a:r>
            <a:br>
              <a:rPr lang="en-AU" b="1" dirty="0"/>
            </a:br>
            <a:r>
              <a:rPr lang="en-AU" b="1" dirty="0"/>
              <a:t>    this.id = id;  </a:t>
            </a:r>
            <a:br>
              <a:rPr lang="en-AU" b="1" dirty="0"/>
            </a:br>
            <a:r>
              <a:rPr lang="en-AU" b="1" dirty="0"/>
              <a:t>    this.name = name;  </a:t>
            </a:r>
            <a:br>
              <a:rPr lang="en-AU" b="1" dirty="0"/>
            </a:br>
            <a:r>
              <a:rPr lang="en-AU" b="1" dirty="0"/>
              <a:t>    </a:t>
            </a:r>
            <a:r>
              <a:rPr lang="en-AU" b="1" dirty="0" err="1"/>
              <a:t>this.address</a:t>
            </a:r>
            <a:r>
              <a:rPr lang="en-AU" b="1" dirty="0"/>
              <a:t>=address;  </a:t>
            </a:r>
            <a:br>
              <a:rPr lang="en-AU" b="1" dirty="0"/>
            </a:br>
            <a:r>
              <a:rPr lang="en-AU" b="1" dirty="0"/>
              <a:t>}</a:t>
            </a:r>
            <a:br>
              <a:rPr lang="en-AU" b="1" dirty="0"/>
            </a:br>
            <a:r>
              <a:rPr lang="en-AU" b="1" dirty="0"/>
              <a:t>}</a:t>
            </a:r>
            <a:endParaRPr lang="en-US" dirty="0"/>
          </a:p>
        </p:txBody>
      </p:sp>
    </p:spTree>
    <p:extLst>
      <p:ext uri="{BB962C8B-B14F-4D97-AF65-F5344CB8AC3E}">
        <p14:creationId xmlns:p14="http://schemas.microsoft.com/office/powerpoint/2010/main" val="789607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98501"/>
            <a:ext cx="6541134" cy="788670"/>
          </a:xfrm>
          <a:prstGeom prst="rect">
            <a:avLst/>
          </a:prstGeom>
        </p:spPr>
        <p:txBody>
          <a:bodyPr vert="horz" wrap="square" lIns="0" tIns="13335" rIns="0" bIns="0" rtlCol="0">
            <a:spAutoFit/>
          </a:bodyPr>
          <a:lstStyle/>
          <a:p>
            <a:pPr marL="12700">
              <a:lnSpc>
                <a:spcPct val="100000"/>
              </a:lnSpc>
              <a:spcBef>
                <a:spcPts val="105"/>
              </a:spcBef>
            </a:pPr>
            <a:r>
              <a:rPr spc="-220" dirty="0"/>
              <a:t>Association</a:t>
            </a:r>
            <a:r>
              <a:rPr spc="-385" dirty="0"/>
              <a:t> </a:t>
            </a:r>
            <a:r>
              <a:rPr spc="-229" dirty="0"/>
              <a:t>Relationships</a:t>
            </a:r>
          </a:p>
        </p:txBody>
      </p:sp>
      <p:sp>
        <p:nvSpPr>
          <p:cNvPr id="4" name="object 4"/>
          <p:cNvSpPr/>
          <p:nvPr/>
        </p:nvSpPr>
        <p:spPr>
          <a:xfrm>
            <a:off x="557783" y="1190244"/>
            <a:ext cx="510540"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0476" y="1190244"/>
            <a:ext cx="1591056"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043683" y="1190244"/>
            <a:ext cx="6416040"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57783" y="1464563"/>
            <a:ext cx="1729739" cy="5135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979676" y="1464563"/>
            <a:ext cx="676656" cy="51358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348483" y="1464563"/>
            <a:ext cx="371856" cy="513588"/>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412492" y="1464563"/>
            <a:ext cx="6047232" cy="513588"/>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557783" y="1738883"/>
            <a:ext cx="1271016" cy="513588"/>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1520952" y="1738883"/>
            <a:ext cx="384047" cy="513588"/>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1597152" y="1738883"/>
            <a:ext cx="4308348" cy="513588"/>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5597652" y="1738883"/>
            <a:ext cx="371855" cy="513588"/>
          </a:xfrm>
          <a:prstGeom prst="rect">
            <a:avLst/>
          </a:prstGeom>
          <a:blipFill>
            <a:blip r:embed="rId7" cstate="print"/>
            <a:stretch>
              <a:fillRect/>
            </a:stretch>
          </a:blipFill>
        </p:spPr>
        <p:txBody>
          <a:bodyPr wrap="square" lIns="0" tIns="0" rIns="0" bIns="0" rtlCol="0"/>
          <a:lstStyle/>
          <a:p>
            <a:endParaRPr/>
          </a:p>
        </p:txBody>
      </p:sp>
      <p:sp>
        <p:nvSpPr>
          <p:cNvPr id="15" name="object 15"/>
          <p:cNvSpPr txBox="1"/>
          <p:nvPr/>
        </p:nvSpPr>
        <p:spPr>
          <a:xfrm>
            <a:off x="688340" y="1246378"/>
            <a:ext cx="7554595" cy="1133644"/>
          </a:xfrm>
          <a:prstGeom prst="rect">
            <a:avLst/>
          </a:prstGeom>
        </p:spPr>
        <p:txBody>
          <a:bodyPr vert="horz" wrap="square" lIns="0" tIns="12700" rIns="0" bIns="0" rtlCol="0">
            <a:spAutoFit/>
          </a:bodyPr>
          <a:lstStyle/>
          <a:p>
            <a:pPr marL="12700" marR="5080" algn="just">
              <a:lnSpc>
                <a:spcPct val="100000"/>
              </a:lnSpc>
              <a:spcBef>
                <a:spcPts val="100"/>
              </a:spcBef>
            </a:pPr>
            <a:r>
              <a:rPr sz="1800" dirty="0">
                <a:latin typeface="Arial"/>
                <a:cs typeface="Arial"/>
              </a:rPr>
              <a:t>A </a:t>
            </a:r>
            <a:r>
              <a:rPr sz="1800" i="1" spc="-5" dirty="0">
                <a:latin typeface="Arial"/>
                <a:cs typeface="Arial"/>
              </a:rPr>
              <a:t>composition </a:t>
            </a:r>
            <a:r>
              <a:rPr sz="1800" spc="-5" dirty="0">
                <a:latin typeface="Arial"/>
                <a:cs typeface="Arial"/>
              </a:rPr>
              <a:t>indicates a strong </a:t>
            </a:r>
            <a:r>
              <a:rPr sz="1800" spc="-10" dirty="0">
                <a:latin typeface="Arial"/>
                <a:cs typeface="Arial"/>
              </a:rPr>
              <a:t>ownership </a:t>
            </a:r>
            <a:r>
              <a:rPr sz="1800" spc="-5" dirty="0">
                <a:latin typeface="Arial"/>
                <a:cs typeface="Arial"/>
              </a:rPr>
              <a:t>and coincident lifetime </a:t>
            </a:r>
            <a:r>
              <a:rPr sz="1800" dirty="0">
                <a:latin typeface="Arial"/>
                <a:cs typeface="Arial"/>
              </a:rPr>
              <a:t>of </a:t>
            </a:r>
            <a:r>
              <a:rPr sz="1800" spc="-5" dirty="0">
                <a:latin typeface="Arial"/>
                <a:cs typeface="Arial"/>
              </a:rPr>
              <a:t>parts  by </a:t>
            </a:r>
            <a:r>
              <a:rPr sz="1800" dirty="0">
                <a:latin typeface="Arial"/>
                <a:cs typeface="Arial"/>
              </a:rPr>
              <a:t>the </a:t>
            </a:r>
            <a:r>
              <a:rPr sz="1800" spc="-15" dirty="0">
                <a:latin typeface="Arial"/>
                <a:cs typeface="Arial"/>
              </a:rPr>
              <a:t>whole </a:t>
            </a:r>
            <a:r>
              <a:rPr sz="1800" dirty="0">
                <a:latin typeface="Arial"/>
                <a:cs typeface="Arial"/>
              </a:rPr>
              <a:t>(</a:t>
            </a:r>
            <a:r>
              <a:rPr sz="1800" i="1" dirty="0">
                <a:latin typeface="Arial"/>
                <a:cs typeface="Arial"/>
              </a:rPr>
              <a:t>i.e., </a:t>
            </a:r>
            <a:r>
              <a:rPr sz="1800" spc="-5" dirty="0">
                <a:latin typeface="Arial"/>
                <a:cs typeface="Arial"/>
              </a:rPr>
              <a:t>they live and die as a </a:t>
            </a:r>
            <a:r>
              <a:rPr sz="1800" spc="-10" dirty="0">
                <a:latin typeface="Arial"/>
                <a:cs typeface="Arial"/>
              </a:rPr>
              <a:t>whole). </a:t>
            </a:r>
            <a:r>
              <a:rPr sz="1800" spc="-5" dirty="0">
                <a:latin typeface="Arial"/>
                <a:cs typeface="Arial"/>
              </a:rPr>
              <a:t>Compositions are denoted  by a filled-diamond adornment on </a:t>
            </a:r>
            <a:r>
              <a:rPr sz="1800" dirty="0">
                <a:latin typeface="Arial"/>
                <a:cs typeface="Arial"/>
              </a:rPr>
              <a:t>the</a:t>
            </a:r>
            <a:r>
              <a:rPr sz="1800" spc="50" dirty="0">
                <a:latin typeface="Arial"/>
                <a:cs typeface="Arial"/>
              </a:rPr>
              <a:t> </a:t>
            </a:r>
            <a:r>
              <a:rPr sz="1800" spc="-5" dirty="0">
                <a:latin typeface="Arial"/>
                <a:cs typeface="Arial"/>
              </a:rPr>
              <a:t>association.</a:t>
            </a:r>
            <a:endParaRPr lang="en-US" sz="1800" spc="-5" dirty="0">
              <a:latin typeface="Arial"/>
              <a:cs typeface="Arial"/>
            </a:endParaRPr>
          </a:p>
          <a:p>
            <a:pPr marL="12700" marR="5080" algn="just">
              <a:lnSpc>
                <a:spcPct val="100000"/>
              </a:lnSpc>
              <a:spcBef>
                <a:spcPts val="100"/>
              </a:spcBef>
            </a:pPr>
            <a:r>
              <a:rPr lang="en-US" dirty="0"/>
              <a:t>It is not a standard UML relationship,</a:t>
            </a:r>
            <a:endParaRPr sz="1800" dirty="0">
              <a:latin typeface="Arial"/>
              <a:cs typeface="Arial"/>
            </a:endParaRPr>
          </a:p>
        </p:txBody>
      </p:sp>
      <p:sp>
        <p:nvSpPr>
          <p:cNvPr id="16" name="object 16"/>
          <p:cNvSpPr/>
          <p:nvPr/>
        </p:nvSpPr>
        <p:spPr>
          <a:xfrm>
            <a:off x="1093965" y="2576195"/>
            <a:ext cx="1690370" cy="1396365"/>
          </a:xfrm>
          <a:custGeom>
            <a:avLst/>
            <a:gdLst/>
            <a:ahLst/>
            <a:cxnLst/>
            <a:rect l="l" t="t" r="r" b="b"/>
            <a:pathLst>
              <a:path w="1690370" h="1396364">
                <a:moveTo>
                  <a:pt x="0" y="1395856"/>
                </a:moveTo>
                <a:lnTo>
                  <a:pt x="1689989" y="1395856"/>
                </a:lnTo>
                <a:lnTo>
                  <a:pt x="1689989" y="0"/>
                </a:lnTo>
                <a:lnTo>
                  <a:pt x="0" y="0"/>
                </a:lnTo>
                <a:lnTo>
                  <a:pt x="0" y="1395856"/>
                </a:lnTo>
                <a:close/>
              </a:path>
            </a:pathLst>
          </a:custGeom>
          <a:solidFill>
            <a:srgbClr val="0E6EC5"/>
          </a:solidFill>
        </p:spPr>
        <p:txBody>
          <a:bodyPr wrap="square" lIns="0" tIns="0" rIns="0" bIns="0" rtlCol="0"/>
          <a:lstStyle/>
          <a:p>
            <a:endParaRPr/>
          </a:p>
        </p:txBody>
      </p:sp>
      <p:sp>
        <p:nvSpPr>
          <p:cNvPr id="17" name="object 17"/>
          <p:cNvSpPr/>
          <p:nvPr/>
        </p:nvSpPr>
        <p:spPr>
          <a:xfrm>
            <a:off x="1392936" y="3061716"/>
            <a:ext cx="1114044" cy="513588"/>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2199132" y="3061716"/>
            <a:ext cx="371856" cy="513588"/>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1093965" y="2576195"/>
            <a:ext cx="1690370" cy="1396365"/>
          </a:xfrm>
          <a:prstGeom prst="rect">
            <a:avLst/>
          </a:prstGeom>
          <a:ln w="9525">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1800" dirty="0">
              <a:latin typeface="Times New Roman"/>
              <a:cs typeface="Times New Roman"/>
            </a:endParaRPr>
          </a:p>
          <a:p>
            <a:pPr marL="441959">
              <a:lnSpc>
                <a:spcPct val="100000"/>
              </a:lnSpc>
            </a:pPr>
            <a:r>
              <a:rPr sz="1800" spc="-5" dirty="0">
                <a:latin typeface="Arial"/>
                <a:cs typeface="Arial"/>
              </a:rPr>
              <a:t>Window</a:t>
            </a:r>
            <a:endParaRPr sz="1800" dirty="0">
              <a:latin typeface="Arial"/>
              <a:cs typeface="Arial"/>
            </a:endParaRPr>
          </a:p>
        </p:txBody>
      </p:sp>
      <p:sp>
        <p:nvSpPr>
          <p:cNvPr id="20" name="object 20"/>
          <p:cNvSpPr/>
          <p:nvPr/>
        </p:nvSpPr>
        <p:spPr>
          <a:xfrm>
            <a:off x="3051429" y="2787269"/>
            <a:ext cx="1905635" cy="0"/>
          </a:xfrm>
          <a:custGeom>
            <a:avLst/>
            <a:gdLst/>
            <a:ahLst/>
            <a:cxnLst/>
            <a:rect l="l" t="t" r="r" b="b"/>
            <a:pathLst>
              <a:path w="1905635">
                <a:moveTo>
                  <a:pt x="0" y="0"/>
                </a:moveTo>
                <a:lnTo>
                  <a:pt x="1905381" y="0"/>
                </a:lnTo>
              </a:path>
            </a:pathLst>
          </a:custGeom>
          <a:ln w="28575">
            <a:solidFill>
              <a:srgbClr val="000000"/>
            </a:solidFill>
          </a:ln>
        </p:spPr>
        <p:txBody>
          <a:bodyPr wrap="square" lIns="0" tIns="0" rIns="0" bIns="0" rtlCol="0"/>
          <a:lstStyle/>
          <a:p>
            <a:endParaRPr/>
          </a:p>
        </p:txBody>
      </p:sp>
      <p:sp>
        <p:nvSpPr>
          <p:cNvPr id="21" name="object 21"/>
          <p:cNvSpPr/>
          <p:nvPr/>
        </p:nvSpPr>
        <p:spPr>
          <a:xfrm>
            <a:off x="2783967" y="2735707"/>
            <a:ext cx="267970" cy="103505"/>
          </a:xfrm>
          <a:custGeom>
            <a:avLst/>
            <a:gdLst/>
            <a:ahLst/>
            <a:cxnLst/>
            <a:rect l="l" t="t" r="r" b="b"/>
            <a:pathLst>
              <a:path w="267969" h="103505">
                <a:moveTo>
                  <a:pt x="133731" y="0"/>
                </a:moveTo>
                <a:lnTo>
                  <a:pt x="0" y="51562"/>
                </a:lnTo>
                <a:lnTo>
                  <a:pt x="133731" y="103123"/>
                </a:lnTo>
                <a:lnTo>
                  <a:pt x="267462" y="51562"/>
                </a:lnTo>
                <a:lnTo>
                  <a:pt x="133731" y="0"/>
                </a:lnTo>
                <a:close/>
              </a:path>
            </a:pathLst>
          </a:custGeom>
          <a:solidFill>
            <a:srgbClr val="000000"/>
          </a:solidFill>
        </p:spPr>
        <p:txBody>
          <a:bodyPr wrap="square" lIns="0" tIns="0" rIns="0" bIns="0" rtlCol="0"/>
          <a:lstStyle/>
          <a:p>
            <a:endParaRPr/>
          </a:p>
        </p:txBody>
      </p:sp>
      <p:sp>
        <p:nvSpPr>
          <p:cNvPr id="22" name="object 22"/>
          <p:cNvSpPr/>
          <p:nvPr/>
        </p:nvSpPr>
        <p:spPr>
          <a:xfrm>
            <a:off x="2783967" y="2735707"/>
            <a:ext cx="267970" cy="103505"/>
          </a:xfrm>
          <a:custGeom>
            <a:avLst/>
            <a:gdLst/>
            <a:ahLst/>
            <a:cxnLst/>
            <a:rect l="l" t="t" r="r" b="b"/>
            <a:pathLst>
              <a:path w="267969" h="103505">
                <a:moveTo>
                  <a:pt x="0" y="51562"/>
                </a:moveTo>
                <a:lnTo>
                  <a:pt x="133731" y="0"/>
                </a:lnTo>
                <a:lnTo>
                  <a:pt x="267462" y="51562"/>
                </a:lnTo>
                <a:lnTo>
                  <a:pt x="133731" y="103123"/>
                </a:lnTo>
                <a:lnTo>
                  <a:pt x="0" y="51562"/>
                </a:lnTo>
                <a:close/>
              </a:path>
            </a:pathLst>
          </a:custGeom>
          <a:ln w="12700">
            <a:solidFill>
              <a:srgbClr val="000000"/>
            </a:solidFill>
          </a:ln>
        </p:spPr>
        <p:txBody>
          <a:bodyPr wrap="square" lIns="0" tIns="0" rIns="0" bIns="0" rtlCol="0"/>
          <a:lstStyle/>
          <a:p>
            <a:endParaRPr/>
          </a:p>
        </p:txBody>
      </p:sp>
      <p:sp>
        <p:nvSpPr>
          <p:cNvPr id="23" name="object 23"/>
          <p:cNvSpPr/>
          <p:nvPr/>
        </p:nvSpPr>
        <p:spPr>
          <a:xfrm>
            <a:off x="4956809" y="2576195"/>
            <a:ext cx="2233295" cy="405765"/>
          </a:xfrm>
          <a:custGeom>
            <a:avLst/>
            <a:gdLst/>
            <a:ahLst/>
            <a:cxnLst/>
            <a:rect l="l" t="t" r="r" b="b"/>
            <a:pathLst>
              <a:path w="2233295" h="405764">
                <a:moveTo>
                  <a:pt x="0" y="405257"/>
                </a:moveTo>
                <a:lnTo>
                  <a:pt x="2233167" y="405257"/>
                </a:lnTo>
                <a:lnTo>
                  <a:pt x="2233167" y="0"/>
                </a:lnTo>
                <a:lnTo>
                  <a:pt x="0" y="0"/>
                </a:lnTo>
                <a:lnTo>
                  <a:pt x="0" y="405257"/>
                </a:lnTo>
                <a:close/>
              </a:path>
            </a:pathLst>
          </a:custGeom>
          <a:solidFill>
            <a:srgbClr val="0E6EC5"/>
          </a:solidFill>
        </p:spPr>
        <p:txBody>
          <a:bodyPr wrap="square" lIns="0" tIns="0" rIns="0" bIns="0" rtlCol="0"/>
          <a:lstStyle/>
          <a:p>
            <a:endParaRPr/>
          </a:p>
        </p:txBody>
      </p:sp>
      <p:sp>
        <p:nvSpPr>
          <p:cNvPr id="24" name="object 24"/>
          <p:cNvSpPr/>
          <p:nvPr/>
        </p:nvSpPr>
        <p:spPr>
          <a:xfrm>
            <a:off x="5478779" y="2566416"/>
            <a:ext cx="1207007" cy="513588"/>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6377940" y="2566416"/>
            <a:ext cx="371856" cy="513588"/>
          </a:xfrm>
          <a:prstGeom prst="rect">
            <a:avLst/>
          </a:prstGeom>
          <a:blipFill>
            <a:blip r:embed="rId7" cstate="print"/>
            <a:stretch>
              <a:fillRect/>
            </a:stretch>
          </a:blipFill>
        </p:spPr>
        <p:txBody>
          <a:bodyPr wrap="square" lIns="0" tIns="0" rIns="0" bIns="0" rtlCol="0"/>
          <a:lstStyle/>
          <a:p>
            <a:endParaRPr/>
          </a:p>
        </p:txBody>
      </p:sp>
      <p:sp>
        <p:nvSpPr>
          <p:cNvPr id="26" name="object 26"/>
          <p:cNvSpPr txBox="1"/>
          <p:nvPr/>
        </p:nvSpPr>
        <p:spPr>
          <a:xfrm>
            <a:off x="4956809" y="2576195"/>
            <a:ext cx="2233295" cy="405765"/>
          </a:xfrm>
          <a:prstGeom prst="rect">
            <a:avLst/>
          </a:prstGeom>
          <a:ln w="9525">
            <a:solidFill>
              <a:srgbClr val="000000"/>
            </a:solidFill>
          </a:ln>
        </p:spPr>
        <p:txBody>
          <a:bodyPr vert="horz" wrap="square" lIns="0" tIns="59690" rIns="0" bIns="0" rtlCol="0">
            <a:spAutoFit/>
          </a:bodyPr>
          <a:lstStyle/>
          <a:p>
            <a:pPr marL="667385">
              <a:lnSpc>
                <a:spcPct val="100000"/>
              </a:lnSpc>
              <a:spcBef>
                <a:spcPts val="470"/>
              </a:spcBef>
            </a:pPr>
            <a:r>
              <a:rPr sz="1800" spc="-5" dirty="0">
                <a:latin typeface="Arial"/>
                <a:cs typeface="Arial"/>
              </a:rPr>
              <a:t>Scrollbar</a:t>
            </a:r>
            <a:endParaRPr sz="1800" dirty="0">
              <a:latin typeface="Arial"/>
              <a:cs typeface="Arial"/>
            </a:endParaRPr>
          </a:p>
        </p:txBody>
      </p:sp>
      <p:sp>
        <p:nvSpPr>
          <p:cNvPr id="27" name="object 27"/>
          <p:cNvSpPr/>
          <p:nvPr/>
        </p:nvSpPr>
        <p:spPr>
          <a:xfrm>
            <a:off x="3051429" y="3282569"/>
            <a:ext cx="1905635" cy="0"/>
          </a:xfrm>
          <a:custGeom>
            <a:avLst/>
            <a:gdLst/>
            <a:ahLst/>
            <a:cxnLst/>
            <a:rect l="l" t="t" r="r" b="b"/>
            <a:pathLst>
              <a:path w="1905635">
                <a:moveTo>
                  <a:pt x="0" y="0"/>
                </a:moveTo>
                <a:lnTo>
                  <a:pt x="1905381" y="0"/>
                </a:lnTo>
              </a:path>
            </a:pathLst>
          </a:custGeom>
          <a:ln w="28575">
            <a:solidFill>
              <a:srgbClr val="000000"/>
            </a:solidFill>
          </a:ln>
        </p:spPr>
        <p:txBody>
          <a:bodyPr wrap="square" lIns="0" tIns="0" rIns="0" bIns="0" rtlCol="0"/>
          <a:lstStyle/>
          <a:p>
            <a:endParaRPr/>
          </a:p>
        </p:txBody>
      </p:sp>
      <p:sp>
        <p:nvSpPr>
          <p:cNvPr id="28" name="object 28"/>
          <p:cNvSpPr/>
          <p:nvPr/>
        </p:nvSpPr>
        <p:spPr>
          <a:xfrm>
            <a:off x="2783967" y="3231007"/>
            <a:ext cx="267970" cy="103505"/>
          </a:xfrm>
          <a:custGeom>
            <a:avLst/>
            <a:gdLst/>
            <a:ahLst/>
            <a:cxnLst/>
            <a:rect l="l" t="t" r="r" b="b"/>
            <a:pathLst>
              <a:path w="267969" h="103504">
                <a:moveTo>
                  <a:pt x="133731" y="0"/>
                </a:moveTo>
                <a:lnTo>
                  <a:pt x="0" y="51562"/>
                </a:lnTo>
                <a:lnTo>
                  <a:pt x="133731" y="103123"/>
                </a:lnTo>
                <a:lnTo>
                  <a:pt x="267462" y="51562"/>
                </a:lnTo>
                <a:lnTo>
                  <a:pt x="133731" y="0"/>
                </a:lnTo>
                <a:close/>
              </a:path>
            </a:pathLst>
          </a:custGeom>
          <a:solidFill>
            <a:srgbClr val="000000"/>
          </a:solidFill>
        </p:spPr>
        <p:txBody>
          <a:bodyPr wrap="square" lIns="0" tIns="0" rIns="0" bIns="0" rtlCol="0"/>
          <a:lstStyle/>
          <a:p>
            <a:endParaRPr/>
          </a:p>
        </p:txBody>
      </p:sp>
      <p:sp>
        <p:nvSpPr>
          <p:cNvPr id="29" name="object 29"/>
          <p:cNvSpPr/>
          <p:nvPr/>
        </p:nvSpPr>
        <p:spPr>
          <a:xfrm>
            <a:off x="2783967" y="3231007"/>
            <a:ext cx="267970" cy="103505"/>
          </a:xfrm>
          <a:custGeom>
            <a:avLst/>
            <a:gdLst/>
            <a:ahLst/>
            <a:cxnLst/>
            <a:rect l="l" t="t" r="r" b="b"/>
            <a:pathLst>
              <a:path w="267969" h="103504">
                <a:moveTo>
                  <a:pt x="0" y="51562"/>
                </a:moveTo>
                <a:lnTo>
                  <a:pt x="133731" y="0"/>
                </a:lnTo>
                <a:lnTo>
                  <a:pt x="267462" y="51562"/>
                </a:lnTo>
                <a:lnTo>
                  <a:pt x="133731" y="103123"/>
                </a:lnTo>
                <a:lnTo>
                  <a:pt x="0" y="51562"/>
                </a:lnTo>
                <a:close/>
              </a:path>
            </a:pathLst>
          </a:custGeom>
          <a:ln w="12700">
            <a:solidFill>
              <a:srgbClr val="000000"/>
            </a:solidFill>
          </a:ln>
        </p:spPr>
        <p:txBody>
          <a:bodyPr wrap="square" lIns="0" tIns="0" rIns="0" bIns="0" rtlCol="0"/>
          <a:lstStyle/>
          <a:p>
            <a:endParaRPr/>
          </a:p>
        </p:txBody>
      </p:sp>
      <p:sp>
        <p:nvSpPr>
          <p:cNvPr id="30" name="object 30"/>
          <p:cNvSpPr/>
          <p:nvPr/>
        </p:nvSpPr>
        <p:spPr>
          <a:xfrm>
            <a:off x="4956809" y="3071495"/>
            <a:ext cx="2233295" cy="405765"/>
          </a:xfrm>
          <a:custGeom>
            <a:avLst/>
            <a:gdLst/>
            <a:ahLst/>
            <a:cxnLst/>
            <a:rect l="l" t="t" r="r" b="b"/>
            <a:pathLst>
              <a:path w="2233295" h="405764">
                <a:moveTo>
                  <a:pt x="0" y="405257"/>
                </a:moveTo>
                <a:lnTo>
                  <a:pt x="2233167" y="405257"/>
                </a:lnTo>
                <a:lnTo>
                  <a:pt x="2233167" y="0"/>
                </a:lnTo>
                <a:lnTo>
                  <a:pt x="0" y="0"/>
                </a:lnTo>
                <a:lnTo>
                  <a:pt x="0" y="405257"/>
                </a:lnTo>
                <a:close/>
              </a:path>
            </a:pathLst>
          </a:custGeom>
          <a:solidFill>
            <a:srgbClr val="0E6EC5"/>
          </a:solidFill>
        </p:spPr>
        <p:txBody>
          <a:bodyPr wrap="square" lIns="0" tIns="0" rIns="0" bIns="0" rtlCol="0"/>
          <a:lstStyle/>
          <a:p>
            <a:endParaRPr/>
          </a:p>
        </p:txBody>
      </p:sp>
      <p:sp>
        <p:nvSpPr>
          <p:cNvPr id="31" name="object 31"/>
          <p:cNvSpPr/>
          <p:nvPr/>
        </p:nvSpPr>
        <p:spPr>
          <a:xfrm>
            <a:off x="5551932" y="3061716"/>
            <a:ext cx="1060704" cy="513588"/>
          </a:xfrm>
          <a:prstGeom prst="rect">
            <a:avLst/>
          </a:prstGeom>
          <a:blipFill>
            <a:blip r:embed="rId14" cstate="print"/>
            <a:stretch>
              <a:fillRect/>
            </a:stretch>
          </a:blipFill>
        </p:spPr>
        <p:txBody>
          <a:bodyPr wrap="square" lIns="0" tIns="0" rIns="0" bIns="0" rtlCol="0"/>
          <a:lstStyle/>
          <a:p>
            <a:endParaRPr/>
          </a:p>
        </p:txBody>
      </p:sp>
      <p:sp>
        <p:nvSpPr>
          <p:cNvPr id="32" name="object 32"/>
          <p:cNvSpPr/>
          <p:nvPr/>
        </p:nvSpPr>
        <p:spPr>
          <a:xfrm>
            <a:off x="6304788" y="3061716"/>
            <a:ext cx="371856" cy="513588"/>
          </a:xfrm>
          <a:prstGeom prst="rect">
            <a:avLst/>
          </a:prstGeom>
          <a:blipFill>
            <a:blip r:embed="rId7" cstate="print"/>
            <a:stretch>
              <a:fillRect/>
            </a:stretch>
          </a:blipFill>
        </p:spPr>
        <p:txBody>
          <a:bodyPr wrap="square" lIns="0" tIns="0" rIns="0" bIns="0" rtlCol="0"/>
          <a:lstStyle/>
          <a:p>
            <a:endParaRPr/>
          </a:p>
        </p:txBody>
      </p:sp>
      <p:sp>
        <p:nvSpPr>
          <p:cNvPr id="33" name="object 33"/>
          <p:cNvSpPr txBox="1"/>
          <p:nvPr/>
        </p:nvSpPr>
        <p:spPr>
          <a:xfrm>
            <a:off x="4956809" y="3071495"/>
            <a:ext cx="2233295" cy="405765"/>
          </a:xfrm>
          <a:prstGeom prst="rect">
            <a:avLst/>
          </a:prstGeom>
          <a:ln w="9525">
            <a:solidFill>
              <a:srgbClr val="000000"/>
            </a:solidFill>
          </a:ln>
        </p:spPr>
        <p:txBody>
          <a:bodyPr vert="horz" wrap="square" lIns="0" tIns="59690" rIns="0" bIns="0" rtlCol="0">
            <a:spAutoFit/>
          </a:bodyPr>
          <a:lstStyle/>
          <a:p>
            <a:pPr marL="740410">
              <a:lnSpc>
                <a:spcPct val="100000"/>
              </a:lnSpc>
              <a:spcBef>
                <a:spcPts val="470"/>
              </a:spcBef>
            </a:pPr>
            <a:r>
              <a:rPr sz="1800" spc="-15" dirty="0">
                <a:latin typeface="Arial"/>
                <a:cs typeface="Arial"/>
              </a:rPr>
              <a:t>Titlebar</a:t>
            </a:r>
            <a:endParaRPr sz="1800" dirty="0">
              <a:latin typeface="Arial"/>
              <a:cs typeface="Arial"/>
            </a:endParaRPr>
          </a:p>
        </p:txBody>
      </p:sp>
      <p:sp>
        <p:nvSpPr>
          <p:cNvPr id="34" name="object 34"/>
          <p:cNvSpPr/>
          <p:nvPr/>
        </p:nvSpPr>
        <p:spPr>
          <a:xfrm>
            <a:off x="3051429" y="3777869"/>
            <a:ext cx="1905635" cy="0"/>
          </a:xfrm>
          <a:custGeom>
            <a:avLst/>
            <a:gdLst/>
            <a:ahLst/>
            <a:cxnLst/>
            <a:rect l="l" t="t" r="r" b="b"/>
            <a:pathLst>
              <a:path w="1905635">
                <a:moveTo>
                  <a:pt x="0" y="0"/>
                </a:moveTo>
                <a:lnTo>
                  <a:pt x="1905381" y="0"/>
                </a:lnTo>
              </a:path>
            </a:pathLst>
          </a:custGeom>
          <a:ln w="28575">
            <a:solidFill>
              <a:srgbClr val="000000"/>
            </a:solidFill>
          </a:ln>
        </p:spPr>
        <p:txBody>
          <a:bodyPr wrap="square" lIns="0" tIns="0" rIns="0" bIns="0" rtlCol="0"/>
          <a:lstStyle/>
          <a:p>
            <a:endParaRPr/>
          </a:p>
        </p:txBody>
      </p:sp>
      <p:sp>
        <p:nvSpPr>
          <p:cNvPr id="35" name="object 35"/>
          <p:cNvSpPr/>
          <p:nvPr/>
        </p:nvSpPr>
        <p:spPr>
          <a:xfrm>
            <a:off x="2783967" y="3726307"/>
            <a:ext cx="267970" cy="103505"/>
          </a:xfrm>
          <a:custGeom>
            <a:avLst/>
            <a:gdLst/>
            <a:ahLst/>
            <a:cxnLst/>
            <a:rect l="l" t="t" r="r" b="b"/>
            <a:pathLst>
              <a:path w="267969" h="103504">
                <a:moveTo>
                  <a:pt x="133731" y="0"/>
                </a:moveTo>
                <a:lnTo>
                  <a:pt x="0" y="51562"/>
                </a:lnTo>
                <a:lnTo>
                  <a:pt x="133731" y="103124"/>
                </a:lnTo>
                <a:lnTo>
                  <a:pt x="267462" y="51562"/>
                </a:lnTo>
                <a:lnTo>
                  <a:pt x="133731" y="0"/>
                </a:lnTo>
                <a:close/>
              </a:path>
            </a:pathLst>
          </a:custGeom>
          <a:solidFill>
            <a:srgbClr val="000000"/>
          </a:solidFill>
        </p:spPr>
        <p:txBody>
          <a:bodyPr wrap="square" lIns="0" tIns="0" rIns="0" bIns="0" rtlCol="0"/>
          <a:lstStyle/>
          <a:p>
            <a:endParaRPr/>
          </a:p>
        </p:txBody>
      </p:sp>
      <p:sp>
        <p:nvSpPr>
          <p:cNvPr id="36" name="object 36"/>
          <p:cNvSpPr/>
          <p:nvPr/>
        </p:nvSpPr>
        <p:spPr>
          <a:xfrm>
            <a:off x="2783967" y="3726307"/>
            <a:ext cx="267970" cy="103505"/>
          </a:xfrm>
          <a:custGeom>
            <a:avLst/>
            <a:gdLst/>
            <a:ahLst/>
            <a:cxnLst/>
            <a:rect l="l" t="t" r="r" b="b"/>
            <a:pathLst>
              <a:path w="267969" h="103504">
                <a:moveTo>
                  <a:pt x="0" y="51562"/>
                </a:moveTo>
                <a:lnTo>
                  <a:pt x="133731" y="0"/>
                </a:lnTo>
                <a:lnTo>
                  <a:pt x="267462" y="51562"/>
                </a:lnTo>
                <a:lnTo>
                  <a:pt x="133731" y="103124"/>
                </a:lnTo>
                <a:lnTo>
                  <a:pt x="0" y="51562"/>
                </a:lnTo>
                <a:close/>
              </a:path>
            </a:pathLst>
          </a:custGeom>
          <a:ln w="12699">
            <a:solidFill>
              <a:srgbClr val="000000"/>
            </a:solidFill>
          </a:ln>
        </p:spPr>
        <p:txBody>
          <a:bodyPr wrap="square" lIns="0" tIns="0" rIns="0" bIns="0" rtlCol="0"/>
          <a:lstStyle/>
          <a:p>
            <a:endParaRPr/>
          </a:p>
        </p:txBody>
      </p:sp>
      <p:sp>
        <p:nvSpPr>
          <p:cNvPr id="37" name="object 37"/>
          <p:cNvSpPr/>
          <p:nvPr/>
        </p:nvSpPr>
        <p:spPr>
          <a:xfrm>
            <a:off x="4956809" y="3566795"/>
            <a:ext cx="2233295" cy="405765"/>
          </a:xfrm>
          <a:custGeom>
            <a:avLst/>
            <a:gdLst/>
            <a:ahLst/>
            <a:cxnLst/>
            <a:rect l="l" t="t" r="r" b="b"/>
            <a:pathLst>
              <a:path w="2233295" h="405764">
                <a:moveTo>
                  <a:pt x="0" y="405257"/>
                </a:moveTo>
                <a:lnTo>
                  <a:pt x="2233167" y="405257"/>
                </a:lnTo>
                <a:lnTo>
                  <a:pt x="2233167" y="0"/>
                </a:lnTo>
                <a:lnTo>
                  <a:pt x="0" y="0"/>
                </a:lnTo>
                <a:lnTo>
                  <a:pt x="0" y="405257"/>
                </a:lnTo>
                <a:close/>
              </a:path>
            </a:pathLst>
          </a:custGeom>
          <a:solidFill>
            <a:srgbClr val="0E6EC5"/>
          </a:solidFill>
        </p:spPr>
        <p:txBody>
          <a:bodyPr wrap="square" lIns="0" tIns="0" rIns="0" bIns="0" rtlCol="0"/>
          <a:lstStyle/>
          <a:p>
            <a:endParaRPr/>
          </a:p>
        </p:txBody>
      </p:sp>
      <p:sp>
        <p:nvSpPr>
          <p:cNvPr id="38" name="object 38"/>
          <p:cNvSpPr/>
          <p:nvPr/>
        </p:nvSpPr>
        <p:spPr>
          <a:xfrm>
            <a:off x="5643371" y="3557015"/>
            <a:ext cx="877824" cy="513587"/>
          </a:xfrm>
          <a:prstGeom prst="rect">
            <a:avLst/>
          </a:prstGeom>
          <a:blipFill>
            <a:blip r:embed="rId15" cstate="print"/>
            <a:stretch>
              <a:fillRect/>
            </a:stretch>
          </a:blipFill>
        </p:spPr>
        <p:txBody>
          <a:bodyPr wrap="square" lIns="0" tIns="0" rIns="0" bIns="0" rtlCol="0"/>
          <a:lstStyle/>
          <a:p>
            <a:endParaRPr/>
          </a:p>
        </p:txBody>
      </p:sp>
      <p:sp>
        <p:nvSpPr>
          <p:cNvPr id="39" name="object 39"/>
          <p:cNvSpPr/>
          <p:nvPr/>
        </p:nvSpPr>
        <p:spPr>
          <a:xfrm>
            <a:off x="6213347" y="3557015"/>
            <a:ext cx="371855" cy="513587"/>
          </a:xfrm>
          <a:prstGeom prst="rect">
            <a:avLst/>
          </a:prstGeom>
          <a:blipFill>
            <a:blip r:embed="rId7" cstate="print"/>
            <a:stretch>
              <a:fillRect/>
            </a:stretch>
          </a:blipFill>
        </p:spPr>
        <p:txBody>
          <a:bodyPr wrap="square" lIns="0" tIns="0" rIns="0" bIns="0" rtlCol="0"/>
          <a:lstStyle/>
          <a:p>
            <a:endParaRPr/>
          </a:p>
        </p:txBody>
      </p:sp>
      <p:sp>
        <p:nvSpPr>
          <p:cNvPr id="40" name="object 40"/>
          <p:cNvSpPr txBox="1"/>
          <p:nvPr/>
        </p:nvSpPr>
        <p:spPr>
          <a:xfrm>
            <a:off x="4956809" y="3566795"/>
            <a:ext cx="2233295" cy="405765"/>
          </a:xfrm>
          <a:prstGeom prst="rect">
            <a:avLst/>
          </a:prstGeom>
          <a:ln w="9525">
            <a:solidFill>
              <a:srgbClr val="000000"/>
            </a:solidFill>
          </a:ln>
        </p:spPr>
        <p:txBody>
          <a:bodyPr vert="horz" wrap="square" lIns="0" tIns="60325" rIns="0" bIns="0" rtlCol="0">
            <a:spAutoFit/>
          </a:bodyPr>
          <a:lstStyle/>
          <a:p>
            <a:pPr marL="1270" algn="ctr">
              <a:lnSpc>
                <a:spcPct val="100000"/>
              </a:lnSpc>
              <a:spcBef>
                <a:spcPts val="475"/>
              </a:spcBef>
            </a:pPr>
            <a:r>
              <a:rPr sz="1800" spc="-5" dirty="0">
                <a:latin typeface="Arial"/>
                <a:cs typeface="Arial"/>
              </a:rPr>
              <a:t>Menu</a:t>
            </a:r>
            <a:endParaRPr sz="1800">
              <a:latin typeface="Arial"/>
              <a:cs typeface="Arial"/>
            </a:endParaRPr>
          </a:p>
        </p:txBody>
      </p:sp>
      <p:sp>
        <p:nvSpPr>
          <p:cNvPr id="41" name="object 41"/>
          <p:cNvSpPr/>
          <p:nvPr/>
        </p:nvSpPr>
        <p:spPr>
          <a:xfrm>
            <a:off x="2973323" y="2772155"/>
            <a:ext cx="434339" cy="513588"/>
          </a:xfrm>
          <a:prstGeom prst="rect">
            <a:avLst/>
          </a:prstGeom>
          <a:blipFill>
            <a:blip r:embed="rId16" cstate="print"/>
            <a:stretch>
              <a:fillRect/>
            </a:stretch>
          </a:blipFill>
        </p:spPr>
        <p:txBody>
          <a:bodyPr wrap="square" lIns="0" tIns="0" rIns="0" bIns="0" rtlCol="0"/>
          <a:lstStyle/>
          <a:p>
            <a:endParaRPr/>
          </a:p>
        </p:txBody>
      </p:sp>
      <p:sp>
        <p:nvSpPr>
          <p:cNvPr id="42" name="object 42"/>
          <p:cNvSpPr/>
          <p:nvPr/>
        </p:nvSpPr>
        <p:spPr>
          <a:xfrm>
            <a:off x="3099816" y="2772155"/>
            <a:ext cx="371856" cy="513588"/>
          </a:xfrm>
          <a:prstGeom prst="rect">
            <a:avLst/>
          </a:prstGeom>
          <a:blipFill>
            <a:blip r:embed="rId7" cstate="print"/>
            <a:stretch>
              <a:fillRect/>
            </a:stretch>
          </a:blipFill>
        </p:spPr>
        <p:txBody>
          <a:bodyPr wrap="square" lIns="0" tIns="0" rIns="0" bIns="0" rtlCol="0"/>
          <a:lstStyle/>
          <a:p>
            <a:endParaRPr/>
          </a:p>
        </p:txBody>
      </p:sp>
      <p:sp>
        <p:nvSpPr>
          <p:cNvPr id="43" name="object 43"/>
          <p:cNvSpPr txBox="1"/>
          <p:nvPr/>
        </p:nvSpPr>
        <p:spPr>
          <a:xfrm>
            <a:off x="3104769" y="2828925"/>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dirty="0">
              <a:latin typeface="Arial"/>
              <a:cs typeface="Arial"/>
            </a:endParaRPr>
          </a:p>
        </p:txBody>
      </p:sp>
      <p:sp>
        <p:nvSpPr>
          <p:cNvPr id="44" name="object 44"/>
          <p:cNvSpPr/>
          <p:nvPr/>
        </p:nvSpPr>
        <p:spPr>
          <a:xfrm>
            <a:off x="2973323" y="3267455"/>
            <a:ext cx="434339" cy="513588"/>
          </a:xfrm>
          <a:prstGeom prst="rect">
            <a:avLst/>
          </a:prstGeom>
          <a:blipFill>
            <a:blip r:embed="rId16" cstate="print"/>
            <a:stretch>
              <a:fillRect/>
            </a:stretch>
          </a:blipFill>
        </p:spPr>
        <p:txBody>
          <a:bodyPr wrap="square" lIns="0" tIns="0" rIns="0" bIns="0" rtlCol="0"/>
          <a:lstStyle/>
          <a:p>
            <a:endParaRPr/>
          </a:p>
        </p:txBody>
      </p:sp>
      <p:sp>
        <p:nvSpPr>
          <p:cNvPr id="45" name="object 45"/>
          <p:cNvSpPr/>
          <p:nvPr/>
        </p:nvSpPr>
        <p:spPr>
          <a:xfrm>
            <a:off x="3099816" y="3267455"/>
            <a:ext cx="371856" cy="513588"/>
          </a:xfrm>
          <a:prstGeom prst="rect">
            <a:avLst/>
          </a:prstGeom>
          <a:blipFill>
            <a:blip r:embed="rId7" cstate="print"/>
            <a:stretch>
              <a:fillRect/>
            </a:stretch>
          </a:blipFill>
        </p:spPr>
        <p:txBody>
          <a:bodyPr wrap="square" lIns="0" tIns="0" rIns="0" bIns="0" rtlCol="0"/>
          <a:lstStyle/>
          <a:p>
            <a:endParaRPr/>
          </a:p>
        </p:txBody>
      </p:sp>
      <p:sp>
        <p:nvSpPr>
          <p:cNvPr id="46" name="object 46"/>
          <p:cNvSpPr txBox="1"/>
          <p:nvPr/>
        </p:nvSpPr>
        <p:spPr>
          <a:xfrm>
            <a:off x="3104769" y="3324225"/>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dirty="0">
              <a:latin typeface="Arial"/>
              <a:cs typeface="Arial"/>
            </a:endParaRPr>
          </a:p>
        </p:txBody>
      </p:sp>
      <p:sp>
        <p:nvSpPr>
          <p:cNvPr id="47" name="object 47"/>
          <p:cNvSpPr/>
          <p:nvPr/>
        </p:nvSpPr>
        <p:spPr>
          <a:xfrm>
            <a:off x="2973323" y="3762755"/>
            <a:ext cx="434339" cy="513588"/>
          </a:xfrm>
          <a:prstGeom prst="rect">
            <a:avLst/>
          </a:prstGeom>
          <a:blipFill>
            <a:blip r:embed="rId16" cstate="print"/>
            <a:stretch>
              <a:fillRect/>
            </a:stretch>
          </a:blipFill>
        </p:spPr>
        <p:txBody>
          <a:bodyPr wrap="square" lIns="0" tIns="0" rIns="0" bIns="0" rtlCol="0"/>
          <a:lstStyle/>
          <a:p>
            <a:endParaRPr/>
          </a:p>
        </p:txBody>
      </p:sp>
      <p:sp>
        <p:nvSpPr>
          <p:cNvPr id="48" name="object 48"/>
          <p:cNvSpPr/>
          <p:nvPr/>
        </p:nvSpPr>
        <p:spPr>
          <a:xfrm>
            <a:off x="3099816" y="3762755"/>
            <a:ext cx="371856" cy="513588"/>
          </a:xfrm>
          <a:prstGeom prst="rect">
            <a:avLst/>
          </a:prstGeom>
          <a:blipFill>
            <a:blip r:embed="rId7" cstate="print"/>
            <a:stretch>
              <a:fillRect/>
            </a:stretch>
          </a:blipFill>
        </p:spPr>
        <p:txBody>
          <a:bodyPr wrap="square" lIns="0" tIns="0" rIns="0" bIns="0" rtlCol="0"/>
          <a:lstStyle/>
          <a:p>
            <a:endParaRPr/>
          </a:p>
        </p:txBody>
      </p:sp>
      <p:sp>
        <p:nvSpPr>
          <p:cNvPr id="49" name="object 49"/>
          <p:cNvSpPr txBox="1"/>
          <p:nvPr/>
        </p:nvSpPr>
        <p:spPr>
          <a:xfrm>
            <a:off x="3104769" y="3819601"/>
            <a:ext cx="1530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p>
        </p:txBody>
      </p:sp>
      <p:sp>
        <p:nvSpPr>
          <p:cNvPr id="50" name="object 50"/>
          <p:cNvSpPr/>
          <p:nvPr/>
        </p:nvSpPr>
        <p:spPr>
          <a:xfrm>
            <a:off x="4619242" y="2789169"/>
            <a:ext cx="434339" cy="513588"/>
          </a:xfrm>
          <a:prstGeom prst="rect">
            <a:avLst/>
          </a:prstGeom>
          <a:blipFill>
            <a:blip r:embed="rId16" cstate="print"/>
            <a:stretch>
              <a:fillRect/>
            </a:stretch>
          </a:blipFill>
        </p:spPr>
        <p:txBody>
          <a:bodyPr wrap="square" lIns="0" tIns="0" rIns="0" bIns="0" rtlCol="0"/>
          <a:lstStyle/>
          <a:p>
            <a:endParaRPr/>
          </a:p>
        </p:txBody>
      </p:sp>
      <p:sp>
        <p:nvSpPr>
          <p:cNvPr id="51" name="object 51"/>
          <p:cNvSpPr/>
          <p:nvPr/>
        </p:nvSpPr>
        <p:spPr>
          <a:xfrm>
            <a:off x="4789932" y="2772155"/>
            <a:ext cx="371856" cy="513588"/>
          </a:xfrm>
          <a:prstGeom prst="rect">
            <a:avLst/>
          </a:prstGeom>
          <a:blipFill>
            <a:blip r:embed="rId7" cstate="print"/>
            <a:stretch>
              <a:fillRect/>
            </a:stretch>
          </a:blipFill>
        </p:spPr>
        <p:txBody>
          <a:bodyPr wrap="square" lIns="0" tIns="0" rIns="0" bIns="0" rtlCol="0"/>
          <a:lstStyle/>
          <a:p>
            <a:endParaRPr/>
          </a:p>
        </p:txBody>
      </p:sp>
      <p:sp>
        <p:nvSpPr>
          <p:cNvPr id="52" name="object 52"/>
          <p:cNvSpPr txBox="1"/>
          <p:nvPr/>
        </p:nvSpPr>
        <p:spPr>
          <a:xfrm>
            <a:off x="4794884" y="2828925"/>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dirty="0">
              <a:latin typeface="Arial"/>
              <a:cs typeface="Arial"/>
            </a:endParaRPr>
          </a:p>
        </p:txBody>
      </p:sp>
      <p:sp>
        <p:nvSpPr>
          <p:cNvPr id="53" name="object 53"/>
          <p:cNvSpPr/>
          <p:nvPr/>
        </p:nvSpPr>
        <p:spPr>
          <a:xfrm>
            <a:off x="4663440" y="3267455"/>
            <a:ext cx="434339" cy="513588"/>
          </a:xfrm>
          <a:prstGeom prst="rect">
            <a:avLst/>
          </a:prstGeom>
          <a:blipFill>
            <a:blip r:embed="rId16" cstate="print"/>
            <a:stretch>
              <a:fillRect/>
            </a:stretch>
          </a:blipFill>
        </p:spPr>
        <p:txBody>
          <a:bodyPr wrap="square" lIns="0" tIns="0" rIns="0" bIns="0" rtlCol="0"/>
          <a:lstStyle/>
          <a:p>
            <a:endParaRPr/>
          </a:p>
        </p:txBody>
      </p:sp>
      <p:sp>
        <p:nvSpPr>
          <p:cNvPr id="54" name="object 54"/>
          <p:cNvSpPr/>
          <p:nvPr/>
        </p:nvSpPr>
        <p:spPr>
          <a:xfrm>
            <a:off x="4789932" y="3267455"/>
            <a:ext cx="371856" cy="513588"/>
          </a:xfrm>
          <a:prstGeom prst="rect">
            <a:avLst/>
          </a:prstGeom>
          <a:blipFill>
            <a:blip r:embed="rId7" cstate="print"/>
            <a:stretch>
              <a:fillRect/>
            </a:stretch>
          </a:blipFill>
        </p:spPr>
        <p:txBody>
          <a:bodyPr wrap="square" lIns="0" tIns="0" rIns="0" bIns="0" rtlCol="0"/>
          <a:lstStyle/>
          <a:p>
            <a:endParaRPr/>
          </a:p>
        </p:txBody>
      </p:sp>
      <p:sp>
        <p:nvSpPr>
          <p:cNvPr id="55" name="object 55"/>
          <p:cNvSpPr txBox="1"/>
          <p:nvPr/>
        </p:nvSpPr>
        <p:spPr>
          <a:xfrm>
            <a:off x="4794884" y="3324225"/>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dirty="0">
              <a:latin typeface="Arial"/>
              <a:cs typeface="Arial"/>
            </a:endParaRPr>
          </a:p>
        </p:txBody>
      </p:sp>
      <p:sp>
        <p:nvSpPr>
          <p:cNvPr id="56" name="object 56"/>
          <p:cNvSpPr/>
          <p:nvPr/>
        </p:nvSpPr>
        <p:spPr>
          <a:xfrm>
            <a:off x="4421123" y="3762755"/>
            <a:ext cx="688848" cy="513588"/>
          </a:xfrm>
          <a:prstGeom prst="rect">
            <a:avLst/>
          </a:prstGeom>
          <a:blipFill>
            <a:blip r:embed="rId17" cstate="print"/>
            <a:stretch>
              <a:fillRect/>
            </a:stretch>
          </a:blipFill>
        </p:spPr>
        <p:txBody>
          <a:bodyPr wrap="square" lIns="0" tIns="0" rIns="0" bIns="0" rtlCol="0"/>
          <a:lstStyle/>
          <a:p>
            <a:endParaRPr/>
          </a:p>
        </p:txBody>
      </p:sp>
      <p:sp>
        <p:nvSpPr>
          <p:cNvPr id="57" name="object 57"/>
          <p:cNvSpPr/>
          <p:nvPr/>
        </p:nvSpPr>
        <p:spPr>
          <a:xfrm>
            <a:off x="4421123" y="4037076"/>
            <a:ext cx="396239" cy="513588"/>
          </a:xfrm>
          <a:prstGeom prst="rect">
            <a:avLst/>
          </a:prstGeom>
          <a:blipFill>
            <a:blip r:embed="rId18" cstate="print"/>
            <a:stretch>
              <a:fillRect/>
            </a:stretch>
          </a:blipFill>
        </p:spPr>
        <p:txBody>
          <a:bodyPr wrap="square" lIns="0" tIns="0" rIns="0" bIns="0" rtlCol="0"/>
          <a:lstStyle/>
          <a:p>
            <a:endParaRPr/>
          </a:p>
        </p:txBody>
      </p:sp>
      <p:sp>
        <p:nvSpPr>
          <p:cNvPr id="58" name="object 58"/>
          <p:cNvSpPr/>
          <p:nvPr/>
        </p:nvSpPr>
        <p:spPr>
          <a:xfrm>
            <a:off x="4509515" y="4037076"/>
            <a:ext cx="371856" cy="513588"/>
          </a:xfrm>
          <a:prstGeom prst="rect">
            <a:avLst/>
          </a:prstGeom>
          <a:blipFill>
            <a:blip r:embed="rId7" cstate="print"/>
            <a:stretch>
              <a:fillRect/>
            </a:stretch>
          </a:blipFill>
        </p:spPr>
        <p:txBody>
          <a:bodyPr wrap="square" lIns="0" tIns="0" rIns="0" bIns="0" rtlCol="0"/>
          <a:lstStyle/>
          <a:p>
            <a:endParaRPr/>
          </a:p>
        </p:txBody>
      </p:sp>
      <p:sp>
        <p:nvSpPr>
          <p:cNvPr id="59" name="object 59"/>
          <p:cNvSpPr txBox="1"/>
          <p:nvPr/>
        </p:nvSpPr>
        <p:spPr>
          <a:xfrm>
            <a:off x="4553458" y="3819601"/>
            <a:ext cx="3435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r>
              <a:rPr sz="1800" spc="-85" dirty="0">
                <a:latin typeface="Arial"/>
                <a:cs typeface="Arial"/>
              </a:rPr>
              <a:t> </a:t>
            </a:r>
            <a:r>
              <a:rPr sz="1800" dirty="0">
                <a:latin typeface="Arial"/>
                <a:cs typeface="Arial"/>
              </a:rPr>
              <a:t>..</a:t>
            </a:r>
          </a:p>
        </p:txBody>
      </p:sp>
      <p:sp>
        <p:nvSpPr>
          <p:cNvPr id="60" name="object 60"/>
          <p:cNvSpPr txBox="1"/>
          <p:nvPr/>
        </p:nvSpPr>
        <p:spPr>
          <a:xfrm>
            <a:off x="4553458" y="4094226"/>
            <a:ext cx="1149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t>
            </a:r>
            <a:endParaRPr sz="1800">
              <a:latin typeface="Arial"/>
              <a:cs typeface="Arial"/>
            </a:endParaRPr>
          </a:p>
        </p:txBody>
      </p:sp>
      <p:sp>
        <p:nvSpPr>
          <p:cNvPr id="61" name="object 61"/>
          <p:cNvSpPr/>
          <p:nvPr/>
        </p:nvSpPr>
        <p:spPr>
          <a:xfrm>
            <a:off x="1019175" y="4267200"/>
            <a:ext cx="2943225" cy="2419350"/>
          </a:xfrm>
          <a:prstGeom prst="rect">
            <a:avLst/>
          </a:prstGeom>
          <a:blipFill>
            <a:blip r:embed="rId19" cstate="print"/>
            <a:stretch>
              <a:fillRect/>
            </a:stretch>
          </a:blipFill>
        </p:spPr>
        <p:txBody>
          <a:bodyPr wrap="square" lIns="0" tIns="0" rIns="0" bIns="0" rtlCol="0"/>
          <a:lstStyle/>
          <a:p>
            <a:endParaRPr/>
          </a:p>
        </p:txBody>
      </p:sp>
      <p:sp>
        <p:nvSpPr>
          <p:cNvPr id="62" name="object 62"/>
          <p:cNvSpPr/>
          <p:nvPr/>
        </p:nvSpPr>
        <p:spPr>
          <a:xfrm>
            <a:off x="4455541" y="4415153"/>
            <a:ext cx="4442206" cy="2009521"/>
          </a:xfrm>
          <a:prstGeom prst="rect">
            <a:avLst/>
          </a:prstGeom>
          <a:blipFill>
            <a:blip r:embed="rId20"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B98A-60E9-40A3-9BFD-323550DE2293}"/>
              </a:ext>
            </a:extLst>
          </p:cNvPr>
          <p:cNvSpPr>
            <a:spLocks noGrp="1"/>
          </p:cNvSpPr>
          <p:nvPr>
            <p:ph type="title"/>
          </p:nvPr>
        </p:nvSpPr>
        <p:spPr/>
        <p:txBody>
          <a:bodyPr/>
          <a:lstStyle/>
          <a:p>
            <a:r>
              <a:rPr lang="en-US" b="1" dirty="0"/>
              <a:t>Composition</a:t>
            </a:r>
            <a:br>
              <a:rPr lang="en-US" b="1" dirty="0"/>
            </a:br>
            <a:endParaRPr lang="x-none" dirty="0"/>
          </a:p>
        </p:txBody>
      </p:sp>
      <p:pic>
        <p:nvPicPr>
          <p:cNvPr id="4" name="Content Placeholder 3">
            <a:extLst>
              <a:ext uri="{FF2B5EF4-FFF2-40B4-BE49-F238E27FC236}">
                <a16:creationId xmlns:a16="http://schemas.microsoft.com/office/drawing/2014/main" id="{CB1E4A9A-4D86-4DB7-873D-30F0B550DE81}"/>
              </a:ext>
            </a:extLst>
          </p:cNvPr>
          <p:cNvPicPr>
            <a:picLocks noGrp="1" noChangeAspect="1"/>
          </p:cNvPicPr>
          <p:nvPr>
            <p:ph idx="1"/>
          </p:nvPr>
        </p:nvPicPr>
        <p:blipFill>
          <a:blip r:embed="rId3"/>
          <a:stretch>
            <a:fillRect/>
          </a:stretch>
        </p:blipFill>
        <p:spPr>
          <a:xfrm>
            <a:off x="2462212" y="3134519"/>
            <a:ext cx="4219575" cy="1733550"/>
          </a:xfrm>
          <a:prstGeom prst="rect">
            <a:avLst/>
          </a:prstGeom>
        </p:spPr>
      </p:pic>
      <p:sp>
        <p:nvSpPr>
          <p:cNvPr id="5" name="Rectangle 4">
            <a:extLst>
              <a:ext uri="{FF2B5EF4-FFF2-40B4-BE49-F238E27FC236}">
                <a16:creationId xmlns:a16="http://schemas.microsoft.com/office/drawing/2014/main" id="{09C5DDEA-AC65-41CC-9D14-9A47DA8CA8A3}"/>
              </a:ext>
            </a:extLst>
          </p:cNvPr>
          <p:cNvSpPr/>
          <p:nvPr/>
        </p:nvSpPr>
        <p:spPr>
          <a:xfrm>
            <a:off x="628650" y="1766272"/>
            <a:ext cx="8362950" cy="646331"/>
          </a:xfrm>
          <a:prstGeom prst="rect">
            <a:avLst/>
          </a:prstGeom>
        </p:spPr>
        <p:txBody>
          <a:bodyPr wrap="square">
            <a:spAutoFit/>
          </a:bodyPr>
          <a:lstStyle/>
          <a:p>
            <a:r>
              <a:rPr lang="en-US" dirty="0"/>
              <a:t>When an object contains the other object, if the contained object cannot exist without the existence of container object, then it is called composition.</a:t>
            </a:r>
            <a:endParaRPr lang="x-none" dirty="0"/>
          </a:p>
        </p:txBody>
      </p:sp>
    </p:spTree>
    <p:extLst>
      <p:ext uri="{BB962C8B-B14F-4D97-AF65-F5344CB8AC3E}">
        <p14:creationId xmlns:p14="http://schemas.microsoft.com/office/powerpoint/2010/main" val="3761790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in </a:t>
            </a:r>
            <a:r>
              <a:rPr lang="en-US" dirty="0" err="1"/>
              <a:t>c++</a:t>
            </a:r>
            <a:endParaRPr lang="en-US" dirty="0"/>
          </a:p>
        </p:txBody>
      </p:sp>
      <p:pic>
        <p:nvPicPr>
          <p:cNvPr id="4" name="Content Placeholder 3"/>
          <p:cNvPicPr>
            <a:picLocks noGrp="1" noChangeAspect="1"/>
          </p:cNvPicPr>
          <p:nvPr>
            <p:ph idx="1"/>
          </p:nvPr>
        </p:nvPicPr>
        <p:blipFill>
          <a:blip r:embed="rId3"/>
          <a:stretch>
            <a:fillRect/>
          </a:stretch>
        </p:blipFill>
        <p:spPr>
          <a:xfrm>
            <a:off x="304800" y="1745457"/>
            <a:ext cx="4457700" cy="1628775"/>
          </a:xfrm>
          <a:prstGeom prst="rect">
            <a:avLst/>
          </a:prstGeom>
        </p:spPr>
      </p:pic>
      <p:sp>
        <p:nvSpPr>
          <p:cNvPr id="5" name="Rectangle 4"/>
          <p:cNvSpPr/>
          <p:nvPr/>
        </p:nvSpPr>
        <p:spPr>
          <a:xfrm>
            <a:off x="628650" y="3429000"/>
            <a:ext cx="4572000" cy="2862322"/>
          </a:xfrm>
          <a:prstGeom prst="rect">
            <a:avLst/>
          </a:prstGeom>
        </p:spPr>
        <p:txBody>
          <a:bodyPr>
            <a:spAutoFit/>
          </a:bodyPr>
          <a:lstStyle/>
          <a:p>
            <a:r>
              <a:rPr lang="en-US" dirty="0"/>
              <a:t>class Circle { </a:t>
            </a:r>
          </a:p>
          <a:p>
            <a:r>
              <a:rPr lang="en-US" dirty="0"/>
              <a:t>public: </a:t>
            </a:r>
          </a:p>
          <a:p>
            <a:r>
              <a:rPr lang="en-US" dirty="0"/>
              <a:t>void </a:t>
            </a:r>
            <a:r>
              <a:rPr lang="en-US" dirty="0" err="1"/>
              <a:t>SetCenter</a:t>
            </a:r>
            <a:r>
              <a:rPr lang="en-US" dirty="0"/>
              <a:t>(</a:t>
            </a:r>
            <a:r>
              <a:rPr lang="en-US" dirty="0" err="1"/>
              <a:t>const</a:t>
            </a:r>
            <a:r>
              <a:rPr lang="en-US" dirty="0"/>
              <a:t> Point&amp;); </a:t>
            </a:r>
          </a:p>
          <a:p>
            <a:r>
              <a:rPr lang="en-US" dirty="0"/>
              <a:t>void </a:t>
            </a:r>
            <a:r>
              <a:rPr lang="en-US" dirty="0" err="1"/>
              <a:t>SetRadius</a:t>
            </a:r>
            <a:r>
              <a:rPr lang="en-US" dirty="0"/>
              <a:t>(double); </a:t>
            </a:r>
          </a:p>
          <a:p>
            <a:r>
              <a:rPr lang="en-US" dirty="0"/>
              <a:t>double Area() </a:t>
            </a:r>
            <a:r>
              <a:rPr lang="en-US" dirty="0" err="1"/>
              <a:t>const</a:t>
            </a:r>
            <a:r>
              <a:rPr lang="en-US" dirty="0"/>
              <a:t>; </a:t>
            </a:r>
          </a:p>
          <a:p>
            <a:r>
              <a:rPr lang="en-US" dirty="0"/>
              <a:t>double Circumference() </a:t>
            </a:r>
            <a:r>
              <a:rPr lang="en-US" dirty="0" err="1"/>
              <a:t>const</a:t>
            </a:r>
            <a:r>
              <a:rPr lang="en-US" dirty="0"/>
              <a:t>; </a:t>
            </a:r>
          </a:p>
          <a:p>
            <a:r>
              <a:rPr lang="en-US" dirty="0"/>
              <a:t>private: </a:t>
            </a:r>
          </a:p>
          <a:p>
            <a:r>
              <a:rPr lang="en-US" dirty="0"/>
              <a:t>double </a:t>
            </a:r>
            <a:r>
              <a:rPr lang="en-US" dirty="0" err="1"/>
              <a:t>itsRadius</a:t>
            </a:r>
            <a:r>
              <a:rPr lang="en-US" dirty="0"/>
              <a:t>; </a:t>
            </a:r>
          </a:p>
          <a:p>
            <a:r>
              <a:rPr lang="en-US" dirty="0"/>
              <a:t>Point </a:t>
            </a:r>
            <a:r>
              <a:rPr lang="en-US" dirty="0" err="1"/>
              <a:t>itsCenter</a:t>
            </a:r>
            <a:r>
              <a:rPr lang="en-US" dirty="0"/>
              <a:t>; </a:t>
            </a:r>
          </a:p>
          <a:p>
            <a:r>
              <a:rPr lang="en-US" dirty="0"/>
              <a:t>};</a:t>
            </a:r>
          </a:p>
        </p:txBody>
      </p:sp>
      <p:sp>
        <p:nvSpPr>
          <p:cNvPr id="6" name="Rectangle 5"/>
          <p:cNvSpPr/>
          <p:nvPr/>
        </p:nvSpPr>
        <p:spPr>
          <a:xfrm>
            <a:off x="4648200" y="2057400"/>
            <a:ext cx="4602480" cy="1200329"/>
          </a:xfrm>
          <a:prstGeom prst="rect">
            <a:avLst/>
          </a:prstGeom>
        </p:spPr>
        <p:txBody>
          <a:bodyPr wrap="square">
            <a:spAutoFit/>
          </a:bodyPr>
          <a:lstStyle/>
          <a:p>
            <a:r>
              <a:rPr lang="en-US" dirty="0"/>
              <a:t>In this case we have represented the composition relationship as a member variable. We could also have used a pointer so long as the destructor of Circle deleted the pointer</a:t>
            </a:r>
          </a:p>
        </p:txBody>
      </p:sp>
    </p:spTree>
    <p:extLst>
      <p:ext uri="{BB962C8B-B14F-4D97-AF65-F5344CB8AC3E}">
        <p14:creationId xmlns:p14="http://schemas.microsoft.com/office/powerpoint/2010/main" val="686582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in java</a:t>
            </a:r>
          </a:p>
        </p:txBody>
      </p:sp>
      <p:pic>
        <p:nvPicPr>
          <p:cNvPr id="4" name="Content Placeholder 3"/>
          <p:cNvPicPr>
            <a:picLocks noGrp="1"/>
          </p:cNvPicPr>
          <p:nvPr>
            <p:ph idx="1"/>
          </p:nvPr>
        </p:nvPicPr>
        <p:blipFill>
          <a:blip r:embed="rId2"/>
          <a:stretch>
            <a:fillRect/>
          </a:stretch>
        </p:blipFill>
        <p:spPr>
          <a:xfrm>
            <a:off x="838200" y="1981200"/>
            <a:ext cx="6781800" cy="1295400"/>
          </a:xfrm>
          <a:prstGeom prst="rect">
            <a:avLst/>
          </a:prstGeom>
        </p:spPr>
      </p:pic>
    </p:spTree>
    <p:extLst>
      <p:ext uri="{BB962C8B-B14F-4D97-AF65-F5344CB8AC3E}">
        <p14:creationId xmlns:p14="http://schemas.microsoft.com/office/powerpoint/2010/main" val="295300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D25C-8C32-4D8E-9D5E-B43AEC829360}"/>
              </a:ext>
            </a:extLst>
          </p:cNvPr>
          <p:cNvSpPr>
            <a:spLocks noGrp="1"/>
          </p:cNvSpPr>
          <p:nvPr>
            <p:ph type="title"/>
          </p:nvPr>
        </p:nvSpPr>
        <p:spPr/>
        <p:txBody>
          <a:bodyPr/>
          <a:lstStyle/>
          <a:p>
            <a:r>
              <a:rPr lang="en-US" dirty="0"/>
              <a:t>Basic Syntax</a:t>
            </a:r>
            <a:endParaRPr lang="x-none" dirty="0"/>
          </a:p>
        </p:txBody>
      </p:sp>
      <p:sp>
        <p:nvSpPr>
          <p:cNvPr id="3" name="Content Placeholder 2">
            <a:extLst>
              <a:ext uri="{FF2B5EF4-FFF2-40B4-BE49-F238E27FC236}">
                <a16:creationId xmlns:a16="http://schemas.microsoft.com/office/drawing/2014/main" id="{E8ECFEDD-2F41-461C-B8AD-7D8F8BF9E161}"/>
              </a:ext>
            </a:extLst>
          </p:cNvPr>
          <p:cNvSpPr>
            <a:spLocks noGrp="1"/>
          </p:cNvSpPr>
          <p:nvPr>
            <p:ph idx="1"/>
          </p:nvPr>
        </p:nvSpPr>
        <p:spPr/>
        <p:txBody>
          <a:bodyPr/>
          <a:lstStyle/>
          <a:p>
            <a:r>
              <a:rPr lang="en-US" dirty="0"/>
              <a:t>public class </a:t>
            </a:r>
            <a:r>
              <a:rPr lang="en-US" dirty="0" err="1"/>
              <a:t>MyFirstJavaProgram</a:t>
            </a:r>
            <a:r>
              <a:rPr lang="en-US" dirty="0"/>
              <a:t> {</a:t>
            </a:r>
          </a:p>
          <a:p>
            <a:endParaRPr lang="en-US" dirty="0"/>
          </a:p>
          <a:p>
            <a:r>
              <a:rPr lang="en-US" dirty="0"/>
              <a:t>   public static void main(String []</a:t>
            </a:r>
            <a:r>
              <a:rPr lang="en-US" dirty="0" err="1"/>
              <a:t>args</a:t>
            </a:r>
            <a:r>
              <a:rPr lang="en-US" dirty="0"/>
              <a:t>) {</a:t>
            </a:r>
          </a:p>
          <a:p>
            <a:r>
              <a:rPr lang="en-US" dirty="0"/>
              <a:t>      </a:t>
            </a:r>
            <a:r>
              <a:rPr lang="en-US" dirty="0" err="1"/>
              <a:t>System.out.println</a:t>
            </a:r>
            <a:r>
              <a:rPr lang="en-US" dirty="0"/>
              <a:t>("Hello World"); </a:t>
            </a:r>
          </a:p>
          <a:p>
            <a:r>
              <a:rPr lang="en-US" dirty="0"/>
              <a:t>   }</a:t>
            </a:r>
          </a:p>
          <a:p>
            <a:r>
              <a:rPr lang="en-US" dirty="0"/>
              <a:t>}</a:t>
            </a:r>
            <a:endParaRPr lang="x-none" dirty="0"/>
          </a:p>
        </p:txBody>
      </p:sp>
    </p:spTree>
    <p:extLst>
      <p:ext uri="{BB962C8B-B14F-4D97-AF65-F5344CB8AC3E}">
        <p14:creationId xmlns:p14="http://schemas.microsoft.com/office/powerpoint/2010/main" val="1432258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Job.java</a:t>
            </a:r>
            <a:br>
              <a:rPr lang="en-US" dirty="0"/>
            </a:br>
            <a:endParaRPr lang="en-US" dirty="0"/>
          </a:p>
        </p:txBody>
      </p:sp>
      <p:sp>
        <p:nvSpPr>
          <p:cNvPr id="3" name="Content Placeholder 2"/>
          <p:cNvSpPr>
            <a:spLocks noGrp="1"/>
          </p:cNvSpPr>
          <p:nvPr>
            <p:ph idx="1"/>
          </p:nvPr>
        </p:nvSpPr>
        <p:spPr/>
        <p:txBody>
          <a:bodyPr/>
          <a:lstStyle/>
          <a:p>
            <a:r>
              <a:rPr lang="en-AU" b="1" dirty="0"/>
              <a:t>public class Job {</a:t>
            </a:r>
            <a:br>
              <a:rPr lang="en-AU" b="1" dirty="0"/>
            </a:br>
            <a:r>
              <a:rPr lang="en-AU" b="1" dirty="0"/>
              <a:t>    private long salary;</a:t>
            </a:r>
            <a:br>
              <a:rPr lang="en-AU" b="1" dirty="0"/>
            </a:br>
            <a:r>
              <a:rPr lang="en-AU" b="1" dirty="0"/>
              <a:t>        </a:t>
            </a:r>
            <a:br>
              <a:rPr lang="en-AU" b="1" dirty="0"/>
            </a:br>
            <a:r>
              <a:rPr lang="en-AU" b="1" dirty="0"/>
              <a:t>    public long </a:t>
            </a:r>
            <a:r>
              <a:rPr lang="en-AU" b="1" dirty="0" err="1"/>
              <a:t>getSalary</a:t>
            </a:r>
            <a:r>
              <a:rPr lang="en-AU" b="1" dirty="0"/>
              <a:t>() {</a:t>
            </a:r>
            <a:br>
              <a:rPr lang="en-AU" b="1" dirty="0"/>
            </a:br>
            <a:r>
              <a:rPr lang="en-AU" b="1" dirty="0"/>
              <a:t>        return salary;</a:t>
            </a:r>
            <a:br>
              <a:rPr lang="en-AU" b="1" dirty="0"/>
            </a:br>
            <a:r>
              <a:rPr lang="en-AU" b="1" dirty="0"/>
              <a:t>    }</a:t>
            </a:r>
            <a:br>
              <a:rPr lang="en-AU" b="1" dirty="0"/>
            </a:br>
            <a:r>
              <a:rPr lang="en-AU" b="1" dirty="0"/>
              <a:t>    public void </a:t>
            </a:r>
            <a:r>
              <a:rPr lang="en-AU" b="1" dirty="0" err="1"/>
              <a:t>setSalary</a:t>
            </a:r>
            <a:r>
              <a:rPr lang="en-AU" b="1" dirty="0"/>
              <a:t>(long salary) {</a:t>
            </a:r>
            <a:br>
              <a:rPr lang="en-AU" b="1" dirty="0"/>
            </a:br>
            <a:r>
              <a:rPr lang="en-AU" b="1" dirty="0"/>
              <a:t>        </a:t>
            </a:r>
            <a:r>
              <a:rPr lang="en-AU" b="1" dirty="0" err="1"/>
              <a:t>this.salary</a:t>
            </a:r>
            <a:r>
              <a:rPr lang="en-AU" b="1" dirty="0"/>
              <a:t> = salary;</a:t>
            </a:r>
            <a:br>
              <a:rPr lang="en-AU" b="1" dirty="0"/>
            </a:br>
            <a:r>
              <a:rPr lang="en-AU" b="1" dirty="0"/>
              <a:t>    }</a:t>
            </a:r>
            <a:br>
              <a:rPr lang="en-AU" b="1" dirty="0"/>
            </a:br>
            <a:r>
              <a:rPr lang="en-AU" b="1" dirty="0"/>
              <a:t>    </a:t>
            </a:r>
            <a:br>
              <a:rPr lang="en-AU" b="1" dirty="0"/>
            </a:br>
            <a:r>
              <a:rPr lang="en-AU" b="1" dirty="0"/>
              <a:t>}</a:t>
            </a:r>
            <a:endParaRPr lang="en-US" dirty="0"/>
          </a:p>
        </p:txBody>
      </p:sp>
    </p:spTree>
    <p:extLst>
      <p:ext uri="{BB962C8B-B14F-4D97-AF65-F5344CB8AC3E}">
        <p14:creationId xmlns:p14="http://schemas.microsoft.com/office/powerpoint/2010/main" val="2014029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Person.java</a:t>
            </a:r>
            <a:br>
              <a:rPr lang="en-US" dirty="0"/>
            </a:br>
            <a:endParaRPr lang="en-US" dirty="0"/>
          </a:p>
        </p:txBody>
      </p:sp>
      <p:sp>
        <p:nvSpPr>
          <p:cNvPr id="3" name="Content Placeholder 2"/>
          <p:cNvSpPr>
            <a:spLocks noGrp="1"/>
          </p:cNvSpPr>
          <p:nvPr>
            <p:ph idx="1"/>
          </p:nvPr>
        </p:nvSpPr>
        <p:spPr/>
        <p:txBody>
          <a:bodyPr/>
          <a:lstStyle/>
          <a:p>
            <a:r>
              <a:rPr lang="en-AU" b="1" dirty="0"/>
              <a:t>public class Person {</a:t>
            </a:r>
            <a:br>
              <a:rPr lang="en-AU" b="1" dirty="0"/>
            </a:br>
            <a:r>
              <a:rPr lang="en-AU" b="1" dirty="0"/>
              <a:t>    //composition has-a relationship</a:t>
            </a:r>
            <a:br>
              <a:rPr lang="en-AU" b="1" dirty="0"/>
            </a:br>
            <a:r>
              <a:rPr lang="en-AU" b="1" dirty="0"/>
              <a:t>    private Job </a:t>
            </a:r>
            <a:r>
              <a:rPr lang="en-AU" b="1" dirty="0" err="1"/>
              <a:t>job</a:t>
            </a:r>
            <a:r>
              <a:rPr lang="en-AU" b="1" dirty="0"/>
              <a:t>;</a:t>
            </a:r>
            <a:br>
              <a:rPr lang="en-AU" b="1" dirty="0"/>
            </a:br>
            <a:r>
              <a:rPr lang="en-AU" b="1" dirty="0"/>
              <a:t>   </a:t>
            </a:r>
            <a:br>
              <a:rPr lang="en-AU" b="1" dirty="0"/>
            </a:br>
            <a:r>
              <a:rPr lang="en-AU" b="1" dirty="0"/>
              <a:t>    public Person(){</a:t>
            </a:r>
            <a:br>
              <a:rPr lang="en-AU" b="1" dirty="0"/>
            </a:br>
            <a:r>
              <a:rPr lang="en-AU" b="1" dirty="0"/>
              <a:t>        </a:t>
            </a:r>
            <a:r>
              <a:rPr lang="en-AU" b="1" dirty="0" err="1"/>
              <a:t>this.job</a:t>
            </a:r>
            <a:r>
              <a:rPr lang="en-AU" b="1" dirty="0"/>
              <a:t>=new Job();</a:t>
            </a:r>
            <a:br>
              <a:rPr lang="en-AU" b="1" dirty="0"/>
            </a:br>
            <a:r>
              <a:rPr lang="en-AU" b="1" dirty="0"/>
              <a:t>        </a:t>
            </a:r>
            <a:r>
              <a:rPr lang="en-AU" b="1" dirty="0" err="1"/>
              <a:t>job.setSalary</a:t>
            </a:r>
            <a:r>
              <a:rPr lang="en-AU" b="1" dirty="0"/>
              <a:t>(1000L);</a:t>
            </a:r>
            <a:br>
              <a:rPr lang="en-AU" b="1" dirty="0"/>
            </a:br>
            <a:r>
              <a:rPr lang="en-AU" b="1" dirty="0"/>
              <a:t>    }</a:t>
            </a:r>
            <a:br>
              <a:rPr lang="en-AU" b="1" dirty="0"/>
            </a:br>
            <a:r>
              <a:rPr lang="en-AU" b="1" dirty="0"/>
              <a:t>    public long </a:t>
            </a:r>
            <a:r>
              <a:rPr lang="en-AU" b="1" dirty="0" err="1"/>
              <a:t>getSalary</a:t>
            </a:r>
            <a:r>
              <a:rPr lang="en-AU" b="1" dirty="0"/>
              <a:t>() {</a:t>
            </a:r>
            <a:br>
              <a:rPr lang="en-AU" b="1" dirty="0"/>
            </a:br>
            <a:r>
              <a:rPr lang="en-AU" b="1" dirty="0"/>
              <a:t>        return </a:t>
            </a:r>
            <a:r>
              <a:rPr lang="en-AU" b="1" dirty="0" err="1"/>
              <a:t>job.getSalary</a:t>
            </a:r>
            <a:r>
              <a:rPr lang="en-AU" b="1" dirty="0"/>
              <a:t>();</a:t>
            </a:r>
            <a:br>
              <a:rPr lang="en-AU" b="1" dirty="0"/>
            </a:br>
            <a:r>
              <a:rPr lang="en-AU" b="1" dirty="0"/>
              <a:t>    }</a:t>
            </a:r>
            <a:br>
              <a:rPr lang="en-AU" b="1" dirty="0"/>
            </a:br>
            <a:br>
              <a:rPr lang="en-AU" b="1" dirty="0"/>
            </a:br>
            <a:r>
              <a:rPr lang="en-AU" b="1" dirty="0"/>
              <a:t>}</a:t>
            </a:r>
            <a:endParaRPr lang="en-US" dirty="0"/>
          </a:p>
        </p:txBody>
      </p:sp>
    </p:spTree>
    <p:extLst>
      <p:ext uri="{BB962C8B-B14F-4D97-AF65-F5344CB8AC3E}">
        <p14:creationId xmlns:p14="http://schemas.microsoft.com/office/powerpoint/2010/main" val="3213541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Main .java</a:t>
            </a:r>
            <a:br>
              <a:rPr lang="en-US" dirty="0"/>
            </a:br>
            <a:endParaRPr lang="en-US" dirty="0"/>
          </a:p>
        </p:txBody>
      </p:sp>
      <p:sp>
        <p:nvSpPr>
          <p:cNvPr id="3" name="Content Placeholder 2"/>
          <p:cNvSpPr>
            <a:spLocks noGrp="1"/>
          </p:cNvSpPr>
          <p:nvPr>
            <p:ph idx="1"/>
          </p:nvPr>
        </p:nvSpPr>
        <p:spPr/>
        <p:txBody>
          <a:bodyPr/>
          <a:lstStyle/>
          <a:p>
            <a:r>
              <a:rPr lang="en-AU" b="1" dirty="0"/>
              <a:t>public class </a:t>
            </a:r>
            <a:r>
              <a:rPr lang="en-AU" b="1" dirty="0" err="1"/>
              <a:t>TestPerson</a:t>
            </a:r>
            <a:r>
              <a:rPr lang="en-AU" b="1" dirty="0"/>
              <a:t> {</a:t>
            </a:r>
            <a:br>
              <a:rPr lang="en-AU" b="1" dirty="0"/>
            </a:br>
            <a:br>
              <a:rPr lang="en-AU" b="1" dirty="0"/>
            </a:br>
            <a:r>
              <a:rPr lang="en-AU" b="1" dirty="0"/>
              <a:t>    public static void main(String[] </a:t>
            </a:r>
            <a:r>
              <a:rPr lang="en-AU" b="1" dirty="0" err="1"/>
              <a:t>args</a:t>
            </a:r>
            <a:r>
              <a:rPr lang="en-AU" b="1" dirty="0"/>
              <a:t>) {</a:t>
            </a:r>
            <a:br>
              <a:rPr lang="en-AU" b="1" dirty="0"/>
            </a:br>
            <a:r>
              <a:rPr lang="en-AU" b="1" dirty="0"/>
              <a:t>        Person </a:t>
            </a:r>
            <a:r>
              <a:rPr lang="en-AU" b="1" dirty="0" err="1"/>
              <a:t>person</a:t>
            </a:r>
            <a:r>
              <a:rPr lang="en-AU" b="1" dirty="0"/>
              <a:t> = new Person();</a:t>
            </a:r>
            <a:br>
              <a:rPr lang="en-AU" b="1" dirty="0"/>
            </a:br>
            <a:r>
              <a:rPr lang="en-AU" b="1" dirty="0"/>
              <a:t>        long salary = </a:t>
            </a:r>
            <a:r>
              <a:rPr lang="en-AU" b="1" dirty="0" err="1"/>
              <a:t>person.getSalary</a:t>
            </a:r>
            <a:r>
              <a:rPr lang="en-AU" b="1" dirty="0"/>
              <a:t>();</a:t>
            </a:r>
            <a:br>
              <a:rPr lang="en-AU" b="1" dirty="0"/>
            </a:br>
            <a:r>
              <a:rPr lang="en-AU" b="1" dirty="0"/>
              <a:t>    }</a:t>
            </a:r>
            <a:br>
              <a:rPr lang="en-AU" b="1" dirty="0"/>
            </a:br>
            <a:br>
              <a:rPr lang="en-AU" b="1" dirty="0"/>
            </a:br>
            <a:r>
              <a:rPr lang="en-AU" b="1" dirty="0"/>
              <a:t>}</a:t>
            </a:r>
            <a:endParaRPr lang="en-US" dirty="0"/>
          </a:p>
        </p:txBody>
      </p:sp>
    </p:spTree>
    <p:extLst>
      <p:ext uri="{BB962C8B-B14F-4D97-AF65-F5344CB8AC3E}">
        <p14:creationId xmlns:p14="http://schemas.microsoft.com/office/powerpoint/2010/main" val="1664998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Realization relation(interface)</a:t>
            </a:r>
          </a:p>
        </p:txBody>
      </p:sp>
      <p:sp>
        <p:nvSpPr>
          <p:cNvPr id="3" name="Content Placeholder 2"/>
          <p:cNvSpPr>
            <a:spLocks noGrp="1"/>
          </p:cNvSpPr>
          <p:nvPr>
            <p:ph idx="1"/>
          </p:nvPr>
        </p:nvSpPr>
        <p:spPr/>
        <p:txBody>
          <a:bodyPr/>
          <a:lstStyle/>
          <a:p>
            <a:r>
              <a:rPr lang="en-US" dirty="0"/>
              <a:t>A realization is a relationship between two things where one thing (an interface) specifies a contract that another thing (a class) guarantees to carry out by implementing the operations specified in that contract.</a:t>
            </a:r>
          </a:p>
          <a:p>
            <a:r>
              <a:rPr lang="en-US" dirty="0"/>
              <a:t>In a class diagram, realization relationship is rendered as a dashed directed line with an open arrowhead pointing to the interface.</a:t>
            </a:r>
          </a:p>
          <a:p>
            <a:r>
              <a:rPr lang="en-US" dirty="0"/>
              <a:t>For example, the Owner interface might specify methods for acquiring property and disposing of property. The Person and Corporation classes need to implement these methods, possibly in very different ways.</a:t>
            </a:r>
          </a:p>
          <a:p>
            <a:endParaRPr lang="en-US" dirty="0"/>
          </a:p>
        </p:txBody>
      </p:sp>
      <p:pic>
        <p:nvPicPr>
          <p:cNvPr id="5" name="Picture 4"/>
          <p:cNvPicPr>
            <a:picLocks noChangeAspect="1"/>
          </p:cNvPicPr>
          <p:nvPr/>
        </p:nvPicPr>
        <p:blipFill>
          <a:blip r:embed="rId3"/>
          <a:stretch>
            <a:fillRect/>
          </a:stretch>
        </p:blipFill>
        <p:spPr>
          <a:xfrm>
            <a:off x="3200400" y="4800600"/>
            <a:ext cx="3933825" cy="2138363"/>
          </a:xfrm>
          <a:prstGeom prst="rect">
            <a:avLst/>
          </a:prstGeom>
        </p:spPr>
      </p:pic>
    </p:spTree>
    <p:extLst>
      <p:ext uri="{BB962C8B-B14F-4D97-AF65-F5344CB8AC3E}">
        <p14:creationId xmlns:p14="http://schemas.microsoft.com/office/powerpoint/2010/main" val="469338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2578100" cy="788670"/>
          </a:xfrm>
          <a:prstGeom prst="rect">
            <a:avLst/>
          </a:prstGeom>
        </p:spPr>
        <p:txBody>
          <a:bodyPr vert="horz" wrap="square" lIns="0" tIns="13335" rIns="0" bIns="0" rtlCol="0">
            <a:spAutoFit/>
          </a:bodyPr>
          <a:lstStyle/>
          <a:p>
            <a:pPr marL="12700">
              <a:lnSpc>
                <a:spcPct val="100000"/>
              </a:lnSpc>
              <a:spcBef>
                <a:spcPts val="105"/>
              </a:spcBef>
            </a:pPr>
            <a:r>
              <a:rPr spc="-190" dirty="0"/>
              <a:t>Interfaces</a:t>
            </a:r>
          </a:p>
        </p:txBody>
      </p:sp>
      <p:sp>
        <p:nvSpPr>
          <p:cNvPr id="4" name="object 4"/>
          <p:cNvSpPr/>
          <p:nvPr/>
        </p:nvSpPr>
        <p:spPr>
          <a:xfrm>
            <a:off x="3910584" y="1647444"/>
            <a:ext cx="650748"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253484" y="1647444"/>
            <a:ext cx="1182624"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128259" y="1647444"/>
            <a:ext cx="373379"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193791" y="1647444"/>
            <a:ext cx="726948" cy="5135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612891" y="1647444"/>
            <a:ext cx="2822448" cy="513588"/>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5750052" y="1647444"/>
            <a:ext cx="3128772" cy="513588"/>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910584" y="1921764"/>
            <a:ext cx="4410456" cy="513588"/>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3910584" y="2196083"/>
            <a:ext cx="4244340" cy="513588"/>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3910584" y="2470404"/>
            <a:ext cx="3468623" cy="513588"/>
          </a:xfrm>
          <a:prstGeom prst="rect">
            <a:avLst/>
          </a:prstGeom>
          <a:blipFill>
            <a:blip r:embed="rId10" cstate="print"/>
            <a:stretch>
              <a:fillRect/>
            </a:stretch>
          </a:blipFill>
        </p:spPr>
        <p:txBody>
          <a:bodyPr wrap="square" lIns="0" tIns="0" rIns="0" bIns="0" rtlCol="0"/>
          <a:lstStyle/>
          <a:p>
            <a:endParaRPr/>
          </a:p>
        </p:txBody>
      </p:sp>
      <p:sp>
        <p:nvSpPr>
          <p:cNvPr id="13" name="object 13"/>
          <p:cNvSpPr/>
          <p:nvPr/>
        </p:nvSpPr>
        <p:spPr>
          <a:xfrm>
            <a:off x="7071359" y="2470404"/>
            <a:ext cx="384048" cy="513588"/>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7147559" y="2470404"/>
            <a:ext cx="373379" cy="513588"/>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7213092" y="2470404"/>
            <a:ext cx="925068" cy="513588"/>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7830311" y="2470404"/>
            <a:ext cx="384048" cy="513588"/>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3910584" y="2744723"/>
            <a:ext cx="3622548" cy="513588"/>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7225283" y="2744723"/>
            <a:ext cx="1373124" cy="513588"/>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8290559" y="2744723"/>
            <a:ext cx="373379" cy="51358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910584" y="3019044"/>
            <a:ext cx="4421123" cy="513588"/>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8023859" y="3019044"/>
            <a:ext cx="371855" cy="513588"/>
          </a:xfrm>
          <a:prstGeom prst="rect">
            <a:avLst/>
          </a:prstGeom>
          <a:blipFill>
            <a:blip r:embed="rId4" cstate="print"/>
            <a:stretch>
              <a:fillRect/>
            </a:stretch>
          </a:blipFill>
        </p:spPr>
        <p:txBody>
          <a:bodyPr wrap="square" lIns="0" tIns="0" rIns="0" bIns="0" rtlCol="0"/>
          <a:lstStyle/>
          <a:p>
            <a:endParaRPr/>
          </a:p>
        </p:txBody>
      </p:sp>
      <p:sp>
        <p:nvSpPr>
          <p:cNvPr id="22" name="object 22"/>
          <p:cNvSpPr txBox="1"/>
          <p:nvPr/>
        </p:nvSpPr>
        <p:spPr>
          <a:xfrm>
            <a:off x="4041775" y="1703578"/>
            <a:ext cx="4624070" cy="167195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Arial"/>
                <a:cs typeface="Arial"/>
              </a:rPr>
              <a:t>An </a:t>
            </a:r>
            <a:r>
              <a:rPr sz="1800" i="1" spc="-5" dirty="0">
                <a:latin typeface="Arial"/>
                <a:cs typeface="Arial"/>
              </a:rPr>
              <a:t>interface </a:t>
            </a:r>
            <a:r>
              <a:rPr sz="1800" spc="-5" dirty="0">
                <a:latin typeface="Arial"/>
                <a:cs typeface="Arial"/>
              </a:rPr>
              <a:t>is a </a:t>
            </a:r>
            <a:r>
              <a:rPr sz="1800" u="heavy" spc="-5" dirty="0">
                <a:uFill>
                  <a:solidFill>
                    <a:srgbClr val="000000"/>
                  </a:solidFill>
                </a:uFill>
                <a:latin typeface="Arial"/>
                <a:cs typeface="Arial"/>
              </a:rPr>
              <a:t>named </a:t>
            </a:r>
            <a:r>
              <a:rPr sz="1800" u="heavy" dirty="0">
                <a:uFill>
                  <a:solidFill>
                    <a:srgbClr val="000000"/>
                  </a:solidFill>
                </a:uFill>
                <a:latin typeface="Arial"/>
                <a:cs typeface="Arial"/>
              </a:rPr>
              <a:t>set of </a:t>
            </a:r>
            <a:r>
              <a:rPr sz="1800" u="heavy" spc="-5" dirty="0">
                <a:uFill>
                  <a:solidFill>
                    <a:srgbClr val="000000"/>
                  </a:solidFill>
                </a:uFill>
                <a:latin typeface="Arial"/>
                <a:cs typeface="Arial"/>
              </a:rPr>
              <a:t>operations </a:t>
            </a:r>
            <a:r>
              <a:rPr sz="1800" spc="-5" dirty="0">
                <a:latin typeface="Arial"/>
                <a:cs typeface="Arial"/>
              </a:rPr>
              <a:t>that  specifies </a:t>
            </a:r>
            <a:r>
              <a:rPr sz="1800" dirty="0">
                <a:latin typeface="Arial"/>
                <a:cs typeface="Arial"/>
              </a:rPr>
              <a:t>the </a:t>
            </a:r>
            <a:r>
              <a:rPr sz="1800" spc="-5" dirty="0">
                <a:latin typeface="Arial"/>
                <a:cs typeface="Arial"/>
              </a:rPr>
              <a:t>behavior of objects </a:t>
            </a:r>
            <a:r>
              <a:rPr sz="1800" spc="-10" dirty="0">
                <a:latin typeface="Arial"/>
                <a:cs typeface="Arial"/>
              </a:rPr>
              <a:t>without  showing </a:t>
            </a:r>
            <a:r>
              <a:rPr sz="1800" spc="-5" dirty="0">
                <a:latin typeface="Arial"/>
                <a:cs typeface="Arial"/>
              </a:rPr>
              <a:t>their inner structure. </a:t>
            </a:r>
            <a:r>
              <a:rPr sz="1800" dirty="0">
                <a:latin typeface="Arial"/>
                <a:cs typeface="Arial"/>
              </a:rPr>
              <a:t>It </a:t>
            </a:r>
            <a:r>
              <a:rPr sz="1800" spc="-5" dirty="0">
                <a:latin typeface="Arial"/>
                <a:cs typeface="Arial"/>
              </a:rPr>
              <a:t>can be  rendered in </a:t>
            </a:r>
            <a:r>
              <a:rPr sz="1800" dirty="0">
                <a:latin typeface="Arial"/>
                <a:cs typeface="Arial"/>
              </a:rPr>
              <a:t>the </a:t>
            </a:r>
            <a:r>
              <a:rPr sz="1800" spc="-5" dirty="0">
                <a:latin typeface="Arial"/>
                <a:cs typeface="Arial"/>
              </a:rPr>
              <a:t>model by a one- or </a:t>
            </a:r>
            <a:r>
              <a:rPr sz="1800" spc="-15" dirty="0">
                <a:latin typeface="Arial"/>
                <a:cs typeface="Arial"/>
              </a:rPr>
              <a:t>two-  </a:t>
            </a:r>
            <a:r>
              <a:rPr sz="1800" spc="-5" dirty="0">
                <a:latin typeface="Arial"/>
                <a:cs typeface="Arial"/>
              </a:rPr>
              <a:t>compartment rectangle, </a:t>
            </a:r>
            <a:r>
              <a:rPr sz="1800" spc="-15" dirty="0">
                <a:latin typeface="Arial"/>
                <a:cs typeface="Arial"/>
              </a:rPr>
              <a:t>with </a:t>
            </a:r>
            <a:r>
              <a:rPr sz="1800" dirty="0">
                <a:latin typeface="Arial"/>
                <a:cs typeface="Arial"/>
              </a:rPr>
              <a:t>the</a:t>
            </a:r>
            <a:r>
              <a:rPr sz="1800" spc="90" dirty="0">
                <a:latin typeface="Arial"/>
                <a:cs typeface="Arial"/>
              </a:rPr>
              <a:t> </a:t>
            </a:r>
            <a:r>
              <a:rPr sz="1800" i="1" spc="-5" dirty="0">
                <a:latin typeface="Arial"/>
                <a:cs typeface="Arial"/>
              </a:rPr>
              <a:t>stereotype</a:t>
            </a:r>
            <a:endParaRPr sz="1800">
              <a:latin typeface="Arial"/>
              <a:cs typeface="Arial"/>
            </a:endParaRPr>
          </a:p>
          <a:p>
            <a:pPr marL="12700">
              <a:lnSpc>
                <a:spcPct val="100000"/>
              </a:lnSpc>
            </a:pPr>
            <a:r>
              <a:rPr sz="1800" spc="-5" dirty="0">
                <a:latin typeface="Arial"/>
                <a:cs typeface="Arial"/>
              </a:rPr>
              <a:t>&lt;&lt;interface&gt;&gt; above </a:t>
            </a:r>
            <a:r>
              <a:rPr sz="1800" dirty="0">
                <a:latin typeface="Arial"/>
                <a:cs typeface="Arial"/>
              </a:rPr>
              <a:t>the </a:t>
            </a:r>
            <a:r>
              <a:rPr sz="1800" spc="-5" dirty="0">
                <a:latin typeface="Arial"/>
                <a:cs typeface="Arial"/>
              </a:rPr>
              <a:t>interface</a:t>
            </a:r>
            <a:r>
              <a:rPr sz="1800" spc="-10" dirty="0">
                <a:latin typeface="Arial"/>
                <a:cs typeface="Arial"/>
              </a:rPr>
              <a:t> </a:t>
            </a:r>
            <a:r>
              <a:rPr sz="1800" spc="-5" dirty="0">
                <a:latin typeface="Arial"/>
                <a:cs typeface="Arial"/>
              </a:rPr>
              <a:t>name.</a:t>
            </a:r>
            <a:endParaRPr sz="1800">
              <a:latin typeface="Arial"/>
              <a:cs typeface="Arial"/>
            </a:endParaRPr>
          </a:p>
        </p:txBody>
      </p:sp>
      <p:sp>
        <p:nvSpPr>
          <p:cNvPr id="23" name="object 23"/>
          <p:cNvSpPr/>
          <p:nvPr/>
        </p:nvSpPr>
        <p:spPr>
          <a:xfrm>
            <a:off x="838200" y="2438400"/>
            <a:ext cx="2438400" cy="1066800"/>
          </a:xfrm>
          <a:custGeom>
            <a:avLst/>
            <a:gdLst/>
            <a:ahLst/>
            <a:cxnLst/>
            <a:rect l="l" t="t" r="r" b="b"/>
            <a:pathLst>
              <a:path w="2438400" h="1066800">
                <a:moveTo>
                  <a:pt x="0" y="1066800"/>
                </a:moveTo>
                <a:lnTo>
                  <a:pt x="2438400" y="1066800"/>
                </a:lnTo>
                <a:lnTo>
                  <a:pt x="2438400" y="0"/>
                </a:lnTo>
                <a:lnTo>
                  <a:pt x="0" y="0"/>
                </a:lnTo>
                <a:lnTo>
                  <a:pt x="0" y="1066800"/>
                </a:lnTo>
                <a:close/>
              </a:path>
            </a:pathLst>
          </a:custGeom>
          <a:solidFill>
            <a:srgbClr val="0E6EC5"/>
          </a:solidFill>
        </p:spPr>
        <p:txBody>
          <a:bodyPr wrap="square" lIns="0" tIns="0" rIns="0" bIns="0" rtlCol="0"/>
          <a:lstStyle/>
          <a:p>
            <a:endParaRPr/>
          </a:p>
        </p:txBody>
      </p:sp>
      <p:sp>
        <p:nvSpPr>
          <p:cNvPr id="24" name="object 24"/>
          <p:cNvSpPr/>
          <p:nvPr/>
        </p:nvSpPr>
        <p:spPr>
          <a:xfrm>
            <a:off x="1207008" y="2622804"/>
            <a:ext cx="1719072" cy="513588"/>
          </a:xfrm>
          <a:prstGeom prst="rect">
            <a:avLst/>
          </a:prstGeom>
          <a:blipFill>
            <a:blip r:embed="rId16" cstate="print"/>
            <a:stretch>
              <a:fillRect/>
            </a:stretch>
          </a:blipFill>
        </p:spPr>
        <p:txBody>
          <a:bodyPr wrap="square" lIns="0" tIns="0" rIns="0" bIns="0" rtlCol="0"/>
          <a:lstStyle/>
          <a:p>
            <a:endParaRPr/>
          </a:p>
        </p:txBody>
      </p:sp>
      <p:sp>
        <p:nvSpPr>
          <p:cNvPr id="25" name="object 25"/>
          <p:cNvSpPr/>
          <p:nvPr/>
        </p:nvSpPr>
        <p:spPr>
          <a:xfrm>
            <a:off x="2618232" y="2622804"/>
            <a:ext cx="371856" cy="51358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1254252" y="2897123"/>
            <a:ext cx="1624584" cy="513588"/>
          </a:xfrm>
          <a:prstGeom prst="rect">
            <a:avLst/>
          </a:prstGeom>
          <a:blipFill>
            <a:blip r:embed="rId17" cstate="print"/>
            <a:stretch>
              <a:fillRect/>
            </a:stretch>
          </a:blipFill>
        </p:spPr>
        <p:txBody>
          <a:bodyPr wrap="square" lIns="0" tIns="0" rIns="0" bIns="0" rtlCol="0"/>
          <a:lstStyle/>
          <a:p>
            <a:endParaRPr/>
          </a:p>
        </p:txBody>
      </p:sp>
      <p:sp>
        <p:nvSpPr>
          <p:cNvPr id="27" name="object 27"/>
          <p:cNvSpPr/>
          <p:nvPr/>
        </p:nvSpPr>
        <p:spPr>
          <a:xfrm>
            <a:off x="2570988" y="2897123"/>
            <a:ext cx="371856" cy="513588"/>
          </a:xfrm>
          <a:prstGeom prst="rect">
            <a:avLst/>
          </a:prstGeom>
          <a:blipFill>
            <a:blip r:embed="rId4" cstate="print"/>
            <a:stretch>
              <a:fillRect/>
            </a:stretch>
          </a:blipFill>
        </p:spPr>
        <p:txBody>
          <a:bodyPr wrap="square" lIns="0" tIns="0" rIns="0" bIns="0" rtlCol="0"/>
          <a:lstStyle/>
          <a:p>
            <a:endParaRPr/>
          </a:p>
        </p:txBody>
      </p:sp>
      <p:sp>
        <p:nvSpPr>
          <p:cNvPr id="28" name="object 28"/>
          <p:cNvSpPr txBox="1"/>
          <p:nvPr/>
        </p:nvSpPr>
        <p:spPr>
          <a:xfrm>
            <a:off x="838200" y="2438400"/>
            <a:ext cx="2438400" cy="1066800"/>
          </a:xfrm>
          <a:prstGeom prst="rect">
            <a:avLst/>
          </a:prstGeom>
          <a:ln w="9525">
            <a:solidFill>
              <a:srgbClr val="000000"/>
            </a:solidFill>
          </a:ln>
        </p:spPr>
        <p:txBody>
          <a:bodyPr vert="horz" wrap="square" lIns="0" tIns="5080" rIns="0" bIns="0" rtlCol="0">
            <a:spAutoFit/>
          </a:bodyPr>
          <a:lstStyle/>
          <a:p>
            <a:pPr>
              <a:lnSpc>
                <a:spcPct val="100000"/>
              </a:lnSpc>
              <a:spcBef>
                <a:spcPts val="40"/>
              </a:spcBef>
            </a:pPr>
            <a:endParaRPr sz="1700">
              <a:latin typeface="Times New Roman"/>
              <a:cs typeface="Times New Roman"/>
            </a:endParaRPr>
          </a:p>
          <a:p>
            <a:pPr marL="560070" marR="508000" indent="-47625">
              <a:lnSpc>
                <a:spcPct val="100000"/>
              </a:lnSpc>
            </a:pPr>
            <a:r>
              <a:rPr sz="1800" dirty="0">
                <a:latin typeface="Arial"/>
                <a:cs typeface="Arial"/>
              </a:rPr>
              <a:t>&lt;</a:t>
            </a:r>
            <a:r>
              <a:rPr sz="1800" spc="5" dirty="0">
                <a:latin typeface="Arial"/>
                <a:cs typeface="Arial"/>
              </a:rPr>
              <a:t>&lt;</a:t>
            </a:r>
            <a:r>
              <a:rPr sz="1800" spc="-5" dirty="0">
                <a:latin typeface="Arial"/>
                <a:cs typeface="Arial"/>
              </a:rPr>
              <a:t>i</a:t>
            </a:r>
            <a:r>
              <a:rPr sz="1800" spc="-15" dirty="0">
                <a:latin typeface="Arial"/>
                <a:cs typeface="Arial"/>
              </a:rPr>
              <a:t>n</a:t>
            </a:r>
            <a:r>
              <a:rPr sz="1800" dirty="0">
                <a:latin typeface="Arial"/>
                <a:cs typeface="Arial"/>
              </a:rPr>
              <a:t>terfac</a:t>
            </a:r>
            <a:r>
              <a:rPr sz="1800" spc="-10" dirty="0">
                <a:latin typeface="Arial"/>
                <a:cs typeface="Arial"/>
              </a:rPr>
              <a:t>e</a:t>
            </a:r>
            <a:r>
              <a:rPr sz="1800" dirty="0">
                <a:latin typeface="Arial"/>
                <a:cs typeface="Arial"/>
              </a:rPr>
              <a:t>&gt;&gt;  </a:t>
            </a:r>
            <a:r>
              <a:rPr sz="1800" spc="-5" dirty="0">
                <a:latin typeface="Arial"/>
                <a:cs typeface="Arial"/>
              </a:rPr>
              <a:t>ControlPanel</a:t>
            </a:r>
            <a:endParaRPr sz="1800">
              <a:latin typeface="Arial"/>
              <a:cs typeface="Arial"/>
            </a:endParaRPr>
          </a:p>
        </p:txBody>
      </p:sp>
      <p:pic>
        <p:nvPicPr>
          <p:cNvPr id="30" name="Picture 29"/>
          <p:cNvPicPr>
            <a:picLocks noChangeAspect="1"/>
          </p:cNvPicPr>
          <p:nvPr/>
        </p:nvPicPr>
        <p:blipFill>
          <a:blip r:embed="rId18"/>
          <a:stretch>
            <a:fillRect/>
          </a:stretch>
        </p:blipFill>
        <p:spPr>
          <a:xfrm>
            <a:off x="2667000" y="4114800"/>
            <a:ext cx="3581400" cy="1114425"/>
          </a:xfrm>
          <a:prstGeom prst="rect">
            <a:avLst/>
          </a:prstGeom>
        </p:spPr>
      </p:pic>
      <p:sp>
        <p:nvSpPr>
          <p:cNvPr id="2" name="Rectangle 1"/>
          <p:cNvSpPr/>
          <p:nvPr/>
        </p:nvSpPr>
        <p:spPr>
          <a:xfrm>
            <a:off x="2398881" y="5184648"/>
            <a:ext cx="3954929" cy="369332"/>
          </a:xfrm>
          <a:prstGeom prst="rect">
            <a:avLst/>
          </a:prstGeom>
        </p:spPr>
        <p:txBody>
          <a:bodyPr wrap="none">
            <a:spAutoFit/>
          </a:bodyPr>
          <a:lstStyle/>
          <a:p>
            <a:r>
              <a:rPr lang="en-US" dirty="0">
                <a:solidFill>
                  <a:srgbClr val="333333"/>
                </a:solidFill>
                <a:latin typeface="Open Sans"/>
              </a:rPr>
              <a:t>Book implements interface Readable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4573270" cy="788670"/>
          </a:xfrm>
          <a:prstGeom prst="rect">
            <a:avLst/>
          </a:prstGeom>
        </p:spPr>
        <p:txBody>
          <a:bodyPr vert="horz" wrap="square" lIns="0" tIns="13335" rIns="0" bIns="0" rtlCol="0">
            <a:spAutoFit/>
          </a:bodyPr>
          <a:lstStyle/>
          <a:p>
            <a:pPr marL="12700">
              <a:lnSpc>
                <a:spcPct val="100000"/>
              </a:lnSpc>
              <a:spcBef>
                <a:spcPts val="105"/>
              </a:spcBef>
            </a:pPr>
            <a:r>
              <a:rPr spc="-150" dirty="0"/>
              <a:t>Interface</a:t>
            </a:r>
            <a:r>
              <a:rPr spc="-340" dirty="0"/>
              <a:t> </a:t>
            </a:r>
            <a:r>
              <a:rPr spc="-330" dirty="0"/>
              <a:t>Services</a:t>
            </a:r>
          </a:p>
        </p:txBody>
      </p:sp>
      <p:sp>
        <p:nvSpPr>
          <p:cNvPr id="4" name="object 4"/>
          <p:cNvSpPr/>
          <p:nvPr/>
        </p:nvSpPr>
        <p:spPr>
          <a:xfrm>
            <a:off x="4443984" y="2257044"/>
            <a:ext cx="4317492"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443984" y="2531364"/>
            <a:ext cx="4372356"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443984" y="2805683"/>
            <a:ext cx="4393692"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443984" y="3080004"/>
            <a:ext cx="891539" cy="5135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5027676" y="3080004"/>
            <a:ext cx="371855" cy="513588"/>
          </a:xfrm>
          <a:prstGeom prst="rect">
            <a:avLst/>
          </a:prstGeom>
          <a:blipFill>
            <a:blip r:embed="rId6" cstate="print"/>
            <a:stretch>
              <a:fillRect/>
            </a:stretch>
          </a:blipFill>
        </p:spPr>
        <p:txBody>
          <a:bodyPr wrap="square" lIns="0" tIns="0" rIns="0" bIns="0" rtlCol="0"/>
          <a:lstStyle/>
          <a:p>
            <a:endParaRPr/>
          </a:p>
        </p:txBody>
      </p:sp>
      <p:sp>
        <p:nvSpPr>
          <p:cNvPr id="9" name="object 9"/>
          <p:cNvSpPr txBox="1"/>
          <p:nvPr/>
        </p:nvSpPr>
        <p:spPr>
          <a:xfrm>
            <a:off x="4575428" y="2313559"/>
            <a:ext cx="4045585" cy="112268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a:cs typeface="Arial"/>
              </a:rPr>
              <a:t>Interfaces do not get instantiated. They  have no attributes or state. </a:t>
            </a:r>
            <a:r>
              <a:rPr sz="1800" spc="-20" dirty="0">
                <a:latin typeface="Arial"/>
                <a:cs typeface="Arial"/>
              </a:rPr>
              <a:t>Rather, </a:t>
            </a:r>
            <a:r>
              <a:rPr sz="1800" spc="-5" dirty="0">
                <a:latin typeface="Arial"/>
                <a:cs typeface="Arial"/>
              </a:rPr>
              <a:t>they  specify </a:t>
            </a:r>
            <a:r>
              <a:rPr sz="1800" dirty="0">
                <a:latin typeface="Arial"/>
                <a:cs typeface="Arial"/>
              </a:rPr>
              <a:t>the </a:t>
            </a:r>
            <a:r>
              <a:rPr sz="1800" spc="-5" dirty="0">
                <a:latin typeface="Arial"/>
                <a:cs typeface="Arial"/>
              </a:rPr>
              <a:t>services </a:t>
            </a:r>
            <a:r>
              <a:rPr sz="1800" spc="-10" dirty="0">
                <a:latin typeface="Arial"/>
                <a:cs typeface="Arial"/>
              </a:rPr>
              <a:t>offered </a:t>
            </a:r>
            <a:r>
              <a:rPr sz="1800" spc="-5" dirty="0">
                <a:latin typeface="Arial"/>
                <a:cs typeface="Arial"/>
              </a:rPr>
              <a:t>by a related  class.</a:t>
            </a:r>
            <a:endParaRPr sz="1800">
              <a:latin typeface="Arial"/>
              <a:cs typeface="Arial"/>
            </a:endParaRPr>
          </a:p>
        </p:txBody>
      </p:sp>
      <p:sp>
        <p:nvSpPr>
          <p:cNvPr id="10" name="object 10"/>
          <p:cNvSpPr/>
          <p:nvPr/>
        </p:nvSpPr>
        <p:spPr>
          <a:xfrm>
            <a:off x="1588008" y="2430779"/>
            <a:ext cx="1719072" cy="51358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2999232" y="2430779"/>
            <a:ext cx="371856" cy="51358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1635251" y="2705100"/>
            <a:ext cx="1624584" cy="513588"/>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951988" y="2705100"/>
            <a:ext cx="371856" cy="513588"/>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838200" y="2209761"/>
            <a:ext cx="3200400" cy="1140460"/>
          </a:xfrm>
          <a:prstGeom prst="rect">
            <a:avLst/>
          </a:prstGeom>
          <a:ln w="9525">
            <a:solidFill>
              <a:srgbClr val="000000"/>
            </a:solidFill>
          </a:ln>
        </p:spPr>
        <p:txBody>
          <a:bodyPr vert="horz" wrap="square" lIns="0" tIns="5715" rIns="0" bIns="0" rtlCol="0">
            <a:spAutoFit/>
          </a:bodyPr>
          <a:lstStyle/>
          <a:p>
            <a:pPr>
              <a:lnSpc>
                <a:spcPct val="100000"/>
              </a:lnSpc>
              <a:spcBef>
                <a:spcPts val="45"/>
              </a:spcBef>
            </a:pPr>
            <a:endParaRPr sz="1950">
              <a:latin typeface="Times New Roman"/>
              <a:cs typeface="Times New Roman"/>
            </a:endParaRPr>
          </a:p>
          <a:p>
            <a:pPr marL="893444">
              <a:lnSpc>
                <a:spcPct val="100000"/>
              </a:lnSpc>
            </a:pPr>
            <a:r>
              <a:rPr sz="1800" spc="-5" dirty="0">
                <a:latin typeface="Arial"/>
                <a:cs typeface="Arial"/>
              </a:rPr>
              <a:t>&lt;&lt;interface&gt;&gt;</a:t>
            </a:r>
            <a:endParaRPr sz="1800">
              <a:latin typeface="Arial"/>
              <a:cs typeface="Arial"/>
            </a:endParaRPr>
          </a:p>
          <a:p>
            <a:pPr marL="941069">
              <a:lnSpc>
                <a:spcPct val="100000"/>
              </a:lnSpc>
            </a:pPr>
            <a:r>
              <a:rPr sz="1800" spc="-5" dirty="0">
                <a:latin typeface="Arial"/>
                <a:cs typeface="Arial"/>
              </a:rPr>
              <a:t>ControlPanel</a:t>
            </a:r>
            <a:endParaRPr sz="1800">
              <a:latin typeface="Arial"/>
              <a:cs typeface="Arial"/>
            </a:endParaRPr>
          </a:p>
        </p:txBody>
      </p:sp>
      <p:sp>
        <p:nvSpPr>
          <p:cNvPr id="15" name="object 15"/>
          <p:cNvSpPr/>
          <p:nvPr/>
        </p:nvSpPr>
        <p:spPr>
          <a:xfrm>
            <a:off x="838200" y="3350171"/>
            <a:ext cx="3200400" cy="1222375"/>
          </a:xfrm>
          <a:custGeom>
            <a:avLst/>
            <a:gdLst/>
            <a:ahLst/>
            <a:cxnLst/>
            <a:rect l="l" t="t" r="r" b="b"/>
            <a:pathLst>
              <a:path w="3200400" h="1222375">
                <a:moveTo>
                  <a:pt x="0" y="1221828"/>
                </a:moveTo>
                <a:lnTo>
                  <a:pt x="3200400" y="1221828"/>
                </a:lnTo>
                <a:lnTo>
                  <a:pt x="3200400" y="0"/>
                </a:lnTo>
                <a:lnTo>
                  <a:pt x="0" y="0"/>
                </a:lnTo>
                <a:lnTo>
                  <a:pt x="0" y="1221828"/>
                </a:lnTo>
                <a:close/>
              </a:path>
            </a:pathLst>
          </a:custGeom>
          <a:solidFill>
            <a:srgbClr val="0E6EC5"/>
          </a:solidFill>
        </p:spPr>
        <p:txBody>
          <a:bodyPr wrap="square" lIns="0" tIns="0" rIns="0" bIns="0" rtlCol="0"/>
          <a:lstStyle/>
          <a:p>
            <a:endParaRPr/>
          </a:p>
        </p:txBody>
      </p:sp>
      <p:sp>
        <p:nvSpPr>
          <p:cNvPr id="16" name="object 16"/>
          <p:cNvSpPr/>
          <p:nvPr/>
        </p:nvSpPr>
        <p:spPr>
          <a:xfrm>
            <a:off x="838200" y="3350171"/>
            <a:ext cx="3200400" cy="1222375"/>
          </a:xfrm>
          <a:custGeom>
            <a:avLst/>
            <a:gdLst/>
            <a:ahLst/>
            <a:cxnLst/>
            <a:rect l="l" t="t" r="r" b="b"/>
            <a:pathLst>
              <a:path w="3200400" h="1222375">
                <a:moveTo>
                  <a:pt x="0" y="1221828"/>
                </a:moveTo>
                <a:lnTo>
                  <a:pt x="3200400" y="1221828"/>
                </a:lnTo>
                <a:lnTo>
                  <a:pt x="3200400" y="0"/>
                </a:lnTo>
                <a:lnTo>
                  <a:pt x="0" y="0"/>
                </a:lnTo>
                <a:lnTo>
                  <a:pt x="0" y="1221828"/>
                </a:lnTo>
                <a:close/>
              </a:path>
            </a:pathLst>
          </a:custGeom>
          <a:ln w="9525">
            <a:solidFill>
              <a:srgbClr val="000000"/>
            </a:solidFill>
          </a:ln>
        </p:spPr>
        <p:txBody>
          <a:bodyPr wrap="square" lIns="0" tIns="0" rIns="0" bIns="0" rtlCol="0"/>
          <a:lstStyle/>
          <a:p>
            <a:endParaRPr/>
          </a:p>
        </p:txBody>
      </p:sp>
      <p:sp>
        <p:nvSpPr>
          <p:cNvPr id="17" name="object 17"/>
          <p:cNvSpPr/>
          <p:nvPr/>
        </p:nvSpPr>
        <p:spPr>
          <a:xfrm>
            <a:off x="786383" y="3474720"/>
            <a:ext cx="2478024" cy="513587"/>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2956560" y="3474720"/>
            <a:ext cx="371856" cy="513587"/>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786383" y="3749040"/>
            <a:ext cx="2807207" cy="513588"/>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3285744" y="3749040"/>
            <a:ext cx="371855" cy="513588"/>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786383" y="4023359"/>
            <a:ext cx="2692907" cy="513588"/>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3171444" y="4023359"/>
            <a:ext cx="371856" cy="513588"/>
          </a:xfrm>
          <a:prstGeom prst="rect">
            <a:avLst/>
          </a:prstGeom>
          <a:blipFill>
            <a:blip r:embed="rId6" cstate="print"/>
            <a:stretch>
              <a:fillRect/>
            </a:stretch>
          </a:blipFill>
        </p:spPr>
        <p:txBody>
          <a:bodyPr wrap="square" lIns="0" tIns="0" rIns="0" bIns="0" rtlCol="0"/>
          <a:lstStyle/>
          <a:p>
            <a:endParaRPr/>
          </a:p>
        </p:txBody>
      </p:sp>
      <p:sp>
        <p:nvSpPr>
          <p:cNvPr id="23" name="object 23"/>
          <p:cNvSpPr txBox="1"/>
          <p:nvPr/>
        </p:nvSpPr>
        <p:spPr>
          <a:xfrm>
            <a:off x="838200" y="3350152"/>
            <a:ext cx="3200400" cy="1222375"/>
          </a:xfrm>
          <a:prstGeom prst="rect">
            <a:avLst/>
          </a:prstGeom>
          <a:ln w="9525">
            <a:solidFill>
              <a:srgbClr val="000000"/>
            </a:solidFill>
          </a:ln>
        </p:spPr>
        <p:txBody>
          <a:bodyPr vert="horz" wrap="square" lIns="0" tIns="193675" rIns="0" bIns="0" rtlCol="0">
            <a:spAutoFit/>
          </a:bodyPr>
          <a:lstStyle/>
          <a:p>
            <a:pPr marL="91440" marR="602615">
              <a:lnSpc>
                <a:spcPct val="100000"/>
              </a:lnSpc>
              <a:spcBef>
                <a:spcPts val="1525"/>
              </a:spcBef>
            </a:pPr>
            <a:r>
              <a:rPr sz="1800" spc="-5" dirty="0">
                <a:latin typeface="Arial"/>
                <a:cs typeface="Arial"/>
              </a:rPr>
              <a:t>getChoices </a:t>
            </a:r>
            <a:r>
              <a:rPr sz="1800" dirty="0">
                <a:latin typeface="Arial"/>
                <a:cs typeface="Arial"/>
              </a:rPr>
              <a:t>: </a:t>
            </a:r>
            <a:r>
              <a:rPr sz="1800" spc="-5" dirty="0">
                <a:latin typeface="Arial"/>
                <a:cs typeface="Arial"/>
              </a:rPr>
              <a:t>Choice[]  makeChoice </a:t>
            </a:r>
            <a:r>
              <a:rPr sz="1800" dirty="0">
                <a:latin typeface="Arial"/>
                <a:cs typeface="Arial"/>
              </a:rPr>
              <a:t>(c :</a:t>
            </a:r>
            <a:r>
              <a:rPr sz="1800" spc="-50" dirty="0">
                <a:latin typeface="Arial"/>
                <a:cs typeface="Arial"/>
              </a:rPr>
              <a:t> </a:t>
            </a:r>
            <a:r>
              <a:rPr sz="1800" spc="-5" dirty="0">
                <a:latin typeface="Arial"/>
                <a:cs typeface="Arial"/>
              </a:rPr>
              <a:t>Choice)  getSelection </a:t>
            </a:r>
            <a:r>
              <a:rPr sz="1800" dirty="0">
                <a:latin typeface="Arial"/>
                <a:cs typeface="Arial"/>
              </a:rPr>
              <a:t>:</a:t>
            </a:r>
            <a:r>
              <a:rPr sz="1800" spc="-10" dirty="0">
                <a:latin typeface="Arial"/>
                <a:cs typeface="Arial"/>
              </a:rPr>
              <a:t> </a:t>
            </a:r>
            <a:r>
              <a:rPr sz="1800" spc="-5" dirty="0">
                <a:latin typeface="Arial"/>
                <a:cs typeface="Arial"/>
              </a:rPr>
              <a:t>Selection</a:t>
            </a:r>
            <a:endParaRPr sz="18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154938"/>
            <a:ext cx="3467100" cy="5495925"/>
          </a:xfrm>
          <a:prstGeom prst="rect">
            <a:avLst/>
          </a:prstGeom>
        </p:spPr>
        <p:txBody>
          <a:bodyPr vert="horz" wrap="square" lIns="0" tIns="13335" rIns="0" bIns="0" rtlCol="0">
            <a:spAutoFit/>
          </a:bodyPr>
          <a:lstStyle/>
          <a:p>
            <a:pPr marL="285115" marR="12065" indent="-272415">
              <a:lnSpc>
                <a:spcPct val="100000"/>
              </a:lnSpc>
              <a:spcBef>
                <a:spcPts val="105"/>
              </a:spcBef>
              <a:buClr>
                <a:srgbClr val="0AD0D9"/>
              </a:buClr>
              <a:buSzPct val="94230"/>
              <a:buFont typeface="Arial"/>
              <a:buChar char=""/>
              <a:tabLst>
                <a:tab pos="285750" algn="l"/>
              </a:tabLst>
            </a:pPr>
            <a:r>
              <a:rPr sz="2600" b="1" spc="-5" dirty="0">
                <a:latin typeface="Arial"/>
                <a:cs typeface="Arial"/>
              </a:rPr>
              <a:t>Dependency </a:t>
            </a:r>
            <a:r>
              <a:rPr sz="2600" spc="-60" dirty="0">
                <a:latin typeface="Times New Roman"/>
                <a:cs typeface="Times New Roman"/>
              </a:rPr>
              <a:t>: </a:t>
            </a:r>
            <a:r>
              <a:rPr sz="2600" spc="40" dirty="0">
                <a:latin typeface="Times New Roman"/>
                <a:cs typeface="Times New Roman"/>
              </a:rPr>
              <a:t>class </a:t>
            </a:r>
            <a:r>
              <a:rPr sz="2600" spc="-585" dirty="0">
                <a:latin typeface="Times New Roman"/>
                <a:cs typeface="Times New Roman"/>
              </a:rPr>
              <a:t>A  </a:t>
            </a:r>
            <a:r>
              <a:rPr sz="2600" spc="85" dirty="0">
                <a:latin typeface="Times New Roman"/>
                <a:cs typeface="Times New Roman"/>
              </a:rPr>
              <a:t>uses </a:t>
            </a:r>
            <a:r>
              <a:rPr sz="2600" spc="40" dirty="0">
                <a:latin typeface="Times New Roman"/>
                <a:cs typeface="Times New Roman"/>
              </a:rPr>
              <a:t>class</a:t>
            </a:r>
            <a:r>
              <a:rPr sz="2600" spc="-305" dirty="0">
                <a:latin typeface="Times New Roman"/>
                <a:cs typeface="Times New Roman"/>
              </a:rPr>
              <a:t> </a:t>
            </a:r>
            <a:r>
              <a:rPr sz="2600" spc="-180" dirty="0">
                <a:latin typeface="Times New Roman"/>
                <a:cs typeface="Times New Roman"/>
              </a:rPr>
              <a:t>B</a:t>
            </a:r>
            <a:endParaRPr sz="2600">
              <a:latin typeface="Times New Roman"/>
              <a:cs typeface="Times New Roman"/>
            </a:endParaRPr>
          </a:p>
          <a:p>
            <a:pPr marL="285115" marR="69215" indent="-272415">
              <a:lnSpc>
                <a:spcPct val="100000"/>
              </a:lnSpc>
              <a:spcBef>
                <a:spcPts val="625"/>
              </a:spcBef>
              <a:buClr>
                <a:srgbClr val="0AD0D9"/>
              </a:buClr>
              <a:buSzPct val="94230"/>
              <a:buFont typeface="Arial"/>
              <a:buChar char=""/>
              <a:tabLst>
                <a:tab pos="285750" algn="l"/>
              </a:tabLst>
            </a:pPr>
            <a:r>
              <a:rPr sz="2600" b="1" spc="-35" dirty="0">
                <a:latin typeface="Arial"/>
                <a:cs typeface="Arial"/>
              </a:rPr>
              <a:t>Aggregation </a:t>
            </a:r>
            <a:r>
              <a:rPr sz="2600" spc="-60" dirty="0">
                <a:latin typeface="Times New Roman"/>
                <a:cs typeface="Times New Roman"/>
              </a:rPr>
              <a:t>: </a:t>
            </a:r>
            <a:r>
              <a:rPr sz="2600" spc="40" dirty="0">
                <a:latin typeface="Times New Roman"/>
                <a:cs typeface="Times New Roman"/>
              </a:rPr>
              <a:t>class </a:t>
            </a:r>
            <a:r>
              <a:rPr sz="2600" spc="-575" dirty="0">
                <a:latin typeface="Times New Roman"/>
                <a:cs typeface="Times New Roman"/>
              </a:rPr>
              <a:t>A  </a:t>
            </a:r>
            <a:r>
              <a:rPr sz="2600" spc="114" dirty="0">
                <a:latin typeface="Times New Roman"/>
                <a:cs typeface="Times New Roman"/>
              </a:rPr>
              <a:t>has </a:t>
            </a:r>
            <a:r>
              <a:rPr sz="2600" spc="95" dirty="0">
                <a:latin typeface="Times New Roman"/>
                <a:cs typeface="Times New Roman"/>
              </a:rPr>
              <a:t>a</a:t>
            </a:r>
            <a:r>
              <a:rPr sz="2600" spc="-484" dirty="0">
                <a:latin typeface="Times New Roman"/>
                <a:cs typeface="Times New Roman"/>
              </a:rPr>
              <a:t> </a:t>
            </a:r>
            <a:r>
              <a:rPr sz="2600" spc="40" dirty="0">
                <a:latin typeface="Times New Roman"/>
                <a:cs typeface="Times New Roman"/>
              </a:rPr>
              <a:t>class </a:t>
            </a:r>
            <a:r>
              <a:rPr sz="2600" spc="-180" dirty="0">
                <a:latin typeface="Times New Roman"/>
                <a:cs typeface="Times New Roman"/>
              </a:rPr>
              <a:t>B</a:t>
            </a:r>
            <a:endParaRPr sz="2600">
              <a:latin typeface="Times New Roman"/>
              <a:cs typeface="Times New Roman"/>
            </a:endParaRPr>
          </a:p>
          <a:p>
            <a:pPr marL="285115" marR="230504" indent="-272415">
              <a:lnSpc>
                <a:spcPct val="100000"/>
              </a:lnSpc>
              <a:spcBef>
                <a:spcPts val="625"/>
              </a:spcBef>
              <a:buClr>
                <a:srgbClr val="0AD0D9"/>
              </a:buClr>
              <a:buSzPct val="94230"/>
              <a:buFont typeface="Arial"/>
              <a:buChar char=""/>
              <a:tabLst>
                <a:tab pos="285750" algn="l"/>
              </a:tabLst>
            </a:pPr>
            <a:r>
              <a:rPr sz="2600" b="1" spc="5" dirty="0">
                <a:latin typeface="Arial"/>
                <a:cs typeface="Arial"/>
              </a:rPr>
              <a:t>Composition </a:t>
            </a:r>
            <a:r>
              <a:rPr sz="2600" spc="-60" dirty="0">
                <a:latin typeface="Times New Roman"/>
                <a:cs typeface="Times New Roman"/>
              </a:rPr>
              <a:t>: </a:t>
            </a:r>
            <a:r>
              <a:rPr sz="2600" spc="-415" dirty="0">
                <a:latin typeface="Times New Roman"/>
                <a:cs typeface="Times New Roman"/>
              </a:rPr>
              <a:t>class  </a:t>
            </a:r>
            <a:r>
              <a:rPr sz="2600" spc="-125" dirty="0">
                <a:latin typeface="Times New Roman"/>
                <a:cs typeface="Times New Roman"/>
              </a:rPr>
              <a:t>A </a:t>
            </a:r>
            <a:r>
              <a:rPr sz="2600" spc="85" dirty="0">
                <a:latin typeface="Times New Roman"/>
                <a:cs typeface="Times New Roman"/>
              </a:rPr>
              <a:t>owns </a:t>
            </a:r>
            <a:r>
              <a:rPr sz="2600" spc="95" dirty="0">
                <a:latin typeface="Times New Roman"/>
                <a:cs typeface="Times New Roman"/>
              </a:rPr>
              <a:t>a</a:t>
            </a:r>
            <a:r>
              <a:rPr sz="2600" spc="-470" dirty="0">
                <a:latin typeface="Times New Roman"/>
                <a:cs typeface="Times New Roman"/>
              </a:rPr>
              <a:t> </a:t>
            </a:r>
            <a:r>
              <a:rPr sz="2600" spc="40" dirty="0">
                <a:latin typeface="Times New Roman"/>
                <a:cs typeface="Times New Roman"/>
              </a:rPr>
              <a:t>class </a:t>
            </a:r>
            <a:r>
              <a:rPr sz="2600" spc="-180" dirty="0">
                <a:latin typeface="Times New Roman"/>
                <a:cs typeface="Times New Roman"/>
              </a:rPr>
              <a:t>B</a:t>
            </a:r>
            <a:endParaRPr sz="2600">
              <a:latin typeface="Times New Roman"/>
              <a:cs typeface="Times New Roman"/>
            </a:endParaRPr>
          </a:p>
          <a:p>
            <a:pPr marL="285115" marR="5080" indent="-272415">
              <a:lnSpc>
                <a:spcPct val="100000"/>
              </a:lnSpc>
              <a:spcBef>
                <a:spcPts val="625"/>
              </a:spcBef>
              <a:buClr>
                <a:srgbClr val="0AD0D9"/>
              </a:buClr>
              <a:buSzPct val="94230"/>
              <a:buFont typeface="Arial"/>
              <a:buChar char=""/>
              <a:tabLst>
                <a:tab pos="285750" algn="l"/>
                <a:tab pos="1999614" algn="l"/>
              </a:tabLst>
            </a:pPr>
            <a:r>
              <a:rPr sz="2600" b="1" spc="50" dirty="0">
                <a:latin typeface="Arial"/>
                <a:cs typeface="Arial"/>
              </a:rPr>
              <a:t>Inheritance </a:t>
            </a:r>
            <a:r>
              <a:rPr sz="2600" spc="-60" dirty="0">
                <a:latin typeface="Times New Roman"/>
                <a:cs typeface="Times New Roman"/>
              </a:rPr>
              <a:t>: </a:t>
            </a:r>
            <a:r>
              <a:rPr sz="2600" spc="40" dirty="0">
                <a:latin typeface="Times New Roman"/>
                <a:cs typeface="Times New Roman"/>
              </a:rPr>
              <a:t>class </a:t>
            </a:r>
            <a:r>
              <a:rPr sz="2600" spc="-180" dirty="0">
                <a:latin typeface="Times New Roman"/>
                <a:cs typeface="Times New Roman"/>
              </a:rPr>
              <a:t>B  </a:t>
            </a:r>
            <a:r>
              <a:rPr sz="2600" spc="25" dirty="0">
                <a:latin typeface="Times New Roman"/>
                <a:cs typeface="Times New Roman"/>
              </a:rPr>
              <a:t>is </a:t>
            </a:r>
            <a:r>
              <a:rPr sz="2600" spc="95" dirty="0">
                <a:latin typeface="Times New Roman"/>
                <a:cs typeface="Times New Roman"/>
              </a:rPr>
              <a:t>a</a:t>
            </a:r>
            <a:r>
              <a:rPr sz="2600" spc="-180" dirty="0">
                <a:latin typeface="Times New Roman"/>
                <a:cs typeface="Times New Roman"/>
              </a:rPr>
              <a:t> </a:t>
            </a:r>
            <a:r>
              <a:rPr sz="2600" spc="25" dirty="0">
                <a:latin typeface="Times New Roman"/>
                <a:cs typeface="Times New Roman"/>
              </a:rPr>
              <a:t>Class</a:t>
            </a:r>
            <a:r>
              <a:rPr sz="2600" spc="-100" dirty="0">
                <a:latin typeface="Times New Roman"/>
                <a:cs typeface="Times New Roman"/>
              </a:rPr>
              <a:t> </a:t>
            </a:r>
            <a:r>
              <a:rPr sz="2600" spc="-125" dirty="0">
                <a:latin typeface="Times New Roman"/>
                <a:cs typeface="Times New Roman"/>
              </a:rPr>
              <a:t>A	</a:t>
            </a:r>
            <a:r>
              <a:rPr sz="2600" spc="110" dirty="0">
                <a:latin typeface="Times New Roman"/>
                <a:cs typeface="Times New Roman"/>
              </a:rPr>
              <a:t>(or </a:t>
            </a:r>
            <a:r>
              <a:rPr sz="2600" spc="40" dirty="0">
                <a:latin typeface="Times New Roman"/>
                <a:cs typeface="Times New Roman"/>
              </a:rPr>
              <a:t>class</a:t>
            </a:r>
            <a:r>
              <a:rPr sz="2600" spc="-450" dirty="0">
                <a:latin typeface="Times New Roman"/>
                <a:cs typeface="Times New Roman"/>
              </a:rPr>
              <a:t> </a:t>
            </a:r>
            <a:r>
              <a:rPr sz="2600" spc="-125" dirty="0">
                <a:latin typeface="Times New Roman"/>
                <a:cs typeface="Times New Roman"/>
              </a:rPr>
              <a:t>A  </a:t>
            </a:r>
            <a:r>
              <a:rPr sz="2600" spc="25" dirty="0">
                <a:latin typeface="Times New Roman"/>
                <a:cs typeface="Times New Roman"/>
              </a:rPr>
              <a:t>is</a:t>
            </a:r>
            <a:r>
              <a:rPr sz="2600" spc="-130" dirty="0">
                <a:latin typeface="Times New Roman"/>
                <a:cs typeface="Times New Roman"/>
              </a:rPr>
              <a:t> </a:t>
            </a:r>
            <a:r>
              <a:rPr sz="2600" spc="120" dirty="0">
                <a:latin typeface="Times New Roman"/>
                <a:cs typeface="Times New Roman"/>
              </a:rPr>
              <a:t>extended</a:t>
            </a:r>
            <a:r>
              <a:rPr sz="2600" spc="-40" dirty="0">
                <a:latin typeface="Times New Roman"/>
                <a:cs typeface="Times New Roman"/>
              </a:rPr>
              <a:t> </a:t>
            </a:r>
            <a:r>
              <a:rPr sz="2600" spc="35" dirty="0">
                <a:latin typeface="Times New Roman"/>
                <a:cs typeface="Times New Roman"/>
              </a:rPr>
              <a:t>by</a:t>
            </a:r>
            <a:r>
              <a:rPr sz="2600" spc="-140" dirty="0">
                <a:latin typeface="Times New Roman"/>
                <a:cs typeface="Times New Roman"/>
              </a:rPr>
              <a:t> </a:t>
            </a:r>
            <a:r>
              <a:rPr sz="2600" spc="40" dirty="0">
                <a:latin typeface="Times New Roman"/>
                <a:cs typeface="Times New Roman"/>
              </a:rPr>
              <a:t>class</a:t>
            </a:r>
            <a:r>
              <a:rPr sz="2600" spc="-90" dirty="0">
                <a:latin typeface="Times New Roman"/>
                <a:cs typeface="Times New Roman"/>
              </a:rPr>
              <a:t> </a:t>
            </a:r>
            <a:r>
              <a:rPr sz="2600" spc="-50" dirty="0">
                <a:latin typeface="Times New Roman"/>
                <a:cs typeface="Times New Roman"/>
              </a:rPr>
              <a:t>B)</a:t>
            </a:r>
            <a:endParaRPr sz="2600">
              <a:latin typeface="Times New Roman"/>
              <a:cs typeface="Times New Roman"/>
            </a:endParaRPr>
          </a:p>
          <a:p>
            <a:pPr marL="285115" marR="195580" indent="-272415">
              <a:lnSpc>
                <a:spcPct val="100000"/>
              </a:lnSpc>
              <a:spcBef>
                <a:spcPts val="625"/>
              </a:spcBef>
              <a:buClr>
                <a:srgbClr val="0AD0D9"/>
              </a:buClr>
              <a:buSzPct val="94230"/>
              <a:buFont typeface="Arial"/>
              <a:buChar char=""/>
              <a:tabLst>
                <a:tab pos="285750" algn="l"/>
              </a:tabLst>
            </a:pPr>
            <a:r>
              <a:rPr sz="2600" b="1" spc="35" dirty="0">
                <a:latin typeface="Arial"/>
                <a:cs typeface="Arial"/>
              </a:rPr>
              <a:t>Realization </a:t>
            </a:r>
            <a:r>
              <a:rPr sz="2600" spc="-60" dirty="0">
                <a:latin typeface="Times New Roman"/>
                <a:cs typeface="Times New Roman"/>
              </a:rPr>
              <a:t>: </a:t>
            </a:r>
            <a:r>
              <a:rPr sz="2600" spc="40" dirty="0">
                <a:latin typeface="Times New Roman"/>
                <a:cs typeface="Times New Roman"/>
              </a:rPr>
              <a:t>class </a:t>
            </a:r>
            <a:r>
              <a:rPr sz="2600" spc="-630" dirty="0">
                <a:latin typeface="Times New Roman"/>
                <a:cs typeface="Times New Roman"/>
              </a:rPr>
              <a:t>B  </a:t>
            </a:r>
            <a:r>
              <a:rPr sz="2600" spc="60" dirty="0">
                <a:latin typeface="Times New Roman"/>
                <a:cs typeface="Times New Roman"/>
              </a:rPr>
              <a:t>realizes </a:t>
            </a:r>
            <a:r>
              <a:rPr sz="2600" spc="25" dirty="0">
                <a:latin typeface="Times New Roman"/>
                <a:cs typeface="Times New Roman"/>
              </a:rPr>
              <a:t>Class </a:t>
            </a:r>
            <a:r>
              <a:rPr sz="2600" spc="-125" dirty="0">
                <a:latin typeface="Times New Roman"/>
                <a:cs typeface="Times New Roman"/>
              </a:rPr>
              <a:t>A </a:t>
            </a:r>
            <a:r>
              <a:rPr sz="2600" spc="110" dirty="0">
                <a:latin typeface="Times New Roman"/>
                <a:cs typeface="Times New Roman"/>
              </a:rPr>
              <a:t>(or  </a:t>
            </a:r>
            <a:r>
              <a:rPr sz="2600" spc="40" dirty="0">
                <a:latin typeface="Times New Roman"/>
                <a:cs typeface="Times New Roman"/>
              </a:rPr>
              <a:t>class </a:t>
            </a:r>
            <a:r>
              <a:rPr sz="2600" spc="-125" dirty="0">
                <a:latin typeface="Times New Roman"/>
                <a:cs typeface="Times New Roman"/>
              </a:rPr>
              <a:t>A </a:t>
            </a:r>
            <a:r>
              <a:rPr sz="2600" spc="20" dirty="0">
                <a:latin typeface="Times New Roman"/>
                <a:cs typeface="Times New Roman"/>
              </a:rPr>
              <a:t>is </a:t>
            </a:r>
            <a:r>
              <a:rPr sz="2600" spc="75" dirty="0">
                <a:latin typeface="Times New Roman"/>
                <a:cs typeface="Times New Roman"/>
              </a:rPr>
              <a:t>realized </a:t>
            </a:r>
            <a:r>
              <a:rPr sz="2600" spc="40" dirty="0">
                <a:latin typeface="Times New Roman"/>
                <a:cs typeface="Times New Roman"/>
              </a:rPr>
              <a:t>by  class</a:t>
            </a:r>
            <a:r>
              <a:rPr sz="2600" spc="-90" dirty="0">
                <a:latin typeface="Times New Roman"/>
                <a:cs typeface="Times New Roman"/>
              </a:rPr>
              <a:t> </a:t>
            </a:r>
            <a:r>
              <a:rPr sz="2600" spc="-50" dirty="0">
                <a:latin typeface="Times New Roman"/>
                <a:cs typeface="Times New Roman"/>
              </a:rPr>
              <a:t>B)</a:t>
            </a:r>
            <a:endParaRPr sz="2600">
              <a:latin typeface="Times New Roman"/>
              <a:cs typeface="Times New Roman"/>
            </a:endParaRPr>
          </a:p>
        </p:txBody>
      </p:sp>
      <p:sp>
        <p:nvSpPr>
          <p:cNvPr id="4" name="object 4"/>
          <p:cNvSpPr txBox="1">
            <a:spLocks noGrp="1"/>
          </p:cNvSpPr>
          <p:nvPr>
            <p:ph type="title"/>
          </p:nvPr>
        </p:nvSpPr>
        <p:spPr>
          <a:xfrm>
            <a:off x="444500" y="327101"/>
            <a:ext cx="6548120" cy="788670"/>
          </a:xfrm>
          <a:prstGeom prst="rect">
            <a:avLst/>
          </a:prstGeom>
        </p:spPr>
        <p:txBody>
          <a:bodyPr vert="horz" wrap="square" lIns="0" tIns="13335" rIns="0" bIns="0" rtlCol="0">
            <a:spAutoFit/>
          </a:bodyPr>
          <a:lstStyle/>
          <a:p>
            <a:pPr marL="12700">
              <a:lnSpc>
                <a:spcPct val="100000"/>
              </a:lnSpc>
              <a:spcBef>
                <a:spcPts val="105"/>
              </a:spcBef>
            </a:pPr>
            <a:r>
              <a:rPr b="1" spc="-250" dirty="0">
                <a:latin typeface="Trebuchet MS"/>
                <a:cs typeface="Trebuchet MS"/>
              </a:rPr>
              <a:t>Relationships </a:t>
            </a:r>
            <a:r>
              <a:rPr b="1" spc="-265" dirty="0">
                <a:latin typeface="Trebuchet MS"/>
                <a:cs typeface="Trebuchet MS"/>
              </a:rPr>
              <a:t>in</a:t>
            </a:r>
            <a:r>
              <a:rPr b="1" spc="-540" dirty="0">
                <a:latin typeface="Trebuchet MS"/>
                <a:cs typeface="Trebuchet MS"/>
              </a:rPr>
              <a:t> </a:t>
            </a:r>
            <a:r>
              <a:rPr b="1" spc="-235" dirty="0">
                <a:latin typeface="Trebuchet MS"/>
                <a:cs typeface="Trebuchet MS"/>
              </a:rPr>
              <a:t>Nutshell</a:t>
            </a:r>
          </a:p>
        </p:txBody>
      </p:sp>
      <p:sp>
        <p:nvSpPr>
          <p:cNvPr id="5" name="object 5"/>
          <p:cNvSpPr/>
          <p:nvPr/>
        </p:nvSpPr>
        <p:spPr>
          <a:xfrm>
            <a:off x="4143375" y="1179537"/>
            <a:ext cx="4629150" cy="50893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the relationship</a:t>
            </a:r>
          </a:p>
        </p:txBody>
      </p:sp>
      <p:pic>
        <p:nvPicPr>
          <p:cNvPr id="5" name="Content Placeholder 4"/>
          <p:cNvPicPr>
            <a:picLocks noGrp="1" noChangeAspect="1"/>
          </p:cNvPicPr>
          <p:nvPr>
            <p:ph idx="1"/>
          </p:nvPr>
        </p:nvPicPr>
        <p:blipFill>
          <a:blip r:embed="rId2"/>
          <a:stretch>
            <a:fillRect/>
          </a:stretch>
        </p:blipFill>
        <p:spPr>
          <a:xfrm>
            <a:off x="381000" y="1825624"/>
            <a:ext cx="8134350" cy="4879975"/>
          </a:xfrm>
          <a:prstGeom prst="rect">
            <a:avLst/>
          </a:prstGeom>
        </p:spPr>
      </p:pic>
    </p:spTree>
    <p:extLst>
      <p:ext uri="{BB962C8B-B14F-4D97-AF65-F5344CB8AC3E}">
        <p14:creationId xmlns:p14="http://schemas.microsoft.com/office/powerpoint/2010/main" val="548352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202399"/>
            <a:ext cx="8171180" cy="2564130"/>
          </a:xfrm>
          <a:prstGeom prst="rect">
            <a:avLst/>
          </a:prstGeom>
        </p:spPr>
        <p:txBody>
          <a:bodyPr vert="horz" wrap="square" lIns="0" tIns="137795" rIns="0" bIns="0" rtlCol="0">
            <a:spAutoFit/>
          </a:bodyPr>
          <a:lstStyle/>
          <a:p>
            <a:pPr marL="12700">
              <a:lnSpc>
                <a:spcPct val="100000"/>
              </a:lnSpc>
              <a:spcBef>
                <a:spcPts val="1085"/>
              </a:spcBef>
            </a:pPr>
            <a:r>
              <a:rPr b="1" spc="-290" dirty="0">
                <a:latin typeface="Trebuchet MS"/>
                <a:cs typeface="Trebuchet MS"/>
              </a:rPr>
              <a:t>Dependency</a:t>
            </a:r>
          </a:p>
          <a:p>
            <a:pPr marL="376555" marR="5080" indent="-273050">
              <a:lnSpc>
                <a:spcPct val="100000"/>
              </a:lnSpc>
              <a:spcBef>
                <a:spcPts val="520"/>
              </a:spcBef>
              <a:tabLst>
                <a:tab pos="3375660" algn="l"/>
              </a:tabLst>
            </a:pPr>
            <a:r>
              <a:rPr sz="2450" spc="-625" dirty="0">
                <a:solidFill>
                  <a:srgbClr val="0AD0D9"/>
                </a:solidFill>
              </a:rPr>
              <a:t> </a:t>
            </a:r>
            <a:r>
              <a:rPr sz="2600" b="1" spc="-5" dirty="0">
                <a:solidFill>
                  <a:srgbClr val="000000"/>
                </a:solidFill>
                <a:latin typeface="Arial"/>
                <a:cs typeface="Arial"/>
              </a:rPr>
              <a:t>Dependency </a:t>
            </a:r>
            <a:r>
              <a:rPr sz="2600" spc="25" dirty="0">
                <a:solidFill>
                  <a:srgbClr val="000000"/>
                </a:solidFill>
                <a:latin typeface="Times New Roman"/>
                <a:cs typeface="Times New Roman"/>
              </a:rPr>
              <a:t>is </a:t>
            </a:r>
            <a:r>
              <a:rPr sz="2600" spc="114" dirty="0">
                <a:solidFill>
                  <a:srgbClr val="000000"/>
                </a:solidFill>
                <a:latin typeface="Times New Roman"/>
                <a:cs typeface="Times New Roman"/>
              </a:rPr>
              <a:t>represented </a:t>
            </a:r>
            <a:r>
              <a:rPr sz="2600" spc="130" dirty="0">
                <a:solidFill>
                  <a:srgbClr val="000000"/>
                </a:solidFill>
                <a:latin typeface="Times New Roman"/>
                <a:cs typeface="Times New Roman"/>
              </a:rPr>
              <a:t>when </a:t>
            </a:r>
            <a:r>
              <a:rPr sz="2600" spc="95" dirty="0">
                <a:solidFill>
                  <a:srgbClr val="000000"/>
                </a:solidFill>
                <a:latin typeface="Times New Roman"/>
                <a:cs typeface="Times New Roman"/>
              </a:rPr>
              <a:t>a </a:t>
            </a:r>
            <a:r>
              <a:rPr sz="2600" spc="75" dirty="0">
                <a:solidFill>
                  <a:srgbClr val="000000"/>
                </a:solidFill>
                <a:latin typeface="Times New Roman"/>
                <a:cs typeface="Times New Roman"/>
              </a:rPr>
              <a:t>reference </a:t>
            </a:r>
            <a:r>
              <a:rPr sz="2600" spc="130" dirty="0">
                <a:solidFill>
                  <a:srgbClr val="000000"/>
                </a:solidFill>
                <a:latin typeface="Times New Roman"/>
                <a:cs typeface="Times New Roman"/>
              </a:rPr>
              <a:t>to </a:t>
            </a:r>
            <a:r>
              <a:rPr sz="2600" spc="135" dirty="0">
                <a:solidFill>
                  <a:srgbClr val="000000"/>
                </a:solidFill>
                <a:latin typeface="Times New Roman"/>
                <a:cs typeface="Times New Roman"/>
              </a:rPr>
              <a:t>one  </a:t>
            </a:r>
            <a:r>
              <a:rPr sz="2600" spc="40" dirty="0">
                <a:solidFill>
                  <a:srgbClr val="000000"/>
                </a:solidFill>
                <a:latin typeface="Times New Roman"/>
                <a:cs typeface="Times New Roman"/>
              </a:rPr>
              <a:t>class </a:t>
            </a:r>
            <a:r>
              <a:rPr sz="2600" spc="25" dirty="0">
                <a:solidFill>
                  <a:srgbClr val="000000"/>
                </a:solidFill>
                <a:latin typeface="Times New Roman"/>
                <a:cs typeface="Times New Roman"/>
              </a:rPr>
              <a:t>is </a:t>
            </a:r>
            <a:r>
              <a:rPr sz="2600" spc="95" dirty="0">
                <a:solidFill>
                  <a:srgbClr val="000000"/>
                </a:solidFill>
                <a:latin typeface="Times New Roman"/>
                <a:cs typeface="Times New Roman"/>
              </a:rPr>
              <a:t>passed </a:t>
            </a:r>
            <a:r>
              <a:rPr sz="2600" spc="110" dirty="0">
                <a:solidFill>
                  <a:srgbClr val="000000"/>
                </a:solidFill>
                <a:latin typeface="Times New Roman"/>
                <a:cs typeface="Times New Roman"/>
              </a:rPr>
              <a:t>in </a:t>
            </a:r>
            <a:r>
              <a:rPr sz="2600" spc="65" dirty="0">
                <a:solidFill>
                  <a:srgbClr val="000000"/>
                </a:solidFill>
                <a:latin typeface="Times New Roman"/>
                <a:cs typeface="Times New Roman"/>
              </a:rPr>
              <a:t>as </a:t>
            </a:r>
            <a:r>
              <a:rPr sz="2600" spc="95" dirty="0">
                <a:solidFill>
                  <a:srgbClr val="000000"/>
                </a:solidFill>
                <a:latin typeface="Times New Roman"/>
                <a:cs typeface="Times New Roman"/>
              </a:rPr>
              <a:t>a </a:t>
            </a:r>
            <a:r>
              <a:rPr sz="2600" spc="165" dirty="0">
                <a:solidFill>
                  <a:srgbClr val="000000"/>
                </a:solidFill>
                <a:latin typeface="Times New Roman"/>
                <a:cs typeface="Times New Roman"/>
              </a:rPr>
              <a:t>method </a:t>
            </a:r>
            <a:r>
              <a:rPr sz="2600" spc="125" dirty="0">
                <a:solidFill>
                  <a:srgbClr val="000000"/>
                </a:solidFill>
                <a:latin typeface="Times New Roman"/>
                <a:cs typeface="Times New Roman"/>
              </a:rPr>
              <a:t>parameter </a:t>
            </a:r>
            <a:r>
              <a:rPr sz="2600" spc="130" dirty="0">
                <a:solidFill>
                  <a:srgbClr val="000000"/>
                </a:solidFill>
                <a:latin typeface="Times New Roman"/>
                <a:cs typeface="Times New Roman"/>
              </a:rPr>
              <a:t>to </a:t>
            </a:r>
            <a:r>
              <a:rPr sz="2600" spc="145" dirty="0">
                <a:solidFill>
                  <a:srgbClr val="000000"/>
                </a:solidFill>
                <a:latin typeface="Times New Roman"/>
                <a:cs typeface="Times New Roman"/>
              </a:rPr>
              <a:t>another  </a:t>
            </a:r>
            <a:r>
              <a:rPr sz="2600" spc="30" dirty="0">
                <a:solidFill>
                  <a:srgbClr val="000000"/>
                </a:solidFill>
                <a:latin typeface="Times New Roman"/>
                <a:cs typeface="Times New Roman"/>
              </a:rPr>
              <a:t>class.</a:t>
            </a:r>
            <a:r>
              <a:rPr sz="2600" spc="-30" dirty="0">
                <a:solidFill>
                  <a:srgbClr val="000000"/>
                </a:solidFill>
                <a:latin typeface="Times New Roman"/>
                <a:cs typeface="Times New Roman"/>
              </a:rPr>
              <a:t> </a:t>
            </a:r>
            <a:r>
              <a:rPr sz="2600" spc="35" dirty="0">
                <a:solidFill>
                  <a:srgbClr val="000000"/>
                </a:solidFill>
                <a:latin typeface="Times New Roman"/>
                <a:cs typeface="Times New Roman"/>
              </a:rPr>
              <a:t>For</a:t>
            </a:r>
            <a:r>
              <a:rPr sz="2600" spc="-180" dirty="0">
                <a:solidFill>
                  <a:srgbClr val="000000"/>
                </a:solidFill>
                <a:latin typeface="Times New Roman"/>
                <a:cs typeface="Times New Roman"/>
              </a:rPr>
              <a:t> </a:t>
            </a:r>
            <a:r>
              <a:rPr sz="2600" spc="75" dirty="0">
                <a:solidFill>
                  <a:srgbClr val="000000"/>
                </a:solidFill>
                <a:latin typeface="Times New Roman"/>
                <a:cs typeface="Times New Roman"/>
              </a:rPr>
              <a:t>example,</a:t>
            </a:r>
            <a:r>
              <a:rPr sz="2600" spc="-75"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45" dirty="0">
                <a:solidFill>
                  <a:srgbClr val="000000"/>
                </a:solidFill>
                <a:latin typeface="Times New Roman"/>
                <a:cs typeface="Times New Roman"/>
              </a:rPr>
              <a:t> </a:t>
            </a:r>
            <a:r>
              <a:rPr sz="2600" spc="105" dirty="0">
                <a:solidFill>
                  <a:srgbClr val="000000"/>
                </a:solidFill>
                <a:latin typeface="Times New Roman"/>
                <a:cs typeface="Times New Roman"/>
              </a:rPr>
              <a:t>instance</a:t>
            </a:r>
            <a:r>
              <a:rPr sz="2600" spc="-135" dirty="0">
                <a:solidFill>
                  <a:srgbClr val="000000"/>
                </a:solidFill>
                <a:latin typeface="Times New Roman"/>
                <a:cs typeface="Times New Roman"/>
              </a:rPr>
              <a:t> </a:t>
            </a:r>
            <a:r>
              <a:rPr sz="2600" u="heavy" spc="20" dirty="0">
                <a:solidFill>
                  <a:srgbClr val="000000"/>
                </a:solidFill>
                <a:uFill>
                  <a:solidFill>
                    <a:srgbClr val="000000"/>
                  </a:solidFill>
                </a:uFill>
                <a:latin typeface="Times New Roman"/>
                <a:cs typeface="Times New Roman"/>
              </a:rPr>
              <a:t>of</a:t>
            </a:r>
            <a:r>
              <a:rPr sz="2600" u="heavy" spc="-15" dirty="0">
                <a:solidFill>
                  <a:srgbClr val="000000"/>
                </a:solidFill>
                <a:uFill>
                  <a:solidFill>
                    <a:srgbClr val="000000"/>
                  </a:solidFill>
                </a:uFill>
                <a:latin typeface="Times New Roman"/>
                <a:cs typeface="Times New Roman"/>
              </a:rPr>
              <a:t> </a:t>
            </a:r>
            <a:r>
              <a:rPr sz="2600" u="heavy" spc="40" dirty="0">
                <a:solidFill>
                  <a:srgbClr val="000000"/>
                </a:solidFill>
                <a:uFill>
                  <a:solidFill>
                    <a:srgbClr val="000000"/>
                  </a:solidFill>
                </a:uFill>
                <a:latin typeface="Times New Roman"/>
                <a:cs typeface="Times New Roman"/>
              </a:rPr>
              <a:t>class</a:t>
            </a:r>
            <a:r>
              <a:rPr sz="2600" u="heavy" spc="-85" dirty="0">
                <a:solidFill>
                  <a:srgbClr val="000000"/>
                </a:solidFill>
                <a:uFill>
                  <a:solidFill>
                    <a:srgbClr val="000000"/>
                  </a:solidFill>
                </a:uFill>
                <a:latin typeface="Times New Roman"/>
                <a:cs typeface="Times New Roman"/>
              </a:rPr>
              <a:t> </a:t>
            </a:r>
            <a:r>
              <a:rPr sz="2600" u="heavy" spc="-180" dirty="0">
                <a:solidFill>
                  <a:srgbClr val="000000"/>
                </a:solidFill>
                <a:uFill>
                  <a:solidFill>
                    <a:srgbClr val="000000"/>
                  </a:solidFill>
                </a:uFill>
                <a:latin typeface="Times New Roman"/>
                <a:cs typeface="Times New Roman"/>
              </a:rPr>
              <a:t>B</a:t>
            </a:r>
            <a:r>
              <a:rPr sz="2600" u="heavy" dirty="0">
                <a:solidFill>
                  <a:srgbClr val="000000"/>
                </a:solidFill>
                <a:uFill>
                  <a:solidFill>
                    <a:srgbClr val="000000"/>
                  </a:solidFill>
                </a:uFill>
                <a:latin typeface="Times New Roman"/>
                <a:cs typeface="Times New Roman"/>
              </a:rPr>
              <a:t> </a:t>
            </a:r>
            <a:r>
              <a:rPr sz="2600" u="heavy" spc="20" dirty="0">
                <a:solidFill>
                  <a:srgbClr val="000000"/>
                </a:solidFill>
                <a:uFill>
                  <a:solidFill>
                    <a:srgbClr val="000000"/>
                  </a:solidFill>
                </a:uFill>
                <a:latin typeface="Times New Roman"/>
                <a:cs typeface="Times New Roman"/>
              </a:rPr>
              <a:t>is</a:t>
            </a:r>
            <a:r>
              <a:rPr sz="2600" u="heavy" spc="-100" dirty="0">
                <a:solidFill>
                  <a:srgbClr val="000000"/>
                </a:solidFill>
                <a:uFill>
                  <a:solidFill>
                    <a:srgbClr val="000000"/>
                  </a:solidFill>
                </a:uFill>
                <a:latin typeface="Times New Roman"/>
                <a:cs typeface="Times New Roman"/>
              </a:rPr>
              <a:t> </a:t>
            </a:r>
            <a:r>
              <a:rPr sz="2600" u="heavy" spc="100" dirty="0">
                <a:solidFill>
                  <a:srgbClr val="000000"/>
                </a:solidFill>
                <a:uFill>
                  <a:solidFill>
                    <a:srgbClr val="000000"/>
                  </a:solidFill>
                </a:uFill>
                <a:latin typeface="Times New Roman"/>
                <a:cs typeface="Times New Roman"/>
              </a:rPr>
              <a:t>passed</a:t>
            </a:r>
            <a:r>
              <a:rPr sz="2600" u="heavy" spc="5" dirty="0">
                <a:solidFill>
                  <a:srgbClr val="000000"/>
                </a:solidFill>
                <a:uFill>
                  <a:solidFill>
                    <a:srgbClr val="000000"/>
                  </a:solidFill>
                </a:uFill>
                <a:latin typeface="Times New Roman"/>
                <a:cs typeface="Times New Roman"/>
              </a:rPr>
              <a:t> </a:t>
            </a:r>
            <a:r>
              <a:rPr sz="2600" u="heavy" spc="105" dirty="0">
                <a:solidFill>
                  <a:srgbClr val="000000"/>
                </a:solidFill>
                <a:uFill>
                  <a:solidFill>
                    <a:srgbClr val="000000"/>
                  </a:solidFill>
                </a:uFill>
                <a:latin typeface="Times New Roman"/>
                <a:cs typeface="Times New Roman"/>
              </a:rPr>
              <a:t>in</a:t>
            </a:r>
            <a:r>
              <a:rPr sz="2600" u="heavy" spc="-70" dirty="0">
                <a:solidFill>
                  <a:srgbClr val="000000"/>
                </a:solidFill>
                <a:uFill>
                  <a:solidFill>
                    <a:srgbClr val="000000"/>
                  </a:solidFill>
                </a:uFill>
                <a:latin typeface="Times New Roman"/>
                <a:cs typeface="Times New Roman"/>
              </a:rPr>
              <a:t> </a:t>
            </a:r>
            <a:r>
              <a:rPr sz="2600" u="heavy" spc="135" dirty="0">
                <a:solidFill>
                  <a:srgbClr val="000000"/>
                </a:solidFill>
                <a:uFill>
                  <a:solidFill>
                    <a:srgbClr val="000000"/>
                  </a:solidFill>
                </a:uFill>
                <a:latin typeface="Times New Roman"/>
                <a:cs typeface="Times New Roman"/>
              </a:rPr>
              <a:t>to  </a:t>
            </a:r>
            <a:r>
              <a:rPr sz="2600" u="heavy" spc="95" dirty="0">
                <a:solidFill>
                  <a:srgbClr val="000000"/>
                </a:solidFill>
                <a:uFill>
                  <a:solidFill>
                    <a:srgbClr val="000000"/>
                  </a:solidFill>
                </a:uFill>
                <a:latin typeface="Times New Roman"/>
                <a:cs typeface="Times New Roman"/>
              </a:rPr>
              <a:t>a</a:t>
            </a:r>
            <a:r>
              <a:rPr sz="2600" u="heavy" spc="-80" dirty="0">
                <a:solidFill>
                  <a:srgbClr val="000000"/>
                </a:solidFill>
                <a:uFill>
                  <a:solidFill>
                    <a:srgbClr val="000000"/>
                  </a:solidFill>
                </a:uFill>
                <a:latin typeface="Times New Roman"/>
                <a:cs typeface="Times New Roman"/>
              </a:rPr>
              <a:t> </a:t>
            </a:r>
            <a:r>
              <a:rPr sz="2600" u="heavy" spc="165" dirty="0">
                <a:solidFill>
                  <a:srgbClr val="000000"/>
                </a:solidFill>
                <a:uFill>
                  <a:solidFill>
                    <a:srgbClr val="000000"/>
                  </a:solidFill>
                </a:uFill>
                <a:latin typeface="Times New Roman"/>
                <a:cs typeface="Times New Roman"/>
              </a:rPr>
              <a:t>method</a:t>
            </a:r>
            <a:r>
              <a:rPr sz="2600" u="heavy" spc="-105" dirty="0">
                <a:solidFill>
                  <a:srgbClr val="000000"/>
                </a:solidFill>
                <a:uFill>
                  <a:solidFill>
                    <a:srgbClr val="000000"/>
                  </a:solidFill>
                </a:uFill>
                <a:latin typeface="Times New Roman"/>
                <a:cs typeface="Times New Roman"/>
              </a:rPr>
              <a:t> </a:t>
            </a:r>
            <a:r>
              <a:rPr sz="2600" u="heavy" spc="20" dirty="0">
                <a:solidFill>
                  <a:srgbClr val="000000"/>
                </a:solidFill>
                <a:uFill>
                  <a:solidFill>
                    <a:srgbClr val="000000"/>
                  </a:solidFill>
                </a:uFill>
                <a:latin typeface="Times New Roman"/>
                <a:cs typeface="Times New Roman"/>
              </a:rPr>
              <a:t>of</a:t>
            </a:r>
            <a:r>
              <a:rPr sz="2600" u="heavy" spc="-30" dirty="0">
                <a:solidFill>
                  <a:srgbClr val="000000"/>
                </a:solidFill>
                <a:uFill>
                  <a:solidFill>
                    <a:srgbClr val="000000"/>
                  </a:solidFill>
                </a:uFill>
                <a:latin typeface="Times New Roman"/>
                <a:cs typeface="Times New Roman"/>
              </a:rPr>
              <a:t> </a:t>
            </a:r>
            <a:r>
              <a:rPr sz="2600" u="heavy" spc="40" dirty="0">
                <a:solidFill>
                  <a:srgbClr val="000000"/>
                </a:solidFill>
                <a:uFill>
                  <a:solidFill>
                    <a:srgbClr val="000000"/>
                  </a:solidFill>
                </a:uFill>
                <a:latin typeface="Times New Roman"/>
                <a:cs typeface="Times New Roman"/>
              </a:rPr>
              <a:t>class</a:t>
            </a:r>
            <a:r>
              <a:rPr sz="2600" u="heavy" spc="-125" dirty="0">
                <a:solidFill>
                  <a:srgbClr val="000000"/>
                </a:solidFill>
                <a:uFill>
                  <a:solidFill>
                    <a:srgbClr val="000000"/>
                  </a:solidFill>
                </a:uFill>
                <a:latin typeface="Times New Roman"/>
                <a:cs typeface="Times New Roman"/>
              </a:rPr>
              <a:t> </a:t>
            </a:r>
            <a:r>
              <a:rPr sz="2600" u="heavy" spc="-95" dirty="0">
                <a:solidFill>
                  <a:srgbClr val="000000"/>
                </a:solidFill>
                <a:uFill>
                  <a:solidFill>
                    <a:srgbClr val="000000"/>
                  </a:solidFill>
                </a:uFill>
                <a:latin typeface="Times New Roman"/>
                <a:cs typeface="Times New Roman"/>
              </a:rPr>
              <a:t>A:	</a:t>
            </a:r>
            <a:endParaRPr sz="2600">
              <a:latin typeface="Times New Roman"/>
              <a:cs typeface="Times New Roman"/>
            </a:endParaRPr>
          </a:p>
        </p:txBody>
      </p:sp>
      <p:sp>
        <p:nvSpPr>
          <p:cNvPr id="4" name="object 4"/>
          <p:cNvSpPr txBox="1"/>
          <p:nvPr/>
        </p:nvSpPr>
        <p:spPr>
          <a:xfrm>
            <a:off x="1052880" y="3212719"/>
            <a:ext cx="4413250" cy="848994"/>
          </a:xfrm>
          <a:prstGeom prst="rect">
            <a:avLst/>
          </a:prstGeom>
        </p:spPr>
        <p:txBody>
          <a:bodyPr vert="horz" wrap="square" lIns="0" tIns="12700" rIns="0" bIns="0" rtlCol="0">
            <a:spAutoFit/>
          </a:bodyPr>
          <a:lstStyle/>
          <a:p>
            <a:pPr marL="12700">
              <a:lnSpc>
                <a:spcPct val="100000"/>
              </a:lnSpc>
              <a:spcBef>
                <a:spcPts val="100"/>
              </a:spcBef>
            </a:pPr>
            <a:r>
              <a:rPr sz="1800" spc="170" dirty="0">
                <a:solidFill>
                  <a:srgbClr val="AEAEAE"/>
                </a:solidFill>
                <a:latin typeface="Arial"/>
                <a:cs typeface="Arial"/>
              </a:rPr>
              <a:t>1</a:t>
            </a:r>
            <a:r>
              <a:rPr sz="1800" spc="170" dirty="0">
                <a:latin typeface="Arial"/>
                <a:cs typeface="Arial"/>
              </a:rPr>
              <a:t>public </a:t>
            </a:r>
            <a:r>
              <a:rPr sz="1800" spc="165" dirty="0">
                <a:latin typeface="Arial"/>
                <a:cs typeface="Arial"/>
              </a:rPr>
              <a:t>class</a:t>
            </a:r>
            <a:r>
              <a:rPr sz="1800" spc="-60" dirty="0">
                <a:latin typeface="Arial"/>
                <a:cs typeface="Arial"/>
              </a:rPr>
              <a:t> </a:t>
            </a:r>
            <a:r>
              <a:rPr sz="1800" spc="-215" dirty="0">
                <a:latin typeface="Arial"/>
                <a:cs typeface="Arial"/>
              </a:rPr>
              <a:t>A </a:t>
            </a:r>
            <a:r>
              <a:rPr sz="1800" spc="385" dirty="0">
                <a:latin typeface="Arial"/>
                <a:cs typeface="Arial"/>
              </a:rPr>
              <a:t>{</a:t>
            </a:r>
            <a:endParaRPr sz="1800">
              <a:latin typeface="Arial"/>
              <a:cs typeface="Arial"/>
            </a:endParaRPr>
          </a:p>
          <a:p>
            <a:pPr marL="12700">
              <a:lnSpc>
                <a:spcPct val="100000"/>
              </a:lnSpc>
            </a:pPr>
            <a:r>
              <a:rPr sz="1800" spc="-15" dirty="0">
                <a:solidFill>
                  <a:srgbClr val="AEAEAE"/>
                </a:solidFill>
                <a:latin typeface="Arial"/>
                <a:cs typeface="Arial"/>
              </a:rPr>
              <a:t>2</a:t>
            </a:r>
            <a:endParaRPr sz="1800">
              <a:latin typeface="Arial"/>
              <a:cs typeface="Arial"/>
            </a:endParaRPr>
          </a:p>
          <a:p>
            <a:pPr marL="12700">
              <a:lnSpc>
                <a:spcPct val="100000"/>
              </a:lnSpc>
              <a:tabLst>
                <a:tab pos="637540" algn="l"/>
              </a:tabLst>
            </a:pPr>
            <a:r>
              <a:rPr sz="1800" spc="-15" dirty="0">
                <a:solidFill>
                  <a:srgbClr val="AEAEAE"/>
                </a:solidFill>
                <a:latin typeface="Arial"/>
                <a:cs typeface="Arial"/>
              </a:rPr>
              <a:t>3	</a:t>
            </a:r>
            <a:r>
              <a:rPr sz="1800" spc="200" dirty="0">
                <a:latin typeface="Arial"/>
                <a:cs typeface="Arial"/>
              </a:rPr>
              <a:t>public </a:t>
            </a:r>
            <a:r>
              <a:rPr sz="1800" spc="160" dirty="0">
                <a:latin typeface="Arial"/>
                <a:cs typeface="Arial"/>
              </a:rPr>
              <a:t>void </a:t>
            </a:r>
            <a:r>
              <a:rPr sz="1800" spc="30" dirty="0">
                <a:latin typeface="Arial"/>
                <a:cs typeface="Arial"/>
              </a:rPr>
              <a:t>doSomething(B </a:t>
            </a:r>
            <a:r>
              <a:rPr sz="1800" spc="185" dirty="0">
                <a:latin typeface="Arial"/>
                <a:cs typeface="Arial"/>
              </a:rPr>
              <a:t>b)</a:t>
            </a:r>
            <a:r>
              <a:rPr sz="1800" spc="305" dirty="0">
                <a:latin typeface="Arial"/>
                <a:cs typeface="Arial"/>
              </a:rPr>
              <a:t> </a:t>
            </a:r>
            <a:r>
              <a:rPr sz="1800" spc="385" dirty="0">
                <a:latin typeface="Arial"/>
                <a:cs typeface="Arial"/>
              </a:rPr>
              <a:t>{</a:t>
            </a:r>
            <a:endParaRPr sz="180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a:t>
            </a:r>
          </a:p>
        </p:txBody>
      </p:sp>
      <p:pic>
        <p:nvPicPr>
          <p:cNvPr id="4" name="Content Placeholder 3"/>
          <p:cNvPicPr>
            <a:picLocks noGrp="1" noChangeAspect="1"/>
          </p:cNvPicPr>
          <p:nvPr>
            <p:ph idx="1"/>
          </p:nvPr>
        </p:nvPicPr>
        <p:blipFill>
          <a:blip r:embed="rId3"/>
          <a:stretch>
            <a:fillRect/>
          </a:stretch>
        </p:blipFill>
        <p:spPr>
          <a:xfrm>
            <a:off x="1738312" y="1247689"/>
            <a:ext cx="5667375" cy="1257300"/>
          </a:xfrm>
          <a:prstGeom prst="rect">
            <a:avLst/>
          </a:prstGeom>
        </p:spPr>
      </p:pic>
      <p:sp>
        <p:nvSpPr>
          <p:cNvPr id="6" name="Rectangle 5"/>
          <p:cNvSpPr/>
          <p:nvPr/>
        </p:nvSpPr>
        <p:spPr>
          <a:xfrm>
            <a:off x="457200" y="3124200"/>
            <a:ext cx="3733800" cy="2031325"/>
          </a:xfrm>
          <a:prstGeom prst="rect">
            <a:avLst/>
          </a:prstGeom>
        </p:spPr>
        <p:txBody>
          <a:bodyPr wrap="square">
            <a:spAutoFit/>
          </a:bodyPr>
          <a:lstStyle/>
          <a:p>
            <a:r>
              <a:rPr lang="en-US" dirty="0"/>
              <a:t>public class Book {</a:t>
            </a:r>
          </a:p>
          <a:p>
            <a:r>
              <a:rPr lang="en-US" dirty="0"/>
              <a:t>    private String name;</a:t>
            </a:r>
          </a:p>
          <a:p>
            <a:r>
              <a:rPr lang="en-US" dirty="0"/>
              <a:t>    private String publisher;</a:t>
            </a:r>
          </a:p>
          <a:p>
            <a:r>
              <a:rPr lang="en-US" dirty="0"/>
              <a:t>    private </a:t>
            </a:r>
            <a:r>
              <a:rPr lang="en-US" dirty="0" err="1"/>
              <a:t>ArrayList</a:t>
            </a:r>
            <a:r>
              <a:rPr lang="en-US" dirty="0"/>
              <a:t>&lt;Person&gt; authors;</a:t>
            </a:r>
          </a:p>
          <a:p>
            <a:endParaRPr lang="en-US" dirty="0"/>
          </a:p>
          <a:p>
            <a:r>
              <a:rPr lang="en-US" dirty="0"/>
              <a:t>    // ..</a:t>
            </a:r>
          </a:p>
          <a:p>
            <a:r>
              <a:rPr lang="en-US" dirty="0"/>
              <a:t>}</a:t>
            </a:r>
          </a:p>
        </p:txBody>
      </p:sp>
      <p:sp>
        <p:nvSpPr>
          <p:cNvPr id="7" name="Rectangle 6"/>
          <p:cNvSpPr/>
          <p:nvPr/>
        </p:nvSpPr>
        <p:spPr>
          <a:xfrm>
            <a:off x="4191000" y="3124200"/>
            <a:ext cx="4572000" cy="2585323"/>
          </a:xfrm>
          <a:prstGeom prst="rect">
            <a:avLst/>
          </a:prstGeom>
        </p:spPr>
        <p:txBody>
          <a:bodyPr>
            <a:spAutoFit/>
          </a:bodyPr>
          <a:lstStyle/>
          <a:p>
            <a:r>
              <a:rPr lang="en-US" dirty="0"/>
              <a:t>import </a:t>
            </a:r>
            <a:r>
              <a:rPr lang="en-US" dirty="0" err="1"/>
              <a:t>java.util.ArrayList</a:t>
            </a:r>
            <a:r>
              <a:rPr lang="en-US" dirty="0"/>
              <a:t>;</a:t>
            </a:r>
          </a:p>
          <a:p>
            <a:endParaRPr lang="en-US" dirty="0"/>
          </a:p>
          <a:p>
            <a:r>
              <a:rPr lang="en-US" dirty="0"/>
              <a:t>public class Person {</a:t>
            </a:r>
          </a:p>
          <a:p>
            <a:r>
              <a:rPr lang="en-US" dirty="0"/>
              <a:t>    private String name;</a:t>
            </a:r>
          </a:p>
          <a:p>
            <a:r>
              <a:rPr lang="en-US" dirty="0"/>
              <a:t>    private </a:t>
            </a:r>
            <a:r>
              <a:rPr lang="en-US" dirty="0" err="1"/>
              <a:t>int</a:t>
            </a:r>
            <a:r>
              <a:rPr lang="en-US" dirty="0"/>
              <a:t> age;</a:t>
            </a:r>
          </a:p>
          <a:p>
            <a:r>
              <a:rPr lang="en-US" dirty="0"/>
              <a:t>    private </a:t>
            </a:r>
            <a:r>
              <a:rPr lang="en-US" dirty="0" err="1"/>
              <a:t>ArrayList</a:t>
            </a:r>
            <a:r>
              <a:rPr lang="en-US" dirty="0"/>
              <a:t>&lt;Book&gt; books;</a:t>
            </a:r>
          </a:p>
          <a:p>
            <a:endParaRPr lang="en-US" dirty="0"/>
          </a:p>
          <a:p>
            <a:r>
              <a:rPr lang="en-US" dirty="0"/>
              <a:t>    // ...</a:t>
            </a:r>
          </a:p>
          <a:p>
            <a:r>
              <a:rPr lang="en-US" dirty="0"/>
              <a:t>}</a:t>
            </a:r>
          </a:p>
        </p:txBody>
      </p:sp>
    </p:spTree>
    <p:extLst>
      <p:ext uri="{BB962C8B-B14F-4D97-AF65-F5344CB8AC3E}">
        <p14:creationId xmlns:p14="http://schemas.microsoft.com/office/powerpoint/2010/main" val="20761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BA47-9274-4148-AF33-65B67210E533}"/>
              </a:ext>
            </a:extLst>
          </p:cNvPr>
          <p:cNvSpPr>
            <a:spLocks noGrp="1"/>
          </p:cNvSpPr>
          <p:nvPr>
            <p:ph type="title"/>
          </p:nvPr>
        </p:nvSpPr>
        <p:spPr/>
        <p:txBody>
          <a:bodyPr/>
          <a:lstStyle/>
          <a:p>
            <a:r>
              <a:rPr lang="en-US" dirty="0"/>
              <a:t>how to save the file, compile, and run the program. </a:t>
            </a:r>
            <a:endParaRPr lang="x-none" dirty="0"/>
          </a:p>
        </p:txBody>
      </p:sp>
      <p:sp>
        <p:nvSpPr>
          <p:cNvPr id="3" name="Content Placeholder 2">
            <a:extLst>
              <a:ext uri="{FF2B5EF4-FFF2-40B4-BE49-F238E27FC236}">
                <a16:creationId xmlns:a16="http://schemas.microsoft.com/office/drawing/2014/main" id="{92F4AABB-9B3B-4459-BEF4-42E1B40BED73}"/>
              </a:ext>
            </a:extLst>
          </p:cNvPr>
          <p:cNvSpPr>
            <a:spLocks noGrp="1"/>
          </p:cNvSpPr>
          <p:nvPr>
            <p:ph idx="1"/>
          </p:nvPr>
        </p:nvSpPr>
        <p:spPr/>
        <p:txBody>
          <a:bodyPr/>
          <a:lstStyle/>
          <a:p>
            <a:r>
              <a:rPr lang="en-US" dirty="0"/>
              <a:t>Open notepad and add the code as above.</a:t>
            </a:r>
          </a:p>
          <a:p>
            <a:r>
              <a:rPr lang="en-US" dirty="0"/>
              <a:t>Save the file as: MyFirstJavaProgram.java.</a:t>
            </a:r>
          </a:p>
          <a:p>
            <a:r>
              <a:rPr lang="en-US" dirty="0"/>
              <a:t>Open a command prompt window and go to the directory where you saved the class. Assume it's C:\.</a:t>
            </a:r>
          </a:p>
          <a:p>
            <a:r>
              <a:rPr lang="en-US" dirty="0"/>
              <a:t>Type '</a:t>
            </a:r>
            <a:r>
              <a:rPr lang="en-US" dirty="0" err="1"/>
              <a:t>javac</a:t>
            </a:r>
            <a:r>
              <a:rPr lang="en-US" dirty="0"/>
              <a:t> MyFirstJavaProgram.java' and press enter to compile your code. If there are no errors in your code, the command prompt will take you to the next line (Assumption : The path variable is set).</a:t>
            </a:r>
          </a:p>
          <a:p>
            <a:r>
              <a:rPr lang="en-US" dirty="0"/>
              <a:t>Now, type ' java </a:t>
            </a:r>
            <a:r>
              <a:rPr lang="en-US" dirty="0" err="1"/>
              <a:t>MyFirstJavaProgram</a:t>
            </a:r>
            <a:r>
              <a:rPr lang="en-US" dirty="0"/>
              <a:t> ' to run your program.</a:t>
            </a:r>
          </a:p>
          <a:p>
            <a:r>
              <a:rPr lang="en-US" dirty="0"/>
              <a:t>You will be able to see ' Hello World ' printed on the window.</a:t>
            </a:r>
          </a:p>
          <a:p>
            <a:pPr marL="0" indent="0">
              <a:buNone/>
            </a:pPr>
            <a:endParaRPr lang="x-none" dirty="0"/>
          </a:p>
        </p:txBody>
      </p:sp>
    </p:spTree>
    <p:extLst>
      <p:ext uri="{BB962C8B-B14F-4D97-AF65-F5344CB8AC3E}">
        <p14:creationId xmlns:p14="http://schemas.microsoft.com/office/powerpoint/2010/main" val="69070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202399"/>
            <a:ext cx="7900670" cy="2564130"/>
          </a:xfrm>
          <a:prstGeom prst="rect">
            <a:avLst/>
          </a:prstGeom>
        </p:spPr>
        <p:txBody>
          <a:bodyPr vert="horz" wrap="square" lIns="0" tIns="137795" rIns="0" bIns="0" rtlCol="0">
            <a:spAutoFit/>
          </a:bodyPr>
          <a:lstStyle/>
          <a:p>
            <a:pPr marL="12700">
              <a:lnSpc>
                <a:spcPct val="100000"/>
              </a:lnSpc>
              <a:spcBef>
                <a:spcPts val="1085"/>
              </a:spcBef>
            </a:pPr>
            <a:r>
              <a:rPr b="1" spc="-229" dirty="0">
                <a:latin typeface="Trebuchet MS"/>
                <a:cs typeface="Trebuchet MS"/>
              </a:rPr>
              <a:t>Aggregation</a:t>
            </a:r>
          </a:p>
          <a:p>
            <a:pPr marL="376555" marR="5080" indent="-273050">
              <a:lnSpc>
                <a:spcPct val="100000"/>
              </a:lnSpc>
              <a:spcBef>
                <a:spcPts val="520"/>
              </a:spcBef>
            </a:pPr>
            <a:r>
              <a:rPr sz="2450" spc="-625" dirty="0">
                <a:solidFill>
                  <a:srgbClr val="0AD0D9"/>
                </a:solidFill>
              </a:rPr>
              <a:t> </a:t>
            </a:r>
            <a:r>
              <a:rPr sz="2600" spc="-25" dirty="0">
                <a:solidFill>
                  <a:srgbClr val="000000"/>
                </a:solidFill>
                <a:latin typeface="Times New Roman"/>
                <a:cs typeface="Times New Roman"/>
              </a:rPr>
              <a:t>Now, if </a:t>
            </a:r>
            <a:r>
              <a:rPr sz="2600" u="heavy" spc="40" dirty="0">
                <a:solidFill>
                  <a:srgbClr val="000000"/>
                </a:solidFill>
                <a:uFill>
                  <a:solidFill>
                    <a:srgbClr val="000000"/>
                  </a:solidFill>
                </a:uFill>
                <a:latin typeface="Times New Roman"/>
                <a:cs typeface="Times New Roman"/>
              </a:rPr>
              <a:t>class </a:t>
            </a:r>
            <a:r>
              <a:rPr sz="2600" u="heavy" spc="-125" dirty="0">
                <a:solidFill>
                  <a:srgbClr val="000000"/>
                </a:solidFill>
                <a:uFill>
                  <a:solidFill>
                    <a:srgbClr val="000000"/>
                  </a:solidFill>
                </a:uFill>
                <a:latin typeface="Times New Roman"/>
                <a:cs typeface="Times New Roman"/>
              </a:rPr>
              <a:t>A </a:t>
            </a:r>
            <a:r>
              <a:rPr sz="2600" u="heavy" spc="110" dirty="0">
                <a:solidFill>
                  <a:srgbClr val="000000"/>
                </a:solidFill>
                <a:uFill>
                  <a:solidFill>
                    <a:srgbClr val="000000"/>
                  </a:solidFill>
                </a:uFill>
                <a:latin typeface="Times New Roman"/>
                <a:cs typeface="Times New Roman"/>
              </a:rPr>
              <a:t>stored </a:t>
            </a:r>
            <a:r>
              <a:rPr sz="2600" u="heavy" spc="160" dirty="0">
                <a:solidFill>
                  <a:srgbClr val="000000"/>
                </a:solidFill>
                <a:uFill>
                  <a:solidFill>
                    <a:srgbClr val="000000"/>
                  </a:solidFill>
                </a:uFill>
                <a:latin typeface="Times New Roman"/>
                <a:cs typeface="Times New Roman"/>
              </a:rPr>
              <a:t>the </a:t>
            </a:r>
            <a:r>
              <a:rPr sz="2600" u="heavy" spc="75" dirty="0">
                <a:solidFill>
                  <a:srgbClr val="000000"/>
                </a:solidFill>
                <a:uFill>
                  <a:solidFill>
                    <a:srgbClr val="000000"/>
                  </a:solidFill>
                </a:uFill>
                <a:latin typeface="Times New Roman"/>
                <a:cs typeface="Times New Roman"/>
              </a:rPr>
              <a:t>reference </a:t>
            </a:r>
            <a:r>
              <a:rPr sz="2600" u="heavy" spc="130" dirty="0">
                <a:solidFill>
                  <a:srgbClr val="000000"/>
                </a:solidFill>
                <a:uFill>
                  <a:solidFill>
                    <a:srgbClr val="000000"/>
                  </a:solidFill>
                </a:uFill>
                <a:latin typeface="Times New Roman"/>
                <a:cs typeface="Times New Roman"/>
              </a:rPr>
              <a:t>to </a:t>
            </a:r>
            <a:r>
              <a:rPr sz="2600" u="heavy" spc="40" dirty="0">
                <a:solidFill>
                  <a:srgbClr val="000000"/>
                </a:solidFill>
                <a:uFill>
                  <a:solidFill>
                    <a:srgbClr val="000000"/>
                  </a:solidFill>
                </a:uFill>
                <a:latin typeface="Times New Roman"/>
                <a:cs typeface="Times New Roman"/>
              </a:rPr>
              <a:t>class </a:t>
            </a:r>
            <a:r>
              <a:rPr sz="2600" u="heavy" spc="-180" dirty="0">
                <a:solidFill>
                  <a:srgbClr val="000000"/>
                </a:solidFill>
                <a:uFill>
                  <a:solidFill>
                    <a:srgbClr val="000000"/>
                  </a:solidFill>
                </a:uFill>
                <a:latin typeface="Times New Roman"/>
                <a:cs typeface="Times New Roman"/>
              </a:rPr>
              <a:t>B</a:t>
            </a:r>
            <a:r>
              <a:rPr sz="2600" spc="-180" dirty="0">
                <a:solidFill>
                  <a:srgbClr val="000000"/>
                </a:solidFill>
                <a:latin typeface="Times New Roman"/>
                <a:cs typeface="Times New Roman"/>
              </a:rPr>
              <a:t> </a:t>
            </a:r>
            <a:r>
              <a:rPr sz="2600" spc="50" dirty="0">
                <a:solidFill>
                  <a:srgbClr val="000000"/>
                </a:solidFill>
                <a:latin typeface="Times New Roman"/>
                <a:cs typeface="Times New Roman"/>
              </a:rPr>
              <a:t>for  </a:t>
            </a:r>
            <a:r>
              <a:rPr sz="2600" spc="40" dirty="0">
                <a:solidFill>
                  <a:srgbClr val="000000"/>
                </a:solidFill>
                <a:latin typeface="Times New Roman"/>
                <a:cs typeface="Times New Roman"/>
              </a:rPr>
              <a:t>later </a:t>
            </a:r>
            <a:r>
              <a:rPr sz="2600" spc="100" dirty="0">
                <a:solidFill>
                  <a:srgbClr val="000000"/>
                </a:solidFill>
                <a:latin typeface="Times New Roman"/>
                <a:cs typeface="Times New Roman"/>
              </a:rPr>
              <a:t>use </a:t>
            </a:r>
            <a:r>
              <a:rPr sz="2600" spc="30" dirty="0">
                <a:solidFill>
                  <a:srgbClr val="000000"/>
                </a:solidFill>
                <a:latin typeface="Times New Roman"/>
                <a:cs typeface="Times New Roman"/>
              </a:rPr>
              <a:t>we </a:t>
            </a:r>
            <a:r>
              <a:rPr sz="2600" spc="85" dirty="0">
                <a:solidFill>
                  <a:srgbClr val="000000"/>
                </a:solidFill>
                <a:latin typeface="Times New Roman"/>
                <a:cs typeface="Times New Roman"/>
              </a:rPr>
              <a:t>would </a:t>
            </a:r>
            <a:r>
              <a:rPr sz="2600" spc="55" dirty="0">
                <a:solidFill>
                  <a:srgbClr val="000000"/>
                </a:solidFill>
                <a:latin typeface="Times New Roman"/>
                <a:cs typeface="Times New Roman"/>
              </a:rPr>
              <a:t>have </a:t>
            </a:r>
            <a:r>
              <a:rPr sz="2600" spc="95" dirty="0">
                <a:solidFill>
                  <a:srgbClr val="000000"/>
                </a:solidFill>
                <a:latin typeface="Times New Roman"/>
                <a:cs typeface="Times New Roman"/>
              </a:rPr>
              <a:t>a </a:t>
            </a:r>
            <a:r>
              <a:rPr sz="2600" spc="80" dirty="0">
                <a:solidFill>
                  <a:srgbClr val="000000"/>
                </a:solidFill>
                <a:latin typeface="Times New Roman"/>
                <a:cs typeface="Times New Roman"/>
              </a:rPr>
              <a:t>different </a:t>
            </a:r>
            <a:r>
              <a:rPr sz="2600" spc="100" dirty="0">
                <a:solidFill>
                  <a:srgbClr val="000000"/>
                </a:solidFill>
                <a:latin typeface="Times New Roman"/>
                <a:cs typeface="Times New Roman"/>
              </a:rPr>
              <a:t>relationship  </a:t>
            </a:r>
            <a:r>
              <a:rPr sz="2600" spc="65" dirty="0">
                <a:solidFill>
                  <a:srgbClr val="000000"/>
                </a:solidFill>
                <a:latin typeface="Times New Roman"/>
                <a:cs typeface="Times New Roman"/>
              </a:rPr>
              <a:t>called </a:t>
            </a:r>
            <a:r>
              <a:rPr sz="2600" b="1" spc="-30" dirty="0">
                <a:solidFill>
                  <a:srgbClr val="000000"/>
                </a:solidFill>
                <a:latin typeface="Arial"/>
                <a:cs typeface="Arial"/>
              </a:rPr>
              <a:t>Aggregation</a:t>
            </a:r>
            <a:r>
              <a:rPr sz="2600" spc="-30" dirty="0">
                <a:solidFill>
                  <a:srgbClr val="000000"/>
                </a:solidFill>
                <a:latin typeface="Times New Roman"/>
                <a:cs typeface="Times New Roman"/>
              </a:rPr>
              <a:t>. </a:t>
            </a:r>
            <a:r>
              <a:rPr sz="2600" spc="-125" dirty="0">
                <a:solidFill>
                  <a:srgbClr val="000000"/>
                </a:solidFill>
                <a:latin typeface="Times New Roman"/>
                <a:cs typeface="Times New Roman"/>
              </a:rPr>
              <a:t>A </a:t>
            </a:r>
            <a:r>
              <a:rPr sz="2600" spc="125" dirty="0">
                <a:solidFill>
                  <a:srgbClr val="000000"/>
                </a:solidFill>
                <a:latin typeface="Times New Roman"/>
                <a:cs typeface="Times New Roman"/>
              </a:rPr>
              <a:t>more </a:t>
            </a:r>
            <a:r>
              <a:rPr sz="2600" spc="145" dirty="0">
                <a:solidFill>
                  <a:srgbClr val="000000"/>
                </a:solidFill>
                <a:latin typeface="Times New Roman"/>
                <a:cs typeface="Times New Roman"/>
              </a:rPr>
              <a:t>common </a:t>
            </a:r>
            <a:r>
              <a:rPr sz="2600" spc="160" dirty="0">
                <a:solidFill>
                  <a:srgbClr val="000000"/>
                </a:solidFill>
                <a:latin typeface="Times New Roman"/>
                <a:cs typeface="Times New Roman"/>
              </a:rPr>
              <a:t>and </a:t>
            </a:r>
            <a:r>
              <a:rPr sz="2600" spc="125" dirty="0">
                <a:solidFill>
                  <a:srgbClr val="000000"/>
                </a:solidFill>
                <a:latin typeface="Times New Roman"/>
                <a:cs typeface="Times New Roman"/>
              </a:rPr>
              <a:t>more  </a:t>
            </a:r>
            <a:r>
              <a:rPr sz="2600" spc="70" dirty="0">
                <a:solidFill>
                  <a:srgbClr val="000000"/>
                </a:solidFill>
                <a:latin typeface="Times New Roman"/>
                <a:cs typeface="Times New Roman"/>
              </a:rPr>
              <a:t>obvious </a:t>
            </a:r>
            <a:r>
              <a:rPr sz="2600" spc="85" dirty="0">
                <a:solidFill>
                  <a:srgbClr val="000000"/>
                </a:solidFill>
                <a:latin typeface="Times New Roman"/>
                <a:cs typeface="Times New Roman"/>
              </a:rPr>
              <a:t>example </a:t>
            </a:r>
            <a:r>
              <a:rPr sz="2600" spc="20" dirty="0">
                <a:solidFill>
                  <a:srgbClr val="000000"/>
                </a:solidFill>
                <a:latin typeface="Times New Roman"/>
                <a:cs typeface="Times New Roman"/>
              </a:rPr>
              <a:t>of </a:t>
            </a:r>
            <a:r>
              <a:rPr sz="2600" spc="65" dirty="0">
                <a:solidFill>
                  <a:srgbClr val="000000"/>
                </a:solidFill>
                <a:latin typeface="Times New Roman"/>
                <a:cs typeface="Times New Roman"/>
              </a:rPr>
              <a:t>Aggregation </a:t>
            </a:r>
            <a:r>
              <a:rPr sz="2600" spc="85" dirty="0">
                <a:solidFill>
                  <a:srgbClr val="000000"/>
                </a:solidFill>
                <a:latin typeface="Times New Roman"/>
                <a:cs typeface="Times New Roman"/>
              </a:rPr>
              <a:t>would </a:t>
            </a:r>
            <a:r>
              <a:rPr sz="2600" spc="114" dirty="0">
                <a:solidFill>
                  <a:srgbClr val="000000"/>
                </a:solidFill>
                <a:latin typeface="Times New Roman"/>
                <a:cs typeface="Times New Roman"/>
              </a:rPr>
              <a:t>be </a:t>
            </a:r>
            <a:r>
              <a:rPr sz="2600" spc="20" dirty="0">
                <a:solidFill>
                  <a:srgbClr val="000000"/>
                </a:solidFill>
                <a:latin typeface="Times New Roman"/>
                <a:cs typeface="Times New Roman"/>
              </a:rPr>
              <a:t>via </a:t>
            </a:r>
            <a:r>
              <a:rPr sz="2600" spc="114" dirty="0">
                <a:solidFill>
                  <a:srgbClr val="000000"/>
                </a:solidFill>
                <a:latin typeface="Times New Roman"/>
                <a:cs typeface="Times New Roman"/>
              </a:rPr>
              <a:t>setter  </a:t>
            </a:r>
            <a:r>
              <a:rPr sz="2600" spc="75" dirty="0">
                <a:solidFill>
                  <a:srgbClr val="000000"/>
                </a:solidFill>
                <a:latin typeface="Times New Roman"/>
                <a:cs typeface="Times New Roman"/>
              </a:rPr>
              <a:t>injection:</a:t>
            </a:r>
            <a:endParaRPr sz="2600" dirty="0">
              <a:latin typeface="Times New Roman"/>
              <a:cs typeface="Times New Roman"/>
            </a:endParaRPr>
          </a:p>
        </p:txBody>
      </p:sp>
      <p:sp>
        <p:nvSpPr>
          <p:cNvPr id="4" name="object 4"/>
          <p:cNvSpPr txBox="1"/>
          <p:nvPr/>
        </p:nvSpPr>
        <p:spPr>
          <a:xfrm>
            <a:off x="1100429" y="3967098"/>
            <a:ext cx="151765" cy="848994"/>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AEAEAE"/>
                </a:solidFill>
                <a:latin typeface="Arial"/>
                <a:cs typeface="Arial"/>
              </a:rPr>
              <a:t>3</a:t>
            </a:r>
            <a:endParaRPr sz="1800">
              <a:latin typeface="Arial"/>
              <a:cs typeface="Arial"/>
            </a:endParaRPr>
          </a:p>
          <a:p>
            <a:pPr marL="12700">
              <a:lnSpc>
                <a:spcPct val="100000"/>
              </a:lnSpc>
            </a:pPr>
            <a:r>
              <a:rPr sz="1800" spc="-15" dirty="0">
                <a:solidFill>
                  <a:srgbClr val="AEAEAE"/>
                </a:solidFill>
                <a:latin typeface="Arial"/>
                <a:cs typeface="Arial"/>
              </a:rPr>
              <a:t>4</a:t>
            </a:r>
            <a:endParaRPr sz="1800">
              <a:latin typeface="Arial"/>
              <a:cs typeface="Arial"/>
            </a:endParaRPr>
          </a:p>
          <a:p>
            <a:pPr marL="12700">
              <a:lnSpc>
                <a:spcPct val="100000"/>
              </a:lnSpc>
            </a:pPr>
            <a:r>
              <a:rPr sz="1800" spc="-15" dirty="0">
                <a:solidFill>
                  <a:srgbClr val="AEAEAE"/>
                </a:solidFill>
                <a:latin typeface="Arial"/>
                <a:cs typeface="Arial"/>
              </a:rPr>
              <a:t>5</a:t>
            </a:r>
            <a:endParaRPr sz="1800">
              <a:latin typeface="Arial"/>
              <a:cs typeface="Arial"/>
            </a:endParaRPr>
          </a:p>
        </p:txBody>
      </p:sp>
      <p:sp>
        <p:nvSpPr>
          <p:cNvPr id="5" name="object 5"/>
          <p:cNvSpPr txBox="1"/>
          <p:nvPr/>
        </p:nvSpPr>
        <p:spPr>
          <a:xfrm>
            <a:off x="1100429" y="3418458"/>
            <a:ext cx="2155825" cy="574040"/>
          </a:xfrm>
          <a:prstGeom prst="rect">
            <a:avLst/>
          </a:prstGeom>
        </p:spPr>
        <p:txBody>
          <a:bodyPr vert="horz" wrap="square" lIns="0" tIns="12700" rIns="0" bIns="0" rtlCol="0">
            <a:spAutoFit/>
          </a:bodyPr>
          <a:lstStyle/>
          <a:p>
            <a:pPr marL="12700" marR="5715">
              <a:lnSpc>
                <a:spcPct val="100000"/>
              </a:lnSpc>
              <a:spcBef>
                <a:spcPts val="100"/>
              </a:spcBef>
            </a:pPr>
            <a:r>
              <a:rPr sz="1800" spc="170" dirty="0">
                <a:solidFill>
                  <a:srgbClr val="AEAEAE"/>
                </a:solidFill>
                <a:latin typeface="Arial"/>
                <a:cs typeface="Arial"/>
              </a:rPr>
              <a:t>1</a:t>
            </a:r>
            <a:r>
              <a:rPr sz="1800" spc="170" dirty="0">
                <a:latin typeface="Arial"/>
                <a:cs typeface="Arial"/>
              </a:rPr>
              <a:t>public </a:t>
            </a:r>
            <a:r>
              <a:rPr sz="1800" spc="165" dirty="0">
                <a:latin typeface="Arial"/>
                <a:cs typeface="Arial"/>
              </a:rPr>
              <a:t>class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2</a:t>
            </a:r>
            <a:endParaRPr sz="1800">
              <a:latin typeface="Arial"/>
              <a:cs typeface="Arial"/>
            </a:endParaRPr>
          </a:p>
        </p:txBody>
      </p:sp>
      <p:sp>
        <p:nvSpPr>
          <p:cNvPr id="6" name="object 6"/>
          <p:cNvSpPr txBox="1"/>
          <p:nvPr/>
        </p:nvSpPr>
        <p:spPr>
          <a:xfrm>
            <a:off x="1725548" y="3967098"/>
            <a:ext cx="1655445" cy="299720"/>
          </a:xfrm>
          <a:prstGeom prst="rect">
            <a:avLst/>
          </a:prstGeom>
        </p:spPr>
        <p:txBody>
          <a:bodyPr vert="horz" wrap="square" lIns="0" tIns="12700" rIns="0" bIns="0" rtlCol="0">
            <a:spAutoFit/>
          </a:bodyPr>
          <a:lstStyle/>
          <a:p>
            <a:pPr marL="12700">
              <a:lnSpc>
                <a:spcPct val="100000"/>
              </a:lnSpc>
              <a:spcBef>
                <a:spcPts val="100"/>
              </a:spcBef>
            </a:pPr>
            <a:r>
              <a:rPr sz="1800" spc="215" dirty="0">
                <a:latin typeface="Arial"/>
                <a:cs typeface="Arial"/>
              </a:rPr>
              <a:t>private </a:t>
            </a:r>
            <a:r>
              <a:rPr sz="1800" spc="-215" dirty="0">
                <a:latin typeface="Arial"/>
                <a:cs typeface="Arial"/>
              </a:rPr>
              <a:t>B</a:t>
            </a:r>
            <a:r>
              <a:rPr sz="1800" spc="-55" dirty="0">
                <a:latin typeface="Arial"/>
                <a:cs typeface="Arial"/>
              </a:rPr>
              <a:t> </a:t>
            </a:r>
            <a:r>
              <a:rPr sz="1800" spc="150" dirty="0">
                <a:latin typeface="Arial"/>
                <a:cs typeface="Arial"/>
              </a:rPr>
              <a:t>_b;</a:t>
            </a:r>
            <a:endParaRPr sz="1800">
              <a:latin typeface="Arial"/>
              <a:cs typeface="Arial"/>
            </a:endParaRPr>
          </a:p>
        </p:txBody>
      </p:sp>
      <p:sp>
        <p:nvSpPr>
          <p:cNvPr id="7" name="object 7"/>
          <p:cNvSpPr txBox="1"/>
          <p:nvPr/>
        </p:nvSpPr>
        <p:spPr>
          <a:xfrm>
            <a:off x="1725548" y="4515992"/>
            <a:ext cx="4164329" cy="299720"/>
          </a:xfrm>
          <a:prstGeom prst="rect">
            <a:avLst/>
          </a:prstGeom>
        </p:spPr>
        <p:txBody>
          <a:bodyPr vert="horz" wrap="square" lIns="0" tIns="12700" rIns="0" bIns="0" rtlCol="0">
            <a:spAutoFit/>
          </a:bodyPr>
          <a:lstStyle/>
          <a:p>
            <a:pPr marL="12700">
              <a:lnSpc>
                <a:spcPct val="100000"/>
              </a:lnSpc>
              <a:spcBef>
                <a:spcPts val="100"/>
              </a:spcBef>
            </a:pPr>
            <a:r>
              <a:rPr sz="1800" spc="200" dirty="0">
                <a:latin typeface="Arial"/>
                <a:cs typeface="Arial"/>
              </a:rPr>
              <a:t>public </a:t>
            </a:r>
            <a:r>
              <a:rPr sz="1800" spc="160" dirty="0">
                <a:latin typeface="Arial"/>
                <a:cs typeface="Arial"/>
              </a:rPr>
              <a:t>void </a:t>
            </a:r>
            <a:r>
              <a:rPr sz="1800" spc="85" dirty="0">
                <a:latin typeface="Arial"/>
                <a:cs typeface="Arial"/>
              </a:rPr>
              <a:t>setB(B </a:t>
            </a:r>
            <a:r>
              <a:rPr sz="1800" spc="185" dirty="0">
                <a:latin typeface="Arial"/>
                <a:cs typeface="Arial"/>
              </a:rPr>
              <a:t>b) </a:t>
            </a:r>
            <a:r>
              <a:rPr sz="1800" spc="385" dirty="0">
                <a:latin typeface="Arial"/>
                <a:cs typeface="Arial"/>
              </a:rPr>
              <a:t>{ </a:t>
            </a:r>
            <a:r>
              <a:rPr sz="1800" spc="-15" dirty="0">
                <a:latin typeface="Arial"/>
                <a:cs typeface="Arial"/>
              </a:rPr>
              <a:t>_b </a:t>
            </a:r>
            <a:r>
              <a:rPr sz="1800" spc="-65" dirty="0">
                <a:latin typeface="Arial"/>
                <a:cs typeface="Arial"/>
              </a:rPr>
              <a:t>= </a:t>
            </a:r>
            <a:r>
              <a:rPr sz="1800" spc="235" dirty="0">
                <a:latin typeface="Arial"/>
                <a:cs typeface="Arial"/>
              </a:rPr>
              <a:t>b;</a:t>
            </a:r>
            <a:r>
              <a:rPr sz="1800" spc="695" dirty="0">
                <a:latin typeface="Arial"/>
                <a:cs typeface="Arial"/>
              </a:rPr>
              <a:t> </a:t>
            </a:r>
            <a:r>
              <a:rPr sz="1800" spc="385" dirty="0">
                <a:latin typeface="Arial"/>
                <a:cs typeface="Arial"/>
              </a:rPr>
              <a:t>}</a:t>
            </a:r>
            <a:endParaRPr sz="18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154938"/>
            <a:ext cx="7936230" cy="2800985"/>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 </a:t>
            </a:r>
            <a:r>
              <a:rPr sz="2600" spc="65" dirty="0">
                <a:latin typeface="Times New Roman"/>
                <a:cs typeface="Times New Roman"/>
              </a:rPr>
              <a:t>Aggregation </a:t>
            </a:r>
            <a:r>
              <a:rPr sz="2600" spc="25" dirty="0">
                <a:latin typeface="Times New Roman"/>
                <a:cs typeface="Times New Roman"/>
              </a:rPr>
              <a:t>is </a:t>
            </a:r>
            <a:r>
              <a:rPr sz="2600" spc="160" dirty="0">
                <a:latin typeface="Times New Roman"/>
                <a:cs typeface="Times New Roman"/>
              </a:rPr>
              <a:t>the </a:t>
            </a:r>
            <a:r>
              <a:rPr sz="2600" spc="65" dirty="0">
                <a:latin typeface="Times New Roman"/>
                <a:cs typeface="Times New Roman"/>
              </a:rPr>
              <a:t>weaker </a:t>
            </a:r>
            <a:r>
              <a:rPr sz="2600" spc="95" dirty="0">
                <a:latin typeface="Times New Roman"/>
                <a:cs typeface="Times New Roman"/>
              </a:rPr>
              <a:t>form </a:t>
            </a:r>
            <a:r>
              <a:rPr sz="2600" spc="20" dirty="0">
                <a:latin typeface="Times New Roman"/>
                <a:cs typeface="Times New Roman"/>
              </a:rPr>
              <a:t>of </a:t>
            </a:r>
            <a:r>
              <a:rPr sz="2600" spc="90" dirty="0">
                <a:latin typeface="Times New Roman"/>
                <a:cs typeface="Times New Roman"/>
              </a:rPr>
              <a:t>object  </a:t>
            </a:r>
            <a:r>
              <a:rPr sz="2600" spc="125" dirty="0">
                <a:latin typeface="Times New Roman"/>
                <a:cs typeface="Times New Roman"/>
              </a:rPr>
              <a:t>containment</a:t>
            </a:r>
            <a:r>
              <a:rPr sz="2600" spc="80" dirty="0">
                <a:latin typeface="Times New Roman"/>
                <a:cs typeface="Times New Roman"/>
              </a:rPr>
              <a:t> </a:t>
            </a:r>
            <a:r>
              <a:rPr sz="2600" spc="125" dirty="0">
                <a:latin typeface="Times New Roman"/>
                <a:cs typeface="Times New Roman"/>
              </a:rPr>
              <a:t>(one</a:t>
            </a:r>
            <a:r>
              <a:rPr sz="2600" spc="-125" dirty="0">
                <a:latin typeface="Times New Roman"/>
                <a:cs typeface="Times New Roman"/>
              </a:rPr>
              <a:t> </a:t>
            </a:r>
            <a:r>
              <a:rPr sz="2600" spc="90" dirty="0">
                <a:latin typeface="Times New Roman"/>
                <a:cs typeface="Times New Roman"/>
              </a:rPr>
              <a:t>object</a:t>
            </a:r>
            <a:r>
              <a:rPr sz="2600" spc="-150" dirty="0">
                <a:latin typeface="Times New Roman"/>
                <a:cs typeface="Times New Roman"/>
              </a:rPr>
              <a:t> </a:t>
            </a:r>
            <a:r>
              <a:rPr sz="2600" spc="105" dirty="0">
                <a:latin typeface="Times New Roman"/>
                <a:cs typeface="Times New Roman"/>
              </a:rPr>
              <a:t>contains</a:t>
            </a:r>
            <a:r>
              <a:rPr sz="2600" spc="-130" dirty="0">
                <a:latin typeface="Times New Roman"/>
                <a:cs typeface="Times New Roman"/>
              </a:rPr>
              <a:t> </a:t>
            </a:r>
            <a:r>
              <a:rPr sz="2600" spc="145" dirty="0">
                <a:latin typeface="Times New Roman"/>
                <a:cs typeface="Times New Roman"/>
              </a:rPr>
              <a:t>other</a:t>
            </a:r>
            <a:r>
              <a:rPr sz="2600" spc="-170" dirty="0">
                <a:latin typeface="Times New Roman"/>
                <a:cs typeface="Times New Roman"/>
              </a:rPr>
              <a:t> </a:t>
            </a:r>
            <a:r>
              <a:rPr sz="2600" spc="80" dirty="0">
                <a:latin typeface="Times New Roman"/>
                <a:cs typeface="Times New Roman"/>
              </a:rPr>
              <a:t>objects).</a:t>
            </a:r>
            <a:r>
              <a:rPr sz="2600" spc="-85" dirty="0">
                <a:latin typeface="Times New Roman"/>
                <a:cs typeface="Times New Roman"/>
              </a:rPr>
              <a:t> </a:t>
            </a:r>
            <a:r>
              <a:rPr sz="2600" spc="100" dirty="0">
                <a:latin typeface="Times New Roman"/>
                <a:cs typeface="Times New Roman"/>
              </a:rPr>
              <a:t>The  stronger </a:t>
            </a:r>
            <a:r>
              <a:rPr sz="2600" spc="95" dirty="0">
                <a:latin typeface="Times New Roman"/>
                <a:cs typeface="Times New Roman"/>
              </a:rPr>
              <a:t>form </a:t>
            </a:r>
            <a:r>
              <a:rPr sz="2600" spc="25" dirty="0">
                <a:latin typeface="Times New Roman"/>
                <a:cs typeface="Times New Roman"/>
              </a:rPr>
              <a:t>is </a:t>
            </a:r>
            <a:r>
              <a:rPr sz="2600" spc="65" dirty="0">
                <a:latin typeface="Times New Roman"/>
                <a:cs typeface="Times New Roman"/>
              </a:rPr>
              <a:t>called </a:t>
            </a:r>
            <a:r>
              <a:rPr sz="2600" b="1" spc="5" dirty="0">
                <a:latin typeface="Arial"/>
                <a:cs typeface="Arial"/>
              </a:rPr>
              <a:t>Composition</a:t>
            </a:r>
            <a:r>
              <a:rPr sz="2600" u="heavy" spc="5" dirty="0">
                <a:uFill>
                  <a:solidFill>
                    <a:srgbClr val="000000"/>
                  </a:solidFill>
                </a:uFill>
                <a:latin typeface="Times New Roman"/>
                <a:cs typeface="Times New Roman"/>
              </a:rPr>
              <a:t>. </a:t>
            </a:r>
            <a:r>
              <a:rPr sz="2600" u="heavy" spc="114" dirty="0">
                <a:uFill>
                  <a:solidFill>
                    <a:srgbClr val="000000"/>
                  </a:solidFill>
                </a:uFill>
                <a:latin typeface="Times New Roman"/>
                <a:cs typeface="Times New Roman"/>
              </a:rPr>
              <a:t>In  </a:t>
            </a:r>
            <a:r>
              <a:rPr sz="2600" u="heavy" spc="95" dirty="0">
                <a:uFill>
                  <a:solidFill>
                    <a:srgbClr val="000000"/>
                  </a:solidFill>
                </a:uFill>
                <a:latin typeface="Times New Roman"/>
                <a:cs typeface="Times New Roman"/>
              </a:rPr>
              <a:t>Composition </a:t>
            </a:r>
            <a:r>
              <a:rPr sz="2600" u="heavy" spc="160" dirty="0">
                <a:uFill>
                  <a:solidFill>
                    <a:srgbClr val="000000"/>
                  </a:solidFill>
                </a:uFill>
                <a:latin typeface="Times New Roman"/>
                <a:cs typeface="Times New Roman"/>
              </a:rPr>
              <a:t>the </a:t>
            </a:r>
            <a:r>
              <a:rPr sz="2600" u="heavy" spc="100" dirty="0">
                <a:uFill>
                  <a:solidFill>
                    <a:srgbClr val="000000"/>
                  </a:solidFill>
                </a:uFill>
                <a:latin typeface="Times New Roman"/>
                <a:cs typeface="Times New Roman"/>
              </a:rPr>
              <a:t>containing </a:t>
            </a:r>
            <a:r>
              <a:rPr sz="2600" u="heavy" spc="90" dirty="0">
                <a:uFill>
                  <a:solidFill>
                    <a:srgbClr val="000000"/>
                  </a:solidFill>
                </a:uFill>
                <a:latin typeface="Times New Roman"/>
                <a:cs typeface="Times New Roman"/>
              </a:rPr>
              <a:t>object </a:t>
            </a:r>
            <a:r>
              <a:rPr sz="2600" u="heavy" spc="25" dirty="0">
                <a:uFill>
                  <a:solidFill>
                    <a:srgbClr val="000000"/>
                  </a:solidFill>
                </a:uFill>
                <a:latin typeface="Times New Roman"/>
                <a:cs typeface="Times New Roman"/>
              </a:rPr>
              <a:t>is </a:t>
            </a:r>
            <a:r>
              <a:rPr sz="2600" u="heavy" spc="85" dirty="0">
                <a:uFill>
                  <a:solidFill>
                    <a:srgbClr val="000000"/>
                  </a:solidFill>
                </a:uFill>
                <a:latin typeface="Times New Roman"/>
                <a:cs typeface="Times New Roman"/>
              </a:rPr>
              <a:t>responsible </a:t>
            </a:r>
            <a:r>
              <a:rPr sz="2600" u="heavy" spc="50" dirty="0">
                <a:uFill>
                  <a:solidFill>
                    <a:srgbClr val="000000"/>
                  </a:solidFill>
                </a:uFill>
                <a:latin typeface="Times New Roman"/>
                <a:cs typeface="Times New Roman"/>
              </a:rPr>
              <a:t>for  </a:t>
            </a:r>
            <a:r>
              <a:rPr sz="2600" u="heavy" spc="160" dirty="0">
                <a:uFill>
                  <a:solidFill>
                    <a:srgbClr val="000000"/>
                  </a:solidFill>
                </a:uFill>
                <a:latin typeface="Times New Roman"/>
                <a:cs typeface="Times New Roman"/>
              </a:rPr>
              <a:t>the </a:t>
            </a:r>
            <a:r>
              <a:rPr sz="2600" u="heavy" spc="105" dirty="0">
                <a:uFill>
                  <a:solidFill>
                    <a:srgbClr val="000000"/>
                  </a:solidFill>
                </a:uFill>
                <a:latin typeface="Times New Roman"/>
                <a:cs typeface="Times New Roman"/>
              </a:rPr>
              <a:t>creation </a:t>
            </a:r>
            <a:r>
              <a:rPr sz="2600" u="heavy" spc="160" dirty="0">
                <a:uFill>
                  <a:solidFill>
                    <a:srgbClr val="000000"/>
                  </a:solidFill>
                </a:uFill>
                <a:latin typeface="Times New Roman"/>
                <a:cs typeface="Times New Roman"/>
              </a:rPr>
              <a:t>and </a:t>
            </a:r>
            <a:r>
              <a:rPr sz="2600" u="heavy" spc="5" dirty="0">
                <a:uFill>
                  <a:solidFill>
                    <a:srgbClr val="000000"/>
                  </a:solidFill>
                </a:uFill>
                <a:latin typeface="Times New Roman"/>
                <a:cs typeface="Times New Roman"/>
              </a:rPr>
              <a:t>life </a:t>
            </a:r>
            <a:r>
              <a:rPr sz="2600" u="heavy" spc="15" dirty="0">
                <a:uFill>
                  <a:solidFill>
                    <a:srgbClr val="000000"/>
                  </a:solidFill>
                </a:uFill>
                <a:latin typeface="Times New Roman"/>
                <a:cs typeface="Times New Roman"/>
              </a:rPr>
              <a:t>cycle </a:t>
            </a:r>
            <a:r>
              <a:rPr sz="2600" u="heavy" spc="20" dirty="0">
                <a:uFill>
                  <a:solidFill>
                    <a:srgbClr val="000000"/>
                  </a:solidFill>
                </a:uFill>
                <a:latin typeface="Times New Roman"/>
                <a:cs typeface="Times New Roman"/>
              </a:rPr>
              <a:t>of </a:t>
            </a:r>
            <a:r>
              <a:rPr sz="2600" u="heavy" spc="160" dirty="0">
                <a:uFill>
                  <a:solidFill>
                    <a:srgbClr val="000000"/>
                  </a:solidFill>
                </a:uFill>
                <a:latin typeface="Times New Roman"/>
                <a:cs typeface="Times New Roman"/>
              </a:rPr>
              <a:t>the </a:t>
            </a:r>
            <a:r>
              <a:rPr sz="2600" u="heavy" spc="114" dirty="0">
                <a:uFill>
                  <a:solidFill>
                    <a:srgbClr val="000000"/>
                  </a:solidFill>
                </a:uFill>
                <a:latin typeface="Times New Roman"/>
                <a:cs typeface="Times New Roman"/>
              </a:rPr>
              <a:t>contained </a:t>
            </a:r>
            <a:r>
              <a:rPr sz="2600" u="heavy" spc="90" dirty="0">
                <a:uFill>
                  <a:solidFill>
                    <a:srgbClr val="000000"/>
                  </a:solidFill>
                </a:uFill>
                <a:latin typeface="Times New Roman"/>
                <a:cs typeface="Times New Roman"/>
              </a:rPr>
              <a:t>object </a:t>
            </a:r>
            <a:r>
              <a:rPr sz="2600" spc="90" dirty="0">
                <a:latin typeface="Times New Roman"/>
                <a:cs typeface="Times New Roman"/>
              </a:rPr>
              <a:t> </a:t>
            </a:r>
            <a:r>
              <a:rPr sz="2600" spc="114" dirty="0">
                <a:latin typeface="Times New Roman"/>
                <a:cs typeface="Times New Roman"/>
              </a:rPr>
              <a:t>(either </a:t>
            </a:r>
            <a:r>
              <a:rPr sz="2600" spc="65" dirty="0">
                <a:latin typeface="Times New Roman"/>
                <a:cs typeface="Times New Roman"/>
              </a:rPr>
              <a:t>directly </a:t>
            </a:r>
            <a:r>
              <a:rPr sz="2600" spc="114" dirty="0">
                <a:latin typeface="Times New Roman"/>
                <a:cs typeface="Times New Roman"/>
              </a:rPr>
              <a:t>or </a:t>
            </a:r>
            <a:r>
              <a:rPr sz="2600" spc="70" dirty="0">
                <a:latin typeface="Times New Roman"/>
                <a:cs typeface="Times New Roman"/>
              </a:rPr>
              <a:t>indirectly). </a:t>
            </a:r>
            <a:r>
              <a:rPr sz="2600" spc="35" dirty="0">
                <a:latin typeface="Times New Roman"/>
                <a:cs typeface="Times New Roman"/>
              </a:rPr>
              <a:t>Following </a:t>
            </a:r>
            <a:r>
              <a:rPr sz="2600" spc="90" dirty="0">
                <a:latin typeface="Times New Roman"/>
                <a:cs typeface="Times New Roman"/>
              </a:rPr>
              <a:t>are </a:t>
            </a:r>
            <a:r>
              <a:rPr sz="2600" spc="95" dirty="0">
                <a:latin typeface="Times New Roman"/>
                <a:cs typeface="Times New Roman"/>
              </a:rPr>
              <a:t>a </a:t>
            </a:r>
            <a:r>
              <a:rPr sz="2600" spc="10" dirty="0">
                <a:latin typeface="Times New Roman"/>
                <a:cs typeface="Times New Roman"/>
              </a:rPr>
              <a:t>few  </a:t>
            </a:r>
            <a:r>
              <a:rPr sz="2600" spc="80" dirty="0">
                <a:latin typeface="Times New Roman"/>
                <a:cs typeface="Times New Roman"/>
              </a:rPr>
              <a:t>examples </a:t>
            </a:r>
            <a:r>
              <a:rPr sz="2600" spc="20" dirty="0">
                <a:latin typeface="Times New Roman"/>
                <a:cs typeface="Times New Roman"/>
              </a:rPr>
              <a:t>of </a:t>
            </a:r>
            <a:r>
              <a:rPr sz="2600" spc="90" dirty="0">
                <a:latin typeface="Times New Roman"/>
                <a:cs typeface="Times New Roman"/>
              </a:rPr>
              <a:t>Composition. </a:t>
            </a:r>
            <a:r>
              <a:rPr sz="2600" spc="50" dirty="0">
                <a:latin typeface="Times New Roman"/>
                <a:cs typeface="Times New Roman"/>
              </a:rPr>
              <a:t>First, </a:t>
            </a:r>
            <a:r>
              <a:rPr sz="2600" spc="20" dirty="0">
                <a:latin typeface="Times New Roman"/>
                <a:cs typeface="Times New Roman"/>
              </a:rPr>
              <a:t>via </a:t>
            </a:r>
            <a:r>
              <a:rPr sz="2600" spc="150" dirty="0">
                <a:latin typeface="Times New Roman"/>
                <a:cs typeface="Times New Roman"/>
              </a:rPr>
              <a:t>member  </a:t>
            </a:r>
            <a:r>
              <a:rPr sz="2600" spc="75" dirty="0">
                <a:latin typeface="Times New Roman"/>
                <a:cs typeface="Times New Roman"/>
              </a:rPr>
              <a:t>initialization:</a:t>
            </a:r>
            <a:endParaRPr sz="2600">
              <a:latin typeface="Times New Roman"/>
              <a:cs typeface="Times New Roman"/>
            </a:endParaRPr>
          </a:p>
        </p:txBody>
      </p:sp>
      <p:sp>
        <p:nvSpPr>
          <p:cNvPr id="4" name="object 4"/>
          <p:cNvSpPr txBox="1">
            <a:spLocks noGrp="1"/>
          </p:cNvSpPr>
          <p:nvPr>
            <p:ph type="title"/>
          </p:nvPr>
        </p:nvSpPr>
        <p:spPr>
          <a:xfrm>
            <a:off x="444500" y="327101"/>
            <a:ext cx="3370579" cy="788670"/>
          </a:xfrm>
          <a:prstGeom prst="rect">
            <a:avLst/>
          </a:prstGeom>
        </p:spPr>
        <p:txBody>
          <a:bodyPr vert="horz" wrap="square" lIns="0" tIns="13335" rIns="0" bIns="0" rtlCol="0">
            <a:spAutoFit/>
          </a:bodyPr>
          <a:lstStyle/>
          <a:p>
            <a:pPr marL="12700">
              <a:lnSpc>
                <a:spcPct val="100000"/>
              </a:lnSpc>
              <a:spcBef>
                <a:spcPts val="105"/>
              </a:spcBef>
            </a:pPr>
            <a:r>
              <a:rPr b="1" spc="-245" dirty="0">
                <a:latin typeface="Trebuchet MS"/>
                <a:cs typeface="Trebuchet MS"/>
              </a:rPr>
              <a:t>Compos</a:t>
            </a:r>
            <a:r>
              <a:rPr b="1" spc="-145" dirty="0">
                <a:latin typeface="Trebuchet MS"/>
                <a:cs typeface="Trebuchet MS"/>
              </a:rPr>
              <a:t>i</a:t>
            </a:r>
            <a:r>
              <a:rPr b="1" spc="-229" dirty="0">
                <a:latin typeface="Trebuchet MS"/>
                <a:cs typeface="Trebuchet MS"/>
              </a:rPr>
              <a:t>tion</a:t>
            </a:r>
          </a:p>
        </p:txBody>
      </p:sp>
      <p:sp>
        <p:nvSpPr>
          <p:cNvPr id="5" name="object 5"/>
          <p:cNvSpPr txBox="1"/>
          <p:nvPr/>
        </p:nvSpPr>
        <p:spPr>
          <a:xfrm>
            <a:off x="769112" y="4546472"/>
            <a:ext cx="3535045" cy="848994"/>
          </a:xfrm>
          <a:prstGeom prst="rect">
            <a:avLst/>
          </a:prstGeom>
        </p:spPr>
        <p:txBody>
          <a:bodyPr vert="horz" wrap="square" lIns="0" tIns="12700" rIns="0" bIns="0" rtlCol="0">
            <a:spAutoFit/>
          </a:bodyPr>
          <a:lstStyle/>
          <a:p>
            <a:pPr marL="12700" marR="1383665">
              <a:lnSpc>
                <a:spcPct val="100000"/>
              </a:lnSpc>
              <a:spcBef>
                <a:spcPts val="100"/>
              </a:spcBef>
            </a:pPr>
            <a:r>
              <a:rPr sz="1800" spc="170" dirty="0">
                <a:solidFill>
                  <a:srgbClr val="AEAEAE"/>
                </a:solidFill>
                <a:latin typeface="Arial"/>
                <a:cs typeface="Arial"/>
              </a:rPr>
              <a:t>1</a:t>
            </a:r>
            <a:r>
              <a:rPr sz="1800" spc="170" dirty="0">
                <a:latin typeface="Arial"/>
                <a:cs typeface="Arial"/>
              </a:rPr>
              <a:t>public </a:t>
            </a:r>
            <a:r>
              <a:rPr sz="1800" spc="165" dirty="0">
                <a:latin typeface="Arial"/>
                <a:cs typeface="Arial"/>
              </a:rPr>
              <a:t>class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2</a:t>
            </a:r>
            <a:endParaRPr sz="1800" dirty="0">
              <a:latin typeface="Arial"/>
              <a:cs typeface="Arial"/>
            </a:endParaRPr>
          </a:p>
          <a:p>
            <a:pPr marL="12700">
              <a:lnSpc>
                <a:spcPct val="100000"/>
              </a:lnSpc>
              <a:tabLst>
                <a:tab pos="638175" algn="l"/>
              </a:tabLst>
            </a:pPr>
            <a:r>
              <a:rPr sz="1800" spc="-15" dirty="0">
                <a:solidFill>
                  <a:srgbClr val="AEAEAE"/>
                </a:solidFill>
                <a:latin typeface="Arial"/>
                <a:cs typeface="Arial"/>
              </a:rPr>
              <a:t>3	</a:t>
            </a:r>
            <a:r>
              <a:rPr sz="1800" spc="215" dirty="0">
                <a:latin typeface="Arial"/>
                <a:cs typeface="Arial"/>
              </a:rPr>
              <a:t>private </a:t>
            </a:r>
            <a:r>
              <a:rPr sz="1800" spc="-215" dirty="0">
                <a:latin typeface="Arial"/>
                <a:cs typeface="Arial"/>
              </a:rPr>
              <a:t>B </a:t>
            </a:r>
            <a:r>
              <a:rPr sz="1800" spc="-15" dirty="0">
                <a:latin typeface="Arial"/>
                <a:cs typeface="Arial"/>
              </a:rPr>
              <a:t>_b </a:t>
            </a:r>
            <a:r>
              <a:rPr sz="1800" spc="-65" dirty="0">
                <a:latin typeface="Arial"/>
                <a:cs typeface="Arial"/>
              </a:rPr>
              <a:t>= </a:t>
            </a:r>
            <a:r>
              <a:rPr sz="1800" spc="-114" dirty="0">
                <a:latin typeface="Arial"/>
                <a:cs typeface="Arial"/>
              </a:rPr>
              <a:t>new</a:t>
            </a:r>
            <a:r>
              <a:rPr sz="1800" spc="-90" dirty="0">
                <a:latin typeface="Arial"/>
                <a:cs typeface="Arial"/>
              </a:rPr>
              <a:t> </a:t>
            </a:r>
            <a:r>
              <a:rPr sz="1800" spc="260" dirty="0">
                <a:latin typeface="Arial"/>
                <a:cs typeface="Arial"/>
              </a:rPr>
              <a:t>B();</a:t>
            </a:r>
            <a:endParaRPr sz="1800" dirty="0">
              <a:latin typeface="Arial"/>
              <a:cs typeface="Arial"/>
            </a:endParaRPr>
          </a:p>
        </p:txBody>
      </p:sp>
      <p:sp>
        <p:nvSpPr>
          <p:cNvPr id="6" name="object 6"/>
          <p:cNvSpPr txBox="1"/>
          <p:nvPr/>
        </p:nvSpPr>
        <p:spPr>
          <a:xfrm>
            <a:off x="4896992" y="4942789"/>
            <a:ext cx="151765" cy="139763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AEAEAE"/>
                </a:solidFill>
                <a:latin typeface="Arial"/>
                <a:cs typeface="Arial"/>
              </a:rPr>
              <a:t>3</a:t>
            </a:r>
            <a:endParaRPr sz="1800">
              <a:latin typeface="Arial"/>
              <a:cs typeface="Arial"/>
            </a:endParaRPr>
          </a:p>
          <a:p>
            <a:pPr marL="12700">
              <a:lnSpc>
                <a:spcPct val="100000"/>
              </a:lnSpc>
            </a:pPr>
            <a:r>
              <a:rPr sz="1800" spc="-15" dirty="0">
                <a:solidFill>
                  <a:srgbClr val="AEAEAE"/>
                </a:solidFill>
                <a:latin typeface="Arial"/>
                <a:cs typeface="Arial"/>
              </a:rPr>
              <a:t>4</a:t>
            </a:r>
            <a:endParaRPr sz="1800">
              <a:latin typeface="Arial"/>
              <a:cs typeface="Arial"/>
            </a:endParaRPr>
          </a:p>
          <a:p>
            <a:pPr marL="12700">
              <a:lnSpc>
                <a:spcPct val="100000"/>
              </a:lnSpc>
            </a:pPr>
            <a:r>
              <a:rPr sz="1800" spc="-15" dirty="0">
                <a:solidFill>
                  <a:srgbClr val="AEAEAE"/>
                </a:solidFill>
                <a:latin typeface="Arial"/>
                <a:cs typeface="Arial"/>
              </a:rPr>
              <a:t>5</a:t>
            </a:r>
            <a:endParaRPr sz="1800">
              <a:latin typeface="Arial"/>
              <a:cs typeface="Arial"/>
            </a:endParaRPr>
          </a:p>
          <a:p>
            <a:pPr marL="12700">
              <a:lnSpc>
                <a:spcPct val="100000"/>
              </a:lnSpc>
            </a:pPr>
            <a:r>
              <a:rPr sz="1800" spc="-15" dirty="0">
                <a:solidFill>
                  <a:srgbClr val="AEAEAE"/>
                </a:solidFill>
                <a:latin typeface="Arial"/>
                <a:cs typeface="Arial"/>
              </a:rPr>
              <a:t>6</a:t>
            </a:r>
            <a:endParaRPr sz="1800">
              <a:latin typeface="Arial"/>
              <a:cs typeface="Arial"/>
            </a:endParaRPr>
          </a:p>
          <a:p>
            <a:pPr marL="12700">
              <a:lnSpc>
                <a:spcPct val="100000"/>
              </a:lnSpc>
            </a:pPr>
            <a:r>
              <a:rPr sz="1800" spc="-15" dirty="0">
                <a:solidFill>
                  <a:srgbClr val="AEAEAE"/>
                </a:solidFill>
                <a:latin typeface="Arial"/>
                <a:cs typeface="Arial"/>
              </a:rPr>
              <a:t>7</a:t>
            </a:r>
            <a:endParaRPr sz="1800">
              <a:latin typeface="Arial"/>
              <a:cs typeface="Arial"/>
            </a:endParaRPr>
          </a:p>
        </p:txBody>
      </p:sp>
      <p:sp>
        <p:nvSpPr>
          <p:cNvPr id="7" name="object 7"/>
          <p:cNvSpPr txBox="1"/>
          <p:nvPr/>
        </p:nvSpPr>
        <p:spPr>
          <a:xfrm>
            <a:off x="4896992" y="4394072"/>
            <a:ext cx="2155825" cy="574040"/>
          </a:xfrm>
          <a:prstGeom prst="rect">
            <a:avLst/>
          </a:prstGeom>
        </p:spPr>
        <p:txBody>
          <a:bodyPr vert="horz" wrap="square" lIns="0" tIns="12700" rIns="0" bIns="0" rtlCol="0">
            <a:spAutoFit/>
          </a:bodyPr>
          <a:lstStyle/>
          <a:p>
            <a:pPr marL="12700" marR="5080">
              <a:lnSpc>
                <a:spcPct val="100000"/>
              </a:lnSpc>
              <a:spcBef>
                <a:spcPts val="100"/>
              </a:spcBef>
            </a:pPr>
            <a:r>
              <a:rPr sz="1800" spc="170" dirty="0">
                <a:solidFill>
                  <a:srgbClr val="AEAEAE"/>
                </a:solidFill>
                <a:latin typeface="Arial"/>
                <a:cs typeface="Arial"/>
              </a:rPr>
              <a:t>1</a:t>
            </a:r>
            <a:r>
              <a:rPr sz="1800" spc="170" dirty="0">
                <a:latin typeface="Arial"/>
                <a:cs typeface="Arial"/>
              </a:rPr>
              <a:t>public </a:t>
            </a:r>
            <a:r>
              <a:rPr sz="1800" spc="165" dirty="0">
                <a:latin typeface="Arial"/>
                <a:cs typeface="Arial"/>
              </a:rPr>
              <a:t>class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2</a:t>
            </a:r>
            <a:endParaRPr sz="1800">
              <a:latin typeface="Arial"/>
              <a:cs typeface="Arial"/>
            </a:endParaRPr>
          </a:p>
        </p:txBody>
      </p:sp>
      <p:sp>
        <p:nvSpPr>
          <p:cNvPr id="8" name="object 8"/>
          <p:cNvSpPr txBox="1"/>
          <p:nvPr/>
        </p:nvSpPr>
        <p:spPr>
          <a:xfrm>
            <a:off x="5522467" y="4942789"/>
            <a:ext cx="1655445" cy="300355"/>
          </a:xfrm>
          <a:prstGeom prst="rect">
            <a:avLst/>
          </a:prstGeom>
        </p:spPr>
        <p:txBody>
          <a:bodyPr vert="horz" wrap="square" lIns="0" tIns="12700" rIns="0" bIns="0" rtlCol="0">
            <a:spAutoFit/>
          </a:bodyPr>
          <a:lstStyle/>
          <a:p>
            <a:pPr marL="12700">
              <a:lnSpc>
                <a:spcPct val="100000"/>
              </a:lnSpc>
              <a:spcBef>
                <a:spcPts val="100"/>
              </a:spcBef>
            </a:pPr>
            <a:r>
              <a:rPr sz="1800" spc="210" dirty="0">
                <a:latin typeface="Arial"/>
                <a:cs typeface="Arial"/>
              </a:rPr>
              <a:t>private </a:t>
            </a:r>
            <a:r>
              <a:rPr sz="1800" spc="-210" dirty="0">
                <a:latin typeface="Arial"/>
                <a:cs typeface="Arial"/>
              </a:rPr>
              <a:t>B</a:t>
            </a:r>
            <a:r>
              <a:rPr sz="1800" spc="-25" dirty="0">
                <a:latin typeface="Arial"/>
                <a:cs typeface="Arial"/>
              </a:rPr>
              <a:t> </a:t>
            </a:r>
            <a:r>
              <a:rPr sz="1800" spc="150" dirty="0">
                <a:latin typeface="Arial"/>
                <a:cs typeface="Arial"/>
              </a:rPr>
              <a:t>_b;</a:t>
            </a:r>
            <a:endParaRPr sz="1800">
              <a:latin typeface="Arial"/>
              <a:cs typeface="Arial"/>
            </a:endParaRPr>
          </a:p>
        </p:txBody>
      </p:sp>
      <p:sp>
        <p:nvSpPr>
          <p:cNvPr id="9" name="object 9"/>
          <p:cNvSpPr txBox="1"/>
          <p:nvPr/>
        </p:nvSpPr>
        <p:spPr>
          <a:xfrm>
            <a:off x="5522467" y="5491683"/>
            <a:ext cx="3034030" cy="848360"/>
          </a:xfrm>
          <a:prstGeom prst="rect">
            <a:avLst/>
          </a:prstGeom>
        </p:spPr>
        <p:txBody>
          <a:bodyPr vert="horz" wrap="square" lIns="0" tIns="12700" rIns="0" bIns="0" rtlCol="0">
            <a:spAutoFit/>
          </a:bodyPr>
          <a:lstStyle/>
          <a:p>
            <a:pPr marL="12700">
              <a:lnSpc>
                <a:spcPct val="100000"/>
              </a:lnSpc>
              <a:spcBef>
                <a:spcPts val="100"/>
              </a:spcBef>
            </a:pPr>
            <a:r>
              <a:rPr sz="1800" spc="200" dirty="0">
                <a:latin typeface="Arial"/>
                <a:cs typeface="Arial"/>
              </a:rPr>
              <a:t>public </a:t>
            </a:r>
            <a:r>
              <a:rPr sz="1800" spc="185" dirty="0">
                <a:latin typeface="Arial"/>
                <a:cs typeface="Arial"/>
              </a:rPr>
              <a:t>A()</a:t>
            </a:r>
            <a:r>
              <a:rPr sz="1800" spc="40" dirty="0">
                <a:latin typeface="Arial"/>
                <a:cs typeface="Arial"/>
              </a:rPr>
              <a:t> </a:t>
            </a:r>
            <a:r>
              <a:rPr sz="1800" spc="385" dirty="0">
                <a:latin typeface="Arial"/>
                <a:cs typeface="Arial"/>
              </a:rPr>
              <a:t>{</a:t>
            </a:r>
            <a:endParaRPr sz="1800">
              <a:latin typeface="Arial"/>
              <a:cs typeface="Arial"/>
            </a:endParaRPr>
          </a:p>
          <a:p>
            <a:pPr marL="515620">
              <a:lnSpc>
                <a:spcPct val="100000"/>
              </a:lnSpc>
            </a:pPr>
            <a:r>
              <a:rPr sz="1800" spc="-15" dirty="0">
                <a:latin typeface="Arial"/>
                <a:cs typeface="Arial"/>
              </a:rPr>
              <a:t>_b </a:t>
            </a:r>
            <a:r>
              <a:rPr sz="1800" spc="-65" dirty="0">
                <a:latin typeface="Arial"/>
                <a:cs typeface="Arial"/>
              </a:rPr>
              <a:t>= </a:t>
            </a:r>
            <a:r>
              <a:rPr sz="1800" spc="-114" dirty="0">
                <a:latin typeface="Arial"/>
                <a:cs typeface="Arial"/>
              </a:rPr>
              <a:t>new</a:t>
            </a:r>
            <a:r>
              <a:rPr sz="1800" spc="195" dirty="0">
                <a:latin typeface="Arial"/>
                <a:cs typeface="Arial"/>
              </a:rPr>
              <a:t> </a:t>
            </a:r>
            <a:r>
              <a:rPr sz="1800" spc="260" dirty="0">
                <a:latin typeface="Arial"/>
                <a:cs typeface="Arial"/>
              </a:rPr>
              <a:t>B();</a:t>
            </a:r>
            <a:endParaRPr sz="1800">
              <a:latin typeface="Arial"/>
              <a:cs typeface="Arial"/>
            </a:endParaRPr>
          </a:p>
          <a:p>
            <a:pPr marL="12700">
              <a:lnSpc>
                <a:spcPct val="100000"/>
              </a:lnSpc>
            </a:pPr>
            <a:r>
              <a:rPr sz="1800" spc="385" dirty="0">
                <a:latin typeface="Arial"/>
                <a:cs typeface="Arial"/>
              </a:rPr>
              <a:t>} </a:t>
            </a:r>
            <a:r>
              <a:rPr sz="1800" spc="484" dirty="0">
                <a:latin typeface="Arial"/>
                <a:cs typeface="Arial"/>
              </a:rPr>
              <a:t>// </a:t>
            </a:r>
            <a:r>
              <a:rPr sz="1800" spc="210" dirty="0">
                <a:latin typeface="Arial"/>
                <a:cs typeface="Arial"/>
              </a:rPr>
              <a:t>default</a:t>
            </a:r>
            <a:r>
              <a:rPr sz="1800" spc="540" dirty="0">
                <a:latin typeface="Arial"/>
                <a:cs typeface="Arial"/>
              </a:rPr>
              <a:t> </a:t>
            </a:r>
            <a:r>
              <a:rPr sz="1800" spc="175" dirty="0">
                <a:latin typeface="Arial"/>
                <a:cs typeface="Arial"/>
              </a:rPr>
              <a:t>constructor</a:t>
            </a:r>
            <a:endParaRPr sz="18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40993" y="2199259"/>
            <a:ext cx="3535679" cy="3044190"/>
          </a:xfrm>
          <a:prstGeom prst="rect">
            <a:avLst/>
          </a:prstGeom>
        </p:spPr>
        <p:txBody>
          <a:bodyPr vert="horz" wrap="square" lIns="0" tIns="12700" rIns="0" bIns="0" rtlCol="0">
            <a:spAutoFit/>
          </a:bodyPr>
          <a:lstStyle/>
          <a:p>
            <a:pPr marL="139065" marR="1258570">
              <a:lnSpc>
                <a:spcPct val="100000"/>
              </a:lnSpc>
              <a:spcBef>
                <a:spcPts val="100"/>
              </a:spcBef>
            </a:pPr>
            <a:r>
              <a:rPr sz="1800" spc="170" dirty="0">
                <a:solidFill>
                  <a:srgbClr val="AEAEAE"/>
                </a:solidFill>
                <a:latin typeface="Arial"/>
                <a:cs typeface="Arial"/>
              </a:rPr>
              <a:t>1</a:t>
            </a:r>
            <a:r>
              <a:rPr sz="1800" spc="170" dirty="0">
                <a:latin typeface="Arial"/>
                <a:cs typeface="Arial"/>
              </a:rPr>
              <a:t>public </a:t>
            </a:r>
            <a:r>
              <a:rPr sz="1800" spc="165" dirty="0">
                <a:latin typeface="Arial"/>
                <a:cs typeface="Arial"/>
              </a:rPr>
              <a:t>class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2</a:t>
            </a:r>
            <a:endParaRPr sz="1800" dirty="0">
              <a:latin typeface="Arial"/>
              <a:cs typeface="Arial"/>
            </a:endParaRPr>
          </a:p>
          <a:p>
            <a:pPr marL="139065">
              <a:lnSpc>
                <a:spcPct val="100000"/>
              </a:lnSpc>
              <a:tabLst>
                <a:tab pos="763905" algn="l"/>
              </a:tabLst>
            </a:pPr>
            <a:r>
              <a:rPr sz="1800" spc="-15" dirty="0">
                <a:solidFill>
                  <a:srgbClr val="AEAEAE"/>
                </a:solidFill>
                <a:latin typeface="Arial"/>
                <a:cs typeface="Arial"/>
              </a:rPr>
              <a:t>3	</a:t>
            </a:r>
            <a:r>
              <a:rPr sz="1800" spc="484" dirty="0">
                <a:latin typeface="Arial"/>
                <a:cs typeface="Arial"/>
              </a:rPr>
              <a:t>...</a:t>
            </a:r>
            <a:endParaRPr sz="1800" dirty="0">
              <a:latin typeface="Arial"/>
              <a:cs typeface="Arial"/>
            </a:endParaRPr>
          </a:p>
          <a:p>
            <a:pPr marL="139065">
              <a:lnSpc>
                <a:spcPct val="100000"/>
              </a:lnSpc>
            </a:pPr>
            <a:r>
              <a:rPr sz="1800" spc="-15" dirty="0">
                <a:solidFill>
                  <a:srgbClr val="AEAEAE"/>
                </a:solidFill>
                <a:latin typeface="Arial"/>
                <a:cs typeface="Arial"/>
              </a:rPr>
              <a:t>4</a:t>
            </a:r>
            <a:endParaRPr sz="1800" dirty="0">
              <a:latin typeface="Arial"/>
              <a:cs typeface="Arial"/>
            </a:endParaRPr>
          </a:p>
          <a:p>
            <a:pPr marL="139065" marR="1760220">
              <a:lnSpc>
                <a:spcPct val="100000"/>
              </a:lnSpc>
            </a:pPr>
            <a:r>
              <a:rPr sz="1800" spc="180" dirty="0">
                <a:solidFill>
                  <a:srgbClr val="AEAEAE"/>
                </a:solidFill>
                <a:latin typeface="Arial"/>
                <a:cs typeface="Arial"/>
              </a:rPr>
              <a:t>5</a:t>
            </a:r>
            <a:r>
              <a:rPr sz="1800" spc="180" dirty="0">
                <a:latin typeface="Arial"/>
                <a:cs typeface="Arial"/>
              </a:rPr>
              <a:t>} </a:t>
            </a:r>
            <a:r>
              <a:rPr sz="1800" spc="484" dirty="0">
                <a:latin typeface="Arial"/>
                <a:cs typeface="Arial"/>
              </a:rPr>
              <a:t>// </a:t>
            </a:r>
            <a:r>
              <a:rPr sz="1800" spc="165" dirty="0">
                <a:latin typeface="Arial"/>
                <a:cs typeface="Arial"/>
              </a:rPr>
              <a:t>class </a:t>
            </a:r>
            <a:r>
              <a:rPr sz="1800" spc="-215" dirty="0">
                <a:latin typeface="Arial"/>
                <a:cs typeface="Arial"/>
              </a:rPr>
              <a:t>A  </a:t>
            </a:r>
            <a:r>
              <a:rPr sz="1800" spc="-15" dirty="0">
                <a:solidFill>
                  <a:srgbClr val="AEAEAE"/>
                </a:solidFill>
                <a:latin typeface="Arial"/>
                <a:cs typeface="Arial"/>
              </a:rPr>
              <a:t>6</a:t>
            </a:r>
            <a:endParaRPr sz="1800" dirty="0">
              <a:latin typeface="Arial"/>
              <a:cs typeface="Arial"/>
            </a:endParaRPr>
          </a:p>
          <a:p>
            <a:pPr marL="139065" marR="5080">
              <a:lnSpc>
                <a:spcPct val="100000"/>
              </a:lnSpc>
            </a:pPr>
            <a:r>
              <a:rPr sz="1800" spc="170" dirty="0">
                <a:solidFill>
                  <a:srgbClr val="AEAEAE"/>
                </a:solidFill>
                <a:latin typeface="Arial"/>
                <a:cs typeface="Arial"/>
              </a:rPr>
              <a:t>7</a:t>
            </a:r>
            <a:r>
              <a:rPr sz="1800" spc="170" dirty="0">
                <a:latin typeface="Arial"/>
                <a:cs typeface="Arial"/>
              </a:rPr>
              <a:t>public </a:t>
            </a:r>
            <a:r>
              <a:rPr sz="1800" spc="165" dirty="0">
                <a:latin typeface="Arial"/>
                <a:cs typeface="Arial"/>
              </a:rPr>
              <a:t>class </a:t>
            </a:r>
            <a:r>
              <a:rPr sz="1800" spc="-215" dirty="0">
                <a:latin typeface="Arial"/>
                <a:cs typeface="Arial"/>
              </a:rPr>
              <a:t>B </a:t>
            </a:r>
            <a:r>
              <a:rPr lang="en-US" sz="1800" spc="-215" dirty="0">
                <a:latin typeface="Arial"/>
                <a:cs typeface="Arial"/>
              </a:rPr>
              <a:t> </a:t>
            </a:r>
            <a:r>
              <a:rPr sz="1800" spc="85" dirty="0">
                <a:latin typeface="Arial"/>
                <a:cs typeface="Arial"/>
              </a:rPr>
              <a:t>extends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8</a:t>
            </a:r>
            <a:endParaRPr sz="1800" dirty="0">
              <a:latin typeface="Arial"/>
              <a:cs typeface="Arial"/>
            </a:endParaRPr>
          </a:p>
          <a:p>
            <a:pPr marL="139065">
              <a:lnSpc>
                <a:spcPct val="100000"/>
              </a:lnSpc>
              <a:tabLst>
                <a:tab pos="763905" algn="l"/>
              </a:tabLst>
            </a:pPr>
            <a:r>
              <a:rPr sz="1800" spc="-15" dirty="0">
                <a:solidFill>
                  <a:srgbClr val="AEAEAE"/>
                </a:solidFill>
                <a:latin typeface="Arial"/>
                <a:cs typeface="Arial"/>
              </a:rPr>
              <a:t>9	</a:t>
            </a:r>
            <a:r>
              <a:rPr sz="1800" spc="484" dirty="0">
                <a:latin typeface="Arial"/>
                <a:cs typeface="Arial"/>
              </a:rPr>
              <a:t>....</a:t>
            </a:r>
            <a:endParaRPr sz="1800" dirty="0">
              <a:latin typeface="Arial"/>
              <a:cs typeface="Arial"/>
            </a:endParaRPr>
          </a:p>
          <a:p>
            <a:pPr marL="12700">
              <a:lnSpc>
                <a:spcPct val="100000"/>
              </a:lnSpc>
            </a:pPr>
            <a:r>
              <a:rPr sz="1800" spc="-25" dirty="0">
                <a:solidFill>
                  <a:srgbClr val="AEAEAE"/>
                </a:solidFill>
                <a:latin typeface="Arial"/>
                <a:cs typeface="Arial"/>
              </a:rPr>
              <a:t>10</a:t>
            </a:r>
            <a:endParaRPr sz="1800" dirty="0">
              <a:latin typeface="Arial"/>
              <a:cs typeface="Arial"/>
            </a:endParaRPr>
          </a:p>
          <a:p>
            <a:pPr marL="12700">
              <a:lnSpc>
                <a:spcPct val="100000"/>
              </a:lnSpc>
              <a:spcBef>
                <a:spcPts val="5"/>
              </a:spcBef>
            </a:pPr>
            <a:r>
              <a:rPr sz="1800" spc="120" dirty="0">
                <a:solidFill>
                  <a:srgbClr val="AEAEAE"/>
                </a:solidFill>
                <a:latin typeface="Arial"/>
                <a:cs typeface="Arial"/>
              </a:rPr>
              <a:t>11</a:t>
            </a:r>
            <a:r>
              <a:rPr sz="1800" spc="120" dirty="0">
                <a:latin typeface="Arial"/>
                <a:cs typeface="Arial"/>
              </a:rPr>
              <a:t>} </a:t>
            </a:r>
            <a:r>
              <a:rPr sz="1800" spc="484" dirty="0">
                <a:latin typeface="Arial"/>
                <a:cs typeface="Arial"/>
              </a:rPr>
              <a:t>// </a:t>
            </a:r>
            <a:r>
              <a:rPr sz="1800" spc="165" dirty="0">
                <a:latin typeface="Arial"/>
                <a:cs typeface="Arial"/>
              </a:rPr>
              <a:t>class</a:t>
            </a:r>
            <a:r>
              <a:rPr sz="1800" spc="185" dirty="0">
                <a:latin typeface="Arial"/>
                <a:cs typeface="Arial"/>
              </a:rPr>
              <a:t> </a:t>
            </a:r>
            <a:r>
              <a:rPr sz="1800" spc="-210" dirty="0">
                <a:latin typeface="Arial"/>
                <a:cs typeface="Arial"/>
              </a:rPr>
              <a:t>B</a:t>
            </a:r>
            <a:endParaRPr sz="1800" dirty="0">
              <a:latin typeface="Arial"/>
              <a:cs typeface="Arial"/>
            </a:endParaRPr>
          </a:p>
        </p:txBody>
      </p:sp>
      <p:sp>
        <p:nvSpPr>
          <p:cNvPr id="4" name="object 4"/>
          <p:cNvSpPr txBox="1">
            <a:spLocks noGrp="1"/>
          </p:cNvSpPr>
          <p:nvPr>
            <p:ph type="title"/>
          </p:nvPr>
        </p:nvSpPr>
        <p:spPr>
          <a:xfrm>
            <a:off x="444500" y="327101"/>
            <a:ext cx="3036570" cy="788670"/>
          </a:xfrm>
          <a:prstGeom prst="rect">
            <a:avLst/>
          </a:prstGeom>
        </p:spPr>
        <p:txBody>
          <a:bodyPr vert="horz" wrap="square" lIns="0" tIns="13335" rIns="0" bIns="0" rtlCol="0">
            <a:spAutoFit/>
          </a:bodyPr>
          <a:lstStyle/>
          <a:p>
            <a:pPr marL="12700">
              <a:lnSpc>
                <a:spcPct val="100000"/>
              </a:lnSpc>
              <a:spcBef>
                <a:spcPts val="105"/>
              </a:spcBef>
            </a:pPr>
            <a:r>
              <a:rPr b="1" spc="-290" dirty="0">
                <a:latin typeface="Trebuchet MS"/>
                <a:cs typeface="Trebuchet MS"/>
              </a:rPr>
              <a:t>Inheritance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64540" y="1650238"/>
            <a:ext cx="3910965" cy="3043555"/>
          </a:xfrm>
          <a:prstGeom prst="rect">
            <a:avLst/>
          </a:prstGeom>
        </p:spPr>
        <p:txBody>
          <a:bodyPr vert="horz" wrap="square" lIns="0" tIns="12700" rIns="0" bIns="0" rtlCol="0">
            <a:spAutoFit/>
          </a:bodyPr>
          <a:lstStyle/>
          <a:p>
            <a:pPr marL="139065" marR="1132205">
              <a:lnSpc>
                <a:spcPct val="100000"/>
              </a:lnSpc>
              <a:spcBef>
                <a:spcPts val="100"/>
              </a:spcBef>
            </a:pPr>
            <a:r>
              <a:rPr sz="1800" spc="170" dirty="0">
                <a:solidFill>
                  <a:srgbClr val="AEAEAE"/>
                </a:solidFill>
                <a:latin typeface="Arial"/>
                <a:cs typeface="Arial"/>
              </a:rPr>
              <a:t>1</a:t>
            </a:r>
            <a:r>
              <a:rPr sz="1800" spc="170" dirty="0">
                <a:latin typeface="Arial"/>
                <a:cs typeface="Arial"/>
              </a:rPr>
              <a:t>public </a:t>
            </a:r>
            <a:r>
              <a:rPr sz="1800" spc="215" dirty="0">
                <a:latin typeface="Arial"/>
                <a:cs typeface="Arial"/>
              </a:rPr>
              <a:t>interface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2</a:t>
            </a:r>
            <a:endParaRPr sz="1800" dirty="0">
              <a:latin typeface="Arial"/>
              <a:cs typeface="Arial"/>
            </a:endParaRPr>
          </a:p>
          <a:p>
            <a:pPr marL="139065">
              <a:lnSpc>
                <a:spcPct val="100000"/>
              </a:lnSpc>
              <a:tabLst>
                <a:tab pos="763905" algn="l"/>
              </a:tabLst>
            </a:pPr>
            <a:r>
              <a:rPr sz="1800" spc="-15" dirty="0">
                <a:solidFill>
                  <a:srgbClr val="AEAEAE"/>
                </a:solidFill>
                <a:latin typeface="Arial"/>
                <a:cs typeface="Arial"/>
              </a:rPr>
              <a:t>3	</a:t>
            </a:r>
            <a:r>
              <a:rPr sz="1800" spc="484" dirty="0">
                <a:latin typeface="Arial"/>
                <a:cs typeface="Arial"/>
              </a:rPr>
              <a:t>...</a:t>
            </a:r>
            <a:endParaRPr sz="1800" dirty="0">
              <a:latin typeface="Arial"/>
              <a:cs typeface="Arial"/>
            </a:endParaRPr>
          </a:p>
          <a:p>
            <a:pPr marL="139065">
              <a:lnSpc>
                <a:spcPct val="100000"/>
              </a:lnSpc>
            </a:pPr>
            <a:r>
              <a:rPr sz="1800" spc="-15" dirty="0">
                <a:solidFill>
                  <a:srgbClr val="AEAEAE"/>
                </a:solidFill>
                <a:latin typeface="Arial"/>
                <a:cs typeface="Arial"/>
              </a:rPr>
              <a:t>4</a:t>
            </a:r>
            <a:endParaRPr sz="1800" dirty="0">
              <a:latin typeface="Arial"/>
              <a:cs typeface="Arial"/>
            </a:endParaRPr>
          </a:p>
          <a:p>
            <a:pPr marL="139065" marR="1633855">
              <a:lnSpc>
                <a:spcPct val="100000"/>
              </a:lnSpc>
            </a:pPr>
            <a:r>
              <a:rPr sz="1800" spc="180" dirty="0">
                <a:solidFill>
                  <a:srgbClr val="AEAEAE"/>
                </a:solidFill>
                <a:latin typeface="Arial"/>
                <a:cs typeface="Arial"/>
              </a:rPr>
              <a:t>5</a:t>
            </a:r>
            <a:r>
              <a:rPr sz="1800" spc="180" dirty="0">
                <a:latin typeface="Arial"/>
                <a:cs typeface="Arial"/>
              </a:rPr>
              <a:t>} </a:t>
            </a:r>
            <a:r>
              <a:rPr sz="1800" spc="484" dirty="0">
                <a:latin typeface="Arial"/>
                <a:cs typeface="Arial"/>
              </a:rPr>
              <a:t>// </a:t>
            </a:r>
            <a:r>
              <a:rPr sz="1800" spc="215" dirty="0">
                <a:latin typeface="Arial"/>
                <a:cs typeface="Arial"/>
              </a:rPr>
              <a:t>interface </a:t>
            </a:r>
            <a:r>
              <a:rPr sz="1800" spc="-215" dirty="0">
                <a:latin typeface="Arial"/>
                <a:cs typeface="Arial"/>
              </a:rPr>
              <a:t>A  </a:t>
            </a:r>
            <a:r>
              <a:rPr sz="1800" spc="-15" dirty="0">
                <a:solidFill>
                  <a:srgbClr val="AEAEAE"/>
                </a:solidFill>
                <a:latin typeface="Arial"/>
                <a:cs typeface="Arial"/>
              </a:rPr>
              <a:t>6</a:t>
            </a:r>
            <a:endParaRPr sz="1800" dirty="0">
              <a:latin typeface="Arial"/>
              <a:cs typeface="Arial"/>
            </a:endParaRPr>
          </a:p>
          <a:p>
            <a:pPr marL="139065" marR="5080">
              <a:lnSpc>
                <a:spcPct val="100000"/>
              </a:lnSpc>
            </a:pPr>
            <a:r>
              <a:rPr sz="1800" spc="170" dirty="0">
                <a:solidFill>
                  <a:srgbClr val="AEAEAE"/>
                </a:solidFill>
                <a:latin typeface="Arial"/>
                <a:cs typeface="Arial"/>
              </a:rPr>
              <a:t>7</a:t>
            </a:r>
            <a:r>
              <a:rPr sz="1800" spc="170" dirty="0">
                <a:latin typeface="Arial"/>
                <a:cs typeface="Arial"/>
              </a:rPr>
              <a:t>public </a:t>
            </a:r>
            <a:r>
              <a:rPr sz="1800" spc="165" dirty="0">
                <a:latin typeface="Arial"/>
                <a:cs typeface="Arial"/>
              </a:rPr>
              <a:t>class </a:t>
            </a:r>
            <a:r>
              <a:rPr sz="1800" spc="-215" dirty="0">
                <a:latin typeface="Arial"/>
                <a:cs typeface="Arial"/>
              </a:rPr>
              <a:t>B </a:t>
            </a:r>
            <a:r>
              <a:rPr lang="en-US" sz="1800" spc="-215" dirty="0">
                <a:latin typeface="Arial"/>
                <a:cs typeface="Arial"/>
              </a:rPr>
              <a:t> </a:t>
            </a:r>
            <a:r>
              <a:rPr sz="1800" spc="65" dirty="0">
                <a:latin typeface="Arial"/>
                <a:cs typeface="Arial"/>
              </a:rPr>
              <a:t>implements </a:t>
            </a:r>
            <a:r>
              <a:rPr sz="1800" spc="-215" dirty="0">
                <a:latin typeface="Arial"/>
                <a:cs typeface="Arial"/>
              </a:rPr>
              <a:t>A </a:t>
            </a:r>
            <a:r>
              <a:rPr sz="1800" spc="385" dirty="0">
                <a:latin typeface="Arial"/>
                <a:cs typeface="Arial"/>
              </a:rPr>
              <a:t>{  </a:t>
            </a:r>
            <a:r>
              <a:rPr sz="1800" spc="-15" dirty="0">
                <a:solidFill>
                  <a:srgbClr val="AEAEAE"/>
                </a:solidFill>
                <a:latin typeface="Arial"/>
                <a:cs typeface="Arial"/>
              </a:rPr>
              <a:t>8</a:t>
            </a:r>
            <a:endParaRPr sz="1800" dirty="0">
              <a:latin typeface="Arial"/>
              <a:cs typeface="Arial"/>
            </a:endParaRPr>
          </a:p>
          <a:p>
            <a:pPr marL="139065">
              <a:lnSpc>
                <a:spcPct val="100000"/>
              </a:lnSpc>
              <a:spcBef>
                <a:spcPts val="5"/>
              </a:spcBef>
              <a:tabLst>
                <a:tab pos="763905" algn="l"/>
              </a:tabLst>
            </a:pPr>
            <a:r>
              <a:rPr sz="1800" spc="-15" dirty="0">
                <a:solidFill>
                  <a:srgbClr val="AEAEAE"/>
                </a:solidFill>
                <a:latin typeface="Arial"/>
                <a:cs typeface="Arial"/>
              </a:rPr>
              <a:t>9	</a:t>
            </a:r>
            <a:r>
              <a:rPr sz="1800" spc="484" dirty="0">
                <a:latin typeface="Arial"/>
                <a:cs typeface="Arial"/>
              </a:rPr>
              <a:t>...</a:t>
            </a:r>
            <a:endParaRPr sz="1800" dirty="0">
              <a:latin typeface="Arial"/>
              <a:cs typeface="Arial"/>
            </a:endParaRPr>
          </a:p>
          <a:p>
            <a:pPr marL="12700">
              <a:lnSpc>
                <a:spcPct val="100000"/>
              </a:lnSpc>
            </a:pPr>
            <a:r>
              <a:rPr sz="1800" spc="-25" dirty="0">
                <a:solidFill>
                  <a:srgbClr val="AEAEAE"/>
                </a:solidFill>
                <a:latin typeface="Arial"/>
                <a:cs typeface="Arial"/>
              </a:rPr>
              <a:t>10</a:t>
            </a:r>
            <a:endParaRPr sz="1800" dirty="0">
              <a:latin typeface="Arial"/>
              <a:cs typeface="Arial"/>
            </a:endParaRPr>
          </a:p>
          <a:p>
            <a:pPr marL="12700">
              <a:lnSpc>
                <a:spcPct val="100000"/>
              </a:lnSpc>
            </a:pPr>
            <a:r>
              <a:rPr sz="1800" spc="120" dirty="0">
                <a:solidFill>
                  <a:srgbClr val="AEAEAE"/>
                </a:solidFill>
                <a:latin typeface="Arial"/>
                <a:cs typeface="Arial"/>
              </a:rPr>
              <a:t>11</a:t>
            </a:r>
            <a:r>
              <a:rPr sz="1800" spc="120" dirty="0">
                <a:latin typeface="Arial"/>
                <a:cs typeface="Arial"/>
              </a:rPr>
              <a:t>} </a:t>
            </a:r>
            <a:r>
              <a:rPr sz="1800" spc="484" dirty="0">
                <a:latin typeface="Arial"/>
                <a:cs typeface="Arial"/>
              </a:rPr>
              <a:t>// </a:t>
            </a:r>
            <a:r>
              <a:rPr sz="1800" spc="165" dirty="0">
                <a:latin typeface="Arial"/>
                <a:cs typeface="Arial"/>
              </a:rPr>
              <a:t>class</a:t>
            </a:r>
            <a:r>
              <a:rPr sz="1800" spc="195" dirty="0">
                <a:latin typeface="Arial"/>
                <a:cs typeface="Arial"/>
              </a:rPr>
              <a:t> </a:t>
            </a:r>
            <a:r>
              <a:rPr sz="1800" spc="-215" dirty="0">
                <a:latin typeface="Arial"/>
                <a:cs typeface="Arial"/>
              </a:rPr>
              <a:t>B</a:t>
            </a:r>
            <a:endParaRPr sz="1800" dirty="0">
              <a:latin typeface="Arial"/>
              <a:cs typeface="Arial"/>
            </a:endParaRPr>
          </a:p>
        </p:txBody>
      </p:sp>
      <p:sp>
        <p:nvSpPr>
          <p:cNvPr id="4" name="object 4"/>
          <p:cNvSpPr txBox="1">
            <a:spLocks noGrp="1"/>
          </p:cNvSpPr>
          <p:nvPr>
            <p:ph type="title"/>
          </p:nvPr>
        </p:nvSpPr>
        <p:spPr>
          <a:xfrm>
            <a:off x="444500" y="327101"/>
            <a:ext cx="2931795" cy="788670"/>
          </a:xfrm>
          <a:prstGeom prst="rect">
            <a:avLst/>
          </a:prstGeom>
        </p:spPr>
        <p:txBody>
          <a:bodyPr vert="horz" wrap="square" lIns="0" tIns="13335" rIns="0" bIns="0" rtlCol="0">
            <a:spAutoFit/>
          </a:bodyPr>
          <a:lstStyle/>
          <a:p>
            <a:pPr marL="12700">
              <a:lnSpc>
                <a:spcPct val="100000"/>
              </a:lnSpc>
              <a:spcBef>
                <a:spcPts val="105"/>
              </a:spcBef>
            </a:pPr>
            <a:r>
              <a:rPr b="1" spc="-300" dirty="0">
                <a:latin typeface="Trebuchet MS"/>
                <a:cs typeface="Trebuchet MS"/>
              </a:rPr>
              <a:t>Realization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5184775" cy="788670"/>
          </a:xfrm>
          <a:prstGeom prst="rect">
            <a:avLst/>
          </a:prstGeom>
        </p:spPr>
        <p:txBody>
          <a:bodyPr vert="horz" wrap="square" lIns="0" tIns="13335" rIns="0" bIns="0" rtlCol="0">
            <a:spAutoFit/>
          </a:bodyPr>
          <a:lstStyle/>
          <a:p>
            <a:pPr marL="12700">
              <a:lnSpc>
                <a:spcPct val="100000"/>
              </a:lnSpc>
              <a:spcBef>
                <a:spcPts val="105"/>
              </a:spcBef>
            </a:pPr>
            <a:r>
              <a:rPr spc="-245" dirty="0"/>
              <a:t>Parameterized</a:t>
            </a:r>
            <a:r>
              <a:rPr spc="-340" dirty="0"/>
              <a:t> </a:t>
            </a:r>
            <a:r>
              <a:rPr spc="-480" dirty="0"/>
              <a:t>Class</a:t>
            </a:r>
          </a:p>
        </p:txBody>
      </p:sp>
      <p:sp>
        <p:nvSpPr>
          <p:cNvPr id="4" name="object 4"/>
          <p:cNvSpPr/>
          <p:nvPr/>
        </p:nvSpPr>
        <p:spPr>
          <a:xfrm>
            <a:off x="838200" y="1828800"/>
            <a:ext cx="2286000" cy="914400"/>
          </a:xfrm>
          <a:custGeom>
            <a:avLst/>
            <a:gdLst/>
            <a:ahLst/>
            <a:cxnLst/>
            <a:rect l="l" t="t" r="r" b="b"/>
            <a:pathLst>
              <a:path w="2286000" h="914400">
                <a:moveTo>
                  <a:pt x="0" y="914400"/>
                </a:moveTo>
                <a:lnTo>
                  <a:pt x="2286000" y="914400"/>
                </a:lnTo>
                <a:lnTo>
                  <a:pt x="2286000" y="0"/>
                </a:lnTo>
                <a:lnTo>
                  <a:pt x="0" y="0"/>
                </a:lnTo>
                <a:lnTo>
                  <a:pt x="0" y="914400"/>
                </a:lnTo>
                <a:close/>
              </a:path>
            </a:pathLst>
          </a:custGeom>
          <a:solidFill>
            <a:srgbClr val="0E6EC5"/>
          </a:solidFill>
        </p:spPr>
        <p:txBody>
          <a:bodyPr wrap="square" lIns="0" tIns="0" rIns="0" bIns="0" rtlCol="0"/>
          <a:lstStyle/>
          <a:p>
            <a:endParaRPr/>
          </a:p>
        </p:txBody>
      </p:sp>
      <p:sp>
        <p:nvSpPr>
          <p:cNvPr id="5" name="object 5"/>
          <p:cNvSpPr/>
          <p:nvPr/>
        </p:nvSpPr>
        <p:spPr>
          <a:xfrm>
            <a:off x="838200" y="1828800"/>
            <a:ext cx="2286000" cy="914400"/>
          </a:xfrm>
          <a:custGeom>
            <a:avLst/>
            <a:gdLst/>
            <a:ahLst/>
            <a:cxnLst/>
            <a:rect l="l" t="t" r="r" b="b"/>
            <a:pathLst>
              <a:path w="2286000" h="914400">
                <a:moveTo>
                  <a:pt x="0" y="914400"/>
                </a:moveTo>
                <a:lnTo>
                  <a:pt x="2286000" y="914400"/>
                </a:lnTo>
                <a:lnTo>
                  <a:pt x="2286000" y="0"/>
                </a:lnTo>
                <a:lnTo>
                  <a:pt x="0" y="0"/>
                </a:lnTo>
                <a:lnTo>
                  <a:pt x="0" y="914400"/>
                </a:lnTo>
                <a:close/>
              </a:path>
            </a:pathLst>
          </a:custGeom>
          <a:ln w="9525">
            <a:solidFill>
              <a:srgbClr val="000000"/>
            </a:solidFill>
          </a:ln>
        </p:spPr>
        <p:txBody>
          <a:bodyPr wrap="square" lIns="0" tIns="0" rIns="0" bIns="0" rtlCol="0"/>
          <a:lstStyle/>
          <a:p>
            <a:endParaRPr/>
          </a:p>
        </p:txBody>
      </p:sp>
      <p:sp>
        <p:nvSpPr>
          <p:cNvPr id="6" name="object 6"/>
          <p:cNvSpPr/>
          <p:nvPr/>
        </p:nvSpPr>
        <p:spPr>
          <a:xfrm>
            <a:off x="1324355" y="2074164"/>
            <a:ext cx="1333500"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350007" y="2074164"/>
            <a:ext cx="371856" cy="51358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455800" y="2130678"/>
            <a:ext cx="10515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a:t>
            </a:r>
            <a:r>
              <a:rPr sz="1800" spc="-15" dirty="0">
                <a:latin typeface="Arial"/>
                <a:cs typeface="Arial"/>
              </a:rPr>
              <a:t>i</a:t>
            </a:r>
            <a:r>
              <a:rPr sz="1800" spc="-5" dirty="0">
                <a:latin typeface="Arial"/>
                <a:cs typeface="Arial"/>
              </a:rPr>
              <a:t>nk</a:t>
            </a:r>
            <a:r>
              <a:rPr sz="1800" spc="-15" dirty="0">
                <a:latin typeface="Arial"/>
                <a:cs typeface="Arial"/>
              </a:rPr>
              <a:t>e</a:t>
            </a:r>
            <a:r>
              <a:rPr sz="1800" spc="-5" dirty="0">
                <a:latin typeface="Arial"/>
                <a:cs typeface="Arial"/>
              </a:rPr>
              <a:t>d</a:t>
            </a:r>
            <a:r>
              <a:rPr sz="1800" spc="-15" dirty="0">
                <a:latin typeface="Arial"/>
                <a:cs typeface="Arial"/>
              </a:rPr>
              <a:t>L</a:t>
            </a:r>
            <a:r>
              <a:rPr sz="1800" dirty="0">
                <a:latin typeface="Arial"/>
                <a:cs typeface="Arial"/>
              </a:rPr>
              <a:t>ist</a:t>
            </a:r>
            <a:endParaRPr sz="1800">
              <a:latin typeface="Arial"/>
              <a:cs typeface="Arial"/>
            </a:endParaRPr>
          </a:p>
        </p:txBody>
      </p:sp>
      <p:sp>
        <p:nvSpPr>
          <p:cNvPr id="9" name="object 9"/>
          <p:cNvSpPr/>
          <p:nvPr/>
        </p:nvSpPr>
        <p:spPr>
          <a:xfrm>
            <a:off x="2751709" y="1524801"/>
            <a:ext cx="838200" cy="762000"/>
          </a:xfrm>
          <a:custGeom>
            <a:avLst/>
            <a:gdLst/>
            <a:ahLst/>
            <a:cxnLst/>
            <a:rect l="l" t="t" r="r" b="b"/>
            <a:pathLst>
              <a:path w="838200" h="762000">
                <a:moveTo>
                  <a:pt x="0" y="762000"/>
                </a:moveTo>
                <a:lnTo>
                  <a:pt x="838200" y="762000"/>
                </a:lnTo>
                <a:lnTo>
                  <a:pt x="838200" y="0"/>
                </a:lnTo>
                <a:lnTo>
                  <a:pt x="0" y="0"/>
                </a:lnTo>
                <a:lnTo>
                  <a:pt x="0" y="762000"/>
                </a:lnTo>
                <a:close/>
              </a:path>
            </a:pathLst>
          </a:custGeom>
          <a:solidFill>
            <a:srgbClr val="FFFFFF"/>
          </a:solidFill>
        </p:spPr>
        <p:txBody>
          <a:bodyPr wrap="square" lIns="0" tIns="0" rIns="0" bIns="0" rtlCol="0"/>
          <a:lstStyle/>
          <a:p>
            <a:endParaRPr/>
          </a:p>
        </p:txBody>
      </p:sp>
      <p:sp>
        <p:nvSpPr>
          <p:cNvPr id="10" name="object 10"/>
          <p:cNvSpPr/>
          <p:nvPr/>
        </p:nvSpPr>
        <p:spPr>
          <a:xfrm>
            <a:off x="2743200" y="1524000"/>
            <a:ext cx="838200" cy="762000"/>
          </a:xfrm>
          <a:custGeom>
            <a:avLst/>
            <a:gdLst/>
            <a:ahLst/>
            <a:cxnLst/>
            <a:rect l="l" t="t" r="r" b="b"/>
            <a:pathLst>
              <a:path w="838200" h="762000">
                <a:moveTo>
                  <a:pt x="0" y="762000"/>
                </a:moveTo>
                <a:lnTo>
                  <a:pt x="838200" y="762000"/>
                </a:lnTo>
                <a:lnTo>
                  <a:pt x="838200" y="0"/>
                </a:lnTo>
                <a:lnTo>
                  <a:pt x="0" y="0"/>
                </a:lnTo>
                <a:lnTo>
                  <a:pt x="0" y="762000"/>
                </a:lnTo>
                <a:close/>
              </a:path>
            </a:pathLst>
          </a:custGeom>
          <a:ln w="9525">
            <a:solidFill>
              <a:srgbClr val="000000"/>
            </a:solidFill>
            <a:prstDash val="sysDash"/>
          </a:ln>
        </p:spPr>
        <p:txBody>
          <a:bodyPr wrap="square" lIns="0" tIns="0" rIns="0" bIns="0" rtlCol="0"/>
          <a:lstStyle/>
          <a:p>
            <a:endParaRPr/>
          </a:p>
        </p:txBody>
      </p:sp>
      <p:sp>
        <p:nvSpPr>
          <p:cNvPr id="11" name="object 11"/>
          <p:cNvSpPr/>
          <p:nvPr/>
        </p:nvSpPr>
        <p:spPr>
          <a:xfrm>
            <a:off x="2947416" y="1693164"/>
            <a:ext cx="449580" cy="513588"/>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089148" y="1693164"/>
            <a:ext cx="371855" cy="513588"/>
          </a:xfrm>
          <a:prstGeom prst="rect">
            <a:avLst/>
          </a:prstGeom>
          <a:blipFill>
            <a:blip r:embed="rId4" cstate="print"/>
            <a:stretch>
              <a:fillRect/>
            </a:stretch>
          </a:blipFill>
        </p:spPr>
        <p:txBody>
          <a:bodyPr wrap="square" lIns="0" tIns="0" rIns="0" bIns="0" rtlCol="0"/>
          <a:lstStyle/>
          <a:p>
            <a:endParaRPr/>
          </a:p>
        </p:txBody>
      </p:sp>
      <p:sp>
        <p:nvSpPr>
          <p:cNvPr id="13" name="object 13"/>
          <p:cNvSpPr txBox="1"/>
          <p:nvPr/>
        </p:nvSpPr>
        <p:spPr>
          <a:xfrm>
            <a:off x="3091942" y="1749297"/>
            <a:ext cx="48514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T</a:t>
            </a:r>
            <a:endParaRPr sz="1800">
              <a:latin typeface="Arial"/>
              <a:cs typeface="Arial"/>
            </a:endParaRPr>
          </a:p>
        </p:txBody>
      </p:sp>
      <p:sp>
        <p:nvSpPr>
          <p:cNvPr id="14" name="object 14"/>
          <p:cNvSpPr/>
          <p:nvPr/>
        </p:nvSpPr>
        <p:spPr>
          <a:xfrm>
            <a:off x="838200" y="2743200"/>
            <a:ext cx="2286000" cy="1905000"/>
          </a:xfrm>
          <a:custGeom>
            <a:avLst/>
            <a:gdLst/>
            <a:ahLst/>
            <a:cxnLst/>
            <a:rect l="l" t="t" r="r" b="b"/>
            <a:pathLst>
              <a:path w="2286000" h="1905000">
                <a:moveTo>
                  <a:pt x="0" y="1905000"/>
                </a:moveTo>
                <a:lnTo>
                  <a:pt x="2286000" y="1905000"/>
                </a:lnTo>
                <a:lnTo>
                  <a:pt x="2286000" y="0"/>
                </a:lnTo>
                <a:lnTo>
                  <a:pt x="0" y="0"/>
                </a:lnTo>
                <a:lnTo>
                  <a:pt x="0" y="1905000"/>
                </a:lnTo>
                <a:close/>
              </a:path>
            </a:pathLst>
          </a:custGeom>
          <a:solidFill>
            <a:srgbClr val="0E6EC5"/>
          </a:solidFill>
        </p:spPr>
        <p:txBody>
          <a:bodyPr wrap="square" lIns="0" tIns="0" rIns="0" bIns="0" rtlCol="0"/>
          <a:lstStyle/>
          <a:p>
            <a:endParaRPr/>
          </a:p>
        </p:txBody>
      </p:sp>
      <p:sp>
        <p:nvSpPr>
          <p:cNvPr id="15" name="object 15"/>
          <p:cNvSpPr/>
          <p:nvPr/>
        </p:nvSpPr>
        <p:spPr>
          <a:xfrm>
            <a:off x="838200" y="2743200"/>
            <a:ext cx="2286000" cy="1905000"/>
          </a:xfrm>
          <a:custGeom>
            <a:avLst/>
            <a:gdLst/>
            <a:ahLst/>
            <a:cxnLst/>
            <a:rect l="l" t="t" r="r" b="b"/>
            <a:pathLst>
              <a:path w="2286000" h="1905000">
                <a:moveTo>
                  <a:pt x="0" y="1905000"/>
                </a:moveTo>
                <a:lnTo>
                  <a:pt x="2286000" y="1905000"/>
                </a:lnTo>
                <a:lnTo>
                  <a:pt x="2286000" y="0"/>
                </a:lnTo>
                <a:lnTo>
                  <a:pt x="0" y="0"/>
                </a:lnTo>
                <a:lnTo>
                  <a:pt x="0" y="19050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1689100" y="311150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FFFFFF"/>
          </a:solidFill>
        </p:spPr>
        <p:txBody>
          <a:bodyPr wrap="square" lIns="0" tIns="0" rIns="0" bIns="0" rtlCol="0"/>
          <a:lstStyle/>
          <a:p>
            <a:endParaRPr/>
          </a:p>
        </p:txBody>
      </p:sp>
      <p:sp>
        <p:nvSpPr>
          <p:cNvPr id="17" name="object 17"/>
          <p:cNvSpPr/>
          <p:nvPr/>
        </p:nvSpPr>
        <p:spPr>
          <a:xfrm>
            <a:off x="1780032" y="3165348"/>
            <a:ext cx="449580" cy="513588"/>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1921764" y="3165348"/>
            <a:ext cx="371856" cy="513588"/>
          </a:xfrm>
          <a:prstGeom prst="rect">
            <a:avLst/>
          </a:prstGeom>
          <a:blipFill>
            <a:blip r:embed="rId4" cstate="print"/>
            <a:stretch>
              <a:fillRect/>
            </a:stretch>
          </a:blipFill>
        </p:spPr>
        <p:txBody>
          <a:bodyPr wrap="square" lIns="0" tIns="0" rIns="0" bIns="0" rtlCol="0"/>
          <a:lstStyle/>
          <a:p>
            <a:endParaRPr/>
          </a:p>
        </p:txBody>
      </p:sp>
      <p:sp>
        <p:nvSpPr>
          <p:cNvPr id="19" name="object 19"/>
          <p:cNvSpPr txBox="1"/>
          <p:nvPr/>
        </p:nvSpPr>
        <p:spPr>
          <a:xfrm>
            <a:off x="1689100" y="3111500"/>
            <a:ext cx="609600" cy="533400"/>
          </a:xfrm>
          <a:prstGeom prst="rect">
            <a:avLst/>
          </a:prstGeom>
          <a:ln w="9525">
            <a:solidFill>
              <a:srgbClr val="000000"/>
            </a:solidFill>
          </a:ln>
        </p:spPr>
        <p:txBody>
          <a:bodyPr vert="horz" wrap="square" lIns="0" tIns="123825" rIns="0" bIns="0" rtlCol="0">
            <a:spAutoFit/>
          </a:bodyPr>
          <a:lstStyle/>
          <a:p>
            <a:pPr algn="ctr">
              <a:lnSpc>
                <a:spcPct val="100000"/>
              </a:lnSpc>
              <a:spcBef>
                <a:spcPts val="975"/>
              </a:spcBef>
            </a:pPr>
            <a:r>
              <a:rPr sz="1800" dirty="0">
                <a:latin typeface="Arial"/>
                <a:cs typeface="Arial"/>
              </a:rPr>
              <a:t>T</a:t>
            </a:r>
            <a:endParaRPr sz="1800">
              <a:latin typeface="Arial"/>
              <a:cs typeface="Arial"/>
            </a:endParaRPr>
          </a:p>
        </p:txBody>
      </p:sp>
      <p:sp>
        <p:nvSpPr>
          <p:cNvPr id="20" name="object 20"/>
          <p:cNvSpPr/>
          <p:nvPr/>
        </p:nvSpPr>
        <p:spPr>
          <a:xfrm>
            <a:off x="1981200" y="3657600"/>
            <a:ext cx="1905" cy="675005"/>
          </a:xfrm>
          <a:custGeom>
            <a:avLst/>
            <a:gdLst/>
            <a:ahLst/>
            <a:cxnLst/>
            <a:rect l="l" t="t" r="r" b="b"/>
            <a:pathLst>
              <a:path w="1905" h="675004">
                <a:moveTo>
                  <a:pt x="0" y="674751"/>
                </a:moveTo>
                <a:lnTo>
                  <a:pt x="1650" y="0"/>
                </a:lnTo>
              </a:path>
            </a:pathLst>
          </a:custGeom>
          <a:ln w="19050">
            <a:solidFill>
              <a:srgbClr val="000000"/>
            </a:solidFill>
          </a:ln>
        </p:spPr>
        <p:txBody>
          <a:bodyPr wrap="square" lIns="0" tIns="0" rIns="0" bIns="0" rtlCol="0"/>
          <a:lstStyle/>
          <a:p>
            <a:endParaRPr/>
          </a:p>
        </p:txBody>
      </p:sp>
      <p:sp>
        <p:nvSpPr>
          <p:cNvPr id="21" name="object 21"/>
          <p:cNvSpPr/>
          <p:nvPr/>
        </p:nvSpPr>
        <p:spPr>
          <a:xfrm>
            <a:off x="1827276" y="4332351"/>
            <a:ext cx="294005" cy="307975"/>
          </a:xfrm>
          <a:custGeom>
            <a:avLst/>
            <a:gdLst/>
            <a:ahLst/>
            <a:cxnLst/>
            <a:rect l="l" t="t" r="r" b="b"/>
            <a:pathLst>
              <a:path w="294005" h="307975">
                <a:moveTo>
                  <a:pt x="146812" y="0"/>
                </a:moveTo>
                <a:lnTo>
                  <a:pt x="0" y="153924"/>
                </a:lnTo>
                <a:lnTo>
                  <a:pt x="146812" y="307975"/>
                </a:lnTo>
                <a:lnTo>
                  <a:pt x="293624" y="153924"/>
                </a:lnTo>
                <a:lnTo>
                  <a:pt x="146812" y="0"/>
                </a:lnTo>
                <a:close/>
              </a:path>
            </a:pathLst>
          </a:custGeom>
          <a:solidFill>
            <a:srgbClr val="000000"/>
          </a:solidFill>
        </p:spPr>
        <p:txBody>
          <a:bodyPr wrap="square" lIns="0" tIns="0" rIns="0" bIns="0" rtlCol="0"/>
          <a:lstStyle/>
          <a:p>
            <a:endParaRPr/>
          </a:p>
        </p:txBody>
      </p:sp>
      <p:sp>
        <p:nvSpPr>
          <p:cNvPr id="22" name="object 22"/>
          <p:cNvSpPr/>
          <p:nvPr/>
        </p:nvSpPr>
        <p:spPr>
          <a:xfrm>
            <a:off x="1827276" y="4332351"/>
            <a:ext cx="294005" cy="307975"/>
          </a:xfrm>
          <a:custGeom>
            <a:avLst/>
            <a:gdLst/>
            <a:ahLst/>
            <a:cxnLst/>
            <a:rect l="l" t="t" r="r" b="b"/>
            <a:pathLst>
              <a:path w="294005" h="307975">
                <a:moveTo>
                  <a:pt x="146812" y="307975"/>
                </a:moveTo>
                <a:lnTo>
                  <a:pt x="0" y="153924"/>
                </a:lnTo>
                <a:lnTo>
                  <a:pt x="146812" y="0"/>
                </a:lnTo>
                <a:lnTo>
                  <a:pt x="293624" y="153924"/>
                </a:lnTo>
                <a:lnTo>
                  <a:pt x="146812" y="307975"/>
                </a:lnTo>
                <a:close/>
              </a:path>
            </a:pathLst>
          </a:custGeom>
          <a:ln w="12700">
            <a:solidFill>
              <a:srgbClr val="000000"/>
            </a:solidFill>
          </a:ln>
        </p:spPr>
        <p:txBody>
          <a:bodyPr wrap="square" lIns="0" tIns="0" rIns="0" bIns="0" rtlCol="0"/>
          <a:lstStyle/>
          <a:p>
            <a:endParaRPr/>
          </a:p>
        </p:txBody>
      </p:sp>
      <p:sp>
        <p:nvSpPr>
          <p:cNvPr id="23" name="object 23"/>
          <p:cNvSpPr/>
          <p:nvPr/>
        </p:nvSpPr>
        <p:spPr>
          <a:xfrm>
            <a:off x="1912620" y="3543300"/>
            <a:ext cx="861059" cy="569976"/>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2432304" y="3543300"/>
            <a:ext cx="411480" cy="569976"/>
          </a:xfrm>
          <a:prstGeom prst="rect">
            <a:avLst/>
          </a:prstGeom>
          <a:blipFill>
            <a:blip r:embed="rId8" cstate="print"/>
            <a:stretch>
              <a:fillRect/>
            </a:stretch>
          </a:blipFill>
        </p:spPr>
        <p:txBody>
          <a:bodyPr wrap="square" lIns="0" tIns="0" rIns="0" bIns="0" rtlCol="0"/>
          <a:lstStyle/>
          <a:p>
            <a:endParaRPr/>
          </a:p>
        </p:txBody>
      </p:sp>
      <p:sp>
        <p:nvSpPr>
          <p:cNvPr id="25" name="object 25"/>
          <p:cNvSpPr txBox="1"/>
          <p:nvPr/>
        </p:nvSpPr>
        <p:spPr>
          <a:xfrm>
            <a:off x="2072894" y="3607689"/>
            <a:ext cx="532765" cy="330835"/>
          </a:xfrm>
          <a:prstGeom prst="rect">
            <a:avLst/>
          </a:prstGeom>
        </p:spPr>
        <p:txBody>
          <a:bodyPr vert="horz" wrap="square" lIns="0" tIns="12700" rIns="0" bIns="0" rtlCol="0">
            <a:spAutoFit/>
          </a:bodyPr>
          <a:lstStyle/>
          <a:p>
            <a:pPr>
              <a:lnSpc>
                <a:spcPct val="100000"/>
              </a:lnSpc>
              <a:spcBef>
                <a:spcPts val="100"/>
              </a:spcBef>
            </a:pPr>
            <a:r>
              <a:rPr sz="2000" dirty="0">
                <a:latin typeface="Arial"/>
                <a:cs typeface="Arial"/>
              </a:rPr>
              <a:t>1 </a:t>
            </a:r>
            <a:r>
              <a:rPr sz="2000" spc="-5" dirty="0">
                <a:latin typeface="Arial"/>
                <a:cs typeface="Arial"/>
              </a:rPr>
              <a:t>..</a:t>
            </a:r>
            <a:r>
              <a:rPr sz="2000" spc="-114" dirty="0">
                <a:latin typeface="Arial"/>
                <a:cs typeface="Arial"/>
              </a:rPr>
              <a:t> </a:t>
            </a:r>
            <a:r>
              <a:rPr sz="2000" dirty="0">
                <a:latin typeface="Arial"/>
                <a:cs typeface="Arial"/>
              </a:rPr>
              <a:t>*</a:t>
            </a:r>
            <a:endParaRPr sz="2000">
              <a:latin typeface="Arial"/>
              <a:cs typeface="Arial"/>
            </a:endParaRPr>
          </a:p>
        </p:txBody>
      </p:sp>
      <p:sp>
        <p:nvSpPr>
          <p:cNvPr id="28" name="object 28"/>
          <p:cNvSpPr/>
          <p:nvPr/>
        </p:nvSpPr>
        <p:spPr>
          <a:xfrm>
            <a:off x="6156959" y="1571244"/>
            <a:ext cx="373380" cy="5135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7362443" y="1571244"/>
            <a:ext cx="373379" cy="513588"/>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7796783" y="1845564"/>
            <a:ext cx="371855" cy="513588"/>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7947659" y="2257044"/>
            <a:ext cx="371855" cy="513588"/>
          </a:xfrm>
          <a:prstGeom prst="rect">
            <a:avLst/>
          </a:prstGeom>
          <a:blipFill>
            <a:blip r:embed="rId4" cstate="print"/>
            <a:stretch>
              <a:fillRect/>
            </a:stretch>
          </a:blipFill>
        </p:spPr>
        <p:txBody>
          <a:bodyPr wrap="square" lIns="0" tIns="0" rIns="0" bIns="0" rtlCol="0"/>
          <a:lstStyle/>
          <a:p>
            <a:endParaRPr/>
          </a:p>
        </p:txBody>
      </p:sp>
      <p:sp>
        <p:nvSpPr>
          <p:cNvPr id="36" name="object 36"/>
          <p:cNvSpPr txBox="1"/>
          <p:nvPr/>
        </p:nvSpPr>
        <p:spPr>
          <a:xfrm>
            <a:off x="4189476" y="1489646"/>
            <a:ext cx="4062729" cy="9861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 </a:t>
            </a:r>
            <a:r>
              <a:rPr sz="1800" i="1" spc="-10" dirty="0">
                <a:latin typeface="Arial"/>
                <a:cs typeface="Arial"/>
              </a:rPr>
              <a:t>parameterized </a:t>
            </a:r>
            <a:r>
              <a:rPr sz="1800" i="1" spc="-5" dirty="0">
                <a:latin typeface="Arial"/>
                <a:cs typeface="Arial"/>
              </a:rPr>
              <a:t>class </a:t>
            </a:r>
            <a:r>
              <a:rPr sz="1800" spc="-5" dirty="0">
                <a:latin typeface="Arial"/>
                <a:cs typeface="Arial"/>
              </a:rPr>
              <a:t>or</a:t>
            </a:r>
            <a:r>
              <a:rPr sz="1800" spc="-30" dirty="0">
                <a:latin typeface="Arial"/>
                <a:cs typeface="Arial"/>
              </a:rPr>
              <a:t> </a:t>
            </a:r>
            <a:r>
              <a:rPr sz="1800" i="1" spc="-5" dirty="0">
                <a:latin typeface="Arial"/>
                <a:cs typeface="Arial"/>
              </a:rPr>
              <a:t>template</a:t>
            </a:r>
            <a:endParaRPr sz="1800" dirty="0">
              <a:latin typeface="Arial"/>
              <a:cs typeface="Arial"/>
            </a:endParaRPr>
          </a:p>
          <a:p>
            <a:pPr marL="12700">
              <a:lnSpc>
                <a:spcPct val="100000"/>
              </a:lnSpc>
            </a:pPr>
            <a:r>
              <a:rPr sz="1800" spc="-5" dirty="0">
                <a:latin typeface="Arial"/>
                <a:cs typeface="Arial"/>
              </a:rPr>
              <a:t>defines a family </a:t>
            </a:r>
            <a:r>
              <a:rPr sz="1800" dirty="0">
                <a:latin typeface="Arial"/>
                <a:cs typeface="Arial"/>
              </a:rPr>
              <a:t>of </a:t>
            </a:r>
            <a:r>
              <a:rPr sz="1800" spc="-5" dirty="0">
                <a:latin typeface="Arial"/>
                <a:cs typeface="Arial"/>
              </a:rPr>
              <a:t>potential</a:t>
            </a:r>
            <a:r>
              <a:rPr sz="1800" spc="15" dirty="0">
                <a:latin typeface="Arial"/>
                <a:cs typeface="Arial"/>
              </a:rPr>
              <a:t> </a:t>
            </a:r>
            <a:r>
              <a:rPr sz="1800" spc="-5" dirty="0">
                <a:latin typeface="Arial"/>
                <a:cs typeface="Arial"/>
              </a:rPr>
              <a:t>elements.</a:t>
            </a:r>
            <a:endParaRPr sz="1800" dirty="0">
              <a:latin typeface="Arial"/>
              <a:cs typeface="Arial"/>
            </a:endParaRPr>
          </a:p>
          <a:p>
            <a:pPr marL="12700">
              <a:lnSpc>
                <a:spcPct val="100000"/>
              </a:lnSpc>
              <a:spcBef>
                <a:spcPts val="1080"/>
              </a:spcBef>
            </a:pPr>
            <a:r>
              <a:rPr sz="1800" spc="-95" dirty="0">
                <a:latin typeface="Arial"/>
                <a:cs typeface="Arial"/>
              </a:rPr>
              <a:t>To </a:t>
            </a:r>
            <a:r>
              <a:rPr sz="1800" spc="-5" dirty="0">
                <a:latin typeface="Arial"/>
                <a:cs typeface="Arial"/>
              </a:rPr>
              <a:t>use </a:t>
            </a:r>
            <a:r>
              <a:rPr sz="1800" dirty="0">
                <a:latin typeface="Arial"/>
                <a:cs typeface="Arial"/>
              </a:rPr>
              <a:t>it, the </a:t>
            </a:r>
            <a:r>
              <a:rPr sz="1800" spc="-5" dirty="0">
                <a:latin typeface="Arial"/>
                <a:cs typeface="Arial"/>
              </a:rPr>
              <a:t>parameter </a:t>
            </a:r>
            <a:r>
              <a:rPr sz="1800" dirty="0">
                <a:latin typeface="Arial"/>
                <a:cs typeface="Arial"/>
              </a:rPr>
              <a:t>must </a:t>
            </a:r>
            <a:r>
              <a:rPr sz="1800" spc="-5" dirty="0">
                <a:latin typeface="Arial"/>
                <a:cs typeface="Arial"/>
              </a:rPr>
              <a:t>be</a:t>
            </a:r>
            <a:r>
              <a:rPr sz="1800" spc="40" dirty="0">
                <a:latin typeface="Arial"/>
                <a:cs typeface="Arial"/>
              </a:rPr>
              <a:t> </a:t>
            </a:r>
            <a:r>
              <a:rPr sz="1800" spc="-5" dirty="0">
                <a:latin typeface="Arial"/>
                <a:cs typeface="Arial"/>
              </a:rPr>
              <a:t>bound.</a:t>
            </a:r>
            <a:endParaRPr sz="1800" dirty="0">
              <a:latin typeface="Arial"/>
              <a:cs typeface="Arial"/>
            </a:endParaRPr>
          </a:p>
        </p:txBody>
      </p:sp>
      <p:sp>
        <p:nvSpPr>
          <p:cNvPr id="37" name="object 37"/>
          <p:cNvSpPr/>
          <p:nvPr/>
        </p:nvSpPr>
        <p:spPr>
          <a:xfrm>
            <a:off x="3986784" y="3857244"/>
            <a:ext cx="510539" cy="513588"/>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4189476" y="3857244"/>
            <a:ext cx="1248155" cy="513588"/>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5129784" y="3857244"/>
            <a:ext cx="3419856" cy="513588"/>
          </a:xfrm>
          <a:prstGeom prst="rect">
            <a:avLst/>
          </a:prstGeom>
          <a:blipFill>
            <a:blip r:embed="rId11" cstate="print"/>
            <a:stretch>
              <a:fillRect/>
            </a:stretch>
          </a:blipFill>
        </p:spPr>
        <p:txBody>
          <a:bodyPr wrap="square" lIns="0" tIns="0" rIns="0" bIns="0" rtlCol="0"/>
          <a:lstStyle/>
          <a:p>
            <a:endParaRPr/>
          </a:p>
        </p:txBody>
      </p:sp>
      <p:sp>
        <p:nvSpPr>
          <p:cNvPr id="40" name="object 40"/>
          <p:cNvSpPr/>
          <p:nvPr/>
        </p:nvSpPr>
        <p:spPr>
          <a:xfrm>
            <a:off x="3986784" y="4131564"/>
            <a:ext cx="4090416" cy="513588"/>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7769352" y="4131564"/>
            <a:ext cx="384048" cy="513588"/>
          </a:xfrm>
          <a:prstGeom prst="rect">
            <a:avLst/>
          </a:prstGeom>
          <a:blipFill>
            <a:blip r:embed="rId13" cstate="print"/>
            <a:stretch>
              <a:fillRect/>
            </a:stretch>
          </a:blipFill>
        </p:spPr>
        <p:txBody>
          <a:bodyPr wrap="square" lIns="0" tIns="0" rIns="0" bIns="0" rtlCol="0"/>
          <a:lstStyle/>
          <a:p>
            <a:endParaRPr/>
          </a:p>
        </p:txBody>
      </p:sp>
      <p:sp>
        <p:nvSpPr>
          <p:cNvPr id="42" name="object 42"/>
          <p:cNvSpPr/>
          <p:nvPr/>
        </p:nvSpPr>
        <p:spPr>
          <a:xfrm>
            <a:off x="7845552" y="4131564"/>
            <a:ext cx="818388" cy="513588"/>
          </a:xfrm>
          <a:prstGeom prst="rect">
            <a:avLst/>
          </a:prstGeom>
          <a:blipFill>
            <a:blip r:embed="rId14" cstate="print"/>
            <a:stretch>
              <a:fillRect/>
            </a:stretch>
          </a:blipFill>
        </p:spPr>
        <p:txBody>
          <a:bodyPr wrap="square" lIns="0" tIns="0" rIns="0" bIns="0" rtlCol="0"/>
          <a:lstStyle/>
          <a:p>
            <a:endParaRPr/>
          </a:p>
        </p:txBody>
      </p:sp>
      <p:sp>
        <p:nvSpPr>
          <p:cNvPr id="43" name="object 43"/>
          <p:cNvSpPr/>
          <p:nvPr/>
        </p:nvSpPr>
        <p:spPr>
          <a:xfrm>
            <a:off x="3986784" y="4405884"/>
            <a:ext cx="4570475" cy="513588"/>
          </a:xfrm>
          <a:prstGeom prst="rect">
            <a:avLst/>
          </a:prstGeom>
          <a:blipFill>
            <a:blip r:embed="rId15" cstate="print"/>
            <a:stretch>
              <a:fillRect/>
            </a:stretch>
          </a:blipFill>
        </p:spPr>
        <p:txBody>
          <a:bodyPr wrap="square" lIns="0" tIns="0" rIns="0" bIns="0" rtlCol="0"/>
          <a:lstStyle/>
          <a:p>
            <a:endParaRPr/>
          </a:p>
        </p:txBody>
      </p:sp>
      <p:sp>
        <p:nvSpPr>
          <p:cNvPr id="44" name="object 44"/>
          <p:cNvSpPr/>
          <p:nvPr/>
        </p:nvSpPr>
        <p:spPr>
          <a:xfrm>
            <a:off x="3986784" y="4680203"/>
            <a:ext cx="3710940" cy="513588"/>
          </a:xfrm>
          <a:prstGeom prst="rect">
            <a:avLst/>
          </a:prstGeom>
          <a:blipFill>
            <a:blip r:embed="rId16" cstate="print"/>
            <a:stretch>
              <a:fillRect/>
            </a:stretch>
          </a:blipFill>
        </p:spPr>
        <p:txBody>
          <a:bodyPr wrap="square" lIns="0" tIns="0" rIns="0" bIns="0" rtlCol="0"/>
          <a:lstStyle/>
          <a:p>
            <a:endParaRPr/>
          </a:p>
        </p:txBody>
      </p:sp>
      <p:sp>
        <p:nvSpPr>
          <p:cNvPr id="45" name="object 45"/>
          <p:cNvSpPr/>
          <p:nvPr/>
        </p:nvSpPr>
        <p:spPr>
          <a:xfrm>
            <a:off x="3986784" y="4954523"/>
            <a:ext cx="2822448" cy="513588"/>
          </a:xfrm>
          <a:prstGeom prst="rect">
            <a:avLst/>
          </a:prstGeom>
          <a:blipFill>
            <a:blip r:embed="rId17" cstate="print"/>
            <a:stretch>
              <a:fillRect/>
            </a:stretch>
          </a:blipFill>
        </p:spPr>
        <p:txBody>
          <a:bodyPr wrap="square" lIns="0" tIns="0" rIns="0" bIns="0" rtlCol="0"/>
          <a:lstStyle/>
          <a:p>
            <a:endParaRPr/>
          </a:p>
        </p:txBody>
      </p:sp>
      <p:sp>
        <p:nvSpPr>
          <p:cNvPr id="46" name="object 46"/>
          <p:cNvSpPr/>
          <p:nvPr/>
        </p:nvSpPr>
        <p:spPr>
          <a:xfrm>
            <a:off x="6501384" y="4954523"/>
            <a:ext cx="371856" cy="513588"/>
          </a:xfrm>
          <a:prstGeom prst="rect">
            <a:avLst/>
          </a:prstGeom>
          <a:blipFill>
            <a:blip r:embed="rId4" cstate="print"/>
            <a:stretch>
              <a:fillRect/>
            </a:stretch>
          </a:blipFill>
        </p:spPr>
        <p:txBody>
          <a:bodyPr wrap="square" lIns="0" tIns="0" rIns="0" bIns="0" rtlCol="0"/>
          <a:lstStyle/>
          <a:p>
            <a:endParaRPr/>
          </a:p>
        </p:txBody>
      </p:sp>
      <p:sp>
        <p:nvSpPr>
          <p:cNvPr id="47" name="object 47"/>
          <p:cNvSpPr txBox="1"/>
          <p:nvPr/>
        </p:nvSpPr>
        <p:spPr>
          <a:xfrm>
            <a:off x="4117975" y="3914013"/>
            <a:ext cx="4328795" cy="139763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A </a:t>
            </a:r>
            <a:r>
              <a:rPr sz="1800" i="1" spc="-5" dirty="0">
                <a:latin typeface="Arial"/>
                <a:cs typeface="Arial"/>
              </a:rPr>
              <a:t>template </a:t>
            </a:r>
            <a:r>
              <a:rPr sz="1800" spc="-5" dirty="0">
                <a:latin typeface="Arial"/>
                <a:cs typeface="Arial"/>
              </a:rPr>
              <a:t>is rendered by a small dashed  rectangle superimposed on </a:t>
            </a:r>
            <a:r>
              <a:rPr sz="1800" dirty="0">
                <a:latin typeface="Arial"/>
                <a:cs typeface="Arial"/>
              </a:rPr>
              <a:t>the </a:t>
            </a:r>
            <a:r>
              <a:rPr sz="1800" spc="-5" dirty="0">
                <a:latin typeface="Arial"/>
                <a:cs typeface="Arial"/>
              </a:rPr>
              <a:t>upper-right  corner </a:t>
            </a:r>
            <a:r>
              <a:rPr sz="1800" dirty="0">
                <a:latin typeface="Arial"/>
                <a:cs typeface="Arial"/>
              </a:rPr>
              <a:t>of the </a:t>
            </a:r>
            <a:r>
              <a:rPr sz="1800" spc="-5" dirty="0">
                <a:latin typeface="Arial"/>
                <a:cs typeface="Arial"/>
              </a:rPr>
              <a:t>class rectangle. </a:t>
            </a:r>
            <a:r>
              <a:rPr sz="1800" dirty="0">
                <a:latin typeface="Arial"/>
                <a:cs typeface="Arial"/>
              </a:rPr>
              <a:t>The </a:t>
            </a:r>
            <a:r>
              <a:rPr sz="1800" spc="-5" dirty="0">
                <a:latin typeface="Arial"/>
                <a:cs typeface="Arial"/>
              </a:rPr>
              <a:t>dashed  rectangle contains a list </a:t>
            </a:r>
            <a:r>
              <a:rPr sz="1800" dirty="0">
                <a:latin typeface="Arial"/>
                <a:cs typeface="Arial"/>
              </a:rPr>
              <a:t>of </a:t>
            </a:r>
            <a:r>
              <a:rPr sz="1800" spc="-5" dirty="0">
                <a:latin typeface="Arial"/>
                <a:cs typeface="Arial"/>
              </a:rPr>
              <a:t>formal  parameters </a:t>
            </a:r>
            <a:r>
              <a:rPr sz="1800" dirty="0">
                <a:latin typeface="Arial"/>
                <a:cs typeface="Arial"/>
              </a:rPr>
              <a:t>for the </a:t>
            </a:r>
            <a:r>
              <a:rPr sz="1800" spc="-5" dirty="0">
                <a:latin typeface="Arial"/>
                <a:cs typeface="Arial"/>
              </a:rPr>
              <a:t>class.</a:t>
            </a:r>
            <a:endParaRPr sz="1800" dirty="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327101"/>
            <a:ext cx="7818755" cy="788670"/>
          </a:xfrm>
          <a:prstGeom prst="rect">
            <a:avLst/>
          </a:prstGeom>
        </p:spPr>
        <p:txBody>
          <a:bodyPr vert="horz" wrap="square" lIns="0" tIns="13335" rIns="0" bIns="0" rtlCol="0">
            <a:spAutoFit/>
          </a:bodyPr>
          <a:lstStyle/>
          <a:p>
            <a:pPr marL="12700">
              <a:lnSpc>
                <a:spcPct val="100000"/>
              </a:lnSpc>
              <a:spcBef>
                <a:spcPts val="105"/>
              </a:spcBef>
            </a:pPr>
            <a:r>
              <a:rPr spc="-325" dirty="0"/>
              <a:t>Example </a:t>
            </a:r>
            <a:r>
              <a:rPr spc="-50" dirty="0"/>
              <a:t>: </a:t>
            </a:r>
            <a:r>
              <a:rPr spc="-250" dirty="0"/>
              <a:t>Parameterized</a:t>
            </a:r>
            <a:r>
              <a:rPr spc="-475" dirty="0"/>
              <a:t> </a:t>
            </a:r>
            <a:r>
              <a:rPr spc="-480" dirty="0"/>
              <a:t>Class</a:t>
            </a:r>
          </a:p>
        </p:txBody>
      </p:sp>
      <p:sp>
        <p:nvSpPr>
          <p:cNvPr id="4" name="object 4"/>
          <p:cNvSpPr/>
          <p:nvPr/>
        </p:nvSpPr>
        <p:spPr>
          <a:xfrm>
            <a:off x="1981200" y="1371600"/>
            <a:ext cx="4762500" cy="23526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10383" y="4619244"/>
            <a:ext cx="371856"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374392" y="4619244"/>
            <a:ext cx="1844039"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910584" y="4619244"/>
            <a:ext cx="371856" cy="5135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310383" y="4893564"/>
            <a:ext cx="879347" cy="51358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881883" y="4893564"/>
            <a:ext cx="1688592" cy="51358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4262628" y="4893564"/>
            <a:ext cx="1557527" cy="51358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512308" y="4893564"/>
            <a:ext cx="448056" cy="513588"/>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5652515" y="4893564"/>
            <a:ext cx="371856" cy="51358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310383" y="5167884"/>
            <a:ext cx="879347" cy="51358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881883" y="5167884"/>
            <a:ext cx="1891283" cy="513587"/>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4465320" y="5167884"/>
            <a:ext cx="1397508" cy="513587"/>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5554979" y="5167884"/>
            <a:ext cx="448055" cy="513587"/>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695188" y="5167884"/>
            <a:ext cx="371856" cy="513587"/>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2505201" y="4676013"/>
            <a:ext cx="3346450" cy="11208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class </a:t>
            </a:r>
            <a:r>
              <a:rPr sz="1800" dirty="0">
                <a:latin typeface="Arial"/>
                <a:cs typeface="Arial"/>
              </a:rPr>
              <a:t>Set </a:t>
            </a:r>
            <a:r>
              <a:rPr sz="1800" spc="5" dirty="0">
                <a:latin typeface="Arial"/>
                <a:cs typeface="Arial"/>
              </a:rPr>
              <a:t>&lt;T&gt;</a:t>
            </a:r>
            <a:r>
              <a:rPr sz="1800" spc="-35" dirty="0">
                <a:latin typeface="Arial"/>
                <a:cs typeface="Arial"/>
              </a:rPr>
              <a:t> </a:t>
            </a:r>
            <a:r>
              <a:rPr sz="1800" dirty="0">
                <a:latin typeface="Arial"/>
                <a:cs typeface="Arial"/>
              </a:rPr>
              <a:t>{</a:t>
            </a:r>
          </a:p>
          <a:p>
            <a:pPr marL="520065">
              <a:lnSpc>
                <a:spcPct val="100000"/>
              </a:lnSpc>
            </a:pPr>
            <a:r>
              <a:rPr sz="1800" spc="-5" dirty="0">
                <a:latin typeface="Arial"/>
                <a:cs typeface="Arial"/>
              </a:rPr>
              <a:t>void insert </a:t>
            </a:r>
            <a:r>
              <a:rPr sz="1800" dirty="0">
                <a:latin typeface="Arial"/>
                <a:cs typeface="Arial"/>
              </a:rPr>
              <a:t>(T</a:t>
            </a:r>
            <a:r>
              <a:rPr sz="1800" spc="-40" dirty="0">
                <a:latin typeface="Arial"/>
                <a:cs typeface="Arial"/>
              </a:rPr>
              <a:t> </a:t>
            </a:r>
            <a:r>
              <a:rPr sz="1800" spc="-10" dirty="0">
                <a:latin typeface="Arial"/>
                <a:cs typeface="Arial"/>
              </a:rPr>
              <a:t>newElement);</a:t>
            </a:r>
            <a:endParaRPr sz="1800" dirty="0">
              <a:latin typeface="Arial"/>
              <a:cs typeface="Arial"/>
            </a:endParaRPr>
          </a:p>
          <a:p>
            <a:pPr marL="520065">
              <a:lnSpc>
                <a:spcPct val="100000"/>
              </a:lnSpc>
            </a:pPr>
            <a:r>
              <a:rPr sz="1800" spc="-5" dirty="0">
                <a:latin typeface="Arial"/>
                <a:cs typeface="Arial"/>
              </a:rPr>
              <a:t>void remove </a:t>
            </a:r>
            <a:r>
              <a:rPr sz="1800" dirty="0">
                <a:latin typeface="Arial"/>
                <a:cs typeface="Arial"/>
              </a:rPr>
              <a:t>(T</a:t>
            </a:r>
            <a:r>
              <a:rPr sz="1800" spc="-60" dirty="0">
                <a:latin typeface="Arial"/>
                <a:cs typeface="Arial"/>
              </a:rPr>
              <a:t> </a:t>
            </a:r>
            <a:r>
              <a:rPr sz="1800" spc="-5" dirty="0" err="1">
                <a:latin typeface="Arial"/>
                <a:cs typeface="Arial"/>
              </a:rPr>
              <a:t>anElement</a:t>
            </a:r>
            <a:r>
              <a:rPr sz="1800" spc="-5" dirty="0">
                <a:latin typeface="Arial"/>
                <a:cs typeface="Arial"/>
              </a:rPr>
              <a:t>);</a:t>
            </a:r>
            <a:endParaRPr lang="en-US" sz="1800" spc="-5" dirty="0">
              <a:latin typeface="Arial"/>
              <a:cs typeface="Arial"/>
            </a:endParaRPr>
          </a:p>
          <a:p>
            <a:pPr marL="520065">
              <a:lnSpc>
                <a:spcPct val="100000"/>
              </a:lnSpc>
            </a:pPr>
            <a:r>
              <a:rPr lang="en-US" spc="-5" dirty="0">
                <a:latin typeface="Arial"/>
                <a:cs typeface="Arial"/>
              </a:rPr>
              <a:t>}</a:t>
            </a:r>
            <a:endParaRPr sz="1800" dirty="0">
              <a:latin typeface="Arial"/>
              <a:cs typeface="Arial"/>
            </a:endParaRPr>
          </a:p>
        </p:txBody>
      </p:sp>
      <p:sp>
        <p:nvSpPr>
          <p:cNvPr id="19" name="Rectangle 18"/>
          <p:cNvSpPr/>
          <p:nvPr/>
        </p:nvSpPr>
        <p:spPr>
          <a:xfrm>
            <a:off x="2878366" y="5950978"/>
            <a:ext cx="3081998" cy="369332"/>
          </a:xfrm>
          <a:prstGeom prst="rect">
            <a:avLst/>
          </a:prstGeom>
        </p:spPr>
        <p:txBody>
          <a:bodyPr wrap="none">
            <a:spAutoFit/>
          </a:bodyPr>
          <a:lstStyle/>
          <a:p>
            <a:r>
              <a:rPr lang="en-US" dirty="0"/>
              <a:t> Set &lt;Employee&gt; </a:t>
            </a:r>
            <a:r>
              <a:rPr lang="en-US" dirty="0" err="1"/>
              <a:t>employeeSet</a:t>
            </a:r>
            <a:r>
              <a:rPr lang="en-US"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use of a parameterized class, such as </a:t>
            </a:r>
            <a:r>
              <a:rPr lang="en-US" i="1" dirty="0"/>
              <a:t>Set&lt;Employee&gt;,</a:t>
            </a:r>
            <a:r>
              <a:rPr lang="en-US" dirty="0"/>
              <a:t> is called a </a:t>
            </a:r>
            <a:r>
              <a:rPr lang="en-US" b="1" dirty="0"/>
              <a:t>bound element.</a:t>
            </a:r>
          </a:p>
          <a:p>
            <a:endParaRPr lang="en-US" dirty="0"/>
          </a:p>
        </p:txBody>
      </p:sp>
      <p:pic>
        <p:nvPicPr>
          <p:cNvPr id="4" name="Picture 3"/>
          <p:cNvPicPr>
            <a:picLocks noChangeAspect="1"/>
          </p:cNvPicPr>
          <p:nvPr/>
        </p:nvPicPr>
        <p:blipFill>
          <a:blip r:embed="rId2"/>
          <a:stretch>
            <a:fillRect/>
          </a:stretch>
        </p:blipFill>
        <p:spPr>
          <a:xfrm>
            <a:off x="1547812" y="2743200"/>
            <a:ext cx="6048375" cy="3810000"/>
          </a:xfrm>
          <a:prstGeom prst="rect">
            <a:avLst/>
          </a:prstGeom>
        </p:spPr>
      </p:pic>
    </p:spTree>
    <p:extLst>
      <p:ext uri="{BB962C8B-B14F-4D97-AF65-F5344CB8AC3E}">
        <p14:creationId xmlns:p14="http://schemas.microsoft.com/office/powerpoint/2010/main" val="4135529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327101"/>
            <a:ext cx="7391400" cy="788670"/>
          </a:xfrm>
          <a:prstGeom prst="rect">
            <a:avLst/>
          </a:prstGeom>
        </p:spPr>
        <p:txBody>
          <a:bodyPr vert="horz" wrap="square" lIns="0" tIns="13335" rIns="0" bIns="0" rtlCol="0">
            <a:spAutoFit/>
          </a:bodyPr>
          <a:lstStyle/>
          <a:p>
            <a:pPr marL="12700">
              <a:lnSpc>
                <a:spcPct val="100000"/>
              </a:lnSpc>
              <a:spcBef>
                <a:spcPts val="105"/>
              </a:spcBef>
            </a:pPr>
            <a:r>
              <a:rPr spc="-245" dirty="0"/>
              <a:t>Parameterized </a:t>
            </a:r>
            <a:r>
              <a:rPr spc="-480" dirty="0"/>
              <a:t>Class</a:t>
            </a:r>
            <a:r>
              <a:rPr spc="-355" dirty="0"/>
              <a:t> </a:t>
            </a:r>
            <a:r>
              <a:rPr spc="-195" dirty="0"/>
              <a:t>(Cont’d)</a:t>
            </a:r>
          </a:p>
        </p:txBody>
      </p:sp>
      <p:sp>
        <p:nvSpPr>
          <p:cNvPr id="4" name="object 4"/>
          <p:cNvSpPr/>
          <p:nvPr/>
        </p:nvSpPr>
        <p:spPr>
          <a:xfrm>
            <a:off x="481583" y="4695444"/>
            <a:ext cx="2161031" cy="5135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334767" y="4695444"/>
            <a:ext cx="371856" cy="5135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1583" y="4969764"/>
            <a:ext cx="384047" cy="5135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57783" y="4969764"/>
            <a:ext cx="371856" cy="51358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81583" y="5244084"/>
            <a:ext cx="4023360" cy="513588"/>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197096" y="5244084"/>
            <a:ext cx="1205484" cy="513588"/>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5094732" y="5244084"/>
            <a:ext cx="1527047" cy="513588"/>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6313932" y="524408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81583" y="5518403"/>
            <a:ext cx="726947" cy="513588"/>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900683" y="5518403"/>
            <a:ext cx="371856" cy="51358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481583" y="5792723"/>
            <a:ext cx="384047" cy="513588"/>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57783" y="5792723"/>
            <a:ext cx="371856" cy="513588"/>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535940" y="1154938"/>
            <a:ext cx="7952740" cy="4994910"/>
          </a:xfrm>
          <a:prstGeom prst="rect">
            <a:avLst/>
          </a:prstGeom>
        </p:spPr>
        <p:txBody>
          <a:bodyPr vert="horz" wrap="square" lIns="0" tIns="13335" rIns="0" bIns="0" rtlCol="0">
            <a:spAutoFit/>
          </a:bodyPr>
          <a:lstStyle/>
          <a:p>
            <a:pPr marL="285115" marR="97790" indent="-272415">
              <a:lnSpc>
                <a:spcPct val="100000"/>
              </a:lnSpc>
              <a:spcBef>
                <a:spcPts val="105"/>
              </a:spcBef>
              <a:buClr>
                <a:srgbClr val="0AD0D9"/>
              </a:buClr>
              <a:buSzPct val="94230"/>
              <a:buFont typeface="Arial"/>
              <a:buChar char=""/>
              <a:tabLst>
                <a:tab pos="285750" algn="l"/>
              </a:tabLst>
            </a:pPr>
            <a:r>
              <a:rPr sz="2600" spc="75" dirty="0">
                <a:latin typeface="Times New Roman"/>
                <a:cs typeface="Times New Roman"/>
              </a:rPr>
              <a:t>Some</a:t>
            </a:r>
            <a:r>
              <a:rPr sz="2600" spc="-145" dirty="0">
                <a:latin typeface="Times New Roman"/>
                <a:cs typeface="Times New Roman"/>
              </a:rPr>
              <a:t> </a:t>
            </a:r>
            <a:r>
              <a:rPr sz="2600" spc="105" dirty="0">
                <a:latin typeface="Times New Roman"/>
                <a:cs typeface="Times New Roman"/>
              </a:rPr>
              <a:t>object-oriented</a:t>
            </a:r>
            <a:r>
              <a:rPr sz="2600" spc="-25" dirty="0">
                <a:latin typeface="Times New Roman"/>
                <a:cs typeface="Times New Roman"/>
              </a:rPr>
              <a:t> </a:t>
            </a:r>
            <a:r>
              <a:rPr sz="2600" spc="75" dirty="0">
                <a:latin typeface="Times New Roman"/>
                <a:cs typeface="Times New Roman"/>
              </a:rPr>
              <a:t>languages</a:t>
            </a:r>
            <a:r>
              <a:rPr sz="2600" spc="-105" dirty="0">
                <a:latin typeface="Times New Roman"/>
                <a:cs typeface="Times New Roman"/>
              </a:rPr>
              <a:t> </a:t>
            </a:r>
            <a:r>
              <a:rPr sz="2600" spc="120" dirty="0">
                <a:latin typeface="Times New Roman"/>
                <a:cs typeface="Times New Roman"/>
              </a:rPr>
              <a:t>such</a:t>
            </a:r>
            <a:r>
              <a:rPr sz="2600" spc="-114" dirty="0">
                <a:latin typeface="Times New Roman"/>
                <a:cs typeface="Times New Roman"/>
              </a:rPr>
              <a:t> </a:t>
            </a:r>
            <a:r>
              <a:rPr sz="2600" spc="65" dirty="0">
                <a:latin typeface="Times New Roman"/>
                <a:cs typeface="Times New Roman"/>
              </a:rPr>
              <a:t>as</a:t>
            </a:r>
            <a:r>
              <a:rPr sz="2600" spc="-45" dirty="0">
                <a:latin typeface="Times New Roman"/>
                <a:cs typeface="Times New Roman"/>
              </a:rPr>
              <a:t> </a:t>
            </a:r>
            <a:r>
              <a:rPr sz="2600" spc="-40" dirty="0">
                <a:latin typeface="Times New Roman"/>
                <a:cs typeface="Times New Roman"/>
              </a:rPr>
              <a:t>C++</a:t>
            </a:r>
            <a:r>
              <a:rPr sz="2600" spc="-65"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60" dirty="0">
                <a:latin typeface="Times New Roman"/>
                <a:cs typeface="Times New Roman"/>
              </a:rPr>
              <a:t>Ada  </a:t>
            </a:r>
            <a:r>
              <a:rPr sz="2600" spc="135" dirty="0">
                <a:latin typeface="Times New Roman"/>
                <a:cs typeface="Times New Roman"/>
              </a:rPr>
              <a:t>support</a:t>
            </a:r>
            <a:r>
              <a:rPr sz="2600" spc="-12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105" dirty="0">
                <a:latin typeface="Times New Roman"/>
                <a:cs typeface="Times New Roman"/>
              </a:rPr>
              <a:t>concept</a:t>
            </a:r>
            <a:r>
              <a:rPr sz="2600" spc="-145"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114" dirty="0">
                <a:latin typeface="Times New Roman"/>
                <a:cs typeface="Times New Roman"/>
              </a:rPr>
              <a:t>parametrized</a:t>
            </a:r>
            <a:r>
              <a:rPr sz="2600" spc="-50" dirty="0">
                <a:latin typeface="Times New Roman"/>
                <a:cs typeface="Times New Roman"/>
              </a:rPr>
              <a:t> </a:t>
            </a:r>
            <a:r>
              <a:rPr sz="2600" spc="40" dirty="0">
                <a:latin typeface="Times New Roman"/>
                <a:cs typeface="Times New Roman"/>
              </a:rPr>
              <a:t>classes.</a:t>
            </a:r>
            <a:endParaRPr sz="2600">
              <a:latin typeface="Times New Roman"/>
              <a:cs typeface="Times New Roman"/>
            </a:endParaRPr>
          </a:p>
          <a:p>
            <a:pPr marL="285115" marR="53340" indent="-272415">
              <a:lnSpc>
                <a:spcPct val="100000"/>
              </a:lnSpc>
              <a:spcBef>
                <a:spcPts val="625"/>
              </a:spcBef>
              <a:buClr>
                <a:srgbClr val="0AD0D9"/>
              </a:buClr>
              <a:buSzPct val="94230"/>
              <a:buFont typeface="Arial"/>
              <a:buChar char=""/>
              <a:tabLst>
                <a:tab pos="285750" algn="l"/>
              </a:tabLst>
            </a:pPr>
            <a:r>
              <a:rPr sz="2600" spc="60" dirty="0">
                <a:latin typeface="Times New Roman"/>
                <a:cs typeface="Times New Roman"/>
              </a:rPr>
              <a:t>They</a:t>
            </a:r>
            <a:r>
              <a:rPr sz="2600" spc="-130" dirty="0">
                <a:latin typeface="Times New Roman"/>
                <a:cs typeface="Times New Roman"/>
              </a:rPr>
              <a:t> </a:t>
            </a:r>
            <a:r>
              <a:rPr sz="2600" spc="90" dirty="0">
                <a:latin typeface="Times New Roman"/>
                <a:cs typeface="Times New Roman"/>
              </a:rPr>
              <a:t>are</a:t>
            </a:r>
            <a:r>
              <a:rPr sz="2600" spc="-60" dirty="0">
                <a:latin typeface="Times New Roman"/>
                <a:cs typeface="Times New Roman"/>
              </a:rPr>
              <a:t> </a:t>
            </a:r>
            <a:r>
              <a:rPr sz="2600" spc="140" dirty="0">
                <a:latin typeface="Times New Roman"/>
                <a:cs typeface="Times New Roman"/>
              </a:rPr>
              <a:t>most</a:t>
            </a:r>
            <a:r>
              <a:rPr sz="2600" spc="-160" dirty="0">
                <a:latin typeface="Times New Roman"/>
                <a:cs typeface="Times New Roman"/>
              </a:rPr>
              <a:t> </a:t>
            </a:r>
            <a:r>
              <a:rPr sz="2600" spc="100" dirty="0">
                <a:latin typeface="Times New Roman"/>
                <a:cs typeface="Times New Roman"/>
              </a:rPr>
              <a:t>commonly</a:t>
            </a:r>
            <a:r>
              <a:rPr sz="2600" spc="-140" dirty="0">
                <a:latin typeface="Times New Roman"/>
                <a:cs typeface="Times New Roman"/>
              </a:rPr>
              <a:t> </a:t>
            </a:r>
            <a:r>
              <a:rPr sz="2600" spc="120" dirty="0">
                <a:latin typeface="Times New Roman"/>
                <a:cs typeface="Times New Roman"/>
              </a:rPr>
              <a:t>used</a:t>
            </a:r>
            <a:r>
              <a:rPr sz="2600" spc="-25" dirty="0">
                <a:latin typeface="Times New Roman"/>
                <a:cs typeface="Times New Roman"/>
              </a:rPr>
              <a:t> </a:t>
            </a:r>
            <a:r>
              <a:rPr sz="2600" spc="50" dirty="0">
                <a:latin typeface="Times New Roman"/>
                <a:cs typeface="Times New Roman"/>
              </a:rPr>
              <a:t>for</a:t>
            </a:r>
            <a:r>
              <a:rPr sz="2600" spc="-120" dirty="0">
                <a:latin typeface="Times New Roman"/>
                <a:cs typeface="Times New Roman"/>
              </a:rPr>
              <a:t> </a:t>
            </a:r>
            <a:r>
              <a:rPr sz="2600" spc="160" dirty="0">
                <a:latin typeface="Times New Roman"/>
                <a:cs typeface="Times New Roman"/>
              </a:rPr>
              <a:t>the</a:t>
            </a:r>
            <a:r>
              <a:rPr sz="2600" spc="-140" dirty="0">
                <a:latin typeface="Times New Roman"/>
                <a:cs typeface="Times New Roman"/>
              </a:rPr>
              <a:t> </a:t>
            </a:r>
            <a:r>
              <a:rPr sz="2600" spc="130" dirty="0">
                <a:latin typeface="Times New Roman"/>
                <a:cs typeface="Times New Roman"/>
              </a:rPr>
              <a:t>element</a:t>
            </a:r>
            <a:r>
              <a:rPr sz="2600" spc="-95" dirty="0">
                <a:latin typeface="Times New Roman"/>
                <a:cs typeface="Times New Roman"/>
              </a:rPr>
              <a:t> </a:t>
            </a:r>
            <a:r>
              <a:rPr sz="2600" spc="95" dirty="0">
                <a:latin typeface="Times New Roman"/>
                <a:cs typeface="Times New Roman"/>
              </a:rPr>
              <a:t>type</a:t>
            </a:r>
            <a:r>
              <a:rPr sz="2600" spc="-150" dirty="0">
                <a:latin typeface="Times New Roman"/>
                <a:cs typeface="Times New Roman"/>
              </a:rPr>
              <a:t> </a:t>
            </a:r>
            <a:r>
              <a:rPr sz="2600" spc="-365" dirty="0">
                <a:latin typeface="Times New Roman"/>
                <a:cs typeface="Times New Roman"/>
              </a:rPr>
              <a:t>of  </a:t>
            </a:r>
            <a:r>
              <a:rPr sz="2600" spc="75" dirty="0">
                <a:latin typeface="Times New Roman"/>
                <a:cs typeface="Times New Roman"/>
              </a:rPr>
              <a:t>collection</a:t>
            </a:r>
            <a:r>
              <a:rPr sz="2600" spc="-140" dirty="0">
                <a:latin typeface="Times New Roman"/>
                <a:cs typeface="Times New Roman"/>
              </a:rPr>
              <a:t> </a:t>
            </a:r>
            <a:r>
              <a:rPr sz="2600" spc="40" dirty="0">
                <a:latin typeface="Times New Roman"/>
                <a:cs typeface="Times New Roman"/>
              </a:rPr>
              <a:t>classes,</a:t>
            </a:r>
            <a:r>
              <a:rPr sz="2600" spc="-70" dirty="0">
                <a:latin typeface="Times New Roman"/>
                <a:cs typeface="Times New Roman"/>
              </a:rPr>
              <a:t> </a:t>
            </a:r>
            <a:r>
              <a:rPr sz="2600" spc="120" dirty="0">
                <a:latin typeface="Times New Roman"/>
                <a:cs typeface="Times New Roman"/>
              </a:rPr>
              <a:t>such</a:t>
            </a:r>
            <a:r>
              <a:rPr sz="2600" spc="-114" dirty="0">
                <a:latin typeface="Times New Roman"/>
                <a:cs typeface="Times New Roman"/>
              </a:rPr>
              <a:t> </a:t>
            </a:r>
            <a:r>
              <a:rPr sz="2600" spc="65" dirty="0">
                <a:latin typeface="Times New Roman"/>
                <a:cs typeface="Times New Roman"/>
              </a:rPr>
              <a:t>as</a:t>
            </a:r>
            <a:r>
              <a:rPr sz="2600" spc="-90"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120" dirty="0">
                <a:latin typeface="Times New Roman"/>
                <a:cs typeface="Times New Roman"/>
              </a:rPr>
              <a:t>elements</a:t>
            </a:r>
            <a:r>
              <a:rPr sz="2600" spc="-130" dirty="0">
                <a:latin typeface="Times New Roman"/>
                <a:cs typeface="Times New Roman"/>
              </a:rPr>
              <a:t> </a:t>
            </a:r>
            <a:r>
              <a:rPr sz="2600" spc="20" dirty="0">
                <a:latin typeface="Times New Roman"/>
                <a:cs typeface="Times New Roman"/>
              </a:rPr>
              <a:t>of</a:t>
            </a:r>
            <a:r>
              <a:rPr sz="2600" spc="35" dirty="0">
                <a:latin typeface="Times New Roman"/>
                <a:cs typeface="Times New Roman"/>
              </a:rPr>
              <a:t> </a:t>
            </a:r>
            <a:r>
              <a:rPr sz="2600" spc="45" dirty="0">
                <a:latin typeface="Times New Roman"/>
                <a:cs typeface="Times New Roman"/>
              </a:rPr>
              <a:t>lists.</a:t>
            </a:r>
            <a:endParaRPr sz="2600">
              <a:latin typeface="Times New Roman"/>
              <a:cs typeface="Times New Roman"/>
            </a:endParaRPr>
          </a:p>
          <a:p>
            <a:pPr marL="285115" marR="5080" indent="-272415">
              <a:lnSpc>
                <a:spcPct val="100000"/>
              </a:lnSpc>
              <a:spcBef>
                <a:spcPts val="625"/>
              </a:spcBef>
              <a:buClr>
                <a:srgbClr val="0AD0D9"/>
              </a:buClr>
              <a:buSzPct val="94230"/>
              <a:buFont typeface="Arial"/>
              <a:buChar char=""/>
              <a:tabLst>
                <a:tab pos="367665" algn="l"/>
                <a:tab pos="368300" algn="l"/>
              </a:tabLst>
            </a:pPr>
            <a:r>
              <a:rPr sz="2600" spc="35" dirty="0">
                <a:latin typeface="Times New Roman"/>
                <a:cs typeface="Times New Roman"/>
              </a:rPr>
              <a:t>For </a:t>
            </a:r>
            <a:r>
              <a:rPr sz="2600" spc="75" dirty="0">
                <a:latin typeface="Times New Roman"/>
                <a:cs typeface="Times New Roman"/>
              </a:rPr>
              <a:t>example, </a:t>
            </a:r>
            <a:r>
              <a:rPr sz="2600" spc="110" dirty="0">
                <a:latin typeface="Times New Roman"/>
                <a:cs typeface="Times New Roman"/>
              </a:rPr>
              <a:t>in </a:t>
            </a:r>
            <a:r>
              <a:rPr sz="2600" spc="-35" dirty="0">
                <a:latin typeface="Times New Roman"/>
                <a:cs typeface="Times New Roman"/>
              </a:rPr>
              <a:t>Java, </a:t>
            </a:r>
            <a:r>
              <a:rPr sz="2600" spc="110" dirty="0">
                <a:latin typeface="Times New Roman"/>
                <a:cs typeface="Times New Roman"/>
              </a:rPr>
              <a:t>suppose </a:t>
            </a:r>
            <a:r>
              <a:rPr sz="2600" spc="170" dirty="0">
                <a:latin typeface="Times New Roman"/>
                <a:cs typeface="Times New Roman"/>
              </a:rPr>
              <a:t>that </a:t>
            </a:r>
            <a:r>
              <a:rPr sz="2600" spc="95" dirty="0">
                <a:latin typeface="Times New Roman"/>
                <a:cs typeface="Times New Roman"/>
              </a:rPr>
              <a:t>a </a:t>
            </a:r>
            <a:r>
              <a:rPr sz="2600" i="1" spc="-155" dirty="0">
                <a:latin typeface="Georgia"/>
                <a:cs typeface="Georgia"/>
              </a:rPr>
              <a:t>Board </a:t>
            </a:r>
            <a:r>
              <a:rPr sz="2600" spc="70" dirty="0">
                <a:latin typeface="Times New Roman"/>
                <a:cs typeface="Times New Roman"/>
              </a:rPr>
              <a:t>software  </a:t>
            </a:r>
            <a:r>
              <a:rPr sz="2600" spc="95" dirty="0">
                <a:latin typeface="Times New Roman"/>
                <a:cs typeface="Times New Roman"/>
              </a:rPr>
              <a:t>object</a:t>
            </a:r>
            <a:r>
              <a:rPr sz="2600" spc="-85" dirty="0">
                <a:latin typeface="Times New Roman"/>
                <a:cs typeface="Times New Roman"/>
              </a:rPr>
              <a:t> </a:t>
            </a:r>
            <a:r>
              <a:rPr sz="2600" spc="105" dirty="0">
                <a:latin typeface="Times New Roman"/>
                <a:cs typeface="Times New Roman"/>
              </a:rPr>
              <a:t>holds</a:t>
            </a:r>
            <a:r>
              <a:rPr sz="2600" spc="-130" dirty="0">
                <a:latin typeface="Times New Roman"/>
                <a:cs typeface="Times New Roman"/>
              </a:rPr>
              <a:t> </a:t>
            </a:r>
            <a:r>
              <a:rPr sz="2600" spc="95" dirty="0">
                <a:latin typeface="Times New Roman"/>
                <a:cs typeface="Times New Roman"/>
              </a:rPr>
              <a:t>a</a:t>
            </a:r>
            <a:r>
              <a:rPr sz="2600" spc="-70" dirty="0">
                <a:latin typeface="Times New Roman"/>
                <a:cs typeface="Times New Roman"/>
              </a:rPr>
              <a:t> </a:t>
            </a:r>
            <a:r>
              <a:rPr sz="2600" i="1" spc="-55" dirty="0">
                <a:latin typeface="Georgia"/>
                <a:cs typeface="Georgia"/>
              </a:rPr>
              <a:t>List</a:t>
            </a:r>
            <a:r>
              <a:rPr sz="2600" i="1" spc="-40" dirty="0">
                <a:latin typeface="Georgia"/>
                <a:cs typeface="Georgia"/>
              </a:rPr>
              <a:t> </a:t>
            </a:r>
            <a:r>
              <a:rPr sz="2600" spc="20" dirty="0">
                <a:latin typeface="Times New Roman"/>
                <a:cs typeface="Times New Roman"/>
              </a:rPr>
              <a:t>of</a:t>
            </a:r>
            <a:r>
              <a:rPr sz="2600" spc="55" dirty="0">
                <a:latin typeface="Times New Roman"/>
                <a:cs typeface="Times New Roman"/>
              </a:rPr>
              <a:t> </a:t>
            </a:r>
            <a:r>
              <a:rPr sz="2600" spc="105" dirty="0">
                <a:latin typeface="Times New Roman"/>
                <a:cs typeface="Times New Roman"/>
              </a:rPr>
              <a:t>many</a:t>
            </a:r>
            <a:r>
              <a:rPr sz="2600" spc="-70" dirty="0">
                <a:latin typeface="Times New Roman"/>
                <a:cs typeface="Times New Roman"/>
              </a:rPr>
              <a:t> </a:t>
            </a:r>
            <a:r>
              <a:rPr sz="2600" i="1" spc="-100" dirty="0">
                <a:latin typeface="Georgia"/>
                <a:cs typeface="Georgia"/>
              </a:rPr>
              <a:t>Squares</a:t>
            </a:r>
            <a:r>
              <a:rPr sz="2600" spc="-100" dirty="0">
                <a:latin typeface="Times New Roman"/>
                <a:cs typeface="Times New Roman"/>
              </a:rPr>
              <a:t>.</a:t>
            </a:r>
            <a:r>
              <a:rPr sz="2600" spc="-55" dirty="0">
                <a:latin typeface="Times New Roman"/>
                <a:cs typeface="Times New Roman"/>
              </a:rPr>
              <a:t> </a:t>
            </a:r>
            <a:r>
              <a:rPr sz="2600" spc="65" dirty="0">
                <a:latin typeface="Times New Roman"/>
                <a:cs typeface="Times New Roman"/>
              </a:rPr>
              <a:t>And,</a:t>
            </a:r>
            <a:r>
              <a:rPr sz="2600" spc="-3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95" dirty="0">
                <a:latin typeface="Times New Roman"/>
                <a:cs typeface="Times New Roman"/>
              </a:rPr>
              <a:t>concrete  </a:t>
            </a:r>
            <a:r>
              <a:rPr sz="2600" spc="40" dirty="0">
                <a:latin typeface="Times New Roman"/>
                <a:cs typeface="Times New Roman"/>
              </a:rPr>
              <a:t>class</a:t>
            </a:r>
            <a:r>
              <a:rPr sz="2600" spc="-105" dirty="0">
                <a:latin typeface="Times New Roman"/>
                <a:cs typeface="Times New Roman"/>
              </a:rPr>
              <a:t> </a:t>
            </a:r>
            <a:r>
              <a:rPr sz="2600" spc="170" dirty="0">
                <a:latin typeface="Times New Roman"/>
                <a:cs typeface="Times New Roman"/>
              </a:rPr>
              <a:t>that</a:t>
            </a:r>
            <a:r>
              <a:rPr sz="2600" spc="-65" dirty="0">
                <a:latin typeface="Times New Roman"/>
                <a:cs typeface="Times New Roman"/>
              </a:rPr>
              <a:t> </a:t>
            </a:r>
            <a:r>
              <a:rPr sz="2600" spc="125" dirty="0">
                <a:latin typeface="Times New Roman"/>
                <a:cs typeface="Times New Roman"/>
              </a:rPr>
              <a:t>implements</a:t>
            </a:r>
            <a:r>
              <a:rPr sz="2600" spc="-105" dirty="0">
                <a:latin typeface="Times New Roman"/>
                <a:cs typeface="Times New Roman"/>
              </a:rPr>
              <a:t> </a:t>
            </a:r>
            <a:r>
              <a:rPr sz="2600" spc="160" dirty="0">
                <a:latin typeface="Times New Roman"/>
                <a:cs typeface="Times New Roman"/>
              </a:rPr>
              <a:t>the</a:t>
            </a:r>
            <a:r>
              <a:rPr sz="2600" spc="-60" dirty="0">
                <a:latin typeface="Times New Roman"/>
                <a:cs typeface="Times New Roman"/>
              </a:rPr>
              <a:t> </a:t>
            </a:r>
            <a:r>
              <a:rPr sz="2600" i="1" spc="-55" dirty="0">
                <a:latin typeface="Georgia"/>
                <a:cs typeface="Georgia"/>
              </a:rPr>
              <a:t>List</a:t>
            </a:r>
            <a:r>
              <a:rPr sz="2600" i="1" spc="20" dirty="0">
                <a:latin typeface="Georgia"/>
                <a:cs typeface="Georgia"/>
              </a:rPr>
              <a:t> </a:t>
            </a:r>
            <a:r>
              <a:rPr sz="2600" spc="80" dirty="0">
                <a:latin typeface="Times New Roman"/>
                <a:cs typeface="Times New Roman"/>
              </a:rPr>
              <a:t>interface</a:t>
            </a:r>
            <a:r>
              <a:rPr sz="2600" spc="-60" dirty="0">
                <a:latin typeface="Times New Roman"/>
                <a:cs typeface="Times New Roman"/>
              </a:rPr>
              <a:t> </a:t>
            </a:r>
            <a:r>
              <a:rPr sz="2600" spc="20" dirty="0">
                <a:latin typeface="Times New Roman"/>
                <a:cs typeface="Times New Roman"/>
              </a:rPr>
              <a:t>is</a:t>
            </a:r>
            <a:endParaRPr sz="2600">
              <a:latin typeface="Times New Roman"/>
              <a:cs typeface="Times New Roman"/>
            </a:endParaRPr>
          </a:p>
          <a:p>
            <a:pPr marL="285115">
              <a:lnSpc>
                <a:spcPct val="100000"/>
              </a:lnSpc>
            </a:pPr>
            <a:r>
              <a:rPr sz="2600" spc="150" dirty="0">
                <a:latin typeface="Times New Roman"/>
                <a:cs typeface="Times New Roman"/>
              </a:rPr>
              <a:t>an</a:t>
            </a:r>
            <a:r>
              <a:rPr sz="2600" spc="-45" dirty="0">
                <a:latin typeface="Times New Roman"/>
                <a:cs typeface="Times New Roman"/>
              </a:rPr>
              <a:t> </a:t>
            </a:r>
            <a:r>
              <a:rPr sz="2600" i="1" spc="-110" dirty="0">
                <a:latin typeface="Georgia"/>
                <a:cs typeface="Georgia"/>
              </a:rPr>
              <a:t>ArrayList</a:t>
            </a:r>
            <a:r>
              <a:rPr sz="2600" spc="-110" dirty="0">
                <a:latin typeface="Times New Roman"/>
                <a:cs typeface="Times New Roman"/>
              </a:rPr>
              <a:t>:</a:t>
            </a:r>
            <a:endParaRPr sz="2600">
              <a:latin typeface="Times New Roman"/>
              <a:cs typeface="Times New Roman"/>
            </a:endParaRPr>
          </a:p>
          <a:p>
            <a:pPr marL="88900">
              <a:lnSpc>
                <a:spcPct val="100000"/>
              </a:lnSpc>
              <a:spcBef>
                <a:spcPts val="2110"/>
              </a:spcBef>
            </a:pPr>
            <a:r>
              <a:rPr sz="1800" spc="-5" dirty="0">
                <a:latin typeface="Arial"/>
                <a:cs typeface="Arial"/>
              </a:rPr>
              <a:t>public class</a:t>
            </a:r>
            <a:r>
              <a:rPr sz="1800" spc="20" dirty="0">
                <a:latin typeface="Arial"/>
                <a:cs typeface="Arial"/>
              </a:rPr>
              <a:t> </a:t>
            </a:r>
            <a:r>
              <a:rPr sz="1800" spc="-5" dirty="0">
                <a:latin typeface="Arial"/>
                <a:cs typeface="Arial"/>
              </a:rPr>
              <a:t>Board</a:t>
            </a:r>
            <a:endParaRPr sz="1800">
              <a:latin typeface="Arial"/>
              <a:cs typeface="Arial"/>
            </a:endParaRPr>
          </a:p>
          <a:p>
            <a:pPr marL="88900">
              <a:lnSpc>
                <a:spcPct val="100000"/>
              </a:lnSpc>
            </a:pPr>
            <a:r>
              <a:rPr sz="1800" dirty="0">
                <a:latin typeface="Arial"/>
                <a:cs typeface="Arial"/>
              </a:rPr>
              <a:t>{</a:t>
            </a:r>
            <a:endParaRPr sz="1800">
              <a:latin typeface="Arial"/>
              <a:cs typeface="Arial"/>
            </a:endParaRPr>
          </a:p>
          <a:p>
            <a:pPr marL="88900">
              <a:lnSpc>
                <a:spcPct val="100000"/>
              </a:lnSpc>
            </a:pPr>
            <a:r>
              <a:rPr sz="1800" spc="-5" dirty="0">
                <a:latin typeface="Arial"/>
                <a:cs typeface="Arial"/>
              </a:rPr>
              <a:t>private List&lt;Square&gt; squares </a:t>
            </a:r>
            <a:r>
              <a:rPr sz="1800" dirty="0">
                <a:latin typeface="Arial"/>
                <a:cs typeface="Arial"/>
              </a:rPr>
              <a:t>= </a:t>
            </a:r>
            <a:r>
              <a:rPr sz="1800" spc="-5" dirty="0">
                <a:latin typeface="Arial"/>
                <a:cs typeface="Arial"/>
              </a:rPr>
              <a:t>new</a:t>
            </a:r>
            <a:r>
              <a:rPr sz="1800" spc="-50" dirty="0">
                <a:latin typeface="Arial"/>
                <a:cs typeface="Arial"/>
              </a:rPr>
              <a:t> </a:t>
            </a:r>
            <a:r>
              <a:rPr sz="1800" spc="-5" dirty="0">
                <a:latin typeface="Arial"/>
                <a:cs typeface="Arial"/>
              </a:rPr>
              <a:t>ArrayList&lt;Square&gt;();</a:t>
            </a:r>
            <a:endParaRPr sz="1800">
              <a:latin typeface="Arial"/>
              <a:cs typeface="Arial"/>
            </a:endParaRPr>
          </a:p>
          <a:p>
            <a:pPr marL="88900">
              <a:lnSpc>
                <a:spcPct val="100000"/>
              </a:lnSpc>
            </a:pPr>
            <a:r>
              <a:rPr sz="1800" dirty="0">
                <a:latin typeface="Arial"/>
                <a:cs typeface="Arial"/>
              </a:rPr>
              <a:t>//</a:t>
            </a:r>
            <a:r>
              <a:rPr sz="1800" spc="-10" dirty="0">
                <a:latin typeface="Arial"/>
                <a:cs typeface="Arial"/>
              </a:rPr>
              <a:t> </a:t>
            </a:r>
            <a:r>
              <a:rPr sz="1800" dirty="0">
                <a:latin typeface="Arial"/>
                <a:cs typeface="Arial"/>
              </a:rPr>
              <a:t>…</a:t>
            </a:r>
            <a:endParaRPr sz="1800">
              <a:latin typeface="Arial"/>
              <a:cs typeface="Arial"/>
            </a:endParaRPr>
          </a:p>
          <a:p>
            <a:pPr marL="88900">
              <a:lnSpc>
                <a:spcPct val="100000"/>
              </a:lnSpc>
            </a:pPr>
            <a:r>
              <a:rPr sz="1800" dirty="0">
                <a:latin typeface="Arial"/>
                <a:cs typeface="Arial"/>
              </a:rPr>
              <a:t>}</a:t>
            </a:r>
            <a:endParaRPr sz="18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7396480" cy="788670"/>
          </a:xfrm>
          <a:prstGeom prst="rect">
            <a:avLst/>
          </a:prstGeom>
        </p:spPr>
        <p:txBody>
          <a:bodyPr vert="horz" wrap="square" lIns="0" tIns="13335" rIns="0" bIns="0" rtlCol="0">
            <a:spAutoFit/>
          </a:bodyPr>
          <a:lstStyle/>
          <a:p>
            <a:pPr marL="12700">
              <a:lnSpc>
                <a:spcPct val="100000"/>
              </a:lnSpc>
              <a:spcBef>
                <a:spcPts val="105"/>
              </a:spcBef>
            </a:pPr>
            <a:r>
              <a:rPr spc="-245" dirty="0"/>
              <a:t>Parameterized </a:t>
            </a:r>
            <a:r>
              <a:rPr spc="-480" dirty="0"/>
              <a:t>Class</a:t>
            </a:r>
            <a:r>
              <a:rPr spc="-315" dirty="0"/>
              <a:t> </a:t>
            </a:r>
            <a:r>
              <a:rPr spc="-195" dirty="0"/>
              <a:t>(Cont’d)</a:t>
            </a:r>
          </a:p>
        </p:txBody>
      </p:sp>
      <p:sp>
        <p:nvSpPr>
          <p:cNvPr id="42" name="object 42"/>
          <p:cNvSpPr txBox="1">
            <a:spLocks noGrp="1"/>
          </p:cNvSpPr>
          <p:nvPr>
            <p:ph idx="1"/>
          </p:nvPr>
        </p:nvSpPr>
        <p:spPr>
          <a:prstGeom prst="rect">
            <a:avLst/>
          </a:prstGeom>
        </p:spPr>
        <p:txBody>
          <a:bodyPr vert="horz" wrap="square" lIns="0" tIns="12700" rIns="0" bIns="0" rtlCol="0">
            <a:spAutoFit/>
          </a:bodyPr>
          <a:lstStyle/>
          <a:p>
            <a:pPr marL="3167380" marR="5080">
              <a:lnSpc>
                <a:spcPct val="100000"/>
              </a:lnSpc>
              <a:spcBef>
                <a:spcPts val="100"/>
              </a:spcBef>
            </a:pPr>
            <a:r>
              <a:rPr i="1" spc="-10" dirty="0">
                <a:latin typeface="Arial"/>
                <a:cs typeface="Arial"/>
              </a:rPr>
              <a:t>Binding </a:t>
            </a:r>
            <a:r>
              <a:rPr dirty="0"/>
              <a:t>is </a:t>
            </a:r>
            <a:r>
              <a:rPr spc="-10" dirty="0"/>
              <a:t>done </a:t>
            </a:r>
            <a:r>
              <a:rPr spc="-15" dirty="0"/>
              <a:t>with </a:t>
            </a:r>
            <a:r>
              <a:rPr dirty="0"/>
              <a:t>the </a:t>
            </a:r>
            <a:r>
              <a:rPr spc="-5" dirty="0"/>
              <a:t>&lt;&lt;bind&gt;&gt;  stereotype and a parameter </a:t>
            </a:r>
            <a:r>
              <a:rPr dirty="0"/>
              <a:t>to </a:t>
            </a:r>
            <a:r>
              <a:rPr spc="-5" dirty="0"/>
              <a:t>supply </a:t>
            </a:r>
            <a:r>
              <a:rPr dirty="0"/>
              <a:t>to  the </a:t>
            </a:r>
            <a:r>
              <a:rPr spc="-5" dirty="0"/>
              <a:t>template. These are adornments </a:t>
            </a:r>
            <a:r>
              <a:rPr dirty="0"/>
              <a:t>to  the </a:t>
            </a:r>
            <a:r>
              <a:rPr spc="-5" dirty="0"/>
              <a:t>dashed arrow denoting </a:t>
            </a:r>
            <a:r>
              <a:rPr dirty="0"/>
              <a:t>the </a:t>
            </a:r>
            <a:r>
              <a:rPr u="heavy" spc="-5" dirty="0">
                <a:uFill>
                  <a:solidFill>
                    <a:srgbClr val="000000"/>
                  </a:solidFill>
                </a:uFill>
              </a:rPr>
              <a:t>realization </a:t>
            </a:r>
            <a:r>
              <a:rPr spc="-5" dirty="0"/>
              <a:t> </a:t>
            </a:r>
            <a:r>
              <a:rPr u="heavy" spc="-5" dirty="0">
                <a:uFill>
                  <a:solidFill>
                    <a:srgbClr val="000000"/>
                  </a:solidFill>
                </a:uFill>
              </a:rPr>
              <a:t>relationship.</a:t>
            </a:r>
          </a:p>
          <a:p>
            <a:pPr marL="3167380">
              <a:lnSpc>
                <a:spcPct val="100000"/>
              </a:lnSpc>
              <a:spcBef>
                <a:spcPts val="1085"/>
              </a:spcBef>
            </a:pPr>
            <a:r>
              <a:rPr spc="-5" dirty="0"/>
              <a:t>Here </a:t>
            </a:r>
            <a:r>
              <a:rPr spc="-25" dirty="0"/>
              <a:t>we </a:t>
            </a:r>
            <a:r>
              <a:rPr spc="-5" dirty="0"/>
              <a:t>create </a:t>
            </a:r>
            <a:r>
              <a:rPr dirty="0"/>
              <a:t>a </a:t>
            </a:r>
            <a:r>
              <a:rPr spc="-5" dirty="0"/>
              <a:t>linked-list of names</a:t>
            </a:r>
            <a:r>
              <a:rPr spc="65" dirty="0"/>
              <a:t> </a:t>
            </a:r>
            <a:r>
              <a:rPr dirty="0"/>
              <a:t>for</a:t>
            </a:r>
          </a:p>
          <a:p>
            <a:pPr marL="3167380">
              <a:lnSpc>
                <a:spcPct val="100000"/>
              </a:lnSpc>
            </a:pPr>
            <a:r>
              <a:rPr spc="-5" dirty="0"/>
              <a:t>the Students</a:t>
            </a:r>
            <a:r>
              <a:rPr dirty="0"/>
              <a:t> </a:t>
            </a:r>
            <a:r>
              <a:rPr spc="-5" dirty="0"/>
              <a:t>List.</a:t>
            </a:r>
          </a:p>
        </p:txBody>
      </p:sp>
      <p:sp>
        <p:nvSpPr>
          <p:cNvPr id="4" name="object 4"/>
          <p:cNvSpPr/>
          <p:nvPr/>
        </p:nvSpPr>
        <p:spPr>
          <a:xfrm>
            <a:off x="838200" y="1676400"/>
            <a:ext cx="2286000" cy="914400"/>
          </a:xfrm>
          <a:custGeom>
            <a:avLst/>
            <a:gdLst/>
            <a:ahLst/>
            <a:cxnLst/>
            <a:rect l="l" t="t" r="r" b="b"/>
            <a:pathLst>
              <a:path w="2286000" h="914400">
                <a:moveTo>
                  <a:pt x="0" y="914400"/>
                </a:moveTo>
                <a:lnTo>
                  <a:pt x="2286000" y="914400"/>
                </a:lnTo>
                <a:lnTo>
                  <a:pt x="2286000" y="0"/>
                </a:lnTo>
                <a:lnTo>
                  <a:pt x="0" y="0"/>
                </a:lnTo>
                <a:lnTo>
                  <a:pt x="0" y="914400"/>
                </a:lnTo>
                <a:close/>
              </a:path>
            </a:pathLst>
          </a:custGeom>
          <a:solidFill>
            <a:srgbClr val="0E6EC5"/>
          </a:solidFill>
        </p:spPr>
        <p:txBody>
          <a:bodyPr wrap="square" lIns="0" tIns="0" rIns="0" bIns="0" rtlCol="0"/>
          <a:lstStyle/>
          <a:p>
            <a:endParaRPr/>
          </a:p>
        </p:txBody>
      </p:sp>
      <p:sp>
        <p:nvSpPr>
          <p:cNvPr id="5" name="object 5"/>
          <p:cNvSpPr/>
          <p:nvPr/>
        </p:nvSpPr>
        <p:spPr>
          <a:xfrm>
            <a:off x="838200" y="1676400"/>
            <a:ext cx="2286000" cy="914400"/>
          </a:xfrm>
          <a:custGeom>
            <a:avLst/>
            <a:gdLst/>
            <a:ahLst/>
            <a:cxnLst/>
            <a:rect l="l" t="t" r="r" b="b"/>
            <a:pathLst>
              <a:path w="2286000" h="914400">
                <a:moveTo>
                  <a:pt x="0" y="914400"/>
                </a:moveTo>
                <a:lnTo>
                  <a:pt x="2286000" y="914400"/>
                </a:lnTo>
                <a:lnTo>
                  <a:pt x="2286000" y="0"/>
                </a:lnTo>
                <a:lnTo>
                  <a:pt x="0" y="0"/>
                </a:lnTo>
                <a:lnTo>
                  <a:pt x="0" y="914400"/>
                </a:lnTo>
                <a:close/>
              </a:path>
            </a:pathLst>
          </a:custGeom>
          <a:ln w="9525">
            <a:solidFill>
              <a:srgbClr val="000000"/>
            </a:solidFill>
          </a:ln>
        </p:spPr>
        <p:txBody>
          <a:bodyPr wrap="square" lIns="0" tIns="0" rIns="0" bIns="0" rtlCol="0"/>
          <a:lstStyle/>
          <a:p>
            <a:endParaRPr/>
          </a:p>
        </p:txBody>
      </p:sp>
      <p:sp>
        <p:nvSpPr>
          <p:cNvPr id="6" name="object 6"/>
          <p:cNvSpPr/>
          <p:nvPr/>
        </p:nvSpPr>
        <p:spPr>
          <a:xfrm>
            <a:off x="1324355" y="1921764"/>
            <a:ext cx="1333500" cy="5135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350007" y="1921764"/>
            <a:ext cx="371856" cy="513588"/>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455800" y="1977974"/>
            <a:ext cx="105219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L</a:t>
            </a:r>
            <a:r>
              <a:rPr sz="1800" dirty="0">
                <a:latin typeface="Arial"/>
                <a:cs typeface="Arial"/>
              </a:rPr>
              <a:t>i</a:t>
            </a:r>
            <a:r>
              <a:rPr sz="1800" spc="-15" dirty="0">
                <a:latin typeface="Arial"/>
                <a:cs typeface="Arial"/>
              </a:rPr>
              <a:t>n</a:t>
            </a:r>
            <a:r>
              <a:rPr sz="1800" dirty="0">
                <a:latin typeface="Arial"/>
                <a:cs typeface="Arial"/>
              </a:rPr>
              <a:t>k</a:t>
            </a:r>
            <a:r>
              <a:rPr sz="1800" spc="-10" dirty="0">
                <a:latin typeface="Arial"/>
                <a:cs typeface="Arial"/>
              </a:rPr>
              <a:t>edL</a:t>
            </a:r>
            <a:r>
              <a:rPr sz="1800" dirty="0">
                <a:latin typeface="Arial"/>
                <a:cs typeface="Arial"/>
              </a:rPr>
              <a:t>ist</a:t>
            </a:r>
            <a:endParaRPr sz="1800">
              <a:latin typeface="Arial"/>
              <a:cs typeface="Arial"/>
            </a:endParaRPr>
          </a:p>
        </p:txBody>
      </p:sp>
      <p:sp>
        <p:nvSpPr>
          <p:cNvPr id="9" name="object 9"/>
          <p:cNvSpPr/>
          <p:nvPr/>
        </p:nvSpPr>
        <p:spPr>
          <a:xfrm>
            <a:off x="2743200" y="1371600"/>
            <a:ext cx="838200" cy="762000"/>
          </a:xfrm>
          <a:custGeom>
            <a:avLst/>
            <a:gdLst/>
            <a:ahLst/>
            <a:cxnLst/>
            <a:rect l="l" t="t" r="r" b="b"/>
            <a:pathLst>
              <a:path w="838200" h="762000">
                <a:moveTo>
                  <a:pt x="0" y="762000"/>
                </a:moveTo>
                <a:lnTo>
                  <a:pt x="838200" y="762000"/>
                </a:lnTo>
                <a:lnTo>
                  <a:pt x="838200" y="0"/>
                </a:lnTo>
                <a:lnTo>
                  <a:pt x="0" y="0"/>
                </a:lnTo>
                <a:lnTo>
                  <a:pt x="0" y="762000"/>
                </a:lnTo>
                <a:close/>
              </a:path>
            </a:pathLst>
          </a:custGeom>
          <a:solidFill>
            <a:srgbClr val="FFFFFF"/>
          </a:solidFill>
        </p:spPr>
        <p:txBody>
          <a:bodyPr wrap="square" lIns="0" tIns="0" rIns="0" bIns="0" rtlCol="0"/>
          <a:lstStyle/>
          <a:p>
            <a:endParaRPr/>
          </a:p>
        </p:txBody>
      </p:sp>
      <p:sp>
        <p:nvSpPr>
          <p:cNvPr id="10" name="object 10"/>
          <p:cNvSpPr/>
          <p:nvPr/>
        </p:nvSpPr>
        <p:spPr>
          <a:xfrm>
            <a:off x="2743200" y="1371600"/>
            <a:ext cx="838200" cy="762000"/>
          </a:xfrm>
          <a:custGeom>
            <a:avLst/>
            <a:gdLst/>
            <a:ahLst/>
            <a:cxnLst/>
            <a:rect l="l" t="t" r="r" b="b"/>
            <a:pathLst>
              <a:path w="838200" h="762000">
                <a:moveTo>
                  <a:pt x="0" y="762000"/>
                </a:moveTo>
                <a:lnTo>
                  <a:pt x="838200" y="762000"/>
                </a:lnTo>
                <a:lnTo>
                  <a:pt x="838200" y="0"/>
                </a:lnTo>
                <a:lnTo>
                  <a:pt x="0" y="0"/>
                </a:lnTo>
                <a:lnTo>
                  <a:pt x="0" y="762000"/>
                </a:lnTo>
                <a:close/>
              </a:path>
            </a:pathLst>
          </a:custGeom>
          <a:ln w="9525">
            <a:solidFill>
              <a:srgbClr val="000000"/>
            </a:solidFill>
            <a:prstDash val="sysDash"/>
          </a:ln>
        </p:spPr>
        <p:txBody>
          <a:bodyPr wrap="square" lIns="0" tIns="0" rIns="0" bIns="0" rtlCol="0"/>
          <a:lstStyle/>
          <a:p>
            <a:endParaRPr/>
          </a:p>
        </p:txBody>
      </p:sp>
      <p:sp>
        <p:nvSpPr>
          <p:cNvPr id="11" name="object 11"/>
          <p:cNvSpPr/>
          <p:nvPr/>
        </p:nvSpPr>
        <p:spPr>
          <a:xfrm>
            <a:off x="2947416" y="1540763"/>
            <a:ext cx="449580" cy="51358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089148" y="1540763"/>
            <a:ext cx="371855" cy="513588"/>
          </a:xfrm>
          <a:prstGeom prst="rect">
            <a:avLst/>
          </a:prstGeom>
          <a:blipFill>
            <a:blip r:embed="rId3" cstate="print"/>
            <a:stretch>
              <a:fillRect/>
            </a:stretch>
          </a:blipFill>
        </p:spPr>
        <p:txBody>
          <a:bodyPr wrap="square" lIns="0" tIns="0" rIns="0" bIns="0" rtlCol="0"/>
          <a:lstStyle/>
          <a:p>
            <a:endParaRPr/>
          </a:p>
        </p:txBody>
      </p:sp>
      <p:sp>
        <p:nvSpPr>
          <p:cNvPr id="13" name="object 13"/>
          <p:cNvSpPr txBox="1"/>
          <p:nvPr/>
        </p:nvSpPr>
        <p:spPr>
          <a:xfrm>
            <a:off x="3091942" y="1596897"/>
            <a:ext cx="485140"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T</a:t>
            </a:r>
            <a:endParaRPr sz="1800">
              <a:latin typeface="Arial"/>
              <a:cs typeface="Arial"/>
            </a:endParaRPr>
          </a:p>
        </p:txBody>
      </p:sp>
      <p:sp>
        <p:nvSpPr>
          <p:cNvPr id="14" name="object 14"/>
          <p:cNvSpPr/>
          <p:nvPr/>
        </p:nvSpPr>
        <p:spPr>
          <a:xfrm>
            <a:off x="838200" y="2590800"/>
            <a:ext cx="2286000" cy="1905000"/>
          </a:xfrm>
          <a:custGeom>
            <a:avLst/>
            <a:gdLst/>
            <a:ahLst/>
            <a:cxnLst/>
            <a:rect l="l" t="t" r="r" b="b"/>
            <a:pathLst>
              <a:path w="2286000" h="1905000">
                <a:moveTo>
                  <a:pt x="0" y="1905000"/>
                </a:moveTo>
                <a:lnTo>
                  <a:pt x="2286000" y="1905000"/>
                </a:lnTo>
                <a:lnTo>
                  <a:pt x="2286000" y="0"/>
                </a:lnTo>
                <a:lnTo>
                  <a:pt x="0" y="0"/>
                </a:lnTo>
                <a:lnTo>
                  <a:pt x="0" y="1905000"/>
                </a:lnTo>
                <a:close/>
              </a:path>
            </a:pathLst>
          </a:custGeom>
          <a:solidFill>
            <a:srgbClr val="0E6EC5"/>
          </a:solidFill>
        </p:spPr>
        <p:txBody>
          <a:bodyPr wrap="square" lIns="0" tIns="0" rIns="0" bIns="0" rtlCol="0"/>
          <a:lstStyle/>
          <a:p>
            <a:endParaRPr/>
          </a:p>
        </p:txBody>
      </p:sp>
      <p:sp>
        <p:nvSpPr>
          <p:cNvPr id="15" name="object 15"/>
          <p:cNvSpPr/>
          <p:nvPr/>
        </p:nvSpPr>
        <p:spPr>
          <a:xfrm>
            <a:off x="838200" y="2590800"/>
            <a:ext cx="2286000" cy="1905000"/>
          </a:xfrm>
          <a:custGeom>
            <a:avLst/>
            <a:gdLst/>
            <a:ahLst/>
            <a:cxnLst/>
            <a:rect l="l" t="t" r="r" b="b"/>
            <a:pathLst>
              <a:path w="2286000" h="1905000">
                <a:moveTo>
                  <a:pt x="0" y="1905000"/>
                </a:moveTo>
                <a:lnTo>
                  <a:pt x="2286000" y="1905000"/>
                </a:lnTo>
                <a:lnTo>
                  <a:pt x="2286000" y="0"/>
                </a:lnTo>
                <a:lnTo>
                  <a:pt x="0" y="0"/>
                </a:lnTo>
                <a:lnTo>
                  <a:pt x="0" y="19050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1689100" y="2959100"/>
            <a:ext cx="609600" cy="533400"/>
          </a:xfrm>
          <a:custGeom>
            <a:avLst/>
            <a:gdLst/>
            <a:ahLst/>
            <a:cxnLst/>
            <a:rect l="l" t="t" r="r" b="b"/>
            <a:pathLst>
              <a:path w="609600" h="533400">
                <a:moveTo>
                  <a:pt x="0" y="533400"/>
                </a:moveTo>
                <a:lnTo>
                  <a:pt x="609600" y="533400"/>
                </a:lnTo>
                <a:lnTo>
                  <a:pt x="609600" y="0"/>
                </a:lnTo>
                <a:lnTo>
                  <a:pt x="0" y="0"/>
                </a:lnTo>
                <a:lnTo>
                  <a:pt x="0" y="533400"/>
                </a:lnTo>
                <a:close/>
              </a:path>
            </a:pathLst>
          </a:custGeom>
          <a:solidFill>
            <a:srgbClr val="FFFFFF"/>
          </a:solidFill>
        </p:spPr>
        <p:txBody>
          <a:bodyPr wrap="square" lIns="0" tIns="0" rIns="0" bIns="0" rtlCol="0"/>
          <a:lstStyle/>
          <a:p>
            <a:endParaRPr/>
          </a:p>
        </p:txBody>
      </p:sp>
      <p:sp>
        <p:nvSpPr>
          <p:cNvPr id="17" name="object 17"/>
          <p:cNvSpPr/>
          <p:nvPr/>
        </p:nvSpPr>
        <p:spPr>
          <a:xfrm>
            <a:off x="1780032" y="3012948"/>
            <a:ext cx="449580" cy="513588"/>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1921764" y="3012948"/>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1689100" y="2959100"/>
            <a:ext cx="609600" cy="533400"/>
          </a:xfrm>
          <a:prstGeom prst="rect">
            <a:avLst/>
          </a:prstGeom>
          <a:ln w="9525">
            <a:solidFill>
              <a:srgbClr val="000000"/>
            </a:solidFill>
          </a:ln>
        </p:spPr>
        <p:txBody>
          <a:bodyPr vert="horz" wrap="square" lIns="0" tIns="123825" rIns="0" bIns="0" rtlCol="0">
            <a:spAutoFit/>
          </a:bodyPr>
          <a:lstStyle/>
          <a:p>
            <a:pPr algn="ctr">
              <a:lnSpc>
                <a:spcPct val="100000"/>
              </a:lnSpc>
              <a:spcBef>
                <a:spcPts val="975"/>
              </a:spcBef>
            </a:pPr>
            <a:r>
              <a:rPr sz="1800" dirty="0">
                <a:latin typeface="Arial"/>
                <a:cs typeface="Arial"/>
              </a:rPr>
              <a:t>T</a:t>
            </a:r>
            <a:endParaRPr sz="1800">
              <a:latin typeface="Arial"/>
              <a:cs typeface="Arial"/>
            </a:endParaRPr>
          </a:p>
        </p:txBody>
      </p:sp>
      <p:sp>
        <p:nvSpPr>
          <p:cNvPr id="20" name="object 20"/>
          <p:cNvSpPr/>
          <p:nvPr/>
        </p:nvSpPr>
        <p:spPr>
          <a:xfrm>
            <a:off x="1981200" y="3505200"/>
            <a:ext cx="0" cy="675005"/>
          </a:xfrm>
          <a:custGeom>
            <a:avLst/>
            <a:gdLst/>
            <a:ahLst/>
            <a:cxnLst/>
            <a:rect l="l" t="t" r="r" b="b"/>
            <a:pathLst>
              <a:path h="675004">
                <a:moveTo>
                  <a:pt x="0" y="674751"/>
                </a:moveTo>
                <a:lnTo>
                  <a:pt x="0" y="0"/>
                </a:lnTo>
              </a:path>
            </a:pathLst>
          </a:custGeom>
          <a:ln w="19050">
            <a:solidFill>
              <a:srgbClr val="000000"/>
            </a:solidFill>
          </a:ln>
        </p:spPr>
        <p:txBody>
          <a:bodyPr wrap="square" lIns="0" tIns="0" rIns="0" bIns="0" rtlCol="0"/>
          <a:lstStyle/>
          <a:p>
            <a:endParaRPr/>
          </a:p>
        </p:txBody>
      </p:sp>
      <p:sp>
        <p:nvSpPr>
          <p:cNvPr id="21" name="object 21"/>
          <p:cNvSpPr/>
          <p:nvPr/>
        </p:nvSpPr>
        <p:spPr>
          <a:xfrm>
            <a:off x="1827276" y="4179951"/>
            <a:ext cx="294005" cy="307975"/>
          </a:xfrm>
          <a:custGeom>
            <a:avLst/>
            <a:gdLst/>
            <a:ahLst/>
            <a:cxnLst/>
            <a:rect l="l" t="t" r="r" b="b"/>
            <a:pathLst>
              <a:path w="294005" h="307975">
                <a:moveTo>
                  <a:pt x="146812" y="0"/>
                </a:moveTo>
                <a:lnTo>
                  <a:pt x="0" y="153924"/>
                </a:lnTo>
                <a:lnTo>
                  <a:pt x="146812" y="307975"/>
                </a:lnTo>
                <a:lnTo>
                  <a:pt x="293624" y="153924"/>
                </a:lnTo>
                <a:lnTo>
                  <a:pt x="146812" y="0"/>
                </a:lnTo>
                <a:close/>
              </a:path>
            </a:pathLst>
          </a:custGeom>
          <a:solidFill>
            <a:srgbClr val="000000"/>
          </a:solidFill>
        </p:spPr>
        <p:txBody>
          <a:bodyPr wrap="square" lIns="0" tIns="0" rIns="0" bIns="0" rtlCol="0"/>
          <a:lstStyle/>
          <a:p>
            <a:endParaRPr/>
          </a:p>
        </p:txBody>
      </p:sp>
      <p:sp>
        <p:nvSpPr>
          <p:cNvPr id="22" name="object 22"/>
          <p:cNvSpPr/>
          <p:nvPr/>
        </p:nvSpPr>
        <p:spPr>
          <a:xfrm>
            <a:off x="1827276" y="4179951"/>
            <a:ext cx="294005" cy="307975"/>
          </a:xfrm>
          <a:custGeom>
            <a:avLst/>
            <a:gdLst/>
            <a:ahLst/>
            <a:cxnLst/>
            <a:rect l="l" t="t" r="r" b="b"/>
            <a:pathLst>
              <a:path w="294005" h="307975">
                <a:moveTo>
                  <a:pt x="146812" y="307975"/>
                </a:moveTo>
                <a:lnTo>
                  <a:pt x="0" y="153924"/>
                </a:lnTo>
                <a:lnTo>
                  <a:pt x="146812" y="0"/>
                </a:lnTo>
                <a:lnTo>
                  <a:pt x="293624" y="153924"/>
                </a:lnTo>
                <a:lnTo>
                  <a:pt x="146812" y="307975"/>
                </a:lnTo>
                <a:close/>
              </a:path>
            </a:pathLst>
          </a:custGeom>
          <a:ln w="12700">
            <a:solidFill>
              <a:srgbClr val="000000"/>
            </a:solidFill>
          </a:ln>
        </p:spPr>
        <p:txBody>
          <a:bodyPr wrap="square" lIns="0" tIns="0" rIns="0" bIns="0" rtlCol="0"/>
          <a:lstStyle/>
          <a:p>
            <a:endParaRPr/>
          </a:p>
        </p:txBody>
      </p:sp>
      <p:sp>
        <p:nvSpPr>
          <p:cNvPr id="23" name="object 23"/>
          <p:cNvSpPr/>
          <p:nvPr/>
        </p:nvSpPr>
        <p:spPr>
          <a:xfrm>
            <a:off x="1912620" y="3390900"/>
            <a:ext cx="722376" cy="569976"/>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293620" y="3390900"/>
            <a:ext cx="411480" cy="569976"/>
          </a:xfrm>
          <a:prstGeom prst="rect">
            <a:avLst/>
          </a:prstGeom>
          <a:blipFill>
            <a:blip r:embed="rId7" cstate="print"/>
            <a:stretch>
              <a:fillRect/>
            </a:stretch>
          </a:blipFill>
        </p:spPr>
        <p:txBody>
          <a:bodyPr wrap="square" lIns="0" tIns="0" rIns="0" bIns="0" rtlCol="0"/>
          <a:lstStyle/>
          <a:p>
            <a:endParaRPr/>
          </a:p>
        </p:txBody>
      </p:sp>
      <p:sp>
        <p:nvSpPr>
          <p:cNvPr id="25" name="object 25"/>
          <p:cNvSpPr txBox="1"/>
          <p:nvPr/>
        </p:nvSpPr>
        <p:spPr>
          <a:xfrm>
            <a:off x="2072894" y="3454984"/>
            <a:ext cx="393700" cy="331470"/>
          </a:xfrm>
          <a:prstGeom prst="rect">
            <a:avLst/>
          </a:prstGeom>
        </p:spPr>
        <p:txBody>
          <a:bodyPr vert="horz" wrap="square" lIns="0" tIns="13335" rIns="0" bIns="0" rtlCol="0">
            <a:spAutoFit/>
          </a:bodyPr>
          <a:lstStyle/>
          <a:p>
            <a:pPr>
              <a:lnSpc>
                <a:spcPct val="100000"/>
              </a:lnSpc>
              <a:spcBef>
                <a:spcPts val="105"/>
              </a:spcBef>
            </a:pPr>
            <a:r>
              <a:rPr sz="2000" dirty="0">
                <a:latin typeface="Arial"/>
                <a:cs typeface="Arial"/>
              </a:rPr>
              <a:t>1.</a:t>
            </a:r>
            <a:r>
              <a:rPr sz="2000" spc="-15" dirty="0">
                <a:latin typeface="Arial"/>
                <a:cs typeface="Arial"/>
              </a:rPr>
              <a:t>.</a:t>
            </a:r>
            <a:r>
              <a:rPr sz="2000" dirty="0">
                <a:latin typeface="Arial"/>
                <a:cs typeface="Arial"/>
              </a:rPr>
              <a:t>*</a:t>
            </a:r>
            <a:endParaRPr sz="2000">
              <a:latin typeface="Arial"/>
              <a:cs typeface="Arial"/>
            </a:endParaRPr>
          </a:p>
        </p:txBody>
      </p:sp>
      <p:sp>
        <p:nvSpPr>
          <p:cNvPr id="27" name="object 27"/>
          <p:cNvSpPr/>
          <p:nvPr/>
        </p:nvSpPr>
        <p:spPr>
          <a:xfrm>
            <a:off x="4669535" y="2028444"/>
            <a:ext cx="374903" cy="513588"/>
          </a:xfrm>
          <a:prstGeom prst="rect">
            <a:avLst/>
          </a:prstGeom>
          <a:blipFill>
            <a:blip r:embed="rId3" cstate="print"/>
            <a:stretch>
              <a:fillRect/>
            </a:stretch>
          </a:blipFill>
        </p:spPr>
        <p:txBody>
          <a:bodyPr wrap="square" lIns="0" tIns="0" rIns="0" bIns="0" rtlCol="0"/>
          <a:lstStyle/>
          <a:p>
            <a:endParaRPr/>
          </a:p>
        </p:txBody>
      </p:sp>
      <p:sp>
        <p:nvSpPr>
          <p:cNvPr id="36" name="object 36"/>
          <p:cNvSpPr/>
          <p:nvPr/>
        </p:nvSpPr>
        <p:spPr>
          <a:xfrm>
            <a:off x="6307835" y="3537203"/>
            <a:ext cx="384047" cy="513588"/>
          </a:xfrm>
          <a:prstGeom prst="rect">
            <a:avLst/>
          </a:prstGeom>
          <a:blipFill>
            <a:blip r:embed="rId8" cstate="print"/>
            <a:stretch>
              <a:fillRect/>
            </a:stretch>
          </a:blipFill>
        </p:spPr>
        <p:txBody>
          <a:bodyPr wrap="square" lIns="0" tIns="0" rIns="0" bIns="0" rtlCol="0"/>
          <a:lstStyle/>
          <a:p>
            <a:endParaRPr/>
          </a:p>
        </p:txBody>
      </p:sp>
      <p:sp>
        <p:nvSpPr>
          <p:cNvPr id="40" name="object 40"/>
          <p:cNvSpPr/>
          <p:nvPr/>
        </p:nvSpPr>
        <p:spPr>
          <a:xfrm>
            <a:off x="5611367" y="3811523"/>
            <a:ext cx="371856" cy="513588"/>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675376" y="3811523"/>
            <a:ext cx="371855" cy="513588"/>
          </a:xfrm>
          <a:prstGeom prst="rect">
            <a:avLst/>
          </a:prstGeom>
          <a:blipFill>
            <a:blip r:embed="rId3" cstate="print"/>
            <a:stretch>
              <a:fillRect/>
            </a:stretch>
          </a:blipFill>
        </p:spPr>
        <p:txBody>
          <a:bodyPr wrap="square" lIns="0" tIns="0" rIns="0" bIns="0" rtlCol="0"/>
          <a:lstStyle/>
          <a:p>
            <a:endParaRPr/>
          </a:p>
        </p:txBody>
      </p:sp>
      <p:sp>
        <p:nvSpPr>
          <p:cNvPr id="43" name="object 43"/>
          <p:cNvSpPr/>
          <p:nvPr/>
        </p:nvSpPr>
        <p:spPr>
          <a:xfrm>
            <a:off x="914400" y="5334000"/>
            <a:ext cx="2209800" cy="609600"/>
          </a:xfrm>
          <a:custGeom>
            <a:avLst/>
            <a:gdLst/>
            <a:ahLst/>
            <a:cxnLst/>
            <a:rect l="l" t="t" r="r" b="b"/>
            <a:pathLst>
              <a:path w="2209800" h="609600">
                <a:moveTo>
                  <a:pt x="0" y="609600"/>
                </a:moveTo>
                <a:lnTo>
                  <a:pt x="2209800" y="609600"/>
                </a:lnTo>
                <a:lnTo>
                  <a:pt x="2209800" y="0"/>
                </a:lnTo>
                <a:lnTo>
                  <a:pt x="0" y="0"/>
                </a:lnTo>
                <a:lnTo>
                  <a:pt x="0" y="609600"/>
                </a:lnTo>
                <a:close/>
              </a:path>
            </a:pathLst>
          </a:custGeom>
          <a:solidFill>
            <a:srgbClr val="0E6EC5"/>
          </a:solidFill>
        </p:spPr>
        <p:txBody>
          <a:bodyPr wrap="square" lIns="0" tIns="0" rIns="0" bIns="0" rtlCol="0"/>
          <a:lstStyle/>
          <a:p>
            <a:endParaRPr/>
          </a:p>
        </p:txBody>
      </p:sp>
      <p:sp>
        <p:nvSpPr>
          <p:cNvPr id="44" name="object 44"/>
          <p:cNvSpPr/>
          <p:nvPr/>
        </p:nvSpPr>
        <p:spPr>
          <a:xfrm>
            <a:off x="1304544" y="5426964"/>
            <a:ext cx="1449324" cy="513588"/>
          </a:xfrm>
          <a:prstGeom prst="rect">
            <a:avLst/>
          </a:prstGeom>
          <a:blipFill>
            <a:blip r:embed="rId10" cstate="print"/>
            <a:stretch>
              <a:fillRect/>
            </a:stretch>
          </a:blipFill>
        </p:spPr>
        <p:txBody>
          <a:bodyPr wrap="square" lIns="0" tIns="0" rIns="0" bIns="0" rtlCol="0"/>
          <a:lstStyle/>
          <a:p>
            <a:endParaRPr/>
          </a:p>
        </p:txBody>
      </p:sp>
      <p:sp>
        <p:nvSpPr>
          <p:cNvPr id="45" name="object 45"/>
          <p:cNvSpPr/>
          <p:nvPr/>
        </p:nvSpPr>
        <p:spPr>
          <a:xfrm>
            <a:off x="2446020" y="5426964"/>
            <a:ext cx="371856" cy="513588"/>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914400" y="5334000"/>
            <a:ext cx="2209800" cy="609600"/>
          </a:xfrm>
          <a:prstGeom prst="rect">
            <a:avLst/>
          </a:prstGeom>
          <a:ln w="9525">
            <a:solidFill>
              <a:srgbClr val="000000"/>
            </a:solidFill>
          </a:ln>
        </p:spPr>
        <p:txBody>
          <a:bodyPr vert="horz" wrap="square" lIns="0" tIns="162560" rIns="0" bIns="0" rtlCol="0">
            <a:spAutoFit/>
          </a:bodyPr>
          <a:lstStyle/>
          <a:p>
            <a:pPr marL="534035">
              <a:lnSpc>
                <a:spcPct val="100000"/>
              </a:lnSpc>
              <a:spcBef>
                <a:spcPts val="1280"/>
              </a:spcBef>
            </a:pPr>
            <a:r>
              <a:rPr sz="1800" spc="-5" dirty="0">
                <a:latin typeface="Arial"/>
                <a:cs typeface="Arial"/>
              </a:rPr>
              <a:t>StudentList</a:t>
            </a:r>
            <a:endParaRPr sz="1800">
              <a:latin typeface="Arial"/>
              <a:cs typeface="Arial"/>
            </a:endParaRPr>
          </a:p>
        </p:txBody>
      </p:sp>
      <p:sp>
        <p:nvSpPr>
          <p:cNvPr id="47" name="object 47"/>
          <p:cNvSpPr/>
          <p:nvPr/>
        </p:nvSpPr>
        <p:spPr>
          <a:xfrm>
            <a:off x="1373377" y="4495800"/>
            <a:ext cx="149225" cy="838200"/>
          </a:xfrm>
          <a:custGeom>
            <a:avLst/>
            <a:gdLst/>
            <a:ahLst/>
            <a:cxnLst/>
            <a:rect l="l" t="t" r="r" b="b"/>
            <a:pathLst>
              <a:path w="149225" h="838200">
                <a:moveTo>
                  <a:pt x="83947" y="762000"/>
                </a:moveTo>
                <a:lnTo>
                  <a:pt x="64896" y="762000"/>
                </a:lnTo>
                <a:lnTo>
                  <a:pt x="64896" y="838200"/>
                </a:lnTo>
                <a:lnTo>
                  <a:pt x="83947" y="838200"/>
                </a:lnTo>
                <a:lnTo>
                  <a:pt x="83947" y="762000"/>
                </a:lnTo>
                <a:close/>
              </a:path>
              <a:path w="149225" h="838200">
                <a:moveTo>
                  <a:pt x="83947" y="628650"/>
                </a:moveTo>
                <a:lnTo>
                  <a:pt x="64896" y="628650"/>
                </a:lnTo>
                <a:lnTo>
                  <a:pt x="64896" y="704850"/>
                </a:lnTo>
                <a:lnTo>
                  <a:pt x="83947" y="704850"/>
                </a:lnTo>
                <a:lnTo>
                  <a:pt x="83947" y="628650"/>
                </a:lnTo>
                <a:close/>
              </a:path>
              <a:path w="149225" h="838200">
                <a:moveTo>
                  <a:pt x="83947" y="495300"/>
                </a:moveTo>
                <a:lnTo>
                  <a:pt x="64896" y="495300"/>
                </a:lnTo>
                <a:lnTo>
                  <a:pt x="64896" y="571500"/>
                </a:lnTo>
                <a:lnTo>
                  <a:pt x="83947" y="571500"/>
                </a:lnTo>
                <a:lnTo>
                  <a:pt x="83947" y="495300"/>
                </a:lnTo>
                <a:close/>
              </a:path>
              <a:path w="149225" h="838200">
                <a:moveTo>
                  <a:pt x="83947" y="361950"/>
                </a:moveTo>
                <a:lnTo>
                  <a:pt x="64896" y="361950"/>
                </a:lnTo>
                <a:lnTo>
                  <a:pt x="64896" y="438150"/>
                </a:lnTo>
                <a:lnTo>
                  <a:pt x="83947" y="438150"/>
                </a:lnTo>
                <a:lnTo>
                  <a:pt x="83947" y="361950"/>
                </a:lnTo>
                <a:close/>
              </a:path>
              <a:path w="149225" h="838200">
                <a:moveTo>
                  <a:pt x="83947" y="228600"/>
                </a:moveTo>
                <a:lnTo>
                  <a:pt x="64896" y="228600"/>
                </a:lnTo>
                <a:lnTo>
                  <a:pt x="64896" y="304800"/>
                </a:lnTo>
                <a:lnTo>
                  <a:pt x="83947" y="304800"/>
                </a:lnTo>
                <a:lnTo>
                  <a:pt x="83947" y="228600"/>
                </a:lnTo>
                <a:close/>
              </a:path>
              <a:path w="149225" h="838200">
                <a:moveTo>
                  <a:pt x="83947" y="95250"/>
                </a:moveTo>
                <a:lnTo>
                  <a:pt x="64896" y="95250"/>
                </a:lnTo>
                <a:lnTo>
                  <a:pt x="64896" y="171450"/>
                </a:lnTo>
                <a:lnTo>
                  <a:pt x="83947" y="171450"/>
                </a:lnTo>
                <a:lnTo>
                  <a:pt x="83947" y="95250"/>
                </a:lnTo>
                <a:close/>
              </a:path>
              <a:path w="149225" h="838200">
                <a:moveTo>
                  <a:pt x="74422" y="0"/>
                </a:moveTo>
                <a:lnTo>
                  <a:pt x="0" y="133857"/>
                </a:lnTo>
                <a:lnTo>
                  <a:pt x="1650" y="139700"/>
                </a:lnTo>
                <a:lnTo>
                  <a:pt x="6350" y="142239"/>
                </a:lnTo>
                <a:lnTo>
                  <a:pt x="10921" y="144780"/>
                </a:lnTo>
                <a:lnTo>
                  <a:pt x="16637" y="143129"/>
                </a:lnTo>
                <a:lnTo>
                  <a:pt x="19303" y="138556"/>
                </a:lnTo>
                <a:lnTo>
                  <a:pt x="74422" y="39344"/>
                </a:lnTo>
                <a:lnTo>
                  <a:pt x="73730" y="38100"/>
                </a:lnTo>
                <a:lnTo>
                  <a:pt x="64896" y="38100"/>
                </a:lnTo>
                <a:lnTo>
                  <a:pt x="64896" y="19557"/>
                </a:lnTo>
                <a:lnTo>
                  <a:pt x="85296" y="19557"/>
                </a:lnTo>
                <a:lnTo>
                  <a:pt x="74422" y="0"/>
                </a:lnTo>
                <a:close/>
              </a:path>
              <a:path w="149225" h="838200">
                <a:moveTo>
                  <a:pt x="83947" y="24256"/>
                </a:moveTo>
                <a:lnTo>
                  <a:pt x="82803" y="24256"/>
                </a:lnTo>
                <a:lnTo>
                  <a:pt x="74422" y="39344"/>
                </a:lnTo>
                <a:lnTo>
                  <a:pt x="129540" y="138556"/>
                </a:lnTo>
                <a:lnTo>
                  <a:pt x="132206" y="143129"/>
                </a:lnTo>
                <a:lnTo>
                  <a:pt x="137922" y="144780"/>
                </a:lnTo>
                <a:lnTo>
                  <a:pt x="142494" y="142239"/>
                </a:lnTo>
                <a:lnTo>
                  <a:pt x="147193" y="139700"/>
                </a:lnTo>
                <a:lnTo>
                  <a:pt x="148844" y="133857"/>
                </a:lnTo>
                <a:lnTo>
                  <a:pt x="95605" y="38100"/>
                </a:lnTo>
                <a:lnTo>
                  <a:pt x="83947" y="38100"/>
                </a:lnTo>
                <a:lnTo>
                  <a:pt x="83947" y="24256"/>
                </a:lnTo>
                <a:close/>
              </a:path>
              <a:path w="149225" h="838200">
                <a:moveTo>
                  <a:pt x="82803" y="24256"/>
                </a:moveTo>
                <a:lnTo>
                  <a:pt x="66040" y="24256"/>
                </a:lnTo>
                <a:lnTo>
                  <a:pt x="74422" y="39344"/>
                </a:lnTo>
                <a:lnTo>
                  <a:pt x="82803" y="24256"/>
                </a:lnTo>
                <a:close/>
              </a:path>
              <a:path w="149225" h="838200">
                <a:moveTo>
                  <a:pt x="83947" y="19557"/>
                </a:moveTo>
                <a:lnTo>
                  <a:pt x="64896" y="19557"/>
                </a:lnTo>
                <a:lnTo>
                  <a:pt x="64896" y="38100"/>
                </a:lnTo>
                <a:lnTo>
                  <a:pt x="73730" y="38100"/>
                </a:lnTo>
                <a:lnTo>
                  <a:pt x="66040" y="24256"/>
                </a:lnTo>
                <a:lnTo>
                  <a:pt x="83947" y="24256"/>
                </a:lnTo>
                <a:lnTo>
                  <a:pt x="83947" y="19557"/>
                </a:lnTo>
                <a:close/>
              </a:path>
              <a:path w="149225" h="838200">
                <a:moveTo>
                  <a:pt x="85296" y="19557"/>
                </a:moveTo>
                <a:lnTo>
                  <a:pt x="83947" y="19557"/>
                </a:lnTo>
                <a:lnTo>
                  <a:pt x="83947" y="38100"/>
                </a:lnTo>
                <a:lnTo>
                  <a:pt x="95605" y="38100"/>
                </a:lnTo>
                <a:lnTo>
                  <a:pt x="85296" y="19557"/>
                </a:lnTo>
                <a:close/>
              </a:path>
            </a:pathLst>
          </a:custGeom>
          <a:solidFill>
            <a:srgbClr val="000000"/>
          </a:solidFill>
        </p:spPr>
        <p:txBody>
          <a:bodyPr wrap="square" lIns="0" tIns="0" rIns="0" bIns="0" rtlCol="0"/>
          <a:lstStyle/>
          <a:p>
            <a:endParaRPr/>
          </a:p>
        </p:txBody>
      </p:sp>
      <p:sp>
        <p:nvSpPr>
          <p:cNvPr id="48" name="object 48"/>
          <p:cNvSpPr/>
          <p:nvPr/>
        </p:nvSpPr>
        <p:spPr>
          <a:xfrm>
            <a:off x="1395983" y="4847844"/>
            <a:ext cx="2034539" cy="513588"/>
          </a:xfrm>
          <a:prstGeom prst="rect">
            <a:avLst/>
          </a:prstGeom>
          <a:blipFill>
            <a:blip r:embed="rId11" cstate="print"/>
            <a:stretch>
              <a:fillRect/>
            </a:stretch>
          </a:blipFill>
        </p:spPr>
        <p:txBody>
          <a:bodyPr wrap="square" lIns="0" tIns="0" rIns="0" bIns="0" rtlCol="0"/>
          <a:lstStyle/>
          <a:p>
            <a:endParaRPr/>
          </a:p>
        </p:txBody>
      </p:sp>
      <p:sp>
        <p:nvSpPr>
          <p:cNvPr id="49" name="object 49"/>
          <p:cNvSpPr/>
          <p:nvPr/>
        </p:nvSpPr>
        <p:spPr>
          <a:xfrm>
            <a:off x="3122676" y="4847844"/>
            <a:ext cx="371855" cy="513588"/>
          </a:xfrm>
          <a:prstGeom prst="rect">
            <a:avLst/>
          </a:prstGeom>
          <a:blipFill>
            <a:blip r:embed="rId3" cstate="print"/>
            <a:stretch>
              <a:fillRect/>
            </a:stretch>
          </a:blipFill>
        </p:spPr>
        <p:txBody>
          <a:bodyPr wrap="square" lIns="0" tIns="0" rIns="0" bIns="0" rtlCol="0"/>
          <a:lstStyle/>
          <a:p>
            <a:endParaRPr/>
          </a:p>
        </p:txBody>
      </p:sp>
      <p:sp>
        <p:nvSpPr>
          <p:cNvPr id="50" name="object 50"/>
          <p:cNvSpPr txBox="1"/>
          <p:nvPr/>
        </p:nvSpPr>
        <p:spPr>
          <a:xfrm>
            <a:off x="1526794" y="4904689"/>
            <a:ext cx="175260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&lt;&lt;bind&gt;&gt;(Name)</a:t>
            </a:r>
            <a:endParaRPr sz="1800" dirty="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3362325" cy="788670"/>
          </a:xfrm>
          <a:prstGeom prst="rect">
            <a:avLst/>
          </a:prstGeom>
        </p:spPr>
        <p:txBody>
          <a:bodyPr vert="horz" wrap="square" lIns="0" tIns="13335" rIns="0" bIns="0" rtlCol="0">
            <a:spAutoFit/>
          </a:bodyPr>
          <a:lstStyle/>
          <a:p>
            <a:pPr marL="12700">
              <a:lnSpc>
                <a:spcPct val="100000"/>
              </a:lnSpc>
              <a:spcBef>
                <a:spcPts val="105"/>
              </a:spcBef>
            </a:pPr>
            <a:r>
              <a:rPr spc="-195" dirty="0"/>
              <a:t>Enumeration</a:t>
            </a:r>
          </a:p>
        </p:txBody>
      </p:sp>
      <p:sp>
        <p:nvSpPr>
          <p:cNvPr id="4" name="object 4"/>
          <p:cNvSpPr/>
          <p:nvPr/>
        </p:nvSpPr>
        <p:spPr>
          <a:xfrm>
            <a:off x="859536" y="2470404"/>
            <a:ext cx="2110740" cy="5135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662427" y="2470404"/>
            <a:ext cx="371856" cy="513588"/>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342644" y="2744723"/>
            <a:ext cx="1143000" cy="513588"/>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177795" y="2744723"/>
            <a:ext cx="371856" cy="51358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73100" y="2452877"/>
            <a:ext cx="2438400" cy="762000"/>
          </a:xfrm>
          <a:prstGeom prst="rect">
            <a:avLst/>
          </a:prstGeom>
          <a:ln w="9525">
            <a:solidFill>
              <a:srgbClr val="000000"/>
            </a:solidFill>
          </a:ln>
        </p:spPr>
        <p:txBody>
          <a:bodyPr vert="horz" wrap="square" lIns="0" tIns="100965" rIns="0" bIns="0" rtlCol="0">
            <a:spAutoFit/>
          </a:bodyPr>
          <a:lstStyle/>
          <a:p>
            <a:pPr marL="800735" marR="310515" indent="-483234">
              <a:lnSpc>
                <a:spcPct val="100000"/>
              </a:lnSpc>
              <a:spcBef>
                <a:spcPts val="795"/>
              </a:spcBef>
            </a:pPr>
            <a:r>
              <a:rPr sz="1800" dirty="0">
                <a:latin typeface="Arial"/>
                <a:cs typeface="Arial"/>
              </a:rPr>
              <a:t>&lt;</a:t>
            </a:r>
            <a:r>
              <a:rPr sz="1800" spc="5" dirty="0">
                <a:latin typeface="Arial"/>
                <a:cs typeface="Arial"/>
              </a:rPr>
              <a:t>&lt;</a:t>
            </a:r>
            <a:r>
              <a:rPr sz="1800" spc="-5" dirty="0">
                <a:latin typeface="Arial"/>
                <a:cs typeface="Arial"/>
              </a:rPr>
              <a:t>e</a:t>
            </a:r>
            <a:r>
              <a:rPr sz="1800" spc="-15" dirty="0">
                <a:latin typeface="Arial"/>
                <a:cs typeface="Arial"/>
              </a:rPr>
              <a:t>n</a:t>
            </a:r>
            <a:r>
              <a:rPr sz="1800" spc="-5" dirty="0">
                <a:latin typeface="Arial"/>
                <a:cs typeface="Arial"/>
              </a:rPr>
              <a:t>um</a:t>
            </a:r>
            <a:r>
              <a:rPr sz="1800" spc="-15" dirty="0">
                <a:latin typeface="Arial"/>
                <a:cs typeface="Arial"/>
              </a:rPr>
              <a:t>e</a:t>
            </a:r>
            <a:r>
              <a:rPr sz="1800" spc="-5" dirty="0">
                <a:latin typeface="Arial"/>
                <a:cs typeface="Arial"/>
              </a:rPr>
              <a:t>rati</a:t>
            </a:r>
            <a:r>
              <a:rPr sz="1800" spc="-15" dirty="0">
                <a:latin typeface="Arial"/>
                <a:cs typeface="Arial"/>
              </a:rPr>
              <a:t>o</a:t>
            </a:r>
            <a:r>
              <a:rPr sz="1800" spc="-5" dirty="0">
                <a:latin typeface="Arial"/>
                <a:cs typeface="Arial"/>
              </a:rPr>
              <a:t>n&gt;&gt;  Boolean</a:t>
            </a:r>
            <a:endParaRPr sz="1800" dirty="0">
              <a:latin typeface="Arial"/>
              <a:cs typeface="Arial"/>
            </a:endParaRPr>
          </a:p>
        </p:txBody>
      </p:sp>
      <p:sp>
        <p:nvSpPr>
          <p:cNvPr id="9" name="object 9"/>
          <p:cNvSpPr/>
          <p:nvPr/>
        </p:nvSpPr>
        <p:spPr>
          <a:xfrm>
            <a:off x="685800" y="3200400"/>
            <a:ext cx="2438400" cy="838200"/>
          </a:xfrm>
          <a:custGeom>
            <a:avLst/>
            <a:gdLst/>
            <a:ahLst/>
            <a:cxnLst/>
            <a:rect l="l" t="t" r="r" b="b"/>
            <a:pathLst>
              <a:path w="2438400" h="838200">
                <a:moveTo>
                  <a:pt x="0" y="838200"/>
                </a:moveTo>
                <a:lnTo>
                  <a:pt x="2438400" y="838200"/>
                </a:lnTo>
                <a:lnTo>
                  <a:pt x="2438400" y="0"/>
                </a:lnTo>
                <a:lnTo>
                  <a:pt x="0" y="0"/>
                </a:lnTo>
                <a:lnTo>
                  <a:pt x="0" y="838200"/>
                </a:lnTo>
                <a:close/>
              </a:path>
            </a:pathLst>
          </a:custGeom>
          <a:solidFill>
            <a:srgbClr val="0E6EC5"/>
          </a:solidFill>
        </p:spPr>
        <p:txBody>
          <a:bodyPr wrap="square" lIns="0" tIns="0" rIns="0" bIns="0" rtlCol="0"/>
          <a:lstStyle/>
          <a:p>
            <a:endParaRPr/>
          </a:p>
        </p:txBody>
      </p:sp>
      <p:sp>
        <p:nvSpPr>
          <p:cNvPr id="10" name="object 10"/>
          <p:cNvSpPr/>
          <p:nvPr/>
        </p:nvSpPr>
        <p:spPr>
          <a:xfrm>
            <a:off x="685800" y="3200400"/>
            <a:ext cx="2438400" cy="838200"/>
          </a:xfrm>
          <a:custGeom>
            <a:avLst/>
            <a:gdLst/>
            <a:ahLst/>
            <a:cxnLst/>
            <a:rect l="l" t="t" r="r" b="b"/>
            <a:pathLst>
              <a:path w="2438400" h="838200">
                <a:moveTo>
                  <a:pt x="0" y="838200"/>
                </a:moveTo>
                <a:lnTo>
                  <a:pt x="2438400" y="838200"/>
                </a:lnTo>
                <a:lnTo>
                  <a:pt x="2438400" y="0"/>
                </a:lnTo>
                <a:lnTo>
                  <a:pt x="0" y="0"/>
                </a:lnTo>
                <a:lnTo>
                  <a:pt x="0" y="838200"/>
                </a:lnTo>
                <a:close/>
              </a:path>
            </a:pathLst>
          </a:custGeom>
          <a:ln w="9525">
            <a:solidFill>
              <a:srgbClr val="000000"/>
            </a:solidFill>
          </a:ln>
        </p:spPr>
        <p:txBody>
          <a:bodyPr wrap="square" lIns="0" tIns="0" rIns="0" bIns="0" rtlCol="0"/>
          <a:lstStyle/>
          <a:p>
            <a:endParaRPr/>
          </a:p>
        </p:txBody>
      </p:sp>
      <p:sp>
        <p:nvSpPr>
          <p:cNvPr id="11" name="object 11"/>
          <p:cNvSpPr/>
          <p:nvPr/>
        </p:nvSpPr>
        <p:spPr>
          <a:xfrm>
            <a:off x="1519427" y="3270503"/>
            <a:ext cx="789432" cy="513588"/>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001011" y="3270503"/>
            <a:ext cx="371856" cy="513588"/>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1563624" y="3544823"/>
            <a:ext cx="701039" cy="513588"/>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1956816" y="3544823"/>
            <a:ext cx="371856" cy="513588"/>
          </a:xfrm>
          <a:prstGeom prst="rect">
            <a:avLst/>
          </a:prstGeom>
          <a:blipFill>
            <a:blip r:embed="rId4" cstate="print"/>
            <a:stretch>
              <a:fillRect/>
            </a:stretch>
          </a:blipFill>
        </p:spPr>
        <p:txBody>
          <a:bodyPr wrap="square" lIns="0" tIns="0" rIns="0" bIns="0" rtlCol="0"/>
          <a:lstStyle/>
          <a:p>
            <a:endParaRPr/>
          </a:p>
        </p:txBody>
      </p:sp>
      <p:sp>
        <p:nvSpPr>
          <p:cNvPr id="15" name="object 15"/>
          <p:cNvSpPr txBox="1"/>
          <p:nvPr/>
        </p:nvSpPr>
        <p:spPr>
          <a:xfrm>
            <a:off x="685800" y="3200400"/>
            <a:ext cx="2438400" cy="838200"/>
          </a:xfrm>
          <a:prstGeom prst="rect">
            <a:avLst/>
          </a:prstGeom>
          <a:ln w="9525">
            <a:solidFill>
              <a:srgbClr val="000000"/>
            </a:solidFill>
          </a:ln>
        </p:spPr>
        <p:txBody>
          <a:bodyPr vert="horz" wrap="square" lIns="0" tIns="139065" rIns="0" bIns="0" rtlCol="0">
            <a:spAutoFit/>
          </a:bodyPr>
          <a:lstStyle/>
          <a:p>
            <a:pPr marL="977265" marR="969644" algn="ctr">
              <a:lnSpc>
                <a:spcPct val="100000"/>
              </a:lnSpc>
              <a:spcBef>
                <a:spcPts val="1095"/>
              </a:spcBef>
            </a:pPr>
            <a:r>
              <a:rPr sz="1800" spc="-5" dirty="0">
                <a:latin typeface="Arial"/>
                <a:cs typeface="Arial"/>
              </a:rPr>
              <a:t>false  true</a:t>
            </a:r>
            <a:endParaRPr sz="1800">
              <a:latin typeface="Arial"/>
              <a:cs typeface="Arial"/>
            </a:endParaRPr>
          </a:p>
        </p:txBody>
      </p:sp>
      <p:sp>
        <p:nvSpPr>
          <p:cNvPr id="18" name="object 18"/>
          <p:cNvSpPr/>
          <p:nvPr/>
        </p:nvSpPr>
        <p:spPr>
          <a:xfrm>
            <a:off x="5442203" y="2409444"/>
            <a:ext cx="376427" cy="513588"/>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6144767" y="2958083"/>
            <a:ext cx="371856" cy="513588"/>
          </a:xfrm>
          <a:prstGeom prst="rect">
            <a:avLst/>
          </a:prstGeom>
          <a:blipFill>
            <a:blip r:embed="rId4" cstate="print"/>
            <a:stretch>
              <a:fillRect/>
            </a:stretch>
          </a:blipFill>
        </p:spPr>
        <p:txBody>
          <a:bodyPr wrap="square" lIns="0" tIns="0" rIns="0" bIns="0" rtlCol="0"/>
          <a:lstStyle/>
          <a:p>
            <a:endParaRPr/>
          </a:p>
        </p:txBody>
      </p:sp>
      <p:sp>
        <p:nvSpPr>
          <p:cNvPr id="25" name="object 25"/>
          <p:cNvSpPr txBox="1"/>
          <p:nvPr/>
        </p:nvSpPr>
        <p:spPr>
          <a:xfrm>
            <a:off x="4320475" y="2303018"/>
            <a:ext cx="439229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a:cs typeface="Arial"/>
              </a:rPr>
              <a:t>An </a:t>
            </a:r>
            <a:r>
              <a:rPr sz="1800" i="1" spc="-5" dirty="0">
                <a:latin typeface="Arial"/>
                <a:cs typeface="Arial"/>
              </a:rPr>
              <a:t>enumeration </a:t>
            </a:r>
            <a:r>
              <a:rPr sz="1800" spc="-5" dirty="0">
                <a:latin typeface="Arial"/>
                <a:cs typeface="Arial"/>
              </a:rPr>
              <a:t>is a user-defined data </a:t>
            </a:r>
            <a:r>
              <a:rPr sz="1800" spc="-10" dirty="0">
                <a:latin typeface="Arial"/>
                <a:cs typeface="Arial"/>
              </a:rPr>
              <a:t>type  </a:t>
            </a:r>
            <a:r>
              <a:rPr sz="1800" spc="-5" dirty="0">
                <a:latin typeface="Arial"/>
                <a:cs typeface="Arial"/>
              </a:rPr>
              <a:t>that consists </a:t>
            </a:r>
            <a:r>
              <a:rPr sz="1800" dirty="0">
                <a:latin typeface="Arial"/>
                <a:cs typeface="Arial"/>
              </a:rPr>
              <a:t>of </a:t>
            </a:r>
            <a:r>
              <a:rPr sz="1800" spc="-5" dirty="0">
                <a:latin typeface="Arial"/>
                <a:cs typeface="Arial"/>
              </a:rPr>
              <a:t>a name and an ordered list  </a:t>
            </a:r>
            <a:r>
              <a:rPr sz="1800" dirty="0">
                <a:latin typeface="Arial"/>
                <a:cs typeface="Arial"/>
              </a:rPr>
              <a:t>of </a:t>
            </a:r>
            <a:r>
              <a:rPr sz="1800" spc="-5" dirty="0">
                <a:latin typeface="Arial"/>
                <a:cs typeface="Arial"/>
              </a:rPr>
              <a:t>enumeration</a:t>
            </a:r>
            <a:r>
              <a:rPr sz="1800" spc="15" dirty="0">
                <a:latin typeface="Arial"/>
                <a:cs typeface="Arial"/>
              </a:rPr>
              <a:t> </a:t>
            </a:r>
            <a:r>
              <a:rPr sz="1800" spc="-5" dirty="0">
                <a:latin typeface="Arial"/>
                <a:cs typeface="Arial"/>
              </a:rPr>
              <a:t>literals.</a:t>
            </a:r>
            <a:endParaRPr sz="18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C34D-3CDF-4EF2-947B-B924DCBF8924}"/>
              </a:ext>
            </a:extLst>
          </p:cNvPr>
          <p:cNvSpPr>
            <a:spLocks noGrp="1"/>
          </p:cNvSpPr>
          <p:nvPr>
            <p:ph type="title"/>
          </p:nvPr>
        </p:nvSpPr>
        <p:spPr/>
        <p:txBody>
          <a:bodyPr/>
          <a:lstStyle/>
          <a:p>
            <a:r>
              <a:rPr lang="en-US" dirty="0"/>
              <a:t>Basic Syntax</a:t>
            </a:r>
            <a:br>
              <a:rPr lang="en-US" dirty="0"/>
            </a:br>
            <a:endParaRPr lang="x-none" dirty="0"/>
          </a:p>
        </p:txBody>
      </p:sp>
      <p:sp>
        <p:nvSpPr>
          <p:cNvPr id="3" name="Content Placeholder 2">
            <a:extLst>
              <a:ext uri="{FF2B5EF4-FFF2-40B4-BE49-F238E27FC236}">
                <a16:creationId xmlns:a16="http://schemas.microsoft.com/office/drawing/2014/main" id="{188B8B47-D2D1-4A38-AD12-7BBB86DB20B5}"/>
              </a:ext>
            </a:extLst>
          </p:cNvPr>
          <p:cNvSpPr>
            <a:spLocks noGrp="1"/>
          </p:cNvSpPr>
          <p:nvPr>
            <p:ph idx="1"/>
          </p:nvPr>
        </p:nvSpPr>
        <p:spPr/>
        <p:txBody>
          <a:bodyPr>
            <a:normAutofit fontScale="77500" lnSpcReduction="20000"/>
          </a:bodyPr>
          <a:lstStyle/>
          <a:p>
            <a:r>
              <a:rPr lang="en-US" b="1" dirty="0"/>
              <a:t>Case Sensitivity</a:t>
            </a:r>
            <a:r>
              <a:rPr lang="en-US" dirty="0"/>
              <a:t> − Java is case sensitive, which means identifier </a:t>
            </a:r>
            <a:r>
              <a:rPr lang="en-US" b="1" dirty="0"/>
              <a:t>Hello</a:t>
            </a:r>
            <a:r>
              <a:rPr lang="en-US" dirty="0"/>
              <a:t> and </a:t>
            </a:r>
            <a:r>
              <a:rPr lang="en-US" b="1" dirty="0"/>
              <a:t>hello</a:t>
            </a:r>
            <a:r>
              <a:rPr lang="en-US" dirty="0"/>
              <a:t> would have different meaning in Java.</a:t>
            </a:r>
          </a:p>
          <a:p>
            <a:r>
              <a:rPr lang="en-US" b="1" dirty="0"/>
              <a:t>Class Names</a:t>
            </a:r>
            <a:r>
              <a:rPr lang="en-US" dirty="0"/>
              <a:t> − For all class names the first letter should be in Upper Case. If several words are used to form a name of the class, each inner word's first letter should be in Upper Case.</a:t>
            </a:r>
          </a:p>
          <a:p>
            <a:r>
              <a:rPr lang="en-US" b="1" dirty="0"/>
              <a:t>Example:</a:t>
            </a:r>
            <a:r>
              <a:rPr lang="en-US" dirty="0"/>
              <a:t> </a:t>
            </a:r>
            <a:r>
              <a:rPr lang="en-US" i="1" dirty="0"/>
              <a:t>class </a:t>
            </a:r>
            <a:r>
              <a:rPr lang="en-US" i="1" dirty="0" err="1"/>
              <a:t>MyFirstJavaClass</a:t>
            </a:r>
            <a:endParaRPr lang="en-US" dirty="0"/>
          </a:p>
          <a:p>
            <a:r>
              <a:rPr lang="en-US" b="1" dirty="0"/>
              <a:t>Method Names</a:t>
            </a:r>
            <a:r>
              <a:rPr lang="en-US" dirty="0"/>
              <a:t> − All method names should start with a Lower Case letter. If several words are used to form the name of the method, then each inner word's first letter should be in Upper Case.</a:t>
            </a:r>
          </a:p>
          <a:p>
            <a:r>
              <a:rPr lang="en-US" b="1" dirty="0"/>
              <a:t>Example:</a:t>
            </a:r>
            <a:r>
              <a:rPr lang="en-US" dirty="0"/>
              <a:t> </a:t>
            </a:r>
            <a:r>
              <a:rPr lang="en-US" i="1" dirty="0"/>
              <a:t>public void </a:t>
            </a:r>
            <a:r>
              <a:rPr lang="en-US" i="1" dirty="0" err="1"/>
              <a:t>myMethodName</a:t>
            </a:r>
            <a:r>
              <a:rPr lang="en-US" i="1" dirty="0"/>
              <a:t>()</a:t>
            </a:r>
            <a:endParaRPr lang="en-US" dirty="0"/>
          </a:p>
          <a:p>
            <a:r>
              <a:rPr lang="en-US" b="1" dirty="0"/>
              <a:t>Program File Name</a:t>
            </a:r>
            <a:r>
              <a:rPr lang="en-US" dirty="0"/>
              <a:t> − Name of the program file should exactly match the class name.</a:t>
            </a:r>
          </a:p>
          <a:p>
            <a:r>
              <a:rPr lang="en-US" dirty="0"/>
              <a:t>When saving the file, you should save it using the class name (Remember Java is case sensitive) and append '.java' to the end of the name (if the file name and the class name do not match, your program will not compile).</a:t>
            </a:r>
          </a:p>
          <a:p>
            <a:r>
              <a:rPr lang="en-US" b="1" dirty="0"/>
              <a:t>Example:</a:t>
            </a:r>
            <a:r>
              <a:rPr lang="en-US" dirty="0"/>
              <a:t> Assume '</a:t>
            </a:r>
            <a:r>
              <a:rPr lang="en-US" dirty="0" err="1"/>
              <a:t>MyFirstJavaProgram</a:t>
            </a:r>
            <a:r>
              <a:rPr lang="en-US" dirty="0"/>
              <a:t>' is the class name. Then the file should be saved as </a:t>
            </a:r>
            <a:r>
              <a:rPr lang="en-US" i="1" dirty="0"/>
              <a:t>'MyFirstJavaProgram.java'</a:t>
            </a:r>
            <a:endParaRPr lang="en-US" dirty="0"/>
          </a:p>
          <a:p>
            <a:r>
              <a:rPr lang="en-US" b="1" dirty="0"/>
              <a:t>public static void main(String </a:t>
            </a:r>
            <a:r>
              <a:rPr lang="en-US" b="1" dirty="0" err="1"/>
              <a:t>args</a:t>
            </a:r>
            <a:r>
              <a:rPr lang="en-US" b="1" dirty="0"/>
              <a:t>[])</a:t>
            </a:r>
            <a:r>
              <a:rPr lang="en-US" dirty="0"/>
              <a:t> − Java program processing starts from the main() method which is a mandatory part of every Java program.</a:t>
            </a:r>
          </a:p>
          <a:p>
            <a:endParaRPr lang="x-none" dirty="0"/>
          </a:p>
        </p:txBody>
      </p:sp>
    </p:spTree>
    <p:extLst>
      <p:ext uri="{BB962C8B-B14F-4D97-AF65-F5344CB8AC3E}">
        <p14:creationId xmlns:p14="http://schemas.microsoft.com/office/powerpoint/2010/main" val="3038688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73100" y="98501"/>
            <a:ext cx="2792095" cy="788670"/>
          </a:xfrm>
          <a:prstGeom prst="rect">
            <a:avLst/>
          </a:prstGeom>
        </p:spPr>
        <p:txBody>
          <a:bodyPr vert="horz" wrap="square" lIns="0" tIns="13335" rIns="0" bIns="0" rtlCol="0">
            <a:spAutoFit/>
          </a:bodyPr>
          <a:lstStyle/>
          <a:p>
            <a:pPr marL="12700">
              <a:lnSpc>
                <a:spcPct val="100000"/>
              </a:lnSpc>
              <a:spcBef>
                <a:spcPts val="105"/>
              </a:spcBef>
            </a:pPr>
            <a:r>
              <a:rPr spc="-705" dirty="0"/>
              <a:t>E</a:t>
            </a:r>
            <a:r>
              <a:rPr spc="-625" dirty="0"/>
              <a:t>x</a:t>
            </a:r>
            <a:r>
              <a:rPr spc="-270" dirty="0"/>
              <a:t>ce</a:t>
            </a:r>
            <a:r>
              <a:rPr spc="-315" dirty="0"/>
              <a:t>p</a:t>
            </a:r>
            <a:r>
              <a:rPr spc="-105" dirty="0"/>
              <a:t>tions</a:t>
            </a:r>
          </a:p>
        </p:txBody>
      </p:sp>
      <p:sp>
        <p:nvSpPr>
          <p:cNvPr id="4" name="object 4"/>
          <p:cNvSpPr/>
          <p:nvPr/>
        </p:nvSpPr>
        <p:spPr>
          <a:xfrm>
            <a:off x="609600" y="4572000"/>
            <a:ext cx="2667000" cy="914400"/>
          </a:xfrm>
          <a:custGeom>
            <a:avLst/>
            <a:gdLst/>
            <a:ahLst/>
            <a:cxnLst/>
            <a:rect l="l" t="t" r="r" b="b"/>
            <a:pathLst>
              <a:path w="2667000" h="914400">
                <a:moveTo>
                  <a:pt x="0" y="914400"/>
                </a:moveTo>
                <a:lnTo>
                  <a:pt x="2667000" y="914400"/>
                </a:lnTo>
                <a:lnTo>
                  <a:pt x="2667000" y="0"/>
                </a:lnTo>
                <a:lnTo>
                  <a:pt x="0" y="0"/>
                </a:lnTo>
                <a:lnTo>
                  <a:pt x="0" y="914400"/>
                </a:lnTo>
                <a:close/>
              </a:path>
            </a:pathLst>
          </a:custGeom>
          <a:solidFill>
            <a:srgbClr val="0E6EC5"/>
          </a:solidFill>
        </p:spPr>
        <p:txBody>
          <a:bodyPr wrap="square" lIns="0" tIns="0" rIns="0" bIns="0" rtlCol="0"/>
          <a:lstStyle/>
          <a:p>
            <a:endParaRPr/>
          </a:p>
        </p:txBody>
      </p:sp>
      <p:sp>
        <p:nvSpPr>
          <p:cNvPr id="5" name="object 5"/>
          <p:cNvSpPr/>
          <p:nvPr/>
        </p:nvSpPr>
        <p:spPr>
          <a:xfrm>
            <a:off x="1043939" y="4680203"/>
            <a:ext cx="1818132" cy="5135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554223" y="4680203"/>
            <a:ext cx="371856" cy="51358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54963" y="4954523"/>
            <a:ext cx="2196084" cy="51358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743200" y="4954523"/>
            <a:ext cx="371856" cy="513588"/>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609600" y="4572000"/>
            <a:ext cx="2667000" cy="914400"/>
          </a:xfrm>
          <a:prstGeom prst="rect">
            <a:avLst/>
          </a:prstGeom>
          <a:ln w="9525">
            <a:solidFill>
              <a:srgbClr val="000000"/>
            </a:solidFill>
          </a:ln>
        </p:spPr>
        <p:txBody>
          <a:bodyPr vert="horz" wrap="square" lIns="0" tIns="177800" rIns="0" bIns="0" rtlCol="0">
            <a:spAutoFit/>
          </a:bodyPr>
          <a:lstStyle/>
          <a:p>
            <a:pPr algn="ctr">
              <a:lnSpc>
                <a:spcPct val="100000"/>
              </a:lnSpc>
              <a:spcBef>
                <a:spcPts val="1400"/>
              </a:spcBef>
            </a:pPr>
            <a:r>
              <a:rPr sz="1800" spc="-5" dirty="0">
                <a:latin typeface="Arial"/>
                <a:cs typeface="Arial"/>
              </a:rPr>
              <a:t>&lt;&lt;exception&gt;&gt;</a:t>
            </a:r>
            <a:endParaRPr sz="1800">
              <a:latin typeface="Arial"/>
              <a:cs typeface="Arial"/>
            </a:endParaRPr>
          </a:p>
          <a:p>
            <a:pPr marL="635" algn="ctr">
              <a:lnSpc>
                <a:spcPct val="100000"/>
              </a:lnSpc>
            </a:pPr>
            <a:r>
              <a:rPr sz="1800" spc="-5" dirty="0">
                <a:latin typeface="Arial"/>
                <a:cs typeface="Arial"/>
              </a:rPr>
              <a:t>InterfaceException</a:t>
            </a:r>
            <a:endParaRPr sz="1800">
              <a:latin typeface="Arial"/>
              <a:cs typeface="Arial"/>
            </a:endParaRPr>
          </a:p>
        </p:txBody>
      </p:sp>
      <p:sp>
        <p:nvSpPr>
          <p:cNvPr id="10" name="object 10"/>
          <p:cNvSpPr/>
          <p:nvPr/>
        </p:nvSpPr>
        <p:spPr>
          <a:xfrm>
            <a:off x="3581400" y="4572000"/>
            <a:ext cx="2667000" cy="914400"/>
          </a:xfrm>
          <a:custGeom>
            <a:avLst/>
            <a:gdLst/>
            <a:ahLst/>
            <a:cxnLst/>
            <a:rect l="l" t="t" r="r" b="b"/>
            <a:pathLst>
              <a:path w="2667000" h="914400">
                <a:moveTo>
                  <a:pt x="0" y="914400"/>
                </a:moveTo>
                <a:lnTo>
                  <a:pt x="2667000" y="914400"/>
                </a:lnTo>
                <a:lnTo>
                  <a:pt x="2667000" y="0"/>
                </a:lnTo>
                <a:lnTo>
                  <a:pt x="0" y="0"/>
                </a:lnTo>
                <a:lnTo>
                  <a:pt x="0" y="914400"/>
                </a:lnTo>
                <a:close/>
              </a:path>
            </a:pathLst>
          </a:custGeom>
          <a:solidFill>
            <a:srgbClr val="0E6EC5"/>
          </a:solidFill>
        </p:spPr>
        <p:txBody>
          <a:bodyPr wrap="square" lIns="0" tIns="0" rIns="0" bIns="0" rtlCol="0"/>
          <a:lstStyle/>
          <a:p>
            <a:endParaRPr/>
          </a:p>
        </p:txBody>
      </p:sp>
      <p:sp>
        <p:nvSpPr>
          <p:cNvPr id="11" name="object 11"/>
          <p:cNvSpPr/>
          <p:nvPr/>
        </p:nvSpPr>
        <p:spPr>
          <a:xfrm>
            <a:off x="4015740" y="4680203"/>
            <a:ext cx="1818132" cy="51358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526023" y="4680203"/>
            <a:ext cx="371855" cy="513588"/>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041647" y="4954523"/>
            <a:ext cx="1764792" cy="51358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498591" y="4954523"/>
            <a:ext cx="371856" cy="513588"/>
          </a:xfrm>
          <a:prstGeom prst="rect">
            <a:avLst/>
          </a:prstGeom>
          <a:blipFill>
            <a:blip r:embed="rId3" cstate="print"/>
            <a:stretch>
              <a:fillRect/>
            </a:stretch>
          </a:blipFill>
        </p:spPr>
        <p:txBody>
          <a:bodyPr wrap="square" lIns="0" tIns="0" rIns="0" bIns="0" rtlCol="0"/>
          <a:lstStyle/>
          <a:p>
            <a:endParaRPr/>
          </a:p>
        </p:txBody>
      </p:sp>
      <p:sp>
        <p:nvSpPr>
          <p:cNvPr id="15" name="object 15"/>
          <p:cNvSpPr txBox="1"/>
          <p:nvPr/>
        </p:nvSpPr>
        <p:spPr>
          <a:xfrm>
            <a:off x="3581400" y="4572000"/>
            <a:ext cx="2667000" cy="914400"/>
          </a:xfrm>
          <a:prstGeom prst="rect">
            <a:avLst/>
          </a:prstGeom>
          <a:ln w="9525">
            <a:solidFill>
              <a:srgbClr val="000000"/>
            </a:solidFill>
          </a:ln>
        </p:spPr>
        <p:txBody>
          <a:bodyPr vert="horz" wrap="square" lIns="0" tIns="177800" rIns="0" bIns="0" rtlCol="0">
            <a:spAutoFit/>
          </a:bodyPr>
          <a:lstStyle/>
          <a:p>
            <a:pPr marL="578485">
              <a:lnSpc>
                <a:spcPct val="100000"/>
              </a:lnSpc>
              <a:spcBef>
                <a:spcPts val="1400"/>
              </a:spcBef>
            </a:pPr>
            <a:r>
              <a:rPr sz="1800" spc="-5" dirty="0">
                <a:latin typeface="Arial"/>
                <a:cs typeface="Arial"/>
              </a:rPr>
              <a:t>&lt;&lt;exception&gt;&gt;</a:t>
            </a:r>
            <a:endParaRPr sz="1800">
              <a:latin typeface="Arial"/>
              <a:cs typeface="Arial"/>
            </a:endParaRPr>
          </a:p>
          <a:p>
            <a:pPr marL="604520">
              <a:lnSpc>
                <a:spcPct val="100000"/>
              </a:lnSpc>
            </a:pPr>
            <a:r>
              <a:rPr sz="1800" spc="-5" dirty="0">
                <a:latin typeface="Arial"/>
                <a:cs typeface="Arial"/>
              </a:rPr>
              <a:t>SQLException</a:t>
            </a:r>
            <a:endParaRPr sz="1800">
              <a:latin typeface="Arial"/>
              <a:cs typeface="Arial"/>
            </a:endParaRPr>
          </a:p>
        </p:txBody>
      </p:sp>
      <p:sp>
        <p:nvSpPr>
          <p:cNvPr id="16" name="object 16"/>
          <p:cNvSpPr/>
          <p:nvPr/>
        </p:nvSpPr>
        <p:spPr>
          <a:xfrm>
            <a:off x="2057400" y="1676400"/>
            <a:ext cx="2514600" cy="762000"/>
          </a:xfrm>
          <a:custGeom>
            <a:avLst/>
            <a:gdLst/>
            <a:ahLst/>
            <a:cxnLst/>
            <a:rect l="l" t="t" r="r" b="b"/>
            <a:pathLst>
              <a:path w="2514600" h="762000">
                <a:moveTo>
                  <a:pt x="0" y="762000"/>
                </a:moveTo>
                <a:lnTo>
                  <a:pt x="2514600" y="762000"/>
                </a:lnTo>
                <a:lnTo>
                  <a:pt x="2514600" y="0"/>
                </a:lnTo>
                <a:lnTo>
                  <a:pt x="0" y="0"/>
                </a:lnTo>
                <a:lnTo>
                  <a:pt x="0" y="762000"/>
                </a:lnTo>
                <a:close/>
              </a:path>
            </a:pathLst>
          </a:custGeom>
          <a:solidFill>
            <a:srgbClr val="0E6EC5"/>
          </a:solidFill>
        </p:spPr>
        <p:txBody>
          <a:bodyPr wrap="square" lIns="0" tIns="0" rIns="0" bIns="0" rtlCol="0"/>
          <a:lstStyle/>
          <a:p>
            <a:endParaRPr/>
          </a:p>
        </p:txBody>
      </p:sp>
      <p:sp>
        <p:nvSpPr>
          <p:cNvPr id="17" name="object 17"/>
          <p:cNvSpPr/>
          <p:nvPr/>
        </p:nvSpPr>
        <p:spPr>
          <a:xfrm>
            <a:off x="2415539" y="1708404"/>
            <a:ext cx="1818132" cy="513588"/>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3925823" y="1708404"/>
            <a:ext cx="371855"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2670048" y="1982723"/>
            <a:ext cx="1307591" cy="51358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3669791" y="1982723"/>
            <a:ext cx="371856"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2057400" y="1676400"/>
            <a:ext cx="2514600" cy="762000"/>
          </a:xfrm>
          <a:prstGeom prst="rect">
            <a:avLst/>
          </a:prstGeom>
          <a:ln w="9525">
            <a:solidFill>
              <a:srgbClr val="000000"/>
            </a:solidFill>
          </a:ln>
        </p:spPr>
        <p:txBody>
          <a:bodyPr vert="horz" wrap="square" lIns="0" tIns="100965" rIns="0" bIns="0" rtlCol="0">
            <a:spAutoFit/>
          </a:bodyPr>
          <a:lstStyle/>
          <a:p>
            <a:pPr algn="ctr">
              <a:lnSpc>
                <a:spcPct val="100000"/>
              </a:lnSpc>
              <a:spcBef>
                <a:spcPts val="795"/>
              </a:spcBef>
            </a:pPr>
            <a:r>
              <a:rPr sz="1800" spc="-5" dirty="0">
                <a:latin typeface="Arial"/>
                <a:cs typeface="Arial"/>
              </a:rPr>
              <a:t>&lt;&lt;exception&gt;&gt;</a:t>
            </a:r>
            <a:endParaRPr sz="1800">
              <a:latin typeface="Arial"/>
              <a:cs typeface="Arial"/>
            </a:endParaRPr>
          </a:p>
          <a:p>
            <a:pPr algn="ctr">
              <a:lnSpc>
                <a:spcPct val="100000"/>
              </a:lnSpc>
            </a:pPr>
            <a:r>
              <a:rPr sz="1800" spc="-5" dirty="0">
                <a:latin typeface="Arial"/>
                <a:cs typeface="Arial"/>
              </a:rPr>
              <a:t>Exception</a:t>
            </a:r>
            <a:endParaRPr sz="1800">
              <a:latin typeface="Arial"/>
              <a:cs typeface="Arial"/>
            </a:endParaRPr>
          </a:p>
        </p:txBody>
      </p:sp>
      <p:sp>
        <p:nvSpPr>
          <p:cNvPr id="22" name="object 22"/>
          <p:cNvSpPr/>
          <p:nvPr/>
        </p:nvSpPr>
        <p:spPr>
          <a:xfrm>
            <a:off x="2057400" y="2590800"/>
            <a:ext cx="2514600" cy="838200"/>
          </a:xfrm>
          <a:custGeom>
            <a:avLst/>
            <a:gdLst/>
            <a:ahLst/>
            <a:cxnLst/>
            <a:rect l="l" t="t" r="r" b="b"/>
            <a:pathLst>
              <a:path w="2514600" h="838200">
                <a:moveTo>
                  <a:pt x="0" y="838200"/>
                </a:moveTo>
                <a:lnTo>
                  <a:pt x="2514600" y="838200"/>
                </a:lnTo>
                <a:lnTo>
                  <a:pt x="2514600" y="0"/>
                </a:lnTo>
                <a:lnTo>
                  <a:pt x="0" y="0"/>
                </a:lnTo>
                <a:lnTo>
                  <a:pt x="0" y="838200"/>
                </a:lnTo>
                <a:close/>
              </a:path>
            </a:pathLst>
          </a:custGeom>
          <a:solidFill>
            <a:srgbClr val="0E6EC5"/>
          </a:solidFill>
        </p:spPr>
        <p:txBody>
          <a:bodyPr wrap="square" lIns="0" tIns="0" rIns="0" bIns="0" rtlCol="0"/>
          <a:lstStyle/>
          <a:p>
            <a:endParaRPr/>
          </a:p>
        </p:txBody>
      </p:sp>
      <p:sp>
        <p:nvSpPr>
          <p:cNvPr id="23" name="object 23"/>
          <p:cNvSpPr/>
          <p:nvPr/>
        </p:nvSpPr>
        <p:spPr>
          <a:xfrm>
            <a:off x="2404872" y="2645664"/>
            <a:ext cx="1699260" cy="510539"/>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3799332" y="2667000"/>
            <a:ext cx="443484" cy="510539"/>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3938015" y="2667000"/>
            <a:ext cx="441960" cy="510539"/>
          </a:xfrm>
          <a:prstGeom prst="rect">
            <a:avLst/>
          </a:prstGeom>
          <a:blipFill>
            <a:blip r:embed="rId9" cstate="print"/>
            <a:stretch>
              <a:fillRect/>
            </a:stretch>
          </a:blipFill>
        </p:spPr>
        <p:txBody>
          <a:bodyPr wrap="square" lIns="0" tIns="0" rIns="0" bIns="0" rtlCol="0"/>
          <a:lstStyle/>
          <a:p>
            <a:endParaRPr/>
          </a:p>
        </p:txBody>
      </p:sp>
      <p:sp>
        <p:nvSpPr>
          <p:cNvPr id="26" name="object 26"/>
          <p:cNvSpPr/>
          <p:nvPr/>
        </p:nvSpPr>
        <p:spPr>
          <a:xfrm>
            <a:off x="2299716" y="2919983"/>
            <a:ext cx="2048256" cy="510539"/>
          </a:xfrm>
          <a:prstGeom prst="rect">
            <a:avLst/>
          </a:prstGeom>
          <a:blipFill>
            <a:blip r:embed="rId10" cstate="print"/>
            <a:stretch>
              <a:fillRect/>
            </a:stretch>
          </a:blipFill>
        </p:spPr>
        <p:txBody>
          <a:bodyPr wrap="square" lIns="0" tIns="0" rIns="0" bIns="0" rtlCol="0"/>
          <a:lstStyle/>
          <a:p>
            <a:endParaRPr/>
          </a:p>
        </p:txBody>
      </p:sp>
      <p:sp>
        <p:nvSpPr>
          <p:cNvPr id="27" name="object 27"/>
          <p:cNvSpPr/>
          <p:nvPr/>
        </p:nvSpPr>
        <p:spPr>
          <a:xfrm>
            <a:off x="4043171" y="2941320"/>
            <a:ext cx="441960" cy="510539"/>
          </a:xfrm>
          <a:prstGeom prst="rect">
            <a:avLst/>
          </a:prstGeom>
          <a:blipFill>
            <a:blip r:embed="rId9" cstate="print"/>
            <a:stretch>
              <a:fillRect/>
            </a:stretch>
          </a:blipFill>
        </p:spPr>
        <p:txBody>
          <a:bodyPr wrap="square" lIns="0" tIns="0" rIns="0" bIns="0" rtlCol="0"/>
          <a:lstStyle/>
          <a:p>
            <a:endParaRPr/>
          </a:p>
        </p:txBody>
      </p:sp>
      <p:sp>
        <p:nvSpPr>
          <p:cNvPr id="28" name="object 28"/>
          <p:cNvSpPr txBox="1"/>
          <p:nvPr/>
        </p:nvSpPr>
        <p:spPr>
          <a:xfrm>
            <a:off x="2057400" y="2590800"/>
            <a:ext cx="2514600" cy="838200"/>
          </a:xfrm>
          <a:prstGeom prst="rect">
            <a:avLst/>
          </a:prstGeom>
          <a:ln w="9525">
            <a:solidFill>
              <a:srgbClr val="000000"/>
            </a:solidFill>
          </a:ln>
        </p:spPr>
        <p:txBody>
          <a:bodyPr vert="horz" wrap="square" lIns="0" tIns="123825" rIns="0" bIns="0" rtlCol="0">
            <a:spAutoFit/>
          </a:bodyPr>
          <a:lstStyle/>
          <a:p>
            <a:pPr marL="384810" marR="378460" indent="105410">
              <a:lnSpc>
                <a:spcPct val="100000"/>
              </a:lnSpc>
              <a:spcBef>
                <a:spcPts val="975"/>
              </a:spcBef>
            </a:pPr>
            <a:r>
              <a:rPr sz="1800" spc="-5" dirty="0">
                <a:latin typeface="Arial"/>
                <a:cs typeface="Arial"/>
              </a:rPr>
              <a:t>getMessage()  pr</a:t>
            </a:r>
            <a:r>
              <a:rPr sz="1800" spc="-15" dirty="0">
                <a:latin typeface="Arial"/>
                <a:cs typeface="Arial"/>
              </a:rPr>
              <a:t>i</a:t>
            </a:r>
            <a:r>
              <a:rPr sz="1800" dirty="0">
                <a:latin typeface="Arial"/>
                <a:cs typeface="Arial"/>
              </a:rPr>
              <a:t>ntStack</a:t>
            </a:r>
            <a:r>
              <a:rPr sz="1800" spc="-60" dirty="0">
                <a:latin typeface="Arial"/>
                <a:cs typeface="Arial"/>
              </a:rPr>
              <a:t>T</a:t>
            </a:r>
            <a:r>
              <a:rPr sz="1800" spc="-5" dirty="0">
                <a:latin typeface="Arial"/>
                <a:cs typeface="Arial"/>
              </a:rPr>
              <a:t>rac</a:t>
            </a:r>
            <a:r>
              <a:rPr sz="1800" spc="-15" dirty="0">
                <a:latin typeface="Arial"/>
                <a:cs typeface="Arial"/>
              </a:rPr>
              <a:t>e</a:t>
            </a:r>
            <a:r>
              <a:rPr sz="1800" dirty="0">
                <a:latin typeface="Arial"/>
                <a:cs typeface="Arial"/>
              </a:rPr>
              <a:t>()</a:t>
            </a:r>
            <a:endParaRPr sz="1800">
              <a:latin typeface="Arial"/>
              <a:cs typeface="Arial"/>
            </a:endParaRPr>
          </a:p>
        </p:txBody>
      </p:sp>
      <p:sp>
        <p:nvSpPr>
          <p:cNvPr id="29" name="object 29"/>
          <p:cNvSpPr/>
          <p:nvPr/>
        </p:nvSpPr>
        <p:spPr>
          <a:xfrm>
            <a:off x="2057400" y="2438400"/>
            <a:ext cx="2514600" cy="152400"/>
          </a:xfrm>
          <a:custGeom>
            <a:avLst/>
            <a:gdLst/>
            <a:ahLst/>
            <a:cxnLst/>
            <a:rect l="l" t="t" r="r" b="b"/>
            <a:pathLst>
              <a:path w="2514600" h="152400">
                <a:moveTo>
                  <a:pt x="0" y="152400"/>
                </a:moveTo>
                <a:lnTo>
                  <a:pt x="2514600" y="152400"/>
                </a:lnTo>
                <a:lnTo>
                  <a:pt x="2514600" y="0"/>
                </a:lnTo>
                <a:lnTo>
                  <a:pt x="0" y="0"/>
                </a:lnTo>
                <a:lnTo>
                  <a:pt x="0" y="152400"/>
                </a:lnTo>
                <a:close/>
              </a:path>
            </a:pathLst>
          </a:custGeom>
          <a:solidFill>
            <a:srgbClr val="0E6EC5"/>
          </a:solidFill>
        </p:spPr>
        <p:txBody>
          <a:bodyPr wrap="square" lIns="0" tIns="0" rIns="0" bIns="0" rtlCol="0"/>
          <a:lstStyle/>
          <a:p>
            <a:endParaRPr/>
          </a:p>
        </p:txBody>
      </p:sp>
      <p:sp>
        <p:nvSpPr>
          <p:cNvPr id="30" name="object 30"/>
          <p:cNvSpPr/>
          <p:nvPr/>
        </p:nvSpPr>
        <p:spPr>
          <a:xfrm>
            <a:off x="2057400" y="2438400"/>
            <a:ext cx="2514600" cy="152400"/>
          </a:xfrm>
          <a:custGeom>
            <a:avLst/>
            <a:gdLst/>
            <a:ahLst/>
            <a:cxnLst/>
            <a:rect l="l" t="t" r="r" b="b"/>
            <a:pathLst>
              <a:path w="2514600" h="152400">
                <a:moveTo>
                  <a:pt x="0" y="152400"/>
                </a:moveTo>
                <a:lnTo>
                  <a:pt x="2514600" y="152400"/>
                </a:lnTo>
                <a:lnTo>
                  <a:pt x="2514600" y="0"/>
                </a:lnTo>
                <a:lnTo>
                  <a:pt x="0" y="0"/>
                </a:lnTo>
                <a:lnTo>
                  <a:pt x="0" y="152400"/>
                </a:lnTo>
                <a:close/>
              </a:path>
            </a:pathLst>
          </a:custGeom>
          <a:ln w="9525">
            <a:solidFill>
              <a:srgbClr val="000000"/>
            </a:solidFill>
          </a:ln>
        </p:spPr>
        <p:txBody>
          <a:bodyPr wrap="square" lIns="0" tIns="0" rIns="0" bIns="0" rtlCol="0"/>
          <a:lstStyle/>
          <a:p>
            <a:endParaRPr/>
          </a:p>
        </p:txBody>
      </p:sp>
      <p:sp>
        <p:nvSpPr>
          <p:cNvPr id="31" name="object 31"/>
          <p:cNvSpPr/>
          <p:nvPr/>
        </p:nvSpPr>
        <p:spPr>
          <a:xfrm>
            <a:off x="2209800" y="3429000"/>
            <a:ext cx="419100" cy="363855"/>
          </a:xfrm>
          <a:custGeom>
            <a:avLst/>
            <a:gdLst/>
            <a:ahLst/>
            <a:cxnLst/>
            <a:rect l="l" t="t" r="r" b="b"/>
            <a:pathLst>
              <a:path w="419100" h="363854">
                <a:moveTo>
                  <a:pt x="179577" y="0"/>
                </a:moveTo>
                <a:lnTo>
                  <a:pt x="0" y="363474"/>
                </a:lnTo>
                <a:lnTo>
                  <a:pt x="419100" y="363474"/>
                </a:lnTo>
                <a:lnTo>
                  <a:pt x="179577" y="0"/>
                </a:lnTo>
                <a:close/>
              </a:path>
            </a:pathLst>
          </a:custGeom>
          <a:solidFill>
            <a:srgbClr val="FFFFFF"/>
          </a:solidFill>
        </p:spPr>
        <p:txBody>
          <a:bodyPr wrap="square" lIns="0" tIns="0" rIns="0" bIns="0" rtlCol="0"/>
          <a:lstStyle/>
          <a:p>
            <a:endParaRPr/>
          </a:p>
        </p:txBody>
      </p:sp>
      <p:sp>
        <p:nvSpPr>
          <p:cNvPr id="32" name="object 32"/>
          <p:cNvSpPr/>
          <p:nvPr/>
        </p:nvSpPr>
        <p:spPr>
          <a:xfrm>
            <a:off x="2209800" y="3429000"/>
            <a:ext cx="419100" cy="363855"/>
          </a:xfrm>
          <a:custGeom>
            <a:avLst/>
            <a:gdLst/>
            <a:ahLst/>
            <a:cxnLst/>
            <a:rect l="l" t="t" r="r" b="b"/>
            <a:pathLst>
              <a:path w="419100" h="363854">
                <a:moveTo>
                  <a:pt x="179577" y="0"/>
                </a:moveTo>
                <a:lnTo>
                  <a:pt x="0" y="363474"/>
                </a:lnTo>
                <a:lnTo>
                  <a:pt x="419100" y="363474"/>
                </a:lnTo>
                <a:lnTo>
                  <a:pt x="179577" y="0"/>
                </a:lnTo>
                <a:close/>
              </a:path>
            </a:pathLst>
          </a:custGeom>
          <a:ln w="19050">
            <a:solidFill>
              <a:srgbClr val="000000"/>
            </a:solidFill>
          </a:ln>
        </p:spPr>
        <p:txBody>
          <a:bodyPr wrap="square" lIns="0" tIns="0" rIns="0" bIns="0" rtlCol="0"/>
          <a:lstStyle/>
          <a:p>
            <a:endParaRPr/>
          </a:p>
        </p:txBody>
      </p:sp>
      <p:sp>
        <p:nvSpPr>
          <p:cNvPr id="33" name="object 33"/>
          <p:cNvSpPr/>
          <p:nvPr/>
        </p:nvSpPr>
        <p:spPr>
          <a:xfrm>
            <a:off x="2438400" y="3810000"/>
            <a:ext cx="0" cy="762000"/>
          </a:xfrm>
          <a:custGeom>
            <a:avLst/>
            <a:gdLst/>
            <a:ahLst/>
            <a:cxnLst/>
            <a:rect l="l" t="t" r="r" b="b"/>
            <a:pathLst>
              <a:path h="762000">
                <a:moveTo>
                  <a:pt x="0" y="0"/>
                </a:moveTo>
                <a:lnTo>
                  <a:pt x="0" y="762000"/>
                </a:lnTo>
              </a:path>
            </a:pathLst>
          </a:custGeom>
          <a:ln w="9525">
            <a:solidFill>
              <a:srgbClr val="000000"/>
            </a:solidFill>
          </a:ln>
        </p:spPr>
        <p:txBody>
          <a:bodyPr wrap="square" lIns="0" tIns="0" rIns="0" bIns="0" rtlCol="0"/>
          <a:lstStyle/>
          <a:p>
            <a:endParaRPr/>
          </a:p>
        </p:txBody>
      </p:sp>
      <p:sp>
        <p:nvSpPr>
          <p:cNvPr id="34" name="object 34"/>
          <p:cNvSpPr/>
          <p:nvPr/>
        </p:nvSpPr>
        <p:spPr>
          <a:xfrm>
            <a:off x="3886200" y="3429000"/>
            <a:ext cx="419100" cy="363855"/>
          </a:xfrm>
          <a:custGeom>
            <a:avLst/>
            <a:gdLst/>
            <a:ahLst/>
            <a:cxnLst/>
            <a:rect l="l" t="t" r="r" b="b"/>
            <a:pathLst>
              <a:path w="419100" h="363854">
                <a:moveTo>
                  <a:pt x="179577" y="0"/>
                </a:moveTo>
                <a:lnTo>
                  <a:pt x="0" y="363474"/>
                </a:lnTo>
                <a:lnTo>
                  <a:pt x="419100" y="363474"/>
                </a:lnTo>
                <a:lnTo>
                  <a:pt x="179577" y="0"/>
                </a:lnTo>
                <a:close/>
              </a:path>
            </a:pathLst>
          </a:custGeom>
          <a:solidFill>
            <a:srgbClr val="FFFFFF"/>
          </a:solidFill>
        </p:spPr>
        <p:txBody>
          <a:bodyPr wrap="square" lIns="0" tIns="0" rIns="0" bIns="0" rtlCol="0"/>
          <a:lstStyle/>
          <a:p>
            <a:endParaRPr/>
          </a:p>
        </p:txBody>
      </p:sp>
      <p:sp>
        <p:nvSpPr>
          <p:cNvPr id="35" name="object 35"/>
          <p:cNvSpPr/>
          <p:nvPr/>
        </p:nvSpPr>
        <p:spPr>
          <a:xfrm>
            <a:off x="3886200" y="3429000"/>
            <a:ext cx="419100" cy="363855"/>
          </a:xfrm>
          <a:custGeom>
            <a:avLst/>
            <a:gdLst/>
            <a:ahLst/>
            <a:cxnLst/>
            <a:rect l="l" t="t" r="r" b="b"/>
            <a:pathLst>
              <a:path w="419100" h="363854">
                <a:moveTo>
                  <a:pt x="179577" y="0"/>
                </a:moveTo>
                <a:lnTo>
                  <a:pt x="0" y="363474"/>
                </a:lnTo>
                <a:lnTo>
                  <a:pt x="419100" y="363474"/>
                </a:lnTo>
                <a:lnTo>
                  <a:pt x="179577" y="0"/>
                </a:lnTo>
                <a:close/>
              </a:path>
            </a:pathLst>
          </a:custGeom>
          <a:ln w="19050">
            <a:solidFill>
              <a:srgbClr val="000000"/>
            </a:solidFill>
          </a:ln>
        </p:spPr>
        <p:txBody>
          <a:bodyPr wrap="square" lIns="0" tIns="0" rIns="0" bIns="0" rtlCol="0"/>
          <a:lstStyle/>
          <a:p>
            <a:endParaRPr/>
          </a:p>
        </p:txBody>
      </p:sp>
      <p:sp>
        <p:nvSpPr>
          <p:cNvPr id="36" name="object 36"/>
          <p:cNvSpPr/>
          <p:nvPr/>
        </p:nvSpPr>
        <p:spPr>
          <a:xfrm>
            <a:off x="4114800" y="3810000"/>
            <a:ext cx="0" cy="762000"/>
          </a:xfrm>
          <a:custGeom>
            <a:avLst/>
            <a:gdLst/>
            <a:ahLst/>
            <a:cxnLst/>
            <a:rect l="l" t="t" r="r" b="b"/>
            <a:pathLst>
              <a:path h="762000">
                <a:moveTo>
                  <a:pt x="0" y="0"/>
                </a:moveTo>
                <a:lnTo>
                  <a:pt x="0" y="762000"/>
                </a:lnTo>
              </a:path>
            </a:pathLst>
          </a:custGeom>
          <a:ln w="9525">
            <a:solidFill>
              <a:srgbClr val="000000"/>
            </a:solidFill>
          </a:ln>
        </p:spPr>
        <p:txBody>
          <a:bodyPr wrap="square" lIns="0" tIns="0" rIns="0" bIns="0" rtlCol="0"/>
          <a:lstStyle/>
          <a:p>
            <a:endParaRPr/>
          </a:p>
        </p:txBody>
      </p:sp>
      <p:sp>
        <p:nvSpPr>
          <p:cNvPr id="37" name="object 37"/>
          <p:cNvSpPr/>
          <p:nvPr/>
        </p:nvSpPr>
        <p:spPr>
          <a:xfrm>
            <a:off x="4901184" y="1571244"/>
            <a:ext cx="1423415" cy="513588"/>
          </a:xfrm>
          <a:prstGeom prst="rect">
            <a:avLst/>
          </a:prstGeom>
          <a:blipFill>
            <a:blip r:embed="rId11" cstate="print"/>
            <a:stretch>
              <a:fillRect/>
            </a:stretch>
          </a:blipFill>
        </p:spPr>
        <p:txBody>
          <a:bodyPr wrap="square" lIns="0" tIns="0" rIns="0" bIns="0" rtlCol="0"/>
          <a:lstStyle/>
          <a:p>
            <a:endParaRPr/>
          </a:p>
        </p:txBody>
      </p:sp>
      <p:sp>
        <p:nvSpPr>
          <p:cNvPr id="38" name="object 38"/>
          <p:cNvSpPr/>
          <p:nvPr/>
        </p:nvSpPr>
        <p:spPr>
          <a:xfrm>
            <a:off x="6016752" y="1571244"/>
            <a:ext cx="373379" cy="513588"/>
          </a:xfrm>
          <a:prstGeom prst="rect">
            <a:avLst/>
          </a:prstGeom>
          <a:blipFill>
            <a:blip r:embed="rId3" cstate="print"/>
            <a:stretch>
              <a:fillRect/>
            </a:stretch>
          </a:blipFill>
        </p:spPr>
        <p:txBody>
          <a:bodyPr wrap="square" lIns="0" tIns="0" rIns="0" bIns="0" rtlCol="0"/>
          <a:lstStyle/>
          <a:p>
            <a:endParaRPr/>
          </a:p>
        </p:txBody>
      </p:sp>
      <p:sp>
        <p:nvSpPr>
          <p:cNvPr id="39" name="object 39"/>
          <p:cNvSpPr/>
          <p:nvPr/>
        </p:nvSpPr>
        <p:spPr>
          <a:xfrm>
            <a:off x="6082284" y="1571244"/>
            <a:ext cx="2415540" cy="513588"/>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4901184" y="1845564"/>
            <a:ext cx="2377440" cy="513588"/>
          </a:xfrm>
          <a:prstGeom prst="rect">
            <a:avLst/>
          </a:prstGeom>
          <a:blipFill>
            <a:blip r:embed="rId13" cstate="print"/>
            <a:stretch>
              <a:fillRect/>
            </a:stretch>
          </a:blipFill>
        </p:spPr>
        <p:txBody>
          <a:bodyPr wrap="square" lIns="0" tIns="0" rIns="0" bIns="0" rtlCol="0"/>
          <a:lstStyle/>
          <a:p>
            <a:endParaRPr/>
          </a:p>
        </p:txBody>
      </p:sp>
      <p:sp>
        <p:nvSpPr>
          <p:cNvPr id="41" name="object 41"/>
          <p:cNvSpPr/>
          <p:nvPr/>
        </p:nvSpPr>
        <p:spPr>
          <a:xfrm>
            <a:off x="6970776" y="1845564"/>
            <a:ext cx="371855" cy="513588"/>
          </a:xfrm>
          <a:prstGeom prst="rect">
            <a:avLst/>
          </a:prstGeom>
          <a:blipFill>
            <a:blip r:embed="rId3" cstate="print"/>
            <a:stretch>
              <a:fillRect/>
            </a:stretch>
          </a:blipFill>
        </p:spPr>
        <p:txBody>
          <a:bodyPr wrap="square" lIns="0" tIns="0" rIns="0" bIns="0" rtlCol="0"/>
          <a:lstStyle/>
          <a:p>
            <a:endParaRPr/>
          </a:p>
        </p:txBody>
      </p:sp>
      <p:sp>
        <p:nvSpPr>
          <p:cNvPr id="42" name="object 42"/>
          <p:cNvSpPr/>
          <p:nvPr/>
        </p:nvSpPr>
        <p:spPr>
          <a:xfrm>
            <a:off x="4901184" y="2257044"/>
            <a:ext cx="2974848" cy="513588"/>
          </a:xfrm>
          <a:prstGeom prst="rect">
            <a:avLst/>
          </a:prstGeom>
          <a:blipFill>
            <a:blip r:embed="rId14" cstate="print"/>
            <a:stretch>
              <a:fillRect/>
            </a:stretch>
          </a:blipFill>
        </p:spPr>
        <p:txBody>
          <a:bodyPr wrap="square" lIns="0" tIns="0" rIns="0" bIns="0" rtlCol="0"/>
          <a:lstStyle/>
          <a:p>
            <a:endParaRPr/>
          </a:p>
        </p:txBody>
      </p:sp>
      <p:sp>
        <p:nvSpPr>
          <p:cNvPr id="43" name="object 43"/>
          <p:cNvSpPr/>
          <p:nvPr/>
        </p:nvSpPr>
        <p:spPr>
          <a:xfrm>
            <a:off x="4901184" y="2531364"/>
            <a:ext cx="2695956" cy="513588"/>
          </a:xfrm>
          <a:prstGeom prst="rect">
            <a:avLst/>
          </a:prstGeom>
          <a:blipFill>
            <a:blip r:embed="rId15" cstate="print"/>
            <a:stretch>
              <a:fillRect/>
            </a:stretch>
          </a:blipFill>
        </p:spPr>
        <p:txBody>
          <a:bodyPr wrap="square" lIns="0" tIns="0" rIns="0" bIns="0" rtlCol="0"/>
          <a:lstStyle/>
          <a:p>
            <a:endParaRPr/>
          </a:p>
        </p:txBody>
      </p:sp>
      <p:sp>
        <p:nvSpPr>
          <p:cNvPr id="44" name="object 44"/>
          <p:cNvSpPr/>
          <p:nvPr/>
        </p:nvSpPr>
        <p:spPr>
          <a:xfrm>
            <a:off x="4901184" y="2805683"/>
            <a:ext cx="1703832" cy="513588"/>
          </a:xfrm>
          <a:prstGeom prst="rect">
            <a:avLst/>
          </a:prstGeom>
          <a:blipFill>
            <a:blip r:embed="rId16" cstate="print"/>
            <a:stretch>
              <a:fillRect/>
            </a:stretch>
          </a:blipFill>
        </p:spPr>
        <p:txBody>
          <a:bodyPr wrap="square" lIns="0" tIns="0" rIns="0" bIns="0" rtlCol="0"/>
          <a:lstStyle/>
          <a:p>
            <a:endParaRPr/>
          </a:p>
        </p:txBody>
      </p:sp>
      <p:sp>
        <p:nvSpPr>
          <p:cNvPr id="45" name="object 45"/>
          <p:cNvSpPr/>
          <p:nvPr/>
        </p:nvSpPr>
        <p:spPr>
          <a:xfrm>
            <a:off x="6297167" y="2805683"/>
            <a:ext cx="371856" cy="513588"/>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5032628" y="1627378"/>
            <a:ext cx="3249930" cy="1534795"/>
          </a:xfrm>
          <a:prstGeom prst="rect">
            <a:avLst/>
          </a:prstGeom>
        </p:spPr>
        <p:txBody>
          <a:bodyPr vert="horz" wrap="square" lIns="0" tIns="12700" rIns="0" bIns="0" rtlCol="0">
            <a:spAutoFit/>
          </a:bodyPr>
          <a:lstStyle/>
          <a:p>
            <a:pPr marL="12700" marR="5080">
              <a:lnSpc>
                <a:spcPct val="100000"/>
              </a:lnSpc>
              <a:spcBef>
                <a:spcPts val="100"/>
              </a:spcBef>
            </a:pPr>
            <a:r>
              <a:rPr sz="1800" i="1" spc="-5" dirty="0">
                <a:latin typeface="Arial"/>
                <a:cs typeface="Arial"/>
              </a:rPr>
              <a:t>Exceptions </a:t>
            </a:r>
            <a:r>
              <a:rPr sz="1800" spc="-5" dirty="0">
                <a:latin typeface="Arial"/>
                <a:cs typeface="Arial"/>
              </a:rPr>
              <a:t>can be modeled just  like any other</a:t>
            </a:r>
            <a:r>
              <a:rPr sz="1800" spc="5" dirty="0">
                <a:latin typeface="Arial"/>
                <a:cs typeface="Arial"/>
              </a:rPr>
              <a:t> </a:t>
            </a:r>
            <a:r>
              <a:rPr sz="1800" spc="-5" dirty="0">
                <a:latin typeface="Arial"/>
                <a:cs typeface="Arial"/>
              </a:rPr>
              <a:t>class.</a:t>
            </a:r>
            <a:endParaRPr sz="1800">
              <a:latin typeface="Arial"/>
              <a:cs typeface="Arial"/>
            </a:endParaRPr>
          </a:p>
          <a:p>
            <a:pPr marL="12700" marR="628015">
              <a:lnSpc>
                <a:spcPct val="100000"/>
              </a:lnSpc>
              <a:spcBef>
                <a:spcPts val="1080"/>
              </a:spcBef>
            </a:pPr>
            <a:r>
              <a:rPr sz="1800" spc="-5" dirty="0">
                <a:latin typeface="Arial"/>
                <a:cs typeface="Arial"/>
              </a:rPr>
              <a:t>Notice </a:t>
            </a:r>
            <a:r>
              <a:rPr sz="1800" dirty="0">
                <a:latin typeface="Arial"/>
                <a:cs typeface="Arial"/>
              </a:rPr>
              <a:t>the</a:t>
            </a:r>
            <a:r>
              <a:rPr sz="1800" spc="-50" dirty="0">
                <a:latin typeface="Arial"/>
                <a:cs typeface="Arial"/>
              </a:rPr>
              <a:t> </a:t>
            </a:r>
            <a:r>
              <a:rPr sz="1800" spc="-5" dirty="0">
                <a:latin typeface="Arial"/>
                <a:cs typeface="Arial"/>
              </a:rPr>
              <a:t>&lt;&lt;exception&gt;&gt;  stereotype in </a:t>
            </a:r>
            <a:r>
              <a:rPr sz="1800" dirty="0">
                <a:latin typeface="Arial"/>
                <a:cs typeface="Arial"/>
              </a:rPr>
              <a:t>the </a:t>
            </a:r>
            <a:r>
              <a:rPr sz="1800" spc="-5" dirty="0">
                <a:latin typeface="Arial"/>
                <a:cs typeface="Arial"/>
              </a:rPr>
              <a:t>name  compartment.</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6C75-2F1D-4F70-9294-F58ECB559D93}"/>
              </a:ext>
            </a:extLst>
          </p:cNvPr>
          <p:cNvSpPr>
            <a:spLocks noGrp="1"/>
          </p:cNvSpPr>
          <p:nvPr>
            <p:ph type="title"/>
          </p:nvPr>
        </p:nvSpPr>
        <p:spPr/>
        <p:txBody>
          <a:bodyPr>
            <a:normAutofit fontScale="90000"/>
          </a:bodyPr>
          <a:lstStyle/>
          <a:p>
            <a:r>
              <a:rPr lang="en-US" dirty="0"/>
              <a:t>Object and Class Example: main within the class</a:t>
            </a:r>
            <a:br>
              <a:rPr lang="en-US" dirty="0"/>
            </a:br>
            <a:endParaRPr lang="x-none" dirty="0"/>
          </a:p>
        </p:txBody>
      </p:sp>
      <p:sp>
        <p:nvSpPr>
          <p:cNvPr id="3" name="Content Placeholder 2">
            <a:extLst>
              <a:ext uri="{FF2B5EF4-FFF2-40B4-BE49-F238E27FC236}">
                <a16:creationId xmlns:a16="http://schemas.microsoft.com/office/drawing/2014/main" id="{D3003D7F-C318-4CA0-AF81-F7195E9116D2}"/>
              </a:ext>
            </a:extLst>
          </p:cNvPr>
          <p:cNvSpPr>
            <a:spLocks noGrp="1"/>
          </p:cNvSpPr>
          <p:nvPr>
            <p:ph idx="1"/>
          </p:nvPr>
        </p:nvSpPr>
        <p:spPr/>
        <p:txBody>
          <a:bodyPr>
            <a:normAutofit fontScale="92500" lnSpcReduction="10000"/>
          </a:bodyPr>
          <a:lstStyle/>
          <a:p>
            <a:r>
              <a:rPr lang="en-US" dirty="0"/>
              <a:t>class Student{  </a:t>
            </a:r>
          </a:p>
          <a:p>
            <a:r>
              <a:rPr lang="en-US" dirty="0"/>
              <a:t> </a:t>
            </a:r>
          </a:p>
          <a:p>
            <a:r>
              <a:rPr lang="en-US" dirty="0"/>
              <a:t> int id; </a:t>
            </a:r>
          </a:p>
          <a:p>
            <a:r>
              <a:rPr lang="en-US" dirty="0"/>
              <a:t> String name;  </a:t>
            </a:r>
          </a:p>
          <a:p>
            <a:r>
              <a:rPr lang="en-US" dirty="0"/>
              <a:t> </a:t>
            </a:r>
          </a:p>
          <a:p>
            <a:r>
              <a:rPr lang="en-US" dirty="0"/>
              <a:t> public static void main(String </a:t>
            </a:r>
            <a:r>
              <a:rPr lang="en-US" dirty="0" err="1"/>
              <a:t>args</a:t>
            </a:r>
            <a:r>
              <a:rPr lang="en-US" dirty="0"/>
              <a:t>[]){  </a:t>
            </a:r>
          </a:p>
          <a:p>
            <a:r>
              <a:rPr lang="en-US" dirty="0"/>
              <a:t>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a:p>
            <a:r>
              <a:rPr lang="en-US" dirty="0"/>
              <a:t>} </a:t>
            </a:r>
            <a:endParaRPr lang="x-none" dirty="0"/>
          </a:p>
        </p:txBody>
      </p:sp>
    </p:spTree>
    <p:extLst>
      <p:ext uri="{BB962C8B-B14F-4D97-AF65-F5344CB8AC3E}">
        <p14:creationId xmlns:p14="http://schemas.microsoft.com/office/powerpoint/2010/main" val="107019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5A94-707C-4EE6-A1A8-7E8F3C6F6B66}"/>
              </a:ext>
            </a:extLst>
          </p:cNvPr>
          <p:cNvSpPr>
            <a:spLocks noGrp="1"/>
          </p:cNvSpPr>
          <p:nvPr>
            <p:ph type="title"/>
          </p:nvPr>
        </p:nvSpPr>
        <p:spPr/>
        <p:txBody>
          <a:bodyPr/>
          <a:lstStyle/>
          <a:p>
            <a:r>
              <a:rPr lang="en-US" dirty="0"/>
              <a:t>Output</a:t>
            </a:r>
            <a:endParaRPr lang="x-none" dirty="0"/>
          </a:p>
        </p:txBody>
      </p:sp>
      <p:pic>
        <p:nvPicPr>
          <p:cNvPr id="4" name="Content Placeholder 3">
            <a:extLst>
              <a:ext uri="{FF2B5EF4-FFF2-40B4-BE49-F238E27FC236}">
                <a16:creationId xmlns:a16="http://schemas.microsoft.com/office/drawing/2014/main" id="{5296D762-9573-438A-8A97-C6FF5594EA9F}"/>
              </a:ext>
            </a:extLst>
          </p:cNvPr>
          <p:cNvPicPr>
            <a:picLocks noGrp="1" noChangeAspect="1"/>
          </p:cNvPicPr>
          <p:nvPr>
            <p:ph idx="1"/>
          </p:nvPr>
        </p:nvPicPr>
        <p:blipFill>
          <a:blip r:embed="rId2"/>
          <a:stretch>
            <a:fillRect/>
          </a:stretch>
        </p:blipFill>
        <p:spPr>
          <a:xfrm>
            <a:off x="2133600" y="2667000"/>
            <a:ext cx="4876799" cy="2285999"/>
          </a:xfrm>
          <a:prstGeom prst="rect">
            <a:avLst/>
          </a:prstGeom>
        </p:spPr>
      </p:pic>
    </p:spTree>
    <p:extLst>
      <p:ext uri="{BB962C8B-B14F-4D97-AF65-F5344CB8AC3E}">
        <p14:creationId xmlns:p14="http://schemas.microsoft.com/office/powerpoint/2010/main" val="3603469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4371</TotalTime>
  <Words>3358</Words>
  <Application>Microsoft Office PowerPoint</Application>
  <PresentationFormat>On-screen Show (4:3)</PresentationFormat>
  <Paragraphs>466</Paragraphs>
  <Slides>70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Georgia</vt:lpstr>
      <vt:lpstr>Open Sans</vt:lpstr>
      <vt:lpstr>roboto-regular</vt:lpstr>
      <vt:lpstr>Times New Roman</vt:lpstr>
      <vt:lpstr>Trebuchet MS</vt:lpstr>
      <vt:lpstr>Office Theme</vt:lpstr>
      <vt:lpstr>Software Analysis and Design (CS:3004)  </vt:lpstr>
      <vt:lpstr>Create a class in Java </vt:lpstr>
      <vt:lpstr>Create a class in Java </vt:lpstr>
      <vt:lpstr>Java Objects </vt:lpstr>
      <vt:lpstr>Basic Syntax</vt:lpstr>
      <vt:lpstr>how to save the file, compile, and run the program. </vt:lpstr>
      <vt:lpstr>Basic Syntax </vt:lpstr>
      <vt:lpstr>Object and Class Example: main within the class </vt:lpstr>
      <vt:lpstr>Output</vt:lpstr>
      <vt:lpstr>Object and Class Example: main outside the class </vt:lpstr>
      <vt:lpstr>Classes</vt:lpstr>
      <vt:lpstr>Class Names</vt:lpstr>
      <vt:lpstr>Class Attributes</vt:lpstr>
      <vt:lpstr>Class Attributes (Cont’d)</vt:lpstr>
      <vt:lpstr>Access modifiers</vt:lpstr>
      <vt:lpstr>Class Attributes (Cont’d)</vt:lpstr>
      <vt:lpstr>Describing class and class attributes and constructor </vt:lpstr>
      <vt:lpstr>PowerPoint Presentation</vt:lpstr>
      <vt:lpstr>Describing class methods </vt:lpstr>
      <vt:lpstr>PowerPoint Presentation</vt:lpstr>
      <vt:lpstr>Class Operations</vt:lpstr>
      <vt:lpstr>Class Responsibilities</vt:lpstr>
      <vt:lpstr>  UML Class Diagrams Relationship: </vt:lpstr>
      <vt:lpstr>PowerPoint Presentation</vt:lpstr>
      <vt:lpstr>Dependency Relationships</vt:lpstr>
      <vt:lpstr>Dependency Relationships(‘using’ relationship)</vt:lpstr>
      <vt:lpstr>Generalization Relationships</vt:lpstr>
      <vt:lpstr>Generalization Relationships</vt:lpstr>
      <vt:lpstr>Association Relationships</vt:lpstr>
      <vt:lpstr>PowerPoint Presentation</vt:lpstr>
      <vt:lpstr>Directed Association(Unidirectional association)</vt:lpstr>
      <vt:lpstr>Bidirectional (standard) association</vt:lpstr>
      <vt:lpstr>Multiplicity </vt:lpstr>
      <vt:lpstr>Association Relationships</vt:lpstr>
      <vt:lpstr>Association Relationships</vt:lpstr>
      <vt:lpstr>Association Relationships</vt:lpstr>
      <vt:lpstr>Association Relationships</vt:lpstr>
      <vt:lpstr>Association Relationships</vt:lpstr>
      <vt:lpstr>Reflexive Association </vt:lpstr>
      <vt:lpstr>Association Relationships</vt:lpstr>
      <vt:lpstr>Aggregation </vt:lpstr>
      <vt:lpstr>Aggregation in c++</vt:lpstr>
      <vt:lpstr>Aggregation in java</vt:lpstr>
      <vt:lpstr>Address.java </vt:lpstr>
      <vt:lpstr>Employee.java </vt:lpstr>
      <vt:lpstr>Association Relationships</vt:lpstr>
      <vt:lpstr>Composition </vt:lpstr>
      <vt:lpstr>Composition in c++</vt:lpstr>
      <vt:lpstr>Composition in java</vt:lpstr>
      <vt:lpstr>Job.java </vt:lpstr>
      <vt:lpstr>Person.java </vt:lpstr>
      <vt:lpstr>Main .java </vt:lpstr>
      <vt:lpstr>Realization relation(interface)</vt:lpstr>
      <vt:lpstr>Interfaces</vt:lpstr>
      <vt:lpstr>Interface Services</vt:lpstr>
      <vt:lpstr>Relationships in Nutshell</vt:lpstr>
      <vt:lpstr>Identify the relationship</vt:lpstr>
      <vt:lpstr>Dependency  Dependency is represented when a reference to one  class is passed in as a method parameter to another  class. For example, an instance of class B is passed in to  a method of class A: </vt:lpstr>
      <vt:lpstr>Association</vt:lpstr>
      <vt:lpstr>Aggregation  Now, if class A stored the reference to class B for  later use we would have a different relationship  called Aggregation. A more common and more  obvious example of Aggregation would be via setter  injection:</vt:lpstr>
      <vt:lpstr>Composition</vt:lpstr>
      <vt:lpstr>Inheritance</vt:lpstr>
      <vt:lpstr>Realization</vt:lpstr>
      <vt:lpstr>Parameterized Class</vt:lpstr>
      <vt:lpstr>Example : Parameterized Class</vt:lpstr>
      <vt:lpstr>PowerPoint Presentation</vt:lpstr>
      <vt:lpstr>Parameterized Class (Cont’d)</vt:lpstr>
      <vt:lpstr>Parameterized Class (Cont’d)</vt:lpstr>
      <vt:lpstr>Enumeration</vt:lpstr>
      <vt:lpstr>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Nida</cp:lastModifiedBy>
  <cp:revision>33</cp:revision>
  <dcterms:created xsi:type="dcterms:W3CDTF">2018-08-01T10:06:33Z</dcterms:created>
  <dcterms:modified xsi:type="dcterms:W3CDTF">2022-09-21T08:42:59Z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2017-02-10T00:00:00Z</vt:filetime>
  </property>
  <property fmtid="{D5CDD505-2E9C-101B-9397-08002B2CF9AE}" pid="3" name="Creator">
    <vt:lpwstr>Microsoft® PowerPoint® 2010</vt:lpwstr>
  </property>
  <property fmtid="{D5CDD505-2E9C-101B-9397-08002B2CF9AE}" pid="4" name="LastSaved">
    <vt:filetime>2018-08-01T00:00:00Z</vt:filetime>
  </property>
</Properties>
</file>