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5" r:id="rId3"/>
    <p:sldId id="271" r:id="rId4"/>
    <p:sldId id="258" r:id="rId5"/>
    <p:sldId id="266" r:id="rId6"/>
    <p:sldId id="272" r:id="rId7"/>
    <p:sldId id="273" r:id="rId8"/>
    <p:sldId id="274" r:id="rId9"/>
    <p:sldId id="267" r:id="rId10"/>
    <p:sldId id="268" r:id="rId11"/>
    <p:sldId id="269" r:id="rId12"/>
    <p:sldId id="270" r:id="rId13"/>
    <p:sldId id="259" r:id="rId14"/>
    <p:sldId id="260" r:id="rId15"/>
    <p:sldId id="261" r:id="rId16"/>
    <p:sldId id="262" r:id="rId17"/>
    <p:sldId id="263" r:id="rId18"/>
    <p:sldId id="264" r:id="rId19"/>
  </p:sldIdLst>
  <p:sldSz cx="9144000" cy="6858000" type="screen4x3"/>
  <p:notesSz cx="9144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p:cViewPr varScale="1">
        <p:scale>
          <a:sx n="110" d="100"/>
          <a:sy n="110" d="100"/>
        </p:scale>
        <p:origin x="164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2335604-A111-4DB9-8E57-DFEE4A3D8FF4}" type="datetimeFigureOut">
              <a:rPr lang="en-PK" smtClean="0"/>
              <a:t>07/12/2022</a:t>
            </a:fld>
            <a:endParaRPr lang="en-PK"/>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49A77FB-D0EB-4E4B-91CA-65B2AC07CB87}" type="slidenum">
              <a:rPr lang="en-PK" smtClean="0"/>
              <a:t>‹#›</a:t>
            </a:fld>
            <a:endParaRPr lang="en-PK"/>
          </a:p>
        </p:txBody>
      </p:sp>
    </p:spTree>
    <p:extLst>
      <p:ext uri="{BB962C8B-B14F-4D97-AF65-F5344CB8AC3E}">
        <p14:creationId xmlns:p14="http://schemas.microsoft.com/office/powerpoint/2010/main" val="1152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49A77FB-D0EB-4E4B-91CA-65B2AC07CB87}" type="slidenum">
              <a:rPr lang="en-PK" smtClean="0"/>
              <a:t>1</a:t>
            </a:fld>
            <a:endParaRPr lang="en-PK"/>
          </a:p>
        </p:txBody>
      </p:sp>
    </p:spTree>
    <p:extLst>
      <p:ext uri="{BB962C8B-B14F-4D97-AF65-F5344CB8AC3E}">
        <p14:creationId xmlns:p14="http://schemas.microsoft.com/office/powerpoint/2010/main" val="104531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49A77FB-D0EB-4E4B-91CA-65B2AC07CB87}" type="slidenum">
              <a:rPr lang="en-PK" smtClean="0"/>
              <a:t>2</a:t>
            </a:fld>
            <a:endParaRPr lang="en-PK"/>
          </a:p>
        </p:txBody>
      </p:sp>
    </p:spTree>
    <p:extLst>
      <p:ext uri="{BB962C8B-B14F-4D97-AF65-F5344CB8AC3E}">
        <p14:creationId xmlns:p14="http://schemas.microsoft.com/office/powerpoint/2010/main" val="193963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49A77FB-D0EB-4E4B-91CA-65B2AC07CB87}" type="slidenum">
              <a:rPr lang="en-PK" smtClean="0"/>
              <a:t>5</a:t>
            </a:fld>
            <a:endParaRPr lang="en-PK"/>
          </a:p>
        </p:txBody>
      </p:sp>
    </p:spTree>
    <p:extLst>
      <p:ext uri="{BB962C8B-B14F-4D97-AF65-F5344CB8AC3E}">
        <p14:creationId xmlns:p14="http://schemas.microsoft.com/office/powerpoint/2010/main" val="198292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A77FB-D0EB-4E4B-91CA-65B2AC07CB87}" type="slidenum">
              <a:rPr lang="en-PK" smtClean="0"/>
              <a:t>7</a:t>
            </a:fld>
            <a:endParaRPr lang="en-PK"/>
          </a:p>
        </p:txBody>
      </p:sp>
    </p:spTree>
    <p:extLst>
      <p:ext uri="{BB962C8B-B14F-4D97-AF65-F5344CB8AC3E}">
        <p14:creationId xmlns:p14="http://schemas.microsoft.com/office/powerpoint/2010/main" val="955740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A77FB-D0EB-4E4B-91CA-65B2AC07CB87}" type="slidenum">
              <a:rPr lang="en-PK" smtClean="0"/>
              <a:t>8</a:t>
            </a:fld>
            <a:endParaRPr lang="en-PK"/>
          </a:p>
        </p:txBody>
      </p:sp>
    </p:spTree>
    <p:extLst>
      <p:ext uri="{BB962C8B-B14F-4D97-AF65-F5344CB8AC3E}">
        <p14:creationId xmlns:p14="http://schemas.microsoft.com/office/powerpoint/2010/main" val="6110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49A77FB-D0EB-4E4B-91CA-65B2AC07CB87}" type="slidenum">
              <a:rPr lang="en-PK" smtClean="0"/>
              <a:t>10</a:t>
            </a:fld>
            <a:endParaRPr lang="en-PK"/>
          </a:p>
        </p:txBody>
      </p:sp>
    </p:spTree>
    <p:extLst>
      <p:ext uri="{BB962C8B-B14F-4D97-AF65-F5344CB8AC3E}">
        <p14:creationId xmlns:p14="http://schemas.microsoft.com/office/powerpoint/2010/main" val="255487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04607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rgbClr val="04607A"/>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04607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997964" y="2516136"/>
            <a:ext cx="6347333" cy="67346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64970" cy="788035"/>
          </a:xfrm>
          <a:prstGeom prst="rect">
            <a:avLst/>
          </a:prstGeom>
        </p:spPr>
        <p:txBody>
          <a:bodyPr wrap="square" lIns="0" tIns="0" rIns="0" bIns="0">
            <a:spAutoFit/>
          </a:bodyPr>
          <a:lstStyle>
            <a:lvl1pPr>
              <a:defRPr sz="5000" b="1" i="0">
                <a:solidFill>
                  <a:srgbClr val="04607A"/>
                </a:solidFill>
                <a:latin typeface="Trebuchet MS"/>
                <a:cs typeface="Trebuchet MS"/>
              </a:defRPr>
            </a:lvl1pPr>
          </a:lstStyle>
          <a:p>
            <a:endParaRPr/>
          </a:p>
        </p:txBody>
      </p:sp>
      <p:sp>
        <p:nvSpPr>
          <p:cNvPr id="3" name="Holder 3"/>
          <p:cNvSpPr>
            <a:spLocks noGrp="1"/>
          </p:cNvSpPr>
          <p:nvPr>
            <p:ph type="body" idx="1"/>
          </p:nvPr>
        </p:nvSpPr>
        <p:spPr>
          <a:xfrm>
            <a:off x="535940" y="1076299"/>
            <a:ext cx="7413625" cy="4554220"/>
          </a:xfrm>
          <a:prstGeom prst="rect">
            <a:avLst/>
          </a:prstGeom>
        </p:spPr>
        <p:txBody>
          <a:bodyPr wrap="square" lIns="0" tIns="0" rIns="0" bIns="0">
            <a:spAutoFit/>
          </a:bodyPr>
          <a:lstStyle>
            <a:lvl1pPr>
              <a:defRPr sz="26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refactoring.guru/smells/large-cla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refactoring.guru/antipatterns/god-object"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D4273-55BF-45EB-9CF7-A29AC525A96C}"/>
              </a:ext>
            </a:extLst>
          </p:cNvPr>
          <p:cNvSpPr>
            <a:spLocks noGrp="1"/>
          </p:cNvSpPr>
          <p:nvPr>
            <p:ph type="body" idx="1"/>
          </p:nvPr>
        </p:nvSpPr>
        <p:spPr>
          <a:xfrm>
            <a:off x="535940" y="1076299"/>
            <a:ext cx="7413625" cy="3200876"/>
          </a:xfrm>
        </p:spPr>
        <p:txBody>
          <a:bodyPr/>
          <a:lstStyle/>
          <a:p>
            <a:r>
              <a:rPr lang="en-US" b="1" i="0" dirty="0">
                <a:solidFill>
                  <a:srgbClr val="444444"/>
                </a:solidFill>
                <a:effectLst/>
                <a:latin typeface="PT Sans" panose="020B0503020203020204" pitchFamily="34" charset="0"/>
              </a:rPr>
              <a:t>Use the Facade pattern when you need to have a limited but straightforward interface to a complex subsystem.</a:t>
            </a:r>
          </a:p>
          <a:p>
            <a:endParaRPr lang="en-US" b="1" dirty="0">
              <a:solidFill>
                <a:srgbClr val="444444"/>
              </a:solidFill>
              <a:latin typeface="PT Sans" panose="020B0503020203020204" pitchFamily="34" charset="0"/>
            </a:endParaRPr>
          </a:p>
          <a:p>
            <a:endParaRPr lang="en-US" b="1" dirty="0">
              <a:solidFill>
                <a:srgbClr val="444444"/>
              </a:solidFill>
              <a:latin typeface="PT Sans" panose="020B0503020203020204" pitchFamily="34" charset="0"/>
            </a:endParaRPr>
          </a:p>
          <a:p>
            <a:r>
              <a:rPr lang="en-US" b="1" i="0" dirty="0">
                <a:solidFill>
                  <a:srgbClr val="444444"/>
                </a:solidFill>
                <a:effectLst/>
                <a:latin typeface="PT Sans" panose="020B0503020203020204" pitchFamily="34" charset="0"/>
              </a:rPr>
              <a:t>Use the Facade when you want to structure a subsystem into layers.</a:t>
            </a:r>
            <a:endParaRPr lang="en-US" b="1" dirty="0">
              <a:solidFill>
                <a:srgbClr val="444444"/>
              </a:solidFill>
              <a:latin typeface="PT Sans" panose="020B0503020203020204" pitchFamily="34" charset="0"/>
            </a:endParaRPr>
          </a:p>
          <a:p>
            <a:endParaRPr lang="en-PK" dirty="0"/>
          </a:p>
        </p:txBody>
      </p:sp>
      <p:pic>
        <p:nvPicPr>
          <p:cNvPr id="5" name="Picture 4">
            <a:extLst>
              <a:ext uri="{FF2B5EF4-FFF2-40B4-BE49-F238E27FC236}">
                <a16:creationId xmlns:a16="http://schemas.microsoft.com/office/drawing/2014/main" id="{0F6F6849-28D8-4D84-A4C8-A84ADA3D6DD9}"/>
              </a:ext>
            </a:extLst>
          </p:cNvPr>
          <p:cNvPicPr>
            <a:picLocks noChangeAspect="1"/>
          </p:cNvPicPr>
          <p:nvPr/>
        </p:nvPicPr>
        <p:blipFill>
          <a:blip r:embed="rId3"/>
          <a:stretch>
            <a:fillRect/>
          </a:stretch>
        </p:blipFill>
        <p:spPr>
          <a:xfrm>
            <a:off x="304800" y="152400"/>
            <a:ext cx="3143250" cy="819150"/>
          </a:xfrm>
          <a:prstGeom prst="rect">
            <a:avLst/>
          </a:prstGeom>
        </p:spPr>
      </p:pic>
    </p:spTree>
    <p:extLst>
      <p:ext uri="{BB962C8B-B14F-4D97-AF65-F5344CB8AC3E}">
        <p14:creationId xmlns:p14="http://schemas.microsoft.com/office/powerpoint/2010/main" val="271175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DF8B19-3515-4551-A44B-F6E39F2EE879}"/>
              </a:ext>
            </a:extLst>
          </p:cNvPr>
          <p:cNvSpPr>
            <a:spLocks noGrp="1"/>
          </p:cNvSpPr>
          <p:nvPr>
            <p:ph type="body" idx="1"/>
          </p:nvPr>
        </p:nvSpPr>
        <p:spPr>
          <a:xfrm>
            <a:off x="535940" y="1076299"/>
            <a:ext cx="7413625" cy="5232202"/>
          </a:xfrm>
        </p:spPr>
        <p:txBody>
          <a:bodyPr/>
          <a:lstStyle/>
          <a:p>
            <a:pPr algn="l">
              <a:buFont typeface="+mj-lt"/>
              <a:buAutoNum type="arabicPeriod"/>
            </a:pPr>
            <a:r>
              <a:rPr lang="en-US" sz="2000" b="0" i="0" dirty="0">
                <a:solidFill>
                  <a:srgbClr val="444444"/>
                </a:solidFill>
                <a:effectLst/>
                <a:latin typeface="PT Sans" panose="020B0503020203020204" pitchFamily="34" charset="0"/>
              </a:rPr>
              <a:t>Check whether it’s possible to provide a simpler interface than what an existing subsystem already provides. You’re on the right track if this interface makes the client code independent from many of the subsystem’s classes.</a:t>
            </a:r>
          </a:p>
          <a:p>
            <a:pPr algn="l">
              <a:buFont typeface="+mj-lt"/>
              <a:buAutoNum type="arabicPeriod"/>
            </a:pPr>
            <a:r>
              <a:rPr lang="en-US" sz="2000" b="0" i="0" dirty="0">
                <a:solidFill>
                  <a:srgbClr val="444444"/>
                </a:solidFill>
                <a:effectLst/>
                <a:latin typeface="PT Sans" panose="020B0503020203020204" pitchFamily="34" charset="0"/>
              </a:rPr>
              <a:t>Declare and implement this interface in a new facade class. The facade should redirect the calls from the client code to appropriate objects of the subsystem. The facade should be responsible for initializing the subsystem and managing its further life cycle unless the client code already does this.</a:t>
            </a:r>
          </a:p>
          <a:p>
            <a:pPr algn="l">
              <a:buFont typeface="+mj-lt"/>
              <a:buAutoNum type="arabicPeriod"/>
            </a:pPr>
            <a:r>
              <a:rPr lang="en-US" sz="2000" b="0" i="0" dirty="0">
                <a:solidFill>
                  <a:srgbClr val="444444"/>
                </a:solidFill>
                <a:effectLst/>
                <a:latin typeface="PT Sans" panose="020B0503020203020204" pitchFamily="34" charset="0"/>
              </a:rPr>
              <a:t>To get the full benefit from the pattern, make all the client code communicate with the subsystem only via the facade. Now the client code is protected from any changes in the subsystem code. For example, when a subsystem gets upgraded to a new version, you will only need to modify the code in the facade.</a:t>
            </a:r>
          </a:p>
          <a:p>
            <a:pPr algn="l">
              <a:buFont typeface="+mj-lt"/>
              <a:buAutoNum type="arabicPeriod"/>
            </a:pPr>
            <a:r>
              <a:rPr lang="en-US" sz="2000" b="0" i="0" dirty="0">
                <a:solidFill>
                  <a:srgbClr val="444444"/>
                </a:solidFill>
                <a:effectLst/>
                <a:latin typeface="PT Sans" panose="020B0503020203020204" pitchFamily="34" charset="0"/>
              </a:rPr>
              <a:t>If the facade becomes </a:t>
            </a:r>
            <a:r>
              <a:rPr lang="en-US" sz="2000" b="1" i="0" u="none" strike="noStrike" dirty="0">
                <a:solidFill>
                  <a:srgbClr val="444444"/>
                </a:solidFill>
                <a:effectLst/>
                <a:latin typeface="PT Sans" panose="020B0503020203020204" pitchFamily="34" charset="0"/>
                <a:hlinkClick r:id="rId2"/>
              </a:rPr>
              <a:t>too big</a:t>
            </a:r>
            <a:r>
              <a:rPr lang="en-US" sz="2000" b="0" i="0" dirty="0">
                <a:solidFill>
                  <a:srgbClr val="444444"/>
                </a:solidFill>
                <a:effectLst/>
                <a:latin typeface="PT Sans" panose="020B0503020203020204" pitchFamily="34" charset="0"/>
              </a:rPr>
              <a:t>, consider extracting part of its behavior to a new, refined facade class.</a:t>
            </a:r>
          </a:p>
          <a:p>
            <a:endParaRPr lang="en-PK" sz="2000" dirty="0"/>
          </a:p>
        </p:txBody>
      </p:sp>
      <p:pic>
        <p:nvPicPr>
          <p:cNvPr id="5" name="Picture 4">
            <a:extLst>
              <a:ext uri="{FF2B5EF4-FFF2-40B4-BE49-F238E27FC236}">
                <a16:creationId xmlns:a16="http://schemas.microsoft.com/office/drawing/2014/main" id="{5E62DBD4-3536-4923-BFCD-05FAE6937AC1}"/>
              </a:ext>
            </a:extLst>
          </p:cNvPr>
          <p:cNvPicPr>
            <a:picLocks noChangeAspect="1"/>
          </p:cNvPicPr>
          <p:nvPr/>
        </p:nvPicPr>
        <p:blipFill>
          <a:blip r:embed="rId3"/>
          <a:stretch>
            <a:fillRect/>
          </a:stretch>
        </p:blipFill>
        <p:spPr>
          <a:xfrm>
            <a:off x="152400" y="333349"/>
            <a:ext cx="4257675" cy="742950"/>
          </a:xfrm>
          <a:prstGeom prst="rect">
            <a:avLst/>
          </a:prstGeom>
        </p:spPr>
      </p:pic>
    </p:spTree>
    <p:extLst>
      <p:ext uri="{BB962C8B-B14F-4D97-AF65-F5344CB8AC3E}">
        <p14:creationId xmlns:p14="http://schemas.microsoft.com/office/powerpoint/2010/main" val="372028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84816C-3ED2-435A-BB41-0391FD691379}"/>
              </a:ext>
            </a:extLst>
          </p:cNvPr>
          <p:cNvSpPr>
            <a:spLocks noGrp="1"/>
          </p:cNvSpPr>
          <p:nvPr>
            <p:ph type="body" idx="1"/>
          </p:nvPr>
        </p:nvSpPr>
        <p:spPr>
          <a:xfrm>
            <a:off x="535940" y="1076299"/>
            <a:ext cx="7413625" cy="4001095"/>
          </a:xfrm>
        </p:spPr>
        <p:txBody>
          <a:bodyPr/>
          <a:lstStyle/>
          <a:p>
            <a:pPr algn="l">
              <a:buFont typeface="Arial" panose="020B0604020202020204" pitchFamily="34" charset="0"/>
              <a:buChar char="•"/>
            </a:pPr>
            <a:endParaRPr lang="en-US" b="0" i="0" dirty="0">
              <a:solidFill>
                <a:srgbClr val="444444"/>
              </a:solidFill>
              <a:effectLst/>
              <a:latin typeface="PT Sans" panose="020B0503020203020204" pitchFamily="34" charset="0"/>
            </a:endParaRPr>
          </a:p>
          <a:p>
            <a:pPr algn="l">
              <a:buFont typeface="Arial" panose="020B0604020202020204" pitchFamily="34" charset="0"/>
              <a:buChar char="•"/>
            </a:pPr>
            <a:endParaRPr lang="en-US" b="0" i="0" dirty="0">
              <a:solidFill>
                <a:srgbClr val="444444"/>
              </a:solidFill>
              <a:effectLst/>
              <a:latin typeface="PT Sans" panose="020B0503020203020204" pitchFamily="34" charset="0"/>
            </a:endParaRPr>
          </a:p>
          <a:p>
            <a:pPr algn="l">
              <a:buFont typeface="Arial" panose="020B0604020202020204" pitchFamily="34" charset="0"/>
              <a:buChar char="•"/>
            </a:pPr>
            <a:r>
              <a:rPr lang="en-US" b="0" i="0" dirty="0">
                <a:solidFill>
                  <a:srgbClr val="444444"/>
                </a:solidFill>
                <a:effectLst/>
                <a:latin typeface="PT Sans" panose="020B0503020203020204" pitchFamily="34" charset="0"/>
              </a:rPr>
              <a:t>You can isolate your code from the complexity of a subsystem.</a:t>
            </a:r>
          </a:p>
          <a:p>
            <a:pPr algn="l">
              <a:buFont typeface="Arial" panose="020B0604020202020204" pitchFamily="34" charset="0"/>
              <a:buChar char="•"/>
            </a:pPr>
            <a:endParaRPr lang="en-US" dirty="0">
              <a:solidFill>
                <a:srgbClr val="444444"/>
              </a:solidFill>
              <a:latin typeface="PT Sans" panose="020B0503020203020204" pitchFamily="34" charset="0"/>
            </a:endParaRPr>
          </a:p>
          <a:p>
            <a:pPr algn="l">
              <a:buFont typeface="Arial" panose="020B0604020202020204" pitchFamily="34" charset="0"/>
              <a:buChar char="•"/>
            </a:pPr>
            <a:endParaRPr lang="en-US" b="0" i="0" dirty="0">
              <a:solidFill>
                <a:srgbClr val="444444"/>
              </a:solidFill>
              <a:effectLst/>
              <a:latin typeface="PT Sans" panose="020B0503020203020204" pitchFamily="34" charset="0"/>
            </a:endParaRPr>
          </a:p>
          <a:p>
            <a:pPr algn="l">
              <a:buFont typeface="Arial" panose="020B0604020202020204" pitchFamily="34" charset="0"/>
              <a:buChar char="•"/>
            </a:pPr>
            <a:endParaRPr lang="en-US" b="0" i="0" dirty="0">
              <a:solidFill>
                <a:srgbClr val="444444"/>
              </a:solidFill>
              <a:effectLst/>
              <a:latin typeface="PT Sans" panose="020B0503020203020204" pitchFamily="34" charset="0"/>
            </a:endParaRPr>
          </a:p>
          <a:p>
            <a:pPr algn="l">
              <a:buFont typeface="Arial" panose="020B0604020202020204" pitchFamily="34" charset="0"/>
              <a:buChar char="•"/>
            </a:pPr>
            <a:r>
              <a:rPr lang="en-US" b="0" i="0" dirty="0">
                <a:solidFill>
                  <a:srgbClr val="444444"/>
                </a:solidFill>
                <a:effectLst/>
                <a:latin typeface="PT Sans" panose="020B0503020203020204" pitchFamily="34" charset="0"/>
              </a:rPr>
              <a:t> A facade can become </a:t>
            </a:r>
            <a:r>
              <a:rPr lang="en-US" b="1" i="0" u="none" strike="noStrike" dirty="0">
                <a:solidFill>
                  <a:srgbClr val="444444"/>
                </a:solidFill>
                <a:effectLst/>
                <a:latin typeface="PT Sans" panose="020B0503020203020204" pitchFamily="34" charset="0"/>
                <a:hlinkClick r:id="rId2"/>
              </a:rPr>
              <a:t>a god object</a:t>
            </a:r>
            <a:r>
              <a:rPr lang="en-US" b="0" i="0" dirty="0">
                <a:solidFill>
                  <a:srgbClr val="444444"/>
                </a:solidFill>
                <a:effectLst/>
                <a:latin typeface="PT Sans" panose="020B0503020203020204" pitchFamily="34" charset="0"/>
              </a:rPr>
              <a:t> coupled to all classes of an app.</a:t>
            </a:r>
          </a:p>
          <a:p>
            <a:endParaRPr lang="en-PK" dirty="0"/>
          </a:p>
        </p:txBody>
      </p:sp>
      <p:pic>
        <p:nvPicPr>
          <p:cNvPr id="6" name="Picture 5">
            <a:extLst>
              <a:ext uri="{FF2B5EF4-FFF2-40B4-BE49-F238E27FC236}">
                <a16:creationId xmlns:a16="http://schemas.microsoft.com/office/drawing/2014/main" id="{8AC12C99-30B8-4484-B906-76DBC69A8860}"/>
              </a:ext>
            </a:extLst>
          </p:cNvPr>
          <p:cNvPicPr>
            <a:picLocks noChangeAspect="1"/>
          </p:cNvPicPr>
          <p:nvPr/>
        </p:nvPicPr>
        <p:blipFill>
          <a:blip r:embed="rId3"/>
          <a:stretch>
            <a:fillRect/>
          </a:stretch>
        </p:blipFill>
        <p:spPr>
          <a:xfrm>
            <a:off x="381000" y="304774"/>
            <a:ext cx="3381375" cy="771525"/>
          </a:xfrm>
          <a:prstGeom prst="rect">
            <a:avLst/>
          </a:prstGeom>
        </p:spPr>
      </p:pic>
      <p:pic>
        <p:nvPicPr>
          <p:cNvPr id="8" name="Picture 7">
            <a:extLst>
              <a:ext uri="{FF2B5EF4-FFF2-40B4-BE49-F238E27FC236}">
                <a16:creationId xmlns:a16="http://schemas.microsoft.com/office/drawing/2014/main" id="{95412901-3855-49D1-A79D-6D755BEB7358}"/>
              </a:ext>
            </a:extLst>
          </p:cNvPr>
          <p:cNvPicPr>
            <a:picLocks noChangeAspect="1"/>
          </p:cNvPicPr>
          <p:nvPr/>
        </p:nvPicPr>
        <p:blipFill>
          <a:blip r:embed="rId4"/>
          <a:stretch>
            <a:fillRect/>
          </a:stretch>
        </p:blipFill>
        <p:spPr>
          <a:xfrm>
            <a:off x="316864" y="1143000"/>
            <a:ext cx="749935" cy="704824"/>
          </a:xfrm>
          <a:prstGeom prst="rect">
            <a:avLst/>
          </a:prstGeom>
        </p:spPr>
      </p:pic>
      <p:pic>
        <p:nvPicPr>
          <p:cNvPr id="10" name="Picture 9">
            <a:extLst>
              <a:ext uri="{FF2B5EF4-FFF2-40B4-BE49-F238E27FC236}">
                <a16:creationId xmlns:a16="http://schemas.microsoft.com/office/drawing/2014/main" id="{B4AAE818-5E79-4390-B4CC-8C9BA213E8ED}"/>
              </a:ext>
            </a:extLst>
          </p:cNvPr>
          <p:cNvPicPr>
            <a:picLocks noChangeAspect="1"/>
          </p:cNvPicPr>
          <p:nvPr/>
        </p:nvPicPr>
        <p:blipFill>
          <a:blip r:embed="rId5"/>
          <a:stretch>
            <a:fillRect/>
          </a:stretch>
        </p:blipFill>
        <p:spPr>
          <a:xfrm>
            <a:off x="466723" y="3219721"/>
            <a:ext cx="600076" cy="542925"/>
          </a:xfrm>
          <a:prstGeom prst="rect">
            <a:avLst/>
          </a:prstGeom>
        </p:spPr>
      </p:pic>
    </p:spTree>
    <p:extLst>
      <p:ext uri="{BB962C8B-B14F-4D97-AF65-F5344CB8AC3E}">
        <p14:creationId xmlns:p14="http://schemas.microsoft.com/office/powerpoint/2010/main" val="302406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545338"/>
            <a:ext cx="7936230" cy="2879725"/>
          </a:xfrm>
          <a:prstGeom prst="rect">
            <a:avLst/>
          </a:prstGeom>
        </p:spPr>
        <p:txBody>
          <a:bodyPr vert="horz" wrap="square" lIns="0" tIns="13335" rIns="0" bIns="0" rtlCol="0">
            <a:spAutoFit/>
          </a:bodyPr>
          <a:lstStyle/>
          <a:p>
            <a:pPr marL="285115" marR="139065" indent="-272415">
              <a:lnSpc>
                <a:spcPct val="100000"/>
              </a:lnSpc>
              <a:spcBef>
                <a:spcPts val="105"/>
              </a:spcBef>
              <a:buClr>
                <a:srgbClr val="0AD0D9"/>
              </a:buClr>
              <a:buSzPct val="94230"/>
              <a:buFont typeface="Arial"/>
              <a:buChar char=""/>
              <a:tabLst>
                <a:tab pos="285750" algn="l"/>
              </a:tabLst>
            </a:pPr>
            <a:r>
              <a:rPr sz="2600" spc="-40" dirty="0">
                <a:latin typeface="Georgia"/>
                <a:cs typeface="Georgia"/>
              </a:rPr>
              <a:t>We </a:t>
            </a:r>
            <a:r>
              <a:rPr sz="2600" spc="-60" dirty="0">
                <a:latin typeface="Georgia"/>
                <a:cs typeface="Georgia"/>
              </a:rPr>
              <a:t>are </a:t>
            </a:r>
            <a:r>
              <a:rPr sz="2600" spc="-25" dirty="0">
                <a:latin typeface="Georgia"/>
                <a:cs typeface="Georgia"/>
              </a:rPr>
              <a:t>going </a:t>
            </a:r>
            <a:r>
              <a:rPr sz="2600" spc="-5" dirty="0">
                <a:latin typeface="Georgia"/>
                <a:cs typeface="Georgia"/>
              </a:rPr>
              <a:t>to </a:t>
            </a:r>
            <a:r>
              <a:rPr sz="2600" spc="-35" dirty="0">
                <a:latin typeface="Georgia"/>
                <a:cs typeface="Georgia"/>
              </a:rPr>
              <a:t>create </a:t>
            </a:r>
            <a:r>
              <a:rPr sz="2600" spc="-65" dirty="0">
                <a:latin typeface="Georgia"/>
                <a:cs typeface="Georgia"/>
              </a:rPr>
              <a:t>a </a:t>
            </a:r>
            <a:r>
              <a:rPr sz="2600" i="1" spc="-110" dirty="0">
                <a:latin typeface="Georgia"/>
                <a:cs typeface="Georgia"/>
              </a:rPr>
              <a:t>Shape </a:t>
            </a:r>
            <a:r>
              <a:rPr sz="2600" spc="-35" dirty="0">
                <a:latin typeface="Georgia"/>
                <a:cs typeface="Georgia"/>
              </a:rPr>
              <a:t>interface and </a:t>
            </a:r>
            <a:r>
              <a:rPr sz="2600" spc="-75" dirty="0">
                <a:latin typeface="Georgia"/>
                <a:cs typeface="Georgia"/>
              </a:rPr>
              <a:t>concrete  </a:t>
            </a:r>
            <a:r>
              <a:rPr sz="2600" spc="-45" dirty="0">
                <a:latin typeface="Georgia"/>
                <a:cs typeface="Georgia"/>
              </a:rPr>
              <a:t>classes </a:t>
            </a:r>
            <a:r>
              <a:rPr sz="2600" spc="-20" dirty="0">
                <a:latin typeface="Georgia"/>
                <a:cs typeface="Georgia"/>
              </a:rPr>
              <a:t>implementing </a:t>
            </a:r>
            <a:r>
              <a:rPr sz="2600" spc="-5" dirty="0">
                <a:latin typeface="Georgia"/>
                <a:cs typeface="Georgia"/>
              </a:rPr>
              <a:t>the </a:t>
            </a:r>
            <a:r>
              <a:rPr sz="2600" i="1" spc="-110" dirty="0">
                <a:latin typeface="Georgia"/>
                <a:cs typeface="Georgia"/>
              </a:rPr>
              <a:t>Shape </a:t>
            </a:r>
            <a:r>
              <a:rPr sz="2600" spc="-35" dirty="0">
                <a:latin typeface="Georgia"/>
                <a:cs typeface="Georgia"/>
              </a:rPr>
              <a:t>interface. </a:t>
            </a:r>
            <a:r>
              <a:rPr sz="2600" spc="10" dirty="0">
                <a:latin typeface="Georgia"/>
                <a:cs typeface="Georgia"/>
              </a:rPr>
              <a:t>A </a:t>
            </a:r>
            <a:r>
              <a:rPr sz="2600" spc="-30" dirty="0">
                <a:latin typeface="Georgia"/>
                <a:cs typeface="Georgia"/>
              </a:rPr>
              <a:t>facade  </a:t>
            </a:r>
            <a:r>
              <a:rPr sz="2600" spc="-45" dirty="0">
                <a:latin typeface="Georgia"/>
                <a:cs typeface="Georgia"/>
              </a:rPr>
              <a:t>class </a:t>
            </a:r>
            <a:r>
              <a:rPr sz="2600" i="1" spc="-125" dirty="0">
                <a:latin typeface="Georgia"/>
                <a:cs typeface="Georgia"/>
              </a:rPr>
              <a:t>ShapeMaker </a:t>
            </a:r>
            <a:r>
              <a:rPr sz="2600" spc="-50" dirty="0">
                <a:latin typeface="Georgia"/>
                <a:cs typeface="Georgia"/>
              </a:rPr>
              <a:t>is </a:t>
            </a:r>
            <a:r>
              <a:rPr sz="2600" spc="-20" dirty="0">
                <a:latin typeface="Georgia"/>
                <a:cs typeface="Georgia"/>
              </a:rPr>
              <a:t>defined </a:t>
            </a:r>
            <a:r>
              <a:rPr sz="2600" spc="-65" dirty="0">
                <a:latin typeface="Georgia"/>
                <a:cs typeface="Georgia"/>
              </a:rPr>
              <a:t>as a </a:t>
            </a:r>
            <a:r>
              <a:rPr sz="2600" spc="-25" dirty="0">
                <a:latin typeface="Georgia"/>
                <a:cs typeface="Georgia"/>
              </a:rPr>
              <a:t>next</a:t>
            </a:r>
            <a:r>
              <a:rPr sz="2600" spc="-30" dirty="0">
                <a:latin typeface="Georgia"/>
                <a:cs typeface="Georgia"/>
              </a:rPr>
              <a:t> </a:t>
            </a:r>
            <a:r>
              <a:rPr sz="2600" spc="-50" dirty="0">
                <a:latin typeface="Georgia"/>
                <a:cs typeface="Georgia"/>
              </a:rPr>
              <a:t>step.</a:t>
            </a:r>
            <a:endParaRPr sz="2600">
              <a:latin typeface="Georgia"/>
              <a:cs typeface="Georgia"/>
            </a:endParaRPr>
          </a:p>
          <a:p>
            <a:pPr marL="285115" marR="5080" indent="-272415">
              <a:lnSpc>
                <a:spcPct val="100000"/>
              </a:lnSpc>
              <a:spcBef>
                <a:spcPts val="620"/>
              </a:spcBef>
              <a:buClr>
                <a:srgbClr val="0AD0D9"/>
              </a:buClr>
              <a:buSzPct val="94230"/>
              <a:buFont typeface="Arial"/>
              <a:buChar char=""/>
              <a:tabLst>
                <a:tab pos="285750" algn="l"/>
              </a:tabLst>
            </a:pPr>
            <a:r>
              <a:rPr sz="2600" i="1" spc="-120" dirty="0">
                <a:latin typeface="Georgia"/>
                <a:cs typeface="Georgia"/>
              </a:rPr>
              <a:t>ShapeMaker </a:t>
            </a:r>
            <a:r>
              <a:rPr sz="2600" spc="-45" dirty="0">
                <a:latin typeface="Georgia"/>
                <a:cs typeface="Georgia"/>
              </a:rPr>
              <a:t>class uses </a:t>
            </a:r>
            <a:r>
              <a:rPr sz="2600" dirty="0">
                <a:latin typeface="Georgia"/>
                <a:cs typeface="Georgia"/>
              </a:rPr>
              <a:t>the </a:t>
            </a:r>
            <a:r>
              <a:rPr sz="2600" spc="-25" dirty="0">
                <a:latin typeface="Georgia"/>
                <a:cs typeface="Georgia"/>
              </a:rPr>
              <a:t>concrete </a:t>
            </a:r>
            <a:r>
              <a:rPr sz="2600" spc="-45" dirty="0">
                <a:latin typeface="Georgia"/>
                <a:cs typeface="Georgia"/>
              </a:rPr>
              <a:t>classes </a:t>
            </a:r>
            <a:r>
              <a:rPr sz="2600" spc="-5" dirty="0">
                <a:latin typeface="Georgia"/>
                <a:cs typeface="Georgia"/>
              </a:rPr>
              <a:t>to </a:t>
            </a:r>
            <a:r>
              <a:rPr sz="2600" spc="-70" dirty="0">
                <a:latin typeface="Georgia"/>
                <a:cs typeface="Georgia"/>
              </a:rPr>
              <a:t>delegate  </a:t>
            </a:r>
            <a:r>
              <a:rPr sz="2600" spc="-45" dirty="0">
                <a:latin typeface="Georgia"/>
                <a:cs typeface="Georgia"/>
              </a:rPr>
              <a:t>user </a:t>
            </a:r>
            <a:r>
              <a:rPr sz="2600" spc="-35" dirty="0">
                <a:latin typeface="Georgia"/>
                <a:cs typeface="Georgia"/>
              </a:rPr>
              <a:t>calls </a:t>
            </a:r>
            <a:r>
              <a:rPr sz="2600" spc="-5" dirty="0">
                <a:latin typeface="Georgia"/>
                <a:cs typeface="Georgia"/>
              </a:rPr>
              <a:t>to </a:t>
            </a:r>
            <a:r>
              <a:rPr sz="2600" spc="-20" dirty="0">
                <a:latin typeface="Georgia"/>
                <a:cs typeface="Georgia"/>
              </a:rPr>
              <a:t>these </a:t>
            </a:r>
            <a:r>
              <a:rPr sz="2600" spc="-50" dirty="0">
                <a:latin typeface="Georgia"/>
                <a:cs typeface="Georgia"/>
              </a:rPr>
              <a:t>classes. </a:t>
            </a:r>
            <a:r>
              <a:rPr sz="2600" i="1" spc="-100" dirty="0">
                <a:latin typeface="Georgia"/>
                <a:cs typeface="Georgia"/>
              </a:rPr>
              <a:t>FacadePatternDemo</a:t>
            </a:r>
            <a:r>
              <a:rPr sz="2600" spc="-100" dirty="0">
                <a:latin typeface="Georgia"/>
                <a:cs typeface="Georgia"/>
              </a:rPr>
              <a:t>, </a:t>
            </a:r>
            <a:r>
              <a:rPr sz="2600" spc="-25" dirty="0">
                <a:latin typeface="Georgia"/>
                <a:cs typeface="Georgia"/>
              </a:rPr>
              <a:t>our  </a:t>
            </a:r>
            <a:r>
              <a:rPr sz="2600" spc="-20" dirty="0">
                <a:latin typeface="Georgia"/>
                <a:cs typeface="Georgia"/>
              </a:rPr>
              <a:t>demo </a:t>
            </a:r>
            <a:r>
              <a:rPr sz="2600" spc="-50" dirty="0">
                <a:latin typeface="Georgia"/>
                <a:cs typeface="Georgia"/>
              </a:rPr>
              <a:t>class, </a:t>
            </a:r>
            <a:r>
              <a:rPr sz="2600" spc="-20" dirty="0">
                <a:latin typeface="Georgia"/>
                <a:cs typeface="Georgia"/>
              </a:rPr>
              <a:t>will </a:t>
            </a:r>
            <a:r>
              <a:rPr sz="2600" spc="-35" dirty="0">
                <a:latin typeface="Georgia"/>
                <a:cs typeface="Georgia"/>
              </a:rPr>
              <a:t>use </a:t>
            </a:r>
            <a:r>
              <a:rPr sz="2600" i="1" spc="-125" dirty="0">
                <a:latin typeface="Georgia"/>
                <a:cs typeface="Georgia"/>
              </a:rPr>
              <a:t>ShapeMaker </a:t>
            </a:r>
            <a:r>
              <a:rPr sz="2600" spc="-45" dirty="0">
                <a:latin typeface="Georgia"/>
                <a:cs typeface="Georgia"/>
              </a:rPr>
              <a:t>class </a:t>
            </a:r>
            <a:r>
              <a:rPr sz="2600" spc="-5" dirty="0">
                <a:latin typeface="Georgia"/>
                <a:cs typeface="Georgia"/>
              </a:rPr>
              <a:t>to </a:t>
            </a:r>
            <a:r>
              <a:rPr sz="2600" spc="-35" dirty="0">
                <a:latin typeface="Georgia"/>
                <a:cs typeface="Georgia"/>
              </a:rPr>
              <a:t>show </a:t>
            </a:r>
            <a:r>
              <a:rPr sz="2600" spc="-5" dirty="0">
                <a:latin typeface="Georgia"/>
                <a:cs typeface="Georgia"/>
              </a:rPr>
              <a:t>the  </a:t>
            </a:r>
            <a:r>
              <a:rPr sz="2600" spc="-40" dirty="0">
                <a:latin typeface="Georgia"/>
                <a:cs typeface="Georgia"/>
              </a:rPr>
              <a:t>results.</a:t>
            </a:r>
            <a:endParaRPr sz="2600">
              <a:latin typeface="Georgia"/>
              <a:cs typeface="Georgia"/>
            </a:endParaRPr>
          </a:p>
        </p:txBody>
      </p:sp>
      <p:sp>
        <p:nvSpPr>
          <p:cNvPr id="8" name="object 8"/>
          <p:cNvSpPr txBox="1">
            <a:spLocks noGrp="1"/>
          </p:cNvSpPr>
          <p:nvPr>
            <p:ph type="title"/>
          </p:nvPr>
        </p:nvSpPr>
        <p:spPr>
          <a:xfrm>
            <a:off x="444500" y="0"/>
            <a:ext cx="4286250" cy="788670"/>
          </a:xfrm>
          <a:prstGeom prst="rect">
            <a:avLst/>
          </a:prstGeom>
        </p:spPr>
        <p:txBody>
          <a:bodyPr vert="horz" wrap="square" lIns="0" tIns="13335" rIns="0" bIns="0" rtlCol="0">
            <a:spAutoFit/>
          </a:bodyPr>
          <a:lstStyle/>
          <a:p>
            <a:pPr marL="12700">
              <a:lnSpc>
                <a:spcPct val="100000"/>
              </a:lnSpc>
              <a:spcBef>
                <a:spcPts val="105"/>
              </a:spcBef>
            </a:pPr>
            <a:r>
              <a:rPr spc="-250" dirty="0"/>
              <a:t>Implementation</a:t>
            </a:r>
          </a:p>
        </p:txBody>
      </p:sp>
      <p:sp>
        <p:nvSpPr>
          <p:cNvPr id="9" name="object 9"/>
          <p:cNvSpPr/>
          <p:nvPr/>
        </p:nvSpPr>
        <p:spPr>
          <a:xfrm>
            <a:off x="1905000" y="3066286"/>
            <a:ext cx="6972300" cy="379171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75" dirty="0"/>
              <a:t>Step</a:t>
            </a:r>
            <a:r>
              <a:rPr spc="-459" dirty="0"/>
              <a:t> </a:t>
            </a:r>
            <a:r>
              <a:rPr spc="-395" dirty="0"/>
              <a:t>1</a:t>
            </a:r>
          </a:p>
        </p:txBody>
      </p:sp>
      <p:sp>
        <p:nvSpPr>
          <p:cNvPr id="8" name="object 8"/>
          <p:cNvSpPr txBox="1"/>
          <p:nvPr/>
        </p:nvSpPr>
        <p:spPr>
          <a:xfrm>
            <a:off x="535940" y="1076299"/>
            <a:ext cx="4152265" cy="2921000"/>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spc="-30" dirty="0">
                <a:latin typeface="Georgia"/>
                <a:cs typeface="Georgia"/>
              </a:rPr>
              <a:t>Create </a:t>
            </a:r>
            <a:r>
              <a:rPr sz="2600" spc="-45" dirty="0">
                <a:latin typeface="Georgia"/>
                <a:cs typeface="Georgia"/>
              </a:rPr>
              <a:t>an</a:t>
            </a:r>
            <a:r>
              <a:rPr sz="2600" spc="-114" dirty="0">
                <a:latin typeface="Georgia"/>
                <a:cs typeface="Georgia"/>
              </a:rPr>
              <a:t> </a:t>
            </a:r>
            <a:r>
              <a:rPr sz="2600" spc="-35" dirty="0">
                <a:latin typeface="Georgia"/>
                <a:cs typeface="Georgia"/>
              </a:rPr>
              <a:t>interface.</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i="1" spc="-125" dirty="0">
                <a:latin typeface="Georgia"/>
                <a:cs typeface="Georgia"/>
              </a:rPr>
              <a:t>Shape.java</a:t>
            </a:r>
            <a:endParaRPr sz="2600">
              <a:latin typeface="Georgia"/>
              <a:cs typeface="Georgia"/>
            </a:endParaRPr>
          </a:p>
          <a:p>
            <a:pPr>
              <a:lnSpc>
                <a:spcPct val="100000"/>
              </a:lnSpc>
            </a:pPr>
            <a:endParaRPr sz="2700">
              <a:latin typeface="Times New Roman"/>
              <a:cs typeface="Times New Roman"/>
            </a:endParaRPr>
          </a:p>
          <a:p>
            <a:pPr marL="689610" marR="5080" indent="-296545">
              <a:lnSpc>
                <a:spcPct val="100000"/>
              </a:lnSpc>
              <a:spcBef>
                <a:spcPts val="2125"/>
              </a:spcBef>
            </a:pPr>
            <a:r>
              <a:rPr sz="2800" dirty="0">
                <a:latin typeface="Arial"/>
                <a:cs typeface="Arial"/>
              </a:rPr>
              <a:t>public interface </a:t>
            </a:r>
            <a:r>
              <a:rPr sz="2800" spc="-5" dirty="0">
                <a:latin typeface="Arial"/>
                <a:cs typeface="Arial"/>
              </a:rPr>
              <a:t>Shape {  </a:t>
            </a:r>
            <a:r>
              <a:rPr sz="2800" dirty="0">
                <a:latin typeface="Arial"/>
                <a:cs typeface="Arial"/>
              </a:rPr>
              <a:t>void</a:t>
            </a:r>
            <a:r>
              <a:rPr sz="2800" spc="-5" dirty="0">
                <a:latin typeface="Arial"/>
                <a:cs typeface="Arial"/>
              </a:rPr>
              <a:t> draw();</a:t>
            </a:r>
            <a:endParaRPr sz="2800">
              <a:latin typeface="Arial"/>
              <a:cs typeface="Arial"/>
            </a:endParaRPr>
          </a:p>
          <a:p>
            <a:pPr marL="393700">
              <a:lnSpc>
                <a:spcPct val="100000"/>
              </a:lnSpc>
            </a:pPr>
            <a:r>
              <a:rPr sz="2800" spc="-5" dirty="0">
                <a:latin typeface="Arial"/>
                <a:cs typeface="Arial"/>
              </a:rPr>
              <a:t>}</a:t>
            </a:r>
            <a:endParaRPr sz="2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64970" cy="788670"/>
          </a:xfrm>
          <a:prstGeom prst="rect">
            <a:avLst/>
          </a:prstGeom>
        </p:spPr>
        <p:txBody>
          <a:bodyPr vert="horz" wrap="square" lIns="0" tIns="13335" rIns="0" bIns="0" rtlCol="0">
            <a:spAutoFit/>
          </a:bodyPr>
          <a:lstStyle/>
          <a:p>
            <a:pPr marL="12700">
              <a:lnSpc>
                <a:spcPct val="100000"/>
              </a:lnSpc>
              <a:spcBef>
                <a:spcPts val="105"/>
              </a:spcBef>
            </a:pPr>
            <a:r>
              <a:rPr spc="-275" dirty="0"/>
              <a:t>Step</a:t>
            </a:r>
            <a:r>
              <a:rPr spc="-459" dirty="0"/>
              <a:t> </a:t>
            </a:r>
            <a:r>
              <a:rPr spc="-395" dirty="0"/>
              <a:t>2</a:t>
            </a:r>
          </a:p>
        </p:txBody>
      </p:sp>
      <p:sp>
        <p:nvSpPr>
          <p:cNvPr id="8" name="object 8"/>
          <p:cNvSpPr txBox="1"/>
          <p:nvPr/>
        </p:nvSpPr>
        <p:spPr>
          <a:xfrm>
            <a:off x="6289364" y="1298194"/>
            <a:ext cx="281305" cy="1533525"/>
          </a:xfrm>
          <a:prstGeom prst="rect">
            <a:avLst/>
          </a:prstGeom>
        </p:spPr>
        <p:txBody>
          <a:bodyPr vert="vert" wrap="square" lIns="0" tIns="0" rIns="0" bIns="0" rtlCol="0">
            <a:spAutoFit/>
          </a:bodyPr>
          <a:lstStyle/>
          <a:p>
            <a:pPr marL="12700">
              <a:lnSpc>
                <a:spcPts val="2090"/>
              </a:lnSpc>
            </a:pPr>
            <a:r>
              <a:rPr sz="1800" spc="-5" dirty="0">
                <a:latin typeface="Arial"/>
                <a:cs typeface="Arial"/>
              </a:rPr>
              <a:t>Rectangle.java</a:t>
            </a:r>
            <a:endParaRPr sz="1800">
              <a:latin typeface="Arial"/>
              <a:cs typeface="Arial"/>
            </a:endParaRPr>
          </a:p>
        </p:txBody>
      </p:sp>
      <p:sp>
        <p:nvSpPr>
          <p:cNvPr id="9" name="object 9"/>
          <p:cNvSpPr txBox="1"/>
          <p:nvPr/>
        </p:nvSpPr>
        <p:spPr>
          <a:xfrm>
            <a:off x="6258249" y="3243833"/>
            <a:ext cx="281305" cy="1242695"/>
          </a:xfrm>
          <a:prstGeom prst="rect">
            <a:avLst/>
          </a:prstGeom>
        </p:spPr>
        <p:txBody>
          <a:bodyPr vert="vert" wrap="square" lIns="0" tIns="0" rIns="0" bIns="0" rtlCol="0">
            <a:spAutoFit/>
          </a:bodyPr>
          <a:lstStyle/>
          <a:p>
            <a:pPr marL="12700">
              <a:lnSpc>
                <a:spcPts val="2090"/>
              </a:lnSpc>
            </a:pPr>
            <a:r>
              <a:rPr sz="1800" dirty="0">
                <a:latin typeface="Arial"/>
                <a:cs typeface="Arial"/>
              </a:rPr>
              <a:t>S</a:t>
            </a:r>
            <a:r>
              <a:rPr sz="1800" spc="-10" dirty="0">
                <a:latin typeface="Arial"/>
                <a:cs typeface="Arial"/>
              </a:rPr>
              <a:t>q</a:t>
            </a:r>
            <a:r>
              <a:rPr sz="1800" dirty="0">
                <a:latin typeface="Arial"/>
                <a:cs typeface="Arial"/>
              </a:rPr>
              <a:t>u</a:t>
            </a:r>
            <a:r>
              <a:rPr sz="1800" spc="-10" dirty="0">
                <a:latin typeface="Arial"/>
                <a:cs typeface="Arial"/>
              </a:rPr>
              <a:t>a</a:t>
            </a:r>
            <a:r>
              <a:rPr sz="1800" dirty="0">
                <a:latin typeface="Arial"/>
                <a:cs typeface="Arial"/>
              </a:rPr>
              <a:t>re.j</a:t>
            </a:r>
            <a:r>
              <a:rPr sz="1800" spc="-10" dirty="0">
                <a:latin typeface="Arial"/>
                <a:cs typeface="Arial"/>
              </a:rPr>
              <a:t>a</a:t>
            </a:r>
            <a:r>
              <a:rPr sz="1800" dirty="0">
                <a:latin typeface="Arial"/>
                <a:cs typeface="Arial"/>
              </a:rPr>
              <a:t>va</a:t>
            </a:r>
            <a:endParaRPr sz="1800">
              <a:latin typeface="Arial"/>
              <a:cs typeface="Arial"/>
            </a:endParaRPr>
          </a:p>
        </p:txBody>
      </p:sp>
      <p:sp>
        <p:nvSpPr>
          <p:cNvPr id="10" name="object 10"/>
          <p:cNvSpPr txBox="1"/>
          <p:nvPr/>
        </p:nvSpPr>
        <p:spPr>
          <a:xfrm>
            <a:off x="535940" y="502482"/>
            <a:ext cx="7854950" cy="5838825"/>
          </a:xfrm>
          <a:prstGeom prst="rect">
            <a:avLst/>
          </a:prstGeom>
        </p:spPr>
        <p:txBody>
          <a:bodyPr vert="horz" wrap="square" lIns="0" tIns="208279" rIns="0" bIns="0" rtlCol="0">
            <a:spAutoFit/>
          </a:bodyPr>
          <a:lstStyle/>
          <a:p>
            <a:pPr marL="12700">
              <a:lnSpc>
                <a:spcPct val="100000"/>
              </a:lnSpc>
              <a:spcBef>
                <a:spcPts val="1639"/>
              </a:spcBef>
            </a:pPr>
            <a:r>
              <a:rPr sz="2450" spc="-625" dirty="0">
                <a:solidFill>
                  <a:srgbClr val="0AD0D9"/>
                </a:solidFill>
                <a:latin typeface="Arial"/>
                <a:cs typeface="Arial"/>
              </a:rPr>
              <a:t> </a:t>
            </a:r>
            <a:r>
              <a:rPr sz="2600" spc="-30" dirty="0">
                <a:latin typeface="Georgia"/>
                <a:cs typeface="Georgia"/>
              </a:rPr>
              <a:t>Create </a:t>
            </a:r>
            <a:r>
              <a:rPr sz="2600" spc="-25" dirty="0">
                <a:latin typeface="Georgia"/>
                <a:cs typeface="Georgia"/>
              </a:rPr>
              <a:t>concrete </a:t>
            </a:r>
            <a:r>
              <a:rPr sz="2600" spc="-45" dirty="0">
                <a:latin typeface="Georgia"/>
                <a:cs typeface="Georgia"/>
              </a:rPr>
              <a:t>classes </a:t>
            </a:r>
            <a:r>
              <a:rPr sz="2600" spc="-20" dirty="0">
                <a:latin typeface="Georgia"/>
                <a:cs typeface="Georgia"/>
              </a:rPr>
              <a:t>implementing </a:t>
            </a:r>
            <a:r>
              <a:rPr sz="2600" spc="-45" dirty="0">
                <a:latin typeface="Georgia"/>
                <a:cs typeface="Georgia"/>
              </a:rPr>
              <a:t>same</a:t>
            </a:r>
            <a:r>
              <a:rPr sz="2600" spc="-285" dirty="0">
                <a:latin typeface="Georgia"/>
                <a:cs typeface="Georgia"/>
              </a:rPr>
              <a:t> </a:t>
            </a:r>
            <a:r>
              <a:rPr sz="2600" spc="-65" dirty="0">
                <a:latin typeface="Georgia"/>
                <a:cs typeface="Georgia"/>
              </a:rPr>
              <a:t>interface.</a:t>
            </a:r>
            <a:endParaRPr sz="2600">
              <a:latin typeface="Georgia"/>
              <a:cs typeface="Georgia"/>
            </a:endParaRPr>
          </a:p>
          <a:p>
            <a:pPr marL="557530" marR="2640330" indent="-208915">
              <a:lnSpc>
                <a:spcPct val="100000"/>
              </a:lnSpc>
              <a:spcBef>
                <a:spcPts val="1190"/>
              </a:spcBef>
            </a:pPr>
            <a:r>
              <a:rPr sz="2000" dirty="0">
                <a:latin typeface="Arial"/>
                <a:cs typeface="Arial"/>
              </a:rPr>
              <a:t>public class Rectangle implements Shape</a:t>
            </a:r>
            <a:r>
              <a:rPr sz="2000" spc="-120" dirty="0">
                <a:latin typeface="Arial"/>
                <a:cs typeface="Arial"/>
              </a:rPr>
              <a:t> </a:t>
            </a:r>
            <a:r>
              <a:rPr sz="2000" dirty="0">
                <a:latin typeface="Arial"/>
                <a:cs typeface="Arial"/>
              </a:rPr>
              <a:t>{  @Override</a:t>
            </a:r>
            <a:endParaRPr sz="2000">
              <a:latin typeface="Arial"/>
              <a:cs typeface="Arial"/>
            </a:endParaRPr>
          </a:p>
          <a:p>
            <a:pPr marL="557530">
              <a:lnSpc>
                <a:spcPct val="100000"/>
              </a:lnSpc>
            </a:pPr>
            <a:r>
              <a:rPr sz="2000" dirty="0">
                <a:latin typeface="Arial"/>
                <a:cs typeface="Arial"/>
              </a:rPr>
              <a:t>public void draw()</a:t>
            </a:r>
            <a:r>
              <a:rPr sz="2000" spc="-45" dirty="0">
                <a:latin typeface="Arial"/>
                <a:cs typeface="Arial"/>
              </a:rPr>
              <a:t> </a:t>
            </a:r>
            <a:r>
              <a:rPr sz="2000" dirty="0">
                <a:latin typeface="Arial"/>
                <a:cs typeface="Arial"/>
              </a:rPr>
              <a:t>{</a:t>
            </a:r>
            <a:endParaRPr sz="2000">
              <a:latin typeface="Arial"/>
              <a:cs typeface="Arial"/>
            </a:endParaRPr>
          </a:p>
          <a:p>
            <a:pPr marL="767715">
              <a:lnSpc>
                <a:spcPct val="100000"/>
              </a:lnSpc>
            </a:pPr>
            <a:r>
              <a:rPr sz="2000" spc="-5" dirty="0">
                <a:latin typeface="Arial"/>
                <a:cs typeface="Arial"/>
              </a:rPr>
              <a:t>System.out.println("Rectangle::draw()");</a:t>
            </a:r>
            <a:r>
              <a:rPr sz="2000" spc="-45" dirty="0">
                <a:latin typeface="Arial"/>
                <a:cs typeface="Arial"/>
              </a:rPr>
              <a:t> </a:t>
            </a:r>
            <a:r>
              <a:rPr sz="2000" dirty="0">
                <a:latin typeface="Arial"/>
                <a:cs typeface="Arial"/>
              </a:rPr>
              <a:t>}</a:t>
            </a:r>
            <a:endParaRPr sz="2000">
              <a:latin typeface="Arial"/>
              <a:cs typeface="Arial"/>
            </a:endParaRPr>
          </a:p>
          <a:p>
            <a:pPr marL="348615">
              <a:lnSpc>
                <a:spcPct val="100000"/>
              </a:lnSpc>
            </a:pPr>
            <a:r>
              <a:rPr sz="2000" dirty="0">
                <a:latin typeface="Arial"/>
                <a:cs typeface="Arial"/>
              </a:rPr>
              <a:t>}</a:t>
            </a:r>
            <a:endParaRPr sz="2000">
              <a:latin typeface="Arial"/>
              <a:cs typeface="Arial"/>
            </a:endParaRPr>
          </a:p>
          <a:p>
            <a:pPr>
              <a:lnSpc>
                <a:spcPct val="100000"/>
              </a:lnSpc>
              <a:spcBef>
                <a:spcPts val="30"/>
              </a:spcBef>
            </a:pPr>
            <a:endParaRPr sz="1850">
              <a:latin typeface="Times New Roman"/>
              <a:cs typeface="Times New Roman"/>
            </a:endParaRPr>
          </a:p>
          <a:p>
            <a:pPr marL="317500">
              <a:lnSpc>
                <a:spcPct val="100000"/>
              </a:lnSpc>
            </a:pPr>
            <a:r>
              <a:rPr sz="2000" dirty="0">
                <a:latin typeface="Arial"/>
                <a:cs typeface="Arial"/>
              </a:rPr>
              <a:t>public class Square implements Shape</a:t>
            </a:r>
            <a:r>
              <a:rPr sz="2000" spc="-105" dirty="0">
                <a:latin typeface="Arial"/>
                <a:cs typeface="Arial"/>
              </a:rPr>
              <a:t> </a:t>
            </a:r>
            <a:r>
              <a:rPr sz="2000" dirty="0">
                <a:latin typeface="Arial"/>
                <a:cs typeface="Arial"/>
              </a:rPr>
              <a:t>{</a:t>
            </a:r>
            <a:endParaRPr sz="2000">
              <a:latin typeface="Arial"/>
              <a:cs typeface="Arial"/>
            </a:endParaRPr>
          </a:p>
          <a:p>
            <a:pPr marL="526415">
              <a:lnSpc>
                <a:spcPct val="100000"/>
              </a:lnSpc>
            </a:pPr>
            <a:r>
              <a:rPr sz="2000" dirty="0">
                <a:latin typeface="Arial"/>
                <a:cs typeface="Arial"/>
              </a:rPr>
              <a:t>@Override</a:t>
            </a:r>
            <a:endParaRPr sz="2000">
              <a:latin typeface="Arial"/>
              <a:cs typeface="Arial"/>
            </a:endParaRPr>
          </a:p>
          <a:p>
            <a:pPr marL="736600" marR="2761615" indent="-210820">
              <a:lnSpc>
                <a:spcPct val="100000"/>
              </a:lnSpc>
            </a:pPr>
            <a:r>
              <a:rPr sz="2000" dirty="0">
                <a:latin typeface="Arial"/>
                <a:cs typeface="Arial"/>
              </a:rPr>
              <a:t>public </a:t>
            </a:r>
            <a:r>
              <a:rPr sz="2000" spc="-5" dirty="0">
                <a:latin typeface="Arial"/>
                <a:cs typeface="Arial"/>
              </a:rPr>
              <a:t>void </a:t>
            </a:r>
            <a:r>
              <a:rPr sz="2000" dirty="0">
                <a:latin typeface="Arial"/>
                <a:cs typeface="Arial"/>
              </a:rPr>
              <a:t>draw() {  System.out.println(“Square ::draw()");</a:t>
            </a:r>
            <a:r>
              <a:rPr sz="2000" spc="-175" dirty="0">
                <a:latin typeface="Arial"/>
                <a:cs typeface="Arial"/>
              </a:rPr>
              <a:t> </a:t>
            </a:r>
            <a:r>
              <a:rPr sz="2000" dirty="0">
                <a:latin typeface="Arial"/>
                <a:cs typeface="Arial"/>
              </a:rPr>
              <a:t>}</a:t>
            </a:r>
            <a:endParaRPr sz="2000">
              <a:latin typeface="Arial"/>
              <a:cs typeface="Arial"/>
            </a:endParaRPr>
          </a:p>
          <a:p>
            <a:pPr marL="317500">
              <a:lnSpc>
                <a:spcPct val="100000"/>
              </a:lnSpc>
            </a:pPr>
            <a:r>
              <a:rPr sz="2000" dirty="0">
                <a:latin typeface="Arial"/>
                <a:cs typeface="Arial"/>
              </a:rPr>
              <a:t>}</a:t>
            </a:r>
            <a:endParaRPr sz="2000">
              <a:latin typeface="Arial"/>
              <a:cs typeface="Arial"/>
            </a:endParaRPr>
          </a:p>
          <a:p>
            <a:pPr marL="593090" marR="3098800" indent="-208915">
              <a:lnSpc>
                <a:spcPct val="100000"/>
              </a:lnSpc>
              <a:spcBef>
                <a:spcPts val="1760"/>
              </a:spcBef>
            </a:pPr>
            <a:r>
              <a:rPr sz="2000" dirty="0">
                <a:latin typeface="Arial"/>
                <a:cs typeface="Arial"/>
              </a:rPr>
              <a:t>public class Circle implements Shape</a:t>
            </a:r>
            <a:r>
              <a:rPr sz="2000" spc="-105" dirty="0">
                <a:latin typeface="Arial"/>
                <a:cs typeface="Arial"/>
              </a:rPr>
              <a:t> </a:t>
            </a:r>
            <a:r>
              <a:rPr sz="2000" dirty="0">
                <a:latin typeface="Arial"/>
                <a:cs typeface="Arial"/>
              </a:rPr>
              <a:t>{  @Override</a:t>
            </a:r>
            <a:endParaRPr sz="2000">
              <a:latin typeface="Arial"/>
              <a:cs typeface="Arial"/>
            </a:endParaRPr>
          </a:p>
          <a:p>
            <a:pPr marL="803275" marR="2934335" indent="-210820">
              <a:lnSpc>
                <a:spcPct val="100000"/>
              </a:lnSpc>
            </a:pPr>
            <a:r>
              <a:rPr sz="2000" dirty="0">
                <a:latin typeface="Arial"/>
                <a:cs typeface="Arial"/>
              </a:rPr>
              <a:t>public </a:t>
            </a:r>
            <a:r>
              <a:rPr sz="2000" spc="-5" dirty="0">
                <a:latin typeface="Arial"/>
                <a:cs typeface="Arial"/>
              </a:rPr>
              <a:t>void </a:t>
            </a:r>
            <a:r>
              <a:rPr sz="2000" dirty="0">
                <a:latin typeface="Arial"/>
                <a:cs typeface="Arial"/>
              </a:rPr>
              <a:t>draw() {  System.out.println(“Circle::draw()");</a:t>
            </a:r>
            <a:r>
              <a:rPr sz="2000" spc="-140" dirty="0">
                <a:latin typeface="Arial"/>
                <a:cs typeface="Arial"/>
              </a:rPr>
              <a:t> </a:t>
            </a:r>
            <a:r>
              <a:rPr sz="2000" dirty="0">
                <a:latin typeface="Arial"/>
                <a:cs typeface="Arial"/>
              </a:rPr>
              <a:t>}</a:t>
            </a:r>
            <a:endParaRPr sz="2000">
              <a:latin typeface="Arial"/>
              <a:cs typeface="Arial"/>
            </a:endParaRPr>
          </a:p>
          <a:p>
            <a:pPr marL="384175">
              <a:lnSpc>
                <a:spcPct val="100000"/>
              </a:lnSpc>
            </a:pPr>
            <a:r>
              <a:rPr sz="2000" dirty="0">
                <a:latin typeface="Arial"/>
                <a:cs typeface="Arial"/>
              </a:rPr>
              <a:t>}</a:t>
            </a:r>
            <a:endParaRPr sz="2000">
              <a:latin typeface="Arial"/>
              <a:cs typeface="Arial"/>
            </a:endParaRPr>
          </a:p>
        </p:txBody>
      </p:sp>
      <p:sp>
        <p:nvSpPr>
          <p:cNvPr id="11" name="object 11"/>
          <p:cNvSpPr txBox="1"/>
          <p:nvPr/>
        </p:nvSpPr>
        <p:spPr>
          <a:xfrm>
            <a:off x="6325051" y="5068315"/>
            <a:ext cx="281305" cy="1090930"/>
          </a:xfrm>
          <a:prstGeom prst="rect">
            <a:avLst/>
          </a:prstGeom>
        </p:spPr>
        <p:txBody>
          <a:bodyPr vert="vert" wrap="square" lIns="0" tIns="0" rIns="0" bIns="0" rtlCol="0">
            <a:spAutoFit/>
          </a:bodyPr>
          <a:lstStyle/>
          <a:p>
            <a:pPr marL="12700">
              <a:lnSpc>
                <a:spcPts val="2090"/>
              </a:lnSpc>
            </a:pPr>
            <a:r>
              <a:rPr sz="1800" spc="-5" dirty="0">
                <a:latin typeface="Arial"/>
                <a:cs typeface="Arial"/>
              </a:rPr>
              <a:t>Circle.java</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76299"/>
            <a:ext cx="3255645" cy="976630"/>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spc="-30" dirty="0">
                <a:latin typeface="Georgia"/>
                <a:cs typeface="Georgia"/>
              </a:rPr>
              <a:t>Create </a:t>
            </a:r>
            <a:r>
              <a:rPr sz="2600" spc="-65" dirty="0">
                <a:latin typeface="Georgia"/>
                <a:cs typeface="Georgia"/>
              </a:rPr>
              <a:t>a </a:t>
            </a:r>
            <a:r>
              <a:rPr sz="2600" spc="-30" dirty="0">
                <a:latin typeface="Georgia"/>
                <a:cs typeface="Georgia"/>
              </a:rPr>
              <a:t>facade</a:t>
            </a:r>
            <a:r>
              <a:rPr sz="2600" spc="-225" dirty="0">
                <a:latin typeface="Georgia"/>
                <a:cs typeface="Georgia"/>
              </a:rPr>
              <a:t> </a:t>
            </a:r>
            <a:r>
              <a:rPr sz="2600" spc="-114" dirty="0">
                <a:latin typeface="Georgia"/>
                <a:cs typeface="Georgia"/>
              </a:rPr>
              <a:t>class.</a:t>
            </a:r>
            <a:endParaRPr sz="2600">
              <a:latin typeface="Georgia"/>
              <a:cs typeface="Georgia"/>
            </a:endParaRPr>
          </a:p>
          <a:p>
            <a:pPr marL="285115" indent="-272415">
              <a:lnSpc>
                <a:spcPct val="100000"/>
              </a:lnSpc>
              <a:spcBef>
                <a:spcPts val="625"/>
              </a:spcBef>
              <a:buClr>
                <a:srgbClr val="0AD0D9"/>
              </a:buClr>
              <a:buSzPct val="94230"/>
              <a:buFont typeface="Arial"/>
              <a:buChar char=""/>
              <a:tabLst>
                <a:tab pos="285750" algn="l"/>
              </a:tabLst>
            </a:pPr>
            <a:r>
              <a:rPr sz="2600" i="1" spc="-140" dirty="0">
                <a:latin typeface="Georgia"/>
                <a:cs typeface="Georgia"/>
              </a:rPr>
              <a:t>ShapeMaker.java</a:t>
            </a:r>
            <a:endParaRPr sz="2600">
              <a:latin typeface="Georgia"/>
              <a:cs typeface="Georgia"/>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75" dirty="0"/>
              <a:t>Step</a:t>
            </a:r>
            <a:r>
              <a:rPr spc="-459" dirty="0"/>
              <a:t> </a:t>
            </a:r>
            <a:r>
              <a:rPr spc="-395" dirty="0"/>
              <a:t>3</a:t>
            </a:r>
          </a:p>
        </p:txBody>
      </p:sp>
      <p:sp>
        <p:nvSpPr>
          <p:cNvPr id="4" name="object 4"/>
          <p:cNvSpPr txBox="1"/>
          <p:nvPr/>
        </p:nvSpPr>
        <p:spPr>
          <a:xfrm>
            <a:off x="4194175" y="636778"/>
            <a:ext cx="2705100" cy="1122680"/>
          </a:xfrm>
          <a:prstGeom prst="rect">
            <a:avLst/>
          </a:prstGeom>
        </p:spPr>
        <p:txBody>
          <a:bodyPr vert="horz" wrap="square" lIns="0" tIns="12700" rIns="0" bIns="0" rtlCol="0">
            <a:spAutoFit/>
          </a:bodyPr>
          <a:lstStyle/>
          <a:p>
            <a:pPr marL="203200" marR="5080" indent="-190500">
              <a:lnSpc>
                <a:spcPct val="100000"/>
              </a:lnSpc>
              <a:spcBef>
                <a:spcPts val="100"/>
              </a:spcBef>
            </a:pPr>
            <a:r>
              <a:rPr sz="1800" spc="-5" dirty="0">
                <a:latin typeface="Arial"/>
                <a:cs typeface="Arial"/>
              </a:rPr>
              <a:t>public class ShapeMaker </a:t>
            </a:r>
            <a:r>
              <a:rPr sz="1800" dirty="0">
                <a:latin typeface="Arial"/>
                <a:cs typeface="Arial"/>
              </a:rPr>
              <a:t>{  </a:t>
            </a:r>
            <a:r>
              <a:rPr sz="1800" spc="-5" dirty="0">
                <a:latin typeface="Arial"/>
                <a:cs typeface="Arial"/>
              </a:rPr>
              <a:t>private Shape circle;  private Shape rectangle;  private Shape square;</a:t>
            </a:r>
            <a:endParaRPr sz="1800">
              <a:latin typeface="Arial"/>
              <a:cs typeface="Arial"/>
            </a:endParaRPr>
          </a:p>
        </p:txBody>
      </p:sp>
      <p:sp>
        <p:nvSpPr>
          <p:cNvPr id="5" name="object 5"/>
          <p:cNvSpPr txBox="1"/>
          <p:nvPr/>
        </p:nvSpPr>
        <p:spPr>
          <a:xfrm>
            <a:off x="4384675" y="2008073"/>
            <a:ext cx="3140075" cy="139827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public </a:t>
            </a:r>
            <a:r>
              <a:rPr sz="1800" spc="-5" dirty="0">
                <a:latin typeface="Arial"/>
                <a:cs typeface="Arial"/>
              </a:rPr>
              <a:t>ShapeMaker()</a:t>
            </a:r>
            <a:r>
              <a:rPr sz="1800" spc="35" dirty="0">
                <a:latin typeface="Arial"/>
                <a:cs typeface="Arial"/>
              </a:rPr>
              <a:t> </a:t>
            </a:r>
            <a:r>
              <a:rPr sz="1800" dirty="0">
                <a:latin typeface="Arial"/>
                <a:cs typeface="Arial"/>
              </a:rPr>
              <a:t>{</a:t>
            </a:r>
            <a:endParaRPr sz="1800">
              <a:latin typeface="Arial"/>
              <a:cs typeface="Arial"/>
            </a:endParaRPr>
          </a:p>
          <a:p>
            <a:pPr marL="203200" marR="5080">
              <a:lnSpc>
                <a:spcPct val="100000"/>
              </a:lnSpc>
              <a:spcBef>
                <a:spcPts val="5"/>
              </a:spcBef>
            </a:pPr>
            <a:r>
              <a:rPr sz="1800" spc="-5" dirty="0">
                <a:latin typeface="Arial"/>
                <a:cs typeface="Arial"/>
              </a:rPr>
              <a:t>circle </a:t>
            </a:r>
            <a:r>
              <a:rPr sz="1800" dirty="0">
                <a:latin typeface="Arial"/>
                <a:cs typeface="Arial"/>
              </a:rPr>
              <a:t>= </a:t>
            </a:r>
            <a:r>
              <a:rPr sz="1800" spc="-5" dirty="0">
                <a:latin typeface="Arial"/>
                <a:cs typeface="Arial"/>
              </a:rPr>
              <a:t>new Circle();  rectangle </a:t>
            </a:r>
            <a:r>
              <a:rPr sz="1800" dirty="0">
                <a:latin typeface="Arial"/>
                <a:cs typeface="Arial"/>
              </a:rPr>
              <a:t>= </a:t>
            </a:r>
            <a:r>
              <a:rPr sz="1800" spc="-5" dirty="0">
                <a:latin typeface="Arial"/>
                <a:cs typeface="Arial"/>
              </a:rPr>
              <a:t>new</a:t>
            </a:r>
            <a:r>
              <a:rPr sz="1800" spc="-35" dirty="0">
                <a:latin typeface="Arial"/>
                <a:cs typeface="Arial"/>
              </a:rPr>
              <a:t> </a:t>
            </a:r>
            <a:r>
              <a:rPr sz="1800" spc="-5" dirty="0">
                <a:latin typeface="Arial"/>
                <a:cs typeface="Arial"/>
              </a:rPr>
              <a:t>Rectangle();  square </a:t>
            </a:r>
            <a:r>
              <a:rPr sz="1800" dirty="0">
                <a:latin typeface="Arial"/>
                <a:cs typeface="Arial"/>
              </a:rPr>
              <a:t>= </a:t>
            </a:r>
            <a:r>
              <a:rPr sz="1800" spc="-5" dirty="0">
                <a:latin typeface="Arial"/>
                <a:cs typeface="Arial"/>
              </a:rPr>
              <a:t>new</a:t>
            </a:r>
            <a:r>
              <a:rPr sz="1800" dirty="0">
                <a:latin typeface="Arial"/>
                <a:cs typeface="Arial"/>
              </a:rPr>
              <a:t> </a:t>
            </a:r>
            <a:r>
              <a:rPr sz="1800" spc="-5" dirty="0">
                <a:latin typeface="Arial"/>
                <a:cs typeface="Arial"/>
              </a:rPr>
              <a:t>Square();</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6" name="object 6"/>
          <p:cNvSpPr txBox="1"/>
          <p:nvPr/>
        </p:nvSpPr>
        <p:spPr>
          <a:xfrm>
            <a:off x="4384675" y="3654932"/>
            <a:ext cx="2915285" cy="2494915"/>
          </a:xfrm>
          <a:prstGeom prst="rect">
            <a:avLst/>
          </a:prstGeom>
        </p:spPr>
        <p:txBody>
          <a:bodyPr vert="horz" wrap="square" lIns="0" tIns="12700" rIns="0" bIns="0" rtlCol="0">
            <a:spAutoFit/>
          </a:bodyPr>
          <a:lstStyle/>
          <a:p>
            <a:pPr marL="203200" marR="450850" indent="-190500">
              <a:lnSpc>
                <a:spcPct val="100000"/>
              </a:lnSpc>
              <a:spcBef>
                <a:spcPts val="100"/>
              </a:spcBef>
            </a:pPr>
            <a:r>
              <a:rPr sz="1800" spc="-5" dirty="0">
                <a:latin typeface="Arial"/>
                <a:cs typeface="Arial"/>
              </a:rPr>
              <a:t>public void </a:t>
            </a:r>
            <a:r>
              <a:rPr sz="1800" spc="-10" dirty="0">
                <a:latin typeface="Arial"/>
                <a:cs typeface="Arial"/>
              </a:rPr>
              <a:t>drawCircle(){  </a:t>
            </a:r>
            <a:r>
              <a:rPr sz="1800" spc="-5" dirty="0">
                <a:latin typeface="Arial"/>
                <a:cs typeface="Arial"/>
              </a:rPr>
              <a:t>circle.draw();</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a:p>
            <a:pPr marL="203200" marR="5080" indent="-190500">
              <a:lnSpc>
                <a:spcPct val="100000"/>
              </a:lnSpc>
            </a:pPr>
            <a:r>
              <a:rPr sz="1800" spc="-5" dirty="0">
                <a:latin typeface="Arial"/>
                <a:cs typeface="Arial"/>
              </a:rPr>
              <a:t>public void</a:t>
            </a:r>
            <a:r>
              <a:rPr sz="1800" spc="-55" dirty="0">
                <a:latin typeface="Arial"/>
                <a:cs typeface="Arial"/>
              </a:rPr>
              <a:t> </a:t>
            </a:r>
            <a:r>
              <a:rPr sz="1800" spc="-5" dirty="0">
                <a:latin typeface="Arial"/>
                <a:cs typeface="Arial"/>
              </a:rPr>
              <a:t>drawRectangle(){  rectangle.draw();</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a:p>
            <a:pPr marL="203200" marR="298450" indent="-190500">
              <a:lnSpc>
                <a:spcPct val="100000"/>
              </a:lnSpc>
            </a:pPr>
            <a:r>
              <a:rPr sz="1800" spc="-5" dirty="0">
                <a:latin typeface="Arial"/>
                <a:cs typeface="Arial"/>
              </a:rPr>
              <a:t>public void </a:t>
            </a:r>
            <a:r>
              <a:rPr sz="1800" spc="-10" dirty="0">
                <a:latin typeface="Arial"/>
                <a:cs typeface="Arial"/>
              </a:rPr>
              <a:t>drawSquare(){  square.draw();</a:t>
            </a:r>
            <a:endParaRPr sz="1800">
              <a:latin typeface="Arial"/>
              <a:cs typeface="Arial"/>
            </a:endParaRPr>
          </a:p>
          <a:p>
            <a:pPr marL="12700">
              <a:lnSpc>
                <a:spcPct val="100000"/>
              </a:lnSpc>
            </a:pPr>
            <a:r>
              <a:rPr sz="1800" dirty="0">
                <a:latin typeface="Arial"/>
                <a:cs typeface="Arial"/>
              </a:rPr>
              <a:t>}</a:t>
            </a:r>
            <a:endParaRPr sz="1800">
              <a:latin typeface="Arial"/>
              <a:cs typeface="Arial"/>
            </a:endParaRPr>
          </a:p>
        </p:txBody>
      </p:sp>
      <p:sp>
        <p:nvSpPr>
          <p:cNvPr id="7" name="object 7"/>
          <p:cNvSpPr txBox="1"/>
          <p:nvPr/>
        </p:nvSpPr>
        <p:spPr>
          <a:xfrm>
            <a:off x="4194175" y="6124143"/>
            <a:ext cx="102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75" dirty="0"/>
              <a:t>Step</a:t>
            </a:r>
            <a:r>
              <a:rPr spc="-459" dirty="0"/>
              <a:t> </a:t>
            </a:r>
            <a:r>
              <a:rPr spc="-395" dirty="0"/>
              <a:t>4</a:t>
            </a:r>
          </a:p>
        </p:txBody>
      </p:sp>
      <p:sp>
        <p:nvSpPr>
          <p:cNvPr id="8" name="object 8"/>
          <p:cNvSpPr txBox="1">
            <a:spLocks noGrp="1"/>
          </p:cNvSpPr>
          <p:nvPr>
            <p:ph type="body" idx="1"/>
          </p:nvPr>
        </p:nvSpPr>
        <p:spPr>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pc="-55" dirty="0"/>
              <a:t>Use </a:t>
            </a:r>
            <a:r>
              <a:rPr spc="-5" dirty="0"/>
              <a:t>the </a:t>
            </a:r>
            <a:r>
              <a:rPr spc="-30" dirty="0"/>
              <a:t>facade </a:t>
            </a:r>
            <a:r>
              <a:rPr spc="-5" dirty="0"/>
              <a:t>to </a:t>
            </a:r>
            <a:r>
              <a:rPr spc="-70" dirty="0"/>
              <a:t>draw </a:t>
            </a:r>
            <a:r>
              <a:rPr spc="-45" dirty="0"/>
              <a:t>various </a:t>
            </a:r>
            <a:r>
              <a:rPr spc="-30" dirty="0"/>
              <a:t>types </a:t>
            </a:r>
            <a:r>
              <a:rPr spc="-20" dirty="0"/>
              <a:t>of</a:t>
            </a:r>
            <a:r>
              <a:rPr spc="-350" dirty="0"/>
              <a:t> </a:t>
            </a:r>
            <a:r>
              <a:rPr spc="-50" dirty="0"/>
              <a:t>shapes.</a:t>
            </a:r>
          </a:p>
          <a:p>
            <a:pPr marL="285115" indent="-272415">
              <a:lnSpc>
                <a:spcPct val="100000"/>
              </a:lnSpc>
              <a:spcBef>
                <a:spcPts val="625"/>
              </a:spcBef>
              <a:buClr>
                <a:srgbClr val="0AD0D9"/>
              </a:buClr>
              <a:buSzPct val="94230"/>
              <a:buFont typeface="Arial"/>
              <a:buChar char=""/>
              <a:tabLst>
                <a:tab pos="285750" algn="l"/>
              </a:tabLst>
            </a:pPr>
            <a:r>
              <a:rPr i="1" spc="-110" dirty="0">
                <a:latin typeface="Georgia"/>
                <a:cs typeface="Georgia"/>
              </a:rPr>
              <a:t>FacadePatternDemo.java</a:t>
            </a:r>
          </a:p>
          <a:p>
            <a:pPr marL="646430" marR="1741170" indent="-253365">
              <a:lnSpc>
                <a:spcPct val="100000"/>
              </a:lnSpc>
              <a:spcBef>
                <a:spcPts val="2245"/>
              </a:spcBef>
            </a:pPr>
            <a:r>
              <a:rPr sz="2400" spc="-5" dirty="0">
                <a:latin typeface="Arial"/>
                <a:cs typeface="Arial"/>
              </a:rPr>
              <a:t>public class FacadePatternDemo </a:t>
            </a:r>
            <a:r>
              <a:rPr sz="2400" dirty="0">
                <a:latin typeface="Arial"/>
                <a:cs typeface="Arial"/>
              </a:rPr>
              <a:t>{  </a:t>
            </a:r>
            <a:r>
              <a:rPr sz="2400" spc="-5" dirty="0">
                <a:latin typeface="Arial"/>
                <a:cs typeface="Arial"/>
              </a:rPr>
              <a:t>public </a:t>
            </a:r>
            <a:r>
              <a:rPr sz="2400" dirty="0">
                <a:latin typeface="Arial"/>
                <a:cs typeface="Arial"/>
              </a:rPr>
              <a:t>static </a:t>
            </a:r>
            <a:r>
              <a:rPr sz="2400" spc="-5" dirty="0">
                <a:latin typeface="Arial"/>
                <a:cs typeface="Arial"/>
              </a:rPr>
              <a:t>void </a:t>
            </a:r>
            <a:r>
              <a:rPr sz="2400" dirty="0">
                <a:latin typeface="Arial"/>
                <a:cs typeface="Arial"/>
              </a:rPr>
              <a:t>main(String[] </a:t>
            </a:r>
            <a:r>
              <a:rPr sz="2400" spc="-5" dirty="0">
                <a:latin typeface="Arial"/>
                <a:cs typeface="Arial"/>
              </a:rPr>
              <a:t>args)</a:t>
            </a:r>
            <a:r>
              <a:rPr sz="2400" spc="-10" dirty="0">
                <a:latin typeface="Arial"/>
                <a:cs typeface="Arial"/>
              </a:rPr>
              <a:t> </a:t>
            </a:r>
            <a:r>
              <a:rPr sz="2400" dirty="0">
                <a:latin typeface="Arial"/>
                <a:cs typeface="Arial"/>
              </a:rPr>
              <a:t>{</a:t>
            </a:r>
            <a:endParaRPr sz="2400">
              <a:latin typeface="Arial"/>
              <a:cs typeface="Arial"/>
            </a:endParaRPr>
          </a:p>
          <a:p>
            <a:pPr marL="899794">
              <a:lnSpc>
                <a:spcPct val="100000"/>
              </a:lnSpc>
            </a:pPr>
            <a:r>
              <a:rPr sz="2400" spc="-5" dirty="0">
                <a:latin typeface="Arial"/>
                <a:cs typeface="Arial"/>
              </a:rPr>
              <a:t>ShapeMaker shapeMaker </a:t>
            </a:r>
            <a:r>
              <a:rPr sz="2400" dirty="0">
                <a:latin typeface="Arial"/>
                <a:cs typeface="Arial"/>
              </a:rPr>
              <a:t>= </a:t>
            </a:r>
            <a:r>
              <a:rPr sz="2400" spc="-5" dirty="0">
                <a:latin typeface="Arial"/>
                <a:cs typeface="Arial"/>
              </a:rPr>
              <a:t>new</a:t>
            </a:r>
            <a:r>
              <a:rPr sz="2400" spc="80" dirty="0">
                <a:latin typeface="Arial"/>
                <a:cs typeface="Arial"/>
              </a:rPr>
              <a:t> </a:t>
            </a:r>
            <a:r>
              <a:rPr sz="2400" spc="-5" dirty="0">
                <a:latin typeface="Arial"/>
                <a:cs typeface="Arial"/>
              </a:rPr>
              <a:t>ShapeMaker();</a:t>
            </a:r>
            <a:endParaRPr sz="2400">
              <a:latin typeface="Arial"/>
              <a:cs typeface="Arial"/>
            </a:endParaRPr>
          </a:p>
          <a:p>
            <a:pPr>
              <a:lnSpc>
                <a:spcPct val="100000"/>
              </a:lnSpc>
              <a:spcBef>
                <a:spcPts val="5"/>
              </a:spcBef>
            </a:pPr>
            <a:endParaRPr sz="2500">
              <a:latin typeface="Times New Roman"/>
              <a:cs typeface="Times New Roman"/>
            </a:endParaRPr>
          </a:p>
          <a:p>
            <a:pPr marL="899794" marR="2440305">
              <a:lnSpc>
                <a:spcPct val="100000"/>
              </a:lnSpc>
            </a:pPr>
            <a:r>
              <a:rPr sz="2400" spc="-10" dirty="0">
                <a:latin typeface="Arial"/>
                <a:cs typeface="Arial"/>
              </a:rPr>
              <a:t>shapeMaker.drawCircle();  shapeMaker.drawRectangle();  shapeMaker.drawSquare();</a:t>
            </a:r>
            <a:endParaRPr sz="2400">
              <a:latin typeface="Arial"/>
              <a:cs typeface="Arial"/>
            </a:endParaRPr>
          </a:p>
          <a:p>
            <a:pPr marL="646430">
              <a:lnSpc>
                <a:spcPct val="100000"/>
              </a:lnSpc>
            </a:pPr>
            <a:r>
              <a:rPr sz="2400" dirty="0">
                <a:latin typeface="Arial"/>
                <a:cs typeface="Arial"/>
              </a:rPr>
              <a:t>}</a:t>
            </a:r>
            <a:endParaRPr sz="2400">
              <a:latin typeface="Arial"/>
              <a:cs typeface="Arial"/>
            </a:endParaRPr>
          </a:p>
          <a:p>
            <a:pPr marL="393700">
              <a:lnSpc>
                <a:spcPct val="100000"/>
              </a:lnSpc>
              <a:spcBef>
                <a:spcPts val="5"/>
              </a:spcBef>
            </a:pPr>
            <a:r>
              <a:rPr sz="2400" dirty="0">
                <a:latin typeface="Arial"/>
                <a:cs typeface="Arial"/>
              </a:rPr>
              <a:t>}</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64970" cy="788035"/>
          </a:xfrm>
          <a:prstGeom prst="rect">
            <a:avLst/>
          </a:prstGeom>
        </p:spPr>
        <p:txBody>
          <a:bodyPr vert="horz" wrap="square" lIns="0" tIns="12700" rIns="0" bIns="0" rtlCol="0">
            <a:spAutoFit/>
          </a:bodyPr>
          <a:lstStyle/>
          <a:p>
            <a:pPr marL="12700">
              <a:lnSpc>
                <a:spcPct val="100000"/>
              </a:lnSpc>
              <a:spcBef>
                <a:spcPts val="100"/>
              </a:spcBef>
            </a:pPr>
            <a:r>
              <a:rPr spc="-275" dirty="0"/>
              <a:t>Step</a:t>
            </a:r>
            <a:r>
              <a:rPr spc="-459" dirty="0"/>
              <a:t> </a:t>
            </a:r>
            <a:r>
              <a:rPr spc="-395" dirty="0"/>
              <a:t>5</a:t>
            </a:r>
          </a:p>
        </p:txBody>
      </p:sp>
      <p:sp>
        <p:nvSpPr>
          <p:cNvPr id="8" name="object 8"/>
          <p:cNvSpPr txBox="1"/>
          <p:nvPr/>
        </p:nvSpPr>
        <p:spPr>
          <a:xfrm>
            <a:off x="535940" y="1154938"/>
            <a:ext cx="3142615" cy="1955800"/>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45" dirty="0">
                <a:latin typeface="Georgia"/>
                <a:cs typeface="Georgia"/>
              </a:rPr>
              <a:t>Verify </a:t>
            </a:r>
            <a:r>
              <a:rPr sz="2600" spc="-5" dirty="0">
                <a:latin typeface="Georgia"/>
                <a:cs typeface="Georgia"/>
              </a:rPr>
              <a:t>the</a:t>
            </a:r>
            <a:r>
              <a:rPr sz="2600" spc="-155" dirty="0">
                <a:latin typeface="Georgia"/>
                <a:cs typeface="Georgia"/>
              </a:rPr>
              <a:t> </a:t>
            </a:r>
            <a:r>
              <a:rPr sz="2600" spc="-10" dirty="0">
                <a:latin typeface="Georgia"/>
                <a:cs typeface="Georgia"/>
              </a:rPr>
              <a:t>output.</a:t>
            </a:r>
            <a:endParaRPr sz="2600">
              <a:latin typeface="Georgia"/>
              <a:cs typeface="Georgia"/>
            </a:endParaRPr>
          </a:p>
          <a:p>
            <a:pPr marL="317500" marR="5080">
              <a:lnSpc>
                <a:spcPct val="100000"/>
              </a:lnSpc>
              <a:spcBef>
                <a:spcPts val="1995"/>
              </a:spcBef>
            </a:pPr>
            <a:r>
              <a:rPr sz="2800" dirty="0">
                <a:latin typeface="Arial"/>
                <a:cs typeface="Arial"/>
              </a:rPr>
              <a:t>Circle::draw()  </a:t>
            </a:r>
            <a:r>
              <a:rPr sz="2800" spc="-5" dirty="0">
                <a:latin typeface="Arial"/>
                <a:cs typeface="Arial"/>
              </a:rPr>
              <a:t>Re</a:t>
            </a:r>
            <a:r>
              <a:rPr sz="2800" spc="5" dirty="0">
                <a:latin typeface="Arial"/>
                <a:cs typeface="Arial"/>
              </a:rPr>
              <a:t>c</a:t>
            </a:r>
            <a:r>
              <a:rPr sz="2800" spc="-5" dirty="0">
                <a:latin typeface="Arial"/>
                <a:cs typeface="Arial"/>
              </a:rPr>
              <a:t>t</a:t>
            </a:r>
            <a:r>
              <a:rPr sz="2800" spc="5" dirty="0">
                <a:latin typeface="Arial"/>
                <a:cs typeface="Arial"/>
              </a:rPr>
              <a:t>a</a:t>
            </a:r>
            <a:r>
              <a:rPr sz="2800" spc="-5" dirty="0">
                <a:latin typeface="Arial"/>
                <a:cs typeface="Arial"/>
              </a:rPr>
              <a:t>n</a:t>
            </a:r>
            <a:r>
              <a:rPr sz="2800" spc="5" dirty="0">
                <a:latin typeface="Arial"/>
                <a:cs typeface="Arial"/>
              </a:rPr>
              <a:t>g</a:t>
            </a:r>
            <a:r>
              <a:rPr sz="2800" spc="-5" dirty="0">
                <a:latin typeface="Arial"/>
                <a:cs typeface="Arial"/>
              </a:rPr>
              <a:t>l</a:t>
            </a:r>
            <a:r>
              <a:rPr sz="2800" spc="5" dirty="0">
                <a:latin typeface="Arial"/>
                <a:cs typeface="Arial"/>
              </a:rPr>
              <a:t>e</a:t>
            </a:r>
            <a:r>
              <a:rPr sz="2800" spc="-5" dirty="0">
                <a:latin typeface="Arial"/>
                <a:cs typeface="Arial"/>
              </a:rPr>
              <a:t>:</a:t>
            </a:r>
            <a:r>
              <a:rPr sz="2800" dirty="0">
                <a:latin typeface="Arial"/>
                <a:cs typeface="Arial"/>
              </a:rPr>
              <a:t>:</a:t>
            </a:r>
            <a:r>
              <a:rPr sz="2800" spc="-5" dirty="0">
                <a:latin typeface="Arial"/>
                <a:cs typeface="Arial"/>
              </a:rPr>
              <a:t>d</a:t>
            </a:r>
            <a:r>
              <a:rPr sz="2800" spc="5" dirty="0">
                <a:latin typeface="Arial"/>
                <a:cs typeface="Arial"/>
              </a:rPr>
              <a:t>r</a:t>
            </a:r>
            <a:r>
              <a:rPr sz="2800" spc="-5" dirty="0">
                <a:latin typeface="Arial"/>
                <a:cs typeface="Arial"/>
              </a:rPr>
              <a:t>aw</a:t>
            </a:r>
            <a:r>
              <a:rPr sz="2800" spc="5" dirty="0">
                <a:latin typeface="Arial"/>
                <a:cs typeface="Arial"/>
              </a:rPr>
              <a:t>(</a:t>
            </a:r>
            <a:r>
              <a:rPr sz="2800" spc="-5" dirty="0">
                <a:latin typeface="Arial"/>
                <a:cs typeface="Arial"/>
              </a:rPr>
              <a:t>)  </a:t>
            </a:r>
            <a:r>
              <a:rPr sz="2800" dirty="0">
                <a:latin typeface="Arial"/>
                <a:cs typeface="Arial"/>
              </a:rPr>
              <a:t>Square::draw()</a:t>
            </a:r>
            <a:endParaRPr sz="2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64E611-EFC6-4F26-BAC8-F8DAB3F64333}"/>
              </a:ext>
            </a:extLst>
          </p:cNvPr>
          <p:cNvSpPr>
            <a:spLocks noGrp="1"/>
          </p:cNvSpPr>
          <p:nvPr>
            <p:ph type="body" idx="1"/>
          </p:nvPr>
        </p:nvSpPr>
        <p:spPr/>
        <p:txBody>
          <a:bodyPr/>
          <a:lstStyle/>
          <a:p>
            <a:endParaRPr lang="en-PK" dirty="0"/>
          </a:p>
        </p:txBody>
      </p:sp>
      <p:pic>
        <p:nvPicPr>
          <p:cNvPr id="5" name="Picture 4">
            <a:extLst>
              <a:ext uri="{FF2B5EF4-FFF2-40B4-BE49-F238E27FC236}">
                <a16:creationId xmlns:a16="http://schemas.microsoft.com/office/drawing/2014/main" id="{DCF719E2-A6F3-4BB4-AAB4-35EFB8C3B1E6}"/>
              </a:ext>
            </a:extLst>
          </p:cNvPr>
          <p:cNvPicPr>
            <a:picLocks noChangeAspect="1"/>
          </p:cNvPicPr>
          <p:nvPr/>
        </p:nvPicPr>
        <p:blipFill>
          <a:blip r:embed="rId3"/>
          <a:stretch>
            <a:fillRect/>
          </a:stretch>
        </p:blipFill>
        <p:spPr>
          <a:xfrm>
            <a:off x="309562" y="2438400"/>
            <a:ext cx="8524875" cy="4148175"/>
          </a:xfrm>
          <a:prstGeom prst="rect">
            <a:avLst/>
          </a:prstGeom>
        </p:spPr>
      </p:pic>
      <p:pic>
        <p:nvPicPr>
          <p:cNvPr id="7" name="Picture 6">
            <a:extLst>
              <a:ext uri="{FF2B5EF4-FFF2-40B4-BE49-F238E27FC236}">
                <a16:creationId xmlns:a16="http://schemas.microsoft.com/office/drawing/2014/main" id="{330125F0-F695-400C-9D23-6681D6F713FE}"/>
              </a:ext>
            </a:extLst>
          </p:cNvPr>
          <p:cNvPicPr>
            <a:picLocks noChangeAspect="1"/>
          </p:cNvPicPr>
          <p:nvPr/>
        </p:nvPicPr>
        <p:blipFill>
          <a:blip r:embed="rId4"/>
          <a:stretch>
            <a:fillRect/>
          </a:stretch>
        </p:blipFill>
        <p:spPr>
          <a:xfrm>
            <a:off x="535940" y="381000"/>
            <a:ext cx="7610475" cy="2057400"/>
          </a:xfrm>
          <a:prstGeom prst="rect">
            <a:avLst/>
          </a:prstGeom>
        </p:spPr>
      </p:pic>
    </p:spTree>
    <p:extLst>
      <p:ext uri="{BB962C8B-B14F-4D97-AF65-F5344CB8AC3E}">
        <p14:creationId xmlns:p14="http://schemas.microsoft.com/office/powerpoint/2010/main" val="11007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9DDC-0E23-4706-BFD3-BAEAF6B79FC0}"/>
              </a:ext>
            </a:extLst>
          </p:cNvPr>
          <p:cNvSpPr>
            <a:spLocks noGrp="1"/>
          </p:cNvSpPr>
          <p:nvPr>
            <p:ph type="title"/>
          </p:nvPr>
        </p:nvSpPr>
        <p:spPr>
          <a:xfrm>
            <a:off x="444499" y="327406"/>
            <a:ext cx="7505065" cy="788035"/>
          </a:xfrm>
        </p:spPr>
        <p:txBody>
          <a:bodyPr/>
          <a:lstStyle/>
          <a:p>
            <a:endParaRPr lang="en-PK" dirty="0"/>
          </a:p>
        </p:txBody>
      </p:sp>
      <p:sp>
        <p:nvSpPr>
          <p:cNvPr id="3" name="Text Placeholder 2">
            <a:extLst>
              <a:ext uri="{FF2B5EF4-FFF2-40B4-BE49-F238E27FC236}">
                <a16:creationId xmlns:a16="http://schemas.microsoft.com/office/drawing/2014/main" id="{66516EA2-686A-4FBF-B61E-5BC32936DF31}"/>
              </a:ext>
            </a:extLst>
          </p:cNvPr>
          <p:cNvSpPr>
            <a:spLocks noGrp="1"/>
          </p:cNvSpPr>
          <p:nvPr>
            <p:ph type="body" idx="1"/>
          </p:nvPr>
        </p:nvSpPr>
        <p:spPr>
          <a:xfrm>
            <a:off x="535940" y="1076299"/>
            <a:ext cx="7413625" cy="2400657"/>
          </a:xfrm>
        </p:spPr>
        <p:txBody>
          <a:bodyPr/>
          <a:lstStyle/>
          <a:p>
            <a:r>
              <a:rPr lang="en-US" b="0" i="0" dirty="0">
                <a:solidFill>
                  <a:srgbClr val="84878E"/>
                </a:solidFill>
                <a:effectLst/>
                <a:latin typeface="Trebuchet MS" panose="020B0603020202020204" pitchFamily="34" charset="0"/>
              </a:rPr>
              <a:t>The Facade pattern basically says that you should simplify your methods so that much of what is done is in the background. </a:t>
            </a:r>
          </a:p>
          <a:p>
            <a:r>
              <a:rPr lang="en-US" b="0" i="0" dirty="0">
                <a:solidFill>
                  <a:srgbClr val="84878E"/>
                </a:solidFill>
                <a:effectLst/>
                <a:latin typeface="Trebuchet MS" panose="020B0603020202020204" pitchFamily="34" charset="0"/>
              </a:rPr>
              <a:t>In technical terms you should decouple the client from the sub components needed to perform an operation.</a:t>
            </a:r>
            <a:endParaRPr lang="en-PK" dirty="0"/>
          </a:p>
        </p:txBody>
      </p:sp>
    </p:spTree>
    <p:extLst>
      <p:ext uri="{BB962C8B-B14F-4D97-AF65-F5344CB8AC3E}">
        <p14:creationId xmlns:p14="http://schemas.microsoft.com/office/powerpoint/2010/main" val="22089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966709" cy="3751579"/>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65" dirty="0">
                <a:latin typeface="Georgia"/>
                <a:cs typeface="Georgia"/>
              </a:rPr>
              <a:t>Facade </a:t>
            </a:r>
            <a:r>
              <a:rPr sz="2600" spc="-35" dirty="0">
                <a:latin typeface="Georgia"/>
                <a:cs typeface="Georgia"/>
              </a:rPr>
              <a:t>pattern </a:t>
            </a:r>
            <a:r>
              <a:rPr sz="2600" spc="-25" dirty="0">
                <a:latin typeface="Georgia"/>
                <a:cs typeface="Georgia"/>
              </a:rPr>
              <a:t>hides </a:t>
            </a:r>
            <a:r>
              <a:rPr sz="2600" spc="-5" dirty="0">
                <a:latin typeface="Georgia"/>
                <a:cs typeface="Georgia"/>
              </a:rPr>
              <a:t>the </a:t>
            </a:r>
            <a:r>
              <a:rPr sz="2600" spc="-30" dirty="0">
                <a:latin typeface="Georgia"/>
                <a:cs typeface="Georgia"/>
              </a:rPr>
              <a:t>complexities </a:t>
            </a:r>
            <a:r>
              <a:rPr sz="2600" spc="-20" dirty="0">
                <a:latin typeface="Georgia"/>
                <a:cs typeface="Georgia"/>
              </a:rPr>
              <a:t>of </a:t>
            </a:r>
            <a:r>
              <a:rPr sz="2600" spc="-5" dirty="0">
                <a:latin typeface="Georgia"/>
                <a:cs typeface="Georgia"/>
              </a:rPr>
              <a:t>the </a:t>
            </a:r>
            <a:r>
              <a:rPr sz="2600" spc="-45" dirty="0">
                <a:latin typeface="Georgia"/>
                <a:cs typeface="Georgia"/>
              </a:rPr>
              <a:t>system  </a:t>
            </a:r>
            <a:r>
              <a:rPr sz="2600" spc="-35" dirty="0">
                <a:latin typeface="Georgia"/>
                <a:cs typeface="Georgia"/>
              </a:rPr>
              <a:t>and </a:t>
            </a:r>
            <a:r>
              <a:rPr sz="2600" spc="-45" dirty="0">
                <a:latin typeface="Georgia"/>
                <a:cs typeface="Georgia"/>
              </a:rPr>
              <a:t>provides an </a:t>
            </a:r>
            <a:r>
              <a:rPr sz="2600" spc="-35" dirty="0">
                <a:latin typeface="Georgia"/>
                <a:cs typeface="Georgia"/>
              </a:rPr>
              <a:t>interface </a:t>
            </a:r>
            <a:r>
              <a:rPr sz="2600" spc="-5" dirty="0">
                <a:latin typeface="Georgia"/>
                <a:cs typeface="Georgia"/>
              </a:rPr>
              <a:t>to the </a:t>
            </a:r>
            <a:r>
              <a:rPr sz="2600" spc="-10" dirty="0">
                <a:latin typeface="Georgia"/>
                <a:cs typeface="Georgia"/>
              </a:rPr>
              <a:t>client </a:t>
            </a:r>
            <a:r>
              <a:rPr sz="2600" spc="-30" dirty="0">
                <a:latin typeface="Georgia"/>
                <a:cs typeface="Georgia"/>
              </a:rPr>
              <a:t>using </a:t>
            </a:r>
            <a:r>
              <a:rPr sz="2600" spc="-10" dirty="0">
                <a:latin typeface="Georgia"/>
                <a:cs typeface="Georgia"/>
              </a:rPr>
              <a:t>which</a:t>
            </a:r>
            <a:r>
              <a:rPr sz="2600" spc="-415" dirty="0">
                <a:latin typeface="Georgia"/>
                <a:cs typeface="Georgia"/>
              </a:rPr>
              <a:t> </a:t>
            </a:r>
            <a:r>
              <a:rPr sz="2600" spc="-5" dirty="0">
                <a:latin typeface="Georgia"/>
                <a:cs typeface="Georgia"/>
              </a:rPr>
              <a:t>the  </a:t>
            </a:r>
            <a:r>
              <a:rPr sz="2600" spc="-10" dirty="0">
                <a:latin typeface="Georgia"/>
                <a:cs typeface="Georgia"/>
              </a:rPr>
              <a:t>client </a:t>
            </a:r>
            <a:r>
              <a:rPr sz="2600" spc="-25" dirty="0">
                <a:latin typeface="Georgia"/>
                <a:cs typeface="Georgia"/>
              </a:rPr>
              <a:t>can </a:t>
            </a:r>
            <a:r>
              <a:rPr sz="2600" spc="-50" dirty="0">
                <a:latin typeface="Georgia"/>
                <a:cs typeface="Georgia"/>
              </a:rPr>
              <a:t>access </a:t>
            </a:r>
            <a:r>
              <a:rPr sz="2600" spc="-5" dirty="0">
                <a:latin typeface="Georgia"/>
                <a:cs typeface="Georgia"/>
              </a:rPr>
              <a:t>the</a:t>
            </a:r>
            <a:r>
              <a:rPr sz="2600" spc="-285" dirty="0">
                <a:latin typeface="Georgia"/>
                <a:cs typeface="Georgia"/>
              </a:rPr>
              <a:t> </a:t>
            </a:r>
            <a:r>
              <a:rPr sz="2600" spc="-45" dirty="0">
                <a:latin typeface="Georgia"/>
                <a:cs typeface="Georgia"/>
              </a:rPr>
              <a:t>system.</a:t>
            </a:r>
            <a:endParaRPr sz="2600">
              <a:latin typeface="Georgia"/>
              <a:cs typeface="Georgia"/>
            </a:endParaRPr>
          </a:p>
          <a:p>
            <a:pPr marL="285115" marR="524510" indent="-272415" algn="just">
              <a:lnSpc>
                <a:spcPct val="100000"/>
              </a:lnSpc>
              <a:spcBef>
                <a:spcPts val="625"/>
              </a:spcBef>
              <a:buClr>
                <a:srgbClr val="0AD0D9"/>
              </a:buClr>
              <a:buSzPct val="94230"/>
              <a:buFont typeface="Arial"/>
              <a:buChar char=""/>
              <a:tabLst>
                <a:tab pos="285750" algn="l"/>
              </a:tabLst>
            </a:pPr>
            <a:r>
              <a:rPr sz="2600" spc="-35" dirty="0">
                <a:latin typeface="Georgia"/>
                <a:cs typeface="Georgia"/>
              </a:rPr>
              <a:t>This </a:t>
            </a:r>
            <a:r>
              <a:rPr sz="2600" spc="-15" dirty="0">
                <a:latin typeface="Georgia"/>
                <a:cs typeface="Georgia"/>
              </a:rPr>
              <a:t>type </a:t>
            </a:r>
            <a:r>
              <a:rPr sz="2600" spc="-20" dirty="0">
                <a:latin typeface="Georgia"/>
                <a:cs typeface="Georgia"/>
              </a:rPr>
              <a:t>of </a:t>
            </a:r>
            <a:r>
              <a:rPr sz="2600" spc="-30" dirty="0">
                <a:latin typeface="Georgia"/>
                <a:cs typeface="Georgia"/>
              </a:rPr>
              <a:t>design </a:t>
            </a:r>
            <a:r>
              <a:rPr sz="2600" spc="-35" dirty="0">
                <a:latin typeface="Georgia"/>
                <a:cs typeface="Georgia"/>
              </a:rPr>
              <a:t>pattern </a:t>
            </a:r>
            <a:r>
              <a:rPr sz="2600" spc="-30" dirty="0">
                <a:latin typeface="Georgia"/>
                <a:cs typeface="Georgia"/>
              </a:rPr>
              <a:t>comes under </a:t>
            </a:r>
            <a:r>
              <a:rPr sz="2600" spc="-65" dirty="0">
                <a:latin typeface="Georgia"/>
                <a:cs typeface="Georgia"/>
              </a:rPr>
              <a:t>structural  </a:t>
            </a:r>
            <a:r>
              <a:rPr sz="2600" spc="-35" dirty="0">
                <a:latin typeface="Georgia"/>
                <a:cs typeface="Georgia"/>
              </a:rPr>
              <a:t>pattern </a:t>
            </a:r>
            <a:r>
              <a:rPr sz="2600" spc="-65" dirty="0">
                <a:latin typeface="Georgia"/>
                <a:cs typeface="Georgia"/>
              </a:rPr>
              <a:t>as </a:t>
            </a:r>
            <a:r>
              <a:rPr sz="2600" spc="-25" dirty="0">
                <a:latin typeface="Georgia"/>
                <a:cs typeface="Georgia"/>
              </a:rPr>
              <a:t>this </a:t>
            </a:r>
            <a:r>
              <a:rPr sz="2600" spc="-35" dirty="0">
                <a:latin typeface="Georgia"/>
                <a:cs typeface="Georgia"/>
              </a:rPr>
              <a:t>pattern </a:t>
            </a:r>
            <a:r>
              <a:rPr sz="2600" spc="-45" dirty="0">
                <a:latin typeface="Georgia"/>
                <a:cs typeface="Georgia"/>
              </a:rPr>
              <a:t>adds an </a:t>
            </a:r>
            <a:r>
              <a:rPr sz="2600" spc="-35" dirty="0">
                <a:latin typeface="Georgia"/>
                <a:cs typeface="Georgia"/>
              </a:rPr>
              <a:t>interface </a:t>
            </a:r>
            <a:r>
              <a:rPr sz="2600" spc="-5" dirty="0">
                <a:latin typeface="Georgia"/>
                <a:cs typeface="Georgia"/>
              </a:rPr>
              <a:t>to</a:t>
            </a:r>
            <a:r>
              <a:rPr sz="2600" spc="-390" dirty="0">
                <a:latin typeface="Georgia"/>
                <a:cs typeface="Georgia"/>
              </a:rPr>
              <a:t> </a:t>
            </a:r>
            <a:r>
              <a:rPr sz="2600" spc="-25" dirty="0">
                <a:latin typeface="Georgia"/>
                <a:cs typeface="Georgia"/>
              </a:rPr>
              <a:t>existing  </a:t>
            </a:r>
            <a:r>
              <a:rPr sz="2600" spc="-45" dirty="0">
                <a:latin typeface="Georgia"/>
                <a:cs typeface="Georgia"/>
              </a:rPr>
              <a:t>system </a:t>
            </a:r>
            <a:r>
              <a:rPr sz="2600" spc="-5" dirty="0">
                <a:latin typeface="Georgia"/>
                <a:cs typeface="Georgia"/>
              </a:rPr>
              <a:t>to </a:t>
            </a:r>
            <a:r>
              <a:rPr sz="2600" spc="-15" dirty="0">
                <a:latin typeface="Georgia"/>
                <a:cs typeface="Georgia"/>
              </a:rPr>
              <a:t>hide </a:t>
            </a:r>
            <a:r>
              <a:rPr sz="2600" spc="-30" dirty="0">
                <a:latin typeface="Georgia"/>
                <a:cs typeface="Georgia"/>
              </a:rPr>
              <a:t>its</a:t>
            </a:r>
            <a:r>
              <a:rPr sz="2600" spc="-210" dirty="0">
                <a:latin typeface="Georgia"/>
                <a:cs typeface="Georgia"/>
              </a:rPr>
              <a:t> </a:t>
            </a:r>
            <a:r>
              <a:rPr sz="2600" spc="-35" dirty="0">
                <a:latin typeface="Georgia"/>
                <a:cs typeface="Georgia"/>
              </a:rPr>
              <a:t>complexities.</a:t>
            </a:r>
            <a:endParaRPr sz="2600">
              <a:latin typeface="Georgia"/>
              <a:cs typeface="Georgia"/>
            </a:endParaRPr>
          </a:p>
          <a:p>
            <a:pPr marL="285115" marR="321945" indent="-272415">
              <a:lnSpc>
                <a:spcPct val="100000"/>
              </a:lnSpc>
              <a:spcBef>
                <a:spcPts val="625"/>
              </a:spcBef>
              <a:buClr>
                <a:srgbClr val="0AD0D9"/>
              </a:buClr>
              <a:buSzPct val="94230"/>
              <a:buFont typeface="Arial"/>
              <a:buChar char=""/>
              <a:tabLst>
                <a:tab pos="285750" algn="l"/>
              </a:tabLst>
            </a:pPr>
            <a:r>
              <a:rPr sz="2600" spc="-35" dirty="0">
                <a:latin typeface="Georgia"/>
                <a:cs typeface="Georgia"/>
              </a:rPr>
              <a:t>This pattern </a:t>
            </a:r>
            <a:r>
              <a:rPr sz="2600" spc="-55" dirty="0">
                <a:latin typeface="Georgia"/>
                <a:cs typeface="Georgia"/>
              </a:rPr>
              <a:t>involves </a:t>
            </a:r>
            <a:r>
              <a:rPr sz="2600" spc="-65" dirty="0">
                <a:latin typeface="Georgia"/>
                <a:cs typeface="Georgia"/>
              </a:rPr>
              <a:t>a </a:t>
            </a:r>
            <a:r>
              <a:rPr sz="2600" spc="-30" dirty="0">
                <a:latin typeface="Georgia"/>
                <a:cs typeface="Georgia"/>
              </a:rPr>
              <a:t>single </a:t>
            </a:r>
            <a:r>
              <a:rPr sz="2600" spc="-45" dirty="0">
                <a:latin typeface="Georgia"/>
                <a:cs typeface="Georgia"/>
              </a:rPr>
              <a:t>class </a:t>
            </a:r>
            <a:r>
              <a:rPr sz="2600" spc="-10" dirty="0">
                <a:latin typeface="Georgia"/>
                <a:cs typeface="Georgia"/>
              </a:rPr>
              <a:t>which </a:t>
            </a:r>
            <a:r>
              <a:rPr sz="2600" spc="-45" dirty="0">
                <a:latin typeface="Georgia"/>
                <a:cs typeface="Georgia"/>
              </a:rPr>
              <a:t>provides  </a:t>
            </a:r>
            <a:r>
              <a:rPr sz="2600" spc="-25" dirty="0">
                <a:latin typeface="Georgia"/>
                <a:cs typeface="Georgia"/>
              </a:rPr>
              <a:t>simplified </a:t>
            </a:r>
            <a:r>
              <a:rPr sz="2600" spc="-20" dirty="0">
                <a:latin typeface="Georgia"/>
                <a:cs typeface="Georgia"/>
              </a:rPr>
              <a:t>methods </a:t>
            </a:r>
            <a:r>
              <a:rPr sz="2600" spc="-40" dirty="0">
                <a:latin typeface="Georgia"/>
                <a:cs typeface="Georgia"/>
              </a:rPr>
              <a:t>required </a:t>
            </a:r>
            <a:r>
              <a:rPr sz="2600" spc="-35" dirty="0">
                <a:latin typeface="Georgia"/>
                <a:cs typeface="Georgia"/>
              </a:rPr>
              <a:t>by </a:t>
            </a:r>
            <a:r>
              <a:rPr sz="2600" spc="-10" dirty="0">
                <a:latin typeface="Georgia"/>
                <a:cs typeface="Georgia"/>
              </a:rPr>
              <a:t>client </a:t>
            </a:r>
            <a:r>
              <a:rPr sz="2600" spc="-35" dirty="0">
                <a:latin typeface="Georgia"/>
                <a:cs typeface="Georgia"/>
              </a:rPr>
              <a:t>and</a:t>
            </a:r>
            <a:r>
              <a:rPr sz="2600" spc="-190" dirty="0">
                <a:latin typeface="Georgia"/>
                <a:cs typeface="Georgia"/>
              </a:rPr>
              <a:t> </a:t>
            </a:r>
            <a:r>
              <a:rPr sz="2600" spc="-30" dirty="0">
                <a:latin typeface="Georgia"/>
                <a:cs typeface="Georgia"/>
              </a:rPr>
              <a:t>delegates  </a:t>
            </a:r>
            <a:r>
              <a:rPr sz="2600" spc="-35" dirty="0">
                <a:latin typeface="Georgia"/>
                <a:cs typeface="Georgia"/>
              </a:rPr>
              <a:t>calls </a:t>
            </a:r>
            <a:r>
              <a:rPr sz="2600" spc="-5" dirty="0">
                <a:latin typeface="Georgia"/>
                <a:cs typeface="Georgia"/>
              </a:rPr>
              <a:t>to </a:t>
            </a:r>
            <a:r>
              <a:rPr sz="2600" spc="-20" dirty="0">
                <a:latin typeface="Georgia"/>
                <a:cs typeface="Georgia"/>
              </a:rPr>
              <a:t>methods of </a:t>
            </a:r>
            <a:r>
              <a:rPr sz="2600" spc="-25" dirty="0">
                <a:latin typeface="Georgia"/>
                <a:cs typeface="Georgia"/>
              </a:rPr>
              <a:t>existing </a:t>
            </a:r>
            <a:r>
              <a:rPr sz="2600" spc="-45" dirty="0">
                <a:latin typeface="Georgia"/>
                <a:cs typeface="Georgia"/>
              </a:rPr>
              <a:t>system</a:t>
            </a:r>
            <a:r>
              <a:rPr sz="2600" spc="-290" dirty="0">
                <a:latin typeface="Georgia"/>
                <a:cs typeface="Georgia"/>
              </a:rPr>
              <a:t> </a:t>
            </a:r>
            <a:r>
              <a:rPr sz="2600" spc="-50" dirty="0">
                <a:latin typeface="Georgia"/>
                <a:cs typeface="Georgia"/>
              </a:rPr>
              <a:t>classes.</a:t>
            </a:r>
            <a:endParaRPr sz="2600">
              <a:latin typeface="Georgia"/>
              <a:cs typeface="Georgia"/>
            </a:endParaRPr>
          </a:p>
        </p:txBody>
      </p:sp>
      <p:sp>
        <p:nvSpPr>
          <p:cNvPr id="8" name="object 8"/>
          <p:cNvSpPr txBox="1">
            <a:spLocks noGrp="1"/>
          </p:cNvSpPr>
          <p:nvPr>
            <p:ph type="title"/>
          </p:nvPr>
        </p:nvSpPr>
        <p:spPr>
          <a:xfrm>
            <a:off x="587755" y="327406"/>
            <a:ext cx="5735955" cy="788035"/>
          </a:xfrm>
          <a:prstGeom prst="rect">
            <a:avLst/>
          </a:prstGeom>
        </p:spPr>
        <p:txBody>
          <a:bodyPr vert="horz" wrap="square" lIns="0" tIns="12700" rIns="0" bIns="0" rtlCol="0">
            <a:spAutoFit/>
          </a:bodyPr>
          <a:lstStyle/>
          <a:p>
            <a:pPr marL="12700">
              <a:lnSpc>
                <a:spcPct val="100000"/>
              </a:lnSpc>
              <a:spcBef>
                <a:spcPts val="100"/>
              </a:spcBef>
            </a:pPr>
            <a:r>
              <a:rPr b="0" spc="-425" dirty="0">
                <a:latin typeface="Arial"/>
                <a:cs typeface="Arial"/>
              </a:rPr>
              <a:t>Façade </a:t>
            </a:r>
            <a:r>
              <a:rPr b="0" spc="-325" dirty="0">
                <a:latin typeface="Arial"/>
                <a:cs typeface="Arial"/>
              </a:rPr>
              <a:t>Design</a:t>
            </a:r>
            <a:r>
              <a:rPr b="0" spc="-175" dirty="0">
                <a:latin typeface="Arial"/>
                <a:cs typeface="Arial"/>
              </a:rPr>
              <a:t> Pattern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5F3897-D860-4A04-B5F0-408C86FED1CE}"/>
              </a:ext>
            </a:extLst>
          </p:cNvPr>
          <p:cNvPicPr>
            <a:picLocks noChangeAspect="1"/>
          </p:cNvPicPr>
          <p:nvPr/>
        </p:nvPicPr>
        <p:blipFill>
          <a:blip r:embed="rId3"/>
          <a:stretch>
            <a:fillRect/>
          </a:stretch>
        </p:blipFill>
        <p:spPr>
          <a:xfrm>
            <a:off x="695325" y="1447800"/>
            <a:ext cx="7753350" cy="3962400"/>
          </a:xfrm>
          <a:prstGeom prst="rect">
            <a:avLst/>
          </a:prstGeom>
        </p:spPr>
      </p:pic>
    </p:spTree>
    <p:extLst>
      <p:ext uri="{BB962C8B-B14F-4D97-AF65-F5344CB8AC3E}">
        <p14:creationId xmlns:p14="http://schemas.microsoft.com/office/powerpoint/2010/main" val="86518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076299"/>
            <a:ext cx="7413625" cy="5201424"/>
          </a:xfrm>
        </p:spPr>
        <p:txBody>
          <a:bodyPr/>
          <a:lstStyle/>
          <a:p>
            <a:r>
              <a:rPr lang="en-US" dirty="0"/>
              <a:t>Consider an order fulfillment process of an e-commerce store. When a user places an order for a product, the following services complete the process:</a:t>
            </a:r>
          </a:p>
          <a:p>
            <a:r>
              <a:rPr lang="en-US" b="1" dirty="0"/>
              <a:t>Inventory service</a:t>
            </a:r>
            <a:r>
              <a:rPr lang="en-US" dirty="0"/>
              <a:t>: Checks the warehouse database running on Oracle for the availability of the product.</a:t>
            </a:r>
          </a:p>
          <a:p>
            <a:r>
              <a:rPr lang="en-US" b="1" dirty="0"/>
              <a:t>Payment service</a:t>
            </a:r>
            <a:r>
              <a:rPr lang="en-US" dirty="0"/>
              <a:t>: Connects with a payment gateway to process the order payment.</a:t>
            </a:r>
          </a:p>
          <a:p>
            <a:r>
              <a:rPr lang="en-US" b="1" dirty="0"/>
              <a:t>Shipping service</a:t>
            </a:r>
            <a:r>
              <a:rPr lang="en-US" dirty="0"/>
              <a:t>: Connects with an external logistic web service to ship the product from the warehouse to the user’s address.</a:t>
            </a:r>
          </a:p>
          <a:p>
            <a:endParaRPr lang="en-US" dirty="0"/>
          </a:p>
        </p:txBody>
      </p:sp>
    </p:spTree>
    <p:extLst>
      <p:ext uri="{BB962C8B-B14F-4D97-AF65-F5344CB8AC3E}">
        <p14:creationId xmlns:p14="http://schemas.microsoft.com/office/powerpoint/2010/main" val="329923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5800" y="1143000"/>
            <a:ext cx="7715250" cy="4724400"/>
          </a:xfrm>
          <a:prstGeom prst="rect">
            <a:avLst/>
          </a:prstGeom>
        </p:spPr>
      </p:pic>
    </p:spTree>
    <p:extLst>
      <p:ext uri="{BB962C8B-B14F-4D97-AF65-F5344CB8AC3E}">
        <p14:creationId xmlns:p14="http://schemas.microsoft.com/office/powerpoint/2010/main" val="162572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076299"/>
            <a:ext cx="7413625" cy="800219"/>
          </a:xfrm>
        </p:spPr>
        <p:txBody>
          <a:bodyPr/>
          <a:lstStyle/>
          <a:p>
            <a:r>
              <a:rPr lang="en-US" dirty="0"/>
              <a:t>With a facade, this is how different clients interact with the order fulfillment process.</a:t>
            </a:r>
          </a:p>
        </p:txBody>
      </p:sp>
      <p:pic>
        <p:nvPicPr>
          <p:cNvPr id="5" name="Picture 4"/>
          <p:cNvPicPr>
            <a:picLocks noChangeAspect="1"/>
          </p:cNvPicPr>
          <p:nvPr/>
        </p:nvPicPr>
        <p:blipFill>
          <a:blip r:embed="rId3"/>
          <a:stretch>
            <a:fillRect/>
          </a:stretch>
        </p:blipFill>
        <p:spPr>
          <a:xfrm>
            <a:off x="685800" y="1981200"/>
            <a:ext cx="7410450" cy="4619625"/>
          </a:xfrm>
          <a:prstGeom prst="rect">
            <a:avLst/>
          </a:prstGeom>
        </p:spPr>
      </p:pic>
    </p:spTree>
    <p:extLst>
      <p:ext uri="{BB962C8B-B14F-4D97-AF65-F5344CB8AC3E}">
        <p14:creationId xmlns:p14="http://schemas.microsoft.com/office/powerpoint/2010/main" val="252492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A30BA9-5A09-4E4C-947F-B7939E87E002}"/>
              </a:ext>
            </a:extLst>
          </p:cNvPr>
          <p:cNvPicPr>
            <a:picLocks noChangeAspect="1"/>
          </p:cNvPicPr>
          <p:nvPr/>
        </p:nvPicPr>
        <p:blipFill>
          <a:blip r:embed="rId2"/>
          <a:stretch>
            <a:fillRect/>
          </a:stretch>
        </p:blipFill>
        <p:spPr>
          <a:xfrm>
            <a:off x="0" y="1447800"/>
            <a:ext cx="9144000" cy="5257800"/>
          </a:xfrm>
          <a:prstGeom prst="rect">
            <a:avLst/>
          </a:prstGeom>
        </p:spPr>
      </p:pic>
    </p:spTree>
    <p:extLst>
      <p:ext uri="{BB962C8B-B14F-4D97-AF65-F5344CB8AC3E}">
        <p14:creationId xmlns:p14="http://schemas.microsoft.com/office/powerpoint/2010/main" val="4009212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TotalTime>
  <Words>686</Words>
  <Application>Microsoft Office PowerPoint</Application>
  <PresentationFormat>On-screen Show (4:3)</PresentationFormat>
  <Paragraphs>84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vt:lpstr>
      <vt:lpstr>PT Sans</vt:lpstr>
      <vt:lpstr>Times New Roman</vt:lpstr>
      <vt:lpstr>Trebuchet MS</vt:lpstr>
      <vt:lpstr>Office Theme</vt:lpstr>
      <vt:lpstr>PowerPoint Presentation</vt:lpstr>
      <vt:lpstr>PowerPoint Presentation</vt:lpstr>
      <vt:lpstr>PowerPoint Presentation</vt:lpstr>
      <vt:lpstr>Façade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Step 1</vt:lpstr>
      <vt:lpstr>Step 2</vt:lpstr>
      <vt:lpstr>Step 3</vt:lpstr>
      <vt:lpstr>Step 4</vt:lpstr>
      <vt:lpstr>Step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Nida Munawar</cp:lastModifiedBy>
  <cp:revision>9</cp:revision>
  <dcterms:created xsi:type="dcterms:W3CDTF">2018-08-13T07:14:53Z</dcterms:created>
  <dcterms:modified xsi:type="dcterms:W3CDTF">2022-12-07T06:35:50Z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2017-05-10T00:00:00Z</vt:filetime>
  </property>
  <property fmtid="{D5CDD505-2E9C-101B-9397-08002B2CF9AE}" pid="3" name="Creator">
    <vt:lpwstr>Microsoft® PowerPoint® 2016</vt:lpwstr>
  </property>
  <property fmtid="{D5CDD505-2E9C-101B-9397-08002B2CF9AE}" pid="4" name="LastSaved">
    <vt:filetime>2018-08-13T00:00:00Z</vt:filetime>
  </property>
</Properties>
</file>