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2" r:id="rId3"/>
    <p:sldId id="267" r:id="rId4"/>
    <p:sldId id="268" r:id="rId5"/>
    <p:sldId id="257" r:id="rId6"/>
    <p:sldId id="264" r:id="rId7"/>
    <p:sldId id="258" r:id="rId8"/>
    <p:sldId id="261" r:id="rId9"/>
    <p:sldId id="262" r:id="rId10"/>
    <p:sldId id="259" r:id="rId11"/>
    <p:sldId id="260" r:id="rId12"/>
    <p:sldId id="263" r:id="rId13"/>
    <p:sldId id="265" r:id="rId14"/>
    <p:sldId id="269" r:id="rId15"/>
    <p:sldId id="271" r:id="rId16"/>
    <p:sldId id="272" r:id="rId17"/>
    <p:sldId id="273" r:id="rId18"/>
    <p:sldId id="276" r:id="rId19"/>
    <p:sldId id="277" r:id="rId20"/>
    <p:sldId id="279" r:id="rId21"/>
    <p:sldId id="280" r:id="rId22"/>
    <p:sldId id="281" r:id="rId23"/>
    <p:sldId id="266" r:id="rId24"/>
    <p:sldId id="270" r:id="rId25"/>
    <p:sldId id="274" r:id="rId26"/>
    <p:sldId id="275" r:id="rId27"/>
    <p:sldId id="278" r:id="rId28"/>
    <p:sldId id="283" r:id="rId29"/>
    <p:sldId id="284" r:id="rId3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04" autoAdjust="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630DD-B495-4095-9985-91E2A8C14F15}"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03787-243A-4D17-BA84-9207DD22AC6D}" type="slidenum">
              <a:rPr lang="en-US" smtClean="0"/>
              <a:t>‹#›</a:t>
            </a:fld>
            <a:endParaRPr lang="en-US"/>
          </a:p>
        </p:txBody>
      </p:sp>
    </p:spTree>
    <p:extLst>
      <p:ext uri="{BB962C8B-B14F-4D97-AF65-F5344CB8AC3E}">
        <p14:creationId xmlns:p14="http://schemas.microsoft.com/office/powerpoint/2010/main" val="41888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03787-243A-4D17-BA84-9207DD22AC6D}" type="slidenum">
              <a:rPr lang="en-US" smtClean="0"/>
              <a:t>2</a:t>
            </a:fld>
            <a:endParaRPr lang="en-US"/>
          </a:p>
        </p:txBody>
      </p:sp>
    </p:spTree>
    <p:extLst>
      <p:ext uri="{BB962C8B-B14F-4D97-AF65-F5344CB8AC3E}">
        <p14:creationId xmlns:p14="http://schemas.microsoft.com/office/powerpoint/2010/main" val="334670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03787-243A-4D17-BA84-9207DD22AC6D}" type="slidenum">
              <a:rPr lang="en-US" smtClean="0"/>
              <a:t>4</a:t>
            </a:fld>
            <a:endParaRPr lang="en-US"/>
          </a:p>
        </p:txBody>
      </p:sp>
    </p:spTree>
    <p:extLst>
      <p:ext uri="{BB962C8B-B14F-4D97-AF65-F5344CB8AC3E}">
        <p14:creationId xmlns:p14="http://schemas.microsoft.com/office/powerpoint/2010/main" val="340956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03787-243A-4D17-BA84-9207DD22AC6D}" type="slidenum">
              <a:rPr lang="en-US" smtClean="0"/>
              <a:t>17</a:t>
            </a:fld>
            <a:endParaRPr lang="en-US"/>
          </a:p>
        </p:txBody>
      </p:sp>
    </p:spTree>
    <p:extLst>
      <p:ext uri="{BB962C8B-B14F-4D97-AF65-F5344CB8AC3E}">
        <p14:creationId xmlns:p14="http://schemas.microsoft.com/office/powerpoint/2010/main" val="279726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D6AB-BEF8-4626-820A-1C5244889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1376A325-13BE-4600-A5A5-C1E1AD2D4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43B6F481-9DF6-466B-B830-F1DA90F1AC4B}"/>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5" name="Footer Placeholder 4">
            <a:extLst>
              <a:ext uri="{FF2B5EF4-FFF2-40B4-BE49-F238E27FC236}">
                <a16:creationId xmlns:a16="http://schemas.microsoft.com/office/drawing/2014/main" id="{79125BC5-F58E-4678-8AC4-9458A035B21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F75F958-AAE7-4513-94E3-22C0A0656B04}"/>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188658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00D0-C7C1-4E64-8EF6-A69830B9B1B2}"/>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4FBA9226-71E1-466A-B9F0-FFBF17CA57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F0881BD-5983-4FE3-9743-0223DA954AD8}"/>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5" name="Footer Placeholder 4">
            <a:extLst>
              <a:ext uri="{FF2B5EF4-FFF2-40B4-BE49-F238E27FC236}">
                <a16:creationId xmlns:a16="http://schemas.microsoft.com/office/drawing/2014/main" id="{5DD47BB8-B9F2-4B41-8920-73060C206A2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D2901CC-897D-4459-B05C-75541C2FDAF8}"/>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93710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382D0-5E21-47DA-AD50-A6636E46AD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9B78A80-403B-4DED-9EE2-BF10E9D65B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4DB7648-B196-430F-AEAD-C718814EC249}"/>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5" name="Footer Placeholder 4">
            <a:extLst>
              <a:ext uri="{FF2B5EF4-FFF2-40B4-BE49-F238E27FC236}">
                <a16:creationId xmlns:a16="http://schemas.microsoft.com/office/drawing/2014/main" id="{C258B47F-85F4-4449-BA23-57C81E98ACC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CD6DB57-ED75-449B-9A5C-D884B04D0076}"/>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88953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C8E7-C771-4B8B-8BB9-62B716A6711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872D9CDA-9124-42AA-B513-8D7A43FA6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FDBFC93-BE26-471D-B83B-A24DB48A8B35}"/>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5" name="Footer Placeholder 4">
            <a:extLst>
              <a:ext uri="{FF2B5EF4-FFF2-40B4-BE49-F238E27FC236}">
                <a16:creationId xmlns:a16="http://schemas.microsoft.com/office/drawing/2014/main" id="{BCCBBCCE-C7B6-4E7D-8F58-9E14EE8FF3D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45340D-82CA-41BA-9DF4-2784A63A0CBA}"/>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12788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E591-EA76-42E9-970C-86A1CFA00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3DB9756C-52D3-4B05-BCBF-9E3A95D6F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2943B8-52B4-4990-B118-3CF4493ECC37}"/>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5" name="Footer Placeholder 4">
            <a:extLst>
              <a:ext uri="{FF2B5EF4-FFF2-40B4-BE49-F238E27FC236}">
                <a16:creationId xmlns:a16="http://schemas.microsoft.com/office/drawing/2014/main" id="{74528491-BE8F-413A-B6BA-EDABFC5DE28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9CA3D2C-D9F7-4EF3-BBD2-A52CFD090E60}"/>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226645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BE71-E3E2-45AA-A302-BD43A812CC31}"/>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35B4EFDC-A44A-49B1-A094-F42364C94C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1A9F72FE-08BE-435D-BEFE-4146F56CD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BE8099C6-1492-4A27-BFC4-58568AA67DC7}"/>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6" name="Footer Placeholder 5">
            <a:extLst>
              <a:ext uri="{FF2B5EF4-FFF2-40B4-BE49-F238E27FC236}">
                <a16:creationId xmlns:a16="http://schemas.microsoft.com/office/drawing/2014/main" id="{96BECE6B-405F-4749-B34E-99CECC895F0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30FE3CC2-5C42-44C6-AA8C-F575249CDCEC}"/>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5026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9A9D-DD87-4474-AB29-0DAE91915E89}"/>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338B33DF-7239-4EFA-8245-68B35AE0F7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3100AF-160D-41EF-A65F-CB0AF21BC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D8D25B03-1B3D-4DB1-A48E-79C9A5273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90F77-4105-4FC2-9AD9-EA86FE19D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F2795FD8-7DF1-4449-8A2B-D9C207A155AC}"/>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8" name="Footer Placeholder 7">
            <a:extLst>
              <a:ext uri="{FF2B5EF4-FFF2-40B4-BE49-F238E27FC236}">
                <a16:creationId xmlns:a16="http://schemas.microsoft.com/office/drawing/2014/main" id="{3EC334BD-AECD-43E5-B63D-CCB16E44AD7A}"/>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143369D6-736C-4F0B-912C-9ABCC7366F35}"/>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345278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7687-D9A9-46C8-B2FB-30440F3F072E}"/>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7606AD43-0F35-459C-9821-27D6BC5ECA81}"/>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4" name="Footer Placeholder 3">
            <a:extLst>
              <a:ext uri="{FF2B5EF4-FFF2-40B4-BE49-F238E27FC236}">
                <a16:creationId xmlns:a16="http://schemas.microsoft.com/office/drawing/2014/main" id="{2DF7AD17-FBFE-46E6-9C82-343D6AD6C3BB}"/>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54185F83-4106-4C1C-B9D0-8400A9C4612B}"/>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241614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15620-16BF-4D4A-9B74-4BBE0365DC3C}"/>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3" name="Footer Placeholder 2">
            <a:extLst>
              <a:ext uri="{FF2B5EF4-FFF2-40B4-BE49-F238E27FC236}">
                <a16:creationId xmlns:a16="http://schemas.microsoft.com/office/drawing/2014/main" id="{9F130AD4-80D8-4555-86A1-3145E0D6D4C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1DE3DA26-9971-4F37-809C-14792090795C}"/>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367571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D7D6-1B5A-4C3C-9E94-7FF8AEB31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B8F72FBA-2974-41CC-8CAE-356CE8A7F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CEB8EB8A-7D36-4259-8C57-AF37CFE0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828D5-BE68-4112-85CD-2BC6F7DD3F66}"/>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6" name="Footer Placeholder 5">
            <a:extLst>
              <a:ext uri="{FF2B5EF4-FFF2-40B4-BE49-F238E27FC236}">
                <a16:creationId xmlns:a16="http://schemas.microsoft.com/office/drawing/2014/main" id="{6EEF7B66-4622-40DC-BE8C-8F6B2D2C3C9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367072E0-06E0-493C-B85F-F522DD81C721}"/>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303495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B20C-F01E-43B0-BF93-E80AF953F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585D4885-55CC-4055-B05D-76B028B01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CD31635B-DF98-434F-9FBA-122E82F6E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76EE6-BAC8-4EDF-A53B-2819FE108AA6}"/>
              </a:ext>
            </a:extLst>
          </p:cNvPr>
          <p:cNvSpPr>
            <a:spLocks noGrp="1"/>
          </p:cNvSpPr>
          <p:nvPr>
            <p:ph type="dt" sz="half" idx="10"/>
          </p:nvPr>
        </p:nvSpPr>
        <p:spPr/>
        <p:txBody>
          <a:bodyPr/>
          <a:lstStyle/>
          <a:p>
            <a:fld id="{36C276C9-9232-4952-A2C0-E5219709B25B}" type="datetimeFigureOut">
              <a:rPr lang="x-none" smtClean="0"/>
              <a:t>10/20/2022</a:t>
            </a:fld>
            <a:endParaRPr lang="x-none"/>
          </a:p>
        </p:txBody>
      </p:sp>
      <p:sp>
        <p:nvSpPr>
          <p:cNvPr id="6" name="Footer Placeholder 5">
            <a:extLst>
              <a:ext uri="{FF2B5EF4-FFF2-40B4-BE49-F238E27FC236}">
                <a16:creationId xmlns:a16="http://schemas.microsoft.com/office/drawing/2014/main" id="{DD0DEBE4-0787-423E-997B-2C020018B9B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A5E34D3-2D8C-4073-8000-F056932D9E22}"/>
              </a:ext>
            </a:extLst>
          </p:cNvPr>
          <p:cNvSpPr>
            <a:spLocks noGrp="1"/>
          </p:cNvSpPr>
          <p:nvPr>
            <p:ph type="sldNum" sz="quarter" idx="12"/>
          </p:nvPr>
        </p:nvSpPr>
        <p:spPr/>
        <p:txBody>
          <a:bodyPr/>
          <a:lstStyle/>
          <a:p>
            <a:fld id="{8F5FA54F-CB6A-4764-B1F1-3BACC8AF6BEF}" type="slidenum">
              <a:rPr lang="x-none" smtClean="0"/>
              <a:t>‹#›</a:t>
            </a:fld>
            <a:endParaRPr lang="x-none"/>
          </a:p>
        </p:txBody>
      </p:sp>
    </p:spTree>
    <p:extLst>
      <p:ext uri="{BB962C8B-B14F-4D97-AF65-F5344CB8AC3E}">
        <p14:creationId xmlns:p14="http://schemas.microsoft.com/office/powerpoint/2010/main" val="352167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F725B-C3D8-4232-B081-FE2B3A66F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8E524A4-DF22-4636-AC38-4EBE9CC1A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30887D1-FE3F-47A4-AD04-ABEA52EE0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276C9-9232-4952-A2C0-E5219709B25B}" type="datetimeFigureOut">
              <a:rPr lang="x-none" smtClean="0"/>
              <a:t>10/20/2022</a:t>
            </a:fld>
            <a:endParaRPr lang="x-none"/>
          </a:p>
        </p:txBody>
      </p:sp>
      <p:sp>
        <p:nvSpPr>
          <p:cNvPr id="5" name="Footer Placeholder 4">
            <a:extLst>
              <a:ext uri="{FF2B5EF4-FFF2-40B4-BE49-F238E27FC236}">
                <a16:creationId xmlns:a16="http://schemas.microsoft.com/office/drawing/2014/main" id="{CD3C11A5-BE56-45B8-AE3F-B868BAE96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58713E5A-DAF6-43DD-AA1B-4BC5F63A0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FA54F-CB6A-4764-B1F1-3BACC8AF6BEF}" type="slidenum">
              <a:rPr lang="x-none" smtClean="0"/>
              <a:t>‹#›</a:t>
            </a:fld>
            <a:endParaRPr lang="x-none"/>
          </a:p>
        </p:txBody>
      </p:sp>
    </p:spTree>
    <p:extLst>
      <p:ext uri="{BB962C8B-B14F-4D97-AF65-F5344CB8AC3E}">
        <p14:creationId xmlns:p14="http://schemas.microsoft.com/office/powerpoint/2010/main" val="273530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9CD6-0419-4FCA-8173-AF4CBC3AAB2C}"/>
              </a:ext>
            </a:extLst>
          </p:cNvPr>
          <p:cNvSpPr>
            <a:spLocks noGrp="1"/>
          </p:cNvSpPr>
          <p:nvPr>
            <p:ph type="ctrTitle"/>
          </p:nvPr>
        </p:nvSpPr>
        <p:spPr/>
        <p:txBody>
          <a:bodyPr/>
          <a:lstStyle/>
          <a:p>
            <a:endParaRPr lang="x-none"/>
          </a:p>
        </p:txBody>
      </p:sp>
      <p:sp>
        <p:nvSpPr>
          <p:cNvPr id="3" name="Subtitle 2">
            <a:extLst>
              <a:ext uri="{FF2B5EF4-FFF2-40B4-BE49-F238E27FC236}">
                <a16:creationId xmlns:a16="http://schemas.microsoft.com/office/drawing/2014/main" id="{8AC4EC6B-CBF5-4BC6-92AA-87268A9238D2}"/>
              </a:ext>
            </a:extLst>
          </p:cNvPr>
          <p:cNvSpPr>
            <a:spLocks noGrp="1"/>
          </p:cNvSpPr>
          <p:nvPr>
            <p:ph type="subTitle" idx="1"/>
          </p:nvPr>
        </p:nvSpPr>
        <p:spPr/>
        <p:txBody>
          <a:bodyPr/>
          <a:lstStyle/>
          <a:p>
            <a:endParaRPr lang="x-none"/>
          </a:p>
        </p:txBody>
      </p:sp>
    </p:spTree>
    <p:extLst>
      <p:ext uri="{BB962C8B-B14F-4D97-AF65-F5344CB8AC3E}">
        <p14:creationId xmlns:p14="http://schemas.microsoft.com/office/powerpoint/2010/main" val="420253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356F3FF-DCF9-48FF-BFCC-030A61976C9E}"/>
              </a:ext>
            </a:extLst>
          </p:cNvPr>
          <p:cNvPicPr>
            <a:picLocks noGrp="1" noChangeAspect="1"/>
          </p:cNvPicPr>
          <p:nvPr>
            <p:ph idx="1"/>
          </p:nvPr>
        </p:nvPicPr>
        <p:blipFill>
          <a:blip r:embed="rId2"/>
          <a:stretch>
            <a:fillRect/>
          </a:stretch>
        </p:blipFill>
        <p:spPr>
          <a:xfrm>
            <a:off x="2331767" y="643467"/>
            <a:ext cx="752846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10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DD8D9FF-37AD-4F93-8508-5DF0B638532B}"/>
              </a:ext>
            </a:extLst>
          </p:cNvPr>
          <p:cNvPicPr>
            <a:picLocks noGrp="1" noChangeAspect="1"/>
          </p:cNvPicPr>
          <p:nvPr>
            <p:ph idx="1"/>
          </p:nvPr>
        </p:nvPicPr>
        <p:blipFill>
          <a:blip r:embed="rId2"/>
          <a:stretch>
            <a:fillRect/>
          </a:stretch>
        </p:blipFill>
        <p:spPr>
          <a:xfrm>
            <a:off x="2280202" y="633942"/>
            <a:ext cx="763159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34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AF54C7-4394-494E-8E06-FFD345E13446}"/>
              </a:ext>
            </a:extLst>
          </p:cNvPr>
          <p:cNvPicPr>
            <a:picLocks noGrp="1" noChangeAspect="1"/>
          </p:cNvPicPr>
          <p:nvPr>
            <p:ph idx="1"/>
          </p:nvPr>
        </p:nvPicPr>
        <p:blipFill>
          <a:blip r:embed="rId2"/>
          <a:stretch>
            <a:fillRect/>
          </a:stretch>
        </p:blipFill>
        <p:spPr>
          <a:xfrm>
            <a:off x="2524805" y="624417"/>
            <a:ext cx="7142390"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48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D50586E-09C1-4A61-A250-857CAE7819F7}"/>
              </a:ext>
            </a:extLst>
          </p:cNvPr>
          <p:cNvPicPr>
            <a:picLocks noGrp="1" noChangeAspect="1"/>
          </p:cNvPicPr>
          <p:nvPr>
            <p:ph idx="1"/>
          </p:nvPr>
        </p:nvPicPr>
        <p:blipFill>
          <a:blip r:embed="rId2"/>
          <a:stretch>
            <a:fillRect/>
          </a:stretch>
        </p:blipFill>
        <p:spPr>
          <a:xfrm>
            <a:off x="1585015" y="633942"/>
            <a:ext cx="902196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92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8F3F-9EC3-48F4-A9AD-1E6B64D361FF}"/>
              </a:ext>
            </a:extLst>
          </p:cNvPr>
          <p:cNvSpPr>
            <a:spLocks noGrp="1"/>
          </p:cNvSpPr>
          <p:nvPr>
            <p:ph type="title"/>
          </p:nvPr>
        </p:nvSpPr>
        <p:spPr/>
        <p:txBody>
          <a:bodyPr/>
          <a:lstStyle/>
          <a:p>
            <a:r>
              <a:rPr lang="en-US" dirty="0"/>
              <a:t>The Logical View/Structural view</a:t>
            </a:r>
            <a:endParaRPr lang="x-none" dirty="0"/>
          </a:p>
        </p:txBody>
      </p:sp>
      <p:sp>
        <p:nvSpPr>
          <p:cNvPr id="3" name="Content Placeholder 2">
            <a:extLst>
              <a:ext uri="{FF2B5EF4-FFF2-40B4-BE49-F238E27FC236}">
                <a16:creationId xmlns:a16="http://schemas.microsoft.com/office/drawing/2014/main" id="{9E20CD1A-190C-457C-8412-F8F3DBC134A3}"/>
              </a:ext>
            </a:extLst>
          </p:cNvPr>
          <p:cNvSpPr>
            <a:spLocks noGrp="1"/>
          </p:cNvSpPr>
          <p:nvPr>
            <p:ph idx="1"/>
          </p:nvPr>
        </p:nvSpPr>
        <p:spPr/>
        <p:txBody>
          <a:bodyPr/>
          <a:lstStyle/>
          <a:p>
            <a:r>
              <a:rPr lang="en-US" dirty="0"/>
              <a:t>(Object-Oriented Decomposition)</a:t>
            </a:r>
          </a:p>
          <a:p>
            <a:r>
              <a:rPr lang="en-US" dirty="0"/>
              <a:t>The system is decomposed into a set of key abstractions, taken (mostly) from the problem domain, in the form of objects or object classes.</a:t>
            </a:r>
          </a:p>
          <a:p>
            <a:r>
              <a:rPr lang="en-US" b="1" i="0" dirty="0">
                <a:effectLst/>
                <a:latin typeface="Arial" panose="020B0604020202020204" pitchFamily="34" charset="0"/>
              </a:rPr>
              <a:t>Viewer / Stake holder</a:t>
            </a:r>
            <a:r>
              <a:rPr lang="en-US" dirty="0"/>
              <a:t>: End user , Analyst , Designer</a:t>
            </a:r>
          </a:p>
          <a:p>
            <a:r>
              <a:rPr lang="en-US" b="1" dirty="0"/>
              <a:t>Considers</a:t>
            </a:r>
            <a:r>
              <a:rPr lang="en-US" dirty="0"/>
              <a:t>: supports the functional requirements—what the system should provide in terms of services to its users.</a:t>
            </a:r>
          </a:p>
          <a:p>
            <a:r>
              <a:rPr lang="en-US" b="1" i="0" dirty="0">
                <a:effectLst/>
                <a:latin typeface="Arial" panose="020B0604020202020204" pitchFamily="34" charset="0"/>
              </a:rPr>
              <a:t>UML diagrams</a:t>
            </a:r>
            <a:r>
              <a:rPr lang="en-US" b="0" i="0" dirty="0">
                <a:effectLst/>
                <a:latin typeface="Arial" panose="020B0604020202020204" pitchFamily="34" charset="0"/>
              </a:rPr>
              <a:t>: Class, State, Object, sequence, Communication Diagram</a:t>
            </a:r>
            <a:endParaRPr lang="en-US" dirty="0"/>
          </a:p>
          <a:p>
            <a:endParaRPr lang="x-none" dirty="0"/>
          </a:p>
        </p:txBody>
      </p:sp>
    </p:spTree>
    <p:extLst>
      <p:ext uri="{BB962C8B-B14F-4D97-AF65-F5344CB8AC3E}">
        <p14:creationId xmlns:p14="http://schemas.microsoft.com/office/powerpoint/2010/main" val="174127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6EE-2536-4CEA-8353-A7A0846AB5F2}"/>
              </a:ext>
            </a:extLst>
          </p:cNvPr>
          <p:cNvSpPr>
            <a:spLocks noGrp="1"/>
          </p:cNvSpPr>
          <p:nvPr>
            <p:ph type="title"/>
          </p:nvPr>
        </p:nvSpPr>
        <p:spPr/>
        <p:txBody>
          <a:bodyPr/>
          <a:lstStyle/>
          <a:p>
            <a:r>
              <a:rPr lang="en-US" dirty="0"/>
              <a:t>The Process View/ Behavior view</a:t>
            </a:r>
            <a:endParaRPr lang="x-none" dirty="0"/>
          </a:p>
        </p:txBody>
      </p:sp>
      <p:sp>
        <p:nvSpPr>
          <p:cNvPr id="3" name="Content Placeholder 2">
            <a:extLst>
              <a:ext uri="{FF2B5EF4-FFF2-40B4-BE49-F238E27FC236}">
                <a16:creationId xmlns:a16="http://schemas.microsoft.com/office/drawing/2014/main" id="{AE6E64C0-C4FA-4BC0-B159-352F0EC6E371}"/>
              </a:ext>
            </a:extLst>
          </p:cNvPr>
          <p:cNvSpPr>
            <a:spLocks noGrp="1"/>
          </p:cNvSpPr>
          <p:nvPr>
            <p:ph idx="1"/>
          </p:nvPr>
        </p:nvSpPr>
        <p:spPr/>
        <p:txBody>
          <a:bodyPr>
            <a:normAutofit fontScale="92500"/>
          </a:bodyPr>
          <a:lstStyle/>
          <a:p>
            <a:r>
              <a:rPr lang="en-US" dirty="0"/>
              <a:t>(Process Decomposition)</a:t>
            </a:r>
          </a:p>
          <a:p>
            <a:r>
              <a:rPr lang="en-US" dirty="0"/>
              <a:t>A process is a grouping of tasks that form an executable unit.</a:t>
            </a:r>
          </a:p>
          <a:p>
            <a:r>
              <a:rPr lang="en-US" dirty="0"/>
              <a:t>Shows how , at runtime , the system is composed of interacting objects</a:t>
            </a:r>
          </a:p>
          <a:p>
            <a:r>
              <a:rPr lang="en-US" dirty="0"/>
              <a:t>Shows the processes and how they communicate with </a:t>
            </a:r>
            <a:r>
              <a:rPr lang="en-US"/>
              <a:t>each other</a:t>
            </a:r>
            <a:endParaRPr lang="en-US" dirty="0"/>
          </a:p>
          <a:p>
            <a:r>
              <a:rPr lang="en-US" b="1" dirty="0"/>
              <a:t>Considers : </a:t>
            </a:r>
            <a:r>
              <a:rPr lang="en-US" dirty="0"/>
              <a:t>The process view takes into account some non-functional requirements, </a:t>
            </a:r>
          </a:p>
          <a:p>
            <a:r>
              <a:rPr lang="en-US" dirty="0"/>
              <a:t>such as performance and availability. It addresses issues of concurrency and distribution, of system’s integrity, of fault-tolerance, and how the main abstractions from the logical view fit within the process architecture—on which thread of control is an operation for an object actually executed.</a:t>
            </a:r>
            <a:endParaRPr lang="x-none" dirty="0"/>
          </a:p>
        </p:txBody>
      </p:sp>
    </p:spTree>
    <p:extLst>
      <p:ext uri="{BB962C8B-B14F-4D97-AF65-F5344CB8AC3E}">
        <p14:creationId xmlns:p14="http://schemas.microsoft.com/office/powerpoint/2010/main" val="95970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B952-30A8-47C9-9D81-476FB0AD6E6B}"/>
              </a:ext>
            </a:extLst>
          </p:cNvPr>
          <p:cNvSpPr>
            <a:spLocks noGrp="1"/>
          </p:cNvSpPr>
          <p:nvPr>
            <p:ph type="title"/>
          </p:nvPr>
        </p:nvSpPr>
        <p:spPr/>
        <p:txBody>
          <a:bodyPr/>
          <a:lstStyle/>
          <a:p>
            <a:r>
              <a:rPr lang="en-US" dirty="0"/>
              <a:t>The Process View</a:t>
            </a:r>
            <a:endParaRPr lang="x-none" dirty="0"/>
          </a:p>
        </p:txBody>
      </p:sp>
      <p:sp>
        <p:nvSpPr>
          <p:cNvPr id="3" name="Content Placeholder 2">
            <a:extLst>
              <a:ext uri="{FF2B5EF4-FFF2-40B4-BE49-F238E27FC236}">
                <a16:creationId xmlns:a16="http://schemas.microsoft.com/office/drawing/2014/main" id="{421A1631-2A82-44C0-80BE-08C1C3C6C832}"/>
              </a:ext>
            </a:extLst>
          </p:cNvPr>
          <p:cNvSpPr>
            <a:spLocks noGrp="1"/>
          </p:cNvSpPr>
          <p:nvPr>
            <p:ph idx="1"/>
          </p:nvPr>
        </p:nvSpPr>
        <p:spPr/>
        <p:txBody>
          <a:bodyPr/>
          <a:lstStyle/>
          <a:p>
            <a:r>
              <a:rPr lang="en-US" b="1" i="0" dirty="0">
                <a:effectLst/>
                <a:latin typeface="Arial" panose="020B0604020202020204" pitchFamily="34" charset="0"/>
              </a:rPr>
              <a:t>Viewer / Stake holder: </a:t>
            </a:r>
            <a:r>
              <a:rPr lang="en-US" b="0" i="0" dirty="0">
                <a:effectLst/>
                <a:latin typeface="Arial" panose="020B0604020202020204" pitchFamily="34" charset="0"/>
              </a:rPr>
              <a:t>Integrators &amp; developers</a:t>
            </a:r>
          </a:p>
          <a:p>
            <a:r>
              <a:rPr lang="en-US" b="1" i="0" dirty="0">
                <a:effectLst/>
                <a:latin typeface="Arial" panose="020B0604020202020204" pitchFamily="34" charset="0"/>
              </a:rPr>
              <a:t>UML diagrams</a:t>
            </a:r>
            <a:r>
              <a:rPr lang="en-US" b="0" i="0" dirty="0">
                <a:effectLst/>
                <a:latin typeface="Arial" panose="020B0604020202020204" pitchFamily="34" charset="0"/>
              </a:rPr>
              <a:t>: Activity Diagram</a:t>
            </a:r>
            <a:endParaRPr lang="x-none" dirty="0"/>
          </a:p>
        </p:txBody>
      </p:sp>
    </p:spTree>
    <p:extLst>
      <p:ext uri="{BB962C8B-B14F-4D97-AF65-F5344CB8AC3E}">
        <p14:creationId xmlns:p14="http://schemas.microsoft.com/office/powerpoint/2010/main" val="198376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93B-EE10-4061-99A6-AF204A4CF939}"/>
              </a:ext>
            </a:extLst>
          </p:cNvPr>
          <p:cNvSpPr>
            <a:spLocks noGrp="1"/>
          </p:cNvSpPr>
          <p:nvPr>
            <p:ph type="title"/>
          </p:nvPr>
        </p:nvSpPr>
        <p:spPr/>
        <p:txBody>
          <a:bodyPr/>
          <a:lstStyle/>
          <a:p>
            <a:r>
              <a:rPr lang="en-US" dirty="0"/>
              <a:t>The Development View/ Implementation view</a:t>
            </a:r>
            <a:endParaRPr lang="x-none" dirty="0"/>
          </a:p>
        </p:txBody>
      </p:sp>
      <p:sp>
        <p:nvSpPr>
          <p:cNvPr id="3" name="Content Placeholder 2">
            <a:extLst>
              <a:ext uri="{FF2B5EF4-FFF2-40B4-BE49-F238E27FC236}">
                <a16:creationId xmlns:a16="http://schemas.microsoft.com/office/drawing/2014/main" id="{96C5E8E4-1CDA-4C18-B28C-C9E0F5C1C9B9}"/>
              </a:ext>
            </a:extLst>
          </p:cNvPr>
          <p:cNvSpPr>
            <a:spLocks noGrp="1"/>
          </p:cNvSpPr>
          <p:nvPr>
            <p:ph idx="1"/>
          </p:nvPr>
        </p:nvSpPr>
        <p:spPr/>
        <p:txBody>
          <a:bodyPr>
            <a:normAutofit lnSpcReduction="10000"/>
          </a:bodyPr>
          <a:lstStyle/>
          <a:p>
            <a:r>
              <a:rPr lang="en-US" dirty="0"/>
              <a:t>Subsystem decomposition</a:t>
            </a:r>
          </a:p>
          <a:p>
            <a:r>
              <a:rPr lang="en-US" dirty="0"/>
              <a:t>Shows how the software is decomposed for the development</a:t>
            </a:r>
          </a:p>
          <a:p>
            <a:r>
              <a:rPr lang="en-US" dirty="0"/>
              <a:t>It gives a building block view of the system</a:t>
            </a:r>
          </a:p>
          <a:p>
            <a:r>
              <a:rPr lang="en-US" b="1" dirty="0"/>
              <a:t>Considers : </a:t>
            </a:r>
            <a:r>
              <a:rPr lang="en-US" dirty="0"/>
              <a:t>The development architecture focuses on the actual software module organization on the software development environment. The software is packaged in small chunks—program libraries, or subsystems— that can be developed by one or a small number of developers. </a:t>
            </a:r>
          </a:p>
          <a:p>
            <a:r>
              <a:rPr lang="en-US" dirty="0"/>
              <a:t>The subsystems are organized in a hierarchy of layers, each layer providing a narrow and well-defined interface to the layers above it.</a:t>
            </a:r>
            <a:endParaRPr lang="x-none" dirty="0"/>
          </a:p>
        </p:txBody>
      </p:sp>
    </p:spTree>
    <p:extLst>
      <p:ext uri="{BB962C8B-B14F-4D97-AF65-F5344CB8AC3E}">
        <p14:creationId xmlns:p14="http://schemas.microsoft.com/office/powerpoint/2010/main" val="280700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5B7-EFD2-4B4D-84B7-65D02739D4C5}"/>
              </a:ext>
            </a:extLst>
          </p:cNvPr>
          <p:cNvSpPr>
            <a:spLocks noGrp="1"/>
          </p:cNvSpPr>
          <p:nvPr>
            <p:ph type="title"/>
          </p:nvPr>
        </p:nvSpPr>
        <p:spPr/>
        <p:txBody>
          <a:bodyPr/>
          <a:lstStyle/>
          <a:p>
            <a:r>
              <a:rPr lang="en-US" dirty="0"/>
              <a:t>The Development View</a:t>
            </a:r>
            <a:endParaRPr lang="x-none" dirty="0"/>
          </a:p>
        </p:txBody>
      </p:sp>
      <p:sp>
        <p:nvSpPr>
          <p:cNvPr id="3" name="Content Placeholder 2">
            <a:extLst>
              <a:ext uri="{FF2B5EF4-FFF2-40B4-BE49-F238E27FC236}">
                <a16:creationId xmlns:a16="http://schemas.microsoft.com/office/drawing/2014/main" id="{65D1D210-9D38-4755-815B-7D6F9554B069}"/>
              </a:ext>
            </a:extLst>
          </p:cNvPr>
          <p:cNvSpPr>
            <a:spLocks noGrp="1"/>
          </p:cNvSpPr>
          <p:nvPr>
            <p:ph idx="1"/>
          </p:nvPr>
        </p:nvSpPr>
        <p:spPr/>
        <p:txBody>
          <a:bodyPr/>
          <a:lstStyle/>
          <a:p>
            <a:r>
              <a:rPr lang="en-US" b="1" i="0" dirty="0">
                <a:effectLst/>
                <a:latin typeface="Arial" panose="020B0604020202020204" pitchFamily="34" charset="0"/>
              </a:rPr>
              <a:t>Viewer / Stake holder : </a:t>
            </a:r>
            <a:r>
              <a:rPr lang="en-US" b="0" i="0" dirty="0">
                <a:effectLst/>
                <a:latin typeface="Arial" panose="020B0604020202020204" pitchFamily="34" charset="0"/>
              </a:rPr>
              <a:t>Programmer and software project managers</a:t>
            </a:r>
          </a:p>
          <a:p>
            <a:r>
              <a:rPr lang="en-US" b="1" i="0" dirty="0">
                <a:effectLst/>
                <a:latin typeface="Arial" panose="020B0604020202020204" pitchFamily="34" charset="0"/>
              </a:rPr>
              <a:t>UML diagrams </a:t>
            </a:r>
            <a:r>
              <a:rPr lang="en-US" b="0" i="0" dirty="0">
                <a:effectLst/>
                <a:latin typeface="Arial" panose="020B0604020202020204" pitchFamily="34" charset="0"/>
              </a:rPr>
              <a:t>: Component, Package diagram</a:t>
            </a:r>
            <a:endParaRPr lang="x-none" dirty="0"/>
          </a:p>
        </p:txBody>
      </p:sp>
    </p:spTree>
    <p:extLst>
      <p:ext uri="{BB962C8B-B14F-4D97-AF65-F5344CB8AC3E}">
        <p14:creationId xmlns:p14="http://schemas.microsoft.com/office/powerpoint/2010/main" val="3187118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9CF4-511D-46B2-9432-CBDD0EAE2445}"/>
              </a:ext>
            </a:extLst>
          </p:cNvPr>
          <p:cNvSpPr>
            <a:spLocks noGrp="1"/>
          </p:cNvSpPr>
          <p:nvPr>
            <p:ph type="title"/>
          </p:nvPr>
        </p:nvSpPr>
        <p:spPr/>
        <p:txBody>
          <a:bodyPr/>
          <a:lstStyle/>
          <a:p>
            <a:r>
              <a:rPr lang="en-US" dirty="0"/>
              <a:t>The Physical View/Deployment view</a:t>
            </a:r>
            <a:endParaRPr lang="x-none" dirty="0"/>
          </a:p>
        </p:txBody>
      </p:sp>
      <p:sp>
        <p:nvSpPr>
          <p:cNvPr id="3" name="Content Placeholder 2">
            <a:extLst>
              <a:ext uri="{FF2B5EF4-FFF2-40B4-BE49-F238E27FC236}">
                <a16:creationId xmlns:a16="http://schemas.microsoft.com/office/drawing/2014/main" id="{DFF42A58-3EBB-4347-A46B-87455460C8C6}"/>
              </a:ext>
            </a:extLst>
          </p:cNvPr>
          <p:cNvSpPr>
            <a:spLocks noGrp="1"/>
          </p:cNvSpPr>
          <p:nvPr>
            <p:ph idx="1"/>
          </p:nvPr>
        </p:nvSpPr>
        <p:spPr/>
        <p:txBody>
          <a:bodyPr/>
          <a:lstStyle/>
          <a:p>
            <a:r>
              <a:rPr lang="en-US" dirty="0"/>
              <a:t>(Mapping the software to the hardware)</a:t>
            </a:r>
          </a:p>
          <a:p>
            <a:r>
              <a:rPr lang="en-US" b="0" i="0" dirty="0">
                <a:effectLst/>
                <a:latin typeface="Arial" panose="020B0604020202020204" pitchFamily="34" charset="0"/>
              </a:rPr>
              <a:t>Shows the installation, configuration and deployment of software application</a:t>
            </a:r>
          </a:p>
          <a:p>
            <a:r>
              <a:rPr lang="en-US" b="1" i="0" dirty="0">
                <a:effectLst/>
                <a:latin typeface="Arial" panose="020B0604020202020204" pitchFamily="34" charset="0"/>
              </a:rPr>
              <a:t>Considers : </a:t>
            </a:r>
            <a:r>
              <a:rPr lang="en-US" b="0" i="0" dirty="0">
                <a:effectLst/>
                <a:latin typeface="Arial" panose="020B0604020202020204" pitchFamily="34" charset="0"/>
              </a:rPr>
              <a:t>Nonfunctional requirement regarding to underlying hardware(Topology , communication)</a:t>
            </a:r>
          </a:p>
          <a:p>
            <a:r>
              <a:rPr lang="en-US" b="1" i="0" dirty="0">
                <a:effectLst/>
                <a:latin typeface="Arial" panose="020B0604020202020204" pitchFamily="34" charset="0"/>
              </a:rPr>
              <a:t>Viewer / Stake holder: </a:t>
            </a:r>
            <a:r>
              <a:rPr lang="en-US" b="0" i="0" dirty="0">
                <a:effectLst/>
                <a:latin typeface="Arial" panose="020B0604020202020204" pitchFamily="34" charset="0"/>
              </a:rPr>
              <a:t>System engineer, operators, system administrators and system installers</a:t>
            </a:r>
            <a:endParaRPr lang="en-US" dirty="0">
              <a:latin typeface="Arial" panose="020B0604020202020204" pitchFamily="34" charset="0"/>
            </a:endParaRPr>
          </a:p>
          <a:p>
            <a:r>
              <a:rPr lang="en-US" b="1" i="0" dirty="0">
                <a:effectLst/>
                <a:latin typeface="Arial" panose="020B0604020202020204" pitchFamily="34" charset="0"/>
              </a:rPr>
              <a:t>UML diagram : </a:t>
            </a:r>
            <a:r>
              <a:rPr lang="en-US" b="0" i="0" dirty="0">
                <a:effectLst/>
                <a:latin typeface="Arial" panose="020B0604020202020204" pitchFamily="34" charset="0"/>
              </a:rPr>
              <a:t>Deployment diagram</a:t>
            </a:r>
            <a:endParaRPr lang="en-US" dirty="0"/>
          </a:p>
          <a:p>
            <a:endParaRPr lang="x-none" dirty="0"/>
          </a:p>
        </p:txBody>
      </p:sp>
    </p:spTree>
    <p:extLst>
      <p:ext uri="{BB962C8B-B14F-4D97-AF65-F5344CB8AC3E}">
        <p14:creationId xmlns:p14="http://schemas.microsoft.com/office/powerpoint/2010/main" val="120152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0329-B9E5-437A-9B8C-84116E60FA97}"/>
              </a:ext>
            </a:extLst>
          </p:cNvPr>
          <p:cNvSpPr>
            <a:spLocks noGrp="1"/>
          </p:cNvSpPr>
          <p:nvPr>
            <p:ph type="title"/>
          </p:nvPr>
        </p:nvSpPr>
        <p:spPr/>
        <p:txBody>
          <a:bodyPr/>
          <a:lstStyle/>
          <a:p>
            <a:r>
              <a:rPr lang="en-US" b="1" spc="-165" dirty="0">
                <a:latin typeface="Trebuchet MS"/>
                <a:cs typeface="Trebuchet MS"/>
              </a:rPr>
              <a:t>What </a:t>
            </a:r>
            <a:r>
              <a:rPr lang="en-US" b="1" spc="-220" dirty="0">
                <a:latin typeface="Trebuchet MS"/>
                <a:cs typeface="Trebuchet MS"/>
              </a:rPr>
              <a:t>is </a:t>
            </a:r>
            <a:r>
              <a:rPr lang="en-US" b="1" spc="-195" dirty="0">
                <a:latin typeface="Trebuchet MS"/>
                <a:cs typeface="Trebuchet MS"/>
              </a:rPr>
              <a:t>a</a:t>
            </a:r>
            <a:r>
              <a:rPr lang="en-US" b="1" spc="-855" dirty="0">
                <a:latin typeface="Trebuchet MS"/>
                <a:cs typeface="Trebuchet MS"/>
              </a:rPr>
              <a:t> </a:t>
            </a:r>
            <a:r>
              <a:rPr lang="en-US" b="1" spc="-35" dirty="0">
                <a:latin typeface="Trebuchet MS"/>
                <a:cs typeface="Trebuchet MS"/>
              </a:rPr>
              <a:t>Model?</a:t>
            </a:r>
            <a:endParaRPr lang="x-none" dirty="0"/>
          </a:p>
        </p:txBody>
      </p:sp>
      <p:sp>
        <p:nvSpPr>
          <p:cNvPr id="3" name="Content Placeholder 2">
            <a:extLst>
              <a:ext uri="{FF2B5EF4-FFF2-40B4-BE49-F238E27FC236}">
                <a16:creationId xmlns:a16="http://schemas.microsoft.com/office/drawing/2014/main" id="{814AC425-9841-49C0-A869-4C4858E63864}"/>
              </a:ext>
            </a:extLst>
          </p:cNvPr>
          <p:cNvSpPr>
            <a:spLocks noGrp="1"/>
          </p:cNvSpPr>
          <p:nvPr>
            <p:ph idx="1"/>
          </p:nvPr>
        </p:nvSpPr>
        <p:spPr/>
        <p:txBody>
          <a:bodyPr/>
          <a:lstStyle/>
          <a:p>
            <a:pPr marL="285115" marR="130810" indent="-272415">
              <a:lnSpc>
                <a:spcPct val="100000"/>
              </a:lnSpc>
              <a:spcBef>
                <a:spcPts val="105"/>
              </a:spcBef>
              <a:buClr>
                <a:srgbClr val="0AD0D9"/>
              </a:buClr>
              <a:buSzPct val="94230"/>
              <a:buFont typeface="Arial"/>
              <a:buChar char=""/>
              <a:tabLst>
                <a:tab pos="285750" algn="l"/>
              </a:tabLst>
            </a:pPr>
            <a:r>
              <a:rPr lang="en-US" sz="2800" spc="-35" dirty="0">
                <a:latin typeface="Georgia"/>
                <a:cs typeface="Georgia"/>
              </a:rPr>
              <a:t>Models </a:t>
            </a:r>
            <a:r>
              <a:rPr lang="en-US" sz="2800" spc="-60" dirty="0">
                <a:latin typeface="Georgia"/>
                <a:cs typeface="Georgia"/>
              </a:rPr>
              <a:t>are </a:t>
            </a:r>
            <a:r>
              <a:rPr lang="en-US" sz="2800" spc="-20" dirty="0">
                <a:latin typeface="Georgia"/>
                <a:cs typeface="Georgia"/>
              </a:rPr>
              <a:t>often </a:t>
            </a:r>
            <a:r>
              <a:rPr lang="en-US" sz="2800" spc="-10" dirty="0">
                <a:latin typeface="Georgia"/>
                <a:cs typeface="Georgia"/>
              </a:rPr>
              <a:t>built </a:t>
            </a:r>
            <a:r>
              <a:rPr lang="en-US" sz="2800" spc="-25" dirty="0">
                <a:latin typeface="Georgia"/>
                <a:cs typeface="Georgia"/>
              </a:rPr>
              <a:t>in </a:t>
            </a:r>
            <a:r>
              <a:rPr lang="en-US" sz="2800" spc="-5" dirty="0">
                <a:latin typeface="Georgia"/>
                <a:cs typeface="Georgia"/>
              </a:rPr>
              <a:t>the </a:t>
            </a:r>
            <a:r>
              <a:rPr lang="en-US" sz="2800" spc="-20" dirty="0">
                <a:latin typeface="Georgia"/>
                <a:cs typeface="Georgia"/>
              </a:rPr>
              <a:t>context of </a:t>
            </a:r>
            <a:r>
              <a:rPr lang="en-US" sz="2800" spc="-40" dirty="0">
                <a:latin typeface="Georgia"/>
                <a:cs typeface="Georgia"/>
              </a:rPr>
              <a:t>business </a:t>
            </a:r>
            <a:r>
              <a:rPr lang="en-US" sz="2800" spc="-405" dirty="0">
                <a:latin typeface="Georgia"/>
                <a:cs typeface="Georgia"/>
              </a:rPr>
              <a:t>and  </a:t>
            </a:r>
            <a:r>
              <a:rPr lang="en-US" sz="2800" spc="-70" dirty="0">
                <a:latin typeface="Georgia"/>
                <a:cs typeface="Georgia"/>
              </a:rPr>
              <a:t>IT </a:t>
            </a:r>
            <a:r>
              <a:rPr lang="en-US" sz="2800" spc="-50" dirty="0">
                <a:latin typeface="Georgia"/>
                <a:cs typeface="Georgia"/>
              </a:rPr>
              <a:t>systems </a:t>
            </a:r>
            <a:r>
              <a:rPr lang="en-US" sz="2800" spc="-25" dirty="0">
                <a:latin typeface="Georgia"/>
                <a:cs typeface="Georgia"/>
              </a:rPr>
              <a:t>in </a:t>
            </a:r>
            <a:r>
              <a:rPr lang="en-US" sz="2800" spc="-45" dirty="0">
                <a:latin typeface="Georgia"/>
                <a:cs typeface="Georgia"/>
              </a:rPr>
              <a:t>order </a:t>
            </a:r>
            <a:r>
              <a:rPr lang="en-US" sz="2800" spc="-5" dirty="0">
                <a:latin typeface="Georgia"/>
                <a:cs typeface="Georgia"/>
              </a:rPr>
              <a:t>to </a:t>
            </a:r>
            <a:r>
              <a:rPr lang="en-US" sz="2800" u="heavy" spc="-25" dirty="0">
                <a:uFill>
                  <a:solidFill>
                    <a:srgbClr val="000000"/>
                  </a:solidFill>
                </a:uFill>
                <a:latin typeface="Georgia"/>
                <a:cs typeface="Georgia"/>
              </a:rPr>
              <a:t>better </a:t>
            </a:r>
            <a:r>
              <a:rPr lang="en-US" sz="2800" u="heavy" spc="-30" dirty="0">
                <a:uFill>
                  <a:solidFill>
                    <a:srgbClr val="000000"/>
                  </a:solidFill>
                </a:uFill>
                <a:latin typeface="Georgia"/>
                <a:cs typeface="Georgia"/>
              </a:rPr>
              <a:t>understand</a:t>
            </a:r>
            <a:r>
              <a:rPr lang="en-US" sz="2800" spc="-30" dirty="0">
                <a:latin typeface="Georgia"/>
                <a:cs typeface="Georgia"/>
              </a:rPr>
              <a:t> </a:t>
            </a:r>
            <a:r>
              <a:rPr lang="en-US" sz="2800" spc="-25" dirty="0">
                <a:latin typeface="Georgia"/>
                <a:cs typeface="Georgia"/>
              </a:rPr>
              <a:t>existing </a:t>
            </a:r>
            <a:r>
              <a:rPr lang="en-US" sz="2800" spc="-35" dirty="0">
                <a:latin typeface="Georgia"/>
                <a:cs typeface="Georgia"/>
              </a:rPr>
              <a:t>or  </a:t>
            </a:r>
            <a:r>
              <a:rPr lang="en-US" sz="2800" spc="-30" dirty="0">
                <a:latin typeface="Georgia"/>
                <a:cs typeface="Georgia"/>
              </a:rPr>
              <a:t>future</a:t>
            </a:r>
            <a:r>
              <a:rPr lang="en-US" sz="2800" spc="-140" dirty="0">
                <a:latin typeface="Georgia"/>
                <a:cs typeface="Georgia"/>
              </a:rPr>
              <a:t> </a:t>
            </a:r>
            <a:r>
              <a:rPr lang="en-US" sz="2800" spc="-50" dirty="0">
                <a:latin typeface="Georgia"/>
                <a:cs typeface="Georgia"/>
              </a:rPr>
              <a:t>systems.</a:t>
            </a:r>
            <a:endParaRPr lang="en-US" sz="2800" dirty="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lang="en-US" sz="2800" spc="-85" dirty="0">
                <a:latin typeface="Georgia"/>
                <a:cs typeface="Georgia"/>
              </a:rPr>
              <a:t>However, </a:t>
            </a:r>
            <a:r>
              <a:rPr lang="en-US" sz="2800" spc="-65" dirty="0">
                <a:latin typeface="Georgia"/>
                <a:cs typeface="Georgia"/>
              </a:rPr>
              <a:t>a </a:t>
            </a:r>
            <a:r>
              <a:rPr lang="en-US" sz="2800" spc="-20" dirty="0">
                <a:latin typeface="Georgia"/>
                <a:cs typeface="Georgia"/>
              </a:rPr>
              <a:t>model </a:t>
            </a:r>
            <a:r>
              <a:rPr lang="en-US" sz="2800" spc="-45" dirty="0">
                <a:latin typeface="Georgia"/>
                <a:cs typeface="Georgia"/>
              </a:rPr>
              <a:t>never </a:t>
            </a:r>
            <a:r>
              <a:rPr lang="en-US" sz="2800" spc="-25" dirty="0">
                <a:latin typeface="Georgia"/>
                <a:cs typeface="Georgia"/>
              </a:rPr>
              <a:t>fully </a:t>
            </a:r>
            <a:r>
              <a:rPr lang="en-US" sz="2800" spc="-40" dirty="0">
                <a:latin typeface="Georgia"/>
                <a:cs typeface="Georgia"/>
              </a:rPr>
              <a:t>corresponds </a:t>
            </a:r>
            <a:r>
              <a:rPr lang="en-US" sz="2800" spc="-5" dirty="0">
                <a:latin typeface="Georgia"/>
                <a:cs typeface="Georgia"/>
              </a:rPr>
              <a:t>to</a:t>
            </a:r>
            <a:r>
              <a:rPr lang="en-US" sz="2800" spc="-254" dirty="0">
                <a:latin typeface="Georgia"/>
                <a:cs typeface="Georgia"/>
              </a:rPr>
              <a:t> </a:t>
            </a:r>
            <a:r>
              <a:rPr lang="en-US" sz="2800" u="heavy" spc="-65" dirty="0">
                <a:uFill>
                  <a:solidFill>
                    <a:srgbClr val="000000"/>
                  </a:solidFill>
                </a:uFill>
                <a:latin typeface="Georgia"/>
                <a:cs typeface="Georgia"/>
              </a:rPr>
              <a:t>reality</a:t>
            </a:r>
            <a:r>
              <a:rPr lang="en-US" sz="2800" spc="-65" dirty="0">
                <a:latin typeface="Georgia"/>
                <a:cs typeface="Georgia"/>
              </a:rPr>
              <a:t>.</a:t>
            </a:r>
            <a:endParaRPr lang="en-US" sz="2800" dirty="0">
              <a:latin typeface="Georgia"/>
              <a:cs typeface="Georgia"/>
            </a:endParaRPr>
          </a:p>
          <a:p>
            <a:pPr marL="285115" marR="5080" indent="-272415">
              <a:lnSpc>
                <a:spcPct val="100000"/>
              </a:lnSpc>
              <a:spcBef>
                <a:spcPts val="625"/>
              </a:spcBef>
              <a:buClr>
                <a:srgbClr val="0AD0D9"/>
              </a:buClr>
              <a:buSzPct val="94230"/>
              <a:buFont typeface="Arial"/>
              <a:buChar char=""/>
              <a:tabLst>
                <a:tab pos="285750" algn="l"/>
              </a:tabLst>
            </a:pPr>
            <a:r>
              <a:rPr lang="en-US" sz="2800" spc="-30" dirty="0">
                <a:latin typeface="Georgia"/>
                <a:cs typeface="Georgia"/>
              </a:rPr>
              <a:t>Modeling </a:t>
            </a:r>
            <a:r>
              <a:rPr lang="en-US" sz="2800" spc="-65" dirty="0">
                <a:latin typeface="Georgia"/>
                <a:cs typeface="Georgia"/>
              </a:rPr>
              <a:t>always </a:t>
            </a:r>
            <a:r>
              <a:rPr lang="en-US" sz="2800" spc="-45" dirty="0">
                <a:latin typeface="Georgia"/>
                <a:cs typeface="Georgia"/>
              </a:rPr>
              <a:t>means </a:t>
            </a:r>
            <a:r>
              <a:rPr lang="en-US" sz="2800" i="1" u="heavy" spc="85" dirty="0">
                <a:uFill>
                  <a:solidFill>
                    <a:srgbClr val="000000"/>
                  </a:solidFill>
                </a:uFill>
                <a:latin typeface="Times New Roman"/>
                <a:cs typeface="Times New Roman"/>
              </a:rPr>
              <a:t>emphasizing</a:t>
            </a:r>
            <a:r>
              <a:rPr lang="en-US" sz="2800" i="1" spc="85" dirty="0">
                <a:latin typeface="Times New Roman"/>
                <a:cs typeface="Times New Roman"/>
              </a:rPr>
              <a:t> </a:t>
            </a:r>
            <a:r>
              <a:rPr lang="en-US" sz="2800" spc="-35" dirty="0">
                <a:latin typeface="Georgia"/>
                <a:cs typeface="Georgia"/>
              </a:rPr>
              <a:t>and </a:t>
            </a:r>
            <a:r>
              <a:rPr lang="en-US" sz="2800" i="1" u="heavy" spc="80" dirty="0">
                <a:uFill>
                  <a:solidFill>
                    <a:srgbClr val="000000"/>
                  </a:solidFill>
                </a:uFill>
                <a:latin typeface="Times New Roman"/>
                <a:cs typeface="Times New Roman"/>
              </a:rPr>
              <a:t>omitting</a:t>
            </a:r>
            <a:r>
              <a:rPr lang="en-US" sz="2800" spc="80" dirty="0">
                <a:latin typeface="Georgia"/>
                <a:cs typeface="Georgia"/>
              </a:rPr>
              <a:t>:  </a:t>
            </a:r>
            <a:r>
              <a:rPr lang="en-US" sz="2800" spc="-20" dirty="0">
                <a:latin typeface="Georgia"/>
                <a:cs typeface="Georgia"/>
              </a:rPr>
              <a:t>emphasizing </a:t>
            </a:r>
            <a:r>
              <a:rPr lang="en-US" sz="2800" spc="-30" dirty="0">
                <a:latin typeface="Georgia"/>
                <a:cs typeface="Georgia"/>
              </a:rPr>
              <a:t>essential details </a:t>
            </a:r>
            <a:r>
              <a:rPr lang="en-US" sz="2800" spc="-35" dirty="0">
                <a:latin typeface="Georgia"/>
                <a:cs typeface="Georgia"/>
              </a:rPr>
              <a:t>and </a:t>
            </a:r>
            <a:r>
              <a:rPr lang="en-US" sz="2800" spc="-15" dirty="0">
                <a:latin typeface="Georgia"/>
                <a:cs typeface="Georgia"/>
              </a:rPr>
              <a:t>omitting</a:t>
            </a:r>
            <a:r>
              <a:rPr lang="en-US" sz="2800" spc="-165" dirty="0">
                <a:latin typeface="Georgia"/>
                <a:cs typeface="Georgia"/>
              </a:rPr>
              <a:t> </a:t>
            </a:r>
            <a:r>
              <a:rPr lang="en-US" sz="2800" spc="-40" dirty="0">
                <a:latin typeface="Georgia"/>
                <a:cs typeface="Georgia"/>
              </a:rPr>
              <a:t>irrelevant  </a:t>
            </a:r>
            <a:r>
              <a:rPr lang="en-US" sz="2800" spc="-35" dirty="0">
                <a:latin typeface="Georgia"/>
                <a:cs typeface="Georgia"/>
              </a:rPr>
              <a:t>ones.</a:t>
            </a:r>
            <a:endParaRPr lang="en-US" sz="2800" dirty="0">
              <a:latin typeface="Georgia"/>
              <a:cs typeface="Georgia"/>
            </a:endParaRPr>
          </a:p>
          <a:p>
            <a:endParaRPr lang="x-none" dirty="0"/>
          </a:p>
        </p:txBody>
      </p:sp>
    </p:spTree>
    <p:extLst>
      <p:ext uri="{BB962C8B-B14F-4D97-AF65-F5344CB8AC3E}">
        <p14:creationId xmlns:p14="http://schemas.microsoft.com/office/powerpoint/2010/main" val="322910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8F63-CADC-46C2-8681-EA3016EBE669}"/>
              </a:ext>
            </a:extLst>
          </p:cNvPr>
          <p:cNvSpPr>
            <a:spLocks noGrp="1"/>
          </p:cNvSpPr>
          <p:nvPr>
            <p:ph type="title"/>
          </p:nvPr>
        </p:nvSpPr>
        <p:spPr/>
        <p:txBody>
          <a:bodyPr/>
          <a:lstStyle/>
          <a:p>
            <a:r>
              <a:rPr lang="en-US" dirty="0"/>
              <a:t>The Physical View</a:t>
            </a:r>
            <a:endParaRPr lang="x-none" dirty="0"/>
          </a:p>
        </p:txBody>
      </p:sp>
      <p:sp>
        <p:nvSpPr>
          <p:cNvPr id="3" name="Content Placeholder 2">
            <a:extLst>
              <a:ext uri="{FF2B5EF4-FFF2-40B4-BE49-F238E27FC236}">
                <a16:creationId xmlns:a16="http://schemas.microsoft.com/office/drawing/2014/main" id="{87531E49-F165-4BF7-BA05-FB8BEAC8D332}"/>
              </a:ext>
            </a:extLst>
          </p:cNvPr>
          <p:cNvSpPr>
            <a:spLocks noGrp="1"/>
          </p:cNvSpPr>
          <p:nvPr>
            <p:ph idx="1"/>
          </p:nvPr>
        </p:nvSpPr>
        <p:spPr/>
        <p:txBody>
          <a:bodyPr/>
          <a:lstStyle/>
          <a:p>
            <a:r>
              <a:rPr lang="en-US" b="0" i="0" dirty="0">
                <a:solidFill>
                  <a:srgbClr val="1D1D21"/>
                </a:solidFill>
                <a:effectLst/>
                <a:latin typeface="open sans" panose="020B0606030504020204" pitchFamily="34" charset="0"/>
              </a:rPr>
              <a:t>Components are either processing nodes (servers, virtual machines, docker containers, serverless configurations, etc.) or networking channels (routers, firewalls, proxies, load balancers, etc.) and the diagram should illustrate which nodes host which processes from the process view. This allows us to start considering compute and network capacity, as well as latency and other performance considerations.</a:t>
            </a:r>
          </a:p>
          <a:p>
            <a:r>
              <a:rPr lang="en-US" dirty="0">
                <a:solidFill>
                  <a:srgbClr val="1D1D21"/>
                </a:solidFill>
                <a:latin typeface="open sans" panose="020B0606030504020204" pitchFamily="34" charset="0"/>
              </a:rPr>
              <a:t>The view shows the system execution environment</a:t>
            </a:r>
            <a:endParaRPr lang="x-none" dirty="0"/>
          </a:p>
        </p:txBody>
      </p:sp>
    </p:spTree>
    <p:extLst>
      <p:ext uri="{BB962C8B-B14F-4D97-AF65-F5344CB8AC3E}">
        <p14:creationId xmlns:p14="http://schemas.microsoft.com/office/powerpoint/2010/main" val="12005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3FED-596E-4C19-861F-DE8D2DF4246B}"/>
              </a:ext>
            </a:extLst>
          </p:cNvPr>
          <p:cNvSpPr>
            <a:spLocks noGrp="1"/>
          </p:cNvSpPr>
          <p:nvPr>
            <p:ph type="title"/>
          </p:nvPr>
        </p:nvSpPr>
        <p:spPr/>
        <p:txBody>
          <a:bodyPr/>
          <a:lstStyle/>
          <a:p>
            <a:r>
              <a:rPr lang="en-US" dirty="0"/>
              <a:t>Scenarios</a:t>
            </a:r>
            <a:endParaRPr lang="x-none" dirty="0"/>
          </a:p>
        </p:txBody>
      </p:sp>
      <p:sp>
        <p:nvSpPr>
          <p:cNvPr id="3" name="Content Placeholder 2">
            <a:extLst>
              <a:ext uri="{FF2B5EF4-FFF2-40B4-BE49-F238E27FC236}">
                <a16:creationId xmlns:a16="http://schemas.microsoft.com/office/drawing/2014/main" id="{63CE8B67-D78C-40CD-90B6-8A7170A57C8A}"/>
              </a:ext>
            </a:extLst>
          </p:cNvPr>
          <p:cNvSpPr>
            <a:spLocks noGrp="1"/>
          </p:cNvSpPr>
          <p:nvPr>
            <p:ph idx="1"/>
          </p:nvPr>
        </p:nvSpPr>
        <p:spPr/>
        <p:txBody>
          <a:bodyPr/>
          <a:lstStyle/>
          <a:p>
            <a:r>
              <a:rPr lang="en-US" dirty="0"/>
              <a:t>(Putting it all together)</a:t>
            </a:r>
          </a:p>
          <a:p>
            <a:r>
              <a:rPr lang="en-US" dirty="0"/>
              <a:t>The scenarios are in some sense an abstraction of the most important requirements.</a:t>
            </a:r>
          </a:p>
          <a:p>
            <a:r>
              <a:rPr lang="en-US" dirty="0"/>
              <a:t>This view is redundant with the other ones (hence the “+1”)</a:t>
            </a:r>
          </a:p>
          <a:p>
            <a:r>
              <a:rPr lang="en-US" dirty="0"/>
              <a:t>The elements in the four views are shown to work together seamlessly by the use of a small set of important scenarios</a:t>
            </a:r>
          </a:p>
        </p:txBody>
      </p:sp>
    </p:spTree>
    <p:extLst>
      <p:ext uri="{BB962C8B-B14F-4D97-AF65-F5344CB8AC3E}">
        <p14:creationId xmlns:p14="http://schemas.microsoft.com/office/powerpoint/2010/main" val="2442316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438-3878-43DC-B733-53E9D2666DB2}"/>
              </a:ext>
            </a:extLst>
          </p:cNvPr>
          <p:cNvSpPr>
            <a:spLocks noGrp="1"/>
          </p:cNvSpPr>
          <p:nvPr>
            <p:ph type="title"/>
          </p:nvPr>
        </p:nvSpPr>
        <p:spPr/>
        <p:txBody>
          <a:bodyPr/>
          <a:lstStyle/>
          <a:p>
            <a:r>
              <a:rPr lang="en-US" dirty="0"/>
              <a:t>Scenarios</a:t>
            </a:r>
            <a:endParaRPr lang="x-none" dirty="0"/>
          </a:p>
        </p:txBody>
      </p:sp>
      <p:sp>
        <p:nvSpPr>
          <p:cNvPr id="3" name="Content Placeholder 2">
            <a:extLst>
              <a:ext uri="{FF2B5EF4-FFF2-40B4-BE49-F238E27FC236}">
                <a16:creationId xmlns:a16="http://schemas.microsoft.com/office/drawing/2014/main" id="{F9B51D7E-12E3-4E36-B676-5518FCC6EFE9}"/>
              </a:ext>
            </a:extLst>
          </p:cNvPr>
          <p:cNvSpPr>
            <a:spLocks noGrp="1"/>
          </p:cNvSpPr>
          <p:nvPr>
            <p:ph idx="1"/>
          </p:nvPr>
        </p:nvSpPr>
        <p:spPr/>
        <p:txBody>
          <a:bodyPr/>
          <a:lstStyle/>
          <a:p>
            <a:r>
              <a:rPr lang="en-US" b="1" i="0" dirty="0">
                <a:effectLst/>
                <a:latin typeface="Arial" panose="020B0604020202020204" pitchFamily="34" charset="0"/>
              </a:rPr>
              <a:t>Considers : </a:t>
            </a:r>
            <a:r>
              <a:rPr lang="en-US" b="0" i="0" dirty="0">
                <a:effectLst/>
                <a:latin typeface="Arial" panose="020B0604020202020204" pitchFamily="34" charset="0"/>
              </a:rPr>
              <a:t>System Consistency and validity</a:t>
            </a:r>
          </a:p>
          <a:p>
            <a:r>
              <a:rPr lang="en-US" b="1" i="0" dirty="0">
                <a:effectLst/>
                <a:latin typeface="Arial" panose="020B0604020202020204" pitchFamily="34" charset="0"/>
              </a:rPr>
              <a:t>Viewer / Stake </a:t>
            </a:r>
            <a:r>
              <a:rPr lang="en-US" b="1" i="0" dirty="0" err="1">
                <a:effectLst/>
                <a:latin typeface="Arial" panose="020B0604020202020204" pitchFamily="34" charset="0"/>
              </a:rPr>
              <a:t>holder:</a:t>
            </a:r>
            <a:r>
              <a:rPr lang="en-US" b="0" i="0" dirty="0" err="1">
                <a:effectLst/>
                <a:latin typeface="Arial" panose="020B0604020202020204" pitchFamily="34" charset="0"/>
              </a:rPr>
              <a:t>All</a:t>
            </a:r>
            <a:r>
              <a:rPr lang="en-US" b="0" i="0" dirty="0">
                <a:effectLst/>
                <a:latin typeface="Arial" panose="020B0604020202020204" pitchFamily="34" charset="0"/>
              </a:rPr>
              <a:t> the views of their views and evaluators</a:t>
            </a:r>
            <a:endParaRPr lang="en-US" dirty="0">
              <a:latin typeface="Arial" panose="020B0604020202020204" pitchFamily="34" charset="0"/>
            </a:endParaRPr>
          </a:p>
          <a:p>
            <a:r>
              <a:rPr lang="en-US" b="1" i="0" dirty="0">
                <a:effectLst/>
                <a:latin typeface="Arial" panose="020B0604020202020204" pitchFamily="34" charset="0"/>
              </a:rPr>
              <a:t>UML diagram : </a:t>
            </a:r>
            <a:r>
              <a:rPr lang="en-US" b="0" i="0" dirty="0">
                <a:effectLst/>
                <a:latin typeface="Arial" panose="020B0604020202020204" pitchFamily="34" charset="0"/>
              </a:rPr>
              <a:t>Use case diagram </a:t>
            </a:r>
            <a:endParaRPr lang="en-US" dirty="0"/>
          </a:p>
          <a:p>
            <a:endParaRPr lang="x-none" dirty="0"/>
          </a:p>
        </p:txBody>
      </p:sp>
    </p:spTree>
    <p:extLst>
      <p:ext uri="{BB962C8B-B14F-4D97-AF65-F5344CB8AC3E}">
        <p14:creationId xmlns:p14="http://schemas.microsoft.com/office/powerpoint/2010/main" val="4265999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607D11B-F2BA-4EC2-88C3-8694F8A55FC0}"/>
              </a:ext>
            </a:extLst>
          </p:cNvPr>
          <p:cNvPicPr>
            <a:picLocks noGrp="1" noChangeAspect="1"/>
          </p:cNvPicPr>
          <p:nvPr>
            <p:ph idx="1"/>
          </p:nvPr>
        </p:nvPicPr>
        <p:blipFill rotWithShape="1">
          <a:blip r:embed="rId2"/>
          <a:srcRect b="1765"/>
          <a:stretch/>
        </p:blipFill>
        <p:spPr>
          <a:xfrm>
            <a:off x="811816" y="447675"/>
            <a:ext cx="10568367" cy="5943600"/>
          </a:xfrm>
          <a:prstGeom prst="rect">
            <a:avLst/>
          </a:prstGeom>
        </p:spPr>
      </p:pic>
    </p:spTree>
    <p:extLst>
      <p:ext uri="{BB962C8B-B14F-4D97-AF65-F5344CB8AC3E}">
        <p14:creationId xmlns:p14="http://schemas.microsoft.com/office/powerpoint/2010/main" val="99173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0B3C-D3B7-4518-8FA5-FBEF10A84DED}"/>
              </a:ext>
            </a:extLst>
          </p:cNvPr>
          <p:cNvSpPr>
            <a:spLocks noGrp="1"/>
          </p:cNvSpPr>
          <p:nvPr>
            <p:ph type="title"/>
          </p:nvPr>
        </p:nvSpPr>
        <p:spPr/>
        <p:txBody>
          <a:bodyPr/>
          <a:lstStyle/>
          <a:p>
            <a:r>
              <a:rPr lang="en-US" b="0" i="0" dirty="0">
                <a:effectLst/>
                <a:latin typeface="Arial" panose="020B0604020202020204" pitchFamily="34" charset="0"/>
              </a:rPr>
              <a:t>Why is it called 4+1 instead of 5?</a:t>
            </a:r>
            <a:br>
              <a:rPr lang="en-US" b="0" i="0" dirty="0">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id="{5750BD8A-728C-4818-B6C3-3AC18174D78E}"/>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use case view</a:t>
            </a:r>
            <a:r>
              <a:rPr lang="en-US" b="0" i="0" dirty="0">
                <a:solidFill>
                  <a:srgbClr val="000000"/>
                </a:solidFill>
                <a:effectLst/>
                <a:latin typeface="Arial" panose="020B0604020202020204" pitchFamily="34" charset="0"/>
              </a:rPr>
              <a:t> has a special significance as it details the high-level requirement of a system while other views details — how those requirements are realized. When all other four views are completed, it’s effectively redundant. However, all other views would not be possible without it.</a:t>
            </a:r>
          </a:p>
          <a:p>
            <a:endParaRPr lang="x-none" dirty="0"/>
          </a:p>
        </p:txBody>
      </p:sp>
    </p:spTree>
    <p:extLst>
      <p:ext uri="{BB962C8B-B14F-4D97-AF65-F5344CB8AC3E}">
        <p14:creationId xmlns:p14="http://schemas.microsoft.com/office/powerpoint/2010/main" val="345969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F4896E5-BA42-4072-8F94-CCA2EE4756CC}"/>
              </a:ext>
            </a:extLst>
          </p:cNvPr>
          <p:cNvPicPr>
            <a:picLocks noGrp="1" noChangeAspect="1"/>
          </p:cNvPicPr>
          <p:nvPr>
            <p:ph idx="1"/>
          </p:nvPr>
        </p:nvPicPr>
        <p:blipFill>
          <a:blip r:embed="rId2"/>
          <a:stretch>
            <a:fillRect/>
          </a:stretch>
        </p:blipFill>
        <p:spPr>
          <a:xfrm>
            <a:off x="643467" y="825415"/>
            <a:ext cx="10905066" cy="520716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837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8577291A-FC05-4A0A-8C06-F57604788464}"/>
              </a:ext>
            </a:extLst>
          </p:cNvPr>
          <p:cNvPicPr>
            <a:picLocks noGrp="1" noChangeAspect="1"/>
          </p:cNvPicPr>
          <p:nvPr>
            <p:ph idx="1"/>
          </p:nvPr>
        </p:nvPicPr>
        <p:blipFill rotWithShape="1">
          <a:blip r:embed="rId2"/>
          <a:srcRect t="375" b="7806"/>
          <a:stretch/>
        </p:blipFill>
        <p:spPr>
          <a:xfrm>
            <a:off x="20" y="-8243"/>
            <a:ext cx="12191980" cy="6856718"/>
          </a:xfrm>
          <a:prstGeom prst="rect">
            <a:avLst/>
          </a:prstGeom>
        </p:spPr>
      </p:pic>
    </p:spTree>
    <p:extLst>
      <p:ext uri="{BB962C8B-B14F-4D97-AF65-F5344CB8AC3E}">
        <p14:creationId xmlns:p14="http://schemas.microsoft.com/office/powerpoint/2010/main" val="2916719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947D-DC2A-47C1-9429-E414C18D29B4}"/>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id="{587B5A0F-EC01-4A7F-8343-88042B604380}"/>
              </a:ext>
            </a:extLst>
          </p:cNvPr>
          <p:cNvSpPr>
            <a:spLocks noGrp="1"/>
          </p:cNvSpPr>
          <p:nvPr>
            <p:ph idx="1"/>
          </p:nvPr>
        </p:nvSpPr>
        <p:spPr/>
        <p:txBody>
          <a:bodyPr/>
          <a:lstStyle/>
          <a:p>
            <a:r>
              <a:rPr lang="en-US" b="0" i="0" dirty="0">
                <a:solidFill>
                  <a:srgbClr val="1D1D21"/>
                </a:solidFill>
                <a:effectLst/>
                <a:latin typeface="open sans" panose="020B0606030504020204" pitchFamily="34" charset="0"/>
              </a:rPr>
              <a:t>For any given system, you may not need to document all the views, and there may be other, more relevant views for your system. </a:t>
            </a:r>
            <a:endParaRPr lang="x-none" dirty="0"/>
          </a:p>
        </p:txBody>
      </p:sp>
    </p:spTree>
    <p:extLst>
      <p:ext uri="{BB962C8B-B14F-4D97-AF65-F5344CB8AC3E}">
        <p14:creationId xmlns:p14="http://schemas.microsoft.com/office/powerpoint/2010/main" val="2209430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2E96-B705-4A0D-A6BF-73839D96656A}"/>
              </a:ext>
            </a:extLst>
          </p:cNvPr>
          <p:cNvSpPr>
            <a:spLocks noGrp="1"/>
          </p:cNvSpPr>
          <p:nvPr>
            <p:ph type="title"/>
          </p:nvPr>
        </p:nvSpPr>
        <p:spPr/>
        <p:txBody>
          <a:bodyPr/>
          <a:lstStyle/>
          <a:p>
            <a:r>
              <a:rPr lang="en-US" b="1" spc="-254" dirty="0">
                <a:latin typeface="Trebuchet MS"/>
                <a:cs typeface="Trebuchet MS"/>
              </a:rPr>
              <a:t>One </a:t>
            </a:r>
            <a:r>
              <a:rPr lang="en-US" b="1" spc="-65" dirty="0">
                <a:latin typeface="Trebuchet MS"/>
                <a:cs typeface="Trebuchet MS"/>
              </a:rPr>
              <a:t>Model—Two</a:t>
            </a:r>
            <a:r>
              <a:rPr lang="en-US" b="1" spc="-595" dirty="0">
                <a:latin typeface="Trebuchet MS"/>
                <a:cs typeface="Trebuchet MS"/>
              </a:rPr>
              <a:t> </a:t>
            </a:r>
            <a:r>
              <a:rPr lang="en-US" b="1" spc="-240" dirty="0">
                <a:latin typeface="Trebuchet MS"/>
                <a:cs typeface="Trebuchet MS"/>
              </a:rPr>
              <a:t>Views</a:t>
            </a:r>
            <a:endParaRPr lang="x-none" dirty="0"/>
          </a:p>
        </p:txBody>
      </p:sp>
      <p:sp>
        <p:nvSpPr>
          <p:cNvPr id="3" name="Content Placeholder 2">
            <a:extLst>
              <a:ext uri="{FF2B5EF4-FFF2-40B4-BE49-F238E27FC236}">
                <a16:creationId xmlns:a16="http://schemas.microsoft.com/office/drawing/2014/main" id="{A5FC7F60-3762-4431-BDF4-AB3EC7AA4BD4}"/>
              </a:ext>
            </a:extLst>
          </p:cNvPr>
          <p:cNvSpPr>
            <a:spLocks noGrp="1"/>
          </p:cNvSpPr>
          <p:nvPr>
            <p:ph idx="1"/>
          </p:nvPr>
        </p:nvSpPr>
        <p:spPr/>
        <p:txBody>
          <a:bodyPr>
            <a:normAutofit fontScale="92500" lnSpcReduction="20000"/>
          </a:bodyPr>
          <a:lstStyle/>
          <a:p>
            <a:pPr marL="285115" marR="362585" indent="-272415">
              <a:lnSpc>
                <a:spcPct val="100000"/>
              </a:lnSpc>
              <a:spcBef>
                <a:spcPts val="105"/>
              </a:spcBef>
              <a:buClr>
                <a:srgbClr val="0AD0D9"/>
              </a:buClr>
              <a:buSzPct val="94230"/>
              <a:buFont typeface="Arial"/>
              <a:buChar char=""/>
              <a:tabLst>
                <a:tab pos="285750" algn="l"/>
              </a:tabLst>
            </a:pPr>
            <a:r>
              <a:rPr lang="en-US" sz="2800" spc="-15" dirty="0">
                <a:latin typeface="Georgia"/>
                <a:cs typeface="Georgia"/>
              </a:rPr>
              <a:t>Viewing </a:t>
            </a:r>
            <a:r>
              <a:rPr lang="en-US" sz="2800" spc="-65" dirty="0">
                <a:latin typeface="Georgia"/>
                <a:cs typeface="Georgia"/>
              </a:rPr>
              <a:t>a </a:t>
            </a:r>
            <a:r>
              <a:rPr lang="en-US" sz="2800" spc="-40" dirty="0">
                <a:latin typeface="Georgia"/>
                <a:cs typeface="Georgia"/>
              </a:rPr>
              <a:t>business </a:t>
            </a:r>
            <a:r>
              <a:rPr lang="en-US" sz="2800" spc="-45" dirty="0">
                <a:latin typeface="Georgia"/>
                <a:cs typeface="Georgia"/>
              </a:rPr>
              <a:t>system from </a:t>
            </a:r>
            <a:r>
              <a:rPr lang="en-US" sz="2800" spc="-5" dirty="0">
                <a:latin typeface="Georgia"/>
                <a:cs typeface="Georgia"/>
              </a:rPr>
              <a:t>the </a:t>
            </a:r>
            <a:r>
              <a:rPr lang="en-US" sz="2800" spc="-20" dirty="0">
                <a:latin typeface="Georgia"/>
                <a:cs typeface="Georgia"/>
              </a:rPr>
              <a:t>outside, </a:t>
            </a:r>
            <a:r>
              <a:rPr lang="en-US" sz="2800" spc="-40" dirty="0">
                <a:latin typeface="Georgia"/>
                <a:cs typeface="Georgia"/>
              </a:rPr>
              <a:t>we </a:t>
            </a:r>
            <a:r>
              <a:rPr lang="en-US" sz="2800" spc="-125" dirty="0">
                <a:latin typeface="Georgia"/>
                <a:cs typeface="Georgia"/>
              </a:rPr>
              <a:t>take  </a:t>
            </a:r>
            <a:r>
              <a:rPr lang="en-US" sz="2800" spc="-10" dirty="0">
                <a:latin typeface="Georgia"/>
                <a:cs typeface="Georgia"/>
              </a:rPr>
              <a:t>on </a:t>
            </a:r>
            <a:r>
              <a:rPr lang="en-US" sz="2800" spc="-5" dirty="0">
                <a:latin typeface="Georgia"/>
                <a:cs typeface="Georgia"/>
              </a:rPr>
              <a:t>the </a:t>
            </a:r>
            <a:r>
              <a:rPr lang="en-US" sz="2800" spc="-35" dirty="0">
                <a:latin typeface="Georgia"/>
                <a:cs typeface="Georgia"/>
              </a:rPr>
              <a:t>role </a:t>
            </a:r>
            <a:r>
              <a:rPr lang="en-US" sz="2800" spc="-20" dirty="0">
                <a:latin typeface="Georgia"/>
                <a:cs typeface="Georgia"/>
              </a:rPr>
              <a:t>of </a:t>
            </a:r>
            <a:r>
              <a:rPr lang="en-US" sz="2800" spc="-65" dirty="0">
                <a:latin typeface="Georgia"/>
                <a:cs typeface="Georgia"/>
              </a:rPr>
              <a:t>a </a:t>
            </a:r>
            <a:r>
              <a:rPr lang="en-US" sz="2800" spc="-50" dirty="0">
                <a:latin typeface="Georgia"/>
                <a:cs typeface="Georgia"/>
              </a:rPr>
              <a:t>customer, </a:t>
            </a:r>
            <a:r>
              <a:rPr lang="en-US" sz="2800" spc="-65" dirty="0">
                <a:latin typeface="Georgia"/>
                <a:cs typeface="Georgia"/>
              </a:rPr>
              <a:t>a </a:t>
            </a:r>
            <a:r>
              <a:rPr lang="en-US" sz="2800" spc="-40" dirty="0">
                <a:latin typeface="Georgia"/>
                <a:cs typeface="Georgia"/>
              </a:rPr>
              <a:t>business </a:t>
            </a:r>
            <a:r>
              <a:rPr lang="en-US" sz="2800" spc="-65" dirty="0">
                <a:latin typeface="Georgia"/>
                <a:cs typeface="Georgia"/>
              </a:rPr>
              <a:t>partner, a  </a:t>
            </a:r>
            <a:r>
              <a:rPr lang="en-US" sz="2800" spc="-60" dirty="0">
                <a:latin typeface="Georgia"/>
                <a:cs typeface="Georgia"/>
              </a:rPr>
              <a:t>supplier, </a:t>
            </a:r>
            <a:r>
              <a:rPr lang="en-US" sz="2800" spc="-35" dirty="0">
                <a:latin typeface="Georgia"/>
                <a:cs typeface="Georgia"/>
              </a:rPr>
              <a:t>or </a:t>
            </a:r>
            <a:r>
              <a:rPr lang="en-US" sz="2800" spc="-25" dirty="0">
                <a:latin typeface="Georgia"/>
                <a:cs typeface="Georgia"/>
              </a:rPr>
              <a:t>another </a:t>
            </a:r>
            <a:r>
              <a:rPr lang="en-US" sz="2800" spc="-40" dirty="0">
                <a:latin typeface="Georgia"/>
                <a:cs typeface="Georgia"/>
              </a:rPr>
              <a:t>business </a:t>
            </a:r>
            <a:r>
              <a:rPr lang="en-US" sz="2800" spc="-45" dirty="0">
                <a:latin typeface="Georgia"/>
                <a:cs typeface="Georgia"/>
              </a:rPr>
              <a:t>system.</a:t>
            </a:r>
            <a:r>
              <a:rPr lang="en-US" sz="2800" spc="-225" dirty="0">
                <a:latin typeface="Georgia"/>
                <a:cs typeface="Georgia"/>
              </a:rPr>
              <a:t> </a:t>
            </a:r>
            <a:r>
              <a:rPr lang="en-US" sz="2800" spc="-90" dirty="0">
                <a:latin typeface="Georgia"/>
                <a:cs typeface="Georgia"/>
              </a:rPr>
              <a:t>From</a:t>
            </a:r>
            <a:endParaRPr lang="en-US" sz="2800" dirty="0">
              <a:latin typeface="Georgia"/>
              <a:cs typeface="Georgia"/>
            </a:endParaRPr>
          </a:p>
          <a:p>
            <a:pPr marL="285115" marR="80645">
              <a:lnSpc>
                <a:spcPct val="100000"/>
              </a:lnSpc>
            </a:pPr>
            <a:r>
              <a:rPr lang="en-US" sz="2800" spc="-25" dirty="0">
                <a:latin typeface="Georgia"/>
                <a:cs typeface="Georgia"/>
              </a:rPr>
              <a:t>this </a:t>
            </a:r>
            <a:r>
              <a:rPr lang="en-US" sz="2800" b="1" spc="140" dirty="0">
                <a:latin typeface="Times New Roman"/>
                <a:cs typeface="Times New Roman"/>
              </a:rPr>
              <a:t>external</a:t>
            </a:r>
            <a:r>
              <a:rPr lang="en-US" sz="2800" b="1" spc="-455" dirty="0">
                <a:latin typeface="Times New Roman"/>
                <a:cs typeface="Times New Roman"/>
              </a:rPr>
              <a:t> </a:t>
            </a:r>
            <a:r>
              <a:rPr lang="en-US" sz="2800" b="1" spc="95" dirty="0">
                <a:latin typeface="Times New Roman"/>
                <a:cs typeface="Times New Roman"/>
              </a:rPr>
              <a:t>view</a:t>
            </a:r>
            <a:r>
              <a:rPr lang="en-US" sz="2800" spc="95" dirty="0">
                <a:latin typeface="Georgia"/>
                <a:cs typeface="Georgia"/>
              </a:rPr>
              <a:t>, </a:t>
            </a:r>
            <a:r>
              <a:rPr lang="en-US" sz="2800" spc="-25" dirty="0">
                <a:latin typeface="Georgia"/>
                <a:cs typeface="Georgia"/>
              </a:rPr>
              <a:t>only </a:t>
            </a:r>
            <a:r>
              <a:rPr lang="en-US" sz="2800" spc="-20" dirty="0">
                <a:latin typeface="Georgia"/>
                <a:cs typeface="Georgia"/>
              </a:rPr>
              <a:t>those </a:t>
            </a:r>
            <a:r>
              <a:rPr lang="en-US" sz="2800" spc="-40" dirty="0">
                <a:latin typeface="Georgia"/>
                <a:cs typeface="Georgia"/>
              </a:rPr>
              <a:t>business </a:t>
            </a:r>
            <a:r>
              <a:rPr lang="en-US" sz="2800" spc="-45" dirty="0">
                <a:latin typeface="Georgia"/>
                <a:cs typeface="Georgia"/>
              </a:rPr>
              <a:t>processes </a:t>
            </a:r>
            <a:r>
              <a:rPr lang="en-US" sz="2800" spc="-15" dirty="0">
                <a:latin typeface="Georgia"/>
                <a:cs typeface="Georgia"/>
              </a:rPr>
              <a:t>that  </a:t>
            </a:r>
            <a:r>
              <a:rPr lang="en-US" sz="2800" spc="-50" dirty="0">
                <a:latin typeface="Georgia"/>
                <a:cs typeface="Georgia"/>
              </a:rPr>
              <a:t>involve </a:t>
            </a:r>
            <a:r>
              <a:rPr lang="en-US" sz="2800" spc="-30" dirty="0">
                <a:latin typeface="Georgia"/>
                <a:cs typeface="Georgia"/>
              </a:rPr>
              <a:t>outsiders </a:t>
            </a:r>
            <a:r>
              <a:rPr lang="en-US" sz="2800" spc="-60" dirty="0">
                <a:latin typeface="Georgia"/>
                <a:cs typeface="Georgia"/>
              </a:rPr>
              <a:t>are </a:t>
            </a:r>
            <a:r>
              <a:rPr lang="en-US" sz="2800" spc="-20" dirty="0">
                <a:latin typeface="Georgia"/>
                <a:cs typeface="Georgia"/>
              </a:rPr>
              <a:t>of </a:t>
            </a:r>
            <a:r>
              <a:rPr lang="en-US" sz="2800" spc="-35" dirty="0">
                <a:latin typeface="Georgia"/>
                <a:cs typeface="Georgia"/>
              </a:rPr>
              <a:t>interest. </a:t>
            </a:r>
            <a:r>
              <a:rPr lang="en-US" sz="2800" spc="-15" dirty="0">
                <a:latin typeface="Georgia"/>
                <a:cs typeface="Georgia"/>
              </a:rPr>
              <a:t>The </a:t>
            </a:r>
            <a:r>
              <a:rPr lang="en-US" sz="2800" spc="-35" dirty="0">
                <a:latin typeface="Georgia"/>
                <a:cs typeface="Georgia"/>
              </a:rPr>
              <a:t>external </a:t>
            </a:r>
            <a:r>
              <a:rPr lang="en-US" sz="2800" spc="-20" dirty="0">
                <a:latin typeface="Georgia"/>
                <a:cs typeface="Georgia"/>
              </a:rPr>
              <a:t>view  </a:t>
            </a:r>
            <a:r>
              <a:rPr lang="en-US" sz="2800" spc="-35" dirty="0">
                <a:latin typeface="Georgia"/>
                <a:cs typeface="Georgia"/>
              </a:rPr>
              <a:t>describes </a:t>
            </a:r>
            <a:r>
              <a:rPr lang="en-US" sz="2800" spc="-5" dirty="0">
                <a:latin typeface="Georgia"/>
                <a:cs typeface="Georgia"/>
              </a:rPr>
              <a:t>the </a:t>
            </a:r>
            <a:r>
              <a:rPr lang="en-US" sz="2800" spc="-35" dirty="0">
                <a:latin typeface="Georgia"/>
                <a:cs typeface="Georgia"/>
              </a:rPr>
              <a:t>environment </a:t>
            </a:r>
            <a:r>
              <a:rPr lang="en-US" sz="2800" spc="-20" dirty="0">
                <a:latin typeface="Georgia"/>
                <a:cs typeface="Georgia"/>
              </a:rPr>
              <a:t>of </a:t>
            </a:r>
            <a:r>
              <a:rPr lang="en-US" sz="2800" spc="-65" dirty="0">
                <a:latin typeface="Georgia"/>
                <a:cs typeface="Georgia"/>
              </a:rPr>
              <a:t>a </a:t>
            </a:r>
            <a:r>
              <a:rPr lang="en-US" sz="2800" spc="-40" dirty="0">
                <a:latin typeface="Georgia"/>
                <a:cs typeface="Georgia"/>
              </a:rPr>
              <a:t>business </a:t>
            </a:r>
            <a:r>
              <a:rPr lang="en-US" sz="2800" spc="-45" dirty="0">
                <a:latin typeface="Georgia"/>
                <a:cs typeface="Georgia"/>
              </a:rPr>
              <a:t>system. </a:t>
            </a:r>
            <a:r>
              <a:rPr lang="en-US" sz="2800" spc="-15" dirty="0">
                <a:latin typeface="Georgia"/>
                <a:cs typeface="Georgia"/>
              </a:rPr>
              <a:t>The  </a:t>
            </a:r>
            <a:r>
              <a:rPr lang="en-US" sz="2800" spc="-40" dirty="0">
                <a:latin typeface="Georgia"/>
                <a:cs typeface="Georgia"/>
              </a:rPr>
              <a:t>business </a:t>
            </a:r>
            <a:r>
              <a:rPr lang="en-US" sz="2800" spc="-45" dirty="0">
                <a:latin typeface="Georgia"/>
                <a:cs typeface="Georgia"/>
              </a:rPr>
              <a:t>system </a:t>
            </a:r>
            <a:r>
              <a:rPr lang="en-US" sz="2800" spc="-30" dirty="0">
                <a:latin typeface="Georgia"/>
                <a:cs typeface="Georgia"/>
              </a:rPr>
              <a:t>itself </a:t>
            </a:r>
            <a:r>
              <a:rPr lang="en-US" sz="2800" spc="-50" dirty="0">
                <a:latin typeface="Georgia"/>
                <a:cs typeface="Georgia"/>
              </a:rPr>
              <a:t>remains </a:t>
            </a:r>
            <a:r>
              <a:rPr lang="en-US" sz="2800" spc="-65" dirty="0">
                <a:latin typeface="Georgia"/>
                <a:cs typeface="Georgia"/>
              </a:rPr>
              <a:t>a </a:t>
            </a:r>
            <a:r>
              <a:rPr lang="en-US" sz="2800" spc="-20" dirty="0">
                <a:latin typeface="Georgia"/>
                <a:cs typeface="Georgia"/>
              </a:rPr>
              <a:t>black</a:t>
            </a:r>
            <a:r>
              <a:rPr lang="en-US" sz="2800" spc="-60" dirty="0">
                <a:latin typeface="Georgia"/>
                <a:cs typeface="Georgia"/>
              </a:rPr>
              <a:t> </a:t>
            </a:r>
            <a:r>
              <a:rPr lang="en-US" sz="2800" spc="-50" dirty="0">
                <a:latin typeface="Georgia"/>
                <a:cs typeface="Georgia"/>
              </a:rPr>
              <a:t>box.</a:t>
            </a:r>
            <a:endParaRPr lang="en-US" sz="2800" dirty="0">
              <a:latin typeface="Georgia"/>
              <a:cs typeface="Georgia"/>
            </a:endParaRPr>
          </a:p>
          <a:p>
            <a:pPr marL="285115" marR="5080" indent="-272415">
              <a:lnSpc>
                <a:spcPct val="100000"/>
              </a:lnSpc>
              <a:spcBef>
                <a:spcPts val="625"/>
              </a:spcBef>
              <a:buClr>
                <a:srgbClr val="0AD0D9"/>
              </a:buClr>
              <a:buSzPct val="94230"/>
              <a:buFont typeface="Arial"/>
              <a:buChar char=""/>
              <a:tabLst>
                <a:tab pos="285750" algn="l"/>
              </a:tabLst>
            </a:pPr>
            <a:r>
              <a:rPr lang="en-US" sz="2800" spc="10" dirty="0">
                <a:latin typeface="Georgia"/>
                <a:cs typeface="Georgia"/>
              </a:rPr>
              <a:t>Within </a:t>
            </a:r>
            <a:r>
              <a:rPr lang="en-US" sz="2800" spc="-5" dirty="0">
                <a:latin typeface="Georgia"/>
                <a:cs typeface="Georgia"/>
              </a:rPr>
              <a:t>the </a:t>
            </a:r>
            <a:r>
              <a:rPr lang="en-US" sz="2800" spc="-40" dirty="0">
                <a:latin typeface="Georgia"/>
                <a:cs typeface="Georgia"/>
              </a:rPr>
              <a:t>business </a:t>
            </a:r>
            <a:r>
              <a:rPr lang="en-US" sz="2800" spc="-45" dirty="0">
                <a:latin typeface="Georgia"/>
                <a:cs typeface="Georgia"/>
              </a:rPr>
              <a:t>system, </a:t>
            </a:r>
            <a:r>
              <a:rPr lang="en-US" sz="2800" spc="-40" dirty="0">
                <a:latin typeface="Georgia"/>
                <a:cs typeface="Georgia"/>
              </a:rPr>
              <a:t>we </a:t>
            </a:r>
            <a:r>
              <a:rPr lang="en-US" sz="2800" spc="-15" dirty="0">
                <a:latin typeface="Georgia"/>
                <a:cs typeface="Georgia"/>
              </a:rPr>
              <a:t>find </a:t>
            </a:r>
            <a:r>
              <a:rPr lang="en-US" sz="2800" i="1" spc="50" dirty="0">
                <a:latin typeface="Times New Roman"/>
                <a:cs typeface="Times New Roman"/>
              </a:rPr>
              <a:t>employees </a:t>
            </a:r>
            <a:r>
              <a:rPr lang="en-US" sz="2800" spc="-35" dirty="0">
                <a:latin typeface="Georgia"/>
                <a:cs typeface="Georgia"/>
              </a:rPr>
              <a:t>and  </a:t>
            </a:r>
            <a:r>
              <a:rPr lang="en-US" sz="2800" i="1" spc="70" dirty="0">
                <a:latin typeface="Times New Roman"/>
                <a:cs typeface="Times New Roman"/>
              </a:rPr>
              <a:t>tools </a:t>
            </a:r>
            <a:r>
              <a:rPr lang="en-US" sz="2800" spc="-10" dirty="0">
                <a:latin typeface="Georgia"/>
                <a:cs typeface="Georgia"/>
              </a:rPr>
              <a:t>that </a:t>
            </a:r>
            <a:r>
              <a:rPr lang="en-US" sz="2800" spc="-60" dirty="0">
                <a:latin typeface="Georgia"/>
                <a:cs typeface="Georgia"/>
              </a:rPr>
              <a:t>are </a:t>
            </a:r>
            <a:r>
              <a:rPr lang="en-US" sz="2800" spc="-35" dirty="0">
                <a:latin typeface="Georgia"/>
                <a:cs typeface="Georgia"/>
              </a:rPr>
              <a:t>responsible </a:t>
            </a:r>
            <a:r>
              <a:rPr lang="en-US" sz="2800" spc="-45" dirty="0">
                <a:latin typeface="Georgia"/>
                <a:cs typeface="Georgia"/>
              </a:rPr>
              <a:t>for </a:t>
            </a:r>
            <a:r>
              <a:rPr lang="en-US" sz="2800" spc="-20" dirty="0">
                <a:latin typeface="Georgia"/>
                <a:cs typeface="Georgia"/>
              </a:rPr>
              <a:t>fulfilling </a:t>
            </a:r>
            <a:r>
              <a:rPr lang="en-US" sz="2800" spc="-5" dirty="0">
                <a:latin typeface="Georgia"/>
                <a:cs typeface="Georgia"/>
              </a:rPr>
              <a:t>the </a:t>
            </a:r>
            <a:r>
              <a:rPr lang="en-US" sz="2800" spc="-40" dirty="0">
                <a:latin typeface="Georgia"/>
                <a:cs typeface="Georgia"/>
              </a:rPr>
              <a:t>demands </a:t>
            </a:r>
            <a:r>
              <a:rPr lang="en-US" sz="2800" spc="-20" dirty="0">
                <a:latin typeface="Georgia"/>
                <a:cs typeface="Georgia"/>
              </a:rPr>
              <a:t>of  </a:t>
            </a:r>
            <a:r>
              <a:rPr lang="en-US" sz="2800" dirty="0">
                <a:latin typeface="Georgia"/>
                <a:cs typeface="Georgia"/>
              </a:rPr>
              <a:t>the </a:t>
            </a:r>
            <a:r>
              <a:rPr lang="en-US" sz="2800" spc="-35" dirty="0">
                <a:latin typeface="Georgia"/>
                <a:cs typeface="Georgia"/>
              </a:rPr>
              <a:t>environment, and </a:t>
            </a:r>
            <a:r>
              <a:rPr lang="en-US" sz="2800" spc="-45" dirty="0">
                <a:latin typeface="Georgia"/>
                <a:cs typeface="Georgia"/>
              </a:rPr>
              <a:t>for </a:t>
            </a:r>
            <a:r>
              <a:rPr lang="en-US" sz="2800" spc="-25" dirty="0">
                <a:latin typeface="Georgia"/>
                <a:cs typeface="Georgia"/>
              </a:rPr>
              <a:t>handling </a:t>
            </a:r>
            <a:r>
              <a:rPr lang="en-US" sz="2800" dirty="0">
                <a:latin typeface="Georgia"/>
                <a:cs typeface="Georgia"/>
              </a:rPr>
              <a:t>the </a:t>
            </a:r>
            <a:r>
              <a:rPr lang="en-US" sz="2800" spc="-40" dirty="0">
                <a:latin typeface="Georgia"/>
                <a:cs typeface="Georgia"/>
              </a:rPr>
              <a:t>necessary  business </a:t>
            </a:r>
            <a:r>
              <a:rPr lang="en-US" sz="2800" spc="-50" dirty="0">
                <a:latin typeface="Georgia"/>
                <a:cs typeface="Georgia"/>
              </a:rPr>
              <a:t>processes. </a:t>
            </a:r>
            <a:r>
              <a:rPr lang="en-US" sz="2800" spc="-40" dirty="0">
                <a:latin typeface="Georgia"/>
                <a:cs typeface="Georgia"/>
              </a:rPr>
              <a:t>Behind </a:t>
            </a:r>
            <a:r>
              <a:rPr lang="en-US" sz="2800" spc="-5" dirty="0">
                <a:latin typeface="Georgia"/>
                <a:cs typeface="Georgia"/>
              </a:rPr>
              <a:t>the </a:t>
            </a:r>
            <a:r>
              <a:rPr lang="en-US" sz="2800" spc="-40" dirty="0">
                <a:latin typeface="Georgia"/>
                <a:cs typeface="Georgia"/>
              </a:rPr>
              <a:t>business </a:t>
            </a:r>
            <a:r>
              <a:rPr lang="en-US" sz="2800" spc="-45" dirty="0">
                <a:latin typeface="Georgia"/>
                <a:cs typeface="Georgia"/>
              </a:rPr>
              <a:t>processes </a:t>
            </a:r>
            <a:r>
              <a:rPr lang="en-US" sz="2800" spc="-60" dirty="0">
                <a:latin typeface="Georgia"/>
                <a:cs typeface="Georgia"/>
              </a:rPr>
              <a:t>are  </a:t>
            </a:r>
            <a:r>
              <a:rPr lang="en-US" sz="2800" i="1" spc="70" dirty="0">
                <a:latin typeface="Times New Roman"/>
                <a:cs typeface="Times New Roman"/>
              </a:rPr>
              <a:t>workflows </a:t>
            </a:r>
            <a:r>
              <a:rPr lang="en-US" sz="2800" spc="-35" dirty="0">
                <a:latin typeface="Georgia"/>
                <a:cs typeface="Georgia"/>
              </a:rPr>
              <a:t>and </a:t>
            </a:r>
            <a:r>
              <a:rPr lang="en-US" sz="2800" i="1" spc="65" dirty="0">
                <a:latin typeface="Times New Roman"/>
                <a:cs typeface="Times New Roman"/>
              </a:rPr>
              <a:t>IT </a:t>
            </a:r>
            <a:r>
              <a:rPr lang="en-US" sz="2800" i="1" spc="95" dirty="0">
                <a:latin typeface="Times New Roman"/>
                <a:cs typeface="Times New Roman"/>
              </a:rPr>
              <a:t>systems</a:t>
            </a:r>
            <a:r>
              <a:rPr lang="en-US" sz="2800" spc="95" dirty="0">
                <a:latin typeface="Georgia"/>
                <a:cs typeface="Georgia"/>
              </a:rPr>
              <a:t>. </a:t>
            </a:r>
            <a:r>
              <a:rPr lang="en-US" sz="2800" spc="-60" dirty="0">
                <a:latin typeface="Georgia"/>
                <a:cs typeface="Georgia"/>
              </a:rPr>
              <a:t>Each </a:t>
            </a:r>
            <a:r>
              <a:rPr lang="en-US" sz="2800" spc="-35" dirty="0">
                <a:latin typeface="Georgia"/>
                <a:cs typeface="Georgia"/>
              </a:rPr>
              <a:t>individual </a:t>
            </a:r>
            <a:r>
              <a:rPr lang="en-US" sz="2800" spc="-30" dirty="0">
                <a:latin typeface="Georgia"/>
                <a:cs typeface="Georgia"/>
              </a:rPr>
              <a:t>employee</a:t>
            </a:r>
            <a:r>
              <a:rPr lang="en-US" sz="2800" spc="-355" dirty="0">
                <a:latin typeface="Georgia"/>
                <a:cs typeface="Georgia"/>
              </a:rPr>
              <a:t> </a:t>
            </a:r>
            <a:r>
              <a:rPr lang="en-US" sz="2800" spc="-55" dirty="0">
                <a:latin typeface="Georgia"/>
                <a:cs typeface="Georgia"/>
              </a:rPr>
              <a:t>is  </a:t>
            </a:r>
            <a:r>
              <a:rPr lang="en-US" sz="2800" spc="-40" dirty="0">
                <a:latin typeface="Georgia"/>
                <a:cs typeface="Georgia"/>
              </a:rPr>
              <a:t>part </a:t>
            </a:r>
            <a:r>
              <a:rPr lang="en-US" sz="2800" spc="-20" dirty="0">
                <a:latin typeface="Georgia"/>
                <a:cs typeface="Georgia"/>
              </a:rPr>
              <a:t>of </a:t>
            </a:r>
            <a:r>
              <a:rPr lang="en-US" sz="2800" spc="-5" dirty="0">
                <a:latin typeface="Georgia"/>
                <a:cs typeface="Georgia"/>
              </a:rPr>
              <a:t>the </a:t>
            </a:r>
            <a:r>
              <a:rPr lang="en-US" sz="2800" i="1" spc="60" dirty="0">
                <a:latin typeface="Times New Roman"/>
                <a:cs typeface="Times New Roman"/>
              </a:rPr>
              <a:t>organizational </a:t>
            </a:r>
            <a:r>
              <a:rPr lang="en-US" sz="2800" i="1" spc="75" dirty="0">
                <a:latin typeface="Times New Roman"/>
                <a:cs typeface="Times New Roman"/>
              </a:rPr>
              <a:t>structure</a:t>
            </a:r>
            <a:r>
              <a:rPr lang="en-US" sz="2800" spc="75" dirty="0">
                <a:latin typeface="Georgia"/>
                <a:cs typeface="Georgia"/>
              </a:rPr>
              <a:t>. </a:t>
            </a:r>
            <a:r>
              <a:rPr lang="en-US" sz="2800" spc="-40" dirty="0">
                <a:latin typeface="Georgia"/>
                <a:cs typeface="Georgia"/>
              </a:rPr>
              <a:t>Normally </a:t>
            </a:r>
            <a:r>
              <a:rPr lang="en-US" sz="2800" spc="-25" dirty="0">
                <a:latin typeface="Georgia"/>
                <a:cs typeface="Georgia"/>
              </a:rPr>
              <a:t>this  </a:t>
            </a:r>
            <a:r>
              <a:rPr lang="en-US" sz="2800" b="1" spc="140" dirty="0">
                <a:latin typeface="Times New Roman"/>
                <a:cs typeface="Times New Roman"/>
              </a:rPr>
              <a:t>internal </a:t>
            </a:r>
            <a:r>
              <a:rPr lang="en-US" sz="2800" b="1" spc="130" dirty="0">
                <a:latin typeface="Times New Roman"/>
                <a:cs typeface="Times New Roman"/>
              </a:rPr>
              <a:t>view</a:t>
            </a:r>
            <a:r>
              <a:rPr lang="en-US" sz="2800" b="1" spc="-455" dirty="0">
                <a:latin typeface="Times New Roman"/>
                <a:cs typeface="Times New Roman"/>
              </a:rPr>
              <a:t> </a:t>
            </a:r>
            <a:r>
              <a:rPr lang="en-US" sz="2800" spc="-50" dirty="0">
                <a:latin typeface="Georgia"/>
                <a:cs typeface="Georgia"/>
              </a:rPr>
              <a:t>remains </a:t>
            </a:r>
            <a:r>
              <a:rPr lang="en-US" sz="2800" spc="-15" dirty="0">
                <a:latin typeface="Georgia"/>
                <a:cs typeface="Georgia"/>
              </a:rPr>
              <a:t>hidden </a:t>
            </a:r>
            <a:r>
              <a:rPr lang="en-US" sz="2800" spc="-5" dirty="0">
                <a:latin typeface="Georgia"/>
                <a:cs typeface="Georgia"/>
              </a:rPr>
              <a:t>to </a:t>
            </a:r>
            <a:r>
              <a:rPr lang="en-US" sz="2800" spc="-30" dirty="0">
                <a:latin typeface="Georgia"/>
                <a:cs typeface="Georgia"/>
              </a:rPr>
              <a:t>outsiders.</a:t>
            </a:r>
            <a:endParaRPr lang="en-US" sz="2800" dirty="0">
              <a:latin typeface="Georgia"/>
              <a:cs typeface="Georgia"/>
            </a:endParaRPr>
          </a:p>
          <a:p>
            <a:endParaRPr lang="x-none" dirty="0"/>
          </a:p>
        </p:txBody>
      </p:sp>
    </p:spTree>
    <p:extLst>
      <p:ext uri="{BB962C8B-B14F-4D97-AF65-F5344CB8AC3E}">
        <p14:creationId xmlns:p14="http://schemas.microsoft.com/office/powerpoint/2010/main" val="1724345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0DD0-19F7-4935-84CD-57AEC9F377B7}"/>
              </a:ext>
            </a:extLst>
          </p:cNvPr>
          <p:cNvSpPr>
            <a:spLocks noGrp="1"/>
          </p:cNvSpPr>
          <p:nvPr>
            <p:ph type="title"/>
          </p:nvPr>
        </p:nvSpPr>
        <p:spPr/>
        <p:txBody>
          <a:bodyPr/>
          <a:lstStyle/>
          <a:p>
            <a:r>
              <a:rPr lang="en-US" dirty="0"/>
              <a:t>External and  Internal view of </a:t>
            </a:r>
            <a:r>
              <a:rPr lang="en-US"/>
              <a:t>a business system</a:t>
            </a:r>
            <a:endParaRPr lang="x-none"/>
          </a:p>
        </p:txBody>
      </p:sp>
      <p:sp>
        <p:nvSpPr>
          <p:cNvPr id="4" name="object 4">
            <a:extLst>
              <a:ext uri="{FF2B5EF4-FFF2-40B4-BE49-F238E27FC236}">
                <a16:creationId xmlns:a16="http://schemas.microsoft.com/office/drawing/2014/main" id="{E6E52F4A-BEC2-4006-B0CA-0CBD2A7C8EA0}"/>
              </a:ext>
            </a:extLst>
          </p:cNvPr>
          <p:cNvSpPr>
            <a:spLocks noGrp="1"/>
          </p:cNvSpPr>
          <p:nvPr>
            <p:ph idx="1"/>
          </p:nvPr>
        </p:nvSpPr>
        <p:spPr>
          <a:xfrm>
            <a:off x="838200" y="1825625"/>
            <a:ext cx="10515600" cy="4351338"/>
          </a:xfrm>
          <a:prstGeom prst="rect">
            <a:avLst/>
          </a:prstGeom>
          <a:blipFill>
            <a:blip r:embed="rId2" cstate="print"/>
            <a:stretch>
              <a:fillRect/>
            </a:stretch>
          </a:blipFill>
        </p:spPr>
        <p:txBody>
          <a:bodyPr wrap="square" lIns="0" tIns="0" rIns="0" bIns="0" rtlCol="0"/>
          <a:lstStyle/>
          <a:p>
            <a:endParaRPr lang="x-none"/>
          </a:p>
        </p:txBody>
      </p:sp>
    </p:spTree>
    <p:extLst>
      <p:ext uri="{BB962C8B-B14F-4D97-AF65-F5344CB8AC3E}">
        <p14:creationId xmlns:p14="http://schemas.microsoft.com/office/powerpoint/2010/main" val="85713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27CE-5DE4-4BFC-8167-43ACD99F22A3}"/>
              </a:ext>
            </a:extLst>
          </p:cNvPr>
          <p:cNvSpPr>
            <a:spLocks noGrp="1"/>
          </p:cNvSpPr>
          <p:nvPr>
            <p:ph type="title"/>
          </p:nvPr>
        </p:nvSpPr>
        <p:spPr/>
        <p:txBody>
          <a:bodyPr/>
          <a:lstStyle/>
          <a:p>
            <a:r>
              <a:rPr lang="en-US" dirty="0"/>
              <a:t>Views</a:t>
            </a:r>
            <a:endParaRPr lang="x-none" dirty="0"/>
          </a:p>
        </p:txBody>
      </p:sp>
      <p:sp>
        <p:nvSpPr>
          <p:cNvPr id="3" name="Content Placeholder 2">
            <a:extLst>
              <a:ext uri="{FF2B5EF4-FFF2-40B4-BE49-F238E27FC236}">
                <a16:creationId xmlns:a16="http://schemas.microsoft.com/office/drawing/2014/main" id="{F6BD4A83-4941-4687-A908-05BDC5664B88}"/>
              </a:ext>
            </a:extLst>
          </p:cNvPr>
          <p:cNvSpPr>
            <a:spLocks noGrp="1"/>
          </p:cNvSpPr>
          <p:nvPr>
            <p:ph idx="1"/>
          </p:nvPr>
        </p:nvSpPr>
        <p:spPr/>
        <p:txBody>
          <a:bodyPr>
            <a:normAutofit/>
          </a:bodyPr>
          <a:lstStyle/>
          <a:p>
            <a:pPr marL="285115" marR="998219" indent="-272415">
              <a:lnSpc>
                <a:spcPct val="100000"/>
              </a:lnSpc>
              <a:spcBef>
                <a:spcPts val="105"/>
              </a:spcBef>
              <a:buClr>
                <a:srgbClr val="0AD0D9"/>
              </a:buClr>
              <a:buSzPct val="94230"/>
              <a:buFont typeface="Arial"/>
              <a:buChar char=""/>
              <a:tabLst>
                <a:tab pos="285750" algn="l"/>
              </a:tabLst>
            </a:pPr>
            <a:r>
              <a:rPr lang="en-US" sz="2400" spc="-15" dirty="0">
                <a:latin typeface="Georgia"/>
                <a:cs typeface="Georgia"/>
              </a:rPr>
              <a:t>The </a:t>
            </a:r>
            <a:r>
              <a:rPr lang="en-US" sz="2400" spc="-40" dirty="0">
                <a:latin typeface="Georgia"/>
                <a:cs typeface="Georgia"/>
              </a:rPr>
              <a:t>more </a:t>
            </a:r>
            <a:r>
              <a:rPr lang="en-US" sz="2400" spc="-30" dirty="0">
                <a:latin typeface="Georgia"/>
                <a:cs typeface="Georgia"/>
              </a:rPr>
              <a:t>information </a:t>
            </a:r>
            <a:r>
              <a:rPr lang="en-US" sz="2400" spc="-65" dirty="0">
                <a:latin typeface="Georgia"/>
                <a:cs typeface="Georgia"/>
              </a:rPr>
              <a:t>a </a:t>
            </a:r>
            <a:r>
              <a:rPr lang="en-US" sz="2400" spc="-20" dirty="0">
                <a:latin typeface="Georgia"/>
                <a:cs typeface="Georgia"/>
              </a:rPr>
              <a:t>model </a:t>
            </a:r>
            <a:r>
              <a:rPr lang="en-US" sz="2400" spc="-50" dirty="0">
                <a:latin typeface="Georgia"/>
                <a:cs typeface="Georgia"/>
              </a:rPr>
              <a:t>gives, </a:t>
            </a:r>
            <a:r>
              <a:rPr lang="en-US" sz="2400" spc="-5" dirty="0">
                <a:latin typeface="Georgia"/>
                <a:cs typeface="Georgia"/>
              </a:rPr>
              <a:t>the </a:t>
            </a:r>
            <a:r>
              <a:rPr lang="en-US" sz="2400" spc="-140" dirty="0">
                <a:latin typeface="Georgia"/>
                <a:cs typeface="Georgia"/>
              </a:rPr>
              <a:t>more  </a:t>
            </a:r>
            <a:r>
              <a:rPr lang="en-US" sz="2400" spc="-25" dirty="0">
                <a:latin typeface="Georgia"/>
                <a:cs typeface="Georgia"/>
              </a:rPr>
              <a:t>complex </a:t>
            </a:r>
            <a:r>
              <a:rPr lang="en-US" sz="2400" spc="-35" dirty="0">
                <a:latin typeface="Georgia"/>
                <a:cs typeface="Georgia"/>
              </a:rPr>
              <a:t>and </a:t>
            </a:r>
            <a:r>
              <a:rPr lang="en-US" sz="2400" spc="-15" dirty="0">
                <a:latin typeface="Georgia"/>
                <a:cs typeface="Georgia"/>
              </a:rPr>
              <a:t>difficult </a:t>
            </a:r>
            <a:r>
              <a:rPr lang="en-US" sz="2400" spc="-5" dirty="0">
                <a:latin typeface="Georgia"/>
                <a:cs typeface="Georgia"/>
              </a:rPr>
              <a:t>it</a:t>
            </a:r>
            <a:r>
              <a:rPr lang="en-US" sz="2400" spc="-215" dirty="0">
                <a:latin typeface="Georgia"/>
                <a:cs typeface="Georgia"/>
              </a:rPr>
              <a:t> </a:t>
            </a:r>
            <a:r>
              <a:rPr lang="en-US" sz="2400" spc="-30" dirty="0">
                <a:latin typeface="Georgia"/>
                <a:cs typeface="Georgia"/>
              </a:rPr>
              <a:t>becomes.</a:t>
            </a:r>
            <a:endParaRPr lang="en-US" sz="2400" dirty="0">
              <a:latin typeface="Georgia"/>
              <a:cs typeface="Georgia"/>
            </a:endParaRPr>
          </a:p>
          <a:p>
            <a:pPr marL="285115" marR="5080" indent="-272415">
              <a:lnSpc>
                <a:spcPct val="100000"/>
              </a:lnSpc>
              <a:spcBef>
                <a:spcPts val="620"/>
              </a:spcBef>
              <a:buClr>
                <a:srgbClr val="0AD0D9"/>
              </a:buClr>
              <a:buSzPct val="94230"/>
              <a:buFont typeface="Arial"/>
              <a:buChar char=""/>
              <a:tabLst>
                <a:tab pos="285750" algn="l"/>
              </a:tabLst>
            </a:pPr>
            <a:r>
              <a:rPr lang="en-US" sz="2400" spc="10" dirty="0">
                <a:latin typeface="Georgia"/>
                <a:cs typeface="Georgia"/>
              </a:rPr>
              <a:t>A </a:t>
            </a:r>
            <a:r>
              <a:rPr lang="en-US" sz="2400" spc="-45" dirty="0">
                <a:latin typeface="Georgia"/>
                <a:cs typeface="Georgia"/>
              </a:rPr>
              <a:t>map </a:t>
            </a:r>
            <a:r>
              <a:rPr lang="en-US" sz="2400" spc="-20" dirty="0">
                <a:latin typeface="Georgia"/>
                <a:cs typeface="Georgia"/>
              </a:rPr>
              <a:t>of </a:t>
            </a:r>
            <a:r>
              <a:rPr lang="en-US" sz="2400" spc="-60" dirty="0">
                <a:latin typeface="Georgia"/>
                <a:cs typeface="Georgia"/>
              </a:rPr>
              <a:t>Europe, </a:t>
            </a:r>
            <a:r>
              <a:rPr lang="en-US" sz="2400" spc="-45" dirty="0">
                <a:latin typeface="Georgia"/>
                <a:cs typeface="Georgia"/>
              </a:rPr>
              <a:t>for </a:t>
            </a:r>
            <a:r>
              <a:rPr lang="en-US" sz="2400" spc="-40" dirty="0">
                <a:latin typeface="Georgia"/>
                <a:cs typeface="Georgia"/>
              </a:rPr>
              <a:t>example, </a:t>
            </a:r>
            <a:r>
              <a:rPr lang="en-US" sz="2400" spc="-10" dirty="0">
                <a:latin typeface="Georgia"/>
                <a:cs typeface="Georgia"/>
              </a:rPr>
              <a:t>that </a:t>
            </a:r>
            <a:r>
              <a:rPr lang="en-US" sz="2400" spc="-30" dirty="0">
                <a:latin typeface="Georgia"/>
                <a:cs typeface="Georgia"/>
              </a:rPr>
              <a:t>simultaneously  contains </a:t>
            </a:r>
            <a:r>
              <a:rPr lang="en-US" sz="2400" spc="-20" dirty="0">
                <a:latin typeface="Georgia"/>
                <a:cs typeface="Georgia"/>
              </a:rPr>
              <a:t>political, geological, </a:t>
            </a:r>
            <a:r>
              <a:rPr lang="en-US" sz="2400" spc="-30" dirty="0">
                <a:latin typeface="Georgia"/>
                <a:cs typeface="Georgia"/>
              </a:rPr>
              <a:t>demographic, </a:t>
            </a:r>
            <a:r>
              <a:rPr lang="en-US" sz="2400" spc="-35" dirty="0">
                <a:latin typeface="Georgia"/>
                <a:cs typeface="Georgia"/>
              </a:rPr>
              <a:t>and  transportation-related </a:t>
            </a:r>
            <a:r>
              <a:rPr lang="en-US" sz="2400" spc="-30" dirty="0">
                <a:latin typeface="Georgia"/>
                <a:cs typeface="Georgia"/>
              </a:rPr>
              <a:t>information </a:t>
            </a:r>
            <a:r>
              <a:rPr lang="en-US" sz="2400" spc="-50" dirty="0">
                <a:latin typeface="Georgia"/>
                <a:cs typeface="Georgia"/>
              </a:rPr>
              <a:t>is </a:t>
            </a:r>
            <a:r>
              <a:rPr lang="en-US" sz="2400" spc="-45" dirty="0">
                <a:latin typeface="Georgia"/>
                <a:cs typeface="Georgia"/>
              </a:rPr>
              <a:t>hardly </a:t>
            </a:r>
            <a:r>
              <a:rPr lang="en-US" sz="2400" spc="-15" dirty="0">
                <a:latin typeface="Georgia"/>
                <a:cs typeface="Georgia"/>
              </a:rPr>
              <a:t>legible.  The</a:t>
            </a:r>
            <a:r>
              <a:rPr lang="en-US" sz="2400" spc="-85" dirty="0">
                <a:latin typeface="Georgia"/>
                <a:cs typeface="Georgia"/>
              </a:rPr>
              <a:t> </a:t>
            </a:r>
            <a:r>
              <a:rPr lang="en-US" sz="2400" spc="-20" dirty="0">
                <a:latin typeface="Georgia"/>
                <a:cs typeface="Georgia"/>
              </a:rPr>
              <a:t>solution</a:t>
            </a:r>
            <a:r>
              <a:rPr lang="en-US" sz="2400" spc="-80" dirty="0">
                <a:latin typeface="Georgia"/>
                <a:cs typeface="Georgia"/>
              </a:rPr>
              <a:t> </a:t>
            </a:r>
            <a:r>
              <a:rPr lang="en-US" sz="2400" spc="-5" dirty="0">
                <a:latin typeface="Georgia"/>
                <a:cs typeface="Georgia"/>
              </a:rPr>
              <a:t>to</a:t>
            </a:r>
            <a:r>
              <a:rPr lang="en-US" sz="2400" spc="-90" dirty="0">
                <a:latin typeface="Georgia"/>
                <a:cs typeface="Georgia"/>
              </a:rPr>
              <a:t> </a:t>
            </a:r>
            <a:r>
              <a:rPr lang="en-US" sz="2400" spc="-25" dirty="0">
                <a:latin typeface="Georgia"/>
                <a:cs typeface="Georgia"/>
              </a:rPr>
              <a:t>this</a:t>
            </a:r>
            <a:r>
              <a:rPr lang="en-US" sz="2400" spc="-75" dirty="0">
                <a:latin typeface="Georgia"/>
                <a:cs typeface="Georgia"/>
              </a:rPr>
              <a:t> </a:t>
            </a:r>
            <a:r>
              <a:rPr lang="en-US" sz="2400" spc="-30" dirty="0">
                <a:latin typeface="Georgia"/>
                <a:cs typeface="Georgia"/>
              </a:rPr>
              <a:t>problem </a:t>
            </a:r>
            <a:r>
              <a:rPr lang="en-US" sz="2400" spc="-50" dirty="0">
                <a:latin typeface="Georgia"/>
                <a:cs typeface="Georgia"/>
              </a:rPr>
              <a:t>is</a:t>
            </a:r>
            <a:r>
              <a:rPr lang="en-US" sz="2400" spc="-55" dirty="0">
                <a:latin typeface="Georgia"/>
                <a:cs typeface="Georgia"/>
              </a:rPr>
              <a:t> </a:t>
            </a:r>
            <a:r>
              <a:rPr lang="en-US" sz="2400" spc="-5" dirty="0">
                <a:latin typeface="Georgia"/>
                <a:cs typeface="Georgia"/>
              </a:rPr>
              <a:t>to</a:t>
            </a:r>
            <a:r>
              <a:rPr lang="en-US" sz="2400" spc="-130" dirty="0">
                <a:latin typeface="Georgia"/>
                <a:cs typeface="Georgia"/>
              </a:rPr>
              <a:t> </a:t>
            </a:r>
            <a:r>
              <a:rPr lang="en-US" sz="2400" spc="-40" dirty="0">
                <a:latin typeface="Georgia"/>
                <a:cs typeface="Georgia"/>
              </a:rPr>
              <a:t>convey</a:t>
            </a:r>
            <a:r>
              <a:rPr lang="en-US" sz="2400" spc="-90" dirty="0">
                <a:latin typeface="Georgia"/>
                <a:cs typeface="Georgia"/>
              </a:rPr>
              <a:t> </a:t>
            </a:r>
            <a:r>
              <a:rPr lang="en-US" sz="2400" spc="-5" dirty="0">
                <a:latin typeface="Georgia"/>
                <a:cs typeface="Georgia"/>
              </a:rPr>
              <a:t>the</a:t>
            </a:r>
            <a:r>
              <a:rPr lang="en-US" sz="2400" spc="-105" dirty="0">
                <a:latin typeface="Georgia"/>
                <a:cs typeface="Georgia"/>
              </a:rPr>
              <a:t> </a:t>
            </a:r>
            <a:r>
              <a:rPr lang="en-US" sz="2400" spc="-35" dirty="0">
                <a:latin typeface="Georgia"/>
                <a:cs typeface="Georgia"/>
              </a:rPr>
              <a:t>different  </a:t>
            </a:r>
            <a:r>
              <a:rPr lang="en-US" sz="2400" spc="-30" dirty="0">
                <a:latin typeface="Georgia"/>
                <a:cs typeface="Georgia"/>
              </a:rPr>
              <a:t>types </a:t>
            </a:r>
            <a:r>
              <a:rPr lang="en-US" sz="2400" spc="-20" dirty="0">
                <a:latin typeface="Georgia"/>
                <a:cs typeface="Georgia"/>
              </a:rPr>
              <a:t>of </a:t>
            </a:r>
            <a:r>
              <a:rPr lang="en-US" sz="2400" spc="-30" dirty="0">
                <a:latin typeface="Georgia"/>
                <a:cs typeface="Georgia"/>
              </a:rPr>
              <a:t>information </a:t>
            </a:r>
            <a:r>
              <a:rPr lang="en-US" sz="2400" spc="-10" dirty="0">
                <a:latin typeface="Georgia"/>
                <a:cs typeface="Georgia"/>
              </a:rPr>
              <a:t>on </a:t>
            </a:r>
            <a:r>
              <a:rPr lang="en-US" sz="2400" spc="-35" dirty="0">
                <a:latin typeface="Georgia"/>
                <a:cs typeface="Georgia"/>
              </a:rPr>
              <a:t>individual</a:t>
            </a:r>
            <a:r>
              <a:rPr lang="en-US" sz="2400" spc="-55" dirty="0">
                <a:latin typeface="Georgia"/>
                <a:cs typeface="Georgia"/>
              </a:rPr>
              <a:t> </a:t>
            </a:r>
            <a:r>
              <a:rPr lang="en-US" sz="2400" spc="-60" dirty="0">
                <a:latin typeface="Georgia"/>
                <a:cs typeface="Georgia"/>
              </a:rPr>
              <a:t>maps.</a:t>
            </a:r>
            <a:endParaRPr lang="en-US" sz="2400" dirty="0">
              <a:latin typeface="Georgia"/>
              <a:cs typeface="Georgia"/>
            </a:endParaRPr>
          </a:p>
          <a:p>
            <a:pPr marL="285115" marR="30480" indent="-272415">
              <a:lnSpc>
                <a:spcPct val="100000"/>
              </a:lnSpc>
              <a:spcBef>
                <a:spcPts val="630"/>
              </a:spcBef>
              <a:buClr>
                <a:srgbClr val="0AD0D9"/>
              </a:buClr>
              <a:buSzPct val="94230"/>
              <a:buFont typeface="Arial"/>
              <a:buChar char=""/>
              <a:tabLst>
                <a:tab pos="285750" algn="l"/>
              </a:tabLst>
            </a:pPr>
            <a:r>
              <a:rPr lang="en-US" sz="2400" i="1" spc="50" dirty="0">
                <a:latin typeface="Times New Roman"/>
                <a:cs typeface="Times New Roman"/>
              </a:rPr>
              <a:t>Different </a:t>
            </a:r>
            <a:r>
              <a:rPr lang="en-US" sz="2400" i="1" spc="35" dirty="0">
                <a:latin typeface="Times New Roman"/>
                <a:cs typeface="Times New Roman"/>
              </a:rPr>
              <a:t>views </a:t>
            </a:r>
            <a:r>
              <a:rPr lang="en-US" sz="2400" spc="-60" dirty="0">
                <a:latin typeface="Georgia"/>
                <a:cs typeface="Georgia"/>
              </a:rPr>
              <a:t>are </a:t>
            </a:r>
            <a:r>
              <a:rPr lang="en-US" sz="2400" spc="-35" dirty="0">
                <a:latin typeface="Georgia"/>
                <a:cs typeface="Georgia"/>
              </a:rPr>
              <a:t>formed </a:t>
            </a:r>
            <a:r>
              <a:rPr lang="en-US" sz="2400" spc="-20" dirty="0">
                <a:latin typeface="Georgia"/>
                <a:cs typeface="Georgia"/>
              </a:rPr>
              <a:t>of </a:t>
            </a:r>
            <a:r>
              <a:rPr lang="en-US" sz="2400" dirty="0">
                <a:latin typeface="Georgia"/>
                <a:cs typeface="Georgia"/>
              </a:rPr>
              <a:t>the </a:t>
            </a:r>
            <a:r>
              <a:rPr lang="en-US" sz="2400" spc="-25" dirty="0">
                <a:latin typeface="Georgia"/>
                <a:cs typeface="Georgia"/>
              </a:rPr>
              <a:t>objects. These </a:t>
            </a:r>
            <a:r>
              <a:rPr lang="en-US" sz="2400" spc="-405" dirty="0">
                <a:latin typeface="Georgia"/>
                <a:cs typeface="Georgia"/>
              </a:rPr>
              <a:t>views  </a:t>
            </a:r>
            <a:r>
              <a:rPr lang="en-US" sz="2400" spc="-60" dirty="0">
                <a:latin typeface="Georgia"/>
                <a:cs typeface="Georgia"/>
              </a:rPr>
              <a:t>are </a:t>
            </a:r>
            <a:r>
              <a:rPr lang="en-US" sz="2400" spc="-25" dirty="0">
                <a:latin typeface="Georgia"/>
                <a:cs typeface="Georgia"/>
              </a:rPr>
              <a:t>interconnected in </a:t>
            </a:r>
            <a:r>
              <a:rPr lang="en-US" sz="2400" spc="-55" dirty="0">
                <a:latin typeface="Georgia"/>
                <a:cs typeface="Georgia"/>
              </a:rPr>
              <a:t>many </a:t>
            </a:r>
            <a:r>
              <a:rPr lang="en-US" sz="2400" spc="-70" dirty="0">
                <a:latin typeface="Georgia"/>
                <a:cs typeface="Georgia"/>
              </a:rPr>
              <a:t>ways.</a:t>
            </a:r>
            <a:endParaRPr lang="en-US" sz="2400" dirty="0">
              <a:latin typeface="Georgia"/>
              <a:cs typeface="Georgia"/>
            </a:endParaRPr>
          </a:p>
          <a:p>
            <a:endParaRPr lang="x-none" sz="2400" dirty="0"/>
          </a:p>
        </p:txBody>
      </p:sp>
      <p:sp>
        <p:nvSpPr>
          <p:cNvPr id="4" name="object 5">
            <a:extLst>
              <a:ext uri="{FF2B5EF4-FFF2-40B4-BE49-F238E27FC236}">
                <a16:creationId xmlns:a16="http://schemas.microsoft.com/office/drawing/2014/main" id="{B11498F1-211E-4C01-953A-E4B1BE2B3557}"/>
              </a:ext>
            </a:extLst>
          </p:cNvPr>
          <p:cNvSpPr/>
          <p:nvPr/>
        </p:nvSpPr>
        <p:spPr>
          <a:xfrm>
            <a:off x="4212455" y="4600956"/>
            <a:ext cx="4648200" cy="225704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696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B3A7-B72A-4119-A54A-902708C3C667}"/>
              </a:ext>
            </a:extLst>
          </p:cNvPr>
          <p:cNvSpPr>
            <a:spLocks noGrp="1"/>
          </p:cNvSpPr>
          <p:nvPr>
            <p:ph type="title"/>
          </p:nvPr>
        </p:nvSpPr>
        <p:spPr/>
        <p:txBody>
          <a:bodyPr/>
          <a:lstStyle/>
          <a:p>
            <a:r>
              <a:rPr lang="en-US" b="1" spc="-220" dirty="0">
                <a:latin typeface="Trebuchet MS"/>
                <a:cs typeface="Trebuchet MS"/>
              </a:rPr>
              <a:t>Diagrams </a:t>
            </a:r>
            <a:r>
              <a:rPr lang="en-US" b="1" spc="-180" dirty="0">
                <a:latin typeface="Trebuchet MS"/>
                <a:cs typeface="Trebuchet MS"/>
              </a:rPr>
              <a:t>as</a:t>
            </a:r>
            <a:r>
              <a:rPr lang="en-US" b="1" spc="-585" dirty="0">
                <a:latin typeface="Trebuchet MS"/>
                <a:cs typeface="Trebuchet MS"/>
              </a:rPr>
              <a:t> </a:t>
            </a:r>
            <a:r>
              <a:rPr lang="en-US" b="1" spc="-240" dirty="0">
                <a:latin typeface="Trebuchet MS"/>
                <a:cs typeface="Trebuchet MS"/>
              </a:rPr>
              <a:t>Views</a:t>
            </a:r>
            <a:br>
              <a:rPr lang="en-US" b="1" spc="-240" dirty="0">
                <a:latin typeface="Trebuchet MS"/>
                <a:cs typeface="Trebuchet MS"/>
              </a:rPr>
            </a:br>
            <a:endParaRPr lang="x-none" dirty="0"/>
          </a:p>
        </p:txBody>
      </p:sp>
      <p:sp>
        <p:nvSpPr>
          <p:cNvPr id="3" name="Content Placeholder 2">
            <a:extLst>
              <a:ext uri="{FF2B5EF4-FFF2-40B4-BE49-F238E27FC236}">
                <a16:creationId xmlns:a16="http://schemas.microsoft.com/office/drawing/2014/main" id="{6862C105-84D4-4B41-98B3-2A942368A7D5}"/>
              </a:ext>
            </a:extLst>
          </p:cNvPr>
          <p:cNvSpPr>
            <a:spLocks noGrp="1"/>
          </p:cNvSpPr>
          <p:nvPr>
            <p:ph idx="1"/>
          </p:nvPr>
        </p:nvSpPr>
        <p:spPr/>
        <p:txBody>
          <a:bodyPr/>
          <a:lstStyle/>
          <a:p>
            <a:pPr marL="376555" marR="5080" indent="-273050">
              <a:lnSpc>
                <a:spcPct val="100000"/>
              </a:lnSpc>
              <a:spcBef>
                <a:spcPts val="515"/>
              </a:spcBef>
            </a:pPr>
            <a:r>
              <a:rPr lang="en-US" sz="2800" spc="-625" dirty="0">
                <a:solidFill>
                  <a:srgbClr val="0AD0D9"/>
                </a:solidFill>
              </a:rPr>
              <a:t> </a:t>
            </a:r>
            <a:r>
              <a:rPr lang="en-US" sz="2800" spc="-60" dirty="0">
                <a:solidFill>
                  <a:srgbClr val="000000"/>
                </a:solidFill>
                <a:latin typeface="Georgia"/>
                <a:cs typeface="Georgia"/>
              </a:rPr>
              <a:t>Each </a:t>
            </a:r>
            <a:r>
              <a:rPr lang="en-US" sz="2800" spc="-35" dirty="0">
                <a:solidFill>
                  <a:srgbClr val="000000"/>
                </a:solidFill>
                <a:latin typeface="Georgia"/>
                <a:cs typeface="Georgia"/>
              </a:rPr>
              <a:t>particular </a:t>
            </a:r>
            <a:r>
              <a:rPr lang="en-US" sz="2800" spc="-75" dirty="0">
                <a:solidFill>
                  <a:srgbClr val="000000"/>
                </a:solidFill>
                <a:latin typeface="Georgia"/>
                <a:cs typeface="Georgia"/>
              </a:rPr>
              <a:t>UML </a:t>
            </a:r>
            <a:r>
              <a:rPr lang="en-US" sz="2800" spc="-50" dirty="0">
                <a:solidFill>
                  <a:srgbClr val="000000"/>
                </a:solidFill>
                <a:latin typeface="Georgia"/>
                <a:cs typeface="Georgia"/>
              </a:rPr>
              <a:t>diagram </a:t>
            </a:r>
            <a:r>
              <a:rPr lang="en-US" sz="2800" spc="-40" dirty="0">
                <a:solidFill>
                  <a:srgbClr val="000000"/>
                </a:solidFill>
                <a:latin typeface="Georgia"/>
                <a:cs typeface="Georgia"/>
              </a:rPr>
              <a:t>corresponds</a:t>
            </a:r>
            <a:r>
              <a:rPr lang="en-US" sz="2800" spc="-180" dirty="0">
                <a:solidFill>
                  <a:srgbClr val="000000"/>
                </a:solidFill>
                <a:latin typeface="Georgia"/>
                <a:cs typeface="Georgia"/>
              </a:rPr>
              <a:t> </a:t>
            </a:r>
            <a:r>
              <a:rPr lang="en-US" sz="2800" spc="-204" dirty="0">
                <a:solidFill>
                  <a:srgbClr val="000000"/>
                </a:solidFill>
                <a:latin typeface="Georgia"/>
                <a:cs typeface="Georgia"/>
              </a:rPr>
              <a:t>to  </a:t>
            </a:r>
            <a:r>
              <a:rPr lang="en-US" sz="2800" spc="-15" dirty="0">
                <a:solidFill>
                  <a:srgbClr val="000000"/>
                </a:solidFill>
                <a:latin typeface="Georgia"/>
                <a:cs typeface="Georgia"/>
              </a:rPr>
              <a:t>one </a:t>
            </a:r>
            <a:r>
              <a:rPr lang="en-US" sz="2800" b="1" spc="130" dirty="0">
                <a:solidFill>
                  <a:srgbClr val="000000"/>
                </a:solidFill>
                <a:latin typeface="Times New Roman"/>
                <a:cs typeface="Times New Roman"/>
              </a:rPr>
              <a:t>view </a:t>
            </a:r>
            <a:r>
              <a:rPr lang="en-US" sz="2800" spc="-20" dirty="0">
                <a:solidFill>
                  <a:srgbClr val="000000"/>
                </a:solidFill>
                <a:latin typeface="Georgia"/>
                <a:cs typeface="Georgia"/>
              </a:rPr>
              <a:t>of </a:t>
            </a:r>
            <a:r>
              <a:rPr lang="en-US" sz="2800" spc="-65" dirty="0">
                <a:solidFill>
                  <a:srgbClr val="000000"/>
                </a:solidFill>
                <a:latin typeface="Georgia"/>
                <a:cs typeface="Georgia"/>
              </a:rPr>
              <a:t>a </a:t>
            </a:r>
            <a:r>
              <a:rPr lang="en-US" sz="2800" spc="-20" dirty="0">
                <a:solidFill>
                  <a:srgbClr val="000000"/>
                </a:solidFill>
                <a:latin typeface="Georgia"/>
                <a:cs typeface="Georgia"/>
              </a:rPr>
              <a:t>model of </a:t>
            </a:r>
            <a:r>
              <a:rPr lang="en-US" sz="2800" spc="-65" dirty="0">
                <a:solidFill>
                  <a:srgbClr val="000000"/>
                </a:solidFill>
                <a:latin typeface="Georgia"/>
                <a:cs typeface="Georgia"/>
              </a:rPr>
              <a:t>a</a:t>
            </a:r>
            <a:r>
              <a:rPr lang="en-US" sz="2800" spc="-285" dirty="0">
                <a:solidFill>
                  <a:srgbClr val="000000"/>
                </a:solidFill>
                <a:latin typeface="Georgia"/>
                <a:cs typeface="Georgia"/>
              </a:rPr>
              <a:t> </a:t>
            </a:r>
            <a:r>
              <a:rPr lang="en-US" sz="2800" spc="-45" dirty="0">
                <a:solidFill>
                  <a:srgbClr val="000000"/>
                </a:solidFill>
                <a:latin typeface="Georgia"/>
                <a:cs typeface="Georgia"/>
              </a:rPr>
              <a:t>system.</a:t>
            </a:r>
          </a:p>
          <a:p>
            <a:pPr marL="376555" marR="5080" indent="-273050">
              <a:lnSpc>
                <a:spcPct val="100000"/>
              </a:lnSpc>
              <a:spcBef>
                <a:spcPts val="515"/>
              </a:spcBef>
            </a:pPr>
            <a:endParaRPr lang="x-none" dirty="0"/>
          </a:p>
        </p:txBody>
      </p:sp>
      <p:sp>
        <p:nvSpPr>
          <p:cNvPr id="4" name="object 4">
            <a:extLst>
              <a:ext uri="{FF2B5EF4-FFF2-40B4-BE49-F238E27FC236}">
                <a16:creationId xmlns:a16="http://schemas.microsoft.com/office/drawing/2014/main" id="{9EF0B1E2-21A9-43BE-9822-BADCE88CA633}"/>
              </a:ext>
            </a:extLst>
          </p:cNvPr>
          <p:cNvSpPr/>
          <p:nvPr/>
        </p:nvSpPr>
        <p:spPr>
          <a:xfrm>
            <a:off x="1651247" y="2759979"/>
            <a:ext cx="9144000" cy="384352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0088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200D76E-3E0F-42BE-A4B8-83C68D85DA82}"/>
              </a:ext>
            </a:extLst>
          </p:cNvPr>
          <p:cNvPicPr>
            <a:picLocks noGrp="1" noChangeAspect="1"/>
          </p:cNvPicPr>
          <p:nvPr>
            <p:ph idx="1"/>
          </p:nvPr>
        </p:nvPicPr>
        <p:blipFill>
          <a:blip r:embed="rId2"/>
          <a:stretch>
            <a:fillRect/>
          </a:stretch>
        </p:blipFill>
        <p:spPr>
          <a:xfrm>
            <a:off x="757981" y="288485"/>
            <a:ext cx="11005394" cy="64742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0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3065CF4-000B-452E-A352-15B8444E01F0}"/>
              </a:ext>
            </a:extLst>
          </p:cNvPr>
          <p:cNvPicPr>
            <a:picLocks noGrp="1" noChangeAspect="1"/>
          </p:cNvPicPr>
          <p:nvPr>
            <p:ph idx="1"/>
          </p:nvPr>
        </p:nvPicPr>
        <p:blipFill>
          <a:blip r:embed="rId2"/>
          <a:stretch>
            <a:fillRect/>
          </a:stretch>
        </p:blipFill>
        <p:spPr>
          <a:xfrm>
            <a:off x="2014634" y="643467"/>
            <a:ext cx="8162732"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4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327A2EE-4257-4523-8282-8402F7C606AF}"/>
              </a:ext>
            </a:extLst>
          </p:cNvPr>
          <p:cNvPicPr>
            <a:picLocks noGrp="1" noChangeAspect="1"/>
          </p:cNvPicPr>
          <p:nvPr>
            <p:ph idx="1"/>
          </p:nvPr>
        </p:nvPicPr>
        <p:blipFill>
          <a:blip r:embed="rId2"/>
          <a:stretch>
            <a:fillRect/>
          </a:stretch>
        </p:blipFill>
        <p:spPr>
          <a:xfrm>
            <a:off x="1414433" y="643467"/>
            <a:ext cx="9363134" cy="592604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69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E26586D9-F94B-454F-B1E3-F9ACC9BCED86}"/>
              </a:ext>
            </a:extLst>
          </p:cNvPr>
          <p:cNvPicPr>
            <a:picLocks noChangeAspect="1"/>
          </p:cNvPicPr>
          <p:nvPr/>
        </p:nvPicPr>
        <p:blipFill rotWithShape="1">
          <a:blip r:embed="rId2"/>
          <a:srcRect t="2536" r="13818" b="6555"/>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D0B90-1D42-4D7C-A6BC-3B62B799484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But why????</a:t>
            </a:r>
          </a:p>
        </p:txBody>
      </p:sp>
      <p:sp>
        <p:nvSpPr>
          <p:cNvPr id="3" name="Content Placeholder 2">
            <a:extLst>
              <a:ext uri="{FF2B5EF4-FFF2-40B4-BE49-F238E27FC236}">
                <a16:creationId xmlns:a16="http://schemas.microsoft.com/office/drawing/2014/main" id="{186C1976-5E28-484B-893D-0D5F5B54D91F}"/>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dirty="0"/>
              <a:t>Different stakeholders always have different interest in a software system</a:t>
            </a:r>
          </a:p>
        </p:txBody>
      </p:sp>
      <p:sp>
        <p:nvSpPr>
          <p:cNvPr id="18" name="Rectangle 17">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448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E984-2417-4C60-B210-CE8CE8A8ACD0}"/>
              </a:ext>
            </a:extLst>
          </p:cNvPr>
          <p:cNvSpPr>
            <a:spLocks noGrp="1"/>
          </p:cNvSpPr>
          <p:nvPr>
            <p:ph type="title"/>
          </p:nvPr>
        </p:nvSpPr>
        <p:spPr/>
        <p:txBody>
          <a:bodyPr/>
          <a:lstStyle/>
          <a:p>
            <a:r>
              <a:rPr lang="en-US" dirty="0"/>
              <a:t>4+1 view model</a:t>
            </a:r>
            <a:endParaRPr lang="x-none" dirty="0"/>
          </a:p>
        </p:txBody>
      </p:sp>
      <p:sp>
        <p:nvSpPr>
          <p:cNvPr id="3" name="Content Placeholder 2">
            <a:extLst>
              <a:ext uri="{FF2B5EF4-FFF2-40B4-BE49-F238E27FC236}">
                <a16:creationId xmlns:a16="http://schemas.microsoft.com/office/drawing/2014/main" id="{F8D02F4B-A9BD-4D42-B1E8-B91BFA0B8721}"/>
              </a:ext>
            </a:extLst>
          </p:cNvPr>
          <p:cNvSpPr>
            <a:spLocks noGrp="1"/>
          </p:cNvSpPr>
          <p:nvPr>
            <p:ph idx="1"/>
          </p:nvPr>
        </p:nvSpPr>
        <p:spPr/>
        <p:txBody>
          <a:bodyPr/>
          <a:lstStyle/>
          <a:p>
            <a:r>
              <a:rPr lang="en-US" b="0" i="0" dirty="0">
                <a:solidFill>
                  <a:srgbClr val="333333"/>
                </a:solidFill>
                <a:effectLst/>
                <a:latin typeface="Arial" panose="020B0604020202020204" pitchFamily="34" charset="0"/>
              </a:rPr>
              <a:t>It was introduced by Philippe </a:t>
            </a:r>
            <a:r>
              <a:rPr lang="en-US" b="0" i="0" dirty="0" err="1">
                <a:solidFill>
                  <a:srgbClr val="333333"/>
                </a:solidFill>
                <a:effectLst/>
                <a:latin typeface="Arial" panose="020B0604020202020204" pitchFamily="34" charset="0"/>
              </a:rPr>
              <a:t>Kruchten</a:t>
            </a:r>
            <a:r>
              <a:rPr lang="en-US" b="0" i="0" dirty="0">
                <a:solidFill>
                  <a:srgbClr val="333333"/>
                </a:solidFill>
                <a:effectLst/>
                <a:latin typeface="Arial" panose="020B0604020202020204" pitchFamily="34" charset="0"/>
              </a:rPr>
              <a:t> in 1995</a:t>
            </a:r>
            <a:endParaRPr lang="en-US" dirty="0"/>
          </a:p>
          <a:p>
            <a:r>
              <a:rPr lang="en-US" dirty="0"/>
              <a:t>The views are used to describe the system from the viewpoint of different stakeholders , such as end users , developers and project managers</a:t>
            </a:r>
            <a:endParaRPr lang="x-none" dirty="0"/>
          </a:p>
        </p:txBody>
      </p:sp>
    </p:spTree>
    <p:extLst>
      <p:ext uri="{BB962C8B-B14F-4D97-AF65-F5344CB8AC3E}">
        <p14:creationId xmlns:p14="http://schemas.microsoft.com/office/powerpoint/2010/main" val="742784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2757</TotalTime>
  <Words>894</Words>
  <Application>Microsoft Office PowerPoint</Application>
  <PresentationFormat>Widescreen</PresentationFormat>
  <Paragraphs>69</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Georgia</vt:lpstr>
      <vt:lpstr>open sans</vt:lpstr>
      <vt:lpstr>Times New Roman</vt:lpstr>
      <vt:lpstr>Trebuchet MS</vt:lpstr>
      <vt:lpstr>Office Theme</vt:lpstr>
      <vt:lpstr>PowerPoint Presentation</vt:lpstr>
      <vt:lpstr>What is a Model?</vt:lpstr>
      <vt:lpstr>Views</vt:lpstr>
      <vt:lpstr>Diagrams as Views </vt:lpstr>
      <vt:lpstr>PowerPoint Presentation</vt:lpstr>
      <vt:lpstr>PowerPoint Presentation</vt:lpstr>
      <vt:lpstr>PowerPoint Presentation</vt:lpstr>
      <vt:lpstr>But why????</vt:lpstr>
      <vt:lpstr>4+1 view model</vt:lpstr>
      <vt:lpstr>PowerPoint Presentation</vt:lpstr>
      <vt:lpstr>PowerPoint Presentation</vt:lpstr>
      <vt:lpstr>PowerPoint Presentation</vt:lpstr>
      <vt:lpstr>PowerPoint Presentation</vt:lpstr>
      <vt:lpstr>The Logical View/Structural view</vt:lpstr>
      <vt:lpstr>The Process View/ Behavior view</vt:lpstr>
      <vt:lpstr>The Process View</vt:lpstr>
      <vt:lpstr>The Development View/ Implementation view</vt:lpstr>
      <vt:lpstr>The Development View</vt:lpstr>
      <vt:lpstr>The Physical View/Deployment view</vt:lpstr>
      <vt:lpstr>The Physical View</vt:lpstr>
      <vt:lpstr>Scenarios</vt:lpstr>
      <vt:lpstr>Scenarios</vt:lpstr>
      <vt:lpstr>PowerPoint Presentation</vt:lpstr>
      <vt:lpstr>Why is it called 4+1 instead of 5? </vt:lpstr>
      <vt:lpstr>PowerPoint Presentation</vt:lpstr>
      <vt:lpstr>PowerPoint Presentation</vt:lpstr>
      <vt:lpstr>PowerPoint Presentation</vt:lpstr>
      <vt:lpstr>One Model—Two Views</vt:lpstr>
      <vt:lpstr>External and  Internal view of a business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dc:creator>
  <cp:lastModifiedBy>Nida Munawar</cp:lastModifiedBy>
  <cp:revision>11</cp:revision>
  <dcterms:created xsi:type="dcterms:W3CDTF">2021-10-29T09:26:42Z</dcterms:created>
  <dcterms:modified xsi:type="dcterms:W3CDTF">2022-10-21T06:08:39Z</dcterms:modified>
</cp:coreProperties>
</file>