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75" r:id="rId3"/>
    <p:sldId id="277" r:id="rId4"/>
    <p:sldId id="276" r:id="rId5"/>
    <p:sldId id="270" r:id="rId6"/>
    <p:sldId id="269" r:id="rId7"/>
    <p:sldId id="328" r:id="rId8"/>
    <p:sldId id="257" r:id="rId9"/>
    <p:sldId id="258" r:id="rId10"/>
    <p:sldId id="260" r:id="rId11"/>
    <p:sldId id="261" r:id="rId12"/>
    <p:sldId id="262" r:id="rId13"/>
    <p:sldId id="274" r:id="rId14"/>
    <p:sldId id="273" r:id="rId15"/>
    <p:sldId id="259" r:id="rId16"/>
    <p:sldId id="271" r:id="rId17"/>
    <p:sldId id="263" r:id="rId18"/>
    <p:sldId id="264" r:id="rId19"/>
    <p:sldId id="267" r:id="rId20"/>
    <p:sldId id="272" r:id="rId21"/>
    <p:sldId id="266" r:id="rId22"/>
    <p:sldId id="296" r:id="rId23"/>
    <p:sldId id="278" r:id="rId24"/>
    <p:sldId id="280" r:id="rId25"/>
    <p:sldId id="320" r:id="rId26"/>
    <p:sldId id="282" r:id="rId27"/>
    <p:sldId id="283" r:id="rId28"/>
    <p:sldId id="284" r:id="rId29"/>
    <p:sldId id="325" r:id="rId30"/>
    <p:sldId id="326" r:id="rId31"/>
    <p:sldId id="327" r:id="rId32"/>
    <p:sldId id="268" r:id="rId33"/>
    <p:sldId id="322"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7" r:id="rId53"/>
    <p:sldId id="318" r:id="rId54"/>
    <p:sldId id="31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10" autoAdjust="0"/>
  </p:normalViewPr>
  <p:slideViewPr>
    <p:cSldViewPr snapToGrid="0">
      <p:cViewPr varScale="1">
        <p:scale>
          <a:sx n="61" d="100"/>
          <a:sy n="61" d="100"/>
        </p:scale>
        <p:origin x="149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5A079-7FB7-47FE-8147-2D3E91738ACB}"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AC30-8DC6-47D4-A6CF-794C6508B59B}" type="slidenum">
              <a:rPr lang="en-US" smtClean="0"/>
              <a:t>‹#›</a:t>
            </a:fld>
            <a:endParaRPr lang="en-US"/>
          </a:p>
        </p:txBody>
      </p:sp>
    </p:spTree>
    <p:extLst>
      <p:ext uri="{BB962C8B-B14F-4D97-AF65-F5344CB8AC3E}">
        <p14:creationId xmlns:p14="http://schemas.microsoft.com/office/powerpoint/2010/main" val="2978537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77AC30-8DC6-47D4-A6CF-794C6508B59B}" type="slidenum">
              <a:rPr lang="en-US" smtClean="0"/>
              <a:t>2</a:t>
            </a:fld>
            <a:endParaRPr lang="en-US"/>
          </a:p>
        </p:txBody>
      </p:sp>
    </p:spTree>
    <p:extLst>
      <p:ext uri="{BB962C8B-B14F-4D97-AF65-F5344CB8AC3E}">
        <p14:creationId xmlns:p14="http://schemas.microsoft.com/office/powerpoint/2010/main" val="373080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7AC30-8DC6-47D4-A6CF-794C6508B59B}" type="slidenum">
              <a:rPr lang="en-US" smtClean="0"/>
              <a:t>12</a:t>
            </a:fld>
            <a:endParaRPr lang="en-US"/>
          </a:p>
        </p:txBody>
      </p:sp>
    </p:spTree>
    <p:extLst>
      <p:ext uri="{BB962C8B-B14F-4D97-AF65-F5344CB8AC3E}">
        <p14:creationId xmlns:p14="http://schemas.microsoft.com/office/powerpoint/2010/main" val="165397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7AC30-8DC6-47D4-A6CF-794C6508B59B}" type="slidenum">
              <a:rPr lang="en-US" smtClean="0"/>
              <a:t>15</a:t>
            </a:fld>
            <a:endParaRPr lang="en-US"/>
          </a:p>
        </p:txBody>
      </p:sp>
    </p:spTree>
    <p:extLst>
      <p:ext uri="{BB962C8B-B14F-4D97-AF65-F5344CB8AC3E}">
        <p14:creationId xmlns:p14="http://schemas.microsoft.com/office/powerpoint/2010/main" val="2623852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7AC30-8DC6-47D4-A6CF-794C6508B59B}" type="slidenum">
              <a:rPr lang="en-US" smtClean="0"/>
              <a:t>17</a:t>
            </a:fld>
            <a:endParaRPr lang="en-US"/>
          </a:p>
        </p:txBody>
      </p:sp>
    </p:spTree>
    <p:extLst>
      <p:ext uri="{BB962C8B-B14F-4D97-AF65-F5344CB8AC3E}">
        <p14:creationId xmlns:p14="http://schemas.microsoft.com/office/powerpoint/2010/main" val="122976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7AC30-8DC6-47D4-A6CF-794C6508B59B}" type="slidenum">
              <a:rPr lang="en-US" smtClean="0"/>
              <a:t>18</a:t>
            </a:fld>
            <a:endParaRPr lang="en-US"/>
          </a:p>
        </p:txBody>
      </p:sp>
    </p:spTree>
    <p:extLst>
      <p:ext uri="{BB962C8B-B14F-4D97-AF65-F5344CB8AC3E}">
        <p14:creationId xmlns:p14="http://schemas.microsoft.com/office/powerpoint/2010/main" val="3378058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77AC30-8DC6-47D4-A6CF-794C6508B59B}" type="slidenum">
              <a:rPr lang="en-US" smtClean="0"/>
              <a:t>19</a:t>
            </a:fld>
            <a:endParaRPr lang="en-US"/>
          </a:p>
        </p:txBody>
      </p:sp>
    </p:spTree>
    <p:extLst>
      <p:ext uri="{BB962C8B-B14F-4D97-AF65-F5344CB8AC3E}">
        <p14:creationId xmlns:p14="http://schemas.microsoft.com/office/powerpoint/2010/main" val="2599579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7AC30-8DC6-47D4-A6CF-794C6508B59B}" type="slidenum">
              <a:rPr lang="en-US" smtClean="0"/>
              <a:t>20</a:t>
            </a:fld>
            <a:endParaRPr lang="en-US"/>
          </a:p>
        </p:txBody>
      </p:sp>
    </p:spTree>
    <p:extLst>
      <p:ext uri="{BB962C8B-B14F-4D97-AF65-F5344CB8AC3E}">
        <p14:creationId xmlns:p14="http://schemas.microsoft.com/office/powerpoint/2010/main" val="1158451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E377AC30-8DC6-47D4-A6CF-794C6508B59B}" type="slidenum">
              <a:rPr lang="en-US" smtClean="0"/>
              <a:t>21</a:t>
            </a:fld>
            <a:endParaRPr lang="en-US"/>
          </a:p>
        </p:txBody>
      </p:sp>
    </p:spTree>
    <p:extLst>
      <p:ext uri="{BB962C8B-B14F-4D97-AF65-F5344CB8AC3E}">
        <p14:creationId xmlns:p14="http://schemas.microsoft.com/office/powerpoint/2010/main" val="2402432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77AC30-8DC6-47D4-A6CF-794C6508B59B}" type="slidenum">
              <a:rPr lang="en-US" smtClean="0"/>
              <a:t>25</a:t>
            </a:fld>
            <a:endParaRPr lang="en-US"/>
          </a:p>
        </p:txBody>
      </p:sp>
    </p:spTree>
    <p:extLst>
      <p:ext uri="{BB962C8B-B14F-4D97-AF65-F5344CB8AC3E}">
        <p14:creationId xmlns:p14="http://schemas.microsoft.com/office/powerpoint/2010/main" val="4091490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77AC30-8DC6-47D4-A6CF-794C6508B59B}" type="slidenum">
              <a:rPr lang="en-US" smtClean="0"/>
              <a:t>26</a:t>
            </a:fld>
            <a:endParaRPr lang="en-US"/>
          </a:p>
        </p:txBody>
      </p:sp>
    </p:spTree>
    <p:extLst>
      <p:ext uri="{BB962C8B-B14F-4D97-AF65-F5344CB8AC3E}">
        <p14:creationId xmlns:p14="http://schemas.microsoft.com/office/powerpoint/2010/main" val="3209085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77AC30-8DC6-47D4-A6CF-794C6508B59B}" type="slidenum">
              <a:rPr lang="en-US" smtClean="0"/>
              <a:t>3</a:t>
            </a:fld>
            <a:endParaRPr lang="en-US"/>
          </a:p>
        </p:txBody>
      </p:sp>
    </p:spTree>
    <p:extLst>
      <p:ext uri="{BB962C8B-B14F-4D97-AF65-F5344CB8AC3E}">
        <p14:creationId xmlns:p14="http://schemas.microsoft.com/office/powerpoint/2010/main" val="380023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77AC30-8DC6-47D4-A6CF-794C6508B59B}" type="slidenum">
              <a:rPr lang="en-US" smtClean="0"/>
              <a:t>4</a:t>
            </a:fld>
            <a:endParaRPr lang="en-US"/>
          </a:p>
        </p:txBody>
      </p:sp>
    </p:spTree>
    <p:extLst>
      <p:ext uri="{BB962C8B-B14F-4D97-AF65-F5344CB8AC3E}">
        <p14:creationId xmlns:p14="http://schemas.microsoft.com/office/powerpoint/2010/main" val="666061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7AC30-8DC6-47D4-A6CF-794C6508B59B}" type="slidenum">
              <a:rPr lang="en-US" smtClean="0"/>
              <a:t>5</a:t>
            </a:fld>
            <a:endParaRPr lang="en-US"/>
          </a:p>
        </p:txBody>
      </p:sp>
    </p:spTree>
    <p:extLst>
      <p:ext uri="{BB962C8B-B14F-4D97-AF65-F5344CB8AC3E}">
        <p14:creationId xmlns:p14="http://schemas.microsoft.com/office/powerpoint/2010/main" val="361839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E377AC30-8DC6-47D4-A6CF-794C6508B59B}" type="slidenum">
              <a:rPr lang="en-US" smtClean="0"/>
              <a:t>6</a:t>
            </a:fld>
            <a:endParaRPr lang="en-US"/>
          </a:p>
        </p:txBody>
      </p:sp>
    </p:spTree>
    <p:extLst>
      <p:ext uri="{BB962C8B-B14F-4D97-AF65-F5344CB8AC3E}">
        <p14:creationId xmlns:p14="http://schemas.microsoft.com/office/powerpoint/2010/main" val="3916241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7AC30-8DC6-47D4-A6CF-794C6508B59B}" type="slidenum">
              <a:rPr lang="en-US" smtClean="0"/>
              <a:t>8</a:t>
            </a:fld>
            <a:endParaRPr lang="en-US"/>
          </a:p>
        </p:txBody>
      </p:sp>
    </p:spTree>
    <p:extLst>
      <p:ext uri="{BB962C8B-B14F-4D97-AF65-F5344CB8AC3E}">
        <p14:creationId xmlns:p14="http://schemas.microsoft.com/office/powerpoint/2010/main" val="3910114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7AC30-8DC6-47D4-A6CF-794C6508B59B}" type="slidenum">
              <a:rPr lang="en-US" smtClean="0"/>
              <a:t>9</a:t>
            </a:fld>
            <a:endParaRPr lang="en-US"/>
          </a:p>
        </p:txBody>
      </p:sp>
    </p:spTree>
    <p:extLst>
      <p:ext uri="{BB962C8B-B14F-4D97-AF65-F5344CB8AC3E}">
        <p14:creationId xmlns:p14="http://schemas.microsoft.com/office/powerpoint/2010/main" val="387042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7AC30-8DC6-47D4-A6CF-794C6508B59B}" type="slidenum">
              <a:rPr lang="en-US" smtClean="0"/>
              <a:t>10</a:t>
            </a:fld>
            <a:endParaRPr lang="en-US"/>
          </a:p>
        </p:txBody>
      </p:sp>
    </p:spTree>
    <p:extLst>
      <p:ext uri="{BB962C8B-B14F-4D97-AF65-F5344CB8AC3E}">
        <p14:creationId xmlns:p14="http://schemas.microsoft.com/office/powerpoint/2010/main" val="4211562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7AC30-8DC6-47D4-A6CF-794C6508B59B}" type="slidenum">
              <a:rPr lang="en-US" smtClean="0"/>
              <a:t>11</a:t>
            </a:fld>
            <a:endParaRPr lang="en-US"/>
          </a:p>
        </p:txBody>
      </p:sp>
    </p:spTree>
    <p:extLst>
      <p:ext uri="{BB962C8B-B14F-4D97-AF65-F5344CB8AC3E}">
        <p14:creationId xmlns:p14="http://schemas.microsoft.com/office/powerpoint/2010/main" val="623780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4CE582-13C0-4DDE-8DB2-8F606B1A074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0AB35-CE4E-4808-9325-0ED53A3386FD}" type="slidenum">
              <a:rPr lang="en-US" smtClean="0"/>
              <a:t>‹#›</a:t>
            </a:fld>
            <a:endParaRPr lang="en-US"/>
          </a:p>
        </p:txBody>
      </p:sp>
    </p:spTree>
    <p:extLst>
      <p:ext uri="{BB962C8B-B14F-4D97-AF65-F5344CB8AC3E}">
        <p14:creationId xmlns:p14="http://schemas.microsoft.com/office/powerpoint/2010/main" val="179214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4CE582-13C0-4DDE-8DB2-8F606B1A074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0AB35-CE4E-4808-9325-0ED53A3386FD}" type="slidenum">
              <a:rPr lang="en-US" smtClean="0"/>
              <a:t>‹#›</a:t>
            </a:fld>
            <a:endParaRPr lang="en-US"/>
          </a:p>
        </p:txBody>
      </p:sp>
    </p:spTree>
    <p:extLst>
      <p:ext uri="{BB962C8B-B14F-4D97-AF65-F5344CB8AC3E}">
        <p14:creationId xmlns:p14="http://schemas.microsoft.com/office/powerpoint/2010/main" val="124934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4CE582-13C0-4DDE-8DB2-8F606B1A074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0AB35-CE4E-4808-9325-0ED53A3386FD}" type="slidenum">
              <a:rPr lang="en-US" smtClean="0"/>
              <a:t>‹#›</a:t>
            </a:fld>
            <a:endParaRPr lang="en-US"/>
          </a:p>
        </p:txBody>
      </p:sp>
    </p:spTree>
    <p:extLst>
      <p:ext uri="{BB962C8B-B14F-4D97-AF65-F5344CB8AC3E}">
        <p14:creationId xmlns:p14="http://schemas.microsoft.com/office/powerpoint/2010/main" val="806251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4CE582-13C0-4DDE-8DB2-8F606B1A074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0AB35-CE4E-4808-9325-0ED53A3386FD}" type="slidenum">
              <a:rPr lang="en-US" smtClean="0"/>
              <a:t>‹#›</a:t>
            </a:fld>
            <a:endParaRPr lang="en-US"/>
          </a:p>
        </p:txBody>
      </p:sp>
    </p:spTree>
    <p:extLst>
      <p:ext uri="{BB962C8B-B14F-4D97-AF65-F5344CB8AC3E}">
        <p14:creationId xmlns:p14="http://schemas.microsoft.com/office/powerpoint/2010/main" val="62859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CE582-13C0-4DDE-8DB2-8F606B1A074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0AB35-CE4E-4808-9325-0ED53A3386FD}" type="slidenum">
              <a:rPr lang="en-US" smtClean="0"/>
              <a:t>‹#›</a:t>
            </a:fld>
            <a:endParaRPr lang="en-US"/>
          </a:p>
        </p:txBody>
      </p:sp>
    </p:spTree>
    <p:extLst>
      <p:ext uri="{BB962C8B-B14F-4D97-AF65-F5344CB8AC3E}">
        <p14:creationId xmlns:p14="http://schemas.microsoft.com/office/powerpoint/2010/main" val="104375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4CE582-13C0-4DDE-8DB2-8F606B1A074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0AB35-CE4E-4808-9325-0ED53A3386FD}" type="slidenum">
              <a:rPr lang="en-US" smtClean="0"/>
              <a:t>‹#›</a:t>
            </a:fld>
            <a:endParaRPr lang="en-US"/>
          </a:p>
        </p:txBody>
      </p:sp>
    </p:spTree>
    <p:extLst>
      <p:ext uri="{BB962C8B-B14F-4D97-AF65-F5344CB8AC3E}">
        <p14:creationId xmlns:p14="http://schemas.microsoft.com/office/powerpoint/2010/main" val="38413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4CE582-13C0-4DDE-8DB2-8F606B1A0740}"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0AB35-CE4E-4808-9325-0ED53A3386FD}" type="slidenum">
              <a:rPr lang="en-US" smtClean="0"/>
              <a:t>‹#›</a:t>
            </a:fld>
            <a:endParaRPr lang="en-US"/>
          </a:p>
        </p:txBody>
      </p:sp>
    </p:spTree>
    <p:extLst>
      <p:ext uri="{BB962C8B-B14F-4D97-AF65-F5344CB8AC3E}">
        <p14:creationId xmlns:p14="http://schemas.microsoft.com/office/powerpoint/2010/main" val="104916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4CE582-13C0-4DDE-8DB2-8F606B1A0740}"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0AB35-CE4E-4808-9325-0ED53A3386FD}" type="slidenum">
              <a:rPr lang="en-US" smtClean="0"/>
              <a:t>‹#›</a:t>
            </a:fld>
            <a:endParaRPr lang="en-US"/>
          </a:p>
        </p:txBody>
      </p:sp>
    </p:spTree>
    <p:extLst>
      <p:ext uri="{BB962C8B-B14F-4D97-AF65-F5344CB8AC3E}">
        <p14:creationId xmlns:p14="http://schemas.microsoft.com/office/powerpoint/2010/main" val="306929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CE582-13C0-4DDE-8DB2-8F606B1A0740}"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0AB35-CE4E-4808-9325-0ED53A3386FD}" type="slidenum">
              <a:rPr lang="en-US" smtClean="0"/>
              <a:t>‹#›</a:t>
            </a:fld>
            <a:endParaRPr lang="en-US"/>
          </a:p>
        </p:txBody>
      </p:sp>
    </p:spTree>
    <p:extLst>
      <p:ext uri="{BB962C8B-B14F-4D97-AF65-F5344CB8AC3E}">
        <p14:creationId xmlns:p14="http://schemas.microsoft.com/office/powerpoint/2010/main" val="65882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E582-13C0-4DDE-8DB2-8F606B1A074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0AB35-CE4E-4808-9325-0ED53A3386FD}" type="slidenum">
              <a:rPr lang="en-US" smtClean="0"/>
              <a:t>‹#›</a:t>
            </a:fld>
            <a:endParaRPr lang="en-US"/>
          </a:p>
        </p:txBody>
      </p:sp>
    </p:spTree>
    <p:extLst>
      <p:ext uri="{BB962C8B-B14F-4D97-AF65-F5344CB8AC3E}">
        <p14:creationId xmlns:p14="http://schemas.microsoft.com/office/powerpoint/2010/main" val="23443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E582-13C0-4DDE-8DB2-8F606B1A074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0AB35-CE4E-4808-9325-0ED53A3386FD}" type="slidenum">
              <a:rPr lang="en-US" smtClean="0"/>
              <a:t>‹#›</a:t>
            </a:fld>
            <a:endParaRPr lang="en-US"/>
          </a:p>
        </p:txBody>
      </p:sp>
    </p:spTree>
    <p:extLst>
      <p:ext uri="{BB962C8B-B14F-4D97-AF65-F5344CB8AC3E}">
        <p14:creationId xmlns:p14="http://schemas.microsoft.com/office/powerpoint/2010/main" val="99085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CE582-13C0-4DDE-8DB2-8F606B1A0740}" type="datetimeFigureOut">
              <a:rPr lang="en-US" smtClean="0"/>
              <a:t>9/20/2022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0AB35-CE4E-4808-9325-0ED53A3386FD}" type="slidenum">
              <a:rPr lang="en-US" smtClean="0"/>
              <a:t>‹#›</a:t>
            </a:fld>
            <a:endParaRPr lang="en-US"/>
          </a:p>
        </p:txBody>
      </p:sp>
    </p:spTree>
    <p:extLst>
      <p:ext uri="{BB962C8B-B14F-4D97-AF65-F5344CB8AC3E}">
        <p14:creationId xmlns:p14="http://schemas.microsoft.com/office/powerpoint/2010/main" val="3094751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8554"/>
            <a:ext cx="8974015" cy="2863483"/>
          </a:xfrm>
        </p:spPr>
        <p:txBody>
          <a:bodyPr>
            <a:normAutofit fontScale="90000"/>
          </a:bodyPr>
          <a:lstStyle/>
          <a:p>
            <a:r>
              <a:rPr lang="en-US" b="1" dirty="0"/>
              <a:t>Software Analysis and Design (CS:3004)</a:t>
            </a:r>
            <a:br>
              <a:rPr lang="en-US" b="1" dirty="0"/>
            </a:br>
            <a:br>
              <a:rPr lang="en-US" dirty="0"/>
            </a:br>
            <a:endParaRPr lang="en-US" dirty="0"/>
          </a:p>
        </p:txBody>
      </p:sp>
      <p:sp>
        <p:nvSpPr>
          <p:cNvPr id="3" name="Subtitle 2"/>
          <p:cNvSpPr>
            <a:spLocks noGrp="1"/>
          </p:cNvSpPr>
          <p:nvPr>
            <p:ph type="subTitle" idx="1"/>
          </p:nvPr>
        </p:nvSpPr>
        <p:spPr>
          <a:xfrm>
            <a:off x="1524000" y="2379906"/>
            <a:ext cx="9144000" cy="2444262"/>
          </a:xfrm>
        </p:spPr>
        <p:txBody>
          <a:bodyPr>
            <a:normAutofit lnSpcReduction="10000"/>
          </a:bodyPr>
          <a:lstStyle/>
          <a:p>
            <a:r>
              <a:rPr lang="en-US" sz="2400" dirty="0"/>
              <a:t>Course</a:t>
            </a:r>
            <a:r>
              <a:rPr lang="en-US" sz="2800" dirty="0"/>
              <a:t> </a:t>
            </a:r>
            <a:r>
              <a:rPr lang="en-US" sz="2400" dirty="0"/>
              <a:t>Instructor</a:t>
            </a:r>
            <a:r>
              <a:rPr lang="en-US" sz="2800" dirty="0"/>
              <a:t>: </a:t>
            </a:r>
            <a:r>
              <a:rPr lang="en-US" sz="2400" dirty="0"/>
              <a:t>Nida Munawar</a:t>
            </a:r>
          </a:p>
          <a:p>
            <a:r>
              <a:rPr lang="en-US" sz="2400" dirty="0"/>
              <a:t>Email Address: nida.munawar@nu.edu.pk</a:t>
            </a:r>
            <a:endParaRPr lang="en-US" b="1" dirty="0"/>
          </a:p>
          <a:p>
            <a:r>
              <a:rPr lang="en-US" b="1" dirty="0"/>
              <a:t>Reference Book</a:t>
            </a:r>
            <a:r>
              <a:rPr lang="en-US" dirty="0"/>
              <a:t>: Applying UML and Patterns (An introduction to Object-Oriented Analysis and Design And Iterative Development) </a:t>
            </a:r>
          </a:p>
          <a:p>
            <a:r>
              <a:rPr lang="en-US" dirty="0"/>
              <a:t>BY Craig </a:t>
            </a:r>
            <a:r>
              <a:rPr lang="en-US" dirty="0" err="1"/>
              <a:t>Larman</a:t>
            </a:r>
            <a:endParaRPr lang="en-US" dirty="0"/>
          </a:p>
          <a:p>
            <a:r>
              <a:rPr lang="en-US" dirty="0"/>
              <a:t>Third Edition</a:t>
            </a:r>
          </a:p>
          <a:p>
            <a:endParaRPr lang="en-US" dirty="0"/>
          </a:p>
        </p:txBody>
      </p:sp>
    </p:spTree>
    <p:extLst>
      <p:ext uri="{BB962C8B-B14F-4D97-AF65-F5344CB8AC3E}">
        <p14:creationId xmlns:p14="http://schemas.microsoft.com/office/powerpoint/2010/main" val="3032755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Process: </a:t>
            </a:r>
          </a:p>
        </p:txBody>
      </p:sp>
      <p:pic>
        <p:nvPicPr>
          <p:cNvPr id="4" name="Picture 2" descr="Rational Unified Process / RUP - software development method | toolshero"/>
          <p:cNvPicPr>
            <a:picLocks noGrp="1" noChangeAspect="1" noChangeArrowheads="1"/>
          </p:cNvPicPr>
          <p:nvPr>
            <p:ph idx="1"/>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t="14979"/>
          <a:stretch/>
        </p:blipFill>
        <p:spPr bwMode="auto">
          <a:xfrm>
            <a:off x="6128238" y="2497015"/>
            <a:ext cx="5225561"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1623653"/>
            <a:ext cx="1693985" cy="461665"/>
          </a:xfrm>
          <a:prstGeom prst="rect">
            <a:avLst/>
          </a:prstGeom>
          <a:noFill/>
        </p:spPr>
        <p:txBody>
          <a:bodyPr wrap="square" rtlCol="0">
            <a:spAutoFit/>
          </a:bodyPr>
          <a:lstStyle/>
          <a:p>
            <a:r>
              <a:rPr lang="en-US" sz="2400" u="sng" dirty="0"/>
              <a:t>Elaboration:</a:t>
            </a:r>
          </a:p>
        </p:txBody>
      </p:sp>
      <p:pic>
        <p:nvPicPr>
          <p:cNvPr id="8" name="Picture 4" descr="👆 Backhand Index Pointing Up Emoji — Meaning, Copy &amp; Pas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7908" y="5470891"/>
            <a:ext cx="369277" cy="36927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30823" y="2435469"/>
            <a:ext cx="4958862" cy="2062103"/>
          </a:xfrm>
          <a:prstGeom prst="rect">
            <a:avLst/>
          </a:prstGeom>
          <a:noFill/>
        </p:spPr>
        <p:txBody>
          <a:bodyPr wrap="square" rtlCol="0">
            <a:spAutoFit/>
          </a:bodyPr>
          <a:lstStyle/>
          <a:p>
            <a:pPr marL="285750" indent="-285750">
              <a:buFont typeface="Arial" panose="020B0604020202020204" pitchFamily="34" charset="0"/>
              <a:buChar char="•"/>
            </a:pPr>
            <a:r>
              <a:rPr lang="en-US" dirty="0"/>
              <a:t>Requirements Specification</a:t>
            </a:r>
          </a:p>
          <a:p>
            <a:pPr marL="285750" indent="-285750">
              <a:buFont typeface="Arial" panose="020B0604020202020204" pitchFamily="34" charset="0"/>
              <a:buChar char="•"/>
            </a:pPr>
            <a:r>
              <a:rPr lang="en-US" dirty="0"/>
              <a:t>Validate Architecture</a:t>
            </a:r>
          </a:p>
          <a:p>
            <a:pPr marL="285750" indent="-285750">
              <a:buFont typeface="Arial" panose="020B0604020202020204" pitchFamily="34" charset="0"/>
              <a:buChar char="•"/>
            </a:pPr>
            <a:r>
              <a:rPr lang="en-US" dirty="0"/>
              <a:t>Establish Executable Architecture</a:t>
            </a:r>
          </a:p>
          <a:p>
            <a:pPr marL="285750" indent="-285750">
              <a:buFont typeface="Arial" panose="020B0604020202020204" pitchFamily="34" charset="0"/>
              <a:buChar char="•"/>
            </a:pPr>
            <a:r>
              <a:rPr lang="en-US" dirty="0"/>
              <a:t>Figure out risks</a:t>
            </a:r>
          </a:p>
          <a:p>
            <a:pPr marL="285750" indent="-285750">
              <a:buFont typeface="Arial" panose="020B0604020202020204" pitchFamily="34" charset="0"/>
              <a:buChar char="•"/>
            </a:pPr>
            <a:r>
              <a:rPr lang="en-US" sz="2000" b="1" dirty="0">
                <a:solidFill>
                  <a:srgbClr val="1F1F1F"/>
                </a:solidFill>
                <a:latin typeface="Source Sans Pro" panose="020B0503030403020204" pitchFamily="34" charset="0"/>
              </a:rPr>
              <a:t>M</a:t>
            </a:r>
            <a:r>
              <a:rPr lang="en-US" sz="2000" b="1" i="0" dirty="0">
                <a:solidFill>
                  <a:srgbClr val="1F1F1F"/>
                </a:solidFill>
                <a:effectLst/>
                <a:latin typeface="Source Sans Pro" panose="020B0503030403020204" pitchFamily="34" charset="0"/>
              </a:rPr>
              <a:t>ilestone</a:t>
            </a:r>
            <a:r>
              <a:rPr lang="en-US" b="0" i="0" dirty="0">
                <a:solidFill>
                  <a:srgbClr val="1F1F1F"/>
                </a:solidFill>
                <a:effectLst/>
                <a:latin typeface="Source Sans Pro" panose="020B0503030403020204" pitchFamily="34" charset="0"/>
              </a:rPr>
              <a:t> </a:t>
            </a:r>
            <a:r>
              <a:rPr lang="en-US" dirty="0">
                <a:solidFill>
                  <a:srgbClr val="1F1F1F"/>
                </a:solidFill>
                <a:latin typeface="Source Sans Pro" panose="020B0503030403020204" pitchFamily="34" charset="0"/>
              </a:rPr>
              <a:t>: </a:t>
            </a:r>
            <a:r>
              <a:rPr lang="en-US" b="0" i="0" dirty="0">
                <a:solidFill>
                  <a:srgbClr val="1F1F1F"/>
                </a:solidFill>
                <a:effectLst/>
                <a:latin typeface="Source Sans Pro" panose="020B0503030403020204" pitchFamily="34" charset="0"/>
              </a:rPr>
              <a:t>Lifecycle Architecture,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6755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Process: </a:t>
            </a:r>
          </a:p>
        </p:txBody>
      </p:sp>
      <p:pic>
        <p:nvPicPr>
          <p:cNvPr id="4" name="Picture 2" descr="Rational Unified Process / RUP - software development method | toolshero"/>
          <p:cNvPicPr>
            <a:picLocks noGrp="1" noChangeAspect="1" noChangeArrowheads="1"/>
          </p:cNvPicPr>
          <p:nvPr>
            <p:ph idx="1"/>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t="14557"/>
          <a:stretch/>
        </p:blipFill>
        <p:spPr bwMode="auto">
          <a:xfrm>
            <a:off x="6128239" y="2479431"/>
            <a:ext cx="4778214" cy="35608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199" y="1623653"/>
            <a:ext cx="3294186" cy="461665"/>
          </a:xfrm>
          <a:prstGeom prst="rect">
            <a:avLst/>
          </a:prstGeom>
          <a:noFill/>
        </p:spPr>
        <p:txBody>
          <a:bodyPr wrap="square" rtlCol="0">
            <a:spAutoFit/>
          </a:bodyPr>
          <a:lstStyle/>
          <a:p>
            <a:r>
              <a:rPr lang="en-US" sz="2400" u="sng" dirty="0"/>
              <a:t>Construction: (Release)</a:t>
            </a:r>
          </a:p>
        </p:txBody>
      </p:sp>
      <p:sp>
        <p:nvSpPr>
          <p:cNvPr id="7" name="TextBox 6"/>
          <p:cNvSpPr txBox="1"/>
          <p:nvPr/>
        </p:nvSpPr>
        <p:spPr>
          <a:xfrm>
            <a:off x="457200" y="2936631"/>
            <a:ext cx="4202723"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4" descr="👆 Backhand Index Pointing Up Emoji — Meaning, Copy &amp; Pas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68155" y="5453306"/>
            <a:ext cx="369277" cy="369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 y="2628900"/>
            <a:ext cx="5606562" cy="2062103"/>
          </a:xfrm>
          <a:prstGeom prst="rect">
            <a:avLst/>
          </a:prstGeom>
          <a:noFill/>
        </p:spPr>
        <p:txBody>
          <a:bodyPr wrap="square" rtlCol="0">
            <a:spAutoFit/>
          </a:bodyPr>
          <a:lstStyle/>
          <a:p>
            <a:pPr marL="285750" indent="-285750">
              <a:buFont typeface="Arial" panose="020B0604020202020204" pitchFamily="34" charset="0"/>
              <a:buChar char="•"/>
            </a:pPr>
            <a:r>
              <a:rPr lang="en-US" dirty="0"/>
              <a:t>Largest phase</a:t>
            </a:r>
          </a:p>
          <a:p>
            <a:pPr marL="285750" indent="-285750">
              <a:buFont typeface="Arial" panose="020B0604020202020204" pitchFamily="34" charset="0"/>
              <a:buChar char="•"/>
            </a:pPr>
            <a:r>
              <a:rPr lang="en-US" dirty="0"/>
              <a:t>Software construction</a:t>
            </a:r>
          </a:p>
          <a:p>
            <a:pPr marL="285750" indent="-285750">
              <a:buFont typeface="Arial" panose="020B0604020202020204" pitchFamily="34" charset="0"/>
              <a:buChar char="•"/>
            </a:pPr>
            <a:r>
              <a:rPr lang="en-US" dirty="0"/>
              <a:t>Iterative and incremental </a:t>
            </a:r>
          </a:p>
          <a:p>
            <a:pPr marL="285750" indent="-285750">
              <a:buFont typeface="Arial" panose="020B0604020202020204" pitchFamily="34" charset="0"/>
              <a:buChar char="•"/>
            </a:pPr>
            <a:r>
              <a:rPr lang="en-US" dirty="0"/>
              <a:t>Multiple iterations each iteration results in a  release</a:t>
            </a:r>
          </a:p>
          <a:p>
            <a:pPr marL="285750" indent="-285750">
              <a:buFont typeface="Arial" panose="020B0604020202020204" pitchFamily="34" charset="0"/>
              <a:buChar char="•"/>
            </a:pPr>
            <a:r>
              <a:rPr lang="en-US" b="0" i="0" dirty="0">
                <a:solidFill>
                  <a:srgbClr val="1F1F1F"/>
                </a:solidFill>
                <a:effectLst/>
                <a:latin typeface="Source Sans Pro" panose="020B0503030403020204" pitchFamily="34" charset="0"/>
              </a:rPr>
              <a:t>you release something and you get some kind of a feedback</a:t>
            </a:r>
          </a:p>
          <a:p>
            <a:pPr marL="285750" indent="-285750">
              <a:buFont typeface="Arial" panose="020B0604020202020204" pitchFamily="34" charset="0"/>
              <a:buChar char="•"/>
            </a:pPr>
            <a:r>
              <a:rPr lang="en-US" sz="2000" b="1" dirty="0">
                <a:solidFill>
                  <a:srgbClr val="1F1F1F"/>
                </a:solidFill>
                <a:latin typeface="Source Sans Pro" panose="020B0503030403020204" pitchFamily="34" charset="0"/>
              </a:rPr>
              <a:t>M</a:t>
            </a:r>
            <a:r>
              <a:rPr lang="en-US" sz="2000" b="1" i="0" dirty="0">
                <a:solidFill>
                  <a:srgbClr val="1F1F1F"/>
                </a:solidFill>
                <a:effectLst/>
                <a:latin typeface="Source Sans Pro" panose="020B0503030403020204" pitchFamily="34" charset="0"/>
              </a:rPr>
              <a:t>ilestone :</a:t>
            </a:r>
            <a:r>
              <a:rPr lang="en-US" b="0" i="0" dirty="0">
                <a:solidFill>
                  <a:srgbClr val="1F1F1F"/>
                </a:solidFill>
                <a:effectLst/>
                <a:latin typeface="Source Sans Pro" panose="020B0503030403020204" pitchFamily="34" charset="0"/>
              </a:rPr>
              <a:t> Initial Operational Capability</a:t>
            </a:r>
            <a:endParaRPr lang="en-US" dirty="0"/>
          </a:p>
        </p:txBody>
      </p:sp>
    </p:spTree>
    <p:extLst>
      <p:ext uri="{BB962C8B-B14F-4D97-AF65-F5344CB8AC3E}">
        <p14:creationId xmlns:p14="http://schemas.microsoft.com/office/powerpoint/2010/main" val="75281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Process: </a:t>
            </a:r>
          </a:p>
        </p:txBody>
      </p:sp>
      <p:pic>
        <p:nvPicPr>
          <p:cNvPr id="4" name="Picture 2" descr="Rational Unified Process / RUP - software development method | toolshero"/>
          <p:cNvPicPr>
            <a:picLocks noGrp="1" noChangeAspect="1" noChangeArrowheads="1"/>
          </p:cNvPicPr>
          <p:nvPr>
            <p:ph idx="1"/>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t="14468"/>
          <a:stretch/>
        </p:blipFill>
        <p:spPr bwMode="auto">
          <a:xfrm>
            <a:off x="6128239" y="2505807"/>
            <a:ext cx="4778214" cy="35345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1623653"/>
            <a:ext cx="4824046" cy="461665"/>
          </a:xfrm>
          <a:prstGeom prst="rect">
            <a:avLst/>
          </a:prstGeom>
          <a:noFill/>
        </p:spPr>
        <p:txBody>
          <a:bodyPr wrap="square" rtlCol="0">
            <a:spAutoFit/>
          </a:bodyPr>
          <a:lstStyle/>
          <a:p>
            <a:r>
              <a:rPr lang="en-US" sz="2400" u="sng" dirty="0"/>
              <a:t>Transition: (Final Production Release)</a:t>
            </a:r>
          </a:p>
        </p:txBody>
      </p:sp>
      <p:sp>
        <p:nvSpPr>
          <p:cNvPr id="7" name="TextBox 6"/>
          <p:cNvSpPr txBox="1"/>
          <p:nvPr/>
        </p:nvSpPr>
        <p:spPr>
          <a:xfrm>
            <a:off x="457200" y="2936631"/>
            <a:ext cx="4202723"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4" descr="👆 Backhand Index Pointing Up Emoji — Meaning, Copy &amp; Pas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40816" y="5523645"/>
            <a:ext cx="369277" cy="369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33045" y="2356338"/>
            <a:ext cx="516284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Deployment</a:t>
            </a:r>
          </a:p>
          <a:p>
            <a:pPr marL="285750" indent="-285750">
              <a:buFont typeface="Arial" panose="020B0604020202020204" pitchFamily="34" charset="0"/>
              <a:buChar char="•"/>
            </a:pPr>
            <a:r>
              <a:rPr lang="en-US" dirty="0"/>
              <a:t>Stakeholder Feedback(</a:t>
            </a:r>
            <a:r>
              <a:rPr lang="en-US" sz="1800" spc="85" dirty="0">
                <a:latin typeface="Times New Roman"/>
                <a:cs typeface="Times New Roman"/>
              </a:rPr>
              <a:t>customer,</a:t>
            </a:r>
            <a:r>
              <a:rPr lang="en-US" sz="1800" spc="-80" dirty="0">
                <a:latin typeface="Times New Roman"/>
                <a:cs typeface="Times New Roman"/>
              </a:rPr>
              <a:t> </a:t>
            </a:r>
            <a:r>
              <a:rPr lang="en-US" sz="1800" spc="135" dirty="0">
                <a:latin typeface="Times New Roman"/>
                <a:cs typeface="Times New Roman"/>
              </a:rPr>
              <a:t>product</a:t>
            </a:r>
            <a:r>
              <a:rPr lang="en-US" sz="1800" spc="-95" dirty="0">
                <a:latin typeface="Times New Roman"/>
                <a:cs typeface="Times New Roman"/>
              </a:rPr>
              <a:t> </a:t>
            </a:r>
            <a:r>
              <a:rPr lang="en-US" sz="1800" spc="75" dirty="0">
                <a:latin typeface="Times New Roman"/>
                <a:cs typeface="Times New Roman"/>
              </a:rPr>
              <a:t>manager,</a:t>
            </a:r>
            <a:r>
              <a:rPr lang="en-US" sz="1800" spc="-60" dirty="0">
                <a:latin typeface="Times New Roman"/>
                <a:cs typeface="Times New Roman"/>
              </a:rPr>
              <a:t> </a:t>
            </a:r>
            <a:r>
              <a:rPr lang="en-US" sz="1800" spc="75" dirty="0">
                <a:latin typeface="Times New Roman"/>
                <a:cs typeface="Times New Roman"/>
              </a:rPr>
              <a:t>etc.</a:t>
            </a:r>
            <a:r>
              <a:rPr lang="en-US" dirty="0"/>
              <a:t>)</a:t>
            </a:r>
          </a:p>
          <a:p>
            <a:pPr marL="285750" indent="-285750">
              <a:buFont typeface="Arial" panose="020B0604020202020204" pitchFamily="34" charset="0"/>
              <a:buChar char="•"/>
            </a:pPr>
            <a:r>
              <a:rPr lang="en-US" dirty="0">
                <a:solidFill>
                  <a:srgbClr val="1F1F1F"/>
                </a:solidFill>
                <a:latin typeface="Source Sans Pro" panose="020B0503030403020204" pitchFamily="34" charset="0"/>
              </a:rPr>
              <a:t>old system to the new system migration </a:t>
            </a:r>
            <a:endParaRPr lang="en-US" dirty="0"/>
          </a:p>
          <a:p>
            <a:pPr marL="285750" indent="-285750">
              <a:buFont typeface="Arial" panose="020B0604020202020204" pitchFamily="34" charset="0"/>
              <a:buChar char="•"/>
            </a:pPr>
            <a:r>
              <a:rPr lang="en-US" dirty="0"/>
              <a:t>User Training</a:t>
            </a:r>
          </a:p>
        </p:txBody>
      </p:sp>
    </p:spTree>
    <p:extLst>
      <p:ext uri="{BB962C8B-B14F-4D97-AF65-F5344CB8AC3E}">
        <p14:creationId xmlns:p14="http://schemas.microsoft.com/office/powerpoint/2010/main" val="285850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48E7-AE40-4EBE-A91A-322D6CC4C09A}"/>
              </a:ext>
            </a:extLst>
          </p:cNvPr>
          <p:cNvSpPr>
            <a:spLocks noGrp="1"/>
          </p:cNvSpPr>
          <p:nvPr>
            <p:ph type="title"/>
          </p:nvPr>
        </p:nvSpPr>
        <p:spPr/>
        <p:txBody>
          <a:bodyPr/>
          <a:lstStyle/>
          <a:p>
            <a:r>
              <a:rPr lang="en-US" spc="-114" dirty="0"/>
              <a:t>Unified </a:t>
            </a:r>
            <a:r>
              <a:rPr lang="en-US" spc="-385" dirty="0"/>
              <a:t>Process</a:t>
            </a:r>
            <a:r>
              <a:rPr lang="en-US" spc="-484" dirty="0"/>
              <a:t> </a:t>
            </a:r>
            <a:r>
              <a:rPr lang="en-US" spc="-450" dirty="0"/>
              <a:t>Phases</a:t>
            </a:r>
            <a:endParaRPr lang="en-US" dirty="0"/>
          </a:p>
        </p:txBody>
      </p:sp>
      <p:sp>
        <p:nvSpPr>
          <p:cNvPr id="3" name="Content Placeholder 2">
            <a:extLst>
              <a:ext uri="{FF2B5EF4-FFF2-40B4-BE49-F238E27FC236}">
                <a16:creationId xmlns:a16="http://schemas.microsoft.com/office/drawing/2014/main" id="{DA9E3B0C-EDE7-4937-87D4-666C8F9E25A4}"/>
              </a:ext>
            </a:extLst>
          </p:cNvPr>
          <p:cNvSpPr>
            <a:spLocks noGrp="1"/>
          </p:cNvSpPr>
          <p:nvPr>
            <p:ph idx="1"/>
          </p:nvPr>
        </p:nvSpPr>
        <p:spPr/>
        <p:txBody>
          <a:bodyPr/>
          <a:lstStyle/>
          <a:p>
            <a:pPr marL="12700" indent="0">
              <a:lnSpc>
                <a:spcPct val="100000"/>
              </a:lnSpc>
              <a:spcBef>
                <a:spcPts val="350"/>
              </a:spcBef>
              <a:buClr>
                <a:srgbClr val="0AD0D9"/>
              </a:buClr>
              <a:buSzPct val="95000"/>
              <a:buNone/>
              <a:tabLst>
                <a:tab pos="285115" algn="l"/>
                <a:tab pos="285750" algn="l"/>
              </a:tabLst>
            </a:pPr>
            <a:endParaRPr lang="en-US" sz="2000" spc="80" dirty="0">
              <a:latin typeface="Times New Roman"/>
              <a:cs typeface="Times New Roman"/>
            </a:endParaRPr>
          </a:p>
          <a:p>
            <a:pPr marL="12700" indent="0">
              <a:lnSpc>
                <a:spcPct val="100000"/>
              </a:lnSpc>
              <a:spcBef>
                <a:spcPts val="350"/>
              </a:spcBef>
              <a:buClr>
                <a:srgbClr val="0AD0D9"/>
              </a:buClr>
              <a:buSzPct val="95000"/>
              <a:buNone/>
              <a:tabLst>
                <a:tab pos="285115" algn="l"/>
                <a:tab pos="285750" algn="l"/>
              </a:tabLst>
            </a:pPr>
            <a:endParaRPr lang="en-US" sz="2000" spc="80" dirty="0">
              <a:latin typeface="Times New Roman"/>
              <a:cs typeface="Times New Roman"/>
            </a:endParaRPr>
          </a:p>
          <a:p>
            <a:pPr marL="12700" indent="0">
              <a:lnSpc>
                <a:spcPct val="100000"/>
              </a:lnSpc>
              <a:spcBef>
                <a:spcPts val="350"/>
              </a:spcBef>
              <a:buClr>
                <a:srgbClr val="0AD0D9"/>
              </a:buClr>
              <a:buSzPct val="95000"/>
              <a:buNone/>
              <a:tabLst>
                <a:tab pos="285115" algn="l"/>
                <a:tab pos="285750" algn="l"/>
              </a:tabLst>
            </a:pPr>
            <a:endParaRPr lang="en-US" sz="2000" spc="80" dirty="0">
              <a:latin typeface="Times New Roman"/>
              <a:cs typeface="Times New Roman"/>
            </a:endParaRPr>
          </a:p>
          <a:p>
            <a:pPr marL="12700" indent="0">
              <a:lnSpc>
                <a:spcPct val="100000"/>
              </a:lnSpc>
              <a:spcBef>
                <a:spcPts val="350"/>
              </a:spcBef>
              <a:buClr>
                <a:srgbClr val="0AD0D9"/>
              </a:buClr>
              <a:buSzPct val="95000"/>
              <a:buNone/>
              <a:tabLst>
                <a:tab pos="285115" algn="l"/>
                <a:tab pos="285750" algn="l"/>
              </a:tabLst>
            </a:pPr>
            <a:r>
              <a:rPr lang="en-US" sz="2000" spc="80" dirty="0">
                <a:latin typeface="Times New Roman"/>
                <a:cs typeface="Times New Roman"/>
              </a:rPr>
              <a:t>Inception</a:t>
            </a:r>
            <a:endParaRPr lang="en-US" sz="2000" dirty="0">
              <a:latin typeface="Times New Roman"/>
              <a:cs typeface="Times New Roman"/>
            </a:endParaRPr>
          </a:p>
          <a:p>
            <a:pPr marL="405765" marR="5080" lvl="1" indent="0">
              <a:lnSpc>
                <a:spcPts val="1950"/>
              </a:lnSpc>
              <a:spcBef>
                <a:spcPts val="465"/>
              </a:spcBef>
              <a:buClr>
                <a:srgbClr val="0E6EC5"/>
              </a:buClr>
              <a:buSzPct val="83333"/>
              <a:buNone/>
              <a:tabLst>
                <a:tab pos="652145" algn="l"/>
                <a:tab pos="653415" algn="l"/>
              </a:tabLst>
            </a:pPr>
            <a:r>
              <a:rPr lang="en-US" sz="1800" spc="50" dirty="0">
                <a:latin typeface="Times New Roman"/>
                <a:cs typeface="Times New Roman"/>
              </a:rPr>
              <a:t>Define</a:t>
            </a:r>
            <a:r>
              <a:rPr lang="en-US" sz="1800" spc="-35" dirty="0">
                <a:latin typeface="Times New Roman"/>
                <a:cs typeface="Times New Roman"/>
              </a:rPr>
              <a:t> </a:t>
            </a:r>
            <a:r>
              <a:rPr lang="en-US" sz="1800" b="1" spc="120" dirty="0">
                <a:latin typeface="Times New Roman"/>
                <a:cs typeface="Times New Roman"/>
              </a:rPr>
              <a:t>business</a:t>
            </a:r>
            <a:r>
              <a:rPr lang="en-US" sz="1800" b="1" spc="-95" dirty="0">
                <a:latin typeface="Times New Roman"/>
                <a:cs typeface="Times New Roman"/>
              </a:rPr>
              <a:t> </a:t>
            </a:r>
            <a:r>
              <a:rPr lang="en-US" sz="1800" b="1" spc="85" dirty="0">
                <a:latin typeface="Times New Roman"/>
                <a:cs typeface="Times New Roman"/>
              </a:rPr>
              <a:t>case</a:t>
            </a:r>
            <a:r>
              <a:rPr lang="en-US" sz="1800" spc="85" dirty="0">
                <a:latin typeface="Times New Roman"/>
                <a:cs typeface="Times New Roman"/>
              </a:rPr>
              <a:t>,</a:t>
            </a:r>
            <a:r>
              <a:rPr lang="en-US" sz="1800" spc="20" dirty="0">
                <a:latin typeface="Times New Roman"/>
                <a:cs typeface="Times New Roman"/>
              </a:rPr>
              <a:t> </a:t>
            </a:r>
            <a:r>
              <a:rPr lang="en-US" sz="1800" b="1" spc="65" dirty="0">
                <a:latin typeface="Times New Roman"/>
                <a:cs typeface="Times New Roman"/>
              </a:rPr>
              <a:t>risks</a:t>
            </a:r>
            <a:r>
              <a:rPr lang="en-US" sz="1800" spc="65" dirty="0">
                <a:latin typeface="Times New Roman"/>
                <a:cs typeface="Times New Roman"/>
              </a:rPr>
              <a:t>,</a:t>
            </a:r>
            <a:r>
              <a:rPr lang="en-US" sz="1800" spc="30" dirty="0">
                <a:latin typeface="Times New Roman"/>
                <a:cs typeface="Times New Roman"/>
              </a:rPr>
              <a:t> </a:t>
            </a:r>
            <a:r>
              <a:rPr lang="en-US" sz="1800" b="1" spc="-145" dirty="0">
                <a:latin typeface="Times New Roman"/>
                <a:cs typeface="Times New Roman"/>
              </a:rPr>
              <a:t>10%</a:t>
            </a:r>
            <a:r>
              <a:rPr lang="en-US" sz="1800" b="1" spc="-50" dirty="0">
                <a:latin typeface="Times New Roman"/>
                <a:cs typeface="Times New Roman"/>
              </a:rPr>
              <a:t> </a:t>
            </a:r>
            <a:r>
              <a:rPr lang="en-US" sz="1800" b="1" spc="105" dirty="0">
                <a:latin typeface="Times New Roman"/>
                <a:cs typeface="Times New Roman"/>
              </a:rPr>
              <a:t>requirements</a:t>
            </a:r>
            <a:r>
              <a:rPr lang="en-US" sz="1800" b="1" spc="-70" dirty="0">
                <a:latin typeface="Times New Roman"/>
                <a:cs typeface="Times New Roman"/>
              </a:rPr>
              <a:t> </a:t>
            </a:r>
            <a:r>
              <a:rPr lang="en-US" sz="1800" spc="55" dirty="0">
                <a:latin typeface="Times New Roman"/>
                <a:cs typeface="Times New Roman"/>
              </a:rPr>
              <a:t>identified,</a:t>
            </a:r>
            <a:r>
              <a:rPr lang="en-US" sz="1800" dirty="0">
                <a:latin typeface="Times New Roman"/>
                <a:cs typeface="Times New Roman"/>
              </a:rPr>
              <a:t> </a:t>
            </a:r>
            <a:r>
              <a:rPr lang="en-US" sz="1800" spc="75" dirty="0">
                <a:latin typeface="Times New Roman"/>
                <a:cs typeface="Times New Roman"/>
              </a:rPr>
              <a:t>estimate  </a:t>
            </a:r>
            <a:r>
              <a:rPr lang="en-US" sz="1800" spc="70" dirty="0">
                <a:latin typeface="Times New Roman"/>
                <a:cs typeface="Times New Roman"/>
              </a:rPr>
              <a:t>next </a:t>
            </a:r>
            <a:r>
              <a:rPr lang="en-US" sz="1800" spc="80" dirty="0">
                <a:latin typeface="Times New Roman"/>
                <a:cs typeface="Times New Roman"/>
              </a:rPr>
              <a:t>phase</a:t>
            </a:r>
            <a:r>
              <a:rPr lang="en-US" sz="1800" spc="-254" dirty="0">
                <a:latin typeface="Times New Roman"/>
                <a:cs typeface="Times New Roman"/>
              </a:rPr>
              <a:t> </a:t>
            </a:r>
            <a:r>
              <a:rPr lang="en-US" sz="1800" spc="35" dirty="0">
                <a:latin typeface="Times New Roman"/>
                <a:cs typeface="Times New Roman"/>
              </a:rPr>
              <a:t>effort.</a:t>
            </a:r>
            <a:endParaRPr lang="en-US" sz="1800" dirty="0">
              <a:latin typeface="Times New Roman"/>
              <a:cs typeface="Times New Roman"/>
            </a:endParaRPr>
          </a:p>
          <a:p>
            <a:pPr marL="12700" indent="0">
              <a:lnSpc>
                <a:spcPct val="100000"/>
              </a:lnSpc>
              <a:spcBef>
                <a:spcPts val="200"/>
              </a:spcBef>
              <a:buClr>
                <a:srgbClr val="0AD0D9"/>
              </a:buClr>
              <a:buSzPct val="95000"/>
              <a:buNone/>
              <a:tabLst>
                <a:tab pos="285115" algn="l"/>
                <a:tab pos="285750" algn="l"/>
              </a:tabLst>
            </a:pPr>
            <a:r>
              <a:rPr lang="en-US" sz="2000" spc="65" dirty="0">
                <a:latin typeface="Times New Roman"/>
                <a:cs typeface="Times New Roman"/>
              </a:rPr>
              <a:t>Elaboration</a:t>
            </a:r>
            <a:endParaRPr lang="en-US" sz="2000" dirty="0">
              <a:latin typeface="Times New Roman"/>
              <a:cs typeface="Times New Roman"/>
            </a:endParaRPr>
          </a:p>
          <a:p>
            <a:pPr marL="405765" marR="83185" lvl="1" indent="0">
              <a:lnSpc>
                <a:spcPts val="1939"/>
              </a:lnSpc>
              <a:spcBef>
                <a:spcPts val="470"/>
              </a:spcBef>
              <a:buClr>
                <a:srgbClr val="0E6EC5"/>
              </a:buClr>
              <a:buSzPct val="83333"/>
              <a:buNone/>
              <a:tabLst>
                <a:tab pos="652145" algn="l"/>
                <a:tab pos="653415" algn="l"/>
              </a:tabLst>
            </a:pPr>
            <a:r>
              <a:rPr lang="en-US" sz="1800" b="1" spc="100" dirty="0">
                <a:latin typeface="Times New Roman"/>
                <a:cs typeface="Times New Roman"/>
              </a:rPr>
              <a:t>Understanding</a:t>
            </a:r>
            <a:r>
              <a:rPr lang="en-US" sz="1800" b="1" spc="-85" dirty="0">
                <a:latin typeface="Times New Roman"/>
                <a:cs typeface="Times New Roman"/>
              </a:rPr>
              <a:t> </a:t>
            </a:r>
            <a:r>
              <a:rPr lang="en-US" sz="1800" b="1" spc="105" dirty="0">
                <a:latin typeface="Times New Roman"/>
                <a:cs typeface="Times New Roman"/>
              </a:rPr>
              <a:t>of</a:t>
            </a:r>
            <a:r>
              <a:rPr lang="en-US" sz="1800" b="1" spc="-20" dirty="0">
                <a:latin typeface="Times New Roman"/>
                <a:cs typeface="Times New Roman"/>
              </a:rPr>
              <a:t> </a:t>
            </a:r>
            <a:r>
              <a:rPr lang="en-US" sz="1800" b="1" spc="105" dirty="0">
                <a:latin typeface="Times New Roman"/>
                <a:cs typeface="Times New Roman"/>
              </a:rPr>
              <a:t>problem</a:t>
            </a:r>
            <a:r>
              <a:rPr lang="en-US" sz="1800" b="1" spc="380" dirty="0">
                <a:latin typeface="Times New Roman"/>
                <a:cs typeface="Times New Roman"/>
              </a:rPr>
              <a:t> </a:t>
            </a:r>
            <a:r>
              <a:rPr lang="en-US" sz="1800" b="1" spc="225" dirty="0">
                <a:latin typeface="Times New Roman"/>
                <a:cs typeface="Times New Roman"/>
              </a:rPr>
              <a:t>/</a:t>
            </a:r>
            <a:r>
              <a:rPr lang="en-US" sz="1800" b="1" spc="-65" dirty="0">
                <a:latin typeface="Times New Roman"/>
                <a:cs typeface="Times New Roman"/>
              </a:rPr>
              <a:t> </a:t>
            </a:r>
            <a:r>
              <a:rPr lang="en-US" sz="1800" b="1" spc="75" dirty="0">
                <a:latin typeface="Times New Roman"/>
                <a:cs typeface="Times New Roman"/>
              </a:rPr>
              <a:t>architecture</a:t>
            </a:r>
            <a:r>
              <a:rPr lang="en-US" sz="1800" spc="75" dirty="0">
                <a:latin typeface="Times New Roman"/>
                <a:cs typeface="Times New Roman"/>
              </a:rPr>
              <a:t>,</a:t>
            </a:r>
            <a:r>
              <a:rPr lang="en-US" sz="1800" spc="-15" dirty="0">
                <a:latin typeface="Times New Roman"/>
                <a:cs typeface="Times New Roman"/>
              </a:rPr>
              <a:t> </a:t>
            </a:r>
            <a:r>
              <a:rPr lang="en-US" sz="1800" b="1" spc="70" dirty="0">
                <a:latin typeface="Times New Roman"/>
                <a:cs typeface="Times New Roman"/>
              </a:rPr>
              <a:t>risk</a:t>
            </a:r>
            <a:r>
              <a:rPr lang="en-US" sz="1800" b="1" spc="-60" dirty="0">
                <a:latin typeface="Times New Roman"/>
                <a:cs typeface="Times New Roman"/>
              </a:rPr>
              <a:t> </a:t>
            </a:r>
            <a:r>
              <a:rPr lang="en-US" sz="1800" b="1" spc="100" dirty="0">
                <a:latin typeface="Times New Roman"/>
                <a:cs typeface="Times New Roman"/>
              </a:rPr>
              <a:t>significant</a:t>
            </a:r>
            <a:r>
              <a:rPr lang="en-US" sz="1800" b="1" spc="-60" dirty="0">
                <a:latin typeface="Times New Roman"/>
                <a:cs typeface="Times New Roman"/>
              </a:rPr>
              <a:t> </a:t>
            </a:r>
            <a:r>
              <a:rPr lang="en-US" sz="1800" spc="80" dirty="0">
                <a:latin typeface="Times New Roman"/>
                <a:cs typeface="Times New Roman"/>
              </a:rPr>
              <a:t>units  </a:t>
            </a:r>
            <a:r>
              <a:rPr lang="en-US" sz="1800" spc="65" dirty="0">
                <a:latin typeface="Times New Roman"/>
                <a:cs typeface="Times New Roman"/>
              </a:rPr>
              <a:t>are </a:t>
            </a:r>
            <a:r>
              <a:rPr lang="en-US" sz="1800" spc="80" dirty="0">
                <a:latin typeface="Times New Roman"/>
                <a:cs typeface="Times New Roman"/>
              </a:rPr>
              <a:t>coded/tested, </a:t>
            </a:r>
            <a:r>
              <a:rPr lang="en-US" sz="1800" b="1" spc="-45" dirty="0">
                <a:latin typeface="Times New Roman"/>
                <a:cs typeface="Times New Roman"/>
              </a:rPr>
              <a:t>80% </a:t>
            </a:r>
            <a:r>
              <a:rPr lang="en-US" sz="1800" spc="85" dirty="0">
                <a:latin typeface="Times New Roman"/>
                <a:cs typeface="Times New Roman"/>
              </a:rPr>
              <a:t>requirements</a:t>
            </a:r>
            <a:r>
              <a:rPr lang="en-US" sz="1800" spc="-280" dirty="0">
                <a:latin typeface="Times New Roman"/>
                <a:cs typeface="Times New Roman"/>
              </a:rPr>
              <a:t> </a:t>
            </a:r>
            <a:r>
              <a:rPr lang="en-US" sz="1800" spc="55" dirty="0">
                <a:latin typeface="Times New Roman"/>
                <a:cs typeface="Times New Roman"/>
              </a:rPr>
              <a:t>identified.</a:t>
            </a:r>
            <a:endParaRPr lang="en-US" sz="1800" dirty="0">
              <a:latin typeface="Times New Roman"/>
              <a:cs typeface="Times New Roman"/>
            </a:endParaRPr>
          </a:p>
          <a:p>
            <a:pPr marL="12700" indent="0">
              <a:lnSpc>
                <a:spcPct val="100000"/>
              </a:lnSpc>
              <a:spcBef>
                <a:spcPts val="210"/>
              </a:spcBef>
              <a:buClr>
                <a:srgbClr val="0AD0D9"/>
              </a:buClr>
              <a:buSzPct val="95000"/>
              <a:buNone/>
              <a:tabLst>
                <a:tab pos="285115" algn="l"/>
                <a:tab pos="285750" algn="l"/>
              </a:tabLst>
            </a:pPr>
            <a:r>
              <a:rPr lang="en-US" sz="2000" spc="85" dirty="0">
                <a:latin typeface="Times New Roman"/>
                <a:cs typeface="Times New Roman"/>
              </a:rPr>
              <a:t>Construction</a:t>
            </a:r>
            <a:endParaRPr lang="en-US" sz="2000" dirty="0">
              <a:latin typeface="Times New Roman"/>
              <a:cs typeface="Times New Roman"/>
            </a:endParaRPr>
          </a:p>
          <a:p>
            <a:pPr marL="405765" lvl="1" indent="0">
              <a:lnSpc>
                <a:spcPct val="100000"/>
              </a:lnSpc>
              <a:spcBef>
                <a:spcPts val="225"/>
              </a:spcBef>
              <a:buClr>
                <a:srgbClr val="0E6EC5"/>
              </a:buClr>
              <a:buSzPct val="83333"/>
              <a:buNone/>
              <a:tabLst>
                <a:tab pos="652145" algn="l"/>
                <a:tab pos="653415" algn="l"/>
              </a:tabLst>
            </a:pPr>
            <a:r>
              <a:rPr lang="en-US" sz="1800" spc="30" dirty="0">
                <a:latin typeface="Times New Roman"/>
                <a:cs typeface="Times New Roman"/>
              </a:rPr>
              <a:t>System</a:t>
            </a:r>
            <a:r>
              <a:rPr lang="en-US" sz="1800" spc="-105" dirty="0">
                <a:latin typeface="Times New Roman"/>
                <a:cs typeface="Times New Roman"/>
              </a:rPr>
              <a:t> </a:t>
            </a:r>
            <a:r>
              <a:rPr lang="en-US" sz="1800" spc="50" dirty="0">
                <a:latin typeface="Times New Roman"/>
                <a:cs typeface="Times New Roman"/>
              </a:rPr>
              <a:t>design,</a:t>
            </a:r>
            <a:r>
              <a:rPr lang="en-US" sz="1800" spc="15" dirty="0">
                <a:latin typeface="Times New Roman"/>
                <a:cs typeface="Times New Roman"/>
              </a:rPr>
              <a:t> </a:t>
            </a:r>
            <a:r>
              <a:rPr lang="en-US" sz="1800" b="1" spc="90" dirty="0">
                <a:latin typeface="Times New Roman"/>
                <a:cs typeface="Times New Roman"/>
              </a:rPr>
              <a:t>programming</a:t>
            </a:r>
            <a:r>
              <a:rPr lang="en-US" sz="1800" b="1" spc="-30" dirty="0">
                <a:latin typeface="Times New Roman"/>
                <a:cs typeface="Times New Roman"/>
              </a:rPr>
              <a:t> </a:t>
            </a:r>
            <a:r>
              <a:rPr lang="en-US" sz="1800" b="1" spc="105" dirty="0">
                <a:latin typeface="Times New Roman"/>
                <a:cs typeface="Times New Roman"/>
              </a:rPr>
              <a:t>and</a:t>
            </a:r>
            <a:r>
              <a:rPr lang="en-US" sz="1800" b="1" spc="-60" dirty="0">
                <a:latin typeface="Times New Roman"/>
                <a:cs typeface="Times New Roman"/>
              </a:rPr>
              <a:t> </a:t>
            </a:r>
            <a:r>
              <a:rPr lang="en-US" sz="1800" b="1" spc="95" dirty="0">
                <a:latin typeface="Times New Roman"/>
                <a:cs typeface="Times New Roman"/>
              </a:rPr>
              <a:t>testing</a:t>
            </a:r>
            <a:r>
              <a:rPr lang="en-US" sz="1800" spc="95" dirty="0">
                <a:latin typeface="Times New Roman"/>
                <a:cs typeface="Times New Roman"/>
              </a:rPr>
              <a:t>.</a:t>
            </a:r>
            <a:endParaRPr lang="en-US" sz="1800" dirty="0">
              <a:latin typeface="Times New Roman"/>
              <a:cs typeface="Times New Roman"/>
            </a:endParaRPr>
          </a:p>
          <a:p>
            <a:pPr marL="12700" indent="0">
              <a:lnSpc>
                <a:spcPct val="100000"/>
              </a:lnSpc>
              <a:spcBef>
                <a:spcPts val="229"/>
              </a:spcBef>
              <a:buClr>
                <a:srgbClr val="0AD0D9"/>
              </a:buClr>
              <a:buSzPct val="95000"/>
              <a:buNone/>
              <a:tabLst>
                <a:tab pos="285115" algn="l"/>
                <a:tab pos="285750" algn="l"/>
              </a:tabLst>
            </a:pPr>
            <a:r>
              <a:rPr lang="en-US" sz="2000" spc="60" dirty="0">
                <a:latin typeface="Times New Roman"/>
                <a:cs typeface="Times New Roman"/>
              </a:rPr>
              <a:t>Transition</a:t>
            </a:r>
            <a:endParaRPr lang="en-US" sz="2000" dirty="0">
              <a:latin typeface="Times New Roman"/>
              <a:cs typeface="Times New Roman"/>
            </a:endParaRPr>
          </a:p>
          <a:p>
            <a:pPr marL="405765" lvl="1" indent="0">
              <a:lnSpc>
                <a:spcPct val="100000"/>
              </a:lnSpc>
              <a:spcBef>
                <a:spcPts val="225"/>
              </a:spcBef>
              <a:buClr>
                <a:srgbClr val="0E6EC5"/>
              </a:buClr>
              <a:buSzPct val="83333"/>
              <a:buNone/>
              <a:tabLst>
                <a:tab pos="652145" algn="l"/>
                <a:tab pos="653415" algn="l"/>
              </a:tabLst>
            </a:pPr>
            <a:r>
              <a:rPr lang="en-US" sz="1800" b="1" spc="105" dirty="0">
                <a:latin typeface="Times New Roman"/>
                <a:cs typeface="Times New Roman"/>
              </a:rPr>
              <a:t>Deploy</a:t>
            </a:r>
            <a:r>
              <a:rPr lang="en-US" sz="1800" b="1" spc="-40" dirty="0">
                <a:latin typeface="Times New Roman"/>
                <a:cs typeface="Times New Roman"/>
              </a:rPr>
              <a:t> </a:t>
            </a:r>
            <a:r>
              <a:rPr lang="en-US" sz="1800" spc="110" dirty="0">
                <a:latin typeface="Times New Roman"/>
                <a:cs typeface="Times New Roman"/>
              </a:rPr>
              <a:t>the</a:t>
            </a:r>
            <a:r>
              <a:rPr lang="en-US" sz="1800" spc="-90" dirty="0">
                <a:latin typeface="Times New Roman"/>
                <a:cs typeface="Times New Roman"/>
              </a:rPr>
              <a:t> </a:t>
            </a:r>
            <a:r>
              <a:rPr lang="en-US" sz="1800" spc="55" dirty="0">
                <a:latin typeface="Times New Roman"/>
                <a:cs typeface="Times New Roman"/>
              </a:rPr>
              <a:t>system</a:t>
            </a:r>
            <a:r>
              <a:rPr lang="en-US" sz="1800" spc="-40" dirty="0">
                <a:latin typeface="Times New Roman"/>
                <a:cs typeface="Times New Roman"/>
              </a:rPr>
              <a:t> </a:t>
            </a:r>
            <a:r>
              <a:rPr lang="en-US" sz="1800" spc="75" dirty="0">
                <a:latin typeface="Times New Roman"/>
                <a:cs typeface="Times New Roman"/>
              </a:rPr>
              <a:t>in</a:t>
            </a:r>
            <a:r>
              <a:rPr lang="en-US" sz="1800" spc="-35" dirty="0">
                <a:latin typeface="Times New Roman"/>
                <a:cs typeface="Times New Roman"/>
              </a:rPr>
              <a:t> </a:t>
            </a:r>
            <a:r>
              <a:rPr lang="en-US" sz="1800" spc="50" dirty="0">
                <a:latin typeface="Times New Roman"/>
                <a:cs typeface="Times New Roman"/>
              </a:rPr>
              <a:t>its</a:t>
            </a:r>
            <a:r>
              <a:rPr lang="en-US" sz="1800" spc="-70" dirty="0">
                <a:latin typeface="Times New Roman"/>
                <a:cs typeface="Times New Roman"/>
              </a:rPr>
              <a:t> </a:t>
            </a:r>
            <a:r>
              <a:rPr lang="en-US" sz="1800" spc="70" dirty="0">
                <a:latin typeface="Times New Roman"/>
                <a:cs typeface="Times New Roman"/>
              </a:rPr>
              <a:t>operating</a:t>
            </a:r>
            <a:r>
              <a:rPr lang="en-US" sz="1800" spc="-35" dirty="0">
                <a:latin typeface="Times New Roman"/>
                <a:cs typeface="Times New Roman"/>
              </a:rPr>
              <a:t> </a:t>
            </a:r>
            <a:r>
              <a:rPr lang="en-US" sz="1800" spc="75" dirty="0">
                <a:latin typeface="Times New Roman"/>
                <a:cs typeface="Times New Roman"/>
              </a:rPr>
              <a:t>environment.</a:t>
            </a:r>
            <a:endParaRPr lang="en-US" sz="1800" dirty="0">
              <a:latin typeface="Times New Roman"/>
              <a:cs typeface="Times New Roman"/>
            </a:endParaRPr>
          </a:p>
          <a:p>
            <a:pPr marL="0" indent="0">
              <a:buNone/>
            </a:pPr>
            <a:endParaRPr lang="en-US" dirty="0"/>
          </a:p>
        </p:txBody>
      </p:sp>
      <p:pic>
        <p:nvPicPr>
          <p:cNvPr id="5" name="Picture 4">
            <a:extLst>
              <a:ext uri="{FF2B5EF4-FFF2-40B4-BE49-F238E27FC236}">
                <a16:creationId xmlns:a16="http://schemas.microsoft.com/office/drawing/2014/main" id="{C1D114D3-B5DD-4879-9C1A-55DAD4BD6A49}"/>
              </a:ext>
            </a:extLst>
          </p:cNvPr>
          <p:cNvPicPr>
            <a:picLocks noChangeAspect="1"/>
          </p:cNvPicPr>
          <p:nvPr/>
        </p:nvPicPr>
        <p:blipFill>
          <a:blip r:embed="rId2"/>
          <a:stretch>
            <a:fillRect/>
          </a:stretch>
        </p:blipFill>
        <p:spPr>
          <a:xfrm>
            <a:off x="1084882" y="1959405"/>
            <a:ext cx="9438467" cy="830290"/>
          </a:xfrm>
          <a:prstGeom prst="rect">
            <a:avLst/>
          </a:prstGeom>
        </p:spPr>
      </p:pic>
    </p:spTree>
    <p:extLst>
      <p:ext uri="{BB962C8B-B14F-4D97-AF65-F5344CB8AC3E}">
        <p14:creationId xmlns:p14="http://schemas.microsoft.com/office/powerpoint/2010/main" val="171531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EF7A-8995-4A91-9572-FDC4CD1A43CB}"/>
              </a:ext>
            </a:extLst>
          </p:cNvPr>
          <p:cNvSpPr>
            <a:spLocks noGrp="1"/>
          </p:cNvSpPr>
          <p:nvPr>
            <p:ph type="title"/>
          </p:nvPr>
        </p:nvSpPr>
        <p:spPr/>
        <p:txBody>
          <a:bodyPr/>
          <a:lstStyle/>
          <a:p>
            <a:r>
              <a:rPr lang="en-US" spc="-425" dirty="0"/>
              <a:t>Phase</a:t>
            </a:r>
            <a:r>
              <a:rPr lang="en-US" spc="-345" dirty="0"/>
              <a:t> </a:t>
            </a:r>
            <a:r>
              <a:rPr lang="en-US" spc="-229" dirty="0"/>
              <a:t>Deliverables</a:t>
            </a:r>
            <a:endParaRPr lang="en-US" dirty="0"/>
          </a:p>
        </p:txBody>
      </p:sp>
      <p:pic>
        <p:nvPicPr>
          <p:cNvPr id="5" name="Content Placeholder 4">
            <a:extLst>
              <a:ext uri="{FF2B5EF4-FFF2-40B4-BE49-F238E27FC236}">
                <a16:creationId xmlns:a16="http://schemas.microsoft.com/office/drawing/2014/main" id="{539B6620-C8CB-4506-AC5D-783636F6123A}"/>
              </a:ext>
            </a:extLst>
          </p:cNvPr>
          <p:cNvPicPr>
            <a:picLocks noGrp="1" noChangeAspect="1"/>
          </p:cNvPicPr>
          <p:nvPr>
            <p:ph idx="1"/>
          </p:nvPr>
        </p:nvPicPr>
        <p:blipFill>
          <a:blip r:embed="rId2"/>
          <a:stretch>
            <a:fillRect/>
          </a:stretch>
        </p:blipFill>
        <p:spPr>
          <a:xfrm>
            <a:off x="542441" y="2162968"/>
            <a:ext cx="10811359" cy="4695031"/>
          </a:xfrm>
        </p:spPr>
      </p:pic>
    </p:spTree>
    <p:extLst>
      <p:ext uri="{BB962C8B-B14F-4D97-AF65-F5344CB8AC3E}">
        <p14:creationId xmlns:p14="http://schemas.microsoft.com/office/powerpoint/2010/main" val="376447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p>
        </p:txBody>
      </p:sp>
      <p:sp>
        <p:nvSpPr>
          <p:cNvPr id="3" name="Content Placeholder 2"/>
          <p:cNvSpPr>
            <a:spLocks noGrp="1"/>
          </p:cNvSpPr>
          <p:nvPr>
            <p:ph idx="1"/>
          </p:nvPr>
        </p:nvSpPr>
        <p:spPr>
          <a:xfrm>
            <a:off x="838200" y="1825625"/>
            <a:ext cx="6533271" cy="4351338"/>
          </a:xfrm>
        </p:spPr>
        <p:txBody>
          <a:bodyPr>
            <a:normAutofit/>
          </a:bodyPr>
          <a:lstStyle/>
          <a:p>
            <a:r>
              <a:rPr lang="en-US" sz="1800" dirty="0"/>
              <a:t>It is a framework</a:t>
            </a:r>
            <a:r>
              <a:rPr lang="en-US" sz="2400" dirty="0"/>
              <a:t>(</a:t>
            </a:r>
            <a:r>
              <a:rPr lang="en-US" sz="1600" b="0" i="0" dirty="0">
                <a:solidFill>
                  <a:srgbClr val="1F1F1F"/>
                </a:solidFill>
                <a:effectLst/>
              </a:rPr>
              <a:t>you can use any of your other models as part of this framework</a:t>
            </a:r>
            <a:r>
              <a:rPr lang="en-US" sz="2400" dirty="0"/>
              <a:t>)</a:t>
            </a:r>
          </a:p>
          <a:p>
            <a:r>
              <a:rPr lang="en-US" sz="2000" dirty="0">
                <a:solidFill>
                  <a:srgbClr val="1F1F1F"/>
                </a:solidFill>
              </a:rPr>
              <a:t>every step requires all of these different software processes</a:t>
            </a:r>
            <a:endParaRPr lang="en-US" sz="2000" dirty="0"/>
          </a:p>
          <a:p>
            <a:r>
              <a:rPr lang="en-US" sz="1800" dirty="0"/>
              <a:t>Architecture Centric</a:t>
            </a:r>
          </a:p>
          <a:p>
            <a:r>
              <a:rPr lang="en-US" sz="1800" dirty="0"/>
              <a:t>User centric(</a:t>
            </a:r>
            <a:r>
              <a:rPr lang="en-US" sz="1800" spc="55" dirty="0">
                <a:latin typeface="Times New Roman"/>
                <a:cs typeface="Times New Roman"/>
              </a:rPr>
              <a:t>Utilizes</a:t>
            </a:r>
            <a:r>
              <a:rPr lang="en-US" sz="1800" spc="-90" dirty="0">
                <a:latin typeface="Times New Roman"/>
                <a:cs typeface="Times New Roman"/>
              </a:rPr>
              <a:t> </a:t>
            </a:r>
            <a:r>
              <a:rPr lang="en-US" sz="1800" spc="105" dirty="0">
                <a:latin typeface="Times New Roman"/>
                <a:cs typeface="Times New Roman"/>
              </a:rPr>
              <a:t>use</a:t>
            </a:r>
            <a:r>
              <a:rPr lang="en-US" sz="1800" spc="-120" dirty="0">
                <a:latin typeface="Times New Roman"/>
                <a:cs typeface="Times New Roman"/>
              </a:rPr>
              <a:t> </a:t>
            </a:r>
            <a:r>
              <a:rPr lang="en-US" sz="1800" spc="70" dirty="0">
                <a:latin typeface="Times New Roman"/>
                <a:cs typeface="Times New Roman"/>
              </a:rPr>
              <a:t>case</a:t>
            </a:r>
            <a:r>
              <a:rPr lang="en-US" sz="1800" spc="-75" dirty="0">
                <a:latin typeface="Times New Roman"/>
                <a:cs typeface="Times New Roman"/>
              </a:rPr>
              <a:t> </a:t>
            </a:r>
            <a:r>
              <a:rPr lang="en-US" sz="1800" spc="125" dirty="0">
                <a:latin typeface="Times New Roman"/>
                <a:cs typeface="Times New Roman"/>
              </a:rPr>
              <a:t>model</a:t>
            </a:r>
            <a:r>
              <a:rPr lang="en-US" sz="1800" spc="-20" dirty="0">
                <a:latin typeface="Times New Roman"/>
                <a:cs typeface="Times New Roman"/>
              </a:rPr>
              <a:t> </a:t>
            </a:r>
            <a:r>
              <a:rPr lang="en-US" sz="1800" spc="140" dirty="0">
                <a:latin typeface="Times New Roman"/>
                <a:cs typeface="Times New Roman"/>
              </a:rPr>
              <a:t>to</a:t>
            </a:r>
            <a:r>
              <a:rPr lang="en-US" sz="1800" spc="-140" dirty="0">
                <a:latin typeface="Times New Roman"/>
                <a:cs typeface="Times New Roman"/>
              </a:rPr>
              <a:t> </a:t>
            </a:r>
            <a:r>
              <a:rPr lang="en-US" sz="1800" spc="90" dirty="0">
                <a:latin typeface="Times New Roman"/>
                <a:cs typeface="Times New Roman"/>
              </a:rPr>
              <a:t>describe</a:t>
            </a:r>
            <a:r>
              <a:rPr lang="en-US" sz="1800" spc="-140" dirty="0">
                <a:latin typeface="Times New Roman"/>
                <a:cs typeface="Times New Roman"/>
              </a:rPr>
              <a:t> </a:t>
            </a:r>
            <a:r>
              <a:rPr lang="en-US" sz="1800" spc="55" dirty="0">
                <a:latin typeface="Times New Roman"/>
                <a:cs typeface="Times New Roman"/>
              </a:rPr>
              <a:t>complete  </a:t>
            </a:r>
            <a:r>
              <a:rPr lang="en-US" sz="1800" spc="90" dirty="0">
                <a:latin typeface="Times New Roman"/>
                <a:cs typeface="Times New Roman"/>
              </a:rPr>
              <a:t>functionality </a:t>
            </a:r>
            <a:r>
              <a:rPr lang="en-US" sz="1800" spc="20" dirty="0">
                <a:latin typeface="Times New Roman"/>
                <a:cs typeface="Times New Roman"/>
              </a:rPr>
              <a:t>of </a:t>
            </a:r>
            <a:r>
              <a:rPr lang="en-US" sz="1800" spc="170" dirty="0">
                <a:latin typeface="Times New Roman"/>
                <a:cs typeface="Times New Roman"/>
              </a:rPr>
              <a:t>the</a:t>
            </a:r>
            <a:r>
              <a:rPr lang="en-US" sz="1800" spc="-360" dirty="0">
                <a:latin typeface="Times New Roman"/>
                <a:cs typeface="Times New Roman"/>
              </a:rPr>
              <a:t> </a:t>
            </a:r>
            <a:r>
              <a:rPr lang="en-US" sz="1800" spc="80" dirty="0">
                <a:latin typeface="Times New Roman"/>
                <a:cs typeface="Times New Roman"/>
              </a:rPr>
              <a:t>system</a:t>
            </a:r>
            <a:r>
              <a:rPr lang="en-US" sz="1800" dirty="0"/>
              <a:t>)</a:t>
            </a:r>
          </a:p>
          <a:p>
            <a:r>
              <a:rPr lang="en-US" sz="1800" dirty="0"/>
              <a:t>Focus on risk mitigation</a:t>
            </a:r>
          </a:p>
        </p:txBody>
      </p:sp>
      <p:pic>
        <p:nvPicPr>
          <p:cNvPr id="4" name="Picture 3"/>
          <p:cNvPicPr>
            <a:picLocks noChangeAspect="1"/>
          </p:cNvPicPr>
          <p:nvPr/>
        </p:nvPicPr>
        <p:blipFill>
          <a:blip r:embed="rId3"/>
          <a:stretch>
            <a:fillRect/>
          </a:stretch>
        </p:blipFill>
        <p:spPr>
          <a:xfrm>
            <a:off x="6489700" y="2788285"/>
            <a:ext cx="5566534" cy="3704589"/>
          </a:xfrm>
          <a:prstGeom prst="rect">
            <a:avLst/>
          </a:prstGeom>
        </p:spPr>
      </p:pic>
    </p:spTree>
    <p:extLst>
      <p:ext uri="{BB962C8B-B14F-4D97-AF65-F5344CB8AC3E}">
        <p14:creationId xmlns:p14="http://schemas.microsoft.com/office/powerpoint/2010/main" val="89102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7560-8581-4D94-812D-5904FAB248A2}"/>
              </a:ext>
            </a:extLst>
          </p:cNvPr>
          <p:cNvSpPr>
            <a:spLocks noGrp="1"/>
          </p:cNvSpPr>
          <p:nvPr>
            <p:ph type="title"/>
          </p:nvPr>
        </p:nvSpPr>
        <p:spPr/>
        <p:txBody>
          <a:bodyPr/>
          <a:lstStyle/>
          <a:p>
            <a:r>
              <a:rPr lang="en-US" sz="4400" dirty="0"/>
              <a:t>User centric</a:t>
            </a:r>
            <a:br>
              <a:rPr lang="en-US" sz="4400" dirty="0"/>
            </a:br>
            <a:endParaRPr lang="en-US" dirty="0"/>
          </a:p>
        </p:txBody>
      </p:sp>
      <p:pic>
        <p:nvPicPr>
          <p:cNvPr id="5" name="Content Placeholder 4">
            <a:extLst>
              <a:ext uri="{FF2B5EF4-FFF2-40B4-BE49-F238E27FC236}">
                <a16:creationId xmlns:a16="http://schemas.microsoft.com/office/drawing/2014/main" id="{E310A79D-1569-4326-9C05-DCD2B48118A4}"/>
              </a:ext>
            </a:extLst>
          </p:cNvPr>
          <p:cNvPicPr>
            <a:picLocks noGrp="1" noChangeAspect="1"/>
          </p:cNvPicPr>
          <p:nvPr>
            <p:ph idx="1"/>
          </p:nvPr>
        </p:nvPicPr>
        <p:blipFill>
          <a:blip r:embed="rId2"/>
          <a:stretch>
            <a:fillRect/>
          </a:stretch>
        </p:blipFill>
        <p:spPr>
          <a:xfrm>
            <a:off x="393701" y="914400"/>
            <a:ext cx="10255542" cy="5781823"/>
          </a:xfrm>
        </p:spPr>
      </p:pic>
    </p:spTree>
    <p:extLst>
      <p:ext uri="{BB962C8B-B14F-4D97-AF65-F5344CB8AC3E}">
        <p14:creationId xmlns:p14="http://schemas.microsoft.com/office/powerpoint/2010/main" val="130626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or Adaptive?</a:t>
            </a:r>
          </a:p>
        </p:txBody>
      </p:sp>
      <p:pic>
        <p:nvPicPr>
          <p:cNvPr id="4" name="Content Placeholder 3"/>
          <p:cNvPicPr>
            <a:picLocks noGrp="1" noChangeAspect="1"/>
          </p:cNvPicPr>
          <p:nvPr>
            <p:ph idx="1"/>
          </p:nvPr>
        </p:nvPicPr>
        <p:blipFill>
          <a:blip r:embed="rId3"/>
          <a:stretch>
            <a:fillRect/>
          </a:stretch>
        </p:blipFill>
        <p:spPr>
          <a:xfrm>
            <a:off x="3376246" y="2584938"/>
            <a:ext cx="5556739" cy="2303585"/>
          </a:xfrm>
          <a:prstGeom prst="rect">
            <a:avLst/>
          </a:prstGeom>
        </p:spPr>
      </p:pic>
    </p:spTree>
    <p:extLst>
      <p:ext uri="{BB962C8B-B14F-4D97-AF65-F5344CB8AC3E}">
        <p14:creationId xmlns:p14="http://schemas.microsoft.com/office/powerpoint/2010/main" val="1501088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Process:</a:t>
            </a:r>
          </a:p>
        </p:txBody>
      </p:sp>
      <p:sp>
        <p:nvSpPr>
          <p:cNvPr id="3" name="Content Placeholder 2"/>
          <p:cNvSpPr>
            <a:spLocks noGrp="1"/>
          </p:cNvSpPr>
          <p:nvPr>
            <p:ph idx="1"/>
          </p:nvPr>
        </p:nvSpPr>
        <p:spPr/>
        <p:txBody>
          <a:bodyPr/>
          <a:lstStyle/>
          <a:p>
            <a:pPr marL="0" indent="0">
              <a:buNone/>
            </a:pPr>
            <a:r>
              <a:rPr lang="en-US" sz="2000" dirty="0">
                <a:solidFill>
                  <a:schemeClr val="accent6"/>
                </a:solidFill>
              </a:rPr>
              <a:t>Pros:</a:t>
            </a:r>
          </a:p>
          <a:p>
            <a:r>
              <a:rPr lang="en-US" sz="1400" dirty="0"/>
              <a:t>Adaptive Process</a:t>
            </a:r>
          </a:p>
          <a:p>
            <a:r>
              <a:rPr lang="en-US" sz="1400" dirty="0"/>
              <a:t>Risk mitigation</a:t>
            </a:r>
          </a:p>
          <a:p>
            <a:r>
              <a:rPr lang="en-US" sz="1400" dirty="0"/>
              <a:t>Quality</a:t>
            </a:r>
          </a:p>
          <a:p>
            <a:r>
              <a:rPr lang="en-US" sz="1400" dirty="0"/>
              <a:t>Flexible incorporate with other models.</a:t>
            </a:r>
          </a:p>
          <a:p>
            <a:pPr marL="0" indent="0">
              <a:buNone/>
            </a:pPr>
            <a:r>
              <a:rPr lang="en-US" sz="2000" dirty="0">
                <a:solidFill>
                  <a:schemeClr val="accent2"/>
                </a:solidFill>
              </a:rPr>
              <a:t>Cons:</a:t>
            </a:r>
          </a:p>
          <a:p>
            <a:r>
              <a:rPr lang="en-US" sz="1400" dirty="0"/>
              <a:t>Complex framework</a:t>
            </a:r>
          </a:p>
          <a:p>
            <a:r>
              <a:rPr lang="en-US" sz="1400" dirty="0"/>
              <a:t>Overheads</a:t>
            </a:r>
          </a:p>
          <a:p>
            <a:pPr marL="0" indent="0">
              <a:buNone/>
            </a:pPr>
            <a:r>
              <a:rPr lang="en-US" sz="2000" dirty="0">
                <a:solidFill>
                  <a:schemeClr val="accent1"/>
                </a:solidFill>
              </a:rPr>
              <a:t>Use:</a:t>
            </a:r>
          </a:p>
          <a:p>
            <a:r>
              <a:rPr lang="en-US" sz="1400" dirty="0"/>
              <a:t>For riskier projects</a:t>
            </a:r>
          </a:p>
          <a:p>
            <a:r>
              <a:rPr lang="en-US" sz="1400" dirty="0"/>
              <a:t>Requirements not known in early stages</a:t>
            </a:r>
          </a:p>
          <a:p>
            <a:r>
              <a:rPr lang="en-US" sz="1400" dirty="0"/>
              <a:t>Deliver value earlier</a:t>
            </a:r>
          </a:p>
          <a:p>
            <a:pPr marL="0" indent="0">
              <a:buNone/>
            </a:pPr>
            <a:endParaRPr lang="en-US" sz="2000" dirty="0">
              <a:solidFill>
                <a:schemeClr val="accent1"/>
              </a:solidFill>
            </a:endParaRPr>
          </a:p>
        </p:txBody>
      </p:sp>
      <p:pic>
        <p:nvPicPr>
          <p:cNvPr id="4" name="Picture 2" descr="Pros and Cons of a Walk-in Tub | Retirement Living | 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7962" y="365125"/>
            <a:ext cx="1843212" cy="117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4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 Artifacts:</a:t>
            </a:r>
          </a:p>
        </p:txBody>
      </p:sp>
      <p:sp>
        <p:nvSpPr>
          <p:cNvPr id="3" name="Content Placeholder 2"/>
          <p:cNvSpPr>
            <a:spLocks noGrp="1"/>
          </p:cNvSpPr>
          <p:nvPr>
            <p:ph idx="1"/>
          </p:nvPr>
        </p:nvSpPr>
        <p:spPr/>
        <p:txBody>
          <a:bodyPr>
            <a:normAutofit/>
          </a:bodyPr>
          <a:lstStyle/>
          <a:p>
            <a:r>
              <a:rPr lang="en-US" sz="1800" b="1" dirty="0"/>
              <a:t>Business Modeling</a:t>
            </a:r>
            <a:r>
              <a:rPr lang="en-US" sz="1800" dirty="0"/>
              <a:t>: the domain model artifact</a:t>
            </a:r>
          </a:p>
          <a:p>
            <a:pPr marL="0" indent="0">
              <a:buNone/>
            </a:pPr>
            <a:endParaRPr lang="en-US" sz="1800" dirty="0"/>
          </a:p>
          <a:p>
            <a:r>
              <a:rPr lang="en-US" sz="1800" b="1" dirty="0"/>
              <a:t>Requirements</a:t>
            </a:r>
            <a:r>
              <a:rPr lang="en-US" sz="1800" dirty="0"/>
              <a:t>: The Use-Case model artifact</a:t>
            </a:r>
          </a:p>
          <a:p>
            <a:endParaRPr lang="en-US" sz="1800" dirty="0"/>
          </a:p>
          <a:p>
            <a:r>
              <a:rPr lang="en-US" sz="1800" b="1" dirty="0"/>
              <a:t>Design</a:t>
            </a:r>
            <a:r>
              <a:rPr lang="en-US" sz="1800" dirty="0"/>
              <a:t>: The design model artifact</a:t>
            </a:r>
          </a:p>
        </p:txBody>
      </p:sp>
    </p:spTree>
    <p:extLst>
      <p:ext uri="{BB962C8B-B14F-4D97-AF65-F5344CB8AC3E}">
        <p14:creationId xmlns:p14="http://schemas.microsoft.com/office/powerpoint/2010/main" val="209419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DFCA-5C73-4329-BCE7-418092411FDC}"/>
              </a:ext>
            </a:extLst>
          </p:cNvPr>
          <p:cNvSpPr>
            <a:spLocks noGrp="1"/>
          </p:cNvSpPr>
          <p:nvPr>
            <p:ph type="title"/>
          </p:nvPr>
        </p:nvSpPr>
        <p:spPr/>
        <p:txBody>
          <a:bodyPr/>
          <a:lstStyle/>
          <a:p>
            <a:r>
              <a:rPr lang="en-US" spc="-360" dirty="0"/>
              <a:t>The </a:t>
            </a:r>
            <a:r>
              <a:rPr lang="en-US" spc="-114" dirty="0"/>
              <a:t>Unified</a:t>
            </a:r>
            <a:r>
              <a:rPr lang="en-US" spc="-265" dirty="0"/>
              <a:t> </a:t>
            </a:r>
            <a:r>
              <a:rPr lang="en-US" spc="-385" dirty="0"/>
              <a:t>Process</a:t>
            </a:r>
            <a:endParaRPr lang="en-US" dirty="0"/>
          </a:p>
        </p:txBody>
      </p:sp>
      <p:sp>
        <p:nvSpPr>
          <p:cNvPr id="3" name="Content Placeholder 2">
            <a:extLst>
              <a:ext uri="{FF2B5EF4-FFF2-40B4-BE49-F238E27FC236}">
                <a16:creationId xmlns:a16="http://schemas.microsoft.com/office/drawing/2014/main" id="{490A4283-C860-4BC5-B538-5F431D7B9944}"/>
              </a:ext>
            </a:extLst>
          </p:cNvPr>
          <p:cNvSpPr>
            <a:spLocks noGrp="1"/>
          </p:cNvSpPr>
          <p:nvPr>
            <p:ph idx="1"/>
          </p:nvPr>
        </p:nvSpPr>
        <p:spPr/>
        <p:txBody>
          <a:bodyPr/>
          <a:lstStyle/>
          <a:p>
            <a:pPr marL="12700" indent="0">
              <a:lnSpc>
                <a:spcPct val="100000"/>
              </a:lnSpc>
              <a:spcBef>
                <a:spcPts val="865"/>
              </a:spcBef>
              <a:buClr>
                <a:srgbClr val="0AD0D9"/>
              </a:buClr>
              <a:buSzPct val="93750"/>
              <a:buNone/>
              <a:tabLst>
                <a:tab pos="286385" algn="l"/>
              </a:tabLst>
            </a:pPr>
            <a:r>
              <a:rPr lang="en-US" sz="3200" spc="125" dirty="0">
                <a:latin typeface="Times New Roman"/>
                <a:cs typeface="Times New Roman"/>
              </a:rPr>
              <a:t>The </a:t>
            </a:r>
            <a:r>
              <a:rPr lang="en-US" sz="3200" spc="90" dirty="0">
                <a:latin typeface="Times New Roman"/>
                <a:cs typeface="Times New Roman"/>
              </a:rPr>
              <a:t>Unified </a:t>
            </a:r>
            <a:r>
              <a:rPr lang="en-US" sz="3200" spc="75" dirty="0">
                <a:latin typeface="Times New Roman"/>
                <a:cs typeface="Times New Roman"/>
              </a:rPr>
              <a:t>Process </a:t>
            </a:r>
            <a:r>
              <a:rPr lang="en-US" sz="3200" spc="-65" dirty="0">
                <a:latin typeface="Times New Roman"/>
                <a:cs typeface="Times New Roman"/>
              </a:rPr>
              <a:t>IS</a:t>
            </a:r>
            <a:r>
              <a:rPr lang="en-US" sz="3200" spc="-505" dirty="0">
                <a:latin typeface="Times New Roman"/>
                <a:cs typeface="Times New Roman"/>
              </a:rPr>
              <a:t> </a:t>
            </a:r>
            <a:r>
              <a:rPr lang="en-US" sz="3200" spc="-155" dirty="0">
                <a:latin typeface="Times New Roman"/>
                <a:cs typeface="Times New Roman"/>
              </a:rPr>
              <a:t>A</a:t>
            </a:r>
            <a:endParaRPr lang="en-US" sz="3200" dirty="0">
              <a:latin typeface="Times New Roman"/>
              <a:cs typeface="Times New Roman"/>
            </a:endParaRPr>
          </a:p>
          <a:p>
            <a:pPr marL="12700" marR="5080" indent="0">
              <a:lnSpc>
                <a:spcPct val="100000"/>
              </a:lnSpc>
              <a:spcBef>
                <a:spcPts val="770"/>
              </a:spcBef>
              <a:buClr>
                <a:srgbClr val="0AD0D9"/>
              </a:buClr>
              <a:buSzPct val="93750"/>
              <a:buNone/>
              <a:tabLst>
                <a:tab pos="286385" algn="l"/>
              </a:tabLst>
            </a:pPr>
            <a:r>
              <a:rPr lang="en-US" sz="3200" spc="110" dirty="0">
                <a:latin typeface="Times New Roman"/>
                <a:cs typeface="Times New Roman"/>
              </a:rPr>
              <a:t>2-dimensional </a:t>
            </a:r>
            <a:r>
              <a:rPr lang="en-US" sz="3200" spc="95" dirty="0">
                <a:latin typeface="Times New Roman"/>
                <a:cs typeface="Times New Roman"/>
              </a:rPr>
              <a:t>systems </a:t>
            </a:r>
            <a:r>
              <a:rPr lang="en-US" sz="3200" spc="140" dirty="0">
                <a:latin typeface="Times New Roman"/>
                <a:cs typeface="Times New Roman"/>
              </a:rPr>
              <a:t>development</a:t>
            </a:r>
            <a:r>
              <a:rPr lang="en-US" sz="3200" spc="-530" dirty="0">
                <a:latin typeface="Times New Roman"/>
                <a:cs typeface="Times New Roman"/>
              </a:rPr>
              <a:t> </a:t>
            </a:r>
            <a:r>
              <a:rPr lang="en-US" sz="3200" spc="35" dirty="0">
                <a:latin typeface="Times New Roman"/>
                <a:cs typeface="Times New Roman"/>
              </a:rPr>
              <a:t>process  </a:t>
            </a:r>
            <a:r>
              <a:rPr lang="en-US" sz="3200" spc="120" dirty="0">
                <a:latin typeface="Times New Roman"/>
                <a:cs typeface="Times New Roman"/>
              </a:rPr>
              <a:t>described </a:t>
            </a:r>
            <a:r>
              <a:rPr lang="en-US" sz="3200" spc="40" dirty="0">
                <a:latin typeface="Times New Roman"/>
                <a:cs typeface="Times New Roman"/>
              </a:rPr>
              <a:t>by</a:t>
            </a:r>
            <a:r>
              <a:rPr lang="en-US" sz="3200" spc="-285" dirty="0">
                <a:latin typeface="Times New Roman"/>
                <a:cs typeface="Times New Roman"/>
              </a:rPr>
              <a:t> </a:t>
            </a:r>
            <a:r>
              <a:rPr lang="en-US" sz="3200" spc="114" dirty="0">
                <a:latin typeface="Times New Roman"/>
                <a:cs typeface="Times New Roman"/>
              </a:rPr>
              <a:t>a</a:t>
            </a:r>
            <a:r>
              <a:rPr lang="en-US" sz="3200" dirty="0">
                <a:latin typeface="Times New Roman"/>
                <a:cs typeface="Times New Roman"/>
              </a:rPr>
              <a:t> </a:t>
            </a:r>
            <a:r>
              <a:rPr lang="en-US" sz="2900" spc="120" dirty="0">
                <a:latin typeface="Times New Roman"/>
                <a:cs typeface="Times New Roman"/>
              </a:rPr>
              <a:t>set </a:t>
            </a:r>
            <a:r>
              <a:rPr lang="en-US" sz="2900" spc="25" dirty="0">
                <a:latin typeface="Times New Roman"/>
                <a:cs typeface="Times New Roman"/>
              </a:rPr>
              <a:t>of</a:t>
            </a:r>
            <a:r>
              <a:rPr lang="en-US" sz="2900" spc="-225" dirty="0">
                <a:latin typeface="Times New Roman"/>
                <a:cs typeface="Times New Roman"/>
              </a:rPr>
              <a:t> </a:t>
            </a:r>
            <a:r>
              <a:rPr lang="en-US" sz="2900" spc="114" dirty="0">
                <a:latin typeface="Times New Roman"/>
                <a:cs typeface="Times New Roman"/>
              </a:rPr>
              <a:t>phases</a:t>
            </a:r>
            <a:r>
              <a:rPr lang="en-US" sz="2900" spc="-135" dirty="0">
                <a:latin typeface="Times New Roman"/>
                <a:cs typeface="Times New Roman"/>
              </a:rPr>
              <a:t> </a:t>
            </a:r>
            <a:r>
              <a:rPr lang="en-US" sz="2900" spc="180" dirty="0">
                <a:latin typeface="Times New Roman"/>
                <a:cs typeface="Times New Roman"/>
              </a:rPr>
              <a:t>and</a:t>
            </a:r>
            <a:r>
              <a:rPr lang="en-US" sz="2900" spc="135" dirty="0">
                <a:latin typeface="Times New Roman"/>
                <a:cs typeface="Times New Roman"/>
              </a:rPr>
              <a:t>(dimension</a:t>
            </a:r>
            <a:r>
              <a:rPr lang="en-US" sz="2900" spc="-140" dirty="0">
                <a:latin typeface="Times New Roman"/>
                <a:cs typeface="Times New Roman"/>
              </a:rPr>
              <a:t> </a:t>
            </a:r>
            <a:r>
              <a:rPr lang="en-US" sz="2900" spc="140" dirty="0">
                <a:latin typeface="Times New Roman"/>
                <a:cs typeface="Times New Roman"/>
              </a:rPr>
              <a:t>one) and</a:t>
            </a:r>
            <a:r>
              <a:rPr lang="en-US" sz="2900" dirty="0">
                <a:latin typeface="Times New Roman"/>
                <a:cs typeface="Times New Roman"/>
              </a:rPr>
              <a:t> </a:t>
            </a:r>
            <a:r>
              <a:rPr lang="en-US" sz="2900" spc="75" dirty="0">
                <a:latin typeface="Times New Roman"/>
                <a:cs typeface="Times New Roman"/>
              </a:rPr>
              <a:t>Workflows </a:t>
            </a:r>
            <a:r>
              <a:rPr lang="en-US" sz="2900" spc="135" dirty="0">
                <a:latin typeface="Times New Roman"/>
                <a:cs typeface="Times New Roman"/>
              </a:rPr>
              <a:t>(dimension</a:t>
            </a:r>
            <a:r>
              <a:rPr lang="en-US" sz="2900" spc="-265" dirty="0">
                <a:latin typeface="Times New Roman"/>
                <a:cs typeface="Times New Roman"/>
              </a:rPr>
              <a:t> </a:t>
            </a:r>
            <a:r>
              <a:rPr lang="en-US" sz="2900" spc="95" dirty="0">
                <a:latin typeface="Times New Roman"/>
                <a:cs typeface="Times New Roman"/>
              </a:rPr>
              <a:t>two)</a:t>
            </a:r>
            <a:endParaRPr lang="en-US" sz="2900" dirty="0">
              <a:latin typeface="Times New Roman"/>
              <a:cs typeface="Times New Roman"/>
            </a:endParaRPr>
          </a:p>
          <a:p>
            <a:pPr marL="0" indent="0">
              <a:buNone/>
            </a:pPr>
            <a:endParaRPr lang="en-US" dirty="0"/>
          </a:p>
        </p:txBody>
      </p:sp>
    </p:spTree>
    <p:extLst>
      <p:ext uri="{BB962C8B-B14F-4D97-AF65-F5344CB8AC3E}">
        <p14:creationId xmlns:p14="http://schemas.microsoft.com/office/powerpoint/2010/main" val="3721526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6473-ABD0-4718-AE13-1576D7D8B186}"/>
              </a:ext>
            </a:extLst>
          </p:cNvPr>
          <p:cNvSpPr>
            <a:spLocks noGrp="1"/>
          </p:cNvSpPr>
          <p:nvPr>
            <p:ph type="title"/>
          </p:nvPr>
        </p:nvSpPr>
        <p:spPr/>
        <p:txBody>
          <a:bodyPr/>
          <a:lstStyle/>
          <a:p>
            <a:r>
              <a:rPr lang="en-US" dirty="0"/>
              <a:t>UP variants</a:t>
            </a:r>
          </a:p>
        </p:txBody>
      </p:sp>
      <p:pic>
        <p:nvPicPr>
          <p:cNvPr id="5" name="Content Placeholder 4">
            <a:extLst>
              <a:ext uri="{FF2B5EF4-FFF2-40B4-BE49-F238E27FC236}">
                <a16:creationId xmlns:a16="http://schemas.microsoft.com/office/drawing/2014/main" id="{DE12FF35-882F-47DF-9180-ED516A723949}"/>
              </a:ext>
            </a:extLst>
          </p:cNvPr>
          <p:cNvPicPr>
            <a:picLocks noGrp="1" noChangeAspect="1"/>
          </p:cNvPicPr>
          <p:nvPr>
            <p:ph idx="1"/>
          </p:nvPr>
        </p:nvPicPr>
        <p:blipFill>
          <a:blip r:embed="rId3"/>
          <a:stretch>
            <a:fillRect/>
          </a:stretch>
        </p:blipFill>
        <p:spPr>
          <a:xfrm>
            <a:off x="1859798" y="1906292"/>
            <a:ext cx="8493070" cy="4586583"/>
          </a:xfrm>
        </p:spPr>
      </p:pic>
    </p:spTree>
    <p:extLst>
      <p:ext uri="{BB962C8B-B14F-4D97-AF65-F5344CB8AC3E}">
        <p14:creationId xmlns:p14="http://schemas.microsoft.com/office/powerpoint/2010/main" val="2563663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 unified Process</a:t>
            </a:r>
            <a:r>
              <a:rPr lang="en-US" dirty="0">
                <a:sym typeface="Wingdings" panose="05000000000000000000" pitchFamily="2" charset="2"/>
              </a:rPr>
              <a:t>: (RUP)</a:t>
            </a:r>
            <a:endParaRPr lang="en-US" dirty="0"/>
          </a:p>
        </p:txBody>
      </p:sp>
      <p:pic>
        <p:nvPicPr>
          <p:cNvPr id="4" name="Content Placeholder 3"/>
          <p:cNvPicPr>
            <a:picLocks noGrp="1" noChangeAspect="1"/>
          </p:cNvPicPr>
          <p:nvPr>
            <p:ph idx="1"/>
          </p:nvPr>
        </p:nvPicPr>
        <p:blipFill>
          <a:blip r:embed="rId3"/>
          <a:stretch>
            <a:fillRect/>
          </a:stretch>
        </p:blipFill>
        <p:spPr>
          <a:xfrm>
            <a:off x="4407803" y="2053797"/>
            <a:ext cx="7189250" cy="3318303"/>
          </a:xfrm>
          <a:prstGeom prst="rect">
            <a:avLst/>
          </a:prstGeom>
        </p:spPr>
      </p:pic>
      <p:sp>
        <p:nvSpPr>
          <p:cNvPr id="5" name="TextBox 4"/>
          <p:cNvSpPr txBox="1"/>
          <p:nvPr/>
        </p:nvSpPr>
        <p:spPr>
          <a:xfrm>
            <a:off x="430823" y="2224454"/>
            <a:ext cx="353450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Most Popular Variant of UP. </a:t>
            </a:r>
          </a:p>
          <a:p>
            <a:pPr marL="285750" indent="-285750">
              <a:buFont typeface="Arial" panose="020B0604020202020204" pitchFamily="34" charset="0"/>
              <a:buChar char="•"/>
            </a:pPr>
            <a:r>
              <a:rPr lang="en-US" dirty="0"/>
              <a:t>RUP was evolved into AUP by Scott ambler.</a:t>
            </a:r>
          </a:p>
          <a:p>
            <a:pPr marL="285750" indent="-285750">
              <a:buFont typeface="Arial" panose="020B0604020202020204" pitchFamily="34" charset="0"/>
              <a:buChar char="•"/>
            </a:pPr>
            <a:r>
              <a:rPr lang="en-US" dirty="0"/>
              <a:t>4 phases, 9 key disciplines.</a:t>
            </a:r>
          </a:p>
        </p:txBody>
      </p:sp>
    </p:spTree>
    <p:extLst>
      <p:ext uri="{BB962C8B-B14F-4D97-AF65-F5344CB8AC3E}">
        <p14:creationId xmlns:p14="http://schemas.microsoft.com/office/powerpoint/2010/main" val="2796290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1081253"/>
            <a:ext cx="4939665" cy="690574"/>
          </a:xfrm>
          <a:prstGeom prst="rect">
            <a:avLst/>
          </a:prstGeom>
        </p:spPr>
        <p:txBody>
          <a:bodyPr vert="horz" wrap="square" lIns="0" tIns="13335" rIns="0" bIns="0" rtlCol="0" anchor="ctr">
            <a:spAutoFit/>
          </a:bodyPr>
          <a:lstStyle/>
          <a:p>
            <a:pPr marL="12700">
              <a:lnSpc>
                <a:spcPct val="100000"/>
              </a:lnSpc>
              <a:spcBef>
                <a:spcPts val="105"/>
              </a:spcBef>
            </a:pPr>
            <a:r>
              <a:rPr spc="-195" dirty="0"/>
              <a:t>Primary</a:t>
            </a:r>
            <a:r>
              <a:rPr spc="-305" dirty="0"/>
              <a:t> </a:t>
            </a:r>
            <a:r>
              <a:rPr spc="-160" dirty="0"/>
              <a:t>Workflows</a:t>
            </a:r>
          </a:p>
        </p:txBody>
      </p:sp>
      <p:sp>
        <p:nvSpPr>
          <p:cNvPr id="8" name="object 8"/>
          <p:cNvSpPr txBox="1"/>
          <p:nvPr/>
        </p:nvSpPr>
        <p:spPr>
          <a:xfrm>
            <a:off x="2593036" y="1645411"/>
            <a:ext cx="3033395" cy="406400"/>
          </a:xfrm>
          <a:prstGeom prst="rect">
            <a:avLst/>
          </a:prstGeom>
        </p:spPr>
        <p:txBody>
          <a:bodyPr vert="horz" wrap="square" lIns="0" tIns="12065" rIns="0" bIns="0" rtlCol="0">
            <a:spAutoFit/>
          </a:bodyPr>
          <a:lstStyle/>
          <a:p>
            <a:pPr marL="12700">
              <a:spcBef>
                <a:spcPts val="95"/>
              </a:spcBef>
            </a:pPr>
            <a:r>
              <a:rPr sz="2350" spc="-595" dirty="0">
                <a:solidFill>
                  <a:srgbClr val="0AD0D9"/>
                </a:solidFill>
                <a:latin typeface="Arial"/>
                <a:cs typeface="Arial"/>
              </a:rPr>
              <a:t> </a:t>
            </a:r>
            <a:r>
              <a:rPr sz="2500" spc="95" dirty="0">
                <a:latin typeface="Times New Roman"/>
                <a:cs typeface="Times New Roman"/>
              </a:rPr>
              <a:t>The </a:t>
            </a:r>
            <a:r>
              <a:rPr sz="2500" spc="65" dirty="0">
                <a:latin typeface="Times New Roman"/>
                <a:cs typeface="Times New Roman"/>
              </a:rPr>
              <a:t>Unified  </a:t>
            </a:r>
            <a:r>
              <a:rPr sz="2500" spc="20" dirty="0">
                <a:latin typeface="Times New Roman"/>
                <a:cs typeface="Times New Roman"/>
              </a:rPr>
              <a:t>Process</a:t>
            </a:r>
            <a:endParaRPr sz="2500">
              <a:latin typeface="Times New Roman"/>
              <a:cs typeface="Times New Roman"/>
            </a:endParaRPr>
          </a:p>
        </p:txBody>
      </p:sp>
      <p:sp>
        <p:nvSpPr>
          <p:cNvPr id="9" name="object 9"/>
          <p:cNvSpPr txBox="1"/>
          <p:nvPr/>
        </p:nvSpPr>
        <p:spPr>
          <a:xfrm>
            <a:off x="2593036" y="2327844"/>
            <a:ext cx="5879465" cy="4137030"/>
          </a:xfrm>
          <a:prstGeom prst="rect">
            <a:avLst/>
          </a:prstGeom>
        </p:spPr>
        <p:txBody>
          <a:bodyPr vert="horz" wrap="square" lIns="0" tIns="50800" rIns="0" bIns="0" rtlCol="0">
            <a:spAutoFit/>
          </a:bodyPr>
          <a:lstStyle/>
          <a:p>
            <a:pPr marL="285115" marR="2105025" indent="-272415">
              <a:spcBef>
                <a:spcPts val="400"/>
              </a:spcBef>
              <a:buClr>
                <a:srgbClr val="0AD0D9"/>
              </a:buClr>
              <a:buSzPct val="94000"/>
              <a:buFont typeface="Arial"/>
              <a:buChar char=""/>
              <a:tabLst>
                <a:tab pos="285750" algn="l"/>
              </a:tabLst>
            </a:pPr>
            <a:r>
              <a:rPr sz="2500" spc="-100" dirty="0">
                <a:latin typeface="Times New Roman"/>
                <a:cs typeface="Times New Roman"/>
              </a:rPr>
              <a:t>PRIMARY</a:t>
            </a:r>
            <a:r>
              <a:rPr sz="2500" spc="-145" dirty="0">
                <a:latin typeface="Times New Roman"/>
                <a:cs typeface="Times New Roman"/>
              </a:rPr>
              <a:t> </a:t>
            </a:r>
            <a:r>
              <a:rPr sz="2500" spc="-35" dirty="0">
                <a:latin typeface="Times New Roman"/>
                <a:cs typeface="Times New Roman"/>
              </a:rPr>
              <a:t>WORKFLOWS</a:t>
            </a:r>
            <a:endParaRPr sz="2500">
              <a:latin typeface="Times New Roman"/>
              <a:cs typeface="Times New Roman"/>
            </a:endParaRPr>
          </a:p>
          <a:p>
            <a:pPr marL="652780" lvl="1" indent="-247015">
              <a:spcBef>
                <a:spcPts val="290"/>
              </a:spcBef>
              <a:buClr>
                <a:srgbClr val="0E6EC5"/>
              </a:buClr>
              <a:buSzPct val="85416"/>
              <a:buFont typeface="Arial"/>
              <a:buChar char=""/>
              <a:tabLst>
                <a:tab pos="653415" algn="l"/>
              </a:tabLst>
            </a:pPr>
            <a:r>
              <a:rPr sz="2400" b="1" spc="140" dirty="0">
                <a:latin typeface="Times New Roman"/>
                <a:cs typeface="Times New Roman"/>
              </a:rPr>
              <a:t>Requirements</a:t>
            </a:r>
            <a:r>
              <a:rPr sz="2400" b="1" spc="-165" dirty="0">
                <a:latin typeface="Times New Roman"/>
                <a:cs typeface="Times New Roman"/>
              </a:rPr>
              <a:t> </a:t>
            </a:r>
            <a:r>
              <a:rPr sz="2400" b="1" spc="125" dirty="0">
                <a:latin typeface="Times New Roman"/>
                <a:cs typeface="Times New Roman"/>
              </a:rPr>
              <a:t>workflow</a:t>
            </a:r>
            <a:endParaRPr sz="2400">
              <a:latin typeface="Times New Roman"/>
              <a:cs typeface="Times New Roman"/>
            </a:endParaRPr>
          </a:p>
          <a:p>
            <a:pPr marL="652780" lvl="1" indent="-247015">
              <a:spcBef>
                <a:spcPts val="290"/>
              </a:spcBef>
              <a:buClr>
                <a:srgbClr val="0E6EC5"/>
              </a:buClr>
              <a:buSzPct val="85416"/>
              <a:buFont typeface="Arial"/>
              <a:buChar char=""/>
              <a:tabLst>
                <a:tab pos="653415" algn="l"/>
              </a:tabLst>
            </a:pPr>
            <a:r>
              <a:rPr sz="2400" b="1" spc="85" dirty="0">
                <a:latin typeface="Times New Roman"/>
                <a:cs typeface="Times New Roman"/>
              </a:rPr>
              <a:t>Analysis</a:t>
            </a:r>
            <a:r>
              <a:rPr sz="2400" b="1" spc="-120" dirty="0">
                <a:latin typeface="Times New Roman"/>
                <a:cs typeface="Times New Roman"/>
              </a:rPr>
              <a:t> </a:t>
            </a:r>
            <a:r>
              <a:rPr sz="2400" b="1" spc="125" dirty="0">
                <a:latin typeface="Times New Roman"/>
                <a:cs typeface="Times New Roman"/>
              </a:rPr>
              <a:t>workflow</a:t>
            </a:r>
            <a:endParaRPr sz="2400">
              <a:latin typeface="Times New Roman"/>
              <a:cs typeface="Times New Roman"/>
            </a:endParaRPr>
          </a:p>
          <a:p>
            <a:pPr marL="652780" lvl="1" indent="-247015">
              <a:spcBef>
                <a:spcPts val="290"/>
              </a:spcBef>
              <a:buClr>
                <a:srgbClr val="0E6EC5"/>
              </a:buClr>
              <a:buSzPct val="85416"/>
              <a:buFont typeface="Arial"/>
              <a:buChar char=""/>
              <a:tabLst>
                <a:tab pos="653415" algn="l"/>
              </a:tabLst>
            </a:pPr>
            <a:r>
              <a:rPr sz="2400" b="1" spc="160" dirty="0">
                <a:latin typeface="Times New Roman"/>
                <a:cs typeface="Times New Roman"/>
              </a:rPr>
              <a:t>Design</a:t>
            </a:r>
            <a:r>
              <a:rPr sz="2400" b="1" spc="-120" dirty="0">
                <a:latin typeface="Times New Roman"/>
                <a:cs typeface="Times New Roman"/>
              </a:rPr>
              <a:t> </a:t>
            </a:r>
            <a:r>
              <a:rPr sz="2400" b="1" spc="125" dirty="0">
                <a:latin typeface="Times New Roman"/>
                <a:cs typeface="Times New Roman"/>
              </a:rPr>
              <a:t>workflow</a:t>
            </a:r>
            <a:endParaRPr sz="2400">
              <a:latin typeface="Times New Roman"/>
              <a:cs typeface="Times New Roman"/>
            </a:endParaRPr>
          </a:p>
          <a:p>
            <a:pPr marL="652780" lvl="1" indent="-247015">
              <a:spcBef>
                <a:spcPts val="290"/>
              </a:spcBef>
              <a:buClr>
                <a:srgbClr val="0E6EC5"/>
              </a:buClr>
              <a:buSzPct val="85416"/>
              <a:buFont typeface="Arial"/>
              <a:buChar char=""/>
              <a:tabLst>
                <a:tab pos="653415" algn="l"/>
              </a:tabLst>
            </a:pPr>
            <a:r>
              <a:rPr sz="2400" b="1" spc="165" dirty="0">
                <a:latin typeface="Times New Roman"/>
                <a:cs typeface="Times New Roman"/>
              </a:rPr>
              <a:t>Implementation</a:t>
            </a:r>
            <a:r>
              <a:rPr sz="2400" b="1" spc="-130" dirty="0">
                <a:latin typeface="Times New Roman"/>
                <a:cs typeface="Times New Roman"/>
              </a:rPr>
              <a:t> </a:t>
            </a:r>
            <a:r>
              <a:rPr sz="2400" b="1" spc="125" dirty="0">
                <a:latin typeface="Times New Roman"/>
                <a:cs typeface="Times New Roman"/>
              </a:rPr>
              <a:t>workflow</a:t>
            </a:r>
            <a:endParaRPr sz="2400">
              <a:latin typeface="Times New Roman"/>
              <a:cs typeface="Times New Roman"/>
            </a:endParaRPr>
          </a:p>
          <a:p>
            <a:pPr marL="652780" lvl="1" indent="-247015">
              <a:spcBef>
                <a:spcPts val="285"/>
              </a:spcBef>
              <a:buClr>
                <a:srgbClr val="0E6EC5"/>
              </a:buClr>
              <a:buSzPct val="85416"/>
              <a:buFont typeface="Arial"/>
              <a:buChar char=""/>
              <a:tabLst>
                <a:tab pos="653415" algn="l"/>
              </a:tabLst>
            </a:pPr>
            <a:r>
              <a:rPr sz="2400" b="1" spc="45" dirty="0">
                <a:latin typeface="Times New Roman"/>
                <a:cs typeface="Times New Roman"/>
              </a:rPr>
              <a:t>Test</a:t>
            </a:r>
            <a:r>
              <a:rPr sz="2400" b="1" spc="-150" dirty="0">
                <a:latin typeface="Times New Roman"/>
                <a:cs typeface="Times New Roman"/>
              </a:rPr>
              <a:t> </a:t>
            </a:r>
            <a:r>
              <a:rPr sz="2400" b="1" spc="125" dirty="0">
                <a:latin typeface="Times New Roman"/>
                <a:cs typeface="Times New Roman"/>
              </a:rPr>
              <a:t>workflow</a:t>
            </a:r>
            <a:endParaRPr sz="2400">
              <a:latin typeface="Times New Roman"/>
              <a:cs typeface="Times New Roman"/>
            </a:endParaRPr>
          </a:p>
          <a:p>
            <a:pPr marL="652780" lvl="1" indent="-247015">
              <a:spcBef>
                <a:spcPts val="290"/>
              </a:spcBef>
              <a:buClr>
                <a:srgbClr val="0E6EC5"/>
              </a:buClr>
              <a:buSzPct val="85416"/>
              <a:buFont typeface="Arial"/>
              <a:buChar char=""/>
              <a:tabLst>
                <a:tab pos="653415" algn="l"/>
              </a:tabLst>
            </a:pPr>
            <a:r>
              <a:rPr sz="2400" b="1" spc="130" dirty="0">
                <a:latin typeface="Times New Roman"/>
                <a:cs typeface="Times New Roman"/>
              </a:rPr>
              <a:t>Post</a:t>
            </a:r>
            <a:r>
              <a:rPr sz="2400" b="1" spc="-160" dirty="0">
                <a:latin typeface="Times New Roman"/>
                <a:cs typeface="Times New Roman"/>
              </a:rPr>
              <a:t> </a:t>
            </a:r>
            <a:r>
              <a:rPr sz="2400" b="1" spc="105" dirty="0">
                <a:latin typeface="Times New Roman"/>
                <a:cs typeface="Times New Roman"/>
              </a:rPr>
              <a:t>delivery</a:t>
            </a:r>
            <a:r>
              <a:rPr sz="2400" b="1" spc="-125" dirty="0">
                <a:latin typeface="Times New Roman"/>
                <a:cs typeface="Times New Roman"/>
              </a:rPr>
              <a:t> </a:t>
            </a:r>
            <a:r>
              <a:rPr sz="2400" b="1" spc="155" dirty="0">
                <a:latin typeface="Times New Roman"/>
                <a:cs typeface="Times New Roman"/>
              </a:rPr>
              <a:t>maintenance</a:t>
            </a:r>
            <a:r>
              <a:rPr sz="2400" b="1" spc="-135" dirty="0">
                <a:latin typeface="Times New Roman"/>
                <a:cs typeface="Times New Roman"/>
              </a:rPr>
              <a:t> </a:t>
            </a:r>
            <a:r>
              <a:rPr sz="2400" b="1" spc="95" dirty="0">
                <a:latin typeface="Times New Roman"/>
                <a:cs typeface="Times New Roman"/>
              </a:rPr>
              <a:t>workflow</a:t>
            </a:r>
            <a:endParaRPr sz="2400">
              <a:latin typeface="Times New Roman"/>
              <a:cs typeface="Times New Roman"/>
            </a:endParaRPr>
          </a:p>
          <a:p>
            <a:pPr lvl="1">
              <a:spcBef>
                <a:spcPts val="15"/>
              </a:spcBef>
              <a:buClr>
                <a:srgbClr val="0E6EC5"/>
              </a:buClr>
              <a:buFont typeface="Arial"/>
              <a:buChar char=""/>
            </a:pPr>
            <a:endParaRPr sz="3000">
              <a:latin typeface="Times New Roman"/>
              <a:cs typeface="Times New Roman"/>
            </a:endParaRPr>
          </a:p>
          <a:p>
            <a:pPr marL="285115" marR="2100580" indent="-272415">
              <a:buClr>
                <a:srgbClr val="0AD0D9"/>
              </a:buClr>
              <a:buSzPct val="94000"/>
              <a:buFont typeface="Arial"/>
              <a:buChar char=""/>
              <a:tabLst>
                <a:tab pos="285750" algn="l"/>
              </a:tabLst>
            </a:pPr>
            <a:r>
              <a:rPr sz="2500" spc="100" dirty="0">
                <a:latin typeface="Times New Roman"/>
                <a:cs typeface="Times New Roman"/>
              </a:rPr>
              <a:t>Supplemental</a:t>
            </a:r>
            <a:r>
              <a:rPr sz="2500" spc="-45" dirty="0">
                <a:latin typeface="Times New Roman"/>
                <a:cs typeface="Times New Roman"/>
              </a:rPr>
              <a:t> </a:t>
            </a:r>
            <a:r>
              <a:rPr sz="2500" spc="30" dirty="0">
                <a:latin typeface="Times New Roman"/>
                <a:cs typeface="Times New Roman"/>
              </a:rPr>
              <a:t>Workflows</a:t>
            </a:r>
            <a:endParaRPr sz="2500">
              <a:latin typeface="Times New Roman"/>
              <a:cs typeface="Times New Roman"/>
            </a:endParaRPr>
          </a:p>
          <a:p>
            <a:pPr marL="652780" lvl="1" indent="-247015">
              <a:spcBef>
                <a:spcPts val="295"/>
              </a:spcBef>
              <a:buClr>
                <a:srgbClr val="0E6EC5"/>
              </a:buClr>
              <a:buSzPct val="85416"/>
              <a:buFont typeface="Arial"/>
              <a:buChar char=""/>
              <a:tabLst>
                <a:tab pos="653415" algn="l"/>
              </a:tabLst>
            </a:pPr>
            <a:r>
              <a:rPr sz="2400" spc="90" dirty="0">
                <a:latin typeface="Times New Roman"/>
                <a:cs typeface="Times New Roman"/>
              </a:rPr>
              <a:t>Planning</a:t>
            </a:r>
            <a:r>
              <a:rPr sz="2400" spc="-30" dirty="0">
                <a:latin typeface="Times New Roman"/>
                <a:cs typeface="Times New Roman"/>
              </a:rPr>
              <a:t> </a:t>
            </a:r>
            <a:r>
              <a:rPr sz="2400" spc="60" dirty="0">
                <a:latin typeface="Times New Roman"/>
                <a:cs typeface="Times New Roman"/>
              </a:rPr>
              <a:t>Workflow</a:t>
            </a:r>
            <a:endParaRPr sz="24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F3FD-4E02-4501-A5B8-63948FCC84DD}"/>
              </a:ext>
            </a:extLst>
          </p:cNvPr>
          <p:cNvSpPr>
            <a:spLocks noGrp="1"/>
          </p:cNvSpPr>
          <p:nvPr>
            <p:ph type="title"/>
          </p:nvPr>
        </p:nvSpPr>
        <p:spPr/>
        <p:txBody>
          <a:bodyPr/>
          <a:lstStyle/>
          <a:p>
            <a:r>
              <a:rPr lang="en-US" sz="4400" spc="-130" dirty="0"/>
              <a:t>Supporting</a:t>
            </a:r>
            <a:r>
              <a:rPr lang="en-US" sz="4400" spc="-240" dirty="0"/>
              <a:t> </a:t>
            </a:r>
            <a:r>
              <a:rPr lang="en-US" sz="4400" spc="-114" dirty="0"/>
              <a:t>Workflows  </a:t>
            </a:r>
            <a:r>
              <a:rPr lang="en-US" sz="4400" spc="-10" dirty="0"/>
              <a:t>of </a:t>
            </a:r>
            <a:r>
              <a:rPr lang="en-US" sz="4400" spc="-250" dirty="0"/>
              <a:t>The </a:t>
            </a:r>
            <a:r>
              <a:rPr lang="en-US" sz="4400" spc="-85" dirty="0"/>
              <a:t>Unified</a:t>
            </a:r>
            <a:r>
              <a:rPr lang="en-US" sz="4400" spc="-330" dirty="0"/>
              <a:t> </a:t>
            </a:r>
            <a:r>
              <a:rPr lang="en-US" sz="4400" spc="-270" dirty="0"/>
              <a:t>Process</a:t>
            </a:r>
            <a:endParaRPr lang="en-US" dirty="0"/>
          </a:p>
        </p:txBody>
      </p:sp>
      <p:sp>
        <p:nvSpPr>
          <p:cNvPr id="4" name="object 3">
            <a:extLst>
              <a:ext uri="{FF2B5EF4-FFF2-40B4-BE49-F238E27FC236}">
                <a16:creationId xmlns:a16="http://schemas.microsoft.com/office/drawing/2014/main" id="{EAEC0D3A-4558-41F7-B831-3DBD196EEF96}"/>
              </a:ext>
            </a:extLst>
          </p:cNvPr>
          <p:cNvSpPr>
            <a:spLocks noGrp="1"/>
          </p:cNvSpPr>
          <p:nvPr>
            <p:ph idx="1"/>
          </p:nvPr>
        </p:nvSpPr>
        <p:spPr>
          <a:xfrm>
            <a:off x="838200" y="1825625"/>
            <a:ext cx="10515600" cy="4351338"/>
          </a:xfrm>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299344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D723-794D-4017-8E7C-E850C594CBDD}"/>
              </a:ext>
            </a:extLst>
          </p:cNvPr>
          <p:cNvSpPr>
            <a:spLocks noGrp="1"/>
          </p:cNvSpPr>
          <p:nvPr>
            <p:ph type="title"/>
          </p:nvPr>
        </p:nvSpPr>
        <p:spPr/>
        <p:txBody>
          <a:bodyPr/>
          <a:lstStyle/>
          <a:p>
            <a:r>
              <a:rPr lang="en-US" spc="-85" dirty="0"/>
              <a:t>w</a:t>
            </a:r>
            <a:r>
              <a:rPr lang="en-US" spc="-45" dirty="0"/>
              <a:t>orkfl</a:t>
            </a:r>
            <a:r>
              <a:rPr lang="en-US" spc="-90" dirty="0"/>
              <a:t>o</a:t>
            </a:r>
            <a:r>
              <a:rPr lang="en-US" spc="-85" dirty="0"/>
              <a:t>w</a:t>
            </a:r>
            <a:r>
              <a:rPr lang="en-US" spc="-545" dirty="0"/>
              <a:t>s</a:t>
            </a:r>
            <a:endParaRPr lang="en-US" dirty="0"/>
          </a:p>
        </p:txBody>
      </p:sp>
      <p:pic>
        <p:nvPicPr>
          <p:cNvPr id="6" name="Content Placeholder 5">
            <a:extLst>
              <a:ext uri="{FF2B5EF4-FFF2-40B4-BE49-F238E27FC236}">
                <a16:creationId xmlns:a16="http://schemas.microsoft.com/office/drawing/2014/main" id="{8484D8EF-952F-4E31-B249-1DEF8896CEC0}"/>
              </a:ext>
            </a:extLst>
          </p:cNvPr>
          <p:cNvPicPr>
            <a:picLocks noGrp="1" noChangeAspect="1"/>
          </p:cNvPicPr>
          <p:nvPr>
            <p:ph idx="1"/>
          </p:nvPr>
        </p:nvPicPr>
        <p:blipFill>
          <a:blip r:embed="rId2"/>
          <a:stretch>
            <a:fillRect/>
          </a:stretch>
        </p:blipFill>
        <p:spPr>
          <a:xfrm>
            <a:off x="1131376" y="1518834"/>
            <a:ext cx="10073899" cy="5222929"/>
          </a:xfrm>
        </p:spPr>
      </p:pic>
    </p:spTree>
    <p:extLst>
      <p:ext uri="{BB962C8B-B14F-4D97-AF65-F5344CB8AC3E}">
        <p14:creationId xmlns:p14="http://schemas.microsoft.com/office/powerpoint/2010/main" val="398457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9994-C318-4230-8206-4AD988302E3F}"/>
              </a:ext>
            </a:extLst>
          </p:cNvPr>
          <p:cNvSpPr>
            <a:spLocks noGrp="1"/>
          </p:cNvSpPr>
          <p:nvPr>
            <p:ph type="title"/>
          </p:nvPr>
        </p:nvSpPr>
        <p:spPr/>
        <p:txBody>
          <a:bodyPr/>
          <a:lstStyle/>
          <a:p>
            <a:r>
              <a:rPr lang="en-US" spc="-450" dirty="0"/>
              <a:t>Six </a:t>
            </a:r>
            <a:r>
              <a:rPr lang="en-US" spc="-195" dirty="0"/>
              <a:t>best </a:t>
            </a:r>
            <a:r>
              <a:rPr lang="en-US" spc="60" dirty="0"/>
              <a:t>“must” </a:t>
            </a:r>
            <a:r>
              <a:rPr lang="en-US" spc="-575" dirty="0"/>
              <a:t>UP</a:t>
            </a:r>
            <a:r>
              <a:rPr lang="en-US" spc="-570" dirty="0"/>
              <a:t> </a:t>
            </a:r>
            <a:r>
              <a:rPr lang="en-US" spc="-210" dirty="0"/>
              <a:t>practices</a:t>
            </a:r>
            <a:endParaRPr lang="en-US" dirty="0"/>
          </a:p>
        </p:txBody>
      </p:sp>
      <p:sp>
        <p:nvSpPr>
          <p:cNvPr id="3" name="Content Placeholder 2">
            <a:extLst>
              <a:ext uri="{FF2B5EF4-FFF2-40B4-BE49-F238E27FC236}">
                <a16:creationId xmlns:a16="http://schemas.microsoft.com/office/drawing/2014/main" id="{23DBF3EA-E36C-4E87-8AC4-295B446A7351}"/>
              </a:ext>
            </a:extLst>
          </p:cNvPr>
          <p:cNvSpPr>
            <a:spLocks noGrp="1"/>
          </p:cNvSpPr>
          <p:nvPr>
            <p:ph idx="1"/>
          </p:nvPr>
        </p:nvSpPr>
        <p:spPr/>
        <p:txBody>
          <a:bodyPr/>
          <a:lstStyle/>
          <a:p>
            <a:r>
              <a:rPr lang="en-US" b="0" i="0" dirty="0">
                <a:solidFill>
                  <a:srgbClr val="494949"/>
                </a:solidFill>
                <a:effectLst/>
                <a:latin typeface="Roboto" panose="02000000000000000000" pitchFamily="2" charset="0"/>
              </a:rPr>
              <a:t>In RUP it is recommended to follow six practices, which allow to develop the project successfully :</a:t>
            </a:r>
          </a:p>
          <a:p>
            <a:pPr algn="l">
              <a:buFont typeface="Arial" panose="020B0604020202020204" pitchFamily="34" charset="0"/>
              <a:buChar char="•"/>
            </a:pPr>
            <a:r>
              <a:rPr lang="en-US" b="0" i="0" dirty="0">
                <a:solidFill>
                  <a:srgbClr val="494949"/>
                </a:solidFill>
                <a:effectLst/>
                <a:latin typeface="Roboto" panose="02000000000000000000" pitchFamily="2" charset="0"/>
              </a:rPr>
              <a:t>iterative development;</a:t>
            </a:r>
          </a:p>
          <a:p>
            <a:pPr algn="l">
              <a:buFont typeface="Arial" panose="020B0604020202020204" pitchFamily="34" charset="0"/>
              <a:buChar char="•"/>
            </a:pPr>
            <a:r>
              <a:rPr lang="en-US" b="0" i="0" dirty="0">
                <a:solidFill>
                  <a:srgbClr val="494949"/>
                </a:solidFill>
                <a:effectLst/>
                <a:latin typeface="Roboto" panose="02000000000000000000" pitchFamily="2" charset="0"/>
              </a:rPr>
              <a:t>requirements management;</a:t>
            </a:r>
          </a:p>
          <a:p>
            <a:pPr algn="l">
              <a:buFont typeface="Arial" panose="020B0604020202020204" pitchFamily="34" charset="0"/>
              <a:buChar char="•"/>
            </a:pPr>
            <a:r>
              <a:rPr lang="en-US" b="0" i="0" dirty="0">
                <a:solidFill>
                  <a:srgbClr val="494949"/>
                </a:solidFill>
                <a:effectLst/>
                <a:latin typeface="Roboto" panose="02000000000000000000" pitchFamily="2" charset="0"/>
              </a:rPr>
              <a:t>use of modular architectures;</a:t>
            </a:r>
          </a:p>
          <a:p>
            <a:pPr algn="l">
              <a:buFont typeface="Arial" panose="020B0604020202020204" pitchFamily="34" charset="0"/>
              <a:buChar char="•"/>
            </a:pPr>
            <a:r>
              <a:rPr lang="en-US" b="0" i="0" dirty="0">
                <a:solidFill>
                  <a:srgbClr val="494949"/>
                </a:solidFill>
                <a:effectLst/>
                <a:latin typeface="Roboto" panose="02000000000000000000" pitchFamily="2" charset="0"/>
              </a:rPr>
              <a:t>visual modeling;</a:t>
            </a:r>
          </a:p>
          <a:p>
            <a:pPr algn="l">
              <a:buFont typeface="Arial" panose="020B0604020202020204" pitchFamily="34" charset="0"/>
              <a:buChar char="•"/>
            </a:pPr>
            <a:r>
              <a:rPr lang="en-US" b="0" i="0" dirty="0">
                <a:solidFill>
                  <a:srgbClr val="494949"/>
                </a:solidFill>
                <a:effectLst/>
                <a:latin typeface="Roboto" panose="02000000000000000000" pitchFamily="2" charset="0"/>
              </a:rPr>
              <a:t>quality checking;</a:t>
            </a:r>
          </a:p>
          <a:p>
            <a:pPr algn="l">
              <a:buFont typeface="Arial" panose="020B0604020202020204" pitchFamily="34" charset="0"/>
              <a:buChar char="•"/>
            </a:pPr>
            <a:r>
              <a:rPr lang="en-US" b="0" i="0" dirty="0">
                <a:solidFill>
                  <a:srgbClr val="494949"/>
                </a:solidFill>
                <a:effectLst/>
                <a:latin typeface="Roboto" panose="02000000000000000000" pitchFamily="2" charset="0"/>
              </a:rPr>
              <a:t>tracking changes.</a:t>
            </a:r>
          </a:p>
          <a:p>
            <a:endParaRPr lang="en-US" dirty="0"/>
          </a:p>
        </p:txBody>
      </p:sp>
    </p:spTree>
    <p:extLst>
      <p:ext uri="{BB962C8B-B14F-4D97-AF65-F5344CB8AC3E}">
        <p14:creationId xmlns:p14="http://schemas.microsoft.com/office/powerpoint/2010/main" val="161210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7"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1081253"/>
            <a:ext cx="7296150" cy="690574"/>
          </a:xfrm>
          <a:prstGeom prst="rect">
            <a:avLst/>
          </a:prstGeom>
        </p:spPr>
        <p:txBody>
          <a:bodyPr vert="horz" wrap="square" lIns="0" tIns="13335" rIns="0" bIns="0" rtlCol="0" anchor="ctr">
            <a:spAutoFit/>
          </a:bodyPr>
          <a:lstStyle/>
          <a:p>
            <a:pPr marL="12700">
              <a:lnSpc>
                <a:spcPct val="100000"/>
              </a:lnSpc>
              <a:spcBef>
                <a:spcPts val="105"/>
              </a:spcBef>
            </a:pPr>
            <a:r>
              <a:rPr spc="-450" dirty="0"/>
              <a:t>Six </a:t>
            </a:r>
            <a:r>
              <a:rPr spc="-195" dirty="0"/>
              <a:t>best </a:t>
            </a:r>
            <a:r>
              <a:rPr spc="60" dirty="0"/>
              <a:t>“must” </a:t>
            </a:r>
            <a:r>
              <a:rPr spc="-575" dirty="0"/>
              <a:t>UP</a:t>
            </a:r>
            <a:r>
              <a:rPr spc="-570" dirty="0"/>
              <a:t> </a:t>
            </a:r>
            <a:r>
              <a:rPr spc="-210" dirty="0"/>
              <a:t>practices</a:t>
            </a:r>
          </a:p>
        </p:txBody>
      </p:sp>
      <p:sp>
        <p:nvSpPr>
          <p:cNvPr id="8" name="object 8"/>
          <p:cNvSpPr txBox="1"/>
          <p:nvPr/>
        </p:nvSpPr>
        <p:spPr>
          <a:xfrm>
            <a:off x="2059940" y="1907794"/>
            <a:ext cx="8014334" cy="4022255"/>
          </a:xfrm>
          <a:prstGeom prst="rect">
            <a:avLst/>
          </a:prstGeom>
        </p:spPr>
        <p:txBody>
          <a:bodyPr vert="horz" wrap="square" lIns="0" tIns="13335" rIns="0" bIns="0" rtlCol="0">
            <a:spAutoFit/>
          </a:bodyPr>
          <a:lstStyle/>
          <a:p>
            <a:pPr marL="625475" indent="-612775">
              <a:lnSpc>
                <a:spcPts val="2965"/>
              </a:lnSpc>
              <a:spcBef>
                <a:spcPts val="105"/>
              </a:spcBef>
              <a:buClr>
                <a:srgbClr val="0AD0D9"/>
              </a:buClr>
              <a:buSzPct val="94230"/>
              <a:buAutoNum type="arabicPeriod"/>
              <a:tabLst>
                <a:tab pos="625475" algn="l"/>
                <a:tab pos="626110" algn="l"/>
              </a:tabLst>
            </a:pPr>
            <a:r>
              <a:rPr sz="2600" spc="70" dirty="0">
                <a:latin typeface="Times New Roman"/>
                <a:cs typeface="Times New Roman"/>
              </a:rPr>
              <a:t>Time-boxed </a:t>
            </a:r>
            <a:r>
              <a:rPr sz="2600" spc="85" dirty="0">
                <a:latin typeface="Times New Roman"/>
                <a:cs typeface="Times New Roman"/>
              </a:rPr>
              <a:t>iterations: </a:t>
            </a:r>
            <a:r>
              <a:rPr sz="2600" i="1" u="heavy" spc="20" dirty="0">
                <a:uFill>
                  <a:solidFill>
                    <a:srgbClr val="000000"/>
                  </a:solidFill>
                </a:uFill>
                <a:latin typeface="Times New Roman"/>
                <a:cs typeface="Times New Roman"/>
              </a:rPr>
              <a:t>avoid </a:t>
            </a:r>
            <a:r>
              <a:rPr sz="2600" i="1" u="heavy" spc="45" dirty="0">
                <a:uFill>
                  <a:solidFill>
                    <a:srgbClr val="000000"/>
                  </a:solidFill>
                </a:uFill>
                <a:latin typeface="Times New Roman"/>
                <a:cs typeface="Times New Roman"/>
              </a:rPr>
              <a:t>speculative</a:t>
            </a:r>
            <a:r>
              <a:rPr sz="2600" i="1" u="heavy" spc="-285" dirty="0">
                <a:uFill>
                  <a:solidFill>
                    <a:srgbClr val="000000"/>
                  </a:solidFill>
                </a:uFill>
                <a:latin typeface="Times New Roman"/>
                <a:cs typeface="Times New Roman"/>
              </a:rPr>
              <a:t> </a:t>
            </a:r>
            <a:r>
              <a:rPr sz="2600" i="1" u="heavy" spc="55" dirty="0">
                <a:uFill>
                  <a:solidFill>
                    <a:srgbClr val="000000"/>
                  </a:solidFill>
                </a:uFill>
                <a:latin typeface="Times New Roman"/>
                <a:cs typeface="Times New Roman"/>
              </a:rPr>
              <a:t>powerpoint</a:t>
            </a:r>
            <a:endParaRPr sz="2600" dirty="0">
              <a:latin typeface="Times New Roman"/>
              <a:cs typeface="Times New Roman"/>
            </a:endParaRPr>
          </a:p>
          <a:p>
            <a:pPr marL="624840">
              <a:lnSpc>
                <a:spcPts val="2965"/>
              </a:lnSpc>
            </a:pPr>
            <a:r>
              <a:rPr sz="2600" u="heavy" spc="-650" dirty="0">
                <a:uFill>
                  <a:solidFill>
                    <a:srgbClr val="000000"/>
                  </a:solidFill>
                </a:uFill>
                <a:latin typeface="Times New Roman"/>
                <a:cs typeface="Times New Roman"/>
              </a:rPr>
              <a:t> </a:t>
            </a:r>
            <a:r>
              <a:rPr sz="2600" i="1" u="heavy" spc="-35" dirty="0">
                <a:uFill>
                  <a:solidFill>
                    <a:srgbClr val="000000"/>
                  </a:solidFill>
                </a:uFill>
                <a:latin typeface="Arial"/>
                <a:cs typeface="Arial"/>
              </a:rPr>
              <a:t>architectures”</a:t>
            </a:r>
            <a:endParaRPr lang="en-US" sz="2600" i="1" u="heavy" spc="-35" dirty="0">
              <a:uFill>
                <a:solidFill>
                  <a:srgbClr val="000000"/>
                </a:solidFill>
              </a:uFill>
              <a:latin typeface="Arial"/>
              <a:cs typeface="Arial"/>
            </a:endParaRPr>
          </a:p>
          <a:p>
            <a:pPr marL="624840">
              <a:lnSpc>
                <a:spcPts val="2965"/>
              </a:lnSpc>
            </a:pPr>
            <a:r>
              <a:rPr lang="en-US" sz="2800" dirty="0"/>
              <a:t>—date slippage is discouraged</a:t>
            </a:r>
            <a:endParaRPr sz="2600" dirty="0">
              <a:latin typeface="Arial"/>
              <a:cs typeface="Arial"/>
            </a:endParaRPr>
          </a:p>
          <a:p>
            <a:pPr>
              <a:spcBef>
                <a:spcPts val="15"/>
              </a:spcBef>
            </a:pPr>
            <a:endParaRPr sz="3550" dirty="0">
              <a:latin typeface="Times New Roman"/>
              <a:cs typeface="Times New Roman"/>
            </a:endParaRPr>
          </a:p>
          <a:p>
            <a:pPr marL="625475" marR="448309" indent="-612775">
              <a:lnSpc>
                <a:spcPts val="2810"/>
              </a:lnSpc>
              <a:buClr>
                <a:srgbClr val="0AD0D9"/>
              </a:buClr>
              <a:buSzPct val="94230"/>
              <a:buAutoNum type="arabicPeriod" startAt="2"/>
              <a:tabLst>
                <a:tab pos="625475" algn="l"/>
                <a:tab pos="626110" algn="l"/>
              </a:tabLst>
            </a:pPr>
            <a:r>
              <a:rPr sz="2600" i="1" u="heavy" spc="30" dirty="0">
                <a:uFill>
                  <a:solidFill>
                    <a:srgbClr val="000000"/>
                  </a:solidFill>
                </a:uFill>
                <a:latin typeface="Times New Roman"/>
                <a:cs typeface="Times New Roman"/>
              </a:rPr>
              <a:t>Strive</a:t>
            </a:r>
            <a:r>
              <a:rPr sz="2600" i="1" u="heavy" spc="-60" dirty="0">
                <a:uFill>
                  <a:solidFill>
                    <a:srgbClr val="000000"/>
                  </a:solidFill>
                </a:uFill>
                <a:latin typeface="Times New Roman"/>
                <a:cs typeface="Times New Roman"/>
              </a:rPr>
              <a:t> </a:t>
            </a:r>
            <a:r>
              <a:rPr sz="2600" i="1" u="heavy" spc="35" dirty="0">
                <a:uFill>
                  <a:solidFill>
                    <a:srgbClr val="000000"/>
                  </a:solidFill>
                </a:uFill>
                <a:latin typeface="Times New Roman"/>
                <a:cs typeface="Times New Roman"/>
              </a:rPr>
              <a:t>for</a:t>
            </a:r>
            <a:r>
              <a:rPr sz="2600" i="1" u="heavy" spc="-30" dirty="0">
                <a:uFill>
                  <a:solidFill>
                    <a:srgbClr val="000000"/>
                  </a:solidFill>
                </a:uFill>
                <a:latin typeface="Times New Roman"/>
                <a:cs typeface="Times New Roman"/>
              </a:rPr>
              <a:t> </a:t>
            </a:r>
            <a:r>
              <a:rPr sz="2600" i="1" u="heavy" spc="30" dirty="0">
                <a:uFill>
                  <a:solidFill>
                    <a:srgbClr val="000000"/>
                  </a:solidFill>
                </a:uFill>
                <a:latin typeface="Times New Roman"/>
                <a:cs typeface="Times New Roman"/>
              </a:rPr>
              <a:t>cohesive</a:t>
            </a:r>
            <a:r>
              <a:rPr sz="2600" i="1" u="heavy" spc="-50" dirty="0">
                <a:uFill>
                  <a:solidFill>
                    <a:srgbClr val="000000"/>
                  </a:solidFill>
                </a:uFill>
                <a:latin typeface="Times New Roman"/>
                <a:cs typeface="Times New Roman"/>
              </a:rPr>
              <a:t> </a:t>
            </a:r>
            <a:r>
              <a:rPr sz="2600" i="1" u="heavy" spc="50" dirty="0">
                <a:uFill>
                  <a:solidFill>
                    <a:srgbClr val="000000"/>
                  </a:solidFill>
                </a:uFill>
                <a:latin typeface="Times New Roman"/>
                <a:cs typeface="Times New Roman"/>
              </a:rPr>
              <a:t>architecture</a:t>
            </a:r>
            <a:r>
              <a:rPr sz="2600" i="1" spc="-60" dirty="0">
                <a:latin typeface="Times New Roman"/>
                <a:cs typeface="Times New Roman"/>
              </a:rPr>
              <a:t> </a:t>
            </a:r>
            <a:r>
              <a:rPr sz="2600" spc="160" dirty="0">
                <a:latin typeface="Times New Roman"/>
                <a:cs typeface="Times New Roman"/>
              </a:rPr>
              <a:t>and</a:t>
            </a:r>
            <a:r>
              <a:rPr sz="2600" spc="-30" dirty="0">
                <a:latin typeface="Times New Roman"/>
                <a:cs typeface="Times New Roman"/>
              </a:rPr>
              <a:t> </a:t>
            </a:r>
            <a:r>
              <a:rPr sz="2600" spc="100" dirty="0">
                <a:latin typeface="Times New Roman"/>
                <a:cs typeface="Times New Roman"/>
              </a:rPr>
              <a:t>reuse</a:t>
            </a:r>
            <a:r>
              <a:rPr sz="2600" spc="-140" dirty="0">
                <a:latin typeface="Times New Roman"/>
                <a:cs typeface="Times New Roman"/>
              </a:rPr>
              <a:t> </a:t>
            </a:r>
            <a:r>
              <a:rPr sz="2600" spc="65" dirty="0">
                <a:latin typeface="Times New Roman"/>
                <a:cs typeface="Times New Roman"/>
              </a:rPr>
              <a:t>existing  </a:t>
            </a:r>
            <a:r>
              <a:rPr sz="2600" spc="114" dirty="0">
                <a:latin typeface="Times New Roman"/>
                <a:cs typeface="Times New Roman"/>
              </a:rPr>
              <a:t>components:</a:t>
            </a:r>
            <a:endParaRPr sz="2600" dirty="0">
              <a:latin typeface="Times New Roman"/>
              <a:cs typeface="Times New Roman"/>
            </a:endParaRPr>
          </a:p>
          <a:p>
            <a:pPr marL="625475" marR="5080" indent="-612775">
              <a:lnSpc>
                <a:spcPts val="2810"/>
              </a:lnSpc>
              <a:spcBef>
                <a:spcPts val="620"/>
              </a:spcBef>
              <a:buClr>
                <a:srgbClr val="0AD0D9"/>
              </a:buClr>
              <a:buSzPct val="94230"/>
              <a:buChar char="-"/>
              <a:tabLst>
                <a:tab pos="625475" algn="l"/>
                <a:tab pos="626110" algn="l"/>
              </a:tabLst>
            </a:pPr>
            <a:r>
              <a:rPr sz="2600" spc="20" dirty="0">
                <a:latin typeface="Times New Roman"/>
                <a:cs typeface="Times New Roman"/>
              </a:rPr>
              <a:t>e.g.</a:t>
            </a:r>
            <a:r>
              <a:rPr sz="2600" spc="-80" dirty="0">
                <a:latin typeface="Times New Roman"/>
                <a:cs typeface="Times New Roman"/>
              </a:rPr>
              <a:t> </a:t>
            </a:r>
            <a:r>
              <a:rPr sz="2600" spc="70" dirty="0">
                <a:latin typeface="Times New Roman"/>
                <a:cs typeface="Times New Roman"/>
              </a:rPr>
              <a:t>core</a:t>
            </a:r>
            <a:r>
              <a:rPr sz="2600" spc="-130" dirty="0">
                <a:latin typeface="Times New Roman"/>
                <a:cs typeface="Times New Roman"/>
              </a:rPr>
              <a:t> </a:t>
            </a:r>
            <a:r>
              <a:rPr sz="2600" spc="105" dirty="0">
                <a:latin typeface="Times New Roman"/>
                <a:cs typeface="Times New Roman"/>
              </a:rPr>
              <a:t>architecture</a:t>
            </a:r>
            <a:r>
              <a:rPr sz="2600" spc="-145" dirty="0">
                <a:latin typeface="Times New Roman"/>
                <a:cs typeface="Times New Roman"/>
              </a:rPr>
              <a:t> </a:t>
            </a:r>
            <a:r>
              <a:rPr sz="2600" spc="85" dirty="0">
                <a:latin typeface="Times New Roman"/>
                <a:cs typeface="Times New Roman"/>
              </a:rPr>
              <a:t>developed</a:t>
            </a:r>
            <a:r>
              <a:rPr sz="2600" spc="-25" dirty="0">
                <a:latin typeface="Times New Roman"/>
                <a:cs typeface="Times New Roman"/>
              </a:rPr>
              <a:t> </a:t>
            </a:r>
            <a:r>
              <a:rPr sz="2600" spc="35" dirty="0">
                <a:latin typeface="Times New Roman"/>
                <a:cs typeface="Times New Roman"/>
              </a:rPr>
              <a:t>by</a:t>
            </a:r>
            <a:r>
              <a:rPr sz="2600" spc="-125" dirty="0">
                <a:latin typeface="Times New Roman"/>
                <a:cs typeface="Times New Roman"/>
              </a:rPr>
              <a:t> </a:t>
            </a:r>
            <a:r>
              <a:rPr sz="2600" spc="65" dirty="0">
                <a:latin typeface="Times New Roman"/>
                <a:cs typeface="Times New Roman"/>
              </a:rPr>
              <a:t>small,</a:t>
            </a:r>
            <a:r>
              <a:rPr sz="2600" spc="-80" dirty="0">
                <a:latin typeface="Times New Roman"/>
                <a:cs typeface="Times New Roman"/>
              </a:rPr>
              <a:t> </a:t>
            </a:r>
            <a:r>
              <a:rPr sz="2600" spc="85" dirty="0">
                <a:latin typeface="Times New Roman"/>
                <a:cs typeface="Times New Roman"/>
              </a:rPr>
              <a:t>co-located  </a:t>
            </a:r>
            <a:r>
              <a:rPr sz="2600" spc="145" dirty="0">
                <a:latin typeface="Times New Roman"/>
                <a:cs typeface="Times New Roman"/>
              </a:rPr>
              <a:t>team</a:t>
            </a:r>
            <a:endParaRPr sz="2600" dirty="0">
              <a:latin typeface="Times New Roman"/>
              <a:cs typeface="Times New Roman"/>
            </a:endParaRPr>
          </a:p>
          <a:p>
            <a:pPr marL="625475" marR="477520" indent="-612775">
              <a:lnSpc>
                <a:spcPts val="2810"/>
              </a:lnSpc>
              <a:spcBef>
                <a:spcPts val="620"/>
              </a:spcBef>
              <a:buClr>
                <a:srgbClr val="0AD0D9"/>
              </a:buClr>
              <a:buSzPct val="94230"/>
              <a:buChar char="-"/>
              <a:tabLst>
                <a:tab pos="625475" algn="l"/>
                <a:tab pos="626110" algn="l"/>
              </a:tabLst>
            </a:pPr>
            <a:r>
              <a:rPr sz="2600" spc="175" dirty="0">
                <a:latin typeface="Times New Roman"/>
                <a:cs typeface="Times New Roman"/>
              </a:rPr>
              <a:t>then</a:t>
            </a:r>
            <a:r>
              <a:rPr sz="2600" spc="-130" dirty="0">
                <a:latin typeface="Times New Roman"/>
                <a:cs typeface="Times New Roman"/>
              </a:rPr>
              <a:t> </a:t>
            </a:r>
            <a:r>
              <a:rPr sz="2600" spc="45" dirty="0">
                <a:latin typeface="Times New Roman"/>
                <a:cs typeface="Times New Roman"/>
              </a:rPr>
              <a:t>early</a:t>
            </a:r>
            <a:r>
              <a:rPr sz="2600" spc="-110" dirty="0">
                <a:latin typeface="Times New Roman"/>
                <a:cs typeface="Times New Roman"/>
              </a:rPr>
              <a:t> </a:t>
            </a:r>
            <a:r>
              <a:rPr sz="2600" spc="145" dirty="0">
                <a:latin typeface="Times New Roman"/>
                <a:cs typeface="Times New Roman"/>
              </a:rPr>
              <a:t>team</a:t>
            </a:r>
            <a:r>
              <a:rPr sz="2600" spc="-75" dirty="0">
                <a:latin typeface="Times New Roman"/>
                <a:cs typeface="Times New Roman"/>
              </a:rPr>
              <a:t> </a:t>
            </a:r>
            <a:r>
              <a:rPr sz="2600" spc="135" dirty="0">
                <a:latin typeface="Times New Roman"/>
                <a:cs typeface="Times New Roman"/>
              </a:rPr>
              <a:t>members</a:t>
            </a:r>
            <a:r>
              <a:rPr sz="2600" spc="-130" dirty="0">
                <a:latin typeface="Times New Roman"/>
                <a:cs typeface="Times New Roman"/>
              </a:rPr>
              <a:t> </a:t>
            </a:r>
            <a:r>
              <a:rPr sz="2600" spc="65" dirty="0">
                <a:latin typeface="Times New Roman"/>
                <a:cs typeface="Times New Roman"/>
              </a:rPr>
              <a:t>divide</a:t>
            </a:r>
            <a:r>
              <a:rPr sz="2600" spc="-70" dirty="0">
                <a:latin typeface="Times New Roman"/>
                <a:cs typeface="Times New Roman"/>
              </a:rPr>
              <a:t> </a:t>
            </a:r>
            <a:r>
              <a:rPr sz="2600" spc="120" dirty="0">
                <a:latin typeface="Times New Roman"/>
                <a:cs typeface="Times New Roman"/>
              </a:rPr>
              <a:t>into</a:t>
            </a:r>
            <a:r>
              <a:rPr sz="2600" spc="-140" dirty="0">
                <a:latin typeface="Times New Roman"/>
                <a:cs typeface="Times New Roman"/>
              </a:rPr>
              <a:t> </a:t>
            </a:r>
            <a:r>
              <a:rPr sz="2600" spc="100" dirty="0">
                <a:latin typeface="Times New Roman"/>
                <a:cs typeface="Times New Roman"/>
              </a:rPr>
              <a:t>sub-project  </a:t>
            </a:r>
            <a:r>
              <a:rPr sz="2600" spc="90" dirty="0">
                <a:latin typeface="Times New Roman"/>
                <a:cs typeface="Times New Roman"/>
              </a:rPr>
              <a:t>leaders</a:t>
            </a:r>
            <a:endParaRPr sz="2600"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1081253"/>
            <a:ext cx="7296150" cy="690574"/>
          </a:xfrm>
          <a:prstGeom prst="rect">
            <a:avLst/>
          </a:prstGeom>
        </p:spPr>
        <p:txBody>
          <a:bodyPr vert="horz" wrap="square" lIns="0" tIns="13335" rIns="0" bIns="0" rtlCol="0" anchor="ctr">
            <a:spAutoFit/>
          </a:bodyPr>
          <a:lstStyle/>
          <a:p>
            <a:pPr marL="12700">
              <a:lnSpc>
                <a:spcPct val="100000"/>
              </a:lnSpc>
              <a:spcBef>
                <a:spcPts val="105"/>
              </a:spcBef>
            </a:pPr>
            <a:r>
              <a:rPr spc="-450" dirty="0"/>
              <a:t>Six </a:t>
            </a:r>
            <a:r>
              <a:rPr spc="-195" dirty="0"/>
              <a:t>best </a:t>
            </a:r>
            <a:r>
              <a:rPr spc="60" dirty="0"/>
              <a:t>“must” </a:t>
            </a:r>
            <a:r>
              <a:rPr spc="-575" dirty="0"/>
              <a:t>UP</a:t>
            </a:r>
            <a:r>
              <a:rPr spc="-570" dirty="0"/>
              <a:t> </a:t>
            </a:r>
            <a:r>
              <a:rPr spc="-210" dirty="0"/>
              <a:t>practices</a:t>
            </a:r>
          </a:p>
        </p:txBody>
      </p:sp>
      <p:sp>
        <p:nvSpPr>
          <p:cNvPr id="8" name="object 8"/>
          <p:cNvSpPr txBox="1"/>
          <p:nvPr/>
        </p:nvSpPr>
        <p:spPr>
          <a:xfrm>
            <a:off x="2059940" y="1947419"/>
            <a:ext cx="7759700" cy="2483485"/>
          </a:xfrm>
          <a:prstGeom prst="rect">
            <a:avLst/>
          </a:prstGeom>
        </p:spPr>
        <p:txBody>
          <a:bodyPr vert="horz" wrap="square" lIns="0" tIns="13335" rIns="0" bIns="0" rtlCol="0">
            <a:spAutoFit/>
          </a:bodyPr>
          <a:lstStyle/>
          <a:p>
            <a:pPr marL="625475" marR="26670" indent="-612775">
              <a:spcBef>
                <a:spcPts val="105"/>
              </a:spcBef>
              <a:buClr>
                <a:srgbClr val="0AD0D9"/>
              </a:buClr>
              <a:buSzPct val="94230"/>
              <a:buAutoNum type="arabicPeriod" startAt="3"/>
              <a:tabLst>
                <a:tab pos="625475" algn="l"/>
                <a:tab pos="626110" algn="l"/>
              </a:tabLst>
            </a:pPr>
            <a:r>
              <a:rPr sz="2600" spc="85" dirty="0">
                <a:latin typeface="Times New Roman"/>
                <a:cs typeface="Times New Roman"/>
              </a:rPr>
              <a:t>Continuously</a:t>
            </a:r>
            <a:r>
              <a:rPr sz="2600" spc="-200" dirty="0">
                <a:latin typeface="Times New Roman"/>
                <a:cs typeface="Times New Roman"/>
              </a:rPr>
              <a:t> </a:t>
            </a:r>
            <a:r>
              <a:rPr sz="2600" spc="15" dirty="0">
                <a:latin typeface="Times New Roman"/>
                <a:cs typeface="Times New Roman"/>
              </a:rPr>
              <a:t>verify</a:t>
            </a:r>
            <a:r>
              <a:rPr sz="2600" spc="-130" dirty="0">
                <a:latin typeface="Times New Roman"/>
                <a:cs typeface="Times New Roman"/>
              </a:rPr>
              <a:t> </a:t>
            </a:r>
            <a:r>
              <a:rPr sz="2600" spc="60" dirty="0">
                <a:latin typeface="Times New Roman"/>
                <a:cs typeface="Times New Roman"/>
              </a:rPr>
              <a:t>quality:</a:t>
            </a:r>
            <a:r>
              <a:rPr sz="2600" spc="-20" dirty="0">
                <a:latin typeface="Times New Roman"/>
                <a:cs typeface="Times New Roman"/>
              </a:rPr>
              <a:t> </a:t>
            </a:r>
            <a:r>
              <a:rPr sz="2600" i="1" u="heavy" spc="114" dirty="0">
                <a:uFill>
                  <a:solidFill>
                    <a:srgbClr val="000000"/>
                  </a:solidFill>
                </a:uFill>
                <a:latin typeface="Times New Roman"/>
                <a:cs typeface="Times New Roman"/>
              </a:rPr>
              <a:t>test</a:t>
            </a:r>
            <a:r>
              <a:rPr sz="2600" i="1" u="heavy" spc="-40" dirty="0">
                <a:uFill>
                  <a:solidFill>
                    <a:srgbClr val="000000"/>
                  </a:solidFill>
                </a:uFill>
                <a:latin typeface="Times New Roman"/>
                <a:cs typeface="Times New Roman"/>
              </a:rPr>
              <a:t> </a:t>
            </a:r>
            <a:r>
              <a:rPr sz="2600" i="1" u="heavy" spc="10" dirty="0">
                <a:uFill>
                  <a:solidFill>
                    <a:srgbClr val="000000"/>
                  </a:solidFill>
                </a:uFill>
                <a:latin typeface="Times New Roman"/>
                <a:cs typeface="Times New Roman"/>
              </a:rPr>
              <a:t>early</a:t>
            </a:r>
            <a:r>
              <a:rPr sz="2600" i="1" u="heavy" spc="-40" dirty="0">
                <a:uFill>
                  <a:solidFill>
                    <a:srgbClr val="000000"/>
                  </a:solidFill>
                </a:uFill>
                <a:latin typeface="Times New Roman"/>
                <a:cs typeface="Times New Roman"/>
              </a:rPr>
              <a:t> </a:t>
            </a:r>
            <a:r>
              <a:rPr sz="2600" i="1" u="heavy" spc="-114" dirty="0">
                <a:uFill>
                  <a:solidFill>
                    <a:srgbClr val="000000"/>
                  </a:solidFill>
                </a:uFill>
                <a:latin typeface="Times New Roman"/>
                <a:cs typeface="Times New Roman"/>
              </a:rPr>
              <a:t>&amp;</a:t>
            </a:r>
            <a:r>
              <a:rPr sz="2600" i="1" u="heavy" spc="-30" dirty="0">
                <a:uFill>
                  <a:solidFill>
                    <a:srgbClr val="000000"/>
                  </a:solidFill>
                </a:uFill>
                <a:latin typeface="Times New Roman"/>
                <a:cs typeface="Times New Roman"/>
              </a:rPr>
              <a:t> </a:t>
            </a:r>
            <a:r>
              <a:rPr sz="2600" i="1" u="heavy" spc="75" dirty="0">
                <a:uFill>
                  <a:solidFill>
                    <a:srgbClr val="000000"/>
                  </a:solidFill>
                </a:uFill>
                <a:latin typeface="Times New Roman"/>
                <a:cs typeface="Times New Roman"/>
              </a:rPr>
              <a:t>often</a:t>
            </a:r>
            <a:r>
              <a:rPr sz="2600" spc="75" dirty="0">
                <a:latin typeface="Times New Roman"/>
                <a:cs typeface="Times New Roman"/>
              </a:rPr>
              <a:t>,</a:t>
            </a:r>
            <a:r>
              <a:rPr sz="2600" spc="-80" dirty="0">
                <a:latin typeface="Times New Roman"/>
                <a:cs typeface="Times New Roman"/>
              </a:rPr>
              <a:t> </a:t>
            </a:r>
            <a:r>
              <a:rPr sz="2600" spc="160" dirty="0">
                <a:latin typeface="Times New Roman"/>
                <a:cs typeface="Times New Roman"/>
              </a:rPr>
              <a:t>and  </a:t>
            </a:r>
            <a:r>
              <a:rPr sz="2600" spc="45" dirty="0">
                <a:latin typeface="Times New Roman"/>
                <a:cs typeface="Times New Roman"/>
              </a:rPr>
              <a:t>realistically </a:t>
            </a:r>
            <a:r>
              <a:rPr sz="2600" spc="35" dirty="0">
                <a:latin typeface="Times New Roman"/>
                <a:cs typeface="Times New Roman"/>
              </a:rPr>
              <a:t>by </a:t>
            </a:r>
            <a:r>
              <a:rPr sz="2600" spc="100" dirty="0">
                <a:latin typeface="Times New Roman"/>
                <a:cs typeface="Times New Roman"/>
              </a:rPr>
              <a:t>integrating </a:t>
            </a:r>
            <a:r>
              <a:rPr sz="2600" spc="35" dirty="0">
                <a:latin typeface="Times New Roman"/>
                <a:cs typeface="Times New Roman"/>
              </a:rPr>
              <a:t>all </a:t>
            </a:r>
            <a:r>
              <a:rPr sz="2600" spc="70" dirty="0">
                <a:latin typeface="Times New Roman"/>
                <a:cs typeface="Times New Roman"/>
              </a:rPr>
              <a:t>software </a:t>
            </a:r>
            <a:r>
              <a:rPr sz="2600" spc="145" dirty="0">
                <a:latin typeface="Times New Roman"/>
                <a:cs typeface="Times New Roman"/>
              </a:rPr>
              <a:t>at </a:t>
            </a:r>
            <a:r>
              <a:rPr sz="2600" spc="110" dirty="0">
                <a:latin typeface="Times New Roman"/>
                <a:cs typeface="Times New Roman"/>
              </a:rPr>
              <a:t>each  </a:t>
            </a:r>
            <a:r>
              <a:rPr sz="2600" spc="105" dirty="0">
                <a:latin typeface="Times New Roman"/>
                <a:cs typeface="Times New Roman"/>
              </a:rPr>
              <a:t>iteration</a:t>
            </a:r>
            <a:endParaRPr sz="2600">
              <a:latin typeface="Times New Roman"/>
              <a:cs typeface="Times New Roman"/>
            </a:endParaRPr>
          </a:p>
          <a:p>
            <a:pPr marL="625475" marR="5080" indent="-612775">
              <a:spcBef>
                <a:spcPts val="625"/>
              </a:spcBef>
              <a:buClr>
                <a:srgbClr val="0AD0D9"/>
              </a:buClr>
              <a:buSzPct val="94230"/>
              <a:buAutoNum type="arabicPeriod" startAt="3"/>
              <a:tabLst>
                <a:tab pos="625475" algn="l"/>
                <a:tab pos="626110" algn="l"/>
              </a:tabLst>
            </a:pPr>
            <a:r>
              <a:rPr sz="2600" i="1" u="heavy" spc="60" dirty="0">
                <a:uFill>
                  <a:solidFill>
                    <a:srgbClr val="000000"/>
                  </a:solidFill>
                </a:uFill>
                <a:latin typeface="Times New Roman"/>
                <a:cs typeface="Times New Roman"/>
              </a:rPr>
              <a:t>Visual</a:t>
            </a:r>
            <a:r>
              <a:rPr sz="2600" i="1" u="heavy" spc="-65" dirty="0">
                <a:uFill>
                  <a:solidFill>
                    <a:srgbClr val="000000"/>
                  </a:solidFill>
                </a:uFill>
                <a:latin typeface="Times New Roman"/>
                <a:cs typeface="Times New Roman"/>
              </a:rPr>
              <a:t> </a:t>
            </a:r>
            <a:r>
              <a:rPr sz="2600" i="1" u="heavy" spc="50" dirty="0">
                <a:uFill>
                  <a:solidFill>
                    <a:srgbClr val="000000"/>
                  </a:solidFill>
                </a:uFill>
                <a:latin typeface="Times New Roman"/>
                <a:cs typeface="Times New Roman"/>
              </a:rPr>
              <a:t>modeling</a:t>
            </a:r>
            <a:r>
              <a:rPr sz="2600" u="heavy" spc="50" dirty="0">
                <a:uFill>
                  <a:solidFill>
                    <a:srgbClr val="000000"/>
                  </a:solidFill>
                </a:uFill>
                <a:latin typeface="Times New Roman"/>
                <a:cs typeface="Times New Roman"/>
              </a:rPr>
              <a:t>:</a:t>
            </a:r>
            <a:r>
              <a:rPr sz="2600" spc="-35" dirty="0">
                <a:latin typeface="Times New Roman"/>
                <a:cs typeface="Times New Roman"/>
              </a:rPr>
              <a:t> </a:t>
            </a:r>
            <a:r>
              <a:rPr sz="2600" spc="105" dirty="0">
                <a:latin typeface="Times New Roman"/>
                <a:cs typeface="Times New Roman"/>
              </a:rPr>
              <a:t>prior</a:t>
            </a:r>
            <a:r>
              <a:rPr sz="2600" spc="-114" dirty="0">
                <a:latin typeface="Times New Roman"/>
                <a:cs typeface="Times New Roman"/>
              </a:rPr>
              <a:t> </a:t>
            </a:r>
            <a:r>
              <a:rPr sz="2600" spc="130" dirty="0">
                <a:latin typeface="Times New Roman"/>
                <a:cs typeface="Times New Roman"/>
              </a:rPr>
              <a:t>to</a:t>
            </a:r>
            <a:r>
              <a:rPr sz="2600" spc="-130" dirty="0">
                <a:latin typeface="Times New Roman"/>
                <a:cs typeface="Times New Roman"/>
              </a:rPr>
              <a:t> </a:t>
            </a:r>
            <a:r>
              <a:rPr sz="2600" spc="100" dirty="0">
                <a:latin typeface="Times New Roman"/>
                <a:cs typeface="Times New Roman"/>
              </a:rPr>
              <a:t>programming,</a:t>
            </a:r>
            <a:r>
              <a:rPr sz="2600" spc="-55" dirty="0">
                <a:latin typeface="Times New Roman"/>
                <a:cs typeface="Times New Roman"/>
              </a:rPr>
              <a:t> </a:t>
            </a:r>
            <a:r>
              <a:rPr sz="2600" spc="140" dirty="0">
                <a:latin typeface="Times New Roman"/>
                <a:cs typeface="Times New Roman"/>
              </a:rPr>
              <a:t>do</a:t>
            </a:r>
            <a:r>
              <a:rPr sz="2600" spc="-145" dirty="0">
                <a:latin typeface="Times New Roman"/>
                <a:cs typeface="Times New Roman"/>
              </a:rPr>
              <a:t> </a:t>
            </a:r>
            <a:r>
              <a:rPr sz="2600" spc="145" dirty="0">
                <a:latin typeface="Times New Roman"/>
                <a:cs typeface="Times New Roman"/>
              </a:rPr>
              <a:t>at</a:t>
            </a:r>
            <a:r>
              <a:rPr sz="2600" spc="-75" dirty="0">
                <a:latin typeface="Times New Roman"/>
                <a:cs typeface="Times New Roman"/>
              </a:rPr>
              <a:t> </a:t>
            </a:r>
            <a:r>
              <a:rPr sz="2600" spc="85" dirty="0">
                <a:latin typeface="Times New Roman"/>
                <a:cs typeface="Times New Roman"/>
              </a:rPr>
              <a:t>least  </a:t>
            </a:r>
            <a:r>
              <a:rPr sz="2600" spc="114" dirty="0">
                <a:latin typeface="Times New Roman"/>
                <a:cs typeface="Times New Roman"/>
              </a:rPr>
              <a:t>some </a:t>
            </a:r>
            <a:r>
              <a:rPr sz="2600" spc="50" dirty="0">
                <a:latin typeface="Times New Roman"/>
                <a:cs typeface="Times New Roman"/>
              </a:rPr>
              <a:t>visual </a:t>
            </a:r>
            <a:r>
              <a:rPr sz="2600" spc="100" dirty="0">
                <a:latin typeface="Times New Roman"/>
                <a:cs typeface="Times New Roman"/>
              </a:rPr>
              <a:t>modeling </a:t>
            </a:r>
            <a:r>
              <a:rPr sz="2600" spc="130" dirty="0">
                <a:latin typeface="Times New Roman"/>
                <a:cs typeface="Times New Roman"/>
              </a:rPr>
              <a:t>to </a:t>
            </a:r>
            <a:r>
              <a:rPr sz="2600" spc="65" dirty="0">
                <a:latin typeface="Times New Roman"/>
                <a:cs typeface="Times New Roman"/>
              </a:rPr>
              <a:t>explore </a:t>
            </a:r>
            <a:r>
              <a:rPr sz="2600" spc="60" dirty="0">
                <a:latin typeface="Times New Roman"/>
                <a:cs typeface="Times New Roman"/>
              </a:rPr>
              <a:t>creative </a:t>
            </a:r>
            <a:r>
              <a:rPr sz="2600" spc="85" dirty="0">
                <a:latin typeface="Times New Roman"/>
                <a:cs typeface="Times New Roman"/>
              </a:rPr>
              <a:t>design  </a:t>
            </a:r>
            <a:r>
              <a:rPr sz="2600" spc="80" dirty="0">
                <a:latin typeface="Times New Roman"/>
                <a:cs typeface="Times New Roman"/>
              </a:rPr>
              <a:t>ideas</a:t>
            </a:r>
            <a:endParaRPr sz="26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1081253"/>
            <a:ext cx="7296150" cy="690574"/>
          </a:xfrm>
          <a:prstGeom prst="rect">
            <a:avLst/>
          </a:prstGeom>
        </p:spPr>
        <p:txBody>
          <a:bodyPr vert="horz" wrap="square" lIns="0" tIns="13335" rIns="0" bIns="0" rtlCol="0" anchor="ctr">
            <a:spAutoFit/>
          </a:bodyPr>
          <a:lstStyle/>
          <a:p>
            <a:pPr marL="12700">
              <a:lnSpc>
                <a:spcPct val="100000"/>
              </a:lnSpc>
              <a:spcBef>
                <a:spcPts val="105"/>
              </a:spcBef>
            </a:pPr>
            <a:r>
              <a:rPr spc="-450" dirty="0"/>
              <a:t>Six </a:t>
            </a:r>
            <a:r>
              <a:rPr spc="-195" dirty="0"/>
              <a:t>best </a:t>
            </a:r>
            <a:r>
              <a:rPr spc="60" dirty="0"/>
              <a:t>“must” </a:t>
            </a:r>
            <a:r>
              <a:rPr spc="-575" dirty="0"/>
              <a:t>UP</a:t>
            </a:r>
            <a:r>
              <a:rPr spc="-570" dirty="0"/>
              <a:t> </a:t>
            </a:r>
            <a:r>
              <a:rPr spc="-210" dirty="0"/>
              <a:t>practices</a:t>
            </a:r>
          </a:p>
        </p:txBody>
      </p:sp>
      <p:sp>
        <p:nvSpPr>
          <p:cNvPr id="8" name="object 8"/>
          <p:cNvSpPr txBox="1"/>
          <p:nvPr/>
        </p:nvSpPr>
        <p:spPr>
          <a:xfrm>
            <a:off x="2059941" y="1907795"/>
            <a:ext cx="7507605" cy="3354123"/>
          </a:xfrm>
          <a:prstGeom prst="rect">
            <a:avLst/>
          </a:prstGeom>
        </p:spPr>
        <p:txBody>
          <a:bodyPr vert="horz" wrap="square" lIns="0" tIns="57785" rIns="0" bIns="0" rtlCol="0">
            <a:spAutoFit/>
          </a:bodyPr>
          <a:lstStyle/>
          <a:p>
            <a:pPr marL="625475" marR="182880" indent="-612775">
              <a:lnSpc>
                <a:spcPts val="2810"/>
              </a:lnSpc>
              <a:spcBef>
                <a:spcPts val="455"/>
              </a:spcBef>
              <a:buClr>
                <a:srgbClr val="0AD0D9"/>
              </a:buClr>
              <a:buSzPct val="94230"/>
              <a:buAutoNum type="arabicPeriod" startAt="5"/>
              <a:tabLst>
                <a:tab pos="625475" algn="l"/>
                <a:tab pos="626110" algn="l"/>
              </a:tabLst>
            </a:pPr>
            <a:r>
              <a:rPr sz="2600" i="1" u="heavy" spc="55" dirty="0">
                <a:uFill>
                  <a:solidFill>
                    <a:srgbClr val="000000"/>
                  </a:solidFill>
                </a:uFill>
                <a:latin typeface="Times New Roman"/>
                <a:cs typeface="Times New Roman"/>
              </a:rPr>
              <a:t>Manage </a:t>
            </a:r>
            <a:r>
              <a:rPr sz="2600" i="1" u="heavy" spc="45" dirty="0">
                <a:uFill>
                  <a:solidFill>
                    <a:srgbClr val="000000"/>
                  </a:solidFill>
                </a:uFill>
                <a:latin typeface="Times New Roman"/>
                <a:cs typeface="Times New Roman"/>
              </a:rPr>
              <a:t>requirements:</a:t>
            </a:r>
            <a:r>
              <a:rPr sz="2600" i="1" spc="45" dirty="0">
                <a:latin typeface="Times New Roman"/>
                <a:cs typeface="Times New Roman"/>
              </a:rPr>
              <a:t> </a:t>
            </a:r>
            <a:r>
              <a:rPr sz="2600" spc="75" dirty="0">
                <a:latin typeface="Times New Roman"/>
                <a:cs typeface="Times New Roman"/>
              </a:rPr>
              <a:t>find, organize, </a:t>
            </a:r>
            <a:r>
              <a:rPr sz="2600" spc="160" dirty="0">
                <a:latin typeface="Times New Roman"/>
                <a:cs typeface="Times New Roman"/>
              </a:rPr>
              <a:t>and</a:t>
            </a:r>
            <a:r>
              <a:rPr sz="2600" spc="-459" dirty="0">
                <a:latin typeface="Times New Roman"/>
                <a:cs typeface="Times New Roman"/>
              </a:rPr>
              <a:t> </a:t>
            </a:r>
            <a:r>
              <a:rPr sz="2600" spc="100" dirty="0">
                <a:latin typeface="Times New Roman"/>
                <a:cs typeface="Times New Roman"/>
              </a:rPr>
              <a:t>track  </a:t>
            </a:r>
            <a:r>
              <a:rPr sz="2600" spc="120" dirty="0">
                <a:latin typeface="Times New Roman"/>
                <a:cs typeface="Times New Roman"/>
              </a:rPr>
              <a:t>requirements </a:t>
            </a:r>
            <a:r>
              <a:rPr sz="2600" spc="140" dirty="0">
                <a:latin typeface="Times New Roman"/>
                <a:cs typeface="Times New Roman"/>
              </a:rPr>
              <a:t>through</a:t>
            </a:r>
            <a:r>
              <a:rPr sz="2600" spc="-430" dirty="0">
                <a:latin typeface="Times New Roman"/>
                <a:cs typeface="Times New Roman"/>
              </a:rPr>
              <a:t> </a:t>
            </a:r>
            <a:r>
              <a:rPr sz="2600" spc="35" dirty="0">
                <a:latin typeface="Times New Roman"/>
                <a:cs typeface="Times New Roman"/>
              </a:rPr>
              <a:t>skillful </a:t>
            </a:r>
            <a:r>
              <a:rPr sz="2600" spc="130" dirty="0">
                <a:latin typeface="Times New Roman"/>
                <a:cs typeface="Times New Roman"/>
              </a:rPr>
              <a:t>means</a:t>
            </a:r>
            <a:endParaRPr sz="2600">
              <a:latin typeface="Times New Roman"/>
              <a:cs typeface="Times New Roman"/>
            </a:endParaRPr>
          </a:p>
          <a:p>
            <a:pPr>
              <a:spcBef>
                <a:spcPts val="20"/>
              </a:spcBef>
              <a:buClr>
                <a:srgbClr val="0AD0D9"/>
              </a:buClr>
              <a:buFont typeface="Times New Roman"/>
              <a:buAutoNum type="arabicPeriod" startAt="5"/>
            </a:pPr>
            <a:endParaRPr sz="3200">
              <a:latin typeface="Times New Roman"/>
              <a:cs typeface="Times New Roman"/>
            </a:endParaRPr>
          </a:p>
          <a:p>
            <a:pPr marL="625475" indent="-612775">
              <a:spcBef>
                <a:spcPts val="5"/>
              </a:spcBef>
              <a:buClr>
                <a:srgbClr val="0AD0D9"/>
              </a:buClr>
              <a:buSzPct val="94230"/>
              <a:buAutoNum type="arabicPeriod" startAt="5"/>
              <a:tabLst>
                <a:tab pos="625475" algn="l"/>
                <a:tab pos="626110" algn="l"/>
              </a:tabLst>
            </a:pPr>
            <a:r>
              <a:rPr sz="2600" i="1" u="heavy" spc="55" dirty="0">
                <a:uFill>
                  <a:solidFill>
                    <a:srgbClr val="000000"/>
                  </a:solidFill>
                </a:uFill>
                <a:latin typeface="Times New Roman"/>
                <a:cs typeface="Times New Roman"/>
              </a:rPr>
              <a:t>Manage</a:t>
            </a:r>
            <a:r>
              <a:rPr sz="2600" i="1" u="heavy" spc="-45" dirty="0">
                <a:uFill>
                  <a:solidFill>
                    <a:srgbClr val="000000"/>
                  </a:solidFill>
                </a:uFill>
                <a:latin typeface="Times New Roman"/>
                <a:cs typeface="Times New Roman"/>
              </a:rPr>
              <a:t> </a:t>
            </a:r>
            <a:r>
              <a:rPr sz="2600" i="1" u="heavy" spc="15" dirty="0">
                <a:uFill>
                  <a:solidFill>
                    <a:srgbClr val="000000"/>
                  </a:solidFill>
                </a:uFill>
                <a:latin typeface="Times New Roman"/>
                <a:cs typeface="Times New Roman"/>
              </a:rPr>
              <a:t>change:</a:t>
            </a:r>
            <a:endParaRPr sz="2600">
              <a:latin typeface="Times New Roman"/>
              <a:cs typeface="Times New Roman"/>
            </a:endParaRPr>
          </a:p>
          <a:p>
            <a:pPr marL="625475" marR="5080" indent="-612775">
              <a:lnSpc>
                <a:spcPts val="2810"/>
              </a:lnSpc>
              <a:spcBef>
                <a:spcPts val="660"/>
              </a:spcBef>
              <a:buClr>
                <a:srgbClr val="0AD0D9"/>
              </a:buClr>
              <a:buSzPct val="94230"/>
              <a:buChar char="-"/>
              <a:tabLst>
                <a:tab pos="625475" algn="l"/>
                <a:tab pos="626110" algn="l"/>
              </a:tabLst>
            </a:pPr>
            <a:r>
              <a:rPr sz="2600" spc="80" dirty="0">
                <a:latin typeface="Times New Roman"/>
                <a:cs typeface="Times New Roman"/>
              </a:rPr>
              <a:t>disciplined </a:t>
            </a:r>
            <a:r>
              <a:rPr sz="2600" spc="90" dirty="0">
                <a:latin typeface="Times New Roman"/>
                <a:cs typeface="Times New Roman"/>
              </a:rPr>
              <a:t>configuration </a:t>
            </a:r>
            <a:r>
              <a:rPr sz="2600" spc="140" dirty="0">
                <a:latin typeface="Times New Roman"/>
                <a:cs typeface="Times New Roman"/>
              </a:rPr>
              <a:t>management</a:t>
            </a:r>
            <a:r>
              <a:rPr sz="2600" spc="-425" dirty="0">
                <a:latin typeface="Times New Roman"/>
                <a:cs typeface="Times New Roman"/>
              </a:rPr>
              <a:t> </a:t>
            </a:r>
            <a:r>
              <a:rPr sz="2600" spc="80" dirty="0">
                <a:latin typeface="Times New Roman"/>
                <a:cs typeface="Times New Roman"/>
              </a:rPr>
              <a:t>protocol,  </a:t>
            </a:r>
            <a:r>
              <a:rPr sz="2600" spc="70" dirty="0">
                <a:latin typeface="Times New Roman"/>
                <a:cs typeface="Times New Roman"/>
              </a:rPr>
              <a:t>version</a:t>
            </a:r>
            <a:r>
              <a:rPr sz="2600" spc="-130" dirty="0">
                <a:latin typeface="Times New Roman"/>
                <a:cs typeface="Times New Roman"/>
              </a:rPr>
              <a:t> </a:t>
            </a:r>
            <a:r>
              <a:rPr sz="2600" spc="90" dirty="0">
                <a:latin typeface="Times New Roman"/>
                <a:cs typeface="Times New Roman"/>
              </a:rPr>
              <a:t>control,</a:t>
            </a:r>
            <a:endParaRPr sz="2600">
              <a:latin typeface="Times New Roman"/>
              <a:cs typeface="Times New Roman"/>
            </a:endParaRPr>
          </a:p>
          <a:p>
            <a:pPr marL="625475" indent="-612775">
              <a:spcBef>
                <a:spcPts val="270"/>
              </a:spcBef>
              <a:buClr>
                <a:srgbClr val="0AD0D9"/>
              </a:buClr>
              <a:buSzPct val="94230"/>
              <a:buChar char="-"/>
              <a:tabLst>
                <a:tab pos="625475" algn="l"/>
                <a:tab pos="626110" algn="l"/>
              </a:tabLst>
            </a:pPr>
            <a:r>
              <a:rPr sz="2600" spc="95" dirty="0">
                <a:latin typeface="Times New Roman"/>
                <a:cs typeface="Times New Roman"/>
              </a:rPr>
              <a:t>change </a:t>
            </a:r>
            <a:r>
              <a:rPr sz="2600" spc="120" dirty="0">
                <a:latin typeface="Times New Roman"/>
                <a:cs typeface="Times New Roman"/>
              </a:rPr>
              <a:t>request</a:t>
            </a:r>
            <a:r>
              <a:rPr sz="2600" spc="-335" dirty="0">
                <a:latin typeface="Times New Roman"/>
                <a:cs typeface="Times New Roman"/>
              </a:rPr>
              <a:t> </a:t>
            </a:r>
            <a:r>
              <a:rPr sz="2600" spc="90" dirty="0">
                <a:latin typeface="Times New Roman"/>
                <a:cs typeface="Times New Roman"/>
              </a:rPr>
              <a:t>protocol</a:t>
            </a:r>
            <a:endParaRPr sz="2600">
              <a:latin typeface="Times New Roman"/>
              <a:cs typeface="Times New Roman"/>
            </a:endParaRPr>
          </a:p>
          <a:p>
            <a:pPr marL="625475" indent="-612775">
              <a:spcBef>
                <a:spcPts val="315"/>
              </a:spcBef>
              <a:buClr>
                <a:srgbClr val="0AD0D9"/>
              </a:buClr>
              <a:buSzPct val="94230"/>
              <a:buChar char="-"/>
              <a:tabLst>
                <a:tab pos="625475" algn="l"/>
                <a:tab pos="626110" algn="l"/>
              </a:tabLst>
            </a:pPr>
            <a:r>
              <a:rPr sz="2600" spc="90" dirty="0">
                <a:latin typeface="Times New Roman"/>
                <a:cs typeface="Times New Roman"/>
              </a:rPr>
              <a:t>baselined</a:t>
            </a:r>
            <a:r>
              <a:rPr sz="2600" spc="-65" dirty="0">
                <a:latin typeface="Times New Roman"/>
                <a:cs typeface="Times New Roman"/>
              </a:rPr>
              <a:t> </a:t>
            </a:r>
            <a:r>
              <a:rPr sz="2600" spc="70" dirty="0">
                <a:latin typeface="Times New Roman"/>
                <a:cs typeface="Times New Roman"/>
              </a:rPr>
              <a:t>releases</a:t>
            </a:r>
            <a:r>
              <a:rPr sz="2600" spc="-120" dirty="0">
                <a:latin typeface="Times New Roman"/>
                <a:cs typeface="Times New Roman"/>
              </a:rPr>
              <a:t> </a:t>
            </a:r>
            <a:r>
              <a:rPr sz="2600" spc="145" dirty="0">
                <a:latin typeface="Times New Roman"/>
                <a:cs typeface="Times New Roman"/>
              </a:rPr>
              <a:t>at</a:t>
            </a:r>
            <a:r>
              <a:rPr sz="2600" spc="-75" dirty="0">
                <a:latin typeface="Times New Roman"/>
                <a:cs typeface="Times New Roman"/>
              </a:rPr>
              <a:t> </a:t>
            </a:r>
            <a:r>
              <a:rPr sz="2600" spc="105" dirty="0">
                <a:latin typeface="Times New Roman"/>
                <a:cs typeface="Times New Roman"/>
              </a:rPr>
              <a:t>iteration</a:t>
            </a:r>
            <a:r>
              <a:rPr sz="2600" spc="-125" dirty="0">
                <a:latin typeface="Times New Roman"/>
                <a:cs typeface="Times New Roman"/>
              </a:rPr>
              <a:t> </a:t>
            </a:r>
            <a:r>
              <a:rPr sz="2600" spc="130" dirty="0">
                <a:latin typeface="Times New Roman"/>
                <a:cs typeface="Times New Roman"/>
              </a:rPr>
              <a:t>ends</a:t>
            </a:r>
            <a:endParaRPr sz="26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pic>
        <p:nvPicPr>
          <p:cNvPr id="4" name="Content Placeholder 3"/>
          <p:cNvPicPr>
            <a:picLocks noGrp="1" noChangeAspect="1"/>
          </p:cNvPicPr>
          <p:nvPr>
            <p:ph idx="1"/>
          </p:nvPr>
        </p:nvPicPr>
        <p:blipFill>
          <a:blip r:embed="rId2"/>
          <a:stretch>
            <a:fillRect/>
          </a:stretch>
        </p:blipFill>
        <p:spPr>
          <a:xfrm>
            <a:off x="2928937" y="2115344"/>
            <a:ext cx="6334125" cy="3771900"/>
          </a:xfrm>
          <a:prstGeom prst="rect">
            <a:avLst/>
          </a:prstGeom>
        </p:spPr>
      </p:pic>
    </p:spTree>
    <p:extLst>
      <p:ext uri="{BB962C8B-B14F-4D97-AF65-F5344CB8AC3E}">
        <p14:creationId xmlns:p14="http://schemas.microsoft.com/office/powerpoint/2010/main" val="88581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9047-1944-4759-9DE3-48CCB9555D22}"/>
              </a:ext>
            </a:extLst>
          </p:cNvPr>
          <p:cNvSpPr>
            <a:spLocks noGrp="1"/>
          </p:cNvSpPr>
          <p:nvPr>
            <p:ph type="title"/>
          </p:nvPr>
        </p:nvSpPr>
        <p:spPr/>
        <p:txBody>
          <a:bodyPr/>
          <a:lstStyle/>
          <a:p>
            <a:r>
              <a:rPr lang="en-US" sz="4400" spc="-325" dirty="0"/>
              <a:t>Process</a:t>
            </a:r>
            <a:r>
              <a:rPr lang="en-US" sz="4400" spc="-300" dirty="0"/>
              <a:t> </a:t>
            </a:r>
            <a:r>
              <a:rPr lang="en-US" sz="4400" spc="-175" dirty="0"/>
              <a:t>Overview</a:t>
            </a:r>
            <a:endParaRPr lang="en-US" dirty="0"/>
          </a:p>
        </p:txBody>
      </p:sp>
      <p:pic>
        <p:nvPicPr>
          <p:cNvPr id="5" name="Content Placeholder 4">
            <a:extLst>
              <a:ext uri="{FF2B5EF4-FFF2-40B4-BE49-F238E27FC236}">
                <a16:creationId xmlns:a16="http://schemas.microsoft.com/office/drawing/2014/main" id="{B61F2899-0C27-4535-944B-81A9E08679F7}"/>
              </a:ext>
            </a:extLst>
          </p:cNvPr>
          <p:cNvPicPr>
            <a:picLocks noGrp="1" noChangeAspect="1"/>
          </p:cNvPicPr>
          <p:nvPr>
            <p:ph idx="1"/>
          </p:nvPr>
        </p:nvPicPr>
        <p:blipFill>
          <a:blip r:embed="rId3"/>
          <a:stretch>
            <a:fillRect/>
          </a:stretch>
        </p:blipFill>
        <p:spPr>
          <a:xfrm>
            <a:off x="3157537" y="2177256"/>
            <a:ext cx="5876925" cy="3648075"/>
          </a:xfrm>
        </p:spPr>
      </p:pic>
    </p:spTree>
    <p:extLst>
      <p:ext uri="{BB962C8B-B14F-4D97-AF65-F5344CB8AC3E}">
        <p14:creationId xmlns:p14="http://schemas.microsoft.com/office/powerpoint/2010/main" val="3859851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pic>
        <p:nvPicPr>
          <p:cNvPr id="4" name="Content Placeholder 3"/>
          <p:cNvPicPr>
            <a:picLocks noGrp="1" noChangeAspect="1"/>
          </p:cNvPicPr>
          <p:nvPr>
            <p:ph idx="1"/>
          </p:nvPr>
        </p:nvPicPr>
        <p:blipFill>
          <a:blip r:embed="rId2"/>
          <a:stretch>
            <a:fillRect/>
          </a:stretch>
        </p:blipFill>
        <p:spPr>
          <a:xfrm>
            <a:off x="2933700" y="2272506"/>
            <a:ext cx="6324600" cy="3457575"/>
          </a:xfrm>
          <a:prstGeom prst="rect">
            <a:avLst/>
          </a:prstGeom>
        </p:spPr>
      </p:pic>
    </p:spTree>
    <p:extLst>
      <p:ext uri="{BB962C8B-B14F-4D97-AF65-F5344CB8AC3E}">
        <p14:creationId xmlns:p14="http://schemas.microsoft.com/office/powerpoint/2010/main" val="2075202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4" name="Content Placeholder 3"/>
          <p:cNvPicPr>
            <a:picLocks noGrp="1" noChangeAspect="1"/>
          </p:cNvPicPr>
          <p:nvPr>
            <p:ph idx="1"/>
          </p:nvPr>
        </p:nvPicPr>
        <p:blipFill>
          <a:blip r:embed="rId2"/>
          <a:stretch>
            <a:fillRect/>
          </a:stretch>
        </p:blipFill>
        <p:spPr>
          <a:xfrm>
            <a:off x="2238375" y="2158206"/>
            <a:ext cx="7696200" cy="4223544"/>
          </a:xfrm>
          <a:prstGeom prst="rect">
            <a:avLst/>
          </a:prstGeom>
        </p:spPr>
      </p:pic>
    </p:spTree>
    <p:extLst>
      <p:ext uri="{BB962C8B-B14F-4D97-AF65-F5344CB8AC3E}">
        <p14:creationId xmlns:p14="http://schemas.microsoft.com/office/powerpoint/2010/main" val="1298990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Situation to read:</a:t>
            </a:r>
          </a:p>
        </p:txBody>
      </p:sp>
      <p:sp>
        <p:nvSpPr>
          <p:cNvPr id="3" name="Content Placeholder 2"/>
          <p:cNvSpPr>
            <a:spLocks noGrp="1"/>
          </p:cNvSpPr>
          <p:nvPr>
            <p:ph idx="1"/>
          </p:nvPr>
        </p:nvSpPr>
        <p:spPr>
          <a:xfrm>
            <a:off x="961292" y="1834417"/>
            <a:ext cx="10515600" cy="4351338"/>
          </a:xfrm>
        </p:spPr>
        <p:txBody>
          <a:bodyPr>
            <a:normAutofit fontScale="85000" lnSpcReduction="20000"/>
          </a:bodyPr>
          <a:lstStyle/>
          <a:p>
            <a:pPr marL="0" indent="0">
              <a:buNone/>
            </a:pPr>
            <a:r>
              <a:rPr lang="en-US" sz="2300" dirty="0">
                <a:solidFill>
                  <a:schemeClr val="accent1"/>
                </a:solidFill>
              </a:rPr>
              <a:t>As a software development professional, you will run into all kinds of projects and situations within those projects. This assignment is designed to present you with a fictitious situation and ask you to recommend a software development approach suited to the situation.</a:t>
            </a:r>
          </a:p>
          <a:p>
            <a:pPr marL="0" indent="0">
              <a:buNone/>
            </a:pPr>
            <a:r>
              <a:rPr lang="en-US" sz="2300" dirty="0"/>
              <a:t>Here is the situation:</a:t>
            </a:r>
          </a:p>
          <a:p>
            <a:pPr marL="0" indent="0">
              <a:buNone/>
            </a:pPr>
            <a:r>
              <a:rPr lang="en-US" sz="2300" dirty="0"/>
              <a:t>Zenith Healthcare is a new company in the market and has launched its product two years ago. The product is loved by clients and is growing in popularity. The level of product demand was not anticipated, and the current system architecture cannot support the rising demand. To support the anticipated demand, the company needs to re-architect the system and provide the exact same functionality. Thus, the requirements from the client perspective are very well known and do not need to change. What needs to be changed in the system to support the growing demand is also well understood. The product has 4, fairly independent components. All 4 components need to be re-architected. Out of the 4, one of them has caused the most pain and the organization could benefit greatly if that component could be replaced first with a new, highly scalable architecture. The work of migrating to a new platform is a tedious job and the deployment of a new system will involve a lot of external communication, managing customer expectations, etc.</a:t>
            </a:r>
          </a:p>
          <a:p>
            <a:pPr marL="0" indent="0">
              <a:buNone/>
            </a:pPr>
            <a:r>
              <a:rPr lang="en-US" sz="2300" dirty="0"/>
              <a:t>The technical architect and one project manager will be working from the corporate headquarters in Germany, but most of the team who will be doing the coding for the migration will be offshore in Belarus. The testing team will also be in Belarus.</a:t>
            </a:r>
          </a:p>
          <a:p>
            <a:pPr marL="0" indent="0">
              <a:buNone/>
            </a:pPr>
            <a:endParaRPr lang="en-US" dirty="0"/>
          </a:p>
        </p:txBody>
      </p:sp>
    </p:spTree>
    <p:extLst>
      <p:ext uri="{BB962C8B-B14F-4D97-AF65-F5344CB8AC3E}">
        <p14:creationId xmlns:p14="http://schemas.microsoft.com/office/powerpoint/2010/main" val="1155816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81176" y="1781175"/>
            <a:ext cx="6353175" cy="914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3977132"/>
            <a:ext cx="8723630" cy="0"/>
          </a:xfrm>
          <a:custGeom>
            <a:avLst/>
            <a:gdLst/>
            <a:ahLst/>
            <a:cxnLst/>
            <a:rect l="l" t="t" r="r" b="b"/>
            <a:pathLst>
              <a:path w="8723630">
                <a:moveTo>
                  <a:pt x="0" y="0"/>
                </a:moveTo>
                <a:lnTo>
                  <a:pt x="8723122" y="0"/>
                </a:lnTo>
              </a:path>
            </a:pathLst>
          </a:custGeom>
          <a:ln w="50800">
            <a:solidFill>
              <a:srgbClr val="0E6EC5"/>
            </a:solidFill>
          </a:ln>
        </p:spPr>
        <p:txBody>
          <a:bodyPr wrap="square" lIns="0" tIns="0" rIns="0" bIns="0" rtlCol="0"/>
          <a:lstStyle/>
          <a:p>
            <a:endParaRPr/>
          </a:p>
        </p:txBody>
      </p:sp>
    </p:spTree>
    <p:extLst>
      <p:ext uri="{BB962C8B-B14F-4D97-AF65-F5344CB8AC3E}">
        <p14:creationId xmlns:p14="http://schemas.microsoft.com/office/powerpoint/2010/main" val="3390240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1081253"/>
            <a:ext cx="4905375" cy="690574"/>
          </a:xfrm>
          <a:prstGeom prst="rect">
            <a:avLst/>
          </a:prstGeom>
        </p:spPr>
        <p:txBody>
          <a:bodyPr vert="horz" wrap="square" lIns="0" tIns="13335" rIns="0" bIns="0" rtlCol="0" anchor="ctr">
            <a:spAutoFit/>
          </a:bodyPr>
          <a:lstStyle/>
          <a:p>
            <a:pPr marL="12700">
              <a:lnSpc>
                <a:spcPct val="100000"/>
              </a:lnSpc>
              <a:spcBef>
                <a:spcPts val="105"/>
              </a:spcBef>
            </a:pPr>
            <a:r>
              <a:rPr spc="-245" dirty="0"/>
              <a:t>Planning</a:t>
            </a:r>
            <a:r>
              <a:rPr spc="-335" dirty="0"/>
              <a:t> </a:t>
            </a:r>
            <a:r>
              <a:rPr spc="-105" dirty="0"/>
              <a:t>Workflow</a:t>
            </a:r>
          </a:p>
        </p:txBody>
      </p:sp>
      <p:sp>
        <p:nvSpPr>
          <p:cNvPr id="8" name="object 8"/>
          <p:cNvSpPr txBox="1"/>
          <p:nvPr/>
        </p:nvSpPr>
        <p:spPr>
          <a:xfrm>
            <a:off x="2059940" y="1900783"/>
            <a:ext cx="7499984" cy="3729226"/>
          </a:xfrm>
          <a:prstGeom prst="rect">
            <a:avLst/>
          </a:prstGeom>
        </p:spPr>
        <p:txBody>
          <a:bodyPr vert="horz" wrap="square" lIns="0" tIns="73660" rIns="0" bIns="0" rtlCol="0">
            <a:spAutoFit/>
          </a:bodyPr>
          <a:lstStyle/>
          <a:p>
            <a:pPr marL="285115" indent="-272415">
              <a:spcBef>
                <a:spcPts val="580"/>
              </a:spcBef>
              <a:buClr>
                <a:srgbClr val="0AD0D9"/>
              </a:buClr>
              <a:buSzPct val="95000"/>
              <a:buChar char=""/>
              <a:tabLst>
                <a:tab pos="285115" algn="l"/>
                <a:tab pos="285750" algn="l"/>
              </a:tabLst>
            </a:pPr>
            <a:r>
              <a:rPr sz="2000" dirty="0">
                <a:solidFill>
                  <a:srgbClr val="222222"/>
                </a:solidFill>
                <a:latin typeface="Arial"/>
                <a:cs typeface="Arial"/>
              </a:rPr>
              <a:t>Define scope of</a:t>
            </a:r>
            <a:r>
              <a:rPr sz="2000" spc="-85" dirty="0">
                <a:solidFill>
                  <a:srgbClr val="222222"/>
                </a:solidFill>
                <a:latin typeface="Arial"/>
                <a:cs typeface="Arial"/>
              </a:rPr>
              <a:t> </a:t>
            </a:r>
            <a:r>
              <a:rPr sz="2000" dirty="0">
                <a:solidFill>
                  <a:srgbClr val="222222"/>
                </a:solidFill>
                <a:latin typeface="Arial"/>
                <a:cs typeface="Arial"/>
              </a:rPr>
              <a:t>Project</a:t>
            </a:r>
            <a:endParaRPr sz="2000">
              <a:latin typeface="Arial"/>
              <a:cs typeface="Arial"/>
            </a:endParaRPr>
          </a:p>
          <a:p>
            <a:pPr marL="285115" indent="-272415">
              <a:spcBef>
                <a:spcPts val="480"/>
              </a:spcBef>
              <a:buClr>
                <a:srgbClr val="0AD0D9"/>
              </a:buClr>
              <a:buSzPct val="95000"/>
              <a:buChar char=""/>
              <a:tabLst>
                <a:tab pos="285115" algn="l"/>
                <a:tab pos="285750" algn="l"/>
              </a:tabLst>
            </a:pPr>
            <a:r>
              <a:rPr sz="2000" dirty="0">
                <a:solidFill>
                  <a:srgbClr val="222222"/>
                </a:solidFill>
                <a:latin typeface="Arial"/>
                <a:cs typeface="Arial"/>
              </a:rPr>
              <a:t>Define scope of next</a:t>
            </a:r>
            <a:r>
              <a:rPr sz="2000" spc="-95" dirty="0">
                <a:solidFill>
                  <a:srgbClr val="222222"/>
                </a:solidFill>
                <a:latin typeface="Arial"/>
                <a:cs typeface="Arial"/>
              </a:rPr>
              <a:t> </a:t>
            </a:r>
            <a:r>
              <a:rPr sz="2000" spc="-5" dirty="0">
                <a:solidFill>
                  <a:srgbClr val="222222"/>
                </a:solidFill>
                <a:latin typeface="Arial"/>
                <a:cs typeface="Arial"/>
              </a:rPr>
              <a:t>iteration</a:t>
            </a:r>
            <a:endParaRPr sz="2000">
              <a:latin typeface="Arial"/>
              <a:cs typeface="Arial"/>
            </a:endParaRPr>
          </a:p>
          <a:p>
            <a:pPr marL="285115" indent="-272415">
              <a:spcBef>
                <a:spcPts val="480"/>
              </a:spcBef>
              <a:buClr>
                <a:srgbClr val="0AD0D9"/>
              </a:buClr>
              <a:buSzPct val="95000"/>
              <a:buChar char=""/>
              <a:tabLst>
                <a:tab pos="285115" algn="l"/>
                <a:tab pos="285750" algn="l"/>
              </a:tabLst>
            </a:pPr>
            <a:r>
              <a:rPr sz="2000" dirty="0">
                <a:solidFill>
                  <a:srgbClr val="222222"/>
                </a:solidFill>
                <a:latin typeface="Arial"/>
                <a:cs typeface="Arial"/>
              </a:rPr>
              <a:t>Identify</a:t>
            </a:r>
            <a:r>
              <a:rPr sz="2000" spc="-40" dirty="0">
                <a:solidFill>
                  <a:srgbClr val="222222"/>
                </a:solidFill>
                <a:latin typeface="Arial"/>
                <a:cs typeface="Arial"/>
              </a:rPr>
              <a:t> </a:t>
            </a:r>
            <a:r>
              <a:rPr sz="2000" dirty="0">
                <a:solidFill>
                  <a:srgbClr val="222222"/>
                </a:solidFill>
                <a:latin typeface="Arial"/>
                <a:cs typeface="Arial"/>
              </a:rPr>
              <a:t>Stakeholders</a:t>
            </a:r>
            <a:endParaRPr sz="2000">
              <a:latin typeface="Arial"/>
              <a:cs typeface="Arial"/>
            </a:endParaRPr>
          </a:p>
          <a:p>
            <a:pPr marL="285115" indent="-272415">
              <a:spcBef>
                <a:spcPts val="480"/>
              </a:spcBef>
              <a:buClr>
                <a:srgbClr val="0AD0D9"/>
              </a:buClr>
              <a:buSzPct val="95000"/>
              <a:buChar char=""/>
              <a:tabLst>
                <a:tab pos="285115" algn="l"/>
                <a:tab pos="285750" algn="l"/>
              </a:tabLst>
            </a:pPr>
            <a:r>
              <a:rPr sz="2000" dirty="0">
                <a:solidFill>
                  <a:srgbClr val="222222"/>
                </a:solidFill>
                <a:latin typeface="Arial"/>
                <a:cs typeface="Arial"/>
              </a:rPr>
              <a:t>Capture Stakeholders</a:t>
            </a:r>
            <a:r>
              <a:rPr sz="2000" spc="-95" dirty="0">
                <a:solidFill>
                  <a:srgbClr val="222222"/>
                </a:solidFill>
                <a:latin typeface="Arial"/>
                <a:cs typeface="Arial"/>
              </a:rPr>
              <a:t> </a:t>
            </a:r>
            <a:r>
              <a:rPr sz="2000" dirty="0">
                <a:solidFill>
                  <a:srgbClr val="222222"/>
                </a:solidFill>
                <a:latin typeface="Arial"/>
                <a:cs typeface="Arial"/>
              </a:rPr>
              <a:t>expectation</a:t>
            </a:r>
            <a:endParaRPr sz="2000">
              <a:latin typeface="Arial"/>
              <a:cs typeface="Arial"/>
            </a:endParaRPr>
          </a:p>
          <a:p>
            <a:pPr marL="285115" indent="-272415">
              <a:spcBef>
                <a:spcPts val="480"/>
              </a:spcBef>
              <a:buClr>
                <a:srgbClr val="0AD0D9"/>
              </a:buClr>
              <a:buSzPct val="95000"/>
              <a:buChar char=""/>
              <a:tabLst>
                <a:tab pos="285115" algn="l"/>
                <a:tab pos="285750" algn="l"/>
              </a:tabLst>
            </a:pPr>
            <a:r>
              <a:rPr sz="2000" dirty="0">
                <a:solidFill>
                  <a:srgbClr val="222222"/>
                </a:solidFill>
                <a:latin typeface="Arial"/>
                <a:cs typeface="Arial"/>
              </a:rPr>
              <a:t>Build</a:t>
            </a:r>
            <a:r>
              <a:rPr sz="2000" spc="-15" dirty="0">
                <a:solidFill>
                  <a:srgbClr val="222222"/>
                </a:solidFill>
                <a:latin typeface="Arial"/>
                <a:cs typeface="Arial"/>
              </a:rPr>
              <a:t> </a:t>
            </a:r>
            <a:r>
              <a:rPr sz="2000" dirty="0">
                <a:solidFill>
                  <a:srgbClr val="222222"/>
                </a:solidFill>
                <a:latin typeface="Arial"/>
                <a:cs typeface="Arial"/>
              </a:rPr>
              <a:t>team</a:t>
            </a:r>
            <a:endParaRPr sz="2000">
              <a:latin typeface="Arial"/>
              <a:cs typeface="Arial"/>
            </a:endParaRPr>
          </a:p>
          <a:p>
            <a:pPr marL="285115" indent="-272415">
              <a:spcBef>
                <a:spcPts val="480"/>
              </a:spcBef>
              <a:buClr>
                <a:srgbClr val="0AD0D9"/>
              </a:buClr>
              <a:buSzPct val="95000"/>
              <a:buChar char=""/>
              <a:tabLst>
                <a:tab pos="285115" algn="l"/>
                <a:tab pos="285750" algn="l"/>
              </a:tabLst>
            </a:pPr>
            <a:r>
              <a:rPr sz="2000" dirty="0">
                <a:solidFill>
                  <a:srgbClr val="222222"/>
                </a:solidFill>
                <a:latin typeface="Arial"/>
                <a:cs typeface="Arial"/>
              </a:rPr>
              <a:t>Assess</a:t>
            </a:r>
            <a:r>
              <a:rPr sz="2000" spc="-55" dirty="0">
                <a:solidFill>
                  <a:srgbClr val="222222"/>
                </a:solidFill>
                <a:latin typeface="Arial"/>
                <a:cs typeface="Arial"/>
              </a:rPr>
              <a:t> </a:t>
            </a:r>
            <a:r>
              <a:rPr sz="2000" dirty="0">
                <a:solidFill>
                  <a:srgbClr val="222222"/>
                </a:solidFill>
                <a:latin typeface="Arial"/>
                <a:cs typeface="Arial"/>
              </a:rPr>
              <a:t>Risks</a:t>
            </a:r>
            <a:endParaRPr sz="2000">
              <a:latin typeface="Arial"/>
              <a:cs typeface="Arial"/>
            </a:endParaRPr>
          </a:p>
          <a:p>
            <a:pPr marL="285115" indent="-272415">
              <a:spcBef>
                <a:spcPts val="484"/>
              </a:spcBef>
              <a:buClr>
                <a:srgbClr val="0AD0D9"/>
              </a:buClr>
              <a:buSzPct val="95000"/>
              <a:buChar char=""/>
              <a:tabLst>
                <a:tab pos="285115" algn="l"/>
                <a:tab pos="285750" algn="l"/>
              </a:tabLst>
            </a:pPr>
            <a:r>
              <a:rPr sz="2000" dirty="0">
                <a:solidFill>
                  <a:srgbClr val="222222"/>
                </a:solidFill>
                <a:latin typeface="Arial"/>
                <a:cs typeface="Arial"/>
              </a:rPr>
              <a:t>Plan work for the</a:t>
            </a:r>
            <a:r>
              <a:rPr sz="2000" spc="-90" dirty="0">
                <a:solidFill>
                  <a:srgbClr val="222222"/>
                </a:solidFill>
                <a:latin typeface="Arial"/>
                <a:cs typeface="Arial"/>
              </a:rPr>
              <a:t> </a:t>
            </a:r>
            <a:r>
              <a:rPr sz="2000" dirty="0">
                <a:solidFill>
                  <a:srgbClr val="222222"/>
                </a:solidFill>
                <a:latin typeface="Arial"/>
                <a:cs typeface="Arial"/>
              </a:rPr>
              <a:t>iteration</a:t>
            </a:r>
            <a:endParaRPr sz="2000">
              <a:latin typeface="Arial"/>
              <a:cs typeface="Arial"/>
            </a:endParaRPr>
          </a:p>
          <a:p>
            <a:pPr marL="285115" indent="-272415">
              <a:spcBef>
                <a:spcPts val="480"/>
              </a:spcBef>
              <a:buClr>
                <a:srgbClr val="0AD0D9"/>
              </a:buClr>
              <a:buSzPct val="95000"/>
              <a:buChar char=""/>
              <a:tabLst>
                <a:tab pos="285115" algn="l"/>
                <a:tab pos="285750" algn="l"/>
              </a:tabLst>
            </a:pPr>
            <a:r>
              <a:rPr sz="2000" dirty="0">
                <a:solidFill>
                  <a:srgbClr val="222222"/>
                </a:solidFill>
                <a:latin typeface="Arial"/>
                <a:cs typeface="Arial"/>
              </a:rPr>
              <a:t>Plan work for</a:t>
            </a:r>
            <a:r>
              <a:rPr sz="2000" spc="-65" dirty="0">
                <a:solidFill>
                  <a:srgbClr val="222222"/>
                </a:solidFill>
                <a:latin typeface="Arial"/>
                <a:cs typeface="Arial"/>
              </a:rPr>
              <a:t> </a:t>
            </a:r>
            <a:r>
              <a:rPr sz="2000" dirty="0">
                <a:solidFill>
                  <a:srgbClr val="222222"/>
                </a:solidFill>
                <a:latin typeface="Arial"/>
                <a:cs typeface="Arial"/>
              </a:rPr>
              <a:t>Project</a:t>
            </a:r>
            <a:endParaRPr sz="2000">
              <a:latin typeface="Arial"/>
              <a:cs typeface="Arial"/>
            </a:endParaRPr>
          </a:p>
          <a:p>
            <a:pPr marL="285115" indent="-272415">
              <a:spcBef>
                <a:spcPts val="480"/>
              </a:spcBef>
              <a:buClr>
                <a:srgbClr val="0AD0D9"/>
              </a:buClr>
              <a:buSzPct val="95000"/>
              <a:buChar char=""/>
              <a:tabLst>
                <a:tab pos="285115" algn="l"/>
                <a:tab pos="285750" algn="l"/>
              </a:tabLst>
            </a:pPr>
            <a:r>
              <a:rPr sz="2000" dirty="0">
                <a:solidFill>
                  <a:srgbClr val="222222"/>
                </a:solidFill>
                <a:latin typeface="Arial"/>
                <a:cs typeface="Arial"/>
              </a:rPr>
              <a:t>Develop Criteria for iteration/project</a:t>
            </a:r>
            <a:r>
              <a:rPr sz="2000" spc="-125" dirty="0">
                <a:solidFill>
                  <a:srgbClr val="222222"/>
                </a:solidFill>
                <a:latin typeface="Arial"/>
                <a:cs typeface="Arial"/>
              </a:rPr>
              <a:t> </a:t>
            </a:r>
            <a:r>
              <a:rPr sz="2000" dirty="0">
                <a:solidFill>
                  <a:srgbClr val="222222"/>
                </a:solidFill>
                <a:latin typeface="Arial"/>
                <a:cs typeface="Arial"/>
              </a:rPr>
              <a:t>closure/success</a:t>
            </a:r>
            <a:endParaRPr sz="2000">
              <a:latin typeface="Arial"/>
              <a:cs typeface="Arial"/>
            </a:endParaRPr>
          </a:p>
          <a:p>
            <a:pPr marL="285115" indent="-272415">
              <a:spcBef>
                <a:spcPts val="480"/>
              </a:spcBef>
              <a:buClr>
                <a:srgbClr val="0AD0D9"/>
              </a:buClr>
              <a:buSzPct val="95000"/>
              <a:buChar char=""/>
              <a:tabLst>
                <a:tab pos="285115" algn="l"/>
                <a:tab pos="285750" algn="l"/>
              </a:tabLst>
            </a:pPr>
            <a:r>
              <a:rPr sz="2000" dirty="0">
                <a:solidFill>
                  <a:srgbClr val="222222"/>
                </a:solidFill>
                <a:latin typeface="Arial"/>
                <a:cs typeface="Arial"/>
              </a:rPr>
              <a:t>UML concepts used: initial Business Model, using class</a:t>
            </a:r>
            <a:r>
              <a:rPr sz="2000" spc="-229" dirty="0">
                <a:solidFill>
                  <a:srgbClr val="222222"/>
                </a:solidFill>
                <a:latin typeface="Arial"/>
                <a:cs typeface="Arial"/>
              </a:rPr>
              <a:t> </a:t>
            </a:r>
            <a:r>
              <a:rPr sz="2000" dirty="0">
                <a:solidFill>
                  <a:srgbClr val="222222"/>
                </a:solidFill>
                <a:latin typeface="Arial"/>
                <a:cs typeface="Arial"/>
              </a:rPr>
              <a:t>diagram</a:t>
            </a:r>
            <a:endParaRPr sz="20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6" y="456921"/>
            <a:ext cx="6280785" cy="690574"/>
          </a:xfrm>
          <a:prstGeom prst="rect">
            <a:avLst/>
          </a:prstGeom>
        </p:spPr>
        <p:txBody>
          <a:bodyPr vert="horz" wrap="square" lIns="0" tIns="13335" rIns="0" bIns="0" rtlCol="0" anchor="ctr">
            <a:spAutoFit/>
          </a:bodyPr>
          <a:lstStyle/>
          <a:p>
            <a:pPr marL="12700">
              <a:lnSpc>
                <a:spcPct val="100000"/>
              </a:lnSpc>
              <a:spcBef>
                <a:spcPts val="105"/>
              </a:spcBef>
            </a:pPr>
            <a:r>
              <a:rPr spc="-229" dirty="0"/>
              <a:t>Requirements</a:t>
            </a:r>
            <a:r>
              <a:rPr spc="-360" dirty="0"/>
              <a:t> </a:t>
            </a:r>
            <a:r>
              <a:rPr spc="-105" dirty="0"/>
              <a:t>Workflow</a:t>
            </a:r>
          </a:p>
        </p:txBody>
      </p:sp>
      <p:sp>
        <p:nvSpPr>
          <p:cNvPr id="8" name="object 8"/>
          <p:cNvSpPr txBox="1"/>
          <p:nvPr/>
        </p:nvSpPr>
        <p:spPr>
          <a:xfrm>
            <a:off x="2593035" y="1587351"/>
            <a:ext cx="5497830" cy="3584575"/>
          </a:xfrm>
          <a:prstGeom prst="rect">
            <a:avLst/>
          </a:prstGeom>
        </p:spPr>
        <p:txBody>
          <a:bodyPr vert="horz" wrap="square" lIns="0" tIns="111125" rIns="0" bIns="0" rtlCol="0">
            <a:spAutoFit/>
          </a:bodyPr>
          <a:lstStyle/>
          <a:p>
            <a:pPr marL="356870" indent="-344170">
              <a:spcBef>
                <a:spcPts val="875"/>
              </a:spcBef>
              <a:buClr>
                <a:srgbClr val="0AD0D9"/>
              </a:buClr>
              <a:buSzPct val="94827"/>
              <a:buFont typeface="Arial"/>
              <a:buChar char=""/>
              <a:tabLst>
                <a:tab pos="356870" algn="l"/>
                <a:tab pos="357505" algn="l"/>
              </a:tabLst>
            </a:pPr>
            <a:r>
              <a:rPr sz="2900" spc="105" dirty="0">
                <a:latin typeface="Times New Roman"/>
                <a:cs typeface="Times New Roman"/>
              </a:rPr>
              <a:t>Primary</a:t>
            </a:r>
            <a:r>
              <a:rPr sz="2900" spc="-140" dirty="0">
                <a:latin typeface="Times New Roman"/>
                <a:cs typeface="Times New Roman"/>
              </a:rPr>
              <a:t> </a:t>
            </a:r>
            <a:r>
              <a:rPr sz="2900" spc="65" dirty="0">
                <a:latin typeface="Times New Roman"/>
                <a:cs typeface="Times New Roman"/>
              </a:rPr>
              <a:t>focus</a:t>
            </a:r>
            <a:endParaRPr sz="2900">
              <a:latin typeface="Times New Roman"/>
              <a:cs typeface="Times New Roman"/>
            </a:endParaRPr>
          </a:p>
          <a:p>
            <a:pPr marL="759460" marR="673100" indent="-288290">
              <a:spcBef>
                <a:spcPts val="580"/>
              </a:spcBef>
              <a:tabLst>
                <a:tab pos="758825" algn="l"/>
              </a:tabLst>
            </a:pPr>
            <a:r>
              <a:rPr sz="1850" spc="-465" dirty="0">
                <a:solidFill>
                  <a:srgbClr val="0E6EC5"/>
                </a:solidFill>
                <a:latin typeface="Arial"/>
                <a:cs typeface="Arial"/>
              </a:rPr>
              <a:t>	</a:t>
            </a:r>
            <a:r>
              <a:rPr sz="2200" spc="-55" dirty="0">
                <a:latin typeface="Times New Roman"/>
                <a:cs typeface="Times New Roman"/>
              </a:rPr>
              <a:t>To</a:t>
            </a:r>
            <a:r>
              <a:rPr sz="2200" spc="-135" dirty="0">
                <a:latin typeface="Times New Roman"/>
                <a:cs typeface="Times New Roman"/>
              </a:rPr>
              <a:t> </a:t>
            </a:r>
            <a:r>
              <a:rPr sz="2200" spc="110" dirty="0">
                <a:latin typeface="Times New Roman"/>
                <a:cs typeface="Times New Roman"/>
              </a:rPr>
              <a:t>determine</a:t>
            </a:r>
            <a:r>
              <a:rPr sz="2200" spc="-114" dirty="0">
                <a:latin typeface="Times New Roman"/>
                <a:cs typeface="Times New Roman"/>
              </a:rPr>
              <a:t> </a:t>
            </a:r>
            <a:r>
              <a:rPr sz="2200" spc="135" dirty="0">
                <a:latin typeface="Times New Roman"/>
                <a:cs typeface="Times New Roman"/>
              </a:rPr>
              <a:t>the</a:t>
            </a:r>
            <a:r>
              <a:rPr sz="2200" spc="-130" dirty="0">
                <a:latin typeface="Times New Roman"/>
                <a:cs typeface="Times New Roman"/>
              </a:rPr>
              <a:t> </a:t>
            </a:r>
            <a:r>
              <a:rPr sz="2200" spc="15" dirty="0">
                <a:latin typeface="Times New Roman"/>
                <a:cs typeface="Times New Roman"/>
              </a:rPr>
              <a:t>client’s</a:t>
            </a:r>
            <a:r>
              <a:rPr sz="2200" spc="-75" dirty="0">
                <a:latin typeface="Times New Roman"/>
                <a:cs typeface="Times New Roman"/>
              </a:rPr>
              <a:t> </a:t>
            </a:r>
            <a:r>
              <a:rPr sz="2200" spc="100" dirty="0">
                <a:latin typeface="Times New Roman"/>
                <a:cs typeface="Times New Roman"/>
              </a:rPr>
              <a:t>needs</a:t>
            </a:r>
            <a:r>
              <a:rPr sz="2200" spc="-85" dirty="0">
                <a:latin typeface="Times New Roman"/>
                <a:cs typeface="Times New Roman"/>
              </a:rPr>
              <a:t> </a:t>
            </a:r>
            <a:r>
              <a:rPr sz="2200" spc="25" dirty="0">
                <a:latin typeface="Times New Roman"/>
                <a:cs typeface="Times New Roman"/>
              </a:rPr>
              <a:t>by  </a:t>
            </a:r>
            <a:r>
              <a:rPr sz="2200" spc="55" dirty="0">
                <a:latin typeface="Times New Roman"/>
                <a:cs typeface="Times New Roman"/>
              </a:rPr>
              <a:t>eliciting </a:t>
            </a:r>
            <a:r>
              <a:rPr sz="2200" spc="130" dirty="0">
                <a:latin typeface="Times New Roman"/>
                <a:cs typeface="Times New Roman"/>
              </a:rPr>
              <a:t>both </a:t>
            </a:r>
            <a:r>
              <a:rPr sz="2200" spc="80" dirty="0">
                <a:latin typeface="Times New Roman"/>
                <a:cs typeface="Times New Roman"/>
              </a:rPr>
              <a:t>functional </a:t>
            </a:r>
            <a:r>
              <a:rPr sz="2200" spc="135" dirty="0">
                <a:latin typeface="Times New Roman"/>
                <a:cs typeface="Times New Roman"/>
              </a:rPr>
              <a:t>and  </a:t>
            </a:r>
            <a:r>
              <a:rPr sz="2200" spc="95" dirty="0">
                <a:latin typeface="Times New Roman"/>
                <a:cs typeface="Times New Roman"/>
              </a:rPr>
              <a:t>nonfunctional</a:t>
            </a:r>
            <a:r>
              <a:rPr sz="2200" spc="-105" dirty="0">
                <a:latin typeface="Times New Roman"/>
                <a:cs typeface="Times New Roman"/>
              </a:rPr>
              <a:t> </a:t>
            </a:r>
            <a:r>
              <a:rPr sz="2200" spc="100" dirty="0">
                <a:latin typeface="Times New Roman"/>
                <a:cs typeface="Times New Roman"/>
              </a:rPr>
              <a:t>requirements</a:t>
            </a:r>
            <a:endParaRPr sz="2200">
              <a:latin typeface="Times New Roman"/>
              <a:cs typeface="Times New Roman"/>
            </a:endParaRPr>
          </a:p>
          <a:p>
            <a:pPr marL="356870" indent="-344170">
              <a:spcBef>
                <a:spcPts val="645"/>
              </a:spcBef>
              <a:buClr>
                <a:srgbClr val="0AD0D9"/>
              </a:buClr>
              <a:buSzPct val="94827"/>
              <a:buFont typeface="Arial"/>
              <a:buChar char=""/>
              <a:tabLst>
                <a:tab pos="356870" algn="l"/>
                <a:tab pos="357505" algn="l"/>
              </a:tabLst>
            </a:pPr>
            <a:r>
              <a:rPr sz="2900" spc="75" dirty="0">
                <a:latin typeface="Times New Roman"/>
                <a:cs typeface="Times New Roman"/>
              </a:rPr>
              <a:t>Gain</a:t>
            </a:r>
            <a:r>
              <a:rPr sz="2900" spc="-135" dirty="0">
                <a:latin typeface="Times New Roman"/>
                <a:cs typeface="Times New Roman"/>
              </a:rPr>
              <a:t> </a:t>
            </a:r>
            <a:r>
              <a:rPr sz="2900" spc="170" dirty="0">
                <a:latin typeface="Times New Roman"/>
                <a:cs typeface="Times New Roman"/>
              </a:rPr>
              <a:t>an</a:t>
            </a:r>
            <a:r>
              <a:rPr sz="2900" spc="-110" dirty="0">
                <a:latin typeface="Times New Roman"/>
                <a:cs typeface="Times New Roman"/>
              </a:rPr>
              <a:t> </a:t>
            </a:r>
            <a:r>
              <a:rPr sz="2900" spc="145" dirty="0">
                <a:latin typeface="Times New Roman"/>
                <a:cs typeface="Times New Roman"/>
              </a:rPr>
              <a:t>understanding</a:t>
            </a:r>
            <a:r>
              <a:rPr sz="2900" spc="-90" dirty="0">
                <a:latin typeface="Times New Roman"/>
                <a:cs typeface="Times New Roman"/>
              </a:rPr>
              <a:t> </a:t>
            </a:r>
            <a:r>
              <a:rPr sz="2900" spc="25" dirty="0">
                <a:latin typeface="Times New Roman"/>
                <a:cs typeface="Times New Roman"/>
              </a:rPr>
              <a:t>of </a:t>
            </a:r>
            <a:r>
              <a:rPr sz="2900" spc="180" dirty="0">
                <a:latin typeface="Times New Roman"/>
                <a:cs typeface="Times New Roman"/>
              </a:rPr>
              <a:t>the</a:t>
            </a:r>
            <a:endParaRPr sz="2900">
              <a:latin typeface="Times New Roman"/>
              <a:cs typeface="Times New Roman"/>
            </a:endParaRPr>
          </a:p>
          <a:p>
            <a:pPr marL="356870">
              <a:spcBef>
                <a:spcPts val="5"/>
              </a:spcBef>
            </a:pPr>
            <a:r>
              <a:rPr sz="2900" i="1" spc="55" dirty="0">
                <a:latin typeface="Times New Roman"/>
                <a:cs typeface="Times New Roman"/>
              </a:rPr>
              <a:t>application</a:t>
            </a:r>
            <a:r>
              <a:rPr sz="2900" i="1" spc="-85" dirty="0">
                <a:latin typeface="Times New Roman"/>
                <a:cs typeface="Times New Roman"/>
              </a:rPr>
              <a:t> </a:t>
            </a:r>
            <a:r>
              <a:rPr sz="2900" i="1" spc="105" dirty="0">
                <a:latin typeface="Times New Roman"/>
                <a:cs typeface="Times New Roman"/>
              </a:rPr>
              <a:t>domain</a:t>
            </a:r>
            <a:endParaRPr sz="2900">
              <a:latin typeface="Times New Roman"/>
              <a:cs typeface="Times New Roman"/>
            </a:endParaRPr>
          </a:p>
          <a:p>
            <a:pPr marL="356870" marR="5080" indent="-344170">
              <a:spcBef>
                <a:spcPts val="695"/>
              </a:spcBef>
              <a:buClr>
                <a:srgbClr val="0AD0D9"/>
              </a:buClr>
              <a:buSzPct val="94827"/>
              <a:buFont typeface="Arial"/>
              <a:buChar char=""/>
              <a:tabLst>
                <a:tab pos="356870" algn="l"/>
                <a:tab pos="357505" algn="l"/>
              </a:tabLst>
            </a:pPr>
            <a:r>
              <a:rPr sz="2900" spc="100" dirty="0">
                <a:latin typeface="Times New Roman"/>
                <a:cs typeface="Times New Roman"/>
              </a:rPr>
              <a:t>Described</a:t>
            </a:r>
            <a:r>
              <a:rPr sz="2900" spc="-55" dirty="0">
                <a:latin typeface="Times New Roman"/>
                <a:cs typeface="Times New Roman"/>
              </a:rPr>
              <a:t> </a:t>
            </a:r>
            <a:r>
              <a:rPr sz="2900" spc="125" dirty="0">
                <a:latin typeface="Times New Roman"/>
                <a:cs typeface="Times New Roman"/>
              </a:rPr>
              <a:t>in</a:t>
            </a:r>
            <a:r>
              <a:rPr sz="2900" spc="-80" dirty="0">
                <a:latin typeface="Times New Roman"/>
                <a:cs typeface="Times New Roman"/>
              </a:rPr>
              <a:t> </a:t>
            </a:r>
            <a:r>
              <a:rPr sz="2900" spc="180" dirty="0">
                <a:latin typeface="Times New Roman"/>
                <a:cs typeface="Times New Roman"/>
              </a:rPr>
              <a:t>the</a:t>
            </a:r>
            <a:r>
              <a:rPr sz="2900" spc="-85" dirty="0">
                <a:latin typeface="Times New Roman"/>
                <a:cs typeface="Times New Roman"/>
              </a:rPr>
              <a:t> </a:t>
            </a:r>
            <a:r>
              <a:rPr sz="2900" spc="90" dirty="0">
                <a:latin typeface="Times New Roman"/>
                <a:cs typeface="Times New Roman"/>
              </a:rPr>
              <a:t>language</a:t>
            </a:r>
            <a:r>
              <a:rPr sz="2900" spc="-185" dirty="0">
                <a:latin typeface="Times New Roman"/>
                <a:cs typeface="Times New Roman"/>
              </a:rPr>
              <a:t> </a:t>
            </a:r>
            <a:r>
              <a:rPr sz="2900" spc="25" dirty="0">
                <a:latin typeface="Times New Roman"/>
                <a:cs typeface="Times New Roman"/>
              </a:rPr>
              <a:t>of</a:t>
            </a:r>
            <a:r>
              <a:rPr sz="2900" spc="20" dirty="0">
                <a:latin typeface="Times New Roman"/>
                <a:cs typeface="Times New Roman"/>
              </a:rPr>
              <a:t> </a:t>
            </a:r>
            <a:r>
              <a:rPr sz="2900" spc="180" dirty="0">
                <a:latin typeface="Times New Roman"/>
                <a:cs typeface="Times New Roman"/>
              </a:rPr>
              <a:t>the  </a:t>
            </a:r>
            <a:r>
              <a:rPr sz="2900" spc="135" dirty="0">
                <a:latin typeface="Times New Roman"/>
                <a:cs typeface="Times New Roman"/>
              </a:rPr>
              <a:t>customer</a:t>
            </a:r>
            <a:endParaRPr sz="2900">
              <a:latin typeface="Times New Roman"/>
              <a:cs typeface="Times New Roman"/>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solidFill>
                            <a:srgbClr val="F49100"/>
                          </a:solidFill>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6" y="456921"/>
            <a:ext cx="6280785" cy="690574"/>
          </a:xfrm>
          <a:prstGeom prst="rect">
            <a:avLst/>
          </a:prstGeom>
        </p:spPr>
        <p:txBody>
          <a:bodyPr vert="horz" wrap="square" lIns="0" tIns="13335" rIns="0" bIns="0" rtlCol="0" anchor="ctr">
            <a:spAutoFit/>
          </a:bodyPr>
          <a:lstStyle/>
          <a:p>
            <a:pPr marL="12700">
              <a:lnSpc>
                <a:spcPct val="100000"/>
              </a:lnSpc>
              <a:spcBef>
                <a:spcPts val="105"/>
              </a:spcBef>
            </a:pPr>
            <a:r>
              <a:rPr spc="-229" dirty="0"/>
              <a:t>Requirements</a:t>
            </a:r>
            <a:r>
              <a:rPr spc="-360" dirty="0"/>
              <a:t> </a:t>
            </a:r>
            <a:r>
              <a:rPr spc="-105" dirty="0"/>
              <a:t>Workflow</a:t>
            </a:r>
          </a:p>
        </p:txBody>
      </p:sp>
      <p:sp>
        <p:nvSpPr>
          <p:cNvPr id="8" name="object 8"/>
          <p:cNvSpPr txBox="1"/>
          <p:nvPr/>
        </p:nvSpPr>
        <p:spPr>
          <a:xfrm>
            <a:off x="2593035" y="1919986"/>
            <a:ext cx="5415280" cy="3795911"/>
          </a:xfrm>
          <a:prstGeom prst="rect">
            <a:avLst/>
          </a:prstGeom>
        </p:spPr>
        <p:txBody>
          <a:bodyPr vert="horz" wrap="square" lIns="0" tIns="12700" rIns="0" bIns="0" rtlCol="0">
            <a:spAutoFit/>
          </a:bodyPr>
          <a:lstStyle/>
          <a:p>
            <a:pPr marL="356870" indent="-344170">
              <a:spcBef>
                <a:spcPts val="100"/>
              </a:spcBef>
              <a:buClr>
                <a:srgbClr val="0AD0D9"/>
              </a:buClr>
              <a:buSzPct val="94444"/>
              <a:buFont typeface="Arial"/>
              <a:buChar char=""/>
              <a:tabLst>
                <a:tab pos="356870" algn="l"/>
                <a:tab pos="357505" algn="l"/>
              </a:tabLst>
            </a:pPr>
            <a:r>
              <a:rPr spc="65" dirty="0">
                <a:latin typeface="Times New Roman"/>
                <a:cs typeface="Times New Roman"/>
              </a:rPr>
              <a:t>The</a:t>
            </a:r>
            <a:r>
              <a:rPr spc="-114" dirty="0">
                <a:latin typeface="Times New Roman"/>
                <a:cs typeface="Times New Roman"/>
              </a:rPr>
              <a:t> </a:t>
            </a:r>
            <a:r>
              <a:rPr spc="70" dirty="0">
                <a:latin typeface="Times New Roman"/>
                <a:cs typeface="Times New Roman"/>
              </a:rPr>
              <a:t>aim</a:t>
            </a:r>
            <a:r>
              <a:rPr spc="-25" dirty="0">
                <a:latin typeface="Times New Roman"/>
                <a:cs typeface="Times New Roman"/>
              </a:rPr>
              <a:t> </a:t>
            </a:r>
            <a:r>
              <a:rPr spc="15" dirty="0">
                <a:latin typeface="Times New Roman"/>
                <a:cs typeface="Times New Roman"/>
              </a:rPr>
              <a:t>is</a:t>
            </a:r>
            <a:r>
              <a:rPr spc="-55" dirty="0">
                <a:latin typeface="Times New Roman"/>
                <a:cs typeface="Times New Roman"/>
              </a:rPr>
              <a:t> </a:t>
            </a:r>
            <a:r>
              <a:rPr spc="90" dirty="0">
                <a:latin typeface="Times New Roman"/>
                <a:cs typeface="Times New Roman"/>
              </a:rPr>
              <a:t>to</a:t>
            </a:r>
            <a:r>
              <a:rPr spc="-85" dirty="0">
                <a:latin typeface="Times New Roman"/>
                <a:cs typeface="Times New Roman"/>
              </a:rPr>
              <a:t> </a:t>
            </a:r>
            <a:r>
              <a:rPr spc="85" dirty="0">
                <a:latin typeface="Times New Roman"/>
                <a:cs typeface="Times New Roman"/>
              </a:rPr>
              <a:t>determine</a:t>
            </a:r>
            <a:r>
              <a:rPr spc="-55" dirty="0">
                <a:latin typeface="Times New Roman"/>
                <a:cs typeface="Times New Roman"/>
              </a:rPr>
              <a:t> </a:t>
            </a:r>
            <a:r>
              <a:rPr spc="110" dirty="0">
                <a:latin typeface="Times New Roman"/>
                <a:cs typeface="Times New Roman"/>
              </a:rPr>
              <a:t>the</a:t>
            </a:r>
            <a:r>
              <a:rPr spc="-90" dirty="0">
                <a:latin typeface="Times New Roman"/>
                <a:cs typeface="Times New Roman"/>
              </a:rPr>
              <a:t> </a:t>
            </a:r>
            <a:r>
              <a:rPr spc="10" dirty="0">
                <a:latin typeface="Times New Roman"/>
                <a:cs typeface="Times New Roman"/>
              </a:rPr>
              <a:t>client’s</a:t>
            </a:r>
            <a:r>
              <a:rPr spc="-35" dirty="0">
                <a:latin typeface="Times New Roman"/>
                <a:cs typeface="Times New Roman"/>
              </a:rPr>
              <a:t> </a:t>
            </a:r>
            <a:r>
              <a:rPr spc="75" dirty="0">
                <a:latin typeface="Times New Roman"/>
                <a:cs typeface="Times New Roman"/>
              </a:rPr>
              <a:t>needs</a:t>
            </a:r>
            <a:endParaRPr>
              <a:latin typeface="Times New Roman"/>
              <a:cs typeface="Times New Roman"/>
            </a:endParaRPr>
          </a:p>
          <a:p>
            <a:pPr marL="356870" indent="-344170">
              <a:buClr>
                <a:srgbClr val="0AD0D9"/>
              </a:buClr>
              <a:buSzPct val="94444"/>
              <a:buFont typeface="Arial"/>
              <a:buChar char=""/>
              <a:tabLst>
                <a:tab pos="356870" algn="l"/>
                <a:tab pos="357505" algn="l"/>
              </a:tabLst>
            </a:pPr>
            <a:r>
              <a:rPr spc="30" dirty="0">
                <a:latin typeface="Times New Roman"/>
                <a:cs typeface="Times New Roman"/>
              </a:rPr>
              <a:t>First,</a:t>
            </a:r>
            <a:r>
              <a:rPr spc="-60" dirty="0">
                <a:latin typeface="Times New Roman"/>
                <a:cs typeface="Times New Roman"/>
              </a:rPr>
              <a:t> </a:t>
            </a:r>
            <a:r>
              <a:rPr spc="55" dirty="0">
                <a:latin typeface="Times New Roman"/>
                <a:cs typeface="Times New Roman"/>
              </a:rPr>
              <a:t>gain</a:t>
            </a:r>
            <a:r>
              <a:rPr spc="-70" dirty="0">
                <a:latin typeface="Times New Roman"/>
                <a:cs typeface="Times New Roman"/>
              </a:rPr>
              <a:t> </a:t>
            </a:r>
            <a:r>
              <a:rPr spc="105" dirty="0">
                <a:latin typeface="Times New Roman"/>
                <a:cs typeface="Times New Roman"/>
              </a:rPr>
              <a:t>an</a:t>
            </a:r>
            <a:r>
              <a:rPr spc="-45" dirty="0">
                <a:latin typeface="Times New Roman"/>
                <a:cs typeface="Times New Roman"/>
              </a:rPr>
              <a:t> </a:t>
            </a:r>
            <a:r>
              <a:rPr spc="90" dirty="0">
                <a:latin typeface="Times New Roman"/>
                <a:cs typeface="Times New Roman"/>
              </a:rPr>
              <a:t>understanding</a:t>
            </a:r>
            <a:r>
              <a:rPr spc="-25" dirty="0">
                <a:latin typeface="Times New Roman"/>
                <a:cs typeface="Times New Roman"/>
              </a:rPr>
              <a:t> </a:t>
            </a:r>
            <a:r>
              <a:rPr spc="15" dirty="0">
                <a:latin typeface="Times New Roman"/>
                <a:cs typeface="Times New Roman"/>
              </a:rPr>
              <a:t>of</a:t>
            </a:r>
            <a:r>
              <a:rPr spc="30" dirty="0">
                <a:latin typeface="Times New Roman"/>
                <a:cs typeface="Times New Roman"/>
              </a:rPr>
              <a:t> </a:t>
            </a:r>
            <a:r>
              <a:rPr spc="110" dirty="0">
                <a:latin typeface="Times New Roman"/>
                <a:cs typeface="Times New Roman"/>
              </a:rPr>
              <a:t>the</a:t>
            </a:r>
            <a:r>
              <a:rPr spc="-50" dirty="0">
                <a:latin typeface="Times New Roman"/>
                <a:cs typeface="Times New Roman"/>
              </a:rPr>
              <a:t> </a:t>
            </a:r>
            <a:r>
              <a:rPr i="1" spc="60" dirty="0">
                <a:latin typeface="Times New Roman"/>
                <a:cs typeface="Times New Roman"/>
              </a:rPr>
              <a:t>domain</a:t>
            </a:r>
            <a:endParaRPr>
              <a:latin typeface="Times New Roman"/>
              <a:cs typeface="Times New Roman"/>
            </a:endParaRPr>
          </a:p>
          <a:p>
            <a:pPr marL="759460" lvl="1" indent="-288290">
              <a:lnSpc>
                <a:spcPts val="1550"/>
              </a:lnSpc>
              <a:spcBef>
                <a:spcPts val="20"/>
              </a:spcBef>
              <a:buClr>
                <a:srgbClr val="0E6EC5"/>
              </a:buClr>
              <a:buSzPct val="84615"/>
              <a:buFont typeface="Arial"/>
              <a:buChar char=""/>
              <a:tabLst>
                <a:tab pos="758825" algn="l"/>
                <a:tab pos="760095" algn="l"/>
              </a:tabLst>
            </a:pPr>
            <a:r>
              <a:rPr sz="1300" spc="25" dirty="0">
                <a:latin typeface="Times New Roman"/>
                <a:cs typeface="Times New Roman"/>
              </a:rPr>
              <a:t>How</a:t>
            </a:r>
            <a:r>
              <a:rPr sz="1300" spc="-65" dirty="0">
                <a:latin typeface="Times New Roman"/>
                <a:cs typeface="Times New Roman"/>
              </a:rPr>
              <a:t> </a:t>
            </a:r>
            <a:r>
              <a:rPr sz="1300" spc="45" dirty="0">
                <a:latin typeface="Times New Roman"/>
                <a:cs typeface="Times New Roman"/>
              </a:rPr>
              <a:t>does</a:t>
            </a:r>
            <a:r>
              <a:rPr sz="1300" spc="-35" dirty="0">
                <a:latin typeface="Times New Roman"/>
                <a:cs typeface="Times New Roman"/>
              </a:rPr>
              <a:t> </a:t>
            </a:r>
            <a:r>
              <a:rPr sz="1300" spc="80" dirty="0">
                <a:latin typeface="Times New Roman"/>
                <a:cs typeface="Times New Roman"/>
              </a:rPr>
              <a:t>the</a:t>
            </a:r>
            <a:r>
              <a:rPr sz="1300" spc="-45" dirty="0">
                <a:latin typeface="Times New Roman"/>
                <a:cs typeface="Times New Roman"/>
              </a:rPr>
              <a:t> </a:t>
            </a:r>
            <a:r>
              <a:rPr sz="1300" spc="20" dirty="0">
                <a:latin typeface="Times New Roman"/>
                <a:cs typeface="Times New Roman"/>
              </a:rPr>
              <a:t>specific</a:t>
            </a:r>
            <a:r>
              <a:rPr sz="1300" spc="-50" dirty="0">
                <a:latin typeface="Times New Roman"/>
                <a:cs typeface="Times New Roman"/>
              </a:rPr>
              <a:t> </a:t>
            </a:r>
            <a:r>
              <a:rPr sz="1300" spc="45" dirty="0">
                <a:latin typeface="Times New Roman"/>
                <a:cs typeface="Times New Roman"/>
              </a:rPr>
              <a:t>business</a:t>
            </a:r>
            <a:r>
              <a:rPr sz="1300" spc="-60" dirty="0">
                <a:latin typeface="Times New Roman"/>
                <a:cs typeface="Times New Roman"/>
              </a:rPr>
              <a:t> </a:t>
            </a:r>
            <a:r>
              <a:rPr sz="1300" spc="55" dirty="0">
                <a:latin typeface="Times New Roman"/>
                <a:cs typeface="Times New Roman"/>
              </a:rPr>
              <a:t>environment</a:t>
            </a:r>
            <a:r>
              <a:rPr sz="1300" spc="-30" dirty="0">
                <a:latin typeface="Times New Roman"/>
                <a:cs typeface="Times New Roman"/>
              </a:rPr>
              <a:t> </a:t>
            </a:r>
            <a:r>
              <a:rPr sz="1300" spc="25" dirty="0">
                <a:latin typeface="Times New Roman"/>
                <a:cs typeface="Times New Roman"/>
              </a:rPr>
              <a:t>work</a:t>
            </a:r>
            <a:endParaRPr sz="1300">
              <a:latin typeface="Times New Roman"/>
              <a:cs typeface="Times New Roman"/>
            </a:endParaRPr>
          </a:p>
          <a:p>
            <a:pPr marL="356870" indent="-344170">
              <a:lnSpc>
                <a:spcPts val="2150"/>
              </a:lnSpc>
              <a:buClr>
                <a:srgbClr val="0AD0D9"/>
              </a:buClr>
              <a:buSzPct val="94444"/>
              <a:buFont typeface="Arial"/>
              <a:buChar char=""/>
              <a:tabLst>
                <a:tab pos="356870" algn="l"/>
                <a:tab pos="357505" algn="l"/>
              </a:tabLst>
            </a:pPr>
            <a:r>
              <a:rPr spc="40" dirty="0">
                <a:latin typeface="Times New Roman"/>
                <a:cs typeface="Times New Roman"/>
              </a:rPr>
              <a:t>Second, </a:t>
            </a:r>
            <a:r>
              <a:rPr spc="65" dirty="0">
                <a:latin typeface="Times New Roman"/>
                <a:cs typeface="Times New Roman"/>
              </a:rPr>
              <a:t>build a </a:t>
            </a:r>
            <a:r>
              <a:rPr spc="60" dirty="0">
                <a:latin typeface="Times New Roman"/>
                <a:cs typeface="Times New Roman"/>
              </a:rPr>
              <a:t>business</a:t>
            </a:r>
            <a:r>
              <a:rPr spc="-310" dirty="0">
                <a:latin typeface="Times New Roman"/>
                <a:cs typeface="Times New Roman"/>
              </a:rPr>
              <a:t> </a:t>
            </a:r>
            <a:r>
              <a:rPr spc="75" dirty="0">
                <a:latin typeface="Times New Roman"/>
                <a:cs typeface="Times New Roman"/>
              </a:rPr>
              <a:t>model</a:t>
            </a:r>
            <a:endParaRPr>
              <a:latin typeface="Times New Roman"/>
              <a:cs typeface="Times New Roman"/>
            </a:endParaRPr>
          </a:p>
          <a:p>
            <a:pPr marL="759460" lvl="1" indent="-288290">
              <a:spcBef>
                <a:spcPts val="20"/>
              </a:spcBef>
              <a:buClr>
                <a:srgbClr val="0E6EC5"/>
              </a:buClr>
              <a:buSzPct val="84615"/>
              <a:buFont typeface="Arial"/>
              <a:buChar char=""/>
              <a:tabLst>
                <a:tab pos="758825" algn="l"/>
                <a:tab pos="760095" algn="l"/>
              </a:tabLst>
            </a:pPr>
            <a:r>
              <a:rPr sz="1300" spc="15" dirty="0">
                <a:latin typeface="Times New Roman"/>
                <a:cs typeface="Times New Roman"/>
              </a:rPr>
              <a:t>Use</a:t>
            </a:r>
            <a:r>
              <a:rPr sz="1300" spc="-50" dirty="0">
                <a:latin typeface="Times New Roman"/>
                <a:cs typeface="Times New Roman"/>
              </a:rPr>
              <a:t> </a:t>
            </a:r>
            <a:r>
              <a:rPr sz="1300" spc="-15" dirty="0">
                <a:latin typeface="Times New Roman"/>
                <a:cs typeface="Times New Roman"/>
              </a:rPr>
              <a:t>UML</a:t>
            </a:r>
            <a:r>
              <a:rPr sz="1300" spc="-25" dirty="0">
                <a:latin typeface="Times New Roman"/>
                <a:cs typeface="Times New Roman"/>
              </a:rPr>
              <a:t> </a:t>
            </a:r>
            <a:r>
              <a:rPr sz="1300" spc="55" dirty="0">
                <a:latin typeface="Times New Roman"/>
                <a:cs typeface="Times New Roman"/>
              </a:rPr>
              <a:t>to</a:t>
            </a:r>
            <a:r>
              <a:rPr sz="1300" spc="-55" dirty="0">
                <a:latin typeface="Times New Roman"/>
                <a:cs typeface="Times New Roman"/>
              </a:rPr>
              <a:t> </a:t>
            </a:r>
            <a:r>
              <a:rPr sz="1300" spc="40" dirty="0">
                <a:latin typeface="Times New Roman"/>
                <a:cs typeface="Times New Roman"/>
              </a:rPr>
              <a:t>describe</a:t>
            </a:r>
            <a:r>
              <a:rPr sz="1300" spc="-30" dirty="0">
                <a:latin typeface="Times New Roman"/>
                <a:cs typeface="Times New Roman"/>
              </a:rPr>
              <a:t> </a:t>
            </a:r>
            <a:r>
              <a:rPr sz="1300" spc="80" dirty="0">
                <a:latin typeface="Times New Roman"/>
                <a:cs typeface="Times New Roman"/>
              </a:rPr>
              <a:t>the</a:t>
            </a:r>
            <a:r>
              <a:rPr sz="1300" spc="-60" dirty="0">
                <a:latin typeface="Times New Roman"/>
                <a:cs typeface="Times New Roman"/>
              </a:rPr>
              <a:t> </a:t>
            </a:r>
            <a:r>
              <a:rPr sz="1300" spc="5" dirty="0">
                <a:latin typeface="Times New Roman"/>
                <a:cs typeface="Times New Roman"/>
              </a:rPr>
              <a:t>client’s</a:t>
            </a:r>
            <a:r>
              <a:rPr sz="1300" spc="-15" dirty="0">
                <a:latin typeface="Times New Roman"/>
                <a:cs typeface="Times New Roman"/>
              </a:rPr>
              <a:t> </a:t>
            </a:r>
            <a:r>
              <a:rPr sz="1300" spc="45" dirty="0">
                <a:latin typeface="Times New Roman"/>
                <a:cs typeface="Times New Roman"/>
              </a:rPr>
              <a:t>business</a:t>
            </a:r>
            <a:r>
              <a:rPr sz="1300" spc="-45" dirty="0">
                <a:latin typeface="Times New Roman"/>
                <a:cs typeface="Times New Roman"/>
              </a:rPr>
              <a:t> </a:t>
            </a:r>
            <a:r>
              <a:rPr sz="1300" spc="30" dirty="0">
                <a:latin typeface="Times New Roman"/>
                <a:cs typeface="Times New Roman"/>
              </a:rPr>
              <a:t>processes</a:t>
            </a:r>
            <a:endParaRPr sz="1300">
              <a:latin typeface="Times New Roman"/>
              <a:cs typeface="Times New Roman"/>
            </a:endParaRPr>
          </a:p>
          <a:p>
            <a:pPr marL="759460" marR="341630" lvl="1" indent="-288290">
              <a:lnSpc>
                <a:spcPts val="1250"/>
              </a:lnSpc>
              <a:spcBef>
                <a:spcPts val="300"/>
              </a:spcBef>
              <a:buClr>
                <a:srgbClr val="0E6EC5"/>
              </a:buClr>
              <a:buSzPct val="84615"/>
              <a:buFont typeface="Arial"/>
              <a:buChar char=""/>
              <a:tabLst>
                <a:tab pos="758825" algn="l"/>
                <a:tab pos="760095" algn="l"/>
              </a:tabLst>
            </a:pPr>
            <a:r>
              <a:rPr sz="1300" spc="-15" dirty="0">
                <a:latin typeface="Times New Roman"/>
                <a:cs typeface="Times New Roman"/>
              </a:rPr>
              <a:t>If</a:t>
            </a:r>
            <a:r>
              <a:rPr sz="1300" spc="-20" dirty="0">
                <a:latin typeface="Times New Roman"/>
                <a:cs typeface="Times New Roman"/>
              </a:rPr>
              <a:t> </a:t>
            </a:r>
            <a:r>
              <a:rPr sz="1300" spc="70" dirty="0">
                <a:latin typeface="Times New Roman"/>
                <a:cs typeface="Times New Roman"/>
              </a:rPr>
              <a:t>at</a:t>
            </a:r>
            <a:r>
              <a:rPr sz="1300" spc="-65" dirty="0">
                <a:latin typeface="Times New Roman"/>
                <a:cs typeface="Times New Roman"/>
              </a:rPr>
              <a:t> </a:t>
            </a:r>
            <a:r>
              <a:rPr sz="1300" spc="30" dirty="0">
                <a:latin typeface="Times New Roman"/>
                <a:cs typeface="Times New Roman"/>
              </a:rPr>
              <a:t>any</a:t>
            </a:r>
            <a:r>
              <a:rPr sz="1300" spc="-30" dirty="0">
                <a:latin typeface="Times New Roman"/>
                <a:cs typeface="Times New Roman"/>
              </a:rPr>
              <a:t> </a:t>
            </a:r>
            <a:r>
              <a:rPr sz="1300" spc="65" dirty="0">
                <a:latin typeface="Times New Roman"/>
                <a:cs typeface="Times New Roman"/>
              </a:rPr>
              <a:t>time</a:t>
            </a:r>
            <a:r>
              <a:rPr sz="1300" spc="-45" dirty="0">
                <a:latin typeface="Times New Roman"/>
                <a:cs typeface="Times New Roman"/>
              </a:rPr>
              <a:t> </a:t>
            </a:r>
            <a:r>
              <a:rPr sz="1300" spc="80" dirty="0">
                <a:latin typeface="Times New Roman"/>
                <a:cs typeface="Times New Roman"/>
              </a:rPr>
              <a:t>the</a:t>
            </a:r>
            <a:r>
              <a:rPr sz="1300" spc="-60" dirty="0">
                <a:latin typeface="Times New Roman"/>
                <a:cs typeface="Times New Roman"/>
              </a:rPr>
              <a:t> </a:t>
            </a:r>
            <a:r>
              <a:rPr sz="1300" spc="40" dirty="0">
                <a:latin typeface="Times New Roman"/>
                <a:cs typeface="Times New Roman"/>
              </a:rPr>
              <a:t>client</a:t>
            </a:r>
            <a:r>
              <a:rPr sz="1300" spc="-65" dirty="0">
                <a:latin typeface="Times New Roman"/>
                <a:cs typeface="Times New Roman"/>
              </a:rPr>
              <a:t> </a:t>
            </a:r>
            <a:r>
              <a:rPr sz="1300" spc="45" dirty="0">
                <a:latin typeface="Times New Roman"/>
                <a:cs typeface="Times New Roman"/>
              </a:rPr>
              <a:t>does</a:t>
            </a:r>
            <a:r>
              <a:rPr sz="1300" spc="-10" dirty="0">
                <a:latin typeface="Times New Roman"/>
                <a:cs typeface="Times New Roman"/>
              </a:rPr>
              <a:t> </a:t>
            </a:r>
            <a:r>
              <a:rPr sz="1300" spc="80" dirty="0">
                <a:latin typeface="Times New Roman"/>
                <a:cs typeface="Times New Roman"/>
              </a:rPr>
              <a:t>not</a:t>
            </a:r>
            <a:r>
              <a:rPr sz="1300" spc="-30" dirty="0">
                <a:latin typeface="Times New Roman"/>
                <a:cs typeface="Times New Roman"/>
              </a:rPr>
              <a:t> </a:t>
            </a:r>
            <a:r>
              <a:rPr sz="1300" spc="10" dirty="0">
                <a:latin typeface="Times New Roman"/>
                <a:cs typeface="Times New Roman"/>
              </a:rPr>
              <a:t>feel</a:t>
            </a:r>
            <a:r>
              <a:rPr sz="1300" spc="-5" dirty="0">
                <a:latin typeface="Times New Roman"/>
                <a:cs typeface="Times New Roman"/>
              </a:rPr>
              <a:t> </a:t>
            </a:r>
            <a:r>
              <a:rPr sz="1300" spc="80" dirty="0">
                <a:latin typeface="Times New Roman"/>
                <a:cs typeface="Times New Roman"/>
              </a:rPr>
              <a:t>that</a:t>
            </a:r>
            <a:r>
              <a:rPr sz="1300" spc="-35" dirty="0">
                <a:latin typeface="Times New Roman"/>
                <a:cs typeface="Times New Roman"/>
              </a:rPr>
              <a:t> </a:t>
            </a:r>
            <a:r>
              <a:rPr sz="1300" spc="80" dirty="0">
                <a:latin typeface="Times New Roman"/>
                <a:cs typeface="Times New Roman"/>
              </a:rPr>
              <a:t>the</a:t>
            </a:r>
            <a:r>
              <a:rPr sz="1300" spc="-55" dirty="0">
                <a:latin typeface="Times New Roman"/>
                <a:cs typeface="Times New Roman"/>
              </a:rPr>
              <a:t> </a:t>
            </a:r>
            <a:r>
              <a:rPr sz="1300" spc="35" dirty="0">
                <a:latin typeface="Times New Roman"/>
                <a:cs typeface="Times New Roman"/>
              </a:rPr>
              <a:t>cost</a:t>
            </a:r>
            <a:r>
              <a:rPr sz="1300" spc="-30" dirty="0">
                <a:latin typeface="Times New Roman"/>
                <a:cs typeface="Times New Roman"/>
              </a:rPr>
              <a:t> </a:t>
            </a:r>
            <a:r>
              <a:rPr sz="1300" spc="10" dirty="0">
                <a:latin typeface="Times New Roman"/>
                <a:cs typeface="Times New Roman"/>
              </a:rPr>
              <a:t>is</a:t>
            </a:r>
            <a:r>
              <a:rPr sz="1300" spc="-35" dirty="0">
                <a:latin typeface="Times New Roman"/>
                <a:cs typeface="Times New Roman"/>
              </a:rPr>
              <a:t> </a:t>
            </a:r>
            <a:r>
              <a:rPr sz="1300" spc="30" dirty="0">
                <a:latin typeface="Times New Roman"/>
                <a:cs typeface="Times New Roman"/>
              </a:rPr>
              <a:t>justified,  </a:t>
            </a:r>
            <a:r>
              <a:rPr sz="1300" spc="50" dirty="0">
                <a:latin typeface="Times New Roman"/>
                <a:cs typeface="Times New Roman"/>
              </a:rPr>
              <a:t>development </a:t>
            </a:r>
            <a:r>
              <a:rPr sz="1300" spc="55" dirty="0">
                <a:latin typeface="Times New Roman"/>
                <a:cs typeface="Times New Roman"/>
              </a:rPr>
              <a:t>terminates</a:t>
            </a:r>
            <a:r>
              <a:rPr sz="1300" spc="-85" dirty="0">
                <a:latin typeface="Times New Roman"/>
                <a:cs typeface="Times New Roman"/>
              </a:rPr>
              <a:t> </a:t>
            </a:r>
            <a:r>
              <a:rPr sz="1300" spc="40" dirty="0">
                <a:latin typeface="Times New Roman"/>
                <a:cs typeface="Times New Roman"/>
              </a:rPr>
              <a:t>immediately</a:t>
            </a:r>
            <a:endParaRPr sz="1300">
              <a:latin typeface="Times New Roman"/>
              <a:cs typeface="Times New Roman"/>
            </a:endParaRPr>
          </a:p>
          <a:p>
            <a:pPr marL="356870" indent="-344170">
              <a:lnSpc>
                <a:spcPts val="2150"/>
              </a:lnSpc>
              <a:buClr>
                <a:srgbClr val="0AD0D9"/>
              </a:buClr>
              <a:buSzPct val="94444"/>
              <a:buFont typeface="Arial"/>
              <a:buChar char=""/>
              <a:tabLst>
                <a:tab pos="356870" algn="l"/>
                <a:tab pos="357505" algn="l"/>
              </a:tabLst>
            </a:pPr>
            <a:r>
              <a:rPr spc="45" dirty="0">
                <a:latin typeface="Times New Roman"/>
                <a:cs typeface="Times New Roman"/>
              </a:rPr>
              <a:t>It</a:t>
            </a:r>
            <a:r>
              <a:rPr spc="-60" dirty="0">
                <a:latin typeface="Times New Roman"/>
                <a:cs typeface="Times New Roman"/>
              </a:rPr>
              <a:t> </a:t>
            </a:r>
            <a:r>
              <a:rPr spc="10" dirty="0">
                <a:latin typeface="Times New Roman"/>
                <a:cs typeface="Times New Roman"/>
              </a:rPr>
              <a:t>is</a:t>
            </a:r>
            <a:r>
              <a:rPr spc="-80" dirty="0">
                <a:latin typeface="Times New Roman"/>
                <a:cs typeface="Times New Roman"/>
              </a:rPr>
              <a:t> </a:t>
            </a:r>
            <a:r>
              <a:rPr spc="30" dirty="0">
                <a:latin typeface="Times New Roman"/>
                <a:cs typeface="Times New Roman"/>
              </a:rPr>
              <a:t>vital</a:t>
            </a:r>
            <a:r>
              <a:rPr spc="-15" dirty="0">
                <a:latin typeface="Times New Roman"/>
                <a:cs typeface="Times New Roman"/>
              </a:rPr>
              <a:t> </a:t>
            </a:r>
            <a:r>
              <a:rPr spc="90" dirty="0">
                <a:latin typeface="Times New Roman"/>
                <a:cs typeface="Times New Roman"/>
              </a:rPr>
              <a:t>to</a:t>
            </a:r>
            <a:r>
              <a:rPr spc="-95" dirty="0">
                <a:latin typeface="Times New Roman"/>
                <a:cs typeface="Times New Roman"/>
              </a:rPr>
              <a:t> </a:t>
            </a:r>
            <a:r>
              <a:rPr spc="85" dirty="0">
                <a:latin typeface="Times New Roman"/>
                <a:cs typeface="Times New Roman"/>
              </a:rPr>
              <a:t>determine</a:t>
            </a:r>
            <a:r>
              <a:rPr spc="-60" dirty="0">
                <a:latin typeface="Times New Roman"/>
                <a:cs typeface="Times New Roman"/>
              </a:rPr>
              <a:t> </a:t>
            </a:r>
            <a:r>
              <a:rPr spc="114" dirty="0">
                <a:latin typeface="Times New Roman"/>
                <a:cs typeface="Times New Roman"/>
              </a:rPr>
              <a:t>the</a:t>
            </a:r>
            <a:r>
              <a:rPr spc="-90" dirty="0">
                <a:latin typeface="Times New Roman"/>
                <a:cs typeface="Times New Roman"/>
              </a:rPr>
              <a:t> </a:t>
            </a:r>
            <a:r>
              <a:rPr spc="10" dirty="0">
                <a:latin typeface="Times New Roman"/>
                <a:cs typeface="Times New Roman"/>
              </a:rPr>
              <a:t>client’s</a:t>
            </a:r>
            <a:r>
              <a:rPr spc="-80" dirty="0">
                <a:latin typeface="Times New Roman"/>
                <a:cs typeface="Times New Roman"/>
              </a:rPr>
              <a:t> </a:t>
            </a:r>
            <a:r>
              <a:rPr spc="70" dirty="0">
                <a:latin typeface="Times New Roman"/>
                <a:cs typeface="Times New Roman"/>
              </a:rPr>
              <a:t>constraints</a:t>
            </a:r>
            <a:endParaRPr>
              <a:latin typeface="Times New Roman"/>
              <a:cs typeface="Times New Roman"/>
            </a:endParaRPr>
          </a:p>
          <a:p>
            <a:pPr marL="759460" lvl="1" indent="-288290">
              <a:spcBef>
                <a:spcPts val="20"/>
              </a:spcBef>
              <a:buClr>
                <a:srgbClr val="0E6EC5"/>
              </a:buClr>
              <a:buSzPct val="84615"/>
              <a:buFont typeface="Arial"/>
              <a:buChar char=""/>
              <a:tabLst>
                <a:tab pos="758825" algn="l"/>
                <a:tab pos="760095" algn="l"/>
              </a:tabLst>
            </a:pPr>
            <a:r>
              <a:rPr sz="1300" spc="45" dirty="0">
                <a:latin typeface="Times New Roman"/>
                <a:cs typeface="Times New Roman"/>
              </a:rPr>
              <a:t>Deadline</a:t>
            </a:r>
            <a:r>
              <a:rPr sz="1300" spc="-35" dirty="0">
                <a:latin typeface="Times New Roman"/>
                <a:cs typeface="Times New Roman"/>
              </a:rPr>
              <a:t> </a:t>
            </a:r>
            <a:r>
              <a:rPr sz="1300" spc="30" dirty="0">
                <a:latin typeface="Times New Roman"/>
                <a:cs typeface="Times New Roman"/>
              </a:rPr>
              <a:t>--</a:t>
            </a:r>
            <a:r>
              <a:rPr sz="1300" dirty="0">
                <a:latin typeface="Times New Roman"/>
                <a:cs typeface="Times New Roman"/>
              </a:rPr>
              <a:t> </a:t>
            </a:r>
            <a:r>
              <a:rPr sz="1300" spc="15" dirty="0">
                <a:latin typeface="Times New Roman"/>
                <a:cs typeface="Times New Roman"/>
              </a:rPr>
              <a:t>Nowadays</a:t>
            </a:r>
            <a:r>
              <a:rPr sz="1300" spc="-35" dirty="0">
                <a:latin typeface="Times New Roman"/>
                <a:cs typeface="Times New Roman"/>
              </a:rPr>
              <a:t> </a:t>
            </a:r>
            <a:r>
              <a:rPr sz="1300" spc="30" dirty="0">
                <a:latin typeface="Times New Roman"/>
                <a:cs typeface="Times New Roman"/>
              </a:rPr>
              <a:t>software</a:t>
            </a:r>
            <a:r>
              <a:rPr sz="1300" spc="-25" dirty="0">
                <a:latin typeface="Times New Roman"/>
                <a:cs typeface="Times New Roman"/>
              </a:rPr>
              <a:t> </a:t>
            </a:r>
            <a:r>
              <a:rPr sz="1300" spc="50" dirty="0">
                <a:latin typeface="Times New Roman"/>
                <a:cs typeface="Times New Roman"/>
              </a:rPr>
              <a:t>products</a:t>
            </a:r>
            <a:r>
              <a:rPr sz="1300" spc="-20" dirty="0">
                <a:latin typeface="Times New Roman"/>
                <a:cs typeface="Times New Roman"/>
              </a:rPr>
              <a:t> </a:t>
            </a:r>
            <a:r>
              <a:rPr sz="1300" spc="40" dirty="0">
                <a:latin typeface="Times New Roman"/>
                <a:cs typeface="Times New Roman"/>
              </a:rPr>
              <a:t>are</a:t>
            </a:r>
            <a:r>
              <a:rPr sz="1300" spc="-50" dirty="0">
                <a:latin typeface="Times New Roman"/>
                <a:cs typeface="Times New Roman"/>
              </a:rPr>
              <a:t> </a:t>
            </a:r>
            <a:r>
              <a:rPr sz="1300" spc="40" dirty="0">
                <a:latin typeface="Times New Roman"/>
                <a:cs typeface="Times New Roman"/>
              </a:rPr>
              <a:t>often</a:t>
            </a:r>
            <a:r>
              <a:rPr sz="1300" spc="10" dirty="0">
                <a:latin typeface="Times New Roman"/>
                <a:cs typeface="Times New Roman"/>
              </a:rPr>
              <a:t> </a:t>
            </a:r>
            <a:r>
              <a:rPr sz="1300" spc="45" dirty="0">
                <a:latin typeface="Times New Roman"/>
                <a:cs typeface="Times New Roman"/>
              </a:rPr>
              <a:t>mission</a:t>
            </a:r>
            <a:r>
              <a:rPr sz="1300" spc="-60" dirty="0">
                <a:latin typeface="Times New Roman"/>
                <a:cs typeface="Times New Roman"/>
              </a:rPr>
              <a:t> </a:t>
            </a:r>
            <a:r>
              <a:rPr sz="1300" spc="30" dirty="0">
                <a:latin typeface="Times New Roman"/>
                <a:cs typeface="Times New Roman"/>
              </a:rPr>
              <a:t>critical</a:t>
            </a:r>
            <a:endParaRPr sz="1300">
              <a:latin typeface="Times New Roman"/>
              <a:cs typeface="Times New Roman"/>
            </a:endParaRPr>
          </a:p>
          <a:p>
            <a:pPr marL="759460" lvl="1" indent="-288290">
              <a:buClr>
                <a:srgbClr val="0E6EC5"/>
              </a:buClr>
              <a:buSzPct val="84615"/>
              <a:buFont typeface="Arial"/>
              <a:buChar char=""/>
              <a:tabLst>
                <a:tab pos="758825" algn="l"/>
                <a:tab pos="760095" algn="l"/>
              </a:tabLst>
            </a:pPr>
            <a:r>
              <a:rPr sz="1300" spc="20" dirty="0">
                <a:latin typeface="Times New Roman"/>
                <a:cs typeface="Times New Roman"/>
              </a:rPr>
              <a:t>Parallel</a:t>
            </a:r>
            <a:r>
              <a:rPr sz="1300" spc="-35" dirty="0">
                <a:latin typeface="Times New Roman"/>
                <a:cs typeface="Times New Roman"/>
              </a:rPr>
              <a:t> </a:t>
            </a:r>
            <a:r>
              <a:rPr sz="1300" spc="65" dirty="0">
                <a:latin typeface="Times New Roman"/>
                <a:cs typeface="Times New Roman"/>
              </a:rPr>
              <a:t>running</a:t>
            </a:r>
            <a:endParaRPr sz="1300">
              <a:latin typeface="Times New Roman"/>
              <a:cs typeface="Times New Roman"/>
            </a:endParaRPr>
          </a:p>
          <a:p>
            <a:pPr marL="759460" lvl="1" indent="-288290">
              <a:buClr>
                <a:srgbClr val="0E6EC5"/>
              </a:buClr>
              <a:buSzPct val="84615"/>
              <a:buFont typeface="Arial"/>
              <a:buChar char=""/>
              <a:tabLst>
                <a:tab pos="758825" algn="l"/>
                <a:tab pos="760095" algn="l"/>
              </a:tabLst>
            </a:pPr>
            <a:r>
              <a:rPr sz="1300" spc="35" dirty="0">
                <a:latin typeface="Times New Roman"/>
                <a:cs typeface="Times New Roman"/>
              </a:rPr>
              <a:t>Portability</a:t>
            </a:r>
            <a:endParaRPr sz="1300">
              <a:latin typeface="Times New Roman"/>
              <a:cs typeface="Times New Roman"/>
            </a:endParaRPr>
          </a:p>
          <a:p>
            <a:pPr marL="759460" lvl="1" indent="-288290">
              <a:buClr>
                <a:srgbClr val="0E6EC5"/>
              </a:buClr>
              <a:buSzPct val="84615"/>
              <a:buFont typeface="Arial"/>
              <a:buChar char=""/>
              <a:tabLst>
                <a:tab pos="758825" algn="l"/>
                <a:tab pos="760095" algn="l"/>
              </a:tabLst>
            </a:pPr>
            <a:r>
              <a:rPr sz="1300" spc="15" dirty="0">
                <a:latin typeface="Times New Roman"/>
                <a:cs typeface="Times New Roman"/>
              </a:rPr>
              <a:t>Reliability</a:t>
            </a:r>
            <a:endParaRPr sz="1300">
              <a:latin typeface="Times New Roman"/>
              <a:cs typeface="Times New Roman"/>
            </a:endParaRPr>
          </a:p>
          <a:p>
            <a:pPr marL="759460" lvl="1" indent="-288290">
              <a:buClr>
                <a:srgbClr val="0E6EC5"/>
              </a:buClr>
              <a:buSzPct val="84615"/>
              <a:buFont typeface="Arial"/>
              <a:buChar char=""/>
              <a:tabLst>
                <a:tab pos="758825" algn="l"/>
                <a:tab pos="760095" algn="l"/>
              </a:tabLst>
            </a:pPr>
            <a:r>
              <a:rPr sz="1300" spc="25" dirty="0">
                <a:latin typeface="Times New Roman"/>
                <a:cs typeface="Times New Roman"/>
              </a:rPr>
              <a:t>Rapid </a:t>
            </a:r>
            <a:r>
              <a:rPr sz="1300" spc="45" dirty="0">
                <a:latin typeface="Times New Roman"/>
                <a:cs typeface="Times New Roman"/>
              </a:rPr>
              <a:t>response</a:t>
            </a:r>
            <a:r>
              <a:rPr sz="1300" spc="-75" dirty="0">
                <a:latin typeface="Times New Roman"/>
                <a:cs typeface="Times New Roman"/>
              </a:rPr>
              <a:t> </a:t>
            </a:r>
            <a:r>
              <a:rPr sz="1300" spc="65" dirty="0">
                <a:latin typeface="Times New Roman"/>
                <a:cs typeface="Times New Roman"/>
              </a:rPr>
              <a:t>time</a:t>
            </a:r>
            <a:endParaRPr sz="1300">
              <a:latin typeface="Times New Roman"/>
              <a:cs typeface="Times New Roman"/>
            </a:endParaRPr>
          </a:p>
          <a:p>
            <a:pPr marL="759460" lvl="1" indent="-288290">
              <a:lnSpc>
                <a:spcPts val="1550"/>
              </a:lnSpc>
              <a:spcBef>
                <a:spcPts val="5"/>
              </a:spcBef>
              <a:buClr>
                <a:srgbClr val="0E6EC5"/>
              </a:buClr>
              <a:buSzPct val="84615"/>
              <a:buFont typeface="Arial"/>
              <a:buChar char=""/>
              <a:tabLst>
                <a:tab pos="758825" algn="l"/>
                <a:tab pos="760095" algn="l"/>
              </a:tabLst>
            </a:pPr>
            <a:r>
              <a:rPr sz="1300" spc="25" dirty="0">
                <a:latin typeface="Times New Roman"/>
                <a:cs typeface="Times New Roman"/>
              </a:rPr>
              <a:t>Cost</a:t>
            </a:r>
            <a:endParaRPr sz="1300">
              <a:latin typeface="Times New Roman"/>
              <a:cs typeface="Times New Roman"/>
            </a:endParaRPr>
          </a:p>
          <a:p>
            <a:pPr marL="356870" indent="-344170">
              <a:lnSpc>
                <a:spcPts val="2150"/>
              </a:lnSpc>
              <a:buClr>
                <a:srgbClr val="0AD0D9"/>
              </a:buClr>
              <a:buSzPct val="94444"/>
              <a:buFont typeface="Arial"/>
              <a:buChar char=""/>
              <a:tabLst>
                <a:tab pos="356870" algn="l"/>
                <a:tab pos="357505" algn="l"/>
              </a:tabLst>
            </a:pPr>
            <a:r>
              <a:rPr spc="65" dirty="0">
                <a:latin typeface="Times New Roman"/>
                <a:cs typeface="Times New Roman"/>
              </a:rPr>
              <a:t>The</a:t>
            </a:r>
            <a:r>
              <a:rPr spc="-114" dirty="0">
                <a:latin typeface="Times New Roman"/>
                <a:cs typeface="Times New Roman"/>
              </a:rPr>
              <a:t> </a:t>
            </a:r>
            <a:r>
              <a:rPr spc="70" dirty="0">
                <a:latin typeface="Times New Roman"/>
                <a:cs typeface="Times New Roman"/>
              </a:rPr>
              <a:t>aim</a:t>
            </a:r>
            <a:r>
              <a:rPr spc="-50" dirty="0">
                <a:latin typeface="Times New Roman"/>
                <a:cs typeface="Times New Roman"/>
              </a:rPr>
              <a:t> </a:t>
            </a:r>
            <a:r>
              <a:rPr spc="15" dirty="0">
                <a:latin typeface="Times New Roman"/>
                <a:cs typeface="Times New Roman"/>
              </a:rPr>
              <a:t>of</a:t>
            </a:r>
            <a:r>
              <a:rPr spc="25" dirty="0">
                <a:latin typeface="Times New Roman"/>
                <a:cs typeface="Times New Roman"/>
              </a:rPr>
              <a:t> </a:t>
            </a:r>
            <a:r>
              <a:rPr spc="75" dirty="0">
                <a:latin typeface="Times New Roman"/>
                <a:cs typeface="Times New Roman"/>
              </a:rPr>
              <a:t>this</a:t>
            </a:r>
            <a:r>
              <a:rPr spc="-20" dirty="0">
                <a:latin typeface="Times New Roman"/>
                <a:cs typeface="Times New Roman"/>
              </a:rPr>
              <a:t> </a:t>
            </a:r>
            <a:r>
              <a:rPr i="1" spc="50" dirty="0">
                <a:latin typeface="Times New Roman"/>
                <a:cs typeface="Times New Roman"/>
              </a:rPr>
              <a:t>concept</a:t>
            </a:r>
            <a:r>
              <a:rPr i="1" spc="-40" dirty="0">
                <a:latin typeface="Times New Roman"/>
                <a:cs typeface="Times New Roman"/>
              </a:rPr>
              <a:t> </a:t>
            </a:r>
            <a:r>
              <a:rPr i="1" spc="35" dirty="0">
                <a:latin typeface="Times New Roman"/>
                <a:cs typeface="Times New Roman"/>
              </a:rPr>
              <a:t>exploration</a:t>
            </a:r>
            <a:r>
              <a:rPr i="1" spc="-25" dirty="0">
                <a:latin typeface="Times New Roman"/>
                <a:cs typeface="Times New Roman"/>
              </a:rPr>
              <a:t> </a:t>
            </a:r>
            <a:r>
              <a:rPr spc="15" dirty="0">
                <a:latin typeface="Times New Roman"/>
                <a:cs typeface="Times New Roman"/>
              </a:rPr>
              <a:t>is</a:t>
            </a:r>
            <a:r>
              <a:rPr spc="-55" dirty="0">
                <a:latin typeface="Times New Roman"/>
                <a:cs typeface="Times New Roman"/>
              </a:rPr>
              <a:t> </a:t>
            </a:r>
            <a:r>
              <a:rPr spc="90" dirty="0">
                <a:latin typeface="Times New Roman"/>
                <a:cs typeface="Times New Roman"/>
              </a:rPr>
              <a:t>to</a:t>
            </a:r>
            <a:r>
              <a:rPr spc="-80" dirty="0">
                <a:latin typeface="Times New Roman"/>
                <a:cs typeface="Times New Roman"/>
              </a:rPr>
              <a:t> </a:t>
            </a:r>
            <a:r>
              <a:rPr spc="85" dirty="0">
                <a:latin typeface="Times New Roman"/>
                <a:cs typeface="Times New Roman"/>
              </a:rPr>
              <a:t>determine</a:t>
            </a:r>
            <a:endParaRPr>
              <a:latin typeface="Times New Roman"/>
              <a:cs typeface="Times New Roman"/>
            </a:endParaRPr>
          </a:p>
          <a:p>
            <a:pPr marL="759460" lvl="1" indent="-288290">
              <a:spcBef>
                <a:spcPts val="20"/>
              </a:spcBef>
              <a:buClr>
                <a:srgbClr val="0E6EC5"/>
              </a:buClr>
              <a:buSzPct val="84615"/>
              <a:buFont typeface="Arial"/>
              <a:buChar char=""/>
              <a:tabLst>
                <a:tab pos="758825" algn="l"/>
                <a:tab pos="760095" algn="l"/>
              </a:tabLst>
            </a:pPr>
            <a:r>
              <a:rPr sz="1300" spc="80" dirty="0">
                <a:latin typeface="Times New Roman"/>
                <a:cs typeface="Times New Roman"/>
              </a:rPr>
              <a:t>What</a:t>
            </a:r>
            <a:r>
              <a:rPr sz="1300" spc="-60" dirty="0">
                <a:latin typeface="Times New Roman"/>
                <a:cs typeface="Times New Roman"/>
              </a:rPr>
              <a:t> </a:t>
            </a:r>
            <a:r>
              <a:rPr sz="1300" spc="80" dirty="0">
                <a:latin typeface="Times New Roman"/>
                <a:cs typeface="Times New Roman"/>
              </a:rPr>
              <a:t>the</a:t>
            </a:r>
            <a:r>
              <a:rPr sz="1300" spc="-60" dirty="0">
                <a:latin typeface="Times New Roman"/>
                <a:cs typeface="Times New Roman"/>
              </a:rPr>
              <a:t> </a:t>
            </a:r>
            <a:r>
              <a:rPr sz="1300" spc="40" dirty="0">
                <a:latin typeface="Times New Roman"/>
                <a:cs typeface="Times New Roman"/>
              </a:rPr>
              <a:t>client</a:t>
            </a:r>
            <a:r>
              <a:rPr sz="1300" spc="-30" dirty="0">
                <a:latin typeface="Times New Roman"/>
                <a:cs typeface="Times New Roman"/>
              </a:rPr>
              <a:t> </a:t>
            </a:r>
            <a:r>
              <a:rPr sz="1300" spc="45" dirty="0">
                <a:latin typeface="Times New Roman"/>
                <a:cs typeface="Times New Roman"/>
              </a:rPr>
              <a:t>needs,</a:t>
            </a:r>
            <a:r>
              <a:rPr sz="1300" spc="-25" dirty="0">
                <a:latin typeface="Times New Roman"/>
                <a:cs typeface="Times New Roman"/>
              </a:rPr>
              <a:t> </a:t>
            </a:r>
            <a:r>
              <a:rPr sz="1300" spc="75" dirty="0">
                <a:latin typeface="Times New Roman"/>
                <a:cs typeface="Times New Roman"/>
              </a:rPr>
              <a:t>and</a:t>
            </a:r>
            <a:endParaRPr sz="1300">
              <a:latin typeface="Times New Roman"/>
              <a:cs typeface="Times New Roman"/>
            </a:endParaRPr>
          </a:p>
          <a:p>
            <a:pPr marL="759460" lvl="1" indent="-288290">
              <a:buClr>
                <a:srgbClr val="0E6EC5"/>
              </a:buClr>
              <a:buSzPct val="84615"/>
              <a:buFont typeface="Arial"/>
              <a:buChar char=""/>
              <a:tabLst>
                <a:tab pos="758825" algn="l"/>
                <a:tab pos="760095" algn="l"/>
              </a:tabLst>
            </a:pPr>
            <a:r>
              <a:rPr sz="1300" i="1" spc="60" dirty="0">
                <a:latin typeface="Times New Roman"/>
                <a:cs typeface="Times New Roman"/>
              </a:rPr>
              <a:t>Not</a:t>
            </a:r>
            <a:r>
              <a:rPr sz="1300" i="1" spc="-55" dirty="0">
                <a:latin typeface="Times New Roman"/>
                <a:cs typeface="Times New Roman"/>
              </a:rPr>
              <a:t> </a:t>
            </a:r>
            <a:r>
              <a:rPr sz="1300" spc="55" dirty="0">
                <a:latin typeface="Times New Roman"/>
                <a:cs typeface="Times New Roman"/>
              </a:rPr>
              <a:t>what</a:t>
            </a:r>
            <a:r>
              <a:rPr sz="1300" spc="-35" dirty="0">
                <a:latin typeface="Times New Roman"/>
                <a:cs typeface="Times New Roman"/>
              </a:rPr>
              <a:t> </a:t>
            </a:r>
            <a:r>
              <a:rPr sz="1300" spc="80" dirty="0">
                <a:latin typeface="Times New Roman"/>
                <a:cs typeface="Times New Roman"/>
              </a:rPr>
              <a:t>the</a:t>
            </a:r>
            <a:r>
              <a:rPr sz="1300" spc="-60" dirty="0">
                <a:latin typeface="Times New Roman"/>
                <a:cs typeface="Times New Roman"/>
              </a:rPr>
              <a:t> </a:t>
            </a:r>
            <a:r>
              <a:rPr sz="1300" spc="40" dirty="0">
                <a:latin typeface="Times New Roman"/>
                <a:cs typeface="Times New Roman"/>
              </a:rPr>
              <a:t>client</a:t>
            </a:r>
            <a:r>
              <a:rPr sz="1300" spc="-65" dirty="0">
                <a:latin typeface="Times New Roman"/>
                <a:cs typeface="Times New Roman"/>
              </a:rPr>
              <a:t> </a:t>
            </a:r>
            <a:r>
              <a:rPr sz="1300" spc="50" dirty="0">
                <a:latin typeface="Times New Roman"/>
                <a:cs typeface="Times New Roman"/>
              </a:rPr>
              <a:t>wants</a:t>
            </a:r>
            <a:endParaRPr sz="1300">
              <a:latin typeface="Times New Roman"/>
              <a:cs typeface="Times New Roman"/>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solidFill>
                            <a:srgbClr val="F49100"/>
                          </a:solidFill>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6" y="456921"/>
            <a:ext cx="6280785" cy="690574"/>
          </a:xfrm>
          <a:prstGeom prst="rect">
            <a:avLst/>
          </a:prstGeom>
        </p:spPr>
        <p:txBody>
          <a:bodyPr vert="horz" wrap="square" lIns="0" tIns="13335" rIns="0" bIns="0" rtlCol="0" anchor="ctr">
            <a:spAutoFit/>
          </a:bodyPr>
          <a:lstStyle/>
          <a:p>
            <a:pPr marL="12700">
              <a:lnSpc>
                <a:spcPct val="100000"/>
              </a:lnSpc>
              <a:spcBef>
                <a:spcPts val="105"/>
              </a:spcBef>
            </a:pPr>
            <a:r>
              <a:rPr spc="-229" dirty="0"/>
              <a:t>Requirements</a:t>
            </a:r>
            <a:r>
              <a:rPr spc="-360" dirty="0"/>
              <a:t> </a:t>
            </a:r>
            <a:r>
              <a:rPr spc="-105" dirty="0"/>
              <a:t>Workflow</a:t>
            </a:r>
          </a:p>
        </p:txBody>
      </p:sp>
      <p:sp>
        <p:nvSpPr>
          <p:cNvPr id="8" name="object 8"/>
          <p:cNvSpPr txBox="1"/>
          <p:nvPr/>
        </p:nvSpPr>
        <p:spPr>
          <a:xfrm>
            <a:off x="2593035" y="2170050"/>
            <a:ext cx="7197090" cy="4277360"/>
          </a:xfrm>
          <a:prstGeom prst="rect">
            <a:avLst/>
          </a:prstGeom>
        </p:spPr>
        <p:txBody>
          <a:bodyPr vert="horz" wrap="square" lIns="0" tIns="60960" rIns="0" bIns="0" rtlCol="0">
            <a:spAutoFit/>
          </a:bodyPr>
          <a:lstStyle/>
          <a:p>
            <a:pPr marL="356870" indent="-344170">
              <a:spcBef>
                <a:spcPts val="480"/>
              </a:spcBef>
              <a:buClr>
                <a:srgbClr val="0AD0D9"/>
              </a:buClr>
              <a:buSzPct val="94736"/>
              <a:buChar char=""/>
              <a:tabLst>
                <a:tab pos="356870" algn="l"/>
                <a:tab pos="357505" algn="l"/>
              </a:tabLst>
            </a:pPr>
            <a:r>
              <a:rPr sz="1900" spc="-5" dirty="0">
                <a:solidFill>
                  <a:srgbClr val="222222"/>
                </a:solidFill>
                <a:latin typeface="Arial"/>
                <a:cs typeface="Arial"/>
              </a:rPr>
              <a:t>List candidate</a:t>
            </a:r>
            <a:r>
              <a:rPr sz="1900" spc="30" dirty="0">
                <a:solidFill>
                  <a:srgbClr val="222222"/>
                </a:solidFill>
                <a:latin typeface="Arial"/>
                <a:cs typeface="Arial"/>
              </a:rPr>
              <a:t> </a:t>
            </a:r>
            <a:r>
              <a:rPr sz="1900" spc="-5" dirty="0">
                <a:solidFill>
                  <a:srgbClr val="222222"/>
                </a:solidFill>
                <a:latin typeface="Arial"/>
                <a:cs typeface="Arial"/>
              </a:rPr>
              <a:t>requirements</a:t>
            </a:r>
            <a:endParaRPr sz="1900">
              <a:latin typeface="Arial"/>
              <a:cs typeface="Arial"/>
            </a:endParaRPr>
          </a:p>
          <a:p>
            <a:pPr marL="821690" lvl="1" indent="-350520">
              <a:spcBef>
                <a:spcPts val="425"/>
              </a:spcBef>
              <a:buClr>
                <a:srgbClr val="0E6EC5"/>
              </a:buClr>
              <a:buSzPct val="83333"/>
              <a:buFont typeface="Arial"/>
              <a:buChar char=""/>
              <a:tabLst>
                <a:tab pos="821690" algn="l"/>
                <a:tab pos="822325" algn="l"/>
              </a:tabLst>
            </a:pPr>
            <a:r>
              <a:rPr sz="2100" spc="75" dirty="0">
                <a:latin typeface="Times New Roman"/>
                <a:cs typeface="Times New Roman"/>
              </a:rPr>
              <a:t>textual feature</a:t>
            </a:r>
            <a:r>
              <a:rPr sz="2100" spc="-175" dirty="0">
                <a:latin typeface="Times New Roman"/>
                <a:cs typeface="Times New Roman"/>
              </a:rPr>
              <a:t> </a:t>
            </a:r>
            <a:r>
              <a:rPr sz="2100" spc="50" dirty="0">
                <a:latin typeface="Times New Roman"/>
                <a:cs typeface="Times New Roman"/>
              </a:rPr>
              <a:t>list</a:t>
            </a:r>
            <a:endParaRPr sz="2100">
              <a:latin typeface="Times New Roman"/>
              <a:cs typeface="Times New Roman"/>
            </a:endParaRPr>
          </a:p>
          <a:p>
            <a:pPr marL="356870" indent="-344170">
              <a:spcBef>
                <a:spcPts val="535"/>
              </a:spcBef>
              <a:buClr>
                <a:srgbClr val="0AD0D9"/>
              </a:buClr>
              <a:buSzPct val="94736"/>
              <a:buChar char=""/>
              <a:tabLst>
                <a:tab pos="356870" algn="l"/>
                <a:tab pos="357505" algn="l"/>
              </a:tabLst>
            </a:pPr>
            <a:r>
              <a:rPr sz="1900" spc="-5" dirty="0">
                <a:solidFill>
                  <a:srgbClr val="222222"/>
                </a:solidFill>
                <a:latin typeface="Arial"/>
                <a:cs typeface="Arial"/>
              </a:rPr>
              <a:t>Understand system</a:t>
            </a:r>
            <a:r>
              <a:rPr sz="1900" spc="35" dirty="0">
                <a:solidFill>
                  <a:srgbClr val="222222"/>
                </a:solidFill>
                <a:latin typeface="Arial"/>
                <a:cs typeface="Arial"/>
              </a:rPr>
              <a:t> </a:t>
            </a:r>
            <a:r>
              <a:rPr sz="1900" spc="-5" dirty="0">
                <a:solidFill>
                  <a:srgbClr val="222222"/>
                </a:solidFill>
                <a:latin typeface="Arial"/>
                <a:cs typeface="Arial"/>
              </a:rPr>
              <a:t>context</a:t>
            </a:r>
            <a:endParaRPr sz="1900">
              <a:latin typeface="Arial"/>
              <a:cs typeface="Arial"/>
            </a:endParaRPr>
          </a:p>
          <a:p>
            <a:pPr marL="759460" marR="393065" lvl="1" indent="-288290">
              <a:spcBef>
                <a:spcPts val="425"/>
              </a:spcBef>
              <a:buClr>
                <a:srgbClr val="0E6EC5"/>
              </a:buClr>
              <a:buSzPct val="83333"/>
              <a:buFont typeface="Arial"/>
              <a:buChar char=""/>
              <a:tabLst>
                <a:tab pos="817244" algn="l"/>
                <a:tab pos="817880" algn="l"/>
              </a:tabLst>
            </a:pPr>
            <a:r>
              <a:rPr sz="2100" spc="110" dirty="0">
                <a:latin typeface="Times New Roman"/>
                <a:cs typeface="Times New Roman"/>
              </a:rPr>
              <a:t>domain</a:t>
            </a:r>
            <a:r>
              <a:rPr sz="2100" spc="-30" dirty="0">
                <a:latin typeface="Times New Roman"/>
                <a:cs typeface="Times New Roman"/>
              </a:rPr>
              <a:t> </a:t>
            </a:r>
            <a:r>
              <a:rPr sz="2100" spc="95" dirty="0">
                <a:latin typeface="Times New Roman"/>
                <a:cs typeface="Times New Roman"/>
              </a:rPr>
              <a:t>model</a:t>
            </a:r>
            <a:r>
              <a:rPr sz="2100" spc="-75" dirty="0">
                <a:latin typeface="Times New Roman"/>
                <a:cs typeface="Times New Roman"/>
              </a:rPr>
              <a:t> </a:t>
            </a:r>
            <a:r>
              <a:rPr sz="2100" spc="70" dirty="0">
                <a:latin typeface="Times New Roman"/>
                <a:cs typeface="Times New Roman"/>
              </a:rPr>
              <a:t>describing</a:t>
            </a:r>
            <a:r>
              <a:rPr sz="2100" spc="-30" dirty="0">
                <a:latin typeface="Times New Roman"/>
                <a:cs typeface="Times New Roman"/>
              </a:rPr>
              <a:t> </a:t>
            </a:r>
            <a:r>
              <a:rPr sz="2100" spc="120" dirty="0">
                <a:latin typeface="Times New Roman"/>
                <a:cs typeface="Times New Roman"/>
              </a:rPr>
              <a:t>important</a:t>
            </a:r>
            <a:r>
              <a:rPr sz="2100" spc="-130" dirty="0">
                <a:latin typeface="Times New Roman"/>
                <a:cs typeface="Times New Roman"/>
              </a:rPr>
              <a:t> </a:t>
            </a:r>
            <a:r>
              <a:rPr sz="2100" spc="80" dirty="0">
                <a:latin typeface="Times New Roman"/>
                <a:cs typeface="Times New Roman"/>
              </a:rPr>
              <a:t>concepts</a:t>
            </a:r>
            <a:r>
              <a:rPr sz="2100" spc="-120" dirty="0">
                <a:latin typeface="Times New Roman"/>
                <a:cs typeface="Times New Roman"/>
              </a:rPr>
              <a:t> </a:t>
            </a:r>
            <a:r>
              <a:rPr sz="2100" spc="15" dirty="0">
                <a:latin typeface="Times New Roman"/>
                <a:cs typeface="Times New Roman"/>
              </a:rPr>
              <a:t>of </a:t>
            </a:r>
            <a:r>
              <a:rPr sz="2100" spc="125" dirty="0">
                <a:latin typeface="Times New Roman"/>
                <a:cs typeface="Times New Roman"/>
              </a:rPr>
              <a:t>the  </a:t>
            </a:r>
            <a:r>
              <a:rPr sz="2100" spc="80" dirty="0">
                <a:latin typeface="Times New Roman"/>
                <a:cs typeface="Times New Roman"/>
              </a:rPr>
              <a:t>context</a:t>
            </a:r>
            <a:endParaRPr sz="2100">
              <a:latin typeface="Times New Roman"/>
              <a:cs typeface="Times New Roman"/>
            </a:endParaRPr>
          </a:p>
          <a:p>
            <a:pPr marL="759460" marR="5080" lvl="1" indent="-288290">
              <a:spcBef>
                <a:spcPts val="505"/>
              </a:spcBef>
              <a:buClr>
                <a:srgbClr val="0E6EC5"/>
              </a:buClr>
              <a:buSzPct val="83333"/>
              <a:buFont typeface="Arial"/>
              <a:buChar char=""/>
              <a:tabLst>
                <a:tab pos="824865" algn="l"/>
                <a:tab pos="825500" algn="l"/>
              </a:tabLst>
            </a:pPr>
            <a:r>
              <a:rPr sz="2100" spc="75" dirty="0">
                <a:latin typeface="Times New Roman"/>
                <a:cs typeface="Times New Roman"/>
              </a:rPr>
              <a:t>business</a:t>
            </a:r>
            <a:r>
              <a:rPr sz="2100" spc="-50" dirty="0">
                <a:latin typeface="Times New Roman"/>
                <a:cs typeface="Times New Roman"/>
              </a:rPr>
              <a:t> </a:t>
            </a:r>
            <a:r>
              <a:rPr sz="2100" spc="80" dirty="0">
                <a:latin typeface="Times New Roman"/>
                <a:cs typeface="Times New Roman"/>
              </a:rPr>
              <a:t>modeling</a:t>
            </a:r>
            <a:r>
              <a:rPr sz="2100" spc="-45" dirty="0">
                <a:latin typeface="Times New Roman"/>
                <a:cs typeface="Times New Roman"/>
              </a:rPr>
              <a:t> </a:t>
            </a:r>
            <a:r>
              <a:rPr sz="2100" spc="40" dirty="0">
                <a:latin typeface="Times New Roman"/>
                <a:cs typeface="Times New Roman"/>
              </a:rPr>
              <a:t>specifying</a:t>
            </a:r>
            <a:r>
              <a:rPr sz="2100" spc="-50" dirty="0">
                <a:latin typeface="Times New Roman"/>
                <a:cs typeface="Times New Roman"/>
              </a:rPr>
              <a:t> </a:t>
            </a:r>
            <a:r>
              <a:rPr sz="2100" spc="95" dirty="0">
                <a:latin typeface="Times New Roman"/>
                <a:cs typeface="Times New Roman"/>
              </a:rPr>
              <a:t>what</a:t>
            </a:r>
            <a:r>
              <a:rPr sz="2100" spc="-80" dirty="0">
                <a:latin typeface="Times New Roman"/>
                <a:cs typeface="Times New Roman"/>
              </a:rPr>
              <a:t> </a:t>
            </a:r>
            <a:r>
              <a:rPr sz="2100" spc="55" dirty="0">
                <a:latin typeface="Times New Roman"/>
                <a:cs typeface="Times New Roman"/>
              </a:rPr>
              <a:t>processes</a:t>
            </a:r>
            <a:r>
              <a:rPr sz="2100" spc="-60" dirty="0">
                <a:latin typeface="Times New Roman"/>
                <a:cs typeface="Times New Roman"/>
              </a:rPr>
              <a:t> </a:t>
            </a:r>
            <a:r>
              <a:rPr sz="2100" spc="45" dirty="0">
                <a:latin typeface="Times New Roman"/>
                <a:cs typeface="Times New Roman"/>
              </a:rPr>
              <a:t>have</a:t>
            </a:r>
            <a:r>
              <a:rPr sz="2100" spc="-75" dirty="0">
                <a:latin typeface="Times New Roman"/>
                <a:cs typeface="Times New Roman"/>
              </a:rPr>
              <a:t> </a:t>
            </a:r>
            <a:r>
              <a:rPr sz="2100" spc="100" dirty="0">
                <a:latin typeface="Times New Roman"/>
                <a:cs typeface="Times New Roman"/>
              </a:rPr>
              <a:t>to</a:t>
            </a:r>
            <a:r>
              <a:rPr sz="2100" spc="-45" dirty="0">
                <a:latin typeface="Times New Roman"/>
                <a:cs typeface="Times New Roman"/>
              </a:rPr>
              <a:t> </a:t>
            </a:r>
            <a:r>
              <a:rPr sz="2100" spc="95" dirty="0">
                <a:latin typeface="Times New Roman"/>
                <a:cs typeface="Times New Roman"/>
              </a:rPr>
              <a:t>be  </a:t>
            </a:r>
            <a:r>
              <a:rPr sz="2100" spc="105" dirty="0">
                <a:latin typeface="Times New Roman"/>
                <a:cs typeface="Times New Roman"/>
              </a:rPr>
              <a:t>supported</a:t>
            </a:r>
            <a:r>
              <a:rPr sz="2100" spc="-35" dirty="0">
                <a:latin typeface="Times New Roman"/>
                <a:cs typeface="Times New Roman"/>
              </a:rPr>
              <a:t> </a:t>
            </a:r>
            <a:r>
              <a:rPr sz="2100" spc="30" dirty="0">
                <a:latin typeface="Times New Roman"/>
                <a:cs typeface="Times New Roman"/>
              </a:rPr>
              <a:t>by</a:t>
            </a:r>
            <a:r>
              <a:rPr sz="2100" spc="-75" dirty="0">
                <a:latin typeface="Times New Roman"/>
                <a:cs typeface="Times New Roman"/>
              </a:rPr>
              <a:t> </a:t>
            </a:r>
            <a:r>
              <a:rPr sz="2100" spc="125" dirty="0">
                <a:latin typeface="Times New Roman"/>
                <a:cs typeface="Times New Roman"/>
              </a:rPr>
              <a:t>the</a:t>
            </a:r>
            <a:r>
              <a:rPr sz="2100" spc="-110" dirty="0">
                <a:latin typeface="Times New Roman"/>
                <a:cs typeface="Times New Roman"/>
              </a:rPr>
              <a:t> </a:t>
            </a:r>
            <a:r>
              <a:rPr sz="2100" spc="60" dirty="0">
                <a:latin typeface="Times New Roman"/>
                <a:cs typeface="Times New Roman"/>
              </a:rPr>
              <a:t>system</a:t>
            </a:r>
            <a:r>
              <a:rPr sz="2100" spc="-65" dirty="0">
                <a:latin typeface="Times New Roman"/>
                <a:cs typeface="Times New Roman"/>
              </a:rPr>
              <a:t> </a:t>
            </a:r>
            <a:r>
              <a:rPr sz="2100" spc="70" dirty="0">
                <a:latin typeface="Times New Roman"/>
                <a:cs typeface="Times New Roman"/>
              </a:rPr>
              <a:t>using</a:t>
            </a:r>
            <a:r>
              <a:rPr sz="2100" spc="-35" dirty="0">
                <a:latin typeface="Times New Roman"/>
                <a:cs typeface="Times New Roman"/>
              </a:rPr>
              <a:t> </a:t>
            </a:r>
            <a:r>
              <a:rPr sz="2100" spc="15" dirty="0">
                <a:latin typeface="Times New Roman"/>
                <a:cs typeface="Times New Roman"/>
              </a:rPr>
              <a:t>Activity</a:t>
            </a:r>
            <a:r>
              <a:rPr sz="2100" spc="-60" dirty="0">
                <a:latin typeface="Times New Roman"/>
                <a:cs typeface="Times New Roman"/>
              </a:rPr>
              <a:t> </a:t>
            </a:r>
            <a:r>
              <a:rPr sz="2100" spc="70" dirty="0">
                <a:latin typeface="Times New Roman"/>
                <a:cs typeface="Times New Roman"/>
              </a:rPr>
              <a:t>Diagram</a:t>
            </a:r>
            <a:endParaRPr sz="2100">
              <a:latin typeface="Times New Roman"/>
              <a:cs typeface="Times New Roman"/>
            </a:endParaRPr>
          </a:p>
          <a:p>
            <a:pPr marL="356870" indent="-344170">
              <a:spcBef>
                <a:spcPts val="540"/>
              </a:spcBef>
              <a:buClr>
                <a:srgbClr val="0AD0D9"/>
              </a:buClr>
              <a:buSzPct val="94736"/>
              <a:buChar char=""/>
              <a:tabLst>
                <a:tab pos="356870" algn="l"/>
                <a:tab pos="357505" algn="l"/>
              </a:tabLst>
            </a:pPr>
            <a:r>
              <a:rPr sz="1900" spc="-5" dirty="0">
                <a:solidFill>
                  <a:srgbClr val="222222"/>
                </a:solidFill>
                <a:latin typeface="Arial"/>
                <a:cs typeface="Arial"/>
              </a:rPr>
              <a:t>Capture functional and nonfunctional</a:t>
            </a:r>
            <a:r>
              <a:rPr sz="1900" spc="110" dirty="0">
                <a:solidFill>
                  <a:srgbClr val="222222"/>
                </a:solidFill>
                <a:latin typeface="Arial"/>
                <a:cs typeface="Arial"/>
              </a:rPr>
              <a:t> </a:t>
            </a:r>
            <a:r>
              <a:rPr sz="1900" dirty="0">
                <a:solidFill>
                  <a:srgbClr val="222222"/>
                </a:solidFill>
                <a:latin typeface="Arial"/>
                <a:cs typeface="Arial"/>
              </a:rPr>
              <a:t>requirements</a:t>
            </a:r>
            <a:endParaRPr sz="1900">
              <a:latin typeface="Arial"/>
              <a:cs typeface="Arial"/>
            </a:endParaRPr>
          </a:p>
          <a:p>
            <a:pPr marL="824865" lvl="1" indent="-353695">
              <a:spcBef>
                <a:spcPts val="425"/>
              </a:spcBef>
              <a:buClr>
                <a:srgbClr val="0E6EC5"/>
              </a:buClr>
              <a:buSzPct val="83333"/>
              <a:buFont typeface="Arial"/>
              <a:buChar char=""/>
              <a:tabLst>
                <a:tab pos="824865" algn="l"/>
                <a:tab pos="825500" algn="l"/>
              </a:tabLst>
            </a:pPr>
            <a:r>
              <a:rPr sz="2100" spc="35" dirty="0">
                <a:latin typeface="Times New Roman"/>
                <a:cs typeface="Times New Roman"/>
              </a:rPr>
              <a:t>Use </a:t>
            </a:r>
            <a:r>
              <a:rPr sz="2100" spc="30" dirty="0">
                <a:latin typeface="Times New Roman"/>
                <a:cs typeface="Times New Roman"/>
              </a:rPr>
              <a:t>Case</a:t>
            </a:r>
            <a:r>
              <a:rPr sz="2100" spc="-160" dirty="0">
                <a:latin typeface="Times New Roman"/>
                <a:cs typeface="Times New Roman"/>
              </a:rPr>
              <a:t> </a:t>
            </a:r>
            <a:r>
              <a:rPr sz="2100" spc="55" dirty="0">
                <a:latin typeface="Times New Roman"/>
                <a:cs typeface="Times New Roman"/>
              </a:rPr>
              <a:t>Model</a:t>
            </a:r>
            <a:endParaRPr sz="2100">
              <a:latin typeface="Times New Roman"/>
              <a:cs typeface="Times New Roman"/>
            </a:endParaRPr>
          </a:p>
          <a:p>
            <a:pPr marL="356870" indent="-344170">
              <a:spcBef>
                <a:spcPts val="535"/>
              </a:spcBef>
              <a:buClr>
                <a:srgbClr val="0AD0D9"/>
              </a:buClr>
              <a:buSzPct val="94736"/>
              <a:buChar char=""/>
              <a:tabLst>
                <a:tab pos="356870" algn="l"/>
                <a:tab pos="357505" algn="l"/>
              </a:tabLst>
            </a:pPr>
            <a:r>
              <a:rPr sz="1900" spc="-5" dirty="0">
                <a:solidFill>
                  <a:srgbClr val="222222"/>
                </a:solidFill>
                <a:latin typeface="Arial"/>
                <a:cs typeface="Arial"/>
              </a:rPr>
              <a:t>Supplementary</a:t>
            </a:r>
            <a:r>
              <a:rPr sz="1900" spc="45" dirty="0">
                <a:solidFill>
                  <a:srgbClr val="222222"/>
                </a:solidFill>
                <a:latin typeface="Arial"/>
                <a:cs typeface="Arial"/>
              </a:rPr>
              <a:t> </a:t>
            </a:r>
            <a:r>
              <a:rPr sz="1900" spc="-5" dirty="0">
                <a:solidFill>
                  <a:srgbClr val="222222"/>
                </a:solidFill>
                <a:latin typeface="Arial"/>
                <a:cs typeface="Arial"/>
              </a:rPr>
              <a:t>requirements</a:t>
            </a:r>
            <a:endParaRPr sz="1900">
              <a:latin typeface="Arial"/>
              <a:cs typeface="Arial"/>
            </a:endParaRPr>
          </a:p>
          <a:p>
            <a:pPr marL="759460" marR="76200" lvl="1" indent="-288290">
              <a:spcBef>
                <a:spcPts val="425"/>
              </a:spcBef>
              <a:buClr>
                <a:srgbClr val="0E6EC5"/>
              </a:buClr>
              <a:buSzPct val="83333"/>
              <a:buFont typeface="Arial"/>
              <a:buChar char=""/>
              <a:tabLst>
                <a:tab pos="819785" algn="l"/>
                <a:tab pos="821055" algn="l"/>
              </a:tabLst>
            </a:pPr>
            <a:r>
              <a:rPr sz="2100" spc="35" dirty="0">
                <a:latin typeface="Times New Roman"/>
                <a:cs typeface="Times New Roman"/>
              </a:rPr>
              <a:t>physical, </a:t>
            </a:r>
            <a:r>
              <a:rPr sz="2100" spc="60" dirty="0">
                <a:latin typeface="Times New Roman"/>
                <a:cs typeface="Times New Roman"/>
              </a:rPr>
              <a:t>interface, </a:t>
            </a:r>
            <a:r>
              <a:rPr sz="2100" spc="70" dirty="0">
                <a:latin typeface="Times New Roman"/>
                <a:cs typeface="Times New Roman"/>
              </a:rPr>
              <a:t>design </a:t>
            </a:r>
            <a:r>
              <a:rPr sz="2100" spc="80" dirty="0">
                <a:latin typeface="Times New Roman"/>
                <a:cs typeface="Times New Roman"/>
              </a:rPr>
              <a:t>constraints,</a:t>
            </a:r>
            <a:r>
              <a:rPr sz="2100" spc="-375" dirty="0">
                <a:latin typeface="Times New Roman"/>
                <a:cs typeface="Times New Roman"/>
              </a:rPr>
              <a:t> </a:t>
            </a:r>
            <a:r>
              <a:rPr sz="2100" spc="105" dirty="0">
                <a:latin typeface="Times New Roman"/>
                <a:cs typeface="Times New Roman"/>
              </a:rPr>
              <a:t>implementation  </a:t>
            </a:r>
            <a:r>
              <a:rPr sz="2100" spc="85" dirty="0">
                <a:latin typeface="Times New Roman"/>
                <a:cs typeface="Times New Roman"/>
              </a:rPr>
              <a:t>constraints</a:t>
            </a:r>
            <a:endParaRPr sz="2100">
              <a:latin typeface="Times New Roman"/>
              <a:cs typeface="Times New Roman"/>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solidFill>
                            <a:srgbClr val="F49100"/>
                          </a:solidFill>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6" y="456921"/>
            <a:ext cx="4750435" cy="690574"/>
          </a:xfrm>
          <a:prstGeom prst="rect">
            <a:avLst/>
          </a:prstGeom>
        </p:spPr>
        <p:txBody>
          <a:bodyPr vert="horz" wrap="square" lIns="0" tIns="13335" rIns="0" bIns="0" rtlCol="0" anchor="ctr">
            <a:spAutoFit/>
          </a:bodyPr>
          <a:lstStyle/>
          <a:p>
            <a:pPr marL="12700">
              <a:lnSpc>
                <a:spcPct val="100000"/>
              </a:lnSpc>
              <a:spcBef>
                <a:spcPts val="105"/>
              </a:spcBef>
            </a:pPr>
            <a:r>
              <a:rPr spc="-285" dirty="0"/>
              <a:t>Analysis</a:t>
            </a:r>
            <a:r>
              <a:rPr spc="-375" dirty="0"/>
              <a:t> </a:t>
            </a:r>
            <a:r>
              <a:rPr spc="-105" dirty="0"/>
              <a:t>Workflow</a:t>
            </a:r>
          </a:p>
        </p:txBody>
      </p:sp>
      <p:sp>
        <p:nvSpPr>
          <p:cNvPr id="8" name="object 8"/>
          <p:cNvSpPr txBox="1"/>
          <p:nvPr/>
        </p:nvSpPr>
        <p:spPr>
          <a:xfrm>
            <a:off x="2593036" y="1587350"/>
            <a:ext cx="6538595" cy="3919854"/>
          </a:xfrm>
          <a:prstGeom prst="rect">
            <a:avLst/>
          </a:prstGeom>
        </p:spPr>
        <p:txBody>
          <a:bodyPr vert="horz" wrap="square" lIns="0" tIns="111125" rIns="0" bIns="0" rtlCol="0">
            <a:spAutoFit/>
          </a:bodyPr>
          <a:lstStyle/>
          <a:p>
            <a:pPr marL="356870" indent="-344170">
              <a:spcBef>
                <a:spcPts val="875"/>
              </a:spcBef>
              <a:buClr>
                <a:srgbClr val="0AD0D9"/>
              </a:buClr>
              <a:buSzPct val="94827"/>
              <a:buFont typeface="Arial"/>
              <a:buChar char=""/>
              <a:tabLst>
                <a:tab pos="356870" algn="l"/>
                <a:tab pos="357505" algn="l"/>
              </a:tabLst>
            </a:pPr>
            <a:r>
              <a:rPr sz="2900" spc="105" dirty="0">
                <a:latin typeface="Times New Roman"/>
                <a:cs typeface="Times New Roman"/>
              </a:rPr>
              <a:t>Primary</a:t>
            </a:r>
            <a:r>
              <a:rPr sz="2900" spc="-140" dirty="0">
                <a:latin typeface="Times New Roman"/>
                <a:cs typeface="Times New Roman"/>
              </a:rPr>
              <a:t> </a:t>
            </a:r>
            <a:r>
              <a:rPr sz="2900" spc="65" dirty="0">
                <a:latin typeface="Times New Roman"/>
                <a:cs typeface="Times New Roman"/>
              </a:rPr>
              <a:t>focus</a:t>
            </a:r>
            <a:endParaRPr sz="2900">
              <a:latin typeface="Times New Roman"/>
              <a:cs typeface="Times New Roman"/>
            </a:endParaRPr>
          </a:p>
          <a:p>
            <a:pPr marL="759460" marR="5080" indent="-288290">
              <a:spcBef>
                <a:spcPts val="580"/>
              </a:spcBef>
              <a:tabLst>
                <a:tab pos="758825" algn="l"/>
              </a:tabLst>
            </a:pPr>
            <a:r>
              <a:rPr sz="1850" spc="-465" dirty="0">
                <a:solidFill>
                  <a:srgbClr val="0E6EC5"/>
                </a:solidFill>
                <a:latin typeface="Arial"/>
                <a:cs typeface="Arial"/>
              </a:rPr>
              <a:t>	</a:t>
            </a:r>
            <a:r>
              <a:rPr sz="2200" spc="35" dirty="0">
                <a:latin typeface="Times New Roman"/>
                <a:cs typeface="Times New Roman"/>
              </a:rPr>
              <a:t>Analyzing </a:t>
            </a:r>
            <a:r>
              <a:rPr sz="2200" spc="135" dirty="0">
                <a:latin typeface="Times New Roman"/>
                <a:cs typeface="Times New Roman"/>
              </a:rPr>
              <a:t>and </a:t>
            </a:r>
            <a:r>
              <a:rPr sz="2200" spc="65" dirty="0">
                <a:latin typeface="Times New Roman"/>
                <a:cs typeface="Times New Roman"/>
              </a:rPr>
              <a:t>refining </a:t>
            </a:r>
            <a:r>
              <a:rPr sz="2200" spc="135" dirty="0">
                <a:latin typeface="Times New Roman"/>
                <a:cs typeface="Times New Roman"/>
              </a:rPr>
              <a:t>the </a:t>
            </a:r>
            <a:r>
              <a:rPr sz="2200" spc="100" dirty="0">
                <a:latin typeface="Times New Roman"/>
                <a:cs typeface="Times New Roman"/>
              </a:rPr>
              <a:t>requirements </a:t>
            </a:r>
            <a:r>
              <a:rPr sz="2200" spc="105" dirty="0">
                <a:latin typeface="Times New Roman"/>
                <a:cs typeface="Times New Roman"/>
              </a:rPr>
              <a:t>to  </a:t>
            </a:r>
            <a:r>
              <a:rPr sz="2200" spc="50" dirty="0">
                <a:latin typeface="Times New Roman"/>
                <a:cs typeface="Times New Roman"/>
              </a:rPr>
              <a:t>achieve </a:t>
            </a:r>
            <a:r>
              <a:rPr sz="2200" spc="75" dirty="0">
                <a:latin typeface="Times New Roman"/>
                <a:cs typeface="Times New Roman"/>
              </a:rPr>
              <a:t>a </a:t>
            </a:r>
            <a:r>
              <a:rPr sz="2200" spc="80" dirty="0">
                <a:latin typeface="Times New Roman"/>
                <a:cs typeface="Times New Roman"/>
              </a:rPr>
              <a:t>detailed </a:t>
            </a:r>
            <a:r>
              <a:rPr sz="2200" spc="110" dirty="0">
                <a:latin typeface="Times New Roman"/>
                <a:cs typeface="Times New Roman"/>
              </a:rPr>
              <a:t>understanding </a:t>
            </a:r>
            <a:r>
              <a:rPr sz="2200" spc="15" dirty="0">
                <a:latin typeface="Times New Roman"/>
                <a:cs typeface="Times New Roman"/>
              </a:rPr>
              <a:t>of </a:t>
            </a:r>
            <a:r>
              <a:rPr sz="2200" spc="130" dirty="0">
                <a:latin typeface="Times New Roman"/>
                <a:cs typeface="Times New Roman"/>
              </a:rPr>
              <a:t>the  </a:t>
            </a:r>
            <a:r>
              <a:rPr sz="2200" spc="100" dirty="0">
                <a:latin typeface="Times New Roman"/>
                <a:cs typeface="Times New Roman"/>
              </a:rPr>
              <a:t>requirements</a:t>
            </a:r>
            <a:r>
              <a:rPr sz="2200" spc="-150" dirty="0">
                <a:latin typeface="Times New Roman"/>
                <a:cs typeface="Times New Roman"/>
              </a:rPr>
              <a:t> </a:t>
            </a:r>
            <a:r>
              <a:rPr sz="2200" spc="70" dirty="0">
                <a:latin typeface="Times New Roman"/>
                <a:cs typeface="Times New Roman"/>
              </a:rPr>
              <a:t>essential</a:t>
            </a:r>
            <a:r>
              <a:rPr sz="2200" spc="-55" dirty="0">
                <a:latin typeface="Times New Roman"/>
                <a:cs typeface="Times New Roman"/>
              </a:rPr>
              <a:t> </a:t>
            </a:r>
            <a:r>
              <a:rPr sz="2200" spc="40" dirty="0">
                <a:latin typeface="Times New Roman"/>
                <a:cs typeface="Times New Roman"/>
              </a:rPr>
              <a:t>for</a:t>
            </a:r>
            <a:r>
              <a:rPr sz="2200" spc="-150" dirty="0">
                <a:latin typeface="Times New Roman"/>
                <a:cs typeface="Times New Roman"/>
              </a:rPr>
              <a:t> </a:t>
            </a:r>
            <a:r>
              <a:rPr sz="2200" spc="60" dirty="0">
                <a:latin typeface="Times New Roman"/>
                <a:cs typeface="Times New Roman"/>
              </a:rPr>
              <a:t>developing</a:t>
            </a:r>
            <a:r>
              <a:rPr sz="2200" spc="-75" dirty="0">
                <a:latin typeface="Times New Roman"/>
                <a:cs typeface="Times New Roman"/>
              </a:rPr>
              <a:t> </a:t>
            </a:r>
            <a:r>
              <a:rPr sz="2200" spc="75" dirty="0">
                <a:latin typeface="Times New Roman"/>
                <a:cs typeface="Times New Roman"/>
              </a:rPr>
              <a:t>a</a:t>
            </a:r>
            <a:r>
              <a:rPr sz="2200" spc="-114" dirty="0">
                <a:latin typeface="Times New Roman"/>
                <a:cs typeface="Times New Roman"/>
              </a:rPr>
              <a:t> </a:t>
            </a:r>
            <a:r>
              <a:rPr sz="2200" spc="55" dirty="0">
                <a:latin typeface="Times New Roman"/>
                <a:cs typeface="Times New Roman"/>
              </a:rPr>
              <a:t>software  </a:t>
            </a:r>
            <a:r>
              <a:rPr sz="2200" spc="110" dirty="0">
                <a:latin typeface="Times New Roman"/>
                <a:cs typeface="Times New Roman"/>
              </a:rPr>
              <a:t>product</a:t>
            </a:r>
            <a:r>
              <a:rPr sz="2200" spc="-120" dirty="0">
                <a:latin typeface="Times New Roman"/>
                <a:cs typeface="Times New Roman"/>
              </a:rPr>
              <a:t> </a:t>
            </a:r>
            <a:r>
              <a:rPr sz="2200" spc="50" dirty="0">
                <a:latin typeface="Times New Roman"/>
                <a:cs typeface="Times New Roman"/>
              </a:rPr>
              <a:t>correctly</a:t>
            </a:r>
            <a:endParaRPr sz="2200">
              <a:latin typeface="Times New Roman"/>
              <a:cs typeface="Times New Roman"/>
            </a:endParaRPr>
          </a:p>
          <a:p>
            <a:pPr marL="356870" marR="187325" indent="-344170">
              <a:spcBef>
                <a:spcPts val="650"/>
              </a:spcBef>
              <a:buClr>
                <a:srgbClr val="0AD0D9"/>
              </a:buClr>
              <a:buSzPct val="94827"/>
              <a:buFont typeface="Arial"/>
              <a:buChar char=""/>
              <a:tabLst>
                <a:tab pos="356870" algn="l"/>
                <a:tab pos="357505" algn="l"/>
              </a:tabLst>
            </a:pPr>
            <a:r>
              <a:rPr sz="2900" spc="-65" dirty="0">
                <a:latin typeface="Times New Roman"/>
                <a:cs typeface="Times New Roman"/>
              </a:rPr>
              <a:t>To</a:t>
            </a:r>
            <a:r>
              <a:rPr sz="2900" spc="-185" dirty="0">
                <a:latin typeface="Times New Roman"/>
                <a:cs typeface="Times New Roman"/>
              </a:rPr>
              <a:t> </a:t>
            </a:r>
            <a:r>
              <a:rPr sz="2900" spc="130" dirty="0">
                <a:latin typeface="Times New Roman"/>
                <a:cs typeface="Times New Roman"/>
              </a:rPr>
              <a:t>ensure</a:t>
            </a:r>
            <a:r>
              <a:rPr sz="2900" spc="-120" dirty="0">
                <a:latin typeface="Times New Roman"/>
                <a:cs typeface="Times New Roman"/>
              </a:rPr>
              <a:t> </a:t>
            </a:r>
            <a:r>
              <a:rPr sz="2900" spc="190" dirty="0">
                <a:latin typeface="Times New Roman"/>
                <a:cs typeface="Times New Roman"/>
              </a:rPr>
              <a:t>that</a:t>
            </a:r>
            <a:r>
              <a:rPr sz="2900" spc="-85" dirty="0">
                <a:latin typeface="Times New Roman"/>
                <a:cs typeface="Times New Roman"/>
              </a:rPr>
              <a:t> </a:t>
            </a:r>
            <a:r>
              <a:rPr sz="2900" spc="180" dirty="0">
                <a:latin typeface="Times New Roman"/>
                <a:cs typeface="Times New Roman"/>
              </a:rPr>
              <a:t>both</a:t>
            </a:r>
            <a:r>
              <a:rPr sz="2900" spc="-105" dirty="0">
                <a:latin typeface="Times New Roman"/>
                <a:cs typeface="Times New Roman"/>
              </a:rPr>
              <a:t> </a:t>
            </a:r>
            <a:r>
              <a:rPr sz="2900" spc="180" dirty="0">
                <a:latin typeface="Times New Roman"/>
                <a:cs typeface="Times New Roman"/>
              </a:rPr>
              <a:t>the</a:t>
            </a:r>
            <a:r>
              <a:rPr sz="2900" spc="-155" dirty="0">
                <a:latin typeface="Times New Roman"/>
                <a:cs typeface="Times New Roman"/>
              </a:rPr>
              <a:t> </a:t>
            </a:r>
            <a:r>
              <a:rPr sz="2900" spc="90" dirty="0">
                <a:latin typeface="Times New Roman"/>
                <a:cs typeface="Times New Roman"/>
              </a:rPr>
              <a:t>developer</a:t>
            </a:r>
            <a:r>
              <a:rPr sz="2900" spc="-200" dirty="0">
                <a:latin typeface="Times New Roman"/>
                <a:cs typeface="Times New Roman"/>
              </a:rPr>
              <a:t> </a:t>
            </a:r>
            <a:r>
              <a:rPr sz="2900" spc="180" dirty="0">
                <a:latin typeface="Times New Roman"/>
                <a:cs typeface="Times New Roman"/>
              </a:rPr>
              <a:t>and  </a:t>
            </a:r>
            <a:r>
              <a:rPr sz="2900" spc="120" dirty="0">
                <a:latin typeface="Times New Roman"/>
                <a:cs typeface="Times New Roman"/>
              </a:rPr>
              <a:t>user </a:t>
            </a:r>
            <a:r>
              <a:rPr sz="2900" spc="110" dirty="0">
                <a:latin typeface="Times New Roman"/>
                <a:cs typeface="Times New Roman"/>
              </a:rPr>
              <a:t>organizations </a:t>
            </a:r>
            <a:r>
              <a:rPr sz="2900" spc="165" dirty="0">
                <a:latin typeface="Times New Roman"/>
                <a:cs typeface="Times New Roman"/>
              </a:rPr>
              <a:t>understand </a:t>
            </a:r>
            <a:r>
              <a:rPr sz="2900" spc="180" dirty="0">
                <a:latin typeface="Times New Roman"/>
                <a:cs typeface="Times New Roman"/>
              </a:rPr>
              <a:t>the  </a:t>
            </a:r>
            <a:r>
              <a:rPr sz="2900" spc="105" dirty="0">
                <a:latin typeface="Times New Roman"/>
                <a:cs typeface="Times New Roman"/>
              </a:rPr>
              <a:t>underlying</a:t>
            </a:r>
            <a:r>
              <a:rPr sz="2900" spc="-95" dirty="0">
                <a:latin typeface="Times New Roman"/>
                <a:cs typeface="Times New Roman"/>
              </a:rPr>
              <a:t> </a:t>
            </a:r>
            <a:r>
              <a:rPr sz="2900" spc="130" dirty="0">
                <a:latin typeface="Times New Roman"/>
                <a:cs typeface="Times New Roman"/>
              </a:rPr>
              <a:t>problem</a:t>
            </a:r>
            <a:r>
              <a:rPr sz="2900" spc="-135" dirty="0">
                <a:latin typeface="Times New Roman"/>
                <a:cs typeface="Times New Roman"/>
              </a:rPr>
              <a:t> </a:t>
            </a:r>
            <a:r>
              <a:rPr sz="2900" spc="180" dirty="0">
                <a:latin typeface="Times New Roman"/>
                <a:cs typeface="Times New Roman"/>
              </a:rPr>
              <a:t>and</a:t>
            </a:r>
            <a:r>
              <a:rPr sz="2900" spc="-15" dirty="0">
                <a:latin typeface="Times New Roman"/>
                <a:cs typeface="Times New Roman"/>
              </a:rPr>
              <a:t> </a:t>
            </a:r>
            <a:r>
              <a:rPr sz="2900" spc="90" dirty="0">
                <a:latin typeface="Times New Roman"/>
                <a:cs typeface="Times New Roman"/>
              </a:rPr>
              <a:t>its</a:t>
            </a:r>
            <a:r>
              <a:rPr sz="2900" spc="-130" dirty="0">
                <a:latin typeface="Times New Roman"/>
                <a:cs typeface="Times New Roman"/>
              </a:rPr>
              <a:t> </a:t>
            </a:r>
            <a:r>
              <a:rPr sz="2900" spc="150" dirty="0">
                <a:latin typeface="Times New Roman"/>
                <a:cs typeface="Times New Roman"/>
              </a:rPr>
              <a:t>domain</a:t>
            </a:r>
            <a:endParaRPr sz="2900">
              <a:latin typeface="Times New Roman"/>
              <a:cs typeface="Times New Roman"/>
            </a:endParaRPr>
          </a:p>
          <a:p>
            <a:pPr marL="356870" indent="-344170">
              <a:spcBef>
                <a:spcPts val="695"/>
              </a:spcBef>
              <a:buClr>
                <a:srgbClr val="0AD0D9"/>
              </a:buClr>
              <a:buSzPct val="94827"/>
              <a:buFont typeface="Arial"/>
              <a:buChar char=""/>
              <a:tabLst>
                <a:tab pos="356870" algn="l"/>
                <a:tab pos="357505" algn="l"/>
              </a:tabLst>
            </a:pPr>
            <a:r>
              <a:rPr sz="2900" spc="135" dirty="0">
                <a:latin typeface="Times New Roman"/>
                <a:cs typeface="Times New Roman"/>
              </a:rPr>
              <a:t>Written</a:t>
            </a:r>
            <a:r>
              <a:rPr sz="2900" spc="-60" dirty="0">
                <a:latin typeface="Times New Roman"/>
                <a:cs typeface="Times New Roman"/>
              </a:rPr>
              <a:t> </a:t>
            </a:r>
            <a:r>
              <a:rPr sz="2900" spc="125" dirty="0">
                <a:latin typeface="Times New Roman"/>
                <a:cs typeface="Times New Roman"/>
              </a:rPr>
              <a:t>in</a:t>
            </a:r>
            <a:r>
              <a:rPr sz="2900" spc="-125" dirty="0">
                <a:latin typeface="Times New Roman"/>
                <a:cs typeface="Times New Roman"/>
              </a:rPr>
              <a:t> </a:t>
            </a:r>
            <a:r>
              <a:rPr sz="2900" spc="105" dirty="0">
                <a:latin typeface="Times New Roman"/>
                <a:cs typeface="Times New Roman"/>
              </a:rPr>
              <a:t>a</a:t>
            </a:r>
            <a:r>
              <a:rPr sz="2900" spc="-85" dirty="0">
                <a:latin typeface="Times New Roman"/>
                <a:cs typeface="Times New Roman"/>
              </a:rPr>
              <a:t> </a:t>
            </a:r>
            <a:r>
              <a:rPr sz="2900" spc="145" dirty="0">
                <a:latin typeface="Times New Roman"/>
                <a:cs typeface="Times New Roman"/>
              </a:rPr>
              <a:t>more</a:t>
            </a:r>
            <a:r>
              <a:rPr sz="2900" spc="-130" dirty="0">
                <a:latin typeface="Times New Roman"/>
                <a:cs typeface="Times New Roman"/>
              </a:rPr>
              <a:t> </a:t>
            </a:r>
            <a:r>
              <a:rPr sz="2900" spc="85" dirty="0">
                <a:latin typeface="Times New Roman"/>
                <a:cs typeface="Times New Roman"/>
              </a:rPr>
              <a:t>precise</a:t>
            </a:r>
            <a:r>
              <a:rPr sz="2900" spc="-95" dirty="0">
                <a:latin typeface="Times New Roman"/>
                <a:cs typeface="Times New Roman"/>
              </a:rPr>
              <a:t> </a:t>
            </a:r>
            <a:r>
              <a:rPr sz="2900" spc="90" dirty="0">
                <a:latin typeface="Times New Roman"/>
                <a:cs typeface="Times New Roman"/>
              </a:rPr>
              <a:t>language</a:t>
            </a:r>
            <a:endParaRPr sz="2900">
              <a:latin typeface="Times New Roman"/>
              <a:cs typeface="Times New Roman"/>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solidFill>
                            <a:srgbClr val="F49100"/>
                          </a:solidFill>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6" y="456921"/>
            <a:ext cx="4750435" cy="690574"/>
          </a:xfrm>
          <a:prstGeom prst="rect">
            <a:avLst/>
          </a:prstGeom>
        </p:spPr>
        <p:txBody>
          <a:bodyPr vert="horz" wrap="square" lIns="0" tIns="13335" rIns="0" bIns="0" rtlCol="0" anchor="ctr">
            <a:spAutoFit/>
          </a:bodyPr>
          <a:lstStyle/>
          <a:p>
            <a:pPr marL="12700">
              <a:lnSpc>
                <a:spcPct val="100000"/>
              </a:lnSpc>
              <a:spcBef>
                <a:spcPts val="105"/>
              </a:spcBef>
            </a:pPr>
            <a:r>
              <a:rPr spc="-285" dirty="0"/>
              <a:t>Analysis</a:t>
            </a:r>
            <a:r>
              <a:rPr spc="-375" dirty="0"/>
              <a:t> </a:t>
            </a:r>
            <a:r>
              <a:rPr spc="-105" dirty="0"/>
              <a:t>Workflow</a:t>
            </a:r>
          </a:p>
        </p:txBody>
      </p:sp>
      <p:sp>
        <p:nvSpPr>
          <p:cNvPr id="8" name="object 8"/>
          <p:cNvSpPr txBox="1"/>
          <p:nvPr/>
        </p:nvSpPr>
        <p:spPr>
          <a:xfrm>
            <a:off x="1966366" y="1645666"/>
            <a:ext cx="6667500" cy="4422775"/>
          </a:xfrm>
          <a:prstGeom prst="rect">
            <a:avLst/>
          </a:prstGeom>
        </p:spPr>
        <p:txBody>
          <a:bodyPr vert="horz" wrap="square" lIns="0" tIns="12700" rIns="0" bIns="0" rtlCol="0">
            <a:spAutoFit/>
          </a:bodyPr>
          <a:lstStyle/>
          <a:p>
            <a:pPr marL="356870" indent="-344170">
              <a:spcBef>
                <a:spcPts val="100"/>
              </a:spcBef>
              <a:buClr>
                <a:srgbClr val="0AD0D9"/>
              </a:buClr>
              <a:buSzPct val="94444"/>
              <a:buFont typeface="Arial"/>
              <a:buChar char=""/>
              <a:tabLst>
                <a:tab pos="356870" algn="l"/>
                <a:tab pos="357505" algn="l"/>
              </a:tabLst>
            </a:pPr>
            <a:r>
              <a:rPr spc="65" dirty="0">
                <a:latin typeface="Times New Roman"/>
                <a:cs typeface="Times New Roman"/>
              </a:rPr>
              <a:t>The</a:t>
            </a:r>
            <a:r>
              <a:rPr spc="-120" dirty="0">
                <a:latin typeface="Times New Roman"/>
                <a:cs typeface="Times New Roman"/>
              </a:rPr>
              <a:t> </a:t>
            </a:r>
            <a:r>
              <a:rPr spc="70" dirty="0">
                <a:latin typeface="Times New Roman"/>
                <a:cs typeface="Times New Roman"/>
              </a:rPr>
              <a:t>aim</a:t>
            </a:r>
            <a:r>
              <a:rPr spc="-55" dirty="0">
                <a:latin typeface="Times New Roman"/>
                <a:cs typeface="Times New Roman"/>
              </a:rPr>
              <a:t> </a:t>
            </a:r>
            <a:r>
              <a:rPr spc="15" dirty="0">
                <a:latin typeface="Times New Roman"/>
                <a:cs typeface="Times New Roman"/>
              </a:rPr>
              <a:t>of</a:t>
            </a:r>
            <a:r>
              <a:rPr spc="20" dirty="0">
                <a:latin typeface="Times New Roman"/>
                <a:cs typeface="Times New Roman"/>
              </a:rPr>
              <a:t> </a:t>
            </a:r>
            <a:r>
              <a:rPr spc="110" dirty="0">
                <a:latin typeface="Times New Roman"/>
                <a:cs typeface="Times New Roman"/>
              </a:rPr>
              <a:t>the</a:t>
            </a:r>
            <a:r>
              <a:rPr spc="-90" dirty="0">
                <a:latin typeface="Times New Roman"/>
                <a:cs typeface="Times New Roman"/>
              </a:rPr>
              <a:t> </a:t>
            </a:r>
            <a:r>
              <a:rPr spc="30" dirty="0">
                <a:latin typeface="Times New Roman"/>
                <a:cs typeface="Times New Roman"/>
              </a:rPr>
              <a:t>analysis</a:t>
            </a:r>
            <a:r>
              <a:rPr spc="-105" dirty="0">
                <a:latin typeface="Times New Roman"/>
                <a:cs typeface="Times New Roman"/>
              </a:rPr>
              <a:t> </a:t>
            </a:r>
            <a:r>
              <a:rPr spc="40" dirty="0">
                <a:latin typeface="Times New Roman"/>
                <a:cs typeface="Times New Roman"/>
              </a:rPr>
              <a:t>workflow</a:t>
            </a:r>
            <a:endParaRPr>
              <a:latin typeface="Times New Roman"/>
              <a:cs typeface="Times New Roman"/>
            </a:endParaRPr>
          </a:p>
          <a:p>
            <a:pPr marL="759460" lvl="1" indent="-288290">
              <a:lnSpc>
                <a:spcPts val="1914"/>
              </a:lnSpc>
              <a:spcBef>
                <a:spcPts val="5"/>
              </a:spcBef>
              <a:buClr>
                <a:srgbClr val="0E6EC5"/>
              </a:buClr>
              <a:buSzPct val="84375"/>
              <a:buFont typeface="Arial"/>
              <a:buChar char=""/>
              <a:tabLst>
                <a:tab pos="758825" algn="l"/>
                <a:tab pos="759460" algn="l"/>
              </a:tabLst>
            </a:pPr>
            <a:r>
              <a:rPr sz="1600" spc="-40" dirty="0">
                <a:latin typeface="Times New Roman"/>
                <a:cs typeface="Times New Roman"/>
              </a:rPr>
              <a:t>To</a:t>
            </a:r>
            <a:r>
              <a:rPr sz="1600" spc="-95" dirty="0">
                <a:latin typeface="Times New Roman"/>
                <a:cs typeface="Times New Roman"/>
              </a:rPr>
              <a:t> </a:t>
            </a:r>
            <a:r>
              <a:rPr sz="1600" spc="40" dirty="0">
                <a:latin typeface="Times New Roman"/>
                <a:cs typeface="Times New Roman"/>
              </a:rPr>
              <a:t>analyze</a:t>
            </a:r>
            <a:r>
              <a:rPr sz="1600" spc="-75" dirty="0">
                <a:latin typeface="Times New Roman"/>
                <a:cs typeface="Times New Roman"/>
              </a:rPr>
              <a:t> </a:t>
            </a:r>
            <a:r>
              <a:rPr sz="1600" spc="95" dirty="0">
                <a:latin typeface="Times New Roman"/>
                <a:cs typeface="Times New Roman"/>
              </a:rPr>
              <a:t>and</a:t>
            </a:r>
            <a:r>
              <a:rPr sz="1600" spc="-10" dirty="0">
                <a:latin typeface="Times New Roman"/>
                <a:cs typeface="Times New Roman"/>
              </a:rPr>
              <a:t> </a:t>
            </a:r>
            <a:r>
              <a:rPr sz="1600" spc="45" dirty="0">
                <a:latin typeface="Times New Roman"/>
                <a:cs typeface="Times New Roman"/>
              </a:rPr>
              <a:t>refine</a:t>
            </a:r>
            <a:r>
              <a:rPr sz="1600" spc="-35" dirty="0">
                <a:latin typeface="Times New Roman"/>
                <a:cs typeface="Times New Roman"/>
              </a:rPr>
              <a:t> </a:t>
            </a:r>
            <a:r>
              <a:rPr sz="1600" spc="95" dirty="0">
                <a:latin typeface="Times New Roman"/>
                <a:cs typeface="Times New Roman"/>
              </a:rPr>
              <a:t>the</a:t>
            </a:r>
            <a:r>
              <a:rPr sz="1600" spc="-75" dirty="0">
                <a:latin typeface="Times New Roman"/>
                <a:cs typeface="Times New Roman"/>
              </a:rPr>
              <a:t> </a:t>
            </a:r>
            <a:r>
              <a:rPr sz="1600" spc="70" dirty="0">
                <a:latin typeface="Times New Roman"/>
                <a:cs typeface="Times New Roman"/>
              </a:rPr>
              <a:t>requirements</a:t>
            </a:r>
            <a:endParaRPr sz="1600">
              <a:latin typeface="Times New Roman"/>
              <a:cs typeface="Times New Roman"/>
            </a:endParaRPr>
          </a:p>
          <a:p>
            <a:pPr marL="356870" indent="-344170">
              <a:lnSpc>
                <a:spcPts val="2155"/>
              </a:lnSpc>
              <a:buClr>
                <a:srgbClr val="0AD0D9"/>
              </a:buClr>
              <a:buSzPct val="94444"/>
              <a:buFont typeface="Arial"/>
              <a:buChar char=""/>
              <a:tabLst>
                <a:tab pos="356870" algn="l"/>
                <a:tab pos="357505" algn="l"/>
              </a:tabLst>
            </a:pPr>
            <a:r>
              <a:rPr spc="-35" dirty="0">
                <a:latin typeface="Times New Roman"/>
                <a:cs typeface="Times New Roman"/>
              </a:rPr>
              <a:t>Two</a:t>
            </a:r>
            <a:r>
              <a:rPr spc="-100" dirty="0">
                <a:latin typeface="Times New Roman"/>
                <a:cs typeface="Times New Roman"/>
              </a:rPr>
              <a:t> </a:t>
            </a:r>
            <a:r>
              <a:rPr spc="70" dirty="0">
                <a:latin typeface="Times New Roman"/>
                <a:cs typeface="Times New Roman"/>
              </a:rPr>
              <a:t>separate</a:t>
            </a:r>
            <a:r>
              <a:rPr spc="-105" dirty="0">
                <a:latin typeface="Times New Roman"/>
                <a:cs typeface="Times New Roman"/>
              </a:rPr>
              <a:t> </a:t>
            </a:r>
            <a:r>
              <a:rPr spc="40" dirty="0">
                <a:latin typeface="Times New Roman"/>
                <a:cs typeface="Times New Roman"/>
              </a:rPr>
              <a:t>workflows</a:t>
            </a:r>
            <a:r>
              <a:rPr spc="-100" dirty="0">
                <a:latin typeface="Times New Roman"/>
                <a:cs typeface="Times New Roman"/>
              </a:rPr>
              <a:t> </a:t>
            </a:r>
            <a:r>
              <a:rPr spc="65" dirty="0">
                <a:latin typeface="Times New Roman"/>
                <a:cs typeface="Times New Roman"/>
              </a:rPr>
              <a:t>are</a:t>
            </a:r>
            <a:r>
              <a:rPr spc="-55" dirty="0">
                <a:latin typeface="Times New Roman"/>
                <a:cs typeface="Times New Roman"/>
              </a:rPr>
              <a:t> </a:t>
            </a:r>
            <a:r>
              <a:rPr spc="90" dirty="0">
                <a:latin typeface="Times New Roman"/>
                <a:cs typeface="Times New Roman"/>
              </a:rPr>
              <a:t>needed</a:t>
            </a:r>
            <a:endParaRPr>
              <a:latin typeface="Times New Roman"/>
              <a:cs typeface="Times New Roman"/>
            </a:endParaRPr>
          </a:p>
          <a:p>
            <a:pPr marL="759460" marR="5080" lvl="1" indent="-288290">
              <a:lnSpc>
                <a:spcPts val="1540"/>
              </a:lnSpc>
              <a:spcBef>
                <a:spcPts val="380"/>
              </a:spcBef>
              <a:buClr>
                <a:srgbClr val="0E6EC5"/>
              </a:buClr>
              <a:buSzPct val="84375"/>
              <a:buFont typeface="Arial"/>
              <a:buChar char=""/>
              <a:tabLst>
                <a:tab pos="758825" algn="l"/>
                <a:tab pos="759460" algn="l"/>
              </a:tabLst>
            </a:pPr>
            <a:r>
              <a:rPr sz="1600" spc="60" dirty="0">
                <a:latin typeface="Times New Roman"/>
                <a:cs typeface="Times New Roman"/>
              </a:rPr>
              <a:t>The</a:t>
            </a:r>
            <a:r>
              <a:rPr sz="1600" spc="-75" dirty="0">
                <a:latin typeface="Times New Roman"/>
                <a:cs typeface="Times New Roman"/>
              </a:rPr>
              <a:t> </a:t>
            </a:r>
            <a:r>
              <a:rPr sz="1600" spc="70" dirty="0">
                <a:latin typeface="Times New Roman"/>
                <a:cs typeface="Times New Roman"/>
              </a:rPr>
              <a:t>requirements</a:t>
            </a:r>
            <a:r>
              <a:rPr sz="1600" spc="-65" dirty="0">
                <a:latin typeface="Times New Roman"/>
                <a:cs typeface="Times New Roman"/>
              </a:rPr>
              <a:t> </a:t>
            </a:r>
            <a:r>
              <a:rPr sz="1600" spc="50" dirty="0">
                <a:latin typeface="Times New Roman"/>
                <a:cs typeface="Times New Roman"/>
              </a:rPr>
              <a:t>artifacts</a:t>
            </a:r>
            <a:r>
              <a:rPr sz="1600" spc="-40" dirty="0">
                <a:latin typeface="Times New Roman"/>
                <a:cs typeface="Times New Roman"/>
              </a:rPr>
              <a:t> </a:t>
            </a:r>
            <a:r>
              <a:rPr sz="1600" spc="90" dirty="0">
                <a:latin typeface="Times New Roman"/>
                <a:cs typeface="Times New Roman"/>
              </a:rPr>
              <a:t>must</a:t>
            </a:r>
            <a:r>
              <a:rPr sz="1600" spc="-30" dirty="0">
                <a:latin typeface="Times New Roman"/>
                <a:cs typeface="Times New Roman"/>
              </a:rPr>
              <a:t> </a:t>
            </a:r>
            <a:r>
              <a:rPr sz="1600" spc="65" dirty="0">
                <a:latin typeface="Times New Roman"/>
                <a:cs typeface="Times New Roman"/>
              </a:rPr>
              <a:t>be</a:t>
            </a:r>
            <a:r>
              <a:rPr sz="1600" spc="-90" dirty="0">
                <a:latin typeface="Times New Roman"/>
                <a:cs typeface="Times New Roman"/>
              </a:rPr>
              <a:t> </a:t>
            </a:r>
            <a:r>
              <a:rPr sz="1600" spc="45" dirty="0">
                <a:latin typeface="Times New Roman"/>
                <a:cs typeface="Times New Roman"/>
              </a:rPr>
              <a:t>expressed</a:t>
            </a:r>
            <a:r>
              <a:rPr sz="1600" spc="10" dirty="0">
                <a:latin typeface="Times New Roman"/>
                <a:cs typeface="Times New Roman"/>
              </a:rPr>
              <a:t> </a:t>
            </a:r>
            <a:r>
              <a:rPr sz="1600" spc="65" dirty="0">
                <a:latin typeface="Times New Roman"/>
                <a:cs typeface="Times New Roman"/>
              </a:rPr>
              <a:t>in</a:t>
            </a:r>
            <a:r>
              <a:rPr sz="1600" spc="-25" dirty="0">
                <a:latin typeface="Times New Roman"/>
                <a:cs typeface="Times New Roman"/>
              </a:rPr>
              <a:t> </a:t>
            </a:r>
            <a:r>
              <a:rPr sz="1600" spc="95" dirty="0">
                <a:latin typeface="Times New Roman"/>
                <a:cs typeface="Times New Roman"/>
              </a:rPr>
              <a:t>the</a:t>
            </a:r>
            <a:r>
              <a:rPr sz="1600" spc="-50" dirty="0">
                <a:latin typeface="Times New Roman"/>
                <a:cs typeface="Times New Roman"/>
              </a:rPr>
              <a:t> </a:t>
            </a:r>
            <a:r>
              <a:rPr sz="1600" spc="45" dirty="0">
                <a:latin typeface="Times New Roman"/>
                <a:cs typeface="Times New Roman"/>
              </a:rPr>
              <a:t>language</a:t>
            </a:r>
            <a:r>
              <a:rPr sz="1600" spc="-85" dirty="0">
                <a:latin typeface="Times New Roman"/>
                <a:cs typeface="Times New Roman"/>
              </a:rPr>
              <a:t> </a:t>
            </a:r>
            <a:r>
              <a:rPr sz="1600" spc="10" dirty="0">
                <a:latin typeface="Times New Roman"/>
                <a:cs typeface="Times New Roman"/>
              </a:rPr>
              <a:t>of</a:t>
            </a:r>
            <a:r>
              <a:rPr sz="1600" spc="30" dirty="0">
                <a:latin typeface="Times New Roman"/>
                <a:cs typeface="Times New Roman"/>
              </a:rPr>
              <a:t> </a:t>
            </a:r>
            <a:r>
              <a:rPr sz="1600" spc="95" dirty="0">
                <a:latin typeface="Times New Roman"/>
                <a:cs typeface="Times New Roman"/>
              </a:rPr>
              <a:t>the  </a:t>
            </a:r>
            <a:r>
              <a:rPr sz="1600" spc="50" dirty="0">
                <a:latin typeface="Times New Roman"/>
                <a:cs typeface="Times New Roman"/>
              </a:rPr>
              <a:t>client</a:t>
            </a:r>
            <a:endParaRPr sz="1600">
              <a:latin typeface="Times New Roman"/>
              <a:cs typeface="Times New Roman"/>
            </a:endParaRPr>
          </a:p>
          <a:p>
            <a:pPr marL="759460" marR="63500" lvl="1" indent="-288290">
              <a:lnSpc>
                <a:spcPts val="1540"/>
              </a:lnSpc>
              <a:spcBef>
                <a:spcPts val="375"/>
              </a:spcBef>
              <a:buClr>
                <a:srgbClr val="0E6EC5"/>
              </a:buClr>
              <a:buSzPct val="84375"/>
              <a:buFont typeface="Arial"/>
              <a:buChar char=""/>
              <a:tabLst>
                <a:tab pos="758825" algn="l"/>
                <a:tab pos="759460" algn="l"/>
              </a:tabLst>
            </a:pPr>
            <a:r>
              <a:rPr sz="1600" spc="60" dirty="0">
                <a:latin typeface="Times New Roman"/>
                <a:cs typeface="Times New Roman"/>
              </a:rPr>
              <a:t>The</a:t>
            </a:r>
            <a:r>
              <a:rPr sz="1600" spc="-85" dirty="0">
                <a:latin typeface="Times New Roman"/>
                <a:cs typeface="Times New Roman"/>
              </a:rPr>
              <a:t> </a:t>
            </a:r>
            <a:r>
              <a:rPr sz="1600" spc="25" dirty="0">
                <a:latin typeface="Times New Roman"/>
                <a:cs typeface="Times New Roman"/>
              </a:rPr>
              <a:t>analysis</a:t>
            </a:r>
            <a:r>
              <a:rPr sz="1600" spc="-60" dirty="0">
                <a:latin typeface="Times New Roman"/>
                <a:cs typeface="Times New Roman"/>
              </a:rPr>
              <a:t> </a:t>
            </a:r>
            <a:r>
              <a:rPr sz="1600" spc="50" dirty="0">
                <a:latin typeface="Times New Roman"/>
                <a:cs typeface="Times New Roman"/>
              </a:rPr>
              <a:t>artifacts</a:t>
            </a:r>
            <a:r>
              <a:rPr sz="1600" spc="-35" dirty="0">
                <a:latin typeface="Times New Roman"/>
                <a:cs typeface="Times New Roman"/>
              </a:rPr>
              <a:t> </a:t>
            </a:r>
            <a:r>
              <a:rPr sz="1600" spc="90" dirty="0">
                <a:latin typeface="Times New Roman"/>
                <a:cs typeface="Times New Roman"/>
              </a:rPr>
              <a:t>must</a:t>
            </a:r>
            <a:r>
              <a:rPr sz="1600" spc="-25" dirty="0">
                <a:latin typeface="Times New Roman"/>
                <a:cs typeface="Times New Roman"/>
              </a:rPr>
              <a:t> </a:t>
            </a:r>
            <a:r>
              <a:rPr sz="1600" spc="65" dirty="0">
                <a:latin typeface="Times New Roman"/>
                <a:cs typeface="Times New Roman"/>
              </a:rPr>
              <a:t>be</a:t>
            </a:r>
            <a:r>
              <a:rPr sz="1600" spc="-60" dirty="0">
                <a:latin typeface="Times New Roman"/>
                <a:cs typeface="Times New Roman"/>
              </a:rPr>
              <a:t> </a:t>
            </a:r>
            <a:r>
              <a:rPr sz="1600" spc="35" dirty="0">
                <a:latin typeface="Times New Roman"/>
                <a:cs typeface="Times New Roman"/>
              </a:rPr>
              <a:t>precise,</a:t>
            </a:r>
            <a:r>
              <a:rPr sz="1600" spc="-35" dirty="0">
                <a:latin typeface="Times New Roman"/>
                <a:cs typeface="Times New Roman"/>
              </a:rPr>
              <a:t> </a:t>
            </a:r>
            <a:r>
              <a:rPr sz="1600" spc="95" dirty="0">
                <a:latin typeface="Times New Roman"/>
                <a:cs typeface="Times New Roman"/>
              </a:rPr>
              <a:t>and</a:t>
            </a:r>
            <a:r>
              <a:rPr sz="1600" spc="-20" dirty="0">
                <a:latin typeface="Times New Roman"/>
                <a:cs typeface="Times New Roman"/>
              </a:rPr>
              <a:t> </a:t>
            </a:r>
            <a:r>
              <a:rPr sz="1600" spc="55" dirty="0">
                <a:latin typeface="Times New Roman"/>
                <a:cs typeface="Times New Roman"/>
              </a:rPr>
              <a:t>complete</a:t>
            </a:r>
            <a:r>
              <a:rPr sz="1600" spc="-45" dirty="0">
                <a:latin typeface="Times New Roman"/>
                <a:cs typeface="Times New Roman"/>
              </a:rPr>
              <a:t> </a:t>
            </a:r>
            <a:r>
              <a:rPr sz="1600" spc="80" dirty="0">
                <a:latin typeface="Times New Roman"/>
                <a:cs typeface="Times New Roman"/>
              </a:rPr>
              <a:t>enough</a:t>
            </a:r>
            <a:r>
              <a:rPr sz="1600" spc="-25" dirty="0">
                <a:latin typeface="Times New Roman"/>
                <a:cs typeface="Times New Roman"/>
              </a:rPr>
              <a:t> </a:t>
            </a:r>
            <a:r>
              <a:rPr sz="1600" spc="25" dirty="0">
                <a:latin typeface="Times New Roman"/>
                <a:cs typeface="Times New Roman"/>
              </a:rPr>
              <a:t>for</a:t>
            </a:r>
            <a:r>
              <a:rPr sz="1600" spc="-55" dirty="0">
                <a:latin typeface="Times New Roman"/>
                <a:cs typeface="Times New Roman"/>
              </a:rPr>
              <a:t> </a:t>
            </a:r>
            <a:r>
              <a:rPr sz="1600" spc="95" dirty="0">
                <a:latin typeface="Times New Roman"/>
                <a:cs typeface="Times New Roman"/>
              </a:rPr>
              <a:t>the  </a:t>
            </a:r>
            <a:r>
              <a:rPr sz="1600" spc="50" dirty="0">
                <a:latin typeface="Times New Roman"/>
                <a:cs typeface="Times New Roman"/>
              </a:rPr>
              <a:t>designers</a:t>
            </a:r>
            <a:endParaRPr sz="1600">
              <a:latin typeface="Times New Roman"/>
              <a:cs typeface="Times New Roman"/>
            </a:endParaRPr>
          </a:p>
          <a:p>
            <a:pPr marL="356870" indent="-344170">
              <a:buClr>
                <a:srgbClr val="0AD0D9"/>
              </a:buClr>
              <a:buSzPct val="94444"/>
              <a:buFont typeface="Arial"/>
              <a:buChar char=""/>
              <a:tabLst>
                <a:tab pos="356870" algn="l"/>
                <a:tab pos="357505" algn="l"/>
              </a:tabLst>
            </a:pPr>
            <a:r>
              <a:rPr spc="40" dirty="0">
                <a:latin typeface="Times New Roman"/>
                <a:cs typeface="Times New Roman"/>
              </a:rPr>
              <a:t>Specification </a:t>
            </a:r>
            <a:r>
              <a:rPr spc="100" dirty="0">
                <a:latin typeface="Times New Roman"/>
                <a:cs typeface="Times New Roman"/>
              </a:rPr>
              <a:t>document</a:t>
            </a:r>
            <a:r>
              <a:rPr spc="-125" dirty="0">
                <a:latin typeface="Times New Roman"/>
                <a:cs typeface="Times New Roman"/>
              </a:rPr>
              <a:t> </a:t>
            </a:r>
            <a:r>
              <a:rPr spc="25" dirty="0">
                <a:latin typeface="Times New Roman"/>
                <a:cs typeface="Times New Roman"/>
              </a:rPr>
              <a:t>(“specifications”)</a:t>
            </a:r>
            <a:endParaRPr>
              <a:latin typeface="Times New Roman"/>
              <a:cs typeface="Times New Roman"/>
            </a:endParaRPr>
          </a:p>
          <a:p>
            <a:pPr marL="759460" lvl="1" indent="-288290">
              <a:spcBef>
                <a:spcPts val="10"/>
              </a:spcBef>
              <a:buClr>
                <a:srgbClr val="0E6EC5"/>
              </a:buClr>
              <a:buSzPct val="84375"/>
              <a:buFont typeface="Arial"/>
              <a:buChar char=""/>
              <a:tabLst>
                <a:tab pos="758825" algn="l"/>
                <a:tab pos="759460" algn="l"/>
              </a:tabLst>
            </a:pPr>
            <a:r>
              <a:rPr sz="1600" spc="60" dirty="0">
                <a:latin typeface="Times New Roman"/>
                <a:cs typeface="Times New Roman"/>
              </a:rPr>
              <a:t>Constitutes </a:t>
            </a:r>
            <a:r>
              <a:rPr sz="1600" spc="55" dirty="0">
                <a:latin typeface="Times New Roman"/>
                <a:cs typeface="Times New Roman"/>
              </a:rPr>
              <a:t>a</a:t>
            </a:r>
            <a:r>
              <a:rPr sz="1600" spc="-235" dirty="0">
                <a:latin typeface="Times New Roman"/>
                <a:cs typeface="Times New Roman"/>
              </a:rPr>
              <a:t> </a:t>
            </a:r>
            <a:r>
              <a:rPr sz="1600" spc="65" dirty="0">
                <a:latin typeface="Times New Roman"/>
                <a:cs typeface="Times New Roman"/>
              </a:rPr>
              <a:t>contract</a:t>
            </a:r>
            <a:endParaRPr sz="1600">
              <a:latin typeface="Times New Roman"/>
              <a:cs typeface="Times New Roman"/>
            </a:endParaRPr>
          </a:p>
          <a:p>
            <a:pPr marL="759460" marR="234950" lvl="1" indent="-288290">
              <a:lnSpc>
                <a:spcPts val="1540"/>
              </a:lnSpc>
              <a:spcBef>
                <a:spcPts val="370"/>
              </a:spcBef>
              <a:buClr>
                <a:srgbClr val="0E6EC5"/>
              </a:buClr>
              <a:buSzPct val="84375"/>
              <a:buFont typeface="Arial"/>
              <a:buChar char=""/>
              <a:tabLst>
                <a:tab pos="758825" algn="l"/>
                <a:tab pos="759460" algn="l"/>
                <a:tab pos="5421630" algn="l"/>
              </a:tabLst>
            </a:pPr>
            <a:r>
              <a:rPr sz="1600" spc="40" dirty="0">
                <a:latin typeface="Times New Roman"/>
                <a:cs typeface="Times New Roman"/>
              </a:rPr>
              <a:t>It</a:t>
            </a:r>
            <a:r>
              <a:rPr sz="1600" spc="-25" dirty="0">
                <a:latin typeface="Times New Roman"/>
                <a:cs typeface="Times New Roman"/>
              </a:rPr>
              <a:t> </a:t>
            </a:r>
            <a:r>
              <a:rPr sz="1600" spc="90" dirty="0">
                <a:latin typeface="Times New Roman"/>
                <a:cs typeface="Times New Roman"/>
              </a:rPr>
              <a:t>must</a:t>
            </a:r>
            <a:r>
              <a:rPr sz="1600" spc="-20" dirty="0">
                <a:latin typeface="Times New Roman"/>
                <a:cs typeface="Times New Roman"/>
              </a:rPr>
              <a:t> </a:t>
            </a:r>
            <a:r>
              <a:rPr sz="1600" spc="100" dirty="0">
                <a:latin typeface="Times New Roman"/>
                <a:cs typeface="Times New Roman"/>
              </a:rPr>
              <a:t>not</a:t>
            </a:r>
            <a:r>
              <a:rPr sz="1600" spc="-15" dirty="0">
                <a:latin typeface="Times New Roman"/>
                <a:cs typeface="Times New Roman"/>
              </a:rPr>
              <a:t> </a:t>
            </a:r>
            <a:r>
              <a:rPr sz="1600" spc="30" dirty="0">
                <a:latin typeface="Times New Roman"/>
                <a:cs typeface="Times New Roman"/>
              </a:rPr>
              <a:t>have</a:t>
            </a:r>
            <a:r>
              <a:rPr sz="1600" spc="-25" dirty="0">
                <a:latin typeface="Times New Roman"/>
                <a:cs typeface="Times New Roman"/>
              </a:rPr>
              <a:t> </a:t>
            </a:r>
            <a:r>
              <a:rPr sz="1600" spc="45" dirty="0">
                <a:latin typeface="Times New Roman"/>
                <a:cs typeface="Times New Roman"/>
              </a:rPr>
              <a:t>imprecise</a:t>
            </a:r>
            <a:r>
              <a:rPr sz="1600" spc="-50" dirty="0">
                <a:latin typeface="Times New Roman"/>
                <a:cs typeface="Times New Roman"/>
              </a:rPr>
              <a:t> </a:t>
            </a:r>
            <a:r>
              <a:rPr sz="1600" spc="55" dirty="0">
                <a:latin typeface="Times New Roman"/>
                <a:cs typeface="Times New Roman"/>
              </a:rPr>
              <a:t>phrases</a:t>
            </a:r>
            <a:r>
              <a:rPr sz="1600" spc="-15" dirty="0">
                <a:latin typeface="Times New Roman"/>
                <a:cs typeface="Times New Roman"/>
              </a:rPr>
              <a:t> </a:t>
            </a:r>
            <a:r>
              <a:rPr sz="1600" spc="15" dirty="0">
                <a:latin typeface="Times New Roman"/>
                <a:cs typeface="Times New Roman"/>
              </a:rPr>
              <a:t>like</a:t>
            </a:r>
            <a:r>
              <a:rPr sz="1600" spc="-25" dirty="0">
                <a:latin typeface="Times New Roman"/>
                <a:cs typeface="Times New Roman"/>
              </a:rPr>
              <a:t> </a:t>
            </a:r>
            <a:r>
              <a:rPr sz="1600" spc="-5" dirty="0">
                <a:latin typeface="Times New Roman"/>
                <a:cs typeface="Times New Roman"/>
              </a:rPr>
              <a:t>“optimal,”</a:t>
            </a:r>
            <a:r>
              <a:rPr sz="1600" spc="5" dirty="0">
                <a:latin typeface="Times New Roman"/>
                <a:cs typeface="Times New Roman"/>
              </a:rPr>
              <a:t> </a:t>
            </a:r>
            <a:r>
              <a:rPr sz="1600" spc="70" dirty="0">
                <a:latin typeface="Times New Roman"/>
                <a:cs typeface="Times New Roman"/>
              </a:rPr>
              <a:t>or	</a:t>
            </a:r>
            <a:r>
              <a:rPr sz="1600" spc="-10" dirty="0">
                <a:latin typeface="Times New Roman"/>
                <a:cs typeface="Times New Roman"/>
              </a:rPr>
              <a:t>“98</a:t>
            </a:r>
            <a:r>
              <a:rPr sz="1600" spc="-65" dirty="0">
                <a:latin typeface="Times New Roman"/>
                <a:cs typeface="Times New Roman"/>
              </a:rPr>
              <a:t> </a:t>
            </a:r>
            <a:r>
              <a:rPr sz="1600" spc="65" dirty="0">
                <a:latin typeface="Times New Roman"/>
                <a:cs typeface="Times New Roman"/>
              </a:rPr>
              <a:t>percent  </a:t>
            </a:r>
            <a:r>
              <a:rPr sz="1600" spc="35" dirty="0">
                <a:latin typeface="Times New Roman"/>
                <a:cs typeface="Times New Roman"/>
              </a:rPr>
              <a:t>complete”</a:t>
            </a:r>
            <a:endParaRPr sz="1600">
              <a:latin typeface="Times New Roman"/>
              <a:cs typeface="Times New Roman"/>
            </a:endParaRPr>
          </a:p>
          <a:p>
            <a:pPr marL="356870" indent="-344170">
              <a:buClr>
                <a:srgbClr val="0AD0D9"/>
              </a:buClr>
              <a:buSzPct val="94444"/>
              <a:buFont typeface="Arial"/>
              <a:buChar char=""/>
              <a:tabLst>
                <a:tab pos="356870" algn="l"/>
                <a:tab pos="357505" algn="l"/>
              </a:tabLst>
            </a:pPr>
            <a:r>
              <a:rPr spc="40" dirty="0">
                <a:latin typeface="Times New Roman"/>
                <a:cs typeface="Times New Roman"/>
              </a:rPr>
              <a:t>Having</a:t>
            </a:r>
            <a:r>
              <a:rPr spc="-45" dirty="0">
                <a:latin typeface="Times New Roman"/>
                <a:cs typeface="Times New Roman"/>
              </a:rPr>
              <a:t> </a:t>
            </a:r>
            <a:r>
              <a:rPr spc="70" dirty="0">
                <a:latin typeface="Times New Roman"/>
                <a:cs typeface="Times New Roman"/>
              </a:rPr>
              <a:t>complete</a:t>
            </a:r>
            <a:r>
              <a:rPr spc="-90" dirty="0">
                <a:latin typeface="Times New Roman"/>
                <a:cs typeface="Times New Roman"/>
              </a:rPr>
              <a:t> </a:t>
            </a:r>
            <a:r>
              <a:rPr spc="110" dirty="0">
                <a:latin typeface="Times New Roman"/>
                <a:cs typeface="Times New Roman"/>
              </a:rPr>
              <a:t>and</a:t>
            </a:r>
            <a:r>
              <a:rPr spc="-40" dirty="0">
                <a:latin typeface="Times New Roman"/>
                <a:cs typeface="Times New Roman"/>
              </a:rPr>
              <a:t> </a:t>
            </a:r>
            <a:r>
              <a:rPr spc="65" dirty="0">
                <a:latin typeface="Times New Roman"/>
                <a:cs typeface="Times New Roman"/>
              </a:rPr>
              <a:t>correct</a:t>
            </a:r>
            <a:r>
              <a:rPr spc="-105" dirty="0">
                <a:latin typeface="Times New Roman"/>
                <a:cs typeface="Times New Roman"/>
              </a:rPr>
              <a:t> </a:t>
            </a:r>
            <a:r>
              <a:rPr spc="50" dirty="0">
                <a:latin typeface="Times New Roman"/>
                <a:cs typeface="Times New Roman"/>
              </a:rPr>
              <a:t>specifications</a:t>
            </a:r>
            <a:r>
              <a:rPr spc="-25" dirty="0">
                <a:latin typeface="Times New Roman"/>
                <a:cs typeface="Times New Roman"/>
              </a:rPr>
              <a:t> </a:t>
            </a:r>
            <a:r>
              <a:rPr spc="15" dirty="0">
                <a:latin typeface="Times New Roman"/>
                <a:cs typeface="Times New Roman"/>
              </a:rPr>
              <a:t>is</a:t>
            </a:r>
            <a:r>
              <a:rPr spc="-80" dirty="0">
                <a:latin typeface="Times New Roman"/>
                <a:cs typeface="Times New Roman"/>
              </a:rPr>
              <a:t> </a:t>
            </a:r>
            <a:r>
              <a:rPr spc="60" dirty="0">
                <a:latin typeface="Times New Roman"/>
                <a:cs typeface="Times New Roman"/>
              </a:rPr>
              <a:t>essential</a:t>
            </a:r>
            <a:r>
              <a:rPr spc="-15" dirty="0">
                <a:latin typeface="Times New Roman"/>
                <a:cs typeface="Times New Roman"/>
              </a:rPr>
              <a:t> </a:t>
            </a:r>
            <a:r>
              <a:rPr spc="30" dirty="0">
                <a:latin typeface="Times New Roman"/>
                <a:cs typeface="Times New Roman"/>
              </a:rPr>
              <a:t>for</a:t>
            </a:r>
            <a:endParaRPr>
              <a:latin typeface="Times New Roman"/>
              <a:cs typeface="Times New Roman"/>
            </a:endParaRPr>
          </a:p>
          <a:p>
            <a:pPr marL="759460" lvl="1" indent="-288290">
              <a:spcBef>
                <a:spcPts val="10"/>
              </a:spcBef>
              <a:buClr>
                <a:srgbClr val="0E6EC5"/>
              </a:buClr>
              <a:buSzPct val="84375"/>
              <a:buFont typeface="Arial"/>
              <a:buChar char=""/>
              <a:tabLst>
                <a:tab pos="758825" algn="l"/>
                <a:tab pos="759460" algn="l"/>
              </a:tabLst>
            </a:pPr>
            <a:r>
              <a:rPr sz="1600" spc="20" dirty="0">
                <a:latin typeface="Times New Roman"/>
                <a:cs typeface="Times New Roman"/>
              </a:rPr>
              <a:t>Testing,</a:t>
            </a:r>
            <a:r>
              <a:rPr sz="1600" spc="-50" dirty="0">
                <a:latin typeface="Times New Roman"/>
                <a:cs typeface="Times New Roman"/>
              </a:rPr>
              <a:t> </a:t>
            </a:r>
            <a:r>
              <a:rPr sz="1600" spc="95" dirty="0">
                <a:latin typeface="Times New Roman"/>
                <a:cs typeface="Times New Roman"/>
              </a:rPr>
              <a:t>and</a:t>
            </a:r>
            <a:endParaRPr sz="1600">
              <a:latin typeface="Times New Roman"/>
              <a:cs typeface="Times New Roman"/>
            </a:endParaRPr>
          </a:p>
          <a:p>
            <a:pPr marL="759460" lvl="1" indent="-288290">
              <a:lnSpc>
                <a:spcPts val="1914"/>
              </a:lnSpc>
              <a:buClr>
                <a:srgbClr val="0E6EC5"/>
              </a:buClr>
              <a:buSzPct val="84375"/>
              <a:buFont typeface="Arial"/>
              <a:buChar char=""/>
              <a:tabLst>
                <a:tab pos="758825" algn="l"/>
                <a:tab pos="759460" algn="l"/>
              </a:tabLst>
            </a:pPr>
            <a:r>
              <a:rPr sz="1600" spc="60" dirty="0">
                <a:latin typeface="Times New Roman"/>
                <a:cs typeface="Times New Roman"/>
              </a:rPr>
              <a:t>Maintenance</a:t>
            </a:r>
            <a:endParaRPr sz="1600">
              <a:latin typeface="Times New Roman"/>
              <a:cs typeface="Times New Roman"/>
            </a:endParaRPr>
          </a:p>
          <a:p>
            <a:pPr marL="356870" indent="-344170">
              <a:lnSpc>
                <a:spcPts val="2155"/>
              </a:lnSpc>
              <a:buClr>
                <a:srgbClr val="0AD0D9"/>
              </a:buClr>
              <a:buSzPct val="94444"/>
              <a:buFont typeface="Arial"/>
              <a:buChar char=""/>
              <a:tabLst>
                <a:tab pos="356870" algn="l"/>
                <a:tab pos="357505" algn="l"/>
              </a:tabLst>
            </a:pPr>
            <a:r>
              <a:rPr spc="65" dirty="0">
                <a:latin typeface="Times New Roman"/>
                <a:cs typeface="Times New Roman"/>
              </a:rPr>
              <a:t>The</a:t>
            </a:r>
            <a:r>
              <a:rPr spc="-105" dirty="0">
                <a:latin typeface="Times New Roman"/>
                <a:cs typeface="Times New Roman"/>
              </a:rPr>
              <a:t> </a:t>
            </a:r>
            <a:r>
              <a:rPr spc="50" dirty="0">
                <a:latin typeface="Times New Roman"/>
                <a:cs typeface="Times New Roman"/>
              </a:rPr>
              <a:t>specification</a:t>
            </a:r>
            <a:r>
              <a:rPr spc="-50" dirty="0">
                <a:latin typeface="Times New Roman"/>
                <a:cs typeface="Times New Roman"/>
              </a:rPr>
              <a:t> </a:t>
            </a:r>
            <a:r>
              <a:rPr spc="100" dirty="0">
                <a:latin typeface="Times New Roman"/>
                <a:cs typeface="Times New Roman"/>
              </a:rPr>
              <a:t>document</a:t>
            </a:r>
            <a:r>
              <a:rPr spc="-25" dirty="0">
                <a:latin typeface="Times New Roman"/>
                <a:cs typeface="Times New Roman"/>
              </a:rPr>
              <a:t> </a:t>
            </a:r>
            <a:r>
              <a:rPr spc="105" dirty="0">
                <a:latin typeface="Times New Roman"/>
                <a:cs typeface="Times New Roman"/>
              </a:rPr>
              <a:t>must</a:t>
            </a:r>
            <a:r>
              <a:rPr spc="-50" dirty="0">
                <a:latin typeface="Times New Roman"/>
                <a:cs typeface="Times New Roman"/>
              </a:rPr>
              <a:t> </a:t>
            </a:r>
            <a:r>
              <a:rPr spc="114" dirty="0">
                <a:latin typeface="Times New Roman"/>
                <a:cs typeface="Times New Roman"/>
              </a:rPr>
              <a:t>not</a:t>
            </a:r>
            <a:r>
              <a:rPr spc="-50" dirty="0">
                <a:latin typeface="Times New Roman"/>
                <a:cs typeface="Times New Roman"/>
              </a:rPr>
              <a:t> </a:t>
            </a:r>
            <a:r>
              <a:rPr spc="35" dirty="0">
                <a:latin typeface="Times New Roman"/>
                <a:cs typeface="Times New Roman"/>
              </a:rPr>
              <a:t>have</a:t>
            </a:r>
            <a:endParaRPr>
              <a:latin typeface="Times New Roman"/>
              <a:cs typeface="Times New Roman"/>
            </a:endParaRPr>
          </a:p>
          <a:p>
            <a:pPr marL="759460" lvl="1" indent="-288290">
              <a:spcBef>
                <a:spcPts val="10"/>
              </a:spcBef>
              <a:buClr>
                <a:srgbClr val="0E6EC5"/>
              </a:buClr>
              <a:buSzPct val="84375"/>
              <a:buFont typeface="Arial"/>
              <a:buChar char=""/>
              <a:tabLst>
                <a:tab pos="758825" algn="l"/>
                <a:tab pos="759460" algn="l"/>
              </a:tabLst>
            </a:pPr>
            <a:r>
              <a:rPr sz="1600" spc="60" dirty="0">
                <a:latin typeface="Times New Roman"/>
                <a:cs typeface="Times New Roman"/>
              </a:rPr>
              <a:t>Contradictions</a:t>
            </a:r>
            <a:endParaRPr sz="1600">
              <a:latin typeface="Times New Roman"/>
              <a:cs typeface="Times New Roman"/>
            </a:endParaRPr>
          </a:p>
          <a:p>
            <a:pPr marL="759460" lvl="1" indent="-288290">
              <a:buClr>
                <a:srgbClr val="0E6EC5"/>
              </a:buClr>
              <a:buSzPct val="84375"/>
              <a:buFont typeface="Arial"/>
              <a:buChar char=""/>
              <a:tabLst>
                <a:tab pos="758825" algn="l"/>
                <a:tab pos="759460" algn="l"/>
              </a:tabLst>
            </a:pPr>
            <a:r>
              <a:rPr sz="1600" spc="55" dirty="0">
                <a:latin typeface="Times New Roman"/>
                <a:cs typeface="Times New Roman"/>
              </a:rPr>
              <a:t>Omissions</a:t>
            </a:r>
            <a:endParaRPr sz="1600">
              <a:latin typeface="Times New Roman"/>
              <a:cs typeface="Times New Roman"/>
            </a:endParaRPr>
          </a:p>
          <a:p>
            <a:pPr marL="759460" lvl="1" indent="-288290">
              <a:buClr>
                <a:srgbClr val="0E6EC5"/>
              </a:buClr>
              <a:buSzPct val="84375"/>
              <a:buFont typeface="Arial"/>
              <a:buChar char=""/>
              <a:tabLst>
                <a:tab pos="758825" algn="l"/>
                <a:tab pos="759460" algn="l"/>
              </a:tabLst>
            </a:pPr>
            <a:r>
              <a:rPr sz="1600" spc="55" dirty="0">
                <a:latin typeface="Times New Roman"/>
                <a:cs typeface="Times New Roman"/>
              </a:rPr>
              <a:t>Incompleteness</a:t>
            </a:r>
            <a:endParaRPr sz="1600">
              <a:latin typeface="Times New Roman"/>
              <a:cs typeface="Times New Roman"/>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solidFill>
                            <a:srgbClr val="F49100"/>
                          </a:solidFill>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9148-C9D8-428E-9AA0-BE7F780A26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D6D40A-8908-4E96-A8DE-00D71B1FDDBF}"/>
              </a:ext>
            </a:extLst>
          </p:cNvPr>
          <p:cNvSpPr>
            <a:spLocks noGrp="1"/>
          </p:cNvSpPr>
          <p:nvPr>
            <p:ph idx="1"/>
          </p:nvPr>
        </p:nvSpPr>
        <p:spPr/>
        <p:txBody>
          <a:bodyPr/>
          <a:lstStyle/>
          <a:p>
            <a:pPr marL="12700" indent="0">
              <a:lnSpc>
                <a:spcPct val="100000"/>
              </a:lnSpc>
              <a:spcBef>
                <a:spcPts val="509"/>
              </a:spcBef>
              <a:buClr>
                <a:srgbClr val="0AD0D9"/>
              </a:buClr>
              <a:buSzPct val="93750"/>
              <a:buNone/>
              <a:tabLst>
                <a:tab pos="286385" algn="l"/>
              </a:tabLst>
            </a:pPr>
            <a:r>
              <a:rPr lang="en-US" sz="3200" spc="110" dirty="0">
                <a:latin typeface="Times New Roman"/>
                <a:cs typeface="Times New Roman"/>
              </a:rPr>
              <a:t>Phases</a:t>
            </a:r>
            <a:endParaRPr lang="en-US" sz="3200" dirty="0">
              <a:latin typeface="Times New Roman"/>
              <a:cs typeface="Times New Roman"/>
            </a:endParaRPr>
          </a:p>
          <a:p>
            <a:pPr marL="680085" marR="5080" lvl="1" indent="0">
              <a:lnSpc>
                <a:spcPts val="3030"/>
              </a:lnSpc>
              <a:spcBef>
                <a:spcPts val="730"/>
              </a:spcBef>
              <a:buClr>
                <a:srgbClr val="009DD9"/>
              </a:buClr>
              <a:buSzPct val="69642"/>
              <a:buNone/>
              <a:tabLst>
                <a:tab pos="927735" algn="l"/>
              </a:tabLst>
            </a:pPr>
            <a:r>
              <a:rPr lang="en-US" sz="2800" spc="80" dirty="0">
                <a:latin typeface="Times New Roman"/>
                <a:cs typeface="Times New Roman"/>
              </a:rPr>
              <a:t>Describe</a:t>
            </a:r>
            <a:r>
              <a:rPr lang="en-US" sz="2800" spc="-114" dirty="0">
                <a:latin typeface="Times New Roman"/>
                <a:cs typeface="Times New Roman"/>
              </a:rPr>
              <a:t> </a:t>
            </a:r>
            <a:r>
              <a:rPr lang="en-US" sz="2800" spc="170" dirty="0">
                <a:latin typeface="Times New Roman"/>
                <a:cs typeface="Times New Roman"/>
              </a:rPr>
              <a:t>the</a:t>
            </a:r>
            <a:r>
              <a:rPr lang="en-US" sz="2800" spc="-75" dirty="0">
                <a:latin typeface="Times New Roman"/>
                <a:cs typeface="Times New Roman"/>
              </a:rPr>
              <a:t> </a:t>
            </a:r>
            <a:r>
              <a:rPr lang="en-US" sz="2800" spc="100" dirty="0">
                <a:latin typeface="Times New Roman"/>
                <a:cs typeface="Times New Roman"/>
              </a:rPr>
              <a:t>business</a:t>
            </a:r>
            <a:r>
              <a:rPr lang="en-US" sz="2800" spc="-110" dirty="0">
                <a:latin typeface="Times New Roman"/>
                <a:cs typeface="Times New Roman"/>
              </a:rPr>
              <a:t> </a:t>
            </a:r>
            <a:r>
              <a:rPr lang="en-US" sz="2800" spc="100" dirty="0">
                <a:latin typeface="Times New Roman"/>
                <a:cs typeface="Times New Roman"/>
              </a:rPr>
              <a:t>steps</a:t>
            </a:r>
            <a:r>
              <a:rPr lang="en-US" sz="2800" spc="-50" dirty="0">
                <a:latin typeface="Times New Roman"/>
                <a:cs typeface="Times New Roman"/>
              </a:rPr>
              <a:t> </a:t>
            </a:r>
            <a:r>
              <a:rPr lang="en-US" sz="2800" spc="145" dirty="0">
                <a:latin typeface="Times New Roman"/>
                <a:cs typeface="Times New Roman"/>
              </a:rPr>
              <a:t>needed</a:t>
            </a:r>
            <a:r>
              <a:rPr lang="en-US" sz="2800" spc="-40" dirty="0">
                <a:latin typeface="Times New Roman"/>
                <a:cs typeface="Times New Roman"/>
              </a:rPr>
              <a:t> </a:t>
            </a:r>
            <a:r>
              <a:rPr lang="en-US" sz="2800" spc="140" dirty="0">
                <a:latin typeface="Times New Roman"/>
                <a:cs typeface="Times New Roman"/>
              </a:rPr>
              <a:t>to</a:t>
            </a:r>
            <a:r>
              <a:rPr lang="en-US" sz="2800" spc="-150" dirty="0">
                <a:latin typeface="Times New Roman"/>
                <a:cs typeface="Times New Roman"/>
              </a:rPr>
              <a:t> </a:t>
            </a:r>
            <a:r>
              <a:rPr lang="en-US" sz="2800" spc="15" dirty="0">
                <a:latin typeface="Times New Roman"/>
                <a:cs typeface="Times New Roman"/>
              </a:rPr>
              <a:t>develop,  </a:t>
            </a:r>
            <a:r>
              <a:rPr lang="en-US" sz="2800" spc="10" dirty="0">
                <a:latin typeface="Times New Roman"/>
                <a:cs typeface="Times New Roman"/>
              </a:rPr>
              <a:t>buy,</a:t>
            </a:r>
            <a:r>
              <a:rPr lang="en-US" sz="2800" spc="-90" dirty="0">
                <a:latin typeface="Times New Roman"/>
                <a:cs typeface="Times New Roman"/>
              </a:rPr>
              <a:t> </a:t>
            </a:r>
            <a:r>
              <a:rPr lang="en-US" sz="2800" spc="170" dirty="0">
                <a:latin typeface="Times New Roman"/>
                <a:cs typeface="Times New Roman"/>
              </a:rPr>
              <a:t>and</a:t>
            </a:r>
            <a:r>
              <a:rPr lang="en-US" sz="2800" spc="-35" dirty="0">
                <a:latin typeface="Times New Roman"/>
                <a:cs typeface="Times New Roman"/>
              </a:rPr>
              <a:t> </a:t>
            </a:r>
            <a:r>
              <a:rPr lang="en-US" sz="2800" spc="45" dirty="0">
                <a:latin typeface="Times New Roman"/>
                <a:cs typeface="Times New Roman"/>
              </a:rPr>
              <a:t>pay</a:t>
            </a:r>
            <a:r>
              <a:rPr lang="en-US" sz="2800" spc="-65" dirty="0">
                <a:latin typeface="Times New Roman"/>
                <a:cs typeface="Times New Roman"/>
              </a:rPr>
              <a:t> </a:t>
            </a:r>
            <a:r>
              <a:rPr lang="en-US" sz="2800" spc="50" dirty="0">
                <a:latin typeface="Times New Roman"/>
                <a:cs typeface="Times New Roman"/>
              </a:rPr>
              <a:t>for</a:t>
            </a:r>
            <a:r>
              <a:rPr lang="en-US" sz="2800" spc="-155" dirty="0">
                <a:latin typeface="Times New Roman"/>
                <a:cs typeface="Times New Roman"/>
              </a:rPr>
              <a:t> </a:t>
            </a:r>
            <a:r>
              <a:rPr lang="en-US" sz="2800" spc="70" dirty="0">
                <a:latin typeface="Times New Roman"/>
                <a:cs typeface="Times New Roman"/>
              </a:rPr>
              <a:t>software</a:t>
            </a:r>
            <a:r>
              <a:rPr lang="en-US" sz="2800" spc="-125" dirty="0">
                <a:latin typeface="Times New Roman"/>
                <a:cs typeface="Times New Roman"/>
              </a:rPr>
              <a:t> </a:t>
            </a:r>
            <a:r>
              <a:rPr lang="en-US" sz="2800" spc="110" dirty="0">
                <a:latin typeface="Times New Roman"/>
                <a:cs typeface="Times New Roman"/>
              </a:rPr>
              <a:t>development</a:t>
            </a:r>
            <a:r>
              <a:rPr lang="en-US" sz="2300" spc="110" dirty="0">
                <a:latin typeface="Times New Roman"/>
                <a:cs typeface="Times New Roman"/>
              </a:rPr>
              <a:t>.</a:t>
            </a:r>
            <a:endParaRPr lang="en-US" sz="2300" dirty="0">
              <a:latin typeface="Times New Roman"/>
              <a:cs typeface="Times New Roman"/>
            </a:endParaRPr>
          </a:p>
          <a:p>
            <a:pPr marL="680085" lvl="1" indent="0">
              <a:lnSpc>
                <a:spcPct val="100000"/>
              </a:lnSpc>
              <a:spcBef>
                <a:spcPts val="270"/>
              </a:spcBef>
              <a:buClr>
                <a:srgbClr val="009DD9"/>
              </a:buClr>
              <a:buSzPct val="70000"/>
              <a:buNone/>
              <a:tabLst>
                <a:tab pos="927735" algn="l"/>
              </a:tabLst>
            </a:pPr>
            <a:r>
              <a:rPr lang="en-US" sz="2500" spc="95" dirty="0">
                <a:latin typeface="Times New Roman"/>
                <a:cs typeface="Times New Roman"/>
              </a:rPr>
              <a:t>The</a:t>
            </a:r>
            <a:r>
              <a:rPr lang="en-US" sz="2500" spc="-70" dirty="0">
                <a:latin typeface="Times New Roman"/>
                <a:cs typeface="Times New Roman"/>
              </a:rPr>
              <a:t> </a:t>
            </a:r>
            <a:r>
              <a:rPr lang="en-US" sz="2500" spc="85" dirty="0">
                <a:latin typeface="Times New Roman"/>
                <a:cs typeface="Times New Roman"/>
              </a:rPr>
              <a:t>business</a:t>
            </a:r>
            <a:r>
              <a:rPr lang="en-US" sz="2500" spc="-35" dirty="0">
                <a:latin typeface="Times New Roman"/>
                <a:cs typeface="Times New Roman"/>
              </a:rPr>
              <a:t> </a:t>
            </a:r>
            <a:r>
              <a:rPr lang="en-US" sz="2500" spc="110" dirty="0">
                <a:latin typeface="Times New Roman"/>
                <a:cs typeface="Times New Roman"/>
              </a:rPr>
              <a:t>increments</a:t>
            </a:r>
            <a:r>
              <a:rPr lang="en-US" sz="2500" spc="-105" dirty="0">
                <a:latin typeface="Times New Roman"/>
                <a:cs typeface="Times New Roman"/>
              </a:rPr>
              <a:t> </a:t>
            </a:r>
            <a:r>
              <a:rPr lang="en-US" sz="2500" spc="85" dirty="0">
                <a:latin typeface="Times New Roman"/>
                <a:cs typeface="Times New Roman"/>
              </a:rPr>
              <a:t>are</a:t>
            </a:r>
            <a:r>
              <a:rPr lang="en-US" sz="2500" spc="-55" dirty="0">
                <a:latin typeface="Times New Roman"/>
                <a:cs typeface="Times New Roman"/>
              </a:rPr>
              <a:t> </a:t>
            </a:r>
            <a:r>
              <a:rPr lang="en-US" sz="2500" spc="85" dirty="0">
                <a:latin typeface="Times New Roman"/>
                <a:cs typeface="Times New Roman"/>
              </a:rPr>
              <a:t>identified</a:t>
            </a:r>
            <a:r>
              <a:rPr lang="en-US" sz="2500" spc="-30" dirty="0">
                <a:latin typeface="Times New Roman"/>
                <a:cs typeface="Times New Roman"/>
              </a:rPr>
              <a:t> </a:t>
            </a:r>
            <a:r>
              <a:rPr lang="en-US" sz="2500" spc="60" dirty="0">
                <a:latin typeface="Times New Roman"/>
                <a:cs typeface="Times New Roman"/>
              </a:rPr>
              <a:t>as</a:t>
            </a:r>
            <a:r>
              <a:rPr lang="en-US" sz="2500" spc="-80" dirty="0">
                <a:latin typeface="Times New Roman"/>
                <a:cs typeface="Times New Roman"/>
              </a:rPr>
              <a:t> </a:t>
            </a:r>
            <a:r>
              <a:rPr lang="en-US" sz="2500" spc="95" dirty="0">
                <a:latin typeface="Times New Roman"/>
                <a:cs typeface="Times New Roman"/>
              </a:rPr>
              <a:t>phases</a:t>
            </a:r>
            <a:endParaRPr lang="en-US" sz="2500" dirty="0">
              <a:latin typeface="Times New Roman"/>
              <a:cs typeface="Times New Roman"/>
            </a:endParaRPr>
          </a:p>
          <a:p>
            <a:pPr marL="457200" lvl="1" indent="0">
              <a:lnSpc>
                <a:spcPct val="100000"/>
              </a:lnSpc>
              <a:buNone/>
            </a:pPr>
            <a:endParaRPr lang="en-US" sz="2500" dirty="0">
              <a:latin typeface="Times New Roman"/>
              <a:cs typeface="Times New Roman"/>
            </a:endParaRPr>
          </a:p>
          <a:p>
            <a:pPr marL="12700" indent="0">
              <a:lnSpc>
                <a:spcPct val="100000"/>
              </a:lnSpc>
              <a:spcBef>
                <a:spcPts val="1695"/>
              </a:spcBef>
              <a:buClr>
                <a:srgbClr val="0AD0D9"/>
              </a:buClr>
              <a:buSzPct val="93750"/>
              <a:buNone/>
              <a:tabLst>
                <a:tab pos="286385" algn="l"/>
              </a:tabLst>
            </a:pPr>
            <a:r>
              <a:rPr lang="en-US" sz="3200" spc="75" dirty="0">
                <a:latin typeface="Times New Roman"/>
                <a:cs typeface="Times New Roman"/>
              </a:rPr>
              <a:t>Workflows</a:t>
            </a:r>
            <a:endParaRPr lang="en-US" sz="3200" dirty="0">
              <a:latin typeface="Times New Roman"/>
              <a:cs typeface="Times New Roman"/>
            </a:endParaRPr>
          </a:p>
          <a:p>
            <a:pPr marL="680085" marR="485140" lvl="1" indent="0" algn="just">
              <a:lnSpc>
                <a:spcPct val="90000"/>
              </a:lnSpc>
              <a:spcBef>
                <a:spcPts val="660"/>
              </a:spcBef>
              <a:buClr>
                <a:srgbClr val="009DD9"/>
              </a:buClr>
              <a:buSzPct val="69230"/>
              <a:buNone/>
              <a:tabLst>
                <a:tab pos="927735" algn="l"/>
              </a:tabLst>
            </a:pPr>
            <a:r>
              <a:rPr lang="en-US" sz="2600" spc="80" dirty="0">
                <a:latin typeface="Times New Roman"/>
                <a:cs typeface="Times New Roman"/>
              </a:rPr>
              <a:t>Describe</a:t>
            </a:r>
            <a:r>
              <a:rPr lang="en-US" sz="2600" spc="-95" dirty="0">
                <a:latin typeface="Times New Roman"/>
                <a:cs typeface="Times New Roman"/>
              </a:rPr>
              <a:t> </a:t>
            </a:r>
            <a:r>
              <a:rPr lang="en-US" sz="2600" spc="160" dirty="0">
                <a:latin typeface="Times New Roman"/>
                <a:cs typeface="Times New Roman"/>
              </a:rPr>
              <a:t>the</a:t>
            </a:r>
            <a:r>
              <a:rPr lang="en-US" sz="2600" spc="-90" dirty="0">
                <a:latin typeface="Times New Roman"/>
                <a:cs typeface="Times New Roman"/>
              </a:rPr>
              <a:t> </a:t>
            </a:r>
            <a:r>
              <a:rPr lang="en-US" sz="2600" spc="85" dirty="0">
                <a:latin typeface="Times New Roman"/>
                <a:cs typeface="Times New Roman"/>
              </a:rPr>
              <a:t>tasks</a:t>
            </a:r>
            <a:r>
              <a:rPr lang="en-US" sz="2600" spc="-140" dirty="0">
                <a:latin typeface="Times New Roman"/>
                <a:cs typeface="Times New Roman"/>
              </a:rPr>
              <a:t> </a:t>
            </a:r>
            <a:r>
              <a:rPr lang="en-US" sz="2600" spc="114" dirty="0">
                <a:latin typeface="Times New Roman"/>
                <a:cs typeface="Times New Roman"/>
              </a:rPr>
              <a:t>or</a:t>
            </a:r>
            <a:r>
              <a:rPr lang="en-US" sz="2600" spc="-150" dirty="0">
                <a:latin typeface="Times New Roman"/>
                <a:cs typeface="Times New Roman"/>
              </a:rPr>
              <a:t> </a:t>
            </a:r>
            <a:r>
              <a:rPr lang="en-US" sz="2600" spc="60" dirty="0">
                <a:latin typeface="Times New Roman"/>
                <a:cs typeface="Times New Roman"/>
              </a:rPr>
              <a:t>activities</a:t>
            </a:r>
            <a:r>
              <a:rPr lang="en-US" sz="2600" spc="-100" dirty="0">
                <a:latin typeface="Times New Roman"/>
                <a:cs typeface="Times New Roman"/>
              </a:rPr>
              <a:t> </a:t>
            </a:r>
            <a:r>
              <a:rPr lang="en-US" sz="2600" spc="170" dirty="0">
                <a:latin typeface="Times New Roman"/>
                <a:cs typeface="Times New Roman"/>
              </a:rPr>
              <a:t>that</a:t>
            </a:r>
            <a:r>
              <a:rPr lang="en-US" sz="2600" spc="-125" dirty="0">
                <a:latin typeface="Times New Roman"/>
                <a:cs typeface="Times New Roman"/>
              </a:rPr>
              <a:t> </a:t>
            </a:r>
            <a:r>
              <a:rPr lang="en-US" sz="2600" spc="95" dirty="0">
                <a:latin typeface="Times New Roman"/>
                <a:cs typeface="Times New Roman"/>
              </a:rPr>
              <a:t>a</a:t>
            </a:r>
            <a:r>
              <a:rPr lang="en-US" sz="2600" spc="-135" dirty="0">
                <a:latin typeface="Times New Roman"/>
                <a:cs typeface="Times New Roman"/>
              </a:rPr>
              <a:t> </a:t>
            </a:r>
            <a:r>
              <a:rPr lang="en-US" sz="2600" spc="50" dirty="0">
                <a:latin typeface="Times New Roman"/>
                <a:cs typeface="Times New Roman"/>
              </a:rPr>
              <a:t>developer  </a:t>
            </a:r>
            <a:r>
              <a:rPr lang="en-US" sz="2600" spc="95" dirty="0">
                <a:latin typeface="Times New Roman"/>
                <a:cs typeface="Times New Roman"/>
              </a:rPr>
              <a:t>performs</a:t>
            </a:r>
            <a:r>
              <a:rPr lang="en-US" sz="2600" spc="-100" dirty="0">
                <a:latin typeface="Times New Roman"/>
                <a:cs typeface="Times New Roman"/>
              </a:rPr>
              <a:t> </a:t>
            </a:r>
            <a:r>
              <a:rPr lang="en-US" sz="2600" spc="135" dirty="0">
                <a:latin typeface="Times New Roman"/>
                <a:cs typeface="Times New Roman"/>
              </a:rPr>
              <a:t>to</a:t>
            </a:r>
            <a:r>
              <a:rPr lang="en-US" sz="2600" spc="-155" dirty="0">
                <a:latin typeface="Times New Roman"/>
                <a:cs typeface="Times New Roman"/>
              </a:rPr>
              <a:t> </a:t>
            </a:r>
            <a:r>
              <a:rPr lang="en-US" sz="2600" spc="10" dirty="0">
                <a:latin typeface="Times New Roman"/>
                <a:cs typeface="Times New Roman"/>
              </a:rPr>
              <a:t>evolve</a:t>
            </a:r>
            <a:r>
              <a:rPr lang="en-US" sz="2600" spc="-160" dirty="0">
                <a:latin typeface="Times New Roman"/>
                <a:cs typeface="Times New Roman"/>
              </a:rPr>
              <a:t> </a:t>
            </a:r>
            <a:r>
              <a:rPr lang="en-US" sz="2600" spc="155" dirty="0">
                <a:latin typeface="Times New Roman"/>
                <a:cs typeface="Times New Roman"/>
              </a:rPr>
              <a:t>an</a:t>
            </a:r>
            <a:r>
              <a:rPr lang="en-US" sz="2600" spc="-40" dirty="0">
                <a:latin typeface="Times New Roman"/>
                <a:cs typeface="Times New Roman"/>
              </a:rPr>
              <a:t> </a:t>
            </a:r>
            <a:r>
              <a:rPr lang="en-US" sz="2600" spc="105" dirty="0">
                <a:latin typeface="Times New Roman"/>
                <a:cs typeface="Times New Roman"/>
              </a:rPr>
              <a:t>information</a:t>
            </a:r>
            <a:r>
              <a:rPr lang="en-US" sz="2600" spc="-105" dirty="0">
                <a:latin typeface="Times New Roman"/>
                <a:cs typeface="Times New Roman"/>
              </a:rPr>
              <a:t> </a:t>
            </a:r>
            <a:r>
              <a:rPr lang="en-US" sz="2600" spc="80" dirty="0">
                <a:latin typeface="Times New Roman"/>
                <a:cs typeface="Times New Roman"/>
              </a:rPr>
              <a:t>system</a:t>
            </a:r>
            <a:r>
              <a:rPr lang="en-US" sz="2600" spc="-125" dirty="0">
                <a:latin typeface="Times New Roman"/>
                <a:cs typeface="Times New Roman"/>
              </a:rPr>
              <a:t> </a:t>
            </a:r>
            <a:r>
              <a:rPr lang="en-US" sz="2600" spc="45" dirty="0">
                <a:latin typeface="Times New Roman"/>
                <a:cs typeface="Times New Roman"/>
              </a:rPr>
              <a:t>over  </a:t>
            </a:r>
            <a:r>
              <a:rPr lang="en-US" sz="2600" spc="125" dirty="0">
                <a:latin typeface="Times New Roman"/>
                <a:cs typeface="Times New Roman"/>
              </a:rPr>
              <a:t>time</a:t>
            </a:r>
            <a:endParaRPr lang="en-US" sz="2600" dirty="0">
              <a:latin typeface="Times New Roman"/>
              <a:cs typeface="Times New Roman"/>
            </a:endParaRPr>
          </a:p>
          <a:p>
            <a:pPr marL="0" indent="0">
              <a:buNone/>
            </a:pPr>
            <a:endParaRPr lang="en-US" dirty="0"/>
          </a:p>
        </p:txBody>
      </p:sp>
    </p:spTree>
    <p:extLst>
      <p:ext uri="{BB962C8B-B14F-4D97-AF65-F5344CB8AC3E}">
        <p14:creationId xmlns:p14="http://schemas.microsoft.com/office/powerpoint/2010/main" val="1240350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6" y="456921"/>
            <a:ext cx="4750435" cy="690574"/>
          </a:xfrm>
          <a:prstGeom prst="rect">
            <a:avLst/>
          </a:prstGeom>
        </p:spPr>
        <p:txBody>
          <a:bodyPr vert="horz" wrap="square" lIns="0" tIns="13335" rIns="0" bIns="0" rtlCol="0" anchor="ctr">
            <a:spAutoFit/>
          </a:bodyPr>
          <a:lstStyle/>
          <a:p>
            <a:pPr marL="12700">
              <a:lnSpc>
                <a:spcPct val="100000"/>
              </a:lnSpc>
              <a:spcBef>
                <a:spcPts val="105"/>
              </a:spcBef>
            </a:pPr>
            <a:r>
              <a:rPr spc="-285" dirty="0"/>
              <a:t>Analysis</a:t>
            </a:r>
            <a:r>
              <a:rPr spc="-375" dirty="0"/>
              <a:t> </a:t>
            </a:r>
            <a:r>
              <a:rPr spc="-105" dirty="0"/>
              <a:t>Workflow</a:t>
            </a:r>
          </a:p>
        </p:txBody>
      </p:sp>
      <p:sp>
        <p:nvSpPr>
          <p:cNvPr id="8" name="object 8"/>
          <p:cNvSpPr txBox="1"/>
          <p:nvPr/>
        </p:nvSpPr>
        <p:spPr>
          <a:xfrm>
            <a:off x="1966366" y="1645666"/>
            <a:ext cx="8078470" cy="4598054"/>
          </a:xfrm>
          <a:prstGeom prst="rect">
            <a:avLst/>
          </a:prstGeom>
        </p:spPr>
        <p:txBody>
          <a:bodyPr vert="horz" wrap="square" lIns="0" tIns="12065" rIns="0" bIns="0" rtlCol="0">
            <a:spAutoFit/>
          </a:bodyPr>
          <a:lstStyle/>
          <a:p>
            <a:pPr marL="356870" indent="-344170">
              <a:spcBef>
                <a:spcPts val="95"/>
              </a:spcBef>
              <a:buClr>
                <a:srgbClr val="0AD0D9"/>
              </a:buClr>
              <a:buSzPct val="94736"/>
              <a:buChar char=""/>
              <a:tabLst>
                <a:tab pos="356870" algn="l"/>
                <a:tab pos="357505" algn="l"/>
              </a:tabLst>
            </a:pPr>
            <a:r>
              <a:rPr sz="1900" spc="-5" dirty="0">
                <a:latin typeface="Arial"/>
                <a:cs typeface="Arial"/>
              </a:rPr>
              <a:t>Structure the Use</a:t>
            </a:r>
            <a:r>
              <a:rPr sz="1900" spc="25" dirty="0">
                <a:latin typeface="Arial"/>
                <a:cs typeface="Arial"/>
              </a:rPr>
              <a:t> </a:t>
            </a:r>
            <a:r>
              <a:rPr sz="1900" spc="-5" dirty="0">
                <a:latin typeface="Arial"/>
                <a:cs typeface="Arial"/>
              </a:rPr>
              <a:t>Cases</a:t>
            </a:r>
            <a:endParaRPr sz="1900">
              <a:latin typeface="Arial"/>
              <a:cs typeface="Arial"/>
            </a:endParaRPr>
          </a:p>
          <a:p>
            <a:pPr marL="356870" indent="-344170">
              <a:buClr>
                <a:srgbClr val="0AD0D9"/>
              </a:buClr>
              <a:buSzPct val="94736"/>
              <a:buChar char=""/>
              <a:tabLst>
                <a:tab pos="356870" algn="l"/>
                <a:tab pos="357505" algn="l"/>
              </a:tabLst>
            </a:pPr>
            <a:r>
              <a:rPr sz="1900" spc="-5" dirty="0">
                <a:latin typeface="Arial"/>
                <a:cs typeface="Arial"/>
              </a:rPr>
              <a:t>Start reasoning about the internal of the</a:t>
            </a:r>
            <a:r>
              <a:rPr sz="1900" spc="110" dirty="0">
                <a:latin typeface="Arial"/>
                <a:cs typeface="Arial"/>
              </a:rPr>
              <a:t> </a:t>
            </a:r>
            <a:r>
              <a:rPr sz="1900" spc="-5" dirty="0">
                <a:latin typeface="Arial"/>
                <a:cs typeface="Arial"/>
              </a:rPr>
              <a:t>system</a:t>
            </a:r>
            <a:endParaRPr sz="1900">
              <a:latin typeface="Arial"/>
              <a:cs typeface="Arial"/>
            </a:endParaRPr>
          </a:p>
          <a:p>
            <a:pPr marL="356870" indent="-344170">
              <a:spcBef>
                <a:spcPts val="5"/>
              </a:spcBef>
              <a:buClr>
                <a:srgbClr val="0AD0D9"/>
              </a:buClr>
              <a:buSzPct val="94736"/>
              <a:buChar char=""/>
              <a:tabLst>
                <a:tab pos="356870" algn="l"/>
                <a:tab pos="357505" algn="l"/>
              </a:tabLst>
            </a:pPr>
            <a:r>
              <a:rPr sz="1900" spc="-5" dirty="0">
                <a:latin typeface="Arial"/>
                <a:cs typeface="Arial"/>
              </a:rPr>
              <a:t>Develop Analysis Model: Class Diagram and State</a:t>
            </a:r>
            <a:r>
              <a:rPr sz="1900" spc="55" dirty="0">
                <a:latin typeface="Arial"/>
                <a:cs typeface="Arial"/>
              </a:rPr>
              <a:t> </a:t>
            </a:r>
            <a:r>
              <a:rPr sz="1900" spc="-5" dirty="0">
                <a:latin typeface="Arial"/>
                <a:cs typeface="Arial"/>
              </a:rPr>
              <a:t>Diagram</a:t>
            </a:r>
            <a:endParaRPr sz="1900">
              <a:latin typeface="Arial"/>
              <a:cs typeface="Arial"/>
            </a:endParaRPr>
          </a:p>
          <a:p>
            <a:pPr marL="356870" indent="-344170">
              <a:buClr>
                <a:srgbClr val="0AD0D9"/>
              </a:buClr>
              <a:buSzPct val="94736"/>
              <a:buChar char=""/>
              <a:tabLst>
                <a:tab pos="356870" algn="l"/>
                <a:tab pos="357505" algn="l"/>
              </a:tabLst>
            </a:pPr>
            <a:r>
              <a:rPr sz="1900" spc="-5" dirty="0">
                <a:latin typeface="Arial"/>
                <a:cs typeface="Arial"/>
              </a:rPr>
              <a:t>Focus on </a:t>
            </a:r>
            <a:r>
              <a:rPr sz="1900" spc="-10" dirty="0">
                <a:latin typeface="Arial"/>
                <a:cs typeface="Arial"/>
              </a:rPr>
              <a:t>what </a:t>
            </a:r>
            <a:r>
              <a:rPr sz="1900" spc="-5" dirty="0">
                <a:latin typeface="Arial"/>
                <a:cs typeface="Arial"/>
              </a:rPr>
              <a:t>is the problem not how to solve</a:t>
            </a:r>
            <a:r>
              <a:rPr sz="1900" spc="150" dirty="0">
                <a:latin typeface="Arial"/>
                <a:cs typeface="Arial"/>
              </a:rPr>
              <a:t> </a:t>
            </a:r>
            <a:r>
              <a:rPr sz="1900" spc="-5" dirty="0">
                <a:latin typeface="Arial"/>
                <a:cs typeface="Arial"/>
              </a:rPr>
              <a:t>it</a:t>
            </a:r>
            <a:endParaRPr sz="1900">
              <a:latin typeface="Arial"/>
              <a:cs typeface="Arial"/>
            </a:endParaRPr>
          </a:p>
          <a:p>
            <a:pPr marL="356870" indent="-344170">
              <a:buClr>
                <a:srgbClr val="0AD0D9"/>
              </a:buClr>
              <a:buSzPct val="94736"/>
              <a:buChar char=""/>
              <a:tabLst>
                <a:tab pos="356870" algn="l"/>
                <a:tab pos="357505" algn="l"/>
              </a:tabLst>
            </a:pPr>
            <a:r>
              <a:rPr sz="1900" spc="-5" dirty="0">
                <a:latin typeface="Arial"/>
                <a:cs typeface="Arial"/>
              </a:rPr>
              <a:t>Understand the main concepts of the</a:t>
            </a:r>
            <a:r>
              <a:rPr sz="1900" spc="105" dirty="0">
                <a:latin typeface="Arial"/>
                <a:cs typeface="Arial"/>
              </a:rPr>
              <a:t> </a:t>
            </a:r>
            <a:r>
              <a:rPr sz="1900" spc="-5" dirty="0">
                <a:latin typeface="Arial"/>
                <a:cs typeface="Arial"/>
              </a:rPr>
              <a:t>problem</a:t>
            </a:r>
            <a:endParaRPr sz="1900">
              <a:latin typeface="Arial"/>
              <a:cs typeface="Arial"/>
            </a:endParaRPr>
          </a:p>
          <a:p>
            <a:pPr marL="356870" indent="-344170">
              <a:buClr>
                <a:srgbClr val="0AD0D9"/>
              </a:buClr>
              <a:buSzPct val="94736"/>
              <a:buChar char=""/>
              <a:tabLst>
                <a:tab pos="356870" algn="l"/>
                <a:tab pos="357505" algn="l"/>
              </a:tabLst>
            </a:pPr>
            <a:r>
              <a:rPr sz="1900" spc="-5" dirty="0">
                <a:latin typeface="Arial"/>
                <a:cs typeface="Arial"/>
              </a:rPr>
              <a:t>Three main types of classes stereotypes may be</a:t>
            </a:r>
            <a:r>
              <a:rPr sz="1900" spc="125" dirty="0">
                <a:latin typeface="Arial"/>
                <a:cs typeface="Arial"/>
              </a:rPr>
              <a:t> </a:t>
            </a:r>
            <a:r>
              <a:rPr sz="1900" spc="-5" dirty="0">
                <a:latin typeface="Arial"/>
                <a:cs typeface="Arial"/>
              </a:rPr>
              <a:t>used:</a:t>
            </a:r>
            <a:endParaRPr sz="1900">
              <a:latin typeface="Arial"/>
              <a:cs typeface="Arial"/>
            </a:endParaRPr>
          </a:p>
          <a:p>
            <a:pPr marL="759460" marR="126364" lvl="1" indent="-288290">
              <a:lnSpc>
                <a:spcPts val="1950"/>
              </a:lnSpc>
              <a:spcBef>
                <a:spcPts val="505"/>
              </a:spcBef>
              <a:buClr>
                <a:srgbClr val="0E6EC5"/>
              </a:buClr>
              <a:buSzPct val="87500"/>
              <a:buFont typeface="Arial"/>
              <a:buChar char=""/>
              <a:tabLst>
                <a:tab pos="824865" algn="l"/>
                <a:tab pos="825500" algn="l"/>
              </a:tabLst>
            </a:pPr>
            <a:r>
              <a:rPr sz="2000" spc="65" dirty="0">
                <a:latin typeface="Times New Roman"/>
                <a:cs typeface="Times New Roman"/>
              </a:rPr>
              <a:t>Boundary</a:t>
            </a:r>
            <a:r>
              <a:rPr sz="2000" spc="-65" dirty="0">
                <a:latin typeface="Times New Roman"/>
                <a:cs typeface="Times New Roman"/>
              </a:rPr>
              <a:t> </a:t>
            </a:r>
            <a:r>
              <a:rPr sz="2000" spc="20" dirty="0">
                <a:latin typeface="Times New Roman"/>
                <a:cs typeface="Times New Roman"/>
              </a:rPr>
              <a:t>Classes:</a:t>
            </a:r>
            <a:r>
              <a:rPr sz="2000" spc="-55" dirty="0">
                <a:latin typeface="Times New Roman"/>
                <a:cs typeface="Times New Roman"/>
              </a:rPr>
              <a:t> </a:t>
            </a:r>
            <a:r>
              <a:rPr sz="2000" spc="90" dirty="0">
                <a:latin typeface="Times New Roman"/>
                <a:cs typeface="Times New Roman"/>
              </a:rPr>
              <a:t>used</a:t>
            </a:r>
            <a:r>
              <a:rPr sz="2000" spc="-15" dirty="0">
                <a:latin typeface="Times New Roman"/>
                <a:cs typeface="Times New Roman"/>
              </a:rPr>
              <a:t> </a:t>
            </a:r>
            <a:r>
              <a:rPr sz="2000" spc="105" dirty="0">
                <a:latin typeface="Times New Roman"/>
                <a:cs typeface="Times New Roman"/>
              </a:rPr>
              <a:t>to</a:t>
            </a:r>
            <a:r>
              <a:rPr sz="2000" spc="-75" dirty="0">
                <a:latin typeface="Times New Roman"/>
                <a:cs typeface="Times New Roman"/>
              </a:rPr>
              <a:t> </a:t>
            </a:r>
            <a:r>
              <a:rPr sz="2000" spc="90" dirty="0">
                <a:latin typeface="Times New Roman"/>
                <a:cs typeface="Times New Roman"/>
              </a:rPr>
              <a:t>model</a:t>
            </a:r>
            <a:r>
              <a:rPr sz="2000" spc="-5" dirty="0">
                <a:latin typeface="Times New Roman"/>
                <a:cs typeface="Times New Roman"/>
              </a:rPr>
              <a:t> </a:t>
            </a:r>
            <a:r>
              <a:rPr sz="2000" spc="80" dirty="0">
                <a:latin typeface="Times New Roman"/>
                <a:cs typeface="Times New Roman"/>
              </a:rPr>
              <a:t>interaction</a:t>
            </a:r>
            <a:r>
              <a:rPr sz="2000" spc="-60" dirty="0">
                <a:latin typeface="Times New Roman"/>
                <a:cs typeface="Times New Roman"/>
              </a:rPr>
              <a:t> </a:t>
            </a:r>
            <a:r>
              <a:rPr sz="2000" spc="85" dirty="0">
                <a:latin typeface="Times New Roman"/>
                <a:cs typeface="Times New Roman"/>
              </a:rPr>
              <a:t>between</a:t>
            </a:r>
            <a:r>
              <a:rPr sz="2000" spc="-85" dirty="0">
                <a:latin typeface="Times New Roman"/>
                <a:cs typeface="Times New Roman"/>
              </a:rPr>
              <a:t> </a:t>
            </a:r>
            <a:r>
              <a:rPr sz="2000" spc="65" dirty="0">
                <a:latin typeface="Times New Roman"/>
                <a:cs typeface="Times New Roman"/>
              </a:rPr>
              <a:t>system</a:t>
            </a:r>
            <a:r>
              <a:rPr sz="2000" spc="-90" dirty="0">
                <a:latin typeface="Times New Roman"/>
                <a:cs typeface="Times New Roman"/>
              </a:rPr>
              <a:t> </a:t>
            </a:r>
            <a:r>
              <a:rPr sz="2000" spc="125" dirty="0">
                <a:latin typeface="Times New Roman"/>
                <a:cs typeface="Times New Roman"/>
              </a:rPr>
              <a:t>and  </a:t>
            </a:r>
            <a:r>
              <a:rPr sz="2000" spc="75" dirty="0">
                <a:latin typeface="Times New Roman"/>
                <a:cs typeface="Times New Roman"/>
              </a:rPr>
              <a:t>actors</a:t>
            </a:r>
            <a:endParaRPr sz="2000">
              <a:latin typeface="Times New Roman"/>
              <a:cs typeface="Times New Roman"/>
            </a:endParaRPr>
          </a:p>
          <a:p>
            <a:pPr marL="759460" marR="5080" lvl="1" indent="-288290">
              <a:lnSpc>
                <a:spcPts val="1920"/>
              </a:lnSpc>
              <a:spcBef>
                <a:spcPts val="470"/>
              </a:spcBef>
              <a:buClr>
                <a:srgbClr val="0E6EC5"/>
              </a:buClr>
              <a:buSzPct val="85000"/>
              <a:buFont typeface="Arial"/>
              <a:buChar char=""/>
              <a:tabLst>
                <a:tab pos="821690" algn="l"/>
                <a:tab pos="822325" algn="l"/>
              </a:tabLst>
            </a:pPr>
            <a:r>
              <a:rPr sz="2000" spc="60" dirty="0">
                <a:latin typeface="Times New Roman"/>
                <a:cs typeface="Times New Roman"/>
              </a:rPr>
              <a:t>Entity</a:t>
            </a:r>
            <a:r>
              <a:rPr sz="2000" spc="-80" dirty="0">
                <a:latin typeface="Times New Roman"/>
                <a:cs typeface="Times New Roman"/>
              </a:rPr>
              <a:t> </a:t>
            </a:r>
            <a:r>
              <a:rPr sz="2000" spc="20" dirty="0">
                <a:latin typeface="Times New Roman"/>
                <a:cs typeface="Times New Roman"/>
              </a:rPr>
              <a:t>Classes:</a:t>
            </a:r>
            <a:r>
              <a:rPr sz="2000" spc="-55" dirty="0">
                <a:latin typeface="Times New Roman"/>
                <a:cs typeface="Times New Roman"/>
              </a:rPr>
              <a:t> </a:t>
            </a:r>
            <a:r>
              <a:rPr sz="2000" spc="90" dirty="0">
                <a:latin typeface="Times New Roman"/>
                <a:cs typeface="Times New Roman"/>
              </a:rPr>
              <a:t>used</a:t>
            </a:r>
            <a:r>
              <a:rPr sz="2000" spc="-15" dirty="0">
                <a:latin typeface="Times New Roman"/>
                <a:cs typeface="Times New Roman"/>
              </a:rPr>
              <a:t> </a:t>
            </a:r>
            <a:r>
              <a:rPr sz="2000" spc="105" dirty="0">
                <a:latin typeface="Times New Roman"/>
                <a:cs typeface="Times New Roman"/>
              </a:rPr>
              <a:t>to</a:t>
            </a:r>
            <a:r>
              <a:rPr sz="2000" spc="-80" dirty="0">
                <a:latin typeface="Times New Roman"/>
                <a:cs typeface="Times New Roman"/>
              </a:rPr>
              <a:t> </a:t>
            </a:r>
            <a:r>
              <a:rPr sz="2000" spc="90" dirty="0">
                <a:latin typeface="Times New Roman"/>
                <a:cs typeface="Times New Roman"/>
              </a:rPr>
              <a:t>model</a:t>
            </a:r>
            <a:r>
              <a:rPr sz="2000" dirty="0">
                <a:latin typeface="Times New Roman"/>
                <a:cs typeface="Times New Roman"/>
              </a:rPr>
              <a:t> </a:t>
            </a:r>
            <a:r>
              <a:rPr sz="2000" spc="85" dirty="0">
                <a:latin typeface="Times New Roman"/>
                <a:cs typeface="Times New Roman"/>
              </a:rPr>
              <a:t>information</a:t>
            </a:r>
            <a:r>
              <a:rPr sz="2000" spc="-120" dirty="0">
                <a:latin typeface="Times New Roman"/>
                <a:cs typeface="Times New Roman"/>
              </a:rPr>
              <a:t> </a:t>
            </a:r>
            <a:r>
              <a:rPr sz="2000" spc="125" dirty="0">
                <a:latin typeface="Times New Roman"/>
                <a:cs typeface="Times New Roman"/>
              </a:rPr>
              <a:t>and</a:t>
            </a:r>
            <a:r>
              <a:rPr sz="2000" spc="-50" dirty="0">
                <a:latin typeface="Times New Roman"/>
                <a:cs typeface="Times New Roman"/>
              </a:rPr>
              <a:t> </a:t>
            </a:r>
            <a:r>
              <a:rPr sz="2000" spc="65" dirty="0">
                <a:latin typeface="Times New Roman"/>
                <a:cs typeface="Times New Roman"/>
              </a:rPr>
              <a:t>associated</a:t>
            </a:r>
            <a:r>
              <a:rPr sz="2000" spc="-20" dirty="0">
                <a:latin typeface="Times New Roman"/>
                <a:cs typeface="Times New Roman"/>
              </a:rPr>
              <a:t> </a:t>
            </a:r>
            <a:r>
              <a:rPr sz="2000" spc="65" dirty="0">
                <a:latin typeface="Times New Roman"/>
                <a:cs typeface="Times New Roman"/>
              </a:rPr>
              <a:t>behavior  </a:t>
            </a:r>
            <a:r>
              <a:rPr sz="2000" spc="50" dirty="0">
                <a:latin typeface="Times New Roman"/>
                <a:cs typeface="Times New Roman"/>
              </a:rPr>
              <a:t>deirectly</a:t>
            </a:r>
            <a:r>
              <a:rPr sz="2000" spc="-130" dirty="0">
                <a:latin typeface="Times New Roman"/>
                <a:cs typeface="Times New Roman"/>
              </a:rPr>
              <a:t> </a:t>
            </a:r>
            <a:r>
              <a:rPr sz="2000" spc="55" dirty="0">
                <a:latin typeface="Times New Roman"/>
                <a:cs typeface="Times New Roman"/>
              </a:rPr>
              <a:t>derived</a:t>
            </a:r>
            <a:r>
              <a:rPr sz="2000" spc="-30" dirty="0">
                <a:latin typeface="Times New Roman"/>
                <a:cs typeface="Times New Roman"/>
              </a:rPr>
              <a:t> </a:t>
            </a:r>
            <a:r>
              <a:rPr sz="2000" spc="75" dirty="0">
                <a:latin typeface="Times New Roman"/>
                <a:cs typeface="Times New Roman"/>
              </a:rPr>
              <a:t>from</a:t>
            </a:r>
            <a:r>
              <a:rPr sz="2000" spc="-70" dirty="0">
                <a:latin typeface="Times New Roman"/>
                <a:cs typeface="Times New Roman"/>
              </a:rPr>
              <a:t> </a:t>
            </a:r>
            <a:r>
              <a:rPr sz="2000" spc="55" dirty="0">
                <a:latin typeface="Times New Roman"/>
                <a:cs typeface="Times New Roman"/>
              </a:rPr>
              <a:t>real-world</a:t>
            </a:r>
            <a:r>
              <a:rPr sz="2000" spc="-65" dirty="0">
                <a:latin typeface="Times New Roman"/>
                <a:cs typeface="Times New Roman"/>
              </a:rPr>
              <a:t> </a:t>
            </a:r>
            <a:r>
              <a:rPr sz="2000" spc="80" dirty="0">
                <a:latin typeface="Times New Roman"/>
                <a:cs typeface="Times New Roman"/>
              </a:rPr>
              <a:t>concept</a:t>
            </a:r>
            <a:endParaRPr sz="2000">
              <a:latin typeface="Times New Roman"/>
              <a:cs typeface="Times New Roman"/>
            </a:endParaRPr>
          </a:p>
          <a:p>
            <a:pPr marL="759460" lvl="1" indent="-288290">
              <a:lnSpc>
                <a:spcPts val="2160"/>
              </a:lnSpc>
              <a:spcBef>
                <a:spcPts val="15"/>
              </a:spcBef>
              <a:buClr>
                <a:srgbClr val="0E6EC5"/>
              </a:buClr>
              <a:buSzPct val="85000"/>
              <a:buFont typeface="Arial"/>
              <a:buChar char=""/>
              <a:tabLst>
                <a:tab pos="758825" algn="l"/>
                <a:tab pos="759460" algn="l"/>
              </a:tabLst>
            </a:pPr>
            <a:r>
              <a:rPr sz="2000" spc="70" dirty="0">
                <a:latin typeface="Times New Roman"/>
                <a:cs typeface="Times New Roman"/>
              </a:rPr>
              <a:t>Control</a:t>
            </a:r>
            <a:r>
              <a:rPr sz="2000" spc="-65" dirty="0">
                <a:latin typeface="Times New Roman"/>
                <a:cs typeface="Times New Roman"/>
              </a:rPr>
              <a:t> </a:t>
            </a:r>
            <a:r>
              <a:rPr sz="2000" spc="10" dirty="0">
                <a:latin typeface="Times New Roman"/>
                <a:cs typeface="Times New Roman"/>
              </a:rPr>
              <a:t>Class:</a:t>
            </a:r>
            <a:r>
              <a:rPr sz="2000" spc="-40" dirty="0">
                <a:latin typeface="Times New Roman"/>
                <a:cs typeface="Times New Roman"/>
              </a:rPr>
              <a:t> </a:t>
            </a:r>
            <a:r>
              <a:rPr sz="2000" spc="90" dirty="0">
                <a:latin typeface="Times New Roman"/>
                <a:cs typeface="Times New Roman"/>
              </a:rPr>
              <a:t>used</a:t>
            </a:r>
            <a:r>
              <a:rPr sz="2000" spc="-20" dirty="0">
                <a:latin typeface="Times New Roman"/>
                <a:cs typeface="Times New Roman"/>
              </a:rPr>
              <a:t> </a:t>
            </a:r>
            <a:r>
              <a:rPr sz="2000" spc="105" dirty="0">
                <a:latin typeface="Times New Roman"/>
                <a:cs typeface="Times New Roman"/>
              </a:rPr>
              <a:t>to</a:t>
            </a:r>
            <a:r>
              <a:rPr sz="2000" spc="-75" dirty="0">
                <a:latin typeface="Times New Roman"/>
                <a:cs typeface="Times New Roman"/>
              </a:rPr>
              <a:t> </a:t>
            </a:r>
            <a:r>
              <a:rPr sz="2000" spc="90" dirty="0">
                <a:latin typeface="Times New Roman"/>
                <a:cs typeface="Times New Roman"/>
              </a:rPr>
              <a:t>model</a:t>
            </a:r>
            <a:r>
              <a:rPr sz="2000" dirty="0">
                <a:latin typeface="Times New Roman"/>
                <a:cs typeface="Times New Roman"/>
              </a:rPr>
              <a:t> </a:t>
            </a:r>
            <a:r>
              <a:rPr sz="2000" spc="70" dirty="0">
                <a:latin typeface="Times New Roman"/>
                <a:cs typeface="Times New Roman"/>
              </a:rPr>
              <a:t>business</a:t>
            </a:r>
            <a:r>
              <a:rPr sz="2000" spc="-55" dirty="0">
                <a:latin typeface="Times New Roman"/>
                <a:cs typeface="Times New Roman"/>
              </a:rPr>
              <a:t> </a:t>
            </a:r>
            <a:r>
              <a:rPr sz="2000" spc="25" dirty="0">
                <a:latin typeface="Times New Roman"/>
                <a:cs typeface="Times New Roman"/>
              </a:rPr>
              <a:t>logic,</a:t>
            </a:r>
            <a:r>
              <a:rPr sz="2000" spc="-70" dirty="0">
                <a:latin typeface="Times New Roman"/>
                <a:cs typeface="Times New Roman"/>
              </a:rPr>
              <a:t> </a:t>
            </a:r>
            <a:r>
              <a:rPr sz="2000" spc="95" dirty="0">
                <a:latin typeface="Times New Roman"/>
                <a:cs typeface="Times New Roman"/>
              </a:rPr>
              <a:t>computations</a:t>
            </a:r>
            <a:endParaRPr sz="2000">
              <a:latin typeface="Times New Roman"/>
              <a:cs typeface="Times New Roman"/>
            </a:endParaRPr>
          </a:p>
          <a:p>
            <a:pPr marL="759460">
              <a:lnSpc>
                <a:spcPts val="2160"/>
              </a:lnSpc>
            </a:pPr>
            <a:r>
              <a:rPr sz="2000" spc="85" dirty="0">
                <a:latin typeface="Times New Roman"/>
                <a:cs typeface="Times New Roman"/>
              </a:rPr>
              <a:t>transactions </a:t>
            </a:r>
            <a:r>
              <a:rPr sz="2000" spc="90" dirty="0">
                <a:latin typeface="Times New Roman"/>
                <a:cs typeface="Times New Roman"/>
              </a:rPr>
              <a:t>or</a:t>
            </a:r>
            <a:r>
              <a:rPr sz="2000" spc="-355" dirty="0">
                <a:latin typeface="Times New Roman"/>
                <a:cs typeface="Times New Roman"/>
              </a:rPr>
              <a:t> </a:t>
            </a:r>
            <a:r>
              <a:rPr sz="2000" spc="75" dirty="0">
                <a:latin typeface="Times New Roman"/>
                <a:cs typeface="Times New Roman"/>
              </a:rPr>
              <a:t>coordination.</a:t>
            </a:r>
            <a:endParaRPr sz="2000">
              <a:latin typeface="Times New Roman"/>
              <a:cs typeface="Times New Roman"/>
            </a:endParaRPr>
          </a:p>
          <a:p>
            <a:pPr marL="356870" indent="-344170">
              <a:buClr>
                <a:srgbClr val="0AD0D9"/>
              </a:buClr>
              <a:buSzPct val="95000"/>
              <a:buFont typeface="Arial"/>
              <a:buChar char=""/>
              <a:tabLst>
                <a:tab pos="356870" algn="l"/>
                <a:tab pos="357505" algn="l"/>
              </a:tabLst>
            </a:pPr>
            <a:r>
              <a:rPr sz="2000" spc="75" dirty="0">
                <a:latin typeface="Times New Roman"/>
                <a:cs typeface="Times New Roman"/>
              </a:rPr>
              <a:t>The</a:t>
            </a:r>
            <a:r>
              <a:rPr sz="2000" spc="-114" dirty="0">
                <a:latin typeface="Times New Roman"/>
                <a:cs typeface="Times New Roman"/>
              </a:rPr>
              <a:t> </a:t>
            </a:r>
            <a:r>
              <a:rPr sz="2000" spc="55" dirty="0">
                <a:latin typeface="Times New Roman"/>
                <a:cs typeface="Times New Roman"/>
              </a:rPr>
              <a:t>specification</a:t>
            </a:r>
            <a:r>
              <a:rPr sz="2000" spc="-85" dirty="0">
                <a:latin typeface="Times New Roman"/>
                <a:cs typeface="Times New Roman"/>
              </a:rPr>
              <a:t> </a:t>
            </a:r>
            <a:r>
              <a:rPr sz="2000" spc="114" dirty="0">
                <a:latin typeface="Times New Roman"/>
                <a:cs typeface="Times New Roman"/>
              </a:rPr>
              <a:t>document</a:t>
            </a:r>
            <a:r>
              <a:rPr sz="2000" spc="-70" dirty="0">
                <a:latin typeface="Times New Roman"/>
                <a:cs typeface="Times New Roman"/>
              </a:rPr>
              <a:t> </a:t>
            </a:r>
            <a:r>
              <a:rPr sz="2000" spc="125" dirty="0">
                <a:latin typeface="Times New Roman"/>
                <a:cs typeface="Times New Roman"/>
              </a:rPr>
              <a:t>must</a:t>
            </a:r>
            <a:r>
              <a:rPr sz="2000" spc="-60" dirty="0">
                <a:latin typeface="Times New Roman"/>
                <a:cs typeface="Times New Roman"/>
              </a:rPr>
              <a:t> </a:t>
            </a:r>
            <a:r>
              <a:rPr sz="2000" spc="125" dirty="0">
                <a:latin typeface="Times New Roman"/>
                <a:cs typeface="Times New Roman"/>
              </a:rPr>
              <a:t>not</a:t>
            </a:r>
            <a:r>
              <a:rPr sz="2000" spc="-70" dirty="0">
                <a:latin typeface="Times New Roman"/>
                <a:cs typeface="Times New Roman"/>
              </a:rPr>
              <a:t> </a:t>
            </a:r>
            <a:r>
              <a:rPr sz="2000" spc="45" dirty="0">
                <a:latin typeface="Times New Roman"/>
                <a:cs typeface="Times New Roman"/>
              </a:rPr>
              <a:t>have</a:t>
            </a:r>
            <a:endParaRPr sz="2000">
              <a:latin typeface="Times New Roman"/>
              <a:cs typeface="Times New Roman"/>
            </a:endParaRPr>
          </a:p>
          <a:p>
            <a:pPr marL="759460" lvl="1" indent="-288290">
              <a:spcBef>
                <a:spcPts val="10"/>
              </a:spcBef>
              <a:buClr>
                <a:srgbClr val="0E6EC5"/>
              </a:buClr>
              <a:buSzPct val="83333"/>
              <a:buFont typeface="Arial"/>
              <a:buChar char=""/>
              <a:tabLst>
                <a:tab pos="758825" algn="l"/>
                <a:tab pos="759460" algn="l"/>
              </a:tabLst>
            </a:pPr>
            <a:r>
              <a:rPr spc="65" dirty="0">
                <a:latin typeface="Times New Roman"/>
                <a:cs typeface="Times New Roman"/>
              </a:rPr>
              <a:t>Contradictions</a:t>
            </a:r>
            <a:endParaRPr>
              <a:latin typeface="Times New Roman"/>
              <a:cs typeface="Times New Roman"/>
            </a:endParaRPr>
          </a:p>
          <a:p>
            <a:pPr marL="759460" lvl="1" indent="-288290">
              <a:buClr>
                <a:srgbClr val="0E6EC5"/>
              </a:buClr>
              <a:buSzPct val="83333"/>
              <a:buFont typeface="Arial"/>
              <a:buChar char=""/>
              <a:tabLst>
                <a:tab pos="758825" algn="l"/>
                <a:tab pos="759460" algn="l"/>
              </a:tabLst>
            </a:pPr>
            <a:r>
              <a:rPr spc="65" dirty="0">
                <a:latin typeface="Times New Roman"/>
                <a:cs typeface="Times New Roman"/>
              </a:rPr>
              <a:t>Omissions</a:t>
            </a:r>
            <a:endParaRPr>
              <a:latin typeface="Times New Roman"/>
              <a:cs typeface="Times New Roman"/>
            </a:endParaRPr>
          </a:p>
          <a:p>
            <a:pPr marL="759460" lvl="1" indent="-288290">
              <a:buClr>
                <a:srgbClr val="0E6EC5"/>
              </a:buClr>
              <a:buSzPct val="83333"/>
              <a:buFont typeface="Arial"/>
              <a:buChar char=""/>
              <a:tabLst>
                <a:tab pos="758825" algn="l"/>
                <a:tab pos="759460" algn="l"/>
              </a:tabLst>
            </a:pPr>
            <a:r>
              <a:rPr spc="70" dirty="0">
                <a:latin typeface="Times New Roman"/>
                <a:cs typeface="Times New Roman"/>
              </a:rPr>
              <a:t>Incompleteness</a:t>
            </a:r>
            <a:endParaRPr>
              <a:latin typeface="Times New Roman"/>
              <a:cs typeface="Times New Roman"/>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solidFill>
                            <a:srgbClr val="F49100"/>
                          </a:solidFill>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5" y="456921"/>
            <a:ext cx="4406900" cy="690574"/>
          </a:xfrm>
          <a:prstGeom prst="rect">
            <a:avLst/>
          </a:prstGeom>
        </p:spPr>
        <p:txBody>
          <a:bodyPr vert="horz" wrap="square" lIns="0" tIns="13335" rIns="0" bIns="0" rtlCol="0" anchor="ctr">
            <a:spAutoFit/>
          </a:bodyPr>
          <a:lstStyle/>
          <a:p>
            <a:pPr marL="12700">
              <a:lnSpc>
                <a:spcPct val="100000"/>
              </a:lnSpc>
              <a:spcBef>
                <a:spcPts val="105"/>
              </a:spcBef>
            </a:pPr>
            <a:r>
              <a:rPr spc="-325" dirty="0"/>
              <a:t>Design</a:t>
            </a:r>
            <a:r>
              <a:rPr spc="-355" dirty="0"/>
              <a:t> </a:t>
            </a:r>
            <a:r>
              <a:rPr spc="-105" dirty="0"/>
              <a:t>Workflow</a:t>
            </a:r>
          </a:p>
        </p:txBody>
      </p:sp>
      <p:sp>
        <p:nvSpPr>
          <p:cNvPr id="8" name="object 8"/>
          <p:cNvSpPr txBox="1"/>
          <p:nvPr/>
        </p:nvSpPr>
        <p:spPr>
          <a:xfrm>
            <a:off x="2593035" y="1685289"/>
            <a:ext cx="6168390" cy="2538730"/>
          </a:xfrm>
          <a:prstGeom prst="rect">
            <a:avLst/>
          </a:prstGeom>
        </p:spPr>
        <p:txBody>
          <a:bodyPr vert="horz" wrap="square" lIns="0" tIns="13335" rIns="0" bIns="0" rtlCol="0">
            <a:spAutoFit/>
          </a:bodyPr>
          <a:lstStyle/>
          <a:p>
            <a:pPr marL="285115" marR="5080" indent="-273050">
              <a:spcBef>
                <a:spcPts val="105"/>
              </a:spcBef>
            </a:pPr>
            <a:r>
              <a:rPr sz="2750" spc="-715" dirty="0">
                <a:solidFill>
                  <a:srgbClr val="0AD0D9"/>
                </a:solidFill>
                <a:latin typeface="Arial"/>
                <a:cs typeface="Arial"/>
              </a:rPr>
              <a:t></a:t>
            </a:r>
            <a:r>
              <a:rPr sz="2750" spc="-695" dirty="0">
                <a:solidFill>
                  <a:srgbClr val="0AD0D9"/>
                </a:solidFill>
                <a:latin typeface="Arial"/>
                <a:cs typeface="Arial"/>
              </a:rPr>
              <a:t> </a:t>
            </a:r>
            <a:r>
              <a:rPr sz="2900" spc="110" dirty="0">
                <a:latin typeface="Times New Roman"/>
                <a:cs typeface="Times New Roman"/>
              </a:rPr>
              <a:t>The</a:t>
            </a:r>
            <a:r>
              <a:rPr sz="2900" spc="-170" dirty="0">
                <a:latin typeface="Times New Roman"/>
                <a:cs typeface="Times New Roman"/>
              </a:rPr>
              <a:t> </a:t>
            </a:r>
            <a:r>
              <a:rPr sz="2900" spc="125" dirty="0">
                <a:latin typeface="Times New Roman"/>
                <a:cs typeface="Times New Roman"/>
              </a:rPr>
              <a:t>aim</a:t>
            </a:r>
            <a:r>
              <a:rPr sz="2900" spc="-135" dirty="0">
                <a:latin typeface="Times New Roman"/>
                <a:cs typeface="Times New Roman"/>
              </a:rPr>
              <a:t> </a:t>
            </a:r>
            <a:r>
              <a:rPr sz="2900" spc="25" dirty="0">
                <a:latin typeface="Times New Roman"/>
                <a:cs typeface="Times New Roman"/>
              </a:rPr>
              <a:t>of</a:t>
            </a:r>
            <a:r>
              <a:rPr sz="2900" spc="40" dirty="0">
                <a:latin typeface="Times New Roman"/>
                <a:cs typeface="Times New Roman"/>
              </a:rPr>
              <a:t> </a:t>
            </a:r>
            <a:r>
              <a:rPr sz="2900" spc="180" dirty="0">
                <a:latin typeface="Times New Roman"/>
                <a:cs typeface="Times New Roman"/>
              </a:rPr>
              <a:t>the</a:t>
            </a:r>
            <a:r>
              <a:rPr sz="2900" spc="-155" dirty="0">
                <a:latin typeface="Times New Roman"/>
                <a:cs typeface="Times New Roman"/>
              </a:rPr>
              <a:t> </a:t>
            </a:r>
            <a:r>
              <a:rPr sz="2900" spc="100" dirty="0">
                <a:latin typeface="Times New Roman"/>
                <a:cs typeface="Times New Roman"/>
              </a:rPr>
              <a:t>design</a:t>
            </a:r>
            <a:r>
              <a:rPr sz="2900" spc="-120" dirty="0">
                <a:latin typeface="Times New Roman"/>
                <a:cs typeface="Times New Roman"/>
              </a:rPr>
              <a:t> </a:t>
            </a:r>
            <a:r>
              <a:rPr sz="2900" spc="65" dirty="0">
                <a:latin typeface="Times New Roman"/>
                <a:cs typeface="Times New Roman"/>
              </a:rPr>
              <a:t>workflow</a:t>
            </a:r>
            <a:r>
              <a:rPr sz="2900" spc="-85" dirty="0">
                <a:latin typeface="Times New Roman"/>
                <a:cs typeface="Times New Roman"/>
              </a:rPr>
              <a:t> </a:t>
            </a:r>
            <a:r>
              <a:rPr sz="2900" spc="25" dirty="0">
                <a:latin typeface="Times New Roman"/>
                <a:cs typeface="Times New Roman"/>
              </a:rPr>
              <a:t>is</a:t>
            </a:r>
            <a:r>
              <a:rPr sz="2900" spc="-90" dirty="0">
                <a:latin typeface="Times New Roman"/>
                <a:cs typeface="Times New Roman"/>
              </a:rPr>
              <a:t> </a:t>
            </a:r>
            <a:r>
              <a:rPr sz="2900" spc="140" dirty="0">
                <a:latin typeface="Times New Roman"/>
                <a:cs typeface="Times New Roman"/>
              </a:rPr>
              <a:t>to  </a:t>
            </a:r>
            <a:r>
              <a:rPr sz="2900" spc="90" dirty="0">
                <a:latin typeface="Times New Roman"/>
                <a:cs typeface="Times New Roman"/>
              </a:rPr>
              <a:t>refine</a:t>
            </a:r>
            <a:r>
              <a:rPr sz="2900" spc="-130" dirty="0">
                <a:latin typeface="Times New Roman"/>
                <a:cs typeface="Times New Roman"/>
              </a:rPr>
              <a:t> </a:t>
            </a:r>
            <a:r>
              <a:rPr sz="2900" spc="180" dirty="0">
                <a:latin typeface="Times New Roman"/>
                <a:cs typeface="Times New Roman"/>
              </a:rPr>
              <a:t>the</a:t>
            </a:r>
            <a:r>
              <a:rPr sz="2900" spc="-155" dirty="0">
                <a:latin typeface="Times New Roman"/>
                <a:cs typeface="Times New Roman"/>
              </a:rPr>
              <a:t> </a:t>
            </a:r>
            <a:r>
              <a:rPr sz="2900" spc="60" dirty="0">
                <a:latin typeface="Times New Roman"/>
                <a:cs typeface="Times New Roman"/>
              </a:rPr>
              <a:t>analysis</a:t>
            </a:r>
            <a:r>
              <a:rPr sz="2900" spc="-165" dirty="0">
                <a:latin typeface="Times New Roman"/>
                <a:cs typeface="Times New Roman"/>
              </a:rPr>
              <a:t> </a:t>
            </a:r>
            <a:r>
              <a:rPr sz="2900" spc="65" dirty="0">
                <a:latin typeface="Times New Roman"/>
                <a:cs typeface="Times New Roman"/>
              </a:rPr>
              <a:t>workflow</a:t>
            </a:r>
            <a:r>
              <a:rPr sz="2900" spc="-135" dirty="0">
                <a:latin typeface="Times New Roman"/>
                <a:cs typeface="Times New Roman"/>
              </a:rPr>
              <a:t> </a:t>
            </a:r>
            <a:r>
              <a:rPr sz="2900" spc="130" dirty="0">
                <a:latin typeface="Times New Roman"/>
                <a:cs typeface="Times New Roman"/>
              </a:rPr>
              <a:t>until</a:t>
            </a:r>
            <a:r>
              <a:rPr sz="2900" spc="-50" dirty="0">
                <a:latin typeface="Times New Roman"/>
                <a:cs typeface="Times New Roman"/>
              </a:rPr>
              <a:t> </a:t>
            </a:r>
            <a:r>
              <a:rPr sz="2900" spc="180" dirty="0">
                <a:latin typeface="Times New Roman"/>
                <a:cs typeface="Times New Roman"/>
              </a:rPr>
              <a:t>the  </a:t>
            </a:r>
            <a:r>
              <a:rPr sz="2900" spc="110" dirty="0">
                <a:latin typeface="Times New Roman"/>
                <a:cs typeface="Times New Roman"/>
              </a:rPr>
              <a:t>material </a:t>
            </a:r>
            <a:r>
              <a:rPr sz="2900" spc="25" dirty="0">
                <a:latin typeface="Times New Roman"/>
                <a:cs typeface="Times New Roman"/>
              </a:rPr>
              <a:t>is </a:t>
            </a:r>
            <a:r>
              <a:rPr sz="2900" spc="125" dirty="0">
                <a:latin typeface="Times New Roman"/>
                <a:cs typeface="Times New Roman"/>
              </a:rPr>
              <a:t>in </a:t>
            </a:r>
            <a:r>
              <a:rPr sz="2900" spc="105" dirty="0">
                <a:latin typeface="Times New Roman"/>
                <a:cs typeface="Times New Roman"/>
              </a:rPr>
              <a:t>a form </a:t>
            </a:r>
            <a:r>
              <a:rPr sz="2900" spc="190" dirty="0">
                <a:latin typeface="Times New Roman"/>
                <a:cs typeface="Times New Roman"/>
              </a:rPr>
              <a:t>that </a:t>
            </a:r>
            <a:r>
              <a:rPr sz="2900" spc="125" dirty="0">
                <a:latin typeface="Times New Roman"/>
                <a:cs typeface="Times New Roman"/>
              </a:rPr>
              <a:t>can </a:t>
            </a:r>
            <a:r>
              <a:rPr sz="2900" spc="130" dirty="0">
                <a:latin typeface="Times New Roman"/>
                <a:cs typeface="Times New Roman"/>
              </a:rPr>
              <a:t>be  </a:t>
            </a:r>
            <a:r>
              <a:rPr sz="2900" spc="145" dirty="0">
                <a:latin typeface="Times New Roman"/>
                <a:cs typeface="Times New Roman"/>
              </a:rPr>
              <a:t>implemented </a:t>
            </a:r>
            <a:r>
              <a:rPr sz="2900" spc="45" dirty="0">
                <a:latin typeface="Times New Roman"/>
                <a:cs typeface="Times New Roman"/>
              </a:rPr>
              <a:t>by </a:t>
            </a:r>
            <a:r>
              <a:rPr sz="2900" spc="180" dirty="0">
                <a:latin typeface="Times New Roman"/>
                <a:cs typeface="Times New Roman"/>
              </a:rPr>
              <a:t>the</a:t>
            </a:r>
            <a:r>
              <a:rPr sz="2900" spc="-475" dirty="0">
                <a:latin typeface="Times New Roman"/>
                <a:cs typeface="Times New Roman"/>
              </a:rPr>
              <a:t> </a:t>
            </a:r>
            <a:r>
              <a:rPr sz="2900" spc="130" dirty="0">
                <a:latin typeface="Times New Roman"/>
                <a:cs typeface="Times New Roman"/>
              </a:rPr>
              <a:t>programmers</a:t>
            </a:r>
            <a:endParaRPr sz="2900">
              <a:latin typeface="Times New Roman"/>
              <a:cs typeface="Times New Roman"/>
            </a:endParaRPr>
          </a:p>
          <a:p>
            <a:pPr marL="405765">
              <a:spcBef>
                <a:spcPts val="585"/>
              </a:spcBef>
            </a:pPr>
            <a:r>
              <a:rPr sz="1850" spc="-465" dirty="0">
                <a:solidFill>
                  <a:srgbClr val="0E6EC5"/>
                </a:solidFill>
                <a:latin typeface="Arial"/>
                <a:cs typeface="Arial"/>
              </a:rPr>
              <a:t></a:t>
            </a:r>
            <a:r>
              <a:rPr sz="1850" spc="-445" dirty="0">
                <a:solidFill>
                  <a:srgbClr val="0E6EC5"/>
                </a:solidFill>
                <a:latin typeface="Arial"/>
                <a:cs typeface="Arial"/>
              </a:rPr>
              <a:t> </a:t>
            </a:r>
            <a:r>
              <a:rPr sz="2200" spc="90" dirty="0">
                <a:latin typeface="Times New Roman"/>
                <a:cs typeface="Times New Roman"/>
              </a:rPr>
              <a:t>Determines</a:t>
            </a:r>
            <a:r>
              <a:rPr sz="2200" spc="-110" dirty="0">
                <a:latin typeface="Times New Roman"/>
                <a:cs typeface="Times New Roman"/>
              </a:rPr>
              <a:t> </a:t>
            </a:r>
            <a:r>
              <a:rPr sz="2200" spc="135" dirty="0">
                <a:latin typeface="Times New Roman"/>
                <a:cs typeface="Times New Roman"/>
              </a:rPr>
              <a:t>the</a:t>
            </a:r>
            <a:r>
              <a:rPr sz="2200" spc="-55" dirty="0">
                <a:latin typeface="Times New Roman"/>
                <a:cs typeface="Times New Roman"/>
              </a:rPr>
              <a:t> </a:t>
            </a:r>
            <a:r>
              <a:rPr sz="2200" spc="95" dirty="0">
                <a:latin typeface="Times New Roman"/>
                <a:cs typeface="Times New Roman"/>
              </a:rPr>
              <a:t>internal</a:t>
            </a:r>
            <a:r>
              <a:rPr sz="2200" spc="-85" dirty="0">
                <a:latin typeface="Times New Roman"/>
                <a:cs typeface="Times New Roman"/>
              </a:rPr>
              <a:t> </a:t>
            </a:r>
            <a:r>
              <a:rPr sz="2200" spc="100" dirty="0">
                <a:latin typeface="Times New Roman"/>
                <a:cs typeface="Times New Roman"/>
              </a:rPr>
              <a:t>structure</a:t>
            </a:r>
            <a:r>
              <a:rPr sz="2200" spc="-114" dirty="0">
                <a:latin typeface="Times New Roman"/>
                <a:cs typeface="Times New Roman"/>
              </a:rPr>
              <a:t> </a:t>
            </a:r>
            <a:r>
              <a:rPr sz="2200" spc="15" dirty="0">
                <a:latin typeface="Times New Roman"/>
                <a:cs typeface="Times New Roman"/>
              </a:rPr>
              <a:t>of</a:t>
            </a:r>
            <a:r>
              <a:rPr sz="2200" spc="20" dirty="0">
                <a:latin typeface="Times New Roman"/>
                <a:cs typeface="Times New Roman"/>
              </a:rPr>
              <a:t> </a:t>
            </a:r>
            <a:r>
              <a:rPr sz="2200" spc="130" dirty="0">
                <a:latin typeface="Times New Roman"/>
                <a:cs typeface="Times New Roman"/>
              </a:rPr>
              <a:t>the</a:t>
            </a:r>
            <a:endParaRPr sz="2200">
              <a:latin typeface="Times New Roman"/>
              <a:cs typeface="Times New Roman"/>
            </a:endParaRPr>
          </a:p>
          <a:p>
            <a:pPr marL="652780"/>
            <a:r>
              <a:rPr sz="2200" spc="55" dirty="0">
                <a:latin typeface="Times New Roman"/>
                <a:cs typeface="Times New Roman"/>
              </a:rPr>
              <a:t>software</a:t>
            </a:r>
            <a:r>
              <a:rPr sz="2200" spc="-120" dirty="0">
                <a:latin typeface="Times New Roman"/>
                <a:cs typeface="Times New Roman"/>
              </a:rPr>
              <a:t> </a:t>
            </a:r>
            <a:r>
              <a:rPr sz="2200" spc="110" dirty="0">
                <a:latin typeface="Times New Roman"/>
                <a:cs typeface="Times New Roman"/>
              </a:rPr>
              <a:t>product</a:t>
            </a:r>
            <a:endParaRPr sz="2200">
              <a:latin typeface="Times New Roman"/>
              <a:cs typeface="Times New Roman"/>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solidFill>
                            <a:srgbClr val="00FF00"/>
                          </a:solidFill>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5" y="456921"/>
            <a:ext cx="4406900" cy="690574"/>
          </a:xfrm>
          <a:prstGeom prst="rect">
            <a:avLst/>
          </a:prstGeom>
        </p:spPr>
        <p:txBody>
          <a:bodyPr vert="horz" wrap="square" lIns="0" tIns="13335" rIns="0" bIns="0" rtlCol="0" anchor="ctr">
            <a:spAutoFit/>
          </a:bodyPr>
          <a:lstStyle/>
          <a:p>
            <a:pPr marL="12700">
              <a:lnSpc>
                <a:spcPct val="100000"/>
              </a:lnSpc>
              <a:spcBef>
                <a:spcPts val="105"/>
              </a:spcBef>
            </a:pPr>
            <a:r>
              <a:rPr spc="-325" dirty="0"/>
              <a:t>Design</a:t>
            </a:r>
            <a:r>
              <a:rPr spc="-355" dirty="0"/>
              <a:t> </a:t>
            </a:r>
            <a:r>
              <a:rPr spc="-105" dirty="0"/>
              <a:t>Workflow</a:t>
            </a:r>
          </a:p>
        </p:txBody>
      </p:sp>
      <p:sp>
        <p:nvSpPr>
          <p:cNvPr id="8" name="object 8"/>
          <p:cNvSpPr txBox="1"/>
          <p:nvPr/>
        </p:nvSpPr>
        <p:spPr>
          <a:xfrm>
            <a:off x="2593036" y="1895602"/>
            <a:ext cx="6102985" cy="2992120"/>
          </a:xfrm>
          <a:prstGeom prst="rect">
            <a:avLst/>
          </a:prstGeom>
        </p:spPr>
        <p:txBody>
          <a:bodyPr vert="horz" wrap="square" lIns="0" tIns="67310" rIns="0" bIns="0" rtlCol="0">
            <a:spAutoFit/>
          </a:bodyPr>
          <a:lstStyle/>
          <a:p>
            <a:pPr marL="285115" marR="5080" indent="-273050">
              <a:lnSpc>
                <a:spcPct val="80000"/>
              </a:lnSpc>
              <a:spcBef>
                <a:spcPts val="530"/>
              </a:spcBef>
            </a:pPr>
            <a:r>
              <a:rPr spc="65" dirty="0">
                <a:solidFill>
                  <a:srgbClr val="F49100"/>
                </a:solidFill>
                <a:latin typeface="Times New Roman"/>
                <a:cs typeface="Times New Roman"/>
              </a:rPr>
              <a:t>The</a:t>
            </a:r>
            <a:r>
              <a:rPr spc="-114" dirty="0">
                <a:solidFill>
                  <a:srgbClr val="F49100"/>
                </a:solidFill>
                <a:latin typeface="Times New Roman"/>
                <a:cs typeface="Times New Roman"/>
              </a:rPr>
              <a:t> </a:t>
            </a:r>
            <a:r>
              <a:rPr spc="25" dirty="0">
                <a:solidFill>
                  <a:srgbClr val="F49100"/>
                </a:solidFill>
                <a:latin typeface="Times New Roman"/>
                <a:cs typeface="Times New Roman"/>
              </a:rPr>
              <a:t>goal</a:t>
            </a:r>
            <a:r>
              <a:rPr spc="5" dirty="0">
                <a:solidFill>
                  <a:srgbClr val="F49100"/>
                </a:solidFill>
                <a:latin typeface="Times New Roman"/>
                <a:cs typeface="Times New Roman"/>
              </a:rPr>
              <a:t> </a:t>
            </a:r>
            <a:r>
              <a:rPr spc="15" dirty="0">
                <a:solidFill>
                  <a:srgbClr val="F49100"/>
                </a:solidFill>
                <a:latin typeface="Times New Roman"/>
                <a:cs typeface="Times New Roman"/>
              </a:rPr>
              <a:t>is</a:t>
            </a:r>
            <a:r>
              <a:rPr spc="-60" dirty="0">
                <a:solidFill>
                  <a:srgbClr val="F49100"/>
                </a:solidFill>
                <a:latin typeface="Times New Roman"/>
                <a:cs typeface="Times New Roman"/>
              </a:rPr>
              <a:t> </a:t>
            </a:r>
            <a:r>
              <a:rPr spc="90" dirty="0">
                <a:solidFill>
                  <a:srgbClr val="F49100"/>
                </a:solidFill>
                <a:latin typeface="Times New Roman"/>
                <a:cs typeface="Times New Roman"/>
              </a:rPr>
              <a:t>to</a:t>
            </a:r>
            <a:r>
              <a:rPr spc="-65" dirty="0">
                <a:solidFill>
                  <a:srgbClr val="F49100"/>
                </a:solidFill>
                <a:latin typeface="Times New Roman"/>
                <a:cs typeface="Times New Roman"/>
              </a:rPr>
              <a:t> </a:t>
            </a:r>
            <a:r>
              <a:rPr spc="55" dirty="0">
                <a:solidFill>
                  <a:srgbClr val="F49100"/>
                </a:solidFill>
                <a:latin typeface="Times New Roman"/>
                <a:cs typeface="Times New Roman"/>
              </a:rPr>
              <a:t>refine</a:t>
            </a:r>
            <a:r>
              <a:rPr spc="-50" dirty="0">
                <a:solidFill>
                  <a:srgbClr val="F49100"/>
                </a:solidFill>
                <a:latin typeface="Times New Roman"/>
                <a:cs typeface="Times New Roman"/>
              </a:rPr>
              <a:t> </a:t>
            </a:r>
            <a:r>
              <a:rPr spc="110" dirty="0">
                <a:solidFill>
                  <a:srgbClr val="F49100"/>
                </a:solidFill>
                <a:latin typeface="Times New Roman"/>
                <a:cs typeface="Times New Roman"/>
              </a:rPr>
              <a:t>the</a:t>
            </a:r>
            <a:r>
              <a:rPr spc="-100" dirty="0">
                <a:solidFill>
                  <a:srgbClr val="F49100"/>
                </a:solidFill>
                <a:latin typeface="Times New Roman"/>
                <a:cs typeface="Times New Roman"/>
              </a:rPr>
              <a:t> </a:t>
            </a:r>
            <a:r>
              <a:rPr spc="30" dirty="0">
                <a:solidFill>
                  <a:srgbClr val="F49100"/>
                </a:solidFill>
                <a:latin typeface="Times New Roman"/>
                <a:cs typeface="Times New Roman"/>
              </a:rPr>
              <a:t>analysis</a:t>
            </a:r>
            <a:r>
              <a:rPr spc="-85" dirty="0">
                <a:solidFill>
                  <a:srgbClr val="F49100"/>
                </a:solidFill>
                <a:latin typeface="Times New Roman"/>
                <a:cs typeface="Times New Roman"/>
              </a:rPr>
              <a:t> </a:t>
            </a:r>
            <a:r>
              <a:rPr spc="40" dirty="0">
                <a:solidFill>
                  <a:srgbClr val="F49100"/>
                </a:solidFill>
                <a:latin typeface="Times New Roman"/>
                <a:cs typeface="Times New Roman"/>
              </a:rPr>
              <a:t>workflow</a:t>
            </a:r>
            <a:r>
              <a:rPr spc="-75" dirty="0">
                <a:solidFill>
                  <a:srgbClr val="F49100"/>
                </a:solidFill>
                <a:latin typeface="Times New Roman"/>
                <a:cs typeface="Times New Roman"/>
              </a:rPr>
              <a:t> </a:t>
            </a:r>
            <a:r>
              <a:rPr spc="80" dirty="0">
                <a:solidFill>
                  <a:srgbClr val="F49100"/>
                </a:solidFill>
                <a:latin typeface="Times New Roman"/>
                <a:cs typeface="Times New Roman"/>
              </a:rPr>
              <a:t>until</a:t>
            </a:r>
            <a:r>
              <a:rPr spc="-10" dirty="0">
                <a:solidFill>
                  <a:srgbClr val="F49100"/>
                </a:solidFill>
                <a:latin typeface="Times New Roman"/>
                <a:cs typeface="Times New Roman"/>
              </a:rPr>
              <a:t> </a:t>
            </a:r>
            <a:r>
              <a:rPr spc="110" dirty="0">
                <a:solidFill>
                  <a:srgbClr val="F49100"/>
                </a:solidFill>
                <a:latin typeface="Times New Roman"/>
                <a:cs typeface="Times New Roman"/>
              </a:rPr>
              <a:t>the</a:t>
            </a:r>
            <a:r>
              <a:rPr spc="-45" dirty="0">
                <a:solidFill>
                  <a:srgbClr val="F49100"/>
                </a:solidFill>
                <a:latin typeface="Times New Roman"/>
                <a:cs typeface="Times New Roman"/>
              </a:rPr>
              <a:t> </a:t>
            </a:r>
            <a:r>
              <a:rPr spc="65" dirty="0">
                <a:solidFill>
                  <a:srgbClr val="F49100"/>
                </a:solidFill>
                <a:latin typeface="Times New Roman"/>
                <a:cs typeface="Times New Roman"/>
              </a:rPr>
              <a:t>material</a:t>
            </a:r>
            <a:r>
              <a:rPr spc="-5" dirty="0">
                <a:solidFill>
                  <a:srgbClr val="F49100"/>
                </a:solidFill>
                <a:latin typeface="Times New Roman"/>
                <a:cs typeface="Times New Roman"/>
              </a:rPr>
              <a:t> </a:t>
            </a:r>
            <a:r>
              <a:rPr spc="10" dirty="0">
                <a:solidFill>
                  <a:srgbClr val="F49100"/>
                </a:solidFill>
                <a:latin typeface="Times New Roman"/>
                <a:cs typeface="Times New Roman"/>
              </a:rPr>
              <a:t>is  </a:t>
            </a:r>
            <a:r>
              <a:rPr spc="75" dirty="0">
                <a:solidFill>
                  <a:srgbClr val="F49100"/>
                </a:solidFill>
                <a:latin typeface="Times New Roman"/>
                <a:cs typeface="Times New Roman"/>
              </a:rPr>
              <a:t>in</a:t>
            </a:r>
            <a:r>
              <a:rPr spc="-75" dirty="0">
                <a:solidFill>
                  <a:srgbClr val="F49100"/>
                </a:solidFill>
                <a:latin typeface="Times New Roman"/>
                <a:cs typeface="Times New Roman"/>
              </a:rPr>
              <a:t> </a:t>
            </a:r>
            <a:r>
              <a:rPr spc="65" dirty="0">
                <a:solidFill>
                  <a:srgbClr val="F49100"/>
                </a:solidFill>
                <a:latin typeface="Times New Roman"/>
                <a:cs typeface="Times New Roman"/>
              </a:rPr>
              <a:t>a</a:t>
            </a:r>
            <a:r>
              <a:rPr spc="-55" dirty="0">
                <a:solidFill>
                  <a:srgbClr val="F49100"/>
                </a:solidFill>
                <a:latin typeface="Times New Roman"/>
                <a:cs typeface="Times New Roman"/>
              </a:rPr>
              <a:t> </a:t>
            </a:r>
            <a:r>
              <a:rPr spc="65" dirty="0">
                <a:solidFill>
                  <a:srgbClr val="F49100"/>
                </a:solidFill>
                <a:latin typeface="Times New Roman"/>
                <a:cs typeface="Times New Roman"/>
              </a:rPr>
              <a:t>form</a:t>
            </a:r>
            <a:r>
              <a:rPr spc="-40" dirty="0">
                <a:solidFill>
                  <a:srgbClr val="F49100"/>
                </a:solidFill>
                <a:latin typeface="Times New Roman"/>
                <a:cs typeface="Times New Roman"/>
              </a:rPr>
              <a:t> </a:t>
            </a:r>
            <a:r>
              <a:rPr spc="114" dirty="0">
                <a:solidFill>
                  <a:srgbClr val="F49100"/>
                </a:solidFill>
                <a:latin typeface="Times New Roman"/>
                <a:cs typeface="Times New Roman"/>
              </a:rPr>
              <a:t>that</a:t>
            </a:r>
            <a:r>
              <a:rPr spc="-90" dirty="0">
                <a:solidFill>
                  <a:srgbClr val="F49100"/>
                </a:solidFill>
                <a:latin typeface="Times New Roman"/>
                <a:cs typeface="Times New Roman"/>
              </a:rPr>
              <a:t> </a:t>
            </a:r>
            <a:r>
              <a:rPr spc="75" dirty="0">
                <a:solidFill>
                  <a:srgbClr val="F49100"/>
                </a:solidFill>
                <a:latin typeface="Times New Roman"/>
                <a:cs typeface="Times New Roman"/>
              </a:rPr>
              <a:t>can</a:t>
            </a:r>
            <a:r>
              <a:rPr spc="-30" dirty="0">
                <a:solidFill>
                  <a:srgbClr val="F49100"/>
                </a:solidFill>
                <a:latin typeface="Times New Roman"/>
                <a:cs typeface="Times New Roman"/>
              </a:rPr>
              <a:t> </a:t>
            </a:r>
            <a:r>
              <a:rPr spc="80" dirty="0">
                <a:solidFill>
                  <a:srgbClr val="F49100"/>
                </a:solidFill>
                <a:latin typeface="Times New Roman"/>
                <a:cs typeface="Times New Roman"/>
              </a:rPr>
              <a:t>be</a:t>
            </a:r>
            <a:r>
              <a:rPr spc="-55" dirty="0">
                <a:solidFill>
                  <a:srgbClr val="F49100"/>
                </a:solidFill>
                <a:latin typeface="Times New Roman"/>
                <a:cs typeface="Times New Roman"/>
              </a:rPr>
              <a:t> </a:t>
            </a:r>
            <a:r>
              <a:rPr spc="85" dirty="0">
                <a:solidFill>
                  <a:srgbClr val="F49100"/>
                </a:solidFill>
                <a:latin typeface="Times New Roman"/>
                <a:cs typeface="Times New Roman"/>
              </a:rPr>
              <a:t>implemented</a:t>
            </a:r>
            <a:r>
              <a:rPr spc="25" dirty="0">
                <a:solidFill>
                  <a:srgbClr val="F49100"/>
                </a:solidFill>
                <a:latin typeface="Times New Roman"/>
                <a:cs typeface="Times New Roman"/>
              </a:rPr>
              <a:t> by</a:t>
            </a:r>
            <a:r>
              <a:rPr spc="-85" dirty="0">
                <a:solidFill>
                  <a:srgbClr val="F49100"/>
                </a:solidFill>
                <a:latin typeface="Times New Roman"/>
                <a:cs typeface="Times New Roman"/>
              </a:rPr>
              <a:t> </a:t>
            </a:r>
            <a:r>
              <a:rPr spc="110" dirty="0">
                <a:solidFill>
                  <a:srgbClr val="F49100"/>
                </a:solidFill>
                <a:latin typeface="Times New Roman"/>
                <a:cs typeface="Times New Roman"/>
              </a:rPr>
              <a:t>the</a:t>
            </a:r>
            <a:r>
              <a:rPr spc="-75" dirty="0">
                <a:solidFill>
                  <a:srgbClr val="F49100"/>
                </a:solidFill>
                <a:latin typeface="Times New Roman"/>
                <a:cs typeface="Times New Roman"/>
              </a:rPr>
              <a:t> </a:t>
            </a:r>
            <a:r>
              <a:rPr spc="80" dirty="0">
                <a:solidFill>
                  <a:srgbClr val="F49100"/>
                </a:solidFill>
                <a:latin typeface="Times New Roman"/>
                <a:cs typeface="Times New Roman"/>
              </a:rPr>
              <a:t>programmers</a:t>
            </a:r>
            <a:endParaRPr>
              <a:latin typeface="Times New Roman"/>
              <a:cs typeface="Times New Roman"/>
            </a:endParaRPr>
          </a:p>
          <a:p>
            <a:pPr marL="652780" marR="337185" indent="-247015">
              <a:lnSpc>
                <a:spcPct val="80000"/>
              </a:lnSpc>
              <a:spcBef>
                <a:spcPts val="315"/>
              </a:spcBef>
              <a:tabLst>
                <a:tab pos="652145" algn="l"/>
              </a:tabLst>
            </a:pPr>
            <a:r>
              <a:rPr sz="1000" spc="-250" dirty="0">
                <a:solidFill>
                  <a:srgbClr val="0E6EC5"/>
                </a:solidFill>
                <a:latin typeface="Arial"/>
                <a:cs typeface="Arial"/>
              </a:rPr>
              <a:t>	</a:t>
            </a:r>
            <a:r>
              <a:rPr sz="1200" spc="25" dirty="0">
                <a:latin typeface="Times New Roman"/>
                <a:cs typeface="Times New Roman"/>
              </a:rPr>
              <a:t>Many</a:t>
            </a:r>
            <a:r>
              <a:rPr sz="1200" spc="-50" dirty="0">
                <a:latin typeface="Times New Roman"/>
                <a:cs typeface="Times New Roman"/>
              </a:rPr>
              <a:t> </a:t>
            </a:r>
            <a:r>
              <a:rPr sz="1200" spc="50" dirty="0">
                <a:latin typeface="Times New Roman"/>
                <a:cs typeface="Times New Roman"/>
              </a:rPr>
              <a:t>nonfunctional</a:t>
            </a:r>
            <a:r>
              <a:rPr sz="1200" spc="5" dirty="0">
                <a:latin typeface="Times New Roman"/>
                <a:cs typeface="Times New Roman"/>
              </a:rPr>
              <a:t> </a:t>
            </a:r>
            <a:r>
              <a:rPr sz="1200" spc="55" dirty="0">
                <a:latin typeface="Times New Roman"/>
                <a:cs typeface="Times New Roman"/>
              </a:rPr>
              <a:t>requirements</a:t>
            </a:r>
            <a:r>
              <a:rPr sz="1200" spc="-10" dirty="0">
                <a:latin typeface="Times New Roman"/>
                <a:cs typeface="Times New Roman"/>
              </a:rPr>
              <a:t> </a:t>
            </a:r>
            <a:r>
              <a:rPr sz="1200" spc="65" dirty="0">
                <a:latin typeface="Times New Roman"/>
                <a:cs typeface="Times New Roman"/>
              </a:rPr>
              <a:t>need</a:t>
            </a:r>
            <a:r>
              <a:rPr sz="1200" spc="-25" dirty="0">
                <a:latin typeface="Times New Roman"/>
                <a:cs typeface="Times New Roman"/>
              </a:rPr>
              <a:t> </a:t>
            </a:r>
            <a:r>
              <a:rPr sz="1200" spc="55" dirty="0">
                <a:latin typeface="Times New Roman"/>
                <a:cs typeface="Times New Roman"/>
              </a:rPr>
              <a:t>to</a:t>
            </a:r>
            <a:r>
              <a:rPr sz="1200" spc="-20" dirty="0">
                <a:latin typeface="Times New Roman"/>
                <a:cs typeface="Times New Roman"/>
              </a:rPr>
              <a:t> </a:t>
            </a:r>
            <a:r>
              <a:rPr sz="1200" spc="50" dirty="0">
                <a:latin typeface="Times New Roman"/>
                <a:cs typeface="Times New Roman"/>
              </a:rPr>
              <a:t>be</a:t>
            </a:r>
            <a:r>
              <a:rPr sz="1200" spc="-45" dirty="0">
                <a:latin typeface="Times New Roman"/>
                <a:cs typeface="Times New Roman"/>
              </a:rPr>
              <a:t> </a:t>
            </a:r>
            <a:r>
              <a:rPr sz="1200" spc="30" dirty="0">
                <a:latin typeface="Times New Roman"/>
                <a:cs typeface="Times New Roman"/>
              </a:rPr>
              <a:t>finalized</a:t>
            </a:r>
            <a:r>
              <a:rPr sz="1200" spc="-25" dirty="0">
                <a:latin typeface="Times New Roman"/>
                <a:cs typeface="Times New Roman"/>
              </a:rPr>
              <a:t> </a:t>
            </a:r>
            <a:r>
              <a:rPr sz="1200" spc="65" dirty="0">
                <a:latin typeface="Times New Roman"/>
                <a:cs typeface="Times New Roman"/>
              </a:rPr>
              <a:t>at</a:t>
            </a:r>
            <a:r>
              <a:rPr sz="1200" spc="-40" dirty="0">
                <a:latin typeface="Times New Roman"/>
                <a:cs typeface="Times New Roman"/>
              </a:rPr>
              <a:t> </a:t>
            </a:r>
            <a:r>
              <a:rPr sz="1200" spc="50" dirty="0">
                <a:latin typeface="Times New Roman"/>
                <a:cs typeface="Times New Roman"/>
              </a:rPr>
              <a:t>this</a:t>
            </a:r>
            <a:r>
              <a:rPr sz="1200" spc="-20" dirty="0">
                <a:latin typeface="Times New Roman"/>
                <a:cs typeface="Times New Roman"/>
              </a:rPr>
              <a:t> </a:t>
            </a:r>
            <a:r>
              <a:rPr sz="1200" spc="45" dirty="0">
                <a:latin typeface="Times New Roman"/>
                <a:cs typeface="Times New Roman"/>
              </a:rPr>
              <a:t>time,</a:t>
            </a:r>
            <a:r>
              <a:rPr sz="1200" spc="10" dirty="0">
                <a:latin typeface="Times New Roman"/>
                <a:cs typeface="Times New Roman"/>
              </a:rPr>
              <a:t> </a:t>
            </a:r>
            <a:r>
              <a:rPr sz="1200" spc="35" dirty="0">
                <a:latin typeface="Times New Roman"/>
                <a:cs typeface="Times New Roman"/>
              </a:rPr>
              <a:t>including:  </a:t>
            </a:r>
            <a:r>
              <a:rPr sz="1200" spc="20" dirty="0">
                <a:latin typeface="Times New Roman"/>
                <a:cs typeface="Times New Roman"/>
              </a:rPr>
              <a:t>Choice </a:t>
            </a:r>
            <a:r>
              <a:rPr sz="1200" spc="10" dirty="0">
                <a:latin typeface="Times New Roman"/>
                <a:cs typeface="Times New Roman"/>
              </a:rPr>
              <a:t>of </a:t>
            </a:r>
            <a:r>
              <a:rPr sz="1200" spc="50" dirty="0">
                <a:latin typeface="Times New Roman"/>
                <a:cs typeface="Times New Roman"/>
              </a:rPr>
              <a:t>programming </a:t>
            </a:r>
            <a:r>
              <a:rPr sz="1200" spc="35" dirty="0">
                <a:latin typeface="Times New Roman"/>
                <a:cs typeface="Times New Roman"/>
              </a:rPr>
              <a:t>language, </a:t>
            </a:r>
            <a:r>
              <a:rPr sz="1200" spc="25" dirty="0">
                <a:latin typeface="Times New Roman"/>
                <a:cs typeface="Times New Roman"/>
              </a:rPr>
              <a:t>Reuse </a:t>
            </a:r>
            <a:r>
              <a:rPr sz="1200" spc="20" dirty="0">
                <a:latin typeface="Times New Roman"/>
                <a:cs typeface="Times New Roman"/>
              </a:rPr>
              <a:t>issues, </a:t>
            </a:r>
            <a:r>
              <a:rPr sz="1200" spc="30" dirty="0">
                <a:latin typeface="Times New Roman"/>
                <a:cs typeface="Times New Roman"/>
              </a:rPr>
              <a:t>Portability</a:t>
            </a:r>
            <a:r>
              <a:rPr sz="1200" spc="-215" dirty="0">
                <a:latin typeface="Times New Roman"/>
                <a:cs typeface="Times New Roman"/>
              </a:rPr>
              <a:t> </a:t>
            </a:r>
            <a:r>
              <a:rPr sz="1200" spc="20" dirty="0">
                <a:latin typeface="Times New Roman"/>
                <a:cs typeface="Times New Roman"/>
              </a:rPr>
              <a:t>issues.</a:t>
            </a:r>
            <a:endParaRPr sz="1200">
              <a:latin typeface="Times New Roman"/>
              <a:cs typeface="Times New Roman"/>
            </a:endParaRPr>
          </a:p>
          <a:p>
            <a:pPr marL="12700">
              <a:lnSpc>
                <a:spcPts val="2135"/>
              </a:lnSpc>
            </a:pPr>
            <a:r>
              <a:rPr spc="20" dirty="0">
                <a:solidFill>
                  <a:srgbClr val="F49100"/>
                </a:solidFill>
                <a:latin typeface="Times New Roman"/>
                <a:cs typeface="Times New Roman"/>
              </a:rPr>
              <a:t>Classical</a:t>
            </a:r>
            <a:r>
              <a:rPr spc="-45" dirty="0">
                <a:solidFill>
                  <a:srgbClr val="F49100"/>
                </a:solidFill>
                <a:latin typeface="Times New Roman"/>
                <a:cs typeface="Times New Roman"/>
              </a:rPr>
              <a:t> </a:t>
            </a:r>
            <a:r>
              <a:rPr spc="50" dirty="0">
                <a:solidFill>
                  <a:srgbClr val="F49100"/>
                </a:solidFill>
                <a:latin typeface="Times New Roman"/>
                <a:cs typeface="Times New Roman"/>
              </a:rPr>
              <a:t>Design</a:t>
            </a:r>
            <a:endParaRPr>
              <a:latin typeface="Times New Roman"/>
              <a:cs typeface="Times New Roman"/>
            </a:endParaRPr>
          </a:p>
          <a:p>
            <a:pPr marL="285115" indent="-272415">
              <a:buClr>
                <a:srgbClr val="0AD0D9"/>
              </a:buClr>
              <a:buSzPct val="94444"/>
              <a:buFont typeface="Arial"/>
              <a:buChar char=""/>
              <a:tabLst>
                <a:tab pos="285115" algn="l"/>
                <a:tab pos="285750" algn="l"/>
              </a:tabLst>
            </a:pPr>
            <a:r>
              <a:rPr spc="55" dirty="0">
                <a:latin typeface="Times New Roman"/>
                <a:cs typeface="Times New Roman"/>
              </a:rPr>
              <a:t>Architectural</a:t>
            </a:r>
            <a:r>
              <a:rPr spc="-85" dirty="0">
                <a:latin typeface="Times New Roman"/>
                <a:cs typeface="Times New Roman"/>
              </a:rPr>
              <a:t> </a:t>
            </a:r>
            <a:r>
              <a:rPr spc="55" dirty="0">
                <a:latin typeface="Times New Roman"/>
                <a:cs typeface="Times New Roman"/>
              </a:rPr>
              <a:t>design</a:t>
            </a:r>
            <a:endParaRPr>
              <a:latin typeface="Times New Roman"/>
              <a:cs typeface="Times New Roman"/>
            </a:endParaRPr>
          </a:p>
          <a:p>
            <a:pPr marL="652780" lvl="1" indent="-247015">
              <a:lnSpc>
                <a:spcPts val="1430"/>
              </a:lnSpc>
              <a:spcBef>
                <a:spcPts val="25"/>
              </a:spcBef>
              <a:buClr>
                <a:srgbClr val="0E6EC5"/>
              </a:buClr>
              <a:buSzPct val="83333"/>
              <a:buFont typeface="Arial"/>
              <a:buChar char=""/>
              <a:tabLst>
                <a:tab pos="652145" algn="l"/>
                <a:tab pos="653415" algn="l"/>
              </a:tabLst>
            </a:pPr>
            <a:r>
              <a:rPr sz="1200" spc="40" dirty="0">
                <a:latin typeface="Times New Roman"/>
                <a:cs typeface="Times New Roman"/>
              </a:rPr>
              <a:t>Decompose</a:t>
            </a:r>
            <a:r>
              <a:rPr sz="1200" spc="-50" dirty="0">
                <a:latin typeface="Times New Roman"/>
                <a:cs typeface="Times New Roman"/>
              </a:rPr>
              <a:t> </a:t>
            </a:r>
            <a:r>
              <a:rPr sz="1200" spc="75" dirty="0">
                <a:latin typeface="Times New Roman"/>
                <a:cs typeface="Times New Roman"/>
              </a:rPr>
              <a:t>the</a:t>
            </a:r>
            <a:r>
              <a:rPr sz="1200" spc="-40" dirty="0">
                <a:latin typeface="Times New Roman"/>
                <a:cs typeface="Times New Roman"/>
              </a:rPr>
              <a:t> </a:t>
            </a:r>
            <a:r>
              <a:rPr sz="1200" spc="60" dirty="0">
                <a:latin typeface="Times New Roman"/>
                <a:cs typeface="Times New Roman"/>
              </a:rPr>
              <a:t>product</a:t>
            </a:r>
            <a:r>
              <a:rPr sz="1200" spc="-30" dirty="0">
                <a:latin typeface="Times New Roman"/>
                <a:cs typeface="Times New Roman"/>
              </a:rPr>
              <a:t> </a:t>
            </a:r>
            <a:r>
              <a:rPr sz="1200" spc="50" dirty="0">
                <a:latin typeface="Times New Roman"/>
                <a:cs typeface="Times New Roman"/>
              </a:rPr>
              <a:t>into</a:t>
            </a:r>
            <a:r>
              <a:rPr sz="1200" spc="-25" dirty="0">
                <a:latin typeface="Times New Roman"/>
                <a:cs typeface="Times New Roman"/>
              </a:rPr>
              <a:t> </a:t>
            </a:r>
            <a:r>
              <a:rPr sz="1200" spc="50" dirty="0">
                <a:latin typeface="Times New Roman"/>
                <a:cs typeface="Times New Roman"/>
              </a:rPr>
              <a:t>modules</a:t>
            </a:r>
            <a:endParaRPr sz="1200">
              <a:latin typeface="Times New Roman"/>
              <a:cs typeface="Times New Roman"/>
            </a:endParaRPr>
          </a:p>
          <a:p>
            <a:pPr marL="285115" indent="-272415">
              <a:lnSpc>
                <a:spcPts val="2150"/>
              </a:lnSpc>
              <a:buClr>
                <a:srgbClr val="0AD0D9"/>
              </a:buClr>
              <a:buSzPct val="94444"/>
              <a:buFont typeface="Arial"/>
              <a:buChar char=""/>
              <a:tabLst>
                <a:tab pos="285115" algn="l"/>
                <a:tab pos="285750" algn="l"/>
              </a:tabLst>
            </a:pPr>
            <a:r>
              <a:rPr spc="60" dirty="0">
                <a:latin typeface="Times New Roman"/>
                <a:cs typeface="Times New Roman"/>
              </a:rPr>
              <a:t>Detailed</a:t>
            </a:r>
            <a:r>
              <a:rPr spc="-60" dirty="0">
                <a:latin typeface="Times New Roman"/>
                <a:cs typeface="Times New Roman"/>
              </a:rPr>
              <a:t> </a:t>
            </a:r>
            <a:r>
              <a:rPr spc="55" dirty="0">
                <a:latin typeface="Times New Roman"/>
                <a:cs typeface="Times New Roman"/>
              </a:rPr>
              <a:t>design</a:t>
            </a:r>
            <a:endParaRPr>
              <a:latin typeface="Times New Roman"/>
              <a:cs typeface="Times New Roman"/>
            </a:endParaRPr>
          </a:p>
          <a:p>
            <a:pPr marL="652780" lvl="1" indent="-247015">
              <a:lnSpc>
                <a:spcPts val="1430"/>
              </a:lnSpc>
              <a:spcBef>
                <a:spcPts val="25"/>
              </a:spcBef>
              <a:buClr>
                <a:srgbClr val="0E6EC5"/>
              </a:buClr>
              <a:buSzPct val="83333"/>
              <a:buFont typeface="Arial"/>
              <a:buChar char=""/>
              <a:tabLst>
                <a:tab pos="652145" algn="l"/>
                <a:tab pos="653415" algn="l"/>
              </a:tabLst>
            </a:pPr>
            <a:r>
              <a:rPr sz="1200" spc="30" dirty="0">
                <a:latin typeface="Times New Roman"/>
                <a:cs typeface="Times New Roman"/>
              </a:rPr>
              <a:t>Design</a:t>
            </a:r>
            <a:r>
              <a:rPr sz="1200" spc="-55" dirty="0">
                <a:latin typeface="Times New Roman"/>
                <a:cs typeface="Times New Roman"/>
              </a:rPr>
              <a:t> </a:t>
            </a:r>
            <a:r>
              <a:rPr sz="1200" spc="50" dirty="0">
                <a:latin typeface="Times New Roman"/>
                <a:cs typeface="Times New Roman"/>
              </a:rPr>
              <a:t>each</a:t>
            </a:r>
            <a:r>
              <a:rPr sz="1200" spc="-15" dirty="0">
                <a:latin typeface="Times New Roman"/>
                <a:cs typeface="Times New Roman"/>
              </a:rPr>
              <a:t> </a:t>
            </a:r>
            <a:r>
              <a:rPr sz="1200" spc="60" dirty="0">
                <a:latin typeface="Times New Roman"/>
                <a:cs typeface="Times New Roman"/>
              </a:rPr>
              <a:t>module</a:t>
            </a:r>
            <a:r>
              <a:rPr sz="1200" spc="-60" dirty="0">
                <a:latin typeface="Times New Roman"/>
                <a:cs typeface="Times New Roman"/>
              </a:rPr>
              <a:t> </a:t>
            </a:r>
            <a:r>
              <a:rPr sz="1200" spc="35" dirty="0">
                <a:latin typeface="Times New Roman"/>
                <a:cs typeface="Times New Roman"/>
              </a:rPr>
              <a:t>using</a:t>
            </a:r>
            <a:r>
              <a:rPr sz="1200" spc="-10" dirty="0">
                <a:latin typeface="Times New Roman"/>
                <a:cs typeface="Times New Roman"/>
              </a:rPr>
              <a:t> </a:t>
            </a:r>
            <a:r>
              <a:rPr sz="1200" spc="60" dirty="0">
                <a:latin typeface="Times New Roman"/>
                <a:cs typeface="Times New Roman"/>
              </a:rPr>
              <a:t>data</a:t>
            </a:r>
            <a:r>
              <a:rPr sz="1200" spc="-65" dirty="0">
                <a:latin typeface="Times New Roman"/>
                <a:cs typeface="Times New Roman"/>
              </a:rPr>
              <a:t> </a:t>
            </a:r>
            <a:r>
              <a:rPr sz="1200" spc="50" dirty="0">
                <a:latin typeface="Times New Roman"/>
                <a:cs typeface="Times New Roman"/>
              </a:rPr>
              <a:t>structures</a:t>
            </a:r>
            <a:r>
              <a:rPr sz="1200" spc="-20" dirty="0">
                <a:latin typeface="Times New Roman"/>
                <a:cs typeface="Times New Roman"/>
              </a:rPr>
              <a:t> </a:t>
            </a:r>
            <a:r>
              <a:rPr sz="1200" spc="70" dirty="0">
                <a:latin typeface="Times New Roman"/>
                <a:cs typeface="Times New Roman"/>
              </a:rPr>
              <a:t>and</a:t>
            </a:r>
            <a:r>
              <a:rPr sz="1200" spc="-35" dirty="0">
                <a:latin typeface="Times New Roman"/>
                <a:cs typeface="Times New Roman"/>
              </a:rPr>
              <a:t> </a:t>
            </a:r>
            <a:r>
              <a:rPr sz="1200" spc="40" dirty="0">
                <a:latin typeface="Times New Roman"/>
                <a:cs typeface="Times New Roman"/>
              </a:rPr>
              <a:t>algorithms</a:t>
            </a:r>
            <a:endParaRPr sz="1200">
              <a:latin typeface="Times New Roman"/>
              <a:cs typeface="Times New Roman"/>
            </a:endParaRPr>
          </a:p>
          <a:p>
            <a:pPr marL="12700">
              <a:lnSpc>
                <a:spcPts val="2150"/>
              </a:lnSpc>
            </a:pPr>
            <a:r>
              <a:rPr spc="70" dirty="0">
                <a:solidFill>
                  <a:srgbClr val="F49100"/>
                </a:solidFill>
                <a:latin typeface="Times New Roman"/>
                <a:cs typeface="Times New Roman"/>
              </a:rPr>
              <a:t>Object </a:t>
            </a:r>
            <a:r>
              <a:rPr spc="90" dirty="0">
                <a:solidFill>
                  <a:srgbClr val="F49100"/>
                </a:solidFill>
                <a:latin typeface="Times New Roman"/>
                <a:cs typeface="Times New Roman"/>
              </a:rPr>
              <a:t>Oriented</a:t>
            </a:r>
            <a:r>
              <a:rPr spc="-150" dirty="0">
                <a:solidFill>
                  <a:srgbClr val="F49100"/>
                </a:solidFill>
                <a:latin typeface="Times New Roman"/>
                <a:cs typeface="Times New Roman"/>
              </a:rPr>
              <a:t> </a:t>
            </a:r>
            <a:r>
              <a:rPr spc="50" dirty="0">
                <a:solidFill>
                  <a:srgbClr val="F49100"/>
                </a:solidFill>
                <a:latin typeface="Times New Roman"/>
                <a:cs typeface="Times New Roman"/>
              </a:rPr>
              <a:t>Design</a:t>
            </a:r>
            <a:endParaRPr>
              <a:latin typeface="Times New Roman"/>
              <a:cs typeface="Times New Roman"/>
            </a:endParaRPr>
          </a:p>
          <a:p>
            <a:pPr marL="285115" marR="303530" indent="-272415">
              <a:lnSpc>
                <a:spcPct val="80000"/>
              </a:lnSpc>
              <a:spcBef>
                <a:spcPts val="430"/>
              </a:spcBef>
              <a:buClr>
                <a:srgbClr val="0AD0D9"/>
              </a:buClr>
              <a:buSzPct val="94444"/>
              <a:buFont typeface="Arial"/>
              <a:buChar char=""/>
              <a:tabLst>
                <a:tab pos="285115" algn="l"/>
                <a:tab pos="285750" algn="l"/>
              </a:tabLst>
            </a:pPr>
            <a:r>
              <a:rPr spc="25" dirty="0">
                <a:latin typeface="Times New Roman"/>
                <a:cs typeface="Times New Roman"/>
              </a:rPr>
              <a:t>Classes</a:t>
            </a:r>
            <a:r>
              <a:rPr spc="-110" dirty="0">
                <a:latin typeface="Times New Roman"/>
                <a:cs typeface="Times New Roman"/>
              </a:rPr>
              <a:t> </a:t>
            </a:r>
            <a:r>
              <a:rPr spc="65" dirty="0">
                <a:latin typeface="Times New Roman"/>
                <a:cs typeface="Times New Roman"/>
              </a:rPr>
              <a:t>are</a:t>
            </a:r>
            <a:r>
              <a:rPr spc="-95" dirty="0">
                <a:latin typeface="Times New Roman"/>
                <a:cs typeface="Times New Roman"/>
              </a:rPr>
              <a:t> </a:t>
            </a:r>
            <a:r>
              <a:rPr spc="65" dirty="0">
                <a:latin typeface="Times New Roman"/>
                <a:cs typeface="Times New Roman"/>
              </a:rPr>
              <a:t>extracted</a:t>
            </a:r>
            <a:r>
              <a:rPr spc="-35" dirty="0">
                <a:latin typeface="Times New Roman"/>
                <a:cs typeface="Times New Roman"/>
              </a:rPr>
              <a:t> </a:t>
            </a:r>
            <a:r>
              <a:rPr spc="75" dirty="0">
                <a:latin typeface="Times New Roman"/>
                <a:cs typeface="Times New Roman"/>
              </a:rPr>
              <a:t>during</a:t>
            </a:r>
            <a:r>
              <a:rPr spc="5" dirty="0">
                <a:latin typeface="Times New Roman"/>
                <a:cs typeface="Times New Roman"/>
              </a:rPr>
              <a:t> </a:t>
            </a:r>
            <a:r>
              <a:rPr spc="110" dirty="0">
                <a:latin typeface="Times New Roman"/>
                <a:cs typeface="Times New Roman"/>
              </a:rPr>
              <a:t>the</a:t>
            </a:r>
            <a:r>
              <a:rPr spc="-80" dirty="0">
                <a:latin typeface="Times New Roman"/>
                <a:cs typeface="Times New Roman"/>
              </a:rPr>
              <a:t> </a:t>
            </a:r>
            <a:r>
              <a:rPr spc="70" dirty="0">
                <a:latin typeface="Times New Roman"/>
                <a:cs typeface="Times New Roman"/>
              </a:rPr>
              <a:t>object-oriented</a:t>
            </a:r>
            <a:r>
              <a:rPr spc="-30" dirty="0">
                <a:latin typeface="Times New Roman"/>
                <a:cs typeface="Times New Roman"/>
              </a:rPr>
              <a:t> </a:t>
            </a:r>
            <a:r>
              <a:rPr spc="30" dirty="0">
                <a:latin typeface="Times New Roman"/>
                <a:cs typeface="Times New Roman"/>
              </a:rPr>
              <a:t>analysis  </a:t>
            </a:r>
            <a:r>
              <a:rPr spc="20" dirty="0">
                <a:latin typeface="Times New Roman"/>
                <a:cs typeface="Times New Roman"/>
              </a:rPr>
              <a:t>workflow,</a:t>
            </a:r>
            <a:r>
              <a:rPr spc="-75" dirty="0">
                <a:latin typeface="Times New Roman"/>
                <a:cs typeface="Times New Roman"/>
              </a:rPr>
              <a:t> </a:t>
            </a:r>
            <a:r>
              <a:rPr spc="110" dirty="0">
                <a:latin typeface="Times New Roman"/>
                <a:cs typeface="Times New Roman"/>
              </a:rPr>
              <a:t>and</a:t>
            </a:r>
            <a:endParaRPr>
              <a:latin typeface="Times New Roman"/>
              <a:cs typeface="Times New Roman"/>
            </a:endParaRPr>
          </a:p>
          <a:p>
            <a:pPr marL="652780" lvl="1" indent="-247015">
              <a:spcBef>
                <a:spcPts val="25"/>
              </a:spcBef>
              <a:buClr>
                <a:srgbClr val="0E6EC5"/>
              </a:buClr>
              <a:buSzPct val="83333"/>
              <a:buFont typeface="Arial"/>
              <a:buChar char=""/>
              <a:tabLst>
                <a:tab pos="652145" algn="l"/>
                <a:tab pos="653415" algn="l"/>
              </a:tabLst>
            </a:pPr>
            <a:r>
              <a:rPr sz="1200" spc="35" dirty="0">
                <a:latin typeface="Times New Roman"/>
                <a:cs typeface="Times New Roman"/>
              </a:rPr>
              <a:t>Designed</a:t>
            </a:r>
            <a:r>
              <a:rPr sz="1200" spc="-40" dirty="0">
                <a:latin typeface="Times New Roman"/>
                <a:cs typeface="Times New Roman"/>
              </a:rPr>
              <a:t> </a:t>
            </a:r>
            <a:r>
              <a:rPr sz="1200" spc="50" dirty="0">
                <a:latin typeface="Times New Roman"/>
                <a:cs typeface="Times New Roman"/>
              </a:rPr>
              <a:t>during</a:t>
            </a:r>
            <a:r>
              <a:rPr sz="1200" spc="-15" dirty="0">
                <a:latin typeface="Times New Roman"/>
                <a:cs typeface="Times New Roman"/>
              </a:rPr>
              <a:t> </a:t>
            </a:r>
            <a:r>
              <a:rPr sz="1200" spc="75" dirty="0">
                <a:latin typeface="Times New Roman"/>
                <a:cs typeface="Times New Roman"/>
              </a:rPr>
              <a:t>the</a:t>
            </a:r>
            <a:r>
              <a:rPr sz="1200" spc="-55" dirty="0">
                <a:latin typeface="Times New Roman"/>
                <a:cs typeface="Times New Roman"/>
              </a:rPr>
              <a:t> </a:t>
            </a:r>
            <a:r>
              <a:rPr sz="1200" spc="40" dirty="0">
                <a:latin typeface="Times New Roman"/>
                <a:cs typeface="Times New Roman"/>
              </a:rPr>
              <a:t>design</a:t>
            </a:r>
            <a:r>
              <a:rPr sz="1200" spc="-40" dirty="0">
                <a:latin typeface="Times New Roman"/>
                <a:cs typeface="Times New Roman"/>
              </a:rPr>
              <a:t> </a:t>
            </a:r>
            <a:r>
              <a:rPr sz="1200" spc="25" dirty="0">
                <a:latin typeface="Times New Roman"/>
                <a:cs typeface="Times New Roman"/>
              </a:rPr>
              <a:t>workflow</a:t>
            </a:r>
            <a:endParaRPr sz="1200">
              <a:latin typeface="Times New Roman"/>
              <a:cs typeface="Times New Roman"/>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solidFill>
                            <a:srgbClr val="00FF00"/>
                          </a:solidFill>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5" y="456921"/>
            <a:ext cx="4406900" cy="690574"/>
          </a:xfrm>
          <a:prstGeom prst="rect">
            <a:avLst/>
          </a:prstGeom>
        </p:spPr>
        <p:txBody>
          <a:bodyPr vert="horz" wrap="square" lIns="0" tIns="13335" rIns="0" bIns="0" rtlCol="0" anchor="ctr">
            <a:spAutoFit/>
          </a:bodyPr>
          <a:lstStyle/>
          <a:p>
            <a:pPr marL="12700">
              <a:lnSpc>
                <a:spcPct val="100000"/>
              </a:lnSpc>
              <a:spcBef>
                <a:spcPts val="105"/>
              </a:spcBef>
            </a:pPr>
            <a:r>
              <a:rPr spc="-325" dirty="0"/>
              <a:t>Design</a:t>
            </a:r>
            <a:r>
              <a:rPr spc="-355" dirty="0"/>
              <a:t> </a:t>
            </a:r>
            <a:r>
              <a:rPr spc="-105" dirty="0"/>
              <a:t>Workflow</a:t>
            </a:r>
          </a:p>
        </p:txBody>
      </p:sp>
      <p:sp>
        <p:nvSpPr>
          <p:cNvPr id="8" name="object 8"/>
          <p:cNvSpPr txBox="1"/>
          <p:nvPr/>
        </p:nvSpPr>
        <p:spPr>
          <a:xfrm>
            <a:off x="2119377" y="1318387"/>
            <a:ext cx="7041515" cy="5371465"/>
          </a:xfrm>
          <a:prstGeom prst="rect">
            <a:avLst/>
          </a:prstGeom>
        </p:spPr>
        <p:txBody>
          <a:bodyPr vert="horz" wrap="square" lIns="0" tIns="12700" rIns="0" bIns="0" rtlCol="0">
            <a:spAutoFit/>
          </a:bodyPr>
          <a:lstStyle/>
          <a:p>
            <a:pPr marL="405765">
              <a:spcBef>
                <a:spcPts val="100"/>
              </a:spcBef>
            </a:pPr>
            <a:r>
              <a:rPr sz="2400" spc="70" dirty="0">
                <a:latin typeface="Times New Roman"/>
                <a:cs typeface="Times New Roman"/>
              </a:rPr>
              <a:t>General</a:t>
            </a:r>
            <a:r>
              <a:rPr sz="2400" spc="-5" dirty="0">
                <a:latin typeface="Times New Roman"/>
                <a:cs typeface="Times New Roman"/>
              </a:rPr>
              <a:t> </a:t>
            </a:r>
            <a:r>
              <a:rPr sz="2400" spc="65" dirty="0">
                <a:latin typeface="Times New Roman"/>
                <a:cs typeface="Times New Roman"/>
              </a:rPr>
              <a:t>Design</a:t>
            </a:r>
            <a:endParaRPr sz="2400">
              <a:latin typeface="Times New Roman"/>
              <a:cs typeface="Times New Roman"/>
            </a:endParaRPr>
          </a:p>
          <a:p>
            <a:pPr marL="285115" indent="-272415">
              <a:spcBef>
                <a:spcPts val="35"/>
              </a:spcBef>
              <a:buClr>
                <a:srgbClr val="0AD0D9"/>
              </a:buClr>
              <a:buSzPct val="93750"/>
              <a:buChar char=""/>
              <a:tabLst>
                <a:tab pos="285750" algn="l"/>
              </a:tabLst>
            </a:pPr>
            <a:r>
              <a:rPr sz="2400" spc="-5" dirty="0">
                <a:solidFill>
                  <a:srgbClr val="222222"/>
                </a:solidFill>
                <a:latin typeface="Arial"/>
                <a:cs typeface="Arial"/>
              </a:rPr>
              <a:t>Refine </a:t>
            </a:r>
            <a:r>
              <a:rPr sz="2400" dirty="0">
                <a:solidFill>
                  <a:srgbClr val="222222"/>
                </a:solidFill>
                <a:latin typeface="Arial"/>
                <a:cs typeface="Arial"/>
              </a:rPr>
              <a:t>the </a:t>
            </a:r>
            <a:r>
              <a:rPr sz="2400" spc="-5" dirty="0">
                <a:solidFill>
                  <a:srgbClr val="222222"/>
                </a:solidFill>
                <a:latin typeface="Arial"/>
                <a:cs typeface="Arial"/>
              </a:rPr>
              <a:t>Class</a:t>
            </a:r>
            <a:r>
              <a:rPr sz="2400" spc="10" dirty="0">
                <a:solidFill>
                  <a:srgbClr val="222222"/>
                </a:solidFill>
                <a:latin typeface="Arial"/>
                <a:cs typeface="Arial"/>
              </a:rPr>
              <a:t> </a:t>
            </a:r>
            <a:r>
              <a:rPr sz="2400" spc="-5" dirty="0">
                <a:solidFill>
                  <a:srgbClr val="222222"/>
                </a:solidFill>
                <a:latin typeface="Arial"/>
                <a:cs typeface="Arial"/>
              </a:rPr>
              <a:t>Diagram</a:t>
            </a:r>
            <a:endParaRPr sz="2400">
              <a:latin typeface="Arial"/>
              <a:cs typeface="Arial"/>
            </a:endParaRPr>
          </a:p>
          <a:p>
            <a:pPr marL="285115" marR="499745" indent="-272415">
              <a:lnSpc>
                <a:spcPct val="80000"/>
              </a:lnSpc>
              <a:spcBef>
                <a:spcPts val="580"/>
              </a:spcBef>
              <a:buClr>
                <a:srgbClr val="0AD0D9"/>
              </a:buClr>
              <a:buSzPct val="93750"/>
              <a:buChar char=""/>
              <a:tabLst>
                <a:tab pos="285750" algn="l"/>
              </a:tabLst>
            </a:pPr>
            <a:r>
              <a:rPr sz="2400" spc="-5" dirty="0">
                <a:solidFill>
                  <a:srgbClr val="222222"/>
                </a:solidFill>
                <a:latin typeface="Arial"/>
                <a:cs typeface="Arial"/>
              </a:rPr>
              <a:t>Structure </a:t>
            </a:r>
            <a:r>
              <a:rPr sz="2400" dirty="0">
                <a:solidFill>
                  <a:srgbClr val="222222"/>
                </a:solidFill>
                <a:latin typeface="Arial"/>
                <a:cs typeface="Arial"/>
              </a:rPr>
              <a:t>system </a:t>
            </a:r>
            <a:r>
              <a:rPr sz="2400" spc="-5" dirty="0">
                <a:solidFill>
                  <a:srgbClr val="222222"/>
                </a:solidFill>
                <a:latin typeface="Arial"/>
                <a:cs typeface="Arial"/>
              </a:rPr>
              <a:t>with Subsystems, </a:t>
            </a:r>
            <a:r>
              <a:rPr sz="2400" spc="-434" dirty="0">
                <a:solidFill>
                  <a:srgbClr val="222222"/>
                </a:solidFill>
                <a:latin typeface="Arial"/>
                <a:cs typeface="Arial"/>
              </a:rPr>
              <a:t>Interfaces,  </a:t>
            </a:r>
            <a:r>
              <a:rPr sz="2400" spc="-5" dirty="0">
                <a:solidFill>
                  <a:srgbClr val="222222"/>
                </a:solidFill>
                <a:latin typeface="Arial"/>
                <a:cs typeface="Arial"/>
              </a:rPr>
              <a:t>Classes</a:t>
            </a:r>
            <a:endParaRPr sz="2400">
              <a:latin typeface="Arial"/>
              <a:cs typeface="Arial"/>
            </a:endParaRPr>
          </a:p>
          <a:p>
            <a:pPr marL="285115" indent="-272415">
              <a:buClr>
                <a:srgbClr val="0AD0D9"/>
              </a:buClr>
              <a:buSzPct val="93750"/>
              <a:buChar char=""/>
              <a:tabLst>
                <a:tab pos="285750" algn="l"/>
              </a:tabLst>
            </a:pPr>
            <a:r>
              <a:rPr sz="2400" spc="-5" dirty="0">
                <a:solidFill>
                  <a:srgbClr val="222222"/>
                </a:solidFill>
                <a:latin typeface="Arial"/>
                <a:cs typeface="Arial"/>
              </a:rPr>
              <a:t>Define </a:t>
            </a:r>
            <a:r>
              <a:rPr sz="2400" dirty="0">
                <a:solidFill>
                  <a:srgbClr val="222222"/>
                </a:solidFill>
                <a:latin typeface="Arial"/>
                <a:cs typeface="Arial"/>
              </a:rPr>
              <a:t>subsystems</a:t>
            </a:r>
            <a:r>
              <a:rPr sz="2400" spc="5" dirty="0">
                <a:solidFill>
                  <a:srgbClr val="222222"/>
                </a:solidFill>
                <a:latin typeface="Arial"/>
                <a:cs typeface="Arial"/>
              </a:rPr>
              <a:t> </a:t>
            </a:r>
            <a:r>
              <a:rPr sz="2400" spc="-5" dirty="0">
                <a:solidFill>
                  <a:srgbClr val="222222"/>
                </a:solidFill>
                <a:latin typeface="Arial"/>
                <a:cs typeface="Arial"/>
              </a:rPr>
              <a:t>dependencies</a:t>
            </a:r>
            <a:endParaRPr sz="2400">
              <a:latin typeface="Arial"/>
              <a:cs typeface="Arial"/>
            </a:endParaRPr>
          </a:p>
          <a:p>
            <a:pPr marL="285115" indent="-272415">
              <a:buClr>
                <a:srgbClr val="0AD0D9"/>
              </a:buClr>
              <a:buSzPct val="93750"/>
              <a:buChar char=""/>
              <a:tabLst>
                <a:tab pos="285750" algn="l"/>
              </a:tabLst>
            </a:pPr>
            <a:r>
              <a:rPr sz="2400" spc="-5" dirty="0">
                <a:solidFill>
                  <a:srgbClr val="222222"/>
                </a:solidFill>
                <a:latin typeface="Arial"/>
                <a:cs typeface="Arial"/>
              </a:rPr>
              <a:t>Capture </a:t>
            </a:r>
            <a:r>
              <a:rPr sz="2400" dirty="0">
                <a:solidFill>
                  <a:srgbClr val="222222"/>
                </a:solidFill>
                <a:latin typeface="Arial"/>
                <a:cs typeface="Arial"/>
              </a:rPr>
              <a:t>major </a:t>
            </a:r>
            <a:r>
              <a:rPr sz="2400" spc="-5" dirty="0">
                <a:solidFill>
                  <a:srgbClr val="222222"/>
                </a:solidFill>
                <a:latin typeface="Arial"/>
                <a:cs typeface="Arial"/>
              </a:rPr>
              <a:t>interfaces between</a:t>
            </a:r>
            <a:r>
              <a:rPr sz="2400" spc="20" dirty="0">
                <a:solidFill>
                  <a:srgbClr val="222222"/>
                </a:solidFill>
                <a:latin typeface="Arial"/>
                <a:cs typeface="Arial"/>
              </a:rPr>
              <a:t> </a:t>
            </a:r>
            <a:r>
              <a:rPr sz="2400" dirty="0">
                <a:solidFill>
                  <a:srgbClr val="222222"/>
                </a:solidFill>
                <a:latin typeface="Arial"/>
                <a:cs typeface="Arial"/>
              </a:rPr>
              <a:t>subsystems</a:t>
            </a:r>
            <a:endParaRPr sz="2400">
              <a:latin typeface="Arial"/>
              <a:cs typeface="Arial"/>
            </a:endParaRPr>
          </a:p>
          <a:p>
            <a:pPr marL="285115" indent="-272415">
              <a:buClr>
                <a:srgbClr val="0AD0D9"/>
              </a:buClr>
              <a:buSzPct val="93750"/>
              <a:buChar char=""/>
              <a:tabLst>
                <a:tab pos="285750" algn="l"/>
              </a:tabLst>
            </a:pPr>
            <a:r>
              <a:rPr sz="2400" spc="-5" dirty="0">
                <a:solidFill>
                  <a:srgbClr val="222222"/>
                </a:solidFill>
                <a:latin typeface="Arial"/>
                <a:cs typeface="Arial"/>
              </a:rPr>
              <a:t>Assign responsibilities </a:t>
            </a:r>
            <a:r>
              <a:rPr sz="2400" dirty="0">
                <a:solidFill>
                  <a:srgbClr val="222222"/>
                </a:solidFill>
                <a:latin typeface="Arial"/>
                <a:cs typeface="Arial"/>
              </a:rPr>
              <a:t>to </a:t>
            </a:r>
            <a:r>
              <a:rPr sz="2400" spc="-5" dirty="0">
                <a:solidFill>
                  <a:srgbClr val="222222"/>
                </a:solidFill>
                <a:latin typeface="Arial"/>
                <a:cs typeface="Arial"/>
              </a:rPr>
              <a:t>new design</a:t>
            </a:r>
            <a:r>
              <a:rPr sz="2400" spc="85" dirty="0">
                <a:solidFill>
                  <a:srgbClr val="222222"/>
                </a:solidFill>
                <a:latin typeface="Arial"/>
                <a:cs typeface="Arial"/>
              </a:rPr>
              <a:t> </a:t>
            </a:r>
            <a:r>
              <a:rPr sz="2400" spc="-5" dirty="0">
                <a:solidFill>
                  <a:srgbClr val="222222"/>
                </a:solidFill>
                <a:latin typeface="Arial"/>
                <a:cs typeface="Arial"/>
              </a:rPr>
              <a:t>classes</a:t>
            </a:r>
            <a:endParaRPr sz="2400">
              <a:latin typeface="Arial"/>
              <a:cs typeface="Arial"/>
            </a:endParaRPr>
          </a:p>
          <a:p>
            <a:pPr marL="285115" indent="-272415">
              <a:buClr>
                <a:srgbClr val="0AD0D9"/>
              </a:buClr>
              <a:buSzPct val="93750"/>
              <a:buChar char=""/>
              <a:tabLst>
                <a:tab pos="285750" algn="l"/>
              </a:tabLst>
            </a:pPr>
            <a:r>
              <a:rPr sz="2400" spc="-5" dirty="0">
                <a:solidFill>
                  <a:srgbClr val="222222"/>
                </a:solidFill>
                <a:latin typeface="Arial"/>
                <a:cs typeface="Arial"/>
              </a:rPr>
              <a:t>Describe realization </a:t>
            </a:r>
            <a:r>
              <a:rPr sz="2400" dirty="0">
                <a:solidFill>
                  <a:srgbClr val="222222"/>
                </a:solidFill>
                <a:latin typeface="Arial"/>
                <a:cs typeface="Arial"/>
              </a:rPr>
              <a:t>of </a:t>
            </a:r>
            <a:r>
              <a:rPr sz="2400" spc="-5" dirty="0">
                <a:solidFill>
                  <a:srgbClr val="222222"/>
                </a:solidFill>
                <a:latin typeface="Arial"/>
                <a:cs typeface="Arial"/>
              </a:rPr>
              <a:t>Use</a:t>
            </a:r>
            <a:r>
              <a:rPr sz="2400" spc="30" dirty="0">
                <a:solidFill>
                  <a:srgbClr val="222222"/>
                </a:solidFill>
                <a:latin typeface="Arial"/>
                <a:cs typeface="Arial"/>
              </a:rPr>
              <a:t> </a:t>
            </a:r>
            <a:r>
              <a:rPr sz="2400" spc="-5" dirty="0">
                <a:solidFill>
                  <a:srgbClr val="222222"/>
                </a:solidFill>
                <a:latin typeface="Arial"/>
                <a:cs typeface="Arial"/>
              </a:rPr>
              <a:t>Cases</a:t>
            </a:r>
            <a:endParaRPr sz="2400">
              <a:latin typeface="Arial"/>
              <a:cs typeface="Arial"/>
            </a:endParaRPr>
          </a:p>
          <a:p>
            <a:pPr marL="285115" indent="-272415">
              <a:buClr>
                <a:srgbClr val="0AD0D9"/>
              </a:buClr>
              <a:buSzPct val="93750"/>
              <a:buChar char=""/>
              <a:tabLst>
                <a:tab pos="285750" algn="l"/>
              </a:tabLst>
            </a:pPr>
            <a:r>
              <a:rPr sz="2400" spc="-5" dirty="0">
                <a:solidFill>
                  <a:srgbClr val="222222"/>
                </a:solidFill>
                <a:latin typeface="Arial"/>
                <a:cs typeface="Arial"/>
              </a:rPr>
              <a:t>Assign visibility </a:t>
            </a:r>
            <a:r>
              <a:rPr sz="2400" dirty="0">
                <a:solidFill>
                  <a:srgbClr val="222222"/>
                </a:solidFill>
                <a:latin typeface="Arial"/>
                <a:cs typeface="Arial"/>
              </a:rPr>
              <a:t>to </a:t>
            </a:r>
            <a:r>
              <a:rPr sz="2400" spc="-5" dirty="0">
                <a:solidFill>
                  <a:srgbClr val="222222"/>
                </a:solidFill>
                <a:latin typeface="Arial"/>
                <a:cs typeface="Arial"/>
              </a:rPr>
              <a:t>class</a:t>
            </a:r>
            <a:r>
              <a:rPr sz="2400" spc="30" dirty="0">
                <a:solidFill>
                  <a:srgbClr val="222222"/>
                </a:solidFill>
                <a:latin typeface="Arial"/>
                <a:cs typeface="Arial"/>
              </a:rPr>
              <a:t> </a:t>
            </a:r>
            <a:r>
              <a:rPr sz="2400" dirty="0">
                <a:solidFill>
                  <a:srgbClr val="222222"/>
                </a:solidFill>
                <a:latin typeface="Arial"/>
                <a:cs typeface="Arial"/>
              </a:rPr>
              <a:t>attributes</a:t>
            </a:r>
            <a:endParaRPr sz="2400">
              <a:latin typeface="Arial"/>
              <a:cs typeface="Arial"/>
            </a:endParaRPr>
          </a:p>
          <a:p>
            <a:pPr marL="285115" indent="-272415">
              <a:spcBef>
                <a:spcPts val="5"/>
              </a:spcBef>
              <a:buClr>
                <a:srgbClr val="0AD0D9"/>
              </a:buClr>
              <a:buSzPct val="93750"/>
              <a:buChar char=""/>
              <a:tabLst>
                <a:tab pos="285750" algn="l"/>
              </a:tabLst>
            </a:pPr>
            <a:r>
              <a:rPr sz="2400" spc="-5" dirty="0">
                <a:solidFill>
                  <a:srgbClr val="222222"/>
                </a:solidFill>
                <a:latin typeface="Arial"/>
                <a:cs typeface="Arial"/>
              </a:rPr>
              <a:t>Design Databases and needed Data</a:t>
            </a:r>
            <a:r>
              <a:rPr sz="2400" spc="80" dirty="0">
                <a:solidFill>
                  <a:srgbClr val="222222"/>
                </a:solidFill>
                <a:latin typeface="Arial"/>
                <a:cs typeface="Arial"/>
              </a:rPr>
              <a:t> </a:t>
            </a:r>
            <a:r>
              <a:rPr sz="2400" spc="-5" dirty="0">
                <a:solidFill>
                  <a:srgbClr val="222222"/>
                </a:solidFill>
                <a:latin typeface="Arial"/>
                <a:cs typeface="Arial"/>
              </a:rPr>
              <a:t>Structures</a:t>
            </a:r>
            <a:endParaRPr sz="2400">
              <a:latin typeface="Arial"/>
              <a:cs typeface="Arial"/>
            </a:endParaRPr>
          </a:p>
          <a:p>
            <a:pPr marL="285115" indent="-272415">
              <a:buClr>
                <a:srgbClr val="0AD0D9"/>
              </a:buClr>
              <a:buSzPct val="93750"/>
              <a:buChar char=""/>
              <a:tabLst>
                <a:tab pos="285750" algn="l"/>
              </a:tabLst>
            </a:pPr>
            <a:r>
              <a:rPr sz="2400" spc="-5" dirty="0">
                <a:solidFill>
                  <a:srgbClr val="222222"/>
                </a:solidFill>
                <a:latin typeface="Arial"/>
                <a:cs typeface="Arial"/>
              </a:rPr>
              <a:t>Define Methods</a:t>
            </a:r>
            <a:r>
              <a:rPr sz="2400" dirty="0">
                <a:solidFill>
                  <a:srgbClr val="222222"/>
                </a:solidFill>
                <a:latin typeface="Arial"/>
                <a:cs typeface="Arial"/>
              </a:rPr>
              <a:t> </a:t>
            </a:r>
            <a:r>
              <a:rPr sz="2400" spc="-5" dirty="0">
                <a:solidFill>
                  <a:srgbClr val="222222"/>
                </a:solidFill>
                <a:latin typeface="Arial"/>
                <a:cs typeface="Arial"/>
              </a:rPr>
              <a:t>signature</a:t>
            </a:r>
            <a:endParaRPr sz="2400">
              <a:latin typeface="Arial"/>
              <a:cs typeface="Arial"/>
            </a:endParaRPr>
          </a:p>
          <a:p>
            <a:pPr marL="285115" indent="-272415">
              <a:buClr>
                <a:srgbClr val="0AD0D9"/>
              </a:buClr>
              <a:buSzPct val="93750"/>
              <a:buChar char=""/>
              <a:tabLst>
                <a:tab pos="285750" algn="l"/>
              </a:tabLst>
            </a:pPr>
            <a:r>
              <a:rPr sz="2400" spc="-5" dirty="0">
                <a:solidFill>
                  <a:srgbClr val="222222"/>
                </a:solidFill>
                <a:latin typeface="Arial"/>
                <a:cs typeface="Arial"/>
              </a:rPr>
              <a:t>Develop </a:t>
            </a:r>
            <a:r>
              <a:rPr sz="2400" dirty="0">
                <a:solidFill>
                  <a:srgbClr val="222222"/>
                </a:solidFill>
                <a:latin typeface="Arial"/>
                <a:cs typeface="Arial"/>
              </a:rPr>
              <a:t>state </a:t>
            </a:r>
            <a:r>
              <a:rPr sz="2400" spc="-5" dirty="0">
                <a:solidFill>
                  <a:srgbClr val="222222"/>
                </a:solidFill>
                <a:latin typeface="Arial"/>
                <a:cs typeface="Arial"/>
              </a:rPr>
              <a:t>diagram </a:t>
            </a:r>
            <a:r>
              <a:rPr sz="2400" dirty="0">
                <a:solidFill>
                  <a:srgbClr val="222222"/>
                </a:solidFill>
                <a:latin typeface="Arial"/>
                <a:cs typeface="Arial"/>
              </a:rPr>
              <a:t>for </a:t>
            </a:r>
            <a:r>
              <a:rPr sz="2400" spc="-5" dirty="0">
                <a:solidFill>
                  <a:srgbClr val="222222"/>
                </a:solidFill>
                <a:latin typeface="Arial"/>
                <a:cs typeface="Arial"/>
              </a:rPr>
              <a:t>relevant design</a:t>
            </a:r>
            <a:r>
              <a:rPr sz="2400" spc="75" dirty="0">
                <a:solidFill>
                  <a:srgbClr val="222222"/>
                </a:solidFill>
                <a:latin typeface="Arial"/>
                <a:cs typeface="Arial"/>
              </a:rPr>
              <a:t> </a:t>
            </a:r>
            <a:r>
              <a:rPr sz="2400" spc="-35" dirty="0">
                <a:solidFill>
                  <a:srgbClr val="222222"/>
                </a:solidFill>
                <a:latin typeface="Arial"/>
                <a:cs typeface="Arial"/>
              </a:rPr>
              <a:t>classes</a:t>
            </a:r>
            <a:endParaRPr sz="2400">
              <a:latin typeface="Arial"/>
              <a:cs typeface="Arial"/>
            </a:endParaRPr>
          </a:p>
          <a:p>
            <a:pPr marL="285115" indent="-272415">
              <a:lnSpc>
                <a:spcPts val="2590"/>
              </a:lnSpc>
              <a:buClr>
                <a:srgbClr val="0AD0D9"/>
              </a:buClr>
              <a:buSzPct val="93750"/>
              <a:buChar char=""/>
              <a:tabLst>
                <a:tab pos="285750" algn="l"/>
              </a:tabLst>
            </a:pPr>
            <a:r>
              <a:rPr sz="2400" spc="-5" dirty="0">
                <a:solidFill>
                  <a:srgbClr val="222222"/>
                </a:solidFill>
                <a:latin typeface="Arial"/>
                <a:cs typeface="Arial"/>
              </a:rPr>
              <a:t>Use </a:t>
            </a:r>
            <a:r>
              <a:rPr sz="2400" dirty="0">
                <a:solidFill>
                  <a:srgbClr val="222222"/>
                </a:solidFill>
                <a:latin typeface="Arial"/>
                <a:cs typeface="Arial"/>
              </a:rPr>
              <a:t>Interaction </a:t>
            </a:r>
            <a:r>
              <a:rPr sz="2400" spc="-5" dirty="0">
                <a:solidFill>
                  <a:srgbClr val="222222"/>
                </a:solidFill>
                <a:latin typeface="Arial"/>
                <a:cs typeface="Arial"/>
              </a:rPr>
              <a:t>Diagram </a:t>
            </a:r>
            <a:r>
              <a:rPr sz="2400" dirty="0">
                <a:solidFill>
                  <a:srgbClr val="222222"/>
                </a:solidFill>
                <a:latin typeface="Arial"/>
                <a:cs typeface="Arial"/>
              </a:rPr>
              <a:t>to </a:t>
            </a:r>
            <a:r>
              <a:rPr sz="2400" spc="-5" dirty="0">
                <a:solidFill>
                  <a:srgbClr val="222222"/>
                </a:solidFill>
                <a:latin typeface="Arial"/>
                <a:cs typeface="Arial"/>
              </a:rPr>
              <a:t>distribute behavior</a:t>
            </a:r>
            <a:endParaRPr sz="2400">
              <a:latin typeface="Arial"/>
              <a:cs typeface="Arial"/>
            </a:endParaRPr>
          </a:p>
          <a:p>
            <a:pPr marL="285115">
              <a:lnSpc>
                <a:spcPts val="2590"/>
              </a:lnSpc>
            </a:pPr>
            <a:r>
              <a:rPr sz="2400" spc="-5" dirty="0">
                <a:solidFill>
                  <a:srgbClr val="222222"/>
                </a:solidFill>
                <a:latin typeface="Arial"/>
                <a:cs typeface="Arial"/>
              </a:rPr>
              <a:t>among classes</a:t>
            </a:r>
            <a:endParaRPr sz="2400">
              <a:latin typeface="Arial"/>
              <a:cs typeface="Arial"/>
            </a:endParaRPr>
          </a:p>
          <a:p>
            <a:pPr marL="285115" indent="-272415">
              <a:buClr>
                <a:srgbClr val="0AD0D9"/>
              </a:buClr>
              <a:buSzPct val="93750"/>
              <a:buChar char=""/>
              <a:tabLst>
                <a:tab pos="285750" algn="l"/>
              </a:tabLst>
            </a:pPr>
            <a:r>
              <a:rPr sz="2400" spc="-5" dirty="0">
                <a:solidFill>
                  <a:srgbClr val="222222"/>
                </a:solidFill>
                <a:latin typeface="Arial"/>
                <a:cs typeface="Arial"/>
              </a:rPr>
              <a:t>Use Design Patterns </a:t>
            </a:r>
            <a:r>
              <a:rPr sz="2400" dirty="0">
                <a:solidFill>
                  <a:srgbClr val="222222"/>
                </a:solidFill>
                <a:latin typeface="Arial"/>
                <a:cs typeface="Arial"/>
              </a:rPr>
              <a:t>for parts of the</a:t>
            </a:r>
            <a:r>
              <a:rPr sz="2400" spc="-20" dirty="0">
                <a:solidFill>
                  <a:srgbClr val="222222"/>
                </a:solidFill>
                <a:latin typeface="Arial"/>
                <a:cs typeface="Arial"/>
              </a:rPr>
              <a:t> </a:t>
            </a:r>
            <a:r>
              <a:rPr sz="2400" dirty="0">
                <a:solidFill>
                  <a:srgbClr val="222222"/>
                </a:solidFill>
                <a:latin typeface="Arial"/>
                <a:cs typeface="Arial"/>
              </a:rPr>
              <a:t>system</a:t>
            </a:r>
            <a:endParaRPr sz="2400">
              <a:latin typeface="Arial"/>
              <a:cs typeface="Arial"/>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solidFill>
                            <a:srgbClr val="00FF00"/>
                          </a:solidFill>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5" y="456921"/>
            <a:ext cx="4406900" cy="690574"/>
          </a:xfrm>
          <a:prstGeom prst="rect">
            <a:avLst/>
          </a:prstGeom>
        </p:spPr>
        <p:txBody>
          <a:bodyPr vert="horz" wrap="square" lIns="0" tIns="13335" rIns="0" bIns="0" rtlCol="0" anchor="ctr">
            <a:spAutoFit/>
          </a:bodyPr>
          <a:lstStyle/>
          <a:p>
            <a:pPr marL="12700">
              <a:lnSpc>
                <a:spcPct val="100000"/>
              </a:lnSpc>
              <a:spcBef>
                <a:spcPts val="105"/>
              </a:spcBef>
            </a:pPr>
            <a:r>
              <a:rPr spc="-325" dirty="0"/>
              <a:t>Design</a:t>
            </a:r>
            <a:r>
              <a:rPr spc="-355" dirty="0"/>
              <a:t> </a:t>
            </a:r>
            <a:r>
              <a:rPr spc="-105" dirty="0"/>
              <a:t>Workflow</a:t>
            </a:r>
          </a:p>
        </p:txBody>
      </p:sp>
      <p:sp>
        <p:nvSpPr>
          <p:cNvPr id="8" name="object 8"/>
          <p:cNvSpPr txBox="1"/>
          <p:nvPr/>
        </p:nvSpPr>
        <p:spPr>
          <a:xfrm>
            <a:off x="2119376" y="1546098"/>
            <a:ext cx="7381240" cy="5169535"/>
          </a:xfrm>
          <a:prstGeom prst="rect">
            <a:avLst/>
          </a:prstGeom>
        </p:spPr>
        <p:txBody>
          <a:bodyPr vert="horz" wrap="square" lIns="0" tIns="12700" rIns="0" bIns="0" rtlCol="0">
            <a:spAutoFit/>
          </a:bodyPr>
          <a:lstStyle/>
          <a:p>
            <a:pPr marL="285115" indent="-272415">
              <a:spcBef>
                <a:spcPts val="100"/>
              </a:spcBef>
              <a:buClr>
                <a:srgbClr val="0AD0D9"/>
              </a:buClr>
              <a:buSzPct val="93750"/>
              <a:buChar char=""/>
              <a:tabLst>
                <a:tab pos="285750" algn="l"/>
              </a:tabLst>
            </a:pPr>
            <a:r>
              <a:rPr sz="2400" spc="-5" dirty="0">
                <a:latin typeface="Arial"/>
                <a:cs typeface="Arial"/>
              </a:rPr>
              <a:t>Architectureal</a:t>
            </a:r>
            <a:r>
              <a:rPr sz="2400" spc="-15" dirty="0">
                <a:latin typeface="Arial"/>
                <a:cs typeface="Arial"/>
              </a:rPr>
              <a:t> </a:t>
            </a:r>
            <a:r>
              <a:rPr sz="2400" spc="-5" dirty="0">
                <a:latin typeface="Arial"/>
                <a:cs typeface="Arial"/>
              </a:rPr>
              <a:t>Design</a:t>
            </a:r>
            <a:endParaRPr sz="2400">
              <a:latin typeface="Arial"/>
              <a:cs typeface="Arial"/>
            </a:endParaRPr>
          </a:p>
          <a:p>
            <a:pPr marL="285115" indent="-272415">
              <a:lnSpc>
                <a:spcPts val="2875"/>
              </a:lnSpc>
              <a:buClr>
                <a:srgbClr val="0AD0D9"/>
              </a:buClr>
              <a:buSzPct val="93750"/>
              <a:buChar char=""/>
              <a:tabLst>
                <a:tab pos="285750" algn="l"/>
              </a:tabLst>
            </a:pPr>
            <a:r>
              <a:rPr sz="2400" dirty="0">
                <a:latin typeface="Arial"/>
                <a:cs typeface="Arial"/>
              </a:rPr>
              <a:t>Identify </a:t>
            </a:r>
            <a:r>
              <a:rPr sz="2400" spc="-5" dirty="0">
                <a:latin typeface="Arial"/>
                <a:cs typeface="Arial"/>
              </a:rPr>
              <a:t>Design Mechanisms</a:t>
            </a:r>
            <a:endParaRPr sz="2400">
              <a:latin typeface="Arial"/>
              <a:cs typeface="Arial"/>
            </a:endParaRPr>
          </a:p>
          <a:p>
            <a:pPr marL="652780" lvl="1" indent="-247015">
              <a:lnSpc>
                <a:spcPts val="2275"/>
              </a:lnSpc>
              <a:buClr>
                <a:srgbClr val="0E6EC5"/>
              </a:buClr>
              <a:buSzPct val="84210"/>
              <a:buFont typeface="Arial"/>
              <a:buChar char=""/>
              <a:tabLst>
                <a:tab pos="652145" algn="l"/>
                <a:tab pos="652780" algn="l"/>
              </a:tabLst>
            </a:pPr>
            <a:r>
              <a:rPr sz="1900" spc="30" dirty="0">
                <a:latin typeface="Times New Roman"/>
                <a:cs typeface="Times New Roman"/>
              </a:rPr>
              <a:t>Refine</a:t>
            </a:r>
            <a:r>
              <a:rPr sz="1900" spc="-100" dirty="0">
                <a:latin typeface="Times New Roman"/>
                <a:cs typeface="Times New Roman"/>
              </a:rPr>
              <a:t> </a:t>
            </a:r>
            <a:r>
              <a:rPr sz="1900" spc="10" dirty="0">
                <a:latin typeface="Times New Roman"/>
                <a:cs typeface="Times New Roman"/>
              </a:rPr>
              <a:t>Analysis</a:t>
            </a:r>
            <a:r>
              <a:rPr sz="1900" spc="-5" dirty="0">
                <a:latin typeface="Times New Roman"/>
                <a:cs typeface="Times New Roman"/>
              </a:rPr>
              <a:t> </a:t>
            </a:r>
            <a:r>
              <a:rPr sz="1900" spc="75" dirty="0">
                <a:latin typeface="Times New Roman"/>
                <a:cs typeface="Times New Roman"/>
              </a:rPr>
              <a:t>based</a:t>
            </a:r>
            <a:r>
              <a:rPr sz="1900" spc="-45" dirty="0">
                <a:latin typeface="Times New Roman"/>
                <a:cs typeface="Times New Roman"/>
              </a:rPr>
              <a:t> </a:t>
            </a:r>
            <a:r>
              <a:rPr sz="1900" spc="110" dirty="0">
                <a:latin typeface="Times New Roman"/>
                <a:cs typeface="Times New Roman"/>
              </a:rPr>
              <a:t>on</a:t>
            </a:r>
            <a:r>
              <a:rPr sz="1900" spc="-30" dirty="0">
                <a:latin typeface="Times New Roman"/>
                <a:cs typeface="Times New Roman"/>
              </a:rPr>
              <a:t> </a:t>
            </a:r>
            <a:r>
              <a:rPr sz="1900" spc="90" dirty="0">
                <a:latin typeface="Times New Roman"/>
                <a:cs typeface="Times New Roman"/>
              </a:rPr>
              <a:t>implementation</a:t>
            </a:r>
            <a:r>
              <a:rPr sz="1900" spc="-50" dirty="0">
                <a:latin typeface="Times New Roman"/>
                <a:cs typeface="Times New Roman"/>
              </a:rPr>
              <a:t> </a:t>
            </a:r>
            <a:r>
              <a:rPr sz="1900" spc="85" dirty="0">
                <a:latin typeface="Times New Roman"/>
                <a:cs typeface="Times New Roman"/>
              </a:rPr>
              <a:t>environment</a:t>
            </a:r>
            <a:endParaRPr sz="1900">
              <a:latin typeface="Times New Roman"/>
              <a:cs typeface="Times New Roman"/>
            </a:endParaRPr>
          </a:p>
          <a:p>
            <a:pPr marL="652780" marR="46355" lvl="1" indent="-247015">
              <a:lnSpc>
                <a:spcPts val="1820"/>
              </a:lnSpc>
              <a:spcBef>
                <a:spcPts val="445"/>
              </a:spcBef>
              <a:buClr>
                <a:srgbClr val="0E6EC5"/>
              </a:buClr>
              <a:buSzPct val="84210"/>
              <a:buFont typeface="Arial"/>
              <a:buChar char=""/>
              <a:tabLst>
                <a:tab pos="711835" algn="l"/>
                <a:tab pos="712470" algn="l"/>
              </a:tabLst>
            </a:pPr>
            <a:r>
              <a:rPr sz="1900" spc="60" dirty="0">
                <a:latin typeface="Times New Roman"/>
                <a:cs typeface="Times New Roman"/>
              </a:rPr>
              <a:t>Characterize </a:t>
            </a:r>
            <a:r>
              <a:rPr sz="1900" spc="85" dirty="0">
                <a:latin typeface="Times New Roman"/>
                <a:cs typeface="Times New Roman"/>
              </a:rPr>
              <a:t>needs </a:t>
            </a:r>
            <a:r>
              <a:rPr sz="1900" spc="30" dirty="0">
                <a:latin typeface="Times New Roman"/>
                <a:cs typeface="Times New Roman"/>
              </a:rPr>
              <a:t>for specific </a:t>
            </a:r>
            <a:r>
              <a:rPr sz="1900" spc="80" dirty="0">
                <a:latin typeface="Times New Roman"/>
                <a:cs typeface="Times New Roman"/>
              </a:rPr>
              <a:t>mechanisms </a:t>
            </a:r>
            <a:r>
              <a:rPr sz="1900" spc="65" dirty="0">
                <a:latin typeface="Times New Roman"/>
                <a:cs typeface="Times New Roman"/>
              </a:rPr>
              <a:t>(inter-process  </a:t>
            </a:r>
            <a:r>
              <a:rPr sz="1900" spc="80" dirty="0">
                <a:latin typeface="Times New Roman"/>
                <a:cs typeface="Times New Roman"/>
              </a:rPr>
              <a:t>communication,</a:t>
            </a:r>
            <a:r>
              <a:rPr sz="1900" spc="-35" dirty="0">
                <a:latin typeface="Times New Roman"/>
                <a:cs typeface="Times New Roman"/>
              </a:rPr>
              <a:t> </a:t>
            </a:r>
            <a:r>
              <a:rPr sz="1900" spc="70" dirty="0">
                <a:latin typeface="Times New Roman"/>
                <a:cs typeface="Times New Roman"/>
              </a:rPr>
              <a:t>real-time</a:t>
            </a:r>
            <a:r>
              <a:rPr sz="1900" spc="-80" dirty="0">
                <a:latin typeface="Times New Roman"/>
                <a:cs typeface="Times New Roman"/>
              </a:rPr>
              <a:t> </a:t>
            </a:r>
            <a:r>
              <a:rPr sz="1900" spc="85" dirty="0">
                <a:latin typeface="Times New Roman"/>
                <a:cs typeface="Times New Roman"/>
              </a:rPr>
              <a:t>computation,</a:t>
            </a:r>
            <a:r>
              <a:rPr sz="1900" spc="-25" dirty="0">
                <a:latin typeface="Times New Roman"/>
                <a:cs typeface="Times New Roman"/>
              </a:rPr>
              <a:t> </a:t>
            </a:r>
            <a:r>
              <a:rPr sz="1900" spc="30" dirty="0">
                <a:latin typeface="Times New Roman"/>
                <a:cs typeface="Times New Roman"/>
              </a:rPr>
              <a:t>access</a:t>
            </a:r>
            <a:r>
              <a:rPr sz="1900" spc="-45" dirty="0">
                <a:latin typeface="Times New Roman"/>
                <a:cs typeface="Times New Roman"/>
              </a:rPr>
              <a:t> </a:t>
            </a:r>
            <a:r>
              <a:rPr sz="1900" spc="95" dirty="0">
                <a:latin typeface="Times New Roman"/>
                <a:cs typeface="Times New Roman"/>
              </a:rPr>
              <a:t>to</a:t>
            </a:r>
            <a:r>
              <a:rPr sz="1900" spc="-60" dirty="0">
                <a:latin typeface="Times New Roman"/>
                <a:cs typeface="Times New Roman"/>
              </a:rPr>
              <a:t> </a:t>
            </a:r>
            <a:r>
              <a:rPr sz="1900" spc="25" dirty="0">
                <a:latin typeface="Times New Roman"/>
                <a:cs typeface="Times New Roman"/>
              </a:rPr>
              <a:t>legacy</a:t>
            </a:r>
            <a:r>
              <a:rPr sz="1900" spc="-90" dirty="0">
                <a:latin typeface="Times New Roman"/>
                <a:cs typeface="Times New Roman"/>
              </a:rPr>
              <a:t> </a:t>
            </a:r>
            <a:r>
              <a:rPr sz="1900" spc="50" dirty="0">
                <a:latin typeface="Times New Roman"/>
                <a:cs typeface="Times New Roman"/>
              </a:rPr>
              <a:t>system,  </a:t>
            </a:r>
            <a:r>
              <a:rPr sz="1900" spc="60" dirty="0">
                <a:latin typeface="Times New Roman"/>
                <a:cs typeface="Times New Roman"/>
              </a:rPr>
              <a:t>persistence,</a:t>
            </a:r>
            <a:r>
              <a:rPr sz="1900" spc="-5" dirty="0">
                <a:latin typeface="Times New Roman"/>
                <a:cs typeface="Times New Roman"/>
              </a:rPr>
              <a:t> </a:t>
            </a:r>
            <a:r>
              <a:rPr sz="1900" spc="-240" dirty="0">
                <a:latin typeface="Times New Roman"/>
                <a:cs typeface="Times New Roman"/>
              </a:rPr>
              <a:t>…)</a:t>
            </a:r>
            <a:endParaRPr sz="1900">
              <a:latin typeface="Times New Roman"/>
              <a:cs typeface="Times New Roman"/>
            </a:endParaRPr>
          </a:p>
          <a:p>
            <a:pPr marL="707390" lvl="1" indent="-301625">
              <a:spcBef>
                <a:spcPts val="25"/>
              </a:spcBef>
              <a:buClr>
                <a:srgbClr val="0E6EC5"/>
              </a:buClr>
              <a:buSzPct val="84210"/>
              <a:buFont typeface="Arial"/>
              <a:buChar char=""/>
              <a:tabLst>
                <a:tab pos="707390" algn="l"/>
                <a:tab pos="708025" algn="l"/>
              </a:tabLst>
            </a:pPr>
            <a:r>
              <a:rPr sz="1900" spc="10" dirty="0">
                <a:latin typeface="Times New Roman"/>
                <a:cs typeface="Times New Roman"/>
              </a:rPr>
              <a:t>Assess </a:t>
            </a:r>
            <a:r>
              <a:rPr sz="1900" spc="45" dirty="0">
                <a:latin typeface="Times New Roman"/>
                <a:cs typeface="Times New Roman"/>
              </a:rPr>
              <a:t>existing </a:t>
            </a:r>
            <a:r>
              <a:rPr sz="1900" spc="90" dirty="0">
                <a:latin typeface="Times New Roman"/>
                <a:cs typeface="Times New Roman"/>
              </a:rPr>
              <a:t>implementation</a:t>
            </a:r>
            <a:r>
              <a:rPr sz="1900" spc="-130" dirty="0">
                <a:latin typeface="Times New Roman"/>
                <a:cs typeface="Times New Roman"/>
              </a:rPr>
              <a:t> </a:t>
            </a:r>
            <a:r>
              <a:rPr sz="1900" spc="85" dirty="0">
                <a:latin typeface="Times New Roman"/>
                <a:cs typeface="Times New Roman"/>
              </a:rPr>
              <a:t>mechanisms</a:t>
            </a:r>
            <a:endParaRPr sz="1900">
              <a:latin typeface="Times New Roman"/>
              <a:cs typeface="Times New Roman"/>
            </a:endParaRPr>
          </a:p>
          <a:p>
            <a:pPr marL="285115" indent="-272415">
              <a:lnSpc>
                <a:spcPts val="2870"/>
              </a:lnSpc>
              <a:spcBef>
                <a:spcPts val="15"/>
              </a:spcBef>
              <a:buClr>
                <a:srgbClr val="0AD0D9"/>
              </a:buClr>
              <a:buSzPct val="93750"/>
              <a:buChar char=""/>
              <a:tabLst>
                <a:tab pos="285750" algn="l"/>
              </a:tabLst>
            </a:pPr>
            <a:r>
              <a:rPr sz="2400" dirty="0">
                <a:latin typeface="Arial"/>
                <a:cs typeface="Arial"/>
              </a:rPr>
              <a:t>Identify </a:t>
            </a:r>
            <a:r>
              <a:rPr sz="2400" spc="-5" dirty="0">
                <a:latin typeface="Arial"/>
                <a:cs typeface="Arial"/>
              </a:rPr>
              <a:t>Design Classes and</a:t>
            </a:r>
            <a:r>
              <a:rPr sz="2400" spc="10" dirty="0">
                <a:latin typeface="Arial"/>
                <a:cs typeface="Arial"/>
              </a:rPr>
              <a:t> </a:t>
            </a:r>
            <a:r>
              <a:rPr sz="2400" dirty="0">
                <a:latin typeface="Arial"/>
                <a:cs typeface="Arial"/>
              </a:rPr>
              <a:t>Subsystems</a:t>
            </a:r>
            <a:endParaRPr sz="2400">
              <a:latin typeface="Arial"/>
              <a:cs typeface="Arial"/>
            </a:endParaRPr>
          </a:p>
          <a:p>
            <a:pPr marL="652780" marR="249554" lvl="1" indent="-247015">
              <a:lnSpc>
                <a:spcPts val="1820"/>
              </a:lnSpc>
              <a:spcBef>
                <a:spcPts val="434"/>
              </a:spcBef>
              <a:buClr>
                <a:srgbClr val="0E6EC5"/>
              </a:buClr>
              <a:buSzPct val="84210"/>
              <a:buFont typeface="Arial"/>
              <a:buChar char=""/>
              <a:tabLst>
                <a:tab pos="707390" algn="l"/>
                <a:tab pos="708025" algn="l"/>
              </a:tabLst>
            </a:pPr>
            <a:r>
              <a:rPr sz="1900" spc="-95" dirty="0">
                <a:latin typeface="Times New Roman"/>
                <a:cs typeface="Times New Roman"/>
              </a:rPr>
              <a:t>A</a:t>
            </a:r>
            <a:r>
              <a:rPr sz="1900" spc="-30" dirty="0">
                <a:latin typeface="Times New Roman"/>
                <a:cs typeface="Times New Roman"/>
              </a:rPr>
              <a:t> </a:t>
            </a:r>
            <a:r>
              <a:rPr sz="1900" spc="50" dirty="0">
                <a:latin typeface="Times New Roman"/>
                <a:cs typeface="Times New Roman"/>
              </a:rPr>
              <a:t>Subsystem</a:t>
            </a:r>
            <a:r>
              <a:rPr sz="1900" spc="-5" dirty="0">
                <a:latin typeface="Times New Roman"/>
                <a:cs typeface="Times New Roman"/>
              </a:rPr>
              <a:t> </a:t>
            </a:r>
            <a:r>
              <a:rPr sz="1900" spc="15" dirty="0">
                <a:latin typeface="Times New Roman"/>
                <a:cs typeface="Times New Roman"/>
              </a:rPr>
              <a:t>is</a:t>
            </a:r>
            <a:r>
              <a:rPr sz="1900" spc="-65" dirty="0">
                <a:latin typeface="Times New Roman"/>
                <a:cs typeface="Times New Roman"/>
              </a:rPr>
              <a:t> </a:t>
            </a:r>
            <a:r>
              <a:rPr sz="1900" spc="65" dirty="0">
                <a:latin typeface="Times New Roman"/>
                <a:cs typeface="Times New Roman"/>
              </a:rPr>
              <a:t>a</a:t>
            </a:r>
            <a:r>
              <a:rPr sz="1900" spc="-90" dirty="0">
                <a:latin typeface="Times New Roman"/>
                <a:cs typeface="Times New Roman"/>
              </a:rPr>
              <a:t> </a:t>
            </a:r>
            <a:r>
              <a:rPr sz="1900" spc="45" dirty="0">
                <a:latin typeface="Times New Roman"/>
                <a:cs typeface="Times New Roman"/>
              </a:rPr>
              <a:t>special</a:t>
            </a:r>
            <a:r>
              <a:rPr sz="1900" spc="15" dirty="0">
                <a:latin typeface="Times New Roman"/>
                <a:cs typeface="Times New Roman"/>
              </a:rPr>
              <a:t> </a:t>
            </a:r>
            <a:r>
              <a:rPr sz="1900" spc="80" dirty="0">
                <a:latin typeface="Times New Roman"/>
                <a:cs typeface="Times New Roman"/>
              </a:rPr>
              <a:t>kind</a:t>
            </a:r>
            <a:r>
              <a:rPr sz="1900" spc="-40" dirty="0">
                <a:latin typeface="Times New Roman"/>
                <a:cs typeface="Times New Roman"/>
              </a:rPr>
              <a:t> </a:t>
            </a:r>
            <a:r>
              <a:rPr sz="1900" spc="10" dirty="0">
                <a:latin typeface="Times New Roman"/>
                <a:cs typeface="Times New Roman"/>
              </a:rPr>
              <a:t>of</a:t>
            </a:r>
            <a:r>
              <a:rPr sz="1900" spc="35" dirty="0">
                <a:latin typeface="Times New Roman"/>
                <a:cs typeface="Times New Roman"/>
              </a:rPr>
              <a:t> Package</a:t>
            </a:r>
            <a:r>
              <a:rPr sz="1900" spc="-75" dirty="0">
                <a:latin typeface="Times New Roman"/>
                <a:cs typeface="Times New Roman"/>
              </a:rPr>
              <a:t> </a:t>
            </a:r>
            <a:r>
              <a:rPr sz="1900" spc="65" dirty="0">
                <a:latin typeface="Times New Roman"/>
                <a:cs typeface="Times New Roman"/>
              </a:rPr>
              <a:t>which</a:t>
            </a:r>
            <a:r>
              <a:rPr sz="1900" spc="-40" dirty="0">
                <a:latin typeface="Times New Roman"/>
                <a:cs typeface="Times New Roman"/>
              </a:rPr>
              <a:t> </a:t>
            </a:r>
            <a:r>
              <a:rPr sz="1900" spc="80" dirty="0">
                <a:latin typeface="Times New Roman"/>
                <a:cs typeface="Times New Roman"/>
              </a:rPr>
              <a:t>has</a:t>
            </a:r>
            <a:r>
              <a:rPr sz="1900" spc="-35" dirty="0">
                <a:latin typeface="Times New Roman"/>
                <a:cs typeface="Times New Roman"/>
              </a:rPr>
              <a:t> </a:t>
            </a:r>
            <a:r>
              <a:rPr sz="1900" spc="50" dirty="0">
                <a:latin typeface="Times New Roman"/>
                <a:cs typeface="Times New Roman"/>
              </a:rPr>
              <a:t>behavioral  </a:t>
            </a:r>
            <a:r>
              <a:rPr sz="1900" spc="75" dirty="0">
                <a:latin typeface="Times New Roman"/>
                <a:cs typeface="Times New Roman"/>
              </a:rPr>
              <a:t>semantics</a:t>
            </a:r>
            <a:r>
              <a:rPr sz="1900" spc="-40" dirty="0">
                <a:latin typeface="Times New Roman"/>
                <a:cs typeface="Times New Roman"/>
              </a:rPr>
              <a:t> </a:t>
            </a:r>
            <a:r>
              <a:rPr sz="1900" spc="45" dirty="0">
                <a:latin typeface="Times New Roman"/>
                <a:cs typeface="Times New Roman"/>
              </a:rPr>
              <a:t>(realizes</a:t>
            </a:r>
            <a:r>
              <a:rPr sz="1900" spc="-75" dirty="0">
                <a:latin typeface="Times New Roman"/>
                <a:cs typeface="Times New Roman"/>
              </a:rPr>
              <a:t> </a:t>
            </a:r>
            <a:r>
              <a:rPr sz="1900" spc="90" dirty="0">
                <a:latin typeface="Times New Roman"/>
                <a:cs typeface="Times New Roman"/>
              </a:rPr>
              <a:t>one</a:t>
            </a:r>
            <a:r>
              <a:rPr sz="1900" spc="-90" dirty="0">
                <a:latin typeface="Times New Roman"/>
                <a:cs typeface="Times New Roman"/>
              </a:rPr>
              <a:t> </a:t>
            </a:r>
            <a:r>
              <a:rPr sz="1900" spc="80" dirty="0">
                <a:latin typeface="Times New Roman"/>
                <a:cs typeface="Times New Roman"/>
              </a:rPr>
              <a:t>or</a:t>
            </a:r>
            <a:r>
              <a:rPr sz="1900" spc="-65" dirty="0">
                <a:latin typeface="Times New Roman"/>
                <a:cs typeface="Times New Roman"/>
              </a:rPr>
              <a:t> </a:t>
            </a:r>
            <a:r>
              <a:rPr sz="1900" spc="90" dirty="0">
                <a:latin typeface="Times New Roman"/>
                <a:cs typeface="Times New Roman"/>
              </a:rPr>
              <a:t>more</a:t>
            </a:r>
            <a:r>
              <a:rPr sz="1900" spc="-45" dirty="0">
                <a:latin typeface="Times New Roman"/>
                <a:cs typeface="Times New Roman"/>
              </a:rPr>
              <a:t> </a:t>
            </a:r>
            <a:r>
              <a:rPr sz="1900" spc="55" dirty="0">
                <a:latin typeface="Times New Roman"/>
                <a:cs typeface="Times New Roman"/>
              </a:rPr>
              <a:t>interfaces)</a:t>
            </a:r>
            <a:endParaRPr sz="1900">
              <a:latin typeface="Times New Roman"/>
              <a:cs typeface="Times New Roman"/>
            </a:endParaRPr>
          </a:p>
          <a:p>
            <a:pPr marL="711835" lvl="1" indent="-306070">
              <a:spcBef>
                <a:spcPts val="20"/>
              </a:spcBef>
              <a:buClr>
                <a:srgbClr val="0E6EC5"/>
              </a:buClr>
              <a:buSzPct val="84210"/>
              <a:buFont typeface="Arial"/>
              <a:buChar char=""/>
              <a:tabLst>
                <a:tab pos="711835" algn="l"/>
                <a:tab pos="712470" algn="l"/>
              </a:tabLst>
            </a:pPr>
            <a:r>
              <a:rPr sz="1900" spc="30" dirty="0">
                <a:latin typeface="Times New Roman"/>
                <a:cs typeface="Times New Roman"/>
              </a:rPr>
              <a:t>Refine analysis</a:t>
            </a:r>
            <a:r>
              <a:rPr sz="1900" spc="-190" dirty="0">
                <a:latin typeface="Times New Roman"/>
                <a:cs typeface="Times New Roman"/>
              </a:rPr>
              <a:t> </a:t>
            </a:r>
            <a:r>
              <a:rPr sz="1900" spc="30" dirty="0">
                <a:latin typeface="Times New Roman"/>
                <a:cs typeface="Times New Roman"/>
              </a:rPr>
              <a:t>classes</a:t>
            </a:r>
            <a:endParaRPr sz="1900">
              <a:latin typeface="Times New Roman"/>
              <a:cs typeface="Times New Roman"/>
            </a:endParaRPr>
          </a:p>
          <a:p>
            <a:pPr marL="711835" lvl="1" indent="-306070">
              <a:spcBef>
                <a:spcPts val="5"/>
              </a:spcBef>
              <a:buClr>
                <a:srgbClr val="0E6EC5"/>
              </a:buClr>
              <a:buSzPct val="84210"/>
              <a:buFont typeface="Arial"/>
              <a:buChar char=""/>
              <a:tabLst>
                <a:tab pos="711835" algn="l"/>
                <a:tab pos="712470" algn="l"/>
              </a:tabLst>
            </a:pPr>
            <a:r>
              <a:rPr sz="1900" spc="65" dirty="0">
                <a:latin typeface="Times New Roman"/>
                <a:cs typeface="Times New Roman"/>
              </a:rPr>
              <a:t>Group </a:t>
            </a:r>
            <a:r>
              <a:rPr sz="1900" spc="30" dirty="0">
                <a:latin typeface="Times New Roman"/>
                <a:cs typeface="Times New Roman"/>
              </a:rPr>
              <a:t>classes </a:t>
            </a:r>
            <a:r>
              <a:rPr sz="1900" spc="85" dirty="0">
                <a:latin typeface="Times New Roman"/>
                <a:cs typeface="Times New Roman"/>
              </a:rPr>
              <a:t>into</a:t>
            </a:r>
            <a:r>
              <a:rPr sz="1900" spc="-260" dirty="0">
                <a:latin typeface="Times New Roman"/>
                <a:cs typeface="Times New Roman"/>
              </a:rPr>
              <a:t> </a:t>
            </a:r>
            <a:r>
              <a:rPr sz="1900" spc="35" dirty="0">
                <a:latin typeface="Times New Roman"/>
                <a:cs typeface="Times New Roman"/>
              </a:rPr>
              <a:t>Packages</a:t>
            </a:r>
            <a:endParaRPr sz="1900">
              <a:latin typeface="Times New Roman"/>
              <a:cs typeface="Times New Roman"/>
            </a:endParaRPr>
          </a:p>
          <a:p>
            <a:pPr marL="711835" lvl="1" indent="-306070">
              <a:buClr>
                <a:srgbClr val="0E6EC5"/>
              </a:buClr>
              <a:buSzPct val="84210"/>
              <a:buFont typeface="Arial"/>
              <a:buChar char=""/>
              <a:tabLst>
                <a:tab pos="711835" algn="l"/>
                <a:tab pos="712470" algn="l"/>
              </a:tabLst>
            </a:pPr>
            <a:r>
              <a:rPr sz="1900" spc="50" dirty="0">
                <a:latin typeface="Times New Roman"/>
                <a:cs typeface="Times New Roman"/>
              </a:rPr>
              <a:t>Identify</a:t>
            </a:r>
            <a:r>
              <a:rPr sz="1900" spc="-55" dirty="0">
                <a:latin typeface="Times New Roman"/>
                <a:cs typeface="Times New Roman"/>
              </a:rPr>
              <a:t> </a:t>
            </a:r>
            <a:r>
              <a:rPr sz="1900" spc="50" dirty="0">
                <a:latin typeface="Times New Roman"/>
                <a:cs typeface="Times New Roman"/>
              </a:rPr>
              <a:t>Subsystems</a:t>
            </a:r>
            <a:r>
              <a:rPr sz="1900" spc="-50" dirty="0">
                <a:latin typeface="Times New Roman"/>
                <a:cs typeface="Times New Roman"/>
              </a:rPr>
              <a:t> </a:t>
            </a:r>
            <a:r>
              <a:rPr sz="1900" spc="90" dirty="0">
                <a:latin typeface="Times New Roman"/>
                <a:cs typeface="Times New Roman"/>
              </a:rPr>
              <a:t>when</a:t>
            </a:r>
            <a:r>
              <a:rPr sz="1900" spc="-80" dirty="0">
                <a:latin typeface="Times New Roman"/>
                <a:cs typeface="Times New Roman"/>
              </a:rPr>
              <a:t> </a:t>
            </a:r>
            <a:r>
              <a:rPr sz="1900" spc="30" dirty="0">
                <a:latin typeface="Times New Roman"/>
                <a:cs typeface="Times New Roman"/>
              </a:rPr>
              <a:t>analysis</a:t>
            </a:r>
            <a:r>
              <a:rPr sz="1900" spc="-50" dirty="0">
                <a:latin typeface="Times New Roman"/>
                <a:cs typeface="Times New Roman"/>
              </a:rPr>
              <a:t> </a:t>
            </a:r>
            <a:r>
              <a:rPr sz="1900" spc="30" dirty="0">
                <a:latin typeface="Times New Roman"/>
                <a:cs typeface="Times New Roman"/>
              </a:rPr>
              <a:t>classes</a:t>
            </a:r>
            <a:r>
              <a:rPr sz="1900" spc="-55" dirty="0">
                <a:latin typeface="Times New Roman"/>
                <a:cs typeface="Times New Roman"/>
              </a:rPr>
              <a:t> </a:t>
            </a:r>
            <a:r>
              <a:rPr sz="1900" spc="65" dirty="0">
                <a:latin typeface="Times New Roman"/>
                <a:cs typeface="Times New Roman"/>
              </a:rPr>
              <a:t>are</a:t>
            </a:r>
            <a:r>
              <a:rPr sz="1900" spc="-100" dirty="0">
                <a:latin typeface="Times New Roman"/>
                <a:cs typeface="Times New Roman"/>
              </a:rPr>
              <a:t> </a:t>
            </a:r>
            <a:r>
              <a:rPr sz="1900" spc="50" dirty="0">
                <a:latin typeface="Times New Roman"/>
                <a:cs typeface="Times New Roman"/>
              </a:rPr>
              <a:t>complex</a:t>
            </a:r>
            <a:endParaRPr sz="1900">
              <a:latin typeface="Times New Roman"/>
              <a:cs typeface="Times New Roman"/>
            </a:endParaRPr>
          </a:p>
          <a:p>
            <a:pPr marL="927100" lvl="2" indent="-247015">
              <a:spcBef>
                <a:spcPts val="5"/>
              </a:spcBef>
              <a:buSzPct val="67647"/>
              <a:buFont typeface="Wingdings"/>
              <a:buChar char=""/>
              <a:tabLst>
                <a:tab pos="926465" algn="l"/>
                <a:tab pos="927100" algn="l"/>
              </a:tabLst>
            </a:pPr>
            <a:r>
              <a:rPr sz="1700" spc="30" dirty="0">
                <a:latin typeface="Times New Roman"/>
                <a:cs typeface="Times New Roman"/>
              </a:rPr>
              <a:t>Look</a:t>
            </a:r>
            <a:r>
              <a:rPr sz="1700" spc="-45" dirty="0">
                <a:latin typeface="Times New Roman"/>
                <a:cs typeface="Times New Roman"/>
              </a:rPr>
              <a:t> </a:t>
            </a:r>
            <a:r>
              <a:rPr sz="1700" spc="30" dirty="0">
                <a:latin typeface="Times New Roman"/>
                <a:cs typeface="Times New Roman"/>
              </a:rPr>
              <a:t>for</a:t>
            </a:r>
            <a:r>
              <a:rPr sz="1700" spc="-95" dirty="0">
                <a:latin typeface="Times New Roman"/>
                <a:cs typeface="Times New Roman"/>
              </a:rPr>
              <a:t> </a:t>
            </a:r>
            <a:r>
              <a:rPr sz="1700" spc="70" dirty="0">
                <a:latin typeface="Times New Roman"/>
                <a:cs typeface="Times New Roman"/>
              </a:rPr>
              <a:t>strong</a:t>
            </a:r>
            <a:r>
              <a:rPr sz="1700" spc="-10" dirty="0">
                <a:latin typeface="Times New Roman"/>
                <a:cs typeface="Times New Roman"/>
              </a:rPr>
              <a:t> </a:t>
            </a:r>
            <a:r>
              <a:rPr sz="1700" spc="70" dirty="0">
                <a:latin typeface="Times New Roman"/>
                <a:cs typeface="Times New Roman"/>
              </a:rPr>
              <a:t>interactions</a:t>
            </a:r>
            <a:r>
              <a:rPr sz="1700" spc="-50" dirty="0">
                <a:latin typeface="Times New Roman"/>
                <a:cs typeface="Times New Roman"/>
              </a:rPr>
              <a:t> </a:t>
            </a:r>
            <a:r>
              <a:rPr sz="1700" spc="70" dirty="0">
                <a:latin typeface="Times New Roman"/>
                <a:cs typeface="Times New Roman"/>
              </a:rPr>
              <a:t>between</a:t>
            </a:r>
            <a:r>
              <a:rPr sz="1700" spc="-90" dirty="0">
                <a:latin typeface="Times New Roman"/>
                <a:cs typeface="Times New Roman"/>
              </a:rPr>
              <a:t> </a:t>
            </a:r>
            <a:r>
              <a:rPr sz="1700" spc="30" dirty="0">
                <a:latin typeface="Times New Roman"/>
                <a:cs typeface="Times New Roman"/>
              </a:rPr>
              <a:t>classes</a:t>
            </a:r>
            <a:endParaRPr sz="1700">
              <a:latin typeface="Times New Roman"/>
              <a:cs typeface="Times New Roman"/>
            </a:endParaRPr>
          </a:p>
          <a:p>
            <a:pPr marL="927100" lvl="2" indent="-247015">
              <a:buSzPct val="67647"/>
              <a:buFont typeface="Wingdings"/>
              <a:buChar char=""/>
              <a:tabLst>
                <a:tab pos="926465" algn="l"/>
                <a:tab pos="927100" algn="l"/>
              </a:tabLst>
            </a:pPr>
            <a:r>
              <a:rPr sz="1700" spc="-10" dirty="0">
                <a:latin typeface="Times New Roman"/>
                <a:cs typeface="Times New Roman"/>
              </a:rPr>
              <a:t>Try</a:t>
            </a:r>
            <a:r>
              <a:rPr sz="1700" spc="-85" dirty="0">
                <a:latin typeface="Times New Roman"/>
                <a:cs typeface="Times New Roman"/>
              </a:rPr>
              <a:t> </a:t>
            </a:r>
            <a:r>
              <a:rPr sz="1700" spc="85" dirty="0">
                <a:latin typeface="Times New Roman"/>
                <a:cs typeface="Times New Roman"/>
              </a:rPr>
              <a:t>to</a:t>
            </a:r>
            <a:r>
              <a:rPr sz="1700" spc="-90" dirty="0">
                <a:latin typeface="Times New Roman"/>
                <a:cs typeface="Times New Roman"/>
              </a:rPr>
              <a:t> </a:t>
            </a:r>
            <a:r>
              <a:rPr sz="1700" spc="55" dirty="0">
                <a:latin typeface="Times New Roman"/>
                <a:cs typeface="Times New Roman"/>
              </a:rPr>
              <a:t>organize</a:t>
            </a:r>
            <a:r>
              <a:rPr sz="1700" spc="-70" dirty="0">
                <a:latin typeface="Times New Roman"/>
                <a:cs typeface="Times New Roman"/>
              </a:rPr>
              <a:t> </a:t>
            </a:r>
            <a:r>
              <a:rPr sz="1700" spc="105" dirty="0">
                <a:latin typeface="Times New Roman"/>
                <a:cs typeface="Times New Roman"/>
              </a:rPr>
              <a:t>the</a:t>
            </a:r>
            <a:r>
              <a:rPr sz="1700" spc="-45" dirty="0">
                <a:latin typeface="Times New Roman"/>
                <a:cs typeface="Times New Roman"/>
              </a:rPr>
              <a:t> </a:t>
            </a:r>
            <a:r>
              <a:rPr sz="1700" spc="25" dirty="0">
                <a:latin typeface="Times New Roman"/>
                <a:cs typeface="Times New Roman"/>
              </a:rPr>
              <a:t>UI</a:t>
            </a:r>
            <a:r>
              <a:rPr sz="1700" spc="-55" dirty="0">
                <a:latin typeface="Times New Roman"/>
                <a:cs typeface="Times New Roman"/>
              </a:rPr>
              <a:t> </a:t>
            </a:r>
            <a:r>
              <a:rPr sz="1700" spc="30" dirty="0">
                <a:latin typeface="Times New Roman"/>
                <a:cs typeface="Times New Roman"/>
              </a:rPr>
              <a:t>classes</a:t>
            </a:r>
            <a:r>
              <a:rPr sz="1700" spc="-50" dirty="0">
                <a:latin typeface="Times New Roman"/>
                <a:cs typeface="Times New Roman"/>
              </a:rPr>
              <a:t> </a:t>
            </a:r>
            <a:r>
              <a:rPr sz="1700" spc="75" dirty="0">
                <a:latin typeface="Times New Roman"/>
                <a:cs typeface="Times New Roman"/>
              </a:rPr>
              <a:t>into</a:t>
            </a:r>
            <a:r>
              <a:rPr sz="1700" spc="-90" dirty="0">
                <a:latin typeface="Times New Roman"/>
                <a:cs typeface="Times New Roman"/>
              </a:rPr>
              <a:t> </a:t>
            </a:r>
            <a:r>
              <a:rPr sz="1700" spc="60" dirty="0">
                <a:latin typeface="Times New Roman"/>
                <a:cs typeface="Times New Roman"/>
              </a:rPr>
              <a:t>a</a:t>
            </a:r>
            <a:r>
              <a:rPr sz="1700" spc="-80" dirty="0">
                <a:latin typeface="Times New Roman"/>
                <a:cs typeface="Times New Roman"/>
              </a:rPr>
              <a:t> </a:t>
            </a:r>
            <a:r>
              <a:rPr sz="1700" spc="55" dirty="0">
                <a:latin typeface="Times New Roman"/>
                <a:cs typeface="Times New Roman"/>
              </a:rPr>
              <a:t>subsystem</a:t>
            </a:r>
            <a:endParaRPr sz="1700">
              <a:latin typeface="Times New Roman"/>
              <a:cs typeface="Times New Roman"/>
            </a:endParaRPr>
          </a:p>
          <a:p>
            <a:pPr marL="927100" lvl="2" indent="-247015">
              <a:spcBef>
                <a:spcPts val="5"/>
              </a:spcBef>
              <a:buSzPct val="70588"/>
              <a:buFont typeface="Wingdings"/>
              <a:buChar char=""/>
              <a:tabLst>
                <a:tab pos="926465" algn="l"/>
                <a:tab pos="927100" algn="l"/>
              </a:tabLst>
            </a:pPr>
            <a:r>
              <a:rPr sz="1700" spc="50" dirty="0">
                <a:latin typeface="Times New Roman"/>
                <a:cs typeface="Times New Roman"/>
              </a:rPr>
              <a:t>Separate</a:t>
            </a:r>
            <a:r>
              <a:rPr sz="1700" spc="-80" dirty="0">
                <a:latin typeface="Times New Roman"/>
                <a:cs typeface="Times New Roman"/>
              </a:rPr>
              <a:t> </a:t>
            </a:r>
            <a:r>
              <a:rPr sz="1700" spc="60" dirty="0">
                <a:latin typeface="Times New Roman"/>
                <a:cs typeface="Times New Roman"/>
              </a:rPr>
              <a:t>functionality</a:t>
            </a:r>
            <a:r>
              <a:rPr sz="1700" spc="-105" dirty="0">
                <a:latin typeface="Times New Roman"/>
                <a:cs typeface="Times New Roman"/>
              </a:rPr>
              <a:t> </a:t>
            </a:r>
            <a:r>
              <a:rPr sz="1700" spc="75" dirty="0">
                <a:latin typeface="Times New Roman"/>
                <a:cs typeface="Times New Roman"/>
              </a:rPr>
              <a:t>used</a:t>
            </a:r>
            <a:r>
              <a:rPr sz="1700" spc="-10" dirty="0">
                <a:latin typeface="Times New Roman"/>
                <a:cs typeface="Times New Roman"/>
              </a:rPr>
              <a:t> </a:t>
            </a:r>
            <a:r>
              <a:rPr sz="1700" spc="25" dirty="0">
                <a:latin typeface="Times New Roman"/>
                <a:cs typeface="Times New Roman"/>
              </a:rPr>
              <a:t>by</a:t>
            </a:r>
            <a:r>
              <a:rPr sz="1700" spc="-90" dirty="0">
                <a:latin typeface="Times New Roman"/>
                <a:cs typeface="Times New Roman"/>
              </a:rPr>
              <a:t> </a:t>
            </a:r>
            <a:r>
              <a:rPr sz="1700" spc="50" dirty="0">
                <a:latin typeface="Times New Roman"/>
                <a:cs typeface="Times New Roman"/>
              </a:rPr>
              <a:t>different</a:t>
            </a:r>
            <a:r>
              <a:rPr sz="1700" spc="-100" dirty="0">
                <a:latin typeface="Times New Roman"/>
                <a:cs typeface="Times New Roman"/>
              </a:rPr>
              <a:t> </a:t>
            </a:r>
            <a:r>
              <a:rPr sz="1700" spc="65" dirty="0">
                <a:latin typeface="Times New Roman"/>
                <a:cs typeface="Times New Roman"/>
              </a:rPr>
              <a:t>actors</a:t>
            </a:r>
            <a:r>
              <a:rPr sz="1700" spc="-50" dirty="0">
                <a:latin typeface="Times New Roman"/>
                <a:cs typeface="Times New Roman"/>
              </a:rPr>
              <a:t> </a:t>
            </a:r>
            <a:r>
              <a:rPr sz="1700" spc="70" dirty="0">
                <a:latin typeface="Times New Roman"/>
                <a:cs typeface="Times New Roman"/>
              </a:rPr>
              <a:t>in</a:t>
            </a:r>
            <a:r>
              <a:rPr sz="1700" spc="-70" dirty="0">
                <a:latin typeface="Times New Roman"/>
                <a:cs typeface="Times New Roman"/>
              </a:rPr>
              <a:t> </a:t>
            </a:r>
            <a:r>
              <a:rPr sz="1700" spc="50" dirty="0">
                <a:latin typeface="Times New Roman"/>
                <a:cs typeface="Times New Roman"/>
              </a:rPr>
              <a:t>different</a:t>
            </a:r>
            <a:r>
              <a:rPr sz="1700" spc="-100" dirty="0">
                <a:latin typeface="Times New Roman"/>
                <a:cs typeface="Times New Roman"/>
              </a:rPr>
              <a:t> </a:t>
            </a:r>
            <a:r>
              <a:rPr sz="1700" spc="55" dirty="0">
                <a:latin typeface="Times New Roman"/>
                <a:cs typeface="Times New Roman"/>
              </a:rPr>
              <a:t>subsystems</a:t>
            </a:r>
            <a:endParaRPr sz="1700">
              <a:latin typeface="Times New Roman"/>
              <a:cs typeface="Times New Roman"/>
            </a:endParaRPr>
          </a:p>
          <a:p>
            <a:pPr marL="927100" lvl="2" indent="-247015">
              <a:lnSpc>
                <a:spcPts val="2035"/>
              </a:lnSpc>
              <a:buSzPct val="67647"/>
              <a:buFont typeface="Wingdings"/>
              <a:buChar char=""/>
              <a:tabLst>
                <a:tab pos="926465" algn="l"/>
                <a:tab pos="927100" algn="l"/>
              </a:tabLst>
            </a:pPr>
            <a:r>
              <a:rPr sz="1700" spc="50" dirty="0">
                <a:latin typeface="Times New Roman"/>
                <a:cs typeface="Times New Roman"/>
              </a:rPr>
              <a:t>Separate</a:t>
            </a:r>
            <a:r>
              <a:rPr sz="1700" spc="-105" dirty="0">
                <a:latin typeface="Times New Roman"/>
                <a:cs typeface="Times New Roman"/>
              </a:rPr>
              <a:t> </a:t>
            </a:r>
            <a:r>
              <a:rPr sz="1700" spc="55" dirty="0">
                <a:latin typeface="Times New Roman"/>
                <a:cs typeface="Times New Roman"/>
              </a:rPr>
              <a:t>subsystems</a:t>
            </a:r>
            <a:r>
              <a:rPr sz="1700" spc="-50" dirty="0">
                <a:latin typeface="Times New Roman"/>
                <a:cs typeface="Times New Roman"/>
              </a:rPr>
              <a:t> </a:t>
            </a:r>
            <a:r>
              <a:rPr sz="1700" spc="65" dirty="0">
                <a:latin typeface="Times New Roman"/>
                <a:cs typeface="Times New Roman"/>
              </a:rPr>
              <a:t>based</a:t>
            </a:r>
            <a:r>
              <a:rPr sz="1700" spc="-55" dirty="0">
                <a:latin typeface="Times New Roman"/>
                <a:cs typeface="Times New Roman"/>
              </a:rPr>
              <a:t> </a:t>
            </a:r>
            <a:r>
              <a:rPr sz="1700" spc="105" dirty="0">
                <a:latin typeface="Times New Roman"/>
                <a:cs typeface="Times New Roman"/>
              </a:rPr>
              <a:t>on</a:t>
            </a:r>
            <a:r>
              <a:rPr sz="1700" spc="-50" dirty="0">
                <a:latin typeface="Times New Roman"/>
                <a:cs typeface="Times New Roman"/>
              </a:rPr>
              <a:t> </a:t>
            </a:r>
            <a:r>
              <a:rPr sz="1700" spc="105" dirty="0">
                <a:latin typeface="Times New Roman"/>
                <a:cs typeface="Times New Roman"/>
              </a:rPr>
              <a:t>the</a:t>
            </a:r>
            <a:r>
              <a:rPr sz="1700" spc="-80" dirty="0">
                <a:latin typeface="Times New Roman"/>
                <a:cs typeface="Times New Roman"/>
              </a:rPr>
              <a:t> </a:t>
            </a:r>
            <a:r>
              <a:rPr sz="1700" spc="70" dirty="0">
                <a:latin typeface="Times New Roman"/>
                <a:cs typeface="Times New Roman"/>
              </a:rPr>
              <a:t>distribution</a:t>
            </a:r>
            <a:r>
              <a:rPr sz="1700" spc="-30" dirty="0">
                <a:latin typeface="Times New Roman"/>
                <a:cs typeface="Times New Roman"/>
              </a:rPr>
              <a:t> </a:t>
            </a:r>
            <a:r>
              <a:rPr sz="1700" spc="80" dirty="0">
                <a:latin typeface="Times New Roman"/>
                <a:cs typeface="Times New Roman"/>
              </a:rPr>
              <a:t>needs</a:t>
            </a:r>
            <a:endParaRPr sz="1700">
              <a:latin typeface="Times New Roman"/>
              <a:cs typeface="Times New Roman"/>
            </a:endParaRPr>
          </a:p>
          <a:p>
            <a:pPr marL="711835" lvl="1" indent="-306070">
              <a:lnSpc>
                <a:spcPts val="2275"/>
              </a:lnSpc>
              <a:buClr>
                <a:srgbClr val="0E6EC5"/>
              </a:buClr>
              <a:buSzPct val="84210"/>
              <a:buFont typeface="Arial"/>
              <a:buChar char=""/>
              <a:tabLst>
                <a:tab pos="711835" algn="l"/>
                <a:tab pos="712470" algn="l"/>
              </a:tabLst>
            </a:pPr>
            <a:r>
              <a:rPr sz="1900" spc="50" dirty="0">
                <a:latin typeface="Times New Roman"/>
                <a:cs typeface="Times New Roman"/>
              </a:rPr>
              <a:t>Identify </a:t>
            </a:r>
            <a:r>
              <a:rPr sz="1900" spc="55" dirty="0">
                <a:latin typeface="Times New Roman"/>
                <a:cs typeface="Times New Roman"/>
              </a:rPr>
              <a:t>Interfaces </a:t>
            </a:r>
            <a:r>
              <a:rPr sz="1900" spc="10" dirty="0">
                <a:latin typeface="Times New Roman"/>
                <a:cs typeface="Times New Roman"/>
              </a:rPr>
              <a:t>of </a:t>
            </a:r>
            <a:r>
              <a:rPr sz="1900" spc="114" dirty="0">
                <a:latin typeface="Times New Roman"/>
                <a:cs typeface="Times New Roman"/>
              </a:rPr>
              <a:t>the</a:t>
            </a:r>
            <a:r>
              <a:rPr sz="1900" spc="-315" dirty="0">
                <a:latin typeface="Times New Roman"/>
                <a:cs typeface="Times New Roman"/>
              </a:rPr>
              <a:t> </a:t>
            </a:r>
            <a:r>
              <a:rPr sz="1900" spc="60" dirty="0">
                <a:latin typeface="Times New Roman"/>
                <a:cs typeface="Times New Roman"/>
              </a:rPr>
              <a:t>subsystems</a:t>
            </a:r>
            <a:endParaRPr sz="1900">
              <a:latin typeface="Times New Roman"/>
              <a:cs typeface="Times New Roman"/>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solidFill>
                            <a:srgbClr val="00FF00"/>
                          </a:solidFill>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5" y="439878"/>
            <a:ext cx="6549390" cy="757555"/>
          </a:xfrm>
          <a:prstGeom prst="rect">
            <a:avLst/>
          </a:prstGeom>
        </p:spPr>
        <p:txBody>
          <a:bodyPr vert="horz" wrap="square" lIns="0" tIns="12700" rIns="0" bIns="0" rtlCol="0" anchor="ctr">
            <a:spAutoFit/>
          </a:bodyPr>
          <a:lstStyle/>
          <a:p>
            <a:pPr marL="12700">
              <a:lnSpc>
                <a:spcPct val="100000"/>
              </a:lnSpc>
              <a:spcBef>
                <a:spcPts val="100"/>
              </a:spcBef>
            </a:pPr>
            <a:r>
              <a:rPr sz="4800" spc="-110" dirty="0"/>
              <a:t>Implementation</a:t>
            </a:r>
            <a:r>
              <a:rPr sz="4800" spc="-270" dirty="0"/>
              <a:t> </a:t>
            </a:r>
            <a:r>
              <a:rPr sz="4800" spc="-105" dirty="0"/>
              <a:t>Workflow</a:t>
            </a:r>
            <a:endParaRPr sz="4800"/>
          </a:p>
        </p:txBody>
      </p:sp>
      <p:sp>
        <p:nvSpPr>
          <p:cNvPr id="8" name="object 8"/>
          <p:cNvSpPr txBox="1"/>
          <p:nvPr/>
        </p:nvSpPr>
        <p:spPr>
          <a:xfrm>
            <a:off x="2593035" y="1685289"/>
            <a:ext cx="6049010" cy="1794510"/>
          </a:xfrm>
          <a:prstGeom prst="rect">
            <a:avLst/>
          </a:prstGeom>
        </p:spPr>
        <p:txBody>
          <a:bodyPr vert="horz" wrap="square" lIns="0" tIns="13335" rIns="0" bIns="0" rtlCol="0">
            <a:spAutoFit/>
          </a:bodyPr>
          <a:lstStyle/>
          <a:p>
            <a:pPr marL="356870" marR="5080" indent="-344805">
              <a:spcBef>
                <a:spcPts val="105"/>
              </a:spcBef>
              <a:tabLst>
                <a:tab pos="356870" algn="l"/>
              </a:tabLst>
            </a:pPr>
            <a:r>
              <a:rPr sz="2750" spc="-715" dirty="0">
                <a:solidFill>
                  <a:srgbClr val="0AD0D9"/>
                </a:solidFill>
                <a:latin typeface="Arial"/>
                <a:cs typeface="Arial"/>
              </a:rPr>
              <a:t>	</a:t>
            </a:r>
            <a:r>
              <a:rPr sz="2900" spc="110" dirty="0">
                <a:latin typeface="Times New Roman"/>
                <a:cs typeface="Times New Roman"/>
              </a:rPr>
              <a:t>The </a:t>
            </a:r>
            <a:r>
              <a:rPr sz="2900" spc="125" dirty="0">
                <a:latin typeface="Times New Roman"/>
                <a:cs typeface="Times New Roman"/>
              </a:rPr>
              <a:t>aim </a:t>
            </a:r>
            <a:r>
              <a:rPr sz="2900" spc="25" dirty="0">
                <a:latin typeface="Times New Roman"/>
                <a:cs typeface="Times New Roman"/>
              </a:rPr>
              <a:t>of </a:t>
            </a:r>
            <a:r>
              <a:rPr sz="2900" spc="180" dirty="0">
                <a:latin typeface="Times New Roman"/>
                <a:cs typeface="Times New Roman"/>
              </a:rPr>
              <a:t>the </a:t>
            </a:r>
            <a:r>
              <a:rPr sz="2900" spc="145" dirty="0">
                <a:latin typeface="Times New Roman"/>
                <a:cs typeface="Times New Roman"/>
              </a:rPr>
              <a:t>implementation  </a:t>
            </a:r>
            <a:r>
              <a:rPr sz="2900" spc="65" dirty="0">
                <a:latin typeface="Times New Roman"/>
                <a:cs typeface="Times New Roman"/>
              </a:rPr>
              <a:t>workflow</a:t>
            </a:r>
            <a:r>
              <a:rPr sz="2900" spc="-105" dirty="0">
                <a:latin typeface="Times New Roman"/>
                <a:cs typeface="Times New Roman"/>
              </a:rPr>
              <a:t> </a:t>
            </a:r>
            <a:r>
              <a:rPr sz="2900" spc="30" dirty="0">
                <a:latin typeface="Times New Roman"/>
                <a:cs typeface="Times New Roman"/>
              </a:rPr>
              <a:t>is</a:t>
            </a:r>
            <a:r>
              <a:rPr sz="2900" spc="-95" dirty="0">
                <a:latin typeface="Times New Roman"/>
                <a:cs typeface="Times New Roman"/>
              </a:rPr>
              <a:t> </a:t>
            </a:r>
            <a:r>
              <a:rPr sz="2900" spc="140" dirty="0">
                <a:latin typeface="Times New Roman"/>
                <a:cs typeface="Times New Roman"/>
              </a:rPr>
              <a:t>to</a:t>
            </a:r>
            <a:r>
              <a:rPr sz="2900" spc="-85" dirty="0">
                <a:latin typeface="Times New Roman"/>
                <a:cs typeface="Times New Roman"/>
              </a:rPr>
              <a:t> </a:t>
            </a:r>
            <a:r>
              <a:rPr sz="2900" spc="150" dirty="0">
                <a:latin typeface="Times New Roman"/>
                <a:cs typeface="Times New Roman"/>
              </a:rPr>
              <a:t>implement</a:t>
            </a:r>
            <a:r>
              <a:rPr sz="2900" spc="-135" dirty="0">
                <a:latin typeface="Times New Roman"/>
                <a:cs typeface="Times New Roman"/>
              </a:rPr>
              <a:t> </a:t>
            </a:r>
            <a:r>
              <a:rPr sz="2900" spc="180" dirty="0">
                <a:latin typeface="Times New Roman"/>
                <a:cs typeface="Times New Roman"/>
              </a:rPr>
              <a:t>the</a:t>
            </a:r>
            <a:r>
              <a:rPr sz="2900" spc="-110" dirty="0">
                <a:latin typeface="Times New Roman"/>
                <a:cs typeface="Times New Roman"/>
              </a:rPr>
              <a:t> </a:t>
            </a:r>
            <a:r>
              <a:rPr sz="2900" spc="110" dirty="0">
                <a:latin typeface="Times New Roman"/>
                <a:cs typeface="Times New Roman"/>
              </a:rPr>
              <a:t>target  </a:t>
            </a:r>
            <a:r>
              <a:rPr sz="2900" spc="75" dirty="0">
                <a:latin typeface="Times New Roman"/>
                <a:cs typeface="Times New Roman"/>
              </a:rPr>
              <a:t>software </a:t>
            </a:r>
            <a:r>
              <a:rPr sz="2900" spc="150" dirty="0">
                <a:latin typeface="Times New Roman"/>
                <a:cs typeface="Times New Roman"/>
              </a:rPr>
              <a:t>product </a:t>
            </a:r>
            <a:r>
              <a:rPr sz="2900" spc="125" dirty="0">
                <a:latin typeface="Times New Roman"/>
                <a:cs typeface="Times New Roman"/>
              </a:rPr>
              <a:t>in </a:t>
            </a:r>
            <a:r>
              <a:rPr sz="2900" spc="180" dirty="0">
                <a:latin typeface="Times New Roman"/>
                <a:cs typeface="Times New Roman"/>
              </a:rPr>
              <a:t>the </a:t>
            </a:r>
            <a:r>
              <a:rPr sz="2900" spc="95" dirty="0">
                <a:latin typeface="Times New Roman"/>
                <a:cs typeface="Times New Roman"/>
              </a:rPr>
              <a:t>selected  </a:t>
            </a:r>
            <a:r>
              <a:rPr sz="2900" spc="145" dirty="0">
                <a:latin typeface="Times New Roman"/>
                <a:cs typeface="Times New Roman"/>
              </a:rPr>
              <a:t>implementation</a:t>
            </a:r>
            <a:r>
              <a:rPr sz="2900" spc="-100" dirty="0">
                <a:latin typeface="Times New Roman"/>
                <a:cs typeface="Times New Roman"/>
              </a:rPr>
              <a:t> </a:t>
            </a:r>
            <a:r>
              <a:rPr sz="2900" spc="90" dirty="0">
                <a:latin typeface="Times New Roman"/>
                <a:cs typeface="Times New Roman"/>
              </a:rPr>
              <a:t>language</a:t>
            </a:r>
            <a:endParaRPr sz="2900">
              <a:latin typeface="Times New Roman"/>
              <a:cs typeface="Times New Roman"/>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solidFill>
                            <a:srgbClr val="00FF00"/>
                          </a:solidFill>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6" y="456921"/>
            <a:ext cx="6823709" cy="690574"/>
          </a:xfrm>
          <a:prstGeom prst="rect">
            <a:avLst/>
          </a:prstGeom>
        </p:spPr>
        <p:txBody>
          <a:bodyPr vert="horz" wrap="square" lIns="0" tIns="13335" rIns="0" bIns="0" rtlCol="0" anchor="ctr">
            <a:spAutoFit/>
          </a:bodyPr>
          <a:lstStyle/>
          <a:p>
            <a:pPr marL="12700">
              <a:lnSpc>
                <a:spcPct val="100000"/>
              </a:lnSpc>
              <a:spcBef>
                <a:spcPts val="105"/>
              </a:spcBef>
            </a:pPr>
            <a:r>
              <a:rPr spc="-114" dirty="0"/>
              <a:t>Implementation</a:t>
            </a:r>
            <a:r>
              <a:rPr spc="-290" dirty="0"/>
              <a:t> </a:t>
            </a:r>
            <a:r>
              <a:rPr spc="-105" dirty="0"/>
              <a:t>Workflow</a:t>
            </a:r>
          </a:p>
        </p:txBody>
      </p:sp>
      <p:sp>
        <p:nvSpPr>
          <p:cNvPr id="8" name="object 8"/>
          <p:cNvSpPr txBox="1"/>
          <p:nvPr/>
        </p:nvSpPr>
        <p:spPr>
          <a:xfrm>
            <a:off x="2593035" y="1702054"/>
            <a:ext cx="6225540" cy="3581400"/>
          </a:xfrm>
          <a:prstGeom prst="rect">
            <a:avLst/>
          </a:prstGeom>
        </p:spPr>
        <p:txBody>
          <a:bodyPr vert="horz" wrap="square" lIns="0" tIns="13335" rIns="0" bIns="0" rtlCol="0">
            <a:spAutoFit/>
          </a:bodyPr>
          <a:lstStyle/>
          <a:p>
            <a:pPr marL="356870" marR="319405" indent="-344170">
              <a:spcBef>
                <a:spcPts val="105"/>
              </a:spcBef>
              <a:buClr>
                <a:srgbClr val="0AD0D9"/>
              </a:buClr>
              <a:buSzPct val="95000"/>
              <a:buChar char=""/>
              <a:tabLst>
                <a:tab pos="356870" algn="l"/>
                <a:tab pos="357505" algn="l"/>
              </a:tabLst>
            </a:pPr>
            <a:r>
              <a:rPr sz="2000" dirty="0">
                <a:solidFill>
                  <a:srgbClr val="222222"/>
                </a:solidFill>
                <a:latin typeface="Arial"/>
                <a:cs typeface="Arial"/>
              </a:rPr>
              <a:t>Distribute the system by mapping executable  components onto nodes in </a:t>
            </a:r>
            <a:r>
              <a:rPr sz="2000" spc="-5" dirty="0">
                <a:solidFill>
                  <a:srgbClr val="222222"/>
                </a:solidFill>
                <a:latin typeface="Arial"/>
                <a:cs typeface="Arial"/>
              </a:rPr>
              <a:t>the </a:t>
            </a:r>
            <a:r>
              <a:rPr sz="2000" dirty="0">
                <a:solidFill>
                  <a:srgbClr val="222222"/>
                </a:solidFill>
                <a:latin typeface="Arial"/>
                <a:cs typeface="Arial"/>
              </a:rPr>
              <a:t>deployment</a:t>
            </a:r>
            <a:r>
              <a:rPr sz="2000" spc="-165" dirty="0">
                <a:solidFill>
                  <a:srgbClr val="222222"/>
                </a:solidFill>
                <a:latin typeface="Arial"/>
                <a:cs typeface="Arial"/>
              </a:rPr>
              <a:t> </a:t>
            </a:r>
            <a:r>
              <a:rPr sz="2000" dirty="0">
                <a:solidFill>
                  <a:srgbClr val="222222"/>
                </a:solidFill>
                <a:latin typeface="Arial"/>
                <a:cs typeface="Arial"/>
              </a:rPr>
              <a:t>model</a:t>
            </a:r>
            <a:endParaRPr sz="2000">
              <a:latin typeface="Arial"/>
              <a:cs typeface="Arial"/>
            </a:endParaRPr>
          </a:p>
          <a:p>
            <a:pPr marL="356870" indent="-344170">
              <a:spcBef>
                <a:spcPts val="480"/>
              </a:spcBef>
              <a:buClr>
                <a:srgbClr val="0AD0D9"/>
              </a:buClr>
              <a:buSzPct val="95000"/>
              <a:buChar char=""/>
              <a:tabLst>
                <a:tab pos="356870" algn="l"/>
                <a:tab pos="357505" algn="l"/>
              </a:tabLst>
            </a:pPr>
            <a:r>
              <a:rPr sz="2000" dirty="0">
                <a:solidFill>
                  <a:srgbClr val="222222"/>
                </a:solidFill>
                <a:latin typeface="Arial"/>
                <a:cs typeface="Arial"/>
              </a:rPr>
              <a:t>Implement Design Classes and subsystems</a:t>
            </a:r>
            <a:r>
              <a:rPr sz="2000" spc="-150" dirty="0">
                <a:solidFill>
                  <a:srgbClr val="222222"/>
                </a:solidFill>
                <a:latin typeface="Arial"/>
                <a:cs typeface="Arial"/>
              </a:rPr>
              <a:t> </a:t>
            </a:r>
            <a:r>
              <a:rPr sz="2000" dirty="0">
                <a:solidFill>
                  <a:srgbClr val="222222"/>
                </a:solidFill>
                <a:latin typeface="Arial"/>
                <a:cs typeface="Arial"/>
              </a:rPr>
              <a:t>through</a:t>
            </a:r>
            <a:endParaRPr sz="2000">
              <a:latin typeface="Arial"/>
              <a:cs typeface="Arial"/>
            </a:endParaRPr>
          </a:p>
          <a:p>
            <a:pPr marL="356870"/>
            <a:r>
              <a:rPr sz="2000" dirty="0">
                <a:solidFill>
                  <a:srgbClr val="222222"/>
                </a:solidFill>
                <a:latin typeface="Arial"/>
                <a:cs typeface="Arial"/>
              </a:rPr>
              <a:t>packaging</a:t>
            </a:r>
            <a:r>
              <a:rPr sz="2000" spc="-55" dirty="0">
                <a:solidFill>
                  <a:srgbClr val="222222"/>
                </a:solidFill>
                <a:latin typeface="Arial"/>
                <a:cs typeface="Arial"/>
              </a:rPr>
              <a:t> </a:t>
            </a:r>
            <a:r>
              <a:rPr sz="2000" dirty="0">
                <a:solidFill>
                  <a:srgbClr val="222222"/>
                </a:solidFill>
                <a:latin typeface="Arial"/>
                <a:cs typeface="Arial"/>
              </a:rPr>
              <a:t>mechanism:</a:t>
            </a:r>
            <a:endParaRPr sz="2000">
              <a:latin typeface="Arial"/>
              <a:cs typeface="Arial"/>
            </a:endParaRPr>
          </a:p>
          <a:p>
            <a:pPr marL="759460" marR="381000" indent="-288290">
              <a:spcBef>
                <a:spcPts val="515"/>
              </a:spcBef>
              <a:tabLst>
                <a:tab pos="917575" algn="l"/>
              </a:tabLst>
            </a:pPr>
            <a:r>
              <a:rPr sz="2200" spc="-570" dirty="0">
                <a:solidFill>
                  <a:srgbClr val="0E6EC5"/>
                </a:solidFill>
                <a:latin typeface="Arial"/>
                <a:cs typeface="Arial"/>
              </a:rPr>
              <a:t>		</a:t>
            </a:r>
            <a:r>
              <a:rPr sz="2600" spc="70" dirty="0">
                <a:latin typeface="Times New Roman"/>
                <a:cs typeface="Times New Roman"/>
              </a:rPr>
              <a:t>package </a:t>
            </a:r>
            <a:r>
              <a:rPr sz="2600" spc="105" dirty="0">
                <a:latin typeface="Times New Roman"/>
                <a:cs typeface="Times New Roman"/>
              </a:rPr>
              <a:t>in </a:t>
            </a:r>
            <a:r>
              <a:rPr sz="2600" spc="-35" dirty="0">
                <a:latin typeface="Times New Roman"/>
                <a:cs typeface="Times New Roman"/>
              </a:rPr>
              <a:t>Java, </a:t>
            </a:r>
            <a:r>
              <a:rPr sz="2600" spc="80" dirty="0">
                <a:latin typeface="Times New Roman"/>
                <a:cs typeface="Times New Roman"/>
              </a:rPr>
              <a:t>Project </a:t>
            </a:r>
            <a:r>
              <a:rPr sz="2600" spc="110" dirty="0">
                <a:latin typeface="Times New Roman"/>
                <a:cs typeface="Times New Roman"/>
              </a:rPr>
              <a:t>in</a:t>
            </a:r>
            <a:r>
              <a:rPr sz="2600" spc="-484" dirty="0">
                <a:latin typeface="Times New Roman"/>
                <a:cs typeface="Times New Roman"/>
              </a:rPr>
              <a:t> </a:t>
            </a:r>
            <a:r>
              <a:rPr sz="2600" spc="-114" dirty="0">
                <a:latin typeface="Times New Roman"/>
                <a:cs typeface="Times New Roman"/>
              </a:rPr>
              <a:t>VB, </a:t>
            </a:r>
            <a:r>
              <a:rPr sz="2600" spc="25" dirty="0">
                <a:latin typeface="Times New Roman"/>
                <a:cs typeface="Times New Roman"/>
              </a:rPr>
              <a:t>files  </a:t>
            </a:r>
            <a:r>
              <a:rPr sz="2600" spc="85" dirty="0">
                <a:latin typeface="Times New Roman"/>
                <a:cs typeface="Times New Roman"/>
              </a:rPr>
              <a:t>directory </a:t>
            </a:r>
            <a:r>
              <a:rPr sz="2600" spc="110" dirty="0">
                <a:latin typeface="Times New Roman"/>
                <a:cs typeface="Times New Roman"/>
              </a:rPr>
              <a:t>in</a:t>
            </a:r>
            <a:r>
              <a:rPr sz="2600" spc="-220" dirty="0">
                <a:latin typeface="Times New Roman"/>
                <a:cs typeface="Times New Roman"/>
              </a:rPr>
              <a:t> </a:t>
            </a:r>
            <a:r>
              <a:rPr sz="2600" spc="-40" dirty="0">
                <a:latin typeface="Times New Roman"/>
                <a:cs typeface="Times New Roman"/>
              </a:rPr>
              <a:t>C++</a:t>
            </a:r>
            <a:endParaRPr sz="2600">
              <a:latin typeface="Times New Roman"/>
              <a:cs typeface="Times New Roman"/>
            </a:endParaRPr>
          </a:p>
          <a:p>
            <a:pPr marL="356870" marR="638810" indent="-344170">
              <a:spcBef>
                <a:spcPts val="590"/>
              </a:spcBef>
              <a:buClr>
                <a:srgbClr val="0AD0D9"/>
              </a:buClr>
              <a:buSzPct val="95000"/>
              <a:buChar char=""/>
              <a:tabLst>
                <a:tab pos="356870" algn="l"/>
                <a:tab pos="357505" algn="l"/>
              </a:tabLst>
            </a:pPr>
            <a:r>
              <a:rPr sz="2000" dirty="0">
                <a:solidFill>
                  <a:srgbClr val="222222"/>
                </a:solidFill>
                <a:latin typeface="Arial"/>
                <a:cs typeface="Arial"/>
              </a:rPr>
              <a:t>Acquire external components realizing</a:t>
            </a:r>
            <a:r>
              <a:rPr sz="2000" spc="-145" dirty="0">
                <a:solidFill>
                  <a:srgbClr val="222222"/>
                </a:solidFill>
                <a:latin typeface="Arial"/>
                <a:cs typeface="Arial"/>
              </a:rPr>
              <a:t> </a:t>
            </a:r>
            <a:r>
              <a:rPr sz="2000" dirty="0">
                <a:solidFill>
                  <a:srgbClr val="222222"/>
                </a:solidFill>
                <a:latin typeface="Arial"/>
                <a:cs typeface="Arial"/>
              </a:rPr>
              <a:t>needed  interfaces</a:t>
            </a:r>
            <a:endParaRPr sz="2000">
              <a:latin typeface="Arial"/>
              <a:cs typeface="Arial"/>
            </a:endParaRPr>
          </a:p>
          <a:p>
            <a:pPr marL="356870" indent="-344170">
              <a:spcBef>
                <a:spcPts val="480"/>
              </a:spcBef>
              <a:buClr>
                <a:srgbClr val="0AD0D9"/>
              </a:buClr>
              <a:buSzPct val="95000"/>
              <a:buChar char=""/>
              <a:tabLst>
                <a:tab pos="356870" algn="l"/>
                <a:tab pos="357505" algn="l"/>
              </a:tabLst>
            </a:pPr>
            <a:r>
              <a:rPr sz="2000" dirty="0">
                <a:solidFill>
                  <a:srgbClr val="222222"/>
                </a:solidFill>
                <a:latin typeface="Arial"/>
                <a:cs typeface="Arial"/>
              </a:rPr>
              <a:t>Unit test the</a:t>
            </a:r>
            <a:r>
              <a:rPr sz="2000" spc="-85" dirty="0">
                <a:solidFill>
                  <a:srgbClr val="222222"/>
                </a:solidFill>
                <a:latin typeface="Arial"/>
                <a:cs typeface="Arial"/>
              </a:rPr>
              <a:t> </a:t>
            </a:r>
            <a:r>
              <a:rPr sz="2000" dirty="0">
                <a:solidFill>
                  <a:srgbClr val="222222"/>
                </a:solidFill>
                <a:latin typeface="Arial"/>
                <a:cs typeface="Arial"/>
              </a:rPr>
              <a:t>components</a:t>
            </a:r>
            <a:endParaRPr sz="2000">
              <a:latin typeface="Arial"/>
              <a:cs typeface="Arial"/>
            </a:endParaRPr>
          </a:p>
          <a:p>
            <a:pPr marL="356870" indent="-344170">
              <a:spcBef>
                <a:spcPts val="484"/>
              </a:spcBef>
              <a:buClr>
                <a:srgbClr val="0AD0D9"/>
              </a:buClr>
              <a:buSzPct val="95000"/>
              <a:buChar char=""/>
              <a:tabLst>
                <a:tab pos="356870" algn="l"/>
                <a:tab pos="357505" algn="l"/>
              </a:tabLst>
            </a:pPr>
            <a:r>
              <a:rPr sz="2000" dirty="0">
                <a:solidFill>
                  <a:srgbClr val="222222"/>
                </a:solidFill>
                <a:latin typeface="Arial"/>
                <a:cs typeface="Arial"/>
              </a:rPr>
              <a:t>Integrate </a:t>
            </a:r>
            <a:r>
              <a:rPr sz="2000" spc="-5" dirty="0">
                <a:solidFill>
                  <a:srgbClr val="222222"/>
                </a:solidFill>
                <a:latin typeface="Arial"/>
                <a:cs typeface="Arial"/>
              </a:rPr>
              <a:t>via</a:t>
            </a:r>
            <a:r>
              <a:rPr sz="2000" spc="-60" dirty="0">
                <a:solidFill>
                  <a:srgbClr val="222222"/>
                </a:solidFill>
                <a:latin typeface="Arial"/>
                <a:cs typeface="Arial"/>
              </a:rPr>
              <a:t> </a:t>
            </a:r>
            <a:r>
              <a:rPr sz="2000" dirty="0">
                <a:solidFill>
                  <a:srgbClr val="222222"/>
                </a:solidFill>
                <a:latin typeface="Arial"/>
                <a:cs typeface="Arial"/>
              </a:rPr>
              <a:t>builds</a:t>
            </a:r>
            <a:endParaRPr sz="2000">
              <a:latin typeface="Arial"/>
              <a:cs typeface="Arial"/>
            </a:endParaRPr>
          </a:p>
        </p:txBody>
      </p:sp>
      <p:sp>
        <p:nvSpPr>
          <p:cNvPr id="9" name="object 9"/>
          <p:cNvSpPr/>
          <p:nvPr/>
        </p:nvSpPr>
        <p:spPr>
          <a:xfrm>
            <a:off x="8922384" y="1"/>
            <a:ext cx="1745614" cy="870585"/>
          </a:xfrm>
          <a:custGeom>
            <a:avLst/>
            <a:gdLst/>
            <a:ahLst/>
            <a:cxnLst/>
            <a:rect l="l" t="t" r="r" b="b"/>
            <a:pathLst>
              <a:path w="1745615" h="870585">
                <a:moveTo>
                  <a:pt x="0" y="870000"/>
                </a:moveTo>
                <a:lnTo>
                  <a:pt x="1745615" y="870000"/>
                </a:lnTo>
                <a:lnTo>
                  <a:pt x="1745615" y="0"/>
                </a:lnTo>
                <a:lnTo>
                  <a:pt x="0" y="0"/>
                </a:lnTo>
                <a:lnTo>
                  <a:pt x="0" y="870000"/>
                </a:lnTo>
                <a:close/>
              </a:path>
            </a:pathLst>
          </a:custGeom>
          <a:solidFill>
            <a:srgbClr val="FFFFCC"/>
          </a:solidFill>
        </p:spPr>
        <p:txBody>
          <a:bodyPr wrap="square" lIns="0" tIns="0" rIns="0" bIns="0" rtlCol="0"/>
          <a:lstStyle/>
          <a:p>
            <a:endParaRPr/>
          </a:p>
        </p:txBody>
      </p:sp>
      <p:sp>
        <p:nvSpPr>
          <p:cNvPr id="10" name="object 10"/>
          <p:cNvSpPr/>
          <p:nvPr/>
        </p:nvSpPr>
        <p:spPr>
          <a:xfrm>
            <a:off x="8922384" y="870039"/>
            <a:ext cx="1745614" cy="490855"/>
          </a:xfrm>
          <a:custGeom>
            <a:avLst/>
            <a:gdLst/>
            <a:ahLst/>
            <a:cxnLst/>
            <a:rect l="l" t="t" r="r" b="b"/>
            <a:pathLst>
              <a:path w="1745615" h="490855">
                <a:moveTo>
                  <a:pt x="0" y="490766"/>
                </a:moveTo>
                <a:lnTo>
                  <a:pt x="1745615" y="490766"/>
                </a:lnTo>
                <a:lnTo>
                  <a:pt x="1745615" y="0"/>
                </a:lnTo>
                <a:lnTo>
                  <a:pt x="0" y="0"/>
                </a:lnTo>
                <a:lnTo>
                  <a:pt x="0" y="490766"/>
                </a:lnTo>
                <a:close/>
              </a:path>
            </a:pathLst>
          </a:custGeom>
          <a:solidFill>
            <a:srgbClr val="FFFFCC"/>
          </a:solidFill>
        </p:spPr>
        <p:txBody>
          <a:bodyPr wrap="square" lIns="0" tIns="0" rIns="0" bIns="0" rtlCol="0"/>
          <a:lstStyle/>
          <a:p>
            <a:endParaRPr/>
          </a:p>
        </p:txBody>
      </p:sp>
      <p:sp>
        <p:nvSpPr>
          <p:cNvPr id="11" name="object 11"/>
          <p:cNvSpPr/>
          <p:nvPr/>
        </p:nvSpPr>
        <p:spPr>
          <a:xfrm>
            <a:off x="8916034" y="863600"/>
            <a:ext cx="1751964" cy="12700"/>
          </a:xfrm>
          <a:custGeom>
            <a:avLst/>
            <a:gdLst/>
            <a:ahLst/>
            <a:cxnLst/>
            <a:rect l="l" t="t" r="r" b="b"/>
            <a:pathLst>
              <a:path w="1751965" h="12700">
                <a:moveTo>
                  <a:pt x="0" y="12700"/>
                </a:moveTo>
                <a:lnTo>
                  <a:pt x="1751964" y="12700"/>
                </a:lnTo>
                <a:lnTo>
                  <a:pt x="1751964" y="0"/>
                </a:lnTo>
                <a:lnTo>
                  <a:pt x="0" y="0"/>
                </a:lnTo>
                <a:lnTo>
                  <a:pt x="0" y="12700"/>
                </a:lnTo>
                <a:close/>
              </a:path>
            </a:pathLst>
          </a:custGeom>
          <a:solidFill>
            <a:srgbClr val="DBF5F8"/>
          </a:solidFill>
        </p:spPr>
        <p:txBody>
          <a:bodyPr wrap="square" lIns="0" tIns="0" rIns="0" bIns="0" rtlCol="0"/>
          <a:lstStyle/>
          <a:p>
            <a:endParaRPr/>
          </a:p>
        </p:txBody>
      </p:sp>
      <p:sp>
        <p:nvSpPr>
          <p:cNvPr id="12" name="object 12"/>
          <p:cNvSpPr/>
          <p:nvPr/>
        </p:nvSpPr>
        <p:spPr>
          <a:xfrm>
            <a:off x="8916034" y="1354455"/>
            <a:ext cx="1751964" cy="12700"/>
          </a:xfrm>
          <a:custGeom>
            <a:avLst/>
            <a:gdLst/>
            <a:ahLst/>
            <a:cxnLst/>
            <a:rect l="l" t="t" r="r" b="b"/>
            <a:pathLst>
              <a:path w="1751965" h="12700">
                <a:moveTo>
                  <a:pt x="0" y="12700"/>
                </a:moveTo>
                <a:lnTo>
                  <a:pt x="1751964" y="12700"/>
                </a:lnTo>
                <a:lnTo>
                  <a:pt x="1751964" y="0"/>
                </a:lnTo>
                <a:lnTo>
                  <a:pt x="0" y="0"/>
                </a:lnTo>
                <a:lnTo>
                  <a:pt x="0" y="12700"/>
                </a:lnTo>
                <a:close/>
              </a:path>
            </a:pathLst>
          </a:custGeom>
          <a:solidFill>
            <a:srgbClr val="DBF5F8"/>
          </a:solidFill>
        </p:spPr>
        <p:txBody>
          <a:bodyPr wrap="square" lIns="0" tIns="0" rIns="0" bIns="0" rtlCol="0"/>
          <a:lstStyle/>
          <a:p>
            <a:endParaRPr/>
          </a:p>
        </p:txBody>
      </p:sp>
      <p:sp>
        <p:nvSpPr>
          <p:cNvPr id="13" name="object 13"/>
          <p:cNvSpPr/>
          <p:nvPr/>
        </p:nvSpPr>
        <p:spPr>
          <a:xfrm>
            <a:off x="8916034" y="1660398"/>
            <a:ext cx="1751964" cy="12700"/>
          </a:xfrm>
          <a:custGeom>
            <a:avLst/>
            <a:gdLst/>
            <a:ahLst/>
            <a:cxnLst/>
            <a:rect l="l" t="t" r="r" b="b"/>
            <a:pathLst>
              <a:path w="1751965" h="12700">
                <a:moveTo>
                  <a:pt x="0" y="12700"/>
                </a:moveTo>
                <a:lnTo>
                  <a:pt x="1751964" y="12700"/>
                </a:lnTo>
                <a:lnTo>
                  <a:pt x="1751964" y="0"/>
                </a:lnTo>
                <a:lnTo>
                  <a:pt x="0" y="0"/>
                </a:lnTo>
                <a:lnTo>
                  <a:pt x="0" y="12700"/>
                </a:lnTo>
                <a:close/>
              </a:path>
            </a:pathLst>
          </a:custGeom>
          <a:solidFill>
            <a:srgbClr val="DBF5F8"/>
          </a:solidFill>
        </p:spPr>
        <p:txBody>
          <a:bodyPr wrap="square" lIns="0" tIns="0" rIns="0" bIns="0" rtlCol="0"/>
          <a:lstStyle/>
          <a:p>
            <a:endParaRPr/>
          </a:p>
        </p:txBody>
      </p:sp>
      <p:sp>
        <p:nvSpPr>
          <p:cNvPr id="14" name="object 14"/>
          <p:cNvSpPr/>
          <p:nvPr/>
        </p:nvSpPr>
        <p:spPr>
          <a:xfrm>
            <a:off x="8916034" y="1967864"/>
            <a:ext cx="1751964" cy="12700"/>
          </a:xfrm>
          <a:custGeom>
            <a:avLst/>
            <a:gdLst/>
            <a:ahLst/>
            <a:cxnLst/>
            <a:rect l="l" t="t" r="r" b="b"/>
            <a:pathLst>
              <a:path w="1751965" h="12700">
                <a:moveTo>
                  <a:pt x="0" y="12700"/>
                </a:moveTo>
                <a:lnTo>
                  <a:pt x="1751964" y="12700"/>
                </a:lnTo>
                <a:lnTo>
                  <a:pt x="1751964" y="0"/>
                </a:lnTo>
                <a:lnTo>
                  <a:pt x="0" y="0"/>
                </a:lnTo>
                <a:lnTo>
                  <a:pt x="0" y="12700"/>
                </a:lnTo>
                <a:close/>
              </a:path>
            </a:pathLst>
          </a:custGeom>
          <a:solidFill>
            <a:srgbClr val="DBF5F8"/>
          </a:solidFill>
        </p:spPr>
        <p:txBody>
          <a:bodyPr wrap="square" lIns="0" tIns="0" rIns="0" bIns="0" rtlCol="0"/>
          <a:lstStyle/>
          <a:p>
            <a:endParaRPr/>
          </a:p>
        </p:txBody>
      </p:sp>
      <p:sp>
        <p:nvSpPr>
          <p:cNvPr id="15" name="object 15"/>
          <p:cNvSpPr/>
          <p:nvPr/>
        </p:nvSpPr>
        <p:spPr>
          <a:xfrm>
            <a:off x="8916034" y="2458592"/>
            <a:ext cx="1751964" cy="12700"/>
          </a:xfrm>
          <a:custGeom>
            <a:avLst/>
            <a:gdLst/>
            <a:ahLst/>
            <a:cxnLst/>
            <a:rect l="l" t="t" r="r" b="b"/>
            <a:pathLst>
              <a:path w="1751965" h="12700">
                <a:moveTo>
                  <a:pt x="0" y="12700"/>
                </a:moveTo>
                <a:lnTo>
                  <a:pt x="1751964" y="12700"/>
                </a:lnTo>
                <a:lnTo>
                  <a:pt x="1751964" y="0"/>
                </a:lnTo>
                <a:lnTo>
                  <a:pt x="0" y="0"/>
                </a:lnTo>
                <a:lnTo>
                  <a:pt x="0" y="12700"/>
                </a:lnTo>
                <a:close/>
              </a:path>
            </a:pathLst>
          </a:custGeom>
          <a:solidFill>
            <a:srgbClr val="DBF5F8"/>
          </a:solidFill>
        </p:spPr>
        <p:txBody>
          <a:bodyPr wrap="square" lIns="0" tIns="0" rIns="0" bIns="0" rtlCol="0"/>
          <a:lstStyle/>
          <a:p>
            <a:endParaRPr/>
          </a:p>
        </p:txBody>
      </p:sp>
      <p:sp>
        <p:nvSpPr>
          <p:cNvPr id="16" name="object 16"/>
          <p:cNvSpPr/>
          <p:nvPr/>
        </p:nvSpPr>
        <p:spPr>
          <a:xfrm>
            <a:off x="8922384" y="0"/>
            <a:ext cx="0" cy="2777490"/>
          </a:xfrm>
          <a:custGeom>
            <a:avLst/>
            <a:gdLst/>
            <a:ahLst/>
            <a:cxnLst/>
            <a:rect l="l" t="t" r="r" b="b"/>
            <a:pathLst>
              <a:path h="2777490">
                <a:moveTo>
                  <a:pt x="0" y="0"/>
                </a:moveTo>
                <a:lnTo>
                  <a:pt x="0" y="2777236"/>
                </a:lnTo>
              </a:path>
            </a:pathLst>
          </a:custGeom>
          <a:ln w="12700">
            <a:solidFill>
              <a:srgbClr val="DBF5F8"/>
            </a:solidFill>
          </a:ln>
        </p:spPr>
        <p:txBody>
          <a:bodyPr wrap="square" lIns="0" tIns="0" rIns="0" bIns="0" rtlCol="0"/>
          <a:lstStyle/>
          <a:p>
            <a:endParaRPr/>
          </a:p>
        </p:txBody>
      </p:sp>
      <p:sp>
        <p:nvSpPr>
          <p:cNvPr id="17" name="object 17"/>
          <p:cNvSpPr/>
          <p:nvPr/>
        </p:nvSpPr>
        <p:spPr>
          <a:xfrm>
            <a:off x="10664825" y="0"/>
            <a:ext cx="0" cy="2777490"/>
          </a:xfrm>
          <a:custGeom>
            <a:avLst/>
            <a:gdLst/>
            <a:ahLst/>
            <a:cxnLst/>
            <a:rect l="l" t="t" r="r" b="b"/>
            <a:pathLst>
              <a:path h="2777490">
                <a:moveTo>
                  <a:pt x="0" y="0"/>
                </a:moveTo>
                <a:lnTo>
                  <a:pt x="0" y="2777236"/>
                </a:lnTo>
              </a:path>
            </a:pathLst>
          </a:custGeom>
          <a:ln w="6349">
            <a:solidFill>
              <a:srgbClr val="DBF5F8"/>
            </a:solidFill>
          </a:ln>
        </p:spPr>
        <p:txBody>
          <a:bodyPr wrap="square" lIns="0" tIns="0" rIns="0" bIns="0" rtlCol="0"/>
          <a:lstStyle/>
          <a:p>
            <a:endParaRPr/>
          </a:p>
        </p:txBody>
      </p:sp>
      <p:sp>
        <p:nvSpPr>
          <p:cNvPr id="18" name="object 18"/>
          <p:cNvSpPr/>
          <p:nvPr/>
        </p:nvSpPr>
        <p:spPr>
          <a:xfrm>
            <a:off x="8916034" y="3175"/>
            <a:ext cx="1751964" cy="0"/>
          </a:xfrm>
          <a:custGeom>
            <a:avLst/>
            <a:gdLst/>
            <a:ahLst/>
            <a:cxnLst/>
            <a:rect l="l" t="t" r="r" b="b"/>
            <a:pathLst>
              <a:path w="1751965">
                <a:moveTo>
                  <a:pt x="0" y="0"/>
                </a:moveTo>
                <a:lnTo>
                  <a:pt x="1751964" y="0"/>
                </a:lnTo>
              </a:path>
            </a:pathLst>
          </a:custGeom>
          <a:ln w="6350">
            <a:solidFill>
              <a:srgbClr val="DBF5F8"/>
            </a:solidFill>
          </a:ln>
        </p:spPr>
        <p:txBody>
          <a:bodyPr wrap="square" lIns="0" tIns="0" rIns="0" bIns="0" rtlCol="0"/>
          <a:lstStyle/>
          <a:p>
            <a:endParaRPr/>
          </a:p>
        </p:txBody>
      </p:sp>
      <p:sp>
        <p:nvSpPr>
          <p:cNvPr id="19" name="object 19"/>
          <p:cNvSpPr/>
          <p:nvPr/>
        </p:nvSpPr>
        <p:spPr>
          <a:xfrm>
            <a:off x="8916034" y="2770885"/>
            <a:ext cx="1751964" cy="0"/>
          </a:xfrm>
          <a:custGeom>
            <a:avLst/>
            <a:gdLst/>
            <a:ahLst/>
            <a:cxnLst/>
            <a:rect l="l" t="t" r="r" b="b"/>
            <a:pathLst>
              <a:path w="1751965">
                <a:moveTo>
                  <a:pt x="0" y="0"/>
                </a:moveTo>
                <a:lnTo>
                  <a:pt x="1751964" y="0"/>
                </a:lnTo>
              </a:path>
            </a:pathLst>
          </a:custGeom>
          <a:ln w="12700">
            <a:solidFill>
              <a:srgbClr val="DBF5F8"/>
            </a:solidFill>
          </a:ln>
        </p:spPr>
        <p:txBody>
          <a:bodyPr wrap="square" lIns="0" tIns="0" rIns="0" bIns="0" rtlCol="0"/>
          <a:lstStyle/>
          <a:p>
            <a:endParaRPr/>
          </a:p>
        </p:txBody>
      </p:sp>
      <p:sp>
        <p:nvSpPr>
          <p:cNvPr id="20" name="object 20"/>
          <p:cNvSpPr txBox="1"/>
          <p:nvPr/>
        </p:nvSpPr>
        <p:spPr>
          <a:xfrm>
            <a:off x="9269348" y="26923"/>
            <a:ext cx="1049020" cy="574040"/>
          </a:xfrm>
          <a:prstGeom prst="rect">
            <a:avLst/>
          </a:prstGeom>
        </p:spPr>
        <p:txBody>
          <a:bodyPr vert="horz" wrap="square" lIns="0" tIns="12700" rIns="0" bIns="0" rtlCol="0">
            <a:spAutoFit/>
          </a:bodyPr>
          <a:lstStyle/>
          <a:p>
            <a:pPr marL="158750" marR="5080" indent="-146685">
              <a:spcBef>
                <a:spcPts val="100"/>
              </a:spcBef>
            </a:pPr>
            <a:r>
              <a:rPr b="1" spc="-35" dirty="0">
                <a:solidFill>
                  <a:srgbClr val="F49100"/>
                </a:solidFill>
                <a:latin typeface="Arial"/>
                <a:cs typeface="Arial"/>
              </a:rPr>
              <a:t>W</a:t>
            </a:r>
            <a:r>
              <a:rPr b="1" spc="-5" dirty="0">
                <a:solidFill>
                  <a:srgbClr val="F49100"/>
                </a:solidFill>
                <a:latin typeface="Arial"/>
                <a:cs typeface="Arial"/>
              </a:rPr>
              <a:t>orkfl</a:t>
            </a:r>
            <a:r>
              <a:rPr b="1" spc="-15" dirty="0">
                <a:solidFill>
                  <a:srgbClr val="F49100"/>
                </a:solidFill>
                <a:latin typeface="Arial"/>
                <a:cs typeface="Arial"/>
              </a:rPr>
              <a:t>o</a:t>
            </a:r>
            <a:r>
              <a:rPr b="1" dirty="0">
                <a:solidFill>
                  <a:srgbClr val="F49100"/>
                </a:solidFill>
                <a:latin typeface="Arial"/>
                <a:cs typeface="Arial"/>
              </a:rPr>
              <a:t>w  </a:t>
            </a:r>
            <a:r>
              <a:rPr b="1" spc="-5" dirty="0">
                <a:solidFill>
                  <a:srgbClr val="F49100"/>
                </a:solidFill>
                <a:latin typeface="Arial"/>
                <a:cs typeface="Arial"/>
              </a:rPr>
              <a:t>(tasks)</a:t>
            </a:r>
            <a:endParaRPr>
              <a:latin typeface="Arial"/>
              <a:cs typeface="Arial"/>
            </a:endParaRPr>
          </a:p>
        </p:txBody>
      </p:sp>
      <p:sp>
        <p:nvSpPr>
          <p:cNvPr id="21" name="object 21"/>
          <p:cNvSpPr txBox="1"/>
          <p:nvPr/>
        </p:nvSpPr>
        <p:spPr>
          <a:xfrm>
            <a:off x="9190102" y="897128"/>
            <a:ext cx="1212215" cy="228909"/>
          </a:xfrm>
          <a:prstGeom prst="rect">
            <a:avLst/>
          </a:prstGeom>
        </p:spPr>
        <p:txBody>
          <a:bodyPr vert="horz" wrap="square" lIns="0" tIns="13335" rIns="0" bIns="0" rtlCol="0">
            <a:spAutoFit/>
          </a:bodyPr>
          <a:lstStyle/>
          <a:p>
            <a:pPr marL="12700">
              <a:spcBef>
                <a:spcPts val="105"/>
              </a:spcBef>
            </a:pPr>
            <a:r>
              <a:rPr sz="1400" b="1" spc="-5" dirty="0">
                <a:latin typeface="Arial"/>
                <a:cs typeface="Arial"/>
              </a:rPr>
              <a:t>Requirements</a:t>
            </a:r>
            <a:endParaRPr sz="1400">
              <a:latin typeface="Arial"/>
              <a:cs typeface="Arial"/>
            </a:endParaRPr>
          </a:p>
        </p:txBody>
      </p:sp>
      <p:sp>
        <p:nvSpPr>
          <p:cNvPr id="22" name="object 22"/>
          <p:cNvSpPr txBox="1"/>
          <p:nvPr/>
        </p:nvSpPr>
        <p:spPr>
          <a:xfrm>
            <a:off x="8928734" y="1367156"/>
            <a:ext cx="1732914" cy="249427"/>
          </a:xfrm>
          <a:prstGeom prst="rect">
            <a:avLst/>
          </a:prstGeom>
          <a:solidFill>
            <a:srgbClr val="FFFFCC"/>
          </a:solidFill>
        </p:spPr>
        <p:txBody>
          <a:bodyPr vert="horz" wrap="square" lIns="0" tIns="33655" rIns="0" bIns="0" rtlCol="0">
            <a:spAutoFit/>
          </a:bodyPr>
          <a:lstStyle/>
          <a:p>
            <a:pPr marL="505459">
              <a:spcBef>
                <a:spcPts val="265"/>
              </a:spcBef>
            </a:pPr>
            <a:r>
              <a:rPr sz="1400" b="1" spc="-10" dirty="0">
                <a:latin typeface="Arial"/>
                <a:cs typeface="Arial"/>
              </a:rPr>
              <a:t>Analysis</a:t>
            </a:r>
            <a:endParaRPr sz="1400">
              <a:latin typeface="Arial"/>
              <a:cs typeface="Arial"/>
            </a:endParaRPr>
          </a:p>
        </p:txBody>
      </p:sp>
      <p:sp>
        <p:nvSpPr>
          <p:cNvPr id="23" name="object 23"/>
          <p:cNvSpPr txBox="1"/>
          <p:nvPr/>
        </p:nvSpPr>
        <p:spPr>
          <a:xfrm>
            <a:off x="8928734" y="1673098"/>
            <a:ext cx="1732914" cy="250068"/>
          </a:xfrm>
          <a:prstGeom prst="rect">
            <a:avLst/>
          </a:prstGeom>
          <a:solidFill>
            <a:srgbClr val="FFFFCC"/>
          </a:solidFill>
        </p:spPr>
        <p:txBody>
          <a:bodyPr vert="horz" wrap="square" lIns="0" tIns="34290" rIns="0" bIns="0" rtlCol="0">
            <a:spAutoFit/>
          </a:bodyPr>
          <a:lstStyle/>
          <a:p>
            <a:pPr marL="570865">
              <a:spcBef>
                <a:spcPts val="270"/>
              </a:spcBef>
            </a:pPr>
            <a:r>
              <a:rPr sz="1400" b="1" spc="-5" dirty="0">
                <a:latin typeface="Arial"/>
                <a:cs typeface="Arial"/>
              </a:rPr>
              <a:t>Design</a:t>
            </a:r>
            <a:endParaRPr sz="1400">
              <a:latin typeface="Arial"/>
              <a:cs typeface="Arial"/>
            </a:endParaRPr>
          </a:p>
        </p:txBody>
      </p:sp>
      <p:sp>
        <p:nvSpPr>
          <p:cNvPr id="24" name="object 24"/>
          <p:cNvSpPr txBox="1"/>
          <p:nvPr/>
        </p:nvSpPr>
        <p:spPr>
          <a:xfrm>
            <a:off x="8928734" y="1980564"/>
            <a:ext cx="1732914" cy="250068"/>
          </a:xfrm>
          <a:prstGeom prst="rect">
            <a:avLst/>
          </a:prstGeom>
          <a:solidFill>
            <a:srgbClr val="FFFFCC"/>
          </a:solidFill>
        </p:spPr>
        <p:txBody>
          <a:bodyPr vert="horz" wrap="square" lIns="0" tIns="34290" rIns="0" bIns="0" rtlCol="0">
            <a:spAutoFit/>
          </a:bodyPr>
          <a:lstStyle/>
          <a:p>
            <a:pPr marL="209550">
              <a:spcBef>
                <a:spcPts val="270"/>
              </a:spcBef>
            </a:pPr>
            <a:r>
              <a:rPr sz="1400" b="1" spc="-5" dirty="0">
                <a:solidFill>
                  <a:srgbClr val="00FF00"/>
                </a:solidFill>
                <a:latin typeface="Arial"/>
                <a:cs typeface="Arial"/>
              </a:rPr>
              <a:t>Implementation</a:t>
            </a:r>
            <a:endParaRPr sz="1400">
              <a:latin typeface="Arial"/>
              <a:cs typeface="Arial"/>
            </a:endParaRPr>
          </a:p>
        </p:txBody>
      </p:sp>
      <p:sp>
        <p:nvSpPr>
          <p:cNvPr id="25" name="object 25"/>
          <p:cNvSpPr txBox="1"/>
          <p:nvPr/>
        </p:nvSpPr>
        <p:spPr>
          <a:xfrm>
            <a:off x="8928734" y="2471292"/>
            <a:ext cx="1732914" cy="250068"/>
          </a:xfrm>
          <a:prstGeom prst="rect">
            <a:avLst/>
          </a:prstGeom>
          <a:solidFill>
            <a:srgbClr val="FFFFCC"/>
          </a:solidFill>
        </p:spPr>
        <p:txBody>
          <a:bodyPr vert="horz" wrap="square" lIns="0" tIns="34290" rIns="0" bIns="0" rtlCol="0">
            <a:spAutoFit/>
          </a:bodyPr>
          <a:lstStyle/>
          <a:p>
            <a:pPr marL="557530">
              <a:spcBef>
                <a:spcPts val="270"/>
              </a:spcBef>
            </a:pPr>
            <a:r>
              <a:rPr sz="1400" b="1" spc="-20" dirty="0">
                <a:latin typeface="Arial"/>
                <a:cs typeface="Arial"/>
              </a:rPr>
              <a:t>Testing</a:t>
            </a:r>
            <a:endParaRPr sz="14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6" y="456921"/>
            <a:ext cx="3700779" cy="690574"/>
          </a:xfrm>
          <a:prstGeom prst="rect">
            <a:avLst/>
          </a:prstGeom>
        </p:spPr>
        <p:txBody>
          <a:bodyPr vert="horz" wrap="square" lIns="0" tIns="13335" rIns="0" bIns="0" rtlCol="0" anchor="ctr">
            <a:spAutoFit/>
          </a:bodyPr>
          <a:lstStyle/>
          <a:p>
            <a:pPr marL="12700">
              <a:lnSpc>
                <a:spcPct val="100000"/>
              </a:lnSpc>
              <a:spcBef>
                <a:spcPts val="105"/>
              </a:spcBef>
            </a:pPr>
            <a:r>
              <a:rPr spc="-420" dirty="0"/>
              <a:t>Test</a:t>
            </a:r>
            <a:r>
              <a:rPr spc="-340" dirty="0"/>
              <a:t> </a:t>
            </a:r>
            <a:r>
              <a:rPr spc="-105" dirty="0"/>
              <a:t>Workflow</a:t>
            </a:r>
          </a:p>
        </p:txBody>
      </p:sp>
      <p:sp>
        <p:nvSpPr>
          <p:cNvPr id="8" name="object 8"/>
          <p:cNvSpPr txBox="1"/>
          <p:nvPr/>
        </p:nvSpPr>
        <p:spPr>
          <a:xfrm>
            <a:off x="2593036" y="1685289"/>
            <a:ext cx="5582285" cy="3962400"/>
          </a:xfrm>
          <a:prstGeom prst="rect">
            <a:avLst/>
          </a:prstGeom>
        </p:spPr>
        <p:txBody>
          <a:bodyPr vert="horz" wrap="square" lIns="0" tIns="13335" rIns="0" bIns="0" rtlCol="0">
            <a:spAutoFit/>
          </a:bodyPr>
          <a:lstStyle/>
          <a:p>
            <a:pPr marL="356870" marR="5080" indent="-344170">
              <a:spcBef>
                <a:spcPts val="105"/>
              </a:spcBef>
              <a:buClr>
                <a:srgbClr val="0AD0D9"/>
              </a:buClr>
              <a:buSzPct val="94827"/>
              <a:buFont typeface="Arial"/>
              <a:buChar char=""/>
              <a:tabLst>
                <a:tab pos="356870" algn="l"/>
                <a:tab pos="357505" algn="l"/>
              </a:tabLst>
            </a:pPr>
            <a:r>
              <a:rPr sz="2900" spc="90" dirty="0">
                <a:latin typeface="Times New Roman"/>
                <a:cs typeface="Times New Roman"/>
              </a:rPr>
              <a:t>Carried</a:t>
            </a:r>
            <a:r>
              <a:rPr sz="2900" spc="-110" dirty="0">
                <a:latin typeface="Times New Roman"/>
                <a:cs typeface="Times New Roman"/>
              </a:rPr>
              <a:t> </a:t>
            </a:r>
            <a:r>
              <a:rPr sz="2900" spc="180" dirty="0">
                <a:latin typeface="Times New Roman"/>
                <a:cs typeface="Times New Roman"/>
              </a:rPr>
              <a:t>out</a:t>
            </a:r>
            <a:r>
              <a:rPr sz="2900" spc="-95" dirty="0">
                <a:latin typeface="Times New Roman"/>
                <a:cs typeface="Times New Roman"/>
              </a:rPr>
              <a:t> </a:t>
            </a:r>
            <a:r>
              <a:rPr sz="2900" spc="125" dirty="0">
                <a:latin typeface="Times New Roman"/>
                <a:cs typeface="Times New Roman"/>
              </a:rPr>
              <a:t>in</a:t>
            </a:r>
            <a:r>
              <a:rPr sz="2900" spc="-90" dirty="0">
                <a:latin typeface="Times New Roman"/>
                <a:cs typeface="Times New Roman"/>
              </a:rPr>
              <a:t> </a:t>
            </a:r>
            <a:r>
              <a:rPr sz="2900" spc="75" dirty="0">
                <a:latin typeface="Times New Roman"/>
                <a:cs typeface="Times New Roman"/>
              </a:rPr>
              <a:t>parallel</a:t>
            </a:r>
            <a:r>
              <a:rPr sz="2900" spc="-95" dirty="0">
                <a:latin typeface="Times New Roman"/>
                <a:cs typeface="Times New Roman"/>
              </a:rPr>
              <a:t> </a:t>
            </a:r>
            <a:r>
              <a:rPr sz="2900" spc="125" dirty="0">
                <a:latin typeface="Times New Roman"/>
                <a:cs typeface="Times New Roman"/>
              </a:rPr>
              <a:t>with</a:t>
            </a:r>
            <a:r>
              <a:rPr sz="2900" spc="-140" dirty="0">
                <a:latin typeface="Times New Roman"/>
                <a:cs typeface="Times New Roman"/>
              </a:rPr>
              <a:t> </a:t>
            </a:r>
            <a:r>
              <a:rPr sz="2900" spc="160" dirty="0">
                <a:latin typeface="Times New Roman"/>
                <a:cs typeface="Times New Roman"/>
              </a:rPr>
              <a:t>other  </a:t>
            </a:r>
            <a:r>
              <a:rPr sz="2900" spc="65" dirty="0">
                <a:latin typeface="Times New Roman"/>
                <a:cs typeface="Times New Roman"/>
              </a:rPr>
              <a:t>workflows</a:t>
            </a:r>
            <a:endParaRPr sz="2900">
              <a:latin typeface="Times New Roman"/>
              <a:cs typeface="Times New Roman"/>
            </a:endParaRPr>
          </a:p>
          <a:p>
            <a:pPr marL="356870" indent="-344170">
              <a:spcBef>
                <a:spcPts val="695"/>
              </a:spcBef>
              <a:buClr>
                <a:srgbClr val="0AD0D9"/>
              </a:buClr>
              <a:buSzPct val="94827"/>
              <a:buFont typeface="Arial"/>
              <a:buChar char=""/>
              <a:tabLst>
                <a:tab pos="356870" algn="l"/>
                <a:tab pos="357505" algn="l"/>
              </a:tabLst>
            </a:pPr>
            <a:r>
              <a:rPr sz="2900" spc="105" dirty="0">
                <a:latin typeface="Times New Roman"/>
                <a:cs typeface="Times New Roman"/>
              </a:rPr>
              <a:t>Primary</a:t>
            </a:r>
            <a:r>
              <a:rPr sz="2900" spc="-160" dirty="0">
                <a:latin typeface="Times New Roman"/>
                <a:cs typeface="Times New Roman"/>
              </a:rPr>
              <a:t> </a:t>
            </a:r>
            <a:r>
              <a:rPr sz="2900" spc="135" dirty="0">
                <a:latin typeface="Times New Roman"/>
                <a:cs typeface="Times New Roman"/>
              </a:rPr>
              <a:t>purpose</a:t>
            </a:r>
            <a:endParaRPr sz="2900">
              <a:latin typeface="Times New Roman"/>
              <a:cs typeface="Times New Roman"/>
            </a:endParaRPr>
          </a:p>
          <a:p>
            <a:pPr marL="759460" lvl="1" indent="-288290">
              <a:spcBef>
                <a:spcPts val="580"/>
              </a:spcBef>
              <a:buClr>
                <a:srgbClr val="0E6EC5"/>
              </a:buClr>
              <a:buSzPct val="84090"/>
              <a:buFont typeface="Arial"/>
              <a:buChar char=""/>
              <a:tabLst>
                <a:tab pos="758825" algn="l"/>
                <a:tab pos="760095" algn="l"/>
              </a:tabLst>
            </a:pPr>
            <a:r>
              <a:rPr sz="2200" spc="-55" dirty="0">
                <a:latin typeface="Times New Roman"/>
                <a:cs typeface="Times New Roman"/>
              </a:rPr>
              <a:t>To</a:t>
            </a:r>
            <a:r>
              <a:rPr sz="2200" spc="-60" dirty="0">
                <a:latin typeface="Times New Roman"/>
                <a:cs typeface="Times New Roman"/>
              </a:rPr>
              <a:t> </a:t>
            </a:r>
            <a:r>
              <a:rPr sz="2200" spc="65" dirty="0">
                <a:latin typeface="Times New Roman"/>
                <a:cs typeface="Times New Roman"/>
              </a:rPr>
              <a:t>increase</a:t>
            </a:r>
            <a:r>
              <a:rPr sz="2200" spc="-85" dirty="0">
                <a:latin typeface="Times New Roman"/>
                <a:cs typeface="Times New Roman"/>
              </a:rPr>
              <a:t> </a:t>
            </a:r>
            <a:r>
              <a:rPr sz="2200" spc="130" dirty="0">
                <a:latin typeface="Times New Roman"/>
                <a:cs typeface="Times New Roman"/>
              </a:rPr>
              <a:t>the</a:t>
            </a:r>
            <a:r>
              <a:rPr sz="2200" spc="-114" dirty="0">
                <a:latin typeface="Times New Roman"/>
                <a:cs typeface="Times New Roman"/>
              </a:rPr>
              <a:t> </a:t>
            </a:r>
            <a:r>
              <a:rPr sz="2200" spc="60" dirty="0">
                <a:latin typeface="Times New Roman"/>
                <a:cs typeface="Times New Roman"/>
              </a:rPr>
              <a:t>quality</a:t>
            </a:r>
            <a:r>
              <a:rPr sz="2200" spc="-110" dirty="0">
                <a:latin typeface="Times New Roman"/>
                <a:cs typeface="Times New Roman"/>
              </a:rPr>
              <a:t> </a:t>
            </a:r>
            <a:r>
              <a:rPr sz="2200" spc="15" dirty="0">
                <a:latin typeface="Times New Roman"/>
                <a:cs typeface="Times New Roman"/>
              </a:rPr>
              <a:t>of </a:t>
            </a:r>
            <a:r>
              <a:rPr sz="2200" spc="130" dirty="0">
                <a:latin typeface="Times New Roman"/>
                <a:cs typeface="Times New Roman"/>
              </a:rPr>
              <a:t>the</a:t>
            </a:r>
            <a:r>
              <a:rPr sz="2200" spc="-100" dirty="0">
                <a:latin typeface="Times New Roman"/>
                <a:cs typeface="Times New Roman"/>
              </a:rPr>
              <a:t> </a:t>
            </a:r>
            <a:r>
              <a:rPr sz="2200" spc="25" dirty="0">
                <a:latin typeface="Times New Roman"/>
                <a:cs typeface="Times New Roman"/>
              </a:rPr>
              <a:t>evolving</a:t>
            </a:r>
            <a:endParaRPr sz="2200">
              <a:latin typeface="Times New Roman"/>
              <a:cs typeface="Times New Roman"/>
            </a:endParaRPr>
          </a:p>
          <a:p>
            <a:pPr marL="759460">
              <a:spcBef>
                <a:spcPts val="5"/>
              </a:spcBef>
            </a:pPr>
            <a:r>
              <a:rPr sz="2200" spc="65" dirty="0">
                <a:latin typeface="Times New Roman"/>
                <a:cs typeface="Times New Roman"/>
              </a:rPr>
              <a:t>system</a:t>
            </a:r>
            <a:endParaRPr sz="2200">
              <a:latin typeface="Times New Roman"/>
              <a:cs typeface="Times New Roman"/>
            </a:endParaRPr>
          </a:p>
          <a:p>
            <a:pPr marL="356870" marR="1430020" indent="-344170">
              <a:spcBef>
                <a:spcPts val="645"/>
              </a:spcBef>
              <a:buClr>
                <a:srgbClr val="0AD0D9"/>
              </a:buClr>
              <a:buSzPct val="94827"/>
              <a:buFont typeface="Arial"/>
              <a:buChar char=""/>
              <a:tabLst>
                <a:tab pos="356870" algn="l"/>
                <a:tab pos="357505" algn="l"/>
              </a:tabLst>
            </a:pPr>
            <a:r>
              <a:rPr sz="2900" spc="110" dirty="0">
                <a:latin typeface="Times New Roman"/>
                <a:cs typeface="Times New Roman"/>
              </a:rPr>
              <a:t>The</a:t>
            </a:r>
            <a:r>
              <a:rPr sz="2900" spc="-145" dirty="0">
                <a:latin typeface="Times New Roman"/>
                <a:cs typeface="Times New Roman"/>
              </a:rPr>
              <a:t> </a:t>
            </a:r>
            <a:r>
              <a:rPr sz="2900" spc="130" dirty="0">
                <a:latin typeface="Times New Roman"/>
                <a:cs typeface="Times New Roman"/>
              </a:rPr>
              <a:t>test</a:t>
            </a:r>
            <a:r>
              <a:rPr sz="2900" spc="-140" dirty="0">
                <a:latin typeface="Times New Roman"/>
                <a:cs typeface="Times New Roman"/>
              </a:rPr>
              <a:t> </a:t>
            </a:r>
            <a:r>
              <a:rPr sz="2900" spc="65" dirty="0">
                <a:latin typeface="Times New Roman"/>
                <a:cs typeface="Times New Roman"/>
              </a:rPr>
              <a:t>workflow</a:t>
            </a:r>
            <a:r>
              <a:rPr sz="2900" spc="-95" dirty="0">
                <a:latin typeface="Times New Roman"/>
                <a:cs typeface="Times New Roman"/>
              </a:rPr>
              <a:t> </a:t>
            </a:r>
            <a:r>
              <a:rPr sz="2900" spc="25" dirty="0">
                <a:latin typeface="Times New Roman"/>
                <a:cs typeface="Times New Roman"/>
              </a:rPr>
              <a:t>is</a:t>
            </a:r>
            <a:r>
              <a:rPr sz="2900" spc="-95" dirty="0">
                <a:latin typeface="Times New Roman"/>
                <a:cs typeface="Times New Roman"/>
              </a:rPr>
              <a:t> </a:t>
            </a:r>
            <a:r>
              <a:rPr sz="2900" spc="180" dirty="0">
                <a:latin typeface="Times New Roman"/>
                <a:cs typeface="Times New Roman"/>
              </a:rPr>
              <a:t>the  </a:t>
            </a:r>
            <a:r>
              <a:rPr sz="2900" spc="85" dirty="0">
                <a:latin typeface="Times New Roman"/>
                <a:cs typeface="Times New Roman"/>
              </a:rPr>
              <a:t>responsibility</a:t>
            </a:r>
            <a:r>
              <a:rPr sz="2900" spc="-185" dirty="0">
                <a:latin typeface="Times New Roman"/>
                <a:cs typeface="Times New Roman"/>
              </a:rPr>
              <a:t> </a:t>
            </a:r>
            <a:r>
              <a:rPr sz="2900" spc="25" dirty="0">
                <a:latin typeface="Times New Roman"/>
                <a:cs typeface="Times New Roman"/>
              </a:rPr>
              <a:t>of</a:t>
            </a:r>
            <a:endParaRPr sz="2900">
              <a:latin typeface="Times New Roman"/>
              <a:cs typeface="Times New Roman"/>
            </a:endParaRPr>
          </a:p>
          <a:p>
            <a:pPr marL="759460" lvl="1" indent="-288290">
              <a:spcBef>
                <a:spcPts val="580"/>
              </a:spcBef>
              <a:buClr>
                <a:srgbClr val="0E6EC5"/>
              </a:buClr>
              <a:buSzPct val="84090"/>
              <a:buFont typeface="Arial"/>
              <a:buChar char=""/>
              <a:tabLst>
                <a:tab pos="758825" algn="l"/>
                <a:tab pos="760095" algn="l"/>
              </a:tabLst>
            </a:pPr>
            <a:r>
              <a:rPr sz="2200" spc="-10" dirty="0">
                <a:latin typeface="Times New Roman"/>
                <a:cs typeface="Times New Roman"/>
              </a:rPr>
              <a:t>Every </a:t>
            </a:r>
            <a:r>
              <a:rPr sz="2200" spc="65" dirty="0">
                <a:latin typeface="Times New Roman"/>
                <a:cs typeface="Times New Roman"/>
              </a:rPr>
              <a:t>developer </a:t>
            </a:r>
            <a:r>
              <a:rPr sz="2200" spc="135" dirty="0">
                <a:latin typeface="Times New Roman"/>
                <a:cs typeface="Times New Roman"/>
              </a:rPr>
              <a:t>and</a:t>
            </a:r>
            <a:r>
              <a:rPr sz="2200" spc="-350" dirty="0">
                <a:latin typeface="Times New Roman"/>
                <a:cs typeface="Times New Roman"/>
              </a:rPr>
              <a:t> </a:t>
            </a:r>
            <a:r>
              <a:rPr sz="2200" spc="105" dirty="0">
                <a:latin typeface="Times New Roman"/>
                <a:cs typeface="Times New Roman"/>
              </a:rPr>
              <a:t>maintainer</a:t>
            </a:r>
            <a:endParaRPr sz="2200">
              <a:latin typeface="Times New Roman"/>
              <a:cs typeface="Times New Roman"/>
            </a:endParaRPr>
          </a:p>
          <a:p>
            <a:pPr marL="759460" lvl="1" indent="-288290">
              <a:spcBef>
                <a:spcPts val="530"/>
              </a:spcBef>
              <a:buClr>
                <a:srgbClr val="0E6EC5"/>
              </a:buClr>
              <a:buSzPct val="84090"/>
              <a:buFont typeface="Arial"/>
              <a:buChar char=""/>
              <a:tabLst>
                <a:tab pos="758825" algn="l"/>
                <a:tab pos="760095" algn="l"/>
              </a:tabLst>
            </a:pPr>
            <a:r>
              <a:rPr sz="2200" spc="70" dirty="0">
                <a:latin typeface="Times New Roman"/>
                <a:cs typeface="Times New Roman"/>
              </a:rPr>
              <a:t>Quality </a:t>
            </a:r>
            <a:r>
              <a:rPr sz="2200" spc="75" dirty="0">
                <a:latin typeface="Times New Roman"/>
                <a:cs typeface="Times New Roman"/>
              </a:rPr>
              <a:t>assurance</a:t>
            </a:r>
            <a:r>
              <a:rPr sz="2200" spc="-310" dirty="0">
                <a:latin typeface="Times New Roman"/>
                <a:cs typeface="Times New Roman"/>
              </a:rPr>
              <a:t> </a:t>
            </a:r>
            <a:r>
              <a:rPr sz="2200" spc="90" dirty="0">
                <a:latin typeface="Times New Roman"/>
                <a:cs typeface="Times New Roman"/>
              </a:rPr>
              <a:t>group</a:t>
            </a:r>
            <a:endParaRPr sz="2200">
              <a:latin typeface="Times New Roman"/>
              <a:cs typeface="Times New Roman"/>
            </a:endParaRPr>
          </a:p>
        </p:txBody>
      </p:sp>
      <p:graphicFrame>
        <p:nvGraphicFramePr>
          <p:cNvPr id="9" name="object 9"/>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solidFill>
                            <a:srgbClr val="00FF00"/>
                          </a:solidFill>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0946" y="456921"/>
            <a:ext cx="3700779" cy="690574"/>
          </a:xfrm>
          <a:prstGeom prst="rect">
            <a:avLst/>
          </a:prstGeom>
        </p:spPr>
        <p:txBody>
          <a:bodyPr vert="horz" wrap="square" lIns="0" tIns="13335" rIns="0" bIns="0" rtlCol="0" anchor="ctr">
            <a:spAutoFit/>
          </a:bodyPr>
          <a:lstStyle/>
          <a:p>
            <a:pPr marL="12700">
              <a:lnSpc>
                <a:spcPct val="100000"/>
              </a:lnSpc>
              <a:spcBef>
                <a:spcPts val="105"/>
              </a:spcBef>
            </a:pPr>
            <a:r>
              <a:rPr spc="-420" dirty="0"/>
              <a:t>Test</a:t>
            </a:r>
            <a:r>
              <a:rPr spc="-340" dirty="0"/>
              <a:t> </a:t>
            </a:r>
            <a:r>
              <a:rPr spc="-105" dirty="0"/>
              <a:t>Workflow</a:t>
            </a:r>
          </a:p>
        </p:txBody>
      </p:sp>
      <p:sp>
        <p:nvSpPr>
          <p:cNvPr id="8" name="object 8"/>
          <p:cNvSpPr txBox="1"/>
          <p:nvPr/>
        </p:nvSpPr>
        <p:spPr>
          <a:xfrm>
            <a:off x="8874913" y="1743627"/>
            <a:ext cx="746125" cy="346249"/>
          </a:xfrm>
          <a:prstGeom prst="rect">
            <a:avLst/>
          </a:prstGeom>
        </p:spPr>
        <p:txBody>
          <a:bodyPr vert="horz" wrap="square" lIns="0" tIns="0" rIns="0" bIns="0" rtlCol="0">
            <a:spAutoFit/>
          </a:bodyPr>
          <a:lstStyle/>
          <a:p>
            <a:pPr>
              <a:lnSpc>
                <a:spcPts val="2655"/>
              </a:lnSpc>
            </a:pPr>
            <a:r>
              <a:rPr sz="2400" spc="-5" dirty="0">
                <a:solidFill>
                  <a:srgbClr val="222222"/>
                </a:solidFill>
                <a:latin typeface="Arial"/>
                <a:cs typeface="Arial"/>
              </a:rPr>
              <a:t>o</a:t>
            </a:r>
            <a:r>
              <a:rPr sz="2400" spc="-95" dirty="0">
                <a:solidFill>
                  <a:srgbClr val="222222"/>
                </a:solidFill>
                <a:latin typeface="Arial"/>
                <a:cs typeface="Arial"/>
              </a:rPr>
              <a:t> </a:t>
            </a:r>
            <a:r>
              <a:rPr sz="2400" dirty="0">
                <a:solidFill>
                  <a:srgbClr val="222222"/>
                </a:solidFill>
                <a:latin typeface="Arial"/>
                <a:cs typeface="Arial"/>
              </a:rPr>
              <a:t>test</a:t>
            </a:r>
            <a:endParaRPr sz="2400">
              <a:latin typeface="Arial"/>
              <a:cs typeface="Arial"/>
            </a:endParaRPr>
          </a:p>
        </p:txBody>
      </p:sp>
      <p:sp>
        <p:nvSpPr>
          <p:cNvPr id="9" name="object 9"/>
          <p:cNvSpPr txBox="1"/>
          <p:nvPr/>
        </p:nvSpPr>
        <p:spPr>
          <a:xfrm>
            <a:off x="2593036" y="1702053"/>
            <a:ext cx="6899275" cy="4470400"/>
          </a:xfrm>
          <a:prstGeom prst="rect">
            <a:avLst/>
          </a:prstGeom>
        </p:spPr>
        <p:txBody>
          <a:bodyPr vert="horz" wrap="square" lIns="0" tIns="12700" rIns="0" bIns="0" rtlCol="0">
            <a:spAutoFit/>
          </a:bodyPr>
          <a:lstStyle/>
          <a:p>
            <a:pPr marL="356870" marR="608965" indent="-344170">
              <a:spcBef>
                <a:spcPts val="100"/>
              </a:spcBef>
              <a:buClr>
                <a:srgbClr val="0AD0D9"/>
              </a:buClr>
              <a:buSzPct val="93750"/>
              <a:buChar char=""/>
              <a:tabLst>
                <a:tab pos="356870" algn="l"/>
                <a:tab pos="357505" algn="l"/>
              </a:tabLst>
            </a:pPr>
            <a:r>
              <a:rPr sz="2400" spc="-5" dirty="0">
                <a:solidFill>
                  <a:srgbClr val="222222"/>
                </a:solidFill>
                <a:latin typeface="Arial"/>
                <a:cs typeface="Arial"/>
              </a:rPr>
              <a:t>Develop </a:t>
            </a:r>
            <a:r>
              <a:rPr sz="2400" dirty="0">
                <a:solidFill>
                  <a:srgbClr val="222222"/>
                </a:solidFill>
                <a:latin typeface="Arial"/>
                <a:cs typeface="Arial"/>
              </a:rPr>
              <a:t>set </a:t>
            </a:r>
            <a:r>
              <a:rPr sz="2400" spc="-5" dirty="0">
                <a:solidFill>
                  <a:srgbClr val="222222"/>
                </a:solidFill>
                <a:latin typeface="Arial"/>
                <a:cs typeface="Arial"/>
              </a:rPr>
              <a:t>of </a:t>
            </a:r>
            <a:r>
              <a:rPr sz="2400" dirty="0">
                <a:solidFill>
                  <a:srgbClr val="222222"/>
                </a:solidFill>
                <a:latin typeface="Arial"/>
                <a:cs typeface="Arial"/>
              </a:rPr>
              <a:t>test </a:t>
            </a:r>
            <a:r>
              <a:rPr sz="2400" spc="-5" dirty="0">
                <a:solidFill>
                  <a:srgbClr val="222222"/>
                </a:solidFill>
                <a:latin typeface="Arial"/>
                <a:cs typeface="Arial"/>
              </a:rPr>
              <a:t>cases </a:t>
            </a:r>
            <a:r>
              <a:rPr sz="2400" dirty="0">
                <a:solidFill>
                  <a:srgbClr val="222222"/>
                </a:solidFill>
                <a:latin typeface="Arial"/>
                <a:cs typeface="Arial"/>
              </a:rPr>
              <a:t>that </a:t>
            </a:r>
            <a:r>
              <a:rPr sz="2400" spc="-5" dirty="0">
                <a:solidFill>
                  <a:srgbClr val="222222"/>
                </a:solidFill>
                <a:latin typeface="Arial"/>
                <a:cs typeface="Arial"/>
              </a:rPr>
              <a:t>specify what </a:t>
            </a:r>
            <a:r>
              <a:rPr sz="2400" dirty="0">
                <a:solidFill>
                  <a:srgbClr val="222222"/>
                </a:solidFill>
                <a:latin typeface="Arial"/>
                <a:cs typeface="Arial"/>
              </a:rPr>
              <a:t>t  </a:t>
            </a:r>
            <a:r>
              <a:rPr sz="2400" spc="-5" dirty="0">
                <a:solidFill>
                  <a:srgbClr val="222222"/>
                </a:solidFill>
                <a:latin typeface="Arial"/>
                <a:cs typeface="Arial"/>
              </a:rPr>
              <a:t>in </a:t>
            </a:r>
            <a:r>
              <a:rPr sz="2400" dirty="0">
                <a:solidFill>
                  <a:srgbClr val="222222"/>
                </a:solidFill>
                <a:latin typeface="Arial"/>
                <a:cs typeface="Arial"/>
              </a:rPr>
              <a:t>the</a:t>
            </a:r>
            <a:r>
              <a:rPr sz="2400" spc="-20" dirty="0">
                <a:solidFill>
                  <a:srgbClr val="222222"/>
                </a:solidFill>
                <a:latin typeface="Arial"/>
                <a:cs typeface="Arial"/>
              </a:rPr>
              <a:t> </a:t>
            </a:r>
            <a:r>
              <a:rPr sz="2400" dirty="0">
                <a:solidFill>
                  <a:srgbClr val="222222"/>
                </a:solidFill>
                <a:latin typeface="Arial"/>
                <a:cs typeface="Arial"/>
              </a:rPr>
              <a:t>system</a:t>
            </a:r>
            <a:endParaRPr sz="2400">
              <a:latin typeface="Arial"/>
              <a:cs typeface="Arial"/>
            </a:endParaRPr>
          </a:p>
          <a:p>
            <a:pPr marL="759460" lvl="1" indent="-288290">
              <a:spcBef>
                <a:spcPts val="590"/>
              </a:spcBef>
              <a:buClr>
                <a:srgbClr val="0E6EC5"/>
              </a:buClr>
              <a:buSzPct val="85000"/>
              <a:buFont typeface="Arial"/>
              <a:buChar char=""/>
              <a:tabLst>
                <a:tab pos="852169" algn="l"/>
                <a:tab pos="852805" algn="l"/>
              </a:tabLst>
            </a:pPr>
            <a:r>
              <a:rPr sz="3000" spc="125" dirty="0">
                <a:latin typeface="Times New Roman"/>
                <a:cs typeface="Times New Roman"/>
              </a:rPr>
              <a:t>many</a:t>
            </a:r>
            <a:r>
              <a:rPr sz="3000" spc="-80" dirty="0">
                <a:latin typeface="Times New Roman"/>
                <a:cs typeface="Times New Roman"/>
              </a:rPr>
              <a:t> </a:t>
            </a:r>
            <a:r>
              <a:rPr sz="3000" spc="50" dirty="0">
                <a:latin typeface="Times New Roman"/>
                <a:cs typeface="Times New Roman"/>
              </a:rPr>
              <a:t>for</a:t>
            </a:r>
            <a:r>
              <a:rPr sz="3000" spc="-165" dirty="0">
                <a:latin typeface="Times New Roman"/>
                <a:cs typeface="Times New Roman"/>
              </a:rPr>
              <a:t> </a:t>
            </a:r>
            <a:r>
              <a:rPr sz="3000" spc="125" dirty="0">
                <a:latin typeface="Times New Roman"/>
                <a:cs typeface="Times New Roman"/>
              </a:rPr>
              <a:t>each</a:t>
            </a:r>
            <a:r>
              <a:rPr sz="3000" spc="-45" dirty="0">
                <a:latin typeface="Times New Roman"/>
                <a:cs typeface="Times New Roman"/>
              </a:rPr>
              <a:t> </a:t>
            </a:r>
            <a:r>
              <a:rPr sz="3000" spc="45" dirty="0">
                <a:latin typeface="Times New Roman"/>
                <a:cs typeface="Times New Roman"/>
              </a:rPr>
              <a:t>Use</a:t>
            </a:r>
            <a:r>
              <a:rPr sz="3000" spc="-75" dirty="0">
                <a:latin typeface="Times New Roman"/>
                <a:cs typeface="Times New Roman"/>
              </a:rPr>
              <a:t> </a:t>
            </a:r>
            <a:r>
              <a:rPr sz="3000" spc="45" dirty="0">
                <a:latin typeface="Times New Roman"/>
                <a:cs typeface="Times New Roman"/>
              </a:rPr>
              <a:t>Case</a:t>
            </a:r>
            <a:endParaRPr sz="3000">
              <a:latin typeface="Times New Roman"/>
              <a:cs typeface="Times New Roman"/>
            </a:endParaRPr>
          </a:p>
          <a:p>
            <a:pPr marL="759460" marR="5080" lvl="1" indent="-288290">
              <a:spcBef>
                <a:spcPts val="720"/>
              </a:spcBef>
              <a:buClr>
                <a:srgbClr val="0E6EC5"/>
              </a:buClr>
              <a:buSzPct val="85000"/>
              <a:buFont typeface="Arial"/>
              <a:buChar char=""/>
              <a:tabLst>
                <a:tab pos="842644" algn="l"/>
                <a:tab pos="843915" algn="l"/>
              </a:tabLst>
            </a:pPr>
            <a:r>
              <a:rPr sz="3000" spc="125" dirty="0">
                <a:latin typeface="Times New Roman"/>
                <a:cs typeface="Times New Roman"/>
              </a:rPr>
              <a:t>each</a:t>
            </a:r>
            <a:r>
              <a:rPr sz="3000" spc="-75" dirty="0">
                <a:latin typeface="Times New Roman"/>
                <a:cs typeface="Times New Roman"/>
              </a:rPr>
              <a:t> </a:t>
            </a:r>
            <a:r>
              <a:rPr sz="3000" spc="135" dirty="0">
                <a:latin typeface="Times New Roman"/>
                <a:cs typeface="Times New Roman"/>
              </a:rPr>
              <a:t>test</a:t>
            </a:r>
            <a:r>
              <a:rPr sz="3000" spc="-150" dirty="0">
                <a:latin typeface="Times New Roman"/>
                <a:cs typeface="Times New Roman"/>
              </a:rPr>
              <a:t> </a:t>
            </a:r>
            <a:r>
              <a:rPr sz="3000" spc="70" dirty="0">
                <a:latin typeface="Times New Roman"/>
                <a:cs typeface="Times New Roman"/>
              </a:rPr>
              <a:t>case</a:t>
            </a:r>
            <a:r>
              <a:rPr sz="3000" spc="-150" dirty="0">
                <a:latin typeface="Times New Roman"/>
                <a:cs typeface="Times New Roman"/>
              </a:rPr>
              <a:t> </a:t>
            </a:r>
            <a:r>
              <a:rPr sz="3000" spc="15" dirty="0">
                <a:latin typeface="Times New Roman"/>
                <a:cs typeface="Times New Roman"/>
              </a:rPr>
              <a:t>will</a:t>
            </a:r>
            <a:r>
              <a:rPr sz="3000" spc="-100" dirty="0">
                <a:latin typeface="Times New Roman"/>
                <a:cs typeface="Times New Roman"/>
              </a:rPr>
              <a:t> </a:t>
            </a:r>
            <a:r>
              <a:rPr sz="3000" spc="20" dirty="0">
                <a:latin typeface="Times New Roman"/>
                <a:cs typeface="Times New Roman"/>
              </a:rPr>
              <a:t>verify</a:t>
            </a:r>
            <a:r>
              <a:rPr sz="3000" spc="-155" dirty="0">
                <a:latin typeface="Times New Roman"/>
                <a:cs typeface="Times New Roman"/>
              </a:rPr>
              <a:t> </a:t>
            </a:r>
            <a:r>
              <a:rPr sz="3000" spc="155" dirty="0">
                <a:latin typeface="Times New Roman"/>
                <a:cs typeface="Times New Roman"/>
              </a:rPr>
              <a:t>one</a:t>
            </a:r>
            <a:r>
              <a:rPr sz="3000" spc="-140" dirty="0">
                <a:latin typeface="Times New Roman"/>
                <a:cs typeface="Times New Roman"/>
              </a:rPr>
              <a:t> </a:t>
            </a:r>
            <a:r>
              <a:rPr sz="3000" spc="95" dirty="0">
                <a:latin typeface="Times New Roman"/>
                <a:cs typeface="Times New Roman"/>
              </a:rPr>
              <a:t>scenario  </a:t>
            </a:r>
            <a:r>
              <a:rPr sz="3000" spc="25" dirty="0">
                <a:latin typeface="Times New Roman"/>
                <a:cs typeface="Times New Roman"/>
              </a:rPr>
              <a:t>of </a:t>
            </a:r>
            <a:r>
              <a:rPr sz="3000" spc="185" dirty="0">
                <a:latin typeface="Times New Roman"/>
                <a:cs typeface="Times New Roman"/>
              </a:rPr>
              <a:t>the </a:t>
            </a:r>
            <a:r>
              <a:rPr sz="3000" spc="114" dirty="0">
                <a:latin typeface="Times New Roman"/>
                <a:cs typeface="Times New Roman"/>
              </a:rPr>
              <a:t>use</a:t>
            </a:r>
            <a:r>
              <a:rPr sz="3000" spc="-465" dirty="0">
                <a:latin typeface="Times New Roman"/>
                <a:cs typeface="Times New Roman"/>
              </a:rPr>
              <a:t> </a:t>
            </a:r>
            <a:r>
              <a:rPr sz="3000" spc="70" dirty="0">
                <a:latin typeface="Times New Roman"/>
                <a:cs typeface="Times New Roman"/>
              </a:rPr>
              <a:t>case</a:t>
            </a:r>
            <a:endParaRPr sz="3000">
              <a:latin typeface="Times New Roman"/>
              <a:cs typeface="Times New Roman"/>
            </a:endParaRPr>
          </a:p>
          <a:p>
            <a:pPr marL="759460" lvl="1" indent="-288290">
              <a:spcBef>
                <a:spcPts val="720"/>
              </a:spcBef>
              <a:buClr>
                <a:srgbClr val="0E6EC5"/>
              </a:buClr>
              <a:buSzPct val="85000"/>
              <a:buFont typeface="Arial"/>
              <a:buChar char=""/>
              <a:tabLst>
                <a:tab pos="852169" algn="l"/>
                <a:tab pos="852805" algn="l"/>
              </a:tabLst>
            </a:pPr>
            <a:r>
              <a:rPr sz="3000" spc="120" dirty="0">
                <a:latin typeface="Times New Roman"/>
                <a:cs typeface="Times New Roman"/>
              </a:rPr>
              <a:t>based </a:t>
            </a:r>
            <a:r>
              <a:rPr sz="3000" spc="180" dirty="0">
                <a:latin typeface="Times New Roman"/>
                <a:cs typeface="Times New Roman"/>
              </a:rPr>
              <a:t>on </a:t>
            </a:r>
            <a:r>
              <a:rPr sz="3000" spc="95" dirty="0">
                <a:latin typeface="Times New Roman"/>
                <a:cs typeface="Times New Roman"/>
              </a:rPr>
              <a:t>Sequence</a:t>
            </a:r>
            <a:r>
              <a:rPr sz="3000" spc="-480" dirty="0">
                <a:latin typeface="Times New Roman"/>
                <a:cs typeface="Times New Roman"/>
              </a:rPr>
              <a:t> </a:t>
            </a:r>
            <a:r>
              <a:rPr sz="3000" spc="100" dirty="0">
                <a:latin typeface="Times New Roman"/>
                <a:cs typeface="Times New Roman"/>
              </a:rPr>
              <a:t>Diagram</a:t>
            </a:r>
            <a:endParaRPr sz="3000">
              <a:latin typeface="Times New Roman"/>
              <a:cs typeface="Times New Roman"/>
            </a:endParaRPr>
          </a:p>
          <a:p>
            <a:pPr marL="356870" marR="721360" indent="-344170">
              <a:spcBef>
                <a:spcPts val="710"/>
              </a:spcBef>
              <a:buClr>
                <a:srgbClr val="0AD0D9"/>
              </a:buClr>
              <a:buSzPct val="93750"/>
              <a:buChar char=""/>
              <a:tabLst>
                <a:tab pos="356870" algn="l"/>
                <a:tab pos="357505" algn="l"/>
                <a:tab pos="3829685" algn="l"/>
              </a:tabLst>
            </a:pPr>
            <a:r>
              <a:rPr sz="2400" spc="-5" dirty="0">
                <a:solidFill>
                  <a:srgbClr val="222222"/>
                </a:solidFill>
                <a:latin typeface="Arial"/>
                <a:cs typeface="Arial"/>
              </a:rPr>
              <a:t>Develop</a:t>
            </a:r>
            <a:r>
              <a:rPr sz="2400" spc="45" dirty="0">
                <a:solidFill>
                  <a:srgbClr val="222222"/>
                </a:solidFill>
                <a:latin typeface="Arial"/>
                <a:cs typeface="Arial"/>
              </a:rPr>
              <a:t> </a:t>
            </a:r>
            <a:r>
              <a:rPr sz="2400" dirty="0">
                <a:solidFill>
                  <a:srgbClr val="222222"/>
                </a:solidFill>
                <a:latin typeface="Arial"/>
                <a:cs typeface="Arial"/>
              </a:rPr>
              <a:t>test</a:t>
            </a:r>
            <a:r>
              <a:rPr sz="2400" spc="10" dirty="0">
                <a:solidFill>
                  <a:srgbClr val="222222"/>
                </a:solidFill>
                <a:latin typeface="Arial"/>
                <a:cs typeface="Arial"/>
              </a:rPr>
              <a:t> </a:t>
            </a:r>
            <a:r>
              <a:rPr sz="2400" spc="-5" dirty="0">
                <a:solidFill>
                  <a:srgbClr val="222222"/>
                </a:solidFill>
                <a:latin typeface="Arial"/>
                <a:cs typeface="Arial"/>
              </a:rPr>
              <a:t>procedures	specifying how</a:t>
            </a:r>
            <a:r>
              <a:rPr sz="2400" spc="-25" dirty="0">
                <a:solidFill>
                  <a:srgbClr val="222222"/>
                </a:solidFill>
                <a:latin typeface="Arial"/>
                <a:cs typeface="Arial"/>
              </a:rPr>
              <a:t> </a:t>
            </a:r>
            <a:r>
              <a:rPr sz="2400" dirty="0">
                <a:solidFill>
                  <a:srgbClr val="222222"/>
                </a:solidFill>
                <a:latin typeface="Arial"/>
                <a:cs typeface="Arial"/>
              </a:rPr>
              <a:t>to  </a:t>
            </a:r>
            <a:r>
              <a:rPr sz="2400" spc="-5" dirty="0">
                <a:solidFill>
                  <a:srgbClr val="222222"/>
                </a:solidFill>
                <a:latin typeface="Arial"/>
                <a:cs typeface="Arial"/>
              </a:rPr>
              <a:t>perform </a:t>
            </a:r>
            <a:r>
              <a:rPr sz="2400" dirty="0">
                <a:solidFill>
                  <a:srgbClr val="222222"/>
                </a:solidFill>
                <a:latin typeface="Arial"/>
                <a:cs typeface="Arial"/>
              </a:rPr>
              <a:t>test</a:t>
            </a:r>
            <a:r>
              <a:rPr sz="2400" spc="-30" dirty="0">
                <a:solidFill>
                  <a:srgbClr val="222222"/>
                </a:solidFill>
                <a:latin typeface="Arial"/>
                <a:cs typeface="Arial"/>
              </a:rPr>
              <a:t> </a:t>
            </a:r>
            <a:r>
              <a:rPr sz="2400" spc="-5" dirty="0">
                <a:solidFill>
                  <a:srgbClr val="222222"/>
                </a:solidFill>
                <a:latin typeface="Arial"/>
                <a:cs typeface="Arial"/>
              </a:rPr>
              <a:t>cases</a:t>
            </a:r>
            <a:endParaRPr sz="2400">
              <a:latin typeface="Arial"/>
              <a:cs typeface="Arial"/>
            </a:endParaRPr>
          </a:p>
          <a:p>
            <a:pPr marL="356870" marR="570865" indent="-344170">
              <a:spcBef>
                <a:spcPts val="580"/>
              </a:spcBef>
              <a:buClr>
                <a:srgbClr val="0AD0D9"/>
              </a:buClr>
              <a:buSzPct val="93750"/>
              <a:buChar char=""/>
              <a:tabLst>
                <a:tab pos="356870" algn="l"/>
                <a:tab pos="357505" algn="l"/>
              </a:tabLst>
            </a:pPr>
            <a:r>
              <a:rPr sz="2400" spc="-5" dirty="0">
                <a:solidFill>
                  <a:srgbClr val="222222"/>
                </a:solidFill>
                <a:latin typeface="Arial"/>
                <a:cs typeface="Arial"/>
              </a:rPr>
              <a:t>Develop </a:t>
            </a:r>
            <a:r>
              <a:rPr sz="2400" dirty="0">
                <a:solidFill>
                  <a:srgbClr val="222222"/>
                </a:solidFill>
                <a:latin typeface="Arial"/>
                <a:cs typeface="Arial"/>
              </a:rPr>
              <a:t>test </a:t>
            </a:r>
            <a:r>
              <a:rPr sz="2400" spc="-5" dirty="0">
                <a:solidFill>
                  <a:srgbClr val="222222"/>
                </a:solidFill>
                <a:latin typeface="Arial"/>
                <a:cs typeface="Arial"/>
              </a:rPr>
              <a:t>component </a:t>
            </a:r>
            <a:r>
              <a:rPr sz="2400" dirty="0">
                <a:solidFill>
                  <a:srgbClr val="222222"/>
                </a:solidFill>
                <a:latin typeface="Arial"/>
                <a:cs typeface="Arial"/>
              </a:rPr>
              <a:t>that automates</a:t>
            </a:r>
            <a:r>
              <a:rPr sz="2400" spc="-35" dirty="0">
                <a:solidFill>
                  <a:srgbClr val="222222"/>
                </a:solidFill>
                <a:latin typeface="Arial"/>
                <a:cs typeface="Arial"/>
              </a:rPr>
              <a:t> </a:t>
            </a:r>
            <a:r>
              <a:rPr sz="2400" dirty="0">
                <a:solidFill>
                  <a:srgbClr val="222222"/>
                </a:solidFill>
                <a:latin typeface="Arial"/>
                <a:cs typeface="Arial"/>
              </a:rPr>
              <a:t>test  </a:t>
            </a:r>
            <a:r>
              <a:rPr sz="2400" spc="-5" dirty="0">
                <a:solidFill>
                  <a:srgbClr val="222222"/>
                </a:solidFill>
                <a:latin typeface="Arial"/>
                <a:cs typeface="Arial"/>
              </a:rPr>
              <a:t>procedures</a:t>
            </a:r>
            <a:endParaRPr sz="2400">
              <a:latin typeface="Arial"/>
              <a:cs typeface="Arial"/>
            </a:endParaRPr>
          </a:p>
        </p:txBody>
      </p:sp>
      <p:graphicFrame>
        <p:nvGraphicFramePr>
          <p:cNvPr id="10" name="object 10"/>
          <p:cNvGraphicFramePr>
            <a:graphicFrameLocks noGrp="1"/>
          </p:cNvGraphicFramePr>
          <p:nvPr/>
        </p:nvGraphicFramePr>
        <p:xfrm>
          <a:off x="8916035" y="1"/>
          <a:ext cx="1742439" cy="2765425"/>
        </p:xfrm>
        <a:graphic>
          <a:graphicData uri="http://schemas.openxmlformats.org/drawingml/2006/table">
            <a:tbl>
              <a:tblPr firstRow="1" bandRow="1">
                <a:tableStyleId>{2D5ABB26-0587-4C30-8999-92F81FD0307C}</a:tableStyleId>
              </a:tblPr>
              <a:tblGrid>
                <a:gridCol w="1742439">
                  <a:extLst>
                    <a:ext uri="{9D8B030D-6E8A-4147-A177-3AD203B41FA5}">
                      <a16:colId xmlns:a16="http://schemas.microsoft.com/office/drawing/2014/main" val="20000"/>
                    </a:ext>
                  </a:extLst>
                </a:gridCol>
              </a:tblGrid>
              <a:tr h="866775">
                <a:tc>
                  <a:txBody>
                    <a:bodyPr/>
                    <a:lstStyle/>
                    <a:p>
                      <a:pPr marL="511809" marR="344805" indent="-146685">
                        <a:lnSpc>
                          <a:spcPct val="100000"/>
                        </a:lnSpc>
                        <a:spcBef>
                          <a:spcPts val="285"/>
                        </a:spcBef>
                      </a:pPr>
                      <a:r>
                        <a:rPr sz="1800" b="1" spc="-35" dirty="0">
                          <a:solidFill>
                            <a:srgbClr val="F49100"/>
                          </a:solidFill>
                          <a:latin typeface="Arial"/>
                          <a:cs typeface="Arial"/>
                        </a:rPr>
                        <a:t>W</a:t>
                      </a:r>
                      <a:r>
                        <a:rPr sz="1800" b="1" dirty="0">
                          <a:solidFill>
                            <a:srgbClr val="F49100"/>
                          </a:solidFill>
                          <a:latin typeface="Arial"/>
                          <a:cs typeface="Arial"/>
                        </a:rPr>
                        <a:t>orkfl</a:t>
                      </a:r>
                      <a:r>
                        <a:rPr sz="1800" b="1" spc="-10" dirty="0">
                          <a:solidFill>
                            <a:srgbClr val="F49100"/>
                          </a:solidFill>
                          <a:latin typeface="Arial"/>
                          <a:cs typeface="Arial"/>
                        </a:rPr>
                        <a:t>o</a:t>
                      </a:r>
                      <a:r>
                        <a:rPr sz="1800" b="1" dirty="0">
                          <a:solidFill>
                            <a:srgbClr val="F49100"/>
                          </a:solidFill>
                          <a:latin typeface="Arial"/>
                          <a:cs typeface="Arial"/>
                        </a:rPr>
                        <a:t>w  </a:t>
                      </a:r>
                      <a:r>
                        <a:rPr sz="1800" b="1" spc="-5" dirty="0">
                          <a:solidFill>
                            <a:srgbClr val="F49100"/>
                          </a:solidFill>
                          <a:latin typeface="Arial"/>
                          <a:cs typeface="Arial"/>
                        </a:rPr>
                        <a:t>(tasks)</a:t>
                      </a:r>
                      <a:endParaRPr sz="1800">
                        <a:latin typeface="Arial"/>
                        <a:cs typeface="Arial"/>
                      </a:endParaRPr>
                    </a:p>
                  </a:txBody>
                  <a:tcPr marL="0" marR="0" marT="36195" marB="0">
                    <a:lnL w="12700">
                      <a:solidFill>
                        <a:srgbClr val="DBF5F8"/>
                      </a:solidFill>
                      <a:prstDash val="solid"/>
                    </a:lnL>
                    <a:lnR w="6350">
                      <a:solidFill>
                        <a:srgbClr val="DBF5F8"/>
                      </a:solidFill>
                      <a:prstDash val="solid"/>
                    </a:lnR>
                    <a:lnT w="635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0"/>
                  </a:ext>
                </a:extLst>
              </a:tr>
              <a:tr h="490220">
                <a:tc>
                  <a:txBody>
                    <a:bodyPr/>
                    <a:lstStyle/>
                    <a:p>
                      <a:pPr marL="17780" algn="ctr">
                        <a:lnSpc>
                          <a:spcPct val="100000"/>
                        </a:lnSpc>
                        <a:spcBef>
                          <a:spcPts val="315"/>
                        </a:spcBef>
                      </a:pPr>
                      <a:r>
                        <a:rPr sz="1400" b="1" spc="-5" dirty="0">
                          <a:latin typeface="Arial"/>
                          <a:cs typeface="Arial"/>
                        </a:rPr>
                        <a:t>Requirements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1"/>
                  </a:ext>
                </a:extLst>
              </a:tr>
              <a:tr h="305435">
                <a:tc>
                  <a:txBody>
                    <a:bodyPr/>
                    <a:lstStyle/>
                    <a:p>
                      <a:pPr marL="17780" algn="ctr">
                        <a:lnSpc>
                          <a:spcPct val="100000"/>
                        </a:lnSpc>
                        <a:spcBef>
                          <a:spcPts val="315"/>
                        </a:spcBef>
                      </a:pPr>
                      <a:r>
                        <a:rPr sz="1400" b="1" spc="-10" dirty="0">
                          <a:latin typeface="Arial"/>
                          <a:cs typeface="Arial"/>
                        </a:rPr>
                        <a:t>Analysis</a:t>
                      </a:r>
                      <a:endParaRPr sz="1400">
                        <a:latin typeface="Arial"/>
                        <a:cs typeface="Arial"/>
                      </a:endParaRPr>
                    </a:p>
                  </a:txBody>
                  <a:tcPr marL="0" marR="0" marT="40005"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2"/>
                  </a:ext>
                </a:extLst>
              </a:tr>
              <a:tr h="307340">
                <a:tc>
                  <a:txBody>
                    <a:bodyPr/>
                    <a:lstStyle/>
                    <a:p>
                      <a:pPr marL="18415" algn="ctr">
                        <a:lnSpc>
                          <a:spcPct val="100000"/>
                        </a:lnSpc>
                        <a:spcBef>
                          <a:spcPts val="320"/>
                        </a:spcBef>
                      </a:pPr>
                      <a:r>
                        <a:rPr sz="1400" b="1" spc="-5" dirty="0">
                          <a:latin typeface="Arial"/>
                          <a:cs typeface="Arial"/>
                        </a:rPr>
                        <a:t>Design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3"/>
                  </a:ext>
                </a:extLst>
              </a:tr>
              <a:tr h="490220">
                <a:tc>
                  <a:txBody>
                    <a:bodyPr/>
                    <a:lstStyle/>
                    <a:p>
                      <a:pPr marL="18415" algn="ctr">
                        <a:lnSpc>
                          <a:spcPct val="100000"/>
                        </a:lnSpc>
                        <a:spcBef>
                          <a:spcPts val="320"/>
                        </a:spcBef>
                      </a:pPr>
                      <a:r>
                        <a:rPr sz="1400" b="1" spc="-5" dirty="0">
                          <a:latin typeface="Arial"/>
                          <a:cs typeface="Arial"/>
                        </a:rPr>
                        <a:t>Implementation</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4"/>
                  </a:ext>
                </a:extLst>
              </a:tr>
              <a:tr h="305435">
                <a:tc>
                  <a:txBody>
                    <a:bodyPr/>
                    <a:lstStyle/>
                    <a:p>
                      <a:pPr marL="17145" algn="ctr">
                        <a:lnSpc>
                          <a:spcPct val="100000"/>
                        </a:lnSpc>
                        <a:spcBef>
                          <a:spcPts val="320"/>
                        </a:spcBef>
                      </a:pPr>
                      <a:r>
                        <a:rPr sz="1400" b="1" spc="-20" dirty="0">
                          <a:solidFill>
                            <a:srgbClr val="00FF00"/>
                          </a:solidFill>
                          <a:latin typeface="Arial"/>
                          <a:cs typeface="Arial"/>
                        </a:rPr>
                        <a:t>Testing</a:t>
                      </a:r>
                      <a:endParaRPr sz="1400">
                        <a:latin typeface="Arial"/>
                        <a:cs typeface="Arial"/>
                      </a:endParaRPr>
                    </a:p>
                  </a:txBody>
                  <a:tcPr marL="0" marR="0" marT="40640" marB="0">
                    <a:lnL w="12700">
                      <a:solidFill>
                        <a:srgbClr val="DBF5F8"/>
                      </a:solidFill>
                      <a:prstDash val="solid"/>
                    </a:lnL>
                    <a:lnR w="6350">
                      <a:solidFill>
                        <a:srgbClr val="DBF5F8"/>
                      </a:solidFill>
                      <a:prstDash val="solid"/>
                    </a:lnR>
                    <a:lnT w="12700">
                      <a:solidFill>
                        <a:srgbClr val="DBF5F8"/>
                      </a:solidFill>
                      <a:prstDash val="solid"/>
                    </a:lnT>
                    <a:lnB w="12700">
                      <a:solidFill>
                        <a:srgbClr val="DBF5F8"/>
                      </a:solidFill>
                      <a:prstDash val="soli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1081253"/>
            <a:ext cx="5846445" cy="690574"/>
          </a:xfrm>
          <a:prstGeom prst="rect">
            <a:avLst/>
          </a:prstGeom>
        </p:spPr>
        <p:txBody>
          <a:bodyPr vert="horz" wrap="square" lIns="0" tIns="13335" rIns="0" bIns="0" rtlCol="0" anchor="ctr">
            <a:spAutoFit/>
          </a:bodyPr>
          <a:lstStyle/>
          <a:p>
            <a:pPr marL="12700">
              <a:lnSpc>
                <a:spcPct val="100000"/>
              </a:lnSpc>
              <a:spcBef>
                <a:spcPts val="105"/>
              </a:spcBef>
            </a:pPr>
            <a:r>
              <a:rPr spc="-175" dirty="0"/>
              <a:t>Deployment</a:t>
            </a:r>
            <a:r>
              <a:rPr spc="-345" dirty="0"/>
              <a:t> </a:t>
            </a:r>
            <a:r>
              <a:rPr spc="-105" dirty="0"/>
              <a:t>Workflow</a:t>
            </a:r>
          </a:p>
        </p:txBody>
      </p:sp>
      <p:sp>
        <p:nvSpPr>
          <p:cNvPr id="8" name="object 8"/>
          <p:cNvSpPr txBox="1"/>
          <p:nvPr/>
        </p:nvSpPr>
        <p:spPr>
          <a:xfrm>
            <a:off x="2059941" y="1842255"/>
            <a:ext cx="3747135" cy="2665095"/>
          </a:xfrm>
          <a:prstGeom prst="rect">
            <a:avLst/>
          </a:prstGeom>
        </p:spPr>
        <p:txBody>
          <a:bodyPr vert="horz" wrap="square" lIns="0" tIns="113664" rIns="0" bIns="0" rtlCol="0">
            <a:spAutoFit/>
          </a:bodyPr>
          <a:lstStyle/>
          <a:p>
            <a:pPr marL="356870" indent="-344170">
              <a:spcBef>
                <a:spcPts val="894"/>
              </a:spcBef>
              <a:buClr>
                <a:srgbClr val="0AD0D9"/>
              </a:buClr>
              <a:buSzPct val="93750"/>
              <a:buFont typeface="Arial"/>
              <a:buChar char=""/>
              <a:tabLst>
                <a:tab pos="357505" algn="l"/>
              </a:tabLst>
            </a:pPr>
            <a:r>
              <a:rPr sz="3200" spc="45" dirty="0">
                <a:latin typeface="Times New Roman"/>
                <a:cs typeface="Times New Roman"/>
              </a:rPr>
              <a:t>Activities</a:t>
            </a:r>
            <a:r>
              <a:rPr sz="3200" spc="-60" dirty="0">
                <a:latin typeface="Times New Roman"/>
                <a:cs typeface="Times New Roman"/>
              </a:rPr>
              <a:t> </a:t>
            </a:r>
            <a:r>
              <a:rPr sz="3200" spc="120" dirty="0">
                <a:latin typeface="Times New Roman"/>
                <a:cs typeface="Times New Roman"/>
              </a:rPr>
              <a:t>include</a:t>
            </a:r>
            <a:endParaRPr sz="3200">
              <a:latin typeface="Times New Roman"/>
              <a:cs typeface="Times New Roman"/>
            </a:endParaRPr>
          </a:p>
          <a:p>
            <a:pPr marL="759460" lvl="1" indent="-288290">
              <a:spcBef>
                <a:spcPts val="690"/>
              </a:spcBef>
              <a:buClr>
                <a:srgbClr val="0E6EC5"/>
              </a:buClr>
              <a:buSzPct val="83928"/>
              <a:buFont typeface="Arial"/>
              <a:buChar char=""/>
              <a:tabLst>
                <a:tab pos="760095" algn="l"/>
              </a:tabLst>
            </a:pPr>
            <a:r>
              <a:rPr sz="2800" spc="50" dirty="0">
                <a:latin typeface="Times New Roman"/>
                <a:cs typeface="Times New Roman"/>
              </a:rPr>
              <a:t>Software</a:t>
            </a:r>
            <a:r>
              <a:rPr sz="2800" spc="-140" dirty="0">
                <a:latin typeface="Times New Roman"/>
                <a:cs typeface="Times New Roman"/>
              </a:rPr>
              <a:t> </a:t>
            </a:r>
            <a:r>
              <a:rPr sz="2800" spc="55" dirty="0">
                <a:latin typeface="Times New Roman"/>
                <a:cs typeface="Times New Roman"/>
              </a:rPr>
              <a:t>packaging</a:t>
            </a:r>
            <a:endParaRPr sz="2800">
              <a:latin typeface="Times New Roman"/>
              <a:cs typeface="Times New Roman"/>
            </a:endParaRPr>
          </a:p>
          <a:p>
            <a:pPr marL="759460" lvl="1" indent="-288290">
              <a:spcBef>
                <a:spcPts val="675"/>
              </a:spcBef>
              <a:buClr>
                <a:srgbClr val="0E6EC5"/>
              </a:buClr>
              <a:buSzPct val="83928"/>
              <a:buFont typeface="Arial"/>
              <a:buChar char=""/>
              <a:tabLst>
                <a:tab pos="760095" algn="l"/>
              </a:tabLst>
            </a:pPr>
            <a:r>
              <a:rPr sz="2800" spc="110" dirty="0">
                <a:latin typeface="Times New Roman"/>
                <a:cs typeface="Times New Roman"/>
              </a:rPr>
              <a:t>Distribution</a:t>
            </a:r>
            <a:endParaRPr sz="2800">
              <a:latin typeface="Times New Roman"/>
              <a:cs typeface="Times New Roman"/>
            </a:endParaRPr>
          </a:p>
          <a:p>
            <a:pPr marL="759460" lvl="1" indent="-288290">
              <a:spcBef>
                <a:spcPts val="670"/>
              </a:spcBef>
              <a:buClr>
                <a:srgbClr val="0E6EC5"/>
              </a:buClr>
              <a:buSzPct val="83928"/>
              <a:buFont typeface="Arial"/>
              <a:buChar char=""/>
              <a:tabLst>
                <a:tab pos="760095" algn="l"/>
              </a:tabLst>
            </a:pPr>
            <a:r>
              <a:rPr sz="2800" spc="105" dirty="0">
                <a:latin typeface="Times New Roman"/>
                <a:cs typeface="Times New Roman"/>
              </a:rPr>
              <a:t>Installation</a:t>
            </a:r>
            <a:endParaRPr sz="2800">
              <a:latin typeface="Times New Roman"/>
              <a:cs typeface="Times New Roman"/>
            </a:endParaRPr>
          </a:p>
          <a:p>
            <a:pPr marL="759460" lvl="1" indent="-288290">
              <a:spcBef>
                <a:spcPts val="675"/>
              </a:spcBef>
              <a:buClr>
                <a:srgbClr val="0E6EC5"/>
              </a:buClr>
              <a:buSzPct val="83928"/>
              <a:buFont typeface="Arial"/>
              <a:buChar char=""/>
              <a:tabLst>
                <a:tab pos="760095" algn="l"/>
              </a:tabLst>
            </a:pPr>
            <a:r>
              <a:rPr sz="2800" spc="45" dirty="0">
                <a:latin typeface="Times New Roman"/>
                <a:cs typeface="Times New Roman"/>
              </a:rPr>
              <a:t>Beta</a:t>
            </a:r>
            <a:r>
              <a:rPr sz="2800" spc="-105" dirty="0">
                <a:latin typeface="Times New Roman"/>
                <a:cs typeface="Times New Roman"/>
              </a:rPr>
              <a:t> </a:t>
            </a:r>
            <a:r>
              <a:rPr sz="2800" spc="110" dirty="0">
                <a:latin typeface="Times New Roman"/>
                <a:cs typeface="Times New Roman"/>
              </a:rPr>
              <a:t>testing</a:t>
            </a:r>
            <a:endParaRPr sz="2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48C9-03FB-4298-BBEA-A57E9AD97D3E}"/>
              </a:ext>
            </a:extLst>
          </p:cNvPr>
          <p:cNvSpPr>
            <a:spLocks noGrp="1"/>
          </p:cNvSpPr>
          <p:nvPr>
            <p:ph type="title"/>
          </p:nvPr>
        </p:nvSpPr>
        <p:spPr/>
        <p:txBody>
          <a:bodyPr/>
          <a:lstStyle/>
          <a:p>
            <a:r>
              <a:rPr lang="en-US" sz="4400" spc="85" dirty="0">
                <a:latin typeface="Times New Roman"/>
                <a:cs typeface="Times New Roman"/>
              </a:rPr>
              <a:t>History </a:t>
            </a:r>
            <a:r>
              <a:rPr lang="en-US" sz="4400" spc="20" dirty="0">
                <a:latin typeface="Times New Roman"/>
                <a:cs typeface="Times New Roman"/>
              </a:rPr>
              <a:t>of</a:t>
            </a:r>
            <a:r>
              <a:rPr lang="en-US" sz="4400" spc="-204" dirty="0">
                <a:latin typeface="Times New Roman"/>
                <a:cs typeface="Times New Roman"/>
              </a:rPr>
              <a:t> </a:t>
            </a:r>
            <a:r>
              <a:rPr lang="en-US" sz="4400" spc="55" dirty="0">
                <a:latin typeface="Times New Roman"/>
                <a:cs typeface="Times New Roman"/>
              </a:rPr>
              <a:t>UP</a:t>
            </a:r>
            <a:br>
              <a:rPr lang="en-US" sz="4400" dirty="0">
                <a:latin typeface="Times New Roman"/>
                <a:cs typeface="Times New Roman"/>
              </a:rPr>
            </a:br>
            <a:endParaRPr lang="en-US" dirty="0"/>
          </a:p>
        </p:txBody>
      </p:sp>
      <p:pic>
        <p:nvPicPr>
          <p:cNvPr id="5" name="Content Placeholder 4">
            <a:extLst>
              <a:ext uri="{FF2B5EF4-FFF2-40B4-BE49-F238E27FC236}">
                <a16:creationId xmlns:a16="http://schemas.microsoft.com/office/drawing/2014/main" id="{BCA59F5D-B304-41A6-B9B6-8CC1597D5AE6}"/>
              </a:ext>
            </a:extLst>
          </p:cNvPr>
          <p:cNvPicPr>
            <a:picLocks noGrp="1" noChangeAspect="1"/>
          </p:cNvPicPr>
          <p:nvPr>
            <p:ph idx="1"/>
          </p:nvPr>
        </p:nvPicPr>
        <p:blipFill>
          <a:blip r:embed="rId3"/>
          <a:stretch>
            <a:fillRect/>
          </a:stretch>
        </p:blipFill>
        <p:spPr>
          <a:xfrm>
            <a:off x="3263705" y="1856935"/>
            <a:ext cx="6035040" cy="4635939"/>
          </a:xfrm>
        </p:spPr>
      </p:pic>
    </p:spTree>
    <p:extLst>
      <p:ext uri="{BB962C8B-B14F-4D97-AF65-F5344CB8AC3E}">
        <p14:creationId xmlns:p14="http://schemas.microsoft.com/office/powerpoint/2010/main" val="566556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362200" y="682619"/>
            <a:ext cx="10515600" cy="690574"/>
          </a:xfrm>
          <a:prstGeom prst="rect">
            <a:avLst/>
          </a:prstGeom>
        </p:spPr>
        <p:txBody>
          <a:bodyPr vert="horz" wrap="square" lIns="0" tIns="13335" rIns="0" bIns="0" rtlCol="0" anchor="ctr">
            <a:spAutoFit/>
          </a:bodyPr>
          <a:lstStyle/>
          <a:p>
            <a:pPr marL="12700">
              <a:lnSpc>
                <a:spcPct val="100000"/>
              </a:lnSpc>
              <a:spcBef>
                <a:spcPts val="105"/>
              </a:spcBef>
            </a:pPr>
            <a:r>
              <a:rPr spc="-175" dirty="0"/>
              <a:t>Deployment</a:t>
            </a:r>
            <a:r>
              <a:rPr spc="-345" dirty="0"/>
              <a:t> </a:t>
            </a:r>
            <a:r>
              <a:rPr spc="-105" dirty="0"/>
              <a:t>Workflow</a:t>
            </a:r>
          </a:p>
        </p:txBody>
      </p:sp>
      <p:sp>
        <p:nvSpPr>
          <p:cNvPr id="8" name="object 8"/>
          <p:cNvSpPr txBox="1"/>
          <p:nvPr/>
        </p:nvSpPr>
        <p:spPr>
          <a:xfrm>
            <a:off x="1966367" y="1636522"/>
            <a:ext cx="186055" cy="373380"/>
          </a:xfrm>
          <a:prstGeom prst="rect">
            <a:avLst/>
          </a:prstGeom>
        </p:spPr>
        <p:txBody>
          <a:bodyPr vert="horz" wrap="square" lIns="0" tIns="16510" rIns="0" bIns="0" rtlCol="0">
            <a:spAutoFit/>
          </a:bodyPr>
          <a:lstStyle/>
          <a:p>
            <a:pPr marL="12700">
              <a:spcBef>
                <a:spcPts val="130"/>
              </a:spcBef>
            </a:pPr>
            <a:r>
              <a:rPr sz="2250" spc="-570" dirty="0">
                <a:solidFill>
                  <a:srgbClr val="0AD0D9"/>
                </a:solidFill>
                <a:latin typeface="Arial"/>
                <a:cs typeface="Arial"/>
              </a:rPr>
              <a:t></a:t>
            </a:r>
            <a:endParaRPr sz="2250">
              <a:latin typeface="Arial"/>
              <a:cs typeface="Arial"/>
            </a:endParaRPr>
          </a:p>
        </p:txBody>
      </p:sp>
      <p:sp>
        <p:nvSpPr>
          <p:cNvPr id="9" name="object 9"/>
          <p:cNvSpPr txBox="1">
            <a:spLocks noGrp="1"/>
          </p:cNvSpPr>
          <p:nvPr>
            <p:ph type="body" idx="1"/>
          </p:nvPr>
        </p:nvSpPr>
        <p:spPr>
          <a:xfrm>
            <a:off x="2362200" y="1825625"/>
            <a:ext cx="10515600" cy="4637680"/>
          </a:xfrm>
          <a:prstGeom prst="rect">
            <a:avLst/>
          </a:prstGeom>
        </p:spPr>
        <p:txBody>
          <a:bodyPr vert="horz" wrap="square" lIns="0" tIns="66040" rIns="0" bIns="0" rtlCol="0">
            <a:spAutoFit/>
          </a:bodyPr>
          <a:lstStyle/>
          <a:p>
            <a:pPr marL="12700">
              <a:lnSpc>
                <a:spcPct val="100000"/>
              </a:lnSpc>
              <a:spcBef>
                <a:spcPts val="520"/>
              </a:spcBef>
            </a:pPr>
            <a:r>
              <a:rPr spc="-5" dirty="0"/>
              <a:t>Producing </a:t>
            </a:r>
            <a:r>
              <a:rPr dirty="0"/>
              <a:t>the</a:t>
            </a:r>
            <a:r>
              <a:rPr spc="10" dirty="0"/>
              <a:t> </a:t>
            </a:r>
            <a:r>
              <a:rPr spc="-5" dirty="0"/>
              <a:t>Software</a:t>
            </a:r>
          </a:p>
          <a:p>
            <a:pPr marL="189230">
              <a:lnSpc>
                <a:spcPct val="100000"/>
              </a:lnSpc>
              <a:spcBef>
                <a:spcPts val="420"/>
              </a:spcBef>
            </a:pPr>
            <a:r>
              <a:rPr spc="170" dirty="0">
                <a:solidFill>
                  <a:srgbClr val="000000"/>
                </a:solidFill>
                <a:latin typeface="Times New Roman"/>
                <a:cs typeface="Times New Roman"/>
              </a:rPr>
              <a:t>Output</a:t>
            </a:r>
            <a:r>
              <a:rPr spc="-140" dirty="0">
                <a:solidFill>
                  <a:srgbClr val="000000"/>
                </a:solidFill>
                <a:latin typeface="Times New Roman"/>
                <a:cs typeface="Times New Roman"/>
              </a:rPr>
              <a:t> </a:t>
            </a:r>
            <a:r>
              <a:rPr spc="20" dirty="0">
                <a:solidFill>
                  <a:srgbClr val="000000"/>
                </a:solidFill>
                <a:latin typeface="Times New Roman"/>
                <a:cs typeface="Times New Roman"/>
              </a:rPr>
              <a:t>of</a:t>
            </a:r>
            <a:r>
              <a:rPr spc="40" dirty="0">
                <a:solidFill>
                  <a:srgbClr val="000000"/>
                </a:solidFill>
                <a:latin typeface="Times New Roman"/>
                <a:cs typeface="Times New Roman"/>
              </a:rPr>
              <a:t> </a:t>
            </a:r>
            <a:r>
              <a:rPr spc="114" dirty="0">
                <a:solidFill>
                  <a:srgbClr val="000000"/>
                </a:solidFill>
                <a:latin typeface="Times New Roman"/>
                <a:cs typeface="Times New Roman"/>
              </a:rPr>
              <a:t>implementation</a:t>
            </a:r>
            <a:r>
              <a:rPr spc="-55" dirty="0">
                <a:solidFill>
                  <a:srgbClr val="000000"/>
                </a:solidFill>
                <a:latin typeface="Times New Roman"/>
                <a:cs typeface="Times New Roman"/>
              </a:rPr>
              <a:t> </a:t>
            </a:r>
            <a:r>
              <a:rPr spc="20" dirty="0">
                <a:solidFill>
                  <a:srgbClr val="000000"/>
                </a:solidFill>
                <a:latin typeface="Times New Roman"/>
                <a:cs typeface="Times New Roman"/>
              </a:rPr>
              <a:t>is</a:t>
            </a:r>
            <a:r>
              <a:rPr spc="-70" dirty="0">
                <a:solidFill>
                  <a:srgbClr val="000000"/>
                </a:solidFill>
                <a:latin typeface="Times New Roman"/>
                <a:cs typeface="Times New Roman"/>
              </a:rPr>
              <a:t> </a:t>
            </a:r>
            <a:r>
              <a:rPr spc="110" dirty="0">
                <a:solidFill>
                  <a:srgbClr val="000000"/>
                </a:solidFill>
                <a:latin typeface="Times New Roman"/>
                <a:cs typeface="Times New Roman"/>
              </a:rPr>
              <a:t>tested</a:t>
            </a:r>
            <a:r>
              <a:rPr spc="-65" dirty="0">
                <a:solidFill>
                  <a:srgbClr val="000000"/>
                </a:solidFill>
                <a:latin typeface="Times New Roman"/>
                <a:cs typeface="Times New Roman"/>
              </a:rPr>
              <a:t> </a:t>
            </a:r>
            <a:r>
              <a:rPr spc="60" dirty="0">
                <a:solidFill>
                  <a:srgbClr val="000000"/>
                </a:solidFill>
                <a:latin typeface="Times New Roman"/>
                <a:cs typeface="Times New Roman"/>
              </a:rPr>
              <a:t>executables.</a:t>
            </a:r>
          </a:p>
          <a:p>
            <a:pPr marL="414655" marR="339725" indent="-213360">
              <a:lnSpc>
                <a:spcPts val="2590"/>
              </a:lnSpc>
              <a:spcBef>
                <a:spcPts val="615"/>
              </a:spcBef>
            </a:pPr>
            <a:r>
              <a:rPr spc="85" dirty="0">
                <a:solidFill>
                  <a:srgbClr val="000000"/>
                </a:solidFill>
                <a:latin typeface="Times New Roman"/>
                <a:cs typeface="Times New Roman"/>
              </a:rPr>
              <a:t>Must</a:t>
            </a:r>
            <a:r>
              <a:rPr spc="-55" dirty="0">
                <a:solidFill>
                  <a:srgbClr val="000000"/>
                </a:solidFill>
                <a:latin typeface="Times New Roman"/>
                <a:cs typeface="Times New Roman"/>
              </a:rPr>
              <a:t> </a:t>
            </a:r>
            <a:r>
              <a:rPr spc="105" dirty="0">
                <a:solidFill>
                  <a:srgbClr val="000000"/>
                </a:solidFill>
                <a:latin typeface="Times New Roman"/>
                <a:cs typeface="Times New Roman"/>
              </a:rPr>
              <a:t>be</a:t>
            </a:r>
            <a:r>
              <a:rPr spc="-110" dirty="0">
                <a:solidFill>
                  <a:srgbClr val="000000"/>
                </a:solidFill>
                <a:latin typeface="Times New Roman"/>
                <a:cs typeface="Times New Roman"/>
              </a:rPr>
              <a:t> </a:t>
            </a:r>
            <a:r>
              <a:rPr spc="75" dirty="0">
                <a:solidFill>
                  <a:srgbClr val="000000"/>
                </a:solidFill>
                <a:latin typeface="Times New Roman"/>
                <a:cs typeface="Times New Roman"/>
              </a:rPr>
              <a:t>associated</a:t>
            </a:r>
            <a:r>
              <a:rPr spc="-55" dirty="0">
                <a:solidFill>
                  <a:srgbClr val="000000"/>
                </a:solidFill>
                <a:latin typeface="Times New Roman"/>
                <a:cs typeface="Times New Roman"/>
              </a:rPr>
              <a:t> </a:t>
            </a:r>
            <a:r>
              <a:rPr spc="100" dirty="0">
                <a:solidFill>
                  <a:srgbClr val="000000"/>
                </a:solidFill>
                <a:latin typeface="Times New Roman"/>
                <a:cs typeface="Times New Roman"/>
              </a:rPr>
              <a:t>with</a:t>
            </a:r>
            <a:r>
              <a:rPr spc="-100" dirty="0">
                <a:solidFill>
                  <a:srgbClr val="000000"/>
                </a:solidFill>
                <a:latin typeface="Times New Roman"/>
                <a:cs typeface="Times New Roman"/>
              </a:rPr>
              <a:t> </a:t>
            </a:r>
            <a:r>
              <a:rPr spc="130" dirty="0">
                <a:solidFill>
                  <a:srgbClr val="000000"/>
                </a:solidFill>
                <a:latin typeface="Times New Roman"/>
                <a:cs typeface="Times New Roman"/>
              </a:rPr>
              <a:t>other</a:t>
            </a:r>
            <a:r>
              <a:rPr spc="-135" dirty="0">
                <a:solidFill>
                  <a:srgbClr val="000000"/>
                </a:solidFill>
                <a:latin typeface="Times New Roman"/>
                <a:cs typeface="Times New Roman"/>
              </a:rPr>
              <a:t> </a:t>
            </a:r>
            <a:r>
              <a:rPr spc="75" dirty="0">
                <a:solidFill>
                  <a:srgbClr val="000000"/>
                </a:solidFill>
                <a:latin typeface="Times New Roman"/>
                <a:cs typeface="Times New Roman"/>
              </a:rPr>
              <a:t>artifacts</a:t>
            </a:r>
            <a:r>
              <a:rPr spc="-70" dirty="0">
                <a:solidFill>
                  <a:srgbClr val="000000"/>
                </a:solidFill>
                <a:latin typeface="Times New Roman"/>
                <a:cs typeface="Times New Roman"/>
              </a:rPr>
              <a:t> </a:t>
            </a:r>
            <a:r>
              <a:rPr spc="120" dirty="0">
                <a:solidFill>
                  <a:srgbClr val="000000"/>
                </a:solidFill>
                <a:latin typeface="Times New Roman"/>
                <a:cs typeface="Times New Roman"/>
              </a:rPr>
              <a:t>to</a:t>
            </a:r>
            <a:r>
              <a:rPr spc="-125" dirty="0">
                <a:solidFill>
                  <a:srgbClr val="000000"/>
                </a:solidFill>
                <a:latin typeface="Times New Roman"/>
                <a:cs typeface="Times New Roman"/>
              </a:rPr>
              <a:t> </a:t>
            </a:r>
            <a:r>
              <a:rPr spc="105" dirty="0">
                <a:solidFill>
                  <a:srgbClr val="000000"/>
                </a:solidFill>
                <a:latin typeface="Times New Roman"/>
                <a:cs typeface="Times New Roman"/>
              </a:rPr>
              <a:t>constitute</a:t>
            </a:r>
            <a:r>
              <a:rPr spc="-105" dirty="0">
                <a:solidFill>
                  <a:srgbClr val="000000"/>
                </a:solidFill>
                <a:latin typeface="Times New Roman"/>
                <a:cs typeface="Times New Roman"/>
              </a:rPr>
              <a:t> </a:t>
            </a:r>
            <a:r>
              <a:rPr spc="85" dirty="0">
                <a:solidFill>
                  <a:srgbClr val="000000"/>
                </a:solidFill>
                <a:latin typeface="Times New Roman"/>
                <a:cs typeface="Times New Roman"/>
              </a:rPr>
              <a:t>a  </a:t>
            </a:r>
            <a:r>
              <a:rPr spc="90" dirty="0">
                <a:solidFill>
                  <a:srgbClr val="000000"/>
                </a:solidFill>
                <a:latin typeface="Times New Roman"/>
                <a:cs typeface="Times New Roman"/>
              </a:rPr>
              <a:t>complete</a:t>
            </a:r>
            <a:r>
              <a:rPr spc="-100" dirty="0">
                <a:solidFill>
                  <a:srgbClr val="000000"/>
                </a:solidFill>
                <a:latin typeface="Times New Roman"/>
                <a:cs typeface="Times New Roman"/>
              </a:rPr>
              <a:t> </a:t>
            </a:r>
            <a:r>
              <a:rPr spc="95" dirty="0">
                <a:solidFill>
                  <a:srgbClr val="000000"/>
                </a:solidFill>
                <a:latin typeface="Times New Roman"/>
                <a:cs typeface="Times New Roman"/>
              </a:rPr>
              <a:t>product:</a:t>
            </a:r>
          </a:p>
          <a:p>
            <a:pPr marL="528955" marR="4627245">
              <a:lnSpc>
                <a:spcPts val="2770"/>
              </a:lnSpc>
              <a:spcBef>
                <a:spcPts val="114"/>
              </a:spcBef>
            </a:pPr>
            <a:r>
              <a:rPr sz="2100" spc="80" dirty="0">
                <a:solidFill>
                  <a:srgbClr val="000000"/>
                </a:solidFill>
                <a:latin typeface="Times New Roman"/>
                <a:cs typeface="Times New Roman"/>
              </a:rPr>
              <a:t>Installation </a:t>
            </a:r>
            <a:r>
              <a:rPr sz="2100" spc="70" dirty="0">
                <a:solidFill>
                  <a:srgbClr val="000000"/>
                </a:solidFill>
                <a:latin typeface="Times New Roman"/>
                <a:cs typeface="Times New Roman"/>
              </a:rPr>
              <a:t>scripts  </a:t>
            </a:r>
            <a:r>
              <a:rPr sz="2100" spc="55" dirty="0">
                <a:solidFill>
                  <a:srgbClr val="000000"/>
                </a:solidFill>
                <a:latin typeface="Times New Roman"/>
                <a:cs typeface="Times New Roman"/>
              </a:rPr>
              <a:t>User</a:t>
            </a:r>
            <a:r>
              <a:rPr sz="2100" spc="-235" dirty="0">
                <a:solidFill>
                  <a:srgbClr val="000000"/>
                </a:solidFill>
                <a:latin typeface="Times New Roman"/>
                <a:cs typeface="Times New Roman"/>
              </a:rPr>
              <a:t> </a:t>
            </a:r>
            <a:r>
              <a:rPr sz="2100" spc="114" dirty="0">
                <a:solidFill>
                  <a:srgbClr val="000000"/>
                </a:solidFill>
                <a:latin typeface="Times New Roman"/>
                <a:cs typeface="Times New Roman"/>
              </a:rPr>
              <a:t>documentation  </a:t>
            </a:r>
            <a:r>
              <a:rPr sz="2100" spc="70" dirty="0">
                <a:solidFill>
                  <a:srgbClr val="000000"/>
                </a:solidFill>
                <a:latin typeface="Times New Roman"/>
                <a:cs typeface="Times New Roman"/>
              </a:rPr>
              <a:t>Configuration</a:t>
            </a:r>
            <a:r>
              <a:rPr sz="2100" spc="-114" dirty="0">
                <a:solidFill>
                  <a:srgbClr val="000000"/>
                </a:solidFill>
                <a:latin typeface="Times New Roman"/>
                <a:cs typeface="Times New Roman"/>
              </a:rPr>
              <a:t> </a:t>
            </a:r>
            <a:r>
              <a:rPr sz="2100" spc="105" dirty="0">
                <a:solidFill>
                  <a:srgbClr val="000000"/>
                </a:solidFill>
                <a:latin typeface="Times New Roman"/>
                <a:cs typeface="Times New Roman"/>
              </a:rPr>
              <a:t>data</a:t>
            </a:r>
            <a:endParaRPr sz="2100">
              <a:latin typeface="Times New Roman"/>
              <a:cs typeface="Times New Roman"/>
            </a:endParaRPr>
          </a:p>
          <a:p>
            <a:pPr marL="528955">
              <a:lnSpc>
                <a:spcPct val="100000"/>
              </a:lnSpc>
              <a:spcBef>
                <a:spcPts val="125"/>
              </a:spcBef>
            </a:pPr>
            <a:r>
              <a:rPr sz="2100" spc="65" dirty="0">
                <a:solidFill>
                  <a:srgbClr val="000000"/>
                </a:solidFill>
                <a:latin typeface="Times New Roman"/>
                <a:cs typeface="Times New Roman"/>
              </a:rPr>
              <a:t>Additional</a:t>
            </a:r>
            <a:r>
              <a:rPr sz="2100" spc="-55" dirty="0">
                <a:solidFill>
                  <a:srgbClr val="000000"/>
                </a:solidFill>
                <a:latin typeface="Times New Roman"/>
                <a:cs typeface="Times New Roman"/>
              </a:rPr>
              <a:t> </a:t>
            </a:r>
            <a:r>
              <a:rPr sz="2100" spc="80" dirty="0">
                <a:solidFill>
                  <a:srgbClr val="000000"/>
                </a:solidFill>
                <a:latin typeface="Times New Roman"/>
                <a:cs typeface="Times New Roman"/>
              </a:rPr>
              <a:t>programs</a:t>
            </a:r>
            <a:r>
              <a:rPr sz="2100" spc="-55" dirty="0">
                <a:solidFill>
                  <a:srgbClr val="000000"/>
                </a:solidFill>
                <a:latin typeface="Times New Roman"/>
                <a:cs typeface="Times New Roman"/>
              </a:rPr>
              <a:t> </a:t>
            </a:r>
            <a:r>
              <a:rPr sz="2100" spc="40" dirty="0">
                <a:solidFill>
                  <a:srgbClr val="000000"/>
                </a:solidFill>
                <a:latin typeface="Times New Roman"/>
                <a:cs typeface="Times New Roman"/>
              </a:rPr>
              <a:t>for</a:t>
            </a:r>
            <a:r>
              <a:rPr sz="2100" spc="-75" dirty="0">
                <a:solidFill>
                  <a:srgbClr val="000000"/>
                </a:solidFill>
                <a:latin typeface="Times New Roman"/>
                <a:cs typeface="Times New Roman"/>
              </a:rPr>
              <a:t> </a:t>
            </a:r>
            <a:r>
              <a:rPr sz="2100" spc="70" dirty="0">
                <a:solidFill>
                  <a:srgbClr val="000000"/>
                </a:solidFill>
                <a:latin typeface="Times New Roman"/>
                <a:cs typeface="Times New Roman"/>
              </a:rPr>
              <a:t>migration:</a:t>
            </a:r>
            <a:r>
              <a:rPr sz="2100" spc="-65" dirty="0">
                <a:solidFill>
                  <a:srgbClr val="000000"/>
                </a:solidFill>
                <a:latin typeface="Times New Roman"/>
                <a:cs typeface="Times New Roman"/>
              </a:rPr>
              <a:t> </a:t>
            </a:r>
            <a:r>
              <a:rPr sz="2100" spc="105" dirty="0">
                <a:solidFill>
                  <a:srgbClr val="000000"/>
                </a:solidFill>
                <a:latin typeface="Times New Roman"/>
                <a:cs typeface="Times New Roman"/>
              </a:rPr>
              <a:t>data</a:t>
            </a:r>
            <a:r>
              <a:rPr sz="2100" spc="-90" dirty="0">
                <a:solidFill>
                  <a:srgbClr val="000000"/>
                </a:solidFill>
                <a:latin typeface="Times New Roman"/>
                <a:cs typeface="Times New Roman"/>
              </a:rPr>
              <a:t> </a:t>
            </a:r>
            <a:r>
              <a:rPr sz="2100" spc="55" dirty="0">
                <a:solidFill>
                  <a:srgbClr val="000000"/>
                </a:solidFill>
                <a:latin typeface="Times New Roman"/>
                <a:cs typeface="Times New Roman"/>
              </a:rPr>
              <a:t>conversion.</a:t>
            </a:r>
            <a:endParaRPr sz="2100">
              <a:latin typeface="Times New Roman"/>
              <a:cs typeface="Times New Roman"/>
            </a:endParaRPr>
          </a:p>
          <a:p>
            <a:pPr marL="201295">
              <a:lnSpc>
                <a:spcPct val="100000"/>
              </a:lnSpc>
              <a:spcBef>
                <a:spcPts val="275"/>
              </a:spcBef>
            </a:pPr>
            <a:r>
              <a:rPr spc="105" dirty="0">
                <a:solidFill>
                  <a:srgbClr val="000000"/>
                </a:solidFill>
                <a:latin typeface="Times New Roman"/>
                <a:cs typeface="Times New Roman"/>
              </a:rPr>
              <a:t>In some</a:t>
            </a:r>
            <a:r>
              <a:rPr spc="-315" dirty="0">
                <a:solidFill>
                  <a:srgbClr val="000000"/>
                </a:solidFill>
                <a:latin typeface="Times New Roman"/>
                <a:cs typeface="Times New Roman"/>
              </a:rPr>
              <a:t> </a:t>
            </a:r>
            <a:r>
              <a:rPr spc="30" dirty="0">
                <a:solidFill>
                  <a:srgbClr val="000000"/>
                </a:solidFill>
                <a:latin typeface="Times New Roman"/>
                <a:cs typeface="Times New Roman"/>
              </a:rPr>
              <a:t>cases:</a:t>
            </a:r>
          </a:p>
          <a:p>
            <a:pPr marL="528955" marR="5080">
              <a:lnSpc>
                <a:spcPct val="110000"/>
              </a:lnSpc>
              <a:spcBef>
                <a:spcPts val="15"/>
              </a:spcBef>
            </a:pPr>
            <a:r>
              <a:rPr sz="2100" spc="60" dirty="0">
                <a:solidFill>
                  <a:srgbClr val="000000"/>
                </a:solidFill>
                <a:latin typeface="Times New Roman"/>
                <a:cs typeface="Times New Roman"/>
              </a:rPr>
              <a:t>different</a:t>
            </a:r>
            <a:r>
              <a:rPr sz="2100" spc="-125" dirty="0">
                <a:solidFill>
                  <a:srgbClr val="000000"/>
                </a:solidFill>
                <a:latin typeface="Times New Roman"/>
                <a:cs typeface="Times New Roman"/>
              </a:rPr>
              <a:t> </a:t>
            </a:r>
            <a:r>
              <a:rPr sz="2100" spc="60" dirty="0">
                <a:solidFill>
                  <a:srgbClr val="000000"/>
                </a:solidFill>
                <a:latin typeface="Times New Roman"/>
                <a:cs typeface="Times New Roman"/>
              </a:rPr>
              <a:t>executables</a:t>
            </a:r>
            <a:r>
              <a:rPr sz="2100" spc="-40" dirty="0">
                <a:solidFill>
                  <a:srgbClr val="000000"/>
                </a:solidFill>
                <a:latin typeface="Times New Roman"/>
                <a:cs typeface="Times New Roman"/>
              </a:rPr>
              <a:t> </a:t>
            </a:r>
            <a:r>
              <a:rPr sz="2100" spc="105" dirty="0">
                <a:solidFill>
                  <a:srgbClr val="000000"/>
                </a:solidFill>
                <a:latin typeface="Times New Roman"/>
                <a:cs typeface="Times New Roman"/>
              </a:rPr>
              <a:t>needed</a:t>
            </a:r>
            <a:r>
              <a:rPr sz="2100" spc="-10" dirty="0">
                <a:solidFill>
                  <a:srgbClr val="000000"/>
                </a:solidFill>
                <a:latin typeface="Times New Roman"/>
                <a:cs typeface="Times New Roman"/>
              </a:rPr>
              <a:t> </a:t>
            </a:r>
            <a:r>
              <a:rPr sz="2100" spc="40" dirty="0">
                <a:solidFill>
                  <a:srgbClr val="000000"/>
                </a:solidFill>
                <a:latin typeface="Times New Roman"/>
                <a:cs typeface="Times New Roman"/>
              </a:rPr>
              <a:t>for</a:t>
            </a:r>
            <a:r>
              <a:rPr sz="2100" spc="-130" dirty="0">
                <a:solidFill>
                  <a:srgbClr val="000000"/>
                </a:solidFill>
                <a:latin typeface="Times New Roman"/>
                <a:cs typeface="Times New Roman"/>
              </a:rPr>
              <a:t> </a:t>
            </a:r>
            <a:r>
              <a:rPr sz="2100" spc="60" dirty="0">
                <a:solidFill>
                  <a:srgbClr val="000000"/>
                </a:solidFill>
                <a:latin typeface="Times New Roman"/>
                <a:cs typeface="Times New Roman"/>
              </a:rPr>
              <a:t>different</a:t>
            </a:r>
            <a:r>
              <a:rPr sz="2100" spc="-75" dirty="0">
                <a:solidFill>
                  <a:srgbClr val="000000"/>
                </a:solidFill>
                <a:latin typeface="Times New Roman"/>
                <a:cs typeface="Times New Roman"/>
              </a:rPr>
              <a:t> </a:t>
            </a:r>
            <a:r>
              <a:rPr sz="2100" spc="85" dirty="0">
                <a:solidFill>
                  <a:srgbClr val="000000"/>
                </a:solidFill>
                <a:latin typeface="Times New Roman"/>
                <a:cs typeface="Times New Roman"/>
              </a:rPr>
              <a:t>user</a:t>
            </a:r>
            <a:r>
              <a:rPr sz="2100" spc="-125" dirty="0">
                <a:solidFill>
                  <a:srgbClr val="000000"/>
                </a:solidFill>
                <a:latin typeface="Times New Roman"/>
                <a:cs typeface="Times New Roman"/>
              </a:rPr>
              <a:t> </a:t>
            </a:r>
            <a:r>
              <a:rPr sz="2100" spc="70" dirty="0">
                <a:solidFill>
                  <a:srgbClr val="000000"/>
                </a:solidFill>
                <a:latin typeface="Times New Roman"/>
                <a:cs typeface="Times New Roman"/>
              </a:rPr>
              <a:t>configurations  </a:t>
            </a:r>
            <a:r>
              <a:rPr sz="2100" spc="60" dirty="0">
                <a:solidFill>
                  <a:srgbClr val="000000"/>
                </a:solidFill>
                <a:latin typeface="Times New Roman"/>
                <a:cs typeface="Times New Roman"/>
              </a:rPr>
              <a:t>different</a:t>
            </a:r>
            <a:r>
              <a:rPr sz="2100" spc="-120" dirty="0">
                <a:solidFill>
                  <a:srgbClr val="000000"/>
                </a:solidFill>
                <a:latin typeface="Times New Roman"/>
                <a:cs typeface="Times New Roman"/>
              </a:rPr>
              <a:t> </a:t>
            </a:r>
            <a:r>
              <a:rPr sz="2100" spc="70" dirty="0">
                <a:solidFill>
                  <a:srgbClr val="000000"/>
                </a:solidFill>
                <a:latin typeface="Times New Roman"/>
                <a:cs typeface="Times New Roman"/>
              </a:rPr>
              <a:t>sets</a:t>
            </a:r>
            <a:r>
              <a:rPr sz="2100" spc="-100" dirty="0">
                <a:solidFill>
                  <a:srgbClr val="000000"/>
                </a:solidFill>
                <a:latin typeface="Times New Roman"/>
                <a:cs typeface="Times New Roman"/>
              </a:rPr>
              <a:t> </a:t>
            </a:r>
            <a:r>
              <a:rPr sz="2100" spc="15" dirty="0">
                <a:solidFill>
                  <a:srgbClr val="000000"/>
                </a:solidFill>
                <a:latin typeface="Times New Roman"/>
                <a:cs typeface="Times New Roman"/>
              </a:rPr>
              <a:t>of</a:t>
            </a:r>
            <a:r>
              <a:rPr sz="2100" spc="10" dirty="0">
                <a:solidFill>
                  <a:srgbClr val="000000"/>
                </a:solidFill>
                <a:latin typeface="Times New Roman"/>
                <a:cs typeface="Times New Roman"/>
              </a:rPr>
              <a:t> </a:t>
            </a:r>
            <a:r>
              <a:rPr sz="2100" spc="65" dirty="0">
                <a:solidFill>
                  <a:srgbClr val="000000"/>
                </a:solidFill>
                <a:latin typeface="Times New Roman"/>
                <a:cs typeface="Times New Roman"/>
              </a:rPr>
              <a:t>artifacts</a:t>
            </a:r>
            <a:r>
              <a:rPr sz="2100" spc="-50" dirty="0">
                <a:solidFill>
                  <a:srgbClr val="000000"/>
                </a:solidFill>
                <a:latin typeface="Times New Roman"/>
                <a:cs typeface="Times New Roman"/>
              </a:rPr>
              <a:t> </a:t>
            </a:r>
            <a:r>
              <a:rPr sz="2100" spc="105" dirty="0">
                <a:solidFill>
                  <a:srgbClr val="000000"/>
                </a:solidFill>
                <a:latin typeface="Times New Roman"/>
                <a:cs typeface="Times New Roman"/>
              </a:rPr>
              <a:t>needed</a:t>
            </a:r>
            <a:r>
              <a:rPr sz="2100" spc="-20" dirty="0">
                <a:solidFill>
                  <a:srgbClr val="000000"/>
                </a:solidFill>
                <a:latin typeface="Times New Roman"/>
                <a:cs typeface="Times New Roman"/>
              </a:rPr>
              <a:t> </a:t>
            </a:r>
            <a:r>
              <a:rPr sz="2100" spc="40" dirty="0">
                <a:solidFill>
                  <a:srgbClr val="000000"/>
                </a:solidFill>
                <a:latin typeface="Times New Roman"/>
                <a:cs typeface="Times New Roman"/>
              </a:rPr>
              <a:t>for</a:t>
            </a:r>
            <a:r>
              <a:rPr sz="2100" spc="-120" dirty="0">
                <a:solidFill>
                  <a:srgbClr val="000000"/>
                </a:solidFill>
                <a:latin typeface="Times New Roman"/>
                <a:cs typeface="Times New Roman"/>
              </a:rPr>
              <a:t> </a:t>
            </a:r>
            <a:r>
              <a:rPr sz="2100" spc="60" dirty="0">
                <a:solidFill>
                  <a:srgbClr val="000000"/>
                </a:solidFill>
                <a:latin typeface="Times New Roman"/>
                <a:cs typeface="Times New Roman"/>
              </a:rPr>
              <a:t>different</a:t>
            </a:r>
            <a:r>
              <a:rPr sz="2100" spc="-110" dirty="0">
                <a:solidFill>
                  <a:srgbClr val="000000"/>
                </a:solidFill>
                <a:latin typeface="Times New Roman"/>
                <a:cs typeface="Times New Roman"/>
              </a:rPr>
              <a:t> </a:t>
            </a:r>
            <a:r>
              <a:rPr sz="2100" spc="35" dirty="0">
                <a:solidFill>
                  <a:srgbClr val="000000"/>
                </a:solidFill>
                <a:latin typeface="Times New Roman"/>
                <a:cs typeface="Times New Roman"/>
              </a:rPr>
              <a:t>classes</a:t>
            </a:r>
            <a:r>
              <a:rPr sz="2100" spc="-100" dirty="0">
                <a:solidFill>
                  <a:srgbClr val="000000"/>
                </a:solidFill>
                <a:latin typeface="Times New Roman"/>
                <a:cs typeface="Times New Roman"/>
              </a:rPr>
              <a:t> </a:t>
            </a:r>
            <a:r>
              <a:rPr sz="2100" spc="15" dirty="0">
                <a:solidFill>
                  <a:srgbClr val="000000"/>
                </a:solidFill>
                <a:latin typeface="Times New Roman"/>
                <a:cs typeface="Times New Roman"/>
              </a:rPr>
              <a:t>of</a:t>
            </a:r>
            <a:r>
              <a:rPr sz="2100" spc="20" dirty="0">
                <a:solidFill>
                  <a:srgbClr val="000000"/>
                </a:solidFill>
                <a:latin typeface="Times New Roman"/>
                <a:cs typeface="Times New Roman"/>
              </a:rPr>
              <a:t> </a:t>
            </a:r>
            <a:r>
              <a:rPr sz="2100" spc="55" dirty="0">
                <a:solidFill>
                  <a:srgbClr val="000000"/>
                </a:solidFill>
                <a:latin typeface="Times New Roman"/>
                <a:cs typeface="Times New Roman"/>
              </a:rPr>
              <a:t>users:</a:t>
            </a:r>
            <a:endParaRPr sz="2100">
              <a:latin typeface="Times New Roman"/>
              <a:cs typeface="Times New Roman"/>
            </a:endParaRPr>
          </a:p>
          <a:p>
            <a:pPr marL="893444">
              <a:lnSpc>
                <a:spcPct val="100000"/>
              </a:lnSpc>
              <a:spcBef>
                <a:spcPts val="244"/>
              </a:spcBef>
            </a:pPr>
            <a:r>
              <a:rPr sz="2000" spc="80" dirty="0">
                <a:solidFill>
                  <a:srgbClr val="000000"/>
                </a:solidFill>
                <a:latin typeface="Times New Roman"/>
                <a:cs typeface="Times New Roman"/>
              </a:rPr>
              <a:t>new</a:t>
            </a:r>
            <a:r>
              <a:rPr sz="2000" spc="-95" dirty="0">
                <a:solidFill>
                  <a:srgbClr val="000000"/>
                </a:solidFill>
                <a:latin typeface="Times New Roman"/>
                <a:cs typeface="Times New Roman"/>
              </a:rPr>
              <a:t> </a:t>
            </a:r>
            <a:r>
              <a:rPr sz="2000" spc="70" dirty="0">
                <a:solidFill>
                  <a:srgbClr val="000000"/>
                </a:solidFill>
                <a:latin typeface="Times New Roman"/>
                <a:cs typeface="Times New Roman"/>
              </a:rPr>
              <a:t>users</a:t>
            </a:r>
            <a:r>
              <a:rPr sz="2000" spc="-114" dirty="0">
                <a:solidFill>
                  <a:srgbClr val="000000"/>
                </a:solidFill>
                <a:latin typeface="Times New Roman"/>
                <a:cs typeface="Times New Roman"/>
              </a:rPr>
              <a:t> </a:t>
            </a:r>
            <a:r>
              <a:rPr sz="2000" spc="50" dirty="0">
                <a:solidFill>
                  <a:srgbClr val="000000"/>
                </a:solidFill>
                <a:latin typeface="Times New Roman"/>
                <a:cs typeface="Times New Roman"/>
              </a:rPr>
              <a:t>versus</a:t>
            </a:r>
            <a:r>
              <a:rPr sz="2000" spc="-100" dirty="0">
                <a:solidFill>
                  <a:srgbClr val="000000"/>
                </a:solidFill>
                <a:latin typeface="Times New Roman"/>
                <a:cs typeface="Times New Roman"/>
              </a:rPr>
              <a:t> </a:t>
            </a:r>
            <a:r>
              <a:rPr sz="2000" spc="50" dirty="0">
                <a:solidFill>
                  <a:srgbClr val="000000"/>
                </a:solidFill>
                <a:latin typeface="Times New Roman"/>
                <a:cs typeface="Times New Roman"/>
              </a:rPr>
              <a:t>existing</a:t>
            </a:r>
            <a:r>
              <a:rPr sz="2000" spc="-55" dirty="0">
                <a:solidFill>
                  <a:srgbClr val="000000"/>
                </a:solidFill>
                <a:latin typeface="Times New Roman"/>
                <a:cs typeface="Times New Roman"/>
              </a:rPr>
              <a:t> </a:t>
            </a:r>
            <a:r>
              <a:rPr sz="2000" spc="55" dirty="0">
                <a:solidFill>
                  <a:srgbClr val="000000"/>
                </a:solidFill>
                <a:latin typeface="Times New Roman"/>
                <a:cs typeface="Times New Roman"/>
              </a:rPr>
              <a:t>users,</a:t>
            </a:r>
            <a:endParaRPr sz="2000">
              <a:latin typeface="Times New Roman"/>
              <a:cs typeface="Times New Roman"/>
            </a:endParaRPr>
          </a:p>
          <a:p>
            <a:pPr marL="893444">
              <a:lnSpc>
                <a:spcPct val="100000"/>
              </a:lnSpc>
              <a:spcBef>
                <a:spcPts val="240"/>
              </a:spcBef>
            </a:pPr>
            <a:r>
              <a:rPr sz="2000" spc="65" dirty="0">
                <a:solidFill>
                  <a:srgbClr val="000000"/>
                </a:solidFill>
                <a:latin typeface="Times New Roman"/>
                <a:cs typeface="Times New Roman"/>
              </a:rPr>
              <a:t>variants</a:t>
            </a:r>
            <a:r>
              <a:rPr sz="2000" spc="-75" dirty="0">
                <a:solidFill>
                  <a:srgbClr val="000000"/>
                </a:solidFill>
                <a:latin typeface="Times New Roman"/>
                <a:cs typeface="Times New Roman"/>
              </a:rPr>
              <a:t> </a:t>
            </a:r>
            <a:r>
              <a:rPr sz="2000" spc="25" dirty="0">
                <a:solidFill>
                  <a:srgbClr val="000000"/>
                </a:solidFill>
                <a:latin typeface="Times New Roman"/>
                <a:cs typeface="Times New Roman"/>
              </a:rPr>
              <a:t>by</a:t>
            </a:r>
            <a:r>
              <a:rPr sz="2000" spc="-105" dirty="0">
                <a:solidFill>
                  <a:srgbClr val="000000"/>
                </a:solidFill>
                <a:latin typeface="Times New Roman"/>
                <a:cs typeface="Times New Roman"/>
              </a:rPr>
              <a:t> </a:t>
            </a:r>
            <a:r>
              <a:rPr sz="2000" spc="85" dirty="0">
                <a:solidFill>
                  <a:srgbClr val="000000"/>
                </a:solidFill>
                <a:latin typeface="Times New Roman"/>
                <a:cs typeface="Times New Roman"/>
              </a:rPr>
              <a:t>country</a:t>
            </a:r>
            <a:r>
              <a:rPr sz="2000" spc="-130" dirty="0">
                <a:solidFill>
                  <a:srgbClr val="000000"/>
                </a:solidFill>
                <a:latin typeface="Times New Roman"/>
                <a:cs typeface="Times New Roman"/>
              </a:rPr>
              <a:t> </a:t>
            </a:r>
            <a:r>
              <a:rPr sz="2000" spc="90" dirty="0">
                <a:solidFill>
                  <a:srgbClr val="000000"/>
                </a:solidFill>
                <a:latin typeface="Times New Roman"/>
                <a:cs typeface="Times New Roman"/>
              </a:rPr>
              <a:t>or</a:t>
            </a:r>
            <a:r>
              <a:rPr sz="2000" spc="-95" dirty="0">
                <a:solidFill>
                  <a:srgbClr val="000000"/>
                </a:solidFill>
                <a:latin typeface="Times New Roman"/>
                <a:cs typeface="Times New Roman"/>
              </a:rPr>
              <a:t> </a:t>
            </a:r>
            <a:r>
              <a:rPr sz="2000" spc="60" dirty="0">
                <a:solidFill>
                  <a:srgbClr val="000000"/>
                </a:solidFill>
                <a:latin typeface="Times New Roman"/>
                <a:cs typeface="Times New Roman"/>
              </a:rPr>
              <a:t>language</a:t>
            </a:r>
            <a:endParaRPr sz="20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362200" y="682619"/>
            <a:ext cx="10515600" cy="690574"/>
          </a:xfrm>
          <a:prstGeom prst="rect">
            <a:avLst/>
          </a:prstGeom>
        </p:spPr>
        <p:txBody>
          <a:bodyPr vert="horz" wrap="square" lIns="0" tIns="13335" rIns="0" bIns="0" rtlCol="0" anchor="ctr">
            <a:spAutoFit/>
          </a:bodyPr>
          <a:lstStyle/>
          <a:p>
            <a:pPr marL="12700">
              <a:lnSpc>
                <a:spcPct val="100000"/>
              </a:lnSpc>
              <a:spcBef>
                <a:spcPts val="105"/>
              </a:spcBef>
            </a:pPr>
            <a:r>
              <a:rPr spc="-175" dirty="0"/>
              <a:t>Deployment</a:t>
            </a:r>
            <a:r>
              <a:rPr spc="-345" dirty="0"/>
              <a:t> </a:t>
            </a:r>
            <a:r>
              <a:rPr spc="-105" dirty="0"/>
              <a:t>Workflow</a:t>
            </a:r>
          </a:p>
        </p:txBody>
      </p:sp>
      <p:sp>
        <p:nvSpPr>
          <p:cNvPr id="8" name="object 8"/>
          <p:cNvSpPr txBox="1"/>
          <p:nvPr/>
        </p:nvSpPr>
        <p:spPr>
          <a:xfrm>
            <a:off x="1966367" y="1636522"/>
            <a:ext cx="186055" cy="373380"/>
          </a:xfrm>
          <a:prstGeom prst="rect">
            <a:avLst/>
          </a:prstGeom>
        </p:spPr>
        <p:txBody>
          <a:bodyPr vert="horz" wrap="square" lIns="0" tIns="16510" rIns="0" bIns="0" rtlCol="0">
            <a:spAutoFit/>
          </a:bodyPr>
          <a:lstStyle/>
          <a:p>
            <a:pPr marL="12700">
              <a:spcBef>
                <a:spcPts val="130"/>
              </a:spcBef>
            </a:pPr>
            <a:r>
              <a:rPr sz="2250" spc="-570" dirty="0">
                <a:solidFill>
                  <a:srgbClr val="0AD0D9"/>
                </a:solidFill>
                <a:latin typeface="Arial"/>
                <a:cs typeface="Arial"/>
              </a:rPr>
              <a:t></a:t>
            </a:r>
            <a:endParaRPr sz="2250">
              <a:latin typeface="Arial"/>
              <a:cs typeface="Arial"/>
            </a:endParaRPr>
          </a:p>
        </p:txBody>
      </p:sp>
      <p:sp>
        <p:nvSpPr>
          <p:cNvPr id="9" name="object 9"/>
          <p:cNvSpPr txBox="1"/>
          <p:nvPr/>
        </p:nvSpPr>
        <p:spPr>
          <a:xfrm>
            <a:off x="2310790" y="1667002"/>
            <a:ext cx="4740910" cy="391160"/>
          </a:xfrm>
          <a:prstGeom prst="rect">
            <a:avLst/>
          </a:prstGeom>
        </p:spPr>
        <p:txBody>
          <a:bodyPr vert="horz" wrap="square" lIns="0" tIns="12700" rIns="0" bIns="0" rtlCol="0">
            <a:spAutoFit/>
          </a:bodyPr>
          <a:lstStyle/>
          <a:p>
            <a:pPr marL="12700">
              <a:spcBef>
                <a:spcPts val="100"/>
              </a:spcBef>
            </a:pPr>
            <a:r>
              <a:rPr sz="2400" spc="90" dirty="0">
                <a:solidFill>
                  <a:srgbClr val="222222"/>
                </a:solidFill>
                <a:latin typeface="Times New Roman"/>
                <a:cs typeface="Times New Roman"/>
              </a:rPr>
              <a:t>Producing </a:t>
            </a:r>
            <a:r>
              <a:rPr sz="2400" spc="145" dirty="0">
                <a:solidFill>
                  <a:srgbClr val="222222"/>
                </a:solidFill>
                <a:latin typeface="Times New Roman"/>
                <a:cs typeface="Times New Roman"/>
              </a:rPr>
              <a:t>the </a:t>
            </a:r>
            <a:r>
              <a:rPr sz="2400" spc="45" dirty="0">
                <a:solidFill>
                  <a:srgbClr val="222222"/>
                </a:solidFill>
                <a:latin typeface="Times New Roman"/>
                <a:cs typeface="Times New Roman"/>
              </a:rPr>
              <a:t>Software</a:t>
            </a:r>
            <a:r>
              <a:rPr sz="2400" spc="-425" dirty="0">
                <a:solidFill>
                  <a:srgbClr val="222222"/>
                </a:solidFill>
                <a:latin typeface="Times New Roman"/>
                <a:cs typeface="Times New Roman"/>
              </a:rPr>
              <a:t> </a:t>
            </a:r>
            <a:r>
              <a:rPr sz="2400" spc="110" dirty="0">
                <a:solidFill>
                  <a:srgbClr val="222222"/>
                </a:solidFill>
                <a:latin typeface="Times New Roman"/>
                <a:cs typeface="Times New Roman"/>
              </a:rPr>
              <a:t>(continued)</a:t>
            </a:r>
            <a:endParaRPr sz="2400">
              <a:latin typeface="Times New Roman"/>
              <a:cs typeface="Times New Roman"/>
            </a:endParaRPr>
          </a:p>
        </p:txBody>
      </p:sp>
      <p:sp>
        <p:nvSpPr>
          <p:cNvPr id="10" name="object 10"/>
          <p:cNvSpPr txBox="1"/>
          <p:nvPr/>
        </p:nvSpPr>
        <p:spPr>
          <a:xfrm>
            <a:off x="2425090" y="2478151"/>
            <a:ext cx="7652384" cy="3567429"/>
          </a:xfrm>
          <a:prstGeom prst="rect">
            <a:avLst/>
          </a:prstGeom>
        </p:spPr>
        <p:txBody>
          <a:bodyPr vert="horz" wrap="square" lIns="0" tIns="60960" rIns="0" bIns="0" rtlCol="0">
            <a:spAutoFit/>
          </a:bodyPr>
          <a:lstStyle/>
          <a:p>
            <a:pPr marL="300355" marR="5080" indent="-287655" algn="just">
              <a:lnSpc>
                <a:spcPts val="3020"/>
              </a:lnSpc>
              <a:spcBef>
                <a:spcPts val="480"/>
              </a:spcBef>
              <a:buClr>
                <a:srgbClr val="0E6EC5"/>
              </a:buClr>
              <a:buSzPct val="83928"/>
              <a:buFont typeface="Arial"/>
              <a:buChar char=""/>
              <a:tabLst>
                <a:tab pos="300990" algn="l"/>
              </a:tabLst>
            </a:pPr>
            <a:r>
              <a:rPr sz="2800" spc="35" dirty="0">
                <a:latin typeface="Times New Roman"/>
                <a:cs typeface="Times New Roman"/>
              </a:rPr>
              <a:t>For</a:t>
            </a:r>
            <a:r>
              <a:rPr sz="2800" spc="-180" dirty="0">
                <a:latin typeface="Times New Roman"/>
                <a:cs typeface="Times New Roman"/>
              </a:rPr>
              <a:t> </a:t>
            </a:r>
            <a:r>
              <a:rPr sz="2800" spc="120" dirty="0">
                <a:latin typeface="Times New Roman"/>
                <a:cs typeface="Times New Roman"/>
              </a:rPr>
              <a:t>distributed</a:t>
            </a:r>
            <a:r>
              <a:rPr sz="2800" spc="-15" dirty="0">
                <a:latin typeface="Times New Roman"/>
                <a:cs typeface="Times New Roman"/>
              </a:rPr>
              <a:t> </a:t>
            </a:r>
            <a:r>
              <a:rPr sz="2800" spc="65" dirty="0">
                <a:latin typeface="Times New Roman"/>
                <a:cs typeface="Times New Roman"/>
              </a:rPr>
              <a:t>software,</a:t>
            </a:r>
            <a:r>
              <a:rPr sz="2800" spc="-70" dirty="0">
                <a:latin typeface="Times New Roman"/>
                <a:cs typeface="Times New Roman"/>
              </a:rPr>
              <a:t> </a:t>
            </a:r>
            <a:r>
              <a:rPr sz="2800" spc="80" dirty="0">
                <a:latin typeface="Times New Roman"/>
                <a:cs typeface="Times New Roman"/>
              </a:rPr>
              <a:t>different</a:t>
            </a:r>
            <a:r>
              <a:rPr sz="2800" spc="-140" dirty="0">
                <a:latin typeface="Times New Roman"/>
                <a:cs typeface="Times New Roman"/>
              </a:rPr>
              <a:t> </a:t>
            </a:r>
            <a:r>
              <a:rPr sz="2800" spc="95" dirty="0">
                <a:latin typeface="Times New Roman"/>
                <a:cs typeface="Times New Roman"/>
              </a:rPr>
              <a:t>sets</a:t>
            </a:r>
            <a:r>
              <a:rPr sz="2800" spc="-45" dirty="0">
                <a:latin typeface="Times New Roman"/>
                <a:cs typeface="Times New Roman"/>
              </a:rPr>
              <a:t> </a:t>
            </a:r>
            <a:r>
              <a:rPr sz="2800" spc="70" dirty="0">
                <a:latin typeface="Times New Roman"/>
                <a:cs typeface="Times New Roman"/>
              </a:rPr>
              <a:t>may</a:t>
            </a:r>
            <a:r>
              <a:rPr sz="2800" spc="-55" dirty="0">
                <a:latin typeface="Times New Roman"/>
                <a:cs typeface="Times New Roman"/>
              </a:rPr>
              <a:t> </a:t>
            </a:r>
            <a:r>
              <a:rPr sz="2800" spc="10" dirty="0">
                <a:latin typeface="Times New Roman"/>
                <a:cs typeface="Times New Roman"/>
              </a:rPr>
              <a:t>have  </a:t>
            </a:r>
            <a:r>
              <a:rPr sz="2800" spc="140" dirty="0">
                <a:latin typeface="Times New Roman"/>
                <a:cs typeface="Times New Roman"/>
              </a:rPr>
              <a:t>to</a:t>
            </a:r>
            <a:r>
              <a:rPr sz="2800" spc="-70" dirty="0">
                <a:latin typeface="Times New Roman"/>
                <a:cs typeface="Times New Roman"/>
              </a:rPr>
              <a:t> </a:t>
            </a:r>
            <a:r>
              <a:rPr sz="2800" spc="120" dirty="0">
                <a:latin typeface="Times New Roman"/>
                <a:cs typeface="Times New Roman"/>
              </a:rPr>
              <a:t>be</a:t>
            </a:r>
            <a:r>
              <a:rPr sz="2800" spc="-125" dirty="0">
                <a:latin typeface="Times New Roman"/>
                <a:cs typeface="Times New Roman"/>
              </a:rPr>
              <a:t> </a:t>
            </a:r>
            <a:r>
              <a:rPr sz="2800" spc="125" dirty="0">
                <a:latin typeface="Times New Roman"/>
                <a:cs typeface="Times New Roman"/>
              </a:rPr>
              <a:t>produced</a:t>
            </a:r>
            <a:r>
              <a:rPr sz="2800" dirty="0">
                <a:latin typeface="Times New Roman"/>
                <a:cs typeface="Times New Roman"/>
              </a:rPr>
              <a:t> </a:t>
            </a:r>
            <a:r>
              <a:rPr sz="2800" spc="50" dirty="0">
                <a:latin typeface="Times New Roman"/>
                <a:cs typeface="Times New Roman"/>
              </a:rPr>
              <a:t>for</a:t>
            </a:r>
            <a:r>
              <a:rPr sz="2800" spc="-155" dirty="0">
                <a:latin typeface="Times New Roman"/>
                <a:cs typeface="Times New Roman"/>
              </a:rPr>
              <a:t> </a:t>
            </a:r>
            <a:r>
              <a:rPr sz="2800" spc="80" dirty="0">
                <a:latin typeface="Times New Roman"/>
                <a:cs typeface="Times New Roman"/>
              </a:rPr>
              <a:t>different</a:t>
            </a:r>
            <a:r>
              <a:rPr sz="2800" spc="-165" dirty="0">
                <a:latin typeface="Times New Roman"/>
                <a:cs typeface="Times New Roman"/>
              </a:rPr>
              <a:t> </a:t>
            </a:r>
            <a:r>
              <a:rPr sz="2800" spc="130" dirty="0">
                <a:latin typeface="Times New Roman"/>
                <a:cs typeface="Times New Roman"/>
              </a:rPr>
              <a:t>computing</a:t>
            </a:r>
            <a:r>
              <a:rPr sz="2800" dirty="0">
                <a:latin typeface="Times New Roman"/>
                <a:cs typeface="Times New Roman"/>
              </a:rPr>
              <a:t> </a:t>
            </a:r>
            <a:r>
              <a:rPr sz="2800" spc="130" dirty="0">
                <a:latin typeface="Times New Roman"/>
                <a:cs typeface="Times New Roman"/>
              </a:rPr>
              <a:t>nodes</a:t>
            </a:r>
            <a:r>
              <a:rPr sz="2800" spc="-60" dirty="0">
                <a:latin typeface="Times New Roman"/>
                <a:cs typeface="Times New Roman"/>
              </a:rPr>
              <a:t> </a:t>
            </a:r>
            <a:r>
              <a:rPr sz="2800" spc="114" dirty="0">
                <a:latin typeface="Times New Roman"/>
                <a:cs typeface="Times New Roman"/>
              </a:rPr>
              <a:t>in  </a:t>
            </a:r>
            <a:r>
              <a:rPr sz="2800" spc="170" dirty="0">
                <a:latin typeface="Times New Roman"/>
                <a:cs typeface="Times New Roman"/>
              </a:rPr>
              <a:t>the</a:t>
            </a:r>
            <a:r>
              <a:rPr sz="2800" spc="-80" dirty="0">
                <a:latin typeface="Times New Roman"/>
                <a:cs typeface="Times New Roman"/>
              </a:rPr>
              <a:t> </a:t>
            </a:r>
            <a:r>
              <a:rPr sz="2800" spc="110" dirty="0">
                <a:latin typeface="Times New Roman"/>
                <a:cs typeface="Times New Roman"/>
              </a:rPr>
              <a:t>network</a:t>
            </a:r>
            <a:r>
              <a:rPr sz="2800" spc="-35" dirty="0">
                <a:latin typeface="Times New Roman"/>
                <a:cs typeface="Times New Roman"/>
              </a:rPr>
              <a:t> </a:t>
            </a:r>
            <a:r>
              <a:rPr sz="2800" spc="70" dirty="0">
                <a:solidFill>
                  <a:srgbClr val="222222"/>
                </a:solidFill>
                <a:latin typeface="Times New Roman"/>
                <a:cs typeface="Times New Roman"/>
              </a:rPr>
              <a:t>Packaging</a:t>
            </a:r>
            <a:r>
              <a:rPr sz="2800" spc="-15" dirty="0">
                <a:solidFill>
                  <a:srgbClr val="222222"/>
                </a:solidFill>
                <a:latin typeface="Times New Roman"/>
                <a:cs typeface="Times New Roman"/>
              </a:rPr>
              <a:t> </a:t>
            </a:r>
            <a:r>
              <a:rPr sz="2800" spc="170" dirty="0">
                <a:solidFill>
                  <a:srgbClr val="222222"/>
                </a:solidFill>
                <a:latin typeface="Times New Roman"/>
                <a:cs typeface="Times New Roman"/>
              </a:rPr>
              <a:t>the</a:t>
            </a:r>
            <a:r>
              <a:rPr sz="2800" spc="-75" dirty="0">
                <a:solidFill>
                  <a:srgbClr val="222222"/>
                </a:solidFill>
                <a:latin typeface="Times New Roman"/>
                <a:cs typeface="Times New Roman"/>
              </a:rPr>
              <a:t> </a:t>
            </a:r>
            <a:r>
              <a:rPr sz="2800" spc="50" dirty="0">
                <a:solidFill>
                  <a:srgbClr val="222222"/>
                </a:solidFill>
                <a:latin typeface="Times New Roman"/>
                <a:cs typeface="Times New Roman"/>
              </a:rPr>
              <a:t>Software</a:t>
            </a:r>
            <a:endParaRPr sz="2800">
              <a:latin typeface="Times New Roman"/>
              <a:cs typeface="Times New Roman"/>
            </a:endParaRPr>
          </a:p>
          <a:p>
            <a:pPr marL="300355" indent="-287655">
              <a:spcBef>
                <a:spcPts val="300"/>
              </a:spcBef>
              <a:buClr>
                <a:srgbClr val="0E6EC5"/>
              </a:buClr>
              <a:buSzPct val="83928"/>
              <a:buFont typeface="Arial"/>
              <a:buChar char=""/>
              <a:tabLst>
                <a:tab pos="300990" algn="l"/>
              </a:tabLst>
            </a:pPr>
            <a:r>
              <a:rPr sz="2800" spc="105" dirty="0">
                <a:solidFill>
                  <a:srgbClr val="222222"/>
                </a:solidFill>
                <a:latin typeface="Times New Roman"/>
                <a:cs typeface="Times New Roman"/>
              </a:rPr>
              <a:t>Distributing </a:t>
            </a:r>
            <a:r>
              <a:rPr sz="2800" spc="170" dirty="0">
                <a:solidFill>
                  <a:srgbClr val="222222"/>
                </a:solidFill>
                <a:latin typeface="Times New Roman"/>
                <a:cs typeface="Times New Roman"/>
              </a:rPr>
              <a:t>the</a:t>
            </a:r>
            <a:r>
              <a:rPr sz="2800" spc="-204" dirty="0">
                <a:solidFill>
                  <a:srgbClr val="222222"/>
                </a:solidFill>
                <a:latin typeface="Times New Roman"/>
                <a:cs typeface="Times New Roman"/>
              </a:rPr>
              <a:t> </a:t>
            </a:r>
            <a:r>
              <a:rPr sz="2800" spc="50" dirty="0">
                <a:solidFill>
                  <a:srgbClr val="222222"/>
                </a:solidFill>
                <a:latin typeface="Times New Roman"/>
                <a:cs typeface="Times New Roman"/>
              </a:rPr>
              <a:t>Software</a:t>
            </a:r>
            <a:endParaRPr sz="2800">
              <a:latin typeface="Times New Roman"/>
              <a:cs typeface="Times New Roman"/>
            </a:endParaRPr>
          </a:p>
          <a:p>
            <a:pPr marL="300355" indent="-287655">
              <a:spcBef>
                <a:spcPts val="335"/>
              </a:spcBef>
              <a:buClr>
                <a:srgbClr val="0E6EC5"/>
              </a:buClr>
              <a:buSzPct val="83928"/>
              <a:buFont typeface="Arial"/>
              <a:buChar char=""/>
              <a:tabLst>
                <a:tab pos="300990" algn="l"/>
              </a:tabLst>
            </a:pPr>
            <a:r>
              <a:rPr sz="2800" spc="85" dirty="0">
                <a:solidFill>
                  <a:srgbClr val="222222"/>
                </a:solidFill>
                <a:latin typeface="Times New Roman"/>
                <a:cs typeface="Times New Roman"/>
              </a:rPr>
              <a:t>Installing </a:t>
            </a:r>
            <a:r>
              <a:rPr sz="2800" spc="170" dirty="0">
                <a:solidFill>
                  <a:srgbClr val="222222"/>
                </a:solidFill>
                <a:latin typeface="Times New Roman"/>
                <a:cs typeface="Times New Roman"/>
              </a:rPr>
              <a:t>the</a:t>
            </a:r>
            <a:r>
              <a:rPr sz="2800" spc="-185" dirty="0">
                <a:solidFill>
                  <a:srgbClr val="222222"/>
                </a:solidFill>
                <a:latin typeface="Times New Roman"/>
                <a:cs typeface="Times New Roman"/>
              </a:rPr>
              <a:t> </a:t>
            </a:r>
            <a:r>
              <a:rPr sz="2800" spc="50" dirty="0">
                <a:solidFill>
                  <a:srgbClr val="222222"/>
                </a:solidFill>
                <a:latin typeface="Times New Roman"/>
                <a:cs typeface="Times New Roman"/>
              </a:rPr>
              <a:t>Software</a:t>
            </a:r>
            <a:endParaRPr sz="2800">
              <a:latin typeface="Times New Roman"/>
              <a:cs typeface="Times New Roman"/>
            </a:endParaRPr>
          </a:p>
          <a:p>
            <a:pPr marL="300355" indent="-287655">
              <a:spcBef>
                <a:spcPts val="340"/>
              </a:spcBef>
              <a:buClr>
                <a:srgbClr val="0E6EC5"/>
              </a:buClr>
              <a:buSzPct val="83928"/>
              <a:buFont typeface="Arial"/>
              <a:buChar char=""/>
              <a:tabLst>
                <a:tab pos="300990" algn="l"/>
              </a:tabLst>
            </a:pPr>
            <a:r>
              <a:rPr sz="2800" spc="90" dirty="0">
                <a:solidFill>
                  <a:srgbClr val="222222"/>
                </a:solidFill>
                <a:latin typeface="Times New Roman"/>
                <a:cs typeface="Times New Roman"/>
              </a:rPr>
              <a:t>Migration</a:t>
            </a:r>
            <a:endParaRPr sz="2800">
              <a:latin typeface="Times New Roman"/>
              <a:cs typeface="Times New Roman"/>
            </a:endParaRPr>
          </a:p>
          <a:p>
            <a:pPr marL="300355" indent="-287655">
              <a:spcBef>
                <a:spcPts val="335"/>
              </a:spcBef>
              <a:buClr>
                <a:srgbClr val="0E6EC5"/>
              </a:buClr>
              <a:buSzPct val="83928"/>
              <a:buFont typeface="Arial"/>
              <a:buChar char=""/>
              <a:tabLst>
                <a:tab pos="300990" algn="l"/>
              </a:tabLst>
            </a:pPr>
            <a:r>
              <a:rPr sz="2800" spc="70" dirty="0">
                <a:solidFill>
                  <a:srgbClr val="222222"/>
                </a:solidFill>
                <a:latin typeface="Times New Roman"/>
                <a:cs typeface="Times New Roman"/>
              </a:rPr>
              <a:t>Providing</a:t>
            </a:r>
            <a:r>
              <a:rPr sz="2800" spc="-35" dirty="0">
                <a:solidFill>
                  <a:srgbClr val="222222"/>
                </a:solidFill>
                <a:latin typeface="Times New Roman"/>
                <a:cs typeface="Times New Roman"/>
              </a:rPr>
              <a:t> </a:t>
            </a:r>
            <a:r>
              <a:rPr sz="2800" spc="95" dirty="0">
                <a:solidFill>
                  <a:srgbClr val="222222"/>
                </a:solidFill>
                <a:latin typeface="Times New Roman"/>
                <a:cs typeface="Times New Roman"/>
              </a:rPr>
              <a:t>Help</a:t>
            </a:r>
            <a:r>
              <a:rPr sz="2800" spc="-130" dirty="0">
                <a:solidFill>
                  <a:srgbClr val="222222"/>
                </a:solidFill>
                <a:latin typeface="Times New Roman"/>
                <a:cs typeface="Times New Roman"/>
              </a:rPr>
              <a:t> </a:t>
            </a:r>
            <a:r>
              <a:rPr sz="2800" spc="170" dirty="0">
                <a:solidFill>
                  <a:srgbClr val="222222"/>
                </a:solidFill>
                <a:latin typeface="Times New Roman"/>
                <a:cs typeface="Times New Roman"/>
              </a:rPr>
              <a:t>and</a:t>
            </a:r>
            <a:r>
              <a:rPr sz="2800" spc="-35" dirty="0">
                <a:solidFill>
                  <a:srgbClr val="222222"/>
                </a:solidFill>
                <a:latin typeface="Times New Roman"/>
                <a:cs typeface="Times New Roman"/>
              </a:rPr>
              <a:t> </a:t>
            </a:r>
            <a:r>
              <a:rPr sz="2800" spc="55" dirty="0">
                <a:solidFill>
                  <a:srgbClr val="222222"/>
                </a:solidFill>
                <a:latin typeface="Times New Roman"/>
                <a:cs typeface="Times New Roman"/>
              </a:rPr>
              <a:t>Assistance</a:t>
            </a:r>
            <a:r>
              <a:rPr sz="2800" spc="-70" dirty="0">
                <a:solidFill>
                  <a:srgbClr val="222222"/>
                </a:solidFill>
                <a:latin typeface="Times New Roman"/>
                <a:cs typeface="Times New Roman"/>
              </a:rPr>
              <a:t> </a:t>
            </a:r>
            <a:r>
              <a:rPr sz="2800" spc="135" dirty="0">
                <a:solidFill>
                  <a:srgbClr val="222222"/>
                </a:solidFill>
                <a:latin typeface="Times New Roman"/>
                <a:cs typeface="Times New Roman"/>
              </a:rPr>
              <a:t>to</a:t>
            </a:r>
            <a:r>
              <a:rPr sz="2800" spc="-70" dirty="0">
                <a:solidFill>
                  <a:srgbClr val="222222"/>
                </a:solidFill>
                <a:latin typeface="Times New Roman"/>
                <a:cs typeface="Times New Roman"/>
              </a:rPr>
              <a:t> </a:t>
            </a:r>
            <a:r>
              <a:rPr sz="2800" spc="60" dirty="0">
                <a:solidFill>
                  <a:srgbClr val="222222"/>
                </a:solidFill>
                <a:latin typeface="Times New Roman"/>
                <a:cs typeface="Times New Roman"/>
              </a:rPr>
              <a:t>Users</a:t>
            </a:r>
            <a:endParaRPr sz="2800">
              <a:latin typeface="Times New Roman"/>
              <a:cs typeface="Times New Roman"/>
            </a:endParaRPr>
          </a:p>
          <a:p>
            <a:pPr marL="300355" indent="-287655">
              <a:spcBef>
                <a:spcPts val="335"/>
              </a:spcBef>
              <a:buClr>
                <a:srgbClr val="0E6EC5"/>
              </a:buClr>
              <a:buSzPct val="83928"/>
              <a:buFont typeface="Arial"/>
              <a:buChar char=""/>
              <a:tabLst>
                <a:tab pos="300990" algn="l"/>
              </a:tabLst>
            </a:pPr>
            <a:r>
              <a:rPr sz="2800" spc="70" dirty="0">
                <a:solidFill>
                  <a:srgbClr val="222222"/>
                </a:solidFill>
                <a:latin typeface="Times New Roman"/>
                <a:cs typeface="Times New Roman"/>
              </a:rPr>
              <a:t>Acceptance</a:t>
            </a:r>
            <a:endParaRPr sz="28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694042"/>
            <a:ext cx="8265159" cy="1433726"/>
          </a:xfrm>
          <a:prstGeom prst="rect">
            <a:avLst/>
          </a:prstGeom>
        </p:spPr>
        <p:txBody>
          <a:bodyPr vert="horz" wrap="square" lIns="0" tIns="12700" rIns="0" bIns="0" rtlCol="0" anchor="ctr">
            <a:spAutoFit/>
          </a:bodyPr>
          <a:lstStyle/>
          <a:p>
            <a:pPr marL="12700" marR="364490">
              <a:lnSpc>
                <a:spcPct val="100000"/>
              </a:lnSpc>
              <a:spcBef>
                <a:spcPts val="100"/>
              </a:spcBef>
            </a:pPr>
            <a:r>
              <a:rPr spc="-195" dirty="0"/>
              <a:t>Software </a:t>
            </a:r>
            <a:r>
              <a:rPr spc="-180" dirty="0"/>
              <a:t>Project</a:t>
            </a:r>
            <a:r>
              <a:rPr spc="-390" dirty="0"/>
              <a:t> </a:t>
            </a:r>
            <a:r>
              <a:rPr spc="-195" dirty="0"/>
              <a:t>Management  </a:t>
            </a:r>
            <a:r>
              <a:rPr spc="-315" dirty="0"/>
              <a:t>Plan</a:t>
            </a:r>
          </a:p>
          <a:p>
            <a:pPr marL="530225" marR="5080" indent="-273050">
              <a:lnSpc>
                <a:spcPct val="100000"/>
              </a:lnSpc>
              <a:spcBef>
                <a:spcPts val="965"/>
              </a:spcBef>
              <a:tabLst>
                <a:tab pos="530225" algn="l"/>
              </a:tabLst>
            </a:pPr>
            <a:r>
              <a:rPr sz="1900" spc="-500" dirty="0">
                <a:solidFill>
                  <a:srgbClr val="0AD0D9"/>
                </a:solidFill>
              </a:rPr>
              <a:t>	</a:t>
            </a:r>
            <a:r>
              <a:rPr sz="2000" spc="95" dirty="0">
                <a:solidFill>
                  <a:srgbClr val="000000"/>
                </a:solidFill>
                <a:latin typeface="Times New Roman"/>
                <a:cs typeface="Times New Roman"/>
              </a:rPr>
              <a:t>Once</a:t>
            </a:r>
            <a:r>
              <a:rPr sz="2000" spc="-80" dirty="0">
                <a:solidFill>
                  <a:srgbClr val="000000"/>
                </a:solidFill>
                <a:latin typeface="Times New Roman"/>
                <a:cs typeface="Times New Roman"/>
              </a:rPr>
              <a:t> </a:t>
            </a:r>
            <a:r>
              <a:rPr sz="2000" spc="125" dirty="0">
                <a:solidFill>
                  <a:srgbClr val="000000"/>
                </a:solidFill>
                <a:latin typeface="Times New Roman"/>
                <a:cs typeface="Times New Roman"/>
              </a:rPr>
              <a:t>the</a:t>
            </a:r>
            <a:r>
              <a:rPr sz="2000" spc="-100" dirty="0">
                <a:solidFill>
                  <a:srgbClr val="000000"/>
                </a:solidFill>
                <a:latin typeface="Times New Roman"/>
                <a:cs typeface="Times New Roman"/>
              </a:rPr>
              <a:t> </a:t>
            </a:r>
            <a:r>
              <a:rPr sz="2000" spc="70" dirty="0">
                <a:solidFill>
                  <a:srgbClr val="000000"/>
                </a:solidFill>
                <a:latin typeface="Times New Roman"/>
                <a:cs typeface="Times New Roman"/>
              </a:rPr>
              <a:t>client</a:t>
            </a:r>
            <a:r>
              <a:rPr sz="2000" spc="-55" dirty="0">
                <a:solidFill>
                  <a:srgbClr val="000000"/>
                </a:solidFill>
                <a:latin typeface="Times New Roman"/>
                <a:cs typeface="Times New Roman"/>
              </a:rPr>
              <a:t> </a:t>
            </a:r>
            <a:r>
              <a:rPr sz="2000" spc="85" dirty="0">
                <a:solidFill>
                  <a:srgbClr val="000000"/>
                </a:solidFill>
                <a:latin typeface="Times New Roman"/>
                <a:cs typeface="Times New Roman"/>
              </a:rPr>
              <a:t>has</a:t>
            </a:r>
            <a:r>
              <a:rPr sz="2000" spc="-70" dirty="0">
                <a:solidFill>
                  <a:srgbClr val="000000"/>
                </a:solidFill>
                <a:latin typeface="Times New Roman"/>
                <a:cs typeface="Times New Roman"/>
              </a:rPr>
              <a:t> </a:t>
            </a:r>
            <a:r>
              <a:rPr sz="2000" spc="70" dirty="0">
                <a:solidFill>
                  <a:srgbClr val="000000"/>
                </a:solidFill>
                <a:latin typeface="Times New Roman"/>
                <a:cs typeface="Times New Roman"/>
              </a:rPr>
              <a:t>signed</a:t>
            </a:r>
            <a:r>
              <a:rPr sz="2000" spc="-60" dirty="0">
                <a:solidFill>
                  <a:srgbClr val="000000"/>
                </a:solidFill>
                <a:latin typeface="Times New Roman"/>
                <a:cs typeface="Times New Roman"/>
              </a:rPr>
              <a:t> </a:t>
            </a:r>
            <a:r>
              <a:rPr sz="2000" spc="-5" dirty="0">
                <a:solidFill>
                  <a:srgbClr val="000000"/>
                </a:solidFill>
                <a:latin typeface="Times New Roman"/>
                <a:cs typeface="Times New Roman"/>
              </a:rPr>
              <a:t>off</a:t>
            </a:r>
            <a:r>
              <a:rPr sz="2000" spc="35" dirty="0">
                <a:solidFill>
                  <a:srgbClr val="000000"/>
                </a:solidFill>
                <a:latin typeface="Times New Roman"/>
                <a:cs typeface="Times New Roman"/>
              </a:rPr>
              <a:t> </a:t>
            </a:r>
            <a:r>
              <a:rPr sz="2000" spc="125" dirty="0">
                <a:solidFill>
                  <a:srgbClr val="000000"/>
                </a:solidFill>
                <a:latin typeface="Times New Roman"/>
                <a:cs typeface="Times New Roman"/>
              </a:rPr>
              <a:t>the</a:t>
            </a:r>
            <a:r>
              <a:rPr sz="2000" spc="-85" dirty="0">
                <a:solidFill>
                  <a:srgbClr val="000000"/>
                </a:solidFill>
                <a:latin typeface="Times New Roman"/>
                <a:cs typeface="Times New Roman"/>
              </a:rPr>
              <a:t> </a:t>
            </a:r>
            <a:r>
              <a:rPr sz="2000" spc="50" dirty="0">
                <a:solidFill>
                  <a:srgbClr val="000000"/>
                </a:solidFill>
                <a:latin typeface="Times New Roman"/>
                <a:cs typeface="Times New Roman"/>
              </a:rPr>
              <a:t>specifications,</a:t>
            </a:r>
            <a:r>
              <a:rPr sz="2000" spc="-50" dirty="0">
                <a:solidFill>
                  <a:srgbClr val="000000"/>
                </a:solidFill>
                <a:latin typeface="Times New Roman"/>
                <a:cs typeface="Times New Roman"/>
              </a:rPr>
              <a:t> </a:t>
            </a:r>
            <a:r>
              <a:rPr sz="2000" spc="75" dirty="0">
                <a:solidFill>
                  <a:srgbClr val="000000"/>
                </a:solidFill>
                <a:latin typeface="Times New Roman"/>
                <a:cs typeface="Times New Roman"/>
              </a:rPr>
              <a:t>detailed</a:t>
            </a:r>
            <a:r>
              <a:rPr sz="2000" spc="-25" dirty="0">
                <a:solidFill>
                  <a:srgbClr val="000000"/>
                </a:solidFill>
                <a:latin typeface="Times New Roman"/>
                <a:cs typeface="Times New Roman"/>
              </a:rPr>
              <a:t> </a:t>
            </a:r>
            <a:r>
              <a:rPr sz="2000" spc="85" dirty="0">
                <a:solidFill>
                  <a:srgbClr val="000000"/>
                </a:solidFill>
                <a:latin typeface="Times New Roman"/>
                <a:cs typeface="Times New Roman"/>
              </a:rPr>
              <a:t>planning</a:t>
            </a:r>
            <a:r>
              <a:rPr sz="2000" spc="-55" dirty="0">
                <a:solidFill>
                  <a:srgbClr val="000000"/>
                </a:solidFill>
                <a:latin typeface="Times New Roman"/>
                <a:cs typeface="Times New Roman"/>
              </a:rPr>
              <a:t> </a:t>
            </a:r>
            <a:r>
              <a:rPr sz="2000" spc="125" dirty="0">
                <a:solidFill>
                  <a:srgbClr val="000000"/>
                </a:solidFill>
                <a:latin typeface="Times New Roman"/>
                <a:cs typeface="Times New Roman"/>
              </a:rPr>
              <a:t>and  </a:t>
            </a:r>
            <a:r>
              <a:rPr sz="2000" spc="85" dirty="0">
                <a:solidFill>
                  <a:srgbClr val="000000"/>
                </a:solidFill>
                <a:latin typeface="Times New Roman"/>
                <a:cs typeface="Times New Roman"/>
              </a:rPr>
              <a:t>estimating</a:t>
            </a:r>
            <a:r>
              <a:rPr sz="2000" spc="-50" dirty="0">
                <a:solidFill>
                  <a:srgbClr val="000000"/>
                </a:solidFill>
                <a:latin typeface="Times New Roman"/>
                <a:cs typeface="Times New Roman"/>
              </a:rPr>
              <a:t> </a:t>
            </a:r>
            <a:r>
              <a:rPr sz="2000" spc="60" dirty="0">
                <a:solidFill>
                  <a:srgbClr val="000000"/>
                </a:solidFill>
                <a:latin typeface="Times New Roman"/>
                <a:cs typeface="Times New Roman"/>
              </a:rPr>
              <a:t>begins</a:t>
            </a:r>
            <a:endParaRPr sz="2000" dirty="0">
              <a:latin typeface="Times New Roman"/>
              <a:cs typeface="Times New Roman"/>
            </a:endParaRPr>
          </a:p>
        </p:txBody>
      </p:sp>
      <p:sp>
        <p:nvSpPr>
          <p:cNvPr id="8" name="object 8"/>
          <p:cNvSpPr txBox="1"/>
          <p:nvPr/>
        </p:nvSpPr>
        <p:spPr>
          <a:xfrm>
            <a:off x="2213559" y="2854074"/>
            <a:ext cx="7017384" cy="2734310"/>
          </a:xfrm>
          <a:prstGeom prst="rect">
            <a:avLst/>
          </a:prstGeom>
        </p:spPr>
        <p:txBody>
          <a:bodyPr vert="horz" wrap="square" lIns="0" tIns="74930" rIns="0" bIns="0" rtlCol="0">
            <a:spAutoFit/>
          </a:bodyPr>
          <a:lstStyle/>
          <a:p>
            <a:pPr marL="285115" indent="-272415">
              <a:spcBef>
                <a:spcPts val="590"/>
              </a:spcBef>
              <a:buClr>
                <a:srgbClr val="0AD0D9"/>
              </a:buClr>
              <a:buSzPct val="95000"/>
              <a:buFont typeface="Arial"/>
              <a:buChar char=""/>
              <a:tabLst>
                <a:tab pos="285115" algn="l"/>
                <a:tab pos="285750" algn="l"/>
              </a:tabLst>
            </a:pPr>
            <a:r>
              <a:rPr sz="2000" spc="35" dirty="0">
                <a:latin typeface="Times New Roman"/>
                <a:cs typeface="Times New Roman"/>
              </a:rPr>
              <a:t>We</a:t>
            </a:r>
            <a:r>
              <a:rPr sz="2000" spc="-100" dirty="0">
                <a:latin typeface="Times New Roman"/>
                <a:cs typeface="Times New Roman"/>
              </a:rPr>
              <a:t> </a:t>
            </a:r>
            <a:r>
              <a:rPr sz="2000" spc="60" dirty="0">
                <a:latin typeface="Times New Roman"/>
                <a:cs typeface="Times New Roman"/>
              </a:rPr>
              <a:t>draw</a:t>
            </a:r>
            <a:r>
              <a:rPr sz="2000" spc="-80" dirty="0">
                <a:latin typeface="Times New Roman"/>
                <a:cs typeface="Times New Roman"/>
              </a:rPr>
              <a:t> </a:t>
            </a:r>
            <a:r>
              <a:rPr sz="2000" spc="125" dirty="0">
                <a:latin typeface="Times New Roman"/>
                <a:cs typeface="Times New Roman"/>
              </a:rPr>
              <a:t>up</a:t>
            </a:r>
            <a:r>
              <a:rPr sz="2000" spc="-70" dirty="0">
                <a:latin typeface="Times New Roman"/>
                <a:cs typeface="Times New Roman"/>
              </a:rPr>
              <a:t> </a:t>
            </a:r>
            <a:r>
              <a:rPr sz="2000" spc="125" dirty="0">
                <a:latin typeface="Times New Roman"/>
                <a:cs typeface="Times New Roman"/>
              </a:rPr>
              <a:t>the</a:t>
            </a:r>
            <a:r>
              <a:rPr sz="2000" spc="-80" dirty="0">
                <a:latin typeface="Times New Roman"/>
                <a:cs typeface="Times New Roman"/>
              </a:rPr>
              <a:t> </a:t>
            </a:r>
            <a:r>
              <a:rPr sz="2000" spc="50" dirty="0">
                <a:latin typeface="Times New Roman"/>
                <a:cs typeface="Times New Roman"/>
              </a:rPr>
              <a:t>software</a:t>
            </a:r>
            <a:r>
              <a:rPr sz="2000" spc="-90" dirty="0">
                <a:latin typeface="Times New Roman"/>
                <a:cs typeface="Times New Roman"/>
              </a:rPr>
              <a:t> </a:t>
            </a:r>
            <a:r>
              <a:rPr sz="2000" spc="70" dirty="0">
                <a:latin typeface="Times New Roman"/>
                <a:cs typeface="Times New Roman"/>
              </a:rPr>
              <a:t>project</a:t>
            </a:r>
            <a:r>
              <a:rPr sz="2000" spc="-65" dirty="0">
                <a:latin typeface="Times New Roman"/>
                <a:cs typeface="Times New Roman"/>
              </a:rPr>
              <a:t> </a:t>
            </a:r>
            <a:r>
              <a:rPr sz="2000" spc="105" dirty="0">
                <a:latin typeface="Times New Roman"/>
                <a:cs typeface="Times New Roman"/>
              </a:rPr>
              <a:t>management</a:t>
            </a:r>
            <a:r>
              <a:rPr sz="2000" spc="-85" dirty="0">
                <a:latin typeface="Times New Roman"/>
                <a:cs typeface="Times New Roman"/>
              </a:rPr>
              <a:t> </a:t>
            </a:r>
            <a:r>
              <a:rPr sz="2000" spc="70" dirty="0">
                <a:latin typeface="Times New Roman"/>
                <a:cs typeface="Times New Roman"/>
              </a:rPr>
              <a:t>plan,</a:t>
            </a:r>
            <a:r>
              <a:rPr sz="2000" spc="10" dirty="0">
                <a:latin typeface="Times New Roman"/>
                <a:cs typeface="Times New Roman"/>
              </a:rPr>
              <a:t> </a:t>
            </a:r>
            <a:r>
              <a:rPr sz="2000" spc="70" dirty="0">
                <a:latin typeface="Times New Roman"/>
                <a:cs typeface="Times New Roman"/>
              </a:rPr>
              <a:t>including</a:t>
            </a:r>
            <a:endParaRPr sz="2000">
              <a:latin typeface="Times New Roman"/>
              <a:cs typeface="Times New Roman"/>
            </a:endParaRPr>
          </a:p>
          <a:p>
            <a:pPr marL="652780" lvl="1" indent="-247015">
              <a:spcBef>
                <a:spcPts val="440"/>
              </a:spcBef>
              <a:buClr>
                <a:srgbClr val="0E6EC5"/>
              </a:buClr>
              <a:buSzPct val="83333"/>
              <a:buFont typeface="Arial"/>
              <a:buChar char=""/>
              <a:tabLst>
                <a:tab pos="652145" algn="l"/>
                <a:tab pos="653415" algn="l"/>
              </a:tabLst>
            </a:pPr>
            <a:r>
              <a:rPr spc="45" dirty="0">
                <a:latin typeface="Times New Roman"/>
                <a:cs typeface="Times New Roman"/>
              </a:rPr>
              <a:t>Cost</a:t>
            </a:r>
            <a:r>
              <a:rPr spc="-105" dirty="0">
                <a:latin typeface="Times New Roman"/>
                <a:cs typeface="Times New Roman"/>
              </a:rPr>
              <a:t> </a:t>
            </a:r>
            <a:r>
              <a:rPr spc="75" dirty="0">
                <a:latin typeface="Times New Roman"/>
                <a:cs typeface="Times New Roman"/>
              </a:rPr>
              <a:t>estimate</a:t>
            </a:r>
            <a:endParaRPr>
              <a:latin typeface="Times New Roman"/>
              <a:cs typeface="Times New Roman"/>
            </a:endParaRPr>
          </a:p>
          <a:p>
            <a:pPr marL="652780" lvl="1" indent="-247015">
              <a:spcBef>
                <a:spcPts val="434"/>
              </a:spcBef>
              <a:buClr>
                <a:srgbClr val="0E6EC5"/>
              </a:buClr>
              <a:buSzPct val="83333"/>
              <a:buFont typeface="Arial"/>
              <a:buChar char=""/>
              <a:tabLst>
                <a:tab pos="652145" algn="l"/>
                <a:tab pos="653415" algn="l"/>
              </a:tabLst>
            </a:pPr>
            <a:r>
              <a:rPr spc="80" dirty="0">
                <a:latin typeface="Times New Roman"/>
                <a:cs typeface="Times New Roman"/>
              </a:rPr>
              <a:t>Duration</a:t>
            </a:r>
            <a:r>
              <a:rPr spc="-75" dirty="0">
                <a:latin typeface="Times New Roman"/>
                <a:cs typeface="Times New Roman"/>
              </a:rPr>
              <a:t> </a:t>
            </a:r>
            <a:r>
              <a:rPr spc="75" dirty="0">
                <a:latin typeface="Times New Roman"/>
                <a:cs typeface="Times New Roman"/>
              </a:rPr>
              <a:t>estimate</a:t>
            </a:r>
            <a:endParaRPr>
              <a:latin typeface="Times New Roman"/>
              <a:cs typeface="Times New Roman"/>
            </a:endParaRPr>
          </a:p>
          <a:p>
            <a:pPr marL="652780" lvl="1" indent="-247015">
              <a:spcBef>
                <a:spcPts val="430"/>
              </a:spcBef>
              <a:buClr>
                <a:srgbClr val="0E6EC5"/>
              </a:buClr>
              <a:buSzPct val="83333"/>
              <a:buFont typeface="Arial"/>
              <a:buChar char=""/>
              <a:tabLst>
                <a:tab pos="652145" algn="l"/>
                <a:tab pos="653415" algn="l"/>
              </a:tabLst>
            </a:pPr>
            <a:r>
              <a:rPr spc="30" dirty="0">
                <a:latin typeface="Times New Roman"/>
                <a:cs typeface="Times New Roman"/>
              </a:rPr>
              <a:t>Deliverables</a:t>
            </a:r>
            <a:endParaRPr>
              <a:latin typeface="Times New Roman"/>
              <a:cs typeface="Times New Roman"/>
            </a:endParaRPr>
          </a:p>
          <a:p>
            <a:pPr marL="652780" lvl="1" indent="-247015">
              <a:spcBef>
                <a:spcPts val="434"/>
              </a:spcBef>
              <a:buClr>
                <a:srgbClr val="0E6EC5"/>
              </a:buClr>
              <a:buSzPct val="83333"/>
              <a:buFont typeface="Arial"/>
              <a:buChar char=""/>
              <a:tabLst>
                <a:tab pos="652145" algn="l"/>
                <a:tab pos="653415" algn="l"/>
              </a:tabLst>
            </a:pPr>
            <a:r>
              <a:rPr spc="50" dirty="0">
                <a:latin typeface="Times New Roman"/>
                <a:cs typeface="Times New Roman"/>
              </a:rPr>
              <a:t>Milestones</a:t>
            </a:r>
            <a:endParaRPr>
              <a:latin typeface="Times New Roman"/>
              <a:cs typeface="Times New Roman"/>
            </a:endParaRPr>
          </a:p>
          <a:p>
            <a:pPr marL="652780" lvl="1" indent="-247015">
              <a:spcBef>
                <a:spcPts val="430"/>
              </a:spcBef>
              <a:buClr>
                <a:srgbClr val="0E6EC5"/>
              </a:buClr>
              <a:buSzPct val="83333"/>
              <a:buFont typeface="Arial"/>
              <a:buChar char=""/>
              <a:tabLst>
                <a:tab pos="652145" algn="l"/>
                <a:tab pos="653415" algn="l"/>
              </a:tabLst>
            </a:pPr>
            <a:r>
              <a:rPr spc="40" dirty="0">
                <a:latin typeface="Times New Roman"/>
                <a:cs typeface="Times New Roman"/>
              </a:rPr>
              <a:t>Budget</a:t>
            </a:r>
            <a:endParaRPr>
              <a:latin typeface="Times New Roman"/>
              <a:cs typeface="Times New Roman"/>
            </a:endParaRPr>
          </a:p>
          <a:p>
            <a:pPr lvl="1">
              <a:spcBef>
                <a:spcPts val="20"/>
              </a:spcBef>
              <a:buClr>
                <a:srgbClr val="0E6EC5"/>
              </a:buClr>
              <a:buFont typeface="Arial"/>
              <a:buChar char=""/>
            </a:pPr>
            <a:endParaRPr sz="2650">
              <a:latin typeface="Times New Roman"/>
              <a:cs typeface="Times New Roman"/>
            </a:endParaRPr>
          </a:p>
          <a:p>
            <a:pPr marL="285115" indent="-272415">
              <a:buClr>
                <a:srgbClr val="0AD0D9"/>
              </a:buClr>
              <a:buSzPct val="95000"/>
              <a:buFont typeface="Arial"/>
              <a:buChar char=""/>
              <a:tabLst>
                <a:tab pos="285115" algn="l"/>
                <a:tab pos="285750" algn="l"/>
              </a:tabLst>
            </a:pPr>
            <a:r>
              <a:rPr sz="2000" spc="45" dirty="0">
                <a:latin typeface="Times New Roman"/>
                <a:cs typeface="Times New Roman"/>
              </a:rPr>
              <a:t>This</a:t>
            </a:r>
            <a:r>
              <a:rPr sz="2000" spc="-65" dirty="0">
                <a:latin typeface="Times New Roman"/>
                <a:cs typeface="Times New Roman"/>
              </a:rPr>
              <a:t> </a:t>
            </a:r>
            <a:r>
              <a:rPr sz="2000" spc="15" dirty="0">
                <a:latin typeface="Times New Roman"/>
                <a:cs typeface="Times New Roman"/>
              </a:rPr>
              <a:t>is</a:t>
            </a:r>
            <a:r>
              <a:rPr sz="2000" spc="-70" dirty="0">
                <a:latin typeface="Times New Roman"/>
                <a:cs typeface="Times New Roman"/>
              </a:rPr>
              <a:t> </a:t>
            </a:r>
            <a:r>
              <a:rPr sz="2000" spc="125" dirty="0">
                <a:latin typeface="Times New Roman"/>
                <a:cs typeface="Times New Roman"/>
              </a:rPr>
              <a:t>the</a:t>
            </a:r>
            <a:r>
              <a:rPr sz="2000" spc="-105" dirty="0">
                <a:latin typeface="Times New Roman"/>
                <a:cs typeface="Times New Roman"/>
              </a:rPr>
              <a:t> </a:t>
            </a:r>
            <a:r>
              <a:rPr sz="2000" spc="60" dirty="0">
                <a:latin typeface="Times New Roman"/>
                <a:cs typeface="Times New Roman"/>
              </a:rPr>
              <a:t>earliest</a:t>
            </a:r>
            <a:r>
              <a:rPr sz="2000" spc="-80" dirty="0">
                <a:latin typeface="Times New Roman"/>
                <a:cs typeface="Times New Roman"/>
              </a:rPr>
              <a:t> </a:t>
            </a:r>
            <a:r>
              <a:rPr sz="2000" spc="55" dirty="0">
                <a:latin typeface="Times New Roman"/>
                <a:cs typeface="Times New Roman"/>
              </a:rPr>
              <a:t>possible</a:t>
            </a:r>
            <a:r>
              <a:rPr sz="2000" spc="-80" dirty="0">
                <a:latin typeface="Times New Roman"/>
                <a:cs typeface="Times New Roman"/>
              </a:rPr>
              <a:t> </a:t>
            </a:r>
            <a:r>
              <a:rPr sz="2000" spc="100" dirty="0">
                <a:latin typeface="Times New Roman"/>
                <a:cs typeface="Times New Roman"/>
              </a:rPr>
              <a:t>time</a:t>
            </a:r>
            <a:r>
              <a:rPr sz="2000" spc="-70" dirty="0">
                <a:latin typeface="Times New Roman"/>
                <a:cs typeface="Times New Roman"/>
              </a:rPr>
              <a:t> </a:t>
            </a:r>
            <a:r>
              <a:rPr sz="2000" spc="40" dirty="0">
                <a:latin typeface="Times New Roman"/>
                <a:cs typeface="Times New Roman"/>
              </a:rPr>
              <a:t>for</a:t>
            </a:r>
            <a:r>
              <a:rPr sz="2000" spc="-110" dirty="0">
                <a:latin typeface="Times New Roman"/>
                <a:cs typeface="Times New Roman"/>
              </a:rPr>
              <a:t> </a:t>
            </a:r>
            <a:r>
              <a:rPr sz="2000" spc="125" dirty="0">
                <a:latin typeface="Times New Roman"/>
                <a:cs typeface="Times New Roman"/>
              </a:rPr>
              <a:t>the</a:t>
            </a:r>
            <a:r>
              <a:rPr sz="2000" spc="-55" dirty="0">
                <a:latin typeface="Times New Roman"/>
                <a:cs typeface="Times New Roman"/>
              </a:rPr>
              <a:t> </a:t>
            </a:r>
            <a:r>
              <a:rPr sz="2000" spc="10" dirty="0">
                <a:latin typeface="Times New Roman"/>
                <a:cs typeface="Times New Roman"/>
              </a:rPr>
              <a:t>SPMP</a:t>
            </a:r>
            <a:endParaRPr sz="20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1" y="1081253"/>
            <a:ext cx="6868795" cy="690574"/>
          </a:xfrm>
          <a:prstGeom prst="rect">
            <a:avLst/>
          </a:prstGeom>
        </p:spPr>
        <p:txBody>
          <a:bodyPr vert="horz" wrap="square" lIns="0" tIns="13335" rIns="0" bIns="0" rtlCol="0" anchor="ctr">
            <a:spAutoFit/>
          </a:bodyPr>
          <a:lstStyle/>
          <a:p>
            <a:pPr marL="12700">
              <a:lnSpc>
                <a:spcPct val="100000"/>
              </a:lnSpc>
              <a:spcBef>
                <a:spcPts val="105"/>
              </a:spcBef>
            </a:pPr>
            <a:r>
              <a:rPr spc="-330" dirty="0"/>
              <a:t>Post </a:t>
            </a:r>
            <a:r>
              <a:rPr spc="-145" dirty="0"/>
              <a:t>delivery</a:t>
            </a:r>
            <a:r>
              <a:rPr spc="-235" dirty="0"/>
              <a:t> </a:t>
            </a:r>
            <a:r>
              <a:rPr spc="-170" dirty="0"/>
              <a:t>Maintenance</a:t>
            </a:r>
          </a:p>
        </p:txBody>
      </p:sp>
      <p:sp>
        <p:nvSpPr>
          <p:cNvPr id="8" name="object 8"/>
          <p:cNvSpPr txBox="1"/>
          <p:nvPr/>
        </p:nvSpPr>
        <p:spPr>
          <a:xfrm>
            <a:off x="1805127" y="1884045"/>
            <a:ext cx="8630920" cy="4226798"/>
          </a:xfrm>
          <a:prstGeom prst="rect">
            <a:avLst/>
          </a:prstGeom>
        </p:spPr>
        <p:txBody>
          <a:bodyPr vert="horz" wrap="square" lIns="0" tIns="48260" rIns="0" bIns="0" rtlCol="0">
            <a:spAutoFit/>
          </a:bodyPr>
          <a:lstStyle/>
          <a:p>
            <a:pPr marL="285750" marR="986155" indent="-273050">
              <a:lnSpc>
                <a:spcPts val="2270"/>
              </a:lnSpc>
              <a:spcBef>
                <a:spcPts val="380"/>
              </a:spcBef>
              <a:buClr>
                <a:srgbClr val="0AD0D9"/>
              </a:buClr>
              <a:buSzPct val="95238"/>
              <a:buFont typeface="Arial"/>
              <a:buChar char=""/>
              <a:tabLst>
                <a:tab pos="285115" algn="l"/>
                <a:tab pos="286385" algn="l"/>
              </a:tabLst>
            </a:pPr>
            <a:r>
              <a:rPr sz="2100" spc="65" dirty="0">
                <a:latin typeface="Times New Roman"/>
                <a:cs typeface="Times New Roman"/>
              </a:rPr>
              <a:t>Post</a:t>
            </a:r>
            <a:r>
              <a:rPr sz="2100" spc="-120" dirty="0">
                <a:latin typeface="Times New Roman"/>
                <a:cs typeface="Times New Roman"/>
              </a:rPr>
              <a:t> </a:t>
            </a:r>
            <a:r>
              <a:rPr sz="2100" spc="35" dirty="0">
                <a:latin typeface="Times New Roman"/>
                <a:cs typeface="Times New Roman"/>
              </a:rPr>
              <a:t>delivery</a:t>
            </a:r>
            <a:r>
              <a:rPr sz="2100" spc="-75" dirty="0">
                <a:latin typeface="Times New Roman"/>
                <a:cs typeface="Times New Roman"/>
              </a:rPr>
              <a:t> </a:t>
            </a:r>
            <a:r>
              <a:rPr sz="2100" spc="100" dirty="0">
                <a:latin typeface="Times New Roman"/>
                <a:cs typeface="Times New Roman"/>
              </a:rPr>
              <a:t>maintenance</a:t>
            </a:r>
            <a:r>
              <a:rPr sz="2100" spc="-50" dirty="0">
                <a:latin typeface="Times New Roman"/>
                <a:cs typeface="Times New Roman"/>
              </a:rPr>
              <a:t> </a:t>
            </a:r>
            <a:r>
              <a:rPr sz="2100" spc="15" dirty="0">
                <a:latin typeface="Times New Roman"/>
                <a:cs typeface="Times New Roman"/>
              </a:rPr>
              <a:t>is</a:t>
            </a:r>
            <a:r>
              <a:rPr sz="2100" spc="-80" dirty="0">
                <a:latin typeface="Times New Roman"/>
                <a:cs typeface="Times New Roman"/>
              </a:rPr>
              <a:t> </a:t>
            </a:r>
            <a:r>
              <a:rPr sz="2100" spc="120" dirty="0">
                <a:latin typeface="Times New Roman"/>
                <a:cs typeface="Times New Roman"/>
              </a:rPr>
              <a:t>an</a:t>
            </a:r>
            <a:r>
              <a:rPr sz="2100" spc="-75" dirty="0">
                <a:latin typeface="Times New Roman"/>
                <a:cs typeface="Times New Roman"/>
              </a:rPr>
              <a:t> </a:t>
            </a:r>
            <a:r>
              <a:rPr sz="2100" spc="70" dirty="0">
                <a:latin typeface="Times New Roman"/>
                <a:cs typeface="Times New Roman"/>
              </a:rPr>
              <a:t>essential</a:t>
            </a:r>
            <a:r>
              <a:rPr sz="2100" spc="-65" dirty="0">
                <a:latin typeface="Times New Roman"/>
                <a:cs typeface="Times New Roman"/>
              </a:rPr>
              <a:t> </a:t>
            </a:r>
            <a:r>
              <a:rPr sz="2100" spc="114" dirty="0">
                <a:latin typeface="Times New Roman"/>
                <a:cs typeface="Times New Roman"/>
              </a:rPr>
              <a:t>component</a:t>
            </a:r>
            <a:r>
              <a:rPr sz="2100" spc="-110" dirty="0">
                <a:latin typeface="Times New Roman"/>
                <a:cs typeface="Times New Roman"/>
              </a:rPr>
              <a:t> </a:t>
            </a:r>
            <a:r>
              <a:rPr sz="2100" spc="15" dirty="0">
                <a:latin typeface="Times New Roman"/>
                <a:cs typeface="Times New Roman"/>
              </a:rPr>
              <a:t>of</a:t>
            </a:r>
            <a:r>
              <a:rPr sz="2100" spc="10" dirty="0">
                <a:latin typeface="Times New Roman"/>
                <a:cs typeface="Times New Roman"/>
              </a:rPr>
              <a:t> </a:t>
            </a:r>
            <a:r>
              <a:rPr sz="2100" spc="50" dirty="0">
                <a:latin typeface="Times New Roman"/>
                <a:cs typeface="Times New Roman"/>
              </a:rPr>
              <a:t>software  </a:t>
            </a:r>
            <a:r>
              <a:rPr sz="2100" spc="90" dirty="0">
                <a:latin typeface="Times New Roman"/>
                <a:cs typeface="Times New Roman"/>
              </a:rPr>
              <a:t>development</a:t>
            </a:r>
            <a:endParaRPr sz="2100">
              <a:latin typeface="Times New Roman"/>
              <a:cs typeface="Times New Roman"/>
            </a:endParaRPr>
          </a:p>
          <a:p>
            <a:pPr marL="652780" lvl="1" indent="-247015">
              <a:lnSpc>
                <a:spcPts val="2050"/>
              </a:lnSpc>
              <a:spcBef>
                <a:spcPts val="200"/>
              </a:spcBef>
              <a:buClr>
                <a:srgbClr val="0E6EC5"/>
              </a:buClr>
              <a:buSzPct val="83333"/>
              <a:buFont typeface="Arial"/>
              <a:buChar char=""/>
              <a:tabLst>
                <a:tab pos="652780" algn="l"/>
                <a:tab pos="653415" algn="l"/>
              </a:tabLst>
            </a:pPr>
            <a:r>
              <a:rPr spc="45" dirty="0">
                <a:latin typeface="Times New Roman"/>
                <a:cs typeface="Times New Roman"/>
              </a:rPr>
              <a:t>More</a:t>
            </a:r>
            <a:r>
              <a:rPr spc="-65" dirty="0">
                <a:latin typeface="Times New Roman"/>
                <a:cs typeface="Times New Roman"/>
              </a:rPr>
              <a:t> </a:t>
            </a:r>
            <a:r>
              <a:rPr spc="75" dirty="0">
                <a:latin typeface="Times New Roman"/>
                <a:cs typeface="Times New Roman"/>
              </a:rPr>
              <a:t>money</a:t>
            </a:r>
            <a:r>
              <a:rPr spc="-50" dirty="0">
                <a:latin typeface="Times New Roman"/>
                <a:cs typeface="Times New Roman"/>
              </a:rPr>
              <a:t> </a:t>
            </a:r>
            <a:r>
              <a:rPr spc="15" dirty="0">
                <a:latin typeface="Times New Roman"/>
                <a:cs typeface="Times New Roman"/>
              </a:rPr>
              <a:t>is</a:t>
            </a:r>
            <a:r>
              <a:rPr spc="-65" dirty="0">
                <a:latin typeface="Times New Roman"/>
                <a:cs typeface="Times New Roman"/>
              </a:rPr>
              <a:t> </a:t>
            </a:r>
            <a:r>
              <a:rPr spc="95" dirty="0">
                <a:latin typeface="Times New Roman"/>
                <a:cs typeface="Times New Roman"/>
              </a:rPr>
              <a:t>spent</a:t>
            </a:r>
            <a:r>
              <a:rPr spc="-95" dirty="0">
                <a:latin typeface="Times New Roman"/>
                <a:cs typeface="Times New Roman"/>
              </a:rPr>
              <a:t> </a:t>
            </a:r>
            <a:r>
              <a:rPr spc="110" dirty="0">
                <a:latin typeface="Times New Roman"/>
                <a:cs typeface="Times New Roman"/>
              </a:rPr>
              <a:t>on</a:t>
            </a:r>
            <a:r>
              <a:rPr spc="-45" dirty="0">
                <a:latin typeface="Times New Roman"/>
                <a:cs typeface="Times New Roman"/>
              </a:rPr>
              <a:t> </a:t>
            </a:r>
            <a:r>
              <a:rPr spc="85" dirty="0">
                <a:latin typeface="Times New Roman"/>
                <a:cs typeface="Times New Roman"/>
              </a:rPr>
              <a:t>post</a:t>
            </a:r>
            <a:r>
              <a:rPr spc="-80" dirty="0">
                <a:latin typeface="Times New Roman"/>
                <a:cs typeface="Times New Roman"/>
              </a:rPr>
              <a:t> </a:t>
            </a:r>
            <a:r>
              <a:rPr spc="25" dirty="0">
                <a:latin typeface="Times New Roman"/>
                <a:cs typeface="Times New Roman"/>
              </a:rPr>
              <a:t>delivery</a:t>
            </a:r>
            <a:r>
              <a:rPr spc="-50" dirty="0">
                <a:latin typeface="Times New Roman"/>
                <a:cs typeface="Times New Roman"/>
              </a:rPr>
              <a:t> </a:t>
            </a:r>
            <a:r>
              <a:rPr spc="85" dirty="0">
                <a:latin typeface="Times New Roman"/>
                <a:cs typeface="Times New Roman"/>
              </a:rPr>
              <a:t>maintenance</a:t>
            </a:r>
            <a:r>
              <a:rPr spc="-40" dirty="0">
                <a:latin typeface="Times New Roman"/>
                <a:cs typeface="Times New Roman"/>
              </a:rPr>
              <a:t> </a:t>
            </a:r>
            <a:r>
              <a:rPr spc="120" dirty="0">
                <a:latin typeface="Times New Roman"/>
                <a:cs typeface="Times New Roman"/>
              </a:rPr>
              <a:t>than</a:t>
            </a:r>
            <a:r>
              <a:rPr spc="-75" dirty="0">
                <a:latin typeface="Times New Roman"/>
                <a:cs typeface="Times New Roman"/>
              </a:rPr>
              <a:t> </a:t>
            </a:r>
            <a:r>
              <a:rPr spc="110" dirty="0">
                <a:latin typeface="Times New Roman"/>
                <a:cs typeface="Times New Roman"/>
              </a:rPr>
              <a:t>on</a:t>
            </a:r>
            <a:r>
              <a:rPr spc="-70" dirty="0">
                <a:latin typeface="Times New Roman"/>
                <a:cs typeface="Times New Roman"/>
              </a:rPr>
              <a:t> </a:t>
            </a:r>
            <a:r>
              <a:rPr spc="25" dirty="0">
                <a:latin typeface="Times New Roman"/>
                <a:cs typeface="Times New Roman"/>
              </a:rPr>
              <a:t>all</a:t>
            </a:r>
            <a:r>
              <a:rPr spc="-60" dirty="0">
                <a:latin typeface="Times New Roman"/>
                <a:cs typeface="Times New Roman"/>
              </a:rPr>
              <a:t> </a:t>
            </a:r>
            <a:r>
              <a:rPr spc="100" dirty="0">
                <a:latin typeface="Times New Roman"/>
                <a:cs typeface="Times New Roman"/>
              </a:rPr>
              <a:t>other</a:t>
            </a:r>
            <a:r>
              <a:rPr spc="-114" dirty="0">
                <a:latin typeface="Times New Roman"/>
                <a:cs typeface="Times New Roman"/>
              </a:rPr>
              <a:t> </a:t>
            </a:r>
            <a:r>
              <a:rPr spc="40" dirty="0">
                <a:latin typeface="Times New Roman"/>
                <a:cs typeface="Times New Roman"/>
              </a:rPr>
              <a:t>activities</a:t>
            </a:r>
            <a:endParaRPr>
              <a:latin typeface="Times New Roman"/>
              <a:cs typeface="Times New Roman"/>
            </a:endParaRPr>
          </a:p>
          <a:p>
            <a:pPr marL="652780">
              <a:lnSpc>
                <a:spcPts val="2050"/>
              </a:lnSpc>
            </a:pPr>
            <a:r>
              <a:rPr spc="80" dirty="0">
                <a:latin typeface="Times New Roman"/>
                <a:cs typeface="Times New Roman"/>
              </a:rPr>
              <a:t>combined</a:t>
            </a:r>
            <a:endParaRPr>
              <a:latin typeface="Times New Roman"/>
              <a:cs typeface="Times New Roman"/>
            </a:endParaRPr>
          </a:p>
          <a:p>
            <a:pPr>
              <a:spcBef>
                <a:spcPts val="20"/>
              </a:spcBef>
            </a:pPr>
            <a:endParaRPr sz="2600">
              <a:latin typeface="Times New Roman"/>
              <a:cs typeface="Times New Roman"/>
            </a:endParaRPr>
          </a:p>
          <a:p>
            <a:pPr marL="285750" indent="-273050">
              <a:buClr>
                <a:srgbClr val="0AD0D9"/>
              </a:buClr>
              <a:buSzPct val="95238"/>
              <a:buFont typeface="Arial"/>
              <a:buChar char=""/>
              <a:tabLst>
                <a:tab pos="285115" algn="l"/>
                <a:tab pos="286385" algn="l"/>
              </a:tabLst>
            </a:pPr>
            <a:r>
              <a:rPr sz="2100" spc="75" dirty="0">
                <a:latin typeface="Times New Roman"/>
                <a:cs typeface="Times New Roman"/>
              </a:rPr>
              <a:t>Problems</a:t>
            </a:r>
            <a:r>
              <a:rPr sz="2100" spc="-120" dirty="0">
                <a:latin typeface="Times New Roman"/>
                <a:cs typeface="Times New Roman"/>
              </a:rPr>
              <a:t> </a:t>
            </a:r>
            <a:r>
              <a:rPr sz="2100" spc="90" dirty="0">
                <a:latin typeface="Times New Roman"/>
                <a:cs typeface="Times New Roman"/>
              </a:rPr>
              <a:t>can</a:t>
            </a:r>
            <a:r>
              <a:rPr sz="2100" spc="-20" dirty="0">
                <a:latin typeface="Times New Roman"/>
                <a:cs typeface="Times New Roman"/>
              </a:rPr>
              <a:t> </a:t>
            </a:r>
            <a:r>
              <a:rPr sz="2100" spc="95" dirty="0">
                <a:latin typeface="Times New Roman"/>
                <a:cs typeface="Times New Roman"/>
              </a:rPr>
              <a:t>be</a:t>
            </a:r>
            <a:r>
              <a:rPr sz="2100" spc="-120" dirty="0">
                <a:latin typeface="Times New Roman"/>
                <a:cs typeface="Times New Roman"/>
              </a:rPr>
              <a:t> </a:t>
            </a:r>
            <a:r>
              <a:rPr sz="2100" spc="80" dirty="0">
                <a:latin typeface="Times New Roman"/>
                <a:cs typeface="Times New Roman"/>
              </a:rPr>
              <a:t>caused</a:t>
            </a:r>
            <a:r>
              <a:rPr sz="2100" dirty="0">
                <a:latin typeface="Times New Roman"/>
                <a:cs typeface="Times New Roman"/>
              </a:rPr>
              <a:t> </a:t>
            </a:r>
            <a:r>
              <a:rPr sz="2100" spc="30" dirty="0">
                <a:latin typeface="Times New Roman"/>
                <a:cs typeface="Times New Roman"/>
              </a:rPr>
              <a:t>by</a:t>
            </a:r>
            <a:endParaRPr sz="2100">
              <a:latin typeface="Times New Roman"/>
              <a:cs typeface="Times New Roman"/>
            </a:endParaRPr>
          </a:p>
          <a:p>
            <a:pPr marL="652780" lvl="1" indent="-247015">
              <a:spcBef>
                <a:spcPts val="229"/>
              </a:spcBef>
              <a:buClr>
                <a:srgbClr val="0E6EC5"/>
              </a:buClr>
              <a:buSzPct val="83333"/>
              <a:buFont typeface="Arial"/>
              <a:buChar char=""/>
              <a:tabLst>
                <a:tab pos="652780" algn="l"/>
                <a:tab pos="653415" algn="l"/>
              </a:tabLst>
            </a:pPr>
            <a:r>
              <a:rPr spc="20" dirty="0">
                <a:latin typeface="Times New Roman"/>
                <a:cs typeface="Times New Roman"/>
              </a:rPr>
              <a:t>Lack </a:t>
            </a:r>
            <a:r>
              <a:rPr spc="15" dirty="0">
                <a:latin typeface="Times New Roman"/>
                <a:cs typeface="Times New Roman"/>
              </a:rPr>
              <a:t>of </a:t>
            </a:r>
            <a:r>
              <a:rPr spc="95" dirty="0">
                <a:latin typeface="Times New Roman"/>
                <a:cs typeface="Times New Roman"/>
              </a:rPr>
              <a:t>documentation </a:t>
            </a:r>
            <a:r>
              <a:rPr spc="15" dirty="0">
                <a:latin typeface="Times New Roman"/>
                <a:cs typeface="Times New Roman"/>
              </a:rPr>
              <a:t>of </a:t>
            </a:r>
            <a:r>
              <a:rPr spc="25" dirty="0">
                <a:latin typeface="Times New Roman"/>
                <a:cs typeface="Times New Roman"/>
              </a:rPr>
              <a:t>all</a:t>
            </a:r>
            <a:r>
              <a:rPr spc="-300" dirty="0">
                <a:latin typeface="Times New Roman"/>
                <a:cs typeface="Times New Roman"/>
              </a:rPr>
              <a:t> </a:t>
            </a:r>
            <a:r>
              <a:rPr spc="65" dirty="0">
                <a:latin typeface="Times New Roman"/>
                <a:cs typeface="Times New Roman"/>
              </a:rPr>
              <a:t>kinds</a:t>
            </a:r>
            <a:endParaRPr>
              <a:latin typeface="Times New Roman"/>
              <a:cs typeface="Times New Roman"/>
            </a:endParaRPr>
          </a:p>
          <a:p>
            <a:pPr lvl="1">
              <a:spcBef>
                <a:spcPts val="30"/>
              </a:spcBef>
              <a:buClr>
                <a:srgbClr val="0E6EC5"/>
              </a:buClr>
              <a:buFont typeface="Arial"/>
              <a:buChar char=""/>
            </a:pPr>
            <a:endParaRPr sz="2250">
              <a:latin typeface="Times New Roman"/>
              <a:cs typeface="Times New Roman"/>
            </a:endParaRPr>
          </a:p>
          <a:p>
            <a:pPr marL="285750" indent="-273050">
              <a:buClr>
                <a:srgbClr val="0AD0D9"/>
              </a:buClr>
              <a:buSzPct val="95238"/>
              <a:buFont typeface="Arial"/>
              <a:buChar char=""/>
              <a:tabLst>
                <a:tab pos="285115" algn="l"/>
                <a:tab pos="286385" algn="l"/>
              </a:tabLst>
            </a:pPr>
            <a:r>
              <a:rPr sz="2100" spc="-40" dirty="0">
                <a:latin typeface="Times New Roman"/>
                <a:cs typeface="Times New Roman"/>
              </a:rPr>
              <a:t>Two</a:t>
            </a:r>
            <a:r>
              <a:rPr sz="2100" spc="-85" dirty="0">
                <a:latin typeface="Times New Roman"/>
                <a:cs typeface="Times New Roman"/>
              </a:rPr>
              <a:t> </a:t>
            </a:r>
            <a:r>
              <a:rPr sz="2100" spc="65" dirty="0">
                <a:latin typeface="Times New Roman"/>
                <a:cs typeface="Times New Roman"/>
              </a:rPr>
              <a:t>types</a:t>
            </a:r>
            <a:r>
              <a:rPr sz="2100" spc="-105" dirty="0">
                <a:latin typeface="Times New Roman"/>
                <a:cs typeface="Times New Roman"/>
              </a:rPr>
              <a:t> </a:t>
            </a:r>
            <a:r>
              <a:rPr sz="2100" spc="15" dirty="0">
                <a:latin typeface="Times New Roman"/>
                <a:cs typeface="Times New Roman"/>
              </a:rPr>
              <a:t>of</a:t>
            </a:r>
            <a:r>
              <a:rPr sz="2100" spc="25" dirty="0">
                <a:latin typeface="Times New Roman"/>
                <a:cs typeface="Times New Roman"/>
              </a:rPr>
              <a:t> </a:t>
            </a:r>
            <a:r>
              <a:rPr sz="2100" spc="80" dirty="0">
                <a:latin typeface="Times New Roman"/>
                <a:cs typeface="Times New Roman"/>
              </a:rPr>
              <a:t>testing</a:t>
            </a:r>
            <a:r>
              <a:rPr sz="2100" spc="-70" dirty="0">
                <a:latin typeface="Times New Roman"/>
                <a:cs typeface="Times New Roman"/>
              </a:rPr>
              <a:t> </a:t>
            </a:r>
            <a:r>
              <a:rPr sz="2100" spc="70" dirty="0">
                <a:latin typeface="Times New Roman"/>
                <a:cs typeface="Times New Roman"/>
              </a:rPr>
              <a:t>are</a:t>
            </a:r>
            <a:r>
              <a:rPr sz="2100" spc="-55" dirty="0">
                <a:latin typeface="Times New Roman"/>
                <a:cs typeface="Times New Roman"/>
              </a:rPr>
              <a:t> </a:t>
            </a:r>
            <a:r>
              <a:rPr sz="2100" spc="105" dirty="0">
                <a:latin typeface="Times New Roman"/>
                <a:cs typeface="Times New Roman"/>
              </a:rPr>
              <a:t>needed</a:t>
            </a:r>
            <a:endParaRPr sz="2100">
              <a:latin typeface="Times New Roman"/>
              <a:cs typeface="Times New Roman"/>
            </a:endParaRPr>
          </a:p>
          <a:p>
            <a:pPr marL="652780" lvl="1" indent="-247015">
              <a:spcBef>
                <a:spcPts val="225"/>
              </a:spcBef>
              <a:buClr>
                <a:srgbClr val="0E6EC5"/>
              </a:buClr>
              <a:buSzPct val="83333"/>
              <a:buFont typeface="Arial"/>
              <a:buChar char=""/>
              <a:tabLst>
                <a:tab pos="652780" algn="l"/>
                <a:tab pos="653415" algn="l"/>
              </a:tabLst>
            </a:pPr>
            <a:r>
              <a:rPr spc="30" dirty="0">
                <a:latin typeface="Times New Roman"/>
                <a:cs typeface="Times New Roman"/>
              </a:rPr>
              <a:t>Testing</a:t>
            </a:r>
            <a:r>
              <a:rPr spc="-35" dirty="0">
                <a:latin typeface="Times New Roman"/>
                <a:cs typeface="Times New Roman"/>
              </a:rPr>
              <a:t> </a:t>
            </a:r>
            <a:r>
              <a:rPr spc="110" dirty="0">
                <a:latin typeface="Times New Roman"/>
                <a:cs typeface="Times New Roman"/>
              </a:rPr>
              <a:t>the</a:t>
            </a:r>
            <a:r>
              <a:rPr spc="-90" dirty="0">
                <a:latin typeface="Times New Roman"/>
                <a:cs typeface="Times New Roman"/>
              </a:rPr>
              <a:t> </a:t>
            </a:r>
            <a:r>
              <a:rPr spc="55" dirty="0">
                <a:latin typeface="Times New Roman"/>
                <a:cs typeface="Times New Roman"/>
              </a:rPr>
              <a:t>changes</a:t>
            </a:r>
            <a:r>
              <a:rPr spc="-40" dirty="0">
                <a:latin typeface="Times New Roman"/>
                <a:cs typeface="Times New Roman"/>
              </a:rPr>
              <a:t> </a:t>
            </a:r>
            <a:r>
              <a:rPr spc="95" dirty="0">
                <a:latin typeface="Times New Roman"/>
                <a:cs typeface="Times New Roman"/>
              </a:rPr>
              <a:t>made</a:t>
            </a:r>
            <a:r>
              <a:rPr spc="-90" dirty="0">
                <a:latin typeface="Times New Roman"/>
                <a:cs typeface="Times New Roman"/>
              </a:rPr>
              <a:t> </a:t>
            </a:r>
            <a:r>
              <a:rPr spc="75" dirty="0">
                <a:latin typeface="Times New Roman"/>
                <a:cs typeface="Times New Roman"/>
              </a:rPr>
              <a:t>during</a:t>
            </a:r>
            <a:r>
              <a:rPr spc="-10" dirty="0">
                <a:latin typeface="Times New Roman"/>
                <a:cs typeface="Times New Roman"/>
              </a:rPr>
              <a:t> </a:t>
            </a:r>
            <a:r>
              <a:rPr spc="85" dirty="0">
                <a:latin typeface="Times New Roman"/>
                <a:cs typeface="Times New Roman"/>
              </a:rPr>
              <a:t>post</a:t>
            </a:r>
            <a:r>
              <a:rPr spc="-90" dirty="0">
                <a:latin typeface="Times New Roman"/>
                <a:cs typeface="Times New Roman"/>
              </a:rPr>
              <a:t> </a:t>
            </a:r>
            <a:r>
              <a:rPr spc="25" dirty="0">
                <a:latin typeface="Times New Roman"/>
                <a:cs typeface="Times New Roman"/>
              </a:rPr>
              <a:t>delivery</a:t>
            </a:r>
            <a:r>
              <a:rPr spc="-35" dirty="0">
                <a:latin typeface="Times New Roman"/>
                <a:cs typeface="Times New Roman"/>
              </a:rPr>
              <a:t> </a:t>
            </a:r>
            <a:r>
              <a:rPr spc="85" dirty="0">
                <a:latin typeface="Times New Roman"/>
                <a:cs typeface="Times New Roman"/>
              </a:rPr>
              <a:t>maintenance</a:t>
            </a:r>
            <a:endParaRPr>
              <a:latin typeface="Times New Roman"/>
              <a:cs typeface="Times New Roman"/>
            </a:endParaRPr>
          </a:p>
          <a:p>
            <a:pPr marL="652780" lvl="1" indent="-247015">
              <a:spcBef>
                <a:spcPts val="220"/>
              </a:spcBef>
              <a:buClr>
                <a:srgbClr val="0E6EC5"/>
              </a:buClr>
              <a:buSzPct val="83333"/>
              <a:buFont typeface="Arial"/>
              <a:buChar char=""/>
              <a:tabLst>
                <a:tab pos="652780" algn="l"/>
                <a:tab pos="653415" algn="l"/>
              </a:tabLst>
            </a:pPr>
            <a:r>
              <a:rPr spc="35" dirty="0">
                <a:latin typeface="Times New Roman"/>
                <a:cs typeface="Times New Roman"/>
              </a:rPr>
              <a:t>Regression</a:t>
            </a:r>
            <a:r>
              <a:rPr spc="-75" dirty="0">
                <a:latin typeface="Times New Roman"/>
                <a:cs typeface="Times New Roman"/>
              </a:rPr>
              <a:t> </a:t>
            </a:r>
            <a:r>
              <a:rPr spc="70" dirty="0">
                <a:latin typeface="Times New Roman"/>
                <a:cs typeface="Times New Roman"/>
              </a:rPr>
              <a:t>testing</a:t>
            </a:r>
            <a:endParaRPr>
              <a:latin typeface="Times New Roman"/>
              <a:cs typeface="Times New Roman"/>
            </a:endParaRPr>
          </a:p>
          <a:p>
            <a:pPr lvl="1">
              <a:spcBef>
                <a:spcPts val="20"/>
              </a:spcBef>
              <a:buClr>
                <a:srgbClr val="0E6EC5"/>
              </a:buClr>
              <a:buFont typeface="Arial"/>
              <a:buChar char=""/>
            </a:pPr>
            <a:endParaRPr sz="2600">
              <a:latin typeface="Times New Roman"/>
              <a:cs typeface="Times New Roman"/>
            </a:endParaRPr>
          </a:p>
          <a:p>
            <a:pPr marL="285750" indent="-273050">
              <a:buClr>
                <a:srgbClr val="0AD0D9"/>
              </a:buClr>
              <a:buSzPct val="95238"/>
              <a:buFont typeface="Arial"/>
              <a:buChar char=""/>
              <a:tabLst>
                <a:tab pos="285115" algn="l"/>
                <a:tab pos="286385" algn="l"/>
              </a:tabLst>
            </a:pPr>
            <a:r>
              <a:rPr sz="2100" spc="-35" dirty="0">
                <a:latin typeface="Times New Roman"/>
                <a:cs typeface="Times New Roman"/>
              </a:rPr>
              <a:t>All</a:t>
            </a:r>
            <a:r>
              <a:rPr sz="2100" spc="-50" dirty="0">
                <a:latin typeface="Times New Roman"/>
                <a:cs typeface="Times New Roman"/>
              </a:rPr>
              <a:t> </a:t>
            </a:r>
            <a:r>
              <a:rPr sz="2100" spc="60" dirty="0">
                <a:latin typeface="Times New Roman"/>
                <a:cs typeface="Times New Roman"/>
              </a:rPr>
              <a:t>previous</a:t>
            </a:r>
            <a:r>
              <a:rPr sz="2100" spc="-70" dirty="0">
                <a:latin typeface="Times New Roman"/>
                <a:cs typeface="Times New Roman"/>
              </a:rPr>
              <a:t> </a:t>
            </a:r>
            <a:r>
              <a:rPr sz="2100" spc="95" dirty="0">
                <a:latin typeface="Times New Roman"/>
                <a:cs typeface="Times New Roman"/>
              </a:rPr>
              <a:t>test</a:t>
            </a:r>
            <a:r>
              <a:rPr sz="2100" spc="-120" dirty="0">
                <a:latin typeface="Times New Roman"/>
                <a:cs typeface="Times New Roman"/>
              </a:rPr>
              <a:t> </a:t>
            </a:r>
            <a:r>
              <a:rPr sz="2100" spc="45" dirty="0">
                <a:latin typeface="Times New Roman"/>
                <a:cs typeface="Times New Roman"/>
              </a:rPr>
              <a:t>cases</a:t>
            </a:r>
            <a:r>
              <a:rPr sz="2100" spc="-40" dirty="0">
                <a:latin typeface="Times New Roman"/>
                <a:cs typeface="Times New Roman"/>
              </a:rPr>
              <a:t> </a:t>
            </a:r>
            <a:r>
              <a:rPr sz="2100" spc="114" dirty="0">
                <a:latin typeface="Times New Roman"/>
                <a:cs typeface="Times New Roman"/>
              </a:rPr>
              <a:t>(and</a:t>
            </a:r>
            <a:r>
              <a:rPr sz="2100" spc="-25" dirty="0">
                <a:latin typeface="Times New Roman"/>
                <a:cs typeface="Times New Roman"/>
              </a:rPr>
              <a:t> </a:t>
            </a:r>
            <a:r>
              <a:rPr sz="2100" spc="95" dirty="0">
                <a:latin typeface="Times New Roman"/>
                <a:cs typeface="Times New Roman"/>
              </a:rPr>
              <a:t>their</a:t>
            </a:r>
            <a:r>
              <a:rPr sz="2100" spc="-135" dirty="0">
                <a:latin typeface="Times New Roman"/>
                <a:cs typeface="Times New Roman"/>
              </a:rPr>
              <a:t> </a:t>
            </a:r>
            <a:r>
              <a:rPr sz="2100" spc="70" dirty="0">
                <a:latin typeface="Times New Roman"/>
                <a:cs typeface="Times New Roman"/>
              </a:rPr>
              <a:t>expected</a:t>
            </a:r>
            <a:r>
              <a:rPr sz="2100" spc="-55" dirty="0">
                <a:latin typeface="Times New Roman"/>
                <a:cs typeface="Times New Roman"/>
              </a:rPr>
              <a:t> </a:t>
            </a:r>
            <a:r>
              <a:rPr sz="2100" spc="90" dirty="0">
                <a:latin typeface="Times New Roman"/>
                <a:cs typeface="Times New Roman"/>
              </a:rPr>
              <a:t>outcomes)</a:t>
            </a:r>
            <a:r>
              <a:rPr sz="2100" spc="-25" dirty="0">
                <a:latin typeface="Times New Roman"/>
                <a:cs typeface="Times New Roman"/>
              </a:rPr>
              <a:t> </a:t>
            </a:r>
            <a:r>
              <a:rPr sz="2100" spc="110" dirty="0">
                <a:latin typeface="Times New Roman"/>
                <a:cs typeface="Times New Roman"/>
              </a:rPr>
              <a:t>need</a:t>
            </a:r>
            <a:r>
              <a:rPr sz="2100" spc="-25" dirty="0">
                <a:latin typeface="Times New Roman"/>
                <a:cs typeface="Times New Roman"/>
              </a:rPr>
              <a:t> </a:t>
            </a:r>
            <a:r>
              <a:rPr sz="2100" spc="100" dirty="0">
                <a:latin typeface="Times New Roman"/>
                <a:cs typeface="Times New Roman"/>
              </a:rPr>
              <a:t>to</a:t>
            </a:r>
            <a:r>
              <a:rPr sz="2100" spc="-55" dirty="0">
                <a:latin typeface="Times New Roman"/>
                <a:cs typeface="Times New Roman"/>
              </a:rPr>
              <a:t> </a:t>
            </a:r>
            <a:r>
              <a:rPr sz="2100" spc="95" dirty="0">
                <a:latin typeface="Times New Roman"/>
                <a:cs typeface="Times New Roman"/>
              </a:rPr>
              <a:t>be</a:t>
            </a:r>
            <a:r>
              <a:rPr sz="2100" spc="-90" dirty="0">
                <a:latin typeface="Times New Roman"/>
                <a:cs typeface="Times New Roman"/>
              </a:rPr>
              <a:t> </a:t>
            </a:r>
            <a:r>
              <a:rPr sz="2100" spc="95" dirty="0">
                <a:latin typeface="Times New Roman"/>
                <a:cs typeface="Times New Roman"/>
              </a:rPr>
              <a:t>retained</a:t>
            </a:r>
            <a:endParaRPr sz="21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252"/>
            <a:ext cx="9144000" cy="1026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6387" y="1"/>
            <a:ext cx="4741612" cy="59931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0"/>
            <a:ext cx="9094474" cy="102082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2875" y="51436"/>
            <a:ext cx="9146269" cy="90385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968500" y="1081253"/>
            <a:ext cx="2923540" cy="690574"/>
          </a:xfrm>
          <a:prstGeom prst="rect">
            <a:avLst/>
          </a:prstGeom>
        </p:spPr>
        <p:txBody>
          <a:bodyPr vert="horz" wrap="square" lIns="0" tIns="13335" rIns="0" bIns="0" rtlCol="0" anchor="ctr">
            <a:spAutoFit/>
          </a:bodyPr>
          <a:lstStyle/>
          <a:p>
            <a:pPr marL="12700">
              <a:lnSpc>
                <a:spcPct val="100000"/>
              </a:lnSpc>
              <a:spcBef>
                <a:spcPts val="105"/>
              </a:spcBef>
            </a:pPr>
            <a:r>
              <a:rPr spc="-985" dirty="0"/>
              <a:t>R</a:t>
            </a:r>
            <a:r>
              <a:rPr spc="-325" dirty="0"/>
              <a:t>e</a:t>
            </a:r>
            <a:r>
              <a:rPr spc="120" dirty="0"/>
              <a:t>ti</a:t>
            </a:r>
            <a:r>
              <a:rPr spc="95" dirty="0"/>
              <a:t>r</a:t>
            </a:r>
            <a:r>
              <a:rPr spc="-270" dirty="0"/>
              <a:t>em</a:t>
            </a:r>
            <a:r>
              <a:rPr spc="-235" dirty="0"/>
              <a:t>e</a:t>
            </a:r>
            <a:r>
              <a:rPr spc="-210" dirty="0"/>
              <a:t>n</a:t>
            </a:r>
            <a:r>
              <a:rPr spc="285" dirty="0"/>
              <a:t>t</a:t>
            </a:r>
          </a:p>
        </p:txBody>
      </p:sp>
      <p:sp>
        <p:nvSpPr>
          <p:cNvPr id="8" name="object 8"/>
          <p:cNvSpPr txBox="1"/>
          <p:nvPr/>
        </p:nvSpPr>
        <p:spPr>
          <a:xfrm>
            <a:off x="1794155" y="2079708"/>
            <a:ext cx="8477885" cy="4698081"/>
          </a:xfrm>
          <a:prstGeom prst="rect">
            <a:avLst/>
          </a:prstGeom>
        </p:spPr>
        <p:txBody>
          <a:bodyPr vert="horz" wrap="square" lIns="0" tIns="78105" rIns="0" bIns="0" rtlCol="0">
            <a:spAutoFit/>
          </a:bodyPr>
          <a:lstStyle/>
          <a:p>
            <a:pPr marL="285115" indent="-272415">
              <a:spcBef>
                <a:spcPts val="615"/>
              </a:spcBef>
              <a:buClr>
                <a:srgbClr val="0AD0D9"/>
              </a:buClr>
              <a:buSzPct val="95238"/>
              <a:buFont typeface="Arial"/>
              <a:buChar char=""/>
              <a:tabLst>
                <a:tab pos="285115" algn="l"/>
                <a:tab pos="285750" algn="l"/>
              </a:tabLst>
            </a:pPr>
            <a:r>
              <a:rPr sz="2100" spc="35" dirty="0">
                <a:latin typeface="Times New Roman"/>
                <a:cs typeface="Times New Roman"/>
              </a:rPr>
              <a:t>Software</a:t>
            </a:r>
            <a:r>
              <a:rPr sz="2100" spc="-60" dirty="0">
                <a:latin typeface="Times New Roman"/>
                <a:cs typeface="Times New Roman"/>
              </a:rPr>
              <a:t> </a:t>
            </a:r>
            <a:r>
              <a:rPr sz="2100" spc="15" dirty="0">
                <a:latin typeface="Times New Roman"/>
                <a:cs typeface="Times New Roman"/>
              </a:rPr>
              <a:t>is</a:t>
            </a:r>
            <a:r>
              <a:rPr sz="2100" spc="-90" dirty="0">
                <a:latin typeface="Times New Roman"/>
                <a:cs typeface="Times New Roman"/>
              </a:rPr>
              <a:t> </a:t>
            </a:r>
            <a:r>
              <a:rPr sz="2100" spc="90" dirty="0">
                <a:latin typeface="Times New Roman"/>
                <a:cs typeface="Times New Roman"/>
              </a:rPr>
              <a:t>can</a:t>
            </a:r>
            <a:r>
              <a:rPr sz="2100" spc="-30" dirty="0">
                <a:latin typeface="Times New Roman"/>
                <a:cs typeface="Times New Roman"/>
              </a:rPr>
              <a:t> </a:t>
            </a:r>
            <a:r>
              <a:rPr sz="2100" spc="95" dirty="0">
                <a:latin typeface="Times New Roman"/>
                <a:cs typeface="Times New Roman"/>
              </a:rPr>
              <a:t>be</a:t>
            </a:r>
            <a:r>
              <a:rPr sz="2100" spc="-55" dirty="0">
                <a:latin typeface="Times New Roman"/>
                <a:cs typeface="Times New Roman"/>
              </a:rPr>
              <a:t> </a:t>
            </a:r>
            <a:r>
              <a:rPr sz="2100" spc="114" dirty="0">
                <a:latin typeface="Times New Roman"/>
                <a:cs typeface="Times New Roman"/>
              </a:rPr>
              <a:t>made</a:t>
            </a:r>
            <a:r>
              <a:rPr sz="2100" spc="-80" dirty="0">
                <a:latin typeface="Times New Roman"/>
                <a:cs typeface="Times New Roman"/>
              </a:rPr>
              <a:t> </a:t>
            </a:r>
            <a:r>
              <a:rPr sz="2100" spc="100" dirty="0">
                <a:latin typeface="Times New Roman"/>
                <a:cs typeface="Times New Roman"/>
              </a:rPr>
              <a:t>unmaintainable</a:t>
            </a:r>
            <a:r>
              <a:rPr sz="2100" spc="-60" dirty="0">
                <a:latin typeface="Times New Roman"/>
                <a:cs typeface="Times New Roman"/>
              </a:rPr>
              <a:t> </a:t>
            </a:r>
            <a:r>
              <a:rPr sz="2100" spc="80" dirty="0">
                <a:latin typeface="Times New Roman"/>
                <a:cs typeface="Times New Roman"/>
              </a:rPr>
              <a:t>because</a:t>
            </a:r>
            <a:endParaRPr sz="2100">
              <a:latin typeface="Times New Roman"/>
              <a:cs typeface="Times New Roman"/>
            </a:endParaRPr>
          </a:p>
          <a:p>
            <a:pPr marL="652780" lvl="1" indent="-247015">
              <a:spcBef>
                <a:spcPts val="465"/>
              </a:spcBef>
              <a:buClr>
                <a:srgbClr val="0E6EC5"/>
              </a:buClr>
              <a:buSzPct val="84210"/>
              <a:buFont typeface="Arial"/>
              <a:buChar char=""/>
              <a:tabLst>
                <a:tab pos="652145" algn="l"/>
                <a:tab pos="652780" algn="l"/>
              </a:tabLst>
            </a:pPr>
            <a:r>
              <a:rPr sz="1900" spc="-95" dirty="0">
                <a:latin typeface="Times New Roman"/>
                <a:cs typeface="Times New Roman"/>
              </a:rPr>
              <a:t>A</a:t>
            </a:r>
            <a:r>
              <a:rPr sz="1900" spc="-90" dirty="0">
                <a:latin typeface="Times New Roman"/>
                <a:cs typeface="Times New Roman"/>
              </a:rPr>
              <a:t> </a:t>
            </a:r>
            <a:r>
              <a:rPr sz="1900" spc="65" dirty="0">
                <a:latin typeface="Times New Roman"/>
                <a:cs typeface="Times New Roman"/>
              </a:rPr>
              <a:t>drastic</a:t>
            </a:r>
            <a:r>
              <a:rPr sz="1900" spc="-105" dirty="0">
                <a:latin typeface="Times New Roman"/>
                <a:cs typeface="Times New Roman"/>
              </a:rPr>
              <a:t> </a:t>
            </a:r>
            <a:r>
              <a:rPr sz="1900" spc="70" dirty="0">
                <a:latin typeface="Times New Roman"/>
                <a:cs typeface="Times New Roman"/>
              </a:rPr>
              <a:t>change</a:t>
            </a:r>
            <a:r>
              <a:rPr sz="1900" spc="-45" dirty="0">
                <a:latin typeface="Times New Roman"/>
                <a:cs typeface="Times New Roman"/>
              </a:rPr>
              <a:t> </a:t>
            </a:r>
            <a:r>
              <a:rPr sz="1900" spc="80" dirty="0">
                <a:latin typeface="Times New Roman"/>
                <a:cs typeface="Times New Roman"/>
              </a:rPr>
              <a:t>in</a:t>
            </a:r>
            <a:r>
              <a:rPr sz="1900" spc="-80" dirty="0">
                <a:latin typeface="Times New Roman"/>
                <a:cs typeface="Times New Roman"/>
              </a:rPr>
              <a:t> </a:t>
            </a:r>
            <a:r>
              <a:rPr sz="1900" spc="65" dirty="0">
                <a:latin typeface="Times New Roman"/>
                <a:cs typeface="Times New Roman"/>
              </a:rPr>
              <a:t>design</a:t>
            </a:r>
            <a:r>
              <a:rPr sz="1900" spc="-30" dirty="0">
                <a:latin typeface="Times New Roman"/>
                <a:cs typeface="Times New Roman"/>
              </a:rPr>
              <a:t> </a:t>
            </a:r>
            <a:r>
              <a:rPr sz="1900" spc="80" dirty="0">
                <a:latin typeface="Times New Roman"/>
                <a:cs typeface="Times New Roman"/>
              </a:rPr>
              <a:t>has</a:t>
            </a:r>
            <a:r>
              <a:rPr sz="1900" spc="-80" dirty="0">
                <a:latin typeface="Times New Roman"/>
                <a:cs typeface="Times New Roman"/>
              </a:rPr>
              <a:t> </a:t>
            </a:r>
            <a:r>
              <a:rPr sz="1900" spc="70" dirty="0">
                <a:latin typeface="Times New Roman"/>
                <a:cs typeface="Times New Roman"/>
              </a:rPr>
              <a:t>occurred</a:t>
            </a:r>
            <a:endParaRPr sz="1900">
              <a:latin typeface="Times New Roman"/>
              <a:cs typeface="Times New Roman"/>
            </a:endParaRPr>
          </a:p>
          <a:p>
            <a:pPr marL="652780" marR="377825" lvl="1" indent="-247015">
              <a:spcBef>
                <a:spcPts val="459"/>
              </a:spcBef>
              <a:buClr>
                <a:srgbClr val="0E6EC5"/>
              </a:buClr>
              <a:buSzPct val="84210"/>
              <a:buFont typeface="Arial"/>
              <a:buChar char=""/>
              <a:tabLst>
                <a:tab pos="652145" algn="l"/>
                <a:tab pos="652780" algn="l"/>
              </a:tabLst>
            </a:pPr>
            <a:r>
              <a:rPr sz="1900" spc="70" dirty="0">
                <a:latin typeface="Times New Roman"/>
                <a:cs typeface="Times New Roman"/>
              </a:rPr>
              <a:t>The</a:t>
            </a:r>
            <a:r>
              <a:rPr sz="1900" spc="-85" dirty="0">
                <a:latin typeface="Times New Roman"/>
                <a:cs typeface="Times New Roman"/>
              </a:rPr>
              <a:t> </a:t>
            </a:r>
            <a:r>
              <a:rPr sz="1900" spc="95" dirty="0">
                <a:latin typeface="Times New Roman"/>
                <a:cs typeface="Times New Roman"/>
              </a:rPr>
              <a:t>product</a:t>
            </a:r>
            <a:r>
              <a:rPr sz="1900" spc="-35" dirty="0">
                <a:latin typeface="Times New Roman"/>
                <a:cs typeface="Times New Roman"/>
              </a:rPr>
              <a:t> </a:t>
            </a:r>
            <a:r>
              <a:rPr sz="1900" spc="110" dirty="0">
                <a:latin typeface="Times New Roman"/>
                <a:cs typeface="Times New Roman"/>
              </a:rPr>
              <a:t>must</a:t>
            </a:r>
            <a:r>
              <a:rPr sz="1900" spc="-15" dirty="0">
                <a:latin typeface="Times New Roman"/>
                <a:cs typeface="Times New Roman"/>
              </a:rPr>
              <a:t> </a:t>
            </a:r>
            <a:r>
              <a:rPr sz="1900" spc="80" dirty="0">
                <a:latin typeface="Times New Roman"/>
                <a:cs typeface="Times New Roman"/>
              </a:rPr>
              <a:t>be</a:t>
            </a:r>
            <a:r>
              <a:rPr sz="1900" spc="-35" dirty="0">
                <a:latin typeface="Times New Roman"/>
                <a:cs typeface="Times New Roman"/>
              </a:rPr>
              <a:t> </a:t>
            </a:r>
            <a:r>
              <a:rPr sz="1900" spc="90" dirty="0">
                <a:latin typeface="Times New Roman"/>
                <a:cs typeface="Times New Roman"/>
              </a:rPr>
              <a:t>implemented</a:t>
            </a:r>
            <a:r>
              <a:rPr sz="1900" spc="-20" dirty="0">
                <a:latin typeface="Times New Roman"/>
                <a:cs typeface="Times New Roman"/>
              </a:rPr>
              <a:t> </a:t>
            </a:r>
            <a:r>
              <a:rPr sz="1900" spc="110" dirty="0">
                <a:latin typeface="Times New Roman"/>
                <a:cs typeface="Times New Roman"/>
              </a:rPr>
              <a:t>on</a:t>
            </a:r>
            <a:r>
              <a:rPr sz="1900" spc="-60" dirty="0">
                <a:latin typeface="Times New Roman"/>
                <a:cs typeface="Times New Roman"/>
              </a:rPr>
              <a:t> </a:t>
            </a:r>
            <a:r>
              <a:rPr sz="1900" spc="65" dirty="0">
                <a:latin typeface="Times New Roman"/>
                <a:cs typeface="Times New Roman"/>
              </a:rPr>
              <a:t>a</a:t>
            </a:r>
            <a:r>
              <a:rPr sz="1900" spc="-60" dirty="0">
                <a:latin typeface="Times New Roman"/>
                <a:cs typeface="Times New Roman"/>
              </a:rPr>
              <a:t> </a:t>
            </a:r>
            <a:r>
              <a:rPr sz="1900" spc="45" dirty="0">
                <a:latin typeface="Times New Roman"/>
                <a:cs typeface="Times New Roman"/>
              </a:rPr>
              <a:t>totally</a:t>
            </a:r>
            <a:r>
              <a:rPr sz="1900" spc="-15" dirty="0">
                <a:latin typeface="Times New Roman"/>
                <a:cs typeface="Times New Roman"/>
              </a:rPr>
              <a:t> </a:t>
            </a:r>
            <a:r>
              <a:rPr sz="1900" spc="70" dirty="0">
                <a:latin typeface="Times New Roman"/>
                <a:cs typeface="Times New Roman"/>
              </a:rPr>
              <a:t>new</a:t>
            </a:r>
            <a:r>
              <a:rPr sz="1900" spc="-30" dirty="0">
                <a:latin typeface="Times New Roman"/>
                <a:cs typeface="Times New Roman"/>
              </a:rPr>
              <a:t> </a:t>
            </a:r>
            <a:r>
              <a:rPr sz="1900" spc="80" dirty="0">
                <a:latin typeface="Times New Roman"/>
                <a:cs typeface="Times New Roman"/>
              </a:rPr>
              <a:t>hardware/operating  </a:t>
            </a:r>
            <a:r>
              <a:rPr sz="1900" spc="55" dirty="0">
                <a:latin typeface="Times New Roman"/>
                <a:cs typeface="Times New Roman"/>
              </a:rPr>
              <a:t>system</a:t>
            </a:r>
            <a:endParaRPr sz="1900">
              <a:latin typeface="Times New Roman"/>
              <a:cs typeface="Times New Roman"/>
            </a:endParaRPr>
          </a:p>
          <a:p>
            <a:pPr marL="652780" lvl="1" indent="-247015">
              <a:spcBef>
                <a:spcPts val="455"/>
              </a:spcBef>
              <a:buClr>
                <a:srgbClr val="0E6EC5"/>
              </a:buClr>
              <a:buSzPct val="84210"/>
              <a:buFont typeface="Arial"/>
              <a:buChar char=""/>
              <a:tabLst>
                <a:tab pos="652145" algn="l"/>
                <a:tab pos="652780" algn="l"/>
              </a:tabLst>
            </a:pPr>
            <a:r>
              <a:rPr sz="1900" spc="95" dirty="0">
                <a:latin typeface="Times New Roman"/>
                <a:cs typeface="Times New Roman"/>
              </a:rPr>
              <a:t>Documentation </a:t>
            </a:r>
            <a:r>
              <a:rPr sz="1900" spc="20" dirty="0">
                <a:latin typeface="Times New Roman"/>
                <a:cs typeface="Times New Roman"/>
              </a:rPr>
              <a:t>is </a:t>
            </a:r>
            <a:r>
              <a:rPr sz="1900" spc="50" dirty="0">
                <a:latin typeface="Times New Roman"/>
                <a:cs typeface="Times New Roman"/>
              </a:rPr>
              <a:t>missing </a:t>
            </a:r>
            <a:r>
              <a:rPr sz="1900" spc="80" dirty="0">
                <a:latin typeface="Times New Roman"/>
                <a:cs typeface="Times New Roman"/>
              </a:rPr>
              <a:t>or</a:t>
            </a:r>
            <a:r>
              <a:rPr sz="1900" spc="-345" dirty="0">
                <a:latin typeface="Times New Roman"/>
                <a:cs typeface="Times New Roman"/>
              </a:rPr>
              <a:t> </a:t>
            </a:r>
            <a:r>
              <a:rPr sz="1900" spc="65" dirty="0">
                <a:latin typeface="Times New Roman"/>
                <a:cs typeface="Times New Roman"/>
              </a:rPr>
              <a:t>inaccurate</a:t>
            </a:r>
            <a:endParaRPr sz="1900">
              <a:latin typeface="Times New Roman"/>
              <a:cs typeface="Times New Roman"/>
            </a:endParaRPr>
          </a:p>
          <a:p>
            <a:pPr marL="652780" lvl="1" indent="-247015">
              <a:spcBef>
                <a:spcPts val="459"/>
              </a:spcBef>
              <a:buClr>
                <a:srgbClr val="0E6EC5"/>
              </a:buClr>
              <a:buSzPct val="84210"/>
              <a:buFont typeface="Arial"/>
              <a:buChar char=""/>
              <a:tabLst>
                <a:tab pos="652145" algn="l"/>
                <a:tab pos="652780" algn="l"/>
              </a:tabLst>
            </a:pPr>
            <a:r>
              <a:rPr sz="1900" spc="70" dirty="0">
                <a:latin typeface="Times New Roman"/>
                <a:cs typeface="Times New Roman"/>
              </a:rPr>
              <a:t>Hardware</a:t>
            </a:r>
            <a:r>
              <a:rPr sz="1900" spc="-80" dirty="0">
                <a:latin typeface="Times New Roman"/>
                <a:cs typeface="Times New Roman"/>
              </a:rPr>
              <a:t> </a:t>
            </a:r>
            <a:r>
              <a:rPr sz="1900" spc="15" dirty="0">
                <a:latin typeface="Times New Roman"/>
                <a:cs typeface="Times New Roman"/>
              </a:rPr>
              <a:t>is</a:t>
            </a:r>
            <a:r>
              <a:rPr sz="1900" spc="-50" dirty="0">
                <a:latin typeface="Times New Roman"/>
                <a:cs typeface="Times New Roman"/>
              </a:rPr>
              <a:t> </a:t>
            </a:r>
            <a:r>
              <a:rPr sz="1900" spc="95" dirty="0">
                <a:latin typeface="Times New Roman"/>
                <a:cs typeface="Times New Roman"/>
              </a:rPr>
              <a:t>to</a:t>
            </a:r>
            <a:r>
              <a:rPr sz="1900" spc="-50" dirty="0">
                <a:latin typeface="Times New Roman"/>
                <a:cs typeface="Times New Roman"/>
              </a:rPr>
              <a:t> </a:t>
            </a:r>
            <a:r>
              <a:rPr sz="1900" spc="80" dirty="0">
                <a:latin typeface="Times New Roman"/>
                <a:cs typeface="Times New Roman"/>
              </a:rPr>
              <a:t>be</a:t>
            </a:r>
            <a:r>
              <a:rPr sz="1900" spc="-70" dirty="0">
                <a:latin typeface="Times New Roman"/>
                <a:cs typeface="Times New Roman"/>
              </a:rPr>
              <a:t> </a:t>
            </a:r>
            <a:r>
              <a:rPr sz="1900" spc="65" dirty="0">
                <a:latin typeface="Times New Roman"/>
                <a:cs typeface="Times New Roman"/>
              </a:rPr>
              <a:t>changed—it</a:t>
            </a:r>
            <a:r>
              <a:rPr sz="1900" spc="-50" dirty="0">
                <a:latin typeface="Times New Roman"/>
                <a:cs typeface="Times New Roman"/>
              </a:rPr>
              <a:t> </a:t>
            </a:r>
            <a:r>
              <a:rPr sz="1900" spc="50" dirty="0">
                <a:latin typeface="Times New Roman"/>
                <a:cs typeface="Times New Roman"/>
              </a:rPr>
              <a:t>may</a:t>
            </a:r>
            <a:r>
              <a:rPr sz="1900" spc="-45" dirty="0">
                <a:latin typeface="Times New Roman"/>
                <a:cs typeface="Times New Roman"/>
              </a:rPr>
              <a:t> </a:t>
            </a:r>
            <a:r>
              <a:rPr sz="1900" spc="80" dirty="0">
                <a:latin typeface="Times New Roman"/>
                <a:cs typeface="Times New Roman"/>
              </a:rPr>
              <a:t>be</a:t>
            </a:r>
            <a:r>
              <a:rPr sz="1900" spc="-70" dirty="0">
                <a:latin typeface="Times New Roman"/>
                <a:cs typeface="Times New Roman"/>
              </a:rPr>
              <a:t> </a:t>
            </a:r>
            <a:r>
              <a:rPr sz="1900" spc="80" dirty="0">
                <a:latin typeface="Times New Roman"/>
                <a:cs typeface="Times New Roman"/>
              </a:rPr>
              <a:t>cheaper</a:t>
            </a:r>
            <a:r>
              <a:rPr sz="1900" spc="-80" dirty="0">
                <a:latin typeface="Times New Roman"/>
                <a:cs typeface="Times New Roman"/>
              </a:rPr>
              <a:t> </a:t>
            </a:r>
            <a:r>
              <a:rPr sz="1900" spc="95" dirty="0">
                <a:latin typeface="Times New Roman"/>
                <a:cs typeface="Times New Roman"/>
              </a:rPr>
              <a:t>to</a:t>
            </a:r>
            <a:r>
              <a:rPr sz="1900" spc="-75" dirty="0">
                <a:latin typeface="Times New Roman"/>
                <a:cs typeface="Times New Roman"/>
              </a:rPr>
              <a:t> </a:t>
            </a:r>
            <a:r>
              <a:rPr sz="1900" spc="60" dirty="0">
                <a:latin typeface="Times New Roman"/>
                <a:cs typeface="Times New Roman"/>
              </a:rPr>
              <a:t>rewrite</a:t>
            </a:r>
            <a:r>
              <a:rPr sz="1900" spc="-85" dirty="0">
                <a:latin typeface="Times New Roman"/>
                <a:cs typeface="Times New Roman"/>
              </a:rPr>
              <a:t> </a:t>
            </a:r>
            <a:r>
              <a:rPr sz="1900" spc="114" dirty="0">
                <a:latin typeface="Times New Roman"/>
                <a:cs typeface="Times New Roman"/>
              </a:rPr>
              <a:t>the</a:t>
            </a:r>
            <a:r>
              <a:rPr sz="1900" spc="-80" dirty="0">
                <a:latin typeface="Times New Roman"/>
                <a:cs typeface="Times New Roman"/>
              </a:rPr>
              <a:t> </a:t>
            </a:r>
            <a:r>
              <a:rPr sz="1900" spc="45" dirty="0">
                <a:latin typeface="Times New Roman"/>
                <a:cs typeface="Times New Roman"/>
              </a:rPr>
              <a:t>software</a:t>
            </a:r>
            <a:r>
              <a:rPr sz="1900" spc="-40" dirty="0">
                <a:latin typeface="Times New Roman"/>
                <a:cs typeface="Times New Roman"/>
              </a:rPr>
              <a:t> </a:t>
            </a:r>
            <a:r>
              <a:rPr sz="1900" spc="65" dirty="0">
                <a:latin typeface="Times New Roman"/>
                <a:cs typeface="Times New Roman"/>
              </a:rPr>
              <a:t>from</a:t>
            </a:r>
            <a:endParaRPr sz="1900">
              <a:latin typeface="Times New Roman"/>
              <a:cs typeface="Times New Roman"/>
            </a:endParaRPr>
          </a:p>
          <a:p>
            <a:pPr marL="652780"/>
            <a:r>
              <a:rPr sz="1900" spc="65" dirty="0">
                <a:latin typeface="Times New Roman"/>
                <a:cs typeface="Times New Roman"/>
              </a:rPr>
              <a:t>scratch</a:t>
            </a:r>
            <a:r>
              <a:rPr sz="1900" spc="-70" dirty="0">
                <a:latin typeface="Times New Roman"/>
                <a:cs typeface="Times New Roman"/>
              </a:rPr>
              <a:t> </a:t>
            </a:r>
            <a:r>
              <a:rPr sz="1900" spc="125" dirty="0">
                <a:latin typeface="Times New Roman"/>
                <a:cs typeface="Times New Roman"/>
              </a:rPr>
              <a:t>than</a:t>
            </a:r>
            <a:r>
              <a:rPr sz="1900" spc="-40" dirty="0">
                <a:latin typeface="Times New Roman"/>
                <a:cs typeface="Times New Roman"/>
              </a:rPr>
              <a:t> </a:t>
            </a:r>
            <a:r>
              <a:rPr sz="1900" spc="95" dirty="0">
                <a:latin typeface="Times New Roman"/>
                <a:cs typeface="Times New Roman"/>
              </a:rPr>
              <a:t>to</a:t>
            </a:r>
            <a:r>
              <a:rPr sz="1900" spc="-55" dirty="0">
                <a:latin typeface="Times New Roman"/>
                <a:cs typeface="Times New Roman"/>
              </a:rPr>
              <a:t> </a:t>
            </a:r>
            <a:r>
              <a:rPr sz="1900" spc="55" dirty="0">
                <a:latin typeface="Times New Roman"/>
                <a:cs typeface="Times New Roman"/>
              </a:rPr>
              <a:t>modify</a:t>
            </a:r>
            <a:r>
              <a:rPr sz="1900" spc="-50" dirty="0">
                <a:latin typeface="Times New Roman"/>
                <a:cs typeface="Times New Roman"/>
              </a:rPr>
              <a:t> </a:t>
            </a:r>
            <a:r>
              <a:rPr sz="1900" spc="75" dirty="0">
                <a:latin typeface="Times New Roman"/>
                <a:cs typeface="Times New Roman"/>
              </a:rPr>
              <a:t>it</a:t>
            </a:r>
            <a:endParaRPr sz="1900">
              <a:latin typeface="Times New Roman"/>
              <a:cs typeface="Times New Roman"/>
            </a:endParaRPr>
          </a:p>
          <a:p>
            <a:pPr>
              <a:lnSpc>
                <a:spcPct val="100000"/>
              </a:lnSpc>
            </a:pPr>
            <a:endParaRPr sz="1900">
              <a:latin typeface="Times New Roman"/>
              <a:cs typeface="Times New Roman"/>
            </a:endParaRPr>
          </a:p>
          <a:p>
            <a:pPr marL="285115" indent="-272415">
              <a:spcBef>
                <a:spcPts val="1335"/>
              </a:spcBef>
              <a:buClr>
                <a:srgbClr val="0AD0D9"/>
              </a:buClr>
              <a:buSzPct val="95238"/>
              <a:buFont typeface="Arial"/>
              <a:buChar char=""/>
              <a:tabLst>
                <a:tab pos="285115" algn="l"/>
                <a:tab pos="285750" algn="l"/>
              </a:tabLst>
            </a:pPr>
            <a:r>
              <a:rPr sz="2100" spc="65" dirty="0">
                <a:latin typeface="Times New Roman"/>
                <a:cs typeface="Times New Roman"/>
              </a:rPr>
              <a:t>These</a:t>
            </a:r>
            <a:r>
              <a:rPr sz="2100" spc="-125" dirty="0">
                <a:latin typeface="Times New Roman"/>
                <a:cs typeface="Times New Roman"/>
              </a:rPr>
              <a:t> </a:t>
            </a:r>
            <a:r>
              <a:rPr sz="2100" spc="70" dirty="0">
                <a:latin typeface="Times New Roman"/>
                <a:cs typeface="Times New Roman"/>
              </a:rPr>
              <a:t>are</a:t>
            </a:r>
            <a:r>
              <a:rPr sz="2100" spc="-55" dirty="0">
                <a:latin typeface="Times New Roman"/>
                <a:cs typeface="Times New Roman"/>
              </a:rPr>
              <a:t> </a:t>
            </a:r>
            <a:r>
              <a:rPr sz="2100" spc="80" dirty="0">
                <a:latin typeface="Times New Roman"/>
                <a:cs typeface="Times New Roman"/>
              </a:rPr>
              <a:t>instances</a:t>
            </a:r>
            <a:r>
              <a:rPr sz="2100" spc="-100" dirty="0">
                <a:latin typeface="Times New Roman"/>
                <a:cs typeface="Times New Roman"/>
              </a:rPr>
              <a:t> </a:t>
            </a:r>
            <a:r>
              <a:rPr sz="2100" spc="15" dirty="0">
                <a:latin typeface="Times New Roman"/>
                <a:cs typeface="Times New Roman"/>
              </a:rPr>
              <a:t>of</a:t>
            </a:r>
            <a:r>
              <a:rPr sz="2100" spc="45" dirty="0">
                <a:latin typeface="Times New Roman"/>
                <a:cs typeface="Times New Roman"/>
              </a:rPr>
              <a:t> </a:t>
            </a:r>
            <a:r>
              <a:rPr sz="2100" spc="100" dirty="0">
                <a:latin typeface="Times New Roman"/>
                <a:cs typeface="Times New Roman"/>
              </a:rPr>
              <a:t>maintenance</a:t>
            </a:r>
            <a:r>
              <a:rPr sz="2100" spc="-50" dirty="0">
                <a:latin typeface="Times New Roman"/>
                <a:cs typeface="Times New Roman"/>
              </a:rPr>
              <a:t> </a:t>
            </a:r>
            <a:r>
              <a:rPr sz="2100" spc="70" dirty="0">
                <a:latin typeface="Times New Roman"/>
                <a:cs typeface="Times New Roman"/>
              </a:rPr>
              <a:t>(rewriting</a:t>
            </a:r>
            <a:r>
              <a:rPr sz="2100" spc="-80" dirty="0">
                <a:latin typeface="Times New Roman"/>
                <a:cs typeface="Times New Roman"/>
              </a:rPr>
              <a:t> </a:t>
            </a:r>
            <a:r>
              <a:rPr sz="2100" spc="15" dirty="0">
                <a:latin typeface="Times New Roman"/>
                <a:cs typeface="Times New Roman"/>
              </a:rPr>
              <a:t>of</a:t>
            </a:r>
            <a:r>
              <a:rPr sz="2100" dirty="0">
                <a:latin typeface="Times New Roman"/>
                <a:cs typeface="Times New Roman"/>
              </a:rPr>
              <a:t> </a:t>
            </a:r>
            <a:r>
              <a:rPr sz="2100" spc="55" dirty="0">
                <a:latin typeface="Times New Roman"/>
                <a:cs typeface="Times New Roman"/>
              </a:rPr>
              <a:t>existing</a:t>
            </a:r>
            <a:r>
              <a:rPr sz="2100" spc="-50" dirty="0">
                <a:latin typeface="Times New Roman"/>
                <a:cs typeface="Times New Roman"/>
              </a:rPr>
              <a:t> </a:t>
            </a:r>
            <a:r>
              <a:rPr sz="2100" spc="55" dirty="0">
                <a:latin typeface="Times New Roman"/>
                <a:cs typeface="Times New Roman"/>
              </a:rPr>
              <a:t>software)</a:t>
            </a:r>
            <a:endParaRPr sz="2100">
              <a:latin typeface="Times New Roman"/>
              <a:cs typeface="Times New Roman"/>
            </a:endParaRPr>
          </a:p>
          <a:p>
            <a:pPr marL="285115" indent="-272415">
              <a:spcBef>
                <a:spcPts val="505"/>
              </a:spcBef>
              <a:buClr>
                <a:srgbClr val="0AD0D9"/>
              </a:buClr>
              <a:buSzPct val="95238"/>
              <a:buFont typeface="Arial"/>
              <a:buChar char=""/>
              <a:tabLst>
                <a:tab pos="285115" algn="l"/>
                <a:tab pos="285750" algn="l"/>
              </a:tabLst>
            </a:pPr>
            <a:r>
              <a:rPr sz="2100" spc="50" dirty="0">
                <a:latin typeface="Times New Roman"/>
                <a:cs typeface="Times New Roman"/>
              </a:rPr>
              <a:t>True</a:t>
            </a:r>
            <a:r>
              <a:rPr sz="2100" spc="-110" dirty="0">
                <a:latin typeface="Times New Roman"/>
                <a:cs typeface="Times New Roman"/>
              </a:rPr>
              <a:t> </a:t>
            </a:r>
            <a:r>
              <a:rPr sz="2100" spc="105" dirty="0">
                <a:latin typeface="Times New Roman"/>
                <a:cs typeface="Times New Roman"/>
              </a:rPr>
              <a:t>retirement</a:t>
            </a:r>
            <a:r>
              <a:rPr sz="2100" spc="-75" dirty="0">
                <a:latin typeface="Times New Roman"/>
                <a:cs typeface="Times New Roman"/>
              </a:rPr>
              <a:t> </a:t>
            </a:r>
            <a:r>
              <a:rPr sz="2100" spc="20" dirty="0">
                <a:latin typeface="Times New Roman"/>
                <a:cs typeface="Times New Roman"/>
              </a:rPr>
              <a:t>is</a:t>
            </a:r>
            <a:r>
              <a:rPr sz="2100" spc="-90" dirty="0">
                <a:latin typeface="Times New Roman"/>
                <a:cs typeface="Times New Roman"/>
              </a:rPr>
              <a:t> </a:t>
            </a:r>
            <a:r>
              <a:rPr sz="2100" spc="75" dirty="0">
                <a:latin typeface="Times New Roman"/>
                <a:cs typeface="Times New Roman"/>
              </a:rPr>
              <a:t>a</a:t>
            </a:r>
            <a:r>
              <a:rPr sz="2100" spc="-85" dirty="0">
                <a:latin typeface="Times New Roman"/>
                <a:cs typeface="Times New Roman"/>
              </a:rPr>
              <a:t> </a:t>
            </a:r>
            <a:r>
              <a:rPr sz="2100" spc="70" dirty="0">
                <a:latin typeface="Times New Roman"/>
                <a:cs typeface="Times New Roman"/>
              </a:rPr>
              <a:t>rare</a:t>
            </a:r>
            <a:r>
              <a:rPr sz="2100" spc="-114" dirty="0">
                <a:latin typeface="Times New Roman"/>
                <a:cs typeface="Times New Roman"/>
              </a:rPr>
              <a:t> </a:t>
            </a:r>
            <a:r>
              <a:rPr sz="2100" spc="80" dirty="0">
                <a:latin typeface="Times New Roman"/>
                <a:cs typeface="Times New Roman"/>
              </a:rPr>
              <a:t>event</a:t>
            </a:r>
            <a:endParaRPr sz="2100">
              <a:latin typeface="Times New Roman"/>
              <a:cs typeface="Times New Roman"/>
            </a:endParaRPr>
          </a:p>
          <a:p>
            <a:pPr>
              <a:spcBef>
                <a:spcPts val="20"/>
              </a:spcBef>
              <a:buClr>
                <a:srgbClr val="0AD0D9"/>
              </a:buClr>
              <a:buFont typeface="Arial"/>
              <a:buChar char=""/>
            </a:pPr>
            <a:endParaRPr sz="3050">
              <a:latin typeface="Times New Roman"/>
              <a:cs typeface="Times New Roman"/>
            </a:endParaRPr>
          </a:p>
          <a:p>
            <a:pPr marL="285115" indent="-272415">
              <a:buClr>
                <a:srgbClr val="0AD0D9"/>
              </a:buClr>
              <a:buSzPct val="95238"/>
              <a:buFont typeface="Arial"/>
              <a:buChar char=""/>
              <a:tabLst>
                <a:tab pos="285115" algn="l"/>
                <a:tab pos="285750" algn="l"/>
              </a:tabLst>
            </a:pPr>
            <a:r>
              <a:rPr sz="2100" spc="55" dirty="0">
                <a:latin typeface="Times New Roman"/>
                <a:cs typeface="Times New Roman"/>
              </a:rPr>
              <a:t>It</a:t>
            </a:r>
            <a:r>
              <a:rPr sz="2100" spc="-120" dirty="0">
                <a:latin typeface="Times New Roman"/>
                <a:cs typeface="Times New Roman"/>
              </a:rPr>
              <a:t> </a:t>
            </a:r>
            <a:r>
              <a:rPr sz="2100" spc="65" dirty="0">
                <a:latin typeface="Times New Roman"/>
                <a:cs typeface="Times New Roman"/>
              </a:rPr>
              <a:t>occurs</a:t>
            </a:r>
            <a:r>
              <a:rPr sz="2100" spc="-105" dirty="0">
                <a:latin typeface="Times New Roman"/>
                <a:cs typeface="Times New Roman"/>
              </a:rPr>
              <a:t> </a:t>
            </a:r>
            <a:r>
              <a:rPr sz="2100" spc="100" dirty="0">
                <a:latin typeface="Times New Roman"/>
                <a:cs typeface="Times New Roman"/>
              </a:rPr>
              <a:t>when</a:t>
            </a:r>
            <a:r>
              <a:rPr sz="2100" spc="-55" dirty="0">
                <a:latin typeface="Times New Roman"/>
                <a:cs typeface="Times New Roman"/>
              </a:rPr>
              <a:t> </a:t>
            </a:r>
            <a:r>
              <a:rPr sz="2100" spc="125" dirty="0">
                <a:latin typeface="Times New Roman"/>
                <a:cs typeface="Times New Roman"/>
              </a:rPr>
              <a:t>the</a:t>
            </a:r>
            <a:r>
              <a:rPr sz="2100" spc="-114" dirty="0">
                <a:latin typeface="Times New Roman"/>
                <a:cs typeface="Times New Roman"/>
              </a:rPr>
              <a:t> </a:t>
            </a:r>
            <a:r>
              <a:rPr sz="2100" spc="75" dirty="0">
                <a:latin typeface="Times New Roman"/>
                <a:cs typeface="Times New Roman"/>
              </a:rPr>
              <a:t>client</a:t>
            </a:r>
            <a:r>
              <a:rPr sz="2100" spc="-95" dirty="0">
                <a:latin typeface="Times New Roman"/>
                <a:cs typeface="Times New Roman"/>
              </a:rPr>
              <a:t> </a:t>
            </a:r>
            <a:r>
              <a:rPr sz="2100" spc="85" dirty="0">
                <a:latin typeface="Times New Roman"/>
                <a:cs typeface="Times New Roman"/>
              </a:rPr>
              <a:t>organization</a:t>
            </a:r>
            <a:r>
              <a:rPr sz="2100" spc="-25" dirty="0">
                <a:latin typeface="Times New Roman"/>
                <a:cs typeface="Times New Roman"/>
              </a:rPr>
              <a:t> </a:t>
            </a:r>
            <a:r>
              <a:rPr sz="2100" spc="125" dirty="0">
                <a:latin typeface="Times New Roman"/>
                <a:cs typeface="Times New Roman"/>
              </a:rPr>
              <a:t>no</a:t>
            </a:r>
            <a:r>
              <a:rPr sz="2100" spc="-50" dirty="0">
                <a:latin typeface="Times New Roman"/>
                <a:cs typeface="Times New Roman"/>
              </a:rPr>
              <a:t> </a:t>
            </a:r>
            <a:r>
              <a:rPr sz="2100" spc="65" dirty="0">
                <a:latin typeface="Times New Roman"/>
                <a:cs typeface="Times New Roman"/>
              </a:rPr>
              <a:t>longer</a:t>
            </a:r>
            <a:r>
              <a:rPr sz="2100" spc="-95" dirty="0">
                <a:latin typeface="Times New Roman"/>
                <a:cs typeface="Times New Roman"/>
              </a:rPr>
              <a:t> </a:t>
            </a:r>
            <a:r>
              <a:rPr sz="2100" spc="90" dirty="0">
                <a:latin typeface="Times New Roman"/>
                <a:cs typeface="Times New Roman"/>
              </a:rPr>
              <a:t>needs</a:t>
            </a:r>
            <a:r>
              <a:rPr sz="2100" spc="-75" dirty="0">
                <a:latin typeface="Times New Roman"/>
                <a:cs typeface="Times New Roman"/>
              </a:rPr>
              <a:t> </a:t>
            </a:r>
            <a:r>
              <a:rPr sz="2100" spc="125" dirty="0">
                <a:latin typeface="Times New Roman"/>
                <a:cs typeface="Times New Roman"/>
              </a:rPr>
              <a:t>the</a:t>
            </a:r>
            <a:r>
              <a:rPr sz="2100" spc="-65" dirty="0">
                <a:latin typeface="Times New Roman"/>
                <a:cs typeface="Times New Roman"/>
              </a:rPr>
              <a:t> </a:t>
            </a:r>
            <a:r>
              <a:rPr sz="2100" spc="70" dirty="0">
                <a:latin typeface="Times New Roman"/>
                <a:cs typeface="Times New Roman"/>
              </a:rPr>
              <a:t>functionality</a:t>
            </a:r>
            <a:endParaRPr sz="2100">
              <a:latin typeface="Times New Roman"/>
              <a:cs typeface="Times New Roman"/>
            </a:endParaRPr>
          </a:p>
          <a:p>
            <a:pPr marL="285115">
              <a:spcBef>
                <a:spcPts val="5"/>
              </a:spcBef>
            </a:pPr>
            <a:r>
              <a:rPr sz="2100" spc="70" dirty="0">
                <a:latin typeface="Times New Roman"/>
                <a:cs typeface="Times New Roman"/>
              </a:rPr>
              <a:t>provided </a:t>
            </a:r>
            <a:r>
              <a:rPr sz="2100" spc="30" dirty="0">
                <a:latin typeface="Times New Roman"/>
                <a:cs typeface="Times New Roman"/>
              </a:rPr>
              <a:t>by </a:t>
            </a:r>
            <a:r>
              <a:rPr sz="2100" spc="130" dirty="0">
                <a:latin typeface="Times New Roman"/>
                <a:cs typeface="Times New Roman"/>
              </a:rPr>
              <a:t>the</a:t>
            </a:r>
            <a:r>
              <a:rPr sz="2100" spc="-310" dirty="0">
                <a:latin typeface="Times New Roman"/>
                <a:cs typeface="Times New Roman"/>
              </a:rPr>
              <a:t> </a:t>
            </a:r>
            <a:r>
              <a:rPr sz="2100" spc="105" dirty="0">
                <a:latin typeface="Times New Roman"/>
                <a:cs typeface="Times New Roman"/>
              </a:rPr>
              <a:t>product</a:t>
            </a:r>
            <a:endParaRPr sz="21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BBE7-8DB3-4611-80AA-4C5BA3680121}"/>
              </a:ext>
            </a:extLst>
          </p:cNvPr>
          <p:cNvSpPr>
            <a:spLocks noGrp="1"/>
          </p:cNvSpPr>
          <p:nvPr>
            <p:ph type="title"/>
          </p:nvPr>
        </p:nvSpPr>
        <p:spPr/>
        <p:txBody>
          <a:bodyPr>
            <a:normAutofit fontScale="90000"/>
          </a:bodyPr>
          <a:lstStyle/>
          <a:p>
            <a:r>
              <a:rPr lang="en-US" b="1" dirty="0"/>
              <a:t>UP </a:t>
            </a:r>
            <a:r>
              <a:rPr lang="en-US" b="1" spc="55" dirty="0">
                <a:latin typeface="Times New Roman"/>
                <a:cs typeface="Times New Roman"/>
              </a:rPr>
              <a:t>u</a:t>
            </a:r>
            <a:r>
              <a:rPr lang="en-US" sz="4400" b="1" spc="55" dirty="0">
                <a:latin typeface="Times New Roman"/>
                <a:cs typeface="Times New Roman"/>
              </a:rPr>
              <a:t>tilizes </a:t>
            </a:r>
            <a:r>
              <a:rPr lang="en-US" sz="4400" b="1" spc="45" dirty="0">
                <a:latin typeface="Times New Roman"/>
                <a:cs typeface="Times New Roman"/>
              </a:rPr>
              <a:t>Millers</a:t>
            </a:r>
            <a:r>
              <a:rPr lang="en-US" sz="4400" b="1" spc="-135" dirty="0">
                <a:latin typeface="Times New Roman"/>
                <a:cs typeface="Times New Roman"/>
              </a:rPr>
              <a:t> </a:t>
            </a:r>
            <a:r>
              <a:rPr lang="en-US" sz="4400" b="1" spc="-15" dirty="0">
                <a:latin typeface="Times New Roman"/>
                <a:cs typeface="Times New Roman"/>
              </a:rPr>
              <a:t>Law(</a:t>
            </a:r>
            <a:r>
              <a:rPr lang="en-US" dirty="0"/>
              <a:t>An Incremental Process</a:t>
            </a:r>
            <a:br>
              <a:rPr lang="en-US" dirty="0"/>
            </a:br>
            <a:r>
              <a:rPr lang="en-US" sz="4400" b="1" spc="-15" dirty="0">
                <a:latin typeface="Times New Roman"/>
                <a:cs typeface="Times New Roman"/>
              </a:rPr>
              <a:t>)</a:t>
            </a:r>
            <a:endParaRPr lang="en-US" b="1" dirty="0"/>
          </a:p>
        </p:txBody>
      </p:sp>
      <p:pic>
        <p:nvPicPr>
          <p:cNvPr id="5" name="Content Placeholder 4">
            <a:extLst>
              <a:ext uri="{FF2B5EF4-FFF2-40B4-BE49-F238E27FC236}">
                <a16:creationId xmlns:a16="http://schemas.microsoft.com/office/drawing/2014/main" id="{CDE259A2-ECE5-42FC-B46E-50AA578EAFB9}"/>
              </a:ext>
            </a:extLst>
          </p:cNvPr>
          <p:cNvPicPr>
            <a:picLocks noGrp="1" noChangeAspect="1"/>
          </p:cNvPicPr>
          <p:nvPr>
            <p:ph idx="1"/>
          </p:nvPr>
        </p:nvPicPr>
        <p:blipFill>
          <a:blip r:embed="rId3"/>
          <a:stretch>
            <a:fillRect/>
          </a:stretch>
        </p:blipFill>
        <p:spPr>
          <a:xfrm>
            <a:off x="3655823" y="3209925"/>
            <a:ext cx="4837247" cy="897126"/>
          </a:xfrm>
        </p:spPr>
      </p:pic>
      <p:sp>
        <p:nvSpPr>
          <p:cNvPr id="7" name="TextBox 6">
            <a:extLst>
              <a:ext uri="{FF2B5EF4-FFF2-40B4-BE49-F238E27FC236}">
                <a16:creationId xmlns:a16="http://schemas.microsoft.com/office/drawing/2014/main" id="{453B7502-E654-44C8-AF01-D2479C958C19}"/>
              </a:ext>
            </a:extLst>
          </p:cNvPr>
          <p:cNvSpPr txBox="1"/>
          <p:nvPr/>
        </p:nvSpPr>
        <p:spPr>
          <a:xfrm>
            <a:off x="838199" y="1766957"/>
            <a:ext cx="10908323"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It is often interpreted to argue that the number of objects an average human can hold in </a:t>
            </a:r>
            <a:r>
              <a:rPr lang="en-US" b="0" i="0" u="none" strike="noStrike" dirty="0">
                <a:effectLst/>
                <a:latin typeface="Arial" panose="020B0604020202020204" pitchFamily="34" charset="0"/>
              </a:rPr>
              <a:t>short-term memory</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is 7 ± 2</a:t>
            </a:r>
            <a:endParaRPr lang="en-US" dirty="0"/>
          </a:p>
        </p:txBody>
      </p:sp>
    </p:spTree>
    <p:extLst>
      <p:ext uri="{BB962C8B-B14F-4D97-AF65-F5344CB8AC3E}">
        <p14:creationId xmlns:p14="http://schemas.microsoft.com/office/powerpoint/2010/main" val="171620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DEVELOPMENT AND THE UNIFIED PROCESS</a:t>
            </a:r>
          </a:p>
        </p:txBody>
      </p:sp>
      <p:pic>
        <p:nvPicPr>
          <p:cNvPr id="4" name="Content Placeholder 3"/>
          <p:cNvPicPr>
            <a:picLocks noGrp="1" noChangeAspect="1"/>
          </p:cNvPicPr>
          <p:nvPr>
            <p:ph idx="1"/>
          </p:nvPr>
        </p:nvPicPr>
        <p:blipFill>
          <a:blip r:embed="rId2"/>
          <a:stretch>
            <a:fillRect/>
          </a:stretch>
        </p:blipFill>
        <p:spPr>
          <a:xfrm>
            <a:off x="2284084" y="1825625"/>
            <a:ext cx="7623831" cy="4351338"/>
          </a:xfrm>
          <a:prstGeom prst="rect">
            <a:avLst/>
          </a:prstGeom>
        </p:spPr>
      </p:pic>
    </p:spTree>
    <p:extLst>
      <p:ext uri="{BB962C8B-B14F-4D97-AF65-F5344CB8AC3E}">
        <p14:creationId xmlns:p14="http://schemas.microsoft.com/office/powerpoint/2010/main" val="397127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Process:</a:t>
            </a:r>
          </a:p>
        </p:txBody>
      </p:sp>
      <p:sp>
        <p:nvSpPr>
          <p:cNvPr id="3" name="Content Placeholder 2"/>
          <p:cNvSpPr>
            <a:spLocks noGrp="1"/>
          </p:cNvSpPr>
          <p:nvPr>
            <p:ph idx="1"/>
          </p:nvPr>
        </p:nvSpPr>
        <p:spPr>
          <a:xfrm>
            <a:off x="6097683" y="7060222"/>
            <a:ext cx="6094317" cy="1290343"/>
          </a:xfrm>
        </p:spPr>
        <p:txBody>
          <a:bodyPr/>
          <a:lstStyle/>
          <a:p>
            <a:r>
              <a:rPr lang="en-US" dirty="0"/>
              <a:t>It is an iterative model </a:t>
            </a:r>
          </a:p>
          <a:p>
            <a:pPr marL="0" indent="0">
              <a:buNone/>
            </a:pPr>
            <a:endParaRPr lang="en-US" dirty="0"/>
          </a:p>
        </p:txBody>
      </p:sp>
      <p:pic>
        <p:nvPicPr>
          <p:cNvPr id="1026" name="Picture 2" descr="Rational Unified Process / RUP - software development method | toolshero"/>
          <p:cNvPicPr>
            <a:picLocks noChangeAspect="1" noChangeArrowheads="1"/>
          </p:cNvPicPr>
          <p:nvPr/>
        </p:nvPicPr>
        <p:blipFill rotWithShape="1">
          <a:blip r:embed="rId3">
            <a:extLst>
              <a:ext uri="{28A0092B-C50C-407E-A947-70E740481C1C}">
                <a14:useLocalDpi xmlns:a14="http://schemas.microsoft.com/office/drawing/2010/main" val="0"/>
              </a:ext>
            </a:extLst>
          </a:blip>
          <a:srcRect t="13568"/>
          <a:stretch/>
        </p:blipFill>
        <p:spPr bwMode="auto">
          <a:xfrm>
            <a:off x="4299438" y="1846385"/>
            <a:ext cx="7403122" cy="37526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ector EPS Material Free Download | pointed fing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496" y="2831390"/>
            <a:ext cx="1459523" cy="1589235"/>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92344" y="1973869"/>
            <a:ext cx="2567354" cy="107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is an iterative approach</a:t>
            </a:r>
          </a:p>
        </p:txBody>
      </p:sp>
    </p:spTree>
    <p:extLst>
      <p:ext uri="{BB962C8B-B14F-4D97-AF65-F5344CB8AC3E}">
        <p14:creationId xmlns:p14="http://schemas.microsoft.com/office/powerpoint/2010/main" val="61335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Process: </a:t>
            </a:r>
          </a:p>
        </p:txBody>
      </p:sp>
      <p:pic>
        <p:nvPicPr>
          <p:cNvPr id="4" name="Picture 2" descr="Rational Unified Process / RUP - software development method | toolshero"/>
          <p:cNvPicPr>
            <a:picLocks noGrp="1" noChangeAspect="1" noChangeArrowheads="1"/>
          </p:cNvPicPr>
          <p:nvPr>
            <p:ph idx="1"/>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t="15401"/>
          <a:stretch/>
        </p:blipFill>
        <p:spPr bwMode="auto">
          <a:xfrm>
            <a:off x="7359161" y="2120097"/>
            <a:ext cx="4778214" cy="35257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1623653"/>
            <a:ext cx="1544515" cy="461665"/>
          </a:xfrm>
          <a:prstGeom prst="rect">
            <a:avLst/>
          </a:prstGeom>
          <a:noFill/>
        </p:spPr>
        <p:txBody>
          <a:bodyPr wrap="square" rtlCol="0">
            <a:spAutoFit/>
          </a:bodyPr>
          <a:lstStyle/>
          <a:p>
            <a:r>
              <a:rPr lang="en-US" sz="2400" u="sng" dirty="0"/>
              <a:t>Inception:</a:t>
            </a:r>
          </a:p>
        </p:txBody>
      </p:sp>
      <p:pic>
        <p:nvPicPr>
          <p:cNvPr id="2050" name="Picture 2" descr="Starting Point — HOPE CHURCH"/>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11183" y="1623653"/>
            <a:ext cx="1488587" cy="9928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199" y="2936631"/>
            <a:ext cx="6717323" cy="3724096"/>
          </a:xfrm>
          <a:prstGeom prst="rect">
            <a:avLst/>
          </a:prstGeom>
          <a:noFill/>
        </p:spPr>
        <p:txBody>
          <a:bodyPr wrap="square" rtlCol="0">
            <a:spAutoFit/>
          </a:bodyPr>
          <a:lstStyle/>
          <a:p>
            <a:pPr marL="285750" indent="-285750">
              <a:buFont typeface="Arial" panose="020B0604020202020204" pitchFamily="34" charset="0"/>
              <a:buChar char="•"/>
            </a:pPr>
            <a:r>
              <a:rPr lang="en-US" dirty="0"/>
              <a:t>Short phase</a:t>
            </a:r>
          </a:p>
          <a:p>
            <a:pPr marL="285750" indent="-285750">
              <a:buFont typeface="Arial" panose="020B0604020202020204" pitchFamily="34" charset="0"/>
              <a:buChar char="•"/>
            </a:pPr>
            <a:r>
              <a:rPr lang="en-US" dirty="0"/>
              <a:t>Business case and vision is established (Why?)</a:t>
            </a:r>
          </a:p>
          <a:p>
            <a:pPr marL="285750" indent="-285750">
              <a:buFont typeface="Arial" panose="020B0604020202020204" pitchFamily="34" charset="0"/>
              <a:buChar char="•"/>
            </a:pPr>
            <a:r>
              <a:rPr lang="en-US" dirty="0"/>
              <a:t>Scope</a:t>
            </a:r>
          </a:p>
          <a:p>
            <a:pPr marL="285750" indent="-285750">
              <a:buFont typeface="Arial" panose="020B0604020202020204" pitchFamily="34" charset="0"/>
              <a:buChar char="•"/>
            </a:pPr>
            <a:r>
              <a:rPr lang="en-US" dirty="0"/>
              <a:t>Feasibility study</a:t>
            </a:r>
          </a:p>
          <a:p>
            <a:pPr algn="l"/>
            <a:r>
              <a:rPr lang="en-US" dirty="0"/>
              <a:t>Build vs Buy(</a:t>
            </a:r>
            <a:r>
              <a:rPr lang="en-US" b="0" i="0" dirty="0">
                <a:solidFill>
                  <a:srgbClr val="1F1F1F"/>
                </a:solidFill>
                <a:effectLst/>
                <a:latin typeface="Source Sans Pro" panose="020B0503030403020204" pitchFamily="34" charset="0"/>
              </a:rPr>
              <a:t>is it better to build ourselves or should we just get it </a:t>
            </a:r>
            <a:endParaRPr lang="en-US" b="0" i="0" dirty="0">
              <a:effectLst/>
              <a:latin typeface="OpenSans"/>
            </a:endParaRPr>
          </a:p>
          <a:p>
            <a:pPr algn="l"/>
            <a:r>
              <a:rPr lang="en-US" b="0" i="0" dirty="0">
                <a:solidFill>
                  <a:srgbClr val="1F1F1F"/>
                </a:solidFill>
                <a:effectLst/>
                <a:latin typeface="Source Sans Pro" panose="020B0503030403020204" pitchFamily="34" charset="0"/>
              </a:rPr>
              <a:t>off the shelf or buy or have someone build it for us?</a:t>
            </a:r>
            <a:r>
              <a:rPr lang="en-US" dirty="0"/>
              <a:t>)</a:t>
            </a:r>
          </a:p>
          <a:p>
            <a:pPr algn="l"/>
            <a:r>
              <a:rPr lang="en-US" dirty="0"/>
              <a:t>Should we proceed or stop?</a:t>
            </a:r>
          </a:p>
          <a:p>
            <a:pPr marL="285750" indent="-285750">
              <a:buFont typeface="Arial" panose="020B0604020202020204" pitchFamily="34" charset="0"/>
              <a:buChar char="•"/>
            </a:pPr>
            <a:r>
              <a:rPr lang="en-US" dirty="0"/>
              <a:t>Preliminary budget and cost estimation(rough estimates)</a:t>
            </a:r>
          </a:p>
          <a:p>
            <a:pPr marL="285750" indent="-285750">
              <a:buFont typeface="Arial" panose="020B0604020202020204" pitchFamily="34" charset="0"/>
              <a:buChar char="•"/>
            </a:pPr>
            <a:r>
              <a:rPr lang="en-US" sz="2000" b="1" i="0" dirty="0">
                <a:solidFill>
                  <a:srgbClr val="1F1F1F"/>
                </a:solidFill>
                <a:effectLst/>
                <a:latin typeface="Source Sans Pro" panose="020B0503030403020204" pitchFamily="34" charset="0"/>
              </a:rPr>
              <a:t>Milestone: </a:t>
            </a:r>
            <a:r>
              <a:rPr lang="en-US" sz="2000" i="0" dirty="0">
                <a:solidFill>
                  <a:srgbClr val="1F1F1F"/>
                </a:solidFill>
                <a:effectLst/>
                <a:latin typeface="Source Sans Pro" panose="020B0503030403020204" pitchFamily="34" charset="0"/>
              </a:rPr>
              <a:t>at</a:t>
            </a:r>
            <a:r>
              <a:rPr lang="en-US" b="0" i="0" dirty="0">
                <a:solidFill>
                  <a:srgbClr val="1F1F1F"/>
                </a:solidFill>
                <a:effectLst/>
                <a:latin typeface="Source Sans Pro" panose="020B0503030403020204" pitchFamily="34" charset="0"/>
              </a:rPr>
              <a:t> the end of this phase, you have this milestone called </a:t>
            </a:r>
            <a:r>
              <a:rPr lang="en-US" b="1" i="0" dirty="0">
                <a:solidFill>
                  <a:srgbClr val="1F1F1F"/>
                </a:solidFill>
                <a:effectLst/>
                <a:latin typeface="Source Sans Pro" panose="020B0503030403020204" pitchFamily="34" charset="0"/>
              </a:rPr>
              <a:t>Lifecycle Objective</a:t>
            </a:r>
            <a:endParaRPr lang="en-US" b="1" i="0" dirty="0">
              <a:effectLst/>
              <a:latin typeface="OpenSans"/>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052" name="Picture 4" descr="👆 Backhand Index Pointing Up Emoji — Meaning, Copy &amp; Pas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74523" y="5409345"/>
            <a:ext cx="369277" cy="369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89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4799</TotalTime>
  <Words>2469</Words>
  <Application>Microsoft Office PowerPoint</Application>
  <PresentationFormat>Widescreen</PresentationFormat>
  <Paragraphs>465</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OpenSans</vt:lpstr>
      <vt:lpstr>Roboto</vt:lpstr>
      <vt:lpstr>Source Sans Pro</vt:lpstr>
      <vt:lpstr>Times New Roman</vt:lpstr>
      <vt:lpstr>Wingdings</vt:lpstr>
      <vt:lpstr>Office Theme</vt:lpstr>
      <vt:lpstr>Software Analysis and Design (CS:3004)  </vt:lpstr>
      <vt:lpstr>The Unified Process</vt:lpstr>
      <vt:lpstr>Process Overview</vt:lpstr>
      <vt:lpstr>PowerPoint Presentation</vt:lpstr>
      <vt:lpstr>History of UP </vt:lpstr>
      <vt:lpstr>UP utilizes Millers Law(An Incremental Process )</vt:lpstr>
      <vt:lpstr>ITERATIVE DEVELOPMENT AND THE UNIFIED PROCESS</vt:lpstr>
      <vt:lpstr>Unified Process:</vt:lpstr>
      <vt:lpstr>Unified Process: </vt:lpstr>
      <vt:lpstr>Unified Process: </vt:lpstr>
      <vt:lpstr>Unified Process: </vt:lpstr>
      <vt:lpstr>Unified Process: </vt:lpstr>
      <vt:lpstr>Unified Process Phases</vt:lpstr>
      <vt:lpstr>Phase Deliverables</vt:lpstr>
      <vt:lpstr>Characteristics:</vt:lpstr>
      <vt:lpstr>User centric </vt:lpstr>
      <vt:lpstr>Predictive or Adaptive?</vt:lpstr>
      <vt:lpstr>Unified Process:</vt:lpstr>
      <vt:lpstr>UP Artifacts:</vt:lpstr>
      <vt:lpstr>UP variants</vt:lpstr>
      <vt:lpstr>Rational unified Process: (RUP)</vt:lpstr>
      <vt:lpstr>Primary Workflows</vt:lpstr>
      <vt:lpstr>Supporting Workflows  of The Unified Process</vt:lpstr>
      <vt:lpstr>workflows</vt:lpstr>
      <vt:lpstr>Six best “must” UP practices</vt:lpstr>
      <vt:lpstr>Six best “must” UP practices</vt:lpstr>
      <vt:lpstr>Six best “must” UP practices</vt:lpstr>
      <vt:lpstr>Six best “must” UP practices</vt:lpstr>
      <vt:lpstr>Task</vt:lpstr>
      <vt:lpstr>Analysis</vt:lpstr>
      <vt:lpstr>Solution</vt:lpstr>
      <vt:lpstr>Situation to read:</vt:lpstr>
      <vt:lpstr>PowerPoint Presentation</vt:lpstr>
      <vt:lpstr>Planning Workflow</vt:lpstr>
      <vt:lpstr>Requirements Workflow</vt:lpstr>
      <vt:lpstr>Requirements Workflow</vt:lpstr>
      <vt:lpstr>Requirements Workflow</vt:lpstr>
      <vt:lpstr>Analysis Workflow</vt:lpstr>
      <vt:lpstr>Analysis Workflow</vt:lpstr>
      <vt:lpstr>Analysis Workflow</vt:lpstr>
      <vt:lpstr>Design Workflow</vt:lpstr>
      <vt:lpstr>Design Workflow</vt:lpstr>
      <vt:lpstr>Design Workflow</vt:lpstr>
      <vt:lpstr>Design Workflow</vt:lpstr>
      <vt:lpstr>Implementation Workflow</vt:lpstr>
      <vt:lpstr>Implementation Workflow</vt:lpstr>
      <vt:lpstr>Test Workflow</vt:lpstr>
      <vt:lpstr>Test Workflow</vt:lpstr>
      <vt:lpstr>Deployment Workflow</vt:lpstr>
      <vt:lpstr>Deployment Workflow</vt:lpstr>
      <vt:lpstr>Deployment Workflow</vt:lpstr>
      <vt:lpstr>Software Project Management  Plan  Once the client has signed off the specifications, detailed planning and  estimating begins</vt:lpstr>
      <vt:lpstr>Post delivery Maintenance</vt:lpstr>
      <vt:lpstr>Retirement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(CS:324)</dc:title>
  <dc:creator>Miss. Romasha Khurshid</dc:creator>
  <cp:lastModifiedBy>Nida</cp:lastModifiedBy>
  <cp:revision>112</cp:revision>
  <dcterms:created xsi:type="dcterms:W3CDTF">2020-09-04T05:19:32Z</dcterms:created>
  <dcterms:modified xsi:type="dcterms:W3CDTF">2022-09-20T12:32:15Z</dcterms:modified>
</cp:coreProperties>
</file>