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9" r:id="rId5"/>
    <p:sldId id="262" r:id="rId6"/>
    <p:sldId id="263" r:id="rId7"/>
    <p:sldId id="264" r:id="rId8"/>
    <p:sldId id="268" r:id="rId9"/>
    <p:sldId id="265" r:id="rId10"/>
    <p:sldId id="266" r:id="rId11"/>
    <p:sldId id="267" r:id="rId12"/>
    <p:sldId id="272" r:id="rId13"/>
    <p:sldId id="273" r:id="rId14"/>
    <p:sldId id="269" r:id="rId15"/>
    <p:sldId id="270" r:id="rId16"/>
    <p:sldId id="271" r:id="rId1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754" autoAdjust="0"/>
  </p:normalViewPr>
  <p:slideViewPr>
    <p:cSldViewPr snapToGrid="0">
      <p:cViewPr varScale="1">
        <p:scale>
          <a:sx n="87" d="100"/>
          <a:sy n="87" d="100"/>
        </p:scale>
        <p:origin x="15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98195-B451-4332-88A2-763DF1361D46}" type="datetimeFigureOut">
              <a:rPr lang="x-none" smtClean="0"/>
              <a:t>10/20/2022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CF77B-B34A-492D-8B37-171E70FB16F0}" type="slidenum">
              <a:rPr lang="x-none" smtClean="0"/>
              <a:t>‹#›</a:t>
            </a:fld>
            <a:endParaRPr lang="x-none"/>
          </a:p>
        </p:txBody>
      </p:sp>
    </p:spTree>
    <p:extLst>
      <p:ext uri="{BB962C8B-B14F-4D97-AF65-F5344CB8AC3E}">
        <p14:creationId xmlns:p14="http://schemas.microsoft.com/office/powerpoint/2010/main" val="355746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D7CF77B-B34A-492D-8B37-171E70FB16F0}" type="slidenum">
              <a:rPr lang="x-none" smtClean="0"/>
              <a:t>2</a:t>
            </a:fld>
            <a:endParaRPr lang="x-none"/>
          </a:p>
        </p:txBody>
      </p:sp>
    </p:spTree>
    <p:extLst>
      <p:ext uri="{BB962C8B-B14F-4D97-AF65-F5344CB8AC3E}">
        <p14:creationId xmlns:p14="http://schemas.microsoft.com/office/powerpoint/2010/main" val="277215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CF77B-B34A-492D-8B37-171E70FB16F0}" type="slidenum">
              <a:rPr lang="x-none" smtClean="0"/>
              <a:t>3</a:t>
            </a:fld>
            <a:endParaRPr lang="x-none"/>
          </a:p>
        </p:txBody>
      </p:sp>
    </p:spTree>
    <p:extLst>
      <p:ext uri="{BB962C8B-B14F-4D97-AF65-F5344CB8AC3E}">
        <p14:creationId xmlns:p14="http://schemas.microsoft.com/office/powerpoint/2010/main" val="371772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2D7CF77B-B34A-492D-8B37-171E70FB16F0}" type="slidenum">
              <a:rPr lang="x-none" smtClean="0"/>
              <a:t>11</a:t>
            </a:fld>
            <a:endParaRPr lang="x-none"/>
          </a:p>
        </p:txBody>
      </p:sp>
    </p:spTree>
    <p:extLst>
      <p:ext uri="{BB962C8B-B14F-4D97-AF65-F5344CB8AC3E}">
        <p14:creationId xmlns:p14="http://schemas.microsoft.com/office/powerpoint/2010/main" val="61147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7CF77B-B34A-492D-8B37-171E70FB16F0}" type="slidenum">
              <a:rPr lang="x-none" smtClean="0"/>
              <a:t>16</a:t>
            </a:fld>
            <a:endParaRPr lang="x-none"/>
          </a:p>
        </p:txBody>
      </p:sp>
    </p:spTree>
    <p:extLst>
      <p:ext uri="{BB962C8B-B14F-4D97-AF65-F5344CB8AC3E}">
        <p14:creationId xmlns:p14="http://schemas.microsoft.com/office/powerpoint/2010/main" val="83752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920B-53E2-44BA-8F02-51EC7F62F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08DB7782-9492-4B9C-B616-EAB446DAC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53DA2F85-C5E8-46DB-A1B6-2A555B54E5A7}"/>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5" name="Footer Placeholder 4">
            <a:extLst>
              <a:ext uri="{FF2B5EF4-FFF2-40B4-BE49-F238E27FC236}">
                <a16:creationId xmlns:a16="http://schemas.microsoft.com/office/drawing/2014/main" id="{F0C4A897-2591-44CE-8EEA-0D4EAAA6124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54A9984-9246-4E30-930B-4871F799DDA8}"/>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22109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4A05-237A-4A03-A538-D986972811C3}"/>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AE5A3144-9EE8-4F50-BA3C-950E2ED15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E2EFF075-C0E6-4F1C-9B09-547C22EFAFA8}"/>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5" name="Footer Placeholder 4">
            <a:extLst>
              <a:ext uri="{FF2B5EF4-FFF2-40B4-BE49-F238E27FC236}">
                <a16:creationId xmlns:a16="http://schemas.microsoft.com/office/drawing/2014/main" id="{A659EBD2-83BC-47CA-92BA-19A1A527B8C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2A2CB5C-69DF-47DB-83A5-412B10E74BC6}"/>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366565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AB866-9934-468D-8FBD-7071C3E0D0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986EED4D-1C79-4925-B0D9-BE6EFB5E7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B531295-9F2B-4EA5-9016-D8253D912678}"/>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5" name="Footer Placeholder 4">
            <a:extLst>
              <a:ext uri="{FF2B5EF4-FFF2-40B4-BE49-F238E27FC236}">
                <a16:creationId xmlns:a16="http://schemas.microsoft.com/office/drawing/2014/main" id="{273056E6-FC65-4EF6-9995-93B8516FA5C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875D32C-2C56-465E-8300-01B4F419427F}"/>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59015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2771-6602-40FA-9A44-678524B1F62E}"/>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1AC3BD8-E4EF-4A31-B2E1-C8DEB1660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15BC748-53A7-422D-B5FE-AF7EC533C752}"/>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5" name="Footer Placeholder 4">
            <a:extLst>
              <a:ext uri="{FF2B5EF4-FFF2-40B4-BE49-F238E27FC236}">
                <a16:creationId xmlns:a16="http://schemas.microsoft.com/office/drawing/2014/main" id="{F19B2BBC-F3C5-4008-A7C8-F648592C14D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090B6FD-27DA-4A8A-8C33-284BDBA47760}"/>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364541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296F-7AC2-443C-B7B3-76262B118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84EC9852-97D9-475B-A8A0-613EAE579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25FD44-4C3F-4CB9-AAC1-F87FFEC10DF9}"/>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5" name="Footer Placeholder 4">
            <a:extLst>
              <a:ext uri="{FF2B5EF4-FFF2-40B4-BE49-F238E27FC236}">
                <a16:creationId xmlns:a16="http://schemas.microsoft.com/office/drawing/2014/main" id="{622D2E3D-F731-45DA-8E7F-3A0C559ACE8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D731025-5B27-45F2-A7C7-43434F9F7015}"/>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23766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867B-BD93-481E-AA28-2537792C1BF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B2262AC9-700E-4C2B-A180-BD82EDFF0E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F22707A-25D8-4935-B495-D432FAF08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F9B76E2-A464-4DE1-94AF-0B104253AEC9}"/>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6" name="Footer Placeholder 5">
            <a:extLst>
              <a:ext uri="{FF2B5EF4-FFF2-40B4-BE49-F238E27FC236}">
                <a16:creationId xmlns:a16="http://schemas.microsoft.com/office/drawing/2014/main" id="{36C24FD7-119C-4D65-B687-8C11FF8AACC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7D71D0C-3AF9-4958-AE15-6F0392646ACD}"/>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62561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0F82-3B1F-4414-B199-B6643CE8882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2CFEC9DE-10A8-46F5-BE28-D4F5556F5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C7A01-120C-48DB-A58A-191788BC0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6159F75-1761-43EF-BDF9-A48C2A335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BDBDF-F49A-4168-B30C-E0CB8078B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232BAED7-25C4-4406-A57D-8ADBC206C62B}"/>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8" name="Footer Placeholder 7">
            <a:extLst>
              <a:ext uri="{FF2B5EF4-FFF2-40B4-BE49-F238E27FC236}">
                <a16:creationId xmlns:a16="http://schemas.microsoft.com/office/drawing/2014/main" id="{5604E4D0-0D17-4702-B662-E3FC5C53A3E7}"/>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E422CE77-3CB1-4135-A79F-379907E46C04}"/>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399319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130A-5D75-4A20-8D1A-71E379C0507D}"/>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6C50E194-D709-473C-B99A-DCBEC945AFD8}"/>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4" name="Footer Placeholder 3">
            <a:extLst>
              <a:ext uri="{FF2B5EF4-FFF2-40B4-BE49-F238E27FC236}">
                <a16:creationId xmlns:a16="http://schemas.microsoft.com/office/drawing/2014/main" id="{13041EEC-76E2-4B4F-BC42-9E08E280828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66342DF9-99FE-40E9-A600-6E3FEA536A03}"/>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25817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D5A56-521F-41BF-BB8D-EE0FF5FC6413}"/>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3" name="Footer Placeholder 2">
            <a:extLst>
              <a:ext uri="{FF2B5EF4-FFF2-40B4-BE49-F238E27FC236}">
                <a16:creationId xmlns:a16="http://schemas.microsoft.com/office/drawing/2014/main" id="{EED8123D-E5F9-4EE9-A9A8-47F9F2BB212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4035D73-3DAB-4259-B94B-2C743A49D7D0}"/>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428288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84A2-CCF8-466D-9711-8E64B9E81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2C4E6E2B-C4A1-4939-9D59-F407CCD7A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541C50AA-D97E-436B-8694-4C1D902D8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4E2B9-3EC4-495E-9C09-AAA9537DCD57}"/>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6" name="Footer Placeholder 5">
            <a:extLst>
              <a:ext uri="{FF2B5EF4-FFF2-40B4-BE49-F238E27FC236}">
                <a16:creationId xmlns:a16="http://schemas.microsoft.com/office/drawing/2014/main" id="{B56CC787-2828-492E-B1DD-73B42298268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60607E0-6969-418A-8A0F-A1A0CC860890}"/>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379024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4BA0-1197-4A8D-A567-61FDCF472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2021CFAA-71A3-47B0-B463-0423CCE44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89720E2A-3529-4B63-AFB9-8DC77B104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2F595-CFFD-42A4-8E61-DBAFE328337D}"/>
              </a:ext>
            </a:extLst>
          </p:cNvPr>
          <p:cNvSpPr>
            <a:spLocks noGrp="1"/>
          </p:cNvSpPr>
          <p:nvPr>
            <p:ph type="dt" sz="half" idx="10"/>
          </p:nvPr>
        </p:nvSpPr>
        <p:spPr/>
        <p:txBody>
          <a:bodyPr/>
          <a:lstStyle/>
          <a:p>
            <a:fld id="{FDC97B69-CD65-406B-A962-9CA8D21B0D3F}" type="datetimeFigureOut">
              <a:rPr lang="x-none" smtClean="0"/>
              <a:t>10/20/2022</a:t>
            </a:fld>
            <a:endParaRPr lang="x-none"/>
          </a:p>
        </p:txBody>
      </p:sp>
      <p:sp>
        <p:nvSpPr>
          <p:cNvPr id="6" name="Footer Placeholder 5">
            <a:extLst>
              <a:ext uri="{FF2B5EF4-FFF2-40B4-BE49-F238E27FC236}">
                <a16:creationId xmlns:a16="http://schemas.microsoft.com/office/drawing/2014/main" id="{1F1F7411-792E-4F30-BEEA-75AAAC8020E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9F5F638C-75C1-4733-818C-ED190E8FE4FF}"/>
              </a:ext>
            </a:extLst>
          </p:cNvPr>
          <p:cNvSpPr>
            <a:spLocks noGrp="1"/>
          </p:cNvSpPr>
          <p:nvPr>
            <p:ph type="sldNum" sz="quarter" idx="12"/>
          </p:nvPr>
        </p:nvSpPr>
        <p:spPr/>
        <p:txBody>
          <a:bodyPr/>
          <a:lstStyle/>
          <a:p>
            <a:fld id="{FEB47B3B-A56A-494E-816E-908C40E291B0}" type="slidenum">
              <a:rPr lang="x-none" smtClean="0"/>
              <a:t>‹#›</a:t>
            </a:fld>
            <a:endParaRPr lang="x-none"/>
          </a:p>
        </p:txBody>
      </p:sp>
    </p:spTree>
    <p:extLst>
      <p:ext uri="{BB962C8B-B14F-4D97-AF65-F5344CB8AC3E}">
        <p14:creationId xmlns:p14="http://schemas.microsoft.com/office/powerpoint/2010/main" val="131680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43E06-966A-4BBA-97FA-02F7533A8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D6F04D3F-A659-4F03-8DF3-D07B26E7F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043C0D8-6A15-4ADC-9773-1846CC8DA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97B69-CD65-406B-A962-9CA8D21B0D3F}" type="datetimeFigureOut">
              <a:rPr lang="x-none" smtClean="0"/>
              <a:t>10/20/2022</a:t>
            </a:fld>
            <a:endParaRPr lang="x-none"/>
          </a:p>
        </p:txBody>
      </p:sp>
      <p:sp>
        <p:nvSpPr>
          <p:cNvPr id="5" name="Footer Placeholder 4">
            <a:extLst>
              <a:ext uri="{FF2B5EF4-FFF2-40B4-BE49-F238E27FC236}">
                <a16:creationId xmlns:a16="http://schemas.microsoft.com/office/drawing/2014/main" id="{86BF2D1D-D9F0-4A64-AAB0-29FC76D23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5B55A044-EF3D-48A4-81ED-B9748B5BD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47B3B-A56A-494E-816E-908C40E291B0}" type="slidenum">
              <a:rPr lang="x-none" smtClean="0"/>
              <a:t>‹#›</a:t>
            </a:fld>
            <a:endParaRPr lang="x-none"/>
          </a:p>
        </p:txBody>
      </p:sp>
    </p:spTree>
    <p:extLst>
      <p:ext uri="{BB962C8B-B14F-4D97-AF65-F5344CB8AC3E}">
        <p14:creationId xmlns:p14="http://schemas.microsoft.com/office/powerpoint/2010/main" val="355550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A681-44B8-4377-B8E3-67527344FFA6}"/>
              </a:ext>
            </a:extLst>
          </p:cNvPr>
          <p:cNvSpPr>
            <a:spLocks noGrp="1"/>
          </p:cNvSpPr>
          <p:nvPr>
            <p:ph type="ctrTitle"/>
          </p:nvPr>
        </p:nvSpPr>
        <p:spPr/>
        <p:txBody>
          <a:bodyPr>
            <a:noAutofit/>
          </a:bodyPr>
          <a:lstStyle/>
          <a:p>
            <a:r>
              <a:rPr lang="en-US" sz="2800" dirty="0"/>
              <a:t>Course</a:t>
            </a:r>
            <a:r>
              <a:rPr lang="en-US" sz="3200" dirty="0"/>
              <a:t> </a:t>
            </a:r>
            <a:r>
              <a:rPr lang="en-US" sz="2800" dirty="0"/>
              <a:t>Instructor</a:t>
            </a:r>
            <a:r>
              <a:rPr lang="en-US" sz="3200" dirty="0"/>
              <a:t>: </a:t>
            </a:r>
            <a:r>
              <a:rPr lang="en-US" sz="2800" dirty="0"/>
              <a:t>Nida Munawar</a:t>
            </a:r>
            <a:br>
              <a:rPr lang="en-US" sz="2800" dirty="0"/>
            </a:br>
            <a:r>
              <a:rPr lang="en-US" sz="2800" dirty="0"/>
              <a:t>Email Address: nida.munawar@nu.edu.pk</a:t>
            </a:r>
            <a:r>
              <a:rPr lang="en-US" sz="3200" dirty="0"/>
              <a:t/>
            </a:r>
            <a:br>
              <a:rPr lang="en-US" sz="3200" dirty="0"/>
            </a:br>
            <a:endParaRPr lang="x-none" sz="2800" dirty="0"/>
          </a:p>
        </p:txBody>
      </p:sp>
      <p:sp>
        <p:nvSpPr>
          <p:cNvPr id="3" name="Subtitle 2">
            <a:extLst>
              <a:ext uri="{FF2B5EF4-FFF2-40B4-BE49-F238E27FC236}">
                <a16:creationId xmlns:a16="http://schemas.microsoft.com/office/drawing/2014/main" id="{A8DF541A-A58B-4685-956D-FB461BFCC4E5}"/>
              </a:ext>
            </a:extLst>
          </p:cNvPr>
          <p:cNvSpPr>
            <a:spLocks noGrp="1"/>
          </p:cNvSpPr>
          <p:nvPr>
            <p:ph type="subTitle" idx="1"/>
          </p:nvPr>
        </p:nvSpPr>
        <p:spPr/>
        <p:txBody>
          <a:bodyPr/>
          <a:lstStyle/>
          <a:p>
            <a:r>
              <a:rPr lang="en-US" dirty="0"/>
              <a:t>Chapter 6</a:t>
            </a:r>
          </a:p>
          <a:p>
            <a:r>
              <a:rPr lang="en-US" dirty="0"/>
              <a:t>Advanced Dynamic Modeling Illustrated by Real-Time Systems</a:t>
            </a:r>
          </a:p>
          <a:p>
            <a:r>
              <a:rPr lang="en-US" dirty="0"/>
              <a:t>Textbook: UML 2 toolkit</a:t>
            </a:r>
            <a:endParaRPr lang="x-none" dirty="0"/>
          </a:p>
        </p:txBody>
      </p:sp>
    </p:spTree>
    <p:extLst>
      <p:ext uri="{BB962C8B-B14F-4D97-AF65-F5344CB8AC3E}">
        <p14:creationId xmlns:p14="http://schemas.microsoft.com/office/powerpoint/2010/main" val="3364483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11BF-2D29-42F3-919A-E5A180513B85}"/>
              </a:ext>
            </a:extLst>
          </p:cNvPr>
          <p:cNvSpPr>
            <a:spLocks noGrp="1"/>
          </p:cNvSpPr>
          <p:nvPr>
            <p:ph type="title"/>
          </p:nvPr>
        </p:nvSpPr>
        <p:spPr/>
        <p:txBody>
          <a:bodyPr/>
          <a:lstStyle/>
          <a:p>
            <a:r>
              <a:rPr lang="en-US" b="1" dirty="0"/>
              <a:t>Example of Soft RTS</a:t>
            </a:r>
            <a:endParaRPr lang="x-none" b="1" dirty="0"/>
          </a:p>
        </p:txBody>
      </p:sp>
      <p:sp>
        <p:nvSpPr>
          <p:cNvPr id="3" name="Content Placeholder 2">
            <a:extLst>
              <a:ext uri="{FF2B5EF4-FFF2-40B4-BE49-F238E27FC236}">
                <a16:creationId xmlns:a16="http://schemas.microsoft.com/office/drawing/2014/main" id="{CDDF894D-C7DD-4F45-8542-EB2C9F9000A1}"/>
              </a:ext>
            </a:extLst>
          </p:cNvPr>
          <p:cNvSpPr>
            <a:spLocks noGrp="1"/>
          </p:cNvSpPr>
          <p:nvPr>
            <p:ph idx="1"/>
          </p:nvPr>
        </p:nvSpPr>
        <p:spPr/>
        <p:txBody>
          <a:bodyPr>
            <a:normAutofit lnSpcReduction="10000"/>
          </a:bodyPr>
          <a:lstStyle/>
          <a:p>
            <a:r>
              <a:rPr lang="en-US" dirty="0"/>
              <a:t>for instance, in a digital telephone system: it may take a long time to connect a call, or the connection may fail; neither scenario is considered a serious or dangerous error, but they are situations the company wants to avoid.</a:t>
            </a:r>
          </a:p>
          <a:p>
            <a:r>
              <a:rPr lang="en-US" b="0" i="0" dirty="0">
                <a:solidFill>
                  <a:srgbClr val="2E2E2E"/>
                </a:solidFill>
                <a:effectLst/>
                <a:latin typeface="NexusSans"/>
              </a:rPr>
              <a:t>A good example of soft real-time is the network of automated teller machines. “Come on,” I hear you say, “the ATM network isn’t real-time.” Oh yes it is, because when you put your card in that machine, you expect a response within a few seconds. So the designers of the ATM network have set a goal of responding in, say, 5 seconds. But they are not going to get terribly upset if occasionally it takes a few seconds longer. After all, what’s the worst that can happen? You get annoyed.</a:t>
            </a:r>
            <a:endParaRPr lang="x-none" dirty="0"/>
          </a:p>
        </p:txBody>
      </p:sp>
    </p:spTree>
    <p:extLst>
      <p:ext uri="{BB962C8B-B14F-4D97-AF65-F5344CB8AC3E}">
        <p14:creationId xmlns:p14="http://schemas.microsoft.com/office/powerpoint/2010/main" val="45242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3678-1AB1-4916-B237-4E97DB62E696}"/>
              </a:ext>
            </a:extLst>
          </p:cNvPr>
          <p:cNvSpPr>
            <a:spLocks noGrp="1"/>
          </p:cNvSpPr>
          <p:nvPr>
            <p:ph type="title"/>
          </p:nvPr>
        </p:nvSpPr>
        <p:spPr/>
        <p:txBody>
          <a:bodyPr/>
          <a:lstStyle/>
          <a:p>
            <a:r>
              <a:rPr lang="en-US" dirty="0"/>
              <a:t>Attributes of a Real-Time System</a:t>
            </a:r>
            <a:endParaRPr lang="x-none" dirty="0"/>
          </a:p>
        </p:txBody>
      </p:sp>
      <p:sp>
        <p:nvSpPr>
          <p:cNvPr id="3" name="Content Placeholder 2">
            <a:extLst>
              <a:ext uri="{FF2B5EF4-FFF2-40B4-BE49-F238E27FC236}">
                <a16:creationId xmlns:a16="http://schemas.microsoft.com/office/drawing/2014/main" id="{AC5F0352-EDB8-4981-AB95-C21EBA9303A2}"/>
              </a:ext>
            </a:extLst>
          </p:cNvPr>
          <p:cNvSpPr>
            <a:spLocks noGrp="1"/>
          </p:cNvSpPr>
          <p:nvPr>
            <p:ph idx="1"/>
          </p:nvPr>
        </p:nvSpPr>
        <p:spPr/>
        <p:txBody>
          <a:bodyPr>
            <a:normAutofit fontScale="92500" lnSpcReduction="20000"/>
          </a:bodyPr>
          <a:lstStyle/>
          <a:p>
            <a:r>
              <a:rPr lang="en-US" b="1" dirty="0"/>
              <a:t>Timeliness is important: </a:t>
            </a:r>
            <a:r>
              <a:rPr lang="en-US" dirty="0"/>
              <a:t>The system performs its functions within specified time limits (“response time”). All specified time deadlines must be handled by the system.</a:t>
            </a:r>
          </a:p>
          <a:p>
            <a:r>
              <a:rPr lang="en-US" b="1" dirty="0"/>
              <a:t>It is </a:t>
            </a:r>
            <a:r>
              <a:rPr lang="en-US" b="1" dirty="0" err="1"/>
              <a:t>reactive:</a:t>
            </a:r>
            <a:r>
              <a:rPr lang="en-US" dirty="0" err="1"/>
              <a:t>The</a:t>
            </a:r>
            <a:r>
              <a:rPr lang="en-US" dirty="0"/>
              <a:t> system is continuously responding to events from the external environment that trigger the execution of the system</a:t>
            </a:r>
            <a:endParaRPr lang="en-US" b="1" dirty="0"/>
          </a:p>
          <a:p>
            <a:r>
              <a:rPr lang="en-US" b="1" dirty="0"/>
              <a:t>It contains concurrently executing control processes, where different parts of the software run in parallel.</a:t>
            </a:r>
          </a:p>
          <a:p>
            <a:r>
              <a:rPr lang="en-US" b="1" dirty="0"/>
              <a:t>It has very high requirements in most of the non-function-related areas such as reliability, fault tolerance, and performance.</a:t>
            </a:r>
          </a:p>
          <a:p>
            <a:r>
              <a:rPr lang="en-US" b="1" dirty="0"/>
              <a:t>It is not </a:t>
            </a:r>
            <a:r>
              <a:rPr lang="en-US" b="1" dirty="0" err="1"/>
              <a:t>deterministic:</a:t>
            </a:r>
            <a:r>
              <a:rPr lang="en-US" dirty="0" err="1"/>
              <a:t>It</a:t>
            </a:r>
            <a:r>
              <a:rPr lang="en-US" dirty="0"/>
              <a:t> is difficult to formally prove that the system will work in all situations under all conditions, due to the complexity of concurrency, the unpredictable events, and the hardware involved.</a:t>
            </a:r>
            <a:endParaRPr lang="x-none" b="1" dirty="0"/>
          </a:p>
        </p:txBody>
      </p:sp>
    </p:spTree>
    <p:extLst>
      <p:ext uri="{BB962C8B-B14F-4D97-AF65-F5344CB8AC3E}">
        <p14:creationId xmlns:p14="http://schemas.microsoft.com/office/powerpoint/2010/main" val="4021409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Class and Active Object</a:t>
            </a:r>
            <a:endParaRPr lang="en-US" dirty="0"/>
          </a:p>
        </p:txBody>
      </p:sp>
      <p:sp>
        <p:nvSpPr>
          <p:cNvPr id="3" name="Content Placeholder 2"/>
          <p:cNvSpPr>
            <a:spLocks noGrp="1"/>
          </p:cNvSpPr>
          <p:nvPr>
            <p:ph idx="1"/>
          </p:nvPr>
        </p:nvSpPr>
        <p:spPr/>
        <p:txBody>
          <a:bodyPr>
            <a:normAutofit lnSpcReduction="10000"/>
          </a:bodyPr>
          <a:lstStyle/>
          <a:p>
            <a:r>
              <a:rPr lang="en-US" dirty="0"/>
              <a:t>The key structure in a real-time system is the </a:t>
            </a:r>
            <a:r>
              <a:rPr lang="en-US" b="1" dirty="0"/>
              <a:t>active class or object</a:t>
            </a:r>
            <a:r>
              <a:rPr lang="en-US" dirty="0"/>
              <a:t>. An </a:t>
            </a:r>
            <a:r>
              <a:rPr lang="en-US" dirty="0" smtClean="0"/>
              <a:t>active class </a:t>
            </a:r>
            <a:r>
              <a:rPr lang="en-US" dirty="0"/>
              <a:t>owns an execution thread so that all instances of that class, or the </a:t>
            </a:r>
            <a:r>
              <a:rPr lang="en-US" dirty="0" smtClean="0"/>
              <a:t>active objects</a:t>
            </a:r>
            <a:r>
              <a:rPr lang="en-US" dirty="0"/>
              <a:t>, can initiate control </a:t>
            </a:r>
            <a:r>
              <a:rPr lang="en-US" dirty="0" smtClean="0"/>
              <a:t>activity</a:t>
            </a:r>
          </a:p>
          <a:p>
            <a:r>
              <a:rPr lang="en-US" dirty="0"/>
              <a:t>An active class usually is implemented as a process or a thread</a:t>
            </a:r>
            <a:r>
              <a:rPr lang="en-US" dirty="0" smtClean="0"/>
              <a:t>.</a:t>
            </a:r>
          </a:p>
          <a:p>
            <a:r>
              <a:rPr lang="en-US" dirty="0"/>
              <a:t>The important difference between </a:t>
            </a:r>
            <a:r>
              <a:rPr lang="en-US" dirty="0" smtClean="0"/>
              <a:t>process and </a:t>
            </a:r>
            <a:r>
              <a:rPr lang="en-US" dirty="0"/>
              <a:t>thread is that a process normally encapsulates and protects all its </a:t>
            </a:r>
            <a:r>
              <a:rPr lang="en-US" dirty="0" smtClean="0"/>
              <a:t>internal structure </a:t>
            </a:r>
            <a:r>
              <a:rPr lang="en-US" dirty="0"/>
              <a:t>by executing in its own memory space, while a thread executes in </a:t>
            </a:r>
            <a:r>
              <a:rPr lang="en-US" dirty="0" smtClean="0"/>
              <a:t>a memory </a:t>
            </a:r>
            <a:r>
              <a:rPr lang="en-US" dirty="0"/>
              <a:t>space shared with other threads; this memory space can </a:t>
            </a:r>
            <a:r>
              <a:rPr lang="en-US" dirty="0" smtClean="0"/>
              <a:t>contain shared </a:t>
            </a:r>
            <a:r>
              <a:rPr lang="en-US" dirty="0"/>
              <a:t>information (such as other objects). A thread may require </a:t>
            </a:r>
            <a:r>
              <a:rPr lang="en-US" dirty="0" smtClean="0"/>
              <a:t>less resources</a:t>
            </a:r>
            <a:r>
              <a:rPr lang="en-US" dirty="0"/>
              <a:t>, but this means the shared resources must be managed.</a:t>
            </a:r>
          </a:p>
        </p:txBody>
      </p:sp>
    </p:spTree>
    <p:extLst>
      <p:ext uri="{BB962C8B-B14F-4D97-AF65-F5344CB8AC3E}">
        <p14:creationId xmlns:p14="http://schemas.microsoft.com/office/powerpoint/2010/main" val="377730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Class and Active Object</a:t>
            </a:r>
            <a:endParaRPr lang="en-US" dirty="0"/>
          </a:p>
        </p:txBody>
      </p:sp>
      <p:sp>
        <p:nvSpPr>
          <p:cNvPr id="3" name="Content Placeholder 2"/>
          <p:cNvSpPr>
            <a:spLocks noGrp="1"/>
          </p:cNvSpPr>
          <p:nvPr>
            <p:ph idx="1"/>
          </p:nvPr>
        </p:nvSpPr>
        <p:spPr/>
        <p:txBody>
          <a:bodyPr/>
          <a:lstStyle/>
          <a:p>
            <a:r>
              <a:rPr lang="en-US" dirty="0"/>
              <a:t>Active classes are typically implemented through a class library with </a:t>
            </a:r>
            <a:r>
              <a:rPr lang="en-US" dirty="0" smtClean="0"/>
              <a:t>a superclass </a:t>
            </a:r>
            <a:r>
              <a:rPr lang="en-US" dirty="0"/>
              <a:t>for the active class or an interface that an active class can implement.</a:t>
            </a:r>
          </a:p>
          <a:p>
            <a:r>
              <a:rPr lang="en-US" dirty="0"/>
              <a:t>This superclass contains the mapping of process or thread operations</a:t>
            </a:r>
          </a:p>
          <a:p>
            <a:pPr marL="0" indent="0">
              <a:buNone/>
            </a:pPr>
            <a:r>
              <a:rPr lang="en-US" dirty="0"/>
              <a:t>such as start, stop, suspend, resume, priority handling, and so on to the </a:t>
            </a:r>
            <a:r>
              <a:rPr lang="en-US" dirty="0" smtClean="0"/>
              <a:t>corresponding operating </a:t>
            </a:r>
            <a:r>
              <a:rPr lang="en-US" dirty="0"/>
              <a:t>system calls that implement these functions.</a:t>
            </a:r>
          </a:p>
        </p:txBody>
      </p:sp>
      <p:pic>
        <p:nvPicPr>
          <p:cNvPr id="4" name="Picture 3"/>
          <p:cNvPicPr>
            <a:picLocks noChangeAspect="1"/>
          </p:cNvPicPr>
          <p:nvPr/>
        </p:nvPicPr>
        <p:blipFill>
          <a:blip r:embed="rId2"/>
          <a:stretch>
            <a:fillRect/>
          </a:stretch>
        </p:blipFill>
        <p:spPr>
          <a:xfrm>
            <a:off x="3929159" y="4385582"/>
            <a:ext cx="5653379" cy="1926318"/>
          </a:xfrm>
          <a:prstGeom prst="rect">
            <a:avLst/>
          </a:prstGeom>
        </p:spPr>
      </p:pic>
    </p:spTree>
    <p:extLst>
      <p:ext uri="{BB962C8B-B14F-4D97-AF65-F5344CB8AC3E}">
        <p14:creationId xmlns:p14="http://schemas.microsoft.com/office/powerpoint/2010/main" val="196517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a:t>
            </a:r>
            <a:r>
              <a:rPr lang="en-US" b="1" dirty="0" smtClean="0"/>
              <a:t>Class and Active Object</a:t>
            </a:r>
            <a:endParaRPr lang="en-US" dirty="0"/>
          </a:p>
        </p:txBody>
      </p:sp>
      <p:sp>
        <p:nvSpPr>
          <p:cNvPr id="3" name="Content Placeholder 2"/>
          <p:cNvSpPr>
            <a:spLocks noGrp="1"/>
          </p:cNvSpPr>
          <p:nvPr>
            <p:ph idx="1"/>
          </p:nvPr>
        </p:nvSpPr>
        <p:spPr/>
        <p:txBody>
          <a:bodyPr/>
          <a:lstStyle/>
          <a:p>
            <a:r>
              <a:rPr lang="en-US" dirty="0"/>
              <a:t>An Active Class indicates that, when instantiated, the Class controls its own execution. Rather than being invoked or activated by other objects, it can operate standalone and define its own thread of behavior.</a:t>
            </a:r>
            <a:endParaRPr lang="en-US" dirty="0" smtClean="0"/>
          </a:p>
          <a:p>
            <a:r>
              <a:rPr lang="en-US" dirty="0" smtClean="0"/>
              <a:t>An </a:t>
            </a:r>
            <a:r>
              <a:rPr lang="en-US" b="1" dirty="0"/>
              <a:t>active object </a:t>
            </a:r>
            <a:r>
              <a:rPr lang="en-US" dirty="0"/>
              <a:t>runs on and controls its own thread of execution. Not surprisingly, the class of an </a:t>
            </a:r>
            <a:r>
              <a:rPr lang="en-US" dirty="0" smtClean="0"/>
              <a:t>active object </a:t>
            </a:r>
            <a:r>
              <a:rPr lang="en-US" dirty="0"/>
              <a:t>is an </a:t>
            </a:r>
            <a:r>
              <a:rPr lang="en-US" b="1" dirty="0"/>
              <a:t>active class</a:t>
            </a:r>
            <a:r>
              <a:rPr lang="en-US" dirty="0"/>
              <a:t>. In the UML, it may be shown with double vertical lines on the left and right sides </a:t>
            </a:r>
            <a:r>
              <a:rPr lang="en-US" dirty="0" smtClean="0"/>
              <a:t>of the </a:t>
            </a:r>
            <a:r>
              <a:rPr lang="en-US" dirty="0"/>
              <a:t>class box </a:t>
            </a:r>
            <a:endParaRPr lang="en-US" dirty="0" smtClean="0"/>
          </a:p>
        </p:txBody>
      </p:sp>
      <p:pic>
        <p:nvPicPr>
          <p:cNvPr id="5" name="Picture 4"/>
          <p:cNvPicPr>
            <a:picLocks noChangeAspect="1"/>
          </p:cNvPicPr>
          <p:nvPr/>
        </p:nvPicPr>
        <p:blipFill>
          <a:blip r:embed="rId2"/>
          <a:stretch>
            <a:fillRect/>
          </a:stretch>
        </p:blipFill>
        <p:spPr>
          <a:xfrm>
            <a:off x="3135960" y="5026090"/>
            <a:ext cx="6162675" cy="1676400"/>
          </a:xfrm>
          <a:prstGeom prst="rect">
            <a:avLst/>
          </a:prstGeom>
        </p:spPr>
      </p:pic>
    </p:spTree>
    <p:extLst>
      <p:ext uri="{BB962C8B-B14F-4D97-AF65-F5344CB8AC3E}">
        <p14:creationId xmlns:p14="http://schemas.microsoft.com/office/powerpoint/2010/main" val="3557657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Class and Active Object</a:t>
            </a:r>
            <a:endParaRPr lang="en-US" dirty="0"/>
          </a:p>
        </p:txBody>
      </p:sp>
      <p:sp>
        <p:nvSpPr>
          <p:cNvPr id="3" name="Content Placeholder 2"/>
          <p:cNvSpPr>
            <a:spLocks noGrp="1"/>
          </p:cNvSpPr>
          <p:nvPr>
            <p:ph idx="1"/>
          </p:nvPr>
        </p:nvSpPr>
        <p:spPr/>
        <p:txBody>
          <a:bodyPr/>
          <a:lstStyle/>
          <a:p>
            <a:pPr marL="0" indent="0">
              <a:buNone/>
            </a:pPr>
            <a:r>
              <a:rPr lang="en-US" dirty="0"/>
              <a:t>An active object is an object that, as a direct consequence of its creation, commences to execute its classifier behavior, and does not cease until either the complete behavior is executed or the object is terminated by some external object. (This is sometimes referred to as "the object having its own thread of control.") The points at which an active object responds to communications from other objects is determined solely by the behavior of the active object and not by the invoking object. If the classifier behavior of an active object completes, the object is terminated.</a:t>
            </a:r>
          </a:p>
        </p:txBody>
      </p:sp>
    </p:spTree>
    <p:extLst>
      <p:ext uri="{BB962C8B-B14F-4D97-AF65-F5344CB8AC3E}">
        <p14:creationId xmlns:p14="http://schemas.microsoft.com/office/powerpoint/2010/main" val="2104001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Active Class and Active Object</a:t>
            </a:r>
            <a:endParaRPr lang="en-US" dirty="0"/>
          </a:p>
        </p:txBody>
      </p:sp>
      <p:sp>
        <p:nvSpPr>
          <p:cNvPr id="3" name="Content Placeholder 2"/>
          <p:cNvSpPr>
            <a:spLocks noGrp="1"/>
          </p:cNvSpPr>
          <p:nvPr>
            <p:ph idx="1"/>
          </p:nvPr>
        </p:nvSpPr>
        <p:spPr/>
        <p:txBody>
          <a:bodyPr/>
          <a:lstStyle/>
          <a:p>
            <a:r>
              <a:rPr lang="en-US" b="1" u="sng" dirty="0"/>
              <a:t>Example</a:t>
            </a:r>
          </a:p>
          <a:p>
            <a:r>
              <a:rPr lang="en-US" dirty="0"/>
              <a:t>An object that performs some background task such as garbage collection periodically monitors the environment to see if the task needs to be performed, then performs it if necessary.</a:t>
            </a:r>
          </a:p>
          <a:p>
            <a:r>
              <a:rPr lang="en-US" b="1" u="sng" dirty="0"/>
              <a:t>Example</a:t>
            </a:r>
          </a:p>
          <a:p>
            <a:r>
              <a:rPr lang="en-US" dirty="0"/>
              <a:t>A server object perpetually listens for client requests. When a request arrives, the server launches a request handler object that services the client, then resumes listening. Request handlers are also active objects.</a:t>
            </a:r>
          </a:p>
          <a:p>
            <a:endParaRPr lang="en-US" dirty="0"/>
          </a:p>
        </p:txBody>
      </p:sp>
    </p:spTree>
    <p:extLst>
      <p:ext uri="{BB962C8B-B14F-4D97-AF65-F5344CB8AC3E}">
        <p14:creationId xmlns:p14="http://schemas.microsoft.com/office/powerpoint/2010/main" val="755701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ACD8-C021-4474-8C7F-E0FE4BE2A6B0}"/>
              </a:ext>
            </a:extLst>
          </p:cNvPr>
          <p:cNvSpPr>
            <a:spLocks noGrp="1"/>
          </p:cNvSpPr>
          <p:nvPr>
            <p:ph type="title"/>
          </p:nvPr>
        </p:nvSpPr>
        <p:spPr/>
        <p:txBody>
          <a:bodyPr/>
          <a:lstStyle/>
          <a:p>
            <a:r>
              <a:rPr lang="en-US" dirty="0"/>
              <a:t>Real-Time System?</a:t>
            </a:r>
            <a:endParaRPr lang="x-none" dirty="0"/>
          </a:p>
        </p:txBody>
      </p:sp>
      <p:sp>
        <p:nvSpPr>
          <p:cNvPr id="3" name="Content Placeholder 2">
            <a:extLst>
              <a:ext uri="{FF2B5EF4-FFF2-40B4-BE49-F238E27FC236}">
                <a16:creationId xmlns:a16="http://schemas.microsoft.com/office/drawing/2014/main" id="{AD555AE8-A3A3-4153-BF8B-C86CE10D112F}"/>
              </a:ext>
            </a:extLst>
          </p:cNvPr>
          <p:cNvSpPr>
            <a:spLocks noGrp="1"/>
          </p:cNvSpPr>
          <p:nvPr>
            <p:ph idx="1"/>
          </p:nvPr>
        </p:nvSpPr>
        <p:spPr/>
        <p:txBody>
          <a:bodyPr/>
          <a:lstStyle/>
          <a:p>
            <a:r>
              <a:rPr lang="en-US" dirty="0"/>
              <a:t>There are two types of notion for time</a:t>
            </a:r>
          </a:p>
          <a:p>
            <a:pPr marL="0" indent="0">
              <a:buNone/>
            </a:pPr>
            <a:r>
              <a:rPr lang="en-US" dirty="0"/>
              <a:t>1. </a:t>
            </a:r>
            <a:r>
              <a:rPr lang="en-US" b="1" dirty="0"/>
              <a:t>Quantitative </a:t>
            </a:r>
            <a:r>
              <a:rPr lang="en-US" dirty="0"/>
              <a:t>: include numbers</a:t>
            </a:r>
          </a:p>
          <a:p>
            <a:pPr marL="0" indent="0">
              <a:buNone/>
            </a:pPr>
            <a:r>
              <a:rPr lang="en-US" dirty="0"/>
              <a:t>2. </a:t>
            </a:r>
            <a:r>
              <a:rPr lang="en-US" b="1" dirty="0"/>
              <a:t>Qualitative </a:t>
            </a:r>
            <a:r>
              <a:rPr lang="en-US" dirty="0"/>
              <a:t>: includes words like before , after</a:t>
            </a:r>
          </a:p>
          <a:p>
            <a:pPr marL="0" indent="0">
              <a:buNone/>
            </a:pPr>
            <a:endParaRPr lang="en-US" dirty="0"/>
          </a:p>
          <a:p>
            <a:r>
              <a:rPr lang="en-US" b="1" dirty="0"/>
              <a:t>Real-Time:</a:t>
            </a:r>
          </a:p>
          <a:p>
            <a:r>
              <a:rPr lang="en-US" dirty="0"/>
              <a:t>When time is measured using physical clock</a:t>
            </a:r>
            <a:endParaRPr lang="x-none" dirty="0"/>
          </a:p>
        </p:txBody>
      </p:sp>
    </p:spTree>
    <p:extLst>
      <p:ext uri="{BB962C8B-B14F-4D97-AF65-F5344CB8AC3E}">
        <p14:creationId xmlns:p14="http://schemas.microsoft.com/office/powerpoint/2010/main" val="402702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DF70-31E3-498D-99C2-3E2DCC76046D}"/>
              </a:ext>
            </a:extLst>
          </p:cNvPr>
          <p:cNvSpPr>
            <a:spLocks noGrp="1"/>
          </p:cNvSpPr>
          <p:nvPr>
            <p:ph type="title"/>
          </p:nvPr>
        </p:nvSpPr>
        <p:spPr/>
        <p:txBody>
          <a:bodyPr/>
          <a:lstStyle/>
          <a:p>
            <a:r>
              <a:rPr lang="en-US" dirty="0"/>
              <a:t>How to measure Correctness </a:t>
            </a:r>
            <a:endParaRPr lang="x-none" dirty="0"/>
          </a:p>
        </p:txBody>
      </p:sp>
      <p:sp>
        <p:nvSpPr>
          <p:cNvPr id="3" name="Content Placeholder 2">
            <a:extLst>
              <a:ext uri="{FF2B5EF4-FFF2-40B4-BE49-F238E27FC236}">
                <a16:creationId xmlns:a16="http://schemas.microsoft.com/office/drawing/2014/main" id="{8185881E-4222-4932-87E8-2D56D90AD5E0}"/>
              </a:ext>
            </a:extLst>
          </p:cNvPr>
          <p:cNvSpPr>
            <a:spLocks noGrp="1"/>
          </p:cNvSpPr>
          <p:nvPr>
            <p:ph idx="1"/>
          </p:nvPr>
        </p:nvSpPr>
        <p:spPr/>
        <p:txBody>
          <a:bodyPr/>
          <a:lstStyle/>
          <a:p>
            <a:r>
              <a:rPr lang="en-US" sz="3200" b="1" dirty="0"/>
              <a:t>Correctness of a system:</a:t>
            </a:r>
          </a:p>
          <a:p>
            <a:r>
              <a:rPr lang="en-US" dirty="0"/>
              <a:t>In terms of what system do we simply ignore how long it takes to do that task</a:t>
            </a:r>
          </a:p>
          <a:p>
            <a:endParaRPr lang="en-US" dirty="0"/>
          </a:p>
          <a:p>
            <a:r>
              <a:rPr lang="en-US" sz="2800" b="1" dirty="0"/>
              <a:t>Correctness of a Real-time system:</a:t>
            </a:r>
          </a:p>
          <a:p>
            <a:r>
              <a:rPr lang="en-US" dirty="0"/>
              <a:t>If the response in a real time system is too late the system is incorrect</a:t>
            </a:r>
            <a:endParaRPr lang="x-none" dirty="0"/>
          </a:p>
          <a:p>
            <a:pPr marL="0" indent="0">
              <a:buNone/>
            </a:pPr>
            <a:endParaRPr lang="en-US" sz="2800" b="1" dirty="0"/>
          </a:p>
          <a:p>
            <a:endParaRPr lang="x-none" dirty="0"/>
          </a:p>
        </p:txBody>
      </p:sp>
    </p:spTree>
    <p:extLst>
      <p:ext uri="{BB962C8B-B14F-4D97-AF65-F5344CB8AC3E}">
        <p14:creationId xmlns:p14="http://schemas.microsoft.com/office/powerpoint/2010/main" val="2223539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120E-AE71-44D9-B9C4-284261B0B63F}"/>
              </a:ext>
            </a:extLst>
          </p:cNvPr>
          <p:cNvSpPr>
            <a:spLocks noGrp="1"/>
          </p:cNvSpPr>
          <p:nvPr>
            <p:ph type="title"/>
          </p:nvPr>
        </p:nvSpPr>
        <p:spPr/>
        <p:txBody>
          <a:bodyPr/>
          <a:lstStyle/>
          <a:p>
            <a:r>
              <a:rPr lang="en-US" dirty="0"/>
              <a:t>Real-time system</a:t>
            </a:r>
            <a:endParaRPr lang="x-none" dirty="0"/>
          </a:p>
        </p:txBody>
      </p:sp>
      <p:sp>
        <p:nvSpPr>
          <p:cNvPr id="3" name="Content Placeholder 2">
            <a:extLst>
              <a:ext uri="{FF2B5EF4-FFF2-40B4-BE49-F238E27FC236}">
                <a16:creationId xmlns:a16="http://schemas.microsoft.com/office/drawing/2014/main" id="{ED2826BE-ADF5-43ED-AC68-26371593C4CC}"/>
              </a:ext>
            </a:extLst>
          </p:cNvPr>
          <p:cNvSpPr>
            <a:spLocks noGrp="1"/>
          </p:cNvSpPr>
          <p:nvPr>
            <p:ph idx="1"/>
          </p:nvPr>
        </p:nvSpPr>
        <p:spPr/>
        <p:txBody>
          <a:bodyPr/>
          <a:lstStyle/>
          <a:p>
            <a:r>
              <a:rPr lang="en-US" dirty="0"/>
              <a:t>Real time systems must respond to the events within a certain time</a:t>
            </a:r>
          </a:p>
          <a:p>
            <a:r>
              <a:rPr lang="en-US" dirty="0"/>
              <a:t>In the real time systems, the correctness depends both on the response to an input and the time taken to generate that output</a:t>
            </a:r>
            <a:endParaRPr lang="x-none" dirty="0"/>
          </a:p>
        </p:txBody>
      </p:sp>
    </p:spTree>
    <p:extLst>
      <p:ext uri="{BB962C8B-B14F-4D97-AF65-F5344CB8AC3E}">
        <p14:creationId xmlns:p14="http://schemas.microsoft.com/office/powerpoint/2010/main" val="3769127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BAEC-2FEA-4B41-AE92-24D4101F7586}"/>
              </a:ext>
            </a:extLst>
          </p:cNvPr>
          <p:cNvSpPr>
            <a:spLocks noGrp="1"/>
          </p:cNvSpPr>
          <p:nvPr>
            <p:ph type="title"/>
          </p:nvPr>
        </p:nvSpPr>
        <p:spPr/>
        <p:txBody>
          <a:bodyPr/>
          <a:lstStyle/>
          <a:p>
            <a:r>
              <a:rPr lang="en-US" dirty="0"/>
              <a:t>Real-time system(Def)</a:t>
            </a:r>
            <a:endParaRPr lang="x-none" dirty="0"/>
          </a:p>
        </p:txBody>
      </p:sp>
      <p:sp>
        <p:nvSpPr>
          <p:cNvPr id="3" name="Content Placeholder 2">
            <a:extLst>
              <a:ext uri="{FF2B5EF4-FFF2-40B4-BE49-F238E27FC236}">
                <a16:creationId xmlns:a16="http://schemas.microsoft.com/office/drawing/2014/main" id="{1F0065AD-AAC8-42D9-838B-9984A2B4B8AC}"/>
              </a:ext>
            </a:extLst>
          </p:cNvPr>
          <p:cNvSpPr>
            <a:spLocks noGrp="1"/>
          </p:cNvSpPr>
          <p:nvPr>
            <p:ph idx="1"/>
          </p:nvPr>
        </p:nvSpPr>
        <p:spPr/>
        <p:txBody>
          <a:bodyPr/>
          <a:lstStyle/>
          <a:p>
            <a:r>
              <a:rPr lang="en-US" dirty="0"/>
              <a:t>A Real-time system is a software system where the correct functioning of the system depends on the results produced by the system and the time at which these results are produced</a:t>
            </a:r>
          </a:p>
          <a:p>
            <a:r>
              <a:rPr lang="en-US" b="0" i="0" dirty="0">
                <a:solidFill>
                  <a:srgbClr val="273239"/>
                </a:solidFill>
                <a:effectLst/>
                <a:latin typeface="urw-din"/>
              </a:rPr>
              <a:t>response should be guaranteed within a specified timing constraint or system should meet the specified deadline. For example: airbag control ,flight control system, real time monitors etc.</a:t>
            </a:r>
            <a:endParaRPr lang="x-none" dirty="0"/>
          </a:p>
        </p:txBody>
      </p:sp>
    </p:spTree>
    <p:extLst>
      <p:ext uri="{BB962C8B-B14F-4D97-AF65-F5344CB8AC3E}">
        <p14:creationId xmlns:p14="http://schemas.microsoft.com/office/powerpoint/2010/main" val="408096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CB87-D9EE-449F-8839-6E33E4EA7D0C}"/>
              </a:ext>
            </a:extLst>
          </p:cNvPr>
          <p:cNvSpPr>
            <a:spLocks noGrp="1"/>
          </p:cNvSpPr>
          <p:nvPr>
            <p:ph type="title"/>
          </p:nvPr>
        </p:nvSpPr>
        <p:spPr/>
        <p:txBody>
          <a:bodyPr/>
          <a:lstStyle/>
          <a:p>
            <a:r>
              <a:rPr lang="en-US" dirty="0"/>
              <a:t>Types of Real-time system</a:t>
            </a:r>
            <a:endParaRPr lang="x-none" dirty="0"/>
          </a:p>
        </p:txBody>
      </p:sp>
      <p:sp>
        <p:nvSpPr>
          <p:cNvPr id="3" name="Content Placeholder 2">
            <a:extLst>
              <a:ext uri="{FF2B5EF4-FFF2-40B4-BE49-F238E27FC236}">
                <a16:creationId xmlns:a16="http://schemas.microsoft.com/office/drawing/2014/main" id="{8E3DA33D-7E64-4AB9-B254-A466A28B2642}"/>
              </a:ext>
            </a:extLst>
          </p:cNvPr>
          <p:cNvSpPr>
            <a:spLocks noGrp="1"/>
          </p:cNvSpPr>
          <p:nvPr>
            <p:ph idx="1"/>
          </p:nvPr>
        </p:nvSpPr>
        <p:spPr/>
        <p:txBody>
          <a:bodyPr/>
          <a:lstStyle/>
          <a:p>
            <a:pPr marL="514350" indent="-514350">
              <a:buFont typeface="+mj-lt"/>
              <a:buAutoNum type="arabicPeriod"/>
            </a:pPr>
            <a:r>
              <a:rPr lang="en-US" dirty="0"/>
              <a:t>Soft Real-time </a:t>
            </a:r>
            <a:r>
              <a:rPr lang="en-US" dirty="0" smtClean="0"/>
              <a:t>system(Noncritical)</a:t>
            </a:r>
            <a:endParaRPr lang="en-US" dirty="0"/>
          </a:p>
          <a:p>
            <a:pPr marL="514350" indent="-514350">
              <a:buFont typeface="+mj-lt"/>
              <a:buAutoNum type="arabicPeriod"/>
            </a:pPr>
            <a:r>
              <a:rPr lang="en-US" dirty="0"/>
              <a:t>Hard Real-time system(critical)</a:t>
            </a:r>
          </a:p>
        </p:txBody>
      </p:sp>
    </p:spTree>
    <p:extLst>
      <p:ext uri="{BB962C8B-B14F-4D97-AF65-F5344CB8AC3E}">
        <p14:creationId xmlns:p14="http://schemas.microsoft.com/office/powerpoint/2010/main" val="293509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C8CB-939B-4941-AED0-524E7F6138A5}"/>
              </a:ext>
            </a:extLst>
          </p:cNvPr>
          <p:cNvSpPr>
            <a:spLocks noGrp="1"/>
          </p:cNvSpPr>
          <p:nvPr>
            <p:ph type="title"/>
          </p:nvPr>
        </p:nvSpPr>
        <p:spPr/>
        <p:txBody>
          <a:bodyPr/>
          <a:lstStyle/>
          <a:p>
            <a:r>
              <a:rPr lang="en-US" b="1" dirty="0"/>
              <a:t>Hard RTS</a:t>
            </a:r>
            <a:endParaRPr lang="x-none" b="1" dirty="0"/>
          </a:p>
        </p:txBody>
      </p:sp>
      <p:sp>
        <p:nvSpPr>
          <p:cNvPr id="3" name="Content Placeholder 2">
            <a:extLst>
              <a:ext uri="{FF2B5EF4-FFF2-40B4-BE49-F238E27FC236}">
                <a16:creationId xmlns:a16="http://schemas.microsoft.com/office/drawing/2014/main" id="{22EAC80D-C676-41EB-BCE5-44C3758C7464}"/>
              </a:ext>
            </a:extLst>
          </p:cNvPr>
          <p:cNvSpPr>
            <a:spLocks noGrp="1"/>
          </p:cNvSpPr>
          <p:nvPr>
            <p:ph idx="1"/>
          </p:nvPr>
        </p:nvSpPr>
        <p:spPr/>
        <p:txBody>
          <a:bodyPr/>
          <a:lstStyle/>
          <a:p>
            <a:r>
              <a:rPr lang="en-US" b="0" i="0" dirty="0">
                <a:solidFill>
                  <a:srgbClr val="273239"/>
                </a:solidFill>
                <a:effectLst/>
                <a:latin typeface="urw-din"/>
              </a:rPr>
              <a:t>This type of system can never miss its deadline. Missing the deadline may have disastrous consequences. </a:t>
            </a:r>
          </a:p>
          <a:p>
            <a:r>
              <a:rPr lang="en-US" dirty="0"/>
              <a:t>In a hard real-time system, a late (or incorrect) response is considered an unacceptable error that can result in loss of life. </a:t>
            </a:r>
            <a:endParaRPr lang="en-US" dirty="0">
              <a:solidFill>
                <a:srgbClr val="273239"/>
              </a:solidFill>
              <a:latin typeface="urw-din"/>
            </a:endParaRPr>
          </a:p>
          <a:p>
            <a:r>
              <a:rPr lang="en-US" b="0" i="0" dirty="0">
                <a:solidFill>
                  <a:srgbClr val="2E2E2E"/>
                </a:solidFill>
                <a:effectLst/>
                <a:latin typeface="NexusSans"/>
              </a:rPr>
              <a:t>some examples of these are airbag controllers , earthquake alerts, military tactical training, kidnapping and rescue systems, etc.</a:t>
            </a:r>
            <a:endParaRPr lang="x-none" dirty="0"/>
          </a:p>
        </p:txBody>
      </p:sp>
    </p:spTree>
    <p:extLst>
      <p:ext uri="{BB962C8B-B14F-4D97-AF65-F5344CB8AC3E}">
        <p14:creationId xmlns:p14="http://schemas.microsoft.com/office/powerpoint/2010/main" val="134520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F28B-4628-4AF0-A173-6FF5CCD3A231}"/>
              </a:ext>
            </a:extLst>
          </p:cNvPr>
          <p:cNvSpPr>
            <a:spLocks noGrp="1"/>
          </p:cNvSpPr>
          <p:nvPr>
            <p:ph type="title"/>
          </p:nvPr>
        </p:nvSpPr>
        <p:spPr/>
        <p:txBody>
          <a:bodyPr/>
          <a:lstStyle/>
          <a:p>
            <a:r>
              <a:rPr lang="en-US" b="1" dirty="0"/>
              <a:t>Example of Hard RTS</a:t>
            </a:r>
            <a:endParaRPr lang="x-none" dirty="0"/>
          </a:p>
        </p:txBody>
      </p:sp>
      <p:sp>
        <p:nvSpPr>
          <p:cNvPr id="3" name="Content Placeholder 2">
            <a:extLst>
              <a:ext uri="{FF2B5EF4-FFF2-40B4-BE49-F238E27FC236}">
                <a16:creationId xmlns:a16="http://schemas.microsoft.com/office/drawing/2014/main" id="{416ABBB0-1407-4852-84C6-7A5698831706}"/>
              </a:ext>
            </a:extLst>
          </p:cNvPr>
          <p:cNvSpPr>
            <a:spLocks noGrp="1"/>
          </p:cNvSpPr>
          <p:nvPr>
            <p:ph idx="1"/>
          </p:nvPr>
        </p:nvSpPr>
        <p:spPr/>
        <p:txBody>
          <a:bodyPr/>
          <a:lstStyle/>
          <a:p>
            <a:r>
              <a:rPr lang="en-US" b="0" i="0" dirty="0">
                <a:solidFill>
                  <a:srgbClr val="2E2E2E"/>
                </a:solidFill>
                <a:effectLst/>
                <a:latin typeface="NexusSans"/>
              </a:rPr>
              <a:t>A good example of hard real-time is a fly-by-wire flight control system where a computer intervenes between the pilot and the engine and control surfaces. The control algorithm depends on precisely timed samples of airspeed, altitude, rate of climb or descent, and so on. If these samples are late, the algorithm can become unstable and the plane crashes.</a:t>
            </a:r>
            <a:endParaRPr lang="x-none" dirty="0"/>
          </a:p>
        </p:txBody>
      </p:sp>
    </p:spTree>
    <p:extLst>
      <p:ext uri="{BB962C8B-B14F-4D97-AF65-F5344CB8AC3E}">
        <p14:creationId xmlns:p14="http://schemas.microsoft.com/office/powerpoint/2010/main" val="201776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BDFA-0EED-47F8-9EDB-A13A0BA95416}"/>
              </a:ext>
            </a:extLst>
          </p:cNvPr>
          <p:cNvSpPr>
            <a:spLocks noGrp="1"/>
          </p:cNvSpPr>
          <p:nvPr>
            <p:ph type="title"/>
          </p:nvPr>
        </p:nvSpPr>
        <p:spPr/>
        <p:txBody>
          <a:bodyPr/>
          <a:lstStyle/>
          <a:p>
            <a:r>
              <a:rPr lang="en-US" b="1" dirty="0"/>
              <a:t>Soft RTS</a:t>
            </a:r>
            <a:endParaRPr lang="x-none" dirty="0"/>
          </a:p>
        </p:txBody>
      </p:sp>
      <p:sp>
        <p:nvSpPr>
          <p:cNvPr id="3" name="Content Placeholder 2">
            <a:extLst>
              <a:ext uri="{FF2B5EF4-FFF2-40B4-BE49-F238E27FC236}">
                <a16:creationId xmlns:a16="http://schemas.microsoft.com/office/drawing/2014/main" id="{40CBE14B-7F1F-4D63-A3C7-390D22F1C424}"/>
              </a:ext>
            </a:extLst>
          </p:cNvPr>
          <p:cNvSpPr>
            <a:spLocks noGrp="1"/>
          </p:cNvSpPr>
          <p:nvPr>
            <p:ph idx="1"/>
          </p:nvPr>
        </p:nvSpPr>
        <p:spPr/>
        <p:txBody>
          <a:bodyPr>
            <a:normAutofit/>
          </a:bodyPr>
          <a:lstStyle/>
          <a:p>
            <a:pPr marL="0" indent="0">
              <a:buNone/>
            </a:pPr>
            <a:r>
              <a:rPr lang="en-US" dirty="0"/>
              <a:t>A </a:t>
            </a:r>
            <a:r>
              <a:rPr lang="en-US" b="1" dirty="0"/>
              <a:t>Soft RTS </a:t>
            </a:r>
            <a:r>
              <a:rPr lang="en-US" dirty="0"/>
              <a:t>is a system whose operation is degraded if results are not produced according to the specified timing requirements</a:t>
            </a:r>
          </a:p>
          <a:p>
            <a:pPr marL="0" indent="0">
              <a:buNone/>
            </a:pPr>
            <a:r>
              <a:rPr lang="en-US" b="0" i="0" dirty="0">
                <a:solidFill>
                  <a:srgbClr val="2E2E2E"/>
                </a:solidFill>
                <a:effectLst/>
                <a:latin typeface="NexusSans"/>
              </a:rPr>
              <a:t>Non-critical RTS are systems in which failure to comply with time restrictions implies a loss of functionality or performance of the system. </a:t>
            </a:r>
            <a:endParaRPr lang="en-US" dirty="0">
              <a:solidFill>
                <a:srgbClr val="2E2E2E"/>
              </a:solidFill>
              <a:latin typeface="NexusSans"/>
            </a:endParaRPr>
          </a:p>
          <a:p>
            <a:pPr marL="0" indent="0">
              <a:buNone/>
            </a:pPr>
            <a:r>
              <a:rPr lang="en-US" b="0" i="0" dirty="0">
                <a:solidFill>
                  <a:srgbClr val="2E2E2E"/>
                </a:solidFill>
                <a:effectLst/>
                <a:latin typeface="NexusSans"/>
              </a:rPr>
              <a:t>The multimedia systems (audio, images and video), are a typical example of these.</a:t>
            </a:r>
            <a:endParaRPr lang="en-US" b="0" i="0" dirty="0">
              <a:solidFill>
                <a:srgbClr val="273239"/>
              </a:solidFill>
              <a:effectLst/>
              <a:latin typeface="urw-din"/>
            </a:endParaRPr>
          </a:p>
          <a:p>
            <a:pPr marL="0" indent="0">
              <a:buNone/>
            </a:pPr>
            <a:r>
              <a:rPr lang="en-US" b="0" i="0" dirty="0">
                <a:solidFill>
                  <a:srgbClr val="273239"/>
                </a:solidFill>
                <a:effectLst/>
                <a:latin typeface="urw-din"/>
              </a:rPr>
              <a:t>Missing the deadline have no disastrous consequences. </a:t>
            </a:r>
            <a:endParaRPr lang="x-none" dirty="0"/>
          </a:p>
        </p:txBody>
      </p:sp>
    </p:spTree>
    <p:extLst>
      <p:ext uri="{BB962C8B-B14F-4D97-AF65-F5344CB8AC3E}">
        <p14:creationId xmlns:p14="http://schemas.microsoft.com/office/powerpoint/2010/main" val="2724670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2440</TotalTime>
  <Words>979</Words>
  <Application>Microsoft Office PowerPoint</Application>
  <PresentationFormat>Widescreen</PresentationFormat>
  <Paragraphs>68</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NexusSans</vt:lpstr>
      <vt:lpstr>urw-din</vt:lpstr>
      <vt:lpstr>Office Theme</vt:lpstr>
      <vt:lpstr>Course Instructor: Nida Munawar Email Address: nida.munawar@nu.edu.pk </vt:lpstr>
      <vt:lpstr>Real-Time System?</vt:lpstr>
      <vt:lpstr>How to measure Correctness </vt:lpstr>
      <vt:lpstr>Real-time system</vt:lpstr>
      <vt:lpstr>Real-time system(Def)</vt:lpstr>
      <vt:lpstr>Types of Real-time system</vt:lpstr>
      <vt:lpstr>Hard RTS</vt:lpstr>
      <vt:lpstr>Example of Hard RTS</vt:lpstr>
      <vt:lpstr>Soft RTS</vt:lpstr>
      <vt:lpstr>Example of Soft RTS</vt:lpstr>
      <vt:lpstr>Attributes of a Real-Time System</vt:lpstr>
      <vt:lpstr>Active Class and Active Object</vt:lpstr>
      <vt:lpstr>Active Class and Active Object</vt:lpstr>
      <vt:lpstr>Active Class and Active Object</vt:lpstr>
      <vt:lpstr>Active Class and Active Object</vt:lpstr>
      <vt:lpstr>Active Class and Active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Instructor: Nida Munawar Email Address: nida.munawar@nu.edu.pk</dc:title>
  <dc:creator>Nida</dc:creator>
  <cp:lastModifiedBy>Nida Munawar</cp:lastModifiedBy>
  <cp:revision>21</cp:revision>
  <dcterms:created xsi:type="dcterms:W3CDTF">2021-10-23T07:07:39Z</dcterms:created>
  <dcterms:modified xsi:type="dcterms:W3CDTF">2022-10-21T06:09:50Z</dcterms:modified>
</cp:coreProperties>
</file>