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91" r:id="rId6"/>
    <p:sldId id="289" r:id="rId7"/>
    <p:sldId id="297" r:id="rId8"/>
    <p:sldId id="292" r:id="rId9"/>
    <p:sldId id="290" r:id="rId10"/>
    <p:sldId id="293" r:id="rId11"/>
    <p:sldId id="294" r:id="rId12"/>
    <p:sldId id="295" r:id="rId13"/>
    <p:sldId id="296" r:id="rId14"/>
    <p:sldId id="261" r:id="rId15"/>
    <p:sldId id="262" r:id="rId16"/>
    <p:sldId id="263" r:id="rId17"/>
    <p:sldId id="264" r:id="rId18"/>
    <p:sldId id="303" r:id="rId19"/>
    <p:sldId id="265" r:id="rId20"/>
    <p:sldId id="266" r:id="rId21"/>
    <p:sldId id="267" r:id="rId22"/>
    <p:sldId id="268" r:id="rId23"/>
    <p:sldId id="269" r:id="rId24"/>
    <p:sldId id="270" r:id="rId25"/>
    <p:sldId id="271" r:id="rId26"/>
    <p:sldId id="280" r:id="rId27"/>
    <p:sldId id="281" r:id="rId28"/>
    <p:sldId id="298" r:id="rId29"/>
    <p:sldId id="300" r:id="rId30"/>
    <p:sldId id="301" r:id="rId31"/>
    <p:sldId id="302" r:id="rId32"/>
    <p:sldId id="299" r:id="rId33"/>
    <p:sldId id="304" r:id="rId34"/>
    <p:sldId id="305" r:id="rId35"/>
    <p:sldId id="306" r:id="rId36"/>
    <p:sldId id="307" r:id="rId37"/>
    <p:sldId id="308" r:id="rId38"/>
    <p:sldId id="282" r:id="rId39"/>
    <p:sldId id="283" r:id="rId40"/>
    <p:sldId id="284" r:id="rId41"/>
    <p:sldId id="285" r:id="rId42"/>
    <p:sldId id="286" r:id="rId43"/>
    <p:sldId id="287" r:id="rId44"/>
    <p:sldId id="288" r:id="rId45"/>
  </p:sldIdLst>
  <p:sldSz cx="9144000" cy="6858000" type="screen4x3"/>
  <p:notesSz cx="9144000" cy="6858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4" autoAdjust="0"/>
  </p:normalViewPr>
  <p:slideViewPr>
    <p:cSldViewPr>
      <p:cViewPr varScale="1">
        <p:scale>
          <a:sx n="109" d="100"/>
          <a:sy n="109" d="100"/>
        </p:scale>
        <p:origin x="16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5386A-9E64-4811-B194-2DAA312941B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9206AD9E-03C3-4D33-92A0-2955ABE9309E}">
      <dgm:prSet/>
      <dgm:spPr/>
      <dgm:t>
        <a:bodyPr/>
        <a:lstStyle/>
        <a:p>
          <a:r>
            <a:rPr lang="en-US" b="0" i="0"/>
            <a:t>Define an interface for creating an object, but let subclasses decide which class to instantiate. </a:t>
          </a:r>
          <a:endParaRPr lang="en-US"/>
        </a:p>
      </dgm:t>
    </dgm:pt>
    <dgm:pt modelId="{09D53CDB-67D8-4646-9970-129FFF1B7B2B}" type="parTrans" cxnId="{E8AF7941-EA7C-4337-88C2-8194DB7C2425}">
      <dgm:prSet/>
      <dgm:spPr/>
      <dgm:t>
        <a:bodyPr/>
        <a:lstStyle/>
        <a:p>
          <a:endParaRPr lang="en-US"/>
        </a:p>
      </dgm:t>
    </dgm:pt>
    <dgm:pt modelId="{C2373633-72DF-4A57-A87A-17515DE2C584}" type="sibTrans" cxnId="{E8AF7941-EA7C-4337-88C2-8194DB7C2425}">
      <dgm:prSet/>
      <dgm:spPr/>
      <dgm:t>
        <a:bodyPr/>
        <a:lstStyle/>
        <a:p>
          <a:endParaRPr lang="en-US"/>
        </a:p>
      </dgm:t>
    </dgm:pt>
    <dgm:pt modelId="{4D75EBBD-EE78-4BAF-9656-2E48EA89A36A}">
      <dgm:prSet/>
      <dgm:spPr/>
      <dgm:t>
        <a:bodyPr/>
        <a:lstStyle/>
        <a:p>
          <a:r>
            <a:rPr lang="en-US" b="0" i="0"/>
            <a:t>Factory Method lets a class defer instantiation to subclasses.</a:t>
          </a:r>
          <a:endParaRPr lang="en-US"/>
        </a:p>
      </dgm:t>
    </dgm:pt>
    <dgm:pt modelId="{EE44B85B-F4C3-430E-9902-38769B49D57D}" type="parTrans" cxnId="{F204BBF6-34DA-4A9B-A3EF-380014E05DEC}">
      <dgm:prSet/>
      <dgm:spPr/>
      <dgm:t>
        <a:bodyPr/>
        <a:lstStyle/>
        <a:p>
          <a:endParaRPr lang="en-US"/>
        </a:p>
      </dgm:t>
    </dgm:pt>
    <dgm:pt modelId="{99655AAC-4979-4B40-9609-E53873416E86}" type="sibTrans" cxnId="{F204BBF6-34DA-4A9B-A3EF-380014E05DEC}">
      <dgm:prSet/>
      <dgm:spPr/>
      <dgm:t>
        <a:bodyPr/>
        <a:lstStyle/>
        <a:p>
          <a:endParaRPr lang="en-US"/>
        </a:p>
      </dgm:t>
    </dgm:pt>
    <dgm:pt modelId="{12259162-98F2-4B9C-8DFE-E3AC2D47EE03}" type="pres">
      <dgm:prSet presAssocID="{1715386A-9E64-4811-B194-2DAA312941B7}" presName="outerComposite" presStyleCnt="0">
        <dgm:presLayoutVars>
          <dgm:chMax val="5"/>
          <dgm:dir/>
          <dgm:resizeHandles val="exact"/>
        </dgm:presLayoutVars>
      </dgm:prSet>
      <dgm:spPr/>
      <dgm:t>
        <a:bodyPr/>
        <a:lstStyle/>
        <a:p>
          <a:endParaRPr lang="en-US"/>
        </a:p>
      </dgm:t>
    </dgm:pt>
    <dgm:pt modelId="{019D197F-9298-4DC1-9F10-72B1C35EEF0A}" type="pres">
      <dgm:prSet presAssocID="{1715386A-9E64-4811-B194-2DAA312941B7}" presName="dummyMaxCanvas" presStyleCnt="0">
        <dgm:presLayoutVars/>
      </dgm:prSet>
      <dgm:spPr/>
    </dgm:pt>
    <dgm:pt modelId="{F310778F-BE8F-4AC6-9C29-323ABA4CAD8D}" type="pres">
      <dgm:prSet presAssocID="{1715386A-9E64-4811-B194-2DAA312941B7}" presName="TwoNodes_1" presStyleLbl="node1" presStyleIdx="0" presStyleCnt="2">
        <dgm:presLayoutVars>
          <dgm:bulletEnabled val="1"/>
        </dgm:presLayoutVars>
      </dgm:prSet>
      <dgm:spPr/>
      <dgm:t>
        <a:bodyPr/>
        <a:lstStyle/>
        <a:p>
          <a:endParaRPr lang="en-US"/>
        </a:p>
      </dgm:t>
    </dgm:pt>
    <dgm:pt modelId="{451748BB-86A0-4A50-9782-9D247A6C7C8E}" type="pres">
      <dgm:prSet presAssocID="{1715386A-9E64-4811-B194-2DAA312941B7}" presName="TwoNodes_2" presStyleLbl="node1" presStyleIdx="1" presStyleCnt="2">
        <dgm:presLayoutVars>
          <dgm:bulletEnabled val="1"/>
        </dgm:presLayoutVars>
      </dgm:prSet>
      <dgm:spPr/>
      <dgm:t>
        <a:bodyPr/>
        <a:lstStyle/>
        <a:p>
          <a:endParaRPr lang="en-US"/>
        </a:p>
      </dgm:t>
    </dgm:pt>
    <dgm:pt modelId="{BF14BDF1-42DB-4311-8710-38648B1D15D7}" type="pres">
      <dgm:prSet presAssocID="{1715386A-9E64-4811-B194-2DAA312941B7}" presName="TwoConn_1-2" presStyleLbl="fgAccFollowNode1" presStyleIdx="0" presStyleCnt="1">
        <dgm:presLayoutVars>
          <dgm:bulletEnabled val="1"/>
        </dgm:presLayoutVars>
      </dgm:prSet>
      <dgm:spPr/>
      <dgm:t>
        <a:bodyPr/>
        <a:lstStyle/>
        <a:p>
          <a:endParaRPr lang="en-US"/>
        </a:p>
      </dgm:t>
    </dgm:pt>
    <dgm:pt modelId="{62547A4F-25FC-463D-8AFB-535FC042F138}" type="pres">
      <dgm:prSet presAssocID="{1715386A-9E64-4811-B194-2DAA312941B7}" presName="TwoNodes_1_text" presStyleLbl="node1" presStyleIdx="1" presStyleCnt="2">
        <dgm:presLayoutVars>
          <dgm:bulletEnabled val="1"/>
        </dgm:presLayoutVars>
      </dgm:prSet>
      <dgm:spPr/>
      <dgm:t>
        <a:bodyPr/>
        <a:lstStyle/>
        <a:p>
          <a:endParaRPr lang="en-US"/>
        </a:p>
      </dgm:t>
    </dgm:pt>
    <dgm:pt modelId="{805CE32B-C244-43FF-B1FD-0CFE0B181760}" type="pres">
      <dgm:prSet presAssocID="{1715386A-9E64-4811-B194-2DAA312941B7}" presName="TwoNodes_2_text" presStyleLbl="node1" presStyleIdx="1" presStyleCnt="2">
        <dgm:presLayoutVars>
          <dgm:bulletEnabled val="1"/>
        </dgm:presLayoutVars>
      </dgm:prSet>
      <dgm:spPr/>
      <dgm:t>
        <a:bodyPr/>
        <a:lstStyle/>
        <a:p>
          <a:endParaRPr lang="en-US"/>
        </a:p>
      </dgm:t>
    </dgm:pt>
  </dgm:ptLst>
  <dgm:cxnLst>
    <dgm:cxn modelId="{058B1B49-E39E-4C58-8E9F-15263141FB7D}" type="presOf" srcId="{4D75EBBD-EE78-4BAF-9656-2E48EA89A36A}" destId="{451748BB-86A0-4A50-9782-9D247A6C7C8E}" srcOrd="0" destOrd="0" presId="urn:microsoft.com/office/officeart/2005/8/layout/vProcess5"/>
    <dgm:cxn modelId="{F9A68B27-8867-483E-8DE6-63F0B6465076}" type="presOf" srcId="{9206AD9E-03C3-4D33-92A0-2955ABE9309E}" destId="{62547A4F-25FC-463D-8AFB-535FC042F138}" srcOrd="1" destOrd="0" presId="urn:microsoft.com/office/officeart/2005/8/layout/vProcess5"/>
    <dgm:cxn modelId="{E8AF7941-EA7C-4337-88C2-8194DB7C2425}" srcId="{1715386A-9E64-4811-B194-2DAA312941B7}" destId="{9206AD9E-03C3-4D33-92A0-2955ABE9309E}" srcOrd="0" destOrd="0" parTransId="{09D53CDB-67D8-4646-9970-129FFF1B7B2B}" sibTransId="{C2373633-72DF-4A57-A87A-17515DE2C584}"/>
    <dgm:cxn modelId="{522E580F-765D-4EF2-9552-783AD487FF05}" type="presOf" srcId="{C2373633-72DF-4A57-A87A-17515DE2C584}" destId="{BF14BDF1-42DB-4311-8710-38648B1D15D7}" srcOrd="0" destOrd="0" presId="urn:microsoft.com/office/officeart/2005/8/layout/vProcess5"/>
    <dgm:cxn modelId="{F204BBF6-34DA-4A9B-A3EF-380014E05DEC}" srcId="{1715386A-9E64-4811-B194-2DAA312941B7}" destId="{4D75EBBD-EE78-4BAF-9656-2E48EA89A36A}" srcOrd="1" destOrd="0" parTransId="{EE44B85B-F4C3-430E-9902-38769B49D57D}" sibTransId="{99655AAC-4979-4B40-9609-E53873416E86}"/>
    <dgm:cxn modelId="{7E635079-FA1E-4C68-822C-0B11650F6836}" type="presOf" srcId="{9206AD9E-03C3-4D33-92A0-2955ABE9309E}" destId="{F310778F-BE8F-4AC6-9C29-323ABA4CAD8D}" srcOrd="0" destOrd="0" presId="urn:microsoft.com/office/officeart/2005/8/layout/vProcess5"/>
    <dgm:cxn modelId="{D8CC413B-DF05-49CF-B8BB-D0CC5013842F}" type="presOf" srcId="{1715386A-9E64-4811-B194-2DAA312941B7}" destId="{12259162-98F2-4B9C-8DFE-E3AC2D47EE03}" srcOrd="0" destOrd="0" presId="urn:microsoft.com/office/officeart/2005/8/layout/vProcess5"/>
    <dgm:cxn modelId="{BAFEFC8F-59C7-4EB1-96A2-30A2E9C9656A}" type="presOf" srcId="{4D75EBBD-EE78-4BAF-9656-2E48EA89A36A}" destId="{805CE32B-C244-43FF-B1FD-0CFE0B181760}" srcOrd="1" destOrd="0" presId="urn:microsoft.com/office/officeart/2005/8/layout/vProcess5"/>
    <dgm:cxn modelId="{5F05E1A7-6EC0-4265-A77C-044B83A71CAE}" type="presParOf" srcId="{12259162-98F2-4B9C-8DFE-E3AC2D47EE03}" destId="{019D197F-9298-4DC1-9F10-72B1C35EEF0A}" srcOrd="0" destOrd="0" presId="urn:microsoft.com/office/officeart/2005/8/layout/vProcess5"/>
    <dgm:cxn modelId="{5FC579B2-FF3B-4E02-83CA-1114571FDDD4}" type="presParOf" srcId="{12259162-98F2-4B9C-8DFE-E3AC2D47EE03}" destId="{F310778F-BE8F-4AC6-9C29-323ABA4CAD8D}" srcOrd="1" destOrd="0" presId="urn:microsoft.com/office/officeart/2005/8/layout/vProcess5"/>
    <dgm:cxn modelId="{C0DE5F05-8FA0-446A-9CF4-F4CB044FB24F}" type="presParOf" srcId="{12259162-98F2-4B9C-8DFE-E3AC2D47EE03}" destId="{451748BB-86A0-4A50-9782-9D247A6C7C8E}" srcOrd="2" destOrd="0" presId="urn:microsoft.com/office/officeart/2005/8/layout/vProcess5"/>
    <dgm:cxn modelId="{52AD33D7-75C4-4A77-AC55-D039EE59FCF9}" type="presParOf" srcId="{12259162-98F2-4B9C-8DFE-E3AC2D47EE03}" destId="{BF14BDF1-42DB-4311-8710-38648B1D15D7}" srcOrd="3" destOrd="0" presId="urn:microsoft.com/office/officeart/2005/8/layout/vProcess5"/>
    <dgm:cxn modelId="{D7A5D835-9161-4579-BBED-83FC8F203B65}" type="presParOf" srcId="{12259162-98F2-4B9C-8DFE-E3AC2D47EE03}" destId="{62547A4F-25FC-463D-8AFB-535FC042F138}" srcOrd="4" destOrd="0" presId="urn:microsoft.com/office/officeart/2005/8/layout/vProcess5"/>
    <dgm:cxn modelId="{B7180B4F-B84F-4C26-9871-F03C0B18766B}" type="presParOf" srcId="{12259162-98F2-4B9C-8DFE-E3AC2D47EE03}" destId="{805CE32B-C244-43FF-B1FD-0CFE0B18176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0778F-BE8F-4AC6-9C29-323ABA4CAD8D}">
      <dsp:nvSpPr>
        <dsp:cNvPr id="0" name=""/>
        <dsp:cNvSpPr/>
      </dsp:nvSpPr>
      <dsp:spPr>
        <a:xfrm>
          <a:off x="0" y="0"/>
          <a:ext cx="6703695" cy="195810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0" i="0" kern="1200"/>
            <a:t>Define an interface for creating an object, but let subclasses decide which class to instantiate. </a:t>
          </a:r>
          <a:endParaRPr lang="en-US" sz="2900" kern="1200"/>
        </a:p>
      </dsp:txBody>
      <dsp:txXfrm>
        <a:off x="57351" y="57351"/>
        <a:ext cx="4679843" cy="1843400"/>
      </dsp:txXfrm>
    </dsp:sp>
    <dsp:sp modelId="{451748BB-86A0-4A50-9782-9D247A6C7C8E}">
      <dsp:nvSpPr>
        <dsp:cNvPr id="0" name=""/>
        <dsp:cNvSpPr/>
      </dsp:nvSpPr>
      <dsp:spPr>
        <a:xfrm>
          <a:off x="1183004" y="2393235"/>
          <a:ext cx="6703695" cy="19581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0" i="0" kern="1200"/>
            <a:t>Factory Method lets a class defer instantiation to subclasses.</a:t>
          </a:r>
          <a:endParaRPr lang="en-US" sz="2900" kern="1200"/>
        </a:p>
      </dsp:txBody>
      <dsp:txXfrm>
        <a:off x="1240355" y="2450586"/>
        <a:ext cx="4133221" cy="1843400"/>
      </dsp:txXfrm>
    </dsp:sp>
    <dsp:sp modelId="{BF14BDF1-42DB-4311-8710-38648B1D15D7}">
      <dsp:nvSpPr>
        <dsp:cNvPr id="0" name=""/>
        <dsp:cNvSpPr/>
      </dsp:nvSpPr>
      <dsp:spPr>
        <a:xfrm>
          <a:off x="5430928"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717300"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A0ED99A-D7EC-4FA3-BDBA-5A58570F8B4C}" type="datetimeFigureOut">
              <a:rPr lang="en-PK" smtClean="0"/>
              <a:t>07/12/2022</a:t>
            </a:fld>
            <a:endParaRPr lang="en-PK"/>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6006E3F-9662-4BB4-A5A3-10652314EDE2}" type="slidenum">
              <a:rPr lang="en-PK" smtClean="0"/>
              <a:t>‹#›</a:t>
            </a:fld>
            <a:endParaRPr lang="en-PK"/>
          </a:p>
        </p:txBody>
      </p:sp>
    </p:spTree>
    <p:extLst>
      <p:ext uri="{BB962C8B-B14F-4D97-AF65-F5344CB8AC3E}">
        <p14:creationId xmlns:p14="http://schemas.microsoft.com/office/powerpoint/2010/main" val="189441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6006E3F-9662-4BB4-A5A3-10652314EDE2}" type="slidenum">
              <a:rPr lang="en-PK" smtClean="0"/>
              <a:t>1</a:t>
            </a:fld>
            <a:endParaRPr lang="en-PK"/>
          </a:p>
        </p:txBody>
      </p:sp>
    </p:spTree>
    <p:extLst>
      <p:ext uri="{BB962C8B-B14F-4D97-AF65-F5344CB8AC3E}">
        <p14:creationId xmlns:p14="http://schemas.microsoft.com/office/powerpoint/2010/main" val="76843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6006E3F-9662-4BB4-A5A3-10652314EDE2}" type="slidenum">
              <a:rPr lang="en-PK" smtClean="0"/>
              <a:t>8</a:t>
            </a:fld>
            <a:endParaRPr lang="en-PK"/>
          </a:p>
        </p:txBody>
      </p:sp>
    </p:spTree>
    <p:extLst>
      <p:ext uri="{BB962C8B-B14F-4D97-AF65-F5344CB8AC3E}">
        <p14:creationId xmlns:p14="http://schemas.microsoft.com/office/powerpoint/2010/main" val="12119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6006E3F-9662-4BB4-A5A3-10652314EDE2}" type="slidenum">
              <a:rPr lang="en-PK" smtClean="0"/>
              <a:t>15</a:t>
            </a:fld>
            <a:endParaRPr lang="en-PK"/>
          </a:p>
        </p:txBody>
      </p:sp>
    </p:spTree>
    <p:extLst>
      <p:ext uri="{BB962C8B-B14F-4D97-AF65-F5344CB8AC3E}">
        <p14:creationId xmlns:p14="http://schemas.microsoft.com/office/powerpoint/2010/main" val="271324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6006E3F-9662-4BB4-A5A3-10652314EDE2}" type="slidenum">
              <a:rPr lang="en-PK" smtClean="0"/>
              <a:t>26</a:t>
            </a:fld>
            <a:endParaRPr lang="en-PK"/>
          </a:p>
        </p:txBody>
      </p:sp>
    </p:spTree>
    <p:extLst>
      <p:ext uri="{BB962C8B-B14F-4D97-AF65-F5344CB8AC3E}">
        <p14:creationId xmlns:p14="http://schemas.microsoft.com/office/powerpoint/2010/main" val="768603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6006E3F-9662-4BB4-A5A3-10652314EDE2}" type="slidenum">
              <a:rPr lang="en-PK" smtClean="0"/>
              <a:t>29</a:t>
            </a:fld>
            <a:endParaRPr lang="en-PK"/>
          </a:p>
        </p:txBody>
      </p:sp>
    </p:spTree>
    <p:extLst>
      <p:ext uri="{BB962C8B-B14F-4D97-AF65-F5344CB8AC3E}">
        <p14:creationId xmlns:p14="http://schemas.microsoft.com/office/powerpoint/2010/main" val="175754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6006E3F-9662-4BB4-A5A3-10652314EDE2}" type="slidenum">
              <a:rPr lang="en-PK" smtClean="0"/>
              <a:t>30</a:t>
            </a:fld>
            <a:endParaRPr lang="en-PK"/>
          </a:p>
        </p:txBody>
      </p:sp>
    </p:spTree>
    <p:extLst>
      <p:ext uri="{BB962C8B-B14F-4D97-AF65-F5344CB8AC3E}">
        <p14:creationId xmlns:p14="http://schemas.microsoft.com/office/powerpoint/2010/main" val="177244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6006E3F-9662-4BB4-A5A3-10652314EDE2}" type="slidenum">
              <a:rPr lang="en-PK" smtClean="0"/>
              <a:t>31</a:t>
            </a:fld>
            <a:endParaRPr lang="en-PK"/>
          </a:p>
        </p:txBody>
      </p:sp>
    </p:spTree>
    <p:extLst>
      <p:ext uri="{BB962C8B-B14F-4D97-AF65-F5344CB8AC3E}">
        <p14:creationId xmlns:p14="http://schemas.microsoft.com/office/powerpoint/2010/main" val="132893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202647"/>
            <a:ext cx="8255000" cy="13747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1638935" cy="788035"/>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154938"/>
            <a:ext cx="8072119" cy="200787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3727" y="2516136"/>
            <a:ext cx="6711569" cy="6734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7A4C-5E0C-4A21-89D8-07EF030D12E7}"/>
              </a:ext>
            </a:extLst>
          </p:cNvPr>
          <p:cNvSpPr>
            <a:spLocks noGrp="1"/>
          </p:cNvSpPr>
          <p:nvPr>
            <p:ph type="title"/>
          </p:nvPr>
        </p:nvSpPr>
        <p:spPr>
          <a:xfrm>
            <a:off x="381000" y="366903"/>
            <a:ext cx="8382000" cy="984885"/>
          </a:xfrm>
        </p:spPr>
        <p:txBody>
          <a:bodyPr/>
          <a:lstStyle/>
          <a:p>
            <a:pPr algn="l"/>
            <a:r>
              <a:rPr lang="en-US" sz="3200" b="0" i="0" dirty="0">
                <a:solidFill>
                  <a:srgbClr val="222222"/>
                </a:solidFill>
                <a:effectLst/>
                <a:latin typeface="-apple-system-font"/>
              </a:rPr>
              <a:t>Class Adapter</a:t>
            </a:r>
            <a:br>
              <a:rPr lang="en-US" sz="3200" b="0" i="0" dirty="0">
                <a:solidFill>
                  <a:srgbClr val="222222"/>
                </a:solidFill>
                <a:effectLst/>
                <a:latin typeface="-apple-system-font"/>
              </a:rPr>
            </a:br>
            <a:endParaRPr lang="en-PK" sz="3200" dirty="0"/>
          </a:p>
        </p:txBody>
      </p:sp>
      <p:sp>
        <p:nvSpPr>
          <p:cNvPr id="3" name="Text Placeholder 2">
            <a:extLst>
              <a:ext uri="{FF2B5EF4-FFF2-40B4-BE49-F238E27FC236}">
                <a16:creationId xmlns:a16="http://schemas.microsoft.com/office/drawing/2014/main" id="{85220B38-FBC9-4927-A13E-D4319466AEF1}"/>
              </a:ext>
            </a:extLst>
          </p:cNvPr>
          <p:cNvSpPr>
            <a:spLocks noGrp="1"/>
          </p:cNvSpPr>
          <p:nvPr>
            <p:ph type="body" idx="1"/>
          </p:nvPr>
        </p:nvSpPr>
        <p:spPr>
          <a:xfrm>
            <a:off x="535940" y="1154938"/>
            <a:ext cx="8072119" cy="5816977"/>
          </a:xfrm>
        </p:spPr>
        <p:txBody>
          <a:bodyPr/>
          <a:lstStyle/>
          <a:p>
            <a:r>
              <a:rPr lang="en-US" sz="2400" b="0" i="1" dirty="0">
                <a:solidFill>
                  <a:srgbClr val="222222"/>
                </a:solidFill>
                <a:effectLst/>
                <a:latin typeface="-apple-system-font"/>
              </a:rPr>
              <a:t>Target.java</a:t>
            </a:r>
            <a:endParaRPr lang="en-US" sz="2400" b="0" i="0" dirty="0">
              <a:solidFill>
                <a:srgbClr val="268BD2"/>
              </a:solidFill>
              <a:effectLst/>
              <a:latin typeface="Courier New" panose="02070309020205020404" pitchFamily="49" charset="0"/>
            </a:endParaRPr>
          </a:p>
          <a:p>
            <a:r>
              <a:rPr lang="en-US" sz="2400" b="0" i="0" dirty="0">
                <a:solidFill>
                  <a:srgbClr val="268BD2"/>
                </a:solidFill>
                <a:effectLst/>
                <a:latin typeface="Courier New" panose="02070309020205020404" pitchFamily="49" charset="0"/>
              </a:rPr>
              <a:t>//</a:t>
            </a:r>
            <a:r>
              <a:rPr lang="en-US" sz="2400" b="0" i="0" dirty="0">
                <a:solidFill>
                  <a:srgbClr val="93A1A1"/>
                </a:solidFill>
                <a:effectLst/>
                <a:latin typeface="Courier New" panose="02070309020205020404" pitchFamily="49" charset="0"/>
              </a:rPr>
              <a:t>Target interface, defines domain-specific interface to which </a:t>
            </a:r>
            <a:r>
              <a:rPr lang="en-US" sz="2400" b="0" i="0" dirty="0" err="1">
                <a:solidFill>
                  <a:srgbClr val="93A1A1"/>
                </a:solidFill>
                <a:effectLst/>
                <a:latin typeface="Courier New" panose="02070309020205020404" pitchFamily="49" charset="0"/>
              </a:rPr>
              <a:t>Adaptee</a:t>
            </a:r>
            <a:r>
              <a:rPr lang="en-US" sz="2400" b="0" i="0" dirty="0">
                <a:solidFill>
                  <a:srgbClr val="93A1A1"/>
                </a:solidFill>
                <a:effectLst/>
                <a:latin typeface="Courier New" panose="02070309020205020404" pitchFamily="49" charset="0"/>
              </a:rPr>
              <a:t> will be adapted </a:t>
            </a:r>
          </a:p>
          <a:p>
            <a:r>
              <a:rPr lang="en-US" sz="2400" dirty="0">
                <a:solidFill>
                  <a:srgbClr val="93A1A1"/>
                </a:solidFill>
                <a:latin typeface="Courier New" panose="02070309020205020404" pitchFamily="49" charset="0"/>
              </a:rPr>
              <a:t>Expected interface by client</a:t>
            </a:r>
            <a:endParaRPr lang="en-US" sz="2400" b="0" i="0" dirty="0">
              <a:solidFill>
                <a:srgbClr val="268BD2"/>
              </a:solidFill>
              <a:effectLst/>
              <a:latin typeface="Courier New" panose="02070309020205020404" pitchFamily="49" charset="0"/>
            </a:endParaRP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interface</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Target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586E75"/>
                </a:solidFill>
                <a:effectLst/>
                <a:latin typeface="Courier New" panose="02070309020205020404" pitchFamily="49" charset="0"/>
              </a:rPr>
              <a:t>String </a:t>
            </a:r>
            <a:r>
              <a:rPr lang="en-US" b="0" i="0" dirty="0">
                <a:solidFill>
                  <a:srgbClr val="268BD2"/>
                </a:solidFill>
                <a:effectLst/>
                <a:latin typeface="Courier New" panose="02070309020205020404" pitchFamily="49" charset="0"/>
              </a:rPr>
              <a:t>request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859900"/>
                </a:solidFill>
                <a:effectLst/>
                <a:latin typeface="Courier New" panose="02070309020205020404" pitchFamily="49" charset="0"/>
              </a:rPr>
              <a:t>}</a:t>
            </a:r>
          </a:p>
          <a:p>
            <a:pPr algn="l"/>
            <a:r>
              <a:rPr lang="en-US" b="0" i="1" dirty="0">
                <a:solidFill>
                  <a:srgbClr val="222222"/>
                </a:solidFill>
                <a:effectLst/>
                <a:latin typeface="-apple-system-font"/>
              </a:rPr>
              <a:t>Adaptee.java</a:t>
            </a:r>
          </a:p>
          <a:p>
            <a:pPr algn="l"/>
            <a:r>
              <a:rPr lang="en-US" sz="2400" dirty="0">
                <a:solidFill>
                  <a:srgbClr val="93A1A1"/>
                </a:solidFill>
                <a:latin typeface="Courier New" panose="02070309020205020404" pitchFamily="49" charset="0"/>
              </a:rPr>
              <a:t>//</a:t>
            </a:r>
            <a:r>
              <a:rPr lang="en-US" sz="2400" b="0" i="0" dirty="0" err="1">
                <a:solidFill>
                  <a:srgbClr val="93A1A1"/>
                </a:solidFill>
                <a:effectLst/>
                <a:latin typeface="Courier New" panose="02070309020205020404" pitchFamily="49" charset="0"/>
              </a:rPr>
              <a:t>Adaptee</a:t>
            </a:r>
            <a:r>
              <a:rPr lang="en-US" sz="2400" b="0" i="0" dirty="0">
                <a:solidFill>
                  <a:srgbClr val="93A1A1"/>
                </a:solidFill>
                <a:effectLst/>
                <a:latin typeface="Courier New" panose="02070309020205020404" pitchFamily="49" charset="0"/>
              </a:rPr>
              <a:t> class, interface which will be adapted. old interface </a:t>
            </a:r>
          </a:p>
          <a:p>
            <a:pPr algn="l"/>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class</a:t>
            </a:r>
            <a:r>
              <a:rPr lang="en-US" b="0" i="0" dirty="0">
                <a:solidFill>
                  <a:srgbClr val="586E75"/>
                </a:solidFill>
                <a:effectLst/>
                <a:latin typeface="Courier New" panose="02070309020205020404" pitchFamily="49" charset="0"/>
              </a:rPr>
              <a:t> </a:t>
            </a:r>
            <a:r>
              <a:rPr lang="en-US" b="0" i="0" dirty="0" err="1">
                <a:solidFill>
                  <a:srgbClr val="268BD2"/>
                </a:solidFill>
                <a:effectLst/>
                <a:latin typeface="Courier New" panose="02070309020205020404" pitchFamily="49" charset="0"/>
              </a:rPr>
              <a:t>Adaptee</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pPr algn="l"/>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String </a:t>
            </a:r>
            <a:r>
              <a:rPr lang="en-US" b="0" i="0" dirty="0" err="1">
                <a:solidFill>
                  <a:srgbClr val="268BD2"/>
                </a:solidFill>
                <a:effectLst/>
                <a:latin typeface="Courier New" panose="02070309020205020404" pitchFamily="49" charset="0"/>
              </a:rPr>
              <a:t>specialRequest</a:t>
            </a:r>
            <a:r>
              <a:rPr lang="en-US" b="0" i="0" dirty="0">
                <a:solidFill>
                  <a:srgbClr val="859900"/>
                </a:solidFill>
                <a:effectLst/>
                <a:latin typeface="Courier New" panose="02070309020205020404" pitchFamily="49" charset="0"/>
              </a:rPr>
              <a:t>(){</a:t>
            </a:r>
          </a:p>
          <a:p>
            <a:pPr algn="l"/>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return</a:t>
            </a:r>
            <a:r>
              <a:rPr lang="en-US" b="0" i="0" dirty="0">
                <a:solidFill>
                  <a:srgbClr val="586E75"/>
                </a:solidFill>
                <a:effectLst/>
                <a:latin typeface="Courier New" panose="02070309020205020404" pitchFamily="49" charset="0"/>
              </a:rPr>
              <a:t> </a:t>
            </a:r>
            <a:r>
              <a:rPr lang="en-US" b="0" i="0" dirty="0">
                <a:solidFill>
                  <a:srgbClr val="2AA198"/>
                </a:solidFill>
                <a:effectLst/>
                <a:latin typeface="Courier New" panose="02070309020205020404" pitchFamily="49" charset="0"/>
              </a:rPr>
              <a:t>"</a:t>
            </a:r>
            <a:r>
              <a:rPr lang="en-US" b="0" i="0" dirty="0" err="1">
                <a:solidFill>
                  <a:srgbClr val="2AA198"/>
                </a:solidFill>
                <a:effectLst/>
                <a:latin typeface="Courier New" panose="02070309020205020404" pitchFamily="49" charset="0"/>
              </a:rPr>
              <a:t>specialRequest</a:t>
            </a:r>
            <a:r>
              <a:rPr lang="en-US" b="0" i="0" dirty="0">
                <a:solidFill>
                  <a:srgbClr val="2AA198"/>
                </a:solidFill>
                <a:effectLst/>
                <a:latin typeface="Courier New" panose="02070309020205020404" pitchFamily="49" charset="0"/>
              </a:rPr>
              <a: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p>
          <a:p>
            <a:pPr algn="l"/>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endParaRPr lang="en-US" b="0" i="0" dirty="0">
              <a:solidFill>
                <a:srgbClr val="222222"/>
              </a:solidFill>
              <a:effectLst/>
              <a:latin typeface="-apple-system-font"/>
            </a:endParaRPr>
          </a:p>
          <a:p>
            <a:endParaRPr lang="en-PK" dirty="0"/>
          </a:p>
        </p:txBody>
      </p:sp>
    </p:spTree>
    <p:extLst>
      <p:ext uri="{BB962C8B-B14F-4D97-AF65-F5344CB8AC3E}">
        <p14:creationId xmlns:p14="http://schemas.microsoft.com/office/powerpoint/2010/main" val="349514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293C-FD64-497B-B7D5-D8ACA865FD39}"/>
              </a:ext>
            </a:extLst>
          </p:cNvPr>
          <p:cNvSpPr>
            <a:spLocks noGrp="1"/>
          </p:cNvSpPr>
          <p:nvPr>
            <p:ph type="title"/>
          </p:nvPr>
        </p:nvSpPr>
        <p:spPr>
          <a:xfrm>
            <a:off x="444500" y="327406"/>
            <a:ext cx="8318500" cy="492443"/>
          </a:xfrm>
        </p:spPr>
        <p:txBody>
          <a:bodyPr/>
          <a:lstStyle/>
          <a:p>
            <a:r>
              <a:rPr lang="en-US" sz="3200" b="0" i="0" dirty="0">
                <a:solidFill>
                  <a:srgbClr val="222222"/>
                </a:solidFill>
                <a:effectLst/>
                <a:latin typeface="-apple-system-font"/>
              </a:rPr>
              <a:t>Class Adapter</a:t>
            </a:r>
            <a:endParaRPr lang="en-PK" sz="3200" dirty="0"/>
          </a:p>
        </p:txBody>
      </p:sp>
      <p:sp>
        <p:nvSpPr>
          <p:cNvPr id="3" name="Text Placeholder 2">
            <a:extLst>
              <a:ext uri="{FF2B5EF4-FFF2-40B4-BE49-F238E27FC236}">
                <a16:creationId xmlns:a16="http://schemas.microsoft.com/office/drawing/2014/main" id="{0A6090A6-22A2-4107-9679-77DAF7AFE77A}"/>
              </a:ext>
            </a:extLst>
          </p:cNvPr>
          <p:cNvSpPr>
            <a:spLocks noGrp="1"/>
          </p:cNvSpPr>
          <p:nvPr>
            <p:ph type="body" idx="1"/>
          </p:nvPr>
        </p:nvSpPr>
        <p:spPr>
          <a:xfrm>
            <a:off x="535940" y="1154938"/>
            <a:ext cx="8072119" cy="3139321"/>
          </a:xfrm>
        </p:spPr>
        <p:txBody>
          <a:bodyPr/>
          <a:lstStyle/>
          <a:p>
            <a:pPr algn="l"/>
            <a:r>
              <a:rPr lang="en-US" b="0" i="1" dirty="0">
                <a:solidFill>
                  <a:srgbClr val="222222"/>
                </a:solidFill>
                <a:effectLst/>
                <a:latin typeface="-apple-system-font"/>
              </a:rPr>
              <a:t>Adapter.java</a:t>
            </a:r>
            <a:endParaRPr lang="en-US" b="0" i="0" dirty="0">
              <a:solidFill>
                <a:srgbClr val="222222"/>
              </a:solidFill>
              <a:effectLst/>
              <a:latin typeface="-apple-system-font"/>
            </a:endParaRPr>
          </a:p>
          <a:p>
            <a:r>
              <a:rPr lang="en-US" sz="2400" b="0" i="0" dirty="0">
                <a:solidFill>
                  <a:srgbClr val="93A1A1"/>
                </a:solidFill>
                <a:effectLst/>
                <a:latin typeface="Courier New" panose="02070309020205020404" pitchFamily="49" charset="0"/>
              </a:rPr>
              <a:t>//Adapter class, adapts </a:t>
            </a:r>
            <a:r>
              <a:rPr lang="en-US" sz="2400" b="0" i="0" dirty="0" err="1">
                <a:solidFill>
                  <a:srgbClr val="93A1A1"/>
                </a:solidFill>
                <a:effectLst/>
                <a:latin typeface="Courier New" panose="02070309020205020404" pitchFamily="49" charset="0"/>
              </a:rPr>
              <a:t>Adaptee</a:t>
            </a:r>
            <a:r>
              <a:rPr lang="en-US" sz="2400" b="0" i="0" dirty="0">
                <a:solidFill>
                  <a:srgbClr val="93A1A1"/>
                </a:solidFill>
                <a:effectLst/>
                <a:latin typeface="Courier New" panose="02070309020205020404" pitchFamily="49" charset="0"/>
              </a:rPr>
              <a:t> to the Target interface </a:t>
            </a: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class</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Adapter</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extends</a:t>
            </a:r>
            <a:r>
              <a:rPr lang="en-US" b="0" i="0" dirty="0">
                <a:solidFill>
                  <a:srgbClr val="586E75"/>
                </a:solidFill>
                <a:effectLst/>
                <a:latin typeface="Courier New" panose="02070309020205020404" pitchFamily="49" charset="0"/>
              </a:rPr>
              <a:t> </a:t>
            </a:r>
            <a:r>
              <a:rPr lang="en-US" b="0" i="0" dirty="0" err="1">
                <a:solidFill>
                  <a:srgbClr val="586E75"/>
                </a:solidFill>
                <a:effectLst/>
                <a:latin typeface="Courier New" panose="02070309020205020404" pitchFamily="49" charset="0"/>
              </a:rPr>
              <a:t>Adaptee</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implements</a:t>
            </a:r>
            <a:r>
              <a:rPr lang="en-US" b="0" i="0" dirty="0">
                <a:solidFill>
                  <a:srgbClr val="586E75"/>
                </a:solidFill>
                <a:effectLst/>
                <a:latin typeface="Courier New" panose="02070309020205020404" pitchFamily="49" charset="0"/>
              </a:rPr>
              <a:t> Target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String </a:t>
            </a:r>
            <a:r>
              <a:rPr lang="en-US" b="0" i="0" dirty="0">
                <a:solidFill>
                  <a:srgbClr val="268BD2"/>
                </a:solidFill>
                <a:effectLst/>
                <a:latin typeface="Courier New" panose="02070309020205020404" pitchFamily="49" charset="0"/>
              </a:rPr>
              <a:t>request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859900"/>
                </a:solidFill>
                <a:effectLst/>
                <a:latin typeface="Courier New" panose="02070309020205020404" pitchFamily="49" charset="0"/>
              </a:rPr>
              <a:t>return</a:t>
            </a:r>
            <a:r>
              <a:rPr lang="en-US" b="0" i="0" dirty="0">
                <a:solidFill>
                  <a:srgbClr val="586E75"/>
                </a:solidFill>
                <a:effectLst/>
                <a:latin typeface="Courier New" panose="02070309020205020404" pitchFamily="49" charset="0"/>
              </a:rPr>
              <a:t> </a:t>
            </a:r>
            <a:r>
              <a:rPr lang="en-US" b="0" i="0" dirty="0" err="1">
                <a:solidFill>
                  <a:srgbClr val="859900"/>
                </a:solidFill>
                <a:effectLst/>
                <a:latin typeface="Courier New" panose="02070309020205020404" pitchFamily="49" charset="0"/>
              </a:rPr>
              <a:t>this.</a:t>
            </a:r>
            <a:r>
              <a:rPr lang="en-US" b="0" i="0" dirty="0" err="1">
                <a:solidFill>
                  <a:srgbClr val="586E75"/>
                </a:solidFill>
                <a:effectLst/>
                <a:latin typeface="Courier New" panose="02070309020205020404" pitchFamily="49" charset="0"/>
              </a:rPr>
              <a:t>specialRequest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p>
          <a:p>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endParaRPr lang="en-PK" dirty="0"/>
          </a:p>
        </p:txBody>
      </p:sp>
    </p:spTree>
    <p:extLst>
      <p:ext uri="{BB962C8B-B14F-4D97-AF65-F5344CB8AC3E}">
        <p14:creationId xmlns:p14="http://schemas.microsoft.com/office/powerpoint/2010/main" val="129145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0942-CFE2-46F4-B079-191AC13062E5}"/>
              </a:ext>
            </a:extLst>
          </p:cNvPr>
          <p:cNvSpPr>
            <a:spLocks noGrp="1"/>
          </p:cNvSpPr>
          <p:nvPr>
            <p:ph type="title"/>
          </p:nvPr>
        </p:nvSpPr>
        <p:spPr>
          <a:xfrm>
            <a:off x="444500" y="308552"/>
            <a:ext cx="7861300" cy="1261884"/>
          </a:xfrm>
        </p:spPr>
        <p:txBody>
          <a:bodyPr/>
          <a:lstStyle/>
          <a:p>
            <a:r>
              <a:rPr lang="en-US" sz="2800" b="1" i="0" dirty="0">
                <a:solidFill>
                  <a:srgbClr val="222222"/>
                </a:solidFill>
                <a:effectLst/>
                <a:latin typeface="+mn-lt"/>
              </a:rPr>
              <a:t>Object Adapter</a:t>
            </a:r>
            <a:r>
              <a:rPr lang="en-US" sz="1800" b="0" i="0" dirty="0">
                <a:solidFill>
                  <a:srgbClr val="222222"/>
                </a:solidFill>
                <a:effectLst/>
                <a:latin typeface="-apple-system-font"/>
              </a:rPr>
              <a:t/>
            </a:r>
            <a:br>
              <a:rPr lang="en-US" sz="1800" b="0" i="0" dirty="0">
                <a:solidFill>
                  <a:srgbClr val="222222"/>
                </a:solidFill>
                <a:effectLst/>
                <a:latin typeface="-apple-system-font"/>
              </a:rPr>
            </a:br>
            <a:endParaRPr lang="en-PK" sz="5400" dirty="0"/>
          </a:p>
        </p:txBody>
      </p:sp>
      <p:sp>
        <p:nvSpPr>
          <p:cNvPr id="3" name="Text Placeholder 2">
            <a:extLst>
              <a:ext uri="{FF2B5EF4-FFF2-40B4-BE49-F238E27FC236}">
                <a16:creationId xmlns:a16="http://schemas.microsoft.com/office/drawing/2014/main" id="{8A4250BC-B228-47C4-BC2F-6BC73F3225B8}"/>
              </a:ext>
            </a:extLst>
          </p:cNvPr>
          <p:cNvSpPr>
            <a:spLocks noGrp="1"/>
          </p:cNvSpPr>
          <p:nvPr>
            <p:ph type="body" idx="1"/>
          </p:nvPr>
        </p:nvSpPr>
        <p:spPr>
          <a:xfrm>
            <a:off x="535940" y="1154938"/>
            <a:ext cx="8072119" cy="3600986"/>
          </a:xfrm>
        </p:spPr>
        <p:txBody>
          <a:bodyPr/>
          <a:lstStyle/>
          <a:p>
            <a:pPr algn="l"/>
            <a:r>
              <a:rPr lang="en-US" b="0" i="1" dirty="0">
                <a:solidFill>
                  <a:srgbClr val="222222"/>
                </a:solidFill>
                <a:effectLst/>
                <a:latin typeface="-apple-system-font"/>
              </a:rPr>
              <a:t>Target.java</a:t>
            </a:r>
            <a:endParaRPr lang="en-US" b="0" i="0" dirty="0">
              <a:solidFill>
                <a:srgbClr val="222222"/>
              </a:solidFill>
              <a:effectLst/>
              <a:latin typeface="-apple-system-font"/>
            </a:endParaRP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interface</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Target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586E75"/>
                </a:solidFill>
                <a:effectLst/>
                <a:latin typeface="Courier New" panose="02070309020205020404" pitchFamily="49" charset="0"/>
              </a:rPr>
              <a:t>String </a:t>
            </a:r>
            <a:r>
              <a:rPr lang="en-US" b="0" i="0" dirty="0">
                <a:solidFill>
                  <a:srgbClr val="268BD2"/>
                </a:solidFill>
                <a:effectLst/>
                <a:latin typeface="Courier New" panose="02070309020205020404" pitchFamily="49" charset="0"/>
              </a:rPr>
              <a:t>request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859900"/>
                </a:solidFill>
                <a:effectLst/>
                <a:latin typeface="Courier New" panose="02070309020205020404" pitchFamily="49" charset="0"/>
              </a:rPr>
              <a:t>}</a:t>
            </a:r>
          </a:p>
          <a:p>
            <a:pPr algn="l"/>
            <a:r>
              <a:rPr lang="en-US" b="0" i="1" dirty="0">
                <a:solidFill>
                  <a:srgbClr val="222222"/>
                </a:solidFill>
                <a:effectLst/>
                <a:latin typeface="-apple-system-font"/>
              </a:rPr>
              <a:t>Adaptee.java</a:t>
            </a:r>
            <a:endParaRPr lang="en-US" b="0" i="0" dirty="0">
              <a:solidFill>
                <a:srgbClr val="222222"/>
              </a:solidFill>
              <a:effectLst/>
              <a:latin typeface="-apple-system-font"/>
            </a:endParaRP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class</a:t>
            </a:r>
            <a:r>
              <a:rPr lang="en-US" b="0" i="0" dirty="0">
                <a:solidFill>
                  <a:srgbClr val="586E75"/>
                </a:solidFill>
                <a:effectLst/>
                <a:latin typeface="Courier New" panose="02070309020205020404" pitchFamily="49" charset="0"/>
              </a:rPr>
              <a:t> </a:t>
            </a:r>
            <a:r>
              <a:rPr lang="en-US" b="0" i="0" dirty="0" err="1">
                <a:solidFill>
                  <a:srgbClr val="268BD2"/>
                </a:solidFill>
                <a:effectLst/>
                <a:latin typeface="Courier New" panose="02070309020205020404" pitchFamily="49" charset="0"/>
              </a:rPr>
              <a:t>Adaptee</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String </a:t>
            </a:r>
            <a:r>
              <a:rPr lang="en-US" b="0" i="0" dirty="0" err="1">
                <a:solidFill>
                  <a:srgbClr val="268BD2"/>
                </a:solidFill>
                <a:effectLst/>
                <a:latin typeface="Courier New" panose="02070309020205020404" pitchFamily="49" charset="0"/>
              </a:rPr>
              <a:t>specialRequest</a:t>
            </a:r>
            <a:r>
              <a:rPr lang="en-US" b="0" i="0" dirty="0">
                <a:solidFill>
                  <a:srgbClr val="859900"/>
                </a:solidFill>
                <a:effectLst/>
                <a:latin typeface="Courier New" panose="02070309020205020404" pitchFamily="49" charset="0"/>
              </a:rPr>
              <a:t>(){</a:t>
            </a:r>
          </a:p>
          <a:p>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return</a:t>
            </a:r>
            <a:r>
              <a:rPr lang="en-US" b="0" i="0" dirty="0">
                <a:solidFill>
                  <a:srgbClr val="586E75"/>
                </a:solidFill>
                <a:effectLst/>
                <a:latin typeface="Courier New" panose="02070309020205020404" pitchFamily="49" charset="0"/>
              </a:rPr>
              <a:t> </a:t>
            </a:r>
            <a:r>
              <a:rPr lang="en-US" b="0" i="0" dirty="0">
                <a:solidFill>
                  <a:srgbClr val="2AA198"/>
                </a:solidFill>
                <a:effectLst/>
                <a:latin typeface="Courier New" panose="02070309020205020404" pitchFamily="49" charset="0"/>
              </a:rPr>
              <a:t>"</a:t>
            </a:r>
            <a:r>
              <a:rPr lang="en-US" b="0" i="0" dirty="0" err="1">
                <a:solidFill>
                  <a:srgbClr val="2AA198"/>
                </a:solidFill>
                <a:effectLst/>
                <a:latin typeface="Courier New" panose="02070309020205020404" pitchFamily="49" charset="0"/>
              </a:rPr>
              <a:t>specialRequest</a:t>
            </a:r>
            <a:r>
              <a:rPr lang="en-US" b="0" i="0" dirty="0">
                <a:solidFill>
                  <a:srgbClr val="2AA198"/>
                </a:solidFill>
                <a:effectLst/>
                <a:latin typeface="Courier New" panose="02070309020205020404" pitchFamily="49" charset="0"/>
              </a:rPr>
              <a: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p>
          <a:p>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endParaRPr lang="en-PK" dirty="0"/>
          </a:p>
        </p:txBody>
      </p:sp>
    </p:spTree>
    <p:extLst>
      <p:ext uri="{BB962C8B-B14F-4D97-AF65-F5344CB8AC3E}">
        <p14:creationId xmlns:p14="http://schemas.microsoft.com/office/powerpoint/2010/main" val="73242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786C-C0C2-4177-96FE-0709CE645159}"/>
              </a:ext>
            </a:extLst>
          </p:cNvPr>
          <p:cNvSpPr>
            <a:spLocks noGrp="1"/>
          </p:cNvSpPr>
          <p:nvPr>
            <p:ph type="title"/>
          </p:nvPr>
        </p:nvSpPr>
        <p:spPr>
          <a:xfrm>
            <a:off x="444500" y="327406"/>
            <a:ext cx="7708900" cy="830997"/>
          </a:xfrm>
        </p:spPr>
        <p:txBody>
          <a:bodyPr/>
          <a:lstStyle/>
          <a:p>
            <a:r>
              <a:rPr lang="en-US" sz="5400" b="1" i="0" dirty="0">
                <a:solidFill>
                  <a:srgbClr val="222222"/>
                </a:solidFill>
                <a:effectLst/>
                <a:latin typeface="+mn-lt"/>
              </a:rPr>
              <a:t>Object Adapter</a:t>
            </a:r>
            <a:endParaRPr lang="en-PK" dirty="0"/>
          </a:p>
        </p:txBody>
      </p:sp>
      <p:sp>
        <p:nvSpPr>
          <p:cNvPr id="3" name="Text Placeholder 2">
            <a:extLst>
              <a:ext uri="{FF2B5EF4-FFF2-40B4-BE49-F238E27FC236}">
                <a16:creationId xmlns:a16="http://schemas.microsoft.com/office/drawing/2014/main" id="{02A70696-0110-4B48-B052-8BBB2FD069F8}"/>
              </a:ext>
            </a:extLst>
          </p:cNvPr>
          <p:cNvSpPr>
            <a:spLocks noGrp="1"/>
          </p:cNvSpPr>
          <p:nvPr>
            <p:ph type="body" idx="1"/>
          </p:nvPr>
        </p:nvSpPr>
        <p:spPr>
          <a:xfrm>
            <a:off x="535940" y="1154938"/>
            <a:ext cx="8072119" cy="3200876"/>
          </a:xfrm>
        </p:spPr>
        <p:txBody>
          <a:bodyPr/>
          <a:lstStyle/>
          <a:p>
            <a:pPr algn="l"/>
            <a:r>
              <a:rPr lang="en-US" b="0" i="1" dirty="0">
                <a:solidFill>
                  <a:srgbClr val="222222"/>
                </a:solidFill>
                <a:effectLst/>
                <a:latin typeface="-apple-system-font"/>
              </a:rPr>
              <a:t>Adapter.java</a:t>
            </a:r>
            <a:endParaRPr lang="en-US" b="0" i="0" dirty="0">
              <a:solidFill>
                <a:srgbClr val="222222"/>
              </a:solidFill>
              <a:effectLst/>
              <a:latin typeface="-apple-system-font"/>
            </a:endParaRP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class</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Adapter</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implements</a:t>
            </a:r>
            <a:r>
              <a:rPr lang="en-US" b="0" i="0" dirty="0">
                <a:solidFill>
                  <a:srgbClr val="586E75"/>
                </a:solidFill>
                <a:effectLst/>
                <a:latin typeface="Courier New" panose="02070309020205020404" pitchFamily="49" charset="0"/>
              </a:rPr>
              <a:t> Target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private</a:t>
            </a:r>
            <a:r>
              <a:rPr lang="en-US" b="0" i="0" dirty="0">
                <a:solidFill>
                  <a:srgbClr val="586E75"/>
                </a:solidFill>
                <a:effectLst/>
                <a:latin typeface="Courier New" panose="02070309020205020404" pitchFamily="49" charset="0"/>
              </a:rPr>
              <a:t> </a:t>
            </a:r>
            <a:r>
              <a:rPr lang="en-US" b="0" i="0" dirty="0" err="1">
                <a:solidFill>
                  <a:srgbClr val="586E75"/>
                </a:solidFill>
                <a:effectLst/>
                <a:latin typeface="Courier New" panose="02070309020205020404" pitchFamily="49" charset="0"/>
              </a:rPr>
              <a:t>Adaptee</a:t>
            </a:r>
            <a:r>
              <a:rPr lang="en-US" b="0" i="0" dirty="0">
                <a:solidFill>
                  <a:srgbClr val="586E75"/>
                </a:solidFill>
                <a:effectLst/>
                <a:latin typeface="Courier New" panose="02070309020205020404" pitchFamily="49" charset="0"/>
              </a:rPr>
              <a:t> </a:t>
            </a:r>
            <a:r>
              <a:rPr lang="en-US" b="0" i="0" dirty="0" err="1">
                <a:solidFill>
                  <a:srgbClr val="586E75"/>
                </a:solidFill>
                <a:effectLst/>
                <a:latin typeface="Courier New" panose="02070309020205020404" pitchFamily="49" charset="0"/>
              </a:rPr>
              <a:t>adaptee</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a:t>
            </a:r>
            <a:r>
              <a:rPr lang="en-US" b="0" i="0" dirty="0">
                <a:solidFill>
                  <a:srgbClr val="268BD2"/>
                </a:solidFill>
                <a:effectLst/>
                <a:latin typeface="Courier New" panose="02070309020205020404" pitchFamily="49" charset="0"/>
              </a:rPr>
              <a:t>Adapter</a:t>
            </a:r>
            <a:r>
              <a:rPr lang="en-US" b="0" i="0" dirty="0">
                <a:solidFill>
                  <a:srgbClr val="859900"/>
                </a:solidFill>
                <a:effectLst/>
                <a:latin typeface="Courier New" panose="02070309020205020404" pitchFamily="49" charset="0"/>
              </a:rPr>
              <a:t>(</a:t>
            </a:r>
            <a:r>
              <a:rPr lang="en-US" b="0" i="0" dirty="0" err="1">
                <a:solidFill>
                  <a:srgbClr val="586E75"/>
                </a:solidFill>
                <a:effectLst/>
                <a:latin typeface="Courier New" panose="02070309020205020404" pitchFamily="49" charset="0"/>
              </a:rPr>
              <a:t>Adaptee</a:t>
            </a:r>
            <a:r>
              <a:rPr lang="en-US" b="0" i="0" dirty="0">
                <a:solidFill>
                  <a:srgbClr val="586E75"/>
                </a:solidFill>
                <a:effectLst/>
                <a:latin typeface="Courier New" panose="02070309020205020404" pitchFamily="49" charset="0"/>
              </a:rPr>
              <a:t> </a:t>
            </a:r>
            <a:r>
              <a:rPr lang="en-US" b="0" i="0" dirty="0" err="1">
                <a:solidFill>
                  <a:srgbClr val="586E75"/>
                </a:solidFill>
                <a:effectLst/>
                <a:latin typeface="Courier New" panose="02070309020205020404" pitchFamily="49" charset="0"/>
              </a:rPr>
              <a:t>adaptee</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err="1">
                <a:solidFill>
                  <a:srgbClr val="859900"/>
                </a:solidFill>
                <a:effectLst/>
                <a:latin typeface="Courier New" panose="02070309020205020404" pitchFamily="49" charset="0"/>
              </a:rPr>
              <a:t>this.</a:t>
            </a:r>
            <a:r>
              <a:rPr lang="en-US" b="0" i="0" dirty="0" err="1">
                <a:solidFill>
                  <a:srgbClr val="586E75"/>
                </a:solidFill>
                <a:effectLst/>
                <a:latin typeface="Courier New" panose="02070309020205020404" pitchFamily="49" charset="0"/>
              </a:rPr>
              <a:t>adaptee</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err="1">
                <a:solidFill>
                  <a:srgbClr val="586E75"/>
                </a:solidFill>
                <a:effectLst/>
                <a:latin typeface="Courier New" panose="02070309020205020404" pitchFamily="49" charset="0"/>
              </a:rPr>
              <a:t>adaptee</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268BD2"/>
                </a:solidFill>
                <a:effectLst/>
                <a:latin typeface="Courier New" panose="02070309020205020404" pitchFamily="49" charset="0"/>
              </a:rPr>
              <a:t>public</a:t>
            </a:r>
            <a:r>
              <a:rPr lang="en-US" b="0" i="0" dirty="0">
                <a:solidFill>
                  <a:srgbClr val="586E75"/>
                </a:solidFill>
                <a:effectLst/>
                <a:latin typeface="Courier New" panose="02070309020205020404" pitchFamily="49" charset="0"/>
              </a:rPr>
              <a:t> String </a:t>
            </a:r>
            <a:r>
              <a:rPr lang="en-US" b="0" i="0" dirty="0">
                <a:solidFill>
                  <a:srgbClr val="268BD2"/>
                </a:solidFill>
                <a:effectLst/>
                <a:latin typeface="Courier New" panose="02070309020205020404" pitchFamily="49" charset="0"/>
              </a:rPr>
              <a:t>request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859900"/>
                </a:solidFill>
                <a:effectLst/>
                <a:latin typeface="Courier New" panose="02070309020205020404" pitchFamily="49" charset="0"/>
              </a:rPr>
              <a:t>return</a:t>
            </a:r>
            <a:r>
              <a:rPr lang="en-US" b="0" i="0" dirty="0">
                <a:solidFill>
                  <a:srgbClr val="586E75"/>
                </a:solidFill>
                <a:effectLst/>
                <a:latin typeface="Courier New" panose="02070309020205020404" pitchFamily="49" charset="0"/>
              </a:rPr>
              <a:t> </a:t>
            </a:r>
            <a:r>
              <a:rPr lang="en-US" b="0" i="0" dirty="0" err="1">
                <a:solidFill>
                  <a:srgbClr val="586E75"/>
                </a:solidFill>
                <a:effectLst/>
                <a:latin typeface="Courier New" panose="02070309020205020404" pitchFamily="49" charset="0"/>
              </a:rPr>
              <a:t>adaptee</a:t>
            </a:r>
            <a:r>
              <a:rPr lang="en-US" b="0" i="0" dirty="0" err="1">
                <a:solidFill>
                  <a:srgbClr val="859900"/>
                </a:solidFill>
                <a:effectLst/>
                <a:latin typeface="Courier New" panose="02070309020205020404" pitchFamily="49" charset="0"/>
              </a:rPr>
              <a:t>.</a:t>
            </a:r>
            <a:r>
              <a:rPr lang="en-US" b="0" i="0" dirty="0" err="1">
                <a:solidFill>
                  <a:srgbClr val="586E75"/>
                </a:solidFill>
                <a:effectLst/>
                <a:latin typeface="Courier New" panose="02070309020205020404" pitchFamily="49" charset="0"/>
              </a:rPr>
              <a:t>specialRequest</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r>
              <a:rPr lang="en-US" b="0" i="0" dirty="0">
                <a:solidFill>
                  <a:srgbClr val="859900"/>
                </a:solidFill>
                <a:effectLst/>
                <a:latin typeface="Courier New" panose="02070309020205020404" pitchFamily="49" charset="0"/>
              </a:rPr>
              <a:t>}</a:t>
            </a:r>
            <a:r>
              <a:rPr lang="en-US" b="0" i="0" dirty="0">
                <a:solidFill>
                  <a:srgbClr val="586E75"/>
                </a:solidFill>
                <a:effectLst/>
                <a:latin typeface="Courier New" panose="02070309020205020404" pitchFamily="49" charset="0"/>
              </a:rPr>
              <a:t> </a:t>
            </a:r>
          </a:p>
          <a:p>
            <a:r>
              <a:rPr lang="en-US" b="0" i="0" dirty="0">
                <a:solidFill>
                  <a:srgbClr val="859900"/>
                </a:solidFill>
                <a:effectLst/>
                <a:latin typeface="Courier New" panose="02070309020205020404" pitchFamily="49" charset="0"/>
              </a:rPr>
              <a:t>}</a:t>
            </a:r>
            <a:endParaRPr lang="en-PK" dirty="0"/>
          </a:p>
        </p:txBody>
      </p:sp>
    </p:spTree>
    <p:extLst>
      <p:ext uri="{BB962C8B-B14F-4D97-AF65-F5344CB8AC3E}">
        <p14:creationId xmlns:p14="http://schemas.microsoft.com/office/powerpoint/2010/main" val="291556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202647"/>
            <a:ext cx="8164830" cy="2564130"/>
          </a:xfrm>
          <a:prstGeom prst="rect">
            <a:avLst/>
          </a:prstGeom>
        </p:spPr>
        <p:txBody>
          <a:bodyPr vert="horz" wrap="square" lIns="0" tIns="137795" rIns="0" bIns="0" rtlCol="0">
            <a:spAutoFit/>
          </a:bodyPr>
          <a:lstStyle/>
          <a:p>
            <a:pPr marL="12700">
              <a:lnSpc>
                <a:spcPct val="100000"/>
              </a:lnSpc>
              <a:spcBef>
                <a:spcPts val="1085"/>
              </a:spcBef>
            </a:pPr>
            <a:r>
              <a:rPr spc="-330" dirty="0"/>
              <a:t>Example</a:t>
            </a:r>
            <a:r>
              <a:rPr spc="-280" dirty="0"/>
              <a:t> </a:t>
            </a:r>
            <a:r>
              <a:rPr spc="-245" dirty="0"/>
              <a:t>3</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We </a:t>
            </a:r>
            <a:r>
              <a:rPr sz="2600" spc="90" dirty="0">
                <a:solidFill>
                  <a:srgbClr val="000000"/>
                </a:solidFill>
                <a:latin typeface="Times New Roman"/>
                <a:cs typeface="Times New Roman"/>
              </a:rPr>
              <a:t>are </a:t>
            </a:r>
            <a:r>
              <a:rPr sz="2600" spc="125" dirty="0">
                <a:solidFill>
                  <a:srgbClr val="000000"/>
                </a:solidFill>
                <a:latin typeface="Times New Roman"/>
                <a:cs typeface="Times New Roman"/>
              </a:rPr>
              <a:t>demonstrating </a:t>
            </a:r>
            <a:r>
              <a:rPr sz="2600" spc="100" dirty="0">
                <a:solidFill>
                  <a:srgbClr val="000000"/>
                </a:solidFill>
                <a:latin typeface="Times New Roman"/>
                <a:cs typeface="Times New Roman"/>
              </a:rPr>
              <a:t>use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Adapter </a:t>
            </a:r>
            <a:r>
              <a:rPr sz="2600" spc="140" dirty="0">
                <a:solidFill>
                  <a:srgbClr val="000000"/>
                </a:solidFill>
                <a:latin typeface="Times New Roman"/>
                <a:cs typeface="Times New Roman"/>
              </a:rPr>
              <a:t>pattern </a:t>
            </a:r>
            <a:r>
              <a:rPr sz="2600" spc="20" dirty="0">
                <a:solidFill>
                  <a:srgbClr val="000000"/>
                </a:solidFill>
                <a:latin typeface="Times New Roman"/>
                <a:cs typeface="Times New Roman"/>
              </a:rPr>
              <a:t>via  </a:t>
            </a:r>
            <a:r>
              <a:rPr sz="2600" spc="40" dirty="0">
                <a:solidFill>
                  <a:srgbClr val="000000"/>
                </a:solidFill>
                <a:latin typeface="Times New Roman"/>
                <a:cs typeface="Times New Roman"/>
              </a:rPr>
              <a:t>following</a:t>
            </a:r>
            <a:r>
              <a:rPr sz="2600" spc="-100" dirty="0">
                <a:solidFill>
                  <a:srgbClr val="000000"/>
                </a:solidFill>
                <a:latin typeface="Times New Roman"/>
                <a:cs typeface="Times New Roman"/>
              </a:rPr>
              <a:t> </a:t>
            </a:r>
            <a:r>
              <a:rPr sz="2600" spc="85" dirty="0">
                <a:solidFill>
                  <a:srgbClr val="000000"/>
                </a:solidFill>
                <a:latin typeface="Times New Roman"/>
                <a:cs typeface="Times New Roman"/>
              </a:rPr>
              <a:t>example</a:t>
            </a:r>
            <a:r>
              <a:rPr sz="2600" spc="-70" dirty="0">
                <a:solidFill>
                  <a:srgbClr val="000000"/>
                </a:solidFill>
                <a:latin typeface="Times New Roman"/>
                <a:cs typeface="Times New Roman"/>
              </a:rPr>
              <a:t> </a:t>
            </a:r>
            <a:r>
              <a:rPr sz="2600" spc="105" dirty="0">
                <a:solidFill>
                  <a:srgbClr val="000000"/>
                </a:solidFill>
                <a:latin typeface="Times New Roman"/>
                <a:cs typeface="Times New Roman"/>
              </a:rPr>
              <a:t>in</a:t>
            </a:r>
            <a:r>
              <a:rPr sz="2600" spc="-105" dirty="0">
                <a:solidFill>
                  <a:srgbClr val="000000"/>
                </a:solidFill>
                <a:latin typeface="Times New Roman"/>
                <a:cs typeface="Times New Roman"/>
              </a:rPr>
              <a:t> </a:t>
            </a:r>
            <a:r>
              <a:rPr sz="2600" spc="95" dirty="0">
                <a:solidFill>
                  <a:srgbClr val="000000"/>
                </a:solidFill>
                <a:latin typeface="Times New Roman"/>
                <a:cs typeface="Times New Roman"/>
              </a:rPr>
              <a:t>which</a:t>
            </a:r>
            <a:r>
              <a:rPr sz="2600" spc="-10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25" dirty="0">
                <a:solidFill>
                  <a:srgbClr val="000000"/>
                </a:solidFill>
                <a:latin typeface="Times New Roman"/>
                <a:cs typeface="Times New Roman"/>
              </a:rPr>
              <a:t> </a:t>
            </a:r>
            <a:r>
              <a:rPr sz="2600" spc="114" dirty="0">
                <a:solidFill>
                  <a:srgbClr val="000000"/>
                </a:solidFill>
                <a:latin typeface="Times New Roman"/>
                <a:cs typeface="Times New Roman"/>
              </a:rPr>
              <a:t>audio</a:t>
            </a:r>
            <a:r>
              <a:rPr sz="2600" spc="-120" dirty="0">
                <a:solidFill>
                  <a:srgbClr val="000000"/>
                </a:solidFill>
                <a:latin typeface="Times New Roman"/>
                <a:cs typeface="Times New Roman"/>
              </a:rPr>
              <a:t> </a:t>
            </a:r>
            <a:r>
              <a:rPr sz="2600" spc="50" dirty="0">
                <a:solidFill>
                  <a:srgbClr val="000000"/>
                </a:solidFill>
                <a:latin typeface="Times New Roman"/>
                <a:cs typeface="Times New Roman"/>
              </a:rPr>
              <a:t>player</a:t>
            </a:r>
            <a:r>
              <a:rPr sz="2600" spc="-170" dirty="0">
                <a:solidFill>
                  <a:srgbClr val="000000"/>
                </a:solidFill>
                <a:latin typeface="Times New Roman"/>
                <a:cs typeface="Times New Roman"/>
              </a:rPr>
              <a:t> </a:t>
            </a:r>
            <a:r>
              <a:rPr sz="2600" spc="50" dirty="0">
                <a:solidFill>
                  <a:srgbClr val="000000"/>
                </a:solidFill>
                <a:latin typeface="Times New Roman"/>
                <a:cs typeface="Times New Roman"/>
              </a:rPr>
              <a:t>device</a:t>
            </a:r>
            <a:r>
              <a:rPr sz="2600" spc="-135" dirty="0">
                <a:solidFill>
                  <a:srgbClr val="000000"/>
                </a:solidFill>
                <a:latin typeface="Times New Roman"/>
                <a:cs typeface="Times New Roman"/>
              </a:rPr>
              <a:t> </a:t>
            </a:r>
            <a:r>
              <a:rPr sz="2600" spc="110" dirty="0">
                <a:solidFill>
                  <a:srgbClr val="000000"/>
                </a:solidFill>
                <a:latin typeface="Times New Roman"/>
                <a:cs typeface="Times New Roman"/>
              </a:rPr>
              <a:t>can  </a:t>
            </a:r>
            <a:r>
              <a:rPr sz="2600" spc="40" dirty="0">
                <a:solidFill>
                  <a:srgbClr val="000000"/>
                </a:solidFill>
                <a:latin typeface="Times New Roman"/>
                <a:cs typeface="Times New Roman"/>
              </a:rPr>
              <a:t>play</a:t>
            </a:r>
            <a:r>
              <a:rPr sz="2600" spc="-85" dirty="0">
                <a:solidFill>
                  <a:srgbClr val="000000"/>
                </a:solidFill>
                <a:latin typeface="Times New Roman"/>
                <a:cs typeface="Times New Roman"/>
              </a:rPr>
              <a:t> </a:t>
            </a:r>
            <a:r>
              <a:rPr sz="2600" spc="85" dirty="0">
                <a:solidFill>
                  <a:srgbClr val="000000"/>
                </a:solidFill>
                <a:latin typeface="Times New Roman"/>
                <a:cs typeface="Times New Roman"/>
              </a:rPr>
              <a:t>mp3</a:t>
            </a:r>
            <a:r>
              <a:rPr sz="2600" spc="-25" dirty="0">
                <a:solidFill>
                  <a:srgbClr val="000000"/>
                </a:solidFill>
                <a:latin typeface="Times New Roman"/>
                <a:cs typeface="Times New Roman"/>
              </a:rPr>
              <a:t> </a:t>
            </a:r>
            <a:r>
              <a:rPr sz="2600" spc="25" dirty="0">
                <a:solidFill>
                  <a:srgbClr val="000000"/>
                </a:solidFill>
                <a:latin typeface="Times New Roman"/>
                <a:cs typeface="Times New Roman"/>
              </a:rPr>
              <a:t>files</a:t>
            </a:r>
            <a:r>
              <a:rPr sz="2600" spc="-125" dirty="0">
                <a:solidFill>
                  <a:srgbClr val="000000"/>
                </a:solidFill>
                <a:latin typeface="Times New Roman"/>
                <a:cs typeface="Times New Roman"/>
              </a:rPr>
              <a:t> </a:t>
            </a:r>
            <a:r>
              <a:rPr sz="2600" spc="60" dirty="0">
                <a:solidFill>
                  <a:srgbClr val="000000"/>
                </a:solidFill>
                <a:latin typeface="Times New Roman"/>
                <a:cs typeface="Times New Roman"/>
              </a:rPr>
              <a:t>only</a:t>
            </a:r>
            <a:r>
              <a:rPr sz="2600" spc="-145"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70" dirty="0">
                <a:solidFill>
                  <a:srgbClr val="000000"/>
                </a:solidFill>
                <a:latin typeface="Times New Roman"/>
                <a:cs typeface="Times New Roman"/>
              </a:rPr>
              <a:t> </a:t>
            </a:r>
            <a:r>
              <a:rPr sz="2600" spc="110" dirty="0">
                <a:solidFill>
                  <a:srgbClr val="000000"/>
                </a:solidFill>
                <a:latin typeface="Times New Roman"/>
                <a:cs typeface="Times New Roman"/>
              </a:rPr>
              <a:t>wants</a:t>
            </a:r>
            <a:r>
              <a:rPr sz="2600" spc="-11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14" dirty="0">
                <a:solidFill>
                  <a:srgbClr val="000000"/>
                </a:solidFill>
                <a:latin typeface="Times New Roman"/>
                <a:cs typeface="Times New Roman"/>
              </a:rPr>
              <a:t> </a:t>
            </a:r>
            <a:r>
              <a:rPr sz="2600" spc="100" dirty="0">
                <a:solidFill>
                  <a:srgbClr val="000000"/>
                </a:solidFill>
                <a:latin typeface="Times New Roman"/>
                <a:cs typeface="Times New Roman"/>
              </a:rPr>
              <a:t>use</a:t>
            </a:r>
            <a:r>
              <a:rPr sz="2600" spc="-14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0" dirty="0">
                <a:solidFill>
                  <a:srgbClr val="000000"/>
                </a:solidFill>
                <a:latin typeface="Times New Roman"/>
                <a:cs typeface="Times New Roman"/>
              </a:rPr>
              <a:t> </a:t>
            </a:r>
            <a:r>
              <a:rPr sz="2600" spc="90" dirty="0">
                <a:solidFill>
                  <a:srgbClr val="000000"/>
                </a:solidFill>
                <a:latin typeface="Times New Roman"/>
                <a:cs typeface="Times New Roman"/>
              </a:rPr>
              <a:t>advanced</a:t>
            </a:r>
            <a:r>
              <a:rPr sz="2600" spc="-75" dirty="0">
                <a:solidFill>
                  <a:srgbClr val="000000"/>
                </a:solidFill>
                <a:latin typeface="Times New Roman"/>
                <a:cs typeface="Times New Roman"/>
              </a:rPr>
              <a:t> </a:t>
            </a:r>
            <a:r>
              <a:rPr sz="2600" spc="114" dirty="0">
                <a:solidFill>
                  <a:srgbClr val="000000"/>
                </a:solidFill>
                <a:latin typeface="Times New Roman"/>
                <a:cs typeface="Times New Roman"/>
              </a:rPr>
              <a:t>audio  </a:t>
            </a:r>
            <a:r>
              <a:rPr sz="2600" spc="50" dirty="0">
                <a:solidFill>
                  <a:srgbClr val="000000"/>
                </a:solidFill>
                <a:latin typeface="Times New Roman"/>
                <a:cs typeface="Times New Roman"/>
              </a:rPr>
              <a:t>player</a:t>
            </a:r>
            <a:r>
              <a:rPr sz="2600" spc="-165" dirty="0">
                <a:solidFill>
                  <a:srgbClr val="000000"/>
                </a:solidFill>
                <a:latin typeface="Times New Roman"/>
                <a:cs typeface="Times New Roman"/>
              </a:rPr>
              <a:t> </a:t>
            </a:r>
            <a:r>
              <a:rPr sz="2600" spc="85" dirty="0">
                <a:solidFill>
                  <a:srgbClr val="000000"/>
                </a:solidFill>
                <a:latin typeface="Times New Roman"/>
                <a:cs typeface="Times New Roman"/>
              </a:rPr>
              <a:t>capable</a:t>
            </a:r>
            <a:r>
              <a:rPr sz="2600" spc="-135" dirty="0">
                <a:solidFill>
                  <a:srgbClr val="000000"/>
                </a:solidFill>
                <a:latin typeface="Times New Roman"/>
                <a:cs typeface="Times New Roman"/>
              </a:rPr>
              <a:t> </a:t>
            </a:r>
            <a:r>
              <a:rPr sz="2600" spc="20" dirty="0">
                <a:solidFill>
                  <a:srgbClr val="000000"/>
                </a:solidFill>
                <a:latin typeface="Times New Roman"/>
                <a:cs typeface="Times New Roman"/>
              </a:rPr>
              <a:t>of</a:t>
            </a:r>
            <a:r>
              <a:rPr sz="2600" spc="10" dirty="0">
                <a:solidFill>
                  <a:srgbClr val="000000"/>
                </a:solidFill>
                <a:latin typeface="Times New Roman"/>
                <a:cs typeface="Times New Roman"/>
              </a:rPr>
              <a:t> </a:t>
            </a:r>
            <a:r>
              <a:rPr sz="2600" spc="55" dirty="0">
                <a:solidFill>
                  <a:srgbClr val="000000"/>
                </a:solidFill>
                <a:latin typeface="Times New Roman"/>
                <a:cs typeface="Times New Roman"/>
              </a:rPr>
              <a:t>playing</a:t>
            </a:r>
            <a:r>
              <a:rPr sz="2600" spc="-75" dirty="0">
                <a:solidFill>
                  <a:srgbClr val="000000"/>
                </a:solidFill>
                <a:latin typeface="Times New Roman"/>
                <a:cs typeface="Times New Roman"/>
              </a:rPr>
              <a:t> </a:t>
            </a:r>
            <a:r>
              <a:rPr sz="2600" spc="-5" dirty="0">
                <a:solidFill>
                  <a:srgbClr val="000000"/>
                </a:solidFill>
                <a:latin typeface="Times New Roman"/>
                <a:cs typeface="Times New Roman"/>
              </a:rPr>
              <a:t>vlc</a:t>
            </a:r>
            <a:r>
              <a:rPr sz="2600" spc="-15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10" dirty="0">
                <a:solidFill>
                  <a:srgbClr val="000000"/>
                </a:solidFill>
                <a:latin typeface="Times New Roman"/>
                <a:cs typeface="Times New Roman"/>
              </a:rPr>
              <a:t> </a:t>
            </a:r>
            <a:r>
              <a:rPr sz="2600" spc="150" dirty="0">
                <a:solidFill>
                  <a:srgbClr val="000000"/>
                </a:solidFill>
                <a:latin typeface="Times New Roman"/>
                <a:cs typeface="Times New Roman"/>
              </a:rPr>
              <a:t>mp4</a:t>
            </a:r>
            <a:r>
              <a:rPr sz="2600" spc="-35" dirty="0">
                <a:solidFill>
                  <a:srgbClr val="000000"/>
                </a:solidFill>
                <a:latin typeface="Times New Roman"/>
                <a:cs typeface="Times New Roman"/>
              </a:rPr>
              <a:t> </a:t>
            </a:r>
            <a:r>
              <a:rPr sz="2600" spc="15" dirty="0">
                <a:solidFill>
                  <a:srgbClr val="000000"/>
                </a:solidFill>
                <a:latin typeface="Times New Roman"/>
                <a:cs typeface="Times New Roman"/>
              </a:rPr>
              <a:t>files.</a:t>
            </a:r>
            <a:endParaRPr sz="26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535940" y="1154938"/>
            <a:ext cx="7718425" cy="3751579"/>
          </a:xfrm>
          <a:prstGeom prst="rect">
            <a:avLst/>
          </a:prstGeom>
        </p:spPr>
        <p:txBody>
          <a:bodyPr vert="horz" wrap="square" lIns="0" tIns="13335" rIns="0" bIns="0" rtlCol="0">
            <a:spAutoFit/>
          </a:bodyPr>
          <a:lstStyle/>
          <a:p>
            <a:pPr marL="285115" marR="728980"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65" dirty="0">
                <a:latin typeface="Times New Roman"/>
                <a:cs typeface="Times New Roman"/>
              </a:rPr>
              <a:t> </a:t>
            </a:r>
            <a:r>
              <a:rPr sz="2600" spc="55" dirty="0">
                <a:latin typeface="Times New Roman"/>
                <a:cs typeface="Times New Roman"/>
              </a:rPr>
              <a:t>have</a:t>
            </a:r>
            <a:r>
              <a:rPr sz="2600" spc="-145" dirty="0">
                <a:latin typeface="Times New Roman"/>
                <a:cs typeface="Times New Roman"/>
              </a:rPr>
              <a:t> </a:t>
            </a:r>
            <a:r>
              <a:rPr sz="2600" spc="95" dirty="0">
                <a:latin typeface="Times New Roman"/>
                <a:cs typeface="Times New Roman"/>
              </a:rPr>
              <a:t>a</a:t>
            </a:r>
            <a:r>
              <a:rPr sz="2600" spc="-70" dirty="0">
                <a:latin typeface="Times New Roman"/>
                <a:cs typeface="Times New Roman"/>
              </a:rPr>
              <a:t> </a:t>
            </a:r>
            <a:r>
              <a:rPr sz="2600" i="1" spc="-130" dirty="0">
                <a:latin typeface="Georgia"/>
                <a:cs typeface="Georgia"/>
              </a:rPr>
              <a:t>MediaPlayer</a:t>
            </a:r>
            <a:r>
              <a:rPr sz="2600" i="1" spc="20" dirty="0">
                <a:latin typeface="Georgia"/>
                <a:cs typeface="Georgia"/>
              </a:rPr>
              <a:t> </a:t>
            </a:r>
            <a:r>
              <a:rPr sz="2600" spc="80" dirty="0">
                <a:latin typeface="Times New Roman"/>
                <a:cs typeface="Times New Roman"/>
              </a:rPr>
              <a:t>interface</a:t>
            </a:r>
            <a:r>
              <a:rPr sz="2600" spc="-130" dirty="0">
                <a:latin typeface="Times New Roman"/>
                <a:cs typeface="Times New Roman"/>
              </a:rPr>
              <a:t> </a:t>
            </a:r>
            <a:r>
              <a:rPr sz="2600" spc="160" dirty="0">
                <a:latin typeface="Times New Roman"/>
                <a:cs typeface="Times New Roman"/>
              </a:rPr>
              <a:t>and</a:t>
            </a:r>
            <a:r>
              <a:rPr sz="2600" spc="-70" dirty="0">
                <a:latin typeface="Times New Roman"/>
                <a:cs typeface="Times New Roman"/>
              </a:rPr>
              <a:t> </a:t>
            </a:r>
            <a:r>
              <a:rPr sz="2600" spc="95" dirty="0">
                <a:latin typeface="Times New Roman"/>
                <a:cs typeface="Times New Roman"/>
              </a:rPr>
              <a:t>a</a:t>
            </a:r>
            <a:r>
              <a:rPr sz="2600" spc="-140" dirty="0">
                <a:latin typeface="Times New Roman"/>
                <a:cs typeface="Times New Roman"/>
              </a:rPr>
              <a:t> </a:t>
            </a:r>
            <a:r>
              <a:rPr sz="2600" spc="45" dirty="0">
                <a:latin typeface="Times New Roman"/>
                <a:cs typeface="Times New Roman"/>
              </a:rPr>
              <a:t>concrete  </a:t>
            </a:r>
            <a:r>
              <a:rPr sz="2600" spc="40" dirty="0">
                <a:latin typeface="Times New Roman"/>
                <a:cs typeface="Times New Roman"/>
              </a:rPr>
              <a:t>class </a:t>
            </a:r>
            <a:r>
              <a:rPr sz="2600" i="1" spc="-110" dirty="0">
                <a:latin typeface="Georgia"/>
                <a:cs typeface="Georgia"/>
              </a:rPr>
              <a:t>AudioPlayer</a:t>
            </a:r>
            <a:r>
              <a:rPr sz="2600" i="1" spc="-100" dirty="0">
                <a:latin typeface="Georgia"/>
                <a:cs typeface="Georgia"/>
              </a:rPr>
              <a:t> </a:t>
            </a:r>
            <a:r>
              <a:rPr sz="2600" spc="120" dirty="0">
                <a:latin typeface="Times New Roman"/>
                <a:cs typeface="Times New Roman"/>
              </a:rPr>
              <a:t>implementing</a:t>
            </a:r>
            <a:endParaRPr sz="2600">
              <a:latin typeface="Times New Roman"/>
              <a:cs typeface="Times New Roman"/>
            </a:endParaRPr>
          </a:p>
          <a:p>
            <a:pPr marL="285115" marR="5080">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 </a:t>
            </a:r>
            <a:r>
              <a:rPr sz="2600" i="1" spc="-110" dirty="0">
                <a:latin typeface="Georgia"/>
                <a:cs typeface="Georgia"/>
              </a:rPr>
              <a:t>AudioPlayer </a:t>
            </a:r>
            <a:r>
              <a:rPr sz="2600" spc="114" dirty="0">
                <a:latin typeface="Times New Roman"/>
                <a:cs typeface="Times New Roman"/>
              </a:rPr>
              <a:t>can </a:t>
            </a:r>
            <a:r>
              <a:rPr sz="2600" spc="40" dirty="0">
                <a:latin typeface="Times New Roman"/>
                <a:cs typeface="Times New Roman"/>
              </a:rPr>
              <a:t>play</a:t>
            </a:r>
            <a:r>
              <a:rPr sz="2600" spc="-380" dirty="0">
                <a:latin typeface="Times New Roman"/>
                <a:cs typeface="Times New Roman"/>
              </a:rPr>
              <a:t> </a:t>
            </a:r>
            <a:r>
              <a:rPr sz="2600" spc="85" dirty="0">
                <a:latin typeface="Times New Roman"/>
                <a:cs typeface="Times New Roman"/>
              </a:rPr>
              <a:t>mp3  </a:t>
            </a:r>
            <a:r>
              <a:rPr sz="2600" spc="110" dirty="0">
                <a:latin typeface="Times New Roman"/>
                <a:cs typeface="Times New Roman"/>
              </a:rPr>
              <a:t>format</a:t>
            </a:r>
            <a:r>
              <a:rPr sz="2600" spc="-150" dirty="0">
                <a:latin typeface="Times New Roman"/>
                <a:cs typeface="Times New Roman"/>
              </a:rPr>
              <a:t> </a:t>
            </a:r>
            <a:r>
              <a:rPr sz="2600" spc="114" dirty="0">
                <a:latin typeface="Times New Roman"/>
                <a:cs typeface="Times New Roman"/>
              </a:rPr>
              <a:t>audio</a:t>
            </a:r>
            <a:r>
              <a:rPr sz="2600" spc="-95" dirty="0">
                <a:latin typeface="Times New Roman"/>
                <a:cs typeface="Times New Roman"/>
              </a:rPr>
              <a:t> </a:t>
            </a:r>
            <a:r>
              <a:rPr sz="2600" spc="25" dirty="0">
                <a:latin typeface="Times New Roman"/>
                <a:cs typeface="Times New Roman"/>
              </a:rPr>
              <a:t>files</a:t>
            </a:r>
            <a:r>
              <a:rPr sz="2600" spc="-50" dirty="0">
                <a:latin typeface="Times New Roman"/>
                <a:cs typeface="Times New Roman"/>
              </a:rPr>
              <a:t> </a:t>
            </a:r>
            <a:r>
              <a:rPr sz="2600" spc="35" dirty="0">
                <a:latin typeface="Times New Roman"/>
                <a:cs typeface="Times New Roman"/>
              </a:rPr>
              <a:t>by</a:t>
            </a:r>
            <a:r>
              <a:rPr sz="2600" spc="-145" dirty="0">
                <a:latin typeface="Times New Roman"/>
                <a:cs typeface="Times New Roman"/>
              </a:rPr>
              <a:t> </a:t>
            </a:r>
            <a:r>
              <a:rPr sz="2600" spc="85" dirty="0">
                <a:latin typeface="Times New Roman"/>
                <a:cs typeface="Times New Roman"/>
              </a:rPr>
              <a:t>default.</a:t>
            </a:r>
            <a:endParaRPr sz="2600">
              <a:latin typeface="Times New Roman"/>
              <a:cs typeface="Times New Roman"/>
            </a:endParaRPr>
          </a:p>
          <a:p>
            <a:pPr>
              <a:lnSpc>
                <a:spcPct val="100000"/>
              </a:lnSpc>
            </a:pPr>
            <a:endParaRPr sz="380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spc="55" dirty="0">
                <a:latin typeface="Times New Roman"/>
                <a:cs typeface="Times New Roman"/>
              </a:rPr>
              <a:t>We </a:t>
            </a:r>
            <a:r>
              <a:rPr sz="2600" spc="90" dirty="0">
                <a:latin typeface="Times New Roman"/>
                <a:cs typeface="Times New Roman"/>
              </a:rPr>
              <a:t>are </a:t>
            </a:r>
            <a:r>
              <a:rPr sz="2600" spc="70" dirty="0">
                <a:latin typeface="Times New Roman"/>
                <a:cs typeface="Times New Roman"/>
              </a:rPr>
              <a:t>having</a:t>
            </a:r>
            <a:r>
              <a:rPr sz="2600" spc="-415" dirty="0">
                <a:latin typeface="Times New Roman"/>
                <a:cs typeface="Times New Roman"/>
              </a:rPr>
              <a:t> </a:t>
            </a:r>
            <a:r>
              <a:rPr sz="2600" spc="145" dirty="0">
                <a:latin typeface="Times New Roman"/>
                <a:cs typeface="Times New Roman"/>
              </a:rPr>
              <a:t>another</a:t>
            </a:r>
            <a:endParaRPr sz="2600">
              <a:latin typeface="Times New Roman"/>
              <a:cs typeface="Times New Roman"/>
            </a:endParaRPr>
          </a:p>
          <a:p>
            <a:pPr marL="285115" marR="69215">
              <a:lnSpc>
                <a:spcPct val="100000"/>
              </a:lnSpc>
            </a:pPr>
            <a:r>
              <a:rPr sz="2600" spc="80" dirty="0">
                <a:latin typeface="Times New Roman"/>
                <a:cs typeface="Times New Roman"/>
              </a:rPr>
              <a:t>interface </a:t>
            </a:r>
            <a:r>
              <a:rPr sz="2600" i="1" spc="-125" dirty="0">
                <a:latin typeface="Georgia"/>
                <a:cs typeface="Georgia"/>
              </a:rPr>
              <a:t>AdvancedMediaPlayer </a:t>
            </a:r>
            <a:r>
              <a:rPr sz="2600" spc="160" dirty="0">
                <a:latin typeface="Times New Roman"/>
                <a:cs typeface="Times New Roman"/>
              </a:rPr>
              <a:t>and </a:t>
            </a:r>
            <a:r>
              <a:rPr sz="2600" spc="95" dirty="0">
                <a:latin typeface="Times New Roman"/>
                <a:cs typeface="Times New Roman"/>
              </a:rPr>
              <a:t>concrete</a:t>
            </a:r>
            <a:r>
              <a:rPr sz="2600" spc="-425" dirty="0">
                <a:latin typeface="Times New Roman"/>
                <a:cs typeface="Times New Roman"/>
              </a:rPr>
              <a:t> </a:t>
            </a:r>
            <a:r>
              <a:rPr sz="2600" spc="45" dirty="0">
                <a:latin typeface="Times New Roman"/>
                <a:cs typeface="Times New Roman"/>
              </a:rPr>
              <a:t>classes  </a:t>
            </a:r>
            <a:r>
              <a:rPr sz="2600" spc="12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380"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a:lnSpc>
                <a:spcPct val="100000"/>
              </a:lnSpc>
            </a:pPr>
            <a:r>
              <a:rPr sz="2600" spc="85" dirty="0">
                <a:latin typeface="Times New Roman"/>
                <a:cs typeface="Times New Roman"/>
              </a:rPr>
              <a:t>These</a:t>
            </a:r>
            <a:r>
              <a:rPr sz="2600" spc="-120" dirty="0">
                <a:latin typeface="Times New Roman"/>
                <a:cs typeface="Times New Roman"/>
              </a:rPr>
              <a:t> </a:t>
            </a:r>
            <a:r>
              <a:rPr sz="2600" spc="45" dirty="0">
                <a:latin typeface="Times New Roman"/>
                <a:cs typeface="Times New Roman"/>
              </a:rPr>
              <a:t>classes</a:t>
            </a:r>
            <a:r>
              <a:rPr sz="2600" spc="-135" dirty="0">
                <a:latin typeface="Times New Roman"/>
                <a:cs typeface="Times New Roman"/>
              </a:rPr>
              <a:t> </a:t>
            </a:r>
            <a:r>
              <a:rPr sz="2600" spc="114" dirty="0">
                <a:latin typeface="Times New Roman"/>
                <a:cs typeface="Times New Roman"/>
              </a:rPr>
              <a:t>can</a:t>
            </a:r>
            <a:r>
              <a:rPr sz="2600" spc="-85"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5" dirty="0">
                <a:latin typeface="Times New Roman"/>
                <a:cs typeface="Times New Roman"/>
              </a:rPr>
              <a:t>vlc</a:t>
            </a:r>
            <a:r>
              <a:rPr sz="2600" spc="-150"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150" dirty="0">
                <a:latin typeface="Times New Roman"/>
                <a:cs typeface="Times New Roman"/>
              </a:rPr>
              <a:t>mp4</a:t>
            </a:r>
            <a:r>
              <a:rPr sz="2600" spc="-35" dirty="0">
                <a:latin typeface="Times New Roman"/>
                <a:cs typeface="Times New Roman"/>
              </a:rPr>
              <a:t> </a:t>
            </a:r>
            <a:r>
              <a:rPr sz="2600" spc="110" dirty="0">
                <a:latin typeface="Times New Roman"/>
                <a:cs typeface="Times New Roman"/>
              </a:rPr>
              <a:t>format</a:t>
            </a:r>
            <a:r>
              <a:rPr sz="2600" spc="-90" dirty="0">
                <a:latin typeface="Times New Roman"/>
                <a:cs typeface="Times New Roman"/>
              </a:rPr>
              <a:t> </a:t>
            </a:r>
            <a:r>
              <a:rPr sz="2600" spc="15" dirty="0">
                <a:latin typeface="Times New Roman"/>
                <a:cs typeface="Times New Roman"/>
              </a:rPr>
              <a:t>files.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8009255" cy="4861560"/>
          </a:xfrm>
          <a:prstGeom prst="rect">
            <a:avLst/>
          </a:prstGeom>
        </p:spPr>
        <p:txBody>
          <a:bodyPr vert="horz" wrap="square" lIns="0" tIns="13335" rIns="0" bIns="0" rtlCol="0">
            <a:spAutoFit/>
          </a:bodyPr>
          <a:lstStyle/>
          <a:p>
            <a:pPr marL="285115" marR="90805"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135" dirty="0">
                <a:latin typeface="Times New Roman"/>
                <a:cs typeface="Times New Roman"/>
              </a:rPr>
              <a:t> </a:t>
            </a:r>
            <a:r>
              <a:rPr sz="2600" spc="125" dirty="0">
                <a:latin typeface="Times New Roman"/>
                <a:cs typeface="Times New Roman"/>
              </a:rPr>
              <a:t>want</a:t>
            </a:r>
            <a:r>
              <a:rPr sz="2600" spc="-110" dirty="0">
                <a:latin typeface="Times New Roman"/>
                <a:cs typeface="Times New Roman"/>
              </a:rPr>
              <a:t> </a:t>
            </a:r>
            <a:r>
              <a:rPr sz="2600" spc="130" dirty="0">
                <a:latin typeface="Times New Roman"/>
                <a:cs typeface="Times New Roman"/>
              </a:rPr>
              <a:t>to</a:t>
            </a:r>
            <a:r>
              <a:rPr sz="2600" spc="-80" dirty="0">
                <a:latin typeface="Times New Roman"/>
                <a:cs typeface="Times New Roman"/>
              </a:rPr>
              <a:t> </a:t>
            </a:r>
            <a:r>
              <a:rPr sz="2600" spc="105" dirty="0">
                <a:latin typeface="Times New Roman"/>
                <a:cs typeface="Times New Roman"/>
              </a:rPr>
              <a:t>make</a:t>
            </a:r>
            <a:r>
              <a:rPr sz="2600" spc="-65" dirty="0">
                <a:latin typeface="Times New Roman"/>
                <a:cs typeface="Times New Roman"/>
              </a:rPr>
              <a:t> </a:t>
            </a:r>
            <a:r>
              <a:rPr sz="2600" i="1" spc="-110" dirty="0">
                <a:latin typeface="Georgia"/>
                <a:cs typeface="Georgia"/>
              </a:rPr>
              <a:t>AudioPlayer</a:t>
            </a:r>
            <a:r>
              <a:rPr sz="2600" i="1" spc="-5" dirty="0">
                <a:latin typeface="Georgia"/>
                <a:cs typeface="Georgia"/>
              </a:rPr>
              <a:t> </a:t>
            </a:r>
            <a:r>
              <a:rPr sz="2600" spc="130" dirty="0">
                <a:latin typeface="Times New Roman"/>
                <a:cs typeface="Times New Roman"/>
              </a:rPr>
              <a:t>to</a:t>
            </a:r>
            <a:r>
              <a:rPr sz="2600" spc="-130"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145" dirty="0">
                <a:latin typeface="Times New Roman"/>
                <a:cs typeface="Times New Roman"/>
              </a:rPr>
              <a:t>other</a:t>
            </a:r>
            <a:r>
              <a:rPr sz="2600" spc="-105" dirty="0">
                <a:latin typeface="Times New Roman"/>
                <a:cs typeface="Times New Roman"/>
              </a:rPr>
              <a:t> </a:t>
            </a:r>
            <a:r>
              <a:rPr sz="2600" spc="100" dirty="0">
                <a:latin typeface="Times New Roman"/>
                <a:cs typeface="Times New Roman"/>
              </a:rPr>
              <a:t>formats</a:t>
            </a:r>
            <a:r>
              <a:rPr sz="2600" spc="-135" dirty="0">
                <a:latin typeface="Times New Roman"/>
                <a:cs typeface="Times New Roman"/>
              </a:rPr>
              <a:t> </a:t>
            </a:r>
            <a:r>
              <a:rPr sz="2600" spc="-325" dirty="0">
                <a:latin typeface="Times New Roman"/>
                <a:cs typeface="Times New Roman"/>
              </a:rPr>
              <a:t>as  </a:t>
            </a:r>
            <a:r>
              <a:rPr sz="2600" spc="20" dirty="0">
                <a:latin typeface="Times New Roman"/>
                <a:cs typeface="Times New Roman"/>
              </a:rPr>
              <a:t>well.</a:t>
            </a:r>
            <a:r>
              <a:rPr sz="2600" spc="-80" dirty="0">
                <a:latin typeface="Times New Roman"/>
                <a:cs typeface="Times New Roman"/>
              </a:rPr>
              <a:t> </a:t>
            </a:r>
            <a:r>
              <a:rPr sz="2600" spc="-60" dirty="0">
                <a:latin typeface="Times New Roman"/>
                <a:cs typeface="Times New Roman"/>
              </a:rPr>
              <a:t>To</a:t>
            </a:r>
            <a:r>
              <a:rPr sz="2600" spc="-130" dirty="0">
                <a:latin typeface="Times New Roman"/>
                <a:cs typeface="Times New Roman"/>
              </a:rPr>
              <a:t> </a:t>
            </a:r>
            <a:r>
              <a:rPr sz="2600" spc="125" dirty="0">
                <a:latin typeface="Times New Roman"/>
                <a:cs typeface="Times New Roman"/>
              </a:rPr>
              <a:t>attain</a:t>
            </a:r>
            <a:r>
              <a:rPr sz="2600" spc="-95" dirty="0">
                <a:latin typeface="Times New Roman"/>
                <a:cs typeface="Times New Roman"/>
              </a:rPr>
              <a:t> </a:t>
            </a:r>
            <a:r>
              <a:rPr sz="2600" spc="85" dirty="0">
                <a:latin typeface="Times New Roman"/>
                <a:cs typeface="Times New Roman"/>
              </a:rPr>
              <a:t>this,</a:t>
            </a:r>
            <a:r>
              <a:rPr sz="2600" spc="-80" dirty="0">
                <a:latin typeface="Times New Roman"/>
                <a:cs typeface="Times New Roman"/>
              </a:rPr>
              <a:t> </a:t>
            </a:r>
            <a:r>
              <a:rPr sz="2600" spc="30" dirty="0">
                <a:latin typeface="Times New Roman"/>
                <a:cs typeface="Times New Roman"/>
              </a:rPr>
              <a:t>we</a:t>
            </a:r>
            <a:r>
              <a:rPr sz="2600" spc="-75" dirty="0">
                <a:latin typeface="Times New Roman"/>
                <a:cs typeface="Times New Roman"/>
              </a:rPr>
              <a:t> </a:t>
            </a:r>
            <a:r>
              <a:rPr sz="2600" spc="55" dirty="0">
                <a:latin typeface="Times New Roman"/>
                <a:cs typeface="Times New Roman"/>
              </a:rPr>
              <a:t>have</a:t>
            </a:r>
            <a:r>
              <a:rPr sz="2600" spc="-135" dirty="0">
                <a:latin typeface="Times New Roman"/>
                <a:cs typeface="Times New Roman"/>
              </a:rPr>
              <a:t> </a:t>
            </a:r>
            <a:r>
              <a:rPr sz="2600" spc="105" dirty="0">
                <a:latin typeface="Times New Roman"/>
                <a:cs typeface="Times New Roman"/>
              </a:rPr>
              <a:t>created</a:t>
            </a:r>
            <a:r>
              <a:rPr sz="2600" spc="-75" dirty="0">
                <a:latin typeface="Times New Roman"/>
                <a:cs typeface="Times New Roman"/>
              </a:rPr>
              <a:t> </a:t>
            </a:r>
            <a:r>
              <a:rPr sz="2600" spc="155" dirty="0">
                <a:latin typeface="Times New Roman"/>
                <a:cs typeface="Times New Roman"/>
              </a:rPr>
              <a:t>an</a:t>
            </a:r>
            <a:r>
              <a:rPr sz="2600" spc="-10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260600">
              <a:lnSpc>
                <a:spcPct val="100000"/>
              </a:lnSpc>
            </a:pPr>
            <a:r>
              <a:rPr sz="2600" spc="40" dirty="0">
                <a:latin typeface="Times New Roman"/>
                <a:cs typeface="Times New Roman"/>
              </a:rPr>
              <a:t>class </a:t>
            </a:r>
            <a:r>
              <a:rPr sz="2600" i="1" spc="-114" dirty="0">
                <a:latin typeface="Georgia"/>
                <a:cs typeface="Georgia"/>
              </a:rPr>
              <a:t>MediaAdapter </a:t>
            </a:r>
            <a:r>
              <a:rPr sz="2600" spc="95" dirty="0">
                <a:latin typeface="Times New Roman"/>
                <a:cs typeface="Times New Roman"/>
              </a:rPr>
              <a:t>which</a:t>
            </a:r>
            <a:r>
              <a:rPr sz="2600" spc="-120" dirty="0">
                <a:latin typeface="Times New Roman"/>
                <a:cs typeface="Times New Roman"/>
              </a:rPr>
              <a:t> </a:t>
            </a:r>
            <a:r>
              <a:rPr sz="2600" spc="125" dirty="0">
                <a:latin typeface="Times New Roman"/>
                <a:cs typeface="Times New Roman"/>
              </a:rPr>
              <a:t>implements  </a:t>
            </a:r>
            <a:r>
              <a:rPr sz="2600" spc="160" dirty="0">
                <a:latin typeface="Times New Roman"/>
                <a:cs typeface="Times New Roman"/>
              </a:rPr>
              <a:t>the </a:t>
            </a:r>
            <a:r>
              <a:rPr sz="2600" i="1" spc="-130" dirty="0">
                <a:latin typeface="Georgia"/>
                <a:cs typeface="Georgia"/>
              </a:rPr>
              <a:t>MediaPlayer </a:t>
            </a:r>
            <a:r>
              <a:rPr sz="2600" spc="80" dirty="0">
                <a:latin typeface="Times New Roman"/>
                <a:cs typeface="Times New Roman"/>
              </a:rPr>
              <a:t>interface</a:t>
            </a:r>
            <a:r>
              <a:rPr sz="2600" spc="-210" dirty="0">
                <a:latin typeface="Times New Roman"/>
                <a:cs typeface="Times New Roman"/>
              </a:rPr>
              <a:t> </a:t>
            </a:r>
            <a:r>
              <a:rPr sz="2600" spc="160" dirty="0">
                <a:latin typeface="Times New Roman"/>
                <a:cs typeface="Times New Roman"/>
              </a:rPr>
              <a:t>and</a:t>
            </a:r>
            <a:endParaRPr sz="2600">
              <a:latin typeface="Times New Roman"/>
              <a:cs typeface="Times New Roman"/>
            </a:endParaRPr>
          </a:p>
          <a:p>
            <a:pPr marL="285115" marR="5080">
              <a:lnSpc>
                <a:spcPct val="100000"/>
              </a:lnSpc>
            </a:pPr>
            <a:r>
              <a:rPr sz="2600" spc="85" dirty="0">
                <a:latin typeface="Times New Roman"/>
                <a:cs typeface="Times New Roman"/>
              </a:rPr>
              <a:t>uses</a:t>
            </a:r>
            <a:r>
              <a:rPr sz="2600" spc="-65" dirty="0">
                <a:latin typeface="Times New Roman"/>
                <a:cs typeface="Times New Roman"/>
              </a:rPr>
              <a:t> </a:t>
            </a:r>
            <a:r>
              <a:rPr sz="2600" i="1" spc="-125" dirty="0">
                <a:latin typeface="Georgia"/>
                <a:cs typeface="Georgia"/>
              </a:rPr>
              <a:t>AdvancedMediaPlayer</a:t>
            </a:r>
            <a:r>
              <a:rPr sz="2600" i="1" spc="-60" dirty="0">
                <a:latin typeface="Georgia"/>
                <a:cs typeface="Georgia"/>
              </a:rPr>
              <a:t> </a:t>
            </a:r>
            <a:r>
              <a:rPr sz="2600" spc="85" dirty="0">
                <a:latin typeface="Times New Roman"/>
                <a:cs typeface="Times New Roman"/>
              </a:rPr>
              <a:t>objects</a:t>
            </a:r>
            <a:r>
              <a:rPr sz="2600" spc="-95" dirty="0">
                <a:latin typeface="Times New Roman"/>
                <a:cs typeface="Times New Roman"/>
              </a:rPr>
              <a:t> </a:t>
            </a:r>
            <a:r>
              <a:rPr sz="2600" spc="130" dirty="0">
                <a:latin typeface="Times New Roman"/>
                <a:cs typeface="Times New Roman"/>
              </a:rPr>
              <a:t>to</a:t>
            </a:r>
            <a:r>
              <a:rPr sz="2600" spc="-125" dirty="0">
                <a:latin typeface="Times New Roman"/>
                <a:cs typeface="Times New Roman"/>
              </a:rPr>
              <a:t> </a:t>
            </a:r>
            <a:r>
              <a:rPr sz="2600" spc="40"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a:t>
            </a:r>
            <a:r>
              <a:rPr sz="2600" spc="-100" dirty="0">
                <a:latin typeface="Times New Roman"/>
                <a:cs typeface="Times New Roman"/>
              </a:rPr>
              <a:t> </a:t>
            </a:r>
            <a:r>
              <a:rPr sz="2600" spc="110" dirty="0">
                <a:latin typeface="Times New Roman"/>
                <a:cs typeface="Times New Roman"/>
              </a:rPr>
              <a:t>required  </a:t>
            </a:r>
            <a:r>
              <a:rPr sz="2600" spc="95" dirty="0">
                <a:latin typeface="Times New Roman"/>
                <a:cs typeface="Times New Roman"/>
              </a:rPr>
              <a:t>format.</a:t>
            </a:r>
            <a:endParaRPr sz="2600">
              <a:latin typeface="Times New Roman"/>
              <a:cs typeface="Times New Roman"/>
            </a:endParaRPr>
          </a:p>
          <a:p>
            <a:pPr>
              <a:lnSpc>
                <a:spcPct val="100000"/>
              </a:lnSpc>
              <a:spcBef>
                <a:spcPts val="10"/>
              </a:spcBef>
            </a:pPr>
            <a:endParaRPr sz="325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i="1" spc="-110" dirty="0">
                <a:latin typeface="Georgia"/>
                <a:cs typeface="Georgia"/>
              </a:rPr>
              <a:t>AudioPlayer </a:t>
            </a:r>
            <a:r>
              <a:rPr sz="2600" spc="85" dirty="0">
                <a:latin typeface="Times New Roman"/>
                <a:cs typeface="Times New Roman"/>
              </a:rPr>
              <a:t>uses </a:t>
            </a:r>
            <a:r>
              <a:rPr sz="2600" spc="160" dirty="0">
                <a:latin typeface="Times New Roman"/>
                <a:cs typeface="Times New Roman"/>
              </a:rPr>
              <a:t>the</a:t>
            </a:r>
            <a:r>
              <a:rPr sz="2600" spc="-24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01930">
              <a:lnSpc>
                <a:spcPct val="100000"/>
              </a:lnSpc>
            </a:pPr>
            <a:r>
              <a:rPr sz="2600" spc="40" dirty="0">
                <a:latin typeface="Times New Roman"/>
                <a:cs typeface="Times New Roman"/>
              </a:rPr>
              <a:t>class </a:t>
            </a:r>
            <a:r>
              <a:rPr sz="2600" i="1" spc="-114" dirty="0">
                <a:latin typeface="Georgia"/>
                <a:cs typeface="Georgia"/>
              </a:rPr>
              <a:t>MediaAdapter </a:t>
            </a:r>
            <a:r>
              <a:rPr sz="2600" spc="80" dirty="0">
                <a:latin typeface="Times New Roman"/>
                <a:cs typeface="Times New Roman"/>
              </a:rPr>
              <a:t>passing </a:t>
            </a:r>
            <a:r>
              <a:rPr sz="2600" spc="95" dirty="0">
                <a:latin typeface="Times New Roman"/>
                <a:cs typeface="Times New Roman"/>
              </a:rPr>
              <a:t>it </a:t>
            </a:r>
            <a:r>
              <a:rPr sz="2600" spc="160" dirty="0">
                <a:latin typeface="Times New Roman"/>
                <a:cs typeface="Times New Roman"/>
              </a:rPr>
              <a:t>the </a:t>
            </a:r>
            <a:r>
              <a:rPr sz="2600" spc="95" dirty="0">
                <a:latin typeface="Times New Roman"/>
                <a:cs typeface="Times New Roman"/>
              </a:rPr>
              <a:t>desired </a:t>
            </a:r>
            <a:r>
              <a:rPr sz="2600" spc="114" dirty="0">
                <a:latin typeface="Times New Roman"/>
                <a:cs typeface="Times New Roman"/>
              </a:rPr>
              <a:t>audio </a:t>
            </a:r>
            <a:r>
              <a:rPr sz="2600" spc="95" dirty="0">
                <a:latin typeface="Times New Roman"/>
                <a:cs typeface="Times New Roman"/>
              </a:rPr>
              <a:t>type  </a:t>
            </a:r>
            <a:r>
              <a:rPr sz="2600" spc="135" dirty="0">
                <a:latin typeface="Times New Roman"/>
                <a:cs typeface="Times New Roman"/>
              </a:rPr>
              <a:t>without</a:t>
            </a:r>
            <a:r>
              <a:rPr sz="2600" spc="-114" dirty="0">
                <a:latin typeface="Times New Roman"/>
                <a:cs typeface="Times New Roman"/>
              </a:rPr>
              <a:t> </a:t>
            </a:r>
            <a:r>
              <a:rPr sz="2600" spc="90" dirty="0">
                <a:latin typeface="Times New Roman"/>
                <a:cs typeface="Times New Roman"/>
              </a:rPr>
              <a:t>knowing</a:t>
            </a:r>
            <a:r>
              <a:rPr sz="2600" spc="-30" dirty="0">
                <a:latin typeface="Times New Roman"/>
                <a:cs typeface="Times New Roman"/>
              </a:rPr>
              <a:t> </a:t>
            </a:r>
            <a:r>
              <a:rPr sz="2600" spc="160" dirty="0">
                <a:latin typeface="Times New Roman"/>
                <a:cs typeface="Times New Roman"/>
              </a:rPr>
              <a:t>the</a:t>
            </a:r>
            <a:r>
              <a:rPr sz="2600" spc="-135" dirty="0">
                <a:latin typeface="Times New Roman"/>
                <a:cs typeface="Times New Roman"/>
              </a:rPr>
              <a:t> </a:t>
            </a:r>
            <a:r>
              <a:rPr sz="2600" spc="105" dirty="0">
                <a:latin typeface="Times New Roman"/>
                <a:cs typeface="Times New Roman"/>
              </a:rPr>
              <a:t>actual</a:t>
            </a:r>
            <a:r>
              <a:rPr sz="2600" spc="-105" dirty="0">
                <a:latin typeface="Times New Roman"/>
                <a:cs typeface="Times New Roman"/>
              </a:rPr>
              <a:t> </a:t>
            </a:r>
            <a:r>
              <a:rPr sz="2600" spc="40" dirty="0">
                <a:latin typeface="Times New Roman"/>
                <a:cs typeface="Times New Roman"/>
              </a:rPr>
              <a:t>class</a:t>
            </a:r>
            <a:r>
              <a:rPr sz="2600" spc="-145" dirty="0">
                <a:latin typeface="Times New Roman"/>
                <a:cs typeface="Times New Roman"/>
              </a:rPr>
              <a:t> </a:t>
            </a:r>
            <a:r>
              <a:rPr sz="2600" spc="95" dirty="0">
                <a:latin typeface="Times New Roman"/>
                <a:cs typeface="Times New Roman"/>
              </a:rPr>
              <a:t>which</a:t>
            </a:r>
            <a:r>
              <a:rPr sz="2600" spc="-105" dirty="0">
                <a:latin typeface="Times New Roman"/>
                <a:cs typeface="Times New Roman"/>
              </a:rPr>
              <a:t> </a:t>
            </a:r>
            <a:r>
              <a:rPr sz="2600" spc="114" dirty="0">
                <a:latin typeface="Times New Roman"/>
                <a:cs typeface="Times New Roman"/>
              </a:rPr>
              <a:t>can</a:t>
            </a:r>
            <a:r>
              <a:rPr sz="2600" spc="-90" dirty="0">
                <a:latin typeface="Times New Roman"/>
                <a:cs typeface="Times New Roman"/>
              </a:rPr>
              <a:t> </a:t>
            </a:r>
            <a:r>
              <a:rPr sz="2600" spc="35"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  </a:t>
            </a:r>
            <a:r>
              <a:rPr sz="2600" spc="95" dirty="0">
                <a:latin typeface="Times New Roman"/>
                <a:cs typeface="Times New Roman"/>
              </a:rPr>
              <a:t>desired</a:t>
            </a:r>
            <a:r>
              <a:rPr sz="2600" spc="-10" dirty="0">
                <a:latin typeface="Times New Roman"/>
                <a:cs typeface="Times New Roman"/>
              </a:rPr>
              <a:t> </a:t>
            </a:r>
            <a:r>
              <a:rPr sz="2600" spc="95" dirty="0">
                <a:latin typeface="Times New Roman"/>
                <a:cs typeface="Times New Roman"/>
              </a:rPr>
              <a:t>format.</a:t>
            </a:r>
            <a:r>
              <a:rPr sz="2600" spc="-5" dirty="0">
                <a:latin typeface="Times New Roman"/>
                <a:cs typeface="Times New Roman"/>
              </a:rPr>
              <a:t> </a:t>
            </a:r>
            <a:r>
              <a:rPr sz="2600" i="1" spc="-90" dirty="0">
                <a:latin typeface="Georgia"/>
                <a:cs typeface="Georgia"/>
              </a:rPr>
              <a:t>AdapterPatternDemo</a:t>
            </a:r>
            <a:r>
              <a:rPr sz="2600" spc="-90" dirty="0">
                <a:latin typeface="Times New Roman"/>
                <a:cs typeface="Times New Roman"/>
              </a:rPr>
              <a:t>,</a:t>
            </a:r>
            <a:r>
              <a:rPr sz="2600" spc="-105" dirty="0">
                <a:latin typeface="Times New Roman"/>
                <a:cs typeface="Times New Roman"/>
              </a:rPr>
              <a:t> </a:t>
            </a:r>
            <a:r>
              <a:rPr sz="2600" spc="140" dirty="0">
                <a:latin typeface="Times New Roman"/>
                <a:cs typeface="Times New Roman"/>
              </a:rPr>
              <a:t>our</a:t>
            </a:r>
            <a:r>
              <a:rPr sz="2600" spc="-155" dirty="0">
                <a:latin typeface="Times New Roman"/>
                <a:cs typeface="Times New Roman"/>
              </a:rPr>
              <a:t> </a:t>
            </a:r>
            <a:r>
              <a:rPr sz="2600" spc="145" dirty="0">
                <a:latin typeface="Times New Roman"/>
                <a:cs typeface="Times New Roman"/>
              </a:rPr>
              <a:t>demo</a:t>
            </a:r>
            <a:r>
              <a:rPr sz="2600" spc="-135" dirty="0">
                <a:latin typeface="Times New Roman"/>
                <a:cs typeface="Times New Roman"/>
              </a:rPr>
              <a:t> </a:t>
            </a:r>
            <a:r>
              <a:rPr sz="2600" spc="40" dirty="0">
                <a:latin typeface="Times New Roman"/>
                <a:cs typeface="Times New Roman"/>
              </a:rPr>
              <a:t>class  </a:t>
            </a:r>
            <a:r>
              <a:rPr sz="2600" spc="15" dirty="0">
                <a:latin typeface="Times New Roman"/>
                <a:cs typeface="Times New Roman"/>
              </a:rPr>
              <a:t>will</a:t>
            </a:r>
            <a:r>
              <a:rPr sz="2600" spc="-60" dirty="0">
                <a:latin typeface="Times New Roman"/>
                <a:cs typeface="Times New Roman"/>
              </a:rPr>
              <a:t> </a:t>
            </a:r>
            <a:r>
              <a:rPr sz="2600" spc="100" dirty="0">
                <a:latin typeface="Times New Roman"/>
                <a:cs typeface="Times New Roman"/>
              </a:rPr>
              <a:t>use</a:t>
            </a:r>
            <a:r>
              <a:rPr sz="2600" spc="-80" dirty="0">
                <a:latin typeface="Times New Roman"/>
                <a:cs typeface="Times New Roman"/>
              </a:rPr>
              <a:t> </a:t>
            </a:r>
            <a:r>
              <a:rPr sz="2600" i="1" spc="-110" dirty="0">
                <a:latin typeface="Georgia"/>
                <a:cs typeface="Georgia"/>
              </a:rPr>
              <a:t>AudioPlayer</a:t>
            </a:r>
            <a:r>
              <a:rPr sz="2600" i="1" spc="-55" dirty="0">
                <a:latin typeface="Georgia"/>
                <a:cs typeface="Georgia"/>
              </a:rPr>
              <a:t> </a:t>
            </a:r>
            <a:r>
              <a:rPr sz="2600" spc="40" dirty="0">
                <a:latin typeface="Times New Roman"/>
                <a:cs typeface="Times New Roman"/>
              </a:rPr>
              <a:t>class</a:t>
            </a:r>
            <a:r>
              <a:rPr sz="2600" spc="-100" dirty="0">
                <a:latin typeface="Times New Roman"/>
                <a:cs typeface="Times New Roman"/>
              </a:rPr>
              <a:t> </a:t>
            </a:r>
            <a:r>
              <a:rPr sz="2600" spc="130" dirty="0">
                <a:latin typeface="Times New Roman"/>
                <a:cs typeface="Times New Roman"/>
              </a:rPr>
              <a:t>to</a:t>
            </a:r>
            <a:r>
              <a:rPr sz="2600" spc="-114" dirty="0">
                <a:latin typeface="Times New Roman"/>
                <a:cs typeface="Times New Roman"/>
              </a:rPr>
              <a:t> </a:t>
            </a:r>
            <a:r>
              <a:rPr sz="2600" spc="40" dirty="0">
                <a:latin typeface="Times New Roman"/>
                <a:cs typeface="Times New Roman"/>
              </a:rPr>
              <a:t>play</a:t>
            </a:r>
            <a:r>
              <a:rPr sz="2600" spc="-155" dirty="0">
                <a:latin typeface="Times New Roman"/>
                <a:cs typeface="Times New Roman"/>
              </a:rPr>
              <a:t> </a:t>
            </a:r>
            <a:r>
              <a:rPr sz="2600" spc="70" dirty="0">
                <a:latin typeface="Times New Roman"/>
                <a:cs typeface="Times New Roman"/>
              </a:rPr>
              <a:t>various</a:t>
            </a:r>
            <a:r>
              <a:rPr sz="2600" spc="-100" dirty="0">
                <a:latin typeface="Times New Roman"/>
                <a:cs typeface="Times New Roman"/>
              </a:rPr>
              <a:t> </a:t>
            </a:r>
            <a:r>
              <a:rPr sz="2600" spc="85" dirty="0">
                <a:latin typeface="Times New Roman"/>
                <a:cs typeface="Times New Roman"/>
              </a:rPr>
              <a:t>formats.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3752850" cy="788670"/>
          </a:xfrm>
          <a:prstGeom prst="rect">
            <a:avLst/>
          </a:prstGeom>
        </p:spPr>
        <p:txBody>
          <a:bodyPr vert="horz" wrap="square" lIns="0" tIns="13335" rIns="0" bIns="0" rtlCol="0">
            <a:spAutoFit/>
          </a:bodyPr>
          <a:lstStyle/>
          <a:p>
            <a:pPr marL="12700">
              <a:lnSpc>
                <a:spcPct val="100000"/>
              </a:lnSpc>
              <a:spcBef>
                <a:spcPts val="105"/>
              </a:spcBef>
            </a:pPr>
            <a:r>
              <a:rPr spc="-200" dirty="0"/>
              <a:t>MediaAda</a:t>
            </a:r>
            <a:r>
              <a:rPr spc="-229" dirty="0"/>
              <a:t>p</a:t>
            </a:r>
            <a:r>
              <a:rPr spc="240" dirty="0"/>
              <a:t>t</a:t>
            </a:r>
            <a:r>
              <a:rPr spc="-105" dirty="0"/>
              <a:t>er</a:t>
            </a:r>
          </a:p>
        </p:txBody>
      </p:sp>
      <p:sp>
        <p:nvSpPr>
          <p:cNvPr id="8" name="object 8"/>
          <p:cNvSpPr/>
          <p:nvPr/>
        </p:nvSpPr>
        <p:spPr>
          <a:xfrm>
            <a:off x="838200" y="775716"/>
            <a:ext cx="8077200" cy="558088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795337"/>
            <a:ext cx="8077200" cy="5267325"/>
          </a:xfrm>
          <a:prstGeom prst="rect">
            <a:avLst/>
          </a:prstGeom>
        </p:spPr>
      </p:pic>
    </p:spTree>
    <p:extLst>
      <p:ext uri="{BB962C8B-B14F-4D97-AF65-F5344CB8AC3E}">
        <p14:creationId xmlns:p14="http://schemas.microsoft.com/office/powerpoint/2010/main" val="1928645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148830" cy="129476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a:t>
            </a:r>
            <a:r>
              <a:rPr sz="2600" spc="-80" dirty="0">
                <a:latin typeface="Times New Roman"/>
                <a:cs typeface="Times New Roman"/>
              </a:rPr>
              <a:t> </a:t>
            </a:r>
            <a:r>
              <a:rPr sz="2600" spc="75" dirty="0">
                <a:latin typeface="Times New Roman"/>
                <a:cs typeface="Times New Roman"/>
              </a:rPr>
              <a:t>interfaces</a:t>
            </a:r>
            <a:r>
              <a:rPr sz="2600" spc="-75" dirty="0">
                <a:latin typeface="Times New Roman"/>
                <a:cs typeface="Times New Roman"/>
              </a:rPr>
              <a:t> </a:t>
            </a:r>
            <a:r>
              <a:rPr sz="2600" spc="50" dirty="0">
                <a:latin typeface="Times New Roman"/>
                <a:cs typeface="Times New Roman"/>
              </a:rPr>
              <a:t>for</a:t>
            </a:r>
            <a:r>
              <a:rPr sz="2600" spc="-95" dirty="0">
                <a:latin typeface="Times New Roman"/>
                <a:cs typeface="Times New Roman"/>
              </a:rPr>
              <a:t> </a:t>
            </a:r>
            <a:r>
              <a:rPr sz="2600" spc="70" dirty="0">
                <a:latin typeface="Times New Roman"/>
                <a:cs typeface="Times New Roman"/>
              </a:rPr>
              <a:t>Media</a:t>
            </a:r>
            <a:r>
              <a:rPr sz="2600" spc="-65" dirty="0">
                <a:latin typeface="Times New Roman"/>
                <a:cs typeface="Times New Roman"/>
              </a:rPr>
              <a:t> </a:t>
            </a:r>
            <a:r>
              <a:rPr sz="2600" spc="35" dirty="0">
                <a:latin typeface="Times New Roman"/>
                <a:cs typeface="Times New Roman"/>
              </a:rPr>
              <a:t>Player</a:t>
            </a:r>
            <a:r>
              <a:rPr sz="2600" spc="-170"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15" dirty="0">
                <a:latin typeface="Times New Roman"/>
                <a:cs typeface="Times New Roman"/>
              </a:rPr>
              <a:t>Advanced  </a:t>
            </a:r>
            <a:r>
              <a:rPr sz="2600" spc="70" dirty="0">
                <a:latin typeface="Times New Roman"/>
                <a:cs typeface="Times New Roman"/>
              </a:rPr>
              <a:t>Media</a:t>
            </a:r>
            <a:r>
              <a:rPr sz="2600" spc="-70" dirty="0">
                <a:latin typeface="Times New Roman"/>
                <a:cs typeface="Times New Roman"/>
              </a:rPr>
              <a:t> </a:t>
            </a:r>
            <a:r>
              <a:rPr sz="2600" dirty="0">
                <a:latin typeface="Times New Roman"/>
                <a:cs typeface="Times New Roman"/>
              </a:rPr>
              <a:t>Player.</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45" dirty="0">
                <a:latin typeface="Georgia"/>
                <a:cs typeface="Georgia"/>
              </a:rPr>
              <a:t>MediaPlayer.java</a:t>
            </a:r>
            <a:endParaRPr sz="2600">
              <a:latin typeface="Georgia"/>
              <a:cs typeface="Georgia"/>
            </a:endParaRPr>
          </a:p>
        </p:txBody>
      </p:sp>
      <p:sp>
        <p:nvSpPr>
          <p:cNvPr id="8" name="object 8"/>
          <p:cNvSpPr txBox="1"/>
          <p:nvPr/>
        </p:nvSpPr>
        <p:spPr>
          <a:xfrm>
            <a:off x="535940" y="4404740"/>
            <a:ext cx="4029075" cy="422275"/>
          </a:xfrm>
          <a:prstGeom prst="rect">
            <a:avLst/>
          </a:prstGeom>
        </p:spPr>
        <p:txBody>
          <a:bodyPr vert="horz" wrap="square" lIns="0" tIns="12700" rIns="0" bIns="0" rtlCol="0">
            <a:spAutoFit/>
          </a:bodyPr>
          <a:lstStyle/>
          <a:p>
            <a:pPr marL="12700">
              <a:lnSpc>
                <a:spcPct val="100000"/>
              </a:lnSpc>
              <a:spcBef>
                <a:spcPts val="100"/>
              </a:spcBef>
            </a:pPr>
            <a:r>
              <a:rPr sz="2450" spc="-625" dirty="0">
                <a:solidFill>
                  <a:srgbClr val="0AD0D9"/>
                </a:solidFill>
                <a:latin typeface="Arial"/>
                <a:cs typeface="Arial"/>
              </a:rPr>
              <a:t></a:t>
            </a:r>
            <a:r>
              <a:rPr sz="2450" spc="-590" dirty="0">
                <a:solidFill>
                  <a:srgbClr val="0AD0D9"/>
                </a:solidFill>
                <a:latin typeface="Arial"/>
                <a:cs typeface="Arial"/>
              </a:rPr>
              <a:t> </a:t>
            </a:r>
            <a:r>
              <a:rPr sz="2600" i="1" spc="-150" dirty="0">
                <a:latin typeface="Georgia"/>
                <a:cs typeface="Georgia"/>
              </a:rPr>
              <a:t>AdvancedMediaPlayer.java</a:t>
            </a:r>
            <a:endParaRPr sz="2600">
              <a:latin typeface="Georgia"/>
              <a:cs typeface="Georgia"/>
            </a:endParaRPr>
          </a:p>
        </p:txBody>
      </p:sp>
      <p:sp>
        <p:nvSpPr>
          <p:cNvPr id="9" name="object 9"/>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10" name="object 10"/>
          <p:cNvSpPr txBox="1"/>
          <p:nvPr/>
        </p:nvSpPr>
        <p:spPr>
          <a:xfrm>
            <a:off x="685800" y="2481072"/>
            <a:ext cx="7772400"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a:lnSpc>
                <a:spcPct val="100000"/>
              </a:lnSpc>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225" dirty="0">
                <a:solidFill>
                  <a:srgbClr val="92D050"/>
                </a:solidFill>
                <a:latin typeface="Arial"/>
                <a:cs typeface="Arial"/>
              </a:rPr>
              <a:t>MediaPlayer</a:t>
            </a:r>
            <a:r>
              <a:rPr sz="2400" b="1" spc="-229"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90" dirty="0">
                <a:solidFill>
                  <a:srgbClr val="92D050"/>
                </a:solidFill>
                <a:latin typeface="Arial"/>
                <a:cs typeface="Arial"/>
              </a:rPr>
              <a:t>play(String </a:t>
            </a:r>
            <a:r>
              <a:rPr sz="2400" b="1" spc="-215" dirty="0">
                <a:solidFill>
                  <a:srgbClr val="92D050"/>
                </a:solidFill>
                <a:latin typeface="Arial"/>
                <a:cs typeface="Arial"/>
              </a:rPr>
              <a:t>audioType, </a:t>
            </a:r>
            <a:r>
              <a:rPr sz="2400" b="1" spc="-85" dirty="0">
                <a:solidFill>
                  <a:srgbClr val="92D050"/>
                </a:solidFill>
                <a:latin typeface="Arial"/>
                <a:cs typeface="Arial"/>
              </a:rPr>
              <a:t>String</a:t>
            </a:r>
            <a:r>
              <a:rPr sz="2400" b="1" spc="-114"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
        <p:nvSpPr>
          <p:cNvPr id="11" name="object 11"/>
          <p:cNvSpPr txBox="1"/>
          <p:nvPr/>
        </p:nvSpPr>
        <p:spPr>
          <a:xfrm>
            <a:off x="685800" y="4919471"/>
            <a:ext cx="7772400" cy="1569720"/>
          </a:xfrm>
          <a:prstGeom prst="rect">
            <a:avLst/>
          </a:prstGeom>
          <a:solidFill>
            <a:srgbClr val="000000"/>
          </a:solidFill>
        </p:spPr>
        <p:txBody>
          <a:bodyPr vert="horz" wrap="square" lIns="0" tIns="29209" rIns="0" bIns="0" rtlCol="0">
            <a:spAutoFit/>
          </a:bodyPr>
          <a:lstStyle/>
          <a:p>
            <a:pPr marL="481330" marR="2463165" indent="-390525">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05" dirty="0">
                <a:solidFill>
                  <a:srgbClr val="92D050"/>
                </a:solidFill>
                <a:latin typeface="Arial"/>
                <a:cs typeface="Arial"/>
              </a:rPr>
              <a:t>AdvancedMediaPlayer </a:t>
            </a:r>
            <a:r>
              <a:rPr sz="2400" b="1" spc="385" dirty="0">
                <a:solidFill>
                  <a:srgbClr val="92D050"/>
                </a:solidFill>
                <a:latin typeface="Arial"/>
                <a:cs typeface="Arial"/>
              </a:rPr>
              <a:t>{  </a:t>
            </a: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0" dirty="0">
                <a:solidFill>
                  <a:srgbClr val="92D050"/>
                </a:solidFill>
                <a:latin typeface="Arial"/>
                <a:cs typeface="Arial"/>
              </a:rPr>
              <a:t>fileName);  </a:t>
            </a: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95" dirty="0">
                <a:solidFill>
                  <a:srgbClr val="92D050"/>
                </a:solidFill>
                <a:latin typeface="Arial"/>
                <a:cs typeface="Arial"/>
              </a:rPr>
              <a:t>playMp4(String</a:t>
            </a:r>
            <a:r>
              <a:rPr sz="2400" b="1" spc="-12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spcBef>
                <a:spcPts val="5"/>
              </a:spcBef>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0365"/>
            <a:ext cx="8073390" cy="4611370"/>
          </a:xfrm>
          <a:prstGeom prst="rect">
            <a:avLst/>
          </a:prstGeom>
        </p:spPr>
        <p:txBody>
          <a:bodyPr vert="horz" wrap="square" lIns="0" tIns="13335" rIns="0" bIns="0" rtlCol="0">
            <a:spAutoFit/>
          </a:bodyPr>
          <a:lstStyle/>
          <a:p>
            <a:pPr marL="285115" marR="364490" indent="-272415">
              <a:lnSpc>
                <a:spcPct val="100000"/>
              </a:lnSpc>
              <a:spcBef>
                <a:spcPts val="105"/>
              </a:spcBef>
              <a:buClr>
                <a:srgbClr val="0AD0D9"/>
              </a:buClr>
              <a:buSzPct val="93750"/>
              <a:buFont typeface="Arial"/>
              <a:buChar char=""/>
              <a:tabLst>
                <a:tab pos="285750" algn="l"/>
              </a:tabLst>
            </a:pPr>
            <a:r>
              <a:rPr sz="3200" spc="110" dirty="0">
                <a:latin typeface="Times New Roman"/>
                <a:cs typeface="Times New Roman"/>
              </a:rPr>
              <a:t>Adapter</a:t>
            </a:r>
            <a:r>
              <a:rPr sz="3200" spc="-160" dirty="0">
                <a:latin typeface="Times New Roman"/>
                <a:cs typeface="Times New Roman"/>
              </a:rPr>
              <a:t> </a:t>
            </a:r>
            <a:r>
              <a:rPr sz="3200" spc="175" dirty="0">
                <a:latin typeface="Times New Roman"/>
                <a:cs typeface="Times New Roman"/>
              </a:rPr>
              <a:t>pattern</a:t>
            </a:r>
            <a:r>
              <a:rPr sz="3200" spc="-135" dirty="0">
                <a:latin typeface="Times New Roman"/>
                <a:cs typeface="Times New Roman"/>
              </a:rPr>
              <a:t> </a:t>
            </a:r>
            <a:r>
              <a:rPr sz="3200" spc="70" dirty="0">
                <a:latin typeface="Times New Roman"/>
                <a:cs typeface="Times New Roman"/>
              </a:rPr>
              <a:t>works</a:t>
            </a:r>
            <a:r>
              <a:rPr sz="3200" spc="-140" dirty="0">
                <a:latin typeface="Times New Roman"/>
                <a:cs typeface="Times New Roman"/>
              </a:rPr>
              <a:t> </a:t>
            </a:r>
            <a:r>
              <a:rPr sz="3200" spc="80" dirty="0">
                <a:latin typeface="Times New Roman"/>
                <a:cs typeface="Times New Roman"/>
              </a:rPr>
              <a:t>as</a:t>
            </a:r>
            <a:r>
              <a:rPr sz="3200" spc="-140" dirty="0">
                <a:latin typeface="Times New Roman"/>
                <a:cs typeface="Times New Roman"/>
              </a:rPr>
              <a:t> </a:t>
            </a:r>
            <a:r>
              <a:rPr sz="3200" spc="114" dirty="0">
                <a:latin typeface="Times New Roman"/>
                <a:cs typeface="Times New Roman"/>
              </a:rPr>
              <a:t>a</a:t>
            </a:r>
            <a:r>
              <a:rPr sz="3200" spc="-70" dirty="0">
                <a:latin typeface="Times New Roman"/>
                <a:cs typeface="Times New Roman"/>
              </a:rPr>
              <a:t> </a:t>
            </a:r>
            <a:r>
              <a:rPr sz="3200" spc="105" dirty="0">
                <a:latin typeface="Times New Roman"/>
                <a:cs typeface="Times New Roman"/>
              </a:rPr>
              <a:t>bridge</a:t>
            </a:r>
            <a:r>
              <a:rPr sz="3200" spc="-95" dirty="0">
                <a:latin typeface="Times New Roman"/>
                <a:cs typeface="Times New Roman"/>
              </a:rPr>
              <a:t> </a:t>
            </a:r>
            <a:r>
              <a:rPr sz="3200" spc="85" dirty="0">
                <a:latin typeface="Times New Roman"/>
                <a:cs typeface="Times New Roman"/>
              </a:rPr>
              <a:t>between  </a:t>
            </a:r>
            <a:r>
              <a:rPr sz="3200" spc="105" dirty="0">
                <a:latin typeface="Times New Roman"/>
                <a:cs typeface="Times New Roman"/>
              </a:rPr>
              <a:t>two </a:t>
            </a:r>
            <a:r>
              <a:rPr sz="3200" spc="130" dirty="0">
                <a:latin typeface="Times New Roman"/>
                <a:cs typeface="Times New Roman"/>
              </a:rPr>
              <a:t>incompatible</a:t>
            </a:r>
            <a:r>
              <a:rPr sz="3200" spc="-290" dirty="0">
                <a:latin typeface="Times New Roman"/>
                <a:cs typeface="Times New Roman"/>
              </a:rPr>
              <a:t> </a:t>
            </a:r>
            <a:r>
              <a:rPr sz="3200" spc="80" dirty="0">
                <a:latin typeface="Times New Roman"/>
                <a:cs typeface="Times New Roman"/>
              </a:rPr>
              <a:t>interfaces.</a:t>
            </a:r>
            <a:endParaRPr sz="3200">
              <a:latin typeface="Times New Roman"/>
              <a:cs typeface="Times New Roman"/>
            </a:endParaRPr>
          </a:p>
          <a:p>
            <a:pPr marL="285115" marR="5080"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 </a:t>
            </a:r>
            <a:r>
              <a:rPr sz="3200" spc="114" dirty="0">
                <a:latin typeface="Times New Roman"/>
                <a:cs typeface="Times New Roman"/>
              </a:rPr>
              <a:t>type </a:t>
            </a:r>
            <a:r>
              <a:rPr sz="3200" spc="25" dirty="0">
                <a:latin typeface="Times New Roman"/>
                <a:cs typeface="Times New Roman"/>
              </a:rPr>
              <a:t>of </a:t>
            </a:r>
            <a:r>
              <a:rPr sz="3200" spc="110" dirty="0">
                <a:latin typeface="Times New Roman"/>
                <a:cs typeface="Times New Roman"/>
              </a:rPr>
              <a:t>design </a:t>
            </a:r>
            <a:r>
              <a:rPr sz="3200" spc="170" dirty="0">
                <a:latin typeface="Times New Roman"/>
                <a:cs typeface="Times New Roman"/>
              </a:rPr>
              <a:t>pattern </a:t>
            </a:r>
            <a:r>
              <a:rPr sz="3200" spc="114" dirty="0">
                <a:latin typeface="Times New Roman"/>
                <a:cs typeface="Times New Roman"/>
              </a:rPr>
              <a:t>comes </a:t>
            </a:r>
            <a:r>
              <a:rPr sz="3200" spc="190" dirty="0">
                <a:latin typeface="Times New Roman"/>
                <a:cs typeface="Times New Roman"/>
              </a:rPr>
              <a:t>under  </a:t>
            </a:r>
            <a:r>
              <a:rPr sz="3200" b="1" spc="-155" dirty="0">
                <a:latin typeface="Georgia"/>
                <a:cs typeface="Georgia"/>
              </a:rPr>
              <a:t>structural </a:t>
            </a:r>
            <a:r>
              <a:rPr sz="3200" b="1" spc="-150" dirty="0">
                <a:latin typeface="Georgia"/>
                <a:cs typeface="Georgia"/>
              </a:rPr>
              <a:t>pattern </a:t>
            </a:r>
            <a:r>
              <a:rPr sz="3200" spc="80" dirty="0">
                <a:latin typeface="Times New Roman"/>
                <a:cs typeface="Times New Roman"/>
              </a:rPr>
              <a:t>as </a:t>
            </a:r>
            <a:r>
              <a:rPr sz="3200" spc="135" dirty="0">
                <a:latin typeface="Times New Roman"/>
                <a:cs typeface="Times New Roman"/>
              </a:rPr>
              <a:t>this </a:t>
            </a:r>
            <a:r>
              <a:rPr sz="3200" spc="170" dirty="0">
                <a:latin typeface="Times New Roman"/>
                <a:cs typeface="Times New Roman"/>
              </a:rPr>
              <a:t>pattern</a:t>
            </a:r>
            <a:r>
              <a:rPr sz="3200" spc="-475" dirty="0">
                <a:latin typeface="Times New Roman"/>
                <a:cs typeface="Times New Roman"/>
              </a:rPr>
              <a:t> </a:t>
            </a:r>
            <a:r>
              <a:rPr sz="3200" spc="130" dirty="0">
                <a:latin typeface="Times New Roman"/>
                <a:cs typeface="Times New Roman"/>
              </a:rPr>
              <a:t>combines  </a:t>
            </a:r>
            <a:r>
              <a:rPr sz="3200" spc="200" dirty="0">
                <a:latin typeface="Times New Roman"/>
                <a:cs typeface="Times New Roman"/>
              </a:rPr>
              <a:t>the </a:t>
            </a:r>
            <a:r>
              <a:rPr sz="3200" spc="85" dirty="0">
                <a:latin typeface="Times New Roman"/>
                <a:cs typeface="Times New Roman"/>
              </a:rPr>
              <a:t>capability </a:t>
            </a:r>
            <a:r>
              <a:rPr sz="3200" spc="30" dirty="0">
                <a:latin typeface="Times New Roman"/>
                <a:cs typeface="Times New Roman"/>
              </a:rPr>
              <a:t>of </a:t>
            </a:r>
            <a:r>
              <a:rPr sz="3200" spc="105" dirty="0">
                <a:latin typeface="Times New Roman"/>
                <a:cs typeface="Times New Roman"/>
              </a:rPr>
              <a:t>two </a:t>
            </a:r>
            <a:r>
              <a:rPr sz="3200" spc="180" dirty="0">
                <a:latin typeface="Times New Roman"/>
                <a:cs typeface="Times New Roman"/>
              </a:rPr>
              <a:t>independent  </a:t>
            </a:r>
            <a:r>
              <a:rPr sz="3200" spc="80" dirty="0">
                <a:latin typeface="Times New Roman"/>
                <a:cs typeface="Times New Roman"/>
              </a:rPr>
              <a:t>interfaces.</a:t>
            </a:r>
            <a:endParaRPr sz="3200">
              <a:latin typeface="Times New Roman"/>
              <a:cs typeface="Times New Roman"/>
            </a:endParaRPr>
          </a:p>
          <a:p>
            <a:pPr marL="285115" marR="51435"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a:t>
            </a:r>
            <a:r>
              <a:rPr sz="3200" spc="-120" dirty="0">
                <a:latin typeface="Times New Roman"/>
                <a:cs typeface="Times New Roman"/>
              </a:rPr>
              <a:t> </a:t>
            </a:r>
            <a:r>
              <a:rPr sz="3200" spc="175" dirty="0">
                <a:latin typeface="Times New Roman"/>
                <a:cs typeface="Times New Roman"/>
              </a:rPr>
              <a:t>pattern</a:t>
            </a:r>
            <a:r>
              <a:rPr sz="3200" spc="-50" dirty="0">
                <a:latin typeface="Times New Roman"/>
                <a:cs typeface="Times New Roman"/>
              </a:rPr>
              <a:t> </a:t>
            </a:r>
            <a:r>
              <a:rPr sz="3200" spc="25" dirty="0">
                <a:latin typeface="Times New Roman"/>
                <a:cs typeface="Times New Roman"/>
              </a:rPr>
              <a:t>involves</a:t>
            </a:r>
            <a:r>
              <a:rPr sz="3200" spc="-155" dirty="0">
                <a:latin typeface="Times New Roman"/>
                <a:cs typeface="Times New Roman"/>
              </a:rPr>
              <a:t> </a:t>
            </a:r>
            <a:r>
              <a:rPr sz="3200" spc="114" dirty="0">
                <a:latin typeface="Times New Roman"/>
                <a:cs typeface="Times New Roman"/>
              </a:rPr>
              <a:t>a</a:t>
            </a:r>
            <a:r>
              <a:rPr sz="3200" spc="-85" dirty="0">
                <a:latin typeface="Times New Roman"/>
                <a:cs typeface="Times New Roman"/>
              </a:rPr>
              <a:t> </a:t>
            </a:r>
            <a:r>
              <a:rPr sz="3200" b="1" spc="-114" dirty="0">
                <a:latin typeface="Georgia"/>
                <a:cs typeface="Georgia"/>
              </a:rPr>
              <a:t>single</a:t>
            </a:r>
            <a:r>
              <a:rPr sz="3200" b="1" spc="-220" dirty="0">
                <a:latin typeface="Georgia"/>
                <a:cs typeface="Georgia"/>
              </a:rPr>
              <a:t> </a:t>
            </a:r>
            <a:r>
              <a:rPr sz="3200" b="1" spc="-155" dirty="0">
                <a:latin typeface="Georgia"/>
                <a:cs typeface="Georgia"/>
              </a:rPr>
              <a:t>class</a:t>
            </a:r>
            <a:r>
              <a:rPr sz="3200" b="1" spc="-120" dirty="0">
                <a:latin typeface="Georgia"/>
                <a:cs typeface="Georgia"/>
              </a:rPr>
              <a:t> </a:t>
            </a:r>
            <a:r>
              <a:rPr sz="3200" spc="114" dirty="0">
                <a:latin typeface="Times New Roman"/>
                <a:cs typeface="Times New Roman"/>
              </a:rPr>
              <a:t>which</a:t>
            </a:r>
            <a:r>
              <a:rPr sz="3200" spc="-70" dirty="0">
                <a:latin typeface="Times New Roman"/>
                <a:cs typeface="Times New Roman"/>
              </a:rPr>
              <a:t> </a:t>
            </a:r>
            <a:r>
              <a:rPr sz="3200" spc="-180" dirty="0">
                <a:latin typeface="Times New Roman"/>
                <a:cs typeface="Times New Roman"/>
              </a:rPr>
              <a:t>is  </a:t>
            </a:r>
            <a:r>
              <a:rPr sz="3200" spc="110" dirty="0">
                <a:latin typeface="Times New Roman"/>
                <a:cs typeface="Times New Roman"/>
              </a:rPr>
              <a:t>responsible </a:t>
            </a:r>
            <a:r>
              <a:rPr sz="3200" spc="160" dirty="0">
                <a:latin typeface="Times New Roman"/>
                <a:cs typeface="Times New Roman"/>
              </a:rPr>
              <a:t>to </a:t>
            </a:r>
            <a:r>
              <a:rPr sz="3200" b="1" spc="-114" dirty="0">
                <a:latin typeface="Georgia"/>
                <a:cs typeface="Georgia"/>
              </a:rPr>
              <a:t>join </a:t>
            </a:r>
            <a:r>
              <a:rPr sz="3200" b="1" spc="-110" dirty="0">
                <a:latin typeface="Georgia"/>
                <a:cs typeface="Georgia"/>
              </a:rPr>
              <a:t>functionalities </a:t>
            </a:r>
            <a:r>
              <a:rPr sz="3200" b="1" spc="-120" dirty="0">
                <a:latin typeface="Georgia"/>
                <a:cs typeface="Georgia"/>
              </a:rPr>
              <a:t>of  independent </a:t>
            </a:r>
            <a:r>
              <a:rPr sz="3200" b="1" spc="-195" dirty="0">
                <a:latin typeface="Georgia"/>
                <a:cs typeface="Georgia"/>
              </a:rPr>
              <a:t>or </a:t>
            </a:r>
            <a:r>
              <a:rPr sz="3200" b="1" spc="-125" dirty="0">
                <a:latin typeface="Georgia"/>
                <a:cs typeface="Georgia"/>
              </a:rPr>
              <a:t>incompatible</a:t>
            </a:r>
            <a:r>
              <a:rPr sz="3200" b="1" spc="-265" dirty="0">
                <a:latin typeface="Georgia"/>
                <a:cs typeface="Georgia"/>
              </a:rPr>
              <a:t> </a:t>
            </a:r>
            <a:r>
              <a:rPr sz="3200" b="1" spc="-135" dirty="0">
                <a:latin typeface="Georgia"/>
                <a:cs typeface="Georgia"/>
              </a:rPr>
              <a:t>interfaces</a:t>
            </a:r>
            <a:r>
              <a:rPr sz="3200" spc="-135" dirty="0">
                <a:latin typeface="Times New Roman"/>
                <a:cs typeface="Times New Roman"/>
              </a:rPr>
              <a:t>.</a:t>
            </a:r>
            <a:endParaRPr sz="3200">
              <a:latin typeface="Times New Roman"/>
              <a:cs typeface="Times New Roman"/>
            </a:endParaRPr>
          </a:p>
        </p:txBody>
      </p:sp>
      <p:sp>
        <p:nvSpPr>
          <p:cNvPr id="8" name="object 8"/>
          <p:cNvSpPr txBox="1">
            <a:spLocks noGrp="1"/>
          </p:cNvSpPr>
          <p:nvPr>
            <p:ph type="title"/>
          </p:nvPr>
        </p:nvSpPr>
        <p:spPr>
          <a:xfrm>
            <a:off x="587755" y="327406"/>
            <a:ext cx="6019165" cy="788035"/>
          </a:xfrm>
          <a:prstGeom prst="rect">
            <a:avLst/>
          </a:prstGeom>
        </p:spPr>
        <p:txBody>
          <a:bodyPr vert="horz" wrap="square" lIns="0" tIns="12700" rIns="0" bIns="0" rtlCol="0">
            <a:spAutoFit/>
          </a:bodyPr>
          <a:lstStyle/>
          <a:p>
            <a:pPr marL="12700">
              <a:lnSpc>
                <a:spcPct val="100000"/>
              </a:lnSpc>
              <a:spcBef>
                <a:spcPts val="100"/>
              </a:spcBef>
            </a:pPr>
            <a:r>
              <a:rPr spc="-160" dirty="0"/>
              <a:t>Adapter </a:t>
            </a:r>
            <a:r>
              <a:rPr spc="-325" dirty="0"/>
              <a:t>Design</a:t>
            </a:r>
            <a:r>
              <a:rPr spc="-515" dirty="0"/>
              <a:t> </a:t>
            </a:r>
            <a:r>
              <a:rPr spc="-170" dirty="0"/>
              <a:t>Pattern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25" dirty="0">
                <a:latin typeface="Georgia"/>
                <a:cs typeface="Georgia"/>
              </a:rPr>
              <a:t>VlcPlayer.java</a:t>
            </a:r>
            <a:endParaRPr sz="260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145" dirty="0">
                <a:solidFill>
                  <a:srgbClr val="92D050"/>
                </a:solidFill>
                <a:latin typeface="Arial"/>
                <a:cs typeface="Arial"/>
              </a:rPr>
              <a:t>VlcPlayer </a:t>
            </a:r>
            <a:r>
              <a:rPr sz="2400" b="1" spc="-280" dirty="0">
                <a:solidFill>
                  <a:srgbClr val="92D050"/>
                </a:solidFill>
                <a:latin typeface="Arial"/>
                <a:cs typeface="Arial"/>
              </a:rPr>
              <a:t>implements</a:t>
            </a:r>
            <a:r>
              <a:rPr sz="2400" b="1" spc="70" dirty="0">
                <a:solidFill>
                  <a:srgbClr val="92D050"/>
                </a:solidFill>
                <a:latin typeface="Arial"/>
                <a:cs typeface="Arial"/>
              </a:rPr>
              <a:t> </a:t>
            </a:r>
            <a:r>
              <a:rPr sz="2400" b="1" spc="-285" dirty="0">
                <a:solidFill>
                  <a:srgbClr val="92D050"/>
                </a:solidFill>
                <a:latin typeface="Arial"/>
                <a:cs typeface="Arial"/>
              </a:rPr>
              <a:t>AdvancedMediaPlayer{</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1021715" marR="29845" indent="-390525">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10" dirty="0">
                <a:solidFill>
                  <a:srgbClr val="92D050"/>
                </a:solidFill>
                <a:latin typeface="Arial"/>
                <a:cs typeface="Arial"/>
              </a:rPr>
              <a:t>vlc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5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a:lnSpc>
                <a:spcPct val="100000"/>
              </a:lnSpc>
              <a:spcBef>
                <a:spcPts val="10"/>
              </a:spcBef>
            </a:pPr>
            <a:endParaRPr sz="2500">
              <a:latin typeface="Times New Roman"/>
              <a:cs typeface="Times New Roman"/>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a:t>
            </a:r>
            <a:r>
              <a:rPr sz="2400" b="1" spc="-30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marR="6030595" indent="-272415">
              <a:lnSpc>
                <a:spcPct val="100000"/>
              </a:lnSpc>
              <a:spcBef>
                <a:spcPts val="625"/>
              </a:spcBef>
              <a:buClr>
                <a:srgbClr val="0AD0D9"/>
              </a:buClr>
              <a:buSzPct val="94230"/>
              <a:buFont typeface="Arial"/>
              <a:buChar char=""/>
              <a:tabLst>
                <a:tab pos="285750" algn="l"/>
              </a:tabLst>
            </a:pPr>
            <a:r>
              <a:rPr sz="2600" i="1" spc="-170" dirty="0">
                <a:latin typeface="Georgia"/>
                <a:cs typeface="Georgia"/>
              </a:rPr>
              <a:t>Mp4Player.java</a:t>
            </a:r>
            <a:endParaRPr sz="260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280" dirty="0">
                <a:solidFill>
                  <a:srgbClr val="92D050"/>
                </a:solidFill>
                <a:latin typeface="Arial"/>
                <a:cs typeface="Arial"/>
              </a:rPr>
              <a:t>Mp4Player implements</a:t>
            </a:r>
            <a:r>
              <a:rPr sz="2400" b="1" spc="-45" dirty="0">
                <a:solidFill>
                  <a:srgbClr val="92D050"/>
                </a:solidFill>
                <a:latin typeface="Arial"/>
                <a:cs typeface="Arial"/>
              </a:rPr>
              <a:t> </a:t>
            </a:r>
            <a:r>
              <a:rPr sz="2400" b="1" spc="-285" dirty="0">
                <a:solidFill>
                  <a:srgbClr val="92D050"/>
                </a:solidFill>
                <a:latin typeface="Arial"/>
                <a:cs typeface="Arial"/>
              </a:rPr>
              <a:t>AdvancedMediaPlayer{</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a:t>
            </a:r>
            <a:r>
              <a:rPr sz="2400" b="1" spc="8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1021715" marR="29845" indent="-390525">
              <a:lnSpc>
                <a:spcPct val="100000"/>
              </a:lnSpc>
              <a:spcBef>
                <a:spcPts val="5"/>
              </a:spcBef>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525" dirty="0">
                <a:solidFill>
                  <a:srgbClr val="92D050"/>
                </a:solidFill>
                <a:latin typeface="Arial"/>
                <a:cs typeface="Arial"/>
              </a:rPr>
              <a:t>mp4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3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a:lnSpc>
                <a:spcPct val="100000"/>
              </a:lnSpc>
              <a:spcBef>
                <a:spcPts val="5"/>
              </a:spcBef>
            </a:pPr>
            <a:endParaRPr sz="2500">
              <a:latin typeface="Times New Roman"/>
              <a:cs typeface="Times New Roman"/>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685800" y="1523999"/>
            <a:ext cx="7696200" cy="5325110"/>
          </a:xfrm>
          <a:custGeom>
            <a:avLst/>
            <a:gdLst/>
            <a:ahLst/>
            <a:cxnLst/>
            <a:rect l="l" t="t" r="r" b="b"/>
            <a:pathLst>
              <a:path w="7696200" h="5325109">
                <a:moveTo>
                  <a:pt x="0" y="5324856"/>
                </a:moveTo>
                <a:lnTo>
                  <a:pt x="7696200" y="5324856"/>
                </a:lnTo>
                <a:lnTo>
                  <a:pt x="7696200" y="0"/>
                </a:lnTo>
                <a:lnTo>
                  <a:pt x="0" y="0"/>
                </a:lnTo>
                <a:lnTo>
                  <a:pt x="0" y="5324856"/>
                </a:lnTo>
                <a:close/>
              </a:path>
            </a:pathLst>
          </a:custGeom>
          <a:solidFill>
            <a:srgbClr val="000000"/>
          </a:solidFill>
        </p:spPr>
        <p:txBody>
          <a:bodyPr wrap="square" lIns="0" tIns="0" rIns="0" bIns="0" rtlCol="0"/>
          <a:lstStyle/>
          <a:p>
            <a:endParaRPr/>
          </a:p>
        </p:txBody>
      </p:sp>
      <p:sp>
        <p:nvSpPr>
          <p:cNvPr id="9" name="object 9"/>
          <p:cNvSpPr txBox="1"/>
          <p:nvPr/>
        </p:nvSpPr>
        <p:spPr>
          <a:xfrm>
            <a:off x="535940" y="697738"/>
            <a:ext cx="6941820" cy="6148478"/>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25" dirty="0">
                <a:latin typeface="Times New Roman"/>
                <a:cs typeface="Times New Roman"/>
              </a:rPr>
              <a:t>adapter</a:t>
            </a:r>
            <a:r>
              <a:rPr sz="2600" spc="-500" dirty="0">
                <a:latin typeface="Times New Roman"/>
                <a:cs typeface="Times New Roman"/>
              </a:rPr>
              <a:t> </a:t>
            </a:r>
            <a:r>
              <a:rPr sz="2600" spc="40" dirty="0">
                <a:latin typeface="Times New Roman"/>
                <a:cs typeface="Times New Roman"/>
              </a:rPr>
              <a:t>class </a:t>
            </a:r>
            <a:r>
              <a:rPr sz="2600" spc="120" dirty="0">
                <a:latin typeface="Times New Roman"/>
                <a:cs typeface="Times New Roman"/>
              </a:rPr>
              <a:t>implementing</a:t>
            </a:r>
            <a:endParaRPr sz="2600" dirty="0">
              <a:latin typeface="Times New Roman"/>
              <a:cs typeface="Times New Roman"/>
            </a:endParaRPr>
          </a:p>
          <a:p>
            <a:pPr marL="285115">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a:t>
            </a:r>
            <a:r>
              <a:rPr sz="2600" spc="-65" dirty="0">
                <a:latin typeface="Times New Roman"/>
                <a:cs typeface="Times New Roman"/>
              </a:rPr>
              <a:t> </a:t>
            </a:r>
            <a:r>
              <a:rPr sz="2600" spc="-114" dirty="0">
                <a:latin typeface="Times New Roman"/>
                <a:cs typeface="Times New Roman"/>
              </a:rPr>
              <a:t>(</a:t>
            </a:r>
            <a:r>
              <a:rPr sz="2600" i="1" spc="-114" dirty="0">
                <a:latin typeface="Georgia"/>
                <a:cs typeface="Georgia"/>
              </a:rPr>
              <a:t>MediaAdapter.java)</a:t>
            </a:r>
            <a:endParaRPr sz="2600" dirty="0">
              <a:latin typeface="Georgia"/>
              <a:cs typeface="Georgia"/>
            </a:endParaRPr>
          </a:p>
          <a:p>
            <a:pPr marL="547370" marR="1572260" indent="-306705">
              <a:lnSpc>
                <a:spcPct val="100000"/>
              </a:lnSpc>
              <a:spcBef>
                <a:spcPts val="405"/>
              </a:spcBef>
            </a:pPr>
            <a:r>
              <a:rPr sz="2000" b="1" spc="-135" dirty="0">
                <a:solidFill>
                  <a:srgbClr val="92D050"/>
                </a:solidFill>
                <a:latin typeface="Arial"/>
                <a:cs typeface="Arial"/>
              </a:rPr>
              <a:t>public </a:t>
            </a:r>
            <a:r>
              <a:rPr sz="2000" b="1" spc="-145" dirty="0">
                <a:solidFill>
                  <a:srgbClr val="92D050"/>
                </a:solidFill>
                <a:latin typeface="Arial"/>
                <a:cs typeface="Arial"/>
              </a:rPr>
              <a:t>class </a:t>
            </a:r>
            <a:r>
              <a:rPr sz="2000" b="1" spc="-280" dirty="0">
                <a:solidFill>
                  <a:srgbClr val="92D050"/>
                </a:solidFill>
                <a:latin typeface="Arial"/>
                <a:cs typeface="Arial"/>
              </a:rPr>
              <a:t>MediaAdapter </a:t>
            </a:r>
            <a:r>
              <a:rPr sz="2000" b="1" spc="-285" dirty="0">
                <a:solidFill>
                  <a:srgbClr val="92D050"/>
                </a:solidFill>
                <a:latin typeface="Arial"/>
                <a:cs typeface="Arial"/>
              </a:rPr>
              <a:t>implements </a:t>
            </a:r>
            <a:r>
              <a:rPr sz="2000" b="1" spc="-240" dirty="0">
                <a:solidFill>
                  <a:srgbClr val="92D050"/>
                </a:solidFill>
                <a:latin typeface="Arial"/>
                <a:cs typeface="Arial"/>
              </a:rPr>
              <a:t>MediaPlayer </a:t>
            </a:r>
            <a:r>
              <a:rPr sz="2000" b="1" spc="320" dirty="0">
                <a:solidFill>
                  <a:srgbClr val="92D050"/>
                </a:solidFill>
                <a:latin typeface="Arial"/>
                <a:cs typeface="Arial"/>
              </a:rPr>
              <a:t>{  </a:t>
            </a:r>
            <a:r>
              <a:rPr sz="2000" b="1" spc="-305" dirty="0" err="1">
                <a:solidFill>
                  <a:srgbClr val="92D050"/>
                </a:solidFill>
                <a:latin typeface="Arial"/>
                <a:cs typeface="Arial"/>
              </a:rPr>
              <a:t>AdvancedMediaPlayer</a:t>
            </a:r>
            <a:r>
              <a:rPr sz="2000" b="1" spc="-305" dirty="0">
                <a:solidFill>
                  <a:srgbClr val="92D050"/>
                </a:solidFill>
                <a:latin typeface="Arial"/>
                <a:cs typeface="Arial"/>
              </a:rPr>
              <a:t> </a:t>
            </a:r>
            <a:r>
              <a:rPr lang="en-US" sz="2000" b="1" spc="-305" dirty="0">
                <a:solidFill>
                  <a:srgbClr val="92D050"/>
                </a:solidFill>
                <a:latin typeface="Arial"/>
                <a:cs typeface="Arial"/>
              </a:rPr>
              <a:t> </a:t>
            </a:r>
            <a:r>
              <a:rPr sz="2000" b="1" spc="-270" dirty="0" err="1">
                <a:solidFill>
                  <a:srgbClr val="92D050"/>
                </a:solidFill>
                <a:latin typeface="Arial"/>
                <a:cs typeface="Arial"/>
              </a:rPr>
              <a:t>advancedMusicPlayer</a:t>
            </a:r>
            <a:r>
              <a:rPr sz="2000" b="1" spc="-270" dirty="0">
                <a:solidFill>
                  <a:srgbClr val="92D050"/>
                </a:solidFill>
                <a:latin typeface="Arial"/>
                <a:cs typeface="Arial"/>
              </a:rPr>
              <a:t>;  </a:t>
            </a:r>
            <a:endParaRPr lang="en-US" sz="2000" b="1" spc="-270" dirty="0">
              <a:solidFill>
                <a:srgbClr val="92D050"/>
              </a:solidFill>
              <a:latin typeface="Arial"/>
              <a:cs typeface="Arial"/>
            </a:endParaRPr>
          </a:p>
          <a:p>
            <a:pPr marL="547370" marR="1572260" indent="-306705">
              <a:lnSpc>
                <a:spcPct val="100000"/>
              </a:lnSpc>
              <a:spcBef>
                <a:spcPts val="405"/>
              </a:spcBef>
            </a:pPr>
            <a:r>
              <a:rPr sz="2000" b="1" spc="-135" dirty="0">
                <a:solidFill>
                  <a:srgbClr val="92D050"/>
                </a:solidFill>
                <a:latin typeface="Arial"/>
                <a:cs typeface="Arial"/>
              </a:rPr>
              <a:t>public </a:t>
            </a:r>
            <a:r>
              <a:rPr sz="2000" b="1" spc="-225" dirty="0">
                <a:solidFill>
                  <a:srgbClr val="92D050"/>
                </a:solidFill>
                <a:latin typeface="Arial"/>
                <a:cs typeface="Arial"/>
              </a:rPr>
              <a:t>MediaAdapter(String</a:t>
            </a:r>
            <a:r>
              <a:rPr sz="2000" b="1" dirty="0">
                <a:solidFill>
                  <a:srgbClr val="92D050"/>
                </a:solidFill>
                <a:latin typeface="Arial"/>
                <a:cs typeface="Arial"/>
              </a:rPr>
              <a:t> </a:t>
            </a:r>
            <a:r>
              <a:rPr sz="2000" b="1" spc="-245" dirty="0">
                <a:solidFill>
                  <a:srgbClr val="92D050"/>
                </a:solidFill>
                <a:latin typeface="Arial"/>
                <a:cs typeface="Arial"/>
              </a:rPr>
              <a:t>audioType){</a:t>
            </a:r>
            <a:endParaRPr sz="2000" dirty="0">
              <a:latin typeface="Arial"/>
              <a:cs typeface="Arial"/>
            </a:endParaRPr>
          </a:p>
          <a:p>
            <a:pPr marL="1156970" marR="1877695" indent="-304800">
              <a:lnSpc>
                <a:spcPct val="100000"/>
              </a:lnSpc>
              <a:spcBef>
                <a:spcPts val="5"/>
              </a:spcBef>
            </a:pPr>
            <a:r>
              <a:rPr sz="2000" b="1" spc="-190" dirty="0">
                <a:solidFill>
                  <a:srgbClr val="92D050"/>
                </a:solidFill>
                <a:latin typeface="Arial"/>
                <a:cs typeface="Arial"/>
              </a:rPr>
              <a:t>if(audioType.equalsIgnoreCase("vlc") </a:t>
            </a:r>
            <a:r>
              <a:rPr sz="2000" b="1" spc="225" dirty="0">
                <a:solidFill>
                  <a:srgbClr val="92D050"/>
                </a:solidFill>
                <a:latin typeface="Arial"/>
                <a:cs typeface="Arial"/>
              </a:rPr>
              <a:t>){  </a:t>
            </a:r>
            <a:r>
              <a:rPr sz="2000" b="1" spc="-290" dirty="0">
                <a:solidFill>
                  <a:srgbClr val="92D050"/>
                </a:solidFill>
                <a:latin typeface="Arial"/>
                <a:cs typeface="Arial"/>
              </a:rPr>
              <a:t>advancedMusicPlayer </a:t>
            </a:r>
            <a:r>
              <a:rPr sz="2000" b="1" spc="-70" dirty="0">
                <a:solidFill>
                  <a:srgbClr val="92D050"/>
                </a:solidFill>
                <a:latin typeface="Arial"/>
                <a:cs typeface="Arial"/>
              </a:rPr>
              <a:t>= </a:t>
            </a:r>
            <a:r>
              <a:rPr sz="2000" b="1" spc="-395" dirty="0">
                <a:solidFill>
                  <a:srgbClr val="92D050"/>
                </a:solidFill>
                <a:latin typeface="Arial"/>
                <a:cs typeface="Arial"/>
              </a:rPr>
              <a:t>new</a:t>
            </a:r>
            <a:r>
              <a:rPr sz="2000" b="1" spc="-285" dirty="0">
                <a:solidFill>
                  <a:srgbClr val="92D050"/>
                </a:solidFill>
                <a:latin typeface="Arial"/>
                <a:cs typeface="Arial"/>
              </a:rPr>
              <a:t> </a:t>
            </a:r>
            <a:r>
              <a:rPr sz="2000" b="1" spc="-95" dirty="0">
                <a:solidFill>
                  <a:srgbClr val="92D050"/>
                </a:solidFill>
                <a:latin typeface="Arial"/>
                <a:cs typeface="Arial"/>
              </a:rPr>
              <a:t>VlcPlayer();</a:t>
            </a:r>
            <a:endParaRPr sz="2000" dirty="0">
              <a:latin typeface="Arial"/>
              <a:cs typeface="Arial"/>
            </a:endParaRPr>
          </a:p>
          <a:p>
            <a:pPr marL="852169">
              <a:lnSpc>
                <a:spcPct val="100000"/>
              </a:lnSpc>
            </a:pPr>
            <a:r>
              <a:rPr sz="2000" b="1" spc="320" dirty="0">
                <a:solidFill>
                  <a:srgbClr val="92D050"/>
                </a:solidFill>
                <a:latin typeface="Arial"/>
                <a:cs typeface="Arial"/>
              </a:rPr>
              <a:t>} </a:t>
            </a:r>
            <a:r>
              <a:rPr sz="2000" b="1" spc="-105" dirty="0">
                <a:solidFill>
                  <a:srgbClr val="92D050"/>
                </a:solidFill>
                <a:latin typeface="Arial"/>
                <a:cs typeface="Arial"/>
              </a:rPr>
              <a:t>else </a:t>
            </a:r>
            <a:r>
              <a:rPr sz="2000" b="1" spc="340" dirty="0">
                <a:solidFill>
                  <a:srgbClr val="92D050"/>
                </a:solidFill>
                <a:latin typeface="Arial"/>
                <a:cs typeface="Arial"/>
              </a:rPr>
              <a:t>if</a:t>
            </a:r>
            <a:r>
              <a:rPr sz="2000" b="1" spc="-409" dirty="0">
                <a:solidFill>
                  <a:srgbClr val="92D050"/>
                </a:solidFill>
                <a:latin typeface="Arial"/>
                <a:cs typeface="Arial"/>
              </a:rPr>
              <a:t> </a:t>
            </a:r>
            <a:r>
              <a:rPr sz="2000" b="1" spc="-229" dirty="0">
                <a:solidFill>
                  <a:srgbClr val="92D050"/>
                </a:solidFill>
                <a:latin typeface="Arial"/>
                <a:cs typeface="Arial"/>
              </a:rPr>
              <a:t>(audioType.equalsIgnoreCase("mp4")){</a:t>
            </a:r>
            <a:endParaRPr sz="2000" dirty="0">
              <a:latin typeface="Arial"/>
              <a:cs typeface="Arial"/>
            </a:endParaRPr>
          </a:p>
          <a:p>
            <a:pPr marR="718820" algn="ctr">
              <a:lnSpc>
                <a:spcPct val="100000"/>
              </a:lnSpc>
            </a:pPr>
            <a:r>
              <a:rPr sz="2000" b="1" spc="-290" dirty="0">
                <a:solidFill>
                  <a:srgbClr val="92D050"/>
                </a:solidFill>
                <a:latin typeface="Arial"/>
                <a:cs typeface="Arial"/>
              </a:rPr>
              <a:t>advancedMusicPlayer </a:t>
            </a:r>
            <a:r>
              <a:rPr sz="2000" b="1" spc="-65" dirty="0">
                <a:solidFill>
                  <a:srgbClr val="92D050"/>
                </a:solidFill>
                <a:latin typeface="Arial"/>
                <a:cs typeface="Arial"/>
              </a:rPr>
              <a:t>= </a:t>
            </a:r>
            <a:r>
              <a:rPr sz="2000" b="1" spc="-395" dirty="0">
                <a:solidFill>
                  <a:srgbClr val="92D050"/>
                </a:solidFill>
                <a:latin typeface="Arial"/>
                <a:cs typeface="Arial"/>
              </a:rPr>
              <a:t>new</a:t>
            </a:r>
            <a:r>
              <a:rPr sz="2000" b="1" spc="-270" dirty="0">
                <a:solidFill>
                  <a:srgbClr val="92D050"/>
                </a:solidFill>
                <a:latin typeface="Arial"/>
                <a:cs typeface="Arial"/>
              </a:rPr>
              <a:t> </a:t>
            </a:r>
            <a:r>
              <a:rPr sz="2000" b="1" spc="-180" dirty="0">
                <a:solidFill>
                  <a:srgbClr val="92D050"/>
                </a:solidFill>
                <a:latin typeface="Arial"/>
                <a:cs typeface="Arial"/>
              </a:rPr>
              <a:t>Mp4Player();</a:t>
            </a:r>
            <a:endParaRPr sz="2000" dirty="0">
              <a:latin typeface="Arial"/>
              <a:cs typeface="Arial"/>
            </a:endParaRPr>
          </a:p>
          <a:p>
            <a:pPr marL="547370">
              <a:lnSpc>
                <a:spcPct val="100000"/>
              </a:lnSpc>
            </a:pPr>
            <a:r>
              <a:rPr sz="2000" b="1" spc="320" dirty="0">
                <a:solidFill>
                  <a:srgbClr val="92D050"/>
                </a:solidFill>
                <a:latin typeface="Arial"/>
                <a:cs typeface="Arial"/>
              </a:rPr>
              <a:t>}</a:t>
            </a:r>
            <a:r>
              <a:rPr sz="2000" b="1" spc="-70" dirty="0">
                <a:solidFill>
                  <a:srgbClr val="92D050"/>
                </a:solidFill>
                <a:latin typeface="Arial"/>
                <a:cs typeface="Arial"/>
              </a:rPr>
              <a:t> </a:t>
            </a:r>
            <a:r>
              <a:rPr sz="2000" b="1" spc="320" dirty="0">
                <a:solidFill>
                  <a:srgbClr val="92D050"/>
                </a:solidFill>
                <a:latin typeface="Arial"/>
                <a:cs typeface="Arial"/>
              </a:rPr>
              <a:t>}</a:t>
            </a:r>
            <a:endParaRPr sz="2000" dirty="0">
              <a:latin typeface="Arial"/>
              <a:cs typeface="Arial"/>
            </a:endParaRPr>
          </a:p>
          <a:p>
            <a:pPr marL="547370">
              <a:lnSpc>
                <a:spcPct val="100000"/>
              </a:lnSpc>
            </a:pPr>
            <a:r>
              <a:rPr sz="2000" b="1" spc="-305" dirty="0">
                <a:solidFill>
                  <a:srgbClr val="92D050"/>
                </a:solidFill>
                <a:latin typeface="Arial"/>
                <a:cs typeface="Arial"/>
              </a:rPr>
              <a:t>@Override</a:t>
            </a:r>
            <a:endParaRPr sz="2000" dirty="0">
              <a:latin typeface="Arial"/>
              <a:cs typeface="Arial"/>
            </a:endParaRPr>
          </a:p>
          <a:p>
            <a:pPr marL="852169" marR="962660" indent="-304800">
              <a:lnSpc>
                <a:spcPct val="100000"/>
              </a:lnSpc>
            </a:pPr>
            <a:r>
              <a:rPr sz="2000" b="1" spc="-135" dirty="0">
                <a:solidFill>
                  <a:srgbClr val="92D050"/>
                </a:solidFill>
                <a:latin typeface="Arial"/>
                <a:cs typeface="Arial"/>
              </a:rPr>
              <a:t>public </a:t>
            </a:r>
            <a:r>
              <a:rPr sz="2000" b="1" spc="-155" dirty="0">
                <a:solidFill>
                  <a:srgbClr val="92D050"/>
                </a:solidFill>
                <a:latin typeface="Arial"/>
                <a:cs typeface="Arial"/>
              </a:rPr>
              <a:t>void </a:t>
            </a:r>
            <a:r>
              <a:rPr sz="2000" b="1" spc="-125" dirty="0">
                <a:solidFill>
                  <a:srgbClr val="92D050"/>
                </a:solidFill>
                <a:latin typeface="Arial"/>
                <a:cs typeface="Arial"/>
              </a:rPr>
              <a:t>play(String </a:t>
            </a:r>
            <a:r>
              <a:rPr sz="2000" b="1" spc="-229" dirty="0">
                <a:solidFill>
                  <a:srgbClr val="92D050"/>
                </a:solidFill>
                <a:latin typeface="Arial"/>
                <a:cs typeface="Arial"/>
              </a:rPr>
              <a:t>audioType, </a:t>
            </a:r>
            <a:r>
              <a:rPr sz="2000" b="1" spc="-120" dirty="0">
                <a:solidFill>
                  <a:srgbClr val="92D050"/>
                </a:solidFill>
                <a:latin typeface="Arial"/>
                <a:cs typeface="Arial"/>
              </a:rPr>
              <a:t>String </a:t>
            </a:r>
            <a:r>
              <a:rPr sz="2000" b="1" spc="-170" dirty="0">
                <a:solidFill>
                  <a:srgbClr val="92D050"/>
                </a:solidFill>
                <a:latin typeface="Arial"/>
                <a:cs typeface="Arial"/>
              </a:rPr>
              <a:t>fileName) </a:t>
            </a:r>
            <a:r>
              <a:rPr sz="2000" b="1" spc="320" dirty="0">
                <a:solidFill>
                  <a:srgbClr val="92D050"/>
                </a:solidFill>
                <a:latin typeface="Arial"/>
                <a:cs typeface="Arial"/>
              </a:rPr>
              <a:t>{  </a:t>
            </a:r>
            <a:r>
              <a:rPr sz="2000" b="1" spc="-175" dirty="0">
                <a:solidFill>
                  <a:srgbClr val="92D050"/>
                </a:solidFill>
                <a:latin typeface="Arial"/>
                <a:cs typeface="Arial"/>
              </a:rPr>
              <a:t>if(audioType.equalsIgnoreCase("vlc")){</a:t>
            </a:r>
            <a:endParaRPr sz="2000" dirty="0">
              <a:latin typeface="Arial"/>
              <a:cs typeface="Arial"/>
            </a:endParaRPr>
          </a:p>
          <a:p>
            <a:pPr marL="1156970">
              <a:lnSpc>
                <a:spcPct val="100000"/>
              </a:lnSpc>
            </a:pPr>
            <a:r>
              <a:rPr sz="2000" b="1" spc="-225" dirty="0">
                <a:solidFill>
                  <a:srgbClr val="92D050"/>
                </a:solidFill>
                <a:latin typeface="Arial"/>
                <a:cs typeface="Arial"/>
              </a:rPr>
              <a:t>advancedMusicPlayer.playVlc(fileName);</a:t>
            </a:r>
            <a:endParaRPr sz="2000" dirty="0">
              <a:latin typeface="Arial"/>
              <a:cs typeface="Arial"/>
            </a:endParaRPr>
          </a:p>
          <a:p>
            <a:pPr marL="1156970" marR="1468755" indent="-304800">
              <a:lnSpc>
                <a:spcPct val="100000"/>
              </a:lnSpc>
              <a:spcBef>
                <a:spcPts val="5"/>
              </a:spcBef>
            </a:pPr>
            <a:r>
              <a:rPr sz="2000" b="1" spc="320" dirty="0">
                <a:solidFill>
                  <a:srgbClr val="92D050"/>
                </a:solidFill>
                <a:latin typeface="Arial"/>
                <a:cs typeface="Arial"/>
              </a:rPr>
              <a:t>} </a:t>
            </a:r>
            <a:r>
              <a:rPr sz="2000" b="1" spc="-105" dirty="0">
                <a:solidFill>
                  <a:srgbClr val="92D050"/>
                </a:solidFill>
                <a:latin typeface="Arial"/>
                <a:cs typeface="Arial"/>
              </a:rPr>
              <a:t>else</a:t>
            </a:r>
            <a:r>
              <a:rPr sz="2000" b="1" spc="-390" dirty="0">
                <a:solidFill>
                  <a:srgbClr val="92D050"/>
                </a:solidFill>
                <a:latin typeface="Arial"/>
                <a:cs typeface="Arial"/>
              </a:rPr>
              <a:t> </a:t>
            </a:r>
            <a:r>
              <a:rPr sz="2000" b="1" spc="-210" dirty="0">
                <a:solidFill>
                  <a:srgbClr val="92D050"/>
                </a:solidFill>
                <a:latin typeface="Arial"/>
                <a:cs typeface="Arial"/>
              </a:rPr>
              <a:t>if(audioType.equalsIgnoreCase("mp4")){  </a:t>
            </a:r>
            <a:r>
              <a:rPr sz="2000" b="1" spc="-250" dirty="0">
                <a:solidFill>
                  <a:srgbClr val="92D050"/>
                </a:solidFill>
                <a:latin typeface="Arial"/>
                <a:cs typeface="Arial"/>
              </a:rPr>
              <a:t>advancedMusicPlayer.playMp4(fileName);</a:t>
            </a:r>
            <a:endParaRPr sz="2000" dirty="0">
              <a:latin typeface="Arial"/>
              <a:cs typeface="Arial"/>
            </a:endParaRPr>
          </a:p>
          <a:p>
            <a:pPr marL="852169">
              <a:lnSpc>
                <a:spcPct val="100000"/>
              </a:lnSpc>
            </a:pPr>
            <a:r>
              <a:rPr sz="2000" b="1" spc="320" dirty="0">
                <a:solidFill>
                  <a:srgbClr val="92D050"/>
                </a:solidFill>
                <a:latin typeface="Arial"/>
                <a:cs typeface="Arial"/>
              </a:rPr>
              <a:t>}</a:t>
            </a:r>
            <a:endParaRPr sz="2000" dirty="0">
              <a:latin typeface="Arial"/>
              <a:cs typeface="Arial"/>
            </a:endParaRPr>
          </a:p>
          <a:p>
            <a:pPr marL="547370">
              <a:lnSpc>
                <a:spcPct val="100000"/>
              </a:lnSpc>
            </a:pPr>
            <a:r>
              <a:rPr sz="2000" b="1" spc="320" dirty="0">
                <a:solidFill>
                  <a:srgbClr val="92D050"/>
                </a:solidFill>
                <a:latin typeface="Arial"/>
                <a:cs typeface="Arial"/>
              </a:rPr>
              <a:t>}</a:t>
            </a:r>
            <a:endParaRPr sz="2000" dirty="0">
              <a:latin typeface="Arial"/>
              <a:cs typeface="Arial"/>
            </a:endParaRPr>
          </a:p>
          <a:p>
            <a:pPr marL="241300">
              <a:lnSpc>
                <a:spcPct val="100000"/>
              </a:lnSpc>
            </a:pPr>
            <a:r>
              <a:rPr sz="2000" b="1" spc="320" dirty="0">
                <a:solidFill>
                  <a:srgbClr val="92D050"/>
                </a:solidFill>
                <a:latin typeface="Arial"/>
                <a:cs typeface="Arial"/>
              </a:rPr>
              <a:t>}</a:t>
            </a:r>
            <a:endParaRPr sz="20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4</a:t>
            </a:r>
          </a:p>
        </p:txBody>
      </p:sp>
      <p:sp>
        <p:nvSpPr>
          <p:cNvPr id="8" name="object 8"/>
          <p:cNvSpPr/>
          <p:nvPr/>
        </p:nvSpPr>
        <p:spPr>
          <a:xfrm>
            <a:off x="685800" y="1295400"/>
            <a:ext cx="8458200" cy="5562600"/>
          </a:xfrm>
          <a:custGeom>
            <a:avLst/>
            <a:gdLst/>
            <a:ahLst/>
            <a:cxnLst/>
            <a:rect l="l" t="t" r="r" b="b"/>
            <a:pathLst>
              <a:path w="8458200" h="5562600">
                <a:moveTo>
                  <a:pt x="8458200" y="5562597"/>
                </a:moveTo>
                <a:lnTo>
                  <a:pt x="8458200" y="0"/>
                </a:lnTo>
                <a:lnTo>
                  <a:pt x="0" y="0"/>
                </a:lnTo>
                <a:lnTo>
                  <a:pt x="0" y="5562597"/>
                </a:lnTo>
                <a:lnTo>
                  <a:pt x="8458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535940" y="565759"/>
            <a:ext cx="7609205" cy="6261735"/>
          </a:xfrm>
          <a:prstGeom prst="rect">
            <a:avLst/>
          </a:prstGeom>
        </p:spPr>
        <p:txBody>
          <a:bodyPr vert="horz" wrap="square" lIns="0" tIns="73660" rIns="0" bIns="0" rtlCol="0">
            <a:spAutoFit/>
          </a:bodyPr>
          <a:lstStyle/>
          <a:p>
            <a:pPr marL="285115" indent="-272415">
              <a:lnSpc>
                <a:spcPct val="100000"/>
              </a:lnSpc>
              <a:spcBef>
                <a:spcPts val="580"/>
              </a:spcBef>
              <a:buClr>
                <a:srgbClr val="0AD0D9"/>
              </a:buClr>
              <a:buSzPct val="95000"/>
              <a:buFont typeface="Arial"/>
              <a:buChar char=""/>
              <a:tabLst>
                <a:tab pos="285115" algn="l"/>
                <a:tab pos="285750" algn="l"/>
              </a:tabLst>
            </a:pPr>
            <a:r>
              <a:rPr sz="2000" spc="60" dirty="0">
                <a:latin typeface="Times New Roman"/>
                <a:cs typeface="Times New Roman"/>
              </a:rPr>
              <a:t>Create</a:t>
            </a:r>
            <a:r>
              <a:rPr sz="2000" spc="-130" dirty="0">
                <a:latin typeface="Times New Roman"/>
                <a:cs typeface="Times New Roman"/>
              </a:rPr>
              <a:t> </a:t>
            </a:r>
            <a:r>
              <a:rPr sz="2000" spc="75" dirty="0">
                <a:latin typeface="Times New Roman"/>
                <a:cs typeface="Times New Roman"/>
              </a:rPr>
              <a:t>concrete</a:t>
            </a:r>
            <a:r>
              <a:rPr sz="2000" spc="-114" dirty="0">
                <a:latin typeface="Times New Roman"/>
                <a:cs typeface="Times New Roman"/>
              </a:rPr>
              <a:t> </a:t>
            </a:r>
            <a:r>
              <a:rPr sz="2000" spc="30" dirty="0">
                <a:latin typeface="Times New Roman"/>
                <a:cs typeface="Times New Roman"/>
              </a:rPr>
              <a:t>class</a:t>
            </a:r>
            <a:r>
              <a:rPr sz="2000" spc="-40" dirty="0">
                <a:latin typeface="Times New Roman"/>
                <a:cs typeface="Times New Roman"/>
              </a:rPr>
              <a:t> </a:t>
            </a:r>
            <a:r>
              <a:rPr sz="2000" spc="90" dirty="0">
                <a:latin typeface="Times New Roman"/>
                <a:cs typeface="Times New Roman"/>
              </a:rPr>
              <a:t>implementing</a:t>
            </a:r>
            <a:r>
              <a:rPr sz="2000" spc="-30" dirty="0">
                <a:latin typeface="Times New Roman"/>
                <a:cs typeface="Times New Roman"/>
              </a:rPr>
              <a:t> </a:t>
            </a:r>
            <a:r>
              <a:rPr sz="2000" spc="125" dirty="0">
                <a:latin typeface="Times New Roman"/>
                <a:cs typeface="Times New Roman"/>
              </a:rPr>
              <a:t>the</a:t>
            </a:r>
            <a:r>
              <a:rPr sz="2000" spc="-35" dirty="0">
                <a:latin typeface="Times New Roman"/>
                <a:cs typeface="Times New Roman"/>
              </a:rPr>
              <a:t> </a:t>
            </a:r>
            <a:r>
              <a:rPr sz="2000" i="1" spc="-100" dirty="0">
                <a:latin typeface="Georgia"/>
                <a:cs typeface="Georgia"/>
              </a:rPr>
              <a:t>MediaPlayer</a:t>
            </a:r>
            <a:r>
              <a:rPr sz="2000" i="1" spc="15" dirty="0">
                <a:latin typeface="Georgia"/>
                <a:cs typeface="Georgia"/>
              </a:rPr>
              <a:t> </a:t>
            </a:r>
            <a:r>
              <a:rPr sz="2000" spc="55" dirty="0">
                <a:latin typeface="Times New Roman"/>
                <a:cs typeface="Times New Roman"/>
              </a:rPr>
              <a:t>interface.</a:t>
            </a:r>
            <a:endParaRPr sz="2000">
              <a:latin typeface="Times New Roman"/>
              <a:cs typeface="Times New Roman"/>
            </a:endParaRPr>
          </a:p>
          <a:p>
            <a:pPr marL="285115" indent="-272415">
              <a:lnSpc>
                <a:spcPct val="100000"/>
              </a:lnSpc>
              <a:spcBef>
                <a:spcPts val="480"/>
              </a:spcBef>
              <a:buClr>
                <a:srgbClr val="0AD0D9"/>
              </a:buClr>
              <a:buSzPct val="95000"/>
              <a:buFont typeface="Arial"/>
              <a:buChar char=""/>
              <a:tabLst>
                <a:tab pos="285115" algn="l"/>
                <a:tab pos="285750" algn="l"/>
              </a:tabLst>
            </a:pPr>
            <a:r>
              <a:rPr sz="2000" i="1" spc="-105" dirty="0">
                <a:latin typeface="Georgia"/>
                <a:cs typeface="Georgia"/>
              </a:rPr>
              <a:t>AudioPlayer.java</a:t>
            </a:r>
            <a:endParaRPr sz="2000">
              <a:latin typeface="Georgia"/>
              <a:cs typeface="Georgia"/>
            </a:endParaRPr>
          </a:p>
          <a:p>
            <a:pPr marL="547370" marR="2340610" indent="-306705">
              <a:lnSpc>
                <a:spcPct val="100000"/>
              </a:lnSpc>
              <a:spcBef>
                <a:spcPts val="130"/>
              </a:spcBef>
            </a:pPr>
            <a:r>
              <a:rPr sz="2000" b="1" spc="-135" dirty="0">
                <a:solidFill>
                  <a:srgbClr val="92D050"/>
                </a:solidFill>
                <a:latin typeface="Arial"/>
                <a:cs typeface="Arial"/>
              </a:rPr>
              <a:t>public </a:t>
            </a:r>
            <a:r>
              <a:rPr sz="2000" b="1" spc="-145" dirty="0">
                <a:solidFill>
                  <a:srgbClr val="92D050"/>
                </a:solidFill>
                <a:latin typeface="Arial"/>
                <a:cs typeface="Arial"/>
              </a:rPr>
              <a:t>class </a:t>
            </a:r>
            <a:r>
              <a:rPr sz="2000" b="1" spc="-240" dirty="0">
                <a:solidFill>
                  <a:srgbClr val="92D050"/>
                </a:solidFill>
                <a:latin typeface="Arial"/>
                <a:cs typeface="Arial"/>
              </a:rPr>
              <a:t>AudioPlayer </a:t>
            </a:r>
            <a:r>
              <a:rPr sz="2000" b="1" spc="-285" dirty="0">
                <a:solidFill>
                  <a:srgbClr val="92D050"/>
                </a:solidFill>
                <a:latin typeface="Arial"/>
                <a:cs typeface="Arial"/>
              </a:rPr>
              <a:t>implements </a:t>
            </a:r>
            <a:r>
              <a:rPr sz="2000" b="1" spc="-240" dirty="0">
                <a:solidFill>
                  <a:srgbClr val="92D050"/>
                </a:solidFill>
                <a:latin typeface="Arial"/>
                <a:cs typeface="Arial"/>
              </a:rPr>
              <a:t>MediaPlayer </a:t>
            </a:r>
            <a:r>
              <a:rPr sz="2000" b="1" spc="320" dirty="0">
                <a:solidFill>
                  <a:srgbClr val="92D050"/>
                </a:solidFill>
                <a:latin typeface="Arial"/>
                <a:cs typeface="Arial"/>
              </a:rPr>
              <a:t>{  </a:t>
            </a:r>
            <a:r>
              <a:rPr sz="2000" b="1" spc="-285" dirty="0">
                <a:solidFill>
                  <a:srgbClr val="92D050"/>
                </a:solidFill>
                <a:latin typeface="Arial"/>
                <a:cs typeface="Arial"/>
              </a:rPr>
              <a:t>MediaAdapter</a:t>
            </a:r>
            <a:r>
              <a:rPr sz="2000" b="1" spc="-60" dirty="0">
                <a:solidFill>
                  <a:srgbClr val="92D050"/>
                </a:solidFill>
                <a:latin typeface="Arial"/>
                <a:cs typeface="Arial"/>
              </a:rPr>
              <a:t> </a:t>
            </a:r>
            <a:r>
              <a:rPr sz="2000" b="1" spc="-260" dirty="0">
                <a:solidFill>
                  <a:srgbClr val="92D050"/>
                </a:solidFill>
                <a:latin typeface="Arial"/>
                <a:cs typeface="Arial"/>
              </a:rPr>
              <a:t>mediaAdapter;</a:t>
            </a:r>
            <a:endParaRPr sz="2000">
              <a:latin typeface="Arial"/>
              <a:cs typeface="Arial"/>
            </a:endParaRPr>
          </a:p>
          <a:p>
            <a:pPr marL="547370">
              <a:lnSpc>
                <a:spcPct val="100000"/>
              </a:lnSpc>
            </a:pPr>
            <a:r>
              <a:rPr sz="2000" b="1" spc="-300" dirty="0">
                <a:solidFill>
                  <a:srgbClr val="92D050"/>
                </a:solidFill>
                <a:latin typeface="Arial"/>
                <a:cs typeface="Arial"/>
              </a:rPr>
              <a:t>@Override</a:t>
            </a:r>
            <a:endParaRPr sz="2000">
              <a:latin typeface="Arial"/>
              <a:cs typeface="Arial"/>
            </a:endParaRPr>
          </a:p>
          <a:p>
            <a:pPr marL="547370">
              <a:lnSpc>
                <a:spcPct val="100000"/>
              </a:lnSpc>
              <a:spcBef>
                <a:spcPts val="5"/>
              </a:spcBef>
            </a:pPr>
            <a:r>
              <a:rPr sz="2000" b="1" spc="-135" dirty="0">
                <a:solidFill>
                  <a:srgbClr val="92D050"/>
                </a:solidFill>
                <a:latin typeface="Arial"/>
                <a:cs typeface="Arial"/>
              </a:rPr>
              <a:t>public </a:t>
            </a:r>
            <a:r>
              <a:rPr sz="2000" b="1" spc="-155" dirty="0">
                <a:solidFill>
                  <a:srgbClr val="92D050"/>
                </a:solidFill>
                <a:latin typeface="Arial"/>
                <a:cs typeface="Arial"/>
              </a:rPr>
              <a:t>void </a:t>
            </a:r>
            <a:r>
              <a:rPr sz="2000" b="1" spc="-125" dirty="0">
                <a:solidFill>
                  <a:srgbClr val="92D050"/>
                </a:solidFill>
                <a:latin typeface="Arial"/>
                <a:cs typeface="Arial"/>
              </a:rPr>
              <a:t>play(String </a:t>
            </a:r>
            <a:r>
              <a:rPr sz="2000" b="1" spc="-229" dirty="0">
                <a:solidFill>
                  <a:srgbClr val="92D050"/>
                </a:solidFill>
                <a:latin typeface="Arial"/>
                <a:cs typeface="Arial"/>
              </a:rPr>
              <a:t>audioType, </a:t>
            </a:r>
            <a:r>
              <a:rPr sz="2000" b="1" spc="-120" dirty="0">
                <a:solidFill>
                  <a:srgbClr val="92D050"/>
                </a:solidFill>
                <a:latin typeface="Arial"/>
                <a:cs typeface="Arial"/>
              </a:rPr>
              <a:t>String </a:t>
            </a:r>
            <a:r>
              <a:rPr sz="2000" b="1" spc="-170" dirty="0">
                <a:solidFill>
                  <a:srgbClr val="92D050"/>
                </a:solidFill>
                <a:latin typeface="Arial"/>
                <a:cs typeface="Arial"/>
              </a:rPr>
              <a:t>fileName)</a:t>
            </a:r>
            <a:r>
              <a:rPr sz="2000" b="1" spc="70" dirty="0">
                <a:solidFill>
                  <a:srgbClr val="92D050"/>
                </a:solidFill>
                <a:latin typeface="Arial"/>
                <a:cs typeface="Arial"/>
              </a:rPr>
              <a:t> </a:t>
            </a:r>
            <a:r>
              <a:rPr sz="2000" b="1" spc="320" dirty="0">
                <a:solidFill>
                  <a:srgbClr val="92D050"/>
                </a:solidFill>
                <a:latin typeface="Arial"/>
                <a:cs typeface="Arial"/>
              </a:rPr>
              <a:t>{</a:t>
            </a:r>
            <a:endParaRPr sz="2000">
              <a:latin typeface="Arial"/>
              <a:cs typeface="Arial"/>
            </a:endParaRPr>
          </a:p>
          <a:p>
            <a:pPr marL="852169" marR="2546985">
              <a:lnSpc>
                <a:spcPct val="100000"/>
              </a:lnSpc>
            </a:pPr>
            <a:r>
              <a:rPr sz="2000" b="1" spc="40" dirty="0">
                <a:solidFill>
                  <a:srgbClr val="92D050"/>
                </a:solidFill>
                <a:latin typeface="Arial"/>
                <a:cs typeface="Arial"/>
              </a:rPr>
              <a:t>//inbuilt </a:t>
            </a:r>
            <a:r>
              <a:rPr sz="2000" b="1" spc="-225" dirty="0">
                <a:solidFill>
                  <a:srgbClr val="92D050"/>
                </a:solidFill>
                <a:latin typeface="Arial"/>
                <a:cs typeface="Arial"/>
              </a:rPr>
              <a:t>support </a:t>
            </a:r>
            <a:r>
              <a:rPr sz="2000" b="1" dirty="0">
                <a:solidFill>
                  <a:srgbClr val="92D050"/>
                </a:solidFill>
                <a:latin typeface="Arial"/>
                <a:cs typeface="Arial"/>
              </a:rPr>
              <a:t>to </a:t>
            </a:r>
            <a:r>
              <a:rPr sz="2000" b="1" spc="-135" dirty="0">
                <a:solidFill>
                  <a:srgbClr val="92D050"/>
                </a:solidFill>
                <a:latin typeface="Arial"/>
                <a:cs typeface="Arial"/>
              </a:rPr>
              <a:t>play </a:t>
            </a:r>
            <a:r>
              <a:rPr sz="2000" b="1" spc="-475" dirty="0">
                <a:solidFill>
                  <a:srgbClr val="92D050"/>
                </a:solidFill>
                <a:latin typeface="Arial"/>
                <a:cs typeface="Arial"/>
              </a:rPr>
              <a:t>mp3 </a:t>
            </a:r>
            <a:r>
              <a:rPr sz="2000" b="1" spc="-305" dirty="0">
                <a:solidFill>
                  <a:srgbClr val="92D050"/>
                </a:solidFill>
                <a:latin typeface="Arial"/>
                <a:cs typeface="Arial"/>
              </a:rPr>
              <a:t>music </a:t>
            </a:r>
            <a:r>
              <a:rPr sz="2000" b="1" spc="55" dirty="0">
                <a:solidFill>
                  <a:srgbClr val="92D050"/>
                </a:solidFill>
                <a:latin typeface="Arial"/>
                <a:cs typeface="Arial"/>
              </a:rPr>
              <a:t>files  </a:t>
            </a:r>
            <a:r>
              <a:rPr sz="2000" b="1" spc="-210" dirty="0">
                <a:solidFill>
                  <a:srgbClr val="92D050"/>
                </a:solidFill>
                <a:latin typeface="Arial"/>
                <a:cs typeface="Arial"/>
              </a:rPr>
              <a:t>if(audioType.equalsIgnoreCase("mp3")){</a:t>
            </a:r>
            <a:endParaRPr sz="2000">
              <a:latin typeface="Arial"/>
              <a:cs typeface="Arial"/>
            </a:endParaRPr>
          </a:p>
          <a:p>
            <a:pPr marL="1156970">
              <a:lnSpc>
                <a:spcPct val="100000"/>
              </a:lnSpc>
            </a:pPr>
            <a:r>
              <a:rPr sz="2000" b="1" spc="-170" dirty="0">
                <a:solidFill>
                  <a:srgbClr val="92D050"/>
                </a:solidFill>
                <a:latin typeface="Arial"/>
                <a:cs typeface="Arial"/>
              </a:rPr>
              <a:t>System.out.println("Playing </a:t>
            </a:r>
            <a:r>
              <a:rPr sz="2000" b="1" spc="-470" dirty="0">
                <a:solidFill>
                  <a:srgbClr val="92D050"/>
                </a:solidFill>
                <a:latin typeface="Arial"/>
                <a:cs typeface="Arial"/>
              </a:rPr>
              <a:t>mp3 </a:t>
            </a:r>
            <a:r>
              <a:rPr sz="2000" b="1" spc="165" dirty="0">
                <a:solidFill>
                  <a:srgbClr val="92D050"/>
                </a:solidFill>
                <a:latin typeface="Arial"/>
                <a:cs typeface="Arial"/>
              </a:rPr>
              <a:t>file. </a:t>
            </a:r>
            <a:r>
              <a:rPr sz="2000" b="1" spc="-365" dirty="0">
                <a:solidFill>
                  <a:srgbClr val="92D050"/>
                </a:solidFill>
                <a:latin typeface="Arial"/>
                <a:cs typeface="Arial"/>
              </a:rPr>
              <a:t>Name: </a:t>
            </a:r>
            <a:r>
              <a:rPr sz="2000" b="1" spc="150" dirty="0">
                <a:solidFill>
                  <a:srgbClr val="92D050"/>
                </a:solidFill>
                <a:latin typeface="Arial"/>
                <a:cs typeface="Arial"/>
              </a:rPr>
              <a:t>" </a:t>
            </a:r>
            <a:r>
              <a:rPr sz="2000" b="1" spc="-70" dirty="0">
                <a:solidFill>
                  <a:srgbClr val="92D050"/>
                </a:solidFill>
                <a:latin typeface="Arial"/>
                <a:cs typeface="Arial"/>
              </a:rPr>
              <a:t>+</a:t>
            </a:r>
            <a:r>
              <a:rPr sz="2000" b="1" spc="-260" dirty="0">
                <a:solidFill>
                  <a:srgbClr val="92D050"/>
                </a:solidFill>
                <a:latin typeface="Arial"/>
                <a:cs typeface="Arial"/>
              </a:rPr>
              <a:t> </a:t>
            </a:r>
            <a:r>
              <a:rPr sz="2000" b="1" spc="-170" dirty="0">
                <a:solidFill>
                  <a:srgbClr val="92D050"/>
                </a:solidFill>
                <a:latin typeface="Arial"/>
                <a:cs typeface="Arial"/>
              </a:rPr>
              <a:t>fileName);</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852169" marR="402590">
              <a:lnSpc>
                <a:spcPct val="100000"/>
              </a:lnSpc>
            </a:pPr>
            <a:r>
              <a:rPr sz="2000" b="1" spc="-215" dirty="0">
                <a:solidFill>
                  <a:srgbClr val="92D050"/>
                </a:solidFill>
                <a:latin typeface="Arial"/>
                <a:cs typeface="Arial"/>
              </a:rPr>
              <a:t>//mediaAdapter </a:t>
            </a:r>
            <a:r>
              <a:rPr sz="2000" b="1" spc="110" dirty="0">
                <a:solidFill>
                  <a:srgbClr val="92D050"/>
                </a:solidFill>
                <a:latin typeface="Arial"/>
                <a:cs typeface="Arial"/>
              </a:rPr>
              <a:t>is </a:t>
            </a:r>
            <a:r>
              <a:rPr sz="2000" b="1" spc="-185" dirty="0">
                <a:solidFill>
                  <a:srgbClr val="92D050"/>
                </a:solidFill>
                <a:latin typeface="Arial"/>
                <a:cs typeface="Arial"/>
              </a:rPr>
              <a:t>providing </a:t>
            </a:r>
            <a:r>
              <a:rPr sz="2000" b="1" spc="-225" dirty="0">
                <a:solidFill>
                  <a:srgbClr val="92D050"/>
                </a:solidFill>
                <a:latin typeface="Arial"/>
                <a:cs typeface="Arial"/>
              </a:rPr>
              <a:t>support </a:t>
            </a:r>
            <a:r>
              <a:rPr sz="2000" b="1" dirty="0">
                <a:solidFill>
                  <a:srgbClr val="92D050"/>
                </a:solidFill>
                <a:latin typeface="Arial"/>
                <a:cs typeface="Arial"/>
              </a:rPr>
              <a:t>to </a:t>
            </a:r>
            <a:r>
              <a:rPr sz="2000" b="1" spc="-125" dirty="0">
                <a:solidFill>
                  <a:srgbClr val="92D050"/>
                </a:solidFill>
                <a:latin typeface="Arial"/>
                <a:cs typeface="Arial"/>
              </a:rPr>
              <a:t>play </a:t>
            </a:r>
            <a:r>
              <a:rPr sz="2000" b="1" spc="-145" dirty="0">
                <a:solidFill>
                  <a:srgbClr val="92D050"/>
                </a:solidFill>
                <a:latin typeface="Arial"/>
                <a:cs typeface="Arial"/>
              </a:rPr>
              <a:t>other </a:t>
            </a:r>
            <a:r>
              <a:rPr sz="2000" b="1" spc="150" dirty="0">
                <a:solidFill>
                  <a:srgbClr val="92D050"/>
                </a:solidFill>
                <a:latin typeface="Arial"/>
                <a:cs typeface="Arial"/>
              </a:rPr>
              <a:t>file </a:t>
            </a:r>
            <a:r>
              <a:rPr sz="2000" b="1" spc="-210" dirty="0">
                <a:solidFill>
                  <a:srgbClr val="92D050"/>
                </a:solidFill>
                <a:latin typeface="Arial"/>
                <a:cs typeface="Arial"/>
              </a:rPr>
              <a:t>formats  </a:t>
            </a:r>
            <a:r>
              <a:rPr sz="2000" b="1" spc="-105" dirty="0">
                <a:solidFill>
                  <a:srgbClr val="92D050"/>
                </a:solidFill>
                <a:latin typeface="Arial"/>
                <a:cs typeface="Arial"/>
              </a:rPr>
              <a:t>else </a:t>
            </a:r>
            <a:r>
              <a:rPr sz="2000" b="1" spc="-190" dirty="0">
                <a:solidFill>
                  <a:srgbClr val="92D050"/>
                </a:solidFill>
                <a:latin typeface="Arial"/>
                <a:cs typeface="Arial"/>
              </a:rPr>
              <a:t>if(audioType.equalsIgnoreCase("vlc")</a:t>
            </a:r>
            <a:r>
              <a:rPr sz="2000" b="1" spc="-10" dirty="0">
                <a:solidFill>
                  <a:srgbClr val="92D050"/>
                </a:solidFill>
                <a:latin typeface="Arial"/>
                <a:cs typeface="Arial"/>
              </a:rPr>
              <a:t> </a:t>
            </a:r>
            <a:r>
              <a:rPr sz="2000" b="1" spc="380" dirty="0">
                <a:solidFill>
                  <a:srgbClr val="92D050"/>
                </a:solidFill>
                <a:latin typeface="Arial"/>
                <a:cs typeface="Arial"/>
              </a:rPr>
              <a:t>||</a:t>
            </a:r>
            <a:endParaRPr sz="2000">
              <a:latin typeface="Arial"/>
              <a:cs typeface="Arial"/>
            </a:endParaRPr>
          </a:p>
          <a:p>
            <a:pPr marL="1156970" marR="2073275" indent="-1905">
              <a:lnSpc>
                <a:spcPct val="100000"/>
              </a:lnSpc>
            </a:pPr>
            <a:r>
              <a:rPr sz="2000" b="1" spc="-240" dirty="0">
                <a:solidFill>
                  <a:srgbClr val="92D050"/>
                </a:solidFill>
                <a:latin typeface="Arial"/>
                <a:cs typeface="Arial"/>
              </a:rPr>
              <a:t>audioType.equalsIgnoreCase("mp4")){  </a:t>
            </a:r>
            <a:r>
              <a:rPr sz="2000" b="1" spc="-290" dirty="0">
                <a:solidFill>
                  <a:srgbClr val="92D050"/>
                </a:solidFill>
                <a:latin typeface="Arial"/>
                <a:cs typeface="Arial"/>
              </a:rPr>
              <a:t>mediaAdapter </a:t>
            </a:r>
            <a:r>
              <a:rPr sz="2000" b="1" spc="-70" dirty="0">
                <a:solidFill>
                  <a:srgbClr val="92D050"/>
                </a:solidFill>
                <a:latin typeface="Arial"/>
                <a:cs typeface="Arial"/>
              </a:rPr>
              <a:t>= </a:t>
            </a:r>
            <a:r>
              <a:rPr sz="2000" b="1" spc="-400" dirty="0">
                <a:solidFill>
                  <a:srgbClr val="92D050"/>
                </a:solidFill>
                <a:latin typeface="Arial"/>
                <a:cs typeface="Arial"/>
              </a:rPr>
              <a:t>new </a:t>
            </a:r>
            <a:r>
              <a:rPr sz="2000" b="1" spc="-254" dirty="0">
                <a:solidFill>
                  <a:srgbClr val="92D050"/>
                </a:solidFill>
                <a:latin typeface="Arial"/>
                <a:cs typeface="Arial"/>
              </a:rPr>
              <a:t>MediaAdapter(audioType);  </a:t>
            </a:r>
            <a:r>
              <a:rPr sz="2000" b="1" spc="-235" dirty="0">
                <a:solidFill>
                  <a:srgbClr val="92D050"/>
                </a:solidFill>
                <a:latin typeface="Arial"/>
                <a:cs typeface="Arial"/>
              </a:rPr>
              <a:t>mediaAdapter.play(audioType,</a:t>
            </a:r>
            <a:r>
              <a:rPr sz="2000" b="1" spc="-65" dirty="0">
                <a:solidFill>
                  <a:srgbClr val="92D050"/>
                </a:solidFill>
                <a:latin typeface="Arial"/>
                <a:cs typeface="Arial"/>
              </a:rPr>
              <a:t> </a:t>
            </a:r>
            <a:r>
              <a:rPr sz="2000" b="1" spc="-170" dirty="0">
                <a:solidFill>
                  <a:srgbClr val="92D050"/>
                </a:solidFill>
                <a:latin typeface="Arial"/>
                <a:cs typeface="Arial"/>
              </a:rPr>
              <a:t>fileName);</a:t>
            </a:r>
            <a:endParaRPr sz="2000">
              <a:latin typeface="Arial"/>
              <a:cs typeface="Arial"/>
            </a:endParaRPr>
          </a:p>
          <a:p>
            <a:pPr marL="852169">
              <a:lnSpc>
                <a:spcPct val="100000"/>
              </a:lnSpc>
              <a:spcBef>
                <a:spcPts val="5"/>
              </a:spcBef>
            </a:pPr>
            <a:r>
              <a:rPr sz="2000" b="1" spc="320" dirty="0">
                <a:solidFill>
                  <a:srgbClr val="92D050"/>
                </a:solidFill>
                <a:latin typeface="Arial"/>
                <a:cs typeface="Arial"/>
              </a:rPr>
              <a:t>}</a:t>
            </a:r>
            <a:r>
              <a:rPr sz="2000" b="1" spc="-70" dirty="0">
                <a:solidFill>
                  <a:srgbClr val="92D050"/>
                </a:solidFill>
                <a:latin typeface="Arial"/>
                <a:cs typeface="Arial"/>
              </a:rPr>
              <a:t> </a:t>
            </a:r>
            <a:r>
              <a:rPr sz="2000" b="1" spc="-80" dirty="0">
                <a:solidFill>
                  <a:srgbClr val="92D050"/>
                </a:solidFill>
                <a:latin typeface="Arial"/>
                <a:cs typeface="Arial"/>
              </a:rPr>
              <a:t>else{</a:t>
            </a:r>
            <a:endParaRPr sz="2000">
              <a:latin typeface="Arial"/>
              <a:cs typeface="Arial"/>
            </a:endParaRPr>
          </a:p>
          <a:p>
            <a:pPr marL="1155700" marR="5080" indent="1270">
              <a:lnSpc>
                <a:spcPct val="100000"/>
              </a:lnSpc>
            </a:pPr>
            <a:r>
              <a:rPr sz="2000" b="1" spc="-140" dirty="0">
                <a:solidFill>
                  <a:srgbClr val="92D050"/>
                </a:solidFill>
                <a:latin typeface="Arial"/>
                <a:cs typeface="Arial"/>
              </a:rPr>
              <a:t>System.out.println("Invalid </a:t>
            </a:r>
            <a:r>
              <a:rPr sz="2000" b="1" spc="-210" dirty="0">
                <a:solidFill>
                  <a:srgbClr val="92D050"/>
                </a:solidFill>
                <a:latin typeface="Arial"/>
                <a:cs typeface="Arial"/>
              </a:rPr>
              <a:t>media. </a:t>
            </a:r>
            <a:r>
              <a:rPr sz="2000" b="1" spc="150" dirty="0">
                <a:solidFill>
                  <a:srgbClr val="92D050"/>
                </a:solidFill>
                <a:latin typeface="Arial"/>
                <a:cs typeface="Arial"/>
              </a:rPr>
              <a:t>" </a:t>
            </a:r>
            <a:r>
              <a:rPr sz="2000" b="1" spc="-70" dirty="0">
                <a:solidFill>
                  <a:srgbClr val="92D050"/>
                </a:solidFill>
                <a:latin typeface="Arial"/>
                <a:cs typeface="Arial"/>
              </a:rPr>
              <a:t>+ </a:t>
            </a:r>
            <a:r>
              <a:rPr sz="2000" b="1" spc="-285" dirty="0">
                <a:solidFill>
                  <a:srgbClr val="92D050"/>
                </a:solidFill>
                <a:latin typeface="Arial"/>
                <a:cs typeface="Arial"/>
              </a:rPr>
              <a:t>audioType </a:t>
            </a:r>
            <a:r>
              <a:rPr sz="2000" b="1" spc="-70" dirty="0">
                <a:solidFill>
                  <a:srgbClr val="92D050"/>
                </a:solidFill>
                <a:latin typeface="Arial"/>
                <a:cs typeface="Arial"/>
              </a:rPr>
              <a:t>+ </a:t>
            </a:r>
            <a:r>
              <a:rPr sz="2000" b="1" spc="150" dirty="0">
                <a:solidFill>
                  <a:srgbClr val="92D050"/>
                </a:solidFill>
                <a:latin typeface="Arial"/>
                <a:cs typeface="Arial"/>
              </a:rPr>
              <a:t>" </a:t>
            </a:r>
            <a:r>
              <a:rPr sz="2000" b="1" spc="-195" dirty="0">
                <a:solidFill>
                  <a:srgbClr val="92D050"/>
                </a:solidFill>
                <a:latin typeface="Arial"/>
                <a:cs typeface="Arial"/>
              </a:rPr>
              <a:t>format </a:t>
            </a:r>
            <a:r>
              <a:rPr sz="2000" b="1" spc="-140" dirty="0">
                <a:solidFill>
                  <a:srgbClr val="92D050"/>
                </a:solidFill>
                <a:latin typeface="Arial"/>
                <a:cs typeface="Arial"/>
              </a:rPr>
              <a:t>not  </a:t>
            </a:r>
            <a:r>
              <a:rPr sz="2000" b="1" spc="-185" dirty="0">
                <a:solidFill>
                  <a:srgbClr val="92D050"/>
                </a:solidFill>
                <a:latin typeface="Arial"/>
                <a:cs typeface="Arial"/>
              </a:rPr>
              <a:t>supported");</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547370">
              <a:lnSpc>
                <a:spcPct val="100000"/>
              </a:lnSpc>
            </a:pPr>
            <a:r>
              <a:rPr sz="2000" b="1" spc="5" dirty="0">
                <a:solidFill>
                  <a:srgbClr val="92D050"/>
                </a:solidFill>
                <a:latin typeface="Arial"/>
                <a:cs typeface="Arial"/>
              </a:rPr>
              <a:t>}}</a:t>
            </a:r>
            <a:endParaRPr sz="2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5</a:t>
            </a:r>
          </a:p>
        </p:txBody>
      </p:sp>
      <p:sp>
        <p:nvSpPr>
          <p:cNvPr id="8" name="object 8"/>
          <p:cNvSpPr/>
          <p:nvPr/>
        </p:nvSpPr>
        <p:spPr>
          <a:xfrm>
            <a:off x="685800" y="2679192"/>
            <a:ext cx="8001000" cy="3416935"/>
          </a:xfrm>
          <a:custGeom>
            <a:avLst/>
            <a:gdLst/>
            <a:ahLst/>
            <a:cxnLst/>
            <a:rect l="l" t="t" r="r" b="b"/>
            <a:pathLst>
              <a:path w="8001000" h="3416935">
                <a:moveTo>
                  <a:pt x="0" y="3416808"/>
                </a:moveTo>
                <a:lnTo>
                  <a:pt x="8001000" y="3416808"/>
                </a:lnTo>
                <a:lnTo>
                  <a:pt x="8001000" y="0"/>
                </a:lnTo>
                <a:lnTo>
                  <a:pt x="0" y="0"/>
                </a:lnTo>
                <a:lnTo>
                  <a:pt x="0" y="3416808"/>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7585075" cy="4859655"/>
          </a:xfrm>
          <a:prstGeom prst="rect">
            <a:avLst/>
          </a:prstGeom>
        </p:spPr>
        <p:txBody>
          <a:bodyPr vert="horz" wrap="square" lIns="0" tIns="13335" rIns="0" bIns="0" rtlCol="0">
            <a:spAutoFit/>
          </a:bodyPr>
          <a:lstStyle/>
          <a:p>
            <a:pPr marL="285115" marR="45085" indent="-272415">
              <a:lnSpc>
                <a:spcPct val="100000"/>
              </a:lnSpc>
              <a:spcBef>
                <a:spcPts val="105"/>
              </a:spcBef>
              <a:buClr>
                <a:srgbClr val="0AD0D9"/>
              </a:buClr>
              <a:buSzPct val="94230"/>
              <a:buFont typeface="Arial"/>
              <a:buChar char=""/>
              <a:tabLst>
                <a:tab pos="285750" algn="l"/>
              </a:tabLst>
            </a:pPr>
            <a:r>
              <a:rPr sz="2600" spc="45" dirty="0">
                <a:latin typeface="Times New Roman"/>
                <a:cs typeface="Times New Roman"/>
              </a:rPr>
              <a:t>Use </a:t>
            </a:r>
            <a:r>
              <a:rPr sz="2600" spc="160" dirty="0">
                <a:latin typeface="Times New Roman"/>
                <a:cs typeface="Times New Roman"/>
              </a:rPr>
              <a:t>the </a:t>
            </a:r>
            <a:r>
              <a:rPr sz="2600" spc="45" dirty="0">
                <a:latin typeface="Times New Roman"/>
                <a:cs typeface="Times New Roman"/>
              </a:rPr>
              <a:t>AudioPlayer </a:t>
            </a:r>
            <a:r>
              <a:rPr sz="2600" spc="130" dirty="0">
                <a:latin typeface="Times New Roman"/>
                <a:cs typeface="Times New Roman"/>
              </a:rPr>
              <a:t>to </a:t>
            </a:r>
            <a:r>
              <a:rPr sz="2600" spc="40" dirty="0">
                <a:latin typeface="Times New Roman"/>
                <a:cs typeface="Times New Roman"/>
              </a:rPr>
              <a:t>play </a:t>
            </a:r>
            <a:r>
              <a:rPr sz="2600" spc="80" dirty="0">
                <a:latin typeface="Times New Roman"/>
                <a:cs typeface="Times New Roman"/>
              </a:rPr>
              <a:t>different types </a:t>
            </a:r>
            <a:r>
              <a:rPr sz="2600" spc="20" dirty="0">
                <a:latin typeface="Times New Roman"/>
                <a:cs typeface="Times New Roman"/>
              </a:rPr>
              <a:t>of </a:t>
            </a:r>
            <a:r>
              <a:rPr sz="2600" spc="-260" dirty="0">
                <a:latin typeface="Times New Roman"/>
                <a:cs typeface="Times New Roman"/>
              </a:rPr>
              <a:t>audio  </a:t>
            </a:r>
            <a:r>
              <a:rPr sz="2600" spc="85" dirty="0">
                <a:latin typeface="Times New Roman"/>
                <a:cs typeface="Times New Roman"/>
              </a:rPr>
              <a:t>formats.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05" dirty="0">
                <a:latin typeface="Georgia"/>
                <a:cs typeface="Georgia"/>
              </a:rPr>
              <a:t>AdapterPatternDemo.java</a:t>
            </a:r>
            <a:endParaRPr sz="2600">
              <a:latin typeface="Georgia"/>
              <a:cs typeface="Georgia"/>
            </a:endParaRPr>
          </a:p>
          <a:p>
            <a:pPr marL="241300">
              <a:lnSpc>
                <a:spcPct val="100000"/>
              </a:lnSpc>
              <a:spcBef>
                <a:spcPts val="215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95" dirty="0">
                <a:solidFill>
                  <a:srgbClr val="92D050"/>
                </a:solidFill>
                <a:latin typeface="Arial"/>
                <a:cs typeface="Arial"/>
              </a:rPr>
              <a:t>AdapterPatternDemo</a:t>
            </a:r>
            <a:r>
              <a:rPr sz="2400" b="1" spc="4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marR="826135"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40"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 </a:t>
            </a:r>
            <a:r>
              <a:rPr sz="2400" b="1" spc="385" dirty="0">
                <a:solidFill>
                  <a:srgbClr val="92D050"/>
                </a:solidFill>
                <a:latin typeface="Arial"/>
                <a:cs typeface="Arial"/>
              </a:rPr>
              <a:t>{  </a:t>
            </a:r>
            <a:r>
              <a:rPr sz="2400" b="1" spc="-225" dirty="0">
                <a:solidFill>
                  <a:srgbClr val="92D050"/>
                </a:solidFill>
                <a:latin typeface="Arial"/>
                <a:cs typeface="Arial"/>
              </a:rPr>
              <a:t>AudioPlayer </a:t>
            </a:r>
            <a:r>
              <a:rPr sz="2400" b="1" spc="-190" dirty="0">
                <a:solidFill>
                  <a:srgbClr val="92D050"/>
                </a:solidFill>
                <a:latin typeface="Arial"/>
                <a:cs typeface="Arial"/>
              </a:rPr>
              <a:t>audioPlayer </a:t>
            </a:r>
            <a:r>
              <a:rPr sz="2400" b="1" spc="-85" dirty="0">
                <a:solidFill>
                  <a:srgbClr val="92D050"/>
                </a:solidFill>
                <a:latin typeface="Arial"/>
                <a:cs typeface="Arial"/>
              </a:rPr>
              <a:t>= </a:t>
            </a:r>
            <a:r>
              <a:rPr sz="2400" b="1" spc="-434" dirty="0">
                <a:solidFill>
                  <a:srgbClr val="92D050"/>
                </a:solidFill>
                <a:latin typeface="Arial"/>
                <a:cs typeface="Arial"/>
              </a:rPr>
              <a:t>new</a:t>
            </a:r>
            <a:r>
              <a:rPr sz="2400" b="1" spc="-385" dirty="0">
                <a:solidFill>
                  <a:srgbClr val="92D050"/>
                </a:solidFill>
                <a:latin typeface="Arial"/>
                <a:cs typeface="Arial"/>
              </a:rPr>
              <a:t> </a:t>
            </a:r>
            <a:r>
              <a:rPr sz="2400" b="1" spc="-150" dirty="0">
                <a:solidFill>
                  <a:srgbClr val="92D050"/>
                </a:solidFill>
                <a:latin typeface="Arial"/>
                <a:cs typeface="Arial"/>
              </a:rPr>
              <a:t>AudioPlayer();</a:t>
            </a:r>
            <a:endParaRPr sz="2400">
              <a:latin typeface="Arial"/>
              <a:cs typeface="Arial"/>
            </a:endParaRPr>
          </a:p>
          <a:p>
            <a:pPr marL="1021715" marR="5080">
              <a:lnSpc>
                <a:spcPct val="100000"/>
              </a:lnSpc>
            </a:pPr>
            <a:r>
              <a:rPr sz="2400" b="1" spc="-170" dirty="0">
                <a:solidFill>
                  <a:srgbClr val="92D050"/>
                </a:solidFill>
                <a:latin typeface="Arial"/>
                <a:cs typeface="Arial"/>
              </a:rPr>
              <a:t>audioPlayer.play("mp3", </a:t>
            </a:r>
            <a:r>
              <a:rPr sz="2400" b="1" spc="-315" dirty="0">
                <a:solidFill>
                  <a:srgbClr val="92D050"/>
                </a:solidFill>
                <a:latin typeface="Arial"/>
                <a:cs typeface="Arial"/>
              </a:rPr>
              <a:t>"beyond </a:t>
            </a:r>
            <a:r>
              <a:rPr sz="2400" b="1" spc="-80" dirty="0">
                <a:solidFill>
                  <a:srgbClr val="92D050"/>
                </a:solidFill>
                <a:latin typeface="Arial"/>
                <a:cs typeface="Arial"/>
              </a:rPr>
              <a:t>the </a:t>
            </a:r>
            <a:r>
              <a:rPr sz="2400" b="1" spc="-170" dirty="0">
                <a:solidFill>
                  <a:srgbClr val="92D050"/>
                </a:solidFill>
                <a:latin typeface="Arial"/>
                <a:cs typeface="Arial"/>
              </a:rPr>
              <a:t>horizon.mp3");  audioPlayer.play("mp4", </a:t>
            </a:r>
            <a:r>
              <a:rPr sz="2400" b="1" spc="-165" dirty="0">
                <a:solidFill>
                  <a:srgbClr val="92D050"/>
                </a:solidFill>
                <a:latin typeface="Arial"/>
                <a:cs typeface="Arial"/>
              </a:rPr>
              <a:t>"alone.mp4");  </a:t>
            </a:r>
            <a:r>
              <a:rPr sz="2400" b="1" spc="-100" dirty="0">
                <a:solidFill>
                  <a:srgbClr val="92D050"/>
                </a:solidFill>
                <a:latin typeface="Arial"/>
                <a:cs typeface="Arial"/>
              </a:rPr>
              <a:t>audioPlayer.play("vlc", </a:t>
            </a:r>
            <a:r>
              <a:rPr sz="2400" b="1" spc="45" dirty="0">
                <a:solidFill>
                  <a:srgbClr val="92D050"/>
                </a:solidFill>
                <a:latin typeface="Arial"/>
                <a:cs typeface="Arial"/>
              </a:rPr>
              <a:t>"far </a:t>
            </a:r>
            <a:r>
              <a:rPr sz="2400" b="1" spc="100" dirty="0">
                <a:solidFill>
                  <a:srgbClr val="92D050"/>
                </a:solidFill>
                <a:latin typeface="Arial"/>
                <a:cs typeface="Arial"/>
              </a:rPr>
              <a:t>far </a:t>
            </a:r>
            <a:r>
              <a:rPr sz="2400" b="1" spc="-125" dirty="0">
                <a:solidFill>
                  <a:srgbClr val="92D050"/>
                </a:solidFill>
                <a:latin typeface="Arial"/>
                <a:cs typeface="Arial"/>
              </a:rPr>
              <a:t>away.vlc");  </a:t>
            </a:r>
            <a:r>
              <a:rPr sz="2400" b="1" spc="-100" dirty="0">
                <a:solidFill>
                  <a:srgbClr val="92D050"/>
                </a:solidFill>
                <a:latin typeface="Arial"/>
                <a:cs typeface="Arial"/>
              </a:rPr>
              <a:t>audioPlayer.play("avi", </a:t>
            </a:r>
            <a:r>
              <a:rPr sz="2400" b="1" spc="-295" dirty="0">
                <a:solidFill>
                  <a:srgbClr val="92D050"/>
                </a:solidFill>
                <a:latin typeface="Arial"/>
                <a:cs typeface="Arial"/>
              </a:rPr>
              <a:t>"mind</a:t>
            </a:r>
            <a:r>
              <a:rPr sz="2400" b="1" spc="-150" dirty="0">
                <a:solidFill>
                  <a:srgbClr val="92D050"/>
                </a:solidFill>
                <a:latin typeface="Arial"/>
                <a:cs typeface="Arial"/>
              </a:rPr>
              <a:t> </a:t>
            </a:r>
            <a:r>
              <a:rPr sz="2400" b="1" spc="-80" dirty="0">
                <a:solidFill>
                  <a:srgbClr val="92D050"/>
                </a:solidFill>
                <a:latin typeface="Arial"/>
                <a:cs typeface="Arial"/>
              </a:rPr>
              <a:t>me.avi");</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2809875"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6</a:t>
            </a:r>
          </a:p>
        </p:txBody>
      </p:sp>
      <p:sp>
        <p:nvSpPr>
          <p:cNvPr id="9" name="object 9"/>
          <p:cNvSpPr txBox="1"/>
          <p:nvPr/>
        </p:nvSpPr>
        <p:spPr>
          <a:xfrm>
            <a:off x="914400" y="1828800"/>
            <a:ext cx="7077709" cy="15697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55" dirty="0">
                <a:solidFill>
                  <a:srgbClr val="92D050"/>
                </a:solidFill>
                <a:latin typeface="Arial"/>
                <a:cs typeface="Arial"/>
              </a:rPr>
              <a:t>Playing </a:t>
            </a:r>
            <a:r>
              <a:rPr sz="2400" b="1" spc="-525" dirty="0">
                <a:solidFill>
                  <a:srgbClr val="92D050"/>
                </a:solidFill>
                <a:latin typeface="Arial"/>
                <a:cs typeface="Arial"/>
              </a:rPr>
              <a:t>mp3 </a:t>
            </a:r>
            <a:r>
              <a:rPr sz="2400" b="1" spc="254" dirty="0">
                <a:solidFill>
                  <a:srgbClr val="92D050"/>
                </a:solidFill>
                <a:latin typeface="Arial"/>
                <a:cs typeface="Arial"/>
              </a:rPr>
              <a:t>file. </a:t>
            </a:r>
            <a:r>
              <a:rPr sz="2400" b="1" spc="-385" dirty="0">
                <a:solidFill>
                  <a:srgbClr val="92D050"/>
                </a:solidFill>
                <a:latin typeface="Arial"/>
                <a:cs typeface="Arial"/>
              </a:rPr>
              <a:t>Name: </a:t>
            </a:r>
            <a:r>
              <a:rPr sz="2400" b="1" spc="-350" dirty="0">
                <a:solidFill>
                  <a:srgbClr val="92D050"/>
                </a:solidFill>
                <a:latin typeface="Arial"/>
                <a:cs typeface="Arial"/>
              </a:rPr>
              <a:t>beyond </a:t>
            </a:r>
            <a:r>
              <a:rPr sz="2400" b="1" spc="-75" dirty="0">
                <a:solidFill>
                  <a:srgbClr val="92D050"/>
                </a:solidFill>
                <a:latin typeface="Arial"/>
                <a:cs typeface="Arial"/>
              </a:rPr>
              <a:t>the</a:t>
            </a:r>
            <a:r>
              <a:rPr sz="2400" b="1" spc="-450" dirty="0">
                <a:solidFill>
                  <a:srgbClr val="92D050"/>
                </a:solidFill>
                <a:latin typeface="Arial"/>
                <a:cs typeface="Arial"/>
              </a:rPr>
              <a:t> </a:t>
            </a:r>
            <a:r>
              <a:rPr sz="2400" b="1" spc="-245" dirty="0">
                <a:solidFill>
                  <a:srgbClr val="92D050"/>
                </a:solidFill>
                <a:latin typeface="Arial"/>
                <a:cs typeface="Arial"/>
              </a:rPr>
              <a:t>horizon.mp3</a:t>
            </a:r>
            <a:endParaRPr sz="2400">
              <a:latin typeface="Arial"/>
              <a:cs typeface="Arial"/>
            </a:endParaRPr>
          </a:p>
          <a:p>
            <a:pPr marL="91440" marR="1731645">
              <a:lnSpc>
                <a:spcPct val="100000"/>
              </a:lnSpc>
            </a:pPr>
            <a:r>
              <a:rPr sz="2400" b="1" spc="-155" dirty="0">
                <a:solidFill>
                  <a:srgbClr val="92D050"/>
                </a:solidFill>
                <a:latin typeface="Arial"/>
                <a:cs typeface="Arial"/>
              </a:rPr>
              <a:t>Playing </a:t>
            </a:r>
            <a:r>
              <a:rPr sz="2400" b="1" spc="-525" dirty="0">
                <a:solidFill>
                  <a:srgbClr val="92D050"/>
                </a:solidFill>
                <a:latin typeface="Arial"/>
                <a:cs typeface="Arial"/>
              </a:rPr>
              <a:t>mp4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265" dirty="0">
                <a:solidFill>
                  <a:srgbClr val="92D050"/>
                </a:solidFill>
                <a:latin typeface="Arial"/>
                <a:cs typeface="Arial"/>
              </a:rPr>
              <a:t>alone.mp4  </a:t>
            </a:r>
            <a:r>
              <a:rPr sz="2400" b="1" spc="-155" dirty="0">
                <a:solidFill>
                  <a:srgbClr val="92D050"/>
                </a:solidFill>
                <a:latin typeface="Arial"/>
                <a:cs typeface="Arial"/>
              </a:rPr>
              <a:t>Playing </a:t>
            </a:r>
            <a:r>
              <a:rPr sz="2400" b="1" spc="10" dirty="0">
                <a:solidFill>
                  <a:srgbClr val="92D050"/>
                </a:solidFill>
                <a:latin typeface="Arial"/>
                <a:cs typeface="Arial"/>
              </a:rPr>
              <a:t>vlc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100" dirty="0">
                <a:solidFill>
                  <a:srgbClr val="92D050"/>
                </a:solidFill>
                <a:latin typeface="Arial"/>
                <a:cs typeface="Arial"/>
              </a:rPr>
              <a:t>far far </a:t>
            </a:r>
            <a:r>
              <a:rPr sz="2400" b="1" spc="-175" dirty="0">
                <a:solidFill>
                  <a:srgbClr val="92D050"/>
                </a:solidFill>
                <a:latin typeface="Arial"/>
                <a:cs typeface="Arial"/>
              </a:rPr>
              <a:t>away.vlc  </a:t>
            </a:r>
            <a:r>
              <a:rPr sz="2400" b="1" spc="-25" dirty="0">
                <a:solidFill>
                  <a:srgbClr val="92D050"/>
                </a:solidFill>
                <a:latin typeface="Arial"/>
                <a:cs typeface="Arial"/>
              </a:rPr>
              <a:t>Invalid </a:t>
            </a:r>
            <a:r>
              <a:rPr sz="2400" b="1" spc="-195" dirty="0">
                <a:solidFill>
                  <a:srgbClr val="92D050"/>
                </a:solidFill>
                <a:latin typeface="Arial"/>
                <a:cs typeface="Arial"/>
              </a:rPr>
              <a:t>media. </a:t>
            </a:r>
            <a:r>
              <a:rPr sz="2400" b="1" spc="10" dirty="0">
                <a:solidFill>
                  <a:srgbClr val="92D050"/>
                </a:solidFill>
                <a:latin typeface="Arial"/>
                <a:cs typeface="Arial"/>
              </a:rPr>
              <a:t>avi </a:t>
            </a:r>
            <a:r>
              <a:rPr sz="2400" b="1" spc="-175" dirty="0">
                <a:solidFill>
                  <a:srgbClr val="92D050"/>
                </a:solidFill>
                <a:latin typeface="Arial"/>
                <a:cs typeface="Arial"/>
              </a:rPr>
              <a:t>format </a:t>
            </a:r>
            <a:r>
              <a:rPr sz="2400" b="1" spc="-125" dirty="0">
                <a:solidFill>
                  <a:srgbClr val="92D050"/>
                </a:solidFill>
                <a:latin typeface="Arial"/>
                <a:cs typeface="Arial"/>
              </a:rPr>
              <a:t>not</a:t>
            </a:r>
            <a:r>
              <a:rPr sz="2400" b="1" spc="-270" dirty="0">
                <a:solidFill>
                  <a:srgbClr val="92D050"/>
                </a:solidFill>
                <a:latin typeface="Arial"/>
                <a:cs typeface="Arial"/>
              </a:rPr>
              <a:t> </a:t>
            </a:r>
            <a:r>
              <a:rPr sz="2400" b="1" spc="-250" dirty="0">
                <a:solidFill>
                  <a:srgbClr val="92D050"/>
                </a:solidFill>
                <a:latin typeface="Arial"/>
                <a:cs typeface="Arial"/>
              </a:rPr>
              <a:t>supported</a:t>
            </a:r>
            <a:endParaRPr sz="2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40" y="2026881"/>
            <a:ext cx="6402197" cy="59122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3294710"/>
            <a:ext cx="7793990" cy="1215390"/>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spc="114" dirty="0">
                <a:latin typeface="Times New Roman"/>
                <a:cs typeface="Times New Roman"/>
              </a:rPr>
              <a:t>In</a:t>
            </a:r>
            <a:r>
              <a:rPr sz="2600" spc="-30" dirty="0">
                <a:latin typeface="Times New Roman"/>
                <a:cs typeface="Times New Roman"/>
              </a:rPr>
              <a:t> </a:t>
            </a:r>
            <a:r>
              <a:rPr sz="2600" spc="50" dirty="0">
                <a:latin typeface="Times New Roman"/>
                <a:cs typeface="Times New Roman"/>
              </a:rPr>
              <a:t>Factory</a:t>
            </a:r>
            <a:r>
              <a:rPr sz="2600" spc="-120" dirty="0">
                <a:latin typeface="Times New Roman"/>
                <a:cs typeface="Times New Roman"/>
              </a:rPr>
              <a:t> </a:t>
            </a:r>
            <a:r>
              <a:rPr sz="2600" spc="125" dirty="0">
                <a:latin typeface="Times New Roman"/>
                <a:cs typeface="Times New Roman"/>
              </a:rPr>
              <a:t>pattern,</a:t>
            </a:r>
            <a:r>
              <a:rPr sz="2600" spc="-100" dirty="0">
                <a:latin typeface="Times New Roman"/>
                <a:cs typeface="Times New Roman"/>
              </a:rPr>
              <a:t> </a:t>
            </a:r>
            <a:r>
              <a:rPr sz="2600" spc="30" dirty="0">
                <a:latin typeface="Times New Roman"/>
                <a:cs typeface="Times New Roman"/>
              </a:rPr>
              <a:t>we</a:t>
            </a:r>
            <a:r>
              <a:rPr sz="2600" spc="-135" dirty="0">
                <a:latin typeface="Times New Roman"/>
                <a:cs typeface="Times New Roman"/>
              </a:rPr>
              <a:t> </a:t>
            </a:r>
            <a:r>
              <a:rPr sz="2600" spc="95" dirty="0">
                <a:latin typeface="Times New Roman"/>
                <a:cs typeface="Times New Roman"/>
              </a:rPr>
              <a:t>create</a:t>
            </a:r>
            <a:r>
              <a:rPr sz="2600" spc="-130" dirty="0">
                <a:latin typeface="Times New Roman"/>
                <a:cs typeface="Times New Roman"/>
              </a:rPr>
              <a:t> </a:t>
            </a:r>
            <a:r>
              <a:rPr sz="2600" spc="95" dirty="0">
                <a:latin typeface="Times New Roman"/>
                <a:cs typeface="Times New Roman"/>
              </a:rPr>
              <a:t>object</a:t>
            </a:r>
            <a:r>
              <a:rPr sz="2600" spc="-145" dirty="0">
                <a:latin typeface="Times New Roman"/>
                <a:cs typeface="Times New Roman"/>
              </a:rPr>
              <a:t> </a:t>
            </a:r>
            <a:r>
              <a:rPr sz="2600" spc="135" dirty="0">
                <a:latin typeface="Times New Roman"/>
                <a:cs typeface="Times New Roman"/>
              </a:rPr>
              <a:t>without</a:t>
            </a:r>
            <a:r>
              <a:rPr sz="2600" spc="-160" dirty="0">
                <a:latin typeface="Times New Roman"/>
                <a:cs typeface="Times New Roman"/>
              </a:rPr>
              <a:t> </a:t>
            </a:r>
            <a:r>
              <a:rPr sz="2600" spc="10" dirty="0">
                <a:latin typeface="Times New Roman"/>
                <a:cs typeface="Times New Roman"/>
              </a:rPr>
              <a:t>exposing  </a:t>
            </a:r>
            <a:r>
              <a:rPr sz="2600" spc="160" dirty="0">
                <a:latin typeface="Times New Roman"/>
                <a:cs typeface="Times New Roman"/>
              </a:rPr>
              <a:t>the </a:t>
            </a:r>
            <a:r>
              <a:rPr sz="2600" spc="105" dirty="0">
                <a:latin typeface="Times New Roman"/>
                <a:cs typeface="Times New Roman"/>
              </a:rPr>
              <a:t>creation </a:t>
            </a:r>
            <a:r>
              <a:rPr sz="2600" spc="35" dirty="0">
                <a:latin typeface="Times New Roman"/>
                <a:cs typeface="Times New Roman"/>
              </a:rPr>
              <a:t>logic </a:t>
            </a:r>
            <a:r>
              <a:rPr sz="2600" spc="130" dirty="0">
                <a:latin typeface="Times New Roman"/>
                <a:cs typeface="Times New Roman"/>
              </a:rPr>
              <a:t>to </a:t>
            </a:r>
            <a:r>
              <a:rPr sz="2600" spc="160" dirty="0">
                <a:latin typeface="Times New Roman"/>
                <a:cs typeface="Times New Roman"/>
              </a:rPr>
              <a:t>the </a:t>
            </a:r>
            <a:r>
              <a:rPr sz="2600" spc="90" dirty="0">
                <a:latin typeface="Times New Roman"/>
                <a:cs typeface="Times New Roman"/>
              </a:rPr>
              <a:t>client </a:t>
            </a:r>
            <a:r>
              <a:rPr sz="2600" spc="160" dirty="0">
                <a:latin typeface="Times New Roman"/>
                <a:cs typeface="Times New Roman"/>
              </a:rPr>
              <a:t>and </a:t>
            </a:r>
            <a:r>
              <a:rPr sz="2600" spc="60" dirty="0">
                <a:latin typeface="Times New Roman"/>
                <a:cs typeface="Times New Roman"/>
              </a:rPr>
              <a:t>refer </a:t>
            </a:r>
            <a:r>
              <a:rPr sz="2600" spc="130" dirty="0">
                <a:latin typeface="Times New Roman"/>
                <a:cs typeface="Times New Roman"/>
              </a:rPr>
              <a:t>to </a:t>
            </a:r>
            <a:r>
              <a:rPr sz="2600" spc="45" dirty="0">
                <a:latin typeface="Times New Roman"/>
                <a:cs typeface="Times New Roman"/>
              </a:rPr>
              <a:t>newly  </a:t>
            </a:r>
            <a:r>
              <a:rPr sz="2600" spc="105" dirty="0">
                <a:latin typeface="Times New Roman"/>
                <a:cs typeface="Times New Roman"/>
              </a:rPr>
              <a:t>created</a:t>
            </a:r>
            <a:r>
              <a:rPr sz="2600" spc="-75" dirty="0">
                <a:latin typeface="Times New Roman"/>
                <a:cs typeface="Times New Roman"/>
              </a:rPr>
              <a:t> </a:t>
            </a:r>
            <a:r>
              <a:rPr sz="2600" spc="90" dirty="0">
                <a:latin typeface="Times New Roman"/>
                <a:cs typeface="Times New Roman"/>
              </a:rPr>
              <a:t>object</a:t>
            </a:r>
            <a:r>
              <a:rPr sz="2600" spc="-114" dirty="0">
                <a:latin typeface="Times New Roman"/>
                <a:cs typeface="Times New Roman"/>
              </a:rPr>
              <a:t> </a:t>
            </a:r>
            <a:r>
              <a:rPr sz="2600" spc="90" dirty="0">
                <a:latin typeface="Times New Roman"/>
                <a:cs typeface="Times New Roman"/>
              </a:rPr>
              <a:t>using</a:t>
            </a:r>
            <a:r>
              <a:rPr sz="2600" spc="-80"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145" dirty="0">
                <a:latin typeface="Times New Roman"/>
                <a:cs typeface="Times New Roman"/>
              </a:rPr>
              <a:t>common</a:t>
            </a:r>
            <a:r>
              <a:rPr sz="2600" spc="-70" dirty="0">
                <a:latin typeface="Times New Roman"/>
                <a:cs typeface="Times New Roman"/>
              </a:rPr>
              <a:t> </a:t>
            </a:r>
            <a:r>
              <a:rPr sz="2600" spc="70" dirty="0">
                <a:latin typeface="Times New Roman"/>
                <a:cs typeface="Times New Roman"/>
              </a:rPr>
              <a:t>interface.</a:t>
            </a:r>
            <a:endParaRPr sz="2600">
              <a:latin typeface="Times New Roman"/>
              <a:cs typeface="Times New Roman"/>
            </a:endParaRPr>
          </a:p>
        </p:txBody>
      </p:sp>
      <p:sp>
        <p:nvSpPr>
          <p:cNvPr id="8" name="object 8"/>
          <p:cNvSpPr txBox="1">
            <a:spLocks noGrp="1"/>
          </p:cNvSpPr>
          <p:nvPr>
            <p:ph type="title"/>
          </p:nvPr>
        </p:nvSpPr>
        <p:spPr>
          <a:xfrm>
            <a:off x="444500" y="202647"/>
            <a:ext cx="8141334" cy="2564130"/>
          </a:xfrm>
          <a:prstGeom prst="rect">
            <a:avLst/>
          </a:prstGeom>
        </p:spPr>
        <p:txBody>
          <a:bodyPr vert="horz" wrap="square" lIns="0" tIns="137795" rIns="0" bIns="0" rtlCol="0">
            <a:spAutoFit/>
          </a:bodyPr>
          <a:lstStyle/>
          <a:p>
            <a:pPr marL="12700">
              <a:lnSpc>
                <a:spcPct val="100000"/>
              </a:lnSpc>
              <a:spcBef>
                <a:spcPts val="1085"/>
              </a:spcBef>
            </a:pPr>
            <a:r>
              <a:rPr spc="-245" dirty="0"/>
              <a:t>Factory</a:t>
            </a:r>
            <a:r>
              <a:rPr spc="-280" dirty="0"/>
              <a:t> </a:t>
            </a:r>
            <a:r>
              <a:rPr spc="-175" dirty="0"/>
              <a:t>Pattern</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Factory </a:t>
            </a:r>
            <a:r>
              <a:rPr sz="2600" spc="140" dirty="0">
                <a:solidFill>
                  <a:srgbClr val="000000"/>
                </a:solidFill>
                <a:latin typeface="Times New Roman"/>
                <a:cs typeface="Times New Roman"/>
              </a:rPr>
              <a:t>pattern </a:t>
            </a:r>
            <a:r>
              <a:rPr sz="2600" spc="25" dirty="0">
                <a:solidFill>
                  <a:srgbClr val="000000"/>
                </a:solidFill>
                <a:latin typeface="Times New Roman"/>
                <a:cs typeface="Times New Roman"/>
              </a:rPr>
              <a:t>is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 </a:t>
            </a:r>
            <a:r>
              <a:rPr sz="2600" spc="140" dirty="0">
                <a:solidFill>
                  <a:srgbClr val="000000"/>
                </a:solidFill>
                <a:latin typeface="Times New Roman"/>
                <a:cs typeface="Times New Roman"/>
              </a:rPr>
              <a:t>most </a:t>
            </a:r>
            <a:r>
              <a:rPr sz="2600" spc="120" dirty="0">
                <a:solidFill>
                  <a:srgbClr val="000000"/>
                </a:solidFill>
                <a:latin typeface="Times New Roman"/>
                <a:cs typeface="Times New Roman"/>
              </a:rPr>
              <a:t>used </a:t>
            </a:r>
            <a:r>
              <a:rPr sz="2600" spc="90" dirty="0">
                <a:solidFill>
                  <a:srgbClr val="000000"/>
                </a:solidFill>
                <a:latin typeface="Times New Roman"/>
                <a:cs typeface="Times New Roman"/>
              </a:rPr>
              <a:t>design  </a:t>
            </a:r>
            <a:r>
              <a:rPr sz="2600" spc="100" dirty="0">
                <a:solidFill>
                  <a:srgbClr val="000000"/>
                </a:solidFill>
                <a:latin typeface="Times New Roman"/>
                <a:cs typeface="Times New Roman"/>
              </a:rPr>
              <a:t>patterns </a:t>
            </a:r>
            <a:r>
              <a:rPr sz="2600" spc="110" dirty="0">
                <a:solidFill>
                  <a:srgbClr val="000000"/>
                </a:solidFill>
                <a:latin typeface="Times New Roman"/>
                <a:cs typeface="Times New Roman"/>
              </a:rPr>
              <a:t>in </a:t>
            </a:r>
            <a:r>
              <a:rPr sz="2600" spc="-35" dirty="0">
                <a:solidFill>
                  <a:srgbClr val="000000"/>
                </a:solidFill>
                <a:latin typeface="Times New Roman"/>
                <a:cs typeface="Times New Roman"/>
              </a:rPr>
              <a:t>Java. </a:t>
            </a:r>
            <a:r>
              <a:rPr sz="2600" spc="65" dirty="0">
                <a:solidFill>
                  <a:srgbClr val="000000"/>
                </a:solidFill>
                <a:latin typeface="Times New Roman"/>
                <a:cs typeface="Times New Roman"/>
              </a:rPr>
              <a:t>This </a:t>
            </a:r>
            <a:r>
              <a:rPr sz="2600" spc="95" dirty="0">
                <a:solidFill>
                  <a:srgbClr val="000000"/>
                </a:solidFill>
                <a:latin typeface="Times New Roman"/>
                <a:cs typeface="Times New Roman"/>
              </a:rPr>
              <a:t>type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design </a:t>
            </a:r>
            <a:r>
              <a:rPr sz="2600" spc="140" dirty="0">
                <a:solidFill>
                  <a:srgbClr val="000000"/>
                </a:solidFill>
                <a:latin typeface="Times New Roman"/>
                <a:cs typeface="Times New Roman"/>
              </a:rPr>
              <a:t>pattern </a:t>
            </a:r>
            <a:r>
              <a:rPr sz="2600" spc="90" dirty="0">
                <a:solidFill>
                  <a:srgbClr val="000000"/>
                </a:solidFill>
                <a:latin typeface="Times New Roman"/>
                <a:cs typeface="Times New Roman"/>
              </a:rPr>
              <a:t>comes  </a:t>
            </a:r>
            <a:r>
              <a:rPr sz="2600" spc="155" dirty="0">
                <a:solidFill>
                  <a:srgbClr val="000000"/>
                </a:solidFill>
                <a:latin typeface="Times New Roman"/>
                <a:cs typeface="Times New Roman"/>
              </a:rPr>
              <a:t>under </a:t>
            </a:r>
            <a:r>
              <a:rPr sz="2600" spc="90" dirty="0">
                <a:solidFill>
                  <a:srgbClr val="000000"/>
                </a:solidFill>
                <a:latin typeface="Times New Roman"/>
                <a:cs typeface="Times New Roman"/>
              </a:rPr>
              <a:t>creational </a:t>
            </a:r>
            <a:r>
              <a:rPr sz="2600" spc="140" dirty="0">
                <a:solidFill>
                  <a:srgbClr val="000000"/>
                </a:solidFill>
                <a:latin typeface="Times New Roman"/>
                <a:cs typeface="Times New Roman"/>
              </a:rPr>
              <a:t>pattern </a:t>
            </a:r>
            <a:r>
              <a:rPr sz="2600" spc="65" dirty="0">
                <a:solidFill>
                  <a:srgbClr val="000000"/>
                </a:solidFill>
                <a:latin typeface="Times New Roman"/>
                <a:cs typeface="Times New Roman"/>
              </a:rPr>
              <a:t>as </a:t>
            </a:r>
            <a:r>
              <a:rPr sz="2600" spc="110" dirty="0">
                <a:solidFill>
                  <a:srgbClr val="000000"/>
                </a:solidFill>
                <a:latin typeface="Times New Roman"/>
                <a:cs typeface="Times New Roman"/>
              </a:rPr>
              <a:t>this </a:t>
            </a:r>
            <a:r>
              <a:rPr sz="2600" spc="140" dirty="0">
                <a:solidFill>
                  <a:srgbClr val="000000"/>
                </a:solidFill>
                <a:latin typeface="Times New Roman"/>
                <a:cs typeface="Times New Roman"/>
              </a:rPr>
              <a:t>pattern </a:t>
            </a:r>
            <a:r>
              <a:rPr sz="2600" spc="70" dirty="0">
                <a:solidFill>
                  <a:srgbClr val="000000"/>
                </a:solidFill>
                <a:latin typeface="Times New Roman"/>
                <a:cs typeface="Times New Roman"/>
              </a:rPr>
              <a:t>provides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a:t>
            </a:r>
            <a:r>
              <a:rPr sz="2600" spc="100" dirty="0">
                <a:solidFill>
                  <a:srgbClr val="000000"/>
                </a:solidFill>
                <a:latin typeface="Times New Roman"/>
                <a:cs typeface="Times New Roman"/>
              </a:rPr>
              <a:t> </a:t>
            </a:r>
            <a:r>
              <a:rPr sz="2600" spc="114" dirty="0">
                <a:solidFill>
                  <a:srgbClr val="000000"/>
                </a:solidFill>
                <a:latin typeface="Times New Roman"/>
                <a:cs typeface="Times New Roman"/>
              </a:rPr>
              <a:t>best</a:t>
            </a:r>
            <a:r>
              <a:rPr sz="2600" spc="-140" dirty="0">
                <a:solidFill>
                  <a:srgbClr val="000000"/>
                </a:solidFill>
                <a:latin typeface="Times New Roman"/>
                <a:cs typeface="Times New Roman"/>
              </a:rPr>
              <a:t> </a:t>
            </a:r>
            <a:r>
              <a:rPr sz="2600" dirty="0">
                <a:solidFill>
                  <a:srgbClr val="000000"/>
                </a:solidFill>
                <a:latin typeface="Times New Roman"/>
                <a:cs typeface="Times New Roman"/>
              </a:rPr>
              <a:t>ways</a:t>
            </a:r>
            <a:r>
              <a:rPr sz="2600" spc="-9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5" dirty="0">
                <a:solidFill>
                  <a:srgbClr val="000000"/>
                </a:solidFill>
                <a:latin typeface="Times New Roman"/>
                <a:cs typeface="Times New Roman"/>
              </a:rPr>
              <a:t> </a:t>
            </a:r>
            <a:r>
              <a:rPr sz="2600" spc="80" dirty="0">
                <a:solidFill>
                  <a:srgbClr val="000000"/>
                </a:solidFill>
                <a:latin typeface="Times New Roman"/>
                <a:cs typeface="Times New Roman"/>
              </a:rPr>
              <a:t>object.</a:t>
            </a:r>
            <a:endParaRPr sz="26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6DF349-BE77-45DA-BCB4-78A0E94AD472}"/>
              </a:ext>
            </a:extLst>
          </p:cNvPr>
          <p:cNvSpPr>
            <a:spLocks noGrp="1"/>
          </p:cNvSpPr>
          <p:nvPr>
            <p:ph type="title"/>
          </p:nvPr>
        </p:nvSpPr>
        <p:spPr>
          <a:xfrm>
            <a:off x="482600" y="321734"/>
            <a:ext cx="8178799" cy="1135737"/>
          </a:xfrm>
        </p:spPr>
        <p:txBody>
          <a:bodyPr>
            <a:normAutofit/>
          </a:bodyPr>
          <a:lstStyle/>
          <a:p>
            <a:r>
              <a:rPr lang="en-US" sz="3100" b="1" i="0">
                <a:effectLst/>
                <a:latin typeface="PT Sans" panose="020B0503020203020204" pitchFamily="34" charset="0"/>
              </a:rPr>
              <a:t>Intent</a:t>
            </a:r>
            <a:br>
              <a:rPr lang="en-US" sz="3100" b="1" i="0">
                <a:effectLst/>
                <a:latin typeface="PT Sans" panose="020B0503020203020204" pitchFamily="34" charset="0"/>
              </a:rPr>
            </a:br>
            <a:endParaRPr lang="en-PK" sz="3100"/>
          </a:p>
        </p:txBody>
      </p:sp>
      <p:sp>
        <p:nvSpPr>
          <p:cNvPr id="18" name="Rectangle 17">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ext Placeholder 2">
            <a:extLst>
              <a:ext uri="{FF2B5EF4-FFF2-40B4-BE49-F238E27FC236}">
                <a16:creationId xmlns:a16="http://schemas.microsoft.com/office/drawing/2014/main" id="{DA228C7E-8D98-4EAC-B1FB-BBCCAD9C6006}"/>
              </a:ext>
            </a:extLst>
          </p:cNvPr>
          <p:cNvGraphicFramePr/>
          <p:nvPr>
            <p:extLst>
              <p:ext uri="{D42A27DB-BD31-4B8C-83A1-F6EECF244321}">
                <p14:modId xmlns:p14="http://schemas.microsoft.com/office/powerpoint/2010/main" val="1791419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32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CEF6-789D-468C-94BF-144DE8ED5675}"/>
              </a:ext>
            </a:extLst>
          </p:cNvPr>
          <p:cNvSpPr>
            <a:spLocks noGrp="1"/>
          </p:cNvSpPr>
          <p:nvPr>
            <p:ph type="title"/>
          </p:nvPr>
        </p:nvSpPr>
        <p:spPr>
          <a:xfrm>
            <a:off x="444500" y="327406"/>
            <a:ext cx="6032500" cy="1538883"/>
          </a:xfrm>
        </p:spPr>
        <p:txBody>
          <a:bodyPr/>
          <a:lstStyle/>
          <a:p>
            <a:r>
              <a:rPr lang="en-US" b="1" i="0" dirty="0">
                <a:solidFill>
                  <a:srgbClr val="444444"/>
                </a:solidFill>
                <a:effectLst/>
                <a:latin typeface="PT Sans" panose="020B0503020203020204" pitchFamily="34" charset="0"/>
              </a:rPr>
              <a:t>Problem</a:t>
            </a:r>
            <a:br>
              <a:rPr lang="en-US" b="1" i="0" dirty="0">
                <a:solidFill>
                  <a:srgbClr val="444444"/>
                </a:solidFill>
                <a:effectLst/>
                <a:latin typeface="PT Sans" panose="020B0503020203020204" pitchFamily="34" charset="0"/>
              </a:rPr>
            </a:br>
            <a:endParaRPr lang="en-PK" dirty="0"/>
          </a:p>
        </p:txBody>
      </p:sp>
      <p:pic>
        <p:nvPicPr>
          <p:cNvPr id="4" name="Picture 3">
            <a:extLst>
              <a:ext uri="{FF2B5EF4-FFF2-40B4-BE49-F238E27FC236}">
                <a16:creationId xmlns:a16="http://schemas.microsoft.com/office/drawing/2014/main" id="{3C9D0FE2-E379-4ADF-9A80-4DEBC3B9C5C4}"/>
              </a:ext>
            </a:extLst>
          </p:cNvPr>
          <p:cNvPicPr>
            <a:picLocks noChangeAspect="1"/>
          </p:cNvPicPr>
          <p:nvPr/>
        </p:nvPicPr>
        <p:blipFill>
          <a:blip r:embed="rId3"/>
          <a:stretch>
            <a:fillRect/>
          </a:stretch>
        </p:blipFill>
        <p:spPr>
          <a:xfrm>
            <a:off x="533400" y="1676400"/>
            <a:ext cx="7645869" cy="3899393"/>
          </a:xfrm>
          <a:prstGeom prst="rect">
            <a:avLst/>
          </a:prstGeom>
        </p:spPr>
      </p:pic>
    </p:spTree>
    <p:extLst>
      <p:ext uri="{BB962C8B-B14F-4D97-AF65-F5344CB8AC3E}">
        <p14:creationId xmlns:p14="http://schemas.microsoft.com/office/powerpoint/2010/main" val="243104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13335" rIns="0" bIns="0" rtlCol="0">
            <a:spAutoFit/>
          </a:bodyPr>
          <a:lstStyle/>
          <a:p>
            <a:pPr marL="285115" marR="5715" indent="-273050">
              <a:lnSpc>
                <a:spcPct val="100000"/>
              </a:lnSpc>
              <a:spcBef>
                <a:spcPts val="105"/>
              </a:spcBef>
            </a:pPr>
            <a:r>
              <a:rPr sz="2450" spc="-625" dirty="0">
                <a:solidFill>
                  <a:srgbClr val="0AD0D9"/>
                </a:solidFill>
                <a:latin typeface="Arial"/>
                <a:cs typeface="Arial"/>
              </a:rPr>
              <a:t> </a:t>
            </a:r>
            <a:r>
              <a:rPr spc="-125" dirty="0"/>
              <a:t>A </a:t>
            </a:r>
            <a:r>
              <a:rPr spc="70" dirty="0"/>
              <a:t>real </a:t>
            </a:r>
            <a:r>
              <a:rPr spc="5" dirty="0"/>
              <a:t>life </a:t>
            </a:r>
            <a:r>
              <a:rPr spc="85" dirty="0"/>
              <a:t>example </a:t>
            </a:r>
            <a:r>
              <a:rPr spc="90" dirty="0"/>
              <a:t>could </a:t>
            </a:r>
            <a:r>
              <a:rPr spc="114" dirty="0"/>
              <a:t>be </a:t>
            </a:r>
            <a:r>
              <a:rPr spc="95" dirty="0"/>
              <a:t>a </a:t>
            </a:r>
            <a:r>
              <a:rPr spc="65" dirty="0"/>
              <a:t>case </a:t>
            </a:r>
            <a:r>
              <a:rPr spc="20" dirty="0"/>
              <a:t>of </a:t>
            </a:r>
            <a:r>
              <a:rPr spc="95" dirty="0"/>
              <a:t>card </a:t>
            </a:r>
            <a:r>
              <a:rPr spc="110" dirty="0"/>
              <a:t>reader  </a:t>
            </a:r>
            <a:r>
              <a:rPr spc="60" dirty="0"/>
              <a:t>which </a:t>
            </a:r>
            <a:r>
              <a:rPr spc="95" dirty="0"/>
              <a:t>acts </a:t>
            </a:r>
            <a:r>
              <a:rPr spc="65" dirty="0"/>
              <a:t>as </a:t>
            </a:r>
            <a:r>
              <a:rPr spc="155" dirty="0"/>
              <a:t>an </a:t>
            </a:r>
            <a:r>
              <a:rPr spc="125" dirty="0"/>
              <a:t>adapter </a:t>
            </a:r>
            <a:r>
              <a:rPr spc="114" dirty="0"/>
              <a:t>between </a:t>
            </a:r>
            <a:r>
              <a:rPr spc="125" dirty="0"/>
              <a:t>memory </a:t>
            </a:r>
            <a:r>
              <a:rPr spc="95" dirty="0"/>
              <a:t>card </a:t>
            </a:r>
            <a:r>
              <a:rPr spc="160" dirty="0"/>
              <a:t>and </a:t>
            </a:r>
            <a:r>
              <a:rPr spc="95" dirty="0"/>
              <a:t>a  </a:t>
            </a:r>
            <a:r>
              <a:rPr spc="80" dirty="0"/>
              <a:t>laptop.</a:t>
            </a:r>
            <a:endParaRPr sz="2450">
              <a:latin typeface="Arial"/>
              <a:cs typeface="Arial"/>
            </a:endParaRPr>
          </a:p>
          <a:p>
            <a:pPr marL="285115" marR="5080">
              <a:lnSpc>
                <a:spcPct val="100000"/>
              </a:lnSpc>
            </a:pPr>
            <a:r>
              <a:rPr spc="-85" dirty="0"/>
              <a:t>You </a:t>
            </a:r>
            <a:r>
              <a:rPr spc="100" dirty="0"/>
              <a:t>plugin</a:t>
            </a:r>
            <a:r>
              <a:rPr spc="-85" dirty="0"/>
              <a:t> </a:t>
            </a:r>
            <a:r>
              <a:rPr spc="160" dirty="0"/>
              <a:t>the</a:t>
            </a:r>
            <a:r>
              <a:rPr spc="-65" dirty="0"/>
              <a:t> </a:t>
            </a:r>
            <a:r>
              <a:rPr spc="125" dirty="0"/>
              <a:t>memory</a:t>
            </a:r>
            <a:r>
              <a:rPr spc="-145" dirty="0"/>
              <a:t> </a:t>
            </a:r>
            <a:r>
              <a:rPr spc="95" dirty="0"/>
              <a:t>card</a:t>
            </a:r>
            <a:r>
              <a:rPr dirty="0"/>
              <a:t> </a:t>
            </a:r>
            <a:r>
              <a:rPr spc="120" dirty="0"/>
              <a:t>into</a:t>
            </a:r>
            <a:r>
              <a:rPr spc="-135" dirty="0"/>
              <a:t> </a:t>
            </a:r>
            <a:r>
              <a:rPr spc="95" dirty="0"/>
              <a:t>card</a:t>
            </a:r>
            <a:r>
              <a:rPr spc="-45" dirty="0"/>
              <a:t> </a:t>
            </a:r>
            <a:r>
              <a:rPr spc="110" dirty="0"/>
              <a:t>reader</a:t>
            </a:r>
            <a:r>
              <a:rPr spc="-140" dirty="0"/>
              <a:t> </a:t>
            </a:r>
            <a:r>
              <a:rPr spc="160" dirty="0"/>
              <a:t>and</a:t>
            </a:r>
            <a:r>
              <a:rPr spc="-65" dirty="0"/>
              <a:t> </a:t>
            </a:r>
            <a:r>
              <a:rPr spc="95" dirty="0"/>
              <a:t>card  </a:t>
            </a:r>
            <a:r>
              <a:rPr spc="110" dirty="0"/>
              <a:t>reader</a:t>
            </a:r>
            <a:r>
              <a:rPr spc="-85" dirty="0"/>
              <a:t> </a:t>
            </a:r>
            <a:r>
              <a:rPr spc="120" dirty="0"/>
              <a:t>into</a:t>
            </a:r>
            <a:r>
              <a:rPr spc="-110" dirty="0"/>
              <a:t> </a:t>
            </a:r>
            <a:r>
              <a:rPr spc="160" dirty="0"/>
              <a:t>the</a:t>
            </a:r>
            <a:r>
              <a:rPr spc="-50" dirty="0"/>
              <a:t> </a:t>
            </a:r>
            <a:r>
              <a:rPr spc="110" dirty="0"/>
              <a:t>laptop</a:t>
            </a:r>
            <a:r>
              <a:rPr spc="-150" dirty="0"/>
              <a:t> </a:t>
            </a:r>
            <a:r>
              <a:rPr spc="70" dirty="0"/>
              <a:t>so</a:t>
            </a:r>
            <a:r>
              <a:rPr spc="-100" dirty="0"/>
              <a:t> </a:t>
            </a:r>
            <a:r>
              <a:rPr spc="170" dirty="0"/>
              <a:t>that</a:t>
            </a:r>
            <a:r>
              <a:rPr spc="-70" dirty="0"/>
              <a:t> </a:t>
            </a:r>
            <a:r>
              <a:rPr spc="125" dirty="0"/>
              <a:t>memory</a:t>
            </a:r>
            <a:r>
              <a:rPr spc="-140" dirty="0"/>
              <a:t> </a:t>
            </a:r>
            <a:r>
              <a:rPr spc="95" dirty="0"/>
              <a:t>card</a:t>
            </a:r>
            <a:r>
              <a:rPr spc="-65" dirty="0"/>
              <a:t> </a:t>
            </a:r>
            <a:r>
              <a:rPr spc="114" dirty="0"/>
              <a:t>can</a:t>
            </a:r>
            <a:r>
              <a:rPr spc="-35" dirty="0"/>
              <a:t> </a:t>
            </a:r>
            <a:r>
              <a:rPr spc="120" dirty="0"/>
              <a:t>be</a:t>
            </a:r>
            <a:r>
              <a:rPr spc="-114" dirty="0"/>
              <a:t> </a:t>
            </a:r>
            <a:r>
              <a:rPr spc="110" dirty="0"/>
              <a:t>read  </a:t>
            </a:r>
            <a:r>
              <a:rPr spc="20" dirty="0"/>
              <a:t>via</a:t>
            </a:r>
            <a:r>
              <a:rPr spc="-70" dirty="0"/>
              <a:t> </a:t>
            </a:r>
            <a:r>
              <a:rPr spc="80" dirty="0"/>
              <a:t>laptop.</a:t>
            </a:r>
          </a:p>
        </p:txBody>
      </p:sp>
      <p:sp>
        <p:nvSpPr>
          <p:cNvPr id="8" name="object 8"/>
          <p:cNvSpPr txBox="1">
            <a:spLocks noGrp="1"/>
          </p:cNvSpPr>
          <p:nvPr>
            <p:ph type="title"/>
          </p:nvPr>
        </p:nvSpPr>
        <p:spPr>
          <a:xfrm>
            <a:off x="444500" y="327406"/>
            <a:ext cx="2671445"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40" dirty="0"/>
              <a:t> </a:t>
            </a:r>
            <a:r>
              <a:rPr spc="-245" dirty="0"/>
              <a:t>1</a:t>
            </a:r>
          </a:p>
        </p:txBody>
      </p:sp>
      <p:sp>
        <p:nvSpPr>
          <p:cNvPr id="9" name="object 9"/>
          <p:cNvSpPr/>
          <p:nvPr/>
        </p:nvSpPr>
        <p:spPr>
          <a:xfrm>
            <a:off x="3109024" y="3290340"/>
            <a:ext cx="5635752" cy="3874007"/>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A93898FF-D987-4B0E-BFB4-85F5EB356D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1A4873-64D0-418B-BA9D-D99C52A5FB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5516C1EB-8D62-4BF0-92B5-02E6AE43B1F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18" name="Rectangle 17">
            <a:extLst>
              <a:ext uri="{FF2B5EF4-FFF2-40B4-BE49-F238E27FC236}">
                <a16:creationId xmlns:a16="http://schemas.microsoft.com/office/drawing/2014/main" id="{A737E5B8-8F31-4942-B159-B213C4D6D8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D12128B6-ED88-4712-866F-66C86EE346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508" y="0"/>
            <a:ext cx="8359485"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1E1F9AF-03F5-44EC-AF6C-E1DEC85A0337}"/>
              </a:ext>
            </a:extLst>
          </p:cNvPr>
          <p:cNvSpPr>
            <a:spLocks noGrp="1"/>
          </p:cNvSpPr>
          <p:nvPr>
            <p:ph type="title"/>
          </p:nvPr>
        </p:nvSpPr>
        <p:spPr>
          <a:xfrm>
            <a:off x="898636" y="2395630"/>
            <a:ext cx="2846880" cy="3733460"/>
          </a:xfrm>
        </p:spPr>
        <p:txBody>
          <a:bodyPr vert="horz" lIns="91440" tIns="45720" rIns="91440" bIns="45720" rtlCol="0" anchor="t">
            <a:normAutofit/>
          </a:bodyPr>
          <a:lstStyle/>
          <a:p>
            <a:pPr algn="l" rtl="0">
              <a:lnSpc>
                <a:spcPct val="90000"/>
              </a:lnSpc>
              <a:spcBef>
                <a:spcPct val="0"/>
              </a:spcBef>
            </a:pPr>
            <a:r>
              <a:rPr lang="en-US" sz="4200" b="1" i="0" kern="1200" dirty="0">
                <a:solidFill>
                  <a:schemeClr val="tx1"/>
                </a:solidFill>
                <a:effectLst/>
                <a:latin typeface="+mj-lt"/>
                <a:cs typeface="+mj-cs"/>
              </a:rPr>
              <a:t>Solution</a:t>
            </a:r>
            <a:br>
              <a:rPr lang="en-US" sz="4200" b="1" i="0" kern="1200" dirty="0">
                <a:solidFill>
                  <a:schemeClr val="tx1"/>
                </a:solidFill>
                <a:effectLst/>
                <a:latin typeface="+mj-lt"/>
                <a:cs typeface="+mj-cs"/>
              </a:rPr>
            </a:br>
            <a:endParaRPr lang="en-US" sz="4200" kern="1200" dirty="0">
              <a:solidFill>
                <a:schemeClr val="tx1"/>
              </a:solidFill>
              <a:latin typeface="+mj-lt"/>
              <a:cs typeface="+mj-cs"/>
            </a:endParaRPr>
          </a:p>
        </p:txBody>
      </p:sp>
      <p:pic>
        <p:nvPicPr>
          <p:cNvPr id="7" name="Picture 6">
            <a:extLst>
              <a:ext uri="{FF2B5EF4-FFF2-40B4-BE49-F238E27FC236}">
                <a16:creationId xmlns:a16="http://schemas.microsoft.com/office/drawing/2014/main" id="{03BF465C-12F7-4178-A9DF-9EAEC4DD866D}"/>
              </a:ext>
            </a:extLst>
          </p:cNvPr>
          <p:cNvPicPr>
            <a:picLocks noChangeAspect="1"/>
          </p:cNvPicPr>
          <p:nvPr/>
        </p:nvPicPr>
        <p:blipFill>
          <a:blip r:embed="rId4"/>
          <a:stretch>
            <a:fillRect/>
          </a:stretch>
        </p:blipFill>
        <p:spPr>
          <a:xfrm>
            <a:off x="3889911" y="565667"/>
            <a:ext cx="4740330" cy="2773092"/>
          </a:xfrm>
          <a:prstGeom prst="rect">
            <a:avLst/>
          </a:prstGeom>
        </p:spPr>
      </p:pic>
      <p:pic>
        <p:nvPicPr>
          <p:cNvPr id="5" name="Picture 4">
            <a:extLst>
              <a:ext uri="{FF2B5EF4-FFF2-40B4-BE49-F238E27FC236}">
                <a16:creationId xmlns:a16="http://schemas.microsoft.com/office/drawing/2014/main" id="{C9A60BC0-8BD5-4887-BF02-C2B5E0DF0343}"/>
              </a:ext>
            </a:extLst>
          </p:cNvPr>
          <p:cNvPicPr>
            <a:picLocks noChangeAspect="1"/>
          </p:cNvPicPr>
          <p:nvPr/>
        </p:nvPicPr>
        <p:blipFill>
          <a:blip r:embed="rId5"/>
          <a:stretch>
            <a:fillRect/>
          </a:stretch>
        </p:blipFill>
        <p:spPr>
          <a:xfrm>
            <a:off x="3889911" y="3519237"/>
            <a:ext cx="4740330" cy="3262563"/>
          </a:xfrm>
          <a:prstGeom prst="rect">
            <a:avLst/>
          </a:prstGeom>
        </p:spPr>
      </p:pic>
    </p:spTree>
    <p:extLst>
      <p:ext uri="{BB962C8B-B14F-4D97-AF65-F5344CB8AC3E}">
        <p14:creationId xmlns:p14="http://schemas.microsoft.com/office/powerpoint/2010/main" val="1350436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79F1E-E621-4F92-8CF5-682320AEFC5B}"/>
              </a:ext>
            </a:extLst>
          </p:cNvPr>
          <p:cNvSpPr>
            <a:spLocks noGrp="1"/>
          </p:cNvSpPr>
          <p:nvPr>
            <p:ph type="title"/>
          </p:nvPr>
        </p:nvSpPr>
        <p:spPr>
          <a:xfrm>
            <a:off x="898635" y="560881"/>
            <a:ext cx="7346729" cy="1114380"/>
          </a:xfrm>
        </p:spPr>
        <p:txBody>
          <a:bodyPr vert="horz" lIns="91440" tIns="45720" rIns="91440" bIns="45720" rtlCol="0" anchor="b">
            <a:normAutofit/>
          </a:bodyPr>
          <a:lstStyle/>
          <a:p>
            <a:pPr algn="ctr" rtl="0">
              <a:lnSpc>
                <a:spcPct val="90000"/>
              </a:lnSpc>
              <a:spcBef>
                <a:spcPct val="0"/>
              </a:spcBef>
            </a:pPr>
            <a:r>
              <a:rPr lang="en-US" sz="4500" b="1" i="0" kern="1200">
                <a:solidFill>
                  <a:schemeClr val="tx1"/>
                </a:solidFill>
                <a:effectLst/>
                <a:latin typeface="+mj-lt"/>
                <a:cs typeface="+mj-cs"/>
              </a:rPr>
              <a:t>Solution</a:t>
            </a:r>
            <a:endParaRPr lang="en-US" sz="4500" kern="1200">
              <a:solidFill>
                <a:schemeClr val="tx1"/>
              </a:solidFill>
              <a:latin typeface="+mj-lt"/>
              <a:cs typeface="+mj-cs"/>
            </a:endParaRPr>
          </a:p>
        </p:txBody>
      </p:sp>
      <p:pic>
        <p:nvPicPr>
          <p:cNvPr id="5" name="Picture 4">
            <a:extLst>
              <a:ext uri="{FF2B5EF4-FFF2-40B4-BE49-F238E27FC236}">
                <a16:creationId xmlns:a16="http://schemas.microsoft.com/office/drawing/2014/main" id="{FB989254-6424-4F2A-8CCB-D44D9DF9D90B}"/>
              </a:ext>
            </a:extLst>
          </p:cNvPr>
          <p:cNvPicPr>
            <a:picLocks noChangeAspect="1"/>
          </p:cNvPicPr>
          <p:nvPr/>
        </p:nvPicPr>
        <p:blipFill>
          <a:blip r:embed="rId3"/>
          <a:stretch>
            <a:fillRect/>
          </a:stretch>
        </p:blipFill>
        <p:spPr>
          <a:xfrm>
            <a:off x="132841" y="2236142"/>
            <a:ext cx="4371196" cy="4240858"/>
          </a:xfrm>
          <a:prstGeom prst="rect">
            <a:avLst/>
          </a:prstGeom>
        </p:spPr>
      </p:pic>
      <p:pic>
        <p:nvPicPr>
          <p:cNvPr id="7" name="Picture 6">
            <a:extLst>
              <a:ext uri="{FF2B5EF4-FFF2-40B4-BE49-F238E27FC236}">
                <a16:creationId xmlns:a16="http://schemas.microsoft.com/office/drawing/2014/main" id="{DEB87F5D-C6BC-40E9-A243-3DBBE62BABE6}"/>
              </a:ext>
            </a:extLst>
          </p:cNvPr>
          <p:cNvPicPr>
            <a:picLocks noChangeAspect="1"/>
          </p:cNvPicPr>
          <p:nvPr/>
        </p:nvPicPr>
        <p:blipFill>
          <a:blip r:embed="rId4"/>
          <a:stretch>
            <a:fillRect/>
          </a:stretch>
        </p:blipFill>
        <p:spPr>
          <a:xfrm>
            <a:off x="4636878" y="2362200"/>
            <a:ext cx="4371196" cy="4114800"/>
          </a:xfrm>
          <a:prstGeom prst="rect">
            <a:avLst/>
          </a:prstGeom>
        </p:spPr>
      </p:pic>
    </p:spTree>
    <p:extLst>
      <p:ext uri="{BB962C8B-B14F-4D97-AF65-F5344CB8AC3E}">
        <p14:creationId xmlns:p14="http://schemas.microsoft.com/office/powerpoint/2010/main" val="774521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4B02E7C-D19D-4D2D-85F5-FE246F835034}"/>
              </a:ext>
            </a:extLst>
          </p:cNvPr>
          <p:cNvPicPr>
            <a:picLocks noChangeAspect="1"/>
          </p:cNvPicPr>
          <p:nvPr/>
        </p:nvPicPr>
        <p:blipFill>
          <a:blip r:embed="rId2"/>
          <a:stretch>
            <a:fillRect/>
          </a:stretch>
        </p:blipFill>
        <p:spPr>
          <a:xfrm>
            <a:off x="482600" y="1680774"/>
            <a:ext cx="8178799" cy="380562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06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676400"/>
            <a:ext cx="8467725" cy="4238625"/>
          </a:xfrm>
          <a:prstGeom prst="rect">
            <a:avLst/>
          </a:prstGeom>
        </p:spPr>
      </p:pic>
    </p:spTree>
    <p:extLst>
      <p:ext uri="{BB962C8B-B14F-4D97-AF65-F5344CB8AC3E}">
        <p14:creationId xmlns:p14="http://schemas.microsoft.com/office/powerpoint/2010/main" val="365607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154938"/>
            <a:ext cx="8072119" cy="6801862"/>
          </a:xfrm>
        </p:spPr>
        <p:txBody>
          <a:bodyPr/>
          <a:lstStyle/>
          <a:p>
            <a:r>
              <a:rPr lang="en-US" dirty="0" smtClean="0">
                <a:solidFill>
                  <a:srgbClr val="FF0000"/>
                </a:solidFill>
              </a:rPr>
              <a:t>IDatabase.java</a:t>
            </a:r>
          </a:p>
          <a:p>
            <a:endParaRPr lang="en-US" dirty="0" smtClean="0"/>
          </a:p>
          <a:p>
            <a:r>
              <a:rPr lang="en-US" b="1" dirty="0"/>
              <a:t>public interface </a:t>
            </a:r>
            <a:r>
              <a:rPr lang="en-US" b="1" dirty="0" err="1"/>
              <a:t>IDatabase</a:t>
            </a:r>
            <a:r>
              <a:rPr lang="en-US" b="1" dirty="0"/>
              <a:t> {</a:t>
            </a:r>
          </a:p>
          <a:p>
            <a:r>
              <a:rPr lang="en-US" b="1" dirty="0"/>
              <a:t>public void connect</a:t>
            </a:r>
            <a:r>
              <a:rPr lang="en-US" b="1" dirty="0" smtClean="0"/>
              <a:t>();</a:t>
            </a:r>
            <a:endParaRPr lang="en-US" dirty="0"/>
          </a:p>
          <a:p>
            <a:r>
              <a:rPr lang="en-US" dirty="0" smtClean="0"/>
              <a:t>}</a:t>
            </a:r>
          </a:p>
          <a:p>
            <a:r>
              <a:rPr lang="en-US" dirty="0">
                <a:solidFill>
                  <a:srgbClr val="FF0000"/>
                </a:solidFill>
              </a:rPr>
              <a:t>s</a:t>
            </a:r>
            <a:r>
              <a:rPr lang="en-US" dirty="0" smtClean="0">
                <a:solidFill>
                  <a:srgbClr val="FF0000"/>
                </a:solidFill>
              </a:rPr>
              <a:t>ql.java</a:t>
            </a:r>
            <a:endParaRPr lang="en-US" dirty="0">
              <a:solidFill>
                <a:srgbClr val="FF0000"/>
              </a:solidFill>
            </a:endParaRPr>
          </a:p>
          <a:p>
            <a:r>
              <a:rPr lang="en-US" b="1" dirty="0"/>
              <a:t>public class </a:t>
            </a:r>
            <a:r>
              <a:rPr lang="en-US" b="1" dirty="0" err="1"/>
              <a:t>sql</a:t>
            </a:r>
            <a:r>
              <a:rPr lang="en-US" b="1" dirty="0"/>
              <a:t> implements </a:t>
            </a:r>
            <a:r>
              <a:rPr lang="en-US" b="1" dirty="0" err="1"/>
              <a:t>IDatabase</a:t>
            </a:r>
            <a:r>
              <a:rPr lang="en-US" b="1" dirty="0"/>
              <a:t> {</a:t>
            </a:r>
          </a:p>
          <a:p>
            <a:endParaRPr lang="en-US" dirty="0"/>
          </a:p>
          <a:p>
            <a:r>
              <a:rPr lang="en-US" dirty="0"/>
              <a:t>@Override</a:t>
            </a:r>
          </a:p>
          <a:p>
            <a:r>
              <a:rPr lang="en-US" b="1" dirty="0"/>
              <a:t>public void connect() {</a:t>
            </a:r>
          </a:p>
          <a:p>
            <a:r>
              <a:rPr lang="en-US" dirty="0" err="1"/>
              <a:t>System.</a:t>
            </a:r>
            <a:r>
              <a:rPr lang="en-US" b="1" i="1" dirty="0" err="1"/>
              <a:t>out.println</a:t>
            </a:r>
            <a:r>
              <a:rPr lang="en-US" b="1" i="1" dirty="0"/>
              <a:t>("hello from </a:t>
            </a:r>
            <a:r>
              <a:rPr lang="en-US" b="1" i="1" dirty="0" err="1"/>
              <a:t>sql</a:t>
            </a:r>
            <a:r>
              <a:rPr lang="en-US" b="1" i="1" dirty="0"/>
              <a:t>");</a:t>
            </a:r>
          </a:p>
          <a:p>
            <a:endParaRPr lang="en-US" dirty="0"/>
          </a:p>
          <a:p>
            <a:r>
              <a:rPr lang="en-US" dirty="0" smtClean="0"/>
              <a:t>}</a:t>
            </a:r>
            <a:endParaRPr lang="en-US" dirty="0"/>
          </a:p>
          <a:p>
            <a:r>
              <a:rPr lang="en-US" dirty="0"/>
              <a:t>}</a:t>
            </a:r>
          </a:p>
          <a:p>
            <a:endParaRPr lang="en-US" dirty="0"/>
          </a:p>
          <a:p>
            <a:endParaRPr lang="en-US" dirty="0" smtClean="0"/>
          </a:p>
          <a:p>
            <a:endParaRPr lang="en-US" dirty="0"/>
          </a:p>
        </p:txBody>
      </p:sp>
    </p:spTree>
    <p:extLst>
      <p:ext uri="{BB962C8B-B14F-4D97-AF65-F5344CB8AC3E}">
        <p14:creationId xmlns:p14="http://schemas.microsoft.com/office/powerpoint/2010/main" val="3443145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154938"/>
            <a:ext cx="8072119" cy="5601533"/>
          </a:xfrm>
        </p:spPr>
        <p:txBody>
          <a:bodyPr/>
          <a:lstStyle/>
          <a:p>
            <a:r>
              <a:rPr lang="en-US" b="1" dirty="0">
                <a:solidFill>
                  <a:srgbClr val="FF0000"/>
                </a:solidFill>
              </a:rPr>
              <a:t>o</a:t>
            </a:r>
            <a:r>
              <a:rPr lang="en-US" b="1" dirty="0" smtClean="0">
                <a:solidFill>
                  <a:srgbClr val="FF0000"/>
                </a:solidFill>
              </a:rPr>
              <a:t>racle.java</a:t>
            </a:r>
          </a:p>
          <a:p>
            <a:r>
              <a:rPr lang="en-US" b="1" dirty="0" smtClean="0"/>
              <a:t>public </a:t>
            </a:r>
            <a:r>
              <a:rPr lang="en-US" b="1" dirty="0"/>
              <a:t>class oracle implements </a:t>
            </a:r>
            <a:r>
              <a:rPr lang="en-US" b="1" dirty="0" err="1"/>
              <a:t>IDatabase</a:t>
            </a:r>
            <a:r>
              <a:rPr lang="en-US" b="1" dirty="0"/>
              <a:t> {</a:t>
            </a:r>
          </a:p>
          <a:p>
            <a:r>
              <a:rPr lang="en-US" dirty="0"/>
              <a:t>@Override</a:t>
            </a:r>
          </a:p>
          <a:p>
            <a:r>
              <a:rPr lang="en-US" b="1" dirty="0"/>
              <a:t>public void connect() {</a:t>
            </a:r>
          </a:p>
          <a:p>
            <a:r>
              <a:rPr lang="en-US" dirty="0" err="1"/>
              <a:t>System.</a:t>
            </a:r>
            <a:r>
              <a:rPr lang="en-US" b="1" i="1" dirty="0" err="1"/>
              <a:t>out.println</a:t>
            </a:r>
            <a:r>
              <a:rPr lang="en-US" b="1" i="1" dirty="0"/>
              <a:t>("hello from oracle</a:t>
            </a:r>
            <a:r>
              <a:rPr lang="en-US" b="1" i="1" dirty="0" smtClean="0"/>
              <a:t>");</a:t>
            </a:r>
            <a:endParaRPr lang="en-US" dirty="0"/>
          </a:p>
          <a:p>
            <a:r>
              <a:rPr lang="en-US" dirty="0"/>
              <a:t>}</a:t>
            </a:r>
          </a:p>
          <a:p>
            <a:r>
              <a:rPr lang="en-US" dirty="0" smtClean="0"/>
              <a:t>}</a:t>
            </a:r>
          </a:p>
          <a:p>
            <a:r>
              <a:rPr lang="en-US" b="1" dirty="0">
                <a:solidFill>
                  <a:srgbClr val="FF0000"/>
                </a:solidFill>
              </a:rPr>
              <a:t>m</a:t>
            </a:r>
            <a:r>
              <a:rPr lang="en-US" b="1" dirty="0" smtClean="0">
                <a:solidFill>
                  <a:srgbClr val="FF0000"/>
                </a:solidFill>
              </a:rPr>
              <a:t>ysql.java</a:t>
            </a:r>
            <a:endParaRPr lang="en-US" dirty="0">
              <a:solidFill>
                <a:srgbClr val="FF0000"/>
              </a:solidFill>
            </a:endParaRPr>
          </a:p>
          <a:p>
            <a:r>
              <a:rPr lang="en-US" b="1" dirty="0"/>
              <a:t>public class </a:t>
            </a:r>
            <a:r>
              <a:rPr lang="en-US" b="1" dirty="0" err="1"/>
              <a:t>mysql</a:t>
            </a:r>
            <a:r>
              <a:rPr lang="en-US" b="1" dirty="0"/>
              <a:t> implements </a:t>
            </a:r>
            <a:r>
              <a:rPr lang="en-US" b="1" dirty="0" err="1"/>
              <a:t>IDatabase</a:t>
            </a:r>
            <a:r>
              <a:rPr lang="en-US" b="1" dirty="0"/>
              <a:t> {</a:t>
            </a:r>
          </a:p>
          <a:p>
            <a:r>
              <a:rPr lang="en-US" dirty="0"/>
              <a:t>@Override</a:t>
            </a:r>
          </a:p>
          <a:p>
            <a:r>
              <a:rPr lang="en-US" b="1" dirty="0"/>
              <a:t>public void connect() {</a:t>
            </a:r>
          </a:p>
          <a:p>
            <a:r>
              <a:rPr lang="en-US" dirty="0" err="1"/>
              <a:t>System.</a:t>
            </a:r>
            <a:r>
              <a:rPr lang="en-US" b="1" i="1" dirty="0" err="1"/>
              <a:t>out.println</a:t>
            </a:r>
            <a:r>
              <a:rPr lang="en-US" b="1" i="1" dirty="0"/>
              <a:t>("hello from </a:t>
            </a:r>
            <a:r>
              <a:rPr lang="en-US" b="1" i="1" dirty="0" err="1"/>
              <a:t>mysql</a:t>
            </a:r>
            <a:r>
              <a:rPr lang="en-US" b="1" i="1" dirty="0" smtClean="0"/>
              <a:t>");</a:t>
            </a:r>
            <a:endParaRPr lang="en-US" dirty="0"/>
          </a:p>
          <a:p>
            <a:r>
              <a:rPr lang="en-US" dirty="0"/>
              <a:t>}</a:t>
            </a:r>
          </a:p>
          <a:p>
            <a:r>
              <a:rPr lang="en-US" dirty="0"/>
              <a:t>}</a:t>
            </a:r>
          </a:p>
        </p:txBody>
      </p:sp>
    </p:spTree>
    <p:extLst>
      <p:ext uri="{BB962C8B-B14F-4D97-AF65-F5344CB8AC3E}">
        <p14:creationId xmlns:p14="http://schemas.microsoft.com/office/powerpoint/2010/main" val="182123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154938"/>
            <a:ext cx="8072119" cy="5201424"/>
          </a:xfrm>
        </p:spPr>
        <p:txBody>
          <a:bodyPr/>
          <a:lstStyle/>
          <a:p>
            <a:r>
              <a:rPr lang="en-US" b="1" dirty="0" smtClean="0">
                <a:solidFill>
                  <a:srgbClr val="FF0000"/>
                </a:solidFill>
              </a:rPr>
              <a:t>DatabaseFactory.java</a:t>
            </a:r>
          </a:p>
          <a:p>
            <a:r>
              <a:rPr lang="en-US" b="1" dirty="0" smtClean="0"/>
              <a:t>public </a:t>
            </a:r>
            <a:r>
              <a:rPr lang="en-US" b="1" dirty="0"/>
              <a:t>class </a:t>
            </a:r>
            <a:r>
              <a:rPr lang="en-US" b="1" dirty="0" err="1"/>
              <a:t>DatabaseFactory</a:t>
            </a:r>
            <a:r>
              <a:rPr lang="en-US" b="1" dirty="0"/>
              <a:t> {</a:t>
            </a:r>
          </a:p>
          <a:p>
            <a:r>
              <a:rPr lang="en-US" dirty="0"/>
              <a:t> </a:t>
            </a:r>
            <a:r>
              <a:rPr lang="en-US" b="1" dirty="0"/>
              <a:t>public </a:t>
            </a:r>
            <a:r>
              <a:rPr lang="en-US" b="1" dirty="0" err="1"/>
              <a:t>IDatabase</a:t>
            </a:r>
            <a:r>
              <a:rPr lang="en-US" b="1" dirty="0"/>
              <a:t> </a:t>
            </a:r>
            <a:r>
              <a:rPr lang="en-US" b="1" dirty="0" err="1"/>
              <a:t>getobj</a:t>
            </a:r>
            <a:r>
              <a:rPr lang="en-US" b="1" dirty="0"/>
              <a:t>(String type) {</a:t>
            </a:r>
          </a:p>
          <a:p>
            <a:r>
              <a:rPr lang="en-US" b="1" dirty="0"/>
              <a:t>switch (type) {</a:t>
            </a:r>
          </a:p>
          <a:p>
            <a:r>
              <a:rPr lang="en-US" b="1" dirty="0"/>
              <a:t>case "</a:t>
            </a:r>
            <a:r>
              <a:rPr lang="en-US" b="1" dirty="0" err="1"/>
              <a:t>sql</a:t>
            </a:r>
            <a:r>
              <a:rPr lang="en-US" b="1" dirty="0"/>
              <a:t>":</a:t>
            </a:r>
          </a:p>
          <a:p>
            <a:r>
              <a:rPr lang="en-US" b="1" dirty="0"/>
              <a:t>return new </a:t>
            </a:r>
            <a:r>
              <a:rPr lang="en-US" b="1" dirty="0" err="1"/>
              <a:t>sql</a:t>
            </a:r>
            <a:r>
              <a:rPr lang="en-US" b="1" dirty="0"/>
              <a:t>();</a:t>
            </a:r>
          </a:p>
          <a:p>
            <a:r>
              <a:rPr lang="en-US" b="1" dirty="0"/>
              <a:t>case "</a:t>
            </a:r>
            <a:r>
              <a:rPr lang="en-US" b="1" dirty="0" err="1"/>
              <a:t>mysql</a:t>
            </a:r>
            <a:r>
              <a:rPr lang="en-US" b="1" dirty="0"/>
              <a:t>":</a:t>
            </a:r>
          </a:p>
          <a:p>
            <a:r>
              <a:rPr lang="en-US" b="1" dirty="0"/>
              <a:t>return new </a:t>
            </a:r>
            <a:r>
              <a:rPr lang="en-US" b="1" dirty="0" err="1"/>
              <a:t>mysql</a:t>
            </a:r>
            <a:r>
              <a:rPr lang="en-US" b="1" dirty="0"/>
              <a:t>();</a:t>
            </a:r>
          </a:p>
          <a:p>
            <a:r>
              <a:rPr lang="en-US" b="1" dirty="0"/>
              <a:t>case "oracle":</a:t>
            </a:r>
          </a:p>
          <a:p>
            <a:r>
              <a:rPr lang="en-US" b="1" dirty="0"/>
              <a:t>return new oracle();</a:t>
            </a:r>
          </a:p>
          <a:p>
            <a:r>
              <a:rPr lang="en-US" b="1" dirty="0"/>
              <a:t>default:</a:t>
            </a:r>
          </a:p>
          <a:p>
            <a:r>
              <a:rPr lang="en-US" b="1" dirty="0"/>
              <a:t>return null;</a:t>
            </a:r>
          </a:p>
          <a:p>
            <a:r>
              <a:rPr lang="en-US" dirty="0" smtClean="0"/>
              <a:t>}}}</a:t>
            </a:r>
            <a:endParaRPr lang="en-US" dirty="0"/>
          </a:p>
        </p:txBody>
      </p:sp>
    </p:spTree>
    <p:extLst>
      <p:ext uri="{BB962C8B-B14F-4D97-AF65-F5344CB8AC3E}">
        <p14:creationId xmlns:p14="http://schemas.microsoft.com/office/powerpoint/2010/main" val="988814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154938"/>
            <a:ext cx="8072119" cy="4001095"/>
          </a:xfrm>
        </p:spPr>
        <p:txBody>
          <a:bodyPr/>
          <a:lstStyle/>
          <a:p>
            <a:r>
              <a:rPr lang="en-US" b="1" dirty="0">
                <a:solidFill>
                  <a:srgbClr val="FF0000"/>
                </a:solidFill>
              </a:rPr>
              <a:t>c</a:t>
            </a:r>
            <a:r>
              <a:rPr lang="en-US" b="1" dirty="0" smtClean="0">
                <a:solidFill>
                  <a:srgbClr val="FF0000"/>
                </a:solidFill>
              </a:rPr>
              <a:t>lient.java</a:t>
            </a:r>
          </a:p>
          <a:p>
            <a:r>
              <a:rPr lang="en-US" b="1" dirty="0" smtClean="0"/>
              <a:t>public </a:t>
            </a:r>
            <a:r>
              <a:rPr lang="en-US" b="1" dirty="0"/>
              <a:t>class client {</a:t>
            </a:r>
          </a:p>
          <a:p>
            <a:r>
              <a:rPr lang="en-US" b="1" dirty="0"/>
              <a:t>public static void main(String[] </a:t>
            </a:r>
            <a:r>
              <a:rPr lang="en-US" b="1" dirty="0" err="1"/>
              <a:t>args</a:t>
            </a:r>
            <a:r>
              <a:rPr lang="en-US" b="1" dirty="0"/>
              <a:t>) {</a:t>
            </a:r>
          </a:p>
          <a:p>
            <a:r>
              <a:rPr lang="en-US" dirty="0" err="1"/>
              <a:t>DatabaseFactory</a:t>
            </a:r>
            <a:r>
              <a:rPr lang="en-US" dirty="0"/>
              <a:t> </a:t>
            </a:r>
            <a:r>
              <a:rPr lang="en-US" dirty="0" err="1"/>
              <a:t>db</a:t>
            </a:r>
            <a:r>
              <a:rPr lang="en-US" dirty="0"/>
              <a:t> = </a:t>
            </a:r>
            <a:r>
              <a:rPr lang="en-US" b="1" dirty="0"/>
              <a:t>new </a:t>
            </a:r>
            <a:r>
              <a:rPr lang="en-US" b="1" dirty="0" err="1"/>
              <a:t>DatabaseFactory</a:t>
            </a:r>
            <a:r>
              <a:rPr lang="en-US" b="1" dirty="0"/>
              <a:t>();</a:t>
            </a:r>
          </a:p>
          <a:p>
            <a:r>
              <a:rPr lang="en-US" dirty="0" err="1"/>
              <a:t>IDatabase</a:t>
            </a:r>
            <a:r>
              <a:rPr lang="en-US" dirty="0"/>
              <a:t> database = </a:t>
            </a:r>
            <a:r>
              <a:rPr lang="en-US" dirty="0" err="1"/>
              <a:t>db.getobj</a:t>
            </a:r>
            <a:r>
              <a:rPr lang="en-US" dirty="0"/>
              <a:t>("</a:t>
            </a:r>
            <a:r>
              <a:rPr lang="en-US" dirty="0" err="1"/>
              <a:t>sql</a:t>
            </a:r>
            <a:r>
              <a:rPr lang="en-US" dirty="0"/>
              <a:t>");</a:t>
            </a:r>
          </a:p>
          <a:p>
            <a:r>
              <a:rPr lang="en-US" dirty="0"/>
              <a:t>         </a:t>
            </a:r>
            <a:r>
              <a:rPr lang="en-US" dirty="0" err="1"/>
              <a:t>database.connect</a:t>
            </a:r>
            <a:r>
              <a:rPr lang="en-US"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2299760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2898775"/>
            <a:ext cx="7382509" cy="1611630"/>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i="1" spc="-90" dirty="0">
                <a:latin typeface="Georgia"/>
                <a:cs typeface="Georgia"/>
              </a:rPr>
              <a:t>FactoryPatternDemo</a:t>
            </a:r>
            <a:r>
              <a:rPr sz="2600" spc="-90" dirty="0">
                <a:latin typeface="Times New Roman"/>
                <a:cs typeface="Times New Roman"/>
              </a:rPr>
              <a:t>,</a:t>
            </a:r>
            <a:r>
              <a:rPr sz="2600" spc="-110" dirty="0">
                <a:latin typeface="Times New Roman"/>
                <a:cs typeface="Times New Roman"/>
              </a:rPr>
              <a:t> </a:t>
            </a:r>
            <a:r>
              <a:rPr sz="2600" spc="140" dirty="0">
                <a:latin typeface="Times New Roman"/>
                <a:cs typeface="Times New Roman"/>
              </a:rPr>
              <a:t>our</a:t>
            </a:r>
            <a:r>
              <a:rPr sz="2600" spc="-170" dirty="0">
                <a:latin typeface="Times New Roman"/>
                <a:cs typeface="Times New Roman"/>
              </a:rPr>
              <a:t> </a:t>
            </a:r>
            <a:r>
              <a:rPr sz="2600" spc="145" dirty="0">
                <a:latin typeface="Times New Roman"/>
                <a:cs typeface="Times New Roman"/>
              </a:rPr>
              <a:t>demo</a:t>
            </a:r>
            <a:r>
              <a:rPr sz="2600" spc="-140" dirty="0">
                <a:latin typeface="Times New Roman"/>
                <a:cs typeface="Times New Roman"/>
              </a:rPr>
              <a:t> </a:t>
            </a:r>
            <a:r>
              <a:rPr sz="2600" spc="40" dirty="0">
                <a:latin typeface="Times New Roman"/>
                <a:cs typeface="Times New Roman"/>
              </a:rPr>
              <a:t>class</a:t>
            </a:r>
            <a:r>
              <a:rPr sz="2600" spc="-135" dirty="0">
                <a:latin typeface="Times New Roman"/>
                <a:cs typeface="Times New Roman"/>
              </a:rPr>
              <a:t> </a:t>
            </a:r>
            <a:r>
              <a:rPr sz="2600" spc="15" dirty="0">
                <a:latin typeface="Times New Roman"/>
                <a:cs typeface="Times New Roman"/>
              </a:rPr>
              <a:t>will</a:t>
            </a:r>
            <a:endParaRPr sz="2600">
              <a:latin typeface="Times New Roman"/>
              <a:cs typeface="Times New Roman"/>
            </a:endParaRPr>
          </a:p>
          <a:p>
            <a:pPr marL="285115" marR="5080">
              <a:lnSpc>
                <a:spcPct val="100000"/>
              </a:lnSpc>
            </a:pPr>
            <a:r>
              <a:rPr sz="2600" spc="100" dirty="0">
                <a:latin typeface="Times New Roman"/>
                <a:cs typeface="Times New Roman"/>
              </a:rPr>
              <a:t>use</a:t>
            </a:r>
            <a:r>
              <a:rPr sz="2600" spc="-80" dirty="0">
                <a:latin typeface="Times New Roman"/>
                <a:cs typeface="Times New Roman"/>
              </a:rPr>
              <a:t> </a:t>
            </a:r>
            <a:r>
              <a:rPr sz="2600" i="1" spc="-114" dirty="0">
                <a:latin typeface="Georgia"/>
                <a:cs typeface="Georgia"/>
              </a:rPr>
              <a:t>ShapeFactory</a:t>
            </a:r>
            <a:r>
              <a:rPr sz="2600" i="1" spc="5" dirty="0">
                <a:latin typeface="Georgia"/>
                <a:cs typeface="Georgia"/>
              </a:rPr>
              <a:t> </a:t>
            </a:r>
            <a:r>
              <a:rPr sz="2600" spc="135" dirty="0">
                <a:latin typeface="Times New Roman"/>
                <a:cs typeface="Times New Roman"/>
              </a:rPr>
              <a:t>to</a:t>
            </a:r>
            <a:r>
              <a:rPr sz="2600" spc="-135" dirty="0">
                <a:latin typeface="Times New Roman"/>
                <a:cs typeface="Times New Roman"/>
              </a:rPr>
              <a:t> </a:t>
            </a:r>
            <a:r>
              <a:rPr sz="2600" spc="80" dirty="0">
                <a:latin typeface="Times New Roman"/>
                <a:cs typeface="Times New Roman"/>
              </a:rPr>
              <a:t>get</a:t>
            </a:r>
            <a:r>
              <a:rPr sz="2600" spc="-145" dirty="0">
                <a:latin typeface="Times New Roman"/>
                <a:cs typeface="Times New Roman"/>
              </a:rPr>
              <a:t> </a:t>
            </a:r>
            <a:r>
              <a:rPr sz="2600" spc="95" dirty="0">
                <a:latin typeface="Times New Roman"/>
                <a:cs typeface="Times New Roman"/>
              </a:rPr>
              <a:t>a</a:t>
            </a:r>
            <a:r>
              <a:rPr sz="2600" spc="-50" dirty="0">
                <a:latin typeface="Times New Roman"/>
                <a:cs typeface="Times New Roman"/>
              </a:rPr>
              <a:t> </a:t>
            </a:r>
            <a:r>
              <a:rPr sz="2600" i="1" spc="-110" dirty="0">
                <a:latin typeface="Georgia"/>
                <a:cs typeface="Georgia"/>
              </a:rPr>
              <a:t>Shape</a:t>
            </a:r>
            <a:r>
              <a:rPr sz="2600" i="1" spc="-50" dirty="0">
                <a:latin typeface="Georgia"/>
                <a:cs typeface="Georgia"/>
              </a:rPr>
              <a:t> </a:t>
            </a:r>
            <a:r>
              <a:rPr sz="2600" spc="80" dirty="0">
                <a:latin typeface="Times New Roman"/>
                <a:cs typeface="Times New Roman"/>
              </a:rPr>
              <a:t>object.</a:t>
            </a:r>
            <a:r>
              <a:rPr sz="2600" spc="-20" dirty="0">
                <a:latin typeface="Times New Roman"/>
                <a:cs typeface="Times New Roman"/>
              </a:rPr>
              <a:t> </a:t>
            </a:r>
            <a:r>
              <a:rPr sz="2600" spc="75" dirty="0">
                <a:latin typeface="Times New Roman"/>
                <a:cs typeface="Times New Roman"/>
              </a:rPr>
              <a:t>It</a:t>
            </a:r>
            <a:r>
              <a:rPr sz="2600" spc="-140" dirty="0">
                <a:latin typeface="Times New Roman"/>
                <a:cs typeface="Times New Roman"/>
              </a:rPr>
              <a:t> </a:t>
            </a:r>
            <a:r>
              <a:rPr sz="2600" spc="15" dirty="0">
                <a:latin typeface="Times New Roman"/>
                <a:cs typeface="Times New Roman"/>
              </a:rPr>
              <a:t>will</a:t>
            </a:r>
            <a:r>
              <a:rPr sz="2600" spc="-55" dirty="0">
                <a:latin typeface="Times New Roman"/>
                <a:cs typeface="Times New Roman"/>
              </a:rPr>
              <a:t> </a:t>
            </a:r>
            <a:r>
              <a:rPr sz="2600" spc="80" dirty="0">
                <a:latin typeface="Times New Roman"/>
                <a:cs typeface="Times New Roman"/>
              </a:rPr>
              <a:t>pass  </a:t>
            </a:r>
            <a:r>
              <a:rPr sz="2600" spc="110" dirty="0">
                <a:latin typeface="Times New Roman"/>
                <a:cs typeface="Times New Roman"/>
              </a:rPr>
              <a:t>information </a:t>
            </a:r>
            <a:r>
              <a:rPr sz="2600" spc="-100" dirty="0">
                <a:latin typeface="Times New Roman"/>
                <a:cs typeface="Times New Roman"/>
              </a:rPr>
              <a:t>(</a:t>
            </a:r>
            <a:r>
              <a:rPr sz="2600" i="1" spc="-100" dirty="0">
                <a:latin typeface="Georgia"/>
                <a:cs typeface="Georgia"/>
              </a:rPr>
              <a:t>CIRCLE </a:t>
            </a:r>
            <a:r>
              <a:rPr sz="2600" i="1" spc="-200" dirty="0">
                <a:latin typeface="Georgia"/>
                <a:cs typeface="Georgia"/>
              </a:rPr>
              <a:t>/ </a:t>
            </a:r>
            <a:r>
              <a:rPr sz="2600" i="1" spc="-140" dirty="0">
                <a:latin typeface="Georgia"/>
                <a:cs typeface="Georgia"/>
              </a:rPr>
              <a:t>RECTANGLE </a:t>
            </a:r>
            <a:r>
              <a:rPr sz="2600" i="1" spc="-200" dirty="0">
                <a:latin typeface="Georgia"/>
                <a:cs typeface="Georgia"/>
              </a:rPr>
              <a:t>/ </a:t>
            </a:r>
            <a:r>
              <a:rPr sz="2600" i="1" spc="-80" dirty="0">
                <a:latin typeface="Georgia"/>
                <a:cs typeface="Georgia"/>
              </a:rPr>
              <a:t>SQUARE</a:t>
            </a:r>
            <a:r>
              <a:rPr sz="2600" spc="-80" dirty="0">
                <a:latin typeface="Times New Roman"/>
                <a:cs typeface="Times New Roman"/>
              </a:rPr>
              <a:t>)  </a:t>
            </a:r>
            <a:r>
              <a:rPr sz="2600" spc="130" dirty="0">
                <a:latin typeface="Times New Roman"/>
                <a:cs typeface="Times New Roman"/>
              </a:rPr>
              <a:t>to</a:t>
            </a:r>
            <a:r>
              <a:rPr sz="2600" spc="-90" dirty="0">
                <a:latin typeface="Times New Roman"/>
                <a:cs typeface="Times New Roman"/>
              </a:rPr>
              <a:t> </a:t>
            </a:r>
            <a:r>
              <a:rPr sz="2600" i="1" spc="-114" dirty="0">
                <a:latin typeface="Georgia"/>
                <a:cs typeface="Georgia"/>
              </a:rPr>
              <a:t>ShapeFactory</a:t>
            </a:r>
            <a:r>
              <a:rPr sz="2600" i="1" dirty="0">
                <a:latin typeface="Georgia"/>
                <a:cs typeface="Georgia"/>
              </a:rPr>
              <a:t> </a:t>
            </a:r>
            <a:r>
              <a:rPr sz="2600" spc="130" dirty="0">
                <a:latin typeface="Times New Roman"/>
                <a:cs typeface="Times New Roman"/>
              </a:rPr>
              <a:t>to</a:t>
            </a:r>
            <a:r>
              <a:rPr sz="2600" spc="-140" dirty="0">
                <a:latin typeface="Times New Roman"/>
                <a:cs typeface="Times New Roman"/>
              </a:rPr>
              <a:t> </a:t>
            </a:r>
            <a:r>
              <a:rPr sz="2600" spc="80" dirty="0">
                <a:latin typeface="Times New Roman"/>
                <a:cs typeface="Times New Roman"/>
              </a:rPr>
              <a:t>get</a:t>
            </a:r>
            <a:r>
              <a:rPr sz="2600" spc="-95" dirty="0">
                <a:latin typeface="Times New Roman"/>
                <a:cs typeface="Times New Roman"/>
              </a:rPr>
              <a:t> </a:t>
            </a:r>
            <a:r>
              <a:rPr sz="2600" spc="160" dirty="0">
                <a:latin typeface="Times New Roman"/>
                <a:cs typeface="Times New Roman"/>
              </a:rPr>
              <a:t>the</a:t>
            </a:r>
            <a:r>
              <a:rPr sz="2600" spc="-90" dirty="0">
                <a:latin typeface="Times New Roman"/>
                <a:cs typeface="Times New Roman"/>
              </a:rPr>
              <a:t> </a:t>
            </a:r>
            <a:r>
              <a:rPr sz="2600" spc="95" dirty="0">
                <a:latin typeface="Times New Roman"/>
                <a:cs typeface="Times New Roman"/>
              </a:rPr>
              <a:t>type</a:t>
            </a:r>
            <a:r>
              <a:rPr sz="2600" spc="-155" dirty="0">
                <a:latin typeface="Times New Roman"/>
                <a:cs typeface="Times New Roman"/>
              </a:rPr>
              <a:t> </a:t>
            </a:r>
            <a:r>
              <a:rPr sz="2600" spc="20" dirty="0">
                <a:latin typeface="Times New Roman"/>
                <a:cs typeface="Times New Roman"/>
              </a:rPr>
              <a:t>of</a:t>
            </a:r>
            <a:r>
              <a:rPr sz="2600" spc="-15" dirty="0">
                <a:latin typeface="Times New Roman"/>
                <a:cs typeface="Times New Roman"/>
              </a:rPr>
              <a:t> </a:t>
            </a:r>
            <a:r>
              <a:rPr sz="2600" spc="90" dirty="0">
                <a:latin typeface="Times New Roman"/>
                <a:cs typeface="Times New Roman"/>
              </a:rPr>
              <a:t>object</a:t>
            </a:r>
            <a:r>
              <a:rPr sz="2600" spc="-80" dirty="0">
                <a:latin typeface="Times New Roman"/>
                <a:cs typeface="Times New Roman"/>
              </a:rPr>
              <a:t> </a:t>
            </a:r>
            <a:r>
              <a:rPr sz="2600" spc="100" dirty="0">
                <a:latin typeface="Times New Roman"/>
                <a:cs typeface="Times New Roman"/>
              </a:rPr>
              <a:t>it</a:t>
            </a:r>
            <a:r>
              <a:rPr sz="2600" spc="-75" dirty="0">
                <a:latin typeface="Times New Roman"/>
                <a:cs typeface="Times New Roman"/>
              </a:rPr>
              <a:t> </a:t>
            </a:r>
            <a:r>
              <a:rPr sz="2600" spc="95" dirty="0">
                <a:latin typeface="Times New Roman"/>
                <a:cs typeface="Times New Roman"/>
              </a:rPr>
              <a:t>needs.</a:t>
            </a:r>
            <a:endParaRPr sz="2600">
              <a:latin typeface="Times New Roman"/>
              <a:cs typeface="Times New Roman"/>
            </a:endParaRPr>
          </a:p>
        </p:txBody>
      </p:sp>
      <p:sp>
        <p:nvSpPr>
          <p:cNvPr id="8" name="object 8"/>
          <p:cNvSpPr txBox="1">
            <a:spLocks noGrp="1"/>
          </p:cNvSpPr>
          <p:nvPr>
            <p:ph type="title"/>
          </p:nvPr>
        </p:nvSpPr>
        <p:spPr>
          <a:xfrm>
            <a:off x="444500" y="202647"/>
            <a:ext cx="7740015" cy="2167890"/>
          </a:xfrm>
          <a:prstGeom prst="rect">
            <a:avLst/>
          </a:prstGeom>
        </p:spPr>
        <p:txBody>
          <a:bodyPr vert="horz" wrap="square" lIns="0" tIns="137795" rIns="0" bIns="0" rtlCol="0">
            <a:spAutoFit/>
          </a:bodyPr>
          <a:lstStyle/>
          <a:p>
            <a:pPr marL="12700">
              <a:lnSpc>
                <a:spcPct val="100000"/>
              </a:lnSpc>
              <a:spcBef>
                <a:spcPts val="1085"/>
              </a:spcBef>
            </a:pPr>
            <a:r>
              <a:rPr spc="-114" dirty="0"/>
              <a:t>Implementation</a:t>
            </a:r>
          </a:p>
          <a:p>
            <a:pPr marL="376555" marR="5080" indent="-273050" algn="just">
              <a:lnSpc>
                <a:spcPct val="100000"/>
              </a:lnSpc>
              <a:spcBef>
                <a:spcPts val="515"/>
              </a:spcBef>
            </a:pPr>
            <a:r>
              <a:rPr sz="2450" spc="-625" dirty="0">
                <a:solidFill>
                  <a:srgbClr val="0AD0D9"/>
                </a:solidFill>
              </a:rPr>
              <a:t></a:t>
            </a:r>
            <a:r>
              <a:rPr sz="2450" spc="-575" dirty="0">
                <a:solidFill>
                  <a:srgbClr val="0AD0D9"/>
                </a:solidFill>
              </a:rPr>
              <a:t> </a:t>
            </a:r>
            <a:r>
              <a:rPr sz="2600" spc="65" dirty="0">
                <a:solidFill>
                  <a:srgbClr val="000000"/>
                </a:solidFill>
                <a:latin typeface="Times New Roman"/>
                <a:cs typeface="Times New Roman"/>
              </a:rPr>
              <a:t>We're</a:t>
            </a:r>
            <a:r>
              <a:rPr sz="2600" spc="-140" dirty="0">
                <a:solidFill>
                  <a:srgbClr val="000000"/>
                </a:solidFill>
                <a:latin typeface="Times New Roman"/>
                <a:cs typeface="Times New Roman"/>
              </a:rPr>
              <a:t> </a:t>
            </a:r>
            <a:r>
              <a:rPr sz="2600" spc="60" dirty="0">
                <a:solidFill>
                  <a:srgbClr val="000000"/>
                </a:solidFill>
                <a:latin typeface="Times New Roman"/>
                <a:cs typeface="Times New Roman"/>
              </a:rPr>
              <a:t>going</a:t>
            </a:r>
            <a:r>
              <a:rPr sz="2600" spc="-2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5" dirty="0">
                <a:solidFill>
                  <a:srgbClr val="000000"/>
                </a:solidFill>
                <a:latin typeface="Times New Roman"/>
                <a:cs typeface="Times New Roman"/>
              </a:rPr>
              <a:t> </a:t>
            </a:r>
            <a:r>
              <a:rPr sz="2600" i="1" spc="-110" dirty="0">
                <a:solidFill>
                  <a:srgbClr val="000000"/>
                </a:solidFill>
                <a:latin typeface="Georgia"/>
                <a:cs typeface="Georgia"/>
              </a:rPr>
              <a:t>Shape</a:t>
            </a:r>
            <a:r>
              <a:rPr sz="2600" i="1" spc="25" dirty="0">
                <a:solidFill>
                  <a:srgbClr val="000000"/>
                </a:solidFill>
                <a:latin typeface="Georgia"/>
                <a:cs typeface="Georgia"/>
              </a:rPr>
              <a:t> </a:t>
            </a:r>
            <a:r>
              <a:rPr sz="2600" spc="80" dirty="0">
                <a:solidFill>
                  <a:srgbClr val="000000"/>
                </a:solidFill>
                <a:latin typeface="Times New Roman"/>
                <a:cs typeface="Times New Roman"/>
              </a:rPr>
              <a:t>interface</a:t>
            </a:r>
            <a:r>
              <a:rPr sz="2600" spc="-13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65" dirty="0">
                <a:solidFill>
                  <a:srgbClr val="000000"/>
                </a:solidFill>
                <a:latin typeface="Times New Roman"/>
                <a:cs typeface="Times New Roman"/>
              </a:rPr>
              <a:t> </a:t>
            </a:r>
            <a:r>
              <a:rPr sz="2600" spc="50" dirty="0">
                <a:solidFill>
                  <a:srgbClr val="000000"/>
                </a:solidFill>
                <a:latin typeface="Times New Roman"/>
                <a:cs typeface="Times New Roman"/>
              </a:rPr>
              <a:t>concrete  </a:t>
            </a:r>
            <a:r>
              <a:rPr sz="2600" spc="45" dirty="0">
                <a:solidFill>
                  <a:srgbClr val="000000"/>
                </a:solidFill>
                <a:latin typeface="Times New Roman"/>
                <a:cs typeface="Times New Roman"/>
              </a:rPr>
              <a:t>classes </a:t>
            </a:r>
            <a:r>
              <a:rPr sz="2600" spc="120" dirty="0">
                <a:solidFill>
                  <a:srgbClr val="000000"/>
                </a:solidFill>
                <a:latin typeface="Times New Roman"/>
                <a:cs typeface="Times New Roman"/>
              </a:rPr>
              <a:t>implementing </a:t>
            </a:r>
            <a:r>
              <a:rPr sz="2600" spc="160" dirty="0">
                <a:solidFill>
                  <a:srgbClr val="000000"/>
                </a:solidFill>
                <a:latin typeface="Times New Roman"/>
                <a:cs typeface="Times New Roman"/>
              </a:rPr>
              <a:t>the </a:t>
            </a:r>
            <a:r>
              <a:rPr sz="2600" i="1" spc="-110" dirty="0">
                <a:solidFill>
                  <a:srgbClr val="000000"/>
                </a:solidFill>
                <a:latin typeface="Georgia"/>
                <a:cs typeface="Georgia"/>
              </a:rPr>
              <a:t>Shape </a:t>
            </a:r>
            <a:r>
              <a:rPr sz="2600" spc="70" dirty="0">
                <a:solidFill>
                  <a:srgbClr val="000000"/>
                </a:solidFill>
                <a:latin typeface="Times New Roman"/>
                <a:cs typeface="Times New Roman"/>
              </a:rPr>
              <a:t>interface. </a:t>
            </a:r>
            <a:r>
              <a:rPr sz="2600" spc="-125" dirty="0">
                <a:solidFill>
                  <a:srgbClr val="000000"/>
                </a:solidFill>
                <a:latin typeface="Times New Roman"/>
                <a:cs typeface="Times New Roman"/>
              </a:rPr>
              <a:t>A </a:t>
            </a:r>
            <a:r>
              <a:rPr sz="2600" spc="65" dirty="0">
                <a:solidFill>
                  <a:srgbClr val="000000"/>
                </a:solidFill>
                <a:latin typeface="Times New Roman"/>
                <a:cs typeface="Times New Roman"/>
              </a:rPr>
              <a:t>factory  </a:t>
            </a:r>
            <a:r>
              <a:rPr sz="2600" spc="40" dirty="0">
                <a:solidFill>
                  <a:srgbClr val="000000"/>
                </a:solidFill>
                <a:latin typeface="Times New Roman"/>
                <a:cs typeface="Times New Roman"/>
              </a:rPr>
              <a:t>class</a:t>
            </a:r>
            <a:r>
              <a:rPr sz="2600" spc="-75" dirty="0">
                <a:solidFill>
                  <a:srgbClr val="000000"/>
                </a:solidFill>
                <a:latin typeface="Times New Roman"/>
                <a:cs typeface="Times New Roman"/>
              </a:rPr>
              <a:t> </a:t>
            </a:r>
            <a:r>
              <a:rPr sz="2600" i="1" spc="-114" dirty="0">
                <a:solidFill>
                  <a:srgbClr val="000000"/>
                </a:solidFill>
                <a:latin typeface="Georgia"/>
                <a:cs typeface="Georgia"/>
              </a:rPr>
              <a:t>ShapeFactory</a:t>
            </a:r>
            <a:r>
              <a:rPr sz="2600" i="1" spc="35" dirty="0">
                <a:solidFill>
                  <a:srgbClr val="000000"/>
                </a:solidFill>
                <a:latin typeface="Georgia"/>
                <a:cs typeface="Georgia"/>
              </a:rPr>
              <a:t> </a:t>
            </a:r>
            <a:r>
              <a:rPr sz="2600" spc="25" dirty="0">
                <a:solidFill>
                  <a:srgbClr val="000000"/>
                </a:solidFill>
                <a:latin typeface="Times New Roman"/>
                <a:cs typeface="Times New Roman"/>
              </a:rPr>
              <a:t>is</a:t>
            </a:r>
            <a:r>
              <a:rPr sz="2600" spc="-130" dirty="0">
                <a:solidFill>
                  <a:srgbClr val="000000"/>
                </a:solidFill>
                <a:latin typeface="Times New Roman"/>
                <a:cs typeface="Times New Roman"/>
              </a:rPr>
              <a:t> </a:t>
            </a:r>
            <a:r>
              <a:rPr sz="2600" spc="105" dirty="0">
                <a:solidFill>
                  <a:srgbClr val="000000"/>
                </a:solidFill>
                <a:latin typeface="Times New Roman"/>
                <a:cs typeface="Times New Roman"/>
              </a:rPr>
              <a:t>defined</a:t>
            </a:r>
            <a:r>
              <a:rPr sz="2600" spc="-55" dirty="0">
                <a:solidFill>
                  <a:srgbClr val="000000"/>
                </a:solidFill>
                <a:latin typeface="Times New Roman"/>
                <a:cs typeface="Times New Roman"/>
              </a:rPr>
              <a:t> </a:t>
            </a:r>
            <a:r>
              <a:rPr sz="2600" spc="65" dirty="0">
                <a:solidFill>
                  <a:srgbClr val="000000"/>
                </a:solidFill>
                <a:latin typeface="Times New Roman"/>
                <a:cs typeface="Times New Roman"/>
              </a:rPr>
              <a:t>as</a:t>
            </a:r>
            <a:r>
              <a:rPr sz="2600" spc="-130"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0" dirty="0">
                <a:solidFill>
                  <a:srgbClr val="000000"/>
                </a:solidFill>
                <a:latin typeface="Times New Roman"/>
                <a:cs typeface="Times New Roman"/>
              </a:rPr>
              <a:t> </a:t>
            </a:r>
            <a:r>
              <a:rPr sz="2600" spc="110" dirty="0">
                <a:solidFill>
                  <a:srgbClr val="000000"/>
                </a:solidFill>
                <a:latin typeface="Times New Roman"/>
                <a:cs typeface="Times New Roman"/>
              </a:rPr>
              <a:t>next</a:t>
            </a:r>
            <a:r>
              <a:rPr sz="2600" spc="-120" dirty="0">
                <a:solidFill>
                  <a:srgbClr val="000000"/>
                </a:solidFill>
                <a:latin typeface="Times New Roman"/>
                <a:cs typeface="Times New Roman"/>
              </a:rPr>
              <a:t> </a:t>
            </a:r>
            <a:r>
              <a:rPr sz="2600" spc="75" dirty="0">
                <a:solidFill>
                  <a:srgbClr val="000000"/>
                </a:solidFill>
                <a:latin typeface="Times New Roman"/>
                <a:cs typeface="Times New Roman"/>
              </a:rPr>
              <a:t>step.</a:t>
            </a:r>
            <a:endParaRPr sz="26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
        <p:nvSpPr>
          <p:cNvPr id="8" name="object 8"/>
          <p:cNvSpPr/>
          <p:nvPr/>
        </p:nvSpPr>
        <p:spPr>
          <a:xfrm>
            <a:off x="664463" y="1141475"/>
            <a:ext cx="8008620" cy="46482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998720" cy="4385945"/>
          </a:xfrm>
          <a:prstGeom prst="rect">
            <a:avLst/>
          </a:prstGeom>
        </p:spPr>
        <p:txBody>
          <a:bodyPr vert="horz" wrap="square" lIns="0" tIns="13335" rIns="0" bIns="0" rtlCol="0">
            <a:spAutoFit/>
          </a:bodyPr>
          <a:lstStyle/>
          <a:p>
            <a:pPr marL="285115" marR="5080" indent="-273050" algn="just">
              <a:lnSpc>
                <a:spcPct val="100000"/>
              </a:lnSpc>
              <a:spcBef>
                <a:spcPts val="105"/>
              </a:spcBef>
            </a:pPr>
            <a:r>
              <a:rPr sz="2450" spc="-625" dirty="0">
                <a:solidFill>
                  <a:srgbClr val="0AD0D9"/>
                </a:solidFill>
                <a:latin typeface="Arial"/>
                <a:cs typeface="Arial"/>
              </a:rPr>
              <a:t></a:t>
            </a:r>
            <a:r>
              <a:rPr sz="2450" spc="-580" dirty="0">
                <a:solidFill>
                  <a:srgbClr val="0AD0D9"/>
                </a:solidFill>
                <a:latin typeface="Arial"/>
                <a:cs typeface="Arial"/>
              </a:rPr>
              <a:t> </a:t>
            </a:r>
            <a:r>
              <a:rPr sz="2600" spc="-125" dirty="0">
                <a:latin typeface="Times New Roman"/>
                <a:cs typeface="Times New Roman"/>
              </a:rPr>
              <a:t>A</a:t>
            </a:r>
            <a:r>
              <a:rPr sz="2600" spc="-85" dirty="0">
                <a:latin typeface="Times New Roman"/>
                <a:cs typeface="Times New Roman"/>
              </a:rPr>
              <a:t> </a:t>
            </a:r>
            <a:r>
              <a:rPr sz="2600" spc="70" dirty="0">
                <a:latin typeface="Times New Roman"/>
                <a:cs typeface="Times New Roman"/>
              </a:rPr>
              <a:t>real</a:t>
            </a:r>
            <a:r>
              <a:rPr sz="2600" spc="-10" dirty="0">
                <a:latin typeface="Times New Roman"/>
                <a:cs typeface="Times New Roman"/>
              </a:rPr>
              <a:t> </a:t>
            </a:r>
            <a:r>
              <a:rPr sz="2600" spc="5" dirty="0">
                <a:latin typeface="Times New Roman"/>
                <a:cs typeface="Times New Roman"/>
              </a:rPr>
              <a:t>life</a:t>
            </a:r>
            <a:r>
              <a:rPr sz="2600" spc="-95" dirty="0">
                <a:latin typeface="Times New Roman"/>
                <a:cs typeface="Times New Roman"/>
              </a:rPr>
              <a:t> </a:t>
            </a:r>
            <a:r>
              <a:rPr sz="2600" spc="85" dirty="0">
                <a:latin typeface="Times New Roman"/>
                <a:cs typeface="Times New Roman"/>
              </a:rPr>
              <a:t>example</a:t>
            </a:r>
            <a:r>
              <a:rPr sz="2600" spc="-105" dirty="0">
                <a:latin typeface="Times New Roman"/>
                <a:cs typeface="Times New Roman"/>
              </a:rPr>
              <a:t> </a:t>
            </a:r>
            <a:r>
              <a:rPr sz="2600" spc="90" dirty="0">
                <a:latin typeface="Times New Roman"/>
                <a:cs typeface="Times New Roman"/>
              </a:rPr>
              <a:t>could</a:t>
            </a:r>
            <a:r>
              <a:rPr sz="2600" spc="-25" dirty="0">
                <a:latin typeface="Times New Roman"/>
                <a:cs typeface="Times New Roman"/>
              </a:rPr>
              <a:t> </a:t>
            </a:r>
            <a:r>
              <a:rPr sz="2600" spc="110" dirty="0">
                <a:latin typeface="Times New Roman"/>
                <a:cs typeface="Times New Roman"/>
              </a:rPr>
              <a:t>be</a:t>
            </a:r>
            <a:r>
              <a:rPr sz="2600" spc="-130" dirty="0">
                <a:latin typeface="Times New Roman"/>
                <a:cs typeface="Times New Roman"/>
              </a:rPr>
              <a:t> </a:t>
            </a:r>
            <a:r>
              <a:rPr sz="2600" spc="95" dirty="0">
                <a:latin typeface="Times New Roman"/>
                <a:cs typeface="Times New Roman"/>
              </a:rPr>
              <a:t>a</a:t>
            </a:r>
            <a:r>
              <a:rPr sz="2600" spc="-95" dirty="0">
                <a:latin typeface="Times New Roman"/>
                <a:cs typeface="Times New Roman"/>
              </a:rPr>
              <a:t> </a:t>
            </a:r>
            <a:r>
              <a:rPr sz="2600" spc="-100" dirty="0">
                <a:latin typeface="Times New Roman"/>
                <a:cs typeface="Times New Roman"/>
              </a:rPr>
              <a:t>Car  </a:t>
            </a:r>
            <a:r>
              <a:rPr sz="2600" spc="95" dirty="0">
                <a:latin typeface="Times New Roman"/>
                <a:cs typeface="Times New Roman"/>
              </a:rPr>
              <a:t>mobile </a:t>
            </a:r>
            <a:r>
              <a:rPr sz="2600" spc="85" dirty="0">
                <a:latin typeface="Times New Roman"/>
                <a:cs typeface="Times New Roman"/>
              </a:rPr>
              <a:t>charger </a:t>
            </a:r>
            <a:r>
              <a:rPr sz="2600" spc="95" dirty="0">
                <a:latin typeface="Times New Roman"/>
                <a:cs typeface="Times New Roman"/>
              </a:rPr>
              <a:t>which </a:t>
            </a:r>
            <a:r>
              <a:rPr sz="2600" spc="90" dirty="0">
                <a:latin typeface="Times New Roman"/>
                <a:cs typeface="Times New Roman"/>
              </a:rPr>
              <a:t>acts </a:t>
            </a:r>
            <a:r>
              <a:rPr sz="2600" spc="60" dirty="0">
                <a:latin typeface="Times New Roman"/>
                <a:cs typeface="Times New Roman"/>
              </a:rPr>
              <a:t>as </a:t>
            </a:r>
            <a:r>
              <a:rPr sz="2600" spc="140" dirty="0">
                <a:latin typeface="Times New Roman"/>
                <a:cs typeface="Times New Roman"/>
              </a:rPr>
              <a:t>an  </a:t>
            </a:r>
            <a:r>
              <a:rPr sz="2600" spc="125" dirty="0">
                <a:latin typeface="Times New Roman"/>
                <a:cs typeface="Times New Roman"/>
              </a:rPr>
              <a:t>adapter </a:t>
            </a:r>
            <a:r>
              <a:rPr sz="2600" spc="110" dirty="0">
                <a:latin typeface="Times New Roman"/>
                <a:cs typeface="Times New Roman"/>
              </a:rPr>
              <a:t>between </a:t>
            </a:r>
            <a:r>
              <a:rPr sz="2600" spc="25" dirty="0">
                <a:latin typeface="Times New Roman"/>
                <a:cs typeface="Times New Roman"/>
              </a:rPr>
              <a:t>cell </a:t>
            </a:r>
            <a:r>
              <a:rPr sz="2600" spc="150" dirty="0">
                <a:latin typeface="Times New Roman"/>
                <a:cs typeface="Times New Roman"/>
              </a:rPr>
              <a:t>phone </a:t>
            </a:r>
            <a:r>
              <a:rPr sz="2600" spc="-80" dirty="0">
                <a:latin typeface="Times New Roman"/>
                <a:cs typeface="Times New Roman"/>
              </a:rPr>
              <a:t>USB  </a:t>
            </a:r>
            <a:r>
              <a:rPr sz="2600" spc="75" dirty="0">
                <a:latin typeface="Times New Roman"/>
                <a:cs typeface="Times New Roman"/>
              </a:rPr>
              <a:t>cable </a:t>
            </a:r>
            <a:r>
              <a:rPr sz="2600" spc="160" dirty="0">
                <a:latin typeface="Times New Roman"/>
                <a:cs typeface="Times New Roman"/>
              </a:rPr>
              <a:t>and </a:t>
            </a:r>
            <a:r>
              <a:rPr sz="2600" spc="95" dirty="0">
                <a:latin typeface="Times New Roman"/>
                <a:cs typeface="Times New Roman"/>
              </a:rPr>
              <a:t>a </a:t>
            </a:r>
            <a:r>
              <a:rPr sz="2600" spc="85" dirty="0">
                <a:latin typeface="Times New Roman"/>
                <a:cs typeface="Times New Roman"/>
              </a:rPr>
              <a:t>car </a:t>
            </a:r>
            <a:r>
              <a:rPr sz="2600" spc="80" dirty="0">
                <a:latin typeface="Times New Roman"/>
                <a:cs typeface="Times New Roman"/>
              </a:rPr>
              <a:t>cigarette </a:t>
            </a:r>
            <a:r>
              <a:rPr sz="2600" spc="85" dirty="0">
                <a:latin typeface="Times New Roman"/>
                <a:cs typeface="Times New Roman"/>
              </a:rPr>
              <a:t>lighter  </a:t>
            </a:r>
            <a:r>
              <a:rPr sz="2600" spc="75" dirty="0">
                <a:latin typeface="Times New Roman"/>
                <a:cs typeface="Times New Roman"/>
              </a:rPr>
              <a:t>power </a:t>
            </a:r>
            <a:r>
              <a:rPr sz="2600" spc="25" dirty="0">
                <a:latin typeface="Times New Roman"/>
                <a:cs typeface="Times New Roman"/>
              </a:rPr>
              <a:t>supply. </a:t>
            </a:r>
            <a:r>
              <a:rPr sz="2600" spc="-90" dirty="0">
                <a:latin typeface="Times New Roman"/>
                <a:cs typeface="Times New Roman"/>
              </a:rPr>
              <a:t>You</a:t>
            </a:r>
            <a:r>
              <a:rPr sz="2600" spc="470" dirty="0">
                <a:latin typeface="Times New Roman"/>
                <a:cs typeface="Times New Roman"/>
              </a:rPr>
              <a:t> </a:t>
            </a:r>
            <a:r>
              <a:rPr sz="2600" spc="90" dirty="0">
                <a:latin typeface="Times New Roman"/>
                <a:cs typeface="Times New Roman"/>
              </a:rPr>
              <a:t>plugin </a:t>
            </a:r>
            <a:r>
              <a:rPr sz="2600" spc="160" dirty="0">
                <a:latin typeface="Times New Roman"/>
                <a:cs typeface="Times New Roman"/>
              </a:rPr>
              <a:t>the  </a:t>
            </a:r>
            <a:r>
              <a:rPr sz="2600" spc="-80" dirty="0">
                <a:latin typeface="Times New Roman"/>
                <a:cs typeface="Times New Roman"/>
              </a:rPr>
              <a:t>USB </a:t>
            </a:r>
            <a:r>
              <a:rPr sz="2600" spc="70" dirty="0">
                <a:latin typeface="Times New Roman"/>
                <a:cs typeface="Times New Roman"/>
              </a:rPr>
              <a:t>cable </a:t>
            </a:r>
            <a:r>
              <a:rPr sz="2600" spc="120" dirty="0">
                <a:latin typeface="Times New Roman"/>
                <a:cs typeface="Times New Roman"/>
              </a:rPr>
              <a:t>into </a:t>
            </a:r>
            <a:r>
              <a:rPr sz="2600" spc="85" dirty="0">
                <a:latin typeface="Times New Roman"/>
                <a:cs typeface="Times New Roman"/>
              </a:rPr>
              <a:t>car  charger  </a:t>
            </a:r>
            <a:r>
              <a:rPr sz="2600" spc="80" dirty="0">
                <a:latin typeface="Times New Roman"/>
                <a:cs typeface="Times New Roman"/>
              </a:rPr>
              <a:t>interface</a:t>
            </a:r>
            <a:r>
              <a:rPr sz="2600" spc="-100" dirty="0">
                <a:latin typeface="Times New Roman"/>
                <a:cs typeface="Times New Roman"/>
              </a:rPr>
              <a:t> </a:t>
            </a:r>
            <a:r>
              <a:rPr sz="2600" spc="155" dirty="0">
                <a:latin typeface="Times New Roman"/>
                <a:cs typeface="Times New Roman"/>
              </a:rPr>
              <a:t>and</a:t>
            </a:r>
            <a:r>
              <a:rPr sz="2600" spc="-45" dirty="0">
                <a:latin typeface="Times New Roman"/>
                <a:cs typeface="Times New Roman"/>
              </a:rPr>
              <a:t> </a:t>
            </a:r>
            <a:r>
              <a:rPr sz="2600" spc="85" dirty="0">
                <a:latin typeface="Times New Roman"/>
                <a:cs typeface="Times New Roman"/>
              </a:rPr>
              <a:t>car</a:t>
            </a:r>
            <a:r>
              <a:rPr sz="2600" spc="-125" dirty="0">
                <a:latin typeface="Times New Roman"/>
                <a:cs typeface="Times New Roman"/>
              </a:rPr>
              <a:t> </a:t>
            </a:r>
            <a:r>
              <a:rPr sz="2600" spc="85" dirty="0">
                <a:latin typeface="Times New Roman"/>
                <a:cs typeface="Times New Roman"/>
              </a:rPr>
              <a:t>charger</a:t>
            </a:r>
            <a:r>
              <a:rPr sz="2600" spc="-95" dirty="0">
                <a:latin typeface="Times New Roman"/>
                <a:cs typeface="Times New Roman"/>
              </a:rPr>
              <a:t> </a:t>
            </a:r>
            <a:r>
              <a:rPr sz="2600" spc="120" dirty="0">
                <a:latin typeface="Times New Roman"/>
                <a:cs typeface="Times New Roman"/>
              </a:rPr>
              <a:t>into</a:t>
            </a:r>
            <a:r>
              <a:rPr sz="2600" spc="-114" dirty="0">
                <a:latin typeface="Times New Roman"/>
                <a:cs typeface="Times New Roman"/>
              </a:rPr>
              <a:t> </a:t>
            </a:r>
            <a:r>
              <a:rPr sz="2600" spc="160" dirty="0">
                <a:latin typeface="Times New Roman"/>
                <a:cs typeface="Times New Roman"/>
              </a:rPr>
              <a:t>the  </a:t>
            </a:r>
            <a:r>
              <a:rPr sz="2600" spc="80" dirty="0">
                <a:latin typeface="Times New Roman"/>
                <a:cs typeface="Times New Roman"/>
              </a:rPr>
              <a:t>cigarette </a:t>
            </a:r>
            <a:r>
              <a:rPr sz="2600" spc="85" dirty="0">
                <a:latin typeface="Times New Roman"/>
                <a:cs typeface="Times New Roman"/>
              </a:rPr>
              <a:t>lighter </a:t>
            </a:r>
            <a:r>
              <a:rPr sz="2600" spc="70" dirty="0">
                <a:latin typeface="Times New Roman"/>
                <a:cs typeface="Times New Roman"/>
              </a:rPr>
              <a:t>power </a:t>
            </a:r>
            <a:r>
              <a:rPr sz="2600" spc="75" dirty="0">
                <a:latin typeface="Times New Roman"/>
                <a:cs typeface="Times New Roman"/>
              </a:rPr>
              <a:t>supply </a:t>
            </a:r>
            <a:r>
              <a:rPr sz="2600" spc="60" dirty="0">
                <a:latin typeface="Times New Roman"/>
                <a:cs typeface="Times New Roman"/>
              </a:rPr>
              <a:t>so  </a:t>
            </a:r>
            <a:r>
              <a:rPr sz="2600" spc="170" dirty="0">
                <a:latin typeface="Times New Roman"/>
                <a:cs typeface="Times New Roman"/>
              </a:rPr>
              <a:t>that </a:t>
            </a:r>
            <a:r>
              <a:rPr sz="2600" spc="65" dirty="0">
                <a:latin typeface="Times New Roman"/>
                <a:cs typeface="Times New Roman"/>
              </a:rPr>
              <a:t>your </a:t>
            </a:r>
            <a:r>
              <a:rPr sz="2600" spc="25" dirty="0">
                <a:latin typeface="Times New Roman"/>
                <a:cs typeface="Times New Roman"/>
              </a:rPr>
              <a:t>cell </a:t>
            </a:r>
            <a:r>
              <a:rPr sz="2600" spc="150" dirty="0">
                <a:latin typeface="Times New Roman"/>
                <a:cs typeface="Times New Roman"/>
              </a:rPr>
              <a:t>phone </a:t>
            </a:r>
            <a:r>
              <a:rPr sz="2600" spc="114" dirty="0">
                <a:latin typeface="Times New Roman"/>
                <a:cs typeface="Times New Roman"/>
              </a:rPr>
              <a:t>can </a:t>
            </a:r>
            <a:r>
              <a:rPr sz="2600" spc="80" dirty="0">
                <a:latin typeface="Times New Roman"/>
                <a:cs typeface="Times New Roman"/>
              </a:rPr>
              <a:t>get </a:t>
            </a:r>
            <a:r>
              <a:rPr sz="2600" spc="160" dirty="0">
                <a:latin typeface="Times New Roman"/>
                <a:cs typeface="Times New Roman"/>
              </a:rPr>
              <a:t>the  </a:t>
            </a:r>
            <a:r>
              <a:rPr sz="2600" spc="110" dirty="0">
                <a:latin typeface="Times New Roman"/>
                <a:cs typeface="Times New Roman"/>
              </a:rPr>
              <a:t>appropriate </a:t>
            </a:r>
            <a:r>
              <a:rPr sz="2600" spc="45" dirty="0">
                <a:latin typeface="Times New Roman"/>
                <a:cs typeface="Times New Roman"/>
              </a:rPr>
              <a:t>voltage </a:t>
            </a:r>
            <a:r>
              <a:rPr sz="2600" spc="110" dirty="0">
                <a:latin typeface="Times New Roman"/>
                <a:cs typeface="Times New Roman"/>
              </a:rPr>
              <a:t>required </a:t>
            </a:r>
            <a:r>
              <a:rPr sz="2600" spc="50" dirty="0">
                <a:latin typeface="Times New Roman"/>
                <a:cs typeface="Times New Roman"/>
              </a:rPr>
              <a:t>for  </a:t>
            </a:r>
            <a:r>
              <a:rPr sz="2600" spc="70" dirty="0">
                <a:latin typeface="Times New Roman"/>
                <a:cs typeface="Times New Roman"/>
              </a:rPr>
              <a:t>charging.</a:t>
            </a:r>
            <a:endParaRPr sz="2600">
              <a:latin typeface="Times New Roman"/>
              <a:cs typeface="Times New Roman"/>
            </a:endParaRPr>
          </a:p>
        </p:txBody>
      </p:sp>
      <p:sp>
        <p:nvSpPr>
          <p:cNvPr id="8" name="object 8"/>
          <p:cNvSpPr txBox="1">
            <a:spLocks noGrp="1"/>
          </p:cNvSpPr>
          <p:nvPr>
            <p:ph type="title"/>
          </p:nvPr>
        </p:nvSpPr>
        <p:spPr>
          <a:xfrm>
            <a:off x="444500" y="327406"/>
            <a:ext cx="2672080"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35" dirty="0"/>
              <a:t> </a:t>
            </a:r>
            <a:r>
              <a:rPr spc="-245" dirty="0"/>
              <a:t>2</a:t>
            </a:r>
          </a:p>
        </p:txBody>
      </p:sp>
      <p:sp>
        <p:nvSpPr>
          <p:cNvPr id="9" name="object 9"/>
          <p:cNvSpPr/>
          <p:nvPr/>
        </p:nvSpPr>
        <p:spPr>
          <a:xfrm>
            <a:off x="5600700" y="1143000"/>
            <a:ext cx="3543299" cy="35433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872990"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55" dirty="0">
                <a:latin typeface="Times New Roman"/>
                <a:cs typeface="Times New Roman"/>
              </a:rPr>
              <a:t>an </a:t>
            </a:r>
            <a:r>
              <a:rPr sz="2600" spc="70" dirty="0">
                <a:latin typeface="Times New Roman"/>
                <a:cs typeface="Times New Roman"/>
              </a:rPr>
              <a:t>interface.</a:t>
            </a:r>
            <a:r>
              <a:rPr sz="2600" spc="-434" dirty="0">
                <a:latin typeface="Times New Roman"/>
                <a:cs typeface="Times New Roman"/>
              </a:rPr>
              <a:t> </a:t>
            </a:r>
            <a:r>
              <a:rPr sz="2600" spc="-125" dirty="0">
                <a:latin typeface="Times New Roman"/>
                <a:cs typeface="Times New Roman"/>
              </a:rPr>
              <a:t>(</a:t>
            </a:r>
            <a:r>
              <a:rPr sz="2600" i="1" spc="-125" dirty="0">
                <a:latin typeface="Georgia"/>
                <a:cs typeface="Georgia"/>
              </a:rPr>
              <a:t>Shape.java)</a:t>
            </a:r>
            <a:endParaRPr sz="2600">
              <a:latin typeface="Georgia"/>
              <a:cs typeface="Georgia"/>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9" name="object 9"/>
          <p:cNvSpPr txBox="1"/>
          <p:nvPr/>
        </p:nvSpPr>
        <p:spPr>
          <a:xfrm>
            <a:off x="914400" y="1828800"/>
            <a:ext cx="7077709" cy="12014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60" dirty="0">
                <a:solidFill>
                  <a:srgbClr val="92D050"/>
                </a:solidFill>
                <a:latin typeface="Arial"/>
                <a:cs typeface="Arial"/>
              </a:rPr>
              <a:t>Shape</a:t>
            </a:r>
            <a:r>
              <a:rPr sz="2400" b="1" spc="-20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40" dirty="0">
                <a:solidFill>
                  <a:srgbClr val="92D050"/>
                </a:solidFill>
                <a:latin typeface="Arial"/>
                <a:cs typeface="Arial"/>
              </a:rPr>
              <a:t>void</a:t>
            </a:r>
            <a:r>
              <a:rPr sz="2400" b="1" spc="60" dirty="0">
                <a:solidFill>
                  <a:srgbClr val="92D050"/>
                </a:solidFill>
                <a:latin typeface="Arial"/>
                <a:cs typeface="Arial"/>
              </a:rPr>
              <a:t> </a:t>
            </a:r>
            <a:r>
              <a:rPr sz="2400" b="1" spc="-80" dirty="0">
                <a:solidFill>
                  <a:srgbClr val="92D050"/>
                </a:solidFill>
                <a:latin typeface="Arial"/>
                <a:cs typeface="Arial"/>
              </a:rPr>
              <a:t>draw();</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2</a:t>
            </a:r>
          </a:p>
        </p:txBody>
      </p:sp>
      <p:sp>
        <p:nvSpPr>
          <p:cNvPr id="8" name="object 8"/>
          <p:cNvSpPr/>
          <p:nvPr/>
        </p:nvSpPr>
        <p:spPr>
          <a:xfrm>
            <a:off x="914400" y="914400"/>
            <a:ext cx="8229600" cy="1938655"/>
          </a:xfrm>
          <a:custGeom>
            <a:avLst/>
            <a:gdLst/>
            <a:ahLst/>
            <a:cxnLst/>
            <a:rect l="l" t="t" r="r" b="b"/>
            <a:pathLst>
              <a:path w="8229600" h="1938655">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9" name="object 9"/>
          <p:cNvSpPr/>
          <p:nvPr/>
        </p:nvSpPr>
        <p:spPr>
          <a:xfrm>
            <a:off x="914400" y="2924555"/>
            <a:ext cx="8229600" cy="1938655"/>
          </a:xfrm>
          <a:custGeom>
            <a:avLst/>
            <a:gdLst/>
            <a:ahLst/>
            <a:cxnLst/>
            <a:rect l="l" t="t" r="r" b="b"/>
            <a:pathLst>
              <a:path w="8229600" h="1938654">
                <a:moveTo>
                  <a:pt x="0" y="1938528"/>
                </a:moveTo>
                <a:lnTo>
                  <a:pt x="8229600" y="1938528"/>
                </a:lnTo>
                <a:lnTo>
                  <a:pt x="8229600" y="0"/>
                </a:lnTo>
                <a:lnTo>
                  <a:pt x="0" y="0"/>
                </a:lnTo>
                <a:lnTo>
                  <a:pt x="0" y="1938528"/>
                </a:lnTo>
                <a:close/>
              </a:path>
            </a:pathLst>
          </a:custGeom>
          <a:solidFill>
            <a:srgbClr val="000000"/>
          </a:solidFill>
        </p:spPr>
        <p:txBody>
          <a:bodyPr wrap="square" lIns="0" tIns="0" rIns="0" bIns="0" rtlCol="0"/>
          <a:lstStyle/>
          <a:p>
            <a:endParaRPr/>
          </a:p>
        </p:txBody>
      </p:sp>
      <p:sp>
        <p:nvSpPr>
          <p:cNvPr id="10" name="object 10"/>
          <p:cNvSpPr/>
          <p:nvPr/>
        </p:nvSpPr>
        <p:spPr>
          <a:xfrm>
            <a:off x="914400" y="4919471"/>
            <a:ext cx="8229600" cy="1938655"/>
          </a:xfrm>
          <a:custGeom>
            <a:avLst/>
            <a:gdLst/>
            <a:ahLst/>
            <a:cxnLst/>
            <a:rect l="l" t="t" r="r" b="b"/>
            <a:pathLst>
              <a:path w="8229600" h="1938654">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11" name="object 11"/>
          <p:cNvSpPr txBox="1"/>
          <p:nvPr/>
        </p:nvSpPr>
        <p:spPr>
          <a:xfrm>
            <a:off x="535940" y="376174"/>
            <a:ext cx="8463280" cy="6414770"/>
          </a:xfrm>
          <a:prstGeom prst="rect">
            <a:avLst/>
          </a:prstGeom>
        </p:spPr>
        <p:txBody>
          <a:bodyPr vert="horz" wrap="square" lIns="0" tIns="106680" rIns="0" bIns="0" rtlCol="0">
            <a:spAutoFit/>
          </a:bodyPr>
          <a:lstStyle/>
          <a:p>
            <a:pPr marL="12700">
              <a:lnSpc>
                <a:spcPct val="100000"/>
              </a:lnSpc>
              <a:spcBef>
                <a:spcPts val="840"/>
              </a:spcBef>
            </a:pPr>
            <a:r>
              <a:rPr sz="2250" spc="-570" dirty="0">
                <a:solidFill>
                  <a:srgbClr val="0AD0D9"/>
                </a:solidFill>
                <a:latin typeface="Arial"/>
                <a:cs typeface="Arial"/>
              </a:rPr>
              <a:t> </a:t>
            </a:r>
            <a:r>
              <a:rPr sz="2400" spc="70" dirty="0">
                <a:latin typeface="Times New Roman"/>
                <a:cs typeface="Times New Roman"/>
              </a:rPr>
              <a:t>Create</a:t>
            </a:r>
            <a:r>
              <a:rPr sz="2400" spc="-114" dirty="0">
                <a:latin typeface="Times New Roman"/>
                <a:cs typeface="Times New Roman"/>
              </a:rPr>
              <a:t> </a:t>
            </a:r>
            <a:r>
              <a:rPr sz="2400" spc="85" dirty="0">
                <a:latin typeface="Times New Roman"/>
                <a:cs typeface="Times New Roman"/>
              </a:rPr>
              <a:t>concrete</a:t>
            </a:r>
            <a:r>
              <a:rPr sz="2400" spc="-85" dirty="0">
                <a:latin typeface="Times New Roman"/>
                <a:cs typeface="Times New Roman"/>
              </a:rPr>
              <a:t> </a:t>
            </a:r>
            <a:r>
              <a:rPr sz="2400" spc="40" dirty="0">
                <a:latin typeface="Times New Roman"/>
                <a:cs typeface="Times New Roman"/>
              </a:rPr>
              <a:t>classes</a:t>
            </a:r>
            <a:r>
              <a:rPr sz="2400" spc="-40" dirty="0">
                <a:latin typeface="Times New Roman"/>
                <a:cs typeface="Times New Roman"/>
              </a:rPr>
              <a:t> </a:t>
            </a:r>
            <a:r>
              <a:rPr sz="2400" spc="105" dirty="0">
                <a:latin typeface="Times New Roman"/>
                <a:cs typeface="Times New Roman"/>
              </a:rPr>
              <a:t>implementing</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105" dirty="0">
                <a:latin typeface="Times New Roman"/>
                <a:cs typeface="Times New Roman"/>
              </a:rPr>
              <a:t>same</a:t>
            </a:r>
            <a:r>
              <a:rPr sz="2400" spc="-75" dirty="0">
                <a:latin typeface="Times New Roman"/>
                <a:cs typeface="Times New Roman"/>
              </a:rPr>
              <a:t> </a:t>
            </a:r>
            <a:r>
              <a:rPr sz="2400" spc="70" dirty="0">
                <a:latin typeface="Times New Roman"/>
                <a:cs typeface="Times New Roman"/>
              </a:rPr>
              <a:t>interface.</a:t>
            </a:r>
            <a:endParaRPr sz="2400">
              <a:latin typeface="Times New Roman"/>
              <a:cs typeface="Times New Roman"/>
            </a:endParaRPr>
          </a:p>
          <a:p>
            <a:pPr marL="859790" marR="2609215" indent="-390525">
              <a:lnSpc>
                <a:spcPct val="100000"/>
              </a:lnSpc>
              <a:spcBef>
                <a:spcPts val="74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20" dirty="0">
                <a:solidFill>
                  <a:srgbClr val="92D050"/>
                </a:solidFill>
                <a:latin typeface="Arial"/>
                <a:cs typeface="Arial"/>
              </a:rPr>
              <a:t>Rectangle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30" dirty="0">
                <a:solidFill>
                  <a:srgbClr val="92D050"/>
                </a:solidFill>
                <a:latin typeface="Arial"/>
                <a:cs typeface="Arial"/>
              </a:rPr>
              <a:t>draw()</a:t>
            </a:r>
            <a:r>
              <a:rPr sz="2400" b="1" spc="-8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55" dirty="0">
                <a:solidFill>
                  <a:srgbClr val="92D050"/>
                </a:solidFill>
                <a:latin typeface="Arial"/>
                <a:cs typeface="Arial"/>
              </a:rPr>
              <a:t>Rectangle::draw()</a:t>
            </a:r>
            <a:r>
              <a:rPr sz="2400" b="1" spc="-22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marR="2999105" indent="-390525">
              <a:lnSpc>
                <a:spcPct val="100000"/>
              </a:lnSpc>
              <a:spcBef>
                <a:spcPts val="142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85" dirty="0">
                <a:solidFill>
                  <a:srgbClr val="92D050"/>
                </a:solidFill>
                <a:latin typeface="Arial"/>
                <a:cs typeface="Arial"/>
              </a:rPr>
              <a:t>Square 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70" dirty="0">
                <a:solidFill>
                  <a:srgbClr val="92D050"/>
                </a:solidFill>
                <a:latin typeface="Arial"/>
                <a:cs typeface="Arial"/>
              </a:rPr>
              <a:t>Square::draw()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marR="2999105" indent="-390525">
              <a:lnSpc>
                <a:spcPct val="100000"/>
              </a:lnSpc>
              <a:spcBef>
                <a:spcPts val="130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40" dirty="0">
                <a:solidFill>
                  <a:srgbClr val="92D050"/>
                </a:solidFill>
                <a:latin typeface="Arial"/>
                <a:cs typeface="Arial"/>
              </a:rPr>
              <a:t>Circle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65" dirty="0">
                <a:solidFill>
                  <a:srgbClr val="92D050"/>
                </a:solidFill>
                <a:latin typeface="Arial"/>
                <a:cs typeface="Arial"/>
              </a:rPr>
              <a:t>Circle::draw()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914400" y="1295400"/>
            <a:ext cx="8077200" cy="5562600"/>
          </a:xfrm>
          <a:custGeom>
            <a:avLst/>
            <a:gdLst/>
            <a:ahLst/>
            <a:cxnLst/>
            <a:rect l="l" t="t" r="r" b="b"/>
            <a:pathLst>
              <a:path w="8077200" h="5562600">
                <a:moveTo>
                  <a:pt x="8077200" y="5562597"/>
                </a:moveTo>
                <a:lnTo>
                  <a:pt x="8077200" y="0"/>
                </a:lnTo>
                <a:lnTo>
                  <a:pt x="0" y="0"/>
                </a:lnTo>
                <a:lnTo>
                  <a:pt x="0" y="5562597"/>
                </a:lnTo>
                <a:lnTo>
                  <a:pt x="8077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535940" y="469138"/>
            <a:ext cx="7943850" cy="6355715"/>
          </a:xfrm>
          <a:prstGeom prst="rect">
            <a:avLst/>
          </a:prstGeom>
        </p:spPr>
        <p:txBody>
          <a:bodyPr vert="horz" wrap="square" lIns="0" tIns="13335" rIns="0" bIns="0" rtlCol="0">
            <a:spAutoFit/>
          </a:bodyPr>
          <a:lstStyle/>
          <a:p>
            <a:pPr marL="285115" marR="397510" indent="-27305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95" dirty="0">
                <a:latin typeface="Times New Roman"/>
                <a:cs typeface="Times New Roman"/>
              </a:rPr>
              <a:t>a </a:t>
            </a:r>
            <a:r>
              <a:rPr sz="2600" spc="50" dirty="0">
                <a:latin typeface="Times New Roman"/>
                <a:cs typeface="Times New Roman"/>
              </a:rPr>
              <a:t>Factory </a:t>
            </a:r>
            <a:r>
              <a:rPr sz="2600" spc="130" dirty="0">
                <a:latin typeface="Times New Roman"/>
                <a:cs typeface="Times New Roman"/>
              </a:rPr>
              <a:t>to </a:t>
            </a:r>
            <a:r>
              <a:rPr sz="2600" spc="95" dirty="0">
                <a:latin typeface="Times New Roman"/>
                <a:cs typeface="Times New Roman"/>
              </a:rPr>
              <a:t>generate </a:t>
            </a:r>
            <a:r>
              <a:rPr sz="2600" spc="90" dirty="0">
                <a:latin typeface="Times New Roman"/>
                <a:cs typeface="Times New Roman"/>
              </a:rPr>
              <a:t>object </a:t>
            </a:r>
            <a:r>
              <a:rPr sz="2600" spc="20" dirty="0">
                <a:latin typeface="Times New Roman"/>
                <a:cs typeface="Times New Roman"/>
              </a:rPr>
              <a:t>of </a:t>
            </a:r>
            <a:r>
              <a:rPr sz="2600" spc="95" dirty="0">
                <a:latin typeface="Times New Roman"/>
                <a:cs typeface="Times New Roman"/>
              </a:rPr>
              <a:t>concrete </a:t>
            </a:r>
            <a:r>
              <a:rPr sz="2600" spc="-365" dirty="0">
                <a:latin typeface="Times New Roman"/>
                <a:cs typeface="Times New Roman"/>
              </a:rPr>
              <a:t>class  </a:t>
            </a:r>
            <a:r>
              <a:rPr sz="2600" spc="105" dirty="0">
                <a:latin typeface="Times New Roman"/>
                <a:cs typeface="Times New Roman"/>
              </a:rPr>
              <a:t>based </a:t>
            </a:r>
            <a:r>
              <a:rPr sz="2600" spc="160" dirty="0">
                <a:latin typeface="Times New Roman"/>
                <a:cs typeface="Times New Roman"/>
              </a:rPr>
              <a:t>on</a:t>
            </a:r>
            <a:r>
              <a:rPr sz="2600" spc="-470" dirty="0">
                <a:latin typeface="Times New Roman"/>
                <a:cs typeface="Times New Roman"/>
              </a:rPr>
              <a:t> </a:t>
            </a:r>
            <a:r>
              <a:rPr sz="2600" spc="40" dirty="0">
                <a:latin typeface="Times New Roman"/>
                <a:cs typeface="Times New Roman"/>
              </a:rPr>
              <a:t>given </a:t>
            </a:r>
            <a:r>
              <a:rPr sz="2600" spc="100" dirty="0">
                <a:latin typeface="Times New Roman"/>
                <a:cs typeface="Times New Roman"/>
              </a:rPr>
              <a:t>information. </a:t>
            </a:r>
            <a:r>
              <a:rPr sz="2600" spc="-114" dirty="0">
                <a:latin typeface="Times New Roman"/>
                <a:cs typeface="Times New Roman"/>
              </a:rPr>
              <a:t>(</a:t>
            </a:r>
            <a:r>
              <a:rPr sz="2600" i="1" spc="-114" dirty="0">
                <a:latin typeface="Georgia"/>
                <a:cs typeface="Georgia"/>
              </a:rPr>
              <a:t>ShapeFactory.java)</a:t>
            </a:r>
            <a:endParaRPr sz="2600">
              <a:latin typeface="Georgia"/>
              <a:cs typeface="Georgia"/>
            </a:endParaRPr>
          </a:p>
          <a:p>
            <a:pPr marL="469900">
              <a:lnSpc>
                <a:spcPct val="100000"/>
              </a:lnSpc>
              <a:spcBef>
                <a:spcPts val="39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75" dirty="0">
                <a:solidFill>
                  <a:srgbClr val="92D050"/>
                </a:solidFill>
                <a:latin typeface="Arial"/>
                <a:cs typeface="Arial"/>
              </a:rPr>
              <a:t>ShapeFactory</a:t>
            </a:r>
            <a:r>
              <a:rPr sz="2400" b="1" spc="1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a:lnSpc>
                <a:spcPct val="100000"/>
              </a:lnSpc>
            </a:pPr>
            <a:r>
              <a:rPr sz="2400" b="1" spc="-15" dirty="0">
                <a:solidFill>
                  <a:srgbClr val="92D050"/>
                </a:solidFill>
                <a:latin typeface="Arial"/>
                <a:cs typeface="Arial"/>
              </a:rPr>
              <a:t>//use </a:t>
            </a:r>
            <a:r>
              <a:rPr sz="2400" b="1" spc="-290" dirty="0">
                <a:solidFill>
                  <a:srgbClr val="92D050"/>
                </a:solidFill>
                <a:latin typeface="Arial"/>
                <a:cs typeface="Arial"/>
              </a:rPr>
              <a:t>getShape </a:t>
            </a:r>
            <a:r>
              <a:rPr sz="2400" b="1" spc="-370" dirty="0">
                <a:solidFill>
                  <a:srgbClr val="92D050"/>
                </a:solidFill>
                <a:latin typeface="Arial"/>
                <a:cs typeface="Arial"/>
              </a:rPr>
              <a:t>method</a:t>
            </a:r>
            <a:r>
              <a:rPr sz="2400" b="1" spc="-75" dirty="0">
                <a:solidFill>
                  <a:srgbClr val="92D050"/>
                </a:solidFill>
                <a:latin typeface="Arial"/>
                <a:cs typeface="Arial"/>
              </a:rPr>
              <a:t> </a:t>
            </a:r>
            <a:r>
              <a:rPr sz="2400" b="1" spc="35" dirty="0">
                <a:solidFill>
                  <a:srgbClr val="92D050"/>
                </a:solidFill>
                <a:latin typeface="Arial"/>
                <a:cs typeface="Arial"/>
              </a:rPr>
              <a:t>to </a:t>
            </a:r>
            <a:r>
              <a:rPr sz="2400" b="1" spc="-80" dirty="0">
                <a:solidFill>
                  <a:srgbClr val="92D050"/>
                </a:solidFill>
                <a:latin typeface="Arial"/>
                <a:cs typeface="Arial"/>
              </a:rPr>
              <a:t>get </a:t>
            </a:r>
            <a:r>
              <a:rPr sz="2400" b="1" spc="-105" dirty="0">
                <a:solidFill>
                  <a:srgbClr val="92D050"/>
                </a:solidFill>
                <a:latin typeface="Arial"/>
                <a:cs typeface="Arial"/>
              </a:rPr>
              <a:t>object </a:t>
            </a:r>
            <a:r>
              <a:rPr sz="2400" b="1" spc="35" dirty="0">
                <a:solidFill>
                  <a:srgbClr val="92D050"/>
                </a:solidFill>
                <a:latin typeface="Arial"/>
                <a:cs typeface="Arial"/>
              </a:rPr>
              <a:t>of </a:t>
            </a:r>
            <a:r>
              <a:rPr sz="2400" b="1" spc="-135" dirty="0">
                <a:solidFill>
                  <a:srgbClr val="92D050"/>
                </a:solidFill>
                <a:latin typeface="Arial"/>
                <a:cs typeface="Arial"/>
              </a:rPr>
              <a:t>type</a:t>
            </a:r>
            <a:r>
              <a:rPr sz="2400" b="1" spc="-240" dirty="0">
                <a:solidFill>
                  <a:srgbClr val="92D050"/>
                </a:solidFill>
                <a:latin typeface="Arial"/>
                <a:cs typeface="Arial"/>
              </a:rPr>
              <a:t> </a:t>
            </a:r>
            <a:r>
              <a:rPr sz="2400" b="1" spc="-305" dirty="0">
                <a:solidFill>
                  <a:srgbClr val="92D050"/>
                </a:solidFill>
                <a:latin typeface="Arial"/>
                <a:cs typeface="Arial"/>
              </a:rPr>
              <a:t>shape</a:t>
            </a:r>
            <a:endParaRPr sz="2400">
              <a:latin typeface="Arial"/>
              <a:cs typeface="Arial"/>
            </a:endParaRPr>
          </a:p>
          <a:p>
            <a:pPr marL="1250315" marR="1866900" indent="-390525">
              <a:lnSpc>
                <a:spcPct val="100000"/>
              </a:lnSpc>
            </a:pPr>
            <a:r>
              <a:rPr sz="2400" b="1" spc="-105" dirty="0">
                <a:solidFill>
                  <a:srgbClr val="92D050"/>
                </a:solidFill>
                <a:latin typeface="Arial"/>
                <a:cs typeface="Arial"/>
              </a:rPr>
              <a:t>public </a:t>
            </a:r>
            <a:r>
              <a:rPr sz="2400" b="1" spc="-360" dirty="0">
                <a:solidFill>
                  <a:srgbClr val="92D050"/>
                </a:solidFill>
                <a:latin typeface="Arial"/>
                <a:cs typeface="Arial"/>
              </a:rPr>
              <a:t>Shape </a:t>
            </a:r>
            <a:r>
              <a:rPr sz="2400" b="1" spc="-195" dirty="0">
                <a:solidFill>
                  <a:srgbClr val="92D050"/>
                </a:solidFill>
                <a:latin typeface="Arial"/>
                <a:cs typeface="Arial"/>
              </a:rPr>
              <a:t>getShape(String </a:t>
            </a:r>
            <a:r>
              <a:rPr sz="2400" b="1" spc="-275" dirty="0">
                <a:solidFill>
                  <a:srgbClr val="92D050"/>
                </a:solidFill>
                <a:latin typeface="Arial"/>
                <a:cs typeface="Arial"/>
              </a:rPr>
              <a:t>shapeType){  </a:t>
            </a:r>
            <a:r>
              <a:rPr sz="2400" b="1" spc="-185" dirty="0">
                <a:solidFill>
                  <a:srgbClr val="92D050"/>
                </a:solidFill>
                <a:latin typeface="Arial"/>
                <a:cs typeface="Arial"/>
              </a:rPr>
              <a:t>if(shapeType </a:t>
            </a:r>
            <a:r>
              <a:rPr sz="2400" b="1" spc="-235" dirty="0">
                <a:solidFill>
                  <a:srgbClr val="92D050"/>
                </a:solidFill>
                <a:latin typeface="Arial"/>
                <a:cs typeface="Arial"/>
              </a:rPr>
              <a:t>==</a:t>
            </a:r>
            <a:r>
              <a:rPr sz="2400" b="1" spc="-165" dirty="0">
                <a:solidFill>
                  <a:srgbClr val="92D050"/>
                </a:solidFill>
                <a:latin typeface="Arial"/>
                <a:cs typeface="Arial"/>
              </a:rPr>
              <a:t> </a:t>
            </a:r>
            <a:r>
              <a:rPr sz="2400" b="1" spc="70" dirty="0">
                <a:solidFill>
                  <a:srgbClr val="92D050"/>
                </a:solidFill>
                <a:latin typeface="Arial"/>
                <a:cs typeface="Arial"/>
              </a:rPr>
              <a:t>null){</a:t>
            </a:r>
            <a:endParaRPr sz="2400">
              <a:latin typeface="Arial"/>
              <a:cs typeface="Arial"/>
            </a:endParaRPr>
          </a:p>
          <a:p>
            <a:pPr marL="1640205">
              <a:lnSpc>
                <a:spcPct val="100000"/>
              </a:lnSpc>
            </a:pPr>
            <a:r>
              <a:rPr sz="2400" b="1" spc="-85" dirty="0">
                <a:solidFill>
                  <a:srgbClr val="92D050"/>
                </a:solidFill>
                <a:latin typeface="Arial"/>
                <a:cs typeface="Arial"/>
              </a:rPr>
              <a:t>return</a:t>
            </a:r>
            <a:r>
              <a:rPr sz="2400" b="1" spc="45" dirty="0">
                <a:solidFill>
                  <a:srgbClr val="92D050"/>
                </a:solidFill>
                <a:latin typeface="Arial"/>
                <a:cs typeface="Arial"/>
              </a:rPr>
              <a:t> </a:t>
            </a:r>
            <a:r>
              <a:rPr sz="2400" b="1" spc="70" dirty="0">
                <a:solidFill>
                  <a:srgbClr val="92D050"/>
                </a:solidFill>
                <a:latin typeface="Arial"/>
                <a:cs typeface="Arial"/>
              </a:rPr>
              <a:t>null;</a:t>
            </a:r>
            <a:endParaRPr sz="2400">
              <a:latin typeface="Arial"/>
              <a:cs typeface="Arial"/>
            </a:endParaRPr>
          </a:p>
          <a:p>
            <a:pPr marL="1250315">
              <a:lnSpc>
                <a:spcPct val="100000"/>
              </a:lnSpc>
            </a:pPr>
            <a:r>
              <a:rPr sz="2400" b="1" spc="385" dirty="0">
                <a:solidFill>
                  <a:srgbClr val="92D050"/>
                </a:solidFill>
                <a:latin typeface="Arial"/>
                <a:cs typeface="Arial"/>
              </a:rPr>
              <a:t>}</a:t>
            </a:r>
            <a:endParaRPr sz="2400">
              <a:latin typeface="Arial"/>
              <a:cs typeface="Arial"/>
            </a:endParaRPr>
          </a:p>
          <a:p>
            <a:pPr marL="1250315">
              <a:lnSpc>
                <a:spcPct val="100000"/>
              </a:lnSpc>
            </a:pPr>
            <a:r>
              <a:rPr sz="2400" b="1" spc="-204" dirty="0">
                <a:solidFill>
                  <a:srgbClr val="92D050"/>
                </a:solidFill>
                <a:latin typeface="Arial"/>
                <a:cs typeface="Arial"/>
              </a:rPr>
              <a:t>if(shapeType.equalsIgnoreCase("CIRCLE")){</a:t>
            </a:r>
            <a:endParaRPr sz="2400">
              <a:latin typeface="Arial"/>
              <a:cs typeface="Arial"/>
            </a:endParaRPr>
          </a:p>
          <a:p>
            <a:pPr marL="1640205">
              <a:lnSpc>
                <a:spcPct val="100000"/>
              </a:lnSpc>
              <a:spcBef>
                <a:spcPts val="5"/>
              </a:spcBef>
            </a:pP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65" dirty="0">
                <a:solidFill>
                  <a:srgbClr val="92D050"/>
                </a:solidFill>
                <a:latin typeface="Arial"/>
                <a:cs typeface="Arial"/>
              </a:rPr>
              <a:t> </a:t>
            </a:r>
            <a:r>
              <a:rPr sz="2400" b="1" spc="45" dirty="0">
                <a:solidFill>
                  <a:srgbClr val="92D050"/>
                </a:solidFill>
                <a:latin typeface="Arial"/>
                <a:cs typeface="Arial"/>
              </a:rPr>
              <a:t>Circle();</a:t>
            </a:r>
            <a:endParaRPr sz="2400">
              <a:latin typeface="Arial"/>
              <a:cs typeface="Arial"/>
            </a:endParaRPr>
          </a:p>
          <a:p>
            <a:pPr marL="1640205" marR="5080" indent="-390525">
              <a:lnSpc>
                <a:spcPct val="100000"/>
              </a:lnSpc>
            </a:pPr>
            <a:r>
              <a:rPr sz="2400" b="1" spc="385" dirty="0">
                <a:solidFill>
                  <a:srgbClr val="92D050"/>
                </a:solidFill>
                <a:latin typeface="Arial"/>
                <a:cs typeface="Arial"/>
              </a:rPr>
              <a:t>} </a:t>
            </a:r>
            <a:r>
              <a:rPr sz="2400" b="1" spc="-70" dirty="0">
                <a:solidFill>
                  <a:srgbClr val="92D050"/>
                </a:solidFill>
                <a:latin typeface="Arial"/>
                <a:cs typeface="Arial"/>
              </a:rPr>
              <a:t>else</a:t>
            </a:r>
            <a:r>
              <a:rPr sz="2400" b="1" spc="-250" dirty="0">
                <a:solidFill>
                  <a:srgbClr val="92D050"/>
                </a:solidFill>
                <a:latin typeface="Arial"/>
                <a:cs typeface="Arial"/>
              </a:rPr>
              <a:t> </a:t>
            </a:r>
            <a:r>
              <a:rPr sz="2400" b="1" spc="-260" dirty="0">
                <a:solidFill>
                  <a:srgbClr val="92D050"/>
                </a:solidFill>
                <a:latin typeface="Arial"/>
                <a:cs typeface="Arial"/>
              </a:rPr>
              <a:t>if(shapeType.equalsIgnoreCase("RECTANGLE")){  </a:t>
            </a: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70" dirty="0">
                <a:solidFill>
                  <a:srgbClr val="92D050"/>
                </a:solidFill>
                <a:latin typeface="Arial"/>
                <a:cs typeface="Arial"/>
              </a:rPr>
              <a:t> </a:t>
            </a:r>
            <a:r>
              <a:rPr sz="2400" b="1" spc="-110" dirty="0">
                <a:solidFill>
                  <a:srgbClr val="92D050"/>
                </a:solidFill>
                <a:latin typeface="Arial"/>
                <a:cs typeface="Arial"/>
              </a:rPr>
              <a:t>Rectangle();</a:t>
            </a:r>
            <a:endParaRPr sz="2400">
              <a:latin typeface="Arial"/>
              <a:cs typeface="Arial"/>
            </a:endParaRPr>
          </a:p>
          <a:p>
            <a:pPr marL="1250315">
              <a:lnSpc>
                <a:spcPct val="100000"/>
              </a:lnSpc>
            </a:pPr>
            <a:r>
              <a:rPr sz="2400" b="1" spc="385" dirty="0">
                <a:solidFill>
                  <a:srgbClr val="92D050"/>
                </a:solidFill>
                <a:latin typeface="Arial"/>
                <a:cs typeface="Arial"/>
              </a:rPr>
              <a:t>} </a:t>
            </a:r>
            <a:r>
              <a:rPr sz="2400" b="1" spc="-70" dirty="0">
                <a:solidFill>
                  <a:srgbClr val="92D050"/>
                </a:solidFill>
                <a:latin typeface="Arial"/>
                <a:cs typeface="Arial"/>
              </a:rPr>
              <a:t>else</a:t>
            </a:r>
            <a:r>
              <a:rPr sz="2400" b="1" spc="-260" dirty="0">
                <a:solidFill>
                  <a:srgbClr val="92D050"/>
                </a:solidFill>
                <a:latin typeface="Arial"/>
                <a:cs typeface="Arial"/>
              </a:rPr>
              <a:t> </a:t>
            </a:r>
            <a:r>
              <a:rPr sz="2400" b="1" spc="-240" dirty="0">
                <a:solidFill>
                  <a:srgbClr val="92D050"/>
                </a:solidFill>
                <a:latin typeface="Arial"/>
                <a:cs typeface="Arial"/>
              </a:rPr>
              <a:t>if(shapeType.equalsIgnoreCase("SQUARE")){</a:t>
            </a:r>
            <a:endParaRPr sz="2400">
              <a:latin typeface="Arial"/>
              <a:cs typeface="Arial"/>
            </a:endParaRPr>
          </a:p>
          <a:p>
            <a:pPr marL="1640205">
              <a:lnSpc>
                <a:spcPct val="100000"/>
              </a:lnSpc>
            </a:pP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70" dirty="0">
                <a:solidFill>
                  <a:srgbClr val="92D050"/>
                </a:solidFill>
                <a:latin typeface="Arial"/>
                <a:cs typeface="Arial"/>
              </a:rPr>
              <a:t> </a:t>
            </a:r>
            <a:r>
              <a:rPr sz="2400" b="1" spc="-114" dirty="0">
                <a:solidFill>
                  <a:srgbClr val="92D050"/>
                </a:solidFill>
                <a:latin typeface="Arial"/>
                <a:cs typeface="Arial"/>
              </a:rPr>
              <a:t>Square();</a:t>
            </a:r>
            <a:endParaRPr sz="2400">
              <a:latin typeface="Arial"/>
              <a:cs typeface="Arial"/>
            </a:endParaRPr>
          </a:p>
          <a:p>
            <a:pPr marL="1250315">
              <a:lnSpc>
                <a:spcPct val="100000"/>
              </a:lnSpc>
            </a:pPr>
            <a:r>
              <a:rPr sz="2400" b="1" spc="385" dirty="0">
                <a:solidFill>
                  <a:srgbClr val="92D050"/>
                </a:solidFill>
                <a:latin typeface="Arial"/>
                <a:cs typeface="Arial"/>
              </a:rPr>
              <a:t>}</a:t>
            </a:r>
            <a:endParaRPr sz="2400">
              <a:latin typeface="Arial"/>
              <a:cs typeface="Arial"/>
            </a:endParaRPr>
          </a:p>
          <a:p>
            <a:pPr marL="1250315">
              <a:lnSpc>
                <a:spcPct val="100000"/>
              </a:lnSpc>
            </a:pPr>
            <a:r>
              <a:rPr sz="2400" b="1" spc="-85" dirty="0">
                <a:solidFill>
                  <a:srgbClr val="92D050"/>
                </a:solidFill>
                <a:latin typeface="Arial"/>
                <a:cs typeface="Arial"/>
              </a:rPr>
              <a:t>return</a:t>
            </a:r>
            <a:r>
              <a:rPr sz="2400" b="1" spc="45" dirty="0">
                <a:solidFill>
                  <a:srgbClr val="92D050"/>
                </a:solidFill>
                <a:latin typeface="Arial"/>
                <a:cs typeface="Arial"/>
              </a:rPr>
              <a:t> </a:t>
            </a:r>
            <a:r>
              <a:rPr sz="2400" b="1" spc="70" dirty="0">
                <a:solidFill>
                  <a:srgbClr val="92D050"/>
                </a:solidFill>
                <a:latin typeface="Arial"/>
                <a:cs typeface="Arial"/>
              </a:rPr>
              <a:t>null;</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9570"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0" dirty="0"/>
              <a:t> </a:t>
            </a:r>
            <a:r>
              <a:rPr spc="-245" dirty="0"/>
              <a:t>4</a:t>
            </a:r>
          </a:p>
        </p:txBody>
      </p:sp>
      <p:sp>
        <p:nvSpPr>
          <p:cNvPr id="8" name="object 8"/>
          <p:cNvSpPr/>
          <p:nvPr/>
        </p:nvSpPr>
        <p:spPr>
          <a:xfrm>
            <a:off x="914400" y="1295400"/>
            <a:ext cx="8077200" cy="4154804"/>
          </a:xfrm>
          <a:custGeom>
            <a:avLst/>
            <a:gdLst/>
            <a:ahLst/>
            <a:cxnLst/>
            <a:rect l="l" t="t" r="r" b="b"/>
            <a:pathLst>
              <a:path w="8077200" h="4154804">
                <a:moveTo>
                  <a:pt x="0" y="4154424"/>
                </a:moveTo>
                <a:lnTo>
                  <a:pt x="8077200" y="4154424"/>
                </a:lnTo>
                <a:lnTo>
                  <a:pt x="8077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469138"/>
            <a:ext cx="7933055" cy="4892675"/>
          </a:xfrm>
          <a:prstGeom prst="rect">
            <a:avLst/>
          </a:prstGeom>
        </p:spPr>
        <p:txBody>
          <a:bodyPr vert="horz" wrap="square" lIns="0" tIns="13335" rIns="0" bIns="0" rtlCol="0">
            <a:spAutoFit/>
          </a:bodyPr>
          <a:lstStyle/>
          <a:p>
            <a:pPr marL="285115" marR="125730" indent="-273050">
              <a:lnSpc>
                <a:spcPct val="100000"/>
              </a:lnSpc>
              <a:spcBef>
                <a:spcPts val="105"/>
              </a:spcBef>
            </a:pPr>
            <a:r>
              <a:rPr sz="2450" spc="-625" dirty="0">
                <a:solidFill>
                  <a:srgbClr val="0AD0D9"/>
                </a:solidFill>
                <a:latin typeface="Arial"/>
                <a:cs typeface="Arial"/>
              </a:rPr>
              <a:t> </a:t>
            </a:r>
            <a:r>
              <a:rPr sz="2600" spc="45" dirty="0">
                <a:latin typeface="Times New Roman"/>
                <a:cs typeface="Times New Roman"/>
              </a:rPr>
              <a:t>Use</a:t>
            </a:r>
            <a:r>
              <a:rPr sz="2600" spc="-55" dirty="0">
                <a:latin typeface="Times New Roman"/>
                <a:cs typeface="Times New Roman"/>
              </a:rPr>
              <a:t> </a:t>
            </a:r>
            <a:r>
              <a:rPr sz="2600" spc="50" dirty="0">
                <a:latin typeface="Times New Roman"/>
                <a:cs typeface="Times New Roman"/>
              </a:rPr>
              <a:t>Factory</a:t>
            </a:r>
            <a:r>
              <a:rPr sz="2600" spc="-100"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80" dirty="0">
                <a:latin typeface="Times New Roman"/>
                <a:cs typeface="Times New Roman"/>
              </a:rPr>
              <a:t>get</a:t>
            </a:r>
            <a:r>
              <a:rPr sz="2600" spc="-125" dirty="0">
                <a:latin typeface="Times New Roman"/>
                <a:cs typeface="Times New Roman"/>
              </a:rPr>
              <a:t> </a:t>
            </a:r>
            <a:r>
              <a:rPr sz="2600" spc="90" dirty="0">
                <a:latin typeface="Times New Roman"/>
                <a:cs typeface="Times New Roman"/>
              </a:rPr>
              <a:t>object</a:t>
            </a:r>
            <a:r>
              <a:rPr sz="2600" spc="-145"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95" dirty="0">
                <a:latin typeface="Times New Roman"/>
                <a:cs typeface="Times New Roman"/>
              </a:rPr>
              <a:t>concrete</a:t>
            </a:r>
            <a:r>
              <a:rPr sz="2600" spc="-140" dirty="0">
                <a:latin typeface="Times New Roman"/>
                <a:cs typeface="Times New Roman"/>
              </a:rPr>
              <a:t> </a:t>
            </a:r>
            <a:r>
              <a:rPr sz="2600" spc="40" dirty="0">
                <a:latin typeface="Times New Roman"/>
                <a:cs typeface="Times New Roman"/>
              </a:rPr>
              <a:t>class</a:t>
            </a:r>
            <a:r>
              <a:rPr sz="2600" spc="-60" dirty="0">
                <a:latin typeface="Times New Roman"/>
                <a:cs typeface="Times New Roman"/>
              </a:rPr>
              <a:t> </a:t>
            </a:r>
            <a:r>
              <a:rPr sz="2600" spc="35" dirty="0">
                <a:latin typeface="Times New Roman"/>
                <a:cs typeface="Times New Roman"/>
              </a:rPr>
              <a:t>by</a:t>
            </a:r>
            <a:r>
              <a:rPr sz="2600" spc="-120" dirty="0">
                <a:latin typeface="Times New Roman"/>
                <a:cs typeface="Times New Roman"/>
              </a:rPr>
              <a:t> </a:t>
            </a:r>
            <a:r>
              <a:rPr sz="2600" spc="80" dirty="0">
                <a:latin typeface="Times New Roman"/>
                <a:cs typeface="Times New Roman"/>
              </a:rPr>
              <a:t>passing  </a:t>
            </a:r>
            <a:r>
              <a:rPr sz="2600" spc="110" dirty="0">
                <a:latin typeface="Times New Roman"/>
                <a:cs typeface="Times New Roman"/>
              </a:rPr>
              <a:t>information</a:t>
            </a:r>
            <a:r>
              <a:rPr sz="2600" spc="-125" dirty="0">
                <a:latin typeface="Times New Roman"/>
                <a:cs typeface="Times New Roman"/>
              </a:rPr>
              <a:t> </a:t>
            </a:r>
            <a:r>
              <a:rPr sz="2600" spc="120" dirty="0">
                <a:latin typeface="Times New Roman"/>
                <a:cs typeface="Times New Roman"/>
              </a:rPr>
              <a:t>such</a:t>
            </a:r>
            <a:r>
              <a:rPr sz="2600" spc="-120" dirty="0">
                <a:latin typeface="Times New Roman"/>
                <a:cs typeface="Times New Roman"/>
              </a:rPr>
              <a:t> </a:t>
            </a:r>
            <a:r>
              <a:rPr sz="2600" spc="65" dirty="0">
                <a:latin typeface="Times New Roman"/>
                <a:cs typeface="Times New Roman"/>
              </a:rPr>
              <a:t>as</a:t>
            </a:r>
            <a:r>
              <a:rPr sz="2600" spc="-80" dirty="0">
                <a:latin typeface="Times New Roman"/>
                <a:cs typeface="Times New Roman"/>
              </a:rPr>
              <a:t> </a:t>
            </a:r>
            <a:r>
              <a:rPr sz="2600" spc="75" dirty="0">
                <a:latin typeface="Times New Roman"/>
                <a:cs typeface="Times New Roman"/>
              </a:rPr>
              <a:t>type.</a:t>
            </a:r>
            <a:r>
              <a:rPr sz="2600" spc="-25" dirty="0">
                <a:latin typeface="Times New Roman"/>
                <a:cs typeface="Times New Roman"/>
              </a:rPr>
              <a:t> </a:t>
            </a:r>
            <a:r>
              <a:rPr sz="2600" spc="-95" dirty="0">
                <a:latin typeface="Times New Roman"/>
                <a:cs typeface="Times New Roman"/>
              </a:rPr>
              <a:t>(</a:t>
            </a:r>
            <a:r>
              <a:rPr sz="2600" i="1" spc="-95" dirty="0">
                <a:latin typeface="Georgia"/>
                <a:cs typeface="Georgia"/>
              </a:rPr>
              <a:t>FactoryPatternDemo.java)</a:t>
            </a:r>
            <a:endParaRPr sz="2600">
              <a:latin typeface="Georgia"/>
              <a:cs typeface="Georgia"/>
            </a:endParaRPr>
          </a:p>
          <a:p>
            <a:pPr marL="469900">
              <a:lnSpc>
                <a:spcPct val="100000"/>
              </a:lnSpc>
              <a:spcBef>
                <a:spcPts val="39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75" dirty="0">
                <a:solidFill>
                  <a:srgbClr val="92D050"/>
                </a:solidFill>
                <a:latin typeface="Arial"/>
                <a:cs typeface="Arial"/>
              </a:rPr>
              <a:t>FactoryPatternDemo</a:t>
            </a:r>
            <a:r>
              <a:rPr sz="2400" b="1" spc="2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marR="420370"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35"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 </a:t>
            </a:r>
            <a:r>
              <a:rPr sz="2400" b="1" spc="385" dirty="0">
                <a:solidFill>
                  <a:srgbClr val="92D050"/>
                </a:solidFill>
                <a:latin typeface="Arial"/>
                <a:cs typeface="Arial"/>
              </a:rPr>
              <a:t>{  </a:t>
            </a:r>
            <a:r>
              <a:rPr sz="2400" b="1" spc="-275" dirty="0">
                <a:solidFill>
                  <a:srgbClr val="92D050"/>
                </a:solidFill>
                <a:latin typeface="Arial"/>
                <a:cs typeface="Arial"/>
              </a:rPr>
              <a:t>ShapeFactory </a:t>
            </a:r>
            <a:r>
              <a:rPr sz="2400" b="1" spc="-254" dirty="0">
                <a:solidFill>
                  <a:srgbClr val="92D050"/>
                </a:solidFill>
                <a:latin typeface="Arial"/>
                <a:cs typeface="Arial"/>
              </a:rPr>
              <a:t>shapeFactory </a:t>
            </a:r>
            <a:r>
              <a:rPr sz="2400" b="1" spc="-85" dirty="0">
                <a:solidFill>
                  <a:srgbClr val="92D050"/>
                </a:solidFill>
                <a:latin typeface="Arial"/>
                <a:cs typeface="Arial"/>
              </a:rPr>
              <a:t>= </a:t>
            </a:r>
            <a:r>
              <a:rPr sz="2400" b="1" spc="-434" dirty="0">
                <a:solidFill>
                  <a:srgbClr val="92D050"/>
                </a:solidFill>
                <a:latin typeface="Arial"/>
                <a:cs typeface="Arial"/>
              </a:rPr>
              <a:t>new </a:t>
            </a:r>
            <a:r>
              <a:rPr sz="2400" b="1" spc="-175" dirty="0">
                <a:solidFill>
                  <a:srgbClr val="92D050"/>
                </a:solidFill>
                <a:latin typeface="Arial"/>
                <a:cs typeface="Arial"/>
              </a:rPr>
              <a:t>ShapeFactory();  </a:t>
            </a:r>
            <a:r>
              <a:rPr sz="2400" b="1" spc="-360" dirty="0">
                <a:solidFill>
                  <a:srgbClr val="92D050"/>
                </a:solidFill>
                <a:latin typeface="Arial"/>
                <a:cs typeface="Arial"/>
              </a:rPr>
              <a:t>Shape </a:t>
            </a:r>
            <a:r>
              <a:rPr sz="2400" b="1" spc="-305" dirty="0">
                <a:solidFill>
                  <a:srgbClr val="92D050"/>
                </a:solidFill>
                <a:latin typeface="Arial"/>
                <a:cs typeface="Arial"/>
              </a:rPr>
              <a:t>shape1 </a:t>
            </a:r>
            <a:r>
              <a:rPr sz="2400" b="1" spc="-85" dirty="0">
                <a:solidFill>
                  <a:srgbClr val="92D050"/>
                </a:solidFill>
                <a:latin typeface="Arial"/>
                <a:cs typeface="Arial"/>
              </a:rPr>
              <a:t>= </a:t>
            </a:r>
            <a:r>
              <a:rPr sz="2400" b="1" spc="-250" dirty="0">
                <a:solidFill>
                  <a:srgbClr val="92D050"/>
                </a:solidFill>
                <a:latin typeface="Arial"/>
                <a:cs typeface="Arial"/>
              </a:rPr>
              <a:t>shapeFactory.getShape("CIRCLE");  </a:t>
            </a:r>
            <a:r>
              <a:rPr sz="2400" b="1" spc="-165" dirty="0">
                <a:solidFill>
                  <a:srgbClr val="92D050"/>
                </a:solidFill>
                <a:latin typeface="Arial"/>
                <a:cs typeface="Arial"/>
              </a:rPr>
              <a:t>shape1.draw();</a:t>
            </a:r>
            <a:endParaRPr sz="2400">
              <a:latin typeface="Arial"/>
              <a:cs typeface="Arial"/>
            </a:endParaRPr>
          </a:p>
          <a:p>
            <a:pPr marL="1250315" marR="29845" indent="133985">
              <a:lnSpc>
                <a:spcPct val="100000"/>
              </a:lnSpc>
            </a:pPr>
            <a:r>
              <a:rPr sz="2400" b="1" spc="-360" dirty="0">
                <a:solidFill>
                  <a:srgbClr val="92D050"/>
                </a:solidFill>
                <a:latin typeface="Arial"/>
                <a:cs typeface="Arial"/>
              </a:rPr>
              <a:t>Shape </a:t>
            </a:r>
            <a:r>
              <a:rPr sz="2400" b="1" spc="-305" dirty="0">
                <a:solidFill>
                  <a:srgbClr val="92D050"/>
                </a:solidFill>
                <a:latin typeface="Arial"/>
                <a:cs typeface="Arial"/>
              </a:rPr>
              <a:t>shape2 </a:t>
            </a:r>
            <a:r>
              <a:rPr sz="2400" b="1" spc="-85" dirty="0">
                <a:solidFill>
                  <a:srgbClr val="92D050"/>
                </a:solidFill>
                <a:latin typeface="Arial"/>
                <a:cs typeface="Arial"/>
              </a:rPr>
              <a:t>= </a:t>
            </a:r>
            <a:r>
              <a:rPr sz="2400" b="1" spc="-310" dirty="0">
                <a:solidFill>
                  <a:srgbClr val="92D050"/>
                </a:solidFill>
                <a:latin typeface="Arial"/>
                <a:cs typeface="Arial"/>
              </a:rPr>
              <a:t>shapeFactory.getShape("RECTANGLE");  </a:t>
            </a:r>
            <a:r>
              <a:rPr sz="2400" b="1" spc="-165" dirty="0">
                <a:solidFill>
                  <a:srgbClr val="92D050"/>
                </a:solidFill>
                <a:latin typeface="Arial"/>
                <a:cs typeface="Arial"/>
              </a:rPr>
              <a:t>shape2.draw();</a:t>
            </a:r>
            <a:endParaRPr sz="2400">
              <a:latin typeface="Arial"/>
              <a:cs typeface="Arial"/>
            </a:endParaRPr>
          </a:p>
          <a:p>
            <a:pPr marL="1384300" marR="420370">
              <a:lnSpc>
                <a:spcPct val="100000"/>
              </a:lnSpc>
              <a:spcBef>
                <a:spcPts val="5"/>
              </a:spcBef>
            </a:pPr>
            <a:r>
              <a:rPr sz="2400" b="1" spc="-360" dirty="0">
                <a:solidFill>
                  <a:srgbClr val="92D050"/>
                </a:solidFill>
                <a:latin typeface="Arial"/>
                <a:cs typeface="Arial"/>
              </a:rPr>
              <a:t>Shape </a:t>
            </a:r>
            <a:r>
              <a:rPr sz="2400" b="1" spc="-305" dirty="0">
                <a:solidFill>
                  <a:srgbClr val="92D050"/>
                </a:solidFill>
                <a:latin typeface="Arial"/>
                <a:cs typeface="Arial"/>
              </a:rPr>
              <a:t>shape3 </a:t>
            </a:r>
            <a:r>
              <a:rPr sz="2400" b="1" spc="-85" dirty="0">
                <a:solidFill>
                  <a:srgbClr val="92D050"/>
                </a:solidFill>
                <a:latin typeface="Arial"/>
                <a:cs typeface="Arial"/>
              </a:rPr>
              <a:t>= </a:t>
            </a:r>
            <a:r>
              <a:rPr sz="2400" b="1" spc="-290" dirty="0">
                <a:solidFill>
                  <a:srgbClr val="92D050"/>
                </a:solidFill>
                <a:latin typeface="Arial"/>
                <a:cs typeface="Arial"/>
              </a:rPr>
              <a:t>shapeFactory.getShape("SQUARE");  </a:t>
            </a:r>
            <a:r>
              <a:rPr sz="2400" b="1" spc="-190" dirty="0">
                <a:solidFill>
                  <a:srgbClr val="92D050"/>
                </a:solidFill>
                <a:latin typeface="Arial"/>
                <a:cs typeface="Arial"/>
              </a:rPr>
              <a:t>shape3.draw();</a:t>
            </a:r>
            <a:endParaRPr sz="2400">
              <a:latin typeface="Arial"/>
              <a:cs typeface="Arial"/>
            </a:endParaRPr>
          </a:p>
          <a:p>
            <a:pPr marL="859790">
              <a:lnSpc>
                <a:spcPct val="100000"/>
              </a:lnSpc>
            </a:pPr>
            <a:r>
              <a:rPr sz="2400" b="1" spc="385" dirty="0">
                <a:solidFill>
                  <a:srgbClr val="92D050"/>
                </a:solidFill>
                <a:latin typeface="Arial"/>
                <a:cs typeface="Arial"/>
              </a:rPr>
              <a:t>}</a:t>
            </a:r>
            <a:endParaRPr sz="2400">
              <a:latin typeface="Arial"/>
              <a:cs typeface="Arial"/>
            </a:endParaRPr>
          </a:p>
          <a:p>
            <a:pPr marL="4699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444500" y="202647"/>
            <a:ext cx="2901315" cy="1374775"/>
          </a:xfrm>
          <a:prstGeom prst="rect">
            <a:avLst/>
          </a:prstGeom>
        </p:spPr>
        <p:txBody>
          <a:bodyPr vert="horz" wrap="square" lIns="0" tIns="137795" rIns="0" bIns="0" rtlCol="0">
            <a:spAutoFit/>
          </a:bodyPr>
          <a:lstStyle/>
          <a:p>
            <a:pPr marL="12700">
              <a:lnSpc>
                <a:spcPct val="100000"/>
              </a:lnSpc>
              <a:spcBef>
                <a:spcPts val="1085"/>
              </a:spcBef>
            </a:pPr>
            <a:r>
              <a:rPr sz="5000" spc="-310" dirty="0">
                <a:solidFill>
                  <a:srgbClr val="04607A"/>
                </a:solidFill>
                <a:latin typeface="Arial"/>
                <a:cs typeface="Arial"/>
              </a:rPr>
              <a:t>Step</a:t>
            </a:r>
            <a:r>
              <a:rPr sz="5000" spc="-295" dirty="0">
                <a:solidFill>
                  <a:srgbClr val="04607A"/>
                </a:solidFill>
                <a:latin typeface="Arial"/>
                <a:cs typeface="Arial"/>
              </a:rPr>
              <a:t> </a:t>
            </a:r>
            <a:r>
              <a:rPr sz="5000" spc="-245" dirty="0">
                <a:solidFill>
                  <a:srgbClr val="04607A"/>
                </a:solidFill>
                <a:latin typeface="Arial"/>
                <a:cs typeface="Arial"/>
              </a:rPr>
              <a:t>5</a:t>
            </a:r>
            <a:endParaRPr sz="5000">
              <a:latin typeface="Arial"/>
              <a:cs typeface="Arial"/>
            </a:endParaRPr>
          </a:p>
          <a:p>
            <a:pPr marL="104139">
              <a:lnSpc>
                <a:spcPct val="100000"/>
              </a:lnSpc>
              <a:spcBef>
                <a:spcPts val="51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p:nvPr/>
        </p:nvSpPr>
        <p:spPr>
          <a:xfrm>
            <a:off x="914400" y="1828800"/>
            <a:ext cx="7077709"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marR="2774950">
              <a:lnSpc>
                <a:spcPct val="100000"/>
              </a:lnSpc>
            </a:pPr>
            <a:r>
              <a:rPr sz="2400" b="1" spc="-85" dirty="0">
                <a:solidFill>
                  <a:srgbClr val="92D050"/>
                </a:solidFill>
                <a:latin typeface="Arial"/>
                <a:cs typeface="Arial"/>
              </a:rPr>
              <a:t>Inside </a:t>
            </a:r>
            <a:r>
              <a:rPr sz="2400" b="1" spc="-60" dirty="0">
                <a:solidFill>
                  <a:srgbClr val="92D050"/>
                </a:solidFill>
                <a:latin typeface="Arial"/>
                <a:cs typeface="Arial"/>
              </a:rPr>
              <a:t>Circle::draw()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55" dirty="0">
                <a:solidFill>
                  <a:srgbClr val="92D050"/>
                </a:solidFill>
                <a:latin typeface="Arial"/>
                <a:cs typeface="Arial"/>
              </a:rPr>
              <a:t>Rectangle::draw()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65" dirty="0">
                <a:solidFill>
                  <a:srgbClr val="92D050"/>
                </a:solidFill>
                <a:latin typeface="Arial"/>
                <a:cs typeface="Arial"/>
              </a:rPr>
              <a:t>Square::draw()</a:t>
            </a:r>
            <a:r>
              <a:rPr sz="2400" b="1" spc="200" dirty="0">
                <a:solidFill>
                  <a:srgbClr val="92D050"/>
                </a:solidFill>
                <a:latin typeface="Arial"/>
                <a:cs typeface="Arial"/>
              </a:rPr>
              <a:t> </a:t>
            </a:r>
            <a:r>
              <a:rPr sz="2400" b="1" spc="-270" dirty="0">
                <a:solidFill>
                  <a:srgbClr val="92D050"/>
                </a:solidFill>
                <a:latin typeface="Arial"/>
                <a:cs typeface="Arial"/>
              </a:rPr>
              <a:t>method.</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561C0E-3A96-4E47-B830-2D9C06C0A20D}"/>
              </a:ext>
            </a:extLst>
          </p:cNvPr>
          <p:cNvPicPr>
            <a:picLocks noChangeAspect="1"/>
          </p:cNvPicPr>
          <p:nvPr/>
        </p:nvPicPr>
        <p:blipFill>
          <a:blip r:embed="rId2"/>
          <a:stretch>
            <a:fillRect/>
          </a:stretch>
        </p:blipFill>
        <p:spPr>
          <a:xfrm>
            <a:off x="0" y="0"/>
            <a:ext cx="9144000" cy="6934199"/>
          </a:xfrm>
          <a:prstGeom prst="rect">
            <a:avLst/>
          </a:prstGeom>
        </p:spPr>
      </p:pic>
    </p:spTree>
    <p:extLst>
      <p:ext uri="{BB962C8B-B14F-4D97-AF65-F5344CB8AC3E}">
        <p14:creationId xmlns:p14="http://schemas.microsoft.com/office/powerpoint/2010/main" val="129460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A038-A5D0-4A1A-A614-C43E78CBD491}"/>
              </a:ext>
            </a:extLst>
          </p:cNvPr>
          <p:cNvSpPr>
            <a:spLocks noGrp="1"/>
          </p:cNvSpPr>
          <p:nvPr>
            <p:ph type="title"/>
          </p:nvPr>
        </p:nvSpPr>
        <p:spPr>
          <a:xfrm>
            <a:off x="444500" y="327406"/>
            <a:ext cx="8072119" cy="788035"/>
          </a:xfrm>
        </p:spPr>
        <p:txBody>
          <a:bodyPr/>
          <a:lstStyle/>
          <a:p>
            <a:r>
              <a:rPr lang="en-US" dirty="0"/>
              <a:t>Adapter design pattern</a:t>
            </a:r>
            <a:endParaRPr lang="en-PK" dirty="0"/>
          </a:p>
        </p:txBody>
      </p:sp>
      <p:sp>
        <p:nvSpPr>
          <p:cNvPr id="3" name="Text Placeholder 2">
            <a:extLst>
              <a:ext uri="{FF2B5EF4-FFF2-40B4-BE49-F238E27FC236}">
                <a16:creationId xmlns:a16="http://schemas.microsoft.com/office/drawing/2014/main" id="{2CFF4D4E-26E0-4CAC-8E51-F24D5D01A820}"/>
              </a:ext>
            </a:extLst>
          </p:cNvPr>
          <p:cNvSpPr>
            <a:spLocks noGrp="1"/>
          </p:cNvSpPr>
          <p:nvPr>
            <p:ph type="body" idx="1"/>
          </p:nvPr>
        </p:nvSpPr>
        <p:spPr>
          <a:xfrm>
            <a:off x="535940" y="1154938"/>
            <a:ext cx="8072119" cy="4401205"/>
          </a:xfrm>
        </p:spPr>
        <p:txBody>
          <a:bodyPr/>
          <a:lstStyle/>
          <a:p>
            <a:r>
              <a:rPr lang="en-US" b="0" i="0" dirty="0">
                <a:solidFill>
                  <a:srgbClr val="222222"/>
                </a:solidFill>
                <a:effectLst/>
                <a:latin typeface="-apple-system-font"/>
              </a:rPr>
              <a:t>The </a:t>
            </a:r>
            <a:r>
              <a:rPr lang="en-US" b="1" i="0" dirty="0">
                <a:solidFill>
                  <a:srgbClr val="222222"/>
                </a:solidFill>
                <a:effectLst/>
                <a:latin typeface="-apple-system-font"/>
              </a:rPr>
              <a:t>target interface </a:t>
            </a:r>
            <a:r>
              <a:rPr lang="en-US" b="0" i="0" dirty="0">
                <a:solidFill>
                  <a:srgbClr val="222222"/>
                </a:solidFill>
                <a:effectLst/>
                <a:latin typeface="-apple-system-font"/>
              </a:rPr>
              <a:t>defines the domain-specific interface used by the </a:t>
            </a:r>
            <a:r>
              <a:rPr lang="en-US" b="0" i="1" dirty="0">
                <a:solidFill>
                  <a:srgbClr val="222222"/>
                </a:solidFill>
                <a:effectLst/>
                <a:latin typeface="-apple-system-font"/>
              </a:rPr>
              <a:t>Client</a:t>
            </a:r>
            <a:r>
              <a:rPr lang="en-US" b="0" i="0" dirty="0">
                <a:solidFill>
                  <a:srgbClr val="222222"/>
                </a:solidFill>
                <a:effectLst/>
                <a:latin typeface="-apple-system-font"/>
              </a:rPr>
              <a:t>.</a:t>
            </a:r>
            <a:r>
              <a:rPr lang="en-US" dirty="0"/>
              <a:t/>
            </a:r>
            <a:br>
              <a:rPr lang="en-US" dirty="0"/>
            </a:br>
            <a:r>
              <a:rPr lang="en-US" b="0" i="0" dirty="0">
                <a:solidFill>
                  <a:srgbClr val="222222"/>
                </a:solidFill>
                <a:effectLst/>
                <a:latin typeface="-apple-system-font"/>
              </a:rPr>
              <a:t>The </a:t>
            </a:r>
            <a:r>
              <a:rPr lang="en-US" b="1" i="1" dirty="0">
                <a:solidFill>
                  <a:srgbClr val="222222"/>
                </a:solidFill>
                <a:effectLst/>
                <a:latin typeface="-apple-system-font"/>
              </a:rPr>
              <a:t>Client</a:t>
            </a:r>
            <a:r>
              <a:rPr lang="en-US" b="1" i="0" dirty="0">
                <a:solidFill>
                  <a:srgbClr val="222222"/>
                </a:solidFill>
                <a:effectLst/>
                <a:latin typeface="-apple-system-font"/>
              </a:rPr>
              <a:t> class </a:t>
            </a:r>
            <a:r>
              <a:rPr lang="en-US" b="0" i="0" dirty="0">
                <a:solidFill>
                  <a:srgbClr val="222222"/>
                </a:solidFill>
                <a:effectLst/>
                <a:latin typeface="-apple-system-font"/>
              </a:rPr>
              <a:t>uses the target interface.</a:t>
            </a:r>
            <a:r>
              <a:rPr lang="en-US" dirty="0"/>
              <a:t/>
            </a:r>
            <a:br>
              <a:rPr lang="en-US" dirty="0"/>
            </a:br>
            <a:r>
              <a:rPr lang="en-US" b="0" i="0" dirty="0">
                <a:solidFill>
                  <a:srgbClr val="222222"/>
                </a:solidFill>
                <a:effectLst/>
                <a:latin typeface="-apple-system-font"/>
              </a:rPr>
              <a:t>The</a:t>
            </a:r>
            <a:r>
              <a:rPr lang="en-US" b="1" i="0" dirty="0">
                <a:solidFill>
                  <a:srgbClr val="222222"/>
                </a:solidFill>
                <a:effectLst/>
                <a:latin typeface="-apple-system-font"/>
              </a:rPr>
              <a:t> </a:t>
            </a:r>
            <a:r>
              <a:rPr lang="en-US" b="1" i="1" dirty="0" err="1">
                <a:solidFill>
                  <a:srgbClr val="222222"/>
                </a:solidFill>
                <a:effectLst/>
                <a:latin typeface="-apple-system-font"/>
              </a:rPr>
              <a:t>Adaptee</a:t>
            </a:r>
            <a:r>
              <a:rPr lang="en-US" b="1" i="0" dirty="0">
                <a:solidFill>
                  <a:srgbClr val="222222"/>
                </a:solidFill>
                <a:effectLst/>
                <a:latin typeface="-apple-system-font"/>
              </a:rPr>
              <a:t> class </a:t>
            </a:r>
            <a:r>
              <a:rPr lang="en-US" b="0" i="0" dirty="0">
                <a:solidFill>
                  <a:srgbClr val="222222"/>
                </a:solidFill>
                <a:effectLst/>
                <a:latin typeface="-apple-system-font"/>
              </a:rPr>
              <a:t>defines an existing interface where adaption will be applied.</a:t>
            </a:r>
            <a:r>
              <a:rPr lang="en-US" b="0" i="0" dirty="0">
                <a:solidFill>
                  <a:srgbClr val="000000"/>
                </a:solidFill>
                <a:effectLst/>
                <a:latin typeface="inter-regular"/>
              </a:rPr>
              <a:t> This is the class which is used by the Adapter class to reuse the existing functionality and modify them for desired use.</a:t>
            </a:r>
            <a:r>
              <a:rPr lang="en-US" dirty="0"/>
              <a:t/>
            </a:r>
            <a:br>
              <a:rPr lang="en-US" dirty="0"/>
            </a:br>
            <a:r>
              <a:rPr lang="en-US" b="0" i="0" dirty="0">
                <a:solidFill>
                  <a:srgbClr val="222222"/>
                </a:solidFill>
                <a:effectLst/>
                <a:latin typeface="-apple-system-font"/>
              </a:rPr>
              <a:t>The </a:t>
            </a:r>
            <a:r>
              <a:rPr lang="en-US" b="1" i="1" dirty="0">
                <a:solidFill>
                  <a:srgbClr val="222222"/>
                </a:solidFill>
                <a:effectLst/>
                <a:latin typeface="-apple-system-font"/>
              </a:rPr>
              <a:t>Adapter</a:t>
            </a:r>
            <a:r>
              <a:rPr lang="en-US" b="1" i="0" dirty="0">
                <a:solidFill>
                  <a:srgbClr val="222222"/>
                </a:solidFill>
                <a:effectLst/>
                <a:latin typeface="-apple-system-font"/>
              </a:rPr>
              <a:t> class </a:t>
            </a:r>
            <a:r>
              <a:rPr lang="en-US" b="0" i="0" dirty="0">
                <a:solidFill>
                  <a:srgbClr val="222222"/>
                </a:solidFill>
                <a:effectLst/>
                <a:latin typeface="-apple-system-font"/>
              </a:rPr>
              <a:t>adapts interface </a:t>
            </a:r>
            <a:r>
              <a:rPr lang="en-US" b="0" i="1" dirty="0" err="1">
                <a:solidFill>
                  <a:srgbClr val="222222"/>
                </a:solidFill>
                <a:effectLst/>
                <a:latin typeface="-apple-system-font"/>
              </a:rPr>
              <a:t>Adaptee</a:t>
            </a:r>
            <a:r>
              <a:rPr lang="en-US" b="0" i="0" dirty="0">
                <a:solidFill>
                  <a:srgbClr val="222222"/>
                </a:solidFill>
                <a:effectLst/>
                <a:latin typeface="-apple-system-font"/>
              </a:rPr>
              <a:t> to the </a:t>
            </a:r>
            <a:r>
              <a:rPr lang="en-US" b="0" i="1" dirty="0">
                <a:solidFill>
                  <a:srgbClr val="222222"/>
                </a:solidFill>
                <a:effectLst/>
                <a:latin typeface="-apple-system-font"/>
              </a:rPr>
              <a:t>Target</a:t>
            </a:r>
            <a:r>
              <a:rPr lang="en-US" b="0" i="0" dirty="0">
                <a:solidFill>
                  <a:srgbClr val="222222"/>
                </a:solidFill>
                <a:effectLst/>
                <a:latin typeface="-apple-system-font"/>
              </a:rPr>
              <a:t>.</a:t>
            </a:r>
            <a:r>
              <a:rPr lang="en-US" b="0" i="0" dirty="0">
                <a:solidFill>
                  <a:srgbClr val="000000"/>
                </a:solidFill>
                <a:effectLst/>
                <a:latin typeface="inter-regular"/>
              </a:rPr>
              <a:t> This class is a wrapper class which implements the desired target interface and modifies the specific request available from the </a:t>
            </a:r>
            <a:r>
              <a:rPr lang="en-US" b="0" i="0" dirty="0" err="1">
                <a:solidFill>
                  <a:srgbClr val="000000"/>
                </a:solidFill>
                <a:effectLst/>
                <a:latin typeface="inter-regular"/>
              </a:rPr>
              <a:t>Adaptee</a:t>
            </a:r>
            <a:r>
              <a:rPr lang="en-US" b="0" i="0" dirty="0">
                <a:solidFill>
                  <a:srgbClr val="000000"/>
                </a:solidFill>
                <a:effectLst/>
                <a:latin typeface="inter-regular"/>
              </a:rPr>
              <a:t> class.</a:t>
            </a:r>
            <a:endParaRPr lang="en-PK" dirty="0"/>
          </a:p>
        </p:txBody>
      </p:sp>
    </p:spTree>
    <p:extLst>
      <p:ext uri="{BB962C8B-B14F-4D97-AF65-F5344CB8AC3E}">
        <p14:creationId xmlns:p14="http://schemas.microsoft.com/office/powerpoint/2010/main" val="335798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B2DB-B8C8-438C-B5D0-B6924484E825}"/>
              </a:ext>
            </a:extLst>
          </p:cNvPr>
          <p:cNvSpPr>
            <a:spLocks noGrp="1"/>
          </p:cNvSpPr>
          <p:nvPr>
            <p:ph type="title"/>
          </p:nvPr>
        </p:nvSpPr>
        <p:spPr>
          <a:xfrm>
            <a:off x="444500" y="327406"/>
            <a:ext cx="8163559" cy="1107996"/>
          </a:xfrm>
        </p:spPr>
        <p:txBody>
          <a:bodyPr/>
          <a:lstStyle/>
          <a:p>
            <a:r>
              <a:rPr lang="en-US" sz="3600" dirty="0"/>
              <a:t>Difference between Façade and Adapter</a:t>
            </a:r>
            <a:endParaRPr lang="en-PK" sz="3600" dirty="0"/>
          </a:p>
        </p:txBody>
      </p:sp>
      <p:sp>
        <p:nvSpPr>
          <p:cNvPr id="3" name="Text Placeholder 2">
            <a:extLst>
              <a:ext uri="{FF2B5EF4-FFF2-40B4-BE49-F238E27FC236}">
                <a16:creationId xmlns:a16="http://schemas.microsoft.com/office/drawing/2014/main" id="{FB913ACC-992E-43A2-87B0-FEA16A61192B}"/>
              </a:ext>
            </a:extLst>
          </p:cNvPr>
          <p:cNvSpPr>
            <a:spLocks noGrp="1"/>
          </p:cNvSpPr>
          <p:nvPr>
            <p:ph type="body" idx="1"/>
          </p:nvPr>
        </p:nvSpPr>
        <p:spPr>
          <a:xfrm>
            <a:off x="609600" y="1905000"/>
            <a:ext cx="8072119" cy="2007870"/>
          </a:xfrm>
        </p:spPr>
        <p:txBody>
          <a:bodyPr/>
          <a:lstStyle/>
          <a:p>
            <a:pPr algn="l"/>
            <a:r>
              <a:rPr lang="en-US" b="0" i="0" dirty="0">
                <a:solidFill>
                  <a:srgbClr val="444444"/>
                </a:solidFill>
                <a:effectLst/>
                <a:latin typeface="PT Sans" panose="020B0503020203020204" pitchFamily="34" charset="0"/>
              </a:rPr>
              <a:t>Facade defines a new interface, whereas Adapter reuses an old interface. Remember that Adapter makes two existing interfaces work together as opposed to defining an entirely new one.</a:t>
            </a:r>
          </a:p>
          <a:p>
            <a:endParaRPr lang="en-PK" dirty="0"/>
          </a:p>
        </p:txBody>
      </p:sp>
    </p:spTree>
    <p:extLst>
      <p:ext uri="{BB962C8B-B14F-4D97-AF65-F5344CB8AC3E}">
        <p14:creationId xmlns:p14="http://schemas.microsoft.com/office/powerpoint/2010/main" val="352805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9F529C3-C941-49FD-8C67-82F134F64B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586029-32A0-47E5-9AEC-AE3ABA6B9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8326594-2A08-4766-BAB7-50ED7053E699}"/>
              </a:ext>
            </a:extLst>
          </p:cNvPr>
          <p:cNvPicPr>
            <a:picLocks noChangeAspect="1"/>
          </p:cNvPicPr>
          <p:nvPr/>
        </p:nvPicPr>
        <p:blipFill>
          <a:blip r:embed="rId3"/>
          <a:stretch>
            <a:fillRect/>
          </a:stretch>
        </p:blipFill>
        <p:spPr>
          <a:xfrm>
            <a:off x="482600" y="2073883"/>
            <a:ext cx="3971037" cy="2710232"/>
          </a:xfrm>
          <a:prstGeom prst="rect">
            <a:avLst/>
          </a:prstGeom>
        </p:spPr>
      </p:pic>
      <p:cxnSp>
        <p:nvCxnSpPr>
          <p:cNvPr id="17" name="Straight Connector 16">
            <a:extLst>
              <a:ext uri="{FF2B5EF4-FFF2-40B4-BE49-F238E27FC236}">
                <a16:creationId xmlns:a16="http://schemas.microsoft.com/office/drawing/2014/main" id="{8C730EAB-A532-4295-A302-FB4B90DB9F5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996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AA77819-F1AE-43F9-BBDF-509205134E5E}"/>
              </a:ext>
            </a:extLst>
          </p:cNvPr>
          <p:cNvPicPr>
            <a:picLocks noChangeAspect="1"/>
          </p:cNvPicPr>
          <p:nvPr/>
        </p:nvPicPr>
        <p:blipFill>
          <a:blip r:embed="rId4"/>
          <a:stretch>
            <a:fillRect/>
          </a:stretch>
        </p:blipFill>
        <p:spPr>
          <a:xfrm>
            <a:off x="4690362" y="1905115"/>
            <a:ext cx="3971037" cy="3047770"/>
          </a:xfrm>
          <a:prstGeom prst="rect">
            <a:avLst/>
          </a:prstGeom>
        </p:spPr>
      </p:pic>
      <p:sp>
        <p:nvSpPr>
          <p:cNvPr id="14" name="TextBox 13">
            <a:extLst>
              <a:ext uri="{FF2B5EF4-FFF2-40B4-BE49-F238E27FC236}">
                <a16:creationId xmlns:a16="http://schemas.microsoft.com/office/drawing/2014/main" id="{32A53903-372B-4D66-946A-086785296760}"/>
              </a:ext>
            </a:extLst>
          </p:cNvPr>
          <p:cNvSpPr txBox="1"/>
          <p:nvPr/>
        </p:nvSpPr>
        <p:spPr>
          <a:xfrm>
            <a:off x="609600" y="554206"/>
            <a:ext cx="4572000" cy="523220"/>
          </a:xfrm>
          <a:prstGeom prst="rect">
            <a:avLst/>
          </a:prstGeom>
          <a:noFill/>
        </p:spPr>
        <p:txBody>
          <a:bodyPr wrap="square">
            <a:spAutoFit/>
          </a:bodyPr>
          <a:lstStyle/>
          <a:p>
            <a:pPr algn="l"/>
            <a:r>
              <a:rPr lang="en-US" sz="2800" b="1" i="0" dirty="0">
                <a:solidFill>
                  <a:srgbClr val="222222"/>
                </a:solidFill>
                <a:effectLst/>
                <a:latin typeface="+mj-lt"/>
              </a:rPr>
              <a:t>Implementation</a:t>
            </a:r>
          </a:p>
        </p:txBody>
      </p:sp>
    </p:spTree>
    <p:extLst>
      <p:ext uri="{BB962C8B-B14F-4D97-AF65-F5344CB8AC3E}">
        <p14:creationId xmlns:p14="http://schemas.microsoft.com/office/powerpoint/2010/main" val="220123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A807-20D0-4941-B931-8D4F20DA31E8}"/>
              </a:ext>
            </a:extLst>
          </p:cNvPr>
          <p:cNvSpPr>
            <a:spLocks noGrp="1"/>
          </p:cNvSpPr>
          <p:nvPr>
            <p:ph type="title"/>
          </p:nvPr>
        </p:nvSpPr>
        <p:spPr>
          <a:xfrm>
            <a:off x="535940" y="430358"/>
            <a:ext cx="8072119" cy="788035"/>
          </a:xfrm>
        </p:spPr>
        <p:txBody>
          <a:bodyPr/>
          <a:lstStyle/>
          <a:p>
            <a:endParaRPr lang="en-PK"/>
          </a:p>
        </p:txBody>
      </p:sp>
      <p:sp>
        <p:nvSpPr>
          <p:cNvPr id="3" name="Text Placeholder 2">
            <a:extLst>
              <a:ext uri="{FF2B5EF4-FFF2-40B4-BE49-F238E27FC236}">
                <a16:creationId xmlns:a16="http://schemas.microsoft.com/office/drawing/2014/main" id="{637BC533-F3CC-4029-92C8-9CD9CAD13625}"/>
              </a:ext>
            </a:extLst>
          </p:cNvPr>
          <p:cNvSpPr>
            <a:spLocks noGrp="1"/>
          </p:cNvSpPr>
          <p:nvPr>
            <p:ph type="body" idx="1"/>
          </p:nvPr>
        </p:nvSpPr>
        <p:spPr/>
        <p:txBody>
          <a:bodyPr/>
          <a:lstStyle/>
          <a:p>
            <a:endParaRPr lang="en-PK" dirty="0"/>
          </a:p>
        </p:txBody>
      </p:sp>
      <p:pic>
        <p:nvPicPr>
          <p:cNvPr id="5" name="Picture 4">
            <a:extLst>
              <a:ext uri="{FF2B5EF4-FFF2-40B4-BE49-F238E27FC236}">
                <a16:creationId xmlns:a16="http://schemas.microsoft.com/office/drawing/2014/main" id="{A07F67B1-B23D-4403-8B20-25348D7CA453}"/>
              </a:ext>
            </a:extLst>
          </p:cNvPr>
          <p:cNvPicPr>
            <a:picLocks noChangeAspect="1"/>
          </p:cNvPicPr>
          <p:nvPr/>
        </p:nvPicPr>
        <p:blipFill>
          <a:blip r:embed="rId2"/>
          <a:stretch>
            <a:fillRect/>
          </a:stretch>
        </p:blipFill>
        <p:spPr>
          <a:xfrm>
            <a:off x="0" y="402296"/>
            <a:ext cx="9144000" cy="6053408"/>
          </a:xfrm>
          <a:prstGeom prst="rect">
            <a:avLst/>
          </a:prstGeom>
        </p:spPr>
      </p:pic>
    </p:spTree>
    <p:extLst>
      <p:ext uri="{BB962C8B-B14F-4D97-AF65-F5344CB8AC3E}">
        <p14:creationId xmlns:p14="http://schemas.microsoft.com/office/powerpoint/2010/main" val="156195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2501</TotalTime>
  <Words>1568</Words>
  <Application>Microsoft Office PowerPoint</Application>
  <PresentationFormat>On-screen Show (4:3)</PresentationFormat>
  <Paragraphs>265</Paragraphs>
  <Slides>44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-apple-system-font</vt:lpstr>
      <vt:lpstr>Arial</vt:lpstr>
      <vt:lpstr>Calibri</vt:lpstr>
      <vt:lpstr>Courier New</vt:lpstr>
      <vt:lpstr>Georgia</vt:lpstr>
      <vt:lpstr>inter-regular</vt:lpstr>
      <vt:lpstr>PT Sans</vt:lpstr>
      <vt:lpstr>Times New Roman</vt:lpstr>
      <vt:lpstr>Office Theme</vt:lpstr>
      <vt:lpstr>PowerPoint Presentation</vt:lpstr>
      <vt:lpstr>Adapter Design Pattern</vt:lpstr>
      <vt:lpstr>Example 1</vt:lpstr>
      <vt:lpstr>Example 2</vt:lpstr>
      <vt:lpstr>PowerPoint Presentation</vt:lpstr>
      <vt:lpstr>Adapter design pattern</vt:lpstr>
      <vt:lpstr>Difference between Façade and Adapter</vt:lpstr>
      <vt:lpstr>PowerPoint Presentation</vt:lpstr>
      <vt:lpstr>PowerPoint Presentation</vt:lpstr>
      <vt:lpstr>Class Adapter </vt:lpstr>
      <vt:lpstr>Class Adapter</vt:lpstr>
      <vt:lpstr>Object Adapter </vt:lpstr>
      <vt:lpstr>Object Adapter</vt:lpstr>
      <vt:lpstr>Example 3  We are demonstrating use of Adapter pattern via  following example in which an audio player device can  play mp3 files only and wants to use an advanced audio  player capable of playing vlc and mp4 files.</vt:lpstr>
      <vt:lpstr>Implementation</vt:lpstr>
      <vt:lpstr>Implementation</vt:lpstr>
      <vt:lpstr>MediaAdapter</vt:lpstr>
      <vt:lpstr>PowerPoint Presentation</vt:lpstr>
      <vt:lpstr>Step 1</vt:lpstr>
      <vt:lpstr>Step 2</vt:lpstr>
      <vt:lpstr>Step 2</vt:lpstr>
      <vt:lpstr>Step 3</vt:lpstr>
      <vt:lpstr>Step 4</vt:lpstr>
      <vt:lpstr>Step 5</vt:lpstr>
      <vt:lpstr>Step 6</vt:lpstr>
      <vt:lpstr>PowerPoint Presentation</vt:lpstr>
      <vt:lpstr>Factory Pattern  Factory pattern is one of the most used design  patterns in Java. This type of design pattern comes  under creational pattern as this pattern provides one  of the best ways to create an object.</vt:lpstr>
      <vt:lpstr>Intent </vt:lpstr>
      <vt:lpstr>Problem </vt:lpstr>
      <vt:lpstr>Solution </vt:lpstr>
      <vt:lpstr>Solution</vt:lpstr>
      <vt:lpstr>PowerPoint Presentation</vt:lpstr>
      <vt:lpstr>PowerPoint Presentation</vt:lpstr>
      <vt:lpstr>PowerPoint Presentation</vt:lpstr>
      <vt:lpstr>PowerPoint Presentation</vt:lpstr>
      <vt:lpstr>PowerPoint Presentation</vt:lpstr>
      <vt:lpstr>PowerPoint Presentation</vt:lpstr>
      <vt:lpstr>Implementation  We're going to create a Shape interface and concrete  classes implementing the Shape interface. A factory  class ShapeFactory is defined as a next step.</vt:lpstr>
      <vt:lpstr>Implementation</vt:lpstr>
      <vt:lpstr>Step 1</vt:lpstr>
      <vt:lpstr>Step 2</vt:lpstr>
      <vt:lpstr>Step 3</vt:lpstr>
      <vt:lpstr>Step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Nida Munawar</cp:lastModifiedBy>
  <cp:revision>18</cp:revision>
  <dcterms:created xsi:type="dcterms:W3CDTF">2018-08-13T07:15:26Z</dcterms:created>
  <dcterms:modified xsi:type="dcterms:W3CDTF">2022-12-07T06:34:59Z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2017-05-18T00:00:00Z</vt:filetime>
  </property>
  <property fmtid="{D5CDD505-2E9C-101B-9397-08002B2CF9AE}" pid="3" name="Creator">
    <vt:lpwstr>Microsoft® PowerPoint® 2016</vt:lpwstr>
  </property>
  <property fmtid="{D5CDD505-2E9C-101B-9397-08002B2CF9AE}" pid="4" name="LastSaved">
    <vt:filetime>2018-08-13T00:00:00Z</vt:filetime>
  </property>
</Properties>
</file>