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73" r:id="rId2"/>
    <p:sldId id="306" r:id="rId3"/>
    <p:sldId id="274" r:id="rId4"/>
    <p:sldId id="271" r:id="rId5"/>
    <p:sldId id="305" r:id="rId6"/>
    <p:sldId id="272" r:id="rId7"/>
    <p:sldId id="275" r:id="rId8"/>
    <p:sldId id="276" r:id="rId9"/>
    <p:sldId id="307" r:id="rId10"/>
    <p:sldId id="308" r:id="rId11"/>
    <p:sldId id="309" r:id="rId12"/>
    <p:sldId id="277" r:id="rId13"/>
    <p:sldId id="311" r:id="rId14"/>
    <p:sldId id="312" r:id="rId15"/>
    <p:sldId id="310" r:id="rId16"/>
    <p:sldId id="313" r:id="rId17"/>
    <p:sldId id="315" r:id="rId18"/>
    <p:sldId id="320" r:id="rId19"/>
    <p:sldId id="314" r:id="rId20"/>
    <p:sldId id="316" r:id="rId21"/>
    <p:sldId id="317" r:id="rId22"/>
    <p:sldId id="319" r:id="rId23"/>
    <p:sldId id="318"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21" r:id="rId46"/>
    <p:sldId id="300" r:id="rId47"/>
    <p:sldId id="330" r:id="rId48"/>
    <p:sldId id="331" r:id="rId49"/>
    <p:sldId id="332" r:id="rId50"/>
    <p:sldId id="325" r:id="rId51"/>
    <p:sldId id="327" r:id="rId52"/>
    <p:sldId id="326" r:id="rId53"/>
    <p:sldId id="329" r:id="rId54"/>
    <p:sldId id="328" r:id="rId55"/>
    <p:sldId id="301" r:id="rId56"/>
    <p:sldId id="302" r:id="rId57"/>
    <p:sldId id="303" r:id="rId58"/>
    <p:sldId id="304" r:id="rId5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115" d="100"/>
          <a:sy n="115" d="100"/>
        </p:scale>
        <p:origin x="149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1E05441-6BD9-4E0D-B00D-3801AA9D6931}" type="datetimeFigureOut">
              <a:rPr lang="en-US" smtClean="0"/>
              <a:t>11/22/2022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0A3A975-F0B4-4E03-A71C-0120858B67CD}" type="slidenum">
              <a:rPr lang="en-US" smtClean="0"/>
              <a:t>‹#›</a:t>
            </a:fld>
            <a:endParaRPr lang="en-US"/>
          </a:p>
        </p:txBody>
      </p:sp>
    </p:spTree>
    <p:extLst>
      <p:ext uri="{BB962C8B-B14F-4D97-AF65-F5344CB8AC3E}">
        <p14:creationId xmlns:p14="http://schemas.microsoft.com/office/powerpoint/2010/main" val="121233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0A3A975-F0B4-4E03-A71C-0120858B67CD}" type="slidenum">
              <a:rPr lang="en-US" smtClean="0"/>
              <a:t>4</a:t>
            </a:fld>
            <a:endParaRPr lang="en-US"/>
          </a:p>
        </p:txBody>
      </p:sp>
    </p:spTree>
    <p:extLst>
      <p:ext uri="{BB962C8B-B14F-4D97-AF65-F5344CB8AC3E}">
        <p14:creationId xmlns:p14="http://schemas.microsoft.com/office/powerpoint/2010/main" val="291408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3A975-F0B4-4E03-A71C-0120858B67CD}" type="slidenum">
              <a:rPr lang="en-US" smtClean="0"/>
              <a:t>13</a:t>
            </a:fld>
            <a:endParaRPr lang="en-US"/>
          </a:p>
        </p:txBody>
      </p:sp>
    </p:spTree>
    <p:extLst>
      <p:ext uri="{BB962C8B-B14F-4D97-AF65-F5344CB8AC3E}">
        <p14:creationId xmlns:p14="http://schemas.microsoft.com/office/powerpoint/2010/main" val="276891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3A975-F0B4-4E03-A71C-0120858B67CD}" type="slidenum">
              <a:rPr lang="en-US" smtClean="0"/>
              <a:t>18</a:t>
            </a:fld>
            <a:endParaRPr lang="en-US"/>
          </a:p>
        </p:txBody>
      </p:sp>
    </p:spTree>
    <p:extLst>
      <p:ext uri="{BB962C8B-B14F-4D97-AF65-F5344CB8AC3E}">
        <p14:creationId xmlns:p14="http://schemas.microsoft.com/office/powerpoint/2010/main" val="343159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3A975-F0B4-4E03-A71C-0120858B67CD}" type="slidenum">
              <a:rPr lang="en-US" smtClean="0"/>
              <a:t>19</a:t>
            </a:fld>
            <a:endParaRPr lang="en-US"/>
          </a:p>
        </p:txBody>
      </p:sp>
    </p:spTree>
    <p:extLst>
      <p:ext uri="{BB962C8B-B14F-4D97-AF65-F5344CB8AC3E}">
        <p14:creationId xmlns:p14="http://schemas.microsoft.com/office/powerpoint/2010/main" val="273968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3A975-F0B4-4E03-A71C-0120858B67CD}" type="slidenum">
              <a:rPr lang="en-US" smtClean="0"/>
              <a:t>20</a:t>
            </a:fld>
            <a:endParaRPr lang="en-US"/>
          </a:p>
        </p:txBody>
      </p:sp>
    </p:spTree>
    <p:extLst>
      <p:ext uri="{BB962C8B-B14F-4D97-AF65-F5344CB8AC3E}">
        <p14:creationId xmlns:p14="http://schemas.microsoft.com/office/powerpoint/2010/main" val="185825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0A3A975-F0B4-4E03-A71C-0120858B67CD}" type="slidenum">
              <a:rPr lang="en-US" smtClean="0"/>
              <a:t>24</a:t>
            </a:fld>
            <a:endParaRPr lang="en-US"/>
          </a:p>
        </p:txBody>
      </p:sp>
    </p:spTree>
    <p:extLst>
      <p:ext uri="{BB962C8B-B14F-4D97-AF65-F5344CB8AC3E}">
        <p14:creationId xmlns:p14="http://schemas.microsoft.com/office/powerpoint/2010/main" val="61033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3A975-F0B4-4E03-A71C-0120858B67CD}" type="slidenum">
              <a:rPr lang="en-US" smtClean="0"/>
              <a:t>25</a:t>
            </a:fld>
            <a:endParaRPr lang="en-US"/>
          </a:p>
        </p:txBody>
      </p:sp>
    </p:spTree>
    <p:extLst>
      <p:ext uri="{BB962C8B-B14F-4D97-AF65-F5344CB8AC3E}">
        <p14:creationId xmlns:p14="http://schemas.microsoft.com/office/powerpoint/2010/main" val="368381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0A3A975-F0B4-4E03-A71C-0120858B67CD}" type="slidenum">
              <a:rPr lang="en-US" smtClean="0"/>
              <a:t>49</a:t>
            </a:fld>
            <a:endParaRPr lang="en-US"/>
          </a:p>
        </p:txBody>
      </p:sp>
    </p:spTree>
    <p:extLst>
      <p:ext uri="{BB962C8B-B14F-4D97-AF65-F5344CB8AC3E}">
        <p14:creationId xmlns:p14="http://schemas.microsoft.com/office/powerpoint/2010/main" val="207199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0A3A975-F0B4-4E03-A71C-0120858B67CD}" type="slidenum">
              <a:rPr lang="en-US" smtClean="0"/>
              <a:t>52</a:t>
            </a:fld>
            <a:endParaRPr lang="en-US"/>
          </a:p>
        </p:txBody>
      </p:sp>
    </p:spTree>
    <p:extLst>
      <p:ext uri="{BB962C8B-B14F-4D97-AF65-F5344CB8AC3E}">
        <p14:creationId xmlns:p14="http://schemas.microsoft.com/office/powerpoint/2010/main" val="168392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59409"/>
            <a:ext cx="4084954" cy="756919"/>
          </a:xfrm>
          <a:prstGeom prst="rect">
            <a:avLst/>
          </a:prstGeom>
        </p:spPr>
        <p:txBody>
          <a:bodyPr wrap="square" lIns="0" tIns="0" rIns="0" bIns="0">
            <a:spAutoFit/>
          </a:bodyPr>
          <a:lstStyle>
            <a:lvl1pPr>
              <a:defRPr sz="48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074576"/>
            <a:ext cx="7769225" cy="218694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9.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54.png"/><Relationship Id="rId5" Type="http://schemas.openxmlformats.org/officeDocument/2006/relationships/image" Target="../media/image9.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3.png"/><Relationship Id="rId9" Type="http://schemas.openxmlformats.org/officeDocument/2006/relationships/image" Target="../media/image52.png"/><Relationship Id="rId1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0.png"/><Relationship Id="rId5" Type="http://schemas.openxmlformats.org/officeDocument/2006/relationships/image" Target="../media/image9.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3.png"/><Relationship Id="rId9" Type="http://schemas.openxmlformats.org/officeDocument/2006/relationships/image" Target="../media/image68.png"/><Relationship Id="rId1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5.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92.png"/><Relationship Id="rId26" Type="http://schemas.openxmlformats.org/officeDocument/2006/relationships/image" Target="../media/image100.png"/><Relationship Id="rId39" Type="http://schemas.openxmlformats.org/officeDocument/2006/relationships/image" Target="../media/image113.png"/><Relationship Id="rId21" Type="http://schemas.openxmlformats.org/officeDocument/2006/relationships/image" Target="../media/image95.png"/><Relationship Id="rId34" Type="http://schemas.openxmlformats.org/officeDocument/2006/relationships/image" Target="../media/image108.png"/><Relationship Id="rId42" Type="http://schemas.openxmlformats.org/officeDocument/2006/relationships/image" Target="../media/image116.png"/><Relationship Id="rId7" Type="http://schemas.openxmlformats.org/officeDocument/2006/relationships/image" Target="../media/image81.png"/><Relationship Id="rId2" Type="http://schemas.openxmlformats.org/officeDocument/2006/relationships/image" Target="../media/image80.png"/><Relationship Id="rId16" Type="http://schemas.openxmlformats.org/officeDocument/2006/relationships/image" Target="../media/image90.png"/><Relationship Id="rId29"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5.png"/><Relationship Id="rId24" Type="http://schemas.openxmlformats.org/officeDocument/2006/relationships/image" Target="../media/image98.png"/><Relationship Id="rId32" Type="http://schemas.openxmlformats.org/officeDocument/2006/relationships/image" Target="../media/image106.png"/><Relationship Id="rId37" Type="http://schemas.openxmlformats.org/officeDocument/2006/relationships/image" Target="../media/image111.png"/><Relationship Id="rId40" Type="http://schemas.openxmlformats.org/officeDocument/2006/relationships/image" Target="../media/image114.png"/><Relationship Id="rId45" Type="http://schemas.openxmlformats.org/officeDocument/2006/relationships/image" Target="../media/image119.png"/><Relationship Id="rId5" Type="http://schemas.openxmlformats.org/officeDocument/2006/relationships/image" Target="../media/image9.png"/><Relationship Id="rId15" Type="http://schemas.openxmlformats.org/officeDocument/2006/relationships/image" Target="../media/image89.png"/><Relationship Id="rId23" Type="http://schemas.openxmlformats.org/officeDocument/2006/relationships/image" Target="../media/image97.png"/><Relationship Id="rId28" Type="http://schemas.openxmlformats.org/officeDocument/2006/relationships/image" Target="../media/image102.png"/><Relationship Id="rId36" Type="http://schemas.openxmlformats.org/officeDocument/2006/relationships/image" Target="../media/image110.png"/><Relationship Id="rId10" Type="http://schemas.openxmlformats.org/officeDocument/2006/relationships/image" Target="../media/image84.png"/><Relationship Id="rId19" Type="http://schemas.openxmlformats.org/officeDocument/2006/relationships/image" Target="../media/image93.png"/><Relationship Id="rId31" Type="http://schemas.openxmlformats.org/officeDocument/2006/relationships/image" Target="../media/image105.png"/><Relationship Id="rId44" Type="http://schemas.openxmlformats.org/officeDocument/2006/relationships/image" Target="../media/image118.png"/><Relationship Id="rId4" Type="http://schemas.openxmlformats.org/officeDocument/2006/relationships/image" Target="../media/image3.png"/><Relationship Id="rId9" Type="http://schemas.openxmlformats.org/officeDocument/2006/relationships/image" Target="../media/image83.png"/><Relationship Id="rId14" Type="http://schemas.openxmlformats.org/officeDocument/2006/relationships/image" Target="../media/image88.png"/><Relationship Id="rId22" Type="http://schemas.openxmlformats.org/officeDocument/2006/relationships/image" Target="../media/image96.png"/><Relationship Id="rId27" Type="http://schemas.openxmlformats.org/officeDocument/2006/relationships/image" Target="../media/image101.png"/><Relationship Id="rId30" Type="http://schemas.openxmlformats.org/officeDocument/2006/relationships/image" Target="../media/image104.png"/><Relationship Id="rId35" Type="http://schemas.openxmlformats.org/officeDocument/2006/relationships/image" Target="../media/image109.png"/><Relationship Id="rId43" Type="http://schemas.openxmlformats.org/officeDocument/2006/relationships/image" Target="../media/image117.png"/><Relationship Id="rId8" Type="http://schemas.openxmlformats.org/officeDocument/2006/relationships/image" Target="../media/image82.png"/><Relationship Id="rId3" Type="http://schemas.openxmlformats.org/officeDocument/2006/relationships/image" Target="../media/image2.png"/><Relationship Id="rId12" Type="http://schemas.openxmlformats.org/officeDocument/2006/relationships/image" Target="../media/image86.png"/><Relationship Id="rId17" Type="http://schemas.openxmlformats.org/officeDocument/2006/relationships/image" Target="../media/image91.png"/><Relationship Id="rId25" Type="http://schemas.openxmlformats.org/officeDocument/2006/relationships/image" Target="../media/image99.png"/><Relationship Id="rId33" Type="http://schemas.openxmlformats.org/officeDocument/2006/relationships/image" Target="../media/image107.png"/><Relationship Id="rId38" Type="http://schemas.openxmlformats.org/officeDocument/2006/relationships/image" Target="../media/image112.png"/><Relationship Id="rId20" Type="http://schemas.openxmlformats.org/officeDocument/2006/relationships/image" Target="../media/image94.png"/><Relationship Id="rId41" Type="http://schemas.openxmlformats.org/officeDocument/2006/relationships/image" Target="../media/image115.png"/></Relationships>
</file>

<file path=ppt/slides/_rels/slide4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2.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131.png"/><Relationship Id="rId16"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6.png"/><Relationship Id="rId5" Type="http://schemas.openxmlformats.org/officeDocument/2006/relationships/image" Target="../media/image9.png"/><Relationship Id="rId15" Type="http://schemas.openxmlformats.org/officeDocument/2006/relationships/image" Target="../media/image140.png"/><Relationship Id="rId10" Type="http://schemas.openxmlformats.org/officeDocument/2006/relationships/image" Target="../media/image135.png"/><Relationship Id="rId4" Type="http://schemas.openxmlformats.org/officeDocument/2006/relationships/image" Target="../media/image3.png"/><Relationship Id="rId9" Type="http://schemas.openxmlformats.org/officeDocument/2006/relationships/image" Target="../media/image134.png"/><Relationship Id="rId14" Type="http://schemas.openxmlformats.org/officeDocument/2006/relationships/image" Target="../media/image139.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5.png"/><Relationship Id="rId26" Type="http://schemas.openxmlformats.org/officeDocument/2006/relationships/image" Target="../media/image162.png"/><Relationship Id="rId3" Type="http://schemas.openxmlformats.org/officeDocument/2006/relationships/image" Target="../media/image2.png"/><Relationship Id="rId21" Type="http://schemas.openxmlformats.org/officeDocument/2006/relationships/image" Target="../media/image139.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38.png"/><Relationship Id="rId25" Type="http://schemas.openxmlformats.org/officeDocument/2006/relationships/image" Target="../media/image161.png"/><Relationship Id="rId2" Type="http://schemas.openxmlformats.org/officeDocument/2006/relationships/image" Target="../media/image145.png"/><Relationship Id="rId16" Type="http://schemas.openxmlformats.org/officeDocument/2006/relationships/image" Target="../media/image136.png"/><Relationship Id="rId20" Type="http://schemas.openxmlformats.org/officeDocument/2006/relationships/image" Target="../media/image157.png"/><Relationship Id="rId29" Type="http://schemas.openxmlformats.org/officeDocument/2006/relationships/image" Target="../media/image16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0.png"/><Relationship Id="rId24" Type="http://schemas.openxmlformats.org/officeDocument/2006/relationships/image" Target="../media/image160.png"/><Relationship Id="rId5" Type="http://schemas.openxmlformats.org/officeDocument/2006/relationships/image" Target="../media/image9.png"/><Relationship Id="rId15" Type="http://schemas.openxmlformats.org/officeDocument/2006/relationships/image" Target="../media/image154.png"/><Relationship Id="rId23" Type="http://schemas.openxmlformats.org/officeDocument/2006/relationships/image" Target="../media/image159.png"/><Relationship Id="rId28" Type="http://schemas.openxmlformats.org/officeDocument/2006/relationships/image" Target="../media/image164.png"/><Relationship Id="rId10" Type="http://schemas.openxmlformats.org/officeDocument/2006/relationships/image" Target="../media/image149.png"/><Relationship Id="rId19" Type="http://schemas.openxmlformats.org/officeDocument/2006/relationships/image" Target="../media/image156.png"/><Relationship Id="rId4" Type="http://schemas.openxmlformats.org/officeDocument/2006/relationships/image" Target="../media/image3.png"/><Relationship Id="rId9" Type="http://schemas.openxmlformats.org/officeDocument/2006/relationships/image" Target="../media/image148.png"/><Relationship Id="rId14" Type="http://schemas.openxmlformats.org/officeDocument/2006/relationships/image" Target="../media/image153.png"/><Relationship Id="rId22" Type="http://schemas.openxmlformats.org/officeDocument/2006/relationships/image" Target="../media/image158.png"/><Relationship Id="rId27" Type="http://schemas.openxmlformats.org/officeDocument/2006/relationships/image" Target="../media/image16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1144" y="2743225"/>
            <a:ext cx="7677784" cy="6749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8242300" cy="861774"/>
          </a:xfrm>
        </p:spPr>
        <p:txBody>
          <a:bodyPr/>
          <a:lstStyle/>
          <a:p>
            <a:r>
              <a:rPr lang="en-US" sz="2800" b="1" dirty="0"/>
              <a:t>Interface in Component Diagram</a:t>
            </a:r>
            <a:br>
              <a:rPr lang="en-US" sz="2800" b="1" dirty="0"/>
            </a:br>
            <a:endParaRPr lang="en-US" sz="2800" dirty="0"/>
          </a:p>
        </p:txBody>
      </p:sp>
      <p:sp>
        <p:nvSpPr>
          <p:cNvPr id="3" name="Text Placeholder 2"/>
          <p:cNvSpPr>
            <a:spLocks noGrp="1"/>
          </p:cNvSpPr>
          <p:nvPr>
            <p:ph type="body" idx="1"/>
          </p:nvPr>
        </p:nvSpPr>
        <p:spPr>
          <a:xfrm>
            <a:off x="440146" y="1295400"/>
            <a:ext cx="7769225" cy="4001095"/>
          </a:xfrm>
        </p:spPr>
        <p:txBody>
          <a:bodyPr/>
          <a:lstStyle/>
          <a:p>
            <a:r>
              <a:rPr lang="en-US" dirty="0"/>
              <a:t>The Interface is a named set of public features. It separates the specification of functionality from its implementation by a class diagram or a subsystem. An interface symbol cannot be instantiated. It declares a contract that may be realized by zero or more classifiers such as a class or a subsystem.</a:t>
            </a:r>
          </a:p>
          <a:p>
            <a:r>
              <a:rPr lang="en-US" dirty="0"/>
              <a:t>There are two types of Interfaces in Component Diagram:</a:t>
            </a:r>
          </a:p>
          <a:p>
            <a:r>
              <a:rPr lang="en-US" b="1" dirty="0"/>
              <a:t>Provided interfaces</a:t>
            </a:r>
            <a:endParaRPr lang="en-US" dirty="0"/>
          </a:p>
          <a:p>
            <a:r>
              <a:rPr lang="en-US" b="1" dirty="0"/>
              <a:t>Required interfaces</a:t>
            </a:r>
            <a:endParaRPr lang="en-US" dirty="0"/>
          </a:p>
          <a:p>
            <a:endParaRPr lang="en-US" dirty="0"/>
          </a:p>
        </p:txBody>
      </p:sp>
    </p:spTree>
    <p:extLst>
      <p:ext uri="{BB962C8B-B14F-4D97-AF65-F5344CB8AC3E}">
        <p14:creationId xmlns:p14="http://schemas.microsoft.com/office/powerpoint/2010/main" val="242761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5803900" cy="861774"/>
          </a:xfrm>
        </p:spPr>
        <p:txBody>
          <a:bodyPr/>
          <a:lstStyle/>
          <a:p>
            <a:r>
              <a:rPr lang="en-US" sz="2800" b="1" dirty="0"/>
              <a:t>Interface in Component Diagram</a:t>
            </a:r>
            <a:br>
              <a:rPr lang="en-US" sz="2800" b="1" dirty="0"/>
            </a:br>
            <a:endParaRPr lang="en-US" sz="2800" dirty="0"/>
          </a:p>
        </p:txBody>
      </p:sp>
      <p:sp>
        <p:nvSpPr>
          <p:cNvPr id="3" name="Text Placeholder 2"/>
          <p:cNvSpPr>
            <a:spLocks noGrp="1"/>
          </p:cNvSpPr>
          <p:nvPr>
            <p:ph type="body" idx="1"/>
          </p:nvPr>
        </p:nvSpPr>
        <p:spPr>
          <a:xfrm>
            <a:off x="535940" y="1074576"/>
            <a:ext cx="7769225" cy="4001095"/>
          </a:xfrm>
        </p:spPr>
        <p:txBody>
          <a:bodyPr/>
          <a:lstStyle/>
          <a:p>
            <a:r>
              <a:rPr lang="en-US" b="1" dirty="0"/>
              <a:t>Provided interface</a:t>
            </a:r>
            <a:r>
              <a:rPr lang="en-US" dirty="0"/>
              <a:t> symbols with a complete circle at their end represent an interface that the component creates/provides - this "lollipop" symbol is shorthand for a realization relationship of an interface classifier.</a:t>
            </a:r>
          </a:p>
          <a:p>
            <a:r>
              <a:rPr lang="en-US" b="1" dirty="0"/>
              <a:t>Required Interface</a:t>
            </a:r>
            <a:r>
              <a:rPr lang="en-US" dirty="0"/>
              <a:t> symbols with only a half circle at their end (a.k.a. sockets) represent an interface that the component uses/requires (in both cases, the interface's name is placed near the interface symbol itself).</a:t>
            </a:r>
          </a:p>
          <a:p>
            <a:endParaRPr lang="en-US" dirty="0"/>
          </a:p>
          <a:p>
            <a:endParaRPr lang="en-US" dirty="0"/>
          </a:p>
        </p:txBody>
      </p:sp>
      <p:pic>
        <p:nvPicPr>
          <p:cNvPr id="4" name="Picture 3"/>
          <p:cNvPicPr>
            <a:picLocks noChangeAspect="1"/>
          </p:cNvPicPr>
          <p:nvPr/>
        </p:nvPicPr>
        <p:blipFill>
          <a:blip r:embed="rId2"/>
          <a:stretch>
            <a:fillRect/>
          </a:stretch>
        </p:blipFill>
        <p:spPr>
          <a:xfrm>
            <a:off x="1968954" y="4495800"/>
            <a:ext cx="4257675" cy="1704975"/>
          </a:xfrm>
          <a:prstGeom prst="rect">
            <a:avLst/>
          </a:prstGeom>
        </p:spPr>
      </p:pic>
    </p:spTree>
    <p:extLst>
      <p:ext uri="{BB962C8B-B14F-4D97-AF65-F5344CB8AC3E}">
        <p14:creationId xmlns:p14="http://schemas.microsoft.com/office/powerpoint/2010/main" val="122266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2576195" cy="788035"/>
          </a:xfrm>
          <a:prstGeom prst="rect">
            <a:avLst/>
          </a:prstGeom>
        </p:spPr>
        <p:txBody>
          <a:bodyPr vert="horz" wrap="square" lIns="0" tIns="12700" rIns="0" bIns="0" rtlCol="0">
            <a:spAutoFit/>
          </a:bodyPr>
          <a:lstStyle/>
          <a:p>
            <a:pPr marL="12700">
              <a:lnSpc>
                <a:spcPct val="100000"/>
              </a:lnSpc>
              <a:spcBef>
                <a:spcPts val="100"/>
              </a:spcBef>
            </a:pPr>
            <a:r>
              <a:rPr sz="5000" spc="-95" dirty="0"/>
              <a:t>I</a:t>
            </a:r>
            <a:r>
              <a:rPr sz="5000" spc="-240" dirty="0"/>
              <a:t>n</a:t>
            </a:r>
            <a:r>
              <a:rPr sz="5000" spc="240" dirty="0"/>
              <a:t>t</a:t>
            </a:r>
            <a:r>
              <a:rPr sz="5000" spc="-110" dirty="0"/>
              <a:t>er</a:t>
            </a:r>
            <a:r>
              <a:rPr sz="5000" spc="20" dirty="0"/>
              <a:t>f</a:t>
            </a:r>
            <a:r>
              <a:rPr sz="5000" spc="-405" dirty="0"/>
              <a:t>aces</a:t>
            </a:r>
            <a:endParaRPr sz="5000"/>
          </a:p>
        </p:txBody>
      </p:sp>
      <p:sp>
        <p:nvSpPr>
          <p:cNvPr id="8" name="object 8"/>
          <p:cNvSpPr txBox="1"/>
          <p:nvPr/>
        </p:nvSpPr>
        <p:spPr>
          <a:xfrm>
            <a:off x="688340" y="1548129"/>
            <a:ext cx="6821170" cy="3930015"/>
          </a:xfrm>
          <a:prstGeom prst="rect">
            <a:avLst/>
          </a:prstGeom>
        </p:spPr>
        <p:txBody>
          <a:bodyPr vert="horz" wrap="square" lIns="0" tIns="12700" rIns="0" bIns="0" rtlCol="0">
            <a:spAutoFit/>
          </a:bodyPr>
          <a:lstStyle/>
          <a:p>
            <a:pPr marL="285750" indent="-273050">
              <a:lnSpc>
                <a:spcPct val="100000"/>
              </a:lnSpc>
              <a:spcBef>
                <a:spcPts val="100"/>
              </a:spcBef>
              <a:buClr>
                <a:srgbClr val="0AD0D9"/>
              </a:buClr>
              <a:buSzPct val="93750"/>
              <a:buFont typeface="Arial"/>
              <a:buChar char=""/>
              <a:tabLst>
                <a:tab pos="286385" algn="l"/>
              </a:tabLst>
            </a:pPr>
            <a:r>
              <a:rPr sz="2400" spc="70" dirty="0">
                <a:latin typeface="Times New Roman"/>
                <a:cs typeface="Times New Roman"/>
              </a:rPr>
              <a:t>Definition:</a:t>
            </a:r>
            <a:endParaRPr sz="2400" dirty="0">
              <a:latin typeface="Times New Roman"/>
              <a:cs typeface="Times New Roman"/>
            </a:endParaRPr>
          </a:p>
          <a:p>
            <a:pPr marL="652780" lvl="1" indent="-247015">
              <a:lnSpc>
                <a:spcPct val="100000"/>
              </a:lnSpc>
              <a:spcBef>
                <a:spcPts val="15"/>
              </a:spcBef>
              <a:buClr>
                <a:srgbClr val="0E6EC5"/>
              </a:buClr>
              <a:buSzPct val="85000"/>
              <a:buFont typeface="Arial"/>
              <a:buChar char=""/>
              <a:tabLst>
                <a:tab pos="653415" algn="l"/>
              </a:tabLst>
            </a:pPr>
            <a:r>
              <a:rPr sz="2000" spc="50" dirty="0">
                <a:latin typeface="Times New Roman"/>
                <a:cs typeface="Times New Roman"/>
              </a:rPr>
              <a:t>Collection</a:t>
            </a:r>
            <a:r>
              <a:rPr sz="2000" spc="-110" dirty="0">
                <a:latin typeface="Times New Roman"/>
                <a:cs typeface="Times New Roman"/>
              </a:rPr>
              <a:t> </a:t>
            </a:r>
            <a:r>
              <a:rPr sz="2000" spc="15" dirty="0">
                <a:latin typeface="Times New Roman"/>
                <a:cs typeface="Times New Roman"/>
              </a:rPr>
              <a:t>of</a:t>
            </a:r>
            <a:r>
              <a:rPr sz="2000" spc="-10" dirty="0">
                <a:latin typeface="Times New Roman"/>
                <a:cs typeface="Times New Roman"/>
              </a:rPr>
              <a:t> </a:t>
            </a:r>
            <a:r>
              <a:rPr sz="2000" spc="90" dirty="0">
                <a:latin typeface="Times New Roman"/>
                <a:cs typeface="Times New Roman"/>
              </a:rPr>
              <a:t>operation</a:t>
            </a:r>
            <a:r>
              <a:rPr sz="2000" spc="-85" dirty="0">
                <a:latin typeface="Times New Roman"/>
                <a:cs typeface="Times New Roman"/>
              </a:rPr>
              <a:t> </a:t>
            </a:r>
            <a:r>
              <a:rPr sz="2000" spc="75" dirty="0">
                <a:latin typeface="Times New Roman"/>
                <a:cs typeface="Times New Roman"/>
              </a:rPr>
              <a:t>signatures</a:t>
            </a:r>
            <a:r>
              <a:rPr sz="2000" spc="-110" dirty="0">
                <a:latin typeface="Times New Roman"/>
                <a:cs typeface="Times New Roman"/>
              </a:rPr>
              <a:t> </a:t>
            </a:r>
            <a:r>
              <a:rPr sz="2000" spc="130" dirty="0">
                <a:latin typeface="Times New Roman"/>
                <a:cs typeface="Times New Roman"/>
              </a:rPr>
              <a:t>and/or</a:t>
            </a:r>
            <a:r>
              <a:rPr sz="2000" spc="-145" dirty="0">
                <a:latin typeface="Times New Roman"/>
                <a:cs typeface="Times New Roman"/>
              </a:rPr>
              <a:t> </a:t>
            </a:r>
            <a:r>
              <a:rPr sz="2000" spc="95" dirty="0">
                <a:latin typeface="Times New Roman"/>
                <a:cs typeface="Times New Roman"/>
              </a:rPr>
              <a:t>attribute</a:t>
            </a:r>
            <a:r>
              <a:rPr sz="2000" spc="-114" dirty="0">
                <a:latin typeface="Times New Roman"/>
                <a:cs typeface="Times New Roman"/>
              </a:rPr>
              <a:t> </a:t>
            </a:r>
            <a:r>
              <a:rPr sz="2000" spc="-70" dirty="0">
                <a:latin typeface="Times New Roman"/>
                <a:cs typeface="Times New Roman"/>
              </a:rPr>
              <a:t>defns</a:t>
            </a:r>
            <a:endParaRPr sz="2000" dirty="0">
              <a:latin typeface="Times New Roman"/>
              <a:cs typeface="Times New Roman"/>
            </a:endParaRPr>
          </a:p>
          <a:p>
            <a:pPr marL="652780" lvl="1" indent="-247015">
              <a:lnSpc>
                <a:spcPts val="2390"/>
              </a:lnSpc>
              <a:spcBef>
                <a:spcPts val="5"/>
              </a:spcBef>
              <a:buClr>
                <a:srgbClr val="0E6EC5"/>
              </a:buClr>
              <a:buSzPct val="85000"/>
              <a:buFont typeface="Arial"/>
              <a:buChar char=""/>
              <a:tabLst>
                <a:tab pos="653415" algn="l"/>
              </a:tabLst>
            </a:pPr>
            <a:r>
              <a:rPr sz="2000" spc="55" dirty="0">
                <a:latin typeface="Times New Roman"/>
                <a:cs typeface="Times New Roman"/>
              </a:rPr>
              <a:t>Defines</a:t>
            </a:r>
            <a:r>
              <a:rPr sz="2000" spc="-100" dirty="0">
                <a:latin typeface="Times New Roman"/>
                <a:cs typeface="Times New Roman"/>
              </a:rPr>
              <a:t> </a:t>
            </a:r>
            <a:r>
              <a:rPr sz="2000" spc="70" dirty="0">
                <a:latin typeface="Times New Roman"/>
                <a:cs typeface="Times New Roman"/>
              </a:rPr>
              <a:t>a</a:t>
            </a:r>
            <a:r>
              <a:rPr sz="2000" spc="-95" dirty="0">
                <a:latin typeface="Times New Roman"/>
                <a:cs typeface="Times New Roman"/>
              </a:rPr>
              <a:t> </a:t>
            </a:r>
            <a:r>
              <a:rPr sz="2000" spc="40" dirty="0">
                <a:latin typeface="Times New Roman"/>
                <a:cs typeface="Times New Roman"/>
              </a:rPr>
              <a:t>cohesive</a:t>
            </a:r>
            <a:r>
              <a:rPr sz="2000" spc="-105" dirty="0">
                <a:latin typeface="Times New Roman"/>
                <a:cs typeface="Times New Roman"/>
              </a:rPr>
              <a:t> </a:t>
            </a:r>
            <a:r>
              <a:rPr sz="2000" spc="85" dirty="0">
                <a:latin typeface="Times New Roman"/>
                <a:cs typeface="Times New Roman"/>
              </a:rPr>
              <a:t>set</a:t>
            </a:r>
            <a:r>
              <a:rPr sz="2000" spc="-100" dirty="0">
                <a:latin typeface="Times New Roman"/>
                <a:cs typeface="Times New Roman"/>
              </a:rPr>
              <a:t> </a:t>
            </a:r>
            <a:r>
              <a:rPr sz="2000" spc="15" dirty="0">
                <a:latin typeface="Times New Roman"/>
                <a:cs typeface="Times New Roman"/>
              </a:rPr>
              <a:t>of</a:t>
            </a:r>
            <a:r>
              <a:rPr sz="2000" spc="30" dirty="0">
                <a:latin typeface="Times New Roman"/>
                <a:cs typeface="Times New Roman"/>
              </a:rPr>
              <a:t> </a:t>
            </a:r>
            <a:r>
              <a:rPr sz="2000" spc="60" dirty="0">
                <a:latin typeface="Times New Roman"/>
                <a:cs typeface="Times New Roman"/>
              </a:rPr>
              <a:t>behaviors</a:t>
            </a:r>
            <a:endParaRPr sz="2000" dirty="0">
              <a:latin typeface="Times New Roman"/>
              <a:cs typeface="Times New Roman"/>
            </a:endParaRPr>
          </a:p>
          <a:p>
            <a:pPr marL="285750" indent="-273050">
              <a:lnSpc>
                <a:spcPts val="2870"/>
              </a:lnSpc>
              <a:buClr>
                <a:srgbClr val="0AD0D9"/>
              </a:buClr>
              <a:buSzPct val="93750"/>
              <a:buFont typeface="Arial"/>
              <a:buChar char=""/>
              <a:tabLst>
                <a:tab pos="286385" algn="l"/>
              </a:tabLst>
            </a:pPr>
            <a:r>
              <a:rPr sz="2400" spc="45" dirty="0">
                <a:latin typeface="Times New Roman"/>
                <a:cs typeface="Times New Roman"/>
              </a:rPr>
              <a:t>Realized</a:t>
            </a:r>
            <a:r>
              <a:rPr sz="2400" spc="-20" dirty="0">
                <a:latin typeface="Times New Roman"/>
                <a:cs typeface="Times New Roman"/>
              </a:rPr>
              <a:t> </a:t>
            </a:r>
            <a:r>
              <a:rPr sz="2400" dirty="0">
                <a:latin typeface="Times New Roman"/>
                <a:cs typeface="Times New Roman"/>
              </a:rPr>
              <a:t>by:</a:t>
            </a:r>
          </a:p>
          <a:p>
            <a:pPr marL="652780" lvl="1" indent="-247015">
              <a:lnSpc>
                <a:spcPct val="100000"/>
              </a:lnSpc>
              <a:spcBef>
                <a:spcPts val="15"/>
              </a:spcBef>
              <a:buClr>
                <a:srgbClr val="0E6EC5"/>
              </a:buClr>
              <a:buSzPct val="85000"/>
              <a:buFont typeface="Arial"/>
              <a:buChar char=""/>
              <a:tabLst>
                <a:tab pos="653415" algn="l"/>
              </a:tabLst>
            </a:pPr>
            <a:r>
              <a:rPr sz="2000" spc="100" dirty="0">
                <a:latin typeface="Times New Roman"/>
                <a:cs typeface="Times New Roman"/>
              </a:rPr>
              <a:t>Implemented</a:t>
            </a:r>
            <a:r>
              <a:rPr sz="2000" spc="-20" dirty="0">
                <a:latin typeface="Times New Roman"/>
                <a:cs typeface="Times New Roman"/>
              </a:rPr>
              <a:t> </a:t>
            </a:r>
            <a:r>
              <a:rPr sz="2000" spc="25" dirty="0">
                <a:latin typeface="Times New Roman"/>
                <a:cs typeface="Times New Roman"/>
              </a:rPr>
              <a:t>by</a:t>
            </a:r>
            <a:r>
              <a:rPr sz="2000" spc="-100" dirty="0">
                <a:latin typeface="Times New Roman"/>
                <a:cs typeface="Times New Roman"/>
              </a:rPr>
              <a:t> </a:t>
            </a:r>
            <a:r>
              <a:rPr sz="2000" spc="35" dirty="0">
                <a:latin typeface="Times New Roman"/>
                <a:cs typeface="Times New Roman"/>
              </a:rPr>
              <a:t>classes</a:t>
            </a:r>
            <a:r>
              <a:rPr sz="2000" spc="-90" dirty="0">
                <a:latin typeface="Times New Roman"/>
                <a:cs typeface="Times New Roman"/>
              </a:rPr>
              <a:t> </a:t>
            </a:r>
            <a:r>
              <a:rPr sz="2000" spc="125" dirty="0">
                <a:latin typeface="Times New Roman"/>
                <a:cs typeface="Times New Roman"/>
              </a:rPr>
              <a:t>and</a:t>
            </a:r>
            <a:r>
              <a:rPr sz="2000" spc="-60" dirty="0">
                <a:latin typeface="Times New Roman"/>
                <a:cs typeface="Times New Roman"/>
              </a:rPr>
              <a:t> </a:t>
            </a:r>
            <a:r>
              <a:rPr sz="2000" spc="100" dirty="0">
                <a:latin typeface="Times New Roman"/>
                <a:cs typeface="Times New Roman"/>
              </a:rPr>
              <a:t>components</a:t>
            </a:r>
            <a:endParaRPr sz="2000" dirty="0">
              <a:latin typeface="Times New Roman"/>
              <a:cs typeface="Times New Roman"/>
            </a:endParaRPr>
          </a:p>
          <a:p>
            <a:pPr marL="652780" lvl="1" indent="-247015">
              <a:lnSpc>
                <a:spcPts val="2390"/>
              </a:lnSpc>
              <a:buClr>
                <a:srgbClr val="0E6EC5"/>
              </a:buClr>
              <a:buSzPct val="85000"/>
              <a:buFont typeface="Arial"/>
              <a:buChar char=""/>
              <a:tabLst>
                <a:tab pos="653415" algn="l"/>
              </a:tabLst>
            </a:pPr>
            <a:r>
              <a:rPr sz="2000" spc="105" dirty="0">
                <a:latin typeface="Times New Roman"/>
                <a:cs typeface="Times New Roman"/>
              </a:rPr>
              <a:t>Implement</a:t>
            </a:r>
            <a:r>
              <a:rPr sz="2000" spc="-100" dirty="0">
                <a:latin typeface="Times New Roman"/>
                <a:cs typeface="Times New Roman"/>
              </a:rPr>
              <a:t> </a:t>
            </a:r>
            <a:r>
              <a:rPr sz="2000" spc="90" dirty="0">
                <a:latin typeface="Times New Roman"/>
                <a:cs typeface="Times New Roman"/>
              </a:rPr>
              <a:t>operations/attributes</a:t>
            </a:r>
            <a:r>
              <a:rPr sz="2000" spc="-110" dirty="0">
                <a:latin typeface="Times New Roman"/>
                <a:cs typeface="Times New Roman"/>
              </a:rPr>
              <a:t> </a:t>
            </a:r>
            <a:r>
              <a:rPr sz="2000" spc="80" dirty="0">
                <a:latin typeface="Times New Roman"/>
                <a:cs typeface="Times New Roman"/>
              </a:rPr>
              <a:t>defined</a:t>
            </a:r>
            <a:r>
              <a:rPr sz="2000" spc="-10" dirty="0">
                <a:latin typeface="Times New Roman"/>
                <a:cs typeface="Times New Roman"/>
              </a:rPr>
              <a:t> </a:t>
            </a:r>
            <a:r>
              <a:rPr sz="2000" spc="25" dirty="0">
                <a:latin typeface="Times New Roman"/>
                <a:cs typeface="Times New Roman"/>
              </a:rPr>
              <a:t>by</a:t>
            </a:r>
            <a:r>
              <a:rPr sz="2000" spc="-45" dirty="0">
                <a:latin typeface="Times New Roman"/>
                <a:cs typeface="Times New Roman"/>
              </a:rPr>
              <a:t> </a:t>
            </a:r>
            <a:r>
              <a:rPr sz="2000" spc="60" dirty="0">
                <a:latin typeface="Times New Roman"/>
                <a:cs typeface="Times New Roman"/>
              </a:rPr>
              <a:t>interface</a:t>
            </a:r>
            <a:endParaRPr sz="2000" dirty="0">
              <a:latin typeface="Times New Roman"/>
              <a:cs typeface="Times New Roman"/>
            </a:endParaRPr>
          </a:p>
          <a:p>
            <a:pPr marL="285750" indent="-273050">
              <a:lnSpc>
                <a:spcPts val="2870"/>
              </a:lnSpc>
              <a:buClr>
                <a:srgbClr val="0AD0D9"/>
              </a:buClr>
              <a:buSzPct val="93750"/>
              <a:buFont typeface="Arial"/>
              <a:buChar char=""/>
              <a:tabLst>
                <a:tab pos="286385" algn="l"/>
              </a:tabLst>
            </a:pPr>
            <a:r>
              <a:rPr sz="2400" spc="65" dirty="0">
                <a:latin typeface="Times New Roman"/>
                <a:cs typeface="Times New Roman"/>
              </a:rPr>
              <a:t>Relationships:</a:t>
            </a:r>
            <a:endParaRPr sz="2400" dirty="0">
              <a:latin typeface="Times New Roman"/>
              <a:cs typeface="Times New Roman"/>
            </a:endParaRPr>
          </a:p>
          <a:p>
            <a:pPr marL="652780" lvl="1" indent="-247015">
              <a:lnSpc>
                <a:spcPct val="100000"/>
              </a:lnSpc>
              <a:spcBef>
                <a:spcPts val="15"/>
              </a:spcBef>
              <a:buClr>
                <a:srgbClr val="0E6EC5"/>
              </a:buClr>
              <a:buSzPct val="85000"/>
              <a:buFont typeface="Arial"/>
              <a:buChar char=""/>
              <a:tabLst>
                <a:tab pos="653415" algn="l"/>
              </a:tabLst>
            </a:pPr>
            <a:r>
              <a:rPr sz="2000" spc="-95" dirty="0">
                <a:latin typeface="Times New Roman"/>
                <a:cs typeface="Times New Roman"/>
              </a:rPr>
              <a:t>A</a:t>
            </a:r>
            <a:r>
              <a:rPr sz="2000" spc="-80" dirty="0">
                <a:latin typeface="Times New Roman"/>
                <a:cs typeface="Times New Roman"/>
              </a:rPr>
              <a:t> </a:t>
            </a:r>
            <a:r>
              <a:rPr sz="2000" spc="30" dirty="0">
                <a:latin typeface="Times New Roman"/>
                <a:cs typeface="Times New Roman"/>
              </a:rPr>
              <a:t>class</a:t>
            </a:r>
            <a:r>
              <a:rPr sz="2000" spc="-85" dirty="0">
                <a:latin typeface="Times New Roman"/>
                <a:cs typeface="Times New Roman"/>
              </a:rPr>
              <a:t> </a:t>
            </a:r>
            <a:r>
              <a:rPr sz="2000" spc="85" dirty="0">
                <a:latin typeface="Times New Roman"/>
                <a:cs typeface="Times New Roman"/>
              </a:rPr>
              <a:t>can</a:t>
            </a:r>
            <a:r>
              <a:rPr sz="2000" spc="-35" dirty="0">
                <a:latin typeface="Times New Roman"/>
                <a:cs typeface="Times New Roman"/>
              </a:rPr>
              <a:t> </a:t>
            </a:r>
            <a:r>
              <a:rPr sz="2000" spc="100" dirty="0">
                <a:latin typeface="Times New Roman"/>
                <a:cs typeface="Times New Roman"/>
              </a:rPr>
              <a:t>implement</a:t>
            </a:r>
            <a:r>
              <a:rPr sz="2000" spc="-60" dirty="0">
                <a:latin typeface="Times New Roman"/>
                <a:cs typeface="Times New Roman"/>
              </a:rPr>
              <a:t> </a:t>
            </a:r>
            <a:r>
              <a:rPr sz="2000" spc="105" dirty="0">
                <a:latin typeface="Times New Roman"/>
                <a:cs typeface="Times New Roman"/>
              </a:rPr>
              <a:t>0ne</a:t>
            </a:r>
            <a:r>
              <a:rPr sz="2000" spc="-110" dirty="0">
                <a:latin typeface="Times New Roman"/>
                <a:cs typeface="Times New Roman"/>
              </a:rPr>
              <a:t> </a:t>
            </a:r>
            <a:r>
              <a:rPr sz="2000" spc="90" dirty="0">
                <a:latin typeface="Times New Roman"/>
                <a:cs typeface="Times New Roman"/>
              </a:rPr>
              <a:t>or</a:t>
            </a:r>
            <a:r>
              <a:rPr sz="2000" spc="-85" dirty="0">
                <a:latin typeface="Times New Roman"/>
                <a:cs typeface="Times New Roman"/>
              </a:rPr>
              <a:t> </a:t>
            </a:r>
            <a:r>
              <a:rPr sz="2000" spc="100" dirty="0">
                <a:latin typeface="Times New Roman"/>
                <a:cs typeface="Times New Roman"/>
              </a:rPr>
              <a:t>more</a:t>
            </a:r>
            <a:r>
              <a:rPr sz="2000" spc="-60" dirty="0">
                <a:latin typeface="Times New Roman"/>
                <a:cs typeface="Times New Roman"/>
              </a:rPr>
              <a:t> </a:t>
            </a:r>
            <a:r>
              <a:rPr sz="2000" spc="60" dirty="0">
                <a:latin typeface="Times New Roman"/>
                <a:cs typeface="Times New Roman"/>
              </a:rPr>
              <a:t>interfaces</a:t>
            </a:r>
            <a:endParaRPr sz="2000" dirty="0">
              <a:latin typeface="Times New Roman"/>
              <a:cs typeface="Times New Roman"/>
            </a:endParaRPr>
          </a:p>
          <a:p>
            <a:pPr marL="652780" lvl="1" indent="-247015">
              <a:lnSpc>
                <a:spcPts val="2390"/>
              </a:lnSpc>
              <a:buClr>
                <a:srgbClr val="0E6EC5"/>
              </a:buClr>
              <a:buSzPct val="85000"/>
              <a:buFont typeface="Arial"/>
              <a:buChar char=""/>
              <a:tabLst>
                <a:tab pos="653415" algn="l"/>
              </a:tabLst>
            </a:pPr>
            <a:r>
              <a:rPr sz="2000" spc="30" dirty="0">
                <a:latin typeface="Times New Roman"/>
                <a:cs typeface="Times New Roman"/>
              </a:rPr>
              <a:t>An</a:t>
            </a:r>
            <a:r>
              <a:rPr sz="2000" spc="-30" dirty="0">
                <a:latin typeface="Times New Roman"/>
                <a:cs typeface="Times New Roman"/>
              </a:rPr>
              <a:t> </a:t>
            </a:r>
            <a:r>
              <a:rPr sz="2000" spc="60" dirty="0">
                <a:latin typeface="Times New Roman"/>
                <a:cs typeface="Times New Roman"/>
              </a:rPr>
              <a:t>interface</a:t>
            </a:r>
            <a:r>
              <a:rPr sz="2000" spc="-120" dirty="0">
                <a:latin typeface="Times New Roman"/>
                <a:cs typeface="Times New Roman"/>
              </a:rPr>
              <a:t> </a:t>
            </a:r>
            <a:r>
              <a:rPr sz="2000" spc="85" dirty="0">
                <a:latin typeface="Times New Roman"/>
                <a:cs typeface="Times New Roman"/>
              </a:rPr>
              <a:t>can</a:t>
            </a:r>
            <a:r>
              <a:rPr sz="2000" spc="-40" dirty="0">
                <a:latin typeface="Times New Roman"/>
                <a:cs typeface="Times New Roman"/>
              </a:rPr>
              <a:t> </a:t>
            </a:r>
            <a:r>
              <a:rPr sz="2000" spc="90" dirty="0">
                <a:latin typeface="Times New Roman"/>
                <a:cs typeface="Times New Roman"/>
              </a:rPr>
              <a:t>be</a:t>
            </a:r>
            <a:r>
              <a:rPr sz="2000" spc="-50" dirty="0">
                <a:latin typeface="Times New Roman"/>
                <a:cs typeface="Times New Roman"/>
              </a:rPr>
              <a:t> </a:t>
            </a:r>
            <a:r>
              <a:rPr sz="2000" spc="100" dirty="0">
                <a:latin typeface="Times New Roman"/>
                <a:cs typeface="Times New Roman"/>
              </a:rPr>
              <a:t>implemented</a:t>
            </a:r>
            <a:r>
              <a:rPr sz="2000" spc="-5" dirty="0">
                <a:latin typeface="Times New Roman"/>
                <a:cs typeface="Times New Roman"/>
              </a:rPr>
              <a:t> </a:t>
            </a:r>
            <a:r>
              <a:rPr sz="2000" spc="25" dirty="0">
                <a:latin typeface="Times New Roman"/>
                <a:cs typeface="Times New Roman"/>
              </a:rPr>
              <a:t>by</a:t>
            </a:r>
            <a:r>
              <a:rPr sz="2000" spc="-60" dirty="0">
                <a:latin typeface="Times New Roman"/>
                <a:cs typeface="Times New Roman"/>
              </a:rPr>
              <a:t> </a:t>
            </a:r>
            <a:r>
              <a:rPr sz="2000" spc="-375" dirty="0">
                <a:latin typeface="Times New Roman"/>
                <a:cs typeface="Times New Roman"/>
              </a:rPr>
              <a:t>1</a:t>
            </a:r>
            <a:r>
              <a:rPr sz="2000" spc="-300" dirty="0">
                <a:latin typeface="Times New Roman"/>
                <a:cs typeface="Times New Roman"/>
              </a:rPr>
              <a:t> </a:t>
            </a:r>
            <a:r>
              <a:rPr lang="en-US" sz="2000" spc="-300" dirty="0">
                <a:latin typeface="Times New Roman"/>
                <a:cs typeface="Times New Roman"/>
              </a:rPr>
              <a:t> </a:t>
            </a:r>
            <a:r>
              <a:rPr sz="2000" spc="90" dirty="0">
                <a:latin typeface="Times New Roman"/>
                <a:cs typeface="Times New Roman"/>
              </a:rPr>
              <a:t>or</a:t>
            </a:r>
            <a:r>
              <a:rPr sz="2000" spc="-85" dirty="0">
                <a:latin typeface="Times New Roman"/>
                <a:cs typeface="Times New Roman"/>
              </a:rPr>
              <a:t> </a:t>
            </a:r>
            <a:r>
              <a:rPr sz="2000" spc="100" dirty="0">
                <a:latin typeface="Times New Roman"/>
                <a:cs typeface="Times New Roman"/>
              </a:rPr>
              <a:t>more</a:t>
            </a:r>
            <a:r>
              <a:rPr sz="2000" spc="-120" dirty="0">
                <a:latin typeface="Times New Roman"/>
                <a:cs typeface="Times New Roman"/>
              </a:rPr>
              <a:t> </a:t>
            </a:r>
            <a:r>
              <a:rPr sz="2000" spc="35" dirty="0">
                <a:latin typeface="Times New Roman"/>
                <a:cs typeface="Times New Roman"/>
              </a:rPr>
              <a:t>classes</a:t>
            </a:r>
            <a:endParaRPr sz="2000" dirty="0">
              <a:latin typeface="Times New Roman"/>
              <a:cs typeface="Times New Roman"/>
            </a:endParaRPr>
          </a:p>
          <a:p>
            <a:pPr marL="285750" indent="-273050">
              <a:lnSpc>
                <a:spcPts val="2870"/>
              </a:lnSpc>
              <a:buClr>
                <a:srgbClr val="0AD0D9"/>
              </a:buClr>
              <a:buSzPct val="93750"/>
              <a:buFont typeface="Arial"/>
              <a:buChar char=""/>
              <a:tabLst>
                <a:tab pos="286385" algn="l"/>
              </a:tabLst>
            </a:pPr>
            <a:r>
              <a:rPr sz="2400" spc="90" dirty="0">
                <a:latin typeface="Times New Roman"/>
                <a:cs typeface="Times New Roman"/>
              </a:rPr>
              <a:t>Notation:</a:t>
            </a:r>
            <a:endParaRPr sz="2400" dirty="0">
              <a:latin typeface="Times New Roman"/>
              <a:cs typeface="Times New Roman"/>
            </a:endParaRPr>
          </a:p>
          <a:p>
            <a:pPr marL="652780" lvl="1" indent="-247015">
              <a:lnSpc>
                <a:spcPct val="100000"/>
              </a:lnSpc>
              <a:spcBef>
                <a:spcPts val="15"/>
              </a:spcBef>
              <a:buClr>
                <a:srgbClr val="0E6EC5"/>
              </a:buClr>
              <a:buSzPct val="85000"/>
              <a:buFont typeface="Arial"/>
              <a:buChar char=""/>
              <a:tabLst>
                <a:tab pos="653415" algn="l"/>
              </a:tabLst>
            </a:pPr>
            <a:r>
              <a:rPr sz="2000" spc="40" dirty="0">
                <a:latin typeface="Times New Roman"/>
                <a:cs typeface="Times New Roman"/>
              </a:rPr>
              <a:t>Lollipop</a:t>
            </a:r>
            <a:endParaRPr sz="2000" dirty="0">
              <a:latin typeface="Times New Roman"/>
              <a:cs typeface="Times New Roman"/>
            </a:endParaRPr>
          </a:p>
          <a:p>
            <a:pPr marL="652780" lvl="1" indent="-247015">
              <a:lnSpc>
                <a:spcPct val="100000"/>
              </a:lnSpc>
              <a:spcBef>
                <a:spcPts val="5"/>
              </a:spcBef>
              <a:buClr>
                <a:srgbClr val="0E6EC5"/>
              </a:buClr>
              <a:buSzPct val="85000"/>
              <a:buFont typeface="Arial"/>
              <a:buChar char=""/>
              <a:tabLst>
                <a:tab pos="653415" algn="l"/>
              </a:tabLst>
            </a:pPr>
            <a:r>
              <a:rPr sz="2000" spc="80" dirty="0">
                <a:latin typeface="Times New Roman"/>
                <a:cs typeface="Times New Roman"/>
              </a:rPr>
              <a:t>Dashed</a:t>
            </a:r>
            <a:r>
              <a:rPr sz="2000" spc="-55" dirty="0">
                <a:latin typeface="Times New Roman"/>
                <a:cs typeface="Times New Roman"/>
              </a:rPr>
              <a:t> </a:t>
            </a:r>
            <a:r>
              <a:rPr sz="2000" spc="60" dirty="0">
                <a:latin typeface="Times New Roman"/>
                <a:cs typeface="Times New Roman"/>
              </a:rPr>
              <a:t>arrow</a:t>
            </a:r>
            <a:endParaRPr sz="20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7556500" cy="369332"/>
          </a:xfrm>
        </p:spPr>
        <p:txBody>
          <a:bodyPr/>
          <a:lstStyle/>
          <a:p>
            <a:r>
              <a:rPr lang="en-US" sz="2400" dirty="0"/>
              <a:t>3 ways to show required and provided interfaces</a:t>
            </a:r>
          </a:p>
        </p:txBody>
      </p:sp>
      <p:pic>
        <p:nvPicPr>
          <p:cNvPr id="7" name="Picture 6"/>
          <p:cNvPicPr>
            <a:picLocks noChangeAspect="1"/>
          </p:cNvPicPr>
          <p:nvPr/>
        </p:nvPicPr>
        <p:blipFill>
          <a:blip r:embed="rId3"/>
          <a:stretch>
            <a:fillRect/>
          </a:stretch>
        </p:blipFill>
        <p:spPr>
          <a:xfrm>
            <a:off x="2743200" y="3462259"/>
            <a:ext cx="3657600" cy="2821470"/>
          </a:xfrm>
          <a:prstGeom prst="rect">
            <a:avLst/>
          </a:prstGeom>
        </p:spPr>
      </p:pic>
      <p:pic>
        <p:nvPicPr>
          <p:cNvPr id="8" name="Picture 7"/>
          <p:cNvPicPr>
            <a:picLocks noChangeAspect="1"/>
          </p:cNvPicPr>
          <p:nvPr/>
        </p:nvPicPr>
        <p:blipFill>
          <a:blip r:embed="rId4"/>
          <a:stretch>
            <a:fillRect/>
          </a:stretch>
        </p:blipFill>
        <p:spPr>
          <a:xfrm>
            <a:off x="76200" y="899908"/>
            <a:ext cx="4495800" cy="2395538"/>
          </a:xfrm>
          <a:prstGeom prst="rect">
            <a:avLst/>
          </a:prstGeom>
        </p:spPr>
      </p:pic>
      <p:pic>
        <p:nvPicPr>
          <p:cNvPr id="9" name="Picture 8"/>
          <p:cNvPicPr>
            <a:picLocks noChangeAspect="1"/>
          </p:cNvPicPr>
          <p:nvPr/>
        </p:nvPicPr>
        <p:blipFill>
          <a:blip r:embed="rId5"/>
          <a:stretch>
            <a:fillRect/>
          </a:stretch>
        </p:blipFill>
        <p:spPr>
          <a:xfrm>
            <a:off x="4724400" y="895554"/>
            <a:ext cx="4419600" cy="2399892"/>
          </a:xfrm>
          <a:prstGeom prst="rect">
            <a:avLst/>
          </a:prstGeom>
        </p:spPr>
      </p:pic>
    </p:spTree>
    <p:extLst>
      <p:ext uri="{BB962C8B-B14F-4D97-AF65-F5344CB8AC3E}">
        <p14:creationId xmlns:p14="http://schemas.microsoft.com/office/powerpoint/2010/main" val="421892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7708900" cy="861774"/>
          </a:xfrm>
        </p:spPr>
        <p:txBody>
          <a:bodyPr/>
          <a:lstStyle/>
          <a:p>
            <a:r>
              <a:rPr lang="en-US" sz="2800" dirty="0"/>
              <a:t>3 ways to show classes inside a component</a:t>
            </a:r>
          </a:p>
        </p:txBody>
      </p:sp>
      <p:pic>
        <p:nvPicPr>
          <p:cNvPr id="5" name="Picture 4"/>
          <p:cNvPicPr>
            <a:picLocks noChangeAspect="1"/>
          </p:cNvPicPr>
          <p:nvPr/>
        </p:nvPicPr>
        <p:blipFill>
          <a:blip r:embed="rId2"/>
          <a:stretch>
            <a:fillRect/>
          </a:stretch>
        </p:blipFill>
        <p:spPr>
          <a:xfrm>
            <a:off x="-4354" y="914400"/>
            <a:ext cx="9144000" cy="5528930"/>
          </a:xfrm>
          <a:prstGeom prst="rect">
            <a:avLst/>
          </a:prstGeom>
        </p:spPr>
      </p:pic>
    </p:spTree>
    <p:extLst>
      <p:ext uri="{BB962C8B-B14F-4D97-AF65-F5344CB8AC3E}">
        <p14:creationId xmlns:p14="http://schemas.microsoft.com/office/powerpoint/2010/main" val="164818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8394700" cy="1292662"/>
          </a:xfrm>
        </p:spPr>
        <p:txBody>
          <a:bodyPr/>
          <a:lstStyle/>
          <a:p>
            <a:r>
              <a:rPr lang="en-US" sz="2800" dirty="0"/>
              <a:t>Component Diagram Example - Using Interface (Order System)</a:t>
            </a:r>
            <a:br>
              <a:rPr lang="en-US" sz="2800" dirty="0"/>
            </a:br>
            <a:endParaRPr lang="en-US" sz="2800" dirty="0"/>
          </a:p>
        </p:txBody>
      </p:sp>
      <p:pic>
        <p:nvPicPr>
          <p:cNvPr id="5" name="Picture 4"/>
          <p:cNvPicPr>
            <a:picLocks noChangeAspect="1"/>
          </p:cNvPicPr>
          <p:nvPr/>
        </p:nvPicPr>
        <p:blipFill>
          <a:blip r:embed="rId2"/>
          <a:stretch>
            <a:fillRect/>
          </a:stretch>
        </p:blipFill>
        <p:spPr>
          <a:xfrm>
            <a:off x="444500" y="1219200"/>
            <a:ext cx="7543800" cy="2362200"/>
          </a:xfrm>
          <a:prstGeom prst="rect">
            <a:avLst/>
          </a:prstGeom>
        </p:spPr>
      </p:pic>
      <p:pic>
        <p:nvPicPr>
          <p:cNvPr id="6" name="Picture 5">
            <a:extLst>
              <a:ext uri="{FF2B5EF4-FFF2-40B4-BE49-F238E27FC236}">
                <a16:creationId xmlns:a16="http://schemas.microsoft.com/office/drawing/2014/main" id="{740CE2F7-2BB0-4DBB-B667-2182DFB7CA3B}"/>
              </a:ext>
            </a:extLst>
          </p:cNvPr>
          <p:cNvPicPr>
            <a:picLocks noChangeAspect="1"/>
          </p:cNvPicPr>
          <p:nvPr/>
        </p:nvPicPr>
        <p:blipFill>
          <a:blip r:embed="rId3"/>
          <a:stretch>
            <a:fillRect/>
          </a:stretch>
        </p:blipFill>
        <p:spPr>
          <a:xfrm>
            <a:off x="916940" y="4038600"/>
            <a:ext cx="7086600" cy="2000250"/>
          </a:xfrm>
          <a:prstGeom prst="rect">
            <a:avLst/>
          </a:prstGeom>
        </p:spPr>
      </p:pic>
    </p:spTree>
    <p:extLst>
      <p:ext uri="{BB962C8B-B14F-4D97-AF65-F5344CB8AC3E}">
        <p14:creationId xmlns:p14="http://schemas.microsoft.com/office/powerpoint/2010/main" val="94623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6108700" cy="554991"/>
          </a:xfrm>
        </p:spPr>
        <p:txBody>
          <a:bodyPr/>
          <a:lstStyle/>
          <a:p>
            <a:r>
              <a:rPr lang="en-US" sz="2800" dirty="0"/>
              <a:t>Port</a:t>
            </a:r>
            <a:br>
              <a:rPr lang="en-US" sz="2800" dirty="0"/>
            </a:br>
            <a:endParaRPr lang="en-US" sz="2800" dirty="0"/>
          </a:p>
        </p:txBody>
      </p:sp>
      <p:sp>
        <p:nvSpPr>
          <p:cNvPr id="3" name="Text Placeholder 2"/>
          <p:cNvSpPr>
            <a:spLocks noGrp="1"/>
          </p:cNvSpPr>
          <p:nvPr>
            <p:ph type="body" idx="1"/>
          </p:nvPr>
        </p:nvSpPr>
        <p:spPr>
          <a:xfrm>
            <a:off x="535940" y="1074576"/>
            <a:ext cx="7769225" cy="800219"/>
          </a:xfrm>
        </p:spPr>
        <p:txBody>
          <a:bodyPr/>
          <a:lstStyle/>
          <a:p>
            <a:endParaRPr lang="en-US" dirty="0"/>
          </a:p>
          <a:p>
            <a:endParaRPr lang="en-US" dirty="0"/>
          </a:p>
        </p:txBody>
      </p:sp>
      <p:sp>
        <p:nvSpPr>
          <p:cNvPr id="4" name="Rectangle 3"/>
          <p:cNvSpPr/>
          <p:nvPr/>
        </p:nvSpPr>
        <p:spPr>
          <a:xfrm>
            <a:off x="535940" y="1136131"/>
            <a:ext cx="8379460" cy="3139321"/>
          </a:xfrm>
          <a:prstGeom prst="rect">
            <a:avLst/>
          </a:prstGeom>
        </p:spPr>
        <p:txBody>
          <a:bodyPr wrap="square">
            <a:spAutoFit/>
          </a:bodyPr>
          <a:lstStyle/>
          <a:p>
            <a:r>
              <a:rPr lang="en-US" dirty="0">
                <a:solidFill>
                  <a:srgbClr val="737C85"/>
                </a:solidFill>
                <a:latin typeface="Open Sans"/>
              </a:rPr>
              <a:t>Ports are represented using a square along the edge of the system or a component. </a:t>
            </a:r>
          </a:p>
          <a:p>
            <a:r>
              <a:rPr lang="en-US" dirty="0"/>
              <a:t>A Port is an interaction point between a classifier and an external environment. It groups semantically cohesive set of provided and required interfaces. A port can be used in UML without specifying the name of the port. A port may have visibility. When a port is drawn over the boundary of a classifier, then it means that the port is public. It also means that all the interfaces used are made as public.</a:t>
            </a:r>
          </a:p>
          <a:p>
            <a:r>
              <a:rPr lang="en-US" dirty="0"/>
              <a:t>When a port is drawn inside the classifier, then it is either protected or private.</a:t>
            </a:r>
          </a:p>
          <a:p>
            <a:r>
              <a:rPr lang="en-US" dirty="0"/>
              <a:t>A port also has multiplicity that indicates the number of instances of the port classifier will have. A port in UML diagram is denoted as given below:</a:t>
            </a:r>
          </a:p>
          <a:p>
            <a:endParaRPr lang="en-US" dirty="0"/>
          </a:p>
        </p:txBody>
      </p:sp>
      <p:pic>
        <p:nvPicPr>
          <p:cNvPr id="5" name="Picture 4"/>
          <p:cNvPicPr>
            <a:picLocks noChangeAspect="1"/>
          </p:cNvPicPr>
          <p:nvPr/>
        </p:nvPicPr>
        <p:blipFill>
          <a:blip r:embed="rId2"/>
          <a:stretch>
            <a:fillRect/>
          </a:stretch>
        </p:blipFill>
        <p:spPr>
          <a:xfrm>
            <a:off x="1752600" y="4275452"/>
            <a:ext cx="5867400" cy="1591948"/>
          </a:xfrm>
          <a:prstGeom prst="rect">
            <a:avLst/>
          </a:prstGeom>
        </p:spPr>
      </p:pic>
    </p:spTree>
    <p:extLst>
      <p:ext uri="{BB962C8B-B14F-4D97-AF65-F5344CB8AC3E}">
        <p14:creationId xmlns:p14="http://schemas.microsoft.com/office/powerpoint/2010/main" val="95262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5803900" cy="1477328"/>
          </a:xfrm>
        </p:spPr>
        <p:txBody>
          <a:bodyPr/>
          <a:lstStyle/>
          <a:p>
            <a:r>
              <a:rPr lang="en-US" dirty="0"/>
              <a:t>Port</a:t>
            </a:r>
            <a:br>
              <a:rPr lang="en-US" dirty="0"/>
            </a:br>
            <a:endParaRPr lang="en-US" dirty="0"/>
          </a:p>
        </p:txBody>
      </p:sp>
      <p:sp>
        <p:nvSpPr>
          <p:cNvPr id="3" name="Text Placeholder 2"/>
          <p:cNvSpPr>
            <a:spLocks noGrp="1"/>
          </p:cNvSpPr>
          <p:nvPr>
            <p:ph type="body" idx="1"/>
          </p:nvPr>
        </p:nvSpPr>
        <p:spPr>
          <a:xfrm>
            <a:off x="535940" y="1074576"/>
            <a:ext cx="7769225" cy="2154436"/>
          </a:xfrm>
        </p:spPr>
        <p:txBody>
          <a:bodyPr/>
          <a:lstStyle/>
          <a:p>
            <a:pPr algn="just"/>
            <a:r>
              <a:rPr lang="en-US" sz="2000" dirty="0"/>
              <a:t>There can be multiple ports providing or requiring the same interface. It allows greater control over implementation and interaction with other components. Fig. considers component with two named ports that each requires the same interface. The first port </a:t>
            </a:r>
            <a:r>
              <a:rPr lang="en-US" sz="2000" i="1" dirty="0"/>
              <a:t>Cash withdrawal</a:t>
            </a:r>
            <a:r>
              <a:rPr lang="en-US" sz="2000" dirty="0"/>
              <a:t> is used when bank’s client takes out cash from automated teller machine (ATM) using his card. The other port named </a:t>
            </a:r>
            <a:r>
              <a:rPr lang="en-US" sz="2000" i="1" dirty="0"/>
              <a:t>Payment in shop</a:t>
            </a:r>
            <a:r>
              <a:rPr lang="en-US" sz="2000" dirty="0"/>
              <a:t> is used when making payments with card at shop.</a:t>
            </a:r>
          </a:p>
        </p:txBody>
      </p:sp>
      <p:pic>
        <p:nvPicPr>
          <p:cNvPr id="4" name="Picture 3"/>
          <p:cNvPicPr>
            <a:picLocks noChangeAspect="1"/>
          </p:cNvPicPr>
          <p:nvPr/>
        </p:nvPicPr>
        <p:blipFill>
          <a:blip r:embed="rId2"/>
          <a:stretch>
            <a:fillRect/>
          </a:stretch>
        </p:blipFill>
        <p:spPr>
          <a:xfrm>
            <a:off x="2743200" y="2953579"/>
            <a:ext cx="4724400" cy="1981200"/>
          </a:xfrm>
          <a:prstGeom prst="rect">
            <a:avLst/>
          </a:prstGeom>
        </p:spPr>
      </p:pic>
    </p:spTree>
    <p:extLst>
      <p:ext uri="{BB962C8B-B14F-4D97-AF65-F5344CB8AC3E}">
        <p14:creationId xmlns:p14="http://schemas.microsoft.com/office/powerpoint/2010/main" val="4257567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6032500" cy="756919"/>
          </a:xfrm>
        </p:spPr>
        <p:txBody>
          <a:bodyPr/>
          <a:lstStyle/>
          <a:p>
            <a:r>
              <a:rPr lang="en-US" dirty="0"/>
              <a:t>Port</a:t>
            </a:r>
          </a:p>
        </p:txBody>
      </p:sp>
      <p:pic>
        <p:nvPicPr>
          <p:cNvPr id="5" name="Picture 4"/>
          <p:cNvPicPr>
            <a:picLocks noChangeAspect="1"/>
          </p:cNvPicPr>
          <p:nvPr/>
        </p:nvPicPr>
        <p:blipFill>
          <a:blip r:embed="rId3"/>
          <a:stretch>
            <a:fillRect/>
          </a:stretch>
        </p:blipFill>
        <p:spPr>
          <a:xfrm>
            <a:off x="0" y="3352800"/>
            <a:ext cx="9144000" cy="2079018"/>
          </a:xfrm>
          <a:prstGeom prst="rect">
            <a:avLst/>
          </a:prstGeom>
        </p:spPr>
      </p:pic>
      <p:pic>
        <p:nvPicPr>
          <p:cNvPr id="6" name="Picture 5"/>
          <p:cNvPicPr>
            <a:picLocks noChangeAspect="1"/>
          </p:cNvPicPr>
          <p:nvPr/>
        </p:nvPicPr>
        <p:blipFill>
          <a:blip r:embed="rId4"/>
          <a:stretch>
            <a:fillRect/>
          </a:stretch>
        </p:blipFill>
        <p:spPr>
          <a:xfrm>
            <a:off x="0" y="1447800"/>
            <a:ext cx="8105775" cy="1714500"/>
          </a:xfrm>
          <a:prstGeom prst="rect">
            <a:avLst/>
          </a:prstGeom>
        </p:spPr>
      </p:pic>
    </p:spTree>
    <p:extLst>
      <p:ext uri="{BB962C8B-B14F-4D97-AF65-F5344CB8AC3E}">
        <p14:creationId xmlns:p14="http://schemas.microsoft.com/office/powerpoint/2010/main" val="232552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5270500" cy="430887"/>
          </a:xfrm>
        </p:spPr>
        <p:txBody>
          <a:bodyPr/>
          <a:lstStyle/>
          <a:p>
            <a:r>
              <a:rPr lang="en-US" sz="2800" dirty="0"/>
              <a:t>Relationship</a:t>
            </a:r>
          </a:p>
        </p:txBody>
      </p:sp>
      <p:pic>
        <p:nvPicPr>
          <p:cNvPr id="4" name="Picture 3"/>
          <p:cNvPicPr>
            <a:picLocks noChangeAspect="1"/>
          </p:cNvPicPr>
          <p:nvPr/>
        </p:nvPicPr>
        <p:blipFill>
          <a:blip r:embed="rId3"/>
          <a:stretch>
            <a:fillRect/>
          </a:stretch>
        </p:blipFill>
        <p:spPr>
          <a:xfrm>
            <a:off x="0" y="1219200"/>
            <a:ext cx="9144000" cy="3737942"/>
          </a:xfrm>
          <a:prstGeom prst="rect">
            <a:avLst/>
          </a:prstGeom>
        </p:spPr>
      </p:pic>
    </p:spTree>
    <p:extLst>
      <p:ext uri="{BB962C8B-B14F-4D97-AF65-F5344CB8AC3E}">
        <p14:creationId xmlns:p14="http://schemas.microsoft.com/office/powerpoint/2010/main" val="142602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6794500" cy="756919"/>
          </a:xfrm>
        </p:spPr>
        <p:txBody>
          <a:bodyPr/>
          <a:lstStyle/>
          <a:p>
            <a:endParaRPr lang="en-US" dirty="0"/>
          </a:p>
        </p:txBody>
      </p:sp>
      <p:pic>
        <p:nvPicPr>
          <p:cNvPr id="4" name="Picture 3"/>
          <p:cNvPicPr>
            <a:picLocks noChangeAspect="1"/>
          </p:cNvPicPr>
          <p:nvPr/>
        </p:nvPicPr>
        <p:blipFill>
          <a:blip r:embed="rId2"/>
          <a:stretch>
            <a:fillRect/>
          </a:stretch>
        </p:blipFill>
        <p:spPr>
          <a:xfrm>
            <a:off x="152400" y="1295400"/>
            <a:ext cx="8553450" cy="5067300"/>
          </a:xfrm>
          <a:prstGeom prst="rect">
            <a:avLst/>
          </a:prstGeom>
        </p:spPr>
      </p:pic>
    </p:spTree>
    <p:extLst>
      <p:ext uri="{BB962C8B-B14F-4D97-AF65-F5344CB8AC3E}">
        <p14:creationId xmlns:p14="http://schemas.microsoft.com/office/powerpoint/2010/main" val="31466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5118100" cy="984885"/>
          </a:xfrm>
        </p:spPr>
        <p:txBody>
          <a:bodyPr/>
          <a:lstStyle/>
          <a:p>
            <a:r>
              <a:rPr lang="en-US" sz="3200" b="1" i="1" dirty="0"/>
              <a:t>Assembly Connector</a:t>
            </a:r>
            <a:br>
              <a:rPr lang="en-US" sz="3200" b="1" i="1" dirty="0"/>
            </a:br>
            <a:endParaRPr lang="en-US" sz="3200" dirty="0"/>
          </a:p>
        </p:txBody>
      </p:sp>
      <p:sp>
        <p:nvSpPr>
          <p:cNvPr id="3" name="Text Placeholder 2"/>
          <p:cNvSpPr>
            <a:spLocks noGrp="1"/>
          </p:cNvSpPr>
          <p:nvPr>
            <p:ph type="body" idx="1"/>
          </p:nvPr>
        </p:nvSpPr>
        <p:spPr>
          <a:xfrm>
            <a:off x="535940" y="1074576"/>
            <a:ext cx="7769225" cy="1600438"/>
          </a:xfrm>
        </p:spPr>
        <p:txBody>
          <a:bodyPr/>
          <a:lstStyle/>
          <a:p>
            <a:r>
              <a:rPr lang="en-US" dirty="0"/>
              <a:t>When an assembly connector connects simple ports (ports that provide or require a single interface), it may be notated by a "ball-and-socket" connection between a provided interface and a required interface.</a:t>
            </a:r>
          </a:p>
        </p:txBody>
      </p:sp>
      <p:pic>
        <p:nvPicPr>
          <p:cNvPr id="4" name="Picture 3"/>
          <p:cNvPicPr>
            <a:picLocks noChangeAspect="1"/>
          </p:cNvPicPr>
          <p:nvPr/>
        </p:nvPicPr>
        <p:blipFill>
          <a:blip r:embed="rId3"/>
          <a:stretch>
            <a:fillRect/>
          </a:stretch>
        </p:blipFill>
        <p:spPr>
          <a:xfrm>
            <a:off x="1752600" y="2971800"/>
            <a:ext cx="5410200" cy="1628775"/>
          </a:xfrm>
          <a:prstGeom prst="rect">
            <a:avLst/>
          </a:prstGeom>
        </p:spPr>
      </p:pic>
    </p:spTree>
    <p:extLst>
      <p:ext uri="{BB962C8B-B14F-4D97-AF65-F5344CB8AC3E}">
        <p14:creationId xmlns:p14="http://schemas.microsoft.com/office/powerpoint/2010/main" val="40622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4084954" cy="861774"/>
          </a:xfrm>
        </p:spPr>
        <p:txBody>
          <a:bodyPr/>
          <a:lstStyle/>
          <a:p>
            <a:r>
              <a:rPr lang="en-US" sz="2800" b="1" i="1" dirty="0"/>
              <a:t>Delegation Connector</a:t>
            </a:r>
            <a:br>
              <a:rPr lang="en-US" sz="2800" b="1" i="1" dirty="0"/>
            </a:br>
            <a:endParaRPr lang="en-US" sz="2800" dirty="0"/>
          </a:p>
        </p:txBody>
      </p:sp>
      <p:sp>
        <p:nvSpPr>
          <p:cNvPr id="3" name="Text Placeholder 2"/>
          <p:cNvSpPr>
            <a:spLocks noGrp="1"/>
          </p:cNvSpPr>
          <p:nvPr>
            <p:ph type="body" idx="1"/>
          </p:nvPr>
        </p:nvSpPr>
        <p:spPr>
          <a:xfrm>
            <a:off x="535940" y="1074576"/>
            <a:ext cx="7769225" cy="1200329"/>
          </a:xfrm>
        </p:spPr>
        <p:txBody>
          <a:bodyPr/>
          <a:lstStyle/>
          <a:p>
            <a:r>
              <a:rPr lang="en-US" dirty="0"/>
              <a:t>A </a:t>
            </a:r>
            <a:r>
              <a:rPr lang="en-US" b="1" dirty="0"/>
              <a:t>delegation connector</a:t>
            </a:r>
            <a:r>
              <a:rPr lang="en-US" dirty="0"/>
              <a:t> is a connector that links the external contract of a component (as specified by its ports) to the realization of that behavior.</a:t>
            </a:r>
          </a:p>
        </p:txBody>
      </p:sp>
      <p:pic>
        <p:nvPicPr>
          <p:cNvPr id="4" name="Picture 3"/>
          <p:cNvPicPr>
            <a:picLocks noChangeAspect="1"/>
          </p:cNvPicPr>
          <p:nvPr/>
        </p:nvPicPr>
        <p:blipFill>
          <a:blip r:embed="rId2"/>
          <a:stretch>
            <a:fillRect/>
          </a:stretch>
        </p:blipFill>
        <p:spPr>
          <a:xfrm>
            <a:off x="2424112" y="2543175"/>
            <a:ext cx="4295775" cy="1771650"/>
          </a:xfrm>
          <a:prstGeom prst="rect">
            <a:avLst/>
          </a:prstGeom>
        </p:spPr>
      </p:pic>
    </p:spTree>
    <p:extLst>
      <p:ext uri="{BB962C8B-B14F-4D97-AF65-F5344CB8AC3E}">
        <p14:creationId xmlns:p14="http://schemas.microsoft.com/office/powerpoint/2010/main" val="15148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5575300" cy="861774"/>
          </a:xfrm>
        </p:spPr>
        <p:txBody>
          <a:bodyPr/>
          <a:lstStyle/>
          <a:p>
            <a:r>
              <a:rPr lang="en-US" sz="2800" b="1" i="1" dirty="0"/>
              <a:t>Delegation Connector</a:t>
            </a:r>
            <a:br>
              <a:rPr lang="en-US" sz="2800" b="1" i="1" dirty="0"/>
            </a:br>
            <a:endParaRPr lang="en-US" sz="2800" dirty="0"/>
          </a:p>
        </p:txBody>
      </p:sp>
      <p:pic>
        <p:nvPicPr>
          <p:cNvPr id="4" name="Picture 3"/>
          <p:cNvPicPr>
            <a:picLocks noChangeAspect="1"/>
          </p:cNvPicPr>
          <p:nvPr/>
        </p:nvPicPr>
        <p:blipFill>
          <a:blip r:embed="rId2"/>
          <a:stretch>
            <a:fillRect/>
          </a:stretch>
        </p:blipFill>
        <p:spPr>
          <a:xfrm>
            <a:off x="304800" y="1600200"/>
            <a:ext cx="8543925" cy="4019550"/>
          </a:xfrm>
          <a:prstGeom prst="rect">
            <a:avLst/>
          </a:prstGeom>
        </p:spPr>
      </p:pic>
    </p:spTree>
    <p:extLst>
      <p:ext uri="{BB962C8B-B14F-4D97-AF65-F5344CB8AC3E}">
        <p14:creationId xmlns:p14="http://schemas.microsoft.com/office/powerpoint/2010/main" val="274871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6718300" cy="756919"/>
          </a:xfrm>
        </p:spPr>
        <p:txBody>
          <a:bodyPr/>
          <a:lstStyle/>
          <a:p>
            <a:r>
              <a:rPr lang="en-US" dirty="0"/>
              <a:t>Example</a:t>
            </a:r>
          </a:p>
        </p:txBody>
      </p:sp>
      <p:pic>
        <p:nvPicPr>
          <p:cNvPr id="5" name="Picture 4"/>
          <p:cNvPicPr>
            <a:picLocks noChangeAspect="1"/>
          </p:cNvPicPr>
          <p:nvPr/>
        </p:nvPicPr>
        <p:blipFill>
          <a:blip r:embed="rId2"/>
          <a:stretch>
            <a:fillRect/>
          </a:stretch>
        </p:blipFill>
        <p:spPr>
          <a:xfrm>
            <a:off x="1066800" y="1219200"/>
            <a:ext cx="6410325" cy="5071743"/>
          </a:xfrm>
          <a:prstGeom prst="rect">
            <a:avLst/>
          </a:prstGeom>
        </p:spPr>
      </p:pic>
    </p:spTree>
    <p:extLst>
      <p:ext uri="{BB962C8B-B14F-4D97-AF65-F5344CB8AC3E}">
        <p14:creationId xmlns:p14="http://schemas.microsoft.com/office/powerpoint/2010/main" val="3980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535940" y="1154938"/>
            <a:ext cx="7882890" cy="4465320"/>
          </a:xfrm>
          <a:prstGeom prst="rect">
            <a:avLst/>
          </a:prstGeom>
        </p:spPr>
        <p:txBody>
          <a:bodyPr vert="horz" wrap="square" lIns="0" tIns="13335" rIns="0" bIns="0" rtlCol="0">
            <a:spAutoFit/>
          </a:bodyPr>
          <a:lstStyle/>
          <a:p>
            <a:pPr marL="285115" marR="175895" indent="-272415">
              <a:lnSpc>
                <a:spcPct val="100000"/>
              </a:lnSpc>
              <a:spcBef>
                <a:spcPts val="105"/>
              </a:spcBef>
              <a:buClr>
                <a:srgbClr val="0AD0D9"/>
              </a:buClr>
              <a:buSzPct val="94230"/>
              <a:buFont typeface="Arial"/>
              <a:buChar char=""/>
              <a:tabLst>
                <a:tab pos="285750" algn="l"/>
              </a:tabLst>
            </a:pPr>
            <a:r>
              <a:rPr sz="2600" b="1" spc="175" dirty="0">
                <a:latin typeface="Times New Roman"/>
                <a:cs typeface="Times New Roman"/>
              </a:rPr>
              <a:t>Component</a:t>
            </a:r>
            <a:r>
              <a:rPr sz="2600" b="1" spc="-175" dirty="0">
                <a:latin typeface="Times New Roman"/>
                <a:cs typeface="Times New Roman"/>
              </a:rPr>
              <a:t> </a:t>
            </a:r>
            <a:r>
              <a:rPr sz="2600" b="1" spc="114" dirty="0">
                <a:latin typeface="Times New Roman"/>
                <a:cs typeface="Times New Roman"/>
              </a:rPr>
              <a:t>diagram</a:t>
            </a:r>
            <a:r>
              <a:rPr sz="2600" b="1" spc="-105" dirty="0">
                <a:latin typeface="Times New Roman"/>
                <a:cs typeface="Times New Roman"/>
              </a:rPr>
              <a:t> </a:t>
            </a:r>
            <a:r>
              <a:rPr sz="2600" spc="75" dirty="0">
                <a:latin typeface="Times New Roman"/>
                <a:cs typeface="Times New Roman"/>
              </a:rPr>
              <a:t>shows</a:t>
            </a:r>
            <a:r>
              <a:rPr sz="2600" spc="-135" dirty="0">
                <a:latin typeface="Times New Roman"/>
                <a:cs typeface="Times New Roman"/>
              </a:rPr>
              <a:t> </a:t>
            </a:r>
            <a:r>
              <a:rPr sz="2600" spc="120" dirty="0">
                <a:latin typeface="Times New Roman"/>
                <a:cs typeface="Times New Roman"/>
              </a:rPr>
              <a:t>components,</a:t>
            </a:r>
            <a:r>
              <a:rPr sz="2600" spc="-90" dirty="0">
                <a:latin typeface="Times New Roman"/>
                <a:cs typeface="Times New Roman"/>
              </a:rPr>
              <a:t> </a:t>
            </a:r>
            <a:r>
              <a:rPr sz="2600" spc="60" dirty="0">
                <a:latin typeface="Times New Roman"/>
                <a:cs typeface="Times New Roman"/>
              </a:rPr>
              <a:t>provided  </a:t>
            </a:r>
            <a:r>
              <a:rPr sz="2600" spc="160" dirty="0">
                <a:latin typeface="Times New Roman"/>
                <a:cs typeface="Times New Roman"/>
              </a:rPr>
              <a:t>and </a:t>
            </a:r>
            <a:r>
              <a:rPr sz="2600" spc="110" dirty="0">
                <a:latin typeface="Times New Roman"/>
                <a:cs typeface="Times New Roman"/>
              </a:rPr>
              <a:t>required </a:t>
            </a:r>
            <a:r>
              <a:rPr sz="2600" spc="65" dirty="0">
                <a:latin typeface="Times New Roman"/>
                <a:cs typeface="Times New Roman"/>
              </a:rPr>
              <a:t>interfaces, </a:t>
            </a:r>
            <a:r>
              <a:rPr sz="2600" spc="100" dirty="0">
                <a:latin typeface="Times New Roman"/>
                <a:cs typeface="Times New Roman"/>
              </a:rPr>
              <a:t>ports, </a:t>
            </a:r>
            <a:r>
              <a:rPr sz="2600" spc="160" dirty="0">
                <a:latin typeface="Times New Roman"/>
                <a:cs typeface="Times New Roman"/>
              </a:rPr>
              <a:t>and </a:t>
            </a:r>
            <a:r>
              <a:rPr sz="2600" spc="95" dirty="0">
                <a:latin typeface="Times New Roman"/>
                <a:cs typeface="Times New Roman"/>
              </a:rPr>
              <a:t>relationships  </a:t>
            </a:r>
            <a:r>
              <a:rPr sz="2600" spc="114" dirty="0">
                <a:latin typeface="Times New Roman"/>
                <a:cs typeface="Times New Roman"/>
              </a:rPr>
              <a:t>between</a:t>
            </a:r>
            <a:r>
              <a:rPr sz="2600" spc="-100" dirty="0">
                <a:latin typeface="Times New Roman"/>
                <a:cs typeface="Times New Roman"/>
              </a:rPr>
              <a:t> </a:t>
            </a:r>
            <a:r>
              <a:rPr sz="2600" spc="145" dirty="0">
                <a:latin typeface="Times New Roman"/>
                <a:cs typeface="Times New Roman"/>
              </a:rPr>
              <a:t>them.</a:t>
            </a:r>
            <a:r>
              <a:rPr sz="2600" spc="-70" dirty="0">
                <a:latin typeface="Times New Roman"/>
                <a:cs typeface="Times New Roman"/>
              </a:rPr>
              <a:t> </a:t>
            </a:r>
            <a:r>
              <a:rPr sz="2600" spc="65" dirty="0">
                <a:latin typeface="Times New Roman"/>
                <a:cs typeface="Times New Roman"/>
              </a:rPr>
              <a:t>This</a:t>
            </a:r>
            <a:r>
              <a:rPr sz="2600" spc="-80" dirty="0">
                <a:latin typeface="Times New Roman"/>
                <a:cs typeface="Times New Roman"/>
              </a:rPr>
              <a:t> </a:t>
            </a:r>
            <a:r>
              <a:rPr sz="2600" spc="95" dirty="0">
                <a:latin typeface="Times New Roman"/>
                <a:cs typeface="Times New Roman"/>
              </a:rPr>
              <a:t>type</a:t>
            </a:r>
            <a:r>
              <a:rPr sz="2600" spc="-140" dirty="0">
                <a:latin typeface="Times New Roman"/>
                <a:cs typeface="Times New Roman"/>
              </a:rPr>
              <a:t> </a:t>
            </a:r>
            <a:r>
              <a:rPr sz="2600" spc="20" dirty="0">
                <a:latin typeface="Times New Roman"/>
                <a:cs typeface="Times New Roman"/>
              </a:rPr>
              <a:t>of</a:t>
            </a:r>
            <a:r>
              <a:rPr sz="2600" spc="-20" dirty="0">
                <a:latin typeface="Times New Roman"/>
                <a:cs typeface="Times New Roman"/>
              </a:rPr>
              <a:t> </a:t>
            </a:r>
            <a:r>
              <a:rPr sz="2600" spc="90" dirty="0">
                <a:latin typeface="Times New Roman"/>
                <a:cs typeface="Times New Roman"/>
              </a:rPr>
              <a:t>diagrams</a:t>
            </a:r>
            <a:r>
              <a:rPr sz="2600" spc="-45" dirty="0">
                <a:latin typeface="Times New Roman"/>
                <a:cs typeface="Times New Roman"/>
              </a:rPr>
              <a:t> </a:t>
            </a:r>
            <a:r>
              <a:rPr sz="2600" spc="20" dirty="0">
                <a:latin typeface="Times New Roman"/>
                <a:cs typeface="Times New Roman"/>
              </a:rPr>
              <a:t>is</a:t>
            </a:r>
            <a:r>
              <a:rPr sz="2600" spc="-90" dirty="0">
                <a:latin typeface="Times New Roman"/>
                <a:cs typeface="Times New Roman"/>
              </a:rPr>
              <a:t> </a:t>
            </a:r>
            <a:r>
              <a:rPr sz="2600" spc="120" dirty="0">
                <a:latin typeface="Times New Roman"/>
                <a:cs typeface="Times New Roman"/>
              </a:rPr>
              <a:t>used</a:t>
            </a:r>
            <a:endParaRPr sz="2600">
              <a:latin typeface="Times New Roman"/>
              <a:cs typeface="Times New Roman"/>
            </a:endParaRPr>
          </a:p>
          <a:p>
            <a:pPr marL="285115" marR="740410">
              <a:lnSpc>
                <a:spcPct val="100000"/>
              </a:lnSpc>
            </a:pPr>
            <a:r>
              <a:rPr sz="2600" spc="110" dirty="0">
                <a:latin typeface="Times New Roman"/>
                <a:cs typeface="Times New Roman"/>
              </a:rPr>
              <a:t>in </a:t>
            </a:r>
            <a:r>
              <a:rPr sz="2600" b="1" spc="150" dirty="0">
                <a:latin typeface="Times New Roman"/>
                <a:cs typeface="Times New Roman"/>
              </a:rPr>
              <a:t>Component-Based </a:t>
            </a:r>
            <a:r>
              <a:rPr sz="2600" b="1" spc="185" dirty="0">
                <a:latin typeface="Times New Roman"/>
                <a:cs typeface="Times New Roman"/>
              </a:rPr>
              <a:t>Development</a:t>
            </a:r>
            <a:r>
              <a:rPr sz="2600" b="1" spc="-430" dirty="0">
                <a:latin typeface="Times New Roman"/>
                <a:cs typeface="Times New Roman"/>
              </a:rPr>
              <a:t> </a:t>
            </a:r>
            <a:r>
              <a:rPr sz="2600" spc="35" dirty="0">
                <a:latin typeface="Times New Roman"/>
                <a:cs typeface="Times New Roman"/>
              </a:rPr>
              <a:t>(</a:t>
            </a:r>
            <a:r>
              <a:rPr sz="2600" b="1" spc="35" dirty="0">
                <a:latin typeface="Times New Roman"/>
                <a:cs typeface="Times New Roman"/>
              </a:rPr>
              <a:t>CBD</a:t>
            </a:r>
            <a:r>
              <a:rPr sz="2600" spc="35" dirty="0">
                <a:latin typeface="Times New Roman"/>
                <a:cs typeface="Times New Roman"/>
              </a:rPr>
              <a:t>) </a:t>
            </a:r>
            <a:r>
              <a:rPr sz="2600" spc="130" dirty="0">
                <a:latin typeface="Times New Roman"/>
                <a:cs typeface="Times New Roman"/>
              </a:rPr>
              <a:t>to  </a:t>
            </a:r>
            <a:r>
              <a:rPr sz="2600" spc="85" dirty="0">
                <a:latin typeface="Times New Roman"/>
                <a:cs typeface="Times New Roman"/>
              </a:rPr>
              <a:t>describe </a:t>
            </a:r>
            <a:r>
              <a:rPr sz="2600" spc="75" dirty="0">
                <a:latin typeface="Times New Roman"/>
                <a:cs typeface="Times New Roman"/>
              </a:rPr>
              <a:t>systems </a:t>
            </a:r>
            <a:r>
              <a:rPr sz="2600" spc="110" dirty="0">
                <a:latin typeface="Times New Roman"/>
                <a:cs typeface="Times New Roman"/>
              </a:rPr>
              <a:t>with </a:t>
            </a:r>
            <a:r>
              <a:rPr sz="2600" b="1" spc="120" dirty="0">
                <a:latin typeface="Times New Roman"/>
                <a:cs typeface="Times New Roman"/>
              </a:rPr>
              <a:t>Service-Oriented  </a:t>
            </a:r>
            <a:r>
              <a:rPr sz="2600" b="1" spc="100" dirty="0">
                <a:latin typeface="Times New Roman"/>
                <a:cs typeface="Times New Roman"/>
              </a:rPr>
              <a:t>Architecture</a:t>
            </a:r>
            <a:r>
              <a:rPr sz="2600" b="1" spc="-35" dirty="0">
                <a:latin typeface="Times New Roman"/>
                <a:cs typeface="Times New Roman"/>
              </a:rPr>
              <a:t> </a:t>
            </a:r>
            <a:r>
              <a:rPr sz="2600" spc="5" dirty="0">
                <a:latin typeface="Times New Roman"/>
                <a:cs typeface="Times New Roman"/>
              </a:rPr>
              <a:t>(</a:t>
            </a:r>
            <a:r>
              <a:rPr sz="2600" b="1" spc="5" dirty="0">
                <a:latin typeface="Times New Roman"/>
                <a:cs typeface="Times New Roman"/>
              </a:rPr>
              <a:t>SOA</a:t>
            </a:r>
            <a:r>
              <a:rPr sz="2600" spc="5" dirty="0">
                <a:latin typeface="Times New Roman"/>
                <a:cs typeface="Times New Roman"/>
              </a:rPr>
              <a:t>).</a:t>
            </a:r>
            <a:endParaRPr sz="2600">
              <a:latin typeface="Times New Roman"/>
              <a:cs typeface="Times New Roman"/>
            </a:endParaRPr>
          </a:p>
          <a:p>
            <a:pPr marL="285115" marR="5080" indent="-272415">
              <a:lnSpc>
                <a:spcPct val="100000"/>
              </a:lnSpc>
              <a:spcBef>
                <a:spcPts val="625"/>
              </a:spcBef>
              <a:buClr>
                <a:srgbClr val="0AD0D9"/>
              </a:buClr>
              <a:buSzPct val="94230"/>
              <a:buFont typeface="Arial"/>
              <a:buChar char=""/>
              <a:tabLst>
                <a:tab pos="285750" algn="l"/>
              </a:tabLst>
            </a:pPr>
            <a:r>
              <a:rPr sz="2600" spc="120" dirty="0">
                <a:latin typeface="Times New Roman"/>
                <a:cs typeface="Times New Roman"/>
              </a:rPr>
              <a:t>Component-based </a:t>
            </a:r>
            <a:r>
              <a:rPr sz="2600" spc="110" dirty="0">
                <a:latin typeface="Times New Roman"/>
                <a:cs typeface="Times New Roman"/>
              </a:rPr>
              <a:t>development </a:t>
            </a:r>
            <a:r>
              <a:rPr sz="2600" spc="25" dirty="0">
                <a:latin typeface="Times New Roman"/>
                <a:cs typeface="Times New Roman"/>
              </a:rPr>
              <a:t>is </a:t>
            </a:r>
            <a:r>
              <a:rPr sz="2600" spc="105" dirty="0">
                <a:latin typeface="Times New Roman"/>
                <a:cs typeface="Times New Roman"/>
              </a:rPr>
              <a:t>based </a:t>
            </a:r>
            <a:r>
              <a:rPr sz="2600" spc="160" dirty="0">
                <a:latin typeface="Times New Roman"/>
                <a:cs typeface="Times New Roman"/>
              </a:rPr>
              <a:t>on  </a:t>
            </a:r>
            <a:r>
              <a:rPr sz="2600" spc="114" dirty="0">
                <a:latin typeface="Times New Roman"/>
                <a:cs typeface="Times New Roman"/>
              </a:rPr>
              <a:t>assumptions</a:t>
            </a:r>
            <a:r>
              <a:rPr sz="2600" spc="-120" dirty="0">
                <a:latin typeface="Times New Roman"/>
                <a:cs typeface="Times New Roman"/>
              </a:rPr>
              <a:t> </a:t>
            </a:r>
            <a:r>
              <a:rPr sz="2600" spc="170" dirty="0">
                <a:latin typeface="Times New Roman"/>
                <a:cs typeface="Times New Roman"/>
              </a:rPr>
              <a:t>that</a:t>
            </a:r>
            <a:r>
              <a:rPr sz="2600" spc="-114" dirty="0">
                <a:latin typeface="Times New Roman"/>
                <a:cs typeface="Times New Roman"/>
              </a:rPr>
              <a:t> </a:t>
            </a:r>
            <a:r>
              <a:rPr sz="2600" spc="55" dirty="0">
                <a:latin typeface="Times New Roman"/>
                <a:cs typeface="Times New Roman"/>
              </a:rPr>
              <a:t>previously</a:t>
            </a:r>
            <a:r>
              <a:rPr sz="2600" spc="-170" dirty="0">
                <a:latin typeface="Times New Roman"/>
                <a:cs typeface="Times New Roman"/>
              </a:rPr>
              <a:t> </a:t>
            </a:r>
            <a:r>
              <a:rPr sz="2600" spc="120" dirty="0">
                <a:latin typeface="Times New Roman"/>
                <a:cs typeface="Times New Roman"/>
              </a:rPr>
              <a:t>constructed</a:t>
            </a:r>
            <a:r>
              <a:rPr sz="2600" spc="-100" dirty="0">
                <a:latin typeface="Times New Roman"/>
                <a:cs typeface="Times New Roman"/>
              </a:rPr>
              <a:t> </a:t>
            </a:r>
            <a:r>
              <a:rPr sz="2600" spc="130" dirty="0">
                <a:latin typeface="Times New Roman"/>
                <a:cs typeface="Times New Roman"/>
              </a:rPr>
              <a:t>components  </a:t>
            </a:r>
            <a:r>
              <a:rPr sz="2600" spc="90" dirty="0">
                <a:latin typeface="Times New Roman"/>
                <a:cs typeface="Times New Roman"/>
              </a:rPr>
              <a:t>could </a:t>
            </a:r>
            <a:r>
              <a:rPr sz="2600" spc="114" dirty="0">
                <a:latin typeface="Times New Roman"/>
                <a:cs typeface="Times New Roman"/>
              </a:rPr>
              <a:t>be </a:t>
            </a:r>
            <a:r>
              <a:rPr sz="2600" b="1" u="heavy" spc="160" dirty="0">
                <a:uFill>
                  <a:solidFill>
                    <a:srgbClr val="000000"/>
                  </a:solidFill>
                </a:uFill>
                <a:latin typeface="Times New Roman"/>
                <a:cs typeface="Times New Roman"/>
              </a:rPr>
              <a:t>reused</a:t>
            </a:r>
            <a:r>
              <a:rPr sz="2600" b="1" spc="160" dirty="0">
                <a:latin typeface="Times New Roman"/>
                <a:cs typeface="Times New Roman"/>
              </a:rPr>
              <a:t> </a:t>
            </a:r>
            <a:r>
              <a:rPr sz="2600" spc="160" dirty="0">
                <a:latin typeface="Times New Roman"/>
                <a:cs typeface="Times New Roman"/>
              </a:rPr>
              <a:t>and </a:t>
            </a:r>
            <a:r>
              <a:rPr sz="2600" spc="170" dirty="0">
                <a:latin typeface="Times New Roman"/>
                <a:cs typeface="Times New Roman"/>
              </a:rPr>
              <a:t>that </a:t>
            </a:r>
            <a:r>
              <a:rPr sz="2600" spc="130" dirty="0">
                <a:latin typeface="Times New Roman"/>
                <a:cs typeface="Times New Roman"/>
              </a:rPr>
              <a:t>components </a:t>
            </a:r>
            <a:r>
              <a:rPr sz="2600" spc="90" dirty="0">
                <a:latin typeface="Times New Roman"/>
                <a:cs typeface="Times New Roman"/>
              </a:rPr>
              <a:t>could </a:t>
            </a:r>
            <a:r>
              <a:rPr sz="2600" spc="114" dirty="0">
                <a:latin typeface="Times New Roman"/>
                <a:cs typeface="Times New Roman"/>
              </a:rPr>
              <a:t>be </a:t>
            </a:r>
            <a:r>
              <a:rPr sz="2600" u="heavy" spc="114" dirty="0">
                <a:uFill>
                  <a:solidFill>
                    <a:srgbClr val="000000"/>
                  </a:solidFill>
                </a:uFill>
                <a:latin typeface="Times New Roman"/>
                <a:cs typeface="Times New Roman"/>
              </a:rPr>
              <a:t> </a:t>
            </a:r>
            <a:r>
              <a:rPr sz="2600" b="1" u="heavy" spc="125" dirty="0">
                <a:uFill>
                  <a:solidFill>
                    <a:srgbClr val="000000"/>
                  </a:solidFill>
                </a:uFill>
                <a:latin typeface="Times New Roman"/>
                <a:cs typeface="Times New Roman"/>
              </a:rPr>
              <a:t>replaced</a:t>
            </a:r>
            <a:r>
              <a:rPr sz="2600" b="1" spc="-70" dirty="0">
                <a:latin typeface="Times New Roman"/>
                <a:cs typeface="Times New Roman"/>
              </a:rPr>
              <a:t> </a:t>
            </a:r>
            <a:r>
              <a:rPr sz="2600" spc="40" dirty="0">
                <a:latin typeface="Times New Roman"/>
                <a:cs typeface="Times New Roman"/>
              </a:rPr>
              <a:t>by</a:t>
            </a:r>
            <a:r>
              <a:rPr sz="2600" spc="-135" dirty="0">
                <a:latin typeface="Times New Roman"/>
                <a:cs typeface="Times New Roman"/>
              </a:rPr>
              <a:t> </a:t>
            </a:r>
            <a:r>
              <a:rPr sz="2600" spc="120" dirty="0">
                <a:latin typeface="Times New Roman"/>
                <a:cs typeface="Times New Roman"/>
              </a:rPr>
              <a:t>some</a:t>
            </a:r>
            <a:r>
              <a:rPr sz="2600" spc="-150" dirty="0">
                <a:latin typeface="Times New Roman"/>
                <a:cs typeface="Times New Roman"/>
              </a:rPr>
              <a:t> </a:t>
            </a:r>
            <a:r>
              <a:rPr sz="2600" spc="145" dirty="0">
                <a:latin typeface="Times New Roman"/>
                <a:cs typeface="Times New Roman"/>
              </a:rPr>
              <a:t>other</a:t>
            </a:r>
            <a:r>
              <a:rPr sz="2600" spc="-105" dirty="0">
                <a:latin typeface="Times New Roman"/>
                <a:cs typeface="Times New Roman"/>
              </a:rPr>
              <a:t> </a:t>
            </a:r>
            <a:r>
              <a:rPr sz="2600" spc="55" dirty="0">
                <a:latin typeface="Times New Roman"/>
                <a:cs typeface="Times New Roman"/>
              </a:rPr>
              <a:t>"equivalent"</a:t>
            </a:r>
            <a:r>
              <a:rPr sz="2600" spc="-100" dirty="0">
                <a:latin typeface="Times New Roman"/>
                <a:cs typeface="Times New Roman"/>
              </a:rPr>
              <a:t> </a:t>
            </a:r>
            <a:r>
              <a:rPr sz="2600" spc="120" dirty="0">
                <a:latin typeface="Times New Roman"/>
                <a:cs typeface="Times New Roman"/>
              </a:rPr>
              <a:t>or</a:t>
            </a:r>
            <a:r>
              <a:rPr sz="2600" spc="-95" dirty="0">
                <a:latin typeface="Times New Roman"/>
                <a:cs typeface="Times New Roman"/>
              </a:rPr>
              <a:t> </a:t>
            </a:r>
            <a:r>
              <a:rPr sz="2600" spc="75" dirty="0">
                <a:latin typeface="Times New Roman"/>
                <a:cs typeface="Times New Roman"/>
              </a:rPr>
              <a:t>"conformant"  </a:t>
            </a:r>
            <a:r>
              <a:rPr sz="2600" spc="114" dirty="0">
                <a:latin typeface="Times New Roman"/>
                <a:cs typeface="Times New Roman"/>
              </a:rPr>
              <a:t>components, </a:t>
            </a:r>
            <a:r>
              <a:rPr sz="2600" spc="-25" dirty="0">
                <a:latin typeface="Times New Roman"/>
                <a:cs typeface="Times New Roman"/>
              </a:rPr>
              <a:t>if</a:t>
            </a:r>
            <a:r>
              <a:rPr sz="2600" spc="-120" dirty="0">
                <a:latin typeface="Times New Roman"/>
                <a:cs typeface="Times New Roman"/>
              </a:rPr>
              <a:t> </a:t>
            </a:r>
            <a:r>
              <a:rPr sz="2600" spc="114" dirty="0">
                <a:latin typeface="Times New Roman"/>
                <a:cs typeface="Times New Roman"/>
              </a:rPr>
              <a:t>needed.</a:t>
            </a:r>
            <a:endParaRPr sz="2600">
              <a:latin typeface="Times New Roman"/>
              <a:cs typeface="Times New Roman"/>
            </a:endParaRPr>
          </a:p>
        </p:txBody>
      </p:sp>
      <p:sp>
        <p:nvSpPr>
          <p:cNvPr id="8" name="object 8"/>
          <p:cNvSpPr txBox="1">
            <a:spLocks noGrp="1"/>
          </p:cNvSpPr>
          <p:nvPr>
            <p:ph type="title"/>
          </p:nvPr>
        </p:nvSpPr>
        <p:spPr>
          <a:xfrm>
            <a:off x="444500" y="327406"/>
            <a:ext cx="6979284" cy="788035"/>
          </a:xfrm>
          <a:prstGeom prst="rect">
            <a:avLst/>
          </a:prstGeom>
        </p:spPr>
        <p:txBody>
          <a:bodyPr vert="horz" wrap="square" lIns="0" tIns="12700" rIns="0" bIns="0" rtlCol="0">
            <a:spAutoFit/>
          </a:bodyPr>
          <a:lstStyle/>
          <a:p>
            <a:pPr marL="12700">
              <a:lnSpc>
                <a:spcPct val="100000"/>
              </a:lnSpc>
              <a:spcBef>
                <a:spcPts val="100"/>
              </a:spcBef>
            </a:pPr>
            <a:r>
              <a:rPr sz="5000" spc="-325" dirty="0"/>
              <a:t>UML </a:t>
            </a:r>
            <a:r>
              <a:rPr sz="5000" spc="-220" dirty="0"/>
              <a:t>Component</a:t>
            </a:r>
            <a:r>
              <a:rPr sz="5000" spc="-265" dirty="0"/>
              <a:t> </a:t>
            </a:r>
            <a:r>
              <a:rPr sz="5000" spc="-305" dirty="0"/>
              <a:t>Diagrams</a:t>
            </a:r>
            <a:endParaRPr sz="5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535940" y="1154938"/>
            <a:ext cx="8039100" cy="3667125"/>
          </a:xfrm>
          <a:prstGeom prst="rect">
            <a:avLst/>
          </a:prstGeom>
        </p:spPr>
        <p:txBody>
          <a:bodyPr vert="horz" wrap="square" lIns="0" tIns="13335" rIns="0" bIns="0" rtlCol="0">
            <a:spAutoFit/>
          </a:bodyPr>
          <a:lstStyle/>
          <a:p>
            <a:pPr marL="285115" marR="887730" indent="-272415">
              <a:lnSpc>
                <a:spcPct val="100000"/>
              </a:lnSpc>
              <a:spcBef>
                <a:spcPts val="105"/>
              </a:spcBef>
              <a:buClr>
                <a:srgbClr val="0AD0D9"/>
              </a:buClr>
              <a:buSzPct val="94230"/>
              <a:buFont typeface="Arial"/>
              <a:buChar char=""/>
              <a:tabLst>
                <a:tab pos="285750" algn="l"/>
              </a:tabLst>
            </a:pPr>
            <a:r>
              <a:rPr sz="2600" spc="135" dirty="0">
                <a:latin typeface="Times New Roman"/>
                <a:cs typeface="Times New Roman"/>
              </a:rPr>
              <a:t>Component</a:t>
            </a:r>
            <a:r>
              <a:rPr sz="2600" spc="-155" dirty="0">
                <a:latin typeface="Times New Roman"/>
                <a:cs typeface="Times New Roman"/>
              </a:rPr>
              <a:t> </a:t>
            </a:r>
            <a:r>
              <a:rPr sz="2600" spc="90" dirty="0">
                <a:latin typeface="Times New Roman"/>
                <a:cs typeface="Times New Roman"/>
              </a:rPr>
              <a:t>are</a:t>
            </a:r>
            <a:r>
              <a:rPr sz="2600" spc="-60" dirty="0">
                <a:latin typeface="Times New Roman"/>
                <a:cs typeface="Times New Roman"/>
              </a:rPr>
              <a:t> </a:t>
            </a:r>
            <a:r>
              <a:rPr sz="2600" spc="140" dirty="0">
                <a:latin typeface="Times New Roman"/>
                <a:cs typeface="Times New Roman"/>
              </a:rPr>
              <a:t>intended</a:t>
            </a:r>
            <a:r>
              <a:rPr sz="2600" spc="-35" dirty="0">
                <a:latin typeface="Times New Roman"/>
                <a:cs typeface="Times New Roman"/>
              </a:rPr>
              <a:t> </a:t>
            </a:r>
            <a:r>
              <a:rPr sz="2600" spc="130" dirty="0">
                <a:latin typeface="Times New Roman"/>
                <a:cs typeface="Times New Roman"/>
              </a:rPr>
              <a:t>to</a:t>
            </a:r>
            <a:r>
              <a:rPr sz="2600" spc="-90" dirty="0">
                <a:latin typeface="Times New Roman"/>
                <a:cs typeface="Times New Roman"/>
              </a:rPr>
              <a:t> </a:t>
            </a:r>
            <a:r>
              <a:rPr sz="2600" spc="114" dirty="0">
                <a:latin typeface="Times New Roman"/>
                <a:cs typeface="Times New Roman"/>
              </a:rPr>
              <a:t>be</a:t>
            </a:r>
            <a:r>
              <a:rPr sz="2600" spc="-120" dirty="0">
                <a:latin typeface="Times New Roman"/>
                <a:cs typeface="Times New Roman"/>
              </a:rPr>
              <a:t> </a:t>
            </a:r>
            <a:r>
              <a:rPr sz="2600" spc="85" dirty="0">
                <a:latin typeface="Times New Roman"/>
                <a:cs typeface="Times New Roman"/>
              </a:rPr>
              <a:t>capable</a:t>
            </a:r>
            <a:r>
              <a:rPr sz="2600" spc="-135" dirty="0">
                <a:latin typeface="Times New Roman"/>
                <a:cs typeface="Times New Roman"/>
              </a:rPr>
              <a:t> </a:t>
            </a:r>
            <a:r>
              <a:rPr sz="2600" spc="20" dirty="0">
                <a:latin typeface="Times New Roman"/>
                <a:cs typeface="Times New Roman"/>
              </a:rPr>
              <a:t>of</a:t>
            </a:r>
            <a:r>
              <a:rPr sz="2600" spc="50" dirty="0">
                <a:latin typeface="Times New Roman"/>
                <a:cs typeface="Times New Roman"/>
              </a:rPr>
              <a:t> </a:t>
            </a:r>
            <a:r>
              <a:rPr sz="2600" spc="90" dirty="0">
                <a:latin typeface="Times New Roman"/>
                <a:cs typeface="Times New Roman"/>
              </a:rPr>
              <a:t>being </a:t>
            </a:r>
            <a:r>
              <a:rPr sz="2600" u="heavy" spc="90" dirty="0">
                <a:uFill>
                  <a:solidFill>
                    <a:srgbClr val="000000"/>
                  </a:solidFill>
                </a:uFill>
                <a:latin typeface="Times New Roman"/>
                <a:cs typeface="Times New Roman"/>
              </a:rPr>
              <a:t> </a:t>
            </a:r>
            <a:r>
              <a:rPr sz="2600" b="1" u="heavy" spc="160" dirty="0">
                <a:uFill>
                  <a:solidFill>
                    <a:srgbClr val="000000"/>
                  </a:solidFill>
                </a:uFill>
                <a:latin typeface="Times New Roman"/>
                <a:cs typeface="Times New Roman"/>
              </a:rPr>
              <a:t>deployed</a:t>
            </a:r>
            <a:r>
              <a:rPr sz="2600" b="1" spc="-55" dirty="0">
                <a:latin typeface="Times New Roman"/>
                <a:cs typeface="Times New Roman"/>
              </a:rPr>
              <a:t> </a:t>
            </a:r>
            <a:r>
              <a:rPr sz="2600" spc="160" dirty="0">
                <a:latin typeface="Times New Roman"/>
                <a:cs typeface="Times New Roman"/>
              </a:rPr>
              <a:t>and</a:t>
            </a:r>
            <a:r>
              <a:rPr sz="2600" spc="5" dirty="0">
                <a:latin typeface="Times New Roman"/>
                <a:cs typeface="Times New Roman"/>
              </a:rPr>
              <a:t> </a:t>
            </a:r>
            <a:r>
              <a:rPr sz="2600" b="1" u="heavy" spc="135" dirty="0">
                <a:uFill>
                  <a:solidFill>
                    <a:srgbClr val="000000"/>
                  </a:solidFill>
                </a:uFill>
                <a:latin typeface="Times New Roman"/>
                <a:cs typeface="Times New Roman"/>
              </a:rPr>
              <a:t>re-deployed</a:t>
            </a:r>
            <a:r>
              <a:rPr sz="2600" b="1" spc="-55" dirty="0">
                <a:latin typeface="Times New Roman"/>
                <a:cs typeface="Times New Roman"/>
              </a:rPr>
              <a:t> </a:t>
            </a:r>
            <a:r>
              <a:rPr sz="2600" b="1" i="1" spc="170" dirty="0">
                <a:latin typeface="Times New Roman"/>
                <a:cs typeface="Times New Roman"/>
              </a:rPr>
              <a:t>independently</a:t>
            </a:r>
            <a:r>
              <a:rPr sz="2600" spc="170" dirty="0">
                <a:latin typeface="Times New Roman"/>
                <a:cs typeface="Times New Roman"/>
              </a:rPr>
              <a:t>,</a:t>
            </a:r>
            <a:r>
              <a:rPr sz="2600" spc="-25" dirty="0">
                <a:latin typeface="Times New Roman"/>
                <a:cs typeface="Times New Roman"/>
              </a:rPr>
              <a:t> </a:t>
            </a:r>
            <a:r>
              <a:rPr sz="2600" spc="50" dirty="0">
                <a:latin typeface="Times New Roman"/>
                <a:cs typeface="Times New Roman"/>
              </a:rPr>
              <a:t>for  </a:t>
            </a:r>
            <a:r>
              <a:rPr sz="2600" spc="105" dirty="0">
                <a:latin typeface="Times New Roman"/>
                <a:cs typeface="Times New Roman"/>
              </a:rPr>
              <a:t>instance</a:t>
            </a:r>
            <a:r>
              <a:rPr sz="2600" spc="-105" dirty="0">
                <a:latin typeface="Times New Roman"/>
                <a:cs typeface="Times New Roman"/>
              </a:rPr>
              <a:t> </a:t>
            </a:r>
            <a:r>
              <a:rPr sz="2600" spc="130" dirty="0">
                <a:latin typeface="Times New Roman"/>
                <a:cs typeface="Times New Roman"/>
              </a:rPr>
              <a:t>to</a:t>
            </a:r>
            <a:r>
              <a:rPr sz="2600" spc="-130" dirty="0">
                <a:latin typeface="Times New Roman"/>
                <a:cs typeface="Times New Roman"/>
              </a:rPr>
              <a:t> </a:t>
            </a:r>
            <a:r>
              <a:rPr sz="2600" spc="140" dirty="0">
                <a:latin typeface="Times New Roman"/>
                <a:cs typeface="Times New Roman"/>
              </a:rPr>
              <a:t>update</a:t>
            </a:r>
            <a:r>
              <a:rPr sz="2600" spc="-145" dirty="0">
                <a:latin typeface="Times New Roman"/>
                <a:cs typeface="Times New Roman"/>
              </a:rPr>
              <a:t> </a:t>
            </a:r>
            <a:r>
              <a:rPr sz="2600" spc="155" dirty="0">
                <a:latin typeface="Times New Roman"/>
                <a:cs typeface="Times New Roman"/>
              </a:rPr>
              <a:t>an</a:t>
            </a:r>
            <a:r>
              <a:rPr sz="2600" spc="-105" dirty="0">
                <a:latin typeface="Times New Roman"/>
                <a:cs typeface="Times New Roman"/>
              </a:rPr>
              <a:t> </a:t>
            </a:r>
            <a:r>
              <a:rPr sz="2600" spc="65" dirty="0">
                <a:latin typeface="Times New Roman"/>
                <a:cs typeface="Times New Roman"/>
              </a:rPr>
              <a:t>existing</a:t>
            </a:r>
            <a:r>
              <a:rPr sz="2600" spc="-55" dirty="0">
                <a:latin typeface="Times New Roman"/>
                <a:cs typeface="Times New Roman"/>
              </a:rPr>
              <a:t> </a:t>
            </a:r>
            <a:r>
              <a:rPr sz="2600" spc="70" dirty="0">
                <a:latin typeface="Times New Roman"/>
                <a:cs typeface="Times New Roman"/>
              </a:rPr>
              <a:t>system.</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b="1" spc="175" dirty="0">
                <a:latin typeface="Times New Roman"/>
                <a:cs typeface="Times New Roman"/>
              </a:rPr>
              <a:t>Components</a:t>
            </a:r>
            <a:r>
              <a:rPr sz="2600" b="1" spc="-440" dirty="0">
                <a:latin typeface="Times New Roman"/>
                <a:cs typeface="Times New Roman"/>
              </a:rPr>
              <a:t> </a:t>
            </a:r>
            <a:r>
              <a:rPr sz="2600" spc="110" dirty="0">
                <a:latin typeface="Times New Roman"/>
                <a:cs typeface="Times New Roman"/>
              </a:rPr>
              <a:t>in </a:t>
            </a:r>
            <a:r>
              <a:rPr sz="2600" spc="-15" dirty="0">
                <a:latin typeface="Times New Roman"/>
                <a:cs typeface="Times New Roman"/>
              </a:rPr>
              <a:t>UML </a:t>
            </a:r>
            <a:r>
              <a:rPr sz="2600" spc="95" dirty="0">
                <a:latin typeface="Times New Roman"/>
                <a:cs typeface="Times New Roman"/>
              </a:rPr>
              <a:t>could </a:t>
            </a:r>
            <a:r>
              <a:rPr sz="2600" spc="114" dirty="0">
                <a:latin typeface="Times New Roman"/>
                <a:cs typeface="Times New Roman"/>
              </a:rPr>
              <a:t>represent</a:t>
            </a:r>
            <a:endParaRPr sz="2600">
              <a:latin typeface="Times New Roman"/>
              <a:cs typeface="Times New Roman"/>
            </a:endParaRPr>
          </a:p>
          <a:p>
            <a:pPr marL="652780" marR="875665" lvl="1" indent="-247015">
              <a:lnSpc>
                <a:spcPct val="100000"/>
              </a:lnSpc>
              <a:spcBef>
                <a:spcPts val="585"/>
              </a:spcBef>
              <a:buClr>
                <a:srgbClr val="0E6EC5"/>
              </a:buClr>
              <a:buSzPct val="85416"/>
              <a:buFont typeface="Arial"/>
              <a:buChar char=""/>
              <a:tabLst>
                <a:tab pos="653415" algn="l"/>
              </a:tabLst>
            </a:pPr>
            <a:r>
              <a:rPr sz="2400" b="1" spc="120" dirty="0">
                <a:latin typeface="Times New Roman"/>
                <a:cs typeface="Times New Roman"/>
              </a:rPr>
              <a:t>logical </a:t>
            </a:r>
            <a:r>
              <a:rPr sz="2400" b="1" spc="180" dirty="0">
                <a:latin typeface="Times New Roman"/>
                <a:cs typeface="Times New Roman"/>
              </a:rPr>
              <a:t>components </a:t>
            </a:r>
            <a:r>
              <a:rPr sz="2400" spc="25" dirty="0">
                <a:latin typeface="Times New Roman"/>
                <a:cs typeface="Times New Roman"/>
              </a:rPr>
              <a:t>(e.g., </a:t>
            </a:r>
            <a:r>
              <a:rPr sz="2400" spc="80" dirty="0">
                <a:latin typeface="Times New Roman"/>
                <a:cs typeface="Times New Roman"/>
              </a:rPr>
              <a:t>business</a:t>
            </a:r>
            <a:r>
              <a:rPr sz="2400" spc="-434" dirty="0">
                <a:latin typeface="Times New Roman"/>
                <a:cs typeface="Times New Roman"/>
              </a:rPr>
              <a:t> </a:t>
            </a:r>
            <a:r>
              <a:rPr sz="2400" spc="75" dirty="0">
                <a:latin typeface="Times New Roman"/>
                <a:cs typeface="Times New Roman"/>
              </a:rPr>
              <a:t>components,  </a:t>
            </a:r>
            <a:r>
              <a:rPr sz="2400" spc="65" dirty="0">
                <a:latin typeface="Times New Roman"/>
                <a:cs typeface="Times New Roman"/>
              </a:rPr>
              <a:t>process </a:t>
            </a:r>
            <a:r>
              <a:rPr sz="2400" spc="110" dirty="0">
                <a:latin typeface="Times New Roman"/>
                <a:cs typeface="Times New Roman"/>
              </a:rPr>
              <a:t>components),</a:t>
            </a:r>
            <a:r>
              <a:rPr sz="2400" spc="-200" dirty="0">
                <a:latin typeface="Times New Roman"/>
                <a:cs typeface="Times New Roman"/>
              </a:rPr>
              <a:t> </a:t>
            </a:r>
            <a:r>
              <a:rPr sz="2400" spc="145" dirty="0">
                <a:latin typeface="Times New Roman"/>
                <a:cs typeface="Times New Roman"/>
              </a:rPr>
              <a:t>and</a:t>
            </a:r>
            <a:endParaRPr sz="2400">
              <a:latin typeface="Times New Roman"/>
              <a:cs typeface="Times New Roman"/>
            </a:endParaRPr>
          </a:p>
          <a:p>
            <a:pPr marL="652780" marR="5080" lvl="1" indent="-247015">
              <a:lnSpc>
                <a:spcPct val="100000"/>
              </a:lnSpc>
              <a:spcBef>
                <a:spcPts val="575"/>
              </a:spcBef>
              <a:buClr>
                <a:srgbClr val="0E6EC5"/>
              </a:buClr>
              <a:buSzPct val="85416"/>
              <a:buFont typeface="Arial"/>
              <a:buChar char=""/>
              <a:tabLst>
                <a:tab pos="653415" algn="l"/>
              </a:tabLst>
            </a:pPr>
            <a:r>
              <a:rPr sz="2400" b="1" spc="105" dirty="0">
                <a:latin typeface="Times New Roman"/>
                <a:cs typeface="Times New Roman"/>
              </a:rPr>
              <a:t>physical </a:t>
            </a:r>
            <a:r>
              <a:rPr sz="2400" b="1" spc="180" dirty="0">
                <a:latin typeface="Times New Roman"/>
                <a:cs typeface="Times New Roman"/>
              </a:rPr>
              <a:t>components </a:t>
            </a:r>
            <a:r>
              <a:rPr sz="2400" spc="25" dirty="0">
                <a:latin typeface="Times New Roman"/>
                <a:cs typeface="Times New Roman"/>
              </a:rPr>
              <a:t>(e.g., </a:t>
            </a:r>
            <a:r>
              <a:rPr sz="2400" spc="-70" dirty="0">
                <a:latin typeface="Times New Roman"/>
                <a:cs typeface="Times New Roman"/>
              </a:rPr>
              <a:t>CORBA </a:t>
            </a:r>
            <a:r>
              <a:rPr sz="2400" spc="105" dirty="0">
                <a:latin typeface="Times New Roman"/>
                <a:cs typeface="Times New Roman"/>
              </a:rPr>
              <a:t>components, </a:t>
            </a:r>
            <a:r>
              <a:rPr sz="2400" spc="-145" dirty="0">
                <a:latin typeface="Times New Roman"/>
                <a:cs typeface="Times New Roman"/>
              </a:rPr>
              <a:t>EJB  </a:t>
            </a:r>
            <a:r>
              <a:rPr sz="2400" spc="105" dirty="0">
                <a:latin typeface="Times New Roman"/>
                <a:cs typeface="Times New Roman"/>
              </a:rPr>
              <a:t>components, </a:t>
            </a:r>
            <a:r>
              <a:rPr sz="2400" spc="-90" dirty="0">
                <a:latin typeface="Times New Roman"/>
                <a:cs typeface="Times New Roman"/>
              </a:rPr>
              <a:t>ATL, </a:t>
            </a:r>
            <a:r>
              <a:rPr sz="2400" spc="15" dirty="0">
                <a:latin typeface="Times New Roman"/>
                <a:cs typeface="Times New Roman"/>
              </a:rPr>
              <a:t>COM+ </a:t>
            </a:r>
            <a:r>
              <a:rPr sz="2400" spc="145" dirty="0">
                <a:latin typeface="Times New Roman"/>
                <a:cs typeface="Times New Roman"/>
              </a:rPr>
              <a:t>and </a:t>
            </a:r>
            <a:r>
              <a:rPr sz="2400" dirty="0">
                <a:latin typeface="Times New Roman"/>
                <a:cs typeface="Times New Roman"/>
              </a:rPr>
              <a:t>.NET </a:t>
            </a:r>
            <a:r>
              <a:rPr sz="2400" spc="105" dirty="0">
                <a:latin typeface="Times New Roman"/>
                <a:cs typeface="Times New Roman"/>
              </a:rPr>
              <a:t>components,</a:t>
            </a:r>
            <a:r>
              <a:rPr sz="2400" spc="-360" dirty="0">
                <a:latin typeface="Times New Roman"/>
                <a:cs typeface="Times New Roman"/>
              </a:rPr>
              <a:t> </a:t>
            </a:r>
            <a:r>
              <a:rPr sz="2400" spc="-5" dirty="0">
                <a:latin typeface="Times New Roman"/>
                <a:cs typeface="Times New Roman"/>
              </a:rPr>
              <a:t>WSDL  </a:t>
            </a:r>
            <a:r>
              <a:rPr sz="2400" spc="75" dirty="0">
                <a:latin typeface="Times New Roman"/>
                <a:cs typeface="Times New Roman"/>
              </a:rPr>
              <a:t>(Web</a:t>
            </a:r>
            <a:r>
              <a:rPr sz="2400" spc="-55" dirty="0">
                <a:latin typeface="Times New Roman"/>
                <a:cs typeface="Times New Roman"/>
              </a:rPr>
              <a:t> </a:t>
            </a:r>
            <a:r>
              <a:rPr sz="2400" spc="25" dirty="0">
                <a:latin typeface="Times New Roman"/>
                <a:cs typeface="Times New Roman"/>
              </a:rPr>
              <a:t>Service</a:t>
            </a:r>
            <a:r>
              <a:rPr sz="2400" spc="-55" dirty="0">
                <a:latin typeface="Times New Roman"/>
                <a:cs typeface="Times New Roman"/>
              </a:rPr>
              <a:t> </a:t>
            </a:r>
            <a:r>
              <a:rPr sz="2400" spc="80" dirty="0">
                <a:latin typeface="Times New Roman"/>
                <a:cs typeface="Times New Roman"/>
              </a:rPr>
              <a:t>Definition</a:t>
            </a:r>
            <a:r>
              <a:rPr sz="2400" spc="-50" dirty="0">
                <a:latin typeface="Times New Roman"/>
                <a:cs typeface="Times New Roman"/>
              </a:rPr>
              <a:t> </a:t>
            </a:r>
            <a:r>
              <a:rPr sz="2400" spc="65" dirty="0">
                <a:latin typeface="Times New Roman"/>
                <a:cs typeface="Times New Roman"/>
              </a:rPr>
              <a:t>Language)</a:t>
            </a:r>
            <a:r>
              <a:rPr sz="2400" spc="-50" dirty="0">
                <a:latin typeface="Times New Roman"/>
                <a:cs typeface="Times New Roman"/>
              </a:rPr>
              <a:t> </a:t>
            </a:r>
            <a:r>
              <a:rPr sz="2400" spc="105" dirty="0">
                <a:latin typeface="Times New Roman"/>
                <a:cs typeface="Times New Roman"/>
              </a:rPr>
              <a:t>components,</a:t>
            </a:r>
            <a:r>
              <a:rPr sz="2400" spc="-35" dirty="0">
                <a:latin typeface="Times New Roman"/>
                <a:cs typeface="Times New Roman"/>
              </a:rPr>
              <a:t> </a:t>
            </a:r>
            <a:r>
              <a:rPr sz="2400" spc="60" dirty="0">
                <a:latin typeface="Times New Roman"/>
                <a:cs typeface="Times New Roman"/>
              </a:rPr>
              <a:t>etc.),</a:t>
            </a:r>
            <a:endParaRPr sz="2400">
              <a:latin typeface="Times New Roman"/>
              <a:cs typeface="Times New Roman"/>
            </a:endParaRPr>
          </a:p>
        </p:txBody>
      </p:sp>
      <p:sp>
        <p:nvSpPr>
          <p:cNvPr id="8" name="object 8"/>
          <p:cNvSpPr txBox="1">
            <a:spLocks noGrp="1"/>
          </p:cNvSpPr>
          <p:nvPr>
            <p:ph type="title"/>
          </p:nvPr>
        </p:nvSpPr>
        <p:spPr>
          <a:xfrm>
            <a:off x="444500" y="327406"/>
            <a:ext cx="6979284" cy="788035"/>
          </a:xfrm>
          <a:prstGeom prst="rect">
            <a:avLst/>
          </a:prstGeom>
        </p:spPr>
        <p:txBody>
          <a:bodyPr vert="horz" wrap="square" lIns="0" tIns="12700" rIns="0" bIns="0" rtlCol="0">
            <a:spAutoFit/>
          </a:bodyPr>
          <a:lstStyle/>
          <a:p>
            <a:pPr marL="12700">
              <a:lnSpc>
                <a:spcPct val="100000"/>
              </a:lnSpc>
              <a:spcBef>
                <a:spcPts val="100"/>
              </a:spcBef>
            </a:pPr>
            <a:r>
              <a:rPr sz="5000" spc="-325" dirty="0"/>
              <a:t>UML </a:t>
            </a:r>
            <a:r>
              <a:rPr sz="5000" spc="-220" dirty="0"/>
              <a:t>Component</a:t>
            </a:r>
            <a:r>
              <a:rPr sz="5000" spc="-265" dirty="0"/>
              <a:t> </a:t>
            </a:r>
            <a:r>
              <a:rPr sz="5000" spc="-305" dirty="0"/>
              <a:t>Diagrams</a:t>
            </a:r>
            <a:endParaRPr sz="5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8013700" cy="4623435"/>
          </a:xfrm>
          <a:prstGeom prst="rect">
            <a:avLst/>
          </a:prstGeom>
        </p:spPr>
        <p:txBody>
          <a:bodyPr vert="horz" wrap="square" lIns="0" tIns="13335" rIns="0" bIns="0" rtlCol="0">
            <a:spAutoFit/>
          </a:bodyPr>
          <a:lstStyle/>
          <a:p>
            <a:pPr marL="285115" marR="106045" indent="-272415">
              <a:lnSpc>
                <a:spcPct val="100000"/>
              </a:lnSpc>
              <a:spcBef>
                <a:spcPts val="105"/>
              </a:spcBef>
              <a:buClr>
                <a:srgbClr val="0AD0D9"/>
              </a:buClr>
              <a:buSzPct val="94230"/>
              <a:buFont typeface="Arial"/>
              <a:buChar char=""/>
              <a:tabLst>
                <a:tab pos="285750" algn="l"/>
              </a:tabLst>
            </a:pPr>
            <a:r>
              <a:rPr sz="2600" b="1" i="1" spc="130" dirty="0">
                <a:latin typeface="Times New Roman"/>
                <a:cs typeface="Times New Roman"/>
              </a:rPr>
              <a:t>Summary</a:t>
            </a:r>
            <a:r>
              <a:rPr sz="2600" i="1" spc="130" dirty="0">
                <a:latin typeface="Georgia"/>
                <a:cs typeface="Georgia"/>
              </a:rPr>
              <a:t>: </a:t>
            </a:r>
            <a:r>
              <a:rPr sz="2600" i="1" spc="-45" dirty="0">
                <a:latin typeface="Georgia"/>
                <a:cs typeface="Georgia"/>
              </a:rPr>
              <a:t>The </a:t>
            </a:r>
            <a:r>
              <a:rPr sz="2600" i="1" spc="-150" dirty="0">
                <a:latin typeface="Georgia"/>
                <a:cs typeface="Georgia"/>
              </a:rPr>
              <a:t>diagram </a:t>
            </a:r>
            <a:r>
              <a:rPr sz="2600" i="1" spc="-95" dirty="0">
                <a:latin typeface="Georgia"/>
                <a:cs typeface="Georgia"/>
              </a:rPr>
              <a:t>shows </a:t>
            </a:r>
            <a:r>
              <a:rPr sz="2600" i="1" spc="-110" dirty="0">
                <a:latin typeface="Georgia"/>
                <a:cs typeface="Georgia"/>
              </a:rPr>
              <a:t>"white-box" </a:t>
            </a:r>
            <a:r>
              <a:rPr sz="2600" i="1" spc="-170" dirty="0">
                <a:latin typeface="Georgia"/>
                <a:cs typeface="Georgia"/>
              </a:rPr>
              <a:t>view </a:t>
            </a:r>
            <a:r>
              <a:rPr sz="2600" i="1" spc="-55" dirty="0">
                <a:latin typeface="Georgia"/>
                <a:cs typeface="Georgia"/>
              </a:rPr>
              <a:t>of </a:t>
            </a:r>
            <a:r>
              <a:rPr sz="2600" i="1" spc="-120" dirty="0">
                <a:latin typeface="Georgia"/>
                <a:cs typeface="Georgia"/>
              </a:rPr>
              <a:t>the  </a:t>
            </a:r>
            <a:r>
              <a:rPr sz="2600" i="1" spc="-90" dirty="0">
                <a:latin typeface="Georgia"/>
                <a:cs typeface="Georgia"/>
              </a:rPr>
              <a:t>internal </a:t>
            </a:r>
            <a:r>
              <a:rPr sz="2600" i="1" spc="-65" dirty="0">
                <a:latin typeface="Georgia"/>
                <a:cs typeface="Georgia"/>
              </a:rPr>
              <a:t>structure </a:t>
            </a:r>
            <a:r>
              <a:rPr sz="2600" i="1" spc="-55" dirty="0">
                <a:latin typeface="Georgia"/>
                <a:cs typeface="Georgia"/>
              </a:rPr>
              <a:t>of </a:t>
            </a:r>
            <a:r>
              <a:rPr sz="2600" i="1" spc="-80" dirty="0">
                <a:latin typeface="Georgia"/>
                <a:cs typeface="Georgia"/>
              </a:rPr>
              <a:t>three </a:t>
            </a:r>
            <a:r>
              <a:rPr sz="2600" i="1" spc="-110" dirty="0">
                <a:latin typeface="Georgia"/>
                <a:cs typeface="Georgia"/>
              </a:rPr>
              <a:t>related </a:t>
            </a:r>
            <a:r>
              <a:rPr sz="2600" b="1" i="1" spc="155" dirty="0">
                <a:latin typeface="Times New Roman"/>
                <a:cs typeface="Times New Roman"/>
              </a:rPr>
              <a:t>subsystems</a:t>
            </a:r>
            <a:r>
              <a:rPr sz="2600" i="1" spc="155" dirty="0">
                <a:latin typeface="Georgia"/>
                <a:cs typeface="Georgia"/>
              </a:rPr>
              <a:t>:  </a:t>
            </a:r>
            <a:r>
              <a:rPr sz="2600" i="1" spc="-90" dirty="0">
                <a:latin typeface="Georgia"/>
                <a:cs typeface="Georgia"/>
              </a:rPr>
              <a:t>WebStore, </a:t>
            </a:r>
            <a:r>
              <a:rPr sz="2600" i="1" spc="-80" dirty="0">
                <a:latin typeface="Georgia"/>
                <a:cs typeface="Georgia"/>
              </a:rPr>
              <a:t>Warehouses, </a:t>
            </a:r>
            <a:r>
              <a:rPr sz="2600" i="1" spc="-130" dirty="0">
                <a:latin typeface="Georgia"/>
                <a:cs typeface="Georgia"/>
              </a:rPr>
              <a:t>and</a:t>
            </a:r>
            <a:r>
              <a:rPr sz="2600" i="1" spc="-15" dirty="0">
                <a:latin typeface="Georgia"/>
                <a:cs typeface="Georgia"/>
              </a:rPr>
              <a:t> </a:t>
            </a:r>
            <a:r>
              <a:rPr sz="2600" i="1" spc="-60" dirty="0">
                <a:latin typeface="Georgia"/>
                <a:cs typeface="Georgia"/>
              </a:rPr>
              <a:t>Accounting.</a:t>
            </a:r>
            <a:endParaRPr sz="2600">
              <a:latin typeface="Georgia"/>
              <a:cs typeface="Georgia"/>
            </a:endParaRPr>
          </a:p>
          <a:p>
            <a:pPr marL="285115" marR="5080" indent="-272415">
              <a:lnSpc>
                <a:spcPct val="100000"/>
              </a:lnSpc>
              <a:spcBef>
                <a:spcPts val="625"/>
              </a:spcBef>
              <a:buClr>
                <a:srgbClr val="0AD0D9"/>
              </a:buClr>
              <a:buSzPct val="94230"/>
              <a:buFont typeface="Arial"/>
              <a:buChar char=""/>
              <a:tabLst>
                <a:tab pos="285750" algn="l"/>
              </a:tabLst>
            </a:pPr>
            <a:r>
              <a:rPr sz="2600" b="1" i="1" spc="145" dirty="0">
                <a:latin typeface="Times New Roman"/>
                <a:cs typeface="Times New Roman"/>
              </a:rPr>
              <a:t>WebStore </a:t>
            </a:r>
            <a:r>
              <a:rPr sz="2600" i="1" spc="-70" dirty="0">
                <a:latin typeface="Georgia"/>
                <a:cs typeface="Georgia"/>
              </a:rPr>
              <a:t>subsystem </a:t>
            </a:r>
            <a:r>
              <a:rPr sz="2600" i="1" spc="-60" dirty="0">
                <a:latin typeface="Georgia"/>
                <a:cs typeface="Georgia"/>
              </a:rPr>
              <a:t>contains </a:t>
            </a:r>
            <a:r>
              <a:rPr sz="2600" i="1" spc="-85" dirty="0">
                <a:latin typeface="Georgia"/>
                <a:cs typeface="Georgia"/>
              </a:rPr>
              <a:t>three </a:t>
            </a:r>
            <a:r>
              <a:rPr sz="2600" i="1" spc="-55" dirty="0">
                <a:latin typeface="Georgia"/>
                <a:cs typeface="Georgia"/>
              </a:rPr>
              <a:t>components  </a:t>
            </a:r>
            <a:r>
              <a:rPr sz="2600" i="1" spc="-110" dirty="0">
                <a:latin typeface="Georgia"/>
                <a:cs typeface="Georgia"/>
              </a:rPr>
              <a:t>related </a:t>
            </a:r>
            <a:r>
              <a:rPr sz="2600" i="1" spc="-20" dirty="0">
                <a:latin typeface="Georgia"/>
                <a:cs typeface="Georgia"/>
              </a:rPr>
              <a:t>to </a:t>
            </a:r>
            <a:r>
              <a:rPr sz="2600" i="1" spc="-65" dirty="0">
                <a:latin typeface="Georgia"/>
                <a:cs typeface="Georgia"/>
              </a:rPr>
              <a:t>online </a:t>
            </a:r>
            <a:r>
              <a:rPr sz="2600" i="1" spc="-90" dirty="0">
                <a:latin typeface="Georgia"/>
                <a:cs typeface="Georgia"/>
              </a:rPr>
              <a:t>shopping </a:t>
            </a:r>
            <a:r>
              <a:rPr sz="2600" i="1" spc="-95" dirty="0">
                <a:latin typeface="Georgia"/>
                <a:cs typeface="Georgia"/>
              </a:rPr>
              <a:t>- </a:t>
            </a:r>
            <a:r>
              <a:rPr sz="2600" b="1" i="1" spc="114" dirty="0">
                <a:latin typeface="Times New Roman"/>
                <a:cs typeface="Times New Roman"/>
              </a:rPr>
              <a:t>Search </a:t>
            </a:r>
            <a:r>
              <a:rPr sz="2600" b="1" i="1" spc="85" dirty="0">
                <a:latin typeface="Times New Roman"/>
                <a:cs typeface="Times New Roman"/>
              </a:rPr>
              <a:t>Engine</a:t>
            </a:r>
            <a:r>
              <a:rPr sz="2600" i="1" spc="85" dirty="0">
                <a:latin typeface="Georgia"/>
                <a:cs typeface="Georgia"/>
              </a:rPr>
              <a:t>, </a:t>
            </a:r>
            <a:r>
              <a:rPr sz="2600" b="1" i="1" spc="155" dirty="0">
                <a:latin typeface="Times New Roman"/>
                <a:cs typeface="Times New Roman"/>
              </a:rPr>
              <a:t>Shopping  </a:t>
            </a:r>
            <a:r>
              <a:rPr sz="2600" b="1" i="1" spc="120" dirty="0">
                <a:latin typeface="Times New Roman"/>
                <a:cs typeface="Times New Roman"/>
              </a:rPr>
              <a:t>Cart</a:t>
            </a:r>
            <a:r>
              <a:rPr sz="2600" i="1" spc="120" dirty="0">
                <a:latin typeface="Georgia"/>
                <a:cs typeface="Georgia"/>
              </a:rPr>
              <a:t>, </a:t>
            </a:r>
            <a:r>
              <a:rPr sz="2600" i="1" spc="-130" dirty="0">
                <a:latin typeface="Georgia"/>
                <a:cs typeface="Georgia"/>
              </a:rPr>
              <a:t>and</a:t>
            </a:r>
            <a:r>
              <a:rPr sz="2600" i="1" spc="-170" dirty="0">
                <a:latin typeface="Georgia"/>
                <a:cs typeface="Georgia"/>
              </a:rPr>
              <a:t> </a:t>
            </a:r>
            <a:r>
              <a:rPr sz="2600" b="1" i="1" spc="165" dirty="0">
                <a:latin typeface="Times New Roman"/>
                <a:cs typeface="Times New Roman"/>
              </a:rPr>
              <a:t>Authentication</a:t>
            </a:r>
            <a:r>
              <a:rPr sz="2600" i="1" spc="165" dirty="0">
                <a:latin typeface="Georgia"/>
                <a:cs typeface="Georgia"/>
              </a:rPr>
              <a:t>.</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b="1" i="1" spc="150" dirty="0">
                <a:latin typeface="Times New Roman"/>
                <a:cs typeface="Times New Roman"/>
              </a:rPr>
              <a:t>Accounting </a:t>
            </a:r>
            <a:r>
              <a:rPr sz="2600" i="1" spc="-70" dirty="0">
                <a:latin typeface="Georgia"/>
                <a:cs typeface="Georgia"/>
              </a:rPr>
              <a:t>subsystem </a:t>
            </a:r>
            <a:r>
              <a:rPr sz="2600" i="1" spc="-120" dirty="0">
                <a:latin typeface="Georgia"/>
                <a:cs typeface="Georgia"/>
              </a:rPr>
              <a:t>provides</a:t>
            </a:r>
            <a:r>
              <a:rPr sz="2600" i="1" spc="-170" dirty="0">
                <a:latin typeface="Georgia"/>
                <a:cs typeface="Georgia"/>
              </a:rPr>
              <a:t> </a:t>
            </a:r>
            <a:r>
              <a:rPr sz="2600" i="1" spc="-125" dirty="0">
                <a:latin typeface="Georgia"/>
                <a:cs typeface="Georgia"/>
              </a:rPr>
              <a:t>two</a:t>
            </a:r>
            <a:endParaRPr sz="2600">
              <a:latin typeface="Georgia"/>
              <a:cs typeface="Georgia"/>
            </a:endParaRPr>
          </a:p>
          <a:p>
            <a:pPr marL="285115">
              <a:lnSpc>
                <a:spcPct val="100000"/>
              </a:lnSpc>
            </a:pPr>
            <a:r>
              <a:rPr sz="2600" i="1" spc="-105" dirty="0">
                <a:latin typeface="Georgia"/>
                <a:cs typeface="Georgia"/>
              </a:rPr>
              <a:t>interfaces: </a:t>
            </a:r>
            <a:r>
              <a:rPr sz="2600" b="1" i="1" spc="165" dirty="0">
                <a:latin typeface="Times New Roman"/>
                <a:cs typeface="Times New Roman"/>
              </a:rPr>
              <a:t>Manage </a:t>
            </a:r>
            <a:r>
              <a:rPr sz="2600" b="1" i="1" spc="170" dirty="0">
                <a:latin typeface="Times New Roman"/>
                <a:cs typeface="Times New Roman"/>
              </a:rPr>
              <a:t>Orders </a:t>
            </a:r>
            <a:r>
              <a:rPr sz="2600" i="1" spc="-130" dirty="0">
                <a:latin typeface="Georgia"/>
                <a:cs typeface="Georgia"/>
              </a:rPr>
              <a:t>and </a:t>
            </a:r>
            <a:r>
              <a:rPr sz="2600" b="1" i="1" spc="165" dirty="0">
                <a:latin typeface="Times New Roman"/>
                <a:cs typeface="Times New Roman"/>
              </a:rPr>
              <a:t>Manage</a:t>
            </a:r>
            <a:r>
              <a:rPr sz="2600" b="1" i="1" spc="-240" dirty="0">
                <a:latin typeface="Times New Roman"/>
                <a:cs typeface="Times New Roman"/>
              </a:rPr>
              <a:t> </a:t>
            </a:r>
            <a:r>
              <a:rPr sz="2600" b="1" i="1" spc="155" dirty="0">
                <a:latin typeface="Times New Roman"/>
                <a:cs typeface="Times New Roman"/>
              </a:rPr>
              <a:t>Customers</a:t>
            </a:r>
            <a:r>
              <a:rPr sz="2600" i="1" spc="155" dirty="0">
                <a:latin typeface="Georgia"/>
                <a:cs typeface="Georgia"/>
              </a:rPr>
              <a:t>.</a:t>
            </a:r>
            <a:endParaRPr sz="2600">
              <a:latin typeface="Georgia"/>
              <a:cs typeface="Georgia"/>
            </a:endParaRPr>
          </a:p>
          <a:p>
            <a:pPr marL="285115" marR="441325" indent="-272415">
              <a:lnSpc>
                <a:spcPct val="100000"/>
              </a:lnSpc>
              <a:spcBef>
                <a:spcPts val="625"/>
              </a:spcBef>
              <a:buClr>
                <a:srgbClr val="0AD0D9"/>
              </a:buClr>
              <a:buSzPct val="94230"/>
              <a:buFont typeface="Arial"/>
              <a:buChar char=""/>
              <a:tabLst>
                <a:tab pos="285750" algn="l"/>
              </a:tabLst>
            </a:pPr>
            <a:r>
              <a:rPr sz="2600" b="1" i="1" spc="150" dirty="0">
                <a:latin typeface="Times New Roman"/>
                <a:cs typeface="Times New Roman"/>
              </a:rPr>
              <a:t>Warehouses </a:t>
            </a:r>
            <a:r>
              <a:rPr sz="2600" i="1" spc="-70" dirty="0">
                <a:latin typeface="Georgia"/>
                <a:cs typeface="Georgia"/>
              </a:rPr>
              <a:t>subsystem </a:t>
            </a:r>
            <a:r>
              <a:rPr sz="2600" i="1" spc="-120" dirty="0">
                <a:latin typeface="Georgia"/>
                <a:cs typeface="Georgia"/>
              </a:rPr>
              <a:t>provides </a:t>
            </a:r>
            <a:r>
              <a:rPr sz="2600" i="1" spc="-125" dirty="0">
                <a:latin typeface="Georgia"/>
                <a:cs typeface="Georgia"/>
              </a:rPr>
              <a:t>two </a:t>
            </a:r>
            <a:r>
              <a:rPr sz="2600" i="1" spc="-105" dirty="0">
                <a:latin typeface="Georgia"/>
                <a:cs typeface="Georgia"/>
              </a:rPr>
              <a:t>interfaces:  </a:t>
            </a:r>
            <a:r>
              <a:rPr sz="2600" b="1" i="1" spc="114" dirty="0">
                <a:latin typeface="Times New Roman"/>
                <a:cs typeface="Times New Roman"/>
              </a:rPr>
              <a:t>Search </a:t>
            </a:r>
            <a:r>
              <a:rPr sz="2600" b="1" i="1" spc="165" dirty="0">
                <a:latin typeface="Times New Roman"/>
                <a:cs typeface="Times New Roman"/>
              </a:rPr>
              <a:t>Inventory </a:t>
            </a:r>
            <a:r>
              <a:rPr sz="2600" i="1" spc="-130" dirty="0">
                <a:latin typeface="Georgia"/>
                <a:cs typeface="Georgia"/>
              </a:rPr>
              <a:t>and </a:t>
            </a:r>
            <a:r>
              <a:rPr sz="2600" b="1" i="1" spc="170" dirty="0">
                <a:latin typeface="Times New Roman"/>
                <a:cs typeface="Times New Roman"/>
              </a:rPr>
              <a:t>Manage</a:t>
            </a:r>
            <a:r>
              <a:rPr sz="2600" b="1" i="1" spc="-470" dirty="0">
                <a:latin typeface="Times New Roman"/>
                <a:cs typeface="Times New Roman"/>
              </a:rPr>
              <a:t> </a:t>
            </a:r>
            <a:r>
              <a:rPr sz="2600" b="1" i="1" spc="160" dirty="0">
                <a:latin typeface="Times New Roman"/>
                <a:cs typeface="Times New Roman"/>
              </a:rPr>
              <a:t>Inventory </a:t>
            </a:r>
            <a:r>
              <a:rPr sz="2600" i="1" spc="-70" dirty="0">
                <a:latin typeface="Georgia"/>
                <a:cs typeface="Georgia"/>
              </a:rPr>
              <a:t>used </a:t>
            </a:r>
            <a:r>
              <a:rPr sz="2600" i="1" spc="-170" dirty="0">
                <a:latin typeface="Georgia"/>
                <a:cs typeface="Georgia"/>
              </a:rPr>
              <a:t>by  </a:t>
            </a:r>
            <a:r>
              <a:rPr sz="2600" i="1" spc="-70" dirty="0">
                <a:latin typeface="Georgia"/>
                <a:cs typeface="Georgia"/>
              </a:rPr>
              <a:t>other</a:t>
            </a:r>
            <a:r>
              <a:rPr sz="2600" i="1" spc="-55" dirty="0">
                <a:latin typeface="Georgia"/>
                <a:cs typeface="Georgia"/>
              </a:rPr>
              <a:t> </a:t>
            </a:r>
            <a:r>
              <a:rPr sz="2600" i="1" spc="-65" dirty="0">
                <a:latin typeface="Georgia"/>
                <a:cs typeface="Georgia"/>
              </a:rPr>
              <a:t>subsystems.</a:t>
            </a:r>
            <a:endParaRPr sz="2600">
              <a:latin typeface="Georgia"/>
              <a:cs typeface="Georgia"/>
            </a:endParaRPr>
          </a:p>
        </p:txBody>
      </p:sp>
      <p:sp>
        <p:nvSpPr>
          <p:cNvPr id="8" name="object 8"/>
          <p:cNvSpPr txBox="1">
            <a:spLocks noGrp="1"/>
          </p:cNvSpPr>
          <p:nvPr>
            <p:ph type="title"/>
          </p:nvPr>
        </p:nvSpPr>
        <p:spPr>
          <a:xfrm>
            <a:off x="444500" y="327406"/>
            <a:ext cx="8037830" cy="788035"/>
          </a:xfrm>
          <a:prstGeom prst="rect">
            <a:avLst/>
          </a:prstGeom>
        </p:spPr>
        <p:txBody>
          <a:bodyPr vert="horz" wrap="square" lIns="0" tIns="12700" rIns="0" bIns="0" rtlCol="0">
            <a:spAutoFit/>
          </a:bodyPr>
          <a:lstStyle/>
          <a:p>
            <a:pPr marL="12700">
              <a:lnSpc>
                <a:spcPct val="100000"/>
              </a:lnSpc>
              <a:spcBef>
                <a:spcPts val="100"/>
              </a:spcBef>
            </a:pPr>
            <a:r>
              <a:rPr sz="5000" spc="-190" dirty="0"/>
              <a:t>Online </a:t>
            </a:r>
            <a:r>
              <a:rPr sz="5000" spc="-280" dirty="0"/>
              <a:t>Shopping </a:t>
            </a:r>
            <a:r>
              <a:rPr sz="5000" spc="-135" dirty="0"/>
              <a:t>-</a:t>
            </a:r>
            <a:r>
              <a:rPr sz="5000" spc="-360" dirty="0"/>
              <a:t> </a:t>
            </a:r>
            <a:r>
              <a:rPr sz="5000" spc="-250" dirty="0"/>
              <a:t>Components</a:t>
            </a:r>
            <a:endParaRPr sz="5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6461"/>
            <a:ext cx="8061959" cy="5513070"/>
          </a:xfrm>
          <a:prstGeom prst="rect">
            <a:avLst/>
          </a:prstGeom>
        </p:spPr>
        <p:txBody>
          <a:bodyPr vert="horz" wrap="square" lIns="0" tIns="12700" rIns="0" bIns="0" rtlCol="0">
            <a:spAutoFit/>
          </a:bodyPr>
          <a:lstStyle/>
          <a:p>
            <a:pPr marL="12700" marR="110489">
              <a:lnSpc>
                <a:spcPct val="100000"/>
              </a:lnSpc>
              <a:spcBef>
                <a:spcPts val="100"/>
              </a:spcBef>
            </a:pPr>
            <a:r>
              <a:rPr sz="2250" spc="-5" dirty="0">
                <a:solidFill>
                  <a:srgbClr val="0AD0D9"/>
                </a:solidFill>
                <a:latin typeface="Arial"/>
                <a:cs typeface="Arial"/>
              </a:rPr>
              <a:t></a:t>
            </a:r>
            <a:r>
              <a:rPr sz="2400" b="1" spc="-5" dirty="0">
                <a:latin typeface="Times New Roman"/>
                <a:cs typeface="Times New Roman"/>
              </a:rPr>
              <a:t>WebStore</a:t>
            </a:r>
            <a:r>
              <a:rPr sz="2400" b="1" spc="-55" dirty="0">
                <a:latin typeface="Times New Roman"/>
                <a:cs typeface="Times New Roman"/>
              </a:rPr>
              <a:t> </a:t>
            </a:r>
            <a:r>
              <a:rPr sz="2400" spc="85" dirty="0">
                <a:latin typeface="Times New Roman"/>
                <a:cs typeface="Times New Roman"/>
              </a:rPr>
              <a:t>subsystem</a:t>
            </a:r>
            <a:r>
              <a:rPr sz="2400" spc="-90" dirty="0">
                <a:latin typeface="Times New Roman"/>
                <a:cs typeface="Times New Roman"/>
              </a:rPr>
              <a:t> </a:t>
            </a:r>
            <a:r>
              <a:rPr sz="2400" spc="95" dirty="0">
                <a:latin typeface="Times New Roman"/>
                <a:cs typeface="Times New Roman"/>
              </a:rPr>
              <a:t>contains</a:t>
            </a:r>
            <a:r>
              <a:rPr sz="2400" spc="-40" dirty="0">
                <a:latin typeface="Times New Roman"/>
                <a:cs typeface="Times New Roman"/>
              </a:rPr>
              <a:t> </a:t>
            </a:r>
            <a:r>
              <a:rPr sz="2400" spc="120" dirty="0">
                <a:latin typeface="Times New Roman"/>
                <a:cs typeface="Times New Roman"/>
              </a:rPr>
              <a:t>three</a:t>
            </a:r>
            <a:r>
              <a:rPr sz="2400" spc="-110" dirty="0">
                <a:latin typeface="Times New Roman"/>
                <a:cs typeface="Times New Roman"/>
              </a:rPr>
              <a:t> </a:t>
            </a:r>
            <a:r>
              <a:rPr sz="2400" spc="114" dirty="0">
                <a:latin typeface="Times New Roman"/>
                <a:cs typeface="Times New Roman"/>
              </a:rPr>
              <a:t>components</a:t>
            </a:r>
            <a:r>
              <a:rPr sz="2400" spc="-45" dirty="0">
                <a:latin typeface="Times New Roman"/>
                <a:cs typeface="Times New Roman"/>
              </a:rPr>
              <a:t> </a:t>
            </a:r>
            <a:r>
              <a:rPr sz="2400" spc="90" dirty="0">
                <a:latin typeface="Times New Roman"/>
                <a:cs typeface="Times New Roman"/>
              </a:rPr>
              <a:t>related</a:t>
            </a:r>
            <a:r>
              <a:rPr sz="2400" spc="-20" dirty="0">
                <a:latin typeface="Times New Roman"/>
                <a:cs typeface="Times New Roman"/>
              </a:rPr>
              <a:t> </a:t>
            </a:r>
            <a:r>
              <a:rPr sz="2400" spc="-50" dirty="0">
                <a:latin typeface="Times New Roman"/>
                <a:cs typeface="Times New Roman"/>
              </a:rPr>
              <a:t>to  </a:t>
            </a:r>
            <a:r>
              <a:rPr sz="2400" spc="95" dirty="0">
                <a:latin typeface="Times New Roman"/>
                <a:cs typeface="Times New Roman"/>
              </a:rPr>
              <a:t>online</a:t>
            </a:r>
            <a:r>
              <a:rPr sz="2400" spc="-100" dirty="0">
                <a:latin typeface="Times New Roman"/>
                <a:cs typeface="Times New Roman"/>
              </a:rPr>
              <a:t> </a:t>
            </a:r>
            <a:r>
              <a:rPr sz="2400" spc="105" dirty="0">
                <a:latin typeface="Times New Roman"/>
                <a:cs typeface="Times New Roman"/>
              </a:rPr>
              <a:t>shopping</a:t>
            </a:r>
            <a:r>
              <a:rPr sz="2400" spc="-15" dirty="0">
                <a:latin typeface="Times New Roman"/>
                <a:cs typeface="Times New Roman"/>
              </a:rPr>
              <a:t> </a:t>
            </a:r>
            <a:r>
              <a:rPr sz="2400" spc="60" dirty="0">
                <a:latin typeface="Times New Roman"/>
                <a:cs typeface="Times New Roman"/>
              </a:rPr>
              <a:t>-</a:t>
            </a:r>
            <a:r>
              <a:rPr sz="2400" dirty="0">
                <a:latin typeface="Times New Roman"/>
                <a:cs typeface="Times New Roman"/>
              </a:rPr>
              <a:t> </a:t>
            </a:r>
            <a:r>
              <a:rPr sz="2400" b="1" spc="75" dirty="0">
                <a:latin typeface="Times New Roman"/>
                <a:cs typeface="Times New Roman"/>
              </a:rPr>
              <a:t>Search</a:t>
            </a:r>
            <a:r>
              <a:rPr sz="2400" b="1" spc="-65" dirty="0">
                <a:latin typeface="Times New Roman"/>
                <a:cs typeface="Times New Roman"/>
              </a:rPr>
              <a:t> </a:t>
            </a:r>
            <a:r>
              <a:rPr sz="2400" b="1" spc="95" dirty="0">
                <a:latin typeface="Times New Roman"/>
                <a:cs typeface="Times New Roman"/>
              </a:rPr>
              <a:t>Engine</a:t>
            </a:r>
            <a:r>
              <a:rPr sz="2400" spc="95" dirty="0">
                <a:latin typeface="Times New Roman"/>
                <a:cs typeface="Times New Roman"/>
              </a:rPr>
              <a:t>,</a:t>
            </a:r>
            <a:r>
              <a:rPr sz="2400" spc="20" dirty="0">
                <a:latin typeface="Times New Roman"/>
                <a:cs typeface="Times New Roman"/>
              </a:rPr>
              <a:t> </a:t>
            </a:r>
            <a:r>
              <a:rPr sz="2400" b="1" spc="125" dirty="0">
                <a:latin typeface="Times New Roman"/>
                <a:cs typeface="Times New Roman"/>
              </a:rPr>
              <a:t>Shopping</a:t>
            </a:r>
            <a:r>
              <a:rPr sz="2400" b="1" spc="-15" dirty="0">
                <a:latin typeface="Times New Roman"/>
                <a:cs typeface="Times New Roman"/>
              </a:rPr>
              <a:t> </a:t>
            </a:r>
            <a:r>
              <a:rPr sz="2400" b="1" spc="10" dirty="0">
                <a:latin typeface="Times New Roman"/>
                <a:cs typeface="Times New Roman"/>
              </a:rPr>
              <a:t>Cart</a:t>
            </a:r>
            <a:r>
              <a:rPr sz="2400" spc="10" dirty="0">
                <a:latin typeface="Times New Roman"/>
                <a:cs typeface="Times New Roman"/>
              </a:rPr>
              <a:t>,</a:t>
            </a:r>
            <a:endParaRPr sz="2400">
              <a:latin typeface="Times New Roman"/>
              <a:cs typeface="Times New Roman"/>
            </a:endParaRPr>
          </a:p>
          <a:p>
            <a:pPr marL="12700">
              <a:lnSpc>
                <a:spcPct val="100000"/>
              </a:lnSpc>
            </a:pPr>
            <a:r>
              <a:rPr sz="2400" spc="145" dirty="0">
                <a:latin typeface="Times New Roman"/>
                <a:cs typeface="Times New Roman"/>
              </a:rPr>
              <a:t>and</a:t>
            </a:r>
            <a:r>
              <a:rPr sz="2400" dirty="0">
                <a:latin typeface="Times New Roman"/>
                <a:cs typeface="Times New Roman"/>
              </a:rPr>
              <a:t> </a:t>
            </a:r>
            <a:r>
              <a:rPr sz="2400" b="1" spc="125" dirty="0">
                <a:latin typeface="Times New Roman"/>
                <a:cs typeface="Times New Roman"/>
              </a:rPr>
              <a:t>Authentication</a:t>
            </a:r>
            <a:r>
              <a:rPr sz="2400" spc="125" dirty="0">
                <a:latin typeface="Times New Roman"/>
                <a:cs typeface="Times New Roman"/>
              </a:rPr>
              <a:t>.</a:t>
            </a:r>
            <a:endParaRPr sz="2400">
              <a:latin typeface="Times New Roman"/>
              <a:cs typeface="Times New Roman"/>
            </a:endParaRPr>
          </a:p>
          <a:p>
            <a:pPr marL="12700" marR="5080">
              <a:lnSpc>
                <a:spcPct val="100000"/>
              </a:lnSpc>
            </a:pPr>
            <a:r>
              <a:rPr sz="2250" spc="-20" dirty="0">
                <a:solidFill>
                  <a:srgbClr val="0AD0D9"/>
                </a:solidFill>
                <a:latin typeface="Arial"/>
                <a:cs typeface="Arial"/>
              </a:rPr>
              <a:t></a:t>
            </a:r>
            <a:r>
              <a:rPr sz="2400" b="1" spc="-20" dirty="0">
                <a:latin typeface="Times New Roman"/>
                <a:cs typeface="Times New Roman"/>
              </a:rPr>
              <a:t>Search </a:t>
            </a:r>
            <a:r>
              <a:rPr sz="2400" b="1" spc="110" dirty="0">
                <a:latin typeface="Times New Roman"/>
                <a:cs typeface="Times New Roman"/>
              </a:rPr>
              <a:t>Engine </a:t>
            </a:r>
            <a:r>
              <a:rPr sz="2400" spc="130" dirty="0">
                <a:latin typeface="Times New Roman"/>
                <a:cs typeface="Times New Roman"/>
              </a:rPr>
              <a:t>component </a:t>
            </a:r>
            <a:r>
              <a:rPr sz="2400" spc="30" dirty="0">
                <a:latin typeface="Times New Roman"/>
                <a:cs typeface="Times New Roman"/>
              </a:rPr>
              <a:t>allows </a:t>
            </a:r>
            <a:r>
              <a:rPr sz="2400" spc="120" dirty="0">
                <a:latin typeface="Times New Roman"/>
                <a:cs typeface="Times New Roman"/>
              </a:rPr>
              <a:t>to </a:t>
            </a:r>
            <a:r>
              <a:rPr sz="2400" spc="85" dirty="0">
                <a:latin typeface="Times New Roman"/>
                <a:cs typeface="Times New Roman"/>
              </a:rPr>
              <a:t>search </a:t>
            </a:r>
            <a:r>
              <a:rPr sz="2400" spc="105" dirty="0">
                <a:latin typeface="Times New Roman"/>
                <a:cs typeface="Times New Roman"/>
              </a:rPr>
              <a:t>or </a:t>
            </a:r>
            <a:r>
              <a:rPr sz="2400" spc="65" dirty="0">
                <a:latin typeface="Times New Roman"/>
                <a:cs typeface="Times New Roman"/>
              </a:rPr>
              <a:t>browse  </a:t>
            </a:r>
            <a:r>
              <a:rPr sz="2400" spc="50" dirty="0">
                <a:latin typeface="Times New Roman"/>
                <a:cs typeface="Times New Roman"/>
              </a:rPr>
              <a:t>items </a:t>
            </a:r>
            <a:r>
              <a:rPr sz="2400" spc="30" dirty="0">
                <a:latin typeface="Times New Roman"/>
                <a:cs typeface="Times New Roman"/>
              </a:rPr>
              <a:t>by</a:t>
            </a:r>
            <a:r>
              <a:rPr sz="2400" spc="-110" dirty="0">
                <a:latin typeface="Times New Roman"/>
                <a:cs typeface="Times New Roman"/>
              </a:rPr>
              <a:t> </a:t>
            </a:r>
            <a:r>
              <a:rPr sz="2400" spc="60" dirty="0">
                <a:latin typeface="Times New Roman"/>
                <a:cs typeface="Times New Roman"/>
              </a:rPr>
              <a:t>exposing</a:t>
            </a:r>
            <a:r>
              <a:rPr sz="2400" spc="-15" dirty="0">
                <a:latin typeface="Times New Roman"/>
                <a:cs typeface="Times New Roman"/>
              </a:rPr>
              <a:t> </a:t>
            </a:r>
            <a:r>
              <a:rPr sz="2400" b="1" spc="114" dirty="0">
                <a:latin typeface="Times New Roman"/>
                <a:cs typeface="Times New Roman"/>
              </a:rPr>
              <a:t>provided</a:t>
            </a:r>
            <a:r>
              <a:rPr sz="2400" b="1" spc="-40" dirty="0">
                <a:latin typeface="Times New Roman"/>
                <a:cs typeface="Times New Roman"/>
              </a:rPr>
              <a:t> </a:t>
            </a:r>
            <a:r>
              <a:rPr sz="2400" b="1" spc="114" dirty="0">
                <a:latin typeface="Times New Roman"/>
                <a:cs typeface="Times New Roman"/>
              </a:rPr>
              <a:t>interface</a:t>
            </a:r>
            <a:r>
              <a:rPr sz="2400" b="1" dirty="0">
                <a:latin typeface="Times New Roman"/>
                <a:cs typeface="Times New Roman"/>
              </a:rPr>
              <a:t> </a:t>
            </a:r>
            <a:r>
              <a:rPr sz="2400" b="1" spc="114" dirty="0">
                <a:latin typeface="Times New Roman"/>
                <a:cs typeface="Times New Roman"/>
              </a:rPr>
              <a:t>Product</a:t>
            </a:r>
            <a:r>
              <a:rPr sz="2400" b="1" spc="-85" dirty="0">
                <a:latin typeface="Times New Roman"/>
                <a:cs typeface="Times New Roman"/>
              </a:rPr>
              <a:t> </a:t>
            </a:r>
            <a:r>
              <a:rPr sz="2400" b="1" spc="75" dirty="0">
                <a:latin typeface="Times New Roman"/>
                <a:cs typeface="Times New Roman"/>
              </a:rPr>
              <a:t>Search</a:t>
            </a:r>
            <a:r>
              <a:rPr sz="2400" b="1" spc="-80" dirty="0">
                <a:latin typeface="Times New Roman"/>
                <a:cs typeface="Times New Roman"/>
              </a:rPr>
              <a:t> </a:t>
            </a:r>
            <a:r>
              <a:rPr sz="2400" spc="145" dirty="0">
                <a:latin typeface="Times New Roman"/>
                <a:cs typeface="Times New Roman"/>
              </a:rPr>
              <a:t>and</a:t>
            </a:r>
            <a:endParaRPr sz="2400">
              <a:latin typeface="Times New Roman"/>
              <a:cs typeface="Times New Roman"/>
            </a:endParaRPr>
          </a:p>
          <a:p>
            <a:pPr marL="12700" marR="1053465">
              <a:lnSpc>
                <a:spcPct val="100000"/>
              </a:lnSpc>
            </a:pPr>
            <a:r>
              <a:rPr sz="2400" spc="75" dirty="0">
                <a:latin typeface="Times New Roman"/>
                <a:cs typeface="Times New Roman"/>
              </a:rPr>
              <a:t>uses</a:t>
            </a:r>
            <a:r>
              <a:rPr sz="2400" spc="-45" dirty="0">
                <a:latin typeface="Times New Roman"/>
                <a:cs typeface="Times New Roman"/>
              </a:rPr>
              <a:t> </a:t>
            </a:r>
            <a:r>
              <a:rPr sz="2400" b="1" spc="110" dirty="0">
                <a:latin typeface="Times New Roman"/>
                <a:cs typeface="Times New Roman"/>
              </a:rPr>
              <a:t>required</a:t>
            </a:r>
            <a:r>
              <a:rPr sz="2400" b="1" spc="-45" dirty="0">
                <a:latin typeface="Times New Roman"/>
                <a:cs typeface="Times New Roman"/>
              </a:rPr>
              <a:t> </a:t>
            </a:r>
            <a:r>
              <a:rPr sz="2400" b="1" spc="114" dirty="0">
                <a:latin typeface="Times New Roman"/>
                <a:cs typeface="Times New Roman"/>
              </a:rPr>
              <a:t>interface</a:t>
            </a:r>
            <a:r>
              <a:rPr sz="2400" b="1" spc="-15" dirty="0">
                <a:latin typeface="Times New Roman"/>
                <a:cs typeface="Times New Roman"/>
              </a:rPr>
              <a:t> </a:t>
            </a:r>
            <a:r>
              <a:rPr sz="2400" b="1" spc="75" dirty="0">
                <a:latin typeface="Times New Roman"/>
                <a:cs typeface="Times New Roman"/>
              </a:rPr>
              <a:t>Search</a:t>
            </a:r>
            <a:r>
              <a:rPr sz="2400" b="1" spc="-80" dirty="0">
                <a:latin typeface="Times New Roman"/>
                <a:cs typeface="Times New Roman"/>
              </a:rPr>
              <a:t> </a:t>
            </a:r>
            <a:r>
              <a:rPr sz="2400" b="1" spc="100" dirty="0">
                <a:latin typeface="Times New Roman"/>
                <a:cs typeface="Times New Roman"/>
              </a:rPr>
              <a:t>Inventory</a:t>
            </a:r>
            <a:r>
              <a:rPr sz="2400" b="1" spc="-60" dirty="0">
                <a:latin typeface="Times New Roman"/>
                <a:cs typeface="Times New Roman"/>
              </a:rPr>
              <a:t> </a:t>
            </a:r>
            <a:r>
              <a:rPr sz="2400" spc="80" dirty="0">
                <a:latin typeface="Times New Roman"/>
                <a:cs typeface="Times New Roman"/>
              </a:rPr>
              <a:t>provided  </a:t>
            </a:r>
            <a:r>
              <a:rPr sz="2400" spc="30" dirty="0">
                <a:latin typeface="Times New Roman"/>
                <a:cs typeface="Times New Roman"/>
              </a:rPr>
              <a:t>by </a:t>
            </a:r>
            <a:r>
              <a:rPr sz="2400" b="1" spc="105" dirty="0">
                <a:latin typeface="Times New Roman"/>
                <a:cs typeface="Times New Roman"/>
              </a:rPr>
              <a:t>Inventory</a:t>
            </a:r>
            <a:r>
              <a:rPr sz="2400" b="1" spc="-195" dirty="0">
                <a:latin typeface="Times New Roman"/>
                <a:cs typeface="Times New Roman"/>
              </a:rPr>
              <a:t> </a:t>
            </a:r>
            <a:r>
              <a:rPr sz="2400" spc="114" dirty="0">
                <a:latin typeface="Times New Roman"/>
                <a:cs typeface="Times New Roman"/>
              </a:rPr>
              <a:t>component.</a:t>
            </a:r>
            <a:endParaRPr sz="2400">
              <a:latin typeface="Times New Roman"/>
              <a:cs typeface="Times New Roman"/>
            </a:endParaRPr>
          </a:p>
          <a:p>
            <a:pPr marL="12700">
              <a:lnSpc>
                <a:spcPct val="100000"/>
              </a:lnSpc>
              <a:spcBef>
                <a:spcPts val="5"/>
              </a:spcBef>
            </a:pPr>
            <a:r>
              <a:rPr sz="2250" spc="50" dirty="0">
                <a:solidFill>
                  <a:srgbClr val="0AD0D9"/>
                </a:solidFill>
                <a:latin typeface="Arial"/>
                <a:cs typeface="Arial"/>
              </a:rPr>
              <a:t></a:t>
            </a:r>
            <a:r>
              <a:rPr sz="2400" b="1" spc="50" dirty="0">
                <a:latin typeface="Times New Roman"/>
                <a:cs typeface="Times New Roman"/>
              </a:rPr>
              <a:t>Shopping </a:t>
            </a:r>
            <a:r>
              <a:rPr sz="2400" b="1" spc="10" dirty="0">
                <a:latin typeface="Times New Roman"/>
                <a:cs typeface="Times New Roman"/>
              </a:rPr>
              <a:t>Cart </a:t>
            </a:r>
            <a:r>
              <a:rPr sz="2400" spc="130" dirty="0">
                <a:latin typeface="Times New Roman"/>
                <a:cs typeface="Times New Roman"/>
              </a:rPr>
              <a:t>component </a:t>
            </a:r>
            <a:r>
              <a:rPr sz="2400" spc="75" dirty="0">
                <a:latin typeface="Times New Roman"/>
                <a:cs typeface="Times New Roman"/>
              </a:rPr>
              <a:t>uses</a:t>
            </a:r>
            <a:r>
              <a:rPr sz="2400" spc="-395" dirty="0">
                <a:latin typeface="Times New Roman"/>
                <a:cs typeface="Times New Roman"/>
              </a:rPr>
              <a:t> </a:t>
            </a:r>
            <a:r>
              <a:rPr sz="2400" b="1" spc="100" dirty="0">
                <a:latin typeface="Times New Roman"/>
                <a:cs typeface="Times New Roman"/>
              </a:rPr>
              <a:t>Manage</a:t>
            </a:r>
            <a:endParaRPr sz="2400">
              <a:latin typeface="Times New Roman"/>
              <a:cs typeface="Times New Roman"/>
            </a:endParaRPr>
          </a:p>
          <a:p>
            <a:pPr marL="12700" marR="454025">
              <a:lnSpc>
                <a:spcPct val="100000"/>
              </a:lnSpc>
            </a:pPr>
            <a:r>
              <a:rPr sz="2400" b="1" spc="95" dirty="0">
                <a:latin typeface="Times New Roman"/>
                <a:cs typeface="Times New Roman"/>
              </a:rPr>
              <a:t>Orders</a:t>
            </a:r>
            <a:r>
              <a:rPr sz="2400" b="1" spc="-25" dirty="0">
                <a:latin typeface="Times New Roman"/>
                <a:cs typeface="Times New Roman"/>
              </a:rPr>
              <a:t> </a:t>
            </a:r>
            <a:r>
              <a:rPr sz="2400" b="1" spc="114" dirty="0">
                <a:latin typeface="Times New Roman"/>
                <a:cs typeface="Times New Roman"/>
              </a:rPr>
              <a:t>interface</a:t>
            </a:r>
            <a:r>
              <a:rPr sz="2400" b="1" spc="-45" dirty="0">
                <a:latin typeface="Times New Roman"/>
                <a:cs typeface="Times New Roman"/>
              </a:rPr>
              <a:t> </a:t>
            </a:r>
            <a:r>
              <a:rPr sz="2400" spc="80" dirty="0">
                <a:latin typeface="Times New Roman"/>
                <a:cs typeface="Times New Roman"/>
              </a:rPr>
              <a:t>provided</a:t>
            </a:r>
            <a:r>
              <a:rPr sz="2400" spc="10" dirty="0">
                <a:latin typeface="Times New Roman"/>
                <a:cs typeface="Times New Roman"/>
              </a:rPr>
              <a:t> </a:t>
            </a:r>
            <a:r>
              <a:rPr sz="2400" spc="30" dirty="0">
                <a:latin typeface="Times New Roman"/>
                <a:cs typeface="Times New Roman"/>
              </a:rPr>
              <a:t>by</a:t>
            </a:r>
            <a:r>
              <a:rPr sz="2400" spc="-80" dirty="0">
                <a:latin typeface="Times New Roman"/>
                <a:cs typeface="Times New Roman"/>
              </a:rPr>
              <a:t> </a:t>
            </a:r>
            <a:r>
              <a:rPr sz="2400" b="1" spc="95" dirty="0">
                <a:latin typeface="Times New Roman"/>
                <a:cs typeface="Times New Roman"/>
              </a:rPr>
              <a:t>Orders</a:t>
            </a:r>
            <a:r>
              <a:rPr sz="2400" b="1" spc="-70" dirty="0">
                <a:latin typeface="Times New Roman"/>
                <a:cs typeface="Times New Roman"/>
              </a:rPr>
              <a:t> </a:t>
            </a:r>
            <a:r>
              <a:rPr sz="2400" spc="125" dirty="0">
                <a:latin typeface="Times New Roman"/>
                <a:cs typeface="Times New Roman"/>
              </a:rPr>
              <a:t>component</a:t>
            </a:r>
            <a:r>
              <a:rPr sz="2400" spc="-95" dirty="0">
                <a:latin typeface="Times New Roman"/>
                <a:cs typeface="Times New Roman"/>
              </a:rPr>
              <a:t> </a:t>
            </a:r>
            <a:r>
              <a:rPr sz="2400" spc="105" dirty="0">
                <a:latin typeface="Times New Roman"/>
                <a:cs typeface="Times New Roman"/>
              </a:rPr>
              <a:t>during  </a:t>
            </a:r>
            <a:r>
              <a:rPr sz="2400" spc="90" dirty="0">
                <a:latin typeface="Times New Roman"/>
                <a:cs typeface="Times New Roman"/>
              </a:rPr>
              <a:t>checkout.</a:t>
            </a:r>
            <a:endParaRPr sz="2400">
              <a:latin typeface="Times New Roman"/>
              <a:cs typeface="Times New Roman"/>
            </a:endParaRPr>
          </a:p>
          <a:p>
            <a:pPr marL="12700" marR="610870">
              <a:lnSpc>
                <a:spcPct val="100000"/>
              </a:lnSpc>
            </a:pPr>
            <a:r>
              <a:rPr sz="2250" spc="85" dirty="0">
                <a:solidFill>
                  <a:srgbClr val="0AD0D9"/>
                </a:solidFill>
                <a:latin typeface="Arial"/>
                <a:cs typeface="Arial"/>
              </a:rPr>
              <a:t></a:t>
            </a:r>
            <a:r>
              <a:rPr sz="2400" b="1" spc="85" dirty="0">
                <a:latin typeface="Times New Roman"/>
                <a:cs typeface="Times New Roman"/>
              </a:rPr>
              <a:t>Authentication</a:t>
            </a:r>
            <a:r>
              <a:rPr sz="2400" b="1" spc="-35" dirty="0">
                <a:latin typeface="Times New Roman"/>
                <a:cs typeface="Times New Roman"/>
              </a:rPr>
              <a:t> </a:t>
            </a:r>
            <a:r>
              <a:rPr sz="2400" spc="130" dirty="0">
                <a:latin typeface="Times New Roman"/>
                <a:cs typeface="Times New Roman"/>
              </a:rPr>
              <a:t>component</a:t>
            </a:r>
            <a:r>
              <a:rPr sz="2400" spc="-105" dirty="0">
                <a:latin typeface="Times New Roman"/>
                <a:cs typeface="Times New Roman"/>
              </a:rPr>
              <a:t> </a:t>
            </a:r>
            <a:r>
              <a:rPr sz="2400" spc="30" dirty="0">
                <a:latin typeface="Times New Roman"/>
                <a:cs typeface="Times New Roman"/>
              </a:rPr>
              <a:t>allows</a:t>
            </a:r>
            <a:r>
              <a:rPr sz="2400" spc="-85" dirty="0">
                <a:latin typeface="Times New Roman"/>
                <a:cs typeface="Times New Roman"/>
              </a:rPr>
              <a:t> </a:t>
            </a:r>
            <a:r>
              <a:rPr sz="2400" spc="100" dirty="0">
                <a:latin typeface="Times New Roman"/>
                <a:cs typeface="Times New Roman"/>
              </a:rPr>
              <a:t>customers</a:t>
            </a:r>
            <a:r>
              <a:rPr sz="2400" spc="-45" dirty="0">
                <a:latin typeface="Times New Roman"/>
                <a:cs typeface="Times New Roman"/>
              </a:rPr>
              <a:t> </a:t>
            </a:r>
            <a:r>
              <a:rPr sz="2400" spc="120" dirty="0">
                <a:latin typeface="Times New Roman"/>
                <a:cs typeface="Times New Roman"/>
              </a:rPr>
              <a:t>to</a:t>
            </a:r>
            <a:r>
              <a:rPr sz="2400" spc="-120" dirty="0">
                <a:latin typeface="Times New Roman"/>
                <a:cs typeface="Times New Roman"/>
              </a:rPr>
              <a:t> </a:t>
            </a:r>
            <a:r>
              <a:rPr sz="2400" spc="25" dirty="0">
                <a:latin typeface="Times New Roman"/>
                <a:cs typeface="Times New Roman"/>
              </a:rPr>
              <a:t>create  </a:t>
            </a:r>
            <a:r>
              <a:rPr sz="2400" spc="85" dirty="0">
                <a:latin typeface="Times New Roman"/>
                <a:cs typeface="Times New Roman"/>
              </a:rPr>
              <a:t>account, </a:t>
            </a:r>
            <a:r>
              <a:rPr sz="2400" spc="55" dirty="0">
                <a:latin typeface="Times New Roman"/>
                <a:cs typeface="Times New Roman"/>
              </a:rPr>
              <a:t>login, </a:t>
            </a:r>
            <a:r>
              <a:rPr sz="2400" spc="105" dirty="0">
                <a:latin typeface="Times New Roman"/>
                <a:cs typeface="Times New Roman"/>
              </a:rPr>
              <a:t>or </a:t>
            </a:r>
            <a:r>
              <a:rPr sz="2400" spc="80" dirty="0">
                <a:latin typeface="Times New Roman"/>
                <a:cs typeface="Times New Roman"/>
              </a:rPr>
              <a:t>logout </a:t>
            </a:r>
            <a:r>
              <a:rPr sz="2400" spc="145" dirty="0">
                <a:latin typeface="Times New Roman"/>
                <a:cs typeface="Times New Roman"/>
              </a:rPr>
              <a:t>and </a:t>
            </a:r>
            <a:r>
              <a:rPr sz="2400" spc="100" dirty="0">
                <a:latin typeface="Times New Roman"/>
                <a:cs typeface="Times New Roman"/>
              </a:rPr>
              <a:t>binds </a:t>
            </a:r>
            <a:r>
              <a:rPr sz="2400" spc="110" dirty="0">
                <a:latin typeface="Times New Roman"/>
                <a:cs typeface="Times New Roman"/>
              </a:rPr>
              <a:t>customer </a:t>
            </a:r>
            <a:r>
              <a:rPr sz="2400" spc="120" dirty="0">
                <a:latin typeface="Times New Roman"/>
                <a:cs typeface="Times New Roman"/>
              </a:rPr>
              <a:t>to </a:t>
            </a:r>
            <a:r>
              <a:rPr sz="2400" spc="105" dirty="0">
                <a:latin typeface="Times New Roman"/>
                <a:cs typeface="Times New Roman"/>
              </a:rPr>
              <a:t>some  </a:t>
            </a:r>
            <a:r>
              <a:rPr sz="2400" spc="85" dirty="0">
                <a:latin typeface="Times New Roman"/>
                <a:cs typeface="Times New Roman"/>
              </a:rPr>
              <a:t>account.</a:t>
            </a:r>
            <a:endParaRPr sz="2400">
              <a:latin typeface="Times New Roman"/>
              <a:cs typeface="Times New Roman"/>
            </a:endParaRPr>
          </a:p>
          <a:p>
            <a:pPr marL="12700" marR="330835">
              <a:lnSpc>
                <a:spcPct val="100000"/>
              </a:lnSpc>
            </a:pPr>
            <a:r>
              <a:rPr sz="2250" spc="50" dirty="0">
                <a:solidFill>
                  <a:srgbClr val="0AD0D9"/>
                </a:solidFill>
                <a:latin typeface="Arial"/>
                <a:cs typeface="Arial"/>
              </a:rPr>
              <a:t></a:t>
            </a:r>
            <a:r>
              <a:rPr sz="2400" b="1" spc="50" dirty="0">
                <a:latin typeface="Times New Roman"/>
                <a:cs typeface="Times New Roman"/>
              </a:rPr>
              <a:t>Accounting</a:t>
            </a:r>
            <a:r>
              <a:rPr sz="2400" b="1" spc="-45" dirty="0">
                <a:latin typeface="Times New Roman"/>
                <a:cs typeface="Times New Roman"/>
              </a:rPr>
              <a:t> </a:t>
            </a:r>
            <a:r>
              <a:rPr sz="2400" spc="85" dirty="0">
                <a:latin typeface="Times New Roman"/>
                <a:cs typeface="Times New Roman"/>
              </a:rPr>
              <a:t>subsystem</a:t>
            </a:r>
            <a:r>
              <a:rPr sz="2400" spc="-55" dirty="0">
                <a:latin typeface="Times New Roman"/>
                <a:cs typeface="Times New Roman"/>
              </a:rPr>
              <a:t> </a:t>
            </a:r>
            <a:r>
              <a:rPr sz="2400" spc="65" dirty="0">
                <a:latin typeface="Times New Roman"/>
                <a:cs typeface="Times New Roman"/>
              </a:rPr>
              <a:t>provides</a:t>
            </a:r>
            <a:r>
              <a:rPr sz="2400" spc="-70" dirty="0">
                <a:latin typeface="Times New Roman"/>
                <a:cs typeface="Times New Roman"/>
              </a:rPr>
              <a:t> </a:t>
            </a:r>
            <a:r>
              <a:rPr sz="2400" spc="75" dirty="0">
                <a:latin typeface="Times New Roman"/>
                <a:cs typeface="Times New Roman"/>
              </a:rPr>
              <a:t>two</a:t>
            </a:r>
            <a:r>
              <a:rPr sz="2400" spc="-50" dirty="0">
                <a:latin typeface="Times New Roman"/>
                <a:cs typeface="Times New Roman"/>
              </a:rPr>
              <a:t> </a:t>
            </a:r>
            <a:r>
              <a:rPr sz="2400" spc="65" dirty="0">
                <a:latin typeface="Times New Roman"/>
                <a:cs typeface="Times New Roman"/>
              </a:rPr>
              <a:t>interfaces</a:t>
            </a:r>
            <a:r>
              <a:rPr sz="2400" spc="-40" dirty="0">
                <a:latin typeface="Times New Roman"/>
                <a:cs typeface="Times New Roman"/>
              </a:rPr>
              <a:t> </a:t>
            </a:r>
            <a:r>
              <a:rPr sz="2400" spc="60" dirty="0">
                <a:latin typeface="Times New Roman"/>
                <a:cs typeface="Times New Roman"/>
              </a:rPr>
              <a:t>-</a:t>
            </a:r>
            <a:r>
              <a:rPr sz="2400" spc="10" dirty="0">
                <a:latin typeface="Times New Roman"/>
                <a:cs typeface="Times New Roman"/>
              </a:rPr>
              <a:t> </a:t>
            </a:r>
            <a:r>
              <a:rPr sz="2400" b="1" spc="35" dirty="0">
                <a:latin typeface="Times New Roman"/>
                <a:cs typeface="Times New Roman"/>
              </a:rPr>
              <a:t>Manage  </a:t>
            </a:r>
            <a:r>
              <a:rPr sz="2400" b="1" spc="95" dirty="0">
                <a:latin typeface="Times New Roman"/>
                <a:cs typeface="Times New Roman"/>
              </a:rPr>
              <a:t>Orders </a:t>
            </a:r>
            <a:r>
              <a:rPr sz="2400" spc="145" dirty="0">
                <a:latin typeface="Times New Roman"/>
                <a:cs typeface="Times New Roman"/>
              </a:rPr>
              <a:t>and </a:t>
            </a:r>
            <a:r>
              <a:rPr sz="2400" b="1" spc="100" dirty="0">
                <a:latin typeface="Times New Roman"/>
                <a:cs typeface="Times New Roman"/>
              </a:rPr>
              <a:t>Manage</a:t>
            </a:r>
            <a:r>
              <a:rPr sz="2400" b="1" spc="-405" dirty="0">
                <a:latin typeface="Times New Roman"/>
                <a:cs typeface="Times New Roman"/>
              </a:rPr>
              <a:t> </a:t>
            </a:r>
            <a:r>
              <a:rPr sz="2400" b="1" spc="105" dirty="0">
                <a:latin typeface="Times New Roman"/>
                <a:cs typeface="Times New Roman"/>
              </a:rPr>
              <a:t>Customers</a:t>
            </a:r>
            <a:r>
              <a:rPr sz="2400" spc="105" dirty="0">
                <a:latin typeface="Times New Roman"/>
                <a:cs typeface="Times New Roman"/>
              </a:rPr>
              <a:t>.</a:t>
            </a:r>
            <a:endParaRPr sz="2400">
              <a:latin typeface="Times New Roman"/>
              <a:cs typeface="Times New Roman"/>
            </a:endParaRPr>
          </a:p>
        </p:txBody>
      </p:sp>
      <p:sp>
        <p:nvSpPr>
          <p:cNvPr id="8" name="object 8"/>
          <p:cNvSpPr txBox="1">
            <a:spLocks noGrp="1"/>
          </p:cNvSpPr>
          <p:nvPr>
            <p:ph type="title"/>
          </p:nvPr>
        </p:nvSpPr>
        <p:spPr>
          <a:xfrm>
            <a:off x="444500" y="327406"/>
            <a:ext cx="8037830" cy="788035"/>
          </a:xfrm>
          <a:prstGeom prst="rect">
            <a:avLst/>
          </a:prstGeom>
        </p:spPr>
        <p:txBody>
          <a:bodyPr vert="horz" wrap="square" lIns="0" tIns="12700" rIns="0" bIns="0" rtlCol="0">
            <a:spAutoFit/>
          </a:bodyPr>
          <a:lstStyle/>
          <a:p>
            <a:pPr marL="12700">
              <a:lnSpc>
                <a:spcPct val="100000"/>
              </a:lnSpc>
              <a:spcBef>
                <a:spcPts val="100"/>
              </a:spcBef>
            </a:pPr>
            <a:r>
              <a:rPr sz="5000" spc="-190" dirty="0"/>
              <a:t>Online </a:t>
            </a:r>
            <a:r>
              <a:rPr sz="5000" spc="-280" dirty="0"/>
              <a:t>Shopping </a:t>
            </a:r>
            <a:r>
              <a:rPr sz="5000" spc="-135" dirty="0"/>
              <a:t>-</a:t>
            </a:r>
            <a:r>
              <a:rPr sz="5000" spc="-360" dirty="0"/>
              <a:t> </a:t>
            </a:r>
            <a:r>
              <a:rPr sz="5000" spc="-250" dirty="0"/>
              <a:t>Components</a:t>
            </a:r>
            <a:endParaRPr sz="5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6588125" cy="788035"/>
          </a:xfrm>
          <a:prstGeom prst="rect">
            <a:avLst/>
          </a:prstGeom>
        </p:spPr>
        <p:txBody>
          <a:bodyPr vert="horz" wrap="square" lIns="0" tIns="12700" rIns="0" bIns="0" rtlCol="0">
            <a:spAutoFit/>
          </a:bodyPr>
          <a:lstStyle/>
          <a:p>
            <a:pPr marL="12700">
              <a:lnSpc>
                <a:spcPct val="100000"/>
              </a:lnSpc>
              <a:spcBef>
                <a:spcPts val="100"/>
              </a:spcBef>
            </a:pPr>
            <a:r>
              <a:rPr sz="5000" spc="-385" dirty="0"/>
              <a:t>Ex1: </a:t>
            </a:r>
            <a:r>
              <a:rPr sz="5000" spc="-220" dirty="0"/>
              <a:t>Component</a:t>
            </a:r>
            <a:r>
              <a:rPr sz="5000" spc="-185" dirty="0"/>
              <a:t> </a:t>
            </a:r>
            <a:r>
              <a:rPr sz="5000" spc="-275" dirty="0"/>
              <a:t>Diagram</a:t>
            </a:r>
            <a:endParaRPr sz="5000"/>
          </a:p>
        </p:txBody>
      </p:sp>
      <p:sp>
        <p:nvSpPr>
          <p:cNvPr id="8" name="object 8"/>
          <p:cNvSpPr/>
          <p:nvPr/>
        </p:nvSpPr>
        <p:spPr>
          <a:xfrm>
            <a:off x="477012" y="1142998"/>
            <a:ext cx="8189976" cy="571499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7948295" cy="788035"/>
          </a:xfrm>
          <a:prstGeom prst="rect">
            <a:avLst/>
          </a:prstGeom>
        </p:spPr>
        <p:txBody>
          <a:bodyPr vert="horz" wrap="square" lIns="0" tIns="12700" rIns="0" bIns="0" rtlCol="0">
            <a:spAutoFit/>
          </a:bodyPr>
          <a:lstStyle/>
          <a:p>
            <a:pPr marL="12700">
              <a:lnSpc>
                <a:spcPct val="100000"/>
              </a:lnSpc>
              <a:spcBef>
                <a:spcPts val="100"/>
              </a:spcBef>
            </a:pPr>
            <a:r>
              <a:rPr sz="5000" spc="-385" dirty="0"/>
              <a:t>Ex1: </a:t>
            </a:r>
            <a:r>
              <a:rPr sz="5000" spc="-325" dirty="0"/>
              <a:t>UML </a:t>
            </a:r>
            <a:r>
              <a:rPr sz="5000" spc="-220" dirty="0"/>
              <a:t>Component</a:t>
            </a:r>
            <a:r>
              <a:rPr sz="5000" spc="-135" dirty="0"/>
              <a:t> </a:t>
            </a:r>
            <a:r>
              <a:rPr sz="5000" spc="-275" dirty="0"/>
              <a:t>Diagram</a:t>
            </a:r>
            <a:endParaRPr sz="5000"/>
          </a:p>
        </p:txBody>
      </p:sp>
      <p:sp>
        <p:nvSpPr>
          <p:cNvPr id="8" name="object 8"/>
          <p:cNvSpPr/>
          <p:nvPr/>
        </p:nvSpPr>
        <p:spPr>
          <a:xfrm>
            <a:off x="86868" y="1143000"/>
            <a:ext cx="9057131" cy="5038344"/>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6723380" cy="788035"/>
          </a:xfrm>
          <a:prstGeom prst="rect">
            <a:avLst/>
          </a:prstGeom>
        </p:spPr>
        <p:txBody>
          <a:bodyPr vert="horz" wrap="square" lIns="0" tIns="12700" rIns="0" bIns="0" rtlCol="0">
            <a:spAutoFit/>
          </a:bodyPr>
          <a:lstStyle/>
          <a:p>
            <a:pPr marL="12700">
              <a:lnSpc>
                <a:spcPct val="100000"/>
              </a:lnSpc>
              <a:spcBef>
                <a:spcPts val="100"/>
              </a:spcBef>
            </a:pPr>
            <a:r>
              <a:rPr sz="5000" spc="-114" dirty="0"/>
              <a:t>Implementation</a:t>
            </a:r>
            <a:r>
              <a:rPr sz="5000" spc="-275" dirty="0"/>
              <a:t> </a:t>
            </a:r>
            <a:r>
              <a:rPr sz="5000" spc="-310" dirty="0"/>
              <a:t>Diagrams</a:t>
            </a:r>
            <a:endParaRPr sz="5000"/>
          </a:p>
        </p:txBody>
      </p:sp>
      <p:sp>
        <p:nvSpPr>
          <p:cNvPr id="8" name="object 8"/>
          <p:cNvSpPr txBox="1"/>
          <p:nvPr/>
        </p:nvSpPr>
        <p:spPr>
          <a:xfrm>
            <a:off x="535940" y="1083310"/>
            <a:ext cx="6821170" cy="3846195"/>
          </a:xfrm>
          <a:prstGeom prst="rect">
            <a:avLst/>
          </a:prstGeom>
        </p:spPr>
        <p:txBody>
          <a:bodyPr vert="horz" wrap="square" lIns="0" tIns="85725" rIns="0" bIns="0" rtlCol="0">
            <a:spAutoFit/>
          </a:bodyPr>
          <a:lstStyle/>
          <a:p>
            <a:pPr marL="285115" indent="-272415">
              <a:lnSpc>
                <a:spcPct val="100000"/>
              </a:lnSpc>
              <a:spcBef>
                <a:spcPts val="675"/>
              </a:spcBef>
              <a:buClr>
                <a:srgbClr val="0AD0D9"/>
              </a:buClr>
              <a:buSzPct val="93750"/>
              <a:buFont typeface="Arial"/>
              <a:buChar char=""/>
              <a:tabLst>
                <a:tab pos="285750" algn="l"/>
              </a:tabLst>
            </a:pPr>
            <a:r>
              <a:rPr sz="2400" spc="70" dirty="0">
                <a:latin typeface="Times New Roman"/>
                <a:cs typeface="Times New Roman"/>
              </a:rPr>
              <a:t>Both </a:t>
            </a:r>
            <a:r>
              <a:rPr sz="2400" spc="85" dirty="0">
                <a:latin typeface="Times New Roman"/>
                <a:cs typeface="Times New Roman"/>
              </a:rPr>
              <a:t>are </a:t>
            </a:r>
            <a:r>
              <a:rPr sz="2400" spc="105" dirty="0">
                <a:latin typeface="Times New Roman"/>
                <a:cs typeface="Times New Roman"/>
              </a:rPr>
              <a:t>structural</a:t>
            </a:r>
            <a:r>
              <a:rPr sz="2400" spc="-415" dirty="0">
                <a:latin typeface="Times New Roman"/>
                <a:cs typeface="Times New Roman"/>
              </a:rPr>
              <a:t> </a:t>
            </a:r>
            <a:r>
              <a:rPr sz="2400" spc="85" dirty="0">
                <a:latin typeface="Times New Roman"/>
                <a:cs typeface="Times New Roman"/>
              </a:rPr>
              <a:t>diagrams</a:t>
            </a:r>
            <a:endParaRPr sz="240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b="1" u="heavy" spc="160" dirty="0">
                <a:uFill>
                  <a:solidFill>
                    <a:srgbClr val="000000"/>
                  </a:solidFill>
                </a:uFill>
                <a:latin typeface="Times New Roman"/>
                <a:cs typeface="Times New Roman"/>
              </a:rPr>
              <a:t>Component</a:t>
            </a:r>
            <a:r>
              <a:rPr sz="2400" b="1" u="heavy" spc="-90" dirty="0">
                <a:uFill>
                  <a:solidFill>
                    <a:srgbClr val="000000"/>
                  </a:solidFill>
                </a:uFill>
                <a:latin typeface="Times New Roman"/>
                <a:cs typeface="Times New Roman"/>
              </a:rPr>
              <a:t> </a:t>
            </a:r>
            <a:r>
              <a:rPr sz="2400" b="1" u="heavy" spc="90" dirty="0">
                <a:uFill>
                  <a:solidFill>
                    <a:srgbClr val="000000"/>
                  </a:solidFill>
                </a:uFill>
                <a:latin typeface="Times New Roman"/>
                <a:cs typeface="Times New Roman"/>
              </a:rPr>
              <a:t>Diagrams</a:t>
            </a:r>
            <a:r>
              <a:rPr sz="2400" spc="90" dirty="0">
                <a:latin typeface="Times New Roman"/>
                <a:cs typeface="Times New Roman"/>
              </a:rPr>
              <a:t>:</a:t>
            </a:r>
            <a:endParaRPr sz="2400">
              <a:latin typeface="Times New Roman"/>
              <a:cs typeface="Times New Roman"/>
            </a:endParaRPr>
          </a:p>
          <a:p>
            <a:pPr marL="652780" lvl="1" indent="-247015">
              <a:lnSpc>
                <a:spcPct val="100000"/>
              </a:lnSpc>
              <a:spcBef>
                <a:spcPts val="509"/>
              </a:spcBef>
              <a:buClr>
                <a:srgbClr val="0E6EC5"/>
              </a:buClr>
              <a:buSzPct val="85000"/>
              <a:buFont typeface="Arial"/>
              <a:buChar char=""/>
              <a:tabLst>
                <a:tab pos="652780" algn="l"/>
                <a:tab pos="653415" algn="l"/>
              </a:tabLst>
            </a:pPr>
            <a:r>
              <a:rPr sz="2000" spc="85" dirty="0">
                <a:latin typeface="Times New Roman"/>
                <a:cs typeface="Times New Roman"/>
              </a:rPr>
              <a:t>set</a:t>
            </a:r>
            <a:r>
              <a:rPr sz="2000" spc="-105" dirty="0">
                <a:latin typeface="Times New Roman"/>
                <a:cs typeface="Times New Roman"/>
              </a:rPr>
              <a:t> </a:t>
            </a:r>
            <a:r>
              <a:rPr sz="2000" spc="15" dirty="0">
                <a:latin typeface="Times New Roman"/>
                <a:cs typeface="Times New Roman"/>
              </a:rPr>
              <a:t>of</a:t>
            </a:r>
            <a:r>
              <a:rPr sz="2000" spc="35" dirty="0">
                <a:latin typeface="Times New Roman"/>
                <a:cs typeface="Times New Roman"/>
              </a:rPr>
              <a:t> </a:t>
            </a:r>
            <a:r>
              <a:rPr sz="2000" b="1" u="sng" spc="155" dirty="0">
                <a:uFill>
                  <a:solidFill>
                    <a:srgbClr val="000000"/>
                  </a:solidFill>
                </a:uFill>
                <a:latin typeface="Times New Roman"/>
                <a:cs typeface="Times New Roman"/>
              </a:rPr>
              <a:t>components</a:t>
            </a:r>
            <a:r>
              <a:rPr sz="2000" b="1" spc="-75" dirty="0">
                <a:latin typeface="Times New Roman"/>
                <a:cs typeface="Times New Roman"/>
              </a:rPr>
              <a:t> </a:t>
            </a:r>
            <a:r>
              <a:rPr sz="2000" spc="125" dirty="0">
                <a:latin typeface="Times New Roman"/>
                <a:cs typeface="Times New Roman"/>
              </a:rPr>
              <a:t>and</a:t>
            </a:r>
            <a:r>
              <a:rPr sz="2000" spc="-30" dirty="0">
                <a:latin typeface="Times New Roman"/>
                <a:cs typeface="Times New Roman"/>
              </a:rPr>
              <a:t> </a:t>
            </a:r>
            <a:r>
              <a:rPr sz="2000" spc="95" dirty="0">
                <a:latin typeface="Times New Roman"/>
                <a:cs typeface="Times New Roman"/>
              </a:rPr>
              <a:t>their</a:t>
            </a:r>
            <a:r>
              <a:rPr sz="2000" spc="-95" dirty="0">
                <a:latin typeface="Times New Roman"/>
                <a:cs typeface="Times New Roman"/>
              </a:rPr>
              <a:t> </a:t>
            </a:r>
            <a:r>
              <a:rPr sz="2000" b="1" u="sng" spc="114" dirty="0">
                <a:uFill>
                  <a:solidFill>
                    <a:srgbClr val="000000"/>
                  </a:solidFill>
                </a:uFill>
                <a:latin typeface="Times New Roman"/>
                <a:cs typeface="Times New Roman"/>
              </a:rPr>
              <a:t>relationships</a:t>
            </a:r>
            <a:endParaRPr sz="2000">
              <a:latin typeface="Times New Roman"/>
              <a:cs typeface="Times New Roman"/>
            </a:endParaRPr>
          </a:p>
          <a:p>
            <a:pPr marL="652780" lvl="1" indent="-247015">
              <a:lnSpc>
                <a:spcPct val="100000"/>
              </a:lnSpc>
              <a:spcBef>
                <a:spcPts val="480"/>
              </a:spcBef>
              <a:buClr>
                <a:srgbClr val="0E6EC5"/>
              </a:buClr>
              <a:buSzPct val="85000"/>
              <a:buFont typeface="Arial"/>
              <a:buChar char=""/>
              <a:tabLst>
                <a:tab pos="652780" algn="l"/>
                <a:tab pos="653415" algn="l"/>
              </a:tabLst>
            </a:pPr>
            <a:r>
              <a:rPr sz="2000" spc="65" dirty="0">
                <a:latin typeface="Times New Roman"/>
                <a:cs typeface="Times New Roman"/>
              </a:rPr>
              <a:t>Illustrate </a:t>
            </a:r>
            <a:r>
              <a:rPr sz="2000" b="1" u="sng" spc="100" dirty="0">
                <a:uFill>
                  <a:solidFill>
                    <a:srgbClr val="000000"/>
                  </a:solidFill>
                </a:uFill>
                <a:latin typeface="Times New Roman"/>
                <a:cs typeface="Times New Roman"/>
              </a:rPr>
              <a:t>static</a:t>
            </a:r>
            <a:r>
              <a:rPr sz="2000" b="1" spc="100" dirty="0">
                <a:latin typeface="Times New Roman"/>
                <a:cs typeface="Times New Roman"/>
              </a:rPr>
              <a:t> </a:t>
            </a:r>
            <a:r>
              <a:rPr sz="2000" spc="100" dirty="0">
                <a:latin typeface="Times New Roman"/>
                <a:cs typeface="Times New Roman"/>
              </a:rPr>
              <a:t>implementation</a:t>
            </a:r>
            <a:r>
              <a:rPr sz="2000" spc="-365" dirty="0">
                <a:latin typeface="Times New Roman"/>
                <a:cs typeface="Times New Roman"/>
              </a:rPr>
              <a:t> </a:t>
            </a:r>
            <a:r>
              <a:rPr sz="2000" spc="10" dirty="0">
                <a:latin typeface="Times New Roman"/>
                <a:cs typeface="Times New Roman"/>
              </a:rPr>
              <a:t>view</a:t>
            </a:r>
            <a:endParaRPr sz="2000">
              <a:latin typeface="Times New Roman"/>
              <a:cs typeface="Times New Roman"/>
            </a:endParaRPr>
          </a:p>
          <a:p>
            <a:pPr marL="652780" lvl="1" indent="-247015">
              <a:lnSpc>
                <a:spcPct val="100000"/>
              </a:lnSpc>
              <a:spcBef>
                <a:spcPts val="480"/>
              </a:spcBef>
              <a:buClr>
                <a:srgbClr val="0E6EC5"/>
              </a:buClr>
              <a:buSzPct val="85000"/>
              <a:buFont typeface="Arial"/>
              <a:buChar char=""/>
              <a:tabLst>
                <a:tab pos="652780" algn="l"/>
                <a:tab pos="653415" algn="l"/>
              </a:tabLst>
            </a:pPr>
            <a:r>
              <a:rPr sz="2000" spc="105" dirty="0">
                <a:latin typeface="Times New Roman"/>
                <a:cs typeface="Times New Roman"/>
              </a:rPr>
              <a:t>Component</a:t>
            </a:r>
            <a:r>
              <a:rPr sz="2000" spc="-80" dirty="0">
                <a:latin typeface="Times New Roman"/>
                <a:cs typeface="Times New Roman"/>
              </a:rPr>
              <a:t> </a:t>
            </a:r>
            <a:r>
              <a:rPr sz="2000" spc="95" dirty="0">
                <a:latin typeface="Times New Roman"/>
                <a:cs typeface="Times New Roman"/>
              </a:rPr>
              <a:t>maps</a:t>
            </a:r>
            <a:r>
              <a:rPr sz="2000" spc="-65" dirty="0">
                <a:latin typeface="Times New Roman"/>
                <a:cs typeface="Times New Roman"/>
              </a:rPr>
              <a:t> </a:t>
            </a:r>
            <a:r>
              <a:rPr sz="2000" spc="105" dirty="0">
                <a:latin typeface="Times New Roman"/>
                <a:cs typeface="Times New Roman"/>
              </a:rPr>
              <a:t>to</a:t>
            </a:r>
            <a:r>
              <a:rPr sz="2000" spc="-125" dirty="0">
                <a:latin typeface="Times New Roman"/>
                <a:cs typeface="Times New Roman"/>
              </a:rPr>
              <a:t> </a:t>
            </a:r>
            <a:r>
              <a:rPr sz="2000" spc="100" dirty="0">
                <a:latin typeface="Times New Roman"/>
                <a:cs typeface="Times New Roman"/>
              </a:rPr>
              <a:t>one</a:t>
            </a:r>
            <a:r>
              <a:rPr sz="2000" spc="-110" dirty="0">
                <a:latin typeface="Times New Roman"/>
                <a:cs typeface="Times New Roman"/>
              </a:rPr>
              <a:t> </a:t>
            </a:r>
            <a:r>
              <a:rPr sz="2000" spc="90" dirty="0">
                <a:latin typeface="Times New Roman"/>
                <a:cs typeface="Times New Roman"/>
              </a:rPr>
              <a:t>or</a:t>
            </a:r>
            <a:r>
              <a:rPr sz="2000" spc="-90" dirty="0">
                <a:latin typeface="Times New Roman"/>
                <a:cs typeface="Times New Roman"/>
              </a:rPr>
              <a:t> </a:t>
            </a:r>
            <a:r>
              <a:rPr sz="2000" spc="100" dirty="0">
                <a:latin typeface="Times New Roman"/>
                <a:cs typeface="Times New Roman"/>
              </a:rPr>
              <a:t>more</a:t>
            </a:r>
            <a:r>
              <a:rPr sz="2000" spc="-65" dirty="0">
                <a:latin typeface="Times New Roman"/>
                <a:cs typeface="Times New Roman"/>
              </a:rPr>
              <a:t> </a:t>
            </a:r>
            <a:r>
              <a:rPr sz="2000" b="1" u="sng" spc="105" dirty="0">
                <a:uFill>
                  <a:solidFill>
                    <a:srgbClr val="000000"/>
                  </a:solidFill>
                </a:uFill>
                <a:latin typeface="Times New Roman"/>
                <a:cs typeface="Times New Roman"/>
              </a:rPr>
              <a:t>classes</a:t>
            </a:r>
            <a:r>
              <a:rPr sz="2000" spc="105" dirty="0">
                <a:latin typeface="Times New Roman"/>
                <a:cs typeface="Times New Roman"/>
              </a:rPr>
              <a:t>,</a:t>
            </a:r>
            <a:r>
              <a:rPr sz="2000" dirty="0">
                <a:latin typeface="Times New Roman"/>
                <a:cs typeface="Times New Roman"/>
              </a:rPr>
              <a:t> </a:t>
            </a:r>
            <a:r>
              <a:rPr sz="2000" b="1" u="sng" spc="90" dirty="0">
                <a:uFill>
                  <a:solidFill>
                    <a:srgbClr val="000000"/>
                  </a:solidFill>
                </a:uFill>
                <a:latin typeface="Times New Roman"/>
                <a:cs typeface="Times New Roman"/>
              </a:rPr>
              <a:t>interfaces</a:t>
            </a:r>
            <a:r>
              <a:rPr sz="2000" spc="90" dirty="0">
                <a:latin typeface="Times New Roman"/>
                <a:cs typeface="Times New Roman"/>
              </a:rPr>
              <a:t>,</a:t>
            </a:r>
            <a:r>
              <a:rPr sz="2000" spc="-70" dirty="0">
                <a:latin typeface="Times New Roman"/>
                <a:cs typeface="Times New Roman"/>
              </a:rPr>
              <a:t> </a:t>
            </a:r>
            <a:r>
              <a:rPr sz="2000" spc="90" dirty="0">
                <a:latin typeface="Times New Roman"/>
                <a:cs typeface="Times New Roman"/>
              </a:rPr>
              <a:t>or</a:t>
            </a:r>
            <a:endParaRPr sz="2000">
              <a:latin typeface="Times New Roman"/>
              <a:cs typeface="Times New Roman"/>
            </a:endParaRPr>
          </a:p>
          <a:p>
            <a:pPr marL="652780">
              <a:lnSpc>
                <a:spcPct val="100000"/>
              </a:lnSpc>
            </a:pPr>
            <a:r>
              <a:rPr sz="2000" b="1" u="sng" spc="110" dirty="0">
                <a:uFill>
                  <a:solidFill>
                    <a:srgbClr val="000000"/>
                  </a:solidFill>
                </a:uFill>
                <a:latin typeface="Times New Roman"/>
                <a:cs typeface="Times New Roman"/>
              </a:rPr>
              <a:t>collaborations</a:t>
            </a:r>
            <a:endParaRPr sz="2000">
              <a:latin typeface="Times New Roman"/>
              <a:cs typeface="Times New Roman"/>
            </a:endParaRPr>
          </a:p>
          <a:p>
            <a:pPr marL="285115" indent="-272415">
              <a:lnSpc>
                <a:spcPct val="100000"/>
              </a:lnSpc>
              <a:spcBef>
                <a:spcPts val="550"/>
              </a:spcBef>
              <a:buClr>
                <a:srgbClr val="0AD0D9"/>
              </a:buClr>
              <a:buSzPct val="93750"/>
              <a:buFont typeface="Arial"/>
              <a:buChar char=""/>
              <a:tabLst>
                <a:tab pos="285750" algn="l"/>
              </a:tabLst>
            </a:pPr>
            <a:r>
              <a:rPr sz="2400" b="1" u="heavy" spc="165" dirty="0">
                <a:uFill>
                  <a:solidFill>
                    <a:srgbClr val="000000"/>
                  </a:solidFill>
                </a:uFill>
                <a:latin typeface="Times New Roman"/>
                <a:cs typeface="Times New Roman"/>
              </a:rPr>
              <a:t>Deployment</a:t>
            </a:r>
            <a:r>
              <a:rPr sz="2400" b="1" u="heavy" spc="-100" dirty="0">
                <a:uFill>
                  <a:solidFill>
                    <a:srgbClr val="000000"/>
                  </a:solidFill>
                </a:uFill>
                <a:latin typeface="Times New Roman"/>
                <a:cs typeface="Times New Roman"/>
              </a:rPr>
              <a:t> </a:t>
            </a:r>
            <a:r>
              <a:rPr sz="2400" b="1" u="heavy" spc="90" dirty="0">
                <a:uFill>
                  <a:solidFill>
                    <a:srgbClr val="000000"/>
                  </a:solidFill>
                </a:uFill>
                <a:latin typeface="Times New Roman"/>
                <a:cs typeface="Times New Roman"/>
              </a:rPr>
              <a:t>Diagrams</a:t>
            </a:r>
            <a:r>
              <a:rPr sz="2400" spc="90" dirty="0">
                <a:latin typeface="Times New Roman"/>
                <a:cs typeface="Times New Roman"/>
              </a:rPr>
              <a:t>:</a:t>
            </a:r>
            <a:endParaRPr sz="2400">
              <a:latin typeface="Times New Roman"/>
              <a:cs typeface="Times New Roman"/>
            </a:endParaRPr>
          </a:p>
          <a:p>
            <a:pPr marL="652780" lvl="1" indent="-247015">
              <a:lnSpc>
                <a:spcPct val="100000"/>
              </a:lnSpc>
              <a:spcBef>
                <a:spcPts val="509"/>
              </a:spcBef>
              <a:buClr>
                <a:srgbClr val="0E6EC5"/>
              </a:buClr>
              <a:buSzPct val="85000"/>
              <a:buFont typeface="Arial"/>
              <a:buChar char=""/>
              <a:tabLst>
                <a:tab pos="652780" algn="l"/>
                <a:tab pos="653415" algn="l"/>
              </a:tabLst>
            </a:pPr>
            <a:r>
              <a:rPr sz="2000" spc="40" dirty="0">
                <a:latin typeface="Times New Roman"/>
                <a:cs typeface="Times New Roman"/>
              </a:rPr>
              <a:t>Set</a:t>
            </a:r>
            <a:r>
              <a:rPr sz="2000" spc="-110" dirty="0">
                <a:latin typeface="Times New Roman"/>
                <a:cs typeface="Times New Roman"/>
              </a:rPr>
              <a:t> </a:t>
            </a:r>
            <a:r>
              <a:rPr sz="2000" spc="15" dirty="0">
                <a:latin typeface="Times New Roman"/>
                <a:cs typeface="Times New Roman"/>
              </a:rPr>
              <a:t>of</a:t>
            </a:r>
            <a:r>
              <a:rPr sz="2000" spc="45" dirty="0">
                <a:latin typeface="Times New Roman"/>
                <a:cs typeface="Times New Roman"/>
              </a:rPr>
              <a:t> </a:t>
            </a:r>
            <a:r>
              <a:rPr sz="2000" b="1" u="sng" spc="165" dirty="0">
                <a:uFill>
                  <a:solidFill>
                    <a:srgbClr val="000000"/>
                  </a:solidFill>
                </a:uFill>
                <a:latin typeface="Times New Roman"/>
                <a:cs typeface="Times New Roman"/>
              </a:rPr>
              <a:t>nodes</a:t>
            </a:r>
            <a:r>
              <a:rPr sz="2000" b="1" spc="-85" dirty="0">
                <a:latin typeface="Times New Roman"/>
                <a:cs typeface="Times New Roman"/>
              </a:rPr>
              <a:t> </a:t>
            </a:r>
            <a:r>
              <a:rPr sz="2000" spc="125" dirty="0">
                <a:latin typeface="Times New Roman"/>
                <a:cs typeface="Times New Roman"/>
              </a:rPr>
              <a:t>and</a:t>
            </a:r>
            <a:r>
              <a:rPr sz="2000" spc="-25" dirty="0">
                <a:latin typeface="Times New Roman"/>
                <a:cs typeface="Times New Roman"/>
              </a:rPr>
              <a:t> </a:t>
            </a:r>
            <a:r>
              <a:rPr sz="2000" spc="95" dirty="0">
                <a:latin typeface="Times New Roman"/>
                <a:cs typeface="Times New Roman"/>
              </a:rPr>
              <a:t>their</a:t>
            </a:r>
            <a:r>
              <a:rPr sz="2000" spc="-80" dirty="0">
                <a:latin typeface="Times New Roman"/>
                <a:cs typeface="Times New Roman"/>
              </a:rPr>
              <a:t> </a:t>
            </a:r>
            <a:r>
              <a:rPr sz="2000" b="1" u="sng" spc="114" dirty="0">
                <a:uFill>
                  <a:solidFill>
                    <a:srgbClr val="000000"/>
                  </a:solidFill>
                </a:uFill>
                <a:latin typeface="Times New Roman"/>
                <a:cs typeface="Times New Roman"/>
              </a:rPr>
              <a:t>relationships</a:t>
            </a:r>
            <a:endParaRPr sz="2000">
              <a:latin typeface="Times New Roman"/>
              <a:cs typeface="Times New Roman"/>
            </a:endParaRPr>
          </a:p>
          <a:p>
            <a:pPr marL="652780" lvl="1" indent="-247015">
              <a:lnSpc>
                <a:spcPct val="100000"/>
              </a:lnSpc>
              <a:spcBef>
                <a:spcPts val="480"/>
              </a:spcBef>
              <a:buClr>
                <a:srgbClr val="0E6EC5"/>
              </a:buClr>
              <a:buSzPct val="85000"/>
              <a:buFont typeface="Arial"/>
              <a:buChar char=""/>
              <a:tabLst>
                <a:tab pos="652780" algn="l"/>
                <a:tab pos="653415" algn="l"/>
              </a:tabLst>
            </a:pPr>
            <a:r>
              <a:rPr sz="2000" spc="65" dirty="0">
                <a:latin typeface="Times New Roman"/>
                <a:cs typeface="Times New Roman"/>
              </a:rPr>
              <a:t>Illustrate </a:t>
            </a:r>
            <a:r>
              <a:rPr sz="2000" b="1" u="sng" spc="100" dirty="0">
                <a:uFill>
                  <a:solidFill>
                    <a:srgbClr val="000000"/>
                  </a:solidFill>
                </a:uFill>
                <a:latin typeface="Times New Roman"/>
                <a:cs typeface="Times New Roman"/>
              </a:rPr>
              <a:t>static</a:t>
            </a:r>
            <a:r>
              <a:rPr sz="2000" b="1" spc="100" dirty="0">
                <a:latin typeface="Times New Roman"/>
                <a:cs typeface="Times New Roman"/>
              </a:rPr>
              <a:t> </a:t>
            </a:r>
            <a:r>
              <a:rPr sz="2000" spc="90" dirty="0">
                <a:latin typeface="Times New Roman"/>
                <a:cs typeface="Times New Roman"/>
              </a:rPr>
              <a:t>deployment </a:t>
            </a:r>
            <a:r>
              <a:rPr sz="2000" spc="15" dirty="0">
                <a:latin typeface="Times New Roman"/>
                <a:cs typeface="Times New Roman"/>
              </a:rPr>
              <a:t>view of</a:t>
            </a:r>
            <a:r>
              <a:rPr sz="2000" spc="-120" dirty="0">
                <a:latin typeface="Times New Roman"/>
                <a:cs typeface="Times New Roman"/>
              </a:rPr>
              <a:t> </a:t>
            </a:r>
            <a:r>
              <a:rPr sz="2000" spc="85" dirty="0">
                <a:latin typeface="Times New Roman"/>
                <a:cs typeface="Times New Roman"/>
              </a:rPr>
              <a:t>architecture</a:t>
            </a:r>
            <a:endParaRPr sz="2000">
              <a:latin typeface="Times New Roman"/>
              <a:cs typeface="Times New Roman"/>
            </a:endParaRPr>
          </a:p>
          <a:p>
            <a:pPr marL="652780" lvl="1" indent="-247015">
              <a:lnSpc>
                <a:spcPct val="100000"/>
              </a:lnSpc>
              <a:spcBef>
                <a:spcPts val="480"/>
              </a:spcBef>
              <a:buClr>
                <a:srgbClr val="0E6EC5"/>
              </a:buClr>
              <a:buSzPct val="85000"/>
              <a:buFont typeface="Arial"/>
              <a:buChar char=""/>
              <a:tabLst>
                <a:tab pos="652780" algn="l"/>
                <a:tab pos="653415" algn="l"/>
              </a:tabLst>
            </a:pPr>
            <a:r>
              <a:rPr sz="2000" b="1" u="sng" spc="135" dirty="0">
                <a:uFill>
                  <a:solidFill>
                    <a:srgbClr val="000000"/>
                  </a:solidFill>
                </a:uFill>
                <a:latin typeface="Times New Roman"/>
                <a:cs typeface="Times New Roman"/>
              </a:rPr>
              <a:t>Node</a:t>
            </a:r>
            <a:r>
              <a:rPr sz="2000" b="1" spc="-35" dirty="0">
                <a:latin typeface="Times New Roman"/>
                <a:cs typeface="Times New Roman"/>
              </a:rPr>
              <a:t> </a:t>
            </a:r>
            <a:r>
              <a:rPr sz="2000" spc="25" dirty="0">
                <a:latin typeface="Times New Roman"/>
                <a:cs typeface="Times New Roman"/>
              </a:rPr>
              <a:t>typically</a:t>
            </a:r>
            <a:r>
              <a:rPr sz="2000" spc="-85" dirty="0">
                <a:latin typeface="Times New Roman"/>
                <a:cs typeface="Times New Roman"/>
              </a:rPr>
              <a:t> </a:t>
            </a:r>
            <a:r>
              <a:rPr sz="2000" spc="60" dirty="0">
                <a:latin typeface="Times New Roman"/>
                <a:cs typeface="Times New Roman"/>
              </a:rPr>
              <a:t>encloses</a:t>
            </a:r>
            <a:r>
              <a:rPr sz="2000" spc="-50" dirty="0">
                <a:latin typeface="Times New Roman"/>
                <a:cs typeface="Times New Roman"/>
              </a:rPr>
              <a:t> </a:t>
            </a:r>
            <a:r>
              <a:rPr sz="2000" b="1" u="sng" spc="185" dirty="0">
                <a:uFill>
                  <a:solidFill>
                    <a:srgbClr val="000000"/>
                  </a:solidFill>
                </a:uFill>
                <a:latin typeface="Times New Roman"/>
                <a:cs typeface="Times New Roman"/>
              </a:rPr>
              <a:t>one</a:t>
            </a:r>
            <a:r>
              <a:rPr sz="2000" b="1" u="sng" spc="-125" dirty="0">
                <a:uFill>
                  <a:solidFill>
                    <a:srgbClr val="000000"/>
                  </a:solidFill>
                </a:uFill>
                <a:latin typeface="Times New Roman"/>
                <a:cs typeface="Times New Roman"/>
              </a:rPr>
              <a:t> </a:t>
            </a:r>
            <a:r>
              <a:rPr sz="2000" b="1" u="sng" spc="90" dirty="0">
                <a:uFill>
                  <a:solidFill>
                    <a:srgbClr val="000000"/>
                  </a:solidFill>
                </a:uFill>
                <a:latin typeface="Times New Roman"/>
                <a:cs typeface="Times New Roman"/>
              </a:rPr>
              <a:t>or</a:t>
            </a:r>
            <a:r>
              <a:rPr sz="2000" b="1" u="sng" spc="-114" dirty="0">
                <a:uFill>
                  <a:solidFill>
                    <a:srgbClr val="000000"/>
                  </a:solidFill>
                </a:uFill>
                <a:latin typeface="Times New Roman"/>
                <a:cs typeface="Times New Roman"/>
              </a:rPr>
              <a:t> </a:t>
            </a:r>
            <a:r>
              <a:rPr sz="2000" b="1" u="sng" spc="130" dirty="0">
                <a:uFill>
                  <a:solidFill>
                    <a:srgbClr val="000000"/>
                  </a:solidFill>
                </a:uFill>
                <a:latin typeface="Times New Roman"/>
                <a:cs typeface="Times New Roman"/>
              </a:rPr>
              <a:t>more</a:t>
            </a:r>
            <a:r>
              <a:rPr sz="2000" b="1" u="sng" spc="-114" dirty="0">
                <a:uFill>
                  <a:solidFill>
                    <a:srgbClr val="000000"/>
                  </a:solidFill>
                </a:uFill>
                <a:latin typeface="Times New Roman"/>
                <a:cs typeface="Times New Roman"/>
              </a:rPr>
              <a:t> </a:t>
            </a:r>
            <a:r>
              <a:rPr sz="2000" b="1" u="sng" spc="155" dirty="0">
                <a:uFill>
                  <a:solidFill>
                    <a:srgbClr val="000000"/>
                  </a:solidFill>
                </a:uFill>
                <a:latin typeface="Times New Roman"/>
                <a:cs typeface="Times New Roman"/>
              </a:rPr>
              <a:t>components</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5822950" cy="788035"/>
          </a:xfrm>
          <a:prstGeom prst="rect">
            <a:avLst/>
          </a:prstGeom>
        </p:spPr>
        <p:txBody>
          <a:bodyPr vert="horz" wrap="square" lIns="0" tIns="12700" rIns="0" bIns="0" rtlCol="0">
            <a:spAutoFit/>
          </a:bodyPr>
          <a:lstStyle/>
          <a:p>
            <a:pPr marL="12700">
              <a:lnSpc>
                <a:spcPct val="100000"/>
              </a:lnSpc>
              <a:spcBef>
                <a:spcPts val="100"/>
              </a:spcBef>
            </a:pPr>
            <a:r>
              <a:rPr sz="5000" spc="-385" dirty="0"/>
              <a:t>Ex2: </a:t>
            </a:r>
            <a:r>
              <a:rPr sz="5000" spc="-340" dirty="0"/>
              <a:t>Sample</a:t>
            </a:r>
            <a:r>
              <a:rPr sz="5000" spc="-175" dirty="0"/>
              <a:t> interfaces</a:t>
            </a:r>
            <a:endParaRPr sz="5000"/>
          </a:p>
        </p:txBody>
      </p:sp>
      <p:sp>
        <p:nvSpPr>
          <p:cNvPr id="8" name="object 8"/>
          <p:cNvSpPr/>
          <p:nvPr/>
        </p:nvSpPr>
        <p:spPr>
          <a:xfrm>
            <a:off x="685800" y="1866900"/>
            <a:ext cx="7772400" cy="31242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699261"/>
            <a:ext cx="7822565" cy="5367020"/>
          </a:xfrm>
          <a:prstGeom prst="rect">
            <a:avLst/>
          </a:prstGeom>
        </p:spPr>
        <p:txBody>
          <a:bodyPr vert="horz" wrap="square" lIns="0" tIns="12700" rIns="0" bIns="0" rtlCol="0">
            <a:spAutoFit/>
          </a:bodyPr>
          <a:lstStyle/>
          <a:p>
            <a:pPr marL="285115" marR="5080" indent="-272415">
              <a:lnSpc>
                <a:spcPct val="100000"/>
              </a:lnSpc>
              <a:spcBef>
                <a:spcPts val="100"/>
              </a:spcBef>
              <a:buClr>
                <a:srgbClr val="0AD0D9"/>
              </a:buClr>
              <a:buSzPct val="93750"/>
              <a:buFont typeface="Arial"/>
              <a:buChar char=""/>
              <a:tabLst>
                <a:tab pos="285750" algn="l"/>
              </a:tabLst>
            </a:pPr>
            <a:r>
              <a:rPr sz="2400" spc="-20" dirty="0">
                <a:latin typeface="Times New Roman"/>
                <a:cs typeface="Times New Roman"/>
              </a:rPr>
              <a:t>Online</a:t>
            </a:r>
            <a:r>
              <a:rPr sz="2400" spc="-325" dirty="0">
                <a:latin typeface="Times New Roman"/>
                <a:cs typeface="Times New Roman"/>
              </a:rPr>
              <a:t> </a:t>
            </a:r>
            <a:r>
              <a:rPr sz="2400" b="1" spc="-35" dirty="0">
                <a:latin typeface="Times New Roman"/>
                <a:cs typeface="Times New Roman"/>
              </a:rPr>
              <a:t>Ordering</a:t>
            </a:r>
            <a:r>
              <a:rPr sz="2400" b="1" spc="-335" dirty="0">
                <a:latin typeface="Times New Roman"/>
                <a:cs typeface="Times New Roman"/>
              </a:rPr>
              <a:t> </a:t>
            </a:r>
            <a:r>
              <a:rPr sz="2400" spc="40" dirty="0">
                <a:latin typeface="Times New Roman"/>
                <a:cs typeface="Times New Roman"/>
              </a:rPr>
              <a:t>and</a:t>
            </a:r>
            <a:r>
              <a:rPr sz="2400" spc="-280" dirty="0">
                <a:latin typeface="Times New Roman"/>
                <a:cs typeface="Times New Roman"/>
              </a:rPr>
              <a:t> </a:t>
            </a:r>
            <a:r>
              <a:rPr sz="2400" b="1" spc="-20" dirty="0">
                <a:latin typeface="Times New Roman"/>
                <a:cs typeface="Times New Roman"/>
              </a:rPr>
              <a:t>Shipping</a:t>
            </a:r>
            <a:r>
              <a:rPr sz="2400" b="1" spc="-300" dirty="0">
                <a:latin typeface="Times New Roman"/>
                <a:cs typeface="Times New Roman"/>
              </a:rPr>
              <a:t> </a:t>
            </a:r>
            <a:r>
              <a:rPr sz="2400" spc="-60" dirty="0">
                <a:latin typeface="Times New Roman"/>
                <a:cs typeface="Times New Roman"/>
              </a:rPr>
              <a:t>applications</a:t>
            </a:r>
            <a:r>
              <a:rPr sz="2400" spc="-320" dirty="0">
                <a:latin typeface="Times New Roman"/>
                <a:cs typeface="Times New Roman"/>
              </a:rPr>
              <a:t> </a:t>
            </a:r>
            <a:r>
              <a:rPr sz="2400" spc="-40" dirty="0">
                <a:latin typeface="Times New Roman"/>
                <a:cs typeface="Times New Roman"/>
              </a:rPr>
              <a:t>uses</a:t>
            </a:r>
            <a:r>
              <a:rPr sz="2400" spc="-330" dirty="0">
                <a:latin typeface="Times New Roman"/>
                <a:cs typeface="Times New Roman"/>
              </a:rPr>
              <a:t> </a:t>
            </a:r>
            <a:r>
              <a:rPr sz="2400" b="1" spc="-40" dirty="0">
                <a:latin typeface="Times New Roman"/>
                <a:cs typeface="Times New Roman"/>
              </a:rPr>
              <a:t>Apache</a:t>
            </a:r>
            <a:r>
              <a:rPr sz="2400" b="1" spc="-340" dirty="0">
                <a:latin typeface="Times New Roman"/>
                <a:cs typeface="Times New Roman"/>
              </a:rPr>
              <a:t> </a:t>
            </a:r>
            <a:r>
              <a:rPr sz="2400" b="1" spc="-50" dirty="0">
                <a:latin typeface="Times New Roman"/>
                <a:cs typeface="Times New Roman"/>
              </a:rPr>
              <a:t>Struts  </a:t>
            </a:r>
            <a:r>
              <a:rPr sz="2400" spc="-70" dirty="0">
                <a:latin typeface="Times New Roman"/>
                <a:cs typeface="Times New Roman"/>
              </a:rPr>
              <a:t>framework </a:t>
            </a:r>
            <a:r>
              <a:rPr sz="2400" spc="-95" dirty="0">
                <a:latin typeface="Times New Roman"/>
                <a:cs typeface="Times New Roman"/>
              </a:rPr>
              <a:t>forMVC. </a:t>
            </a:r>
            <a:r>
              <a:rPr sz="2400" spc="-35" dirty="0">
                <a:latin typeface="Times New Roman"/>
                <a:cs typeface="Times New Roman"/>
              </a:rPr>
              <a:t>There </a:t>
            </a:r>
            <a:r>
              <a:rPr sz="2400" spc="60" dirty="0">
                <a:latin typeface="Times New Roman"/>
                <a:cs typeface="Times New Roman"/>
              </a:rPr>
              <a:t>isa </a:t>
            </a:r>
            <a:r>
              <a:rPr sz="2400" b="1" spc="-25" dirty="0">
                <a:latin typeface="Times New Roman"/>
                <a:cs typeface="Times New Roman"/>
              </a:rPr>
              <a:t>Customer </a:t>
            </a:r>
            <a:r>
              <a:rPr sz="2400" spc="-5" dirty="0">
                <a:latin typeface="Times New Roman"/>
                <a:cs typeface="Times New Roman"/>
              </a:rPr>
              <a:t>componentwhich  </a:t>
            </a:r>
            <a:r>
              <a:rPr sz="2400" spc="-70" dirty="0">
                <a:latin typeface="Times New Roman"/>
                <a:cs typeface="Times New Roman"/>
              </a:rPr>
              <a:t>provides</a:t>
            </a:r>
            <a:r>
              <a:rPr sz="2400" spc="-360" dirty="0">
                <a:latin typeface="Times New Roman"/>
                <a:cs typeface="Times New Roman"/>
              </a:rPr>
              <a:t> </a:t>
            </a:r>
            <a:r>
              <a:rPr sz="2400" spc="-195" dirty="0">
                <a:solidFill>
                  <a:srgbClr val="006FC0"/>
                </a:solidFill>
                <a:latin typeface="Times New Roman"/>
                <a:cs typeface="Times New Roman"/>
              </a:rPr>
              <a:t>XML</a:t>
            </a:r>
            <a:r>
              <a:rPr sz="2400" spc="-305" dirty="0">
                <a:solidFill>
                  <a:srgbClr val="006FC0"/>
                </a:solidFill>
                <a:latin typeface="Times New Roman"/>
                <a:cs typeface="Times New Roman"/>
              </a:rPr>
              <a:t> </a:t>
            </a:r>
            <a:r>
              <a:rPr sz="2400" spc="-20" dirty="0">
                <a:solidFill>
                  <a:srgbClr val="006FC0"/>
                </a:solidFill>
                <a:latin typeface="Times New Roman"/>
                <a:cs typeface="Times New Roman"/>
              </a:rPr>
              <a:t>(data)</a:t>
            </a:r>
            <a:r>
              <a:rPr sz="2400" spc="-325" dirty="0">
                <a:solidFill>
                  <a:srgbClr val="006FC0"/>
                </a:solidFill>
                <a:latin typeface="Times New Roman"/>
                <a:cs typeface="Times New Roman"/>
              </a:rPr>
              <a:t> </a:t>
            </a:r>
            <a:r>
              <a:rPr sz="2400" spc="40" dirty="0">
                <a:latin typeface="Times New Roman"/>
                <a:cs typeface="Times New Roman"/>
              </a:rPr>
              <a:t>and</a:t>
            </a:r>
            <a:r>
              <a:rPr sz="2400" spc="-280" dirty="0">
                <a:latin typeface="Times New Roman"/>
                <a:cs typeface="Times New Roman"/>
              </a:rPr>
              <a:t> </a:t>
            </a:r>
            <a:r>
              <a:rPr sz="2400" spc="-55" dirty="0">
                <a:solidFill>
                  <a:srgbClr val="006FC0"/>
                </a:solidFill>
                <a:latin typeface="Times New Roman"/>
                <a:cs typeface="Times New Roman"/>
              </a:rPr>
              <a:t>ICustomer</a:t>
            </a:r>
            <a:r>
              <a:rPr sz="2400" spc="-335" dirty="0">
                <a:solidFill>
                  <a:srgbClr val="006FC0"/>
                </a:solidFill>
                <a:latin typeface="Times New Roman"/>
                <a:cs typeface="Times New Roman"/>
              </a:rPr>
              <a:t> </a:t>
            </a:r>
            <a:r>
              <a:rPr sz="2400" spc="-80" dirty="0">
                <a:latin typeface="Times New Roman"/>
                <a:cs typeface="Times New Roman"/>
              </a:rPr>
              <a:t>interfaces.</a:t>
            </a:r>
            <a:r>
              <a:rPr sz="2400" spc="-300" dirty="0">
                <a:latin typeface="Times New Roman"/>
                <a:cs typeface="Times New Roman"/>
              </a:rPr>
              <a:t> </a:t>
            </a:r>
            <a:r>
              <a:rPr sz="2400" spc="-35" dirty="0">
                <a:latin typeface="Times New Roman"/>
                <a:cs typeface="Times New Roman"/>
              </a:rPr>
              <a:t>There</a:t>
            </a:r>
            <a:r>
              <a:rPr sz="2400" spc="-370" dirty="0">
                <a:latin typeface="Times New Roman"/>
                <a:cs typeface="Times New Roman"/>
              </a:rPr>
              <a:t> </a:t>
            </a:r>
            <a:r>
              <a:rPr sz="2400" spc="50" dirty="0">
                <a:latin typeface="Times New Roman"/>
                <a:cs typeface="Times New Roman"/>
              </a:rPr>
              <a:t>isan</a:t>
            </a:r>
            <a:r>
              <a:rPr sz="2400" spc="-330" dirty="0">
                <a:latin typeface="Times New Roman"/>
                <a:cs typeface="Times New Roman"/>
              </a:rPr>
              <a:t> </a:t>
            </a:r>
            <a:r>
              <a:rPr sz="2400" b="1" spc="-35" dirty="0">
                <a:latin typeface="Times New Roman"/>
                <a:cs typeface="Times New Roman"/>
              </a:rPr>
              <a:t>Orders  </a:t>
            </a:r>
            <a:r>
              <a:rPr sz="2400" spc="-5" dirty="0">
                <a:latin typeface="Times New Roman"/>
                <a:cs typeface="Times New Roman"/>
              </a:rPr>
              <a:t>componentwhich</a:t>
            </a:r>
            <a:r>
              <a:rPr sz="2400" spc="-350" dirty="0">
                <a:latin typeface="Times New Roman"/>
                <a:cs typeface="Times New Roman"/>
              </a:rPr>
              <a:t> </a:t>
            </a:r>
            <a:r>
              <a:rPr sz="2400" spc="-70" dirty="0">
                <a:latin typeface="Times New Roman"/>
                <a:cs typeface="Times New Roman"/>
              </a:rPr>
              <a:t>provides</a:t>
            </a:r>
            <a:r>
              <a:rPr sz="2400" spc="-350" dirty="0">
                <a:latin typeface="Times New Roman"/>
                <a:cs typeface="Times New Roman"/>
              </a:rPr>
              <a:t> </a:t>
            </a:r>
            <a:r>
              <a:rPr sz="2400" spc="-190" dirty="0">
                <a:solidFill>
                  <a:srgbClr val="006FC0"/>
                </a:solidFill>
                <a:latin typeface="Times New Roman"/>
                <a:cs typeface="Times New Roman"/>
              </a:rPr>
              <a:t>XML</a:t>
            </a:r>
            <a:r>
              <a:rPr sz="2400" spc="-315" dirty="0">
                <a:solidFill>
                  <a:srgbClr val="006FC0"/>
                </a:solidFill>
                <a:latin typeface="Times New Roman"/>
                <a:cs typeface="Times New Roman"/>
              </a:rPr>
              <a:t> </a:t>
            </a:r>
            <a:r>
              <a:rPr sz="2400" spc="-20" dirty="0">
                <a:solidFill>
                  <a:srgbClr val="006FC0"/>
                </a:solidFill>
                <a:latin typeface="Times New Roman"/>
                <a:cs typeface="Times New Roman"/>
              </a:rPr>
              <a:t>(data)</a:t>
            </a:r>
            <a:r>
              <a:rPr sz="2400" spc="-335" dirty="0">
                <a:solidFill>
                  <a:srgbClr val="006FC0"/>
                </a:solidFill>
                <a:latin typeface="Times New Roman"/>
                <a:cs typeface="Times New Roman"/>
              </a:rPr>
              <a:t> </a:t>
            </a:r>
            <a:r>
              <a:rPr sz="2400" spc="40" dirty="0">
                <a:latin typeface="Times New Roman"/>
                <a:cs typeface="Times New Roman"/>
              </a:rPr>
              <a:t>and</a:t>
            </a:r>
            <a:r>
              <a:rPr sz="2400" spc="-270" dirty="0">
                <a:latin typeface="Times New Roman"/>
                <a:cs typeface="Times New Roman"/>
              </a:rPr>
              <a:t> </a:t>
            </a:r>
            <a:r>
              <a:rPr sz="2400" spc="-50" dirty="0">
                <a:solidFill>
                  <a:srgbClr val="006FC0"/>
                </a:solidFill>
                <a:latin typeface="Times New Roman"/>
                <a:cs typeface="Times New Roman"/>
              </a:rPr>
              <a:t>IOrder</a:t>
            </a:r>
            <a:r>
              <a:rPr sz="2400" spc="-50" dirty="0">
                <a:latin typeface="Times New Roman"/>
                <a:cs typeface="Times New Roman"/>
              </a:rPr>
              <a:t>interfaces.</a:t>
            </a:r>
            <a:endParaRPr sz="2400">
              <a:latin typeface="Times New Roman"/>
              <a:cs typeface="Times New Roman"/>
            </a:endParaRPr>
          </a:p>
          <a:p>
            <a:pPr marL="285115" marR="60325" indent="-272415">
              <a:lnSpc>
                <a:spcPct val="100000"/>
              </a:lnSpc>
              <a:spcBef>
                <a:spcPts val="575"/>
              </a:spcBef>
              <a:buClr>
                <a:srgbClr val="0AD0D9"/>
              </a:buClr>
              <a:buSzPct val="93750"/>
              <a:buFont typeface="Arial"/>
              <a:buChar char=""/>
              <a:tabLst>
                <a:tab pos="285750" algn="l"/>
              </a:tabLst>
            </a:pPr>
            <a:r>
              <a:rPr sz="2400" b="1" spc="-35" dirty="0">
                <a:latin typeface="Times New Roman"/>
                <a:cs typeface="Times New Roman"/>
              </a:rPr>
              <a:t>Ordering</a:t>
            </a:r>
            <a:r>
              <a:rPr sz="2400" b="1" spc="-290" dirty="0">
                <a:latin typeface="Times New Roman"/>
                <a:cs typeface="Times New Roman"/>
              </a:rPr>
              <a:t> </a:t>
            </a:r>
            <a:r>
              <a:rPr sz="2400" spc="-15" dirty="0">
                <a:latin typeface="Times New Roman"/>
                <a:cs typeface="Times New Roman"/>
              </a:rPr>
              <a:t>Appuses</a:t>
            </a:r>
            <a:r>
              <a:rPr sz="2400" spc="-325" dirty="0">
                <a:latin typeface="Times New Roman"/>
                <a:cs typeface="Times New Roman"/>
              </a:rPr>
              <a:t> </a:t>
            </a:r>
            <a:r>
              <a:rPr sz="2400" spc="-25" dirty="0">
                <a:solidFill>
                  <a:srgbClr val="006FC0"/>
                </a:solidFill>
                <a:latin typeface="Times New Roman"/>
                <a:cs typeface="Times New Roman"/>
              </a:rPr>
              <a:t>IOrder</a:t>
            </a:r>
            <a:r>
              <a:rPr sz="2400" spc="-330" dirty="0">
                <a:solidFill>
                  <a:srgbClr val="006FC0"/>
                </a:solidFill>
                <a:latin typeface="Times New Roman"/>
                <a:cs typeface="Times New Roman"/>
              </a:rPr>
              <a:t> </a:t>
            </a:r>
            <a:r>
              <a:rPr sz="2400" spc="-245" dirty="0">
                <a:latin typeface="Times New Roman"/>
                <a:cs typeface="Times New Roman"/>
              </a:rPr>
              <a:t>&amp;</a:t>
            </a:r>
            <a:r>
              <a:rPr sz="2400" spc="-290" dirty="0">
                <a:latin typeface="Times New Roman"/>
                <a:cs typeface="Times New Roman"/>
              </a:rPr>
              <a:t> </a:t>
            </a:r>
            <a:r>
              <a:rPr sz="2400" spc="-55" dirty="0">
                <a:solidFill>
                  <a:srgbClr val="006FC0"/>
                </a:solidFill>
                <a:latin typeface="Times New Roman"/>
                <a:cs typeface="Times New Roman"/>
              </a:rPr>
              <a:t>ICustomer</a:t>
            </a:r>
            <a:r>
              <a:rPr sz="2400" spc="-315" dirty="0">
                <a:solidFill>
                  <a:srgbClr val="006FC0"/>
                </a:solidFill>
                <a:latin typeface="Times New Roman"/>
                <a:cs typeface="Times New Roman"/>
              </a:rPr>
              <a:t> </a:t>
            </a:r>
            <a:r>
              <a:rPr sz="2400" spc="-75" dirty="0">
                <a:latin typeface="Times New Roman"/>
                <a:cs typeface="Times New Roman"/>
              </a:rPr>
              <a:t>interfaces</a:t>
            </a:r>
            <a:r>
              <a:rPr sz="2400" spc="-300" dirty="0">
                <a:latin typeface="Times New Roman"/>
                <a:cs typeface="Times New Roman"/>
              </a:rPr>
              <a:t> </a:t>
            </a:r>
            <a:r>
              <a:rPr sz="2400" spc="-40" dirty="0">
                <a:latin typeface="Times New Roman"/>
                <a:cs typeface="Times New Roman"/>
              </a:rPr>
              <a:t>toplaceorders.  </a:t>
            </a:r>
            <a:r>
              <a:rPr sz="2400" b="1" spc="-20" dirty="0">
                <a:latin typeface="Times New Roman"/>
                <a:cs typeface="Times New Roman"/>
              </a:rPr>
              <a:t>Shipping</a:t>
            </a:r>
            <a:r>
              <a:rPr sz="2400" b="1" spc="-280" dirty="0">
                <a:latin typeface="Times New Roman"/>
                <a:cs typeface="Times New Roman"/>
              </a:rPr>
              <a:t> </a:t>
            </a:r>
            <a:r>
              <a:rPr sz="2400" spc="-35" dirty="0">
                <a:latin typeface="Times New Roman"/>
                <a:cs typeface="Times New Roman"/>
              </a:rPr>
              <a:t>Apprequires</a:t>
            </a:r>
            <a:r>
              <a:rPr sz="2400" spc="-370" dirty="0">
                <a:latin typeface="Times New Roman"/>
                <a:cs typeface="Times New Roman"/>
              </a:rPr>
              <a:t> </a:t>
            </a:r>
            <a:r>
              <a:rPr sz="2400" spc="-195" dirty="0">
                <a:solidFill>
                  <a:srgbClr val="006FC0"/>
                </a:solidFill>
                <a:latin typeface="Times New Roman"/>
                <a:cs typeface="Times New Roman"/>
              </a:rPr>
              <a:t>XML</a:t>
            </a:r>
            <a:r>
              <a:rPr sz="2400" spc="-375" dirty="0">
                <a:solidFill>
                  <a:srgbClr val="006FC0"/>
                </a:solidFill>
                <a:latin typeface="Times New Roman"/>
                <a:cs typeface="Times New Roman"/>
              </a:rPr>
              <a:t> </a:t>
            </a:r>
            <a:r>
              <a:rPr sz="2400" spc="5" dirty="0">
                <a:latin typeface="Times New Roman"/>
                <a:cs typeface="Times New Roman"/>
              </a:rPr>
              <a:t>data</a:t>
            </a:r>
            <a:r>
              <a:rPr sz="2400" spc="-350" dirty="0">
                <a:latin typeface="Times New Roman"/>
                <a:cs typeface="Times New Roman"/>
              </a:rPr>
              <a:t> </a:t>
            </a:r>
            <a:r>
              <a:rPr sz="2400" spc="-35" dirty="0">
                <a:latin typeface="Times New Roman"/>
                <a:cs typeface="Times New Roman"/>
              </a:rPr>
              <a:t>from</a:t>
            </a:r>
            <a:r>
              <a:rPr sz="2400" spc="-325" dirty="0">
                <a:latin typeface="Times New Roman"/>
                <a:cs typeface="Times New Roman"/>
              </a:rPr>
              <a:t> </a:t>
            </a:r>
            <a:r>
              <a:rPr sz="2400" b="1" spc="-25" dirty="0">
                <a:latin typeface="Times New Roman"/>
                <a:cs typeface="Times New Roman"/>
              </a:rPr>
              <a:t>Customer</a:t>
            </a:r>
            <a:r>
              <a:rPr sz="2400" b="1" spc="-360" dirty="0">
                <a:latin typeface="Times New Roman"/>
                <a:cs typeface="Times New Roman"/>
              </a:rPr>
              <a:t> </a:t>
            </a:r>
            <a:r>
              <a:rPr sz="2400" spc="-10" dirty="0">
                <a:latin typeface="Times New Roman"/>
                <a:cs typeface="Times New Roman"/>
              </a:rPr>
              <a:t>component</a:t>
            </a:r>
            <a:r>
              <a:rPr sz="2400" spc="-300" dirty="0">
                <a:latin typeface="Times New Roman"/>
                <a:cs typeface="Times New Roman"/>
              </a:rPr>
              <a:t> </a:t>
            </a:r>
            <a:r>
              <a:rPr sz="2400" spc="-245" dirty="0">
                <a:latin typeface="Times New Roman"/>
                <a:cs typeface="Times New Roman"/>
              </a:rPr>
              <a:t>&amp;  </a:t>
            </a:r>
            <a:r>
              <a:rPr sz="2400" spc="-40" dirty="0">
                <a:latin typeface="Times New Roman"/>
                <a:cs typeface="Times New Roman"/>
              </a:rPr>
              <a:t>uses</a:t>
            </a:r>
            <a:r>
              <a:rPr sz="2400" spc="-335" dirty="0">
                <a:latin typeface="Times New Roman"/>
                <a:cs typeface="Times New Roman"/>
              </a:rPr>
              <a:t> </a:t>
            </a:r>
            <a:r>
              <a:rPr sz="2400" spc="20" dirty="0">
                <a:solidFill>
                  <a:srgbClr val="006FC0"/>
                </a:solidFill>
                <a:latin typeface="Times New Roman"/>
                <a:cs typeface="Times New Roman"/>
              </a:rPr>
              <a:t>IOrder</a:t>
            </a:r>
            <a:r>
              <a:rPr sz="2400" spc="20" dirty="0">
                <a:latin typeface="Times New Roman"/>
                <a:cs typeface="Times New Roman"/>
              </a:rPr>
              <a:t>to</a:t>
            </a:r>
            <a:r>
              <a:rPr sz="2400" spc="-350" dirty="0">
                <a:latin typeface="Times New Roman"/>
                <a:cs typeface="Times New Roman"/>
              </a:rPr>
              <a:t> </a:t>
            </a:r>
            <a:r>
              <a:rPr sz="2400" spc="-45" dirty="0">
                <a:latin typeface="Times New Roman"/>
                <a:cs typeface="Times New Roman"/>
              </a:rPr>
              <a:t>link</a:t>
            </a:r>
            <a:r>
              <a:rPr sz="2400" spc="-340" dirty="0">
                <a:latin typeface="Times New Roman"/>
                <a:cs typeface="Times New Roman"/>
              </a:rPr>
              <a:t> </a:t>
            </a:r>
            <a:r>
              <a:rPr sz="2400" spc="-50" dirty="0">
                <a:latin typeface="Times New Roman"/>
                <a:cs typeface="Times New Roman"/>
              </a:rPr>
              <a:t>respectiveorders</a:t>
            </a:r>
            <a:r>
              <a:rPr sz="2400" spc="-315" dirty="0">
                <a:latin typeface="Times New Roman"/>
                <a:cs typeface="Times New Roman"/>
              </a:rPr>
              <a:t> </a:t>
            </a:r>
            <a:r>
              <a:rPr sz="2400" spc="-50" dirty="0">
                <a:latin typeface="Times New Roman"/>
                <a:cs typeface="Times New Roman"/>
              </a:rPr>
              <a:t>forshipping.</a:t>
            </a:r>
            <a:endParaRPr sz="2400">
              <a:latin typeface="Times New Roman"/>
              <a:cs typeface="Times New Roman"/>
            </a:endParaRPr>
          </a:p>
          <a:p>
            <a:pPr marL="285115" marR="926465" indent="-272415">
              <a:lnSpc>
                <a:spcPct val="100000"/>
              </a:lnSpc>
              <a:spcBef>
                <a:spcPts val="580"/>
              </a:spcBef>
              <a:buClr>
                <a:srgbClr val="0AD0D9"/>
              </a:buClr>
              <a:buSzPct val="93750"/>
              <a:buFont typeface="Arial"/>
              <a:buChar char=""/>
              <a:tabLst>
                <a:tab pos="285750" algn="l"/>
              </a:tabLst>
            </a:pPr>
            <a:r>
              <a:rPr sz="2400" b="1" spc="-55" dirty="0">
                <a:latin typeface="Times New Roman"/>
                <a:cs typeface="Times New Roman"/>
              </a:rPr>
              <a:t>Security</a:t>
            </a:r>
            <a:r>
              <a:rPr sz="2400" b="1" spc="-355" dirty="0">
                <a:latin typeface="Times New Roman"/>
                <a:cs typeface="Times New Roman"/>
              </a:rPr>
              <a:t> </a:t>
            </a:r>
            <a:r>
              <a:rPr sz="2400" spc="-55" dirty="0">
                <a:latin typeface="Times New Roman"/>
                <a:cs typeface="Times New Roman"/>
              </a:rPr>
              <a:t>infrastrure</a:t>
            </a:r>
            <a:r>
              <a:rPr sz="2400" spc="-345" dirty="0">
                <a:latin typeface="Times New Roman"/>
                <a:cs typeface="Times New Roman"/>
              </a:rPr>
              <a:t> </a:t>
            </a:r>
            <a:r>
              <a:rPr sz="2400" spc="-70" dirty="0">
                <a:latin typeface="Times New Roman"/>
                <a:cs typeface="Times New Roman"/>
              </a:rPr>
              <a:t>provides</a:t>
            </a:r>
            <a:r>
              <a:rPr sz="2400" spc="-305" dirty="0">
                <a:latin typeface="Times New Roman"/>
                <a:cs typeface="Times New Roman"/>
              </a:rPr>
              <a:t> </a:t>
            </a:r>
            <a:r>
              <a:rPr sz="2400" spc="-100" dirty="0">
                <a:solidFill>
                  <a:srgbClr val="006FC0"/>
                </a:solidFill>
                <a:latin typeface="Times New Roman"/>
                <a:cs typeface="Times New Roman"/>
              </a:rPr>
              <a:t>IAccesControl</a:t>
            </a:r>
            <a:r>
              <a:rPr sz="2400" spc="-245" dirty="0">
                <a:solidFill>
                  <a:srgbClr val="006FC0"/>
                </a:solidFill>
                <a:latin typeface="Times New Roman"/>
                <a:cs typeface="Times New Roman"/>
              </a:rPr>
              <a:t> </a:t>
            </a:r>
            <a:r>
              <a:rPr sz="2400" spc="-245" dirty="0">
                <a:latin typeface="Times New Roman"/>
                <a:cs typeface="Times New Roman"/>
              </a:rPr>
              <a:t>&amp;</a:t>
            </a:r>
            <a:r>
              <a:rPr sz="2400" spc="-300" dirty="0">
                <a:latin typeface="Times New Roman"/>
                <a:cs typeface="Times New Roman"/>
              </a:rPr>
              <a:t> </a:t>
            </a:r>
            <a:r>
              <a:rPr sz="2400" spc="-90" dirty="0">
                <a:solidFill>
                  <a:srgbClr val="006FC0"/>
                </a:solidFill>
                <a:latin typeface="Times New Roman"/>
                <a:cs typeface="Times New Roman"/>
              </a:rPr>
              <a:t>IEncryption </a:t>
            </a:r>
            <a:r>
              <a:rPr sz="2400" spc="-90" dirty="0">
                <a:latin typeface="Times New Roman"/>
                <a:cs typeface="Times New Roman"/>
              </a:rPr>
              <a:t> </a:t>
            </a:r>
            <a:r>
              <a:rPr sz="2400" spc="-80" dirty="0">
                <a:latin typeface="Times New Roman"/>
                <a:cs typeface="Times New Roman"/>
              </a:rPr>
              <a:t>interfaces.</a:t>
            </a:r>
            <a:r>
              <a:rPr sz="2400" spc="-260" dirty="0">
                <a:latin typeface="Times New Roman"/>
                <a:cs typeface="Times New Roman"/>
              </a:rPr>
              <a:t> </a:t>
            </a:r>
            <a:r>
              <a:rPr sz="2400" spc="-100" dirty="0">
                <a:solidFill>
                  <a:srgbClr val="006FC0"/>
                </a:solidFill>
                <a:latin typeface="Times New Roman"/>
                <a:cs typeface="Times New Roman"/>
              </a:rPr>
              <a:t>IAccesControl</a:t>
            </a:r>
            <a:r>
              <a:rPr sz="2400" spc="-260" dirty="0">
                <a:solidFill>
                  <a:srgbClr val="006FC0"/>
                </a:solidFill>
                <a:latin typeface="Times New Roman"/>
                <a:cs typeface="Times New Roman"/>
              </a:rPr>
              <a:t> </a:t>
            </a:r>
            <a:r>
              <a:rPr sz="2400" spc="15" dirty="0">
                <a:latin typeface="Times New Roman"/>
                <a:cs typeface="Times New Roman"/>
              </a:rPr>
              <a:t>isused</a:t>
            </a:r>
            <a:r>
              <a:rPr sz="2400" spc="-290" dirty="0">
                <a:latin typeface="Times New Roman"/>
                <a:cs typeface="Times New Roman"/>
              </a:rPr>
              <a:t> </a:t>
            </a:r>
            <a:r>
              <a:rPr sz="2400" spc="-50" dirty="0">
                <a:latin typeface="Times New Roman"/>
                <a:cs typeface="Times New Roman"/>
              </a:rPr>
              <a:t>by</a:t>
            </a:r>
            <a:r>
              <a:rPr sz="2400" spc="-360" dirty="0">
                <a:latin typeface="Times New Roman"/>
                <a:cs typeface="Times New Roman"/>
              </a:rPr>
              <a:t> </a:t>
            </a:r>
            <a:r>
              <a:rPr sz="2400" b="1" spc="-45" dirty="0">
                <a:latin typeface="Times New Roman"/>
                <a:cs typeface="Times New Roman"/>
              </a:rPr>
              <a:t>Ordering</a:t>
            </a:r>
            <a:r>
              <a:rPr sz="2400" spc="-45" dirty="0">
                <a:latin typeface="Times New Roman"/>
                <a:cs typeface="Times New Roman"/>
              </a:rPr>
              <a:t>,</a:t>
            </a:r>
            <a:r>
              <a:rPr sz="2400" spc="-275" dirty="0">
                <a:latin typeface="Times New Roman"/>
                <a:cs typeface="Times New Roman"/>
              </a:rPr>
              <a:t> </a:t>
            </a:r>
            <a:r>
              <a:rPr sz="2400" b="1" spc="-35" dirty="0">
                <a:latin typeface="Times New Roman"/>
                <a:cs typeface="Times New Roman"/>
              </a:rPr>
              <a:t>Shipping</a:t>
            </a:r>
            <a:r>
              <a:rPr sz="2400" spc="-35" dirty="0">
                <a:latin typeface="Times New Roman"/>
                <a:cs typeface="Times New Roman"/>
              </a:rPr>
              <a:t>,  </a:t>
            </a:r>
            <a:r>
              <a:rPr sz="2400" b="1" spc="-25" dirty="0">
                <a:latin typeface="Times New Roman"/>
                <a:cs typeface="Times New Roman"/>
              </a:rPr>
              <a:t>Customers</a:t>
            </a:r>
            <a:r>
              <a:rPr sz="2400" b="1" spc="-325" dirty="0">
                <a:latin typeface="Times New Roman"/>
                <a:cs typeface="Times New Roman"/>
              </a:rPr>
              <a:t> </a:t>
            </a:r>
            <a:r>
              <a:rPr sz="2400" spc="40" dirty="0">
                <a:latin typeface="Times New Roman"/>
                <a:cs typeface="Times New Roman"/>
              </a:rPr>
              <a:t>and</a:t>
            </a:r>
            <a:r>
              <a:rPr sz="2400" spc="-285" dirty="0">
                <a:latin typeface="Times New Roman"/>
                <a:cs typeface="Times New Roman"/>
              </a:rPr>
              <a:t> </a:t>
            </a:r>
            <a:r>
              <a:rPr sz="2400" b="1" spc="-50" dirty="0">
                <a:latin typeface="Times New Roman"/>
                <a:cs typeface="Times New Roman"/>
              </a:rPr>
              <a:t>Orders</a:t>
            </a:r>
            <a:r>
              <a:rPr sz="2400" spc="-50" dirty="0">
                <a:latin typeface="Times New Roman"/>
                <a:cs typeface="Times New Roman"/>
              </a:rPr>
              <a:t>.</a:t>
            </a:r>
            <a:endParaRPr sz="2400">
              <a:latin typeface="Times New Roman"/>
              <a:cs typeface="Times New Roman"/>
            </a:endParaRPr>
          </a:p>
          <a:p>
            <a:pPr marL="285115" marR="294005" indent="-272415">
              <a:lnSpc>
                <a:spcPct val="100000"/>
              </a:lnSpc>
              <a:spcBef>
                <a:spcPts val="575"/>
              </a:spcBef>
              <a:buClr>
                <a:srgbClr val="0AD0D9"/>
              </a:buClr>
              <a:buSzPct val="93750"/>
              <a:buFont typeface="Arial"/>
              <a:buChar char=""/>
              <a:tabLst>
                <a:tab pos="285750" algn="l"/>
              </a:tabLst>
            </a:pPr>
            <a:r>
              <a:rPr sz="2400" b="1" spc="-15" dirty="0">
                <a:latin typeface="Times New Roman"/>
                <a:cs typeface="Times New Roman"/>
              </a:rPr>
              <a:t>Persistence</a:t>
            </a:r>
            <a:r>
              <a:rPr sz="2400" b="1" spc="-235" dirty="0">
                <a:latin typeface="Times New Roman"/>
                <a:cs typeface="Times New Roman"/>
              </a:rPr>
              <a:t> </a:t>
            </a:r>
            <a:r>
              <a:rPr sz="2400" spc="-50" dirty="0">
                <a:latin typeface="Times New Roman"/>
                <a:cs typeface="Times New Roman"/>
              </a:rPr>
              <a:t>infrastructure</a:t>
            </a:r>
            <a:r>
              <a:rPr sz="2400" spc="-305" dirty="0">
                <a:latin typeface="Times New Roman"/>
                <a:cs typeface="Times New Roman"/>
              </a:rPr>
              <a:t> </a:t>
            </a:r>
            <a:r>
              <a:rPr sz="2400" spc="70" dirty="0">
                <a:latin typeface="Times New Roman"/>
                <a:cs typeface="Times New Roman"/>
              </a:rPr>
              <a:t>hasa</a:t>
            </a:r>
            <a:r>
              <a:rPr sz="2400" spc="-360" dirty="0">
                <a:latin typeface="Times New Roman"/>
                <a:cs typeface="Times New Roman"/>
              </a:rPr>
              <a:t> </a:t>
            </a:r>
            <a:r>
              <a:rPr sz="2400" i="1" u="heavy" spc="-229" dirty="0">
                <a:uFill>
                  <a:solidFill>
                    <a:srgbClr val="000000"/>
                  </a:solidFill>
                </a:uFill>
                <a:latin typeface="Georgia"/>
                <a:cs typeface="Georgia"/>
              </a:rPr>
              <a:t>dependency</a:t>
            </a:r>
            <a:r>
              <a:rPr sz="2400" i="1" spc="-260" dirty="0">
                <a:latin typeface="Georgia"/>
                <a:cs typeface="Georgia"/>
              </a:rPr>
              <a:t> </a:t>
            </a:r>
            <a:r>
              <a:rPr sz="2400" spc="65" dirty="0">
                <a:latin typeface="Times New Roman"/>
                <a:cs typeface="Times New Roman"/>
              </a:rPr>
              <a:t>on</a:t>
            </a:r>
            <a:r>
              <a:rPr sz="2400" spc="-315" dirty="0">
                <a:latin typeface="Times New Roman"/>
                <a:cs typeface="Times New Roman"/>
              </a:rPr>
              <a:t> </a:t>
            </a:r>
            <a:r>
              <a:rPr sz="2400" b="1" spc="-25" dirty="0">
                <a:latin typeface="Times New Roman"/>
                <a:cs typeface="Times New Roman"/>
              </a:rPr>
              <a:t>CorporateDB  </a:t>
            </a:r>
            <a:r>
              <a:rPr sz="2400" spc="-10" dirty="0">
                <a:latin typeface="Times New Roman"/>
                <a:cs typeface="Times New Roman"/>
              </a:rPr>
              <a:t>componentvia </a:t>
            </a:r>
            <a:r>
              <a:rPr sz="2400" spc="-190" dirty="0">
                <a:solidFill>
                  <a:srgbClr val="006FC0"/>
                </a:solidFill>
                <a:latin typeface="Times New Roman"/>
                <a:cs typeface="Times New Roman"/>
              </a:rPr>
              <a:t>JDBC</a:t>
            </a:r>
            <a:r>
              <a:rPr sz="2400" spc="-190" dirty="0">
                <a:latin typeface="Times New Roman"/>
                <a:cs typeface="Times New Roman"/>
              </a:rPr>
              <a:t>. </a:t>
            </a:r>
            <a:r>
              <a:rPr sz="2400" b="1" spc="-15" dirty="0">
                <a:latin typeface="Times New Roman"/>
                <a:cs typeface="Times New Roman"/>
              </a:rPr>
              <a:t>Persistence </a:t>
            </a:r>
            <a:r>
              <a:rPr sz="2400" spc="-50" dirty="0">
                <a:latin typeface="Times New Roman"/>
                <a:cs typeface="Times New Roman"/>
              </a:rPr>
              <a:t>infrastructure </a:t>
            </a:r>
            <a:r>
              <a:rPr sz="2400" spc="-70" dirty="0">
                <a:latin typeface="Times New Roman"/>
                <a:cs typeface="Times New Roman"/>
              </a:rPr>
              <a:t>provides </a:t>
            </a:r>
            <a:r>
              <a:rPr sz="2400" spc="-70" dirty="0">
                <a:solidFill>
                  <a:srgbClr val="006FC0"/>
                </a:solidFill>
                <a:latin typeface="Times New Roman"/>
                <a:cs typeface="Times New Roman"/>
              </a:rPr>
              <a:t> </a:t>
            </a:r>
            <a:r>
              <a:rPr sz="2400" spc="-80" dirty="0">
                <a:solidFill>
                  <a:srgbClr val="006FC0"/>
                </a:solidFill>
                <a:latin typeface="Times New Roman"/>
                <a:cs typeface="Times New Roman"/>
              </a:rPr>
              <a:t>IPersistence</a:t>
            </a:r>
            <a:r>
              <a:rPr sz="2400" spc="-335" dirty="0">
                <a:solidFill>
                  <a:srgbClr val="006FC0"/>
                </a:solidFill>
                <a:latin typeface="Times New Roman"/>
                <a:cs typeface="Times New Roman"/>
              </a:rPr>
              <a:t> </a:t>
            </a:r>
            <a:r>
              <a:rPr sz="2400" spc="-5" dirty="0">
                <a:latin typeface="Times New Roman"/>
                <a:cs typeface="Times New Roman"/>
              </a:rPr>
              <a:t>used</a:t>
            </a:r>
            <a:r>
              <a:rPr sz="2400" spc="-285" dirty="0">
                <a:latin typeface="Times New Roman"/>
                <a:cs typeface="Times New Roman"/>
              </a:rPr>
              <a:t> </a:t>
            </a:r>
            <a:r>
              <a:rPr sz="2400" spc="-50" dirty="0">
                <a:latin typeface="Times New Roman"/>
                <a:cs typeface="Times New Roman"/>
              </a:rPr>
              <a:t>by</a:t>
            </a:r>
            <a:r>
              <a:rPr sz="2400" spc="-345" dirty="0">
                <a:latin typeface="Times New Roman"/>
                <a:cs typeface="Times New Roman"/>
              </a:rPr>
              <a:t> </a:t>
            </a:r>
            <a:r>
              <a:rPr sz="2400" b="1" spc="-25" dirty="0">
                <a:latin typeface="Times New Roman"/>
                <a:cs typeface="Times New Roman"/>
              </a:rPr>
              <a:t>Customers</a:t>
            </a:r>
            <a:r>
              <a:rPr sz="2400" b="1" spc="-330" dirty="0">
                <a:latin typeface="Times New Roman"/>
                <a:cs typeface="Times New Roman"/>
              </a:rPr>
              <a:t> </a:t>
            </a:r>
            <a:r>
              <a:rPr sz="2400" spc="40" dirty="0">
                <a:latin typeface="Times New Roman"/>
                <a:cs typeface="Times New Roman"/>
              </a:rPr>
              <a:t>and</a:t>
            </a:r>
            <a:r>
              <a:rPr sz="2400" spc="-280" dirty="0">
                <a:latin typeface="Times New Roman"/>
                <a:cs typeface="Times New Roman"/>
              </a:rPr>
              <a:t> </a:t>
            </a:r>
            <a:r>
              <a:rPr sz="2400" b="1" spc="15" dirty="0">
                <a:latin typeface="Times New Roman"/>
                <a:cs typeface="Times New Roman"/>
              </a:rPr>
              <a:t>Orders</a:t>
            </a:r>
            <a:r>
              <a:rPr sz="2400" spc="15" dirty="0">
                <a:latin typeface="Times New Roman"/>
                <a:cs typeface="Times New Roman"/>
              </a:rPr>
              <a:t>to</a:t>
            </a:r>
            <a:r>
              <a:rPr sz="2400" spc="75" dirty="0">
                <a:latin typeface="Times New Roman"/>
                <a:cs typeface="Times New Roman"/>
              </a:rPr>
              <a:t> </a:t>
            </a:r>
            <a:r>
              <a:rPr sz="2400" spc="-50" dirty="0">
                <a:latin typeface="Times New Roman"/>
                <a:cs typeface="Times New Roman"/>
              </a:rPr>
              <a:t>providestorage  </a:t>
            </a:r>
            <a:r>
              <a:rPr sz="2400" spc="-65" dirty="0">
                <a:latin typeface="Times New Roman"/>
                <a:cs typeface="Times New Roman"/>
              </a:rPr>
              <a:t>persistency </a:t>
            </a:r>
            <a:r>
              <a:rPr sz="2400" spc="-60" dirty="0">
                <a:latin typeface="Times New Roman"/>
                <a:cs typeface="Times New Roman"/>
              </a:rPr>
              <a:t>for</a:t>
            </a:r>
            <a:r>
              <a:rPr sz="2400" spc="-330" dirty="0">
                <a:latin typeface="Times New Roman"/>
                <a:cs typeface="Times New Roman"/>
              </a:rPr>
              <a:t> </a:t>
            </a:r>
            <a:r>
              <a:rPr sz="2400" spc="-30" dirty="0">
                <a:latin typeface="Times New Roman"/>
                <a:cs typeface="Times New Roman"/>
              </a:rPr>
              <a:t>customerorders.</a:t>
            </a:r>
            <a:endParaRPr sz="2400">
              <a:latin typeface="Times New Roman"/>
              <a:cs typeface="Times New Roman"/>
            </a:endParaRPr>
          </a:p>
        </p:txBody>
      </p:sp>
      <p:sp>
        <p:nvSpPr>
          <p:cNvPr id="8" name="object 8"/>
          <p:cNvSpPr txBox="1">
            <a:spLocks noGrp="1"/>
          </p:cNvSpPr>
          <p:nvPr>
            <p:ph type="title"/>
          </p:nvPr>
        </p:nvSpPr>
        <p:spPr>
          <a:xfrm>
            <a:off x="444500" y="31191"/>
            <a:ext cx="6661150" cy="635000"/>
          </a:xfrm>
          <a:prstGeom prst="rect">
            <a:avLst/>
          </a:prstGeom>
        </p:spPr>
        <p:txBody>
          <a:bodyPr vert="horz" wrap="square" lIns="0" tIns="12065" rIns="0" bIns="0" rtlCol="0">
            <a:spAutoFit/>
          </a:bodyPr>
          <a:lstStyle/>
          <a:p>
            <a:pPr marL="12700">
              <a:lnSpc>
                <a:spcPct val="100000"/>
              </a:lnSpc>
              <a:spcBef>
                <a:spcPts val="95"/>
              </a:spcBef>
            </a:pPr>
            <a:r>
              <a:rPr sz="4000" spc="-155"/>
              <a:t>Online </a:t>
            </a:r>
            <a:r>
              <a:rPr sz="4000" spc="-114" dirty="0"/>
              <a:t>ordering </a:t>
            </a:r>
            <a:r>
              <a:rPr sz="4000" spc="430" dirty="0"/>
              <a:t>/</a:t>
            </a:r>
            <a:r>
              <a:rPr sz="4000" spc="-345" dirty="0"/>
              <a:t> </a:t>
            </a:r>
            <a:r>
              <a:rPr sz="4000" spc="-160" dirty="0"/>
              <a:t>shipping</a:t>
            </a:r>
            <a:endParaRPr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6586220" cy="788035"/>
          </a:xfrm>
          <a:prstGeom prst="rect">
            <a:avLst/>
          </a:prstGeom>
        </p:spPr>
        <p:txBody>
          <a:bodyPr vert="horz" wrap="square" lIns="0" tIns="12700" rIns="0" bIns="0" rtlCol="0">
            <a:spAutoFit/>
          </a:bodyPr>
          <a:lstStyle/>
          <a:p>
            <a:pPr marL="12700">
              <a:lnSpc>
                <a:spcPct val="100000"/>
              </a:lnSpc>
              <a:spcBef>
                <a:spcPts val="100"/>
              </a:spcBef>
            </a:pPr>
            <a:r>
              <a:rPr sz="5000" spc="-385" dirty="0"/>
              <a:t>Ex3: </a:t>
            </a:r>
            <a:r>
              <a:rPr sz="5000" spc="-220" dirty="0"/>
              <a:t>Component</a:t>
            </a:r>
            <a:r>
              <a:rPr sz="5000" spc="-195" dirty="0"/>
              <a:t> </a:t>
            </a:r>
            <a:r>
              <a:rPr sz="5000" spc="-275" dirty="0"/>
              <a:t>Diagram</a:t>
            </a:r>
            <a:endParaRPr sz="5000"/>
          </a:p>
        </p:txBody>
      </p:sp>
      <p:sp>
        <p:nvSpPr>
          <p:cNvPr id="8" name="object 8"/>
          <p:cNvSpPr/>
          <p:nvPr/>
        </p:nvSpPr>
        <p:spPr>
          <a:xfrm>
            <a:off x="0" y="1676400"/>
            <a:ext cx="8991600" cy="345948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621538"/>
            <a:ext cx="8059420" cy="6050280"/>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85" dirty="0">
                <a:latin typeface="Times New Roman"/>
                <a:cs typeface="Times New Roman"/>
              </a:rPr>
              <a:t>Consider</a:t>
            </a:r>
            <a:r>
              <a:rPr sz="2600" spc="-15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85" dirty="0">
                <a:latin typeface="Times New Roman"/>
                <a:cs typeface="Times New Roman"/>
              </a:rPr>
              <a:t>scenario</a:t>
            </a:r>
            <a:r>
              <a:rPr sz="2600" spc="-130"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95" dirty="0">
                <a:latin typeface="Times New Roman"/>
                <a:cs typeface="Times New Roman"/>
              </a:rPr>
              <a:t>a</a:t>
            </a:r>
            <a:r>
              <a:rPr sz="2600" spc="-140" dirty="0">
                <a:latin typeface="Times New Roman"/>
                <a:cs typeface="Times New Roman"/>
              </a:rPr>
              <a:t> </a:t>
            </a:r>
            <a:r>
              <a:rPr sz="2600" spc="70" dirty="0">
                <a:latin typeface="Times New Roman"/>
                <a:cs typeface="Times New Roman"/>
              </a:rPr>
              <a:t>web</a:t>
            </a:r>
            <a:r>
              <a:rPr sz="2600" spc="-135" dirty="0">
                <a:latin typeface="Times New Roman"/>
                <a:cs typeface="Times New Roman"/>
              </a:rPr>
              <a:t> </a:t>
            </a:r>
            <a:r>
              <a:rPr sz="2600" spc="95" dirty="0">
                <a:latin typeface="Times New Roman"/>
                <a:cs typeface="Times New Roman"/>
              </a:rPr>
              <a:t>application</a:t>
            </a:r>
            <a:r>
              <a:rPr sz="2600" spc="-125" dirty="0">
                <a:latin typeface="Times New Roman"/>
                <a:cs typeface="Times New Roman"/>
              </a:rPr>
              <a:t> </a:t>
            </a:r>
            <a:r>
              <a:rPr sz="2600" spc="95" dirty="0">
                <a:latin typeface="Times New Roman"/>
                <a:cs typeface="Times New Roman"/>
              </a:rPr>
              <a:t>where</a:t>
            </a:r>
            <a:r>
              <a:rPr sz="2600" spc="-75" dirty="0">
                <a:latin typeface="Times New Roman"/>
                <a:cs typeface="Times New Roman"/>
              </a:rPr>
              <a:t> </a:t>
            </a:r>
            <a:r>
              <a:rPr sz="2600" spc="5" dirty="0">
                <a:latin typeface="Times New Roman"/>
                <a:cs typeface="Times New Roman"/>
              </a:rPr>
              <a:t>initially  </a:t>
            </a:r>
            <a:r>
              <a:rPr sz="2600" spc="120" dirty="0">
                <a:latin typeface="Times New Roman"/>
                <a:cs typeface="Times New Roman"/>
              </a:rPr>
              <a:t>customer </a:t>
            </a:r>
            <a:r>
              <a:rPr sz="2600" spc="40" dirty="0">
                <a:latin typeface="Times New Roman"/>
                <a:cs typeface="Times New Roman"/>
              </a:rPr>
              <a:t>visits </a:t>
            </a:r>
            <a:r>
              <a:rPr sz="2600" b="1" spc="170" dirty="0">
                <a:latin typeface="Times New Roman"/>
                <a:cs typeface="Times New Roman"/>
              </a:rPr>
              <a:t>index.html </a:t>
            </a:r>
            <a:r>
              <a:rPr sz="2600" spc="70" dirty="0">
                <a:latin typeface="Times New Roman"/>
                <a:cs typeface="Times New Roman"/>
              </a:rPr>
              <a:t>page </a:t>
            </a:r>
            <a:r>
              <a:rPr sz="2600" spc="160" dirty="0">
                <a:latin typeface="Times New Roman"/>
                <a:cs typeface="Times New Roman"/>
              </a:rPr>
              <a:t>and </a:t>
            </a:r>
            <a:r>
              <a:rPr sz="2600" spc="90" dirty="0">
                <a:latin typeface="Times New Roman"/>
                <a:cs typeface="Times New Roman"/>
              </a:rPr>
              <a:t>from </a:t>
            </a:r>
            <a:r>
              <a:rPr sz="2600" spc="135" dirty="0">
                <a:latin typeface="Times New Roman"/>
                <a:cs typeface="Times New Roman"/>
              </a:rPr>
              <a:t>there </a:t>
            </a:r>
            <a:r>
              <a:rPr sz="2600" spc="150" dirty="0">
                <a:latin typeface="Times New Roman"/>
                <a:cs typeface="Times New Roman"/>
              </a:rPr>
              <a:t>he  </a:t>
            </a:r>
            <a:r>
              <a:rPr sz="2600" spc="114" dirty="0">
                <a:latin typeface="Times New Roman"/>
                <a:cs typeface="Times New Roman"/>
              </a:rPr>
              <a:t>has </a:t>
            </a:r>
            <a:r>
              <a:rPr sz="2600" spc="90" dirty="0">
                <a:latin typeface="Times New Roman"/>
                <a:cs typeface="Times New Roman"/>
              </a:rPr>
              <a:t>two options: </a:t>
            </a:r>
            <a:r>
              <a:rPr sz="2600" spc="-100" dirty="0">
                <a:latin typeface="Times New Roman"/>
                <a:cs typeface="Times New Roman"/>
              </a:rPr>
              <a:t>(1) </a:t>
            </a:r>
            <a:r>
              <a:rPr sz="2600" spc="80" dirty="0">
                <a:latin typeface="Times New Roman"/>
                <a:cs typeface="Times New Roman"/>
              </a:rPr>
              <a:t>select </a:t>
            </a:r>
            <a:r>
              <a:rPr sz="2600" spc="95" dirty="0">
                <a:latin typeface="Times New Roman"/>
                <a:cs typeface="Times New Roman"/>
              </a:rPr>
              <a:t>a </a:t>
            </a:r>
            <a:r>
              <a:rPr sz="2600" spc="70" dirty="0">
                <a:latin typeface="Times New Roman"/>
                <a:cs typeface="Times New Roman"/>
              </a:rPr>
              <a:t>category </a:t>
            </a:r>
            <a:r>
              <a:rPr sz="2600" spc="175" dirty="0">
                <a:latin typeface="Times New Roman"/>
                <a:cs typeface="Times New Roman"/>
              </a:rPr>
              <a:t>then </a:t>
            </a:r>
            <a:r>
              <a:rPr sz="2600" spc="80" dirty="0">
                <a:latin typeface="Times New Roman"/>
                <a:cs typeface="Times New Roman"/>
              </a:rPr>
              <a:t>goto  </a:t>
            </a:r>
            <a:r>
              <a:rPr sz="2600" b="1" spc="165" dirty="0">
                <a:latin typeface="Times New Roman"/>
                <a:cs typeface="Times New Roman"/>
              </a:rPr>
              <a:t>find.html</a:t>
            </a:r>
            <a:r>
              <a:rPr sz="2600" b="1" spc="-55" dirty="0">
                <a:latin typeface="Times New Roman"/>
                <a:cs typeface="Times New Roman"/>
              </a:rPr>
              <a:t> </a:t>
            </a:r>
            <a:r>
              <a:rPr sz="2600" spc="70" dirty="0">
                <a:latin typeface="Times New Roman"/>
                <a:cs typeface="Times New Roman"/>
              </a:rPr>
              <a:t>page</a:t>
            </a:r>
            <a:r>
              <a:rPr sz="2600" spc="-90" dirty="0">
                <a:latin typeface="Times New Roman"/>
                <a:cs typeface="Times New Roman"/>
              </a:rPr>
              <a:t> </a:t>
            </a:r>
            <a:r>
              <a:rPr sz="2600" spc="135" dirty="0">
                <a:latin typeface="Times New Roman"/>
                <a:cs typeface="Times New Roman"/>
              </a:rPr>
              <a:t>to</a:t>
            </a:r>
            <a:r>
              <a:rPr sz="2600" spc="-140" dirty="0">
                <a:latin typeface="Times New Roman"/>
                <a:cs typeface="Times New Roman"/>
              </a:rPr>
              <a:t> </a:t>
            </a:r>
            <a:r>
              <a:rPr sz="2600" spc="95" dirty="0">
                <a:latin typeface="Times New Roman"/>
                <a:cs typeface="Times New Roman"/>
              </a:rPr>
              <a:t>search</a:t>
            </a:r>
            <a:r>
              <a:rPr sz="2600" spc="-35" dirty="0">
                <a:latin typeface="Times New Roman"/>
                <a:cs typeface="Times New Roman"/>
              </a:rPr>
              <a:t> </a:t>
            </a:r>
            <a:r>
              <a:rPr sz="2600" spc="105" dirty="0">
                <a:latin typeface="Times New Roman"/>
                <a:cs typeface="Times New Roman"/>
              </a:rPr>
              <a:t>in</a:t>
            </a:r>
            <a:r>
              <a:rPr sz="2600" spc="-75" dirty="0">
                <a:latin typeface="Times New Roman"/>
                <a:cs typeface="Times New Roman"/>
              </a:rPr>
              <a:t> </a:t>
            </a:r>
            <a:r>
              <a:rPr sz="2600" spc="170" dirty="0">
                <a:latin typeface="Times New Roman"/>
                <a:cs typeface="Times New Roman"/>
              </a:rPr>
              <a:t>that</a:t>
            </a:r>
            <a:r>
              <a:rPr sz="2600" spc="-145" dirty="0">
                <a:latin typeface="Times New Roman"/>
                <a:cs typeface="Times New Roman"/>
              </a:rPr>
              <a:t> </a:t>
            </a:r>
            <a:r>
              <a:rPr sz="2600" spc="70" dirty="0">
                <a:latin typeface="Times New Roman"/>
                <a:cs typeface="Times New Roman"/>
              </a:rPr>
              <a:t>category</a:t>
            </a:r>
            <a:r>
              <a:rPr sz="2600" spc="-65" dirty="0">
                <a:latin typeface="Times New Roman"/>
                <a:cs typeface="Times New Roman"/>
              </a:rPr>
              <a:t> </a:t>
            </a:r>
            <a:r>
              <a:rPr sz="2600" spc="45" dirty="0">
                <a:latin typeface="Times New Roman"/>
                <a:cs typeface="Times New Roman"/>
              </a:rPr>
              <a:t>(2)</a:t>
            </a:r>
            <a:r>
              <a:rPr sz="2600" spc="-70" dirty="0">
                <a:latin typeface="Times New Roman"/>
                <a:cs typeface="Times New Roman"/>
              </a:rPr>
              <a:t> </a:t>
            </a:r>
            <a:r>
              <a:rPr sz="2600" spc="120" dirty="0">
                <a:latin typeface="Times New Roman"/>
                <a:cs typeface="Times New Roman"/>
              </a:rPr>
              <a:t>or</a:t>
            </a:r>
            <a:r>
              <a:rPr sz="2600" spc="-90" dirty="0">
                <a:latin typeface="Times New Roman"/>
                <a:cs typeface="Times New Roman"/>
              </a:rPr>
              <a:t> </a:t>
            </a:r>
            <a:r>
              <a:rPr sz="2600" spc="150" dirty="0">
                <a:latin typeface="Times New Roman"/>
                <a:cs typeface="Times New Roman"/>
              </a:rPr>
              <a:t>he</a:t>
            </a:r>
            <a:r>
              <a:rPr sz="2600" spc="-130" dirty="0">
                <a:latin typeface="Times New Roman"/>
                <a:cs typeface="Times New Roman"/>
              </a:rPr>
              <a:t> </a:t>
            </a:r>
            <a:r>
              <a:rPr sz="2600" spc="114" dirty="0">
                <a:latin typeface="Times New Roman"/>
                <a:cs typeface="Times New Roman"/>
              </a:rPr>
              <a:t>can  </a:t>
            </a:r>
            <a:r>
              <a:rPr sz="2600" spc="65" dirty="0">
                <a:latin typeface="Times New Roman"/>
                <a:cs typeface="Times New Roman"/>
              </a:rPr>
              <a:t>directly</a:t>
            </a:r>
            <a:r>
              <a:rPr sz="2600" spc="-85" dirty="0">
                <a:latin typeface="Times New Roman"/>
                <a:cs typeface="Times New Roman"/>
              </a:rPr>
              <a:t> </a:t>
            </a:r>
            <a:r>
              <a:rPr sz="2600" spc="135" dirty="0">
                <a:latin typeface="Times New Roman"/>
                <a:cs typeface="Times New Roman"/>
              </a:rPr>
              <a:t>jump</a:t>
            </a:r>
            <a:r>
              <a:rPr sz="2600" spc="-125" dirty="0">
                <a:latin typeface="Times New Roman"/>
                <a:cs typeface="Times New Roman"/>
              </a:rPr>
              <a:t> </a:t>
            </a:r>
            <a:r>
              <a:rPr sz="2600" spc="130" dirty="0">
                <a:latin typeface="Times New Roman"/>
                <a:cs typeface="Times New Roman"/>
              </a:rPr>
              <a:t>to</a:t>
            </a:r>
            <a:r>
              <a:rPr sz="2600" spc="-105" dirty="0">
                <a:latin typeface="Times New Roman"/>
                <a:cs typeface="Times New Roman"/>
              </a:rPr>
              <a:t> </a:t>
            </a:r>
            <a:r>
              <a:rPr sz="2600" spc="160" dirty="0">
                <a:latin typeface="Times New Roman"/>
                <a:cs typeface="Times New Roman"/>
              </a:rPr>
              <a:t>the</a:t>
            </a:r>
            <a:r>
              <a:rPr sz="2600" spc="-65" dirty="0">
                <a:latin typeface="Times New Roman"/>
                <a:cs typeface="Times New Roman"/>
              </a:rPr>
              <a:t> </a:t>
            </a:r>
            <a:r>
              <a:rPr sz="2600" b="1" spc="165" dirty="0">
                <a:latin typeface="Times New Roman"/>
                <a:cs typeface="Times New Roman"/>
              </a:rPr>
              <a:t>find.html</a:t>
            </a:r>
            <a:r>
              <a:rPr sz="2600" b="1" spc="-50" dirty="0">
                <a:latin typeface="Times New Roman"/>
                <a:cs typeface="Times New Roman"/>
              </a:rPr>
              <a:t> </a:t>
            </a:r>
            <a:r>
              <a:rPr sz="2600" spc="70" dirty="0">
                <a:latin typeface="Times New Roman"/>
                <a:cs typeface="Times New Roman"/>
              </a:rPr>
              <a:t>page</a:t>
            </a:r>
            <a:r>
              <a:rPr sz="2600" spc="-75" dirty="0">
                <a:latin typeface="Times New Roman"/>
                <a:cs typeface="Times New Roman"/>
              </a:rPr>
              <a:t> </a:t>
            </a:r>
            <a:r>
              <a:rPr sz="2600" spc="50" dirty="0">
                <a:latin typeface="Times New Roman"/>
                <a:cs typeface="Times New Roman"/>
              </a:rPr>
              <a:t>for</a:t>
            </a:r>
            <a:r>
              <a:rPr sz="2600" spc="-150" dirty="0">
                <a:latin typeface="Times New Roman"/>
                <a:cs typeface="Times New Roman"/>
              </a:rPr>
              <a:t> </a:t>
            </a:r>
            <a:r>
              <a:rPr sz="2600" spc="100" dirty="0">
                <a:latin typeface="Times New Roman"/>
                <a:cs typeface="Times New Roman"/>
              </a:rPr>
              <a:t>direct</a:t>
            </a:r>
            <a:r>
              <a:rPr sz="2600" spc="-110" dirty="0">
                <a:latin typeface="Times New Roman"/>
                <a:cs typeface="Times New Roman"/>
              </a:rPr>
              <a:t> </a:t>
            </a:r>
            <a:r>
              <a:rPr sz="2600" spc="135" dirty="0">
                <a:latin typeface="Times New Roman"/>
                <a:cs typeface="Times New Roman"/>
              </a:rPr>
              <a:t>product  </a:t>
            </a:r>
            <a:r>
              <a:rPr sz="2600" spc="95" dirty="0">
                <a:latin typeface="Times New Roman"/>
                <a:cs typeface="Times New Roman"/>
              </a:rPr>
              <a:t>search </a:t>
            </a:r>
            <a:r>
              <a:rPr sz="2600" spc="130" dirty="0">
                <a:latin typeface="Times New Roman"/>
                <a:cs typeface="Times New Roman"/>
              </a:rPr>
              <a:t>without </a:t>
            </a:r>
            <a:r>
              <a:rPr sz="2600" spc="35" dirty="0">
                <a:latin typeface="Times New Roman"/>
                <a:cs typeface="Times New Roman"/>
              </a:rPr>
              <a:t>category. </a:t>
            </a:r>
            <a:r>
              <a:rPr sz="2600" b="1" spc="165" dirty="0">
                <a:latin typeface="Times New Roman"/>
                <a:cs typeface="Times New Roman"/>
              </a:rPr>
              <a:t>find.html </a:t>
            </a:r>
            <a:r>
              <a:rPr sz="2600" spc="85" dirty="0">
                <a:latin typeface="Times New Roman"/>
                <a:cs typeface="Times New Roman"/>
              </a:rPr>
              <a:t>uses </a:t>
            </a:r>
            <a:r>
              <a:rPr sz="2600" b="1" spc="120" dirty="0">
                <a:latin typeface="Times New Roman"/>
                <a:cs typeface="Times New Roman"/>
              </a:rPr>
              <a:t>Find.exe  </a:t>
            </a:r>
            <a:r>
              <a:rPr sz="2600" spc="85" dirty="0">
                <a:latin typeface="Times New Roman"/>
                <a:cs typeface="Times New Roman"/>
              </a:rPr>
              <a:t>application, </a:t>
            </a:r>
            <a:r>
              <a:rPr sz="2600" spc="95" dirty="0">
                <a:latin typeface="Times New Roman"/>
                <a:cs typeface="Times New Roman"/>
              </a:rPr>
              <a:t>which </a:t>
            </a:r>
            <a:r>
              <a:rPr sz="2600" spc="140" dirty="0">
                <a:latin typeface="Times New Roman"/>
                <a:cs typeface="Times New Roman"/>
              </a:rPr>
              <a:t>in-turn </a:t>
            </a:r>
            <a:r>
              <a:rPr sz="2600" spc="85" dirty="0">
                <a:latin typeface="Times New Roman"/>
                <a:cs typeface="Times New Roman"/>
              </a:rPr>
              <a:t>uses </a:t>
            </a:r>
            <a:r>
              <a:rPr sz="2600" spc="95" dirty="0">
                <a:latin typeface="Times New Roman"/>
                <a:cs typeface="Times New Roman"/>
              </a:rPr>
              <a:t>a </a:t>
            </a:r>
            <a:r>
              <a:rPr sz="2600" b="1" spc="130" dirty="0">
                <a:latin typeface="Times New Roman"/>
                <a:cs typeface="Times New Roman"/>
              </a:rPr>
              <a:t>Products </a:t>
            </a:r>
            <a:r>
              <a:rPr sz="2600" spc="-70" dirty="0">
                <a:latin typeface="Times New Roman"/>
                <a:cs typeface="Times New Roman"/>
              </a:rPr>
              <a:t>DLL </a:t>
            </a:r>
            <a:r>
              <a:rPr sz="2600" spc="110" dirty="0">
                <a:latin typeface="Times New Roman"/>
                <a:cs typeface="Times New Roman"/>
              </a:rPr>
              <a:t>with  </a:t>
            </a:r>
            <a:r>
              <a:rPr sz="2600" spc="100" dirty="0">
                <a:latin typeface="Times New Roman"/>
                <a:cs typeface="Times New Roman"/>
              </a:rPr>
              <a:t>static</a:t>
            </a:r>
            <a:r>
              <a:rPr sz="2600" spc="-100" dirty="0">
                <a:latin typeface="Times New Roman"/>
                <a:cs typeface="Times New Roman"/>
              </a:rPr>
              <a:t> </a:t>
            </a:r>
            <a:r>
              <a:rPr sz="2600" spc="110" dirty="0">
                <a:latin typeface="Times New Roman"/>
                <a:cs typeface="Times New Roman"/>
              </a:rPr>
              <a:t>binding</a:t>
            </a:r>
            <a:r>
              <a:rPr sz="2600" spc="-25" dirty="0">
                <a:latin typeface="Times New Roman"/>
                <a:cs typeface="Times New Roman"/>
              </a:rPr>
              <a:t> </a:t>
            </a:r>
            <a:r>
              <a:rPr sz="2600" spc="160" dirty="0">
                <a:latin typeface="Times New Roman"/>
                <a:cs typeface="Times New Roman"/>
              </a:rPr>
              <a:t>and</a:t>
            </a:r>
            <a:r>
              <a:rPr sz="2600" spc="-5" dirty="0">
                <a:latin typeface="Times New Roman"/>
                <a:cs typeface="Times New Roman"/>
              </a:rPr>
              <a:t> </a:t>
            </a:r>
            <a:r>
              <a:rPr sz="2600" b="1" spc="114" dirty="0">
                <a:latin typeface="Times New Roman"/>
                <a:cs typeface="Times New Roman"/>
              </a:rPr>
              <a:t>Categories</a:t>
            </a:r>
            <a:r>
              <a:rPr sz="2600" b="1" spc="-135" dirty="0">
                <a:latin typeface="Times New Roman"/>
                <a:cs typeface="Times New Roman"/>
              </a:rPr>
              <a:t> </a:t>
            </a:r>
            <a:r>
              <a:rPr sz="2600" spc="110" dirty="0">
                <a:latin typeface="Times New Roman"/>
                <a:cs typeface="Times New Roman"/>
              </a:rPr>
              <a:t>with</a:t>
            </a:r>
            <a:r>
              <a:rPr sz="2600" spc="-125" dirty="0">
                <a:latin typeface="Times New Roman"/>
                <a:cs typeface="Times New Roman"/>
              </a:rPr>
              <a:t> </a:t>
            </a:r>
            <a:r>
              <a:rPr sz="2600" spc="95" dirty="0">
                <a:latin typeface="Times New Roman"/>
                <a:cs typeface="Times New Roman"/>
              </a:rPr>
              <a:t>dynamic</a:t>
            </a:r>
            <a:r>
              <a:rPr sz="2600" spc="-70" dirty="0">
                <a:latin typeface="Times New Roman"/>
                <a:cs typeface="Times New Roman"/>
              </a:rPr>
              <a:t> </a:t>
            </a:r>
            <a:r>
              <a:rPr sz="2600" spc="90" dirty="0">
                <a:latin typeface="Times New Roman"/>
                <a:cs typeface="Times New Roman"/>
              </a:rPr>
              <a:t>binding.</a:t>
            </a:r>
            <a:endParaRPr sz="2600">
              <a:latin typeface="Times New Roman"/>
              <a:cs typeface="Times New Roman"/>
            </a:endParaRPr>
          </a:p>
          <a:p>
            <a:pPr marL="285115" marR="71120" indent="-272415">
              <a:lnSpc>
                <a:spcPct val="100000"/>
              </a:lnSpc>
              <a:spcBef>
                <a:spcPts val="625"/>
              </a:spcBef>
              <a:buClr>
                <a:srgbClr val="0AD0D9"/>
              </a:buClr>
              <a:buSzPct val="94230"/>
              <a:buFont typeface="Arial"/>
              <a:buChar char=""/>
              <a:tabLst>
                <a:tab pos="285750" algn="l"/>
              </a:tabLst>
            </a:pPr>
            <a:r>
              <a:rPr sz="2600" spc="-70" dirty="0">
                <a:latin typeface="Times New Roman"/>
                <a:cs typeface="Times New Roman"/>
              </a:rPr>
              <a:t>DLL </a:t>
            </a:r>
            <a:r>
              <a:rPr sz="2600" spc="-45" dirty="0">
                <a:latin typeface="Times New Roman"/>
                <a:cs typeface="Times New Roman"/>
              </a:rPr>
              <a:t>(</a:t>
            </a:r>
            <a:r>
              <a:rPr sz="2600" b="1" i="1" spc="-45" dirty="0">
                <a:latin typeface="Times New Roman"/>
                <a:cs typeface="Times New Roman"/>
              </a:rPr>
              <a:t>D</a:t>
            </a:r>
            <a:r>
              <a:rPr sz="2600" i="1" spc="-45" dirty="0">
                <a:latin typeface="Georgia"/>
                <a:cs typeface="Georgia"/>
              </a:rPr>
              <a:t>ynamic </a:t>
            </a:r>
            <a:r>
              <a:rPr sz="2600" b="1" i="1" spc="-75" dirty="0">
                <a:latin typeface="Times New Roman"/>
                <a:cs typeface="Times New Roman"/>
              </a:rPr>
              <a:t>L</a:t>
            </a:r>
            <a:r>
              <a:rPr sz="2600" i="1" spc="-75" dirty="0">
                <a:latin typeface="Georgia"/>
                <a:cs typeface="Georgia"/>
              </a:rPr>
              <a:t>ink </a:t>
            </a:r>
            <a:r>
              <a:rPr sz="2600" b="1" i="1" spc="-130" dirty="0">
                <a:latin typeface="Times New Roman"/>
                <a:cs typeface="Times New Roman"/>
              </a:rPr>
              <a:t>L</a:t>
            </a:r>
            <a:r>
              <a:rPr sz="2600" i="1" spc="-130" dirty="0">
                <a:latin typeface="Georgia"/>
                <a:cs typeface="Georgia"/>
              </a:rPr>
              <a:t>ibrary) </a:t>
            </a:r>
            <a:r>
              <a:rPr sz="2600" i="1" spc="-35" dirty="0">
                <a:latin typeface="Georgia"/>
                <a:cs typeface="Georgia"/>
              </a:rPr>
              <a:t>, </a:t>
            </a:r>
            <a:r>
              <a:rPr sz="2600" spc="95" dirty="0">
                <a:latin typeface="Times New Roman"/>
                <a:cs typeface="Times New Roman"/>
              </a:rPr>
              <a:t>a </a:t>
            </a:r>
            <a:r>
              <a:rPr sz="2600" spc="60" dirty="0">
                <a:latin typeface="Times New Roman"/>
                <a:cs typeface="Times New Roman"/>
              </a:rPr>
              <a:t>library </a:t>
            </a:r>
            <a:r>
              <a:rPr sz="2600" spc="20" dirty="0">
                <a:latin typeface="Times New Roman"/>
                <a:cs typeface="Times New Roman"/>
              </a:rPr>
              <a:t>of </a:t>
            </a:r>
            <a:r>
              <a:rPr sz="2600" spc="85" dirty="0">
                <a:latin typeface="Times New Roman"/>
                <a:cs typeface="Times New Roman"/>
              </a:rPr>
              <a:t>executable  </a:t>
            </a:r>
            <a:r>
              <a:rPr sz="2600" spc="105" dirty="0">
                <a:latin typeface="Times New Roman"/>
                <a:cs typeface="Times New Roman"/>
              </a:rPr>
              <a:t>functions </a:t>
            </a:r>
            <a:r>
              <a:rPr sz="2600" spc="114" dirty="0">
                <a:latin typeface="Times New Roman"/>
                <a:cs typeface="Times New Roman"/>
              </a:rPr>
              <a:t>or </a:t>
            </a:r>
            <a:r>
              <a:rPr sz="2600" spc="135" dirty="0">
                <a:latin typeface="Times New Roman"/>
                <a:cs typeface="Times New Roman"/>
              </a:rPr>
              <a:t>data </a:t>
            </a:r>
            <a:r>
              <a:rPr sz="2600" spc="170" dirty="0">
                <a:latin typeface="Times New Roman"/>
                <a:cs typeface="Times New Roman"/>
              </a:rPr>
              <a:t>that </a:t>
            </a:r>
            <a:r>
              <a:rPr sz="2600" spc="114" dirty="0">
                <a:latin typeface="Times New Roman"/>
                <a:cs typeface="Times New Roman"/>
              </a:rPr>
              <a:t>can </a:t>
            </a:r>
            <a:r>
              <a:rPr sz="2600" spc="120" dirty="0">
                <a:latin typeface="Times New Roman"/>
                <a:cs typeface="Times New Roman"/>
              </a:rPr>
              <a:t>be used </a:t>
            </a:r>
            <a:r>
              <a:rPr sz="2600" spc="35" dirty="0">
                <a:latin typeface="Times New Roman"/>
                <a:cs typeface="Times New Roman"/>
              </a:rPr>
              <a:t>by </a:t>
            </a:r>
            <a:r>
              <a:rPr sz="2600" spc="95" dirty="0">
                <a:latin typeface="Times New Roman"/>
                <a:cs typeface="Times New Roman"/>
              </a:rPr>
              <a:t>a </a:t>
            </a:r>
            <a:r>
              <a:rPr sz="2600" spc="100" dirty="0">
                <a:latin typeface="Times New Roman"/>
                <a:cs typeface="Times New Roman"/>
              </a:rPr>
              <a:t>Windows  </a:t>
            </a:r>
            <a:r>
              <a:rPr sz="2600" spc="85" dirty="0">
                <a:latin typeface="Times New Roman"/>
                <a:cs typeface="Times New Roman"/>
              </a:rPr>
              <a:t>application. </a:t>
            </a:r>
            <a:r>
              <a:rPr sz="2600" spc="-25" dirty="0">
                <a:latin typeface="Times New Roman"/>
                <a:cs typeface="Times New Roman"/>
              </a:rPr>
              <a:t>Typically, </a:t>
            </a:r>
            <a:r>
              <a:rPr sz="2600" spc="95" dirty="0">
                <a:latin typeface="Times New Roman"/>
                <a:cs typeface="Times New Roman"/>
              </a:rPr>
              <a:t>a </a:t>
            </a:r>
            <a:r>
              <a:rPr sz="2600" spc="-70" dirty="0">
                <a:latin typeface="Times New Roman"/>
                <a:cs typeface="Times New Roman"/>
              </a:rPr>
              <a:t>DLL </a:t>
            </a:r>
            <a:r>
              <a:rPr sz="2600" spc="70" dirty="0">
                <a:latin typeface="Times New Roman"/>
                <a:cs typeface="Times New Roman"/>
              </a:rPr>
              <a:t>provides </a:t>
            </a:r>
            <a:r>
              <a:rPr sz="2600" spc="135" dirty="0">
                <a:latin typeface="Times New Roman"/>
                <a:cs typeface="Times New Roman"/>
              </a:rPr>
              <a:t>one </a:t>
            </a:r>
            <a:r>
              <a:rPr sz="2600" spc="114" dirty="0">
                <a:latin typeface="Times New Roman"/>
                <a:cs typeface="Times New Roman"/>
              </a:rPr>
              <a:t>or </a:t>
            </a:r>
            <a:r>
              <a:rPr sz="2600" spc="125" dirty="0">
                <a:latin typeface="Times New Roman"/>
                <a:cs typeface="Times New Roman"/>
              </a:rPr>
              <a:t>more  </a:t>
            </a:r>
            <a:r>
              <a:rPr sz="2600" spc="105" dirty="0">
                <a:latin typeface="Times New Roman"/>
                <a:cs typeface="Times New Roman"/>
              </a:rPr>
              <a:t>functions </a:t>
            </a:r>
            <a:r>
              <a:rPr sz="2600" spc="160" dirty="0">
                <a:latin typeface="Times New Roman"/>
                <a:cs typeface="Times New Roman"/>
              </a:rPr>
              <a:t>and </a:t>
            </a:r>
            <a:r>
              <a:rPr sz="2600" spc="95" dirty="0">
                <a:latin typeface="Times New Roman"/>
                <a:cs typeface="Times New Roman"/>
              </a:rPr>
              <a:t>a </a:t>
            </a:r>
            <a:r>
              <a:rPr sz="2600" spc="110" dirty="0">
                <a:latin typeface="Times New Roman"/>
                <a:cs typeface="Times New Roman"/>
              </a:rPr>
              <a:t>program </a:t>
            </a:r>
            <a:r>
              <a:rPr sz="2600" spc="114" dirty="0">
                <a:latin typeface="Times New Roman"/>
                <a:cs typeface="Times New Roman"/>
              </a:rPr>
              <a:t>can </a:t>
            </a:r>
            <a:r>
              <a:rPr sz="2600" spc="45" dirty="0">
                <a:latin typeface="Times New Roman"/>
                <a:cs typeface="Times New Roman"/>
              </a:rPr>
              <a:t>accesses </a:t>
            </a:r>
            <a:r>
              <a:rPr sz="2600" spc="105" dirty="0">
                <a:latin typeface="Times New Roman"/>
                <a:cs typeface="Times New Roman"/>
              </a:rPr>
              <a:t>functions </a:t>
            </a:r>
            <a:r>
              <a:rPr sz="2600" spc="35" dirty="0">
                <a:latin typeface="Times New Roman"/>
                <a:cs typeface="Times New Roman"/>
              </a:rPr>
              <a:t>by  </a:t>
            </a:r>
            <a:r>
              <a:rPr sz="2600" spc="95" dirty="0">
                <a:latin typeface="Times New Roman"/>
                <a:cs typeface="Times New Roman"/>
              </a:rPr>
              <a:t>creating</a:t>
            </a:r>
            <a:r>
              <a:rPr sz="2600" spc="-75" dirty="0">
                <a:latin typeface="Times New Roman"/>
                <a:cs typeface="Times New Roman"/>
              </a:rPr>
              <a:t> </a:t>
            </a:r>
            <a:r>
              <a:rPr sz="2600" spc="120" dirty="0">
                <a:latin typeface="Times New Roman"/>
                <a:cs typeface="Times New Roman"/>
              </a:rPr>
              <a:t>either</a:t>
            </a:r>
            <a:r>
              <a:rPr sz="2600" spc="-145" dirty="0">
                <a:latin typeface="Times New Roman"/>
                <a:cs typeface="Times New Roman"/>
              </a:rPr>
              <a:t> </a:t>
            </a:r>
            <a:r>
              <a:rPr sz="2600" spc="95" dirty="0">
                <a:latin typeface="Times New Roman"/>
                <a:cs typeface="Times New Roman"/>
              </a:rPr>
              <a:t>a</a:t>
            </a:r>
            <a:r>
              <a:rPr sz="2600" spc="-60" dirty="0">
                <a:latin typeface="Times New Roman"/>
                <a:cs typeface="Times New Roman"/>
              </a:rPr>
              <a:t> </a:t>
            </a:r>
            <a:r>
              <a:rPr sz="2600" b="1" spc="135" dirty="0">
                <a:latin typeface="Times New Roman"/>
                <a:cs typeface="Times New Roman"/>
              </a:rPr>
              <a:t>static</a:t>
            </a:r>
            <a:r>
              <a:rPr sz="2600" b="1" spc="-90" dirty="0">
                <a:latin typeface="Times New Roman"/>
                <a:cs typeface="Times New Roman"/>
              </a:rPr>
              <a:t> </a:t>
            </a:r>
            <a:r>
              <a:rPr sz="2600" spc="114" dirty="0">
                <a:latin typeface="Times New Roman"/>
                <a:cs typeface="Times New Roman"/>
              </a:rPr>
              <a:t>or</a:t>
            </a:r>
            <a:r>
              <a:rPr sz="2600" spc="-95" dirty="0">
                <a:latin typeface="Times New Roman"/>
                <a:cs typeface="Times New Roman"/>
              </a:rPr>
              <a:t> </a:t>
            </a:r>
            <a:r>
              <a:rPr sz="2600" b="1" spc="140" dirty="0">
                <a:latin typeface="Times New Roman"/>
                <a:cs typeface="Times New Roman"/>
              </a:rPr>
              <a:t>dynamic</a:t>
            </a:r>
            <a:r>
              <a:rPr sz="2600" b="1" spc="-20" dirty="0">
                <a:latin typeface="Times New Roman"/>
                <a:cs typeface="Times New Roman"/>
              </a:rPr>
              <a:t> </a:t>
            </a:r>
            <a:r>
              <a:rPr sz="2600" spc="80" dirty="0">
                <a:latin typeface="Times New Roman"/>
                <a:cs typeface="Times New Roman"/>
              </a:rPr>
              <a:t>link</a:t>
            </a:r>
            <a:r>
              <a:rPr sz="2600" spc="-55" dirty="0">
                <a:latin typeface="Times New Roman"/>
                <a:cs typeface="Times New Roman"/>
              </a:rPr>
              <a:t> </a:t>
            </a:r>
            <a:r>
              <a:rPr sz="2600" spc="130" dirty="0">
                <a:latin typeface="Times New Roman"/>
                <a:cs typeface="Times New Roman"/>
              </a:rPr>
              <a:t>to</a:t>
            </a:r>
            <a:r>
              <a:rPr sz="2600" spc="-95" dirty="0">
                <a:latin typeface="Times New Roman"/>
                <a:cs typeface="Times New Roman"/>
              </a:rPr>
              <a:t> </a:t>
            </a:r>
            <a:r>
              <a:rPr sz="2600" spc="-45" dirty="0">
                <a:latin typeface="Times New Roman"/>
                <a:cs typeface="Times New Roman"/>
              </a:rPr>
              <a:t>DLL.</a:t>
            </a:r>
            <a:r>
              <a:rPr sz="2600" spc="-10" dirty="0">
                <a:latin typeface="Times New Roman"/>
                <a:cs typeface="Times New Roman"/>
              </a:rPr>
              <a:t> </a:t>
            </a:r>
            <a:r>
              <a:rPr sz="2600" spc="70" dirty="0">
                <a:latin typeface="Times New Roman"/>
                <a:cs typeface="Times New Roman"/>
              </a:rPr>
              <a:t>Static  </a:t>
            </a:r>
            <a:r>
              <a:rPr sz="2600" spc="80" dirty="0">
                <a:latin typeface="Times New Roman"/>
                <a:cs typeface="Times New Roman"/>
              </a:rPr>
              <a:t>link</a:t>
            </a:r>
            <a:r>
              <a:rPr sz="2600" spc="-90" dirty="0">
                <a:latin typeface="Times New Roman"/>
                <a:cs typeface="Times New Roman"/>
              </a:rPr>
              <a:t> </a:t>
            </a:r>
            <a:r>
              <a:rPr sz="2600" spc="110" dirty="0">
                <a:latin typeface="Times New Roman"/>
                <a:cs typeface="Times New Roman"/>
              </a:rPr>
              <a:t>remains</a:t>
            </a:r>
            <a:r>
              <a:rPr sz="2600" spc="-120" dirty="0">
                <a:latin typeface="Times New Roman"/>
                <a:cs typeface="Times New Roman"/>
              </a:rPr>
              <a:t> </a:t>
            </a:r>
            <a:r>
              <a:rPr sz="2600" spc="130" dirty="0">
                <a:latin typeface="Times New Roman"/>
                <a:cs typeface="Times New Roman"/>
              </a:rPr>
              <a:t>constant</a:t>
            </a:r>
            <a:r>
              <a:rPr sz="2600" spc="-165" dirty="0">
                <a:latin typeface="Times New Roman"/>
                <a:cs typeface="Times New Roman"/>
              </a:rPr>
              <a:t> </a:t>
            </a:r>
            <a:r>
              <a:rPr sz="2600" spc="120" dirty="0">
                <a:latin typeface="Times New Roman"/>
                <a:cs typeface="Times New Roman"/>
              </a:rPr>
              <a:t>during</a:t>
            </a:r>
            <a:r>
              <a:rPr sz="2600" spc="-55" dirty="0">
                <a:latin typeface="Times New Roman"/>
                <a:cs typeface="Times New Roman"/>
              </a:rPr>
              <a:t> </a:t>
            </a:r>
            <a:r>
              <a:rPr sz="2600" spc="110" dirty="0">
                <a:latin typeface="Times New Roman"/>
                <a:cs typeface="Times New Roman"/>
              </a:rPr>
              <a:t>program</a:t>
            </a:r>
            <a:r>
              <a:rPr sz="2600" spc="-110" dirty="0">
                <a:latin typeface="Times New Roman"/>
                <a:cs typeface="Times New Roman"/>
              </a:rPr>
              <a:t> </a:t>
            </a:r>
            <a:r>
              <a:rPr sz="2600" spc="90" dirty="0">
                <a:latin typeface="Times New Roman"/>
                <a:cs typeface="Times New Roman"/>
              </a:rPr>
              <a:t>execution</a:t>
            </a:r>
            <a:r>
              <a:rPr sz="2600" spc="-130" dirty="0">
                <a:latin typeface="Times New Roman"/>
                <a:cs typeface="Times New Roman"/>
              </a:rPr>
              <a:t> </a:t>
            </a:r>
            <a:r>
              <a:rPr sz="2600" spc="65" dirty="0">
                <a:latin typeface="Times New Roman"/>
                <a:cs typeface="Times New Roman"/>
              </a:rPr>
              <a:t>while  </a:t>
            </a:r>
            <a:r>
              <a:rPr sz="2600" spc="95" dirty="0">
                <a:latin typeface="Times New Roman"/>
                <a:cs typeface="Times New Roman"/>
              </a:rPr>
              <a:t>a</a:t>
            </a:r>
            <a:r>
              <a:rPr sz="2600" spc="-125" dirty="0">
                <a:latin typeface="Times New Roman"/>
                <a:cs typeface="Times New Roman"/>
              </a:rPr>
              <a:t> </a:t>
            </a:r>
            <a:r>
              <a:rPr sz="2600" spc="95" dirty="0">
                <a:latin typeface="Times New Roman"/>
                <a:cs typeface="Times New Roman"/>
              </a:rPr>
              <a:t>dynamic</a:t>
            </a:r>
            <a:r>
              <a:rPr sz="2600" spc="-65" dirty="0">
                <a:latin typeface="Times New Roman"/>
                <a:cs typeface="Times New Roman"/>
              </a:rPr>
              <a:t> </a:t>
            </a:r>
            <a:r>
              <a:rPr sz="2600" spc="75" dirty="0">
                <a:latin typeface="Times New Roman"/>
                <a:cs typeface="Times New Roman"/>
              </a:rPr>
              <a:t>link</a:t>
            </a:r>
            <a:r>
              <a:rPr sz="2600" spc="-45" dirty="0">
                <a:latin typeface="Times New Roman"/>
                <a:cs typeface="Times New Roman"/>
              </a:rPr>
              <a:t> </a:t>
            </a:r>
            <a:r>
              <a:rPr sz="2600" spc="25" dirty="0">
                <a:latin typeface="Times New Roman"/>
                <a:cs typeface="Times New Roman"/>
              </a:rPr>
              <a:t>is</a:t>
            </a:r>
            <a:r>
              <a:rPr sz="2600" spc="-114" dirty="0">
                <a:latin typeface="Times New Roman"/>
                <a:cs typeface="Times New Roman"/>
              </a:rPr>
              <a:t> </a:t>
            </a:r>
            <a:r>
              <a:rPr sz="2600" spc="105" dirty="0">
                <a:latin typeface="Times New Roman"/>
                <a:cs typeface="Times New Roman"/>
              </a:rPr>
              <a:t>created</a:t>
            </a:r>
            <a:r>
              <a:rPr sz="2600" dirty="0">
                <a:latin typeface="Times New Roman"/>
                <a:cs typeface="Times New Roman"/>
              </a:rPr>
              <a:t> </a:t>
            </a:r>
            <a:r>
              <a:rPr sz="2600" spc="35" dirty="0">
                <a:latin typeface="Times New Roman"/>
                <a:cs typeface="Times New Roman"/>
              </a:rPr>
              <a:t>by</a:t>
            </a:r>
            <a:r>
              <a:rPr sz="2600" spc="-105" dirty="0">
                <a:latin typeface="Times New Roman"/>
                <a:cs typeface="Times New Roman"/>
              </a:rPr>
              <a:t> </a:t>
            </a:r>
            <a:r>
              <a:rPr sz="2600" spc="160" dirty="0">
                <a:latin typeface="Times New Roman"/>
                <a:cs typeface="Times New Roman"/>
              </a:rPr>
              <a:t>the</a:t>
            </a:r>
            <a:r>
              <a:rPr sz="2600" spc="-105" dirty="0">
                <a:latin typeface="Times New Roman"/>
                <a:cs typeface="Times New Roman"/>
              </a:rPr>
              <a:t> </a:t>
            </a:r>
            <a:r>
              <a:rPr sz="2600" spc="110" dirty="0">
                <a:latin typeface="Times New Roman"/>
                <a:cs typeface="Times New Roman"/>
              </a:rPr>
              <a:t>program</a:t>
            </a:r>
            <a:r>
              <a:rPr sz="2600" spc="-95" dirty="0">
                <a:latin typeface="Times New Roman"/>
                <a:cs typeface="Times New Roman"/>
              </a:rPr>
              <a:t> </a:t>
            </a:r>
            <a:r>
              <a:rPr sz="2600" spc="65" dirty="0">
                <a:latin typeface="Times New Roman"/>
                <a:cs typeface="Times New Roman"/>
              </a:rPr>
              <a:t>as</a:t>
            </a:r>
            <a:r>
              <a:rPr sz="2600" spc="-50" dirty="0">
                <a:latin typeface="Times New Roman"/>
                <a:cs typeface="Times New Roman"/>
              </a:rPr>
              <a:t> </a:t>
            </a:r>
            <a:r>
              <a:rPr sz="2600" spc="120" dirty="0">
                <a:latin typeface="Times New Roman"/>
                <a:cs typeface="Times New Roman"/>
              </a:rPr>
              <a:t>needed.</a:t>
            </a:r>
            <a:endParaRPr sz="2600">
              <a:latin typeface="Times New Roman"/>
              <a:cs typeface="Times New Roman"/>
            </a:endParaRPr>
          </a:p>
        </p:txBody>
      </p:sp>
      <p:sp>
        <p:nvSpPr>
          <p:cNvPr id="8" name="object 8"/>
          <p:cNvSpPr txBox="1">
            <a:spLocks noGrp="1"/>
          </p:cNvSpPr>
          <p:nvPr>
            <p:ph type="title"/>
          </p:nvPr>
        </p:nvSpPr>
        <p:spPr>
          <a:xfrm>
            <a:off x="444500" y="0"/>
            <a:ext cx="6586220" cy="788670"/>
          </a:xfrm>
          <a:prstGeom prst="rect">
            <a:avLst/>
          </a:prstGeom>
        </p:spPr>
        <p:txBody>
          <a:bodyPr vert="horz" wrap="square" lIns="0" tIns="13335" rIns="0" bIns="0" rtlCol="0">
            <a:spAutoFit/>
          </a:bodyPr>
          <a:lstStyle/>
          <a:p>
            <a:pPr marL="12700">
              <a:lnSpc>
                <a:spcPct val="100000"/>
              </a:lnSpc>
              <a:spcBef>
                <a:spcPts val="105"/>
              </a:spcBef>
            </a:pPr>
            <a:r>
              <a:rPr sz="5000" spc="-385" dirty="0"/>
              <a:t>Ex4: </a:t>
            </a:r>
            <a:r>
              <a:rPr sz="5000" spc="-220" dirty="0"/>
              <a:t>Component</a:t>
            </a:r>
            <a:r>
              <a:rPr sz="5000" spc="-204" dirty="0"/>
              <a:t> </a:t>
            </a:r>
            <a:r>
              <a:rPr sz="5000" spc="-275" dirty="0"/>
              <a:t>Diagram</a:t>
            </a:r>
            <a:endParaRPr sz="5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185369"/>
            <a:ext cx="5932170" cy="711835"/>
          </a:xfrm>
          <a:prstGeom prst="rect">
            <a:avLst/>
          </a:prstGeom>
        </p:spPr>
        <p:txBody>
          <a:bodyPr vert="horz" wrap="square" lIns="0" tIns="12700" rIns="0" bIns="0" rtlCol="0">
            <a:spAutoFit/>
          </a:bodyPr>
          <a:lstStyle/>
          <a:p>
            <a:pPr marL="12700">
              <a:lnSpc>
                <a:spcPct val="100000"/>
              </a:lnSpc>
              <a:spcBef>
                <a:spcPts val="100"/>
              </a:spcBef>
            </a:pPr>
            <a:r>
              <a:rPr sz="4500" spc="-350" dirty="0"/>
              <a:t>Ex4: </a:t>
            </a:r>
            <a:r>
              <a:rPr sz="4500" spc="-195" dirty="0"/>
              <a:t>Component</a:t>
            </a:r>
            <a:r>
              <a:rPr sz="4500" spc="-175" dirty="0"/>
              <a:t> </a:t>
            </a:r>
            <a:r>
              <a:rPr sz="4500" spc="-250" dirty="0"/>
              <a:t>Diagram</a:t>
            </a:r>
            <a:endParaRPr sz="4500"/>
          </a:p>
        </p:txBody>
      </p:sp>
      <p:sp>
        <p:nvSpPr>
          <p:cNvPr id="8" name="object 8"/>
          <p:cNvSpPr/>
          <p:nvPr/>
        </p:nvSpPr>
        <p:spPr>
          <a:xfrm>
            <a:off x="610362" y="42679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9" name="object 9"/>
          <p:cNvSpPr/>
          <p:nvPr/>
        </p:nvSpPr>
        <p:spPr>
          <a:xfrm>
            <a:off x="1543811" y="4267961"/>
            <a:ext cx="133350" cy="133350"/>
          </a:xfrm>
          <a:custGeom>
            <a:avLst/>
            <a:gdLst/>
            <a:ahLst/>
            <a:cxnLst/>
            <a:rect l="l" t="t" r="r" b="b"/>
            <a:pathLst>
              <a:path w="133350" h="133350">
                <a:moveTo>
                  <a:pt x="0" y="0"/>
                </a:moveTo>
                <a:lnTo>
                  <a:pt x="26669" y="106680"/>
                </a:lnTo>
                <a:lnTo>
                  <a:pt x="133350" y="133350"/>
                </a:lnTo>
                <a:lnTo>
                  <a:pt x="0" y="0"/>
                </a:lnTo>
                <a:close/>
              </a:path>
            </a:pathLst>
          </a:custGeom>
          <a:solidFill>
            <a:srgbClr val="CDCDCD"/>
          </a:solidFill>
        </p:spPr>
        <p:txBody>
          <a:bodyPr wrap="square" lIns="0" tIns="0" rIns="0" bIns="0" rtlCol="0"/>
          <a:lstStyle/>
          <a:p>
            <a:endParaRPr/>
          </a:p>
        </p:txBody>
      </p:sp>
      <p:sp>
        <p:nvSpPr>
          <p:cNvPr id="10" name="object 10"/>
          <p:cNvSpPr/>
          <p:nvPr/>
        </p:nvSpPr>
        <p:spPr>
          <a:xfrm>
            <a:off x="610362" y="4267961"/>
            <a:ext cx="1066800" cy="1295400"/>
          </a:xfrm>
          <a:custGeom>
            <a:avLst/>
            <a:gdLst/>
            <a:ahLst/>
            <a:cxnLst/>
            <a:rect l="l" t="t" r="r" b="b"/>
            <a:pathLst>
              <a:path w="1066800" h="1295400">
                <a:moveTo>
                  <a:pt x="933450" y="0"/>
                </a:moveTo>
                <a:lnTo>
                  <a:pt x="960119" y="106680"/>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11" name="object 11"/>
          <p:cNvSpPr/>
          <p:nvPr/>
        </p:nvSpPr>
        <p:spPr>
          <a:xfrm>
            <a:off x="914400" y="4953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2" name="object 12"/>
          <p:cNvSpPr/>
          <p:nvPr/>
        </p:nvSpPr>
        <p:spPr>
          <a:xfrm>
            <a:off x="914400" y="51054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3" name="object 13"/>
          <p:cNvSpPr/>
          <p:nvPr/>
        </p:nvSpPr>
        <p:spPr>
          <a:xfrm>
            <a:off x="914400" y="52578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4" name="object 14"/>
          <p:cNvSpPr/>
          <p:nvPr/>
        </p:nvSpPr>
        <p:spPr>
          <a:xfrm>
            <a:off x="914400" y="4495800"/>
            <a:ext cx="381000" cy="304800"/>
          </a:xfrm>
          <a:custGeom>
            <a:avLst/>
            <a:gdLst/>
            <a:ahLst/>
            <a:cxnLst/>
            <a:rect l="l" t="t" r="r" b="b"/>
            <a:pathLst>
              <a:path w="381000" h="304800">
                <a:moveTo>
                  <a:pt x="190500" y="0"/>
                </a:moveTo>
                <a:lnTo>
                  <a:pt x="139858" y="5441"/>
                </a:lnTo>
                <a:lnTo>
                  <a:pt x="94352" y="20799"/>
                </a:lnTo>
                <a:lnTo>
                  <a:pt x="55797" y="44624"/>
                </a:lnTo>
                <a:lnTo>
                  <a:pt x="26009" y="75466"/>
                </a:lnTo>
                <a:lnTo>
                  <a:pt x="6805" y="111874"/>
                </a:lnTo>
                <a:lnTo>
                  <a:pt x="0" y="152400"/>
                </a:lnTo>
                <a:lnTo>
                  <a:pt x="6805" y="192925"/>
                </a:lnTo>
                <a:lnTo>
                  <a:pt x="26009" y="229333"/>
                </a:lnTo>
                <a:lnTo>
                  <a:pt x="55797" y="260175"/>
                </a:lnTo>
                <a:lnTo>
                  <a:pt x="94352" y="284000"/>
                </a:lnTo>
                <a:lnTo>
                  <a:pt x="139858" y="299358"/>
                </a:lnTo>
                <a:lnTo>
                  <a:pt x="190500" y="304800"/>
                </a:lnTo>
                <a:lnTo>
                  <a:pt x="241141" y="299358"/>
                </a:lnTo>
                <a:lnTo>
                  <a:pt x="286647" y="284000"/>
                </a:lnTo>
                <a:lnTo>
                  <a:pt x="325202" y="260175"/>
                </a:lnTo>
                <a:lnTo>
                  <a:pt x="354990" y="229333"/>
                </a:lnTo>
                <a:lnTo>
                  <a:pt x="374194" y="192925"/>
                </a:lnTo>
                <a:lnTo>
                  <a:pt x="381000" y="152400"/>
                </a:lnTo>
                <a:lnTo>
                  <a:pt x="374194" y="111874"/>
                </a:lnTo>
                <a:lnTo>
                  <a:pt x="354990" y="75466"/>
                </a:lnTo>
                <a:lnTo>
                  <a:pt x="325202" y="44624"/>
                </a:lnTo>
                <a:lnTo>
                  <a:pt x="286647" y="20799"/>
                </a:lnTo>
                <a:lnTo>
                  <a:pt x="241141" y="5441"/>
                </a:lnTo>
                <a:lnTo>
                  <a:pt x="190500" y="0"/>
                </a:lnTo>
                <a:close/>
              </a:path>
            </a:pathLst>
          </a:custGeom>
          <a:solidFill>
            <a:srgbClr val="0E6EC5"/>
          </a:solidFill>
        </p:spPr>
        <p:txBody>
          <a:bodyPr wrap="square" lIns="0" tIns="0" rIns="0" bIns="0" rtlCol="0"/>
          <a:lstStyle/>
          <a:p>
            <a:endParaRPr/>
          </a:p>
        </p:txBody>
      </p:sp>
      <p:sp>
        <p:nvSpPr>
          <p:cNvPr id="15" name="object 15"/>
          <p:cNvSpPr/>
          <p:nvPr/>
        </p:nvSpPr>
        <p:spPr>
          <a:xfrm>
            <a:off x="914400" y="4495800"/>
            <a:ext cx="381000" cy="304800"/>
          </a:xfrm>
          <a:custGeom>
            <a:avLst/>
            <a:gdLst/>
            <a:ahLst/>
            <a:cxnLst/>
            <a:rect l="l" t="t" r="r" b="b"/>
            <a:pathLst>
              <a:path w="381000" h="304800">
                <a:moveTo>
                  <a:pt x="0" y="152400"/>
                </a:moveTo>
                <a:lnTo>
                  <a:pt x="6805" y="111874"/>
                </a:lnTo>
                <a:lnTo>
                  <a:pt x="26009" y="75466"/>
                </a:lnTo>
                <a:lnTo>
                  <a:pt x="55797" y="44624"/>
                </a:lnTo>
                <a:lnTo>
                  <a:pt x="94352" y="20799"/>
                </a:lnTo>
                <a:lnTo>
                  <a:pt x="139858" y="5441"/>
                </a:lnTo>
                <a:lnTo>
                  <a:pt x="190500" y="0"/>
                </a:lnTo>
                <a:lnTo>
                  <a:pt x="241141" y="5441"/>
                </a:lnTo>
                <a:lnTo>
                  <a:pt x="286647" y="20799"/>
                </a:lnTo>
                <a:lnTo>
                  <a:pt x="325202" y="44624"/>
                </a:lnTo>
                <a:lnTo>
                  <a:pt x="354990" y="75466"/>
                </a:lnTo>
                <a:lnTo>
                  <a:pt x="374194" y="111874"/>
                </a:lnTo>
                <a:lnTo>
                  <a:pt x="381000" y="152400"/>
                </a:lnTo>
                <a:lnTo>
                  <a:pt x="374194" y="192925"/>
                </a:lnTo>
                <a:lnTo>
                  <a:pt x="354990" y="229333"/>
                </a:lnTo>
                <a:lnTo>
                  <a:pt x="325202" y="260175"/>
                </a:lnTo>
                <a:lnTo>
                  <a:pt x="286647" y="284000"/>
                </a:lnTo>
                <a:lnTo>
                  <a:pt x="241141" y="299358"/>
                </a:lnTo>
                <a:lnTo>
                  <a:pt x="190500" y="304800"/>
                </a:lnTo>
                <a:lnTo>
                  <a:pt x="139858" y="299358"/>
                </a:lnTo>
                <a:lnTo>
                  <a:pt x="94352" y="284000"/>
                </a:lnTo>
                <a:lnTo>
                  <a:pt x="55797" y="260175"/>
                </a:lnTo>
                <a:lnTo>
                  <a:pt x="26009" y="229333"/>
                </a:lnTo>
                <a:lnTo>
                  <a:pt x="6805" y="192925"/>
                </a:lnTo>
                <a:lnTo>
                  <a:pt x="0" y="152400"/>
                </a:lnTo>
                <a:close/>
              </a:path>
            </a:pathLst>
          </a:custGeom>
          <a:ln w="12192">
            <a:solidFill>
              <a:srgbClr val="000000"/>
            </a:solidFill>
          </a:ln>
        </p:spPr>
        <p:txBody>
          <a:bodyPr wrap="square" lIns="0" tIns="0" rIns="0" bIns="0" rtlCol="0"/>
          <a:lstStyle/>
          <a:p>
            <a:endParaRPr/>
          </a:p>
        </p:txBody>
      </p:sp>
      <p:sp>
        <p:nvSpPr>
          <p:cNvPr id="16" name="object 16"/>
          <p:cNvSpPr/>
          <p:nvPr/>
        </p:nvSpPr>
        <p:spPr>
          <a:xfrm>
            <a:off x="329184" y="3704894"/>
            <a:ext cx="1354709" cy="508838"/>
          </a:xfrm>
          <a:prstGeom prst="rect">
            <a:avLst/>
          </a:prstGeom>
          <a:blipFill>
            <a:blip r:embed="rId7" cstate="print"/>
            <a:stretch>
              <a:fillRect/>
            </a:stretch>
          </a:blipFill>
        </p:spPr>
        <p:txBody>
          <a:bodyPr wrap="square" lIns="0" tIns="0" rIns="0" bIns="0" rtlCol="0"/>
          <a:lstStyle/>
          <a:p>
            <a:endParaRPr/>
          </a:p>
        </p:txBody>
      </p:sp>
      <p:sp>
        <p:nvSpPr>
          <p:cNvPr id="17" name="object 17"/>
          <p:cNvSpPr txBox="1"/>
          <p:nvPr/>
        </p:nvSpPr>
        <p:spPr>
          <a:xfrm>
            <a:off x="459740" y="3761613"/>
            <a:ext cx="10775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a:t>
            </a:r>
            <a:r>
              <a:rPr sz="1800" spc="-15" dirty="0">
                <a:latin typeface="Arial"/>
                <a:cs typeface="Arial"/>
              </a:rPr>
              <a:t>d</a:t>
            </a:r>
            <a:r>
              <a:rPr sz="1800" spc="-5" dirty="0">
                <a:latin typeface="Arial"/>
                <a:cs typeface="Arial"/>
              </a:rPr>
              <a:t>e</a:t>
            </a:r>
            <a:r>
              <a:rPr sz="1800" spc="-25" dirty="0">
                <a:latin typeface="Arial"/>
                <a:cs typeface="Arial"/>
              </a:rPr>
              <a:t>x</a:t>
            </a:r>
            <a:r>
              <a:rPr sz="1800" dirty="0">
                <a:latin typeface="Arial"/>
                <a:cs typeface="Arial"/>
              </a:rPr>
              <a:t>.html</a:t>
            </a:r>
            <a:endParaRPr sz="1800">
              <a:latin typeface="Arial"/>
              <a:cs typeface="Arial"/>
            </a:endParaRPr>
          </a:p>
        </p:txBody>
      </p:sp>
      <p:sp>
        <p:nvSpPr>
          <p:cNvPr id="18" name="object 18"/>
          <p:cNvSpPr/>
          <p:nvPr/>
        </p:nvSpPr>
        <p:spPr>
          <a:xfrm>
            <a:off x="5868161" y="4737353"/>
            <a:ext cx="1066800" cy="1295400"/>
          </a:xfrm>
          <a:custGeom>
            <a:avLst/>
            <a:gdLst/>
            <a:ahLst/>
            <a:cxnLst/>
            <a:rect l="l" t="t" r="r" b="b"/>
            <a:pathLst>
              <a:path w="1066800" h="1295400">
                <a:moveTo>
                  <a:pt x="933449" y="0"/>
                </a:moveTo>
                <a:lnTo>
                  <a:pt x="0" y="0"/>
                </a:lnTo>
                <a:lnTo>
                  <a:pt x="0" y="1295400"/>
                </a:lnTo>
                <a:lnTo>
                  <a:pt x="1066799" y="1295400"/>
                </a:lnTo>
                <a:lnTo>
                  <a:pt x="1066799" y="133350"/>
                </a:lnTo>
                <a:lnTo>
                  <a:pt x="933449" y="0"/>
                </a:lnTo>
                <a:close/>
              </a:path>
            </a:pathLst>
          </a:custGeom>
          <a:solidFill>
            <a:srgbClr val="FFFFFF"/>
          </a:solidFill>
        </p:spPr>
        <p:txBody>
          <a:bodyPr wrap="square" lIns="0" tIns="0" rIns="0" bIns="0" rtlCol="0"/>
          <a:lstStyle/>
          <a:p>
            <a:endParaRPr/>
          </a:p>
        </p:txBody>
      </p:sp>
      <p:sp>
        <p:nvSpPr>
          <p:cNvPr id="19" name="object 19"/>
          <p:cNvSpPr/>
          <p:nvPr/>
        </p:nvSpPr>
        <p:spPr>
          <a:xfrm>
            <a:off x="6801611" y="4737353"/>
            <a:ext cx="133350" cy="133350"/>
          </a:xfrm>
          <a:custGeom>
            <a:avLst/>
            <a:gdLst/>
            <a:ahLst/>
            <a:cxnLst/>
            <a:rect l="l" t="t" r="r" b="b"/>
            <a:pathLst>
              <a:path w="133350" h="133350">
                <a:moveTo>
                  <a:pt x="0" y="0"/>
                </a:moveTo>
                <a:lnTo>
                  <a:pt x="26670" y="106680"/>
                </a:lnTo>
                <a:lnTo>
                  <a:pt x="133350" y="133350"/>
                </a:lnTo>
                <a:lnTo>
                  <a:pt x="0" y="0"/>
                </a:lnTo>
                <a:close/>
              </a:path>
            </a:pathLst>
          </a:custGeom>
          <a:solidFill>
            <a:srgbClr val="CDCDCD"/>
          </a:solidFill>
        </p:spPr>
        <p:txBody>
          <a:bodyPr wrap="square" lIns="0" tIns="0" rIns="0" bIns="0" rtlCol="0"/>
          <a:lstStyle/>
          <a:p>
            <a:endParaRPr/>
          </a:p>
        </p:txBody>
      </p:sp>
      <p:sp>
        <p:nvSpPr>
          <p:cNvPr id="20" name="object 20"/>
          <p:cNvSpPr/>
          <p:nvPr/>
        </p:nvSpPr>
        <p:spPr>
          <a:xfrm>
            <a:off x="5868161" y="4737353"/>
            <a:ext cx="1066800" cy="1295400"/>
          </a:xfrm>
          <a:custGeom>
            <a:avLst/>
            <a:gdLst/>
            <a:ahLst/>
            <a:cxnLst/>
            <a:rect l="l" t="t" r="r" b="b"/>
            <a:pathLst>
              <a:path w="1066800" h="1295400">
                <a:moveTo>
                  <a:pt x="933449" y="0"/>
                </a:moveTo>
                <a:lnTo>
                  <a:pt x="960119" y="106680"/>
                </a:lnTo>
                <a:lnTo>
                  <a:pt x="1066799" y="133350"/>
                </a:lnTo>
                <a:lnTo>
                  <a:pt x="933449" y="0"/>
                </a:lnTo>
                <a:lnTo>
                  <a:pt x="0" y="0"/>
                </a:lnTo>
                <a:lnTo>
                  <a:pt x="0" y="1295400"/>
                </a:lnTo>
                <a:lnTo>
                  <a:pt x="1066799" y="1295400"/>
                </a:lnTo>
                <a:lnTo>
                  <a:pt x="1066799" y="133350"/>
                </a:lnTo>
              </a:path>
            </a:pathLst>
          </a:custGeom>
          <a:ln w="28956">
            <a:solidFill>
              <a:srgbClr val="000000"/>
            </a:solidFill>
          </a:ln>
        </p:spPr>
        <p:txBody>
          <a:bodyPr wrap="square" lIns="0" tIns="0" rIns="0" bIns="0" rtlCol="0"/>
          <a:lstStyle/>
          <a:p>
            <a:endParaRPr/>
          </a:p>
        </p:txBody>
      </p:sp>
      <p:sp>
        <p:nvSpPr>
          <p:cNvPr id="21" name="object 21"/>
          <p:cNvSpPr/>
          <p:nvPr/>
        </p:nvSpPr>
        <p:spPr>
          <a:xfrm>
            <a:off x="6020561" y="4889753"/>
            <a:ext cx="381000" cy="381000"/>
          </a:xfrm>
          <a:custGeom>
            <a:avLst/>
            <a:gdLst/>
            <a:ahLst/>
            <a:cxnLst/>
            <a:rect l="l" t="t" r="r" b="b"/>
            <a:pathLst>
              <a:path w="381000" h="381000">
                <a:moveTo>
                  <a:pt x="304164" y="163195"/>
                </a:moveTo>
                <a:lnTo>
                  <a:pt x="304164" y="217805"/>
                </a:lnTo>
                <a:lnTo>
                  <a:pt x="381000" y="190500"/>
                </a:lnTo>
                <a:lnTo>
                  <a:pt x="304164" y="163195"/>
                </a:lnTo>
                <a:close/>
              </a:path>
              <a:path w="381000" h="381000">
                <a:moveTo>
                  <a:pt x="217804" y="304165"/>
                </a:moveTo>
                <a:lnTo>
                  <a:pt x="163195" y="304165"/>
                </a:lnTo>
                <a:lnTo>
                  <a:pt x="190500" y="381000"/>
                </a:lnTo>
                <a:lnTo>
                  <a:pt x="217804" y="304165"/>
                </a:lnTo>
                <a:close/>
              </a:path>
              <a:path w="381000" h="381000">
                <a:moveTo>
                  <a:pt x="90804" y="251460"/>
                </a:moveTo>
                <a:lnTo>
                  <a:pt x="55752" y="325247"/>
                </a:lnTo>
                <a:lnTo>
                  <a:pt x="129539" y="290195"/>
                </a:lnTo>
                <a:lnTo>
                  <a:pt x="90804" y="251460"/>
                </a:lnTo>
                <a:close/>
              </a:path>
              <a:path w="381000" h="381000">
                <a:moveTo>
                  <a:pt x="290195" y="251460"/>
                </a:moveTo>
                <a:lnTo>
                  <a:pt x="251460" y="290195"/>
                </a:lnTo>
                <a:lnTo>
                  <a:pt x="325247" y="325247"/>
                </a:lnTo>
                <a:lnTo>
                  <a:pt x="290195" y="251460"/>
                </a:lnTo>
                <a:close/>
              </a:path>
              <a:path w="381000" h="381000">
                <a:moveTo>
                  <a:pt x="190500" y="95250"/>
                </a:moveTo>
                <a:lnTo>
                  <a:pt x="153435" y="102739"/>
                </a:lnTo>
                <a:lnTo>
                  <a:pt x="123158" y="123158"/>
                </a:lnTo>
                <a:lnTo>
                  <a:pt x="102739" y="153435"/>
                </a:lnTo>
                <a:lnTo>
                  <a:pt x="95250" y="190500"/>
                </a:lnTo>
                <a:lnTo>
                  <a:pt x="102739" y="227564"/>
                </a:lnTo>
                <a:lnTo>
                  <a:pt x="123158" y="257841"/>
                </a:lnTo>
                <a:lnTo>
                  <a:pt x="153435" y="278260"/>
                </a:lnTo>
                <a:lnTo>
                  <a:pt x="190500" y="285750"/>
                </a:lnTo>
                <a:lnTo>
                  <a:pt x="227564" y="278260"/>
                </a:lnTo>
                <a:lnTo>
                  <a:pt x="257841" y="257841"/>
                </a:lnTo>
                <a:lnTo>
                  <a:pt x="278260" y="227564"/>
                </a:lnTo>
                <a:lnTo>
                  <a:pt x="285750" y="190500"/>
                </a:lnTo>
                <a:lnTo>
                  <a:pt x="278260" y="153435"/>
                </a:lnTo>
                <a:lnTo>
                  <a:pt x="257841" y="123158"/>
                </a:lnTo>
                <a:lnTo>
                  <a:pt x="227564" y="102739"/>
                </a:lnTo>
                <a:lnTo>
                  <a:pt x="190500" y="95250"/>
                </a:lnTo>
                <a:close/>
              </a:path>
              <a:path w="381000" h="381000">
                <a:moveTo>
                  <a:pt x="76835" y="163195"/>
                </a:moveTo>
                <a:lnTo>
                  <a:pt x="0" y="190500"/>
                </a:lnTo>
                <a:lnTo>
                  <a:pt x="76835" y="217805"/>
                </a:lnTo>
                <a:lnTo>
                  <a:pt x="76835" y="163195"/>
                </a:lnTo>
                <a:close/>
              </a:path>
              <a:path w="381000" h="381000">
                <a:moveTo>
                  <a:pt x="55752" y="55753"/>
                </a:moveTo>
                <a:lnTo>
                  <a:pt x="90804" y="129540"/>
                </a:lnTo>
                <a:lnTo>
                  <a:pt x="129539" y="90805"/>
                </a:lnTo>
                <a:lnTo>
                  <a:pt x="55752" y="55753"/>
                </a:lnTo>
                <a:close/>
              </a:path>
              <a:path w="381000" h="381000">
                <a:moveTo>
                  <a:pt x="325247" y="55753"/>
                </a:moveTo>
                <a:lnTo>
                  <a:pt x="251460" y="90805"/>
                </a:lnTo>
                <a:lnTo>
                  <a:pt x="290195" y="129540"/>
                </a:lnTo>
                <a:lnTo>
                  <a:pt x="325247" y="55753"/>
                </a:lnTo>
                <a:close/>
              </a:path>
              <a:path w="381000" h="381000">
                <a:moveTo>
                  <a:pt x="190500" y="0"/>
                </a:moveTo>
                <a:lnTo>
                  <a:pt x="163195" y="76835"/>
                </a:lnTo>
                <a:lnTo>
                  <a:pt x="217804" y="76835"/>
                </a:lnTo>
                <a:lnTo>
                  <a:pt x="190500" y="0"/>
                </a:lnTo>
                <a:close/>
              </a:path>
            </a:pathLst>
          </a:custGeom>
          <a:solidFill>
            <a:srgbClr val="FFFFFF"/>
          </a:solidFill>
        </p:spPr>
        <p:txBody>
          <a:bodyPr wrap="square" lIns="0" tIns="0" rIns="0" bIns="0" rtlCol="0"/>
          <a:lstStyle/>
          <a:p>
            <a:endParaRPr/>
          </a:p>
        </p:txBody>
      </p:sp>
      <p:sp>
        <p:nvSpPr>
          <p:cNvPr id="22" name="object 22"/>
          <p:cNvSpPr/>
          <p:nvPr/>
        </p:nvSpPr>
        <p:spPr>
          <a:xfrm>
            <a:off x="6006084" y="4875276"/>
            <a:ext cx="409955" cy="409955"/>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6096761" y="5194553"/>
            <a:ext cx="685800" cy="609600"/>
          </a:xfrm>
          <a:custGeom>
            <a:avLst/>
            <a:gdLst/>
            <a:ahLst/>
            <a:cxnLst/>
            <a:rect l="l" t="t" r="r" b="b"/>
            <a:pathLst>
              <a:path w="685800" h="609600">
                <a:moveTo>
                  <a:pt x="547369" y="261112"/>
                </a:moveTo>
                <a:lnTo>
                  <a:pt x="547369" y="348488"/>
                </a:lnTo>
                <a:lnTo>
                  <a:pt x="685799" y="304800"/>
                </a:lnTo>
                <a:lnTo>
                  <a:pt x="547369" y="261112"/>
                </a:lnTo>
                <a:close/>
              </a:path>
              <a:path w="685800" h="609600">
                <a:moveTo>
                  <a:pt x="392049" y="486600"/>
                </a:moveTo>
                <a:lnTo>
                  <a:pt x="293750" y="486600"/>
                </a:lnTo>
                <a:lnTo>
                  <a:pt x="342900" y="609600"/>
                </a:lnTo>
                <a:lnTo>
                  <a:pt x="392049" y="486600"/>
                </a:lnTo>
                <a:close/>
              </a:path>
              <a:path w="685800" h="609600">
                <a:moveTo>
                  <a:pt x="163449" y="402412"/>
                </a:moveTo>
                <a:lnTo>
                  <a:pt x="100457" y="520306"/>
                </a:lnTo>
                <a:lnTo>
                  <a:pt x="233045" y="464273"/>
                </a:lnTo>
                <a:lnTo>
                  <a:pt x="163449" y="402412"/>
                </a:lnTo>
                <a:close/>
              </a:path>
              <a:path w="685800" h="609600">
                <a:moveTo>
                  <a:pt x="522351" y="402412"/>
                </a:moveTo>
                <a:lnTo>
                  <a:pt x="452755" y="464273"/>
                </a:lnTo>
                <a:lnTo>
                  <a:pt x="585342" y="520306"/>
                </a:lnTo>
                <a:lnTo>
                  <a:pt x="522351" y="402412"/>
                </a:lnTo>
                <a:close/>
              </a:path>
              <a:path w="685800" h="609600">
                <a:moveTo>
                  <a:pt x="342900" y="152400"/>
                </a:moveTo>
                <a:lnTo>
                  <a:pt x="297303" y="157841"/>
                </a:lnTo>
                <a:lnTo>
                  <a:pt x="256342" y="173199"/>
                </a:lnTo>
                <a:lnTo>
                  <a:pt x="221646" y="197024"/>
                </a:lnTo>
                <a:lnTo>
                  <a:pt x="194846" y="227866"/>
                </a:lnTo>
                <a:lnTo>
                  <a:pt x="177570" y="264274"/>
                </a:lnTo>
                <a:lnTo>
                  <a:pt x="171450" y="304800"/>
                </a:lnTo>
                <a:lnTo>
                  <a:pt x="177570" y="345325"/>
                </a:lnTo>
                <a:lnTo>
                  <a:pt x="194846" y="381733"/>
                </a:lnTo>
                <a:lnTo>
                  <a:pt x="221646" y="412575"/>
                </a:lnTo>
                <a:lnTo>
                  <a:pt x="256342" y="436400"/>
                </a:lnTo>
                <a:lnTo>
                  <a:pt x="297303" y="451758"/>
                </a:lnTo>
                <a:lnTo>
                  <a:pt x="342900" y="457200"/>
                </a:lnTo>
                <a:lnTo>
                  <a:pt x="388496" y="451758"/>
                </a:lnTo>
                <a:lnTo>
                  <a:pt x="429457" y="436400"/>
                </a:lnTo>
                <a:lnTo>
                  <a:pt x="464153" y="412575"/>
                </a:lnTo>
                <a:lnTo>
                  <a:pt x="490953" y="381733"/>
                </a:lnTo>
                <a:lnTo>
                  <a:pt x="508229" y="345325"/>
                </a:lnTo>
                <a:lnTo>
                  <a:pt x="514349" y="304800"/>
                </a:lnTo>
                <a:lnTo>
                  <a:pt x="508229" y="264274"/>
                </a:lnTo>
                <a:lnTo>
                  <a:pt x="490953" y="227866"/>
                </a:lnTo>
                <a:lnTo>
                  <a:pt x="464153" y="197024"/>
                </a:lnTo>
                <a:lnTo>
                  <a:pt x="429457" y="173199"/>
                </a:lnTo>
                <a:lnTo>
                  <a:pt x="388496" y="157841"/>
                </a:lnTo>
                <a:lnTo>
                  <a:pt x="342900" y="152400"/>
                </a:lnTo>
                <a:close/>
              </a:path>
              <a:path w="685800" h="609600">
                <a:moveTo>
                  <a:pt x="138429" y="261112"/>
                </a:moveTo>
                <a:lnTo>
                  <a:pt x="0" y="304800"/>
                </a:lnTo>
                <a:lnTo>
                  <a:pt x="138429" y="348488"/>
                </a:lnTo>
                <a:lnTo>
                  <a:pt x="138429" y="261112"/>
                </a:lnTo>
                <a:close/>
              </a:path>
              <a:path w="685800" h="609600">
                <a:moveTo>
                  <a:pt x="100457" y="89281"/>
                </a:moveTo>
                <a:lnTo>
                  <a:pt x="163449" y="207137"/>
                </a:lnTo>
                <a:lnTo>
                  <a:pt x="233045" y="145288"/>
                </a:lnTo>
                <a:lnTo>
                  <a:pt x="100457" y="89281"/>
                </a:lnTo>
                <a:close/>
              </a:path>
              <a:path w="685800" h="609600">
                <a:moveTo>
                  <a:pt x="585342" y="89281"/>
                </a:moveTo>
                <a:lnTo>
                  <a:pt x="452755" y="145288"/>
                </a:lnTo>
                <a:lnTo>
                  <a:pt x="522351" y="207137"/>
                </a:lnTo>
                <a:lnTo>
                  <a:pt x="585342" y="89281"/>
                </a:lnTo>
                <a:close/>
              </a:path>
              <a:path w="685800" h="609600">
                <a:moveTo>
                  <a:pt x="342900" y="0"/>
                </a:moveTo>
                <a:lnTo>
                  <a:pt x="293750" y="122936"/>
                </a:lnTo>
                <a:lnTo>
                  <a:pt x="392049" y="122936"/>
                </a:lnTo>
                <a:lnTo>
                  <a:pt x="342900" y="0"/>
                </a:lnTo>
                <a:close/>
              </a:path>
            </a:pathLst>
          </a:custGeom>
          <a:solidFill>
            <a:srgbClr val="FFFFFF"/>
          </a:solidFill>
        </p:spPr>
        <p:txBody>
          <a:bodyPr wrap="square" lIns="0" tIns="0" rIns="0" bIns="0" rtlCol="0"/>
          <a:lstStyle/>
          <a:p>
            <a:endParaRPr/>
          </a:p>
        </p:txBody>
      </p:sp>
      <p:sp>
        <p:nvSpPr>
          <p:cNvPr id="24" name="object 24"/>
          <p:cNvSpPr/>
          <p:nvPr/>
        </p:nvSpPr>
        <p:spPr>
          <a:xfrm>
            <a:off x="6644131" y="5455665"/>
            <a:ext cx="138430" cy="87630"/>
          </a:xfrm>
          <a:custGeom>
            <a:avLst/>
            <a:gdLst/>
            <a:ahLst/>
            <a:cxnLst/>
            <a:rect l="l" t="t" r="r" b="b"/>
            <a:pathLst>
              <a:path w="138429" h="87629">
                <a:moveTo>
                  <a:pt x="138429" y="43688"/>
                </a:moveTo>
                <a:lnTo>
                  <a:pt x="0" y="87376"/>
                </a:lnTo>
                <a:lnTo>
                  <a:pt x="0" y="0"/>
                </a:lnTo>
                <a:lnTo>
                  <a:pt x="138429" y="43688"/>
                </a:lnTo>
                <a:close/>
              </a:path>
            </a:pathLst>
          </a:custGeom>
          <a:ln w="28956">
            <a:solidFill>
              <a:srgbClr val="000000"/>
            </a:solidFill>
          </a:ln>
        </p:spPr>
        <p:txBody>
          <a:bodyPr wrap="square" lIns="0" tIns="0" rIns="0" bIns="0" rtlCol="0"/>
          <a:lstStyle/>
          <a:p>
            <a:endParaRPr/>
          </a:p>
        </p:txBody>
      </p:sp>
      <p:sp>
        <p:nvSpPr>
          <p:cNvPr id="25" name="object 25"/>
          <p:cNvSpPr/>
          <p:nvPr/>
        </p:nvSpPr>
        <p:spPr>
          <a:xfrm>
            <a:off x="6549517" y="5283834"/>
            <a:ext cx="132715" cy="118110"/>
          </a:xfrm>
          <a:custGeom>
            <a:avLst/>
            <a:gdLst/>
            <a:ahLst/>
            <a:cxnLst/>
            <a:rect l="l" t="t" r="r" b="b"/>
            <a:pathLst>
              <a:path w="132715" h="118110">
                <a:moveTo>
                  <a:pt x="132587" y="0"/>
                </a:moveTo>
                <a:lnTo>
                  <a:pt x="69596" y="117855"/>
                </a:lnTo>
                <a:lnTo>
                  <a:pt x="0" y="56006"/>
                </a:lnTo>
                <a:lnTo>
                  <a:pt x="132587" y="0"/>
                </a:lnTo>
                <a:close/>
              </a:path>
            </a:pathLst>
          </a:custGeom>
          <a:ln w="28956">
            <a:solidFill>
              <a:srgbClr val="000000"/>
            </a:solidFill>
          </a:ln>
        </p:spPr>
        <p:txBody>
          <a:bodyPr wrap="square" lIns="0" tIns="0" rIns="0" bIns="0" rtlCol="0"/>
          <a:lstStyle/>
          <a:p>
            <a:endParaRPr/>
          </a:p>
        </p:txBody>
      </p:sp>
      <p:sp>
        <p:nvSpPr>
          <p:cNvPr id="26" name="object 26"/>
          <p:cNvSpPr/>
          <p:nvPr/>
        </p:nvSpPr>
        <p:spPr>
          <a:xfrm>
            <a:off x="6390513" y="5194553"/>
            <a:ext cx="98425" cy="123189"/>
          </a:xfrm>
          <a:custGeom>
            <a:avLst/>
            <a:gdLst/>
            <a:ahLst/>
            <a:cxnLst/>
            <a:rect l="l" t="t" r="r" b="b"/>
            <a:pathLst>
              <a:path w="98425" h="123189">
                <a:moveTo>
                  <a:pt x="49149" y="0"/>
                </a:moveTo>
                <a:lnTo>
                  <a:pt x="98298" y="122936"/>
                </a:lnTo>
                <a:lnTo>
                  <a:pt x="0" y="122936"/>
                </a:lnTo>
                <a:lnTo>
                  <a:pt x="49149" y="0"/>
                </a:lnTo>
                <a:close/>
              </a:path>
            </a:pathLst>
          </a:custGeom>
          <a:ln w="28956">
            <a:solidFill>
              <a:srgbClr val="000000"/>
            </a:solidFill>
          </a:ln>
        </p:spPr>
        <p:txBody>
          <a:bodyPr wrap="square" lIns="0" tIns="0" rIns="0" bIns="0" rtlCol="0"/>
          <a:lstStyle/>
          <a:p>
            <a:endParaRPr/>
          </a:p>
        </p:txBody>
      </p:sp>
      <p:sp>
        <p:nvSpPr>
          <p:cNvPr id="27" name="object 27"/>
          <p:cNvSpPr/>
          <p:nvPr/>
        </p:nvSpPr>
        <p:spPr>
          <a:xfrm>
            <a:off x="6197219" y="5283834"/>
            <a:ext cx="132715" cy="118110"/>
          </a:xfrm>
          <a:custGeom>
            <a:avLst/>
            <a:gdLst/>
            <a:ahLst/>
            <a:cxnLst/>
            <a:rect l="l" t="t" r="r" b="b"/>
            <a:pathLst>
              <a:path w="132714" h="118110">
                <a:moveTo>
                  <a:pt x="0" y="0"/>
                </a:moveTo>
                <a:lnTo>
                  <a:pt x="132587" y="56006"/>
                </a:lnTo>
                <a:lnTo>
                  <a:pt x="62991" y="117855"/>
                </a:lnTo>
                <a:lnTo>
                  <a:pt x="0" y="0"/>
                </a:lnTo>
                <a:close/>
              </a:path>
            </a:pathLst>
          </a:custGeom>
          <a:ln w="28956">
            <a:solidFill>
              <a:srgbClr val="000000"/>
            </a:solidFill>
          </a:ln>
        </p:spPr>
        <p:txBody>
          <a:bodyPr wrap="square" lIns="0" tIns="0" rIns="0" bIns="0" rtlCol="0"/>
          <a:lstStyle/>
          <a:p>
            <a:endParaRPr/>
          </a:p>
        </p:txBody>
      </p:sp>
      <p:sp>
        <p:nvSpPr>
          <p:cNvPr id="28" name="object 28"/>
          <p:cNvSpPr/>
          <p:nvPr/>
        </p:nvSpPr>
        <p:spPr>
          <a:xfrm>
            <a:off x="6096761" y="5455665"/>
            <a:ext cx="138430" cy="87630"/>
          </a:xfrm>
          <a:custGeom>
            <a:avLst/>
            <a:gdLst/>
            <a:ahLst/>
            <a:cxnLst/>
            <a:rect l="l" t="t" r="r" b="b"/>
            <a:pathLst>
              <a:path w="138429" h="87629">
                <a:moveTo>
                  <a:pt x="0" y="43688"/>
                </a:moveTo>
                <a:lnTo>
                  <a:pt x="138429" y="0"/>
                </a:lnTo>
                <a:lnTo>
                  <a:pt x="138429" y="87376"/>
                </a:lnTo>
                <a:lnTo>
                  <a:pt x="0" y="43688"/>
                </a:lnTo>
                <a:close/>
              </a:path>
            </a:pathLst>
          </a:custGeom>
          <a:ln w="28956">
            <a:solidFill>
              <a:srgbClr val="000000"/>
            </a:solidFill>
          </a:ln>
        </p:spPr>
        <p:txBody>
          <a:bodyPr wrap="square" lIns="0" tIns="0" rIns="0" bIns="0" rtlCol="0"/>
          <a:lstStyle/>
          <a:p>
            <a:endParaRPr/>
          </a:p>
        </p:txBody>
      </p:sp>
      <p:sp>
        <p:nvSpPr>
          <p:cNvPr id="29" name="object 29"/>
          <p:cNvSpPr/>
          <p:nvPr/>
        </p:nvSpPr>
        <p:spPr>
          <a:xfrm>
            <a:off x="6197219" y="5596966"/>
            <a:ext cx="132715" cy="118110"/>
          </a:xfrm>
          <a:custGeom>
            <a:avLst/>
            <a:gdLst/>
            <a:ahLst/>
            <a:cxnLst/>
            <a:rect l="l" t="t" r="r" b="b"/>
            <a:pathLst>
              <a:path w="132714" h="118110">
                <a:moveTo>
                  <a:pt x="0" y="117894"/>
                </a:moveTo>
                <a:lnTo>
                  <a:pt x="62991" y="0"/>
                </a:lnTo>
                <a:lnTo>
                  <a:pt x="132587" y="61861"/>
                </a:lnTo>
                <a:lnTo>
                  <a:pt x="0" y="117894"/>
                </a:lnTo>
                <a:close/>
              </a:path>
            </a:pathLst>
          </a:custGeom>
          <a:ln w="28955">
            <a:solidFill>
              <a:srgbClr val="000000"/>
            </a:solidFill>
          </a:ln>
        </p:spPr>
        <p:txBody>
          <a:bodyPr wrap="square" lIns="0" tIns="0" rIns="0" bIns="0" rtlCol="0"/>
          <a:lstStyle/>
          <a:p>
            <a:endParaRPr/>
          </a:p>
        </p:txBody>
      </p:sp>
      <p:sp>
        <p:nvSpPr>
          <p:cNvPr id="30" name="object 30"/>
          <p:cNvSpPr/>
          <p:nvPr/>
        </p:nvSpPr>
        <p:spPr>
          <a:xfrm>
            <a:off x="6390513" y="5681154"/>
            <a:ext cx="98425" cy="123189"/>
          </a:xfrm>
          <a:custGeom>
            <a:avLst/>
            <a:gdLst/>
            <a:ahLst/>
            <a:cxnLst/>
            <a:rect l="l" t="t" r="r" b="b"/>
            <a:pathLst>
              <a:path w="98425" h="123189">
                <a:moveTo>
                  <a:pt x="49149" y="122999"/>
                </a:moveTo>
                <a:lnTo>
                  <a:pt x="0" y="0"/>
                </a:lnTo>
                <a:lnTo>
                  <a:pt x="98298" y="0"/>
                </a:lnTo>
                <a:lnTo>
                  <a:pt x="49149" y="122999"/>
                </a:lnTo>
                <a:close/>
              </a:path>
            </a:pathLst>
          </a:custGeom>
          <a:ln w="28955">
            <a:solidFill>
              <a:srgbClr val="000000"/>
            </a:solidFill>
          </a:ln>
        </p:spPr>
        <p:txBody>
          <a:bodyPr wrap="square" lIns="0" tIns="0" rIns="0" bIns="0" rtlCol="0"/>
          <a:lstStyle/>
          <a:p>
            <a:endParaRPr/>
          </a:p>
        </p:txBody>
      </p:sp>
      <p:sp>
        <p:nvSpPr>
          <p:cNvPr id="31" name="object 31"/>
          <p:cNvSpPr/>
          <p:nvPr/>
        </p:nvSpPr>
        <p:spPr>
          <a:xfrm>
            <a:off x="6549517" y="5596966"/>
            <a:ext cx="132715" cy="118110"/>
          </a:xfrm>
          <a:custGeom>
            <a:avLst/>
            <a:gdLst/>
            <a:ahLst/>
            <a:cxnLst/>
            <a:rect l="l" t="t" r="r" b="b"/>
            <a:pathLst>
              <a:path w="132715" h="118110">
                <a:moveTo>
                  <a:pt x="132587" y="117894"/>
                </a:moveTo>
                <a:lnTo>
                  <a:pt x="0" y="61861"/>
                </a:lnTo>
                <a:lnTo>
                  <a:pt x="69596" y="0"/>
                </a:lnTo>
                <a:lnTo>
                  <a:pt x="132587" y="117894"/>
                </a:lnTo>
                <a:close/>
              </a:path>
            </a:pathLst>
          </a:custGeom>
          <a:ln w="28956">
            <a:solidFill>
              <a:srgbClr val="000000"/>
            </a:solidFill>
          </a:ln>
        </p:spPr>
        <p:txBody>
          <a:bodyPr wrap="square" lIns="0" tIns="0" rIns="0" bIns="0" rtlCol="0"/>
          <a:lstStyle/>
          <a:p>
            <a:endParaRPr/>
          </a:p>
        </p:txBody>
      </p:sp>
      <p:sp>
        <p:nvSpPr>
          <p:cNvPr id="32" name="object 32"/>
          <p:cNvSpPr/>
          <p:nvPr/>
        </p:nvSpPr>
        <p:spPr>
          <a:xfrm>
            <a:off x="6268211" y="5346953"/>
            <a:ext cx="342900" cy="304800"/>
          </a:xfrm>
          <a:custGeom>
            <a:avLst/>
            <a:gdLst/>
            <a:ahLst/>
            <a:cxnLst/>
            <a:rect l="l" t="t" r="r" b="b"/>
            <a:pathLst>
              <a:path w="342900" h="304800">
                <a:moveTo>
                  <a:pt x="0" y="152400"/>
                </a:moveTo>
                <a:lnTo>
                  <a:pt x="6120" y="111874"/>
                </a:lnTo>
                <a:lnTo>
                  <a:pt x="23396" y="75466"/>
                </a:lnTo>
                <a:lnTo>
                  <a:pt x="50196" y="44624"/>
                </a:lnTo>
                <a:lnTo>
                  <a:pt x="84892" y="20799"/>
                </a:lnTo>
                <a:lnTo>
                  <a:pt x="125853" y="5441"/>
                </a:lnTo>
                <a:lnTo>
                  <a:pt x="171450" y="0"/>
                </a:lnTo>
                <a:lnTo>
                  <a:pt x="217046" y="5441"/>
                </a:lnTo>
                <a:lnTo>
                  <a:pt x="258007" y="20799"/>
                </a:lnTo>
                <a:lnTo>
                  <a:pt x="292703" y="44624"/>
                </a:lnTo>
                <a:lnTo>
                  <a:pt x="319503" y="75466"/>
                </a:lnTo>
                <a:lnTo>
                  <a:pt x="336779" y="111874"/>
                </a:lnTo>
                <a:lnTo>
                  <a:pt x="342899" y="152400"/>
                </a:lnTo>
                <a:lnTo>
                  <a:pt x="336779" y="192925"/>
                </a:lnTo>
                <a:lnTo>
                  <a:pt x="319503" y="229333"/>
                </a:lnTo>
                <a:lnTo>
                  <a:pt x="292703" y="260175"/>
                </a:lnTo>
                <a:lnTo>
                  <a:pt x="258007" y="284000"/>
                </a:lnTo>
                <a:lnTo>
                  <a:pt x="217046" y="299358"/>
                </a:lnTo>
                <a:lnTo>
                  <a:pt x="171450" y="304800"/>
                </a:lnTo>
                <a:lnTo>
                  <a:pt x="125853" y="299358"/>
                </a:lnTo>
                <a:lnTo>
                  <a:pt x="84892" y="284000"/>
                </a:lnTo>
                <a:lnTo>
                  <a:pt x="50196" y="260175"/>
                </a:lnTo>
                <a:lnTo>
                  <a:pt x="23396" y="229333"/>
                </a:lnTo>
                <a:lnTo>
                  <a:pt x="6120" y="192925"/>
                </a:lnTo>
                <a:lnTo>
                  <a:pt x="0" y="152400"/>
                </a:lnTo>
                <a:close/>
              </a:path>
            </a:pathLst>
          </a:custGeom>
          <a:ln w="28956">
            <a:solidFill>
              <a:srgbClr val="000000"/>
            </a:solidFill>
          </a:ln>
        </p:spPr>
        <p:txBody>
          <a:bodyPr wrap="square" lIns="0" tIns="0" rIns="0" bIns="0" rtlCol="0"/>
          <a:lstStyle/>
          <a:p>
            <a:endParaRPr/>
          </a:p>
        </p:txBody>
      </p:sp>
      <p:sp>
        <p:nvSpPr>
          <p:cNvPr id="33" name="object 33"/>
          <p:cNvSpPr/>
          <p:nvPr/>
        </p:nvSpPr>
        <p:spPr>
          <a:xfrm>
            <a:off x="5563361" y="2210561"/>
            <a:ext cx="2514600" cy="1219200"/>
          </a:xfrm>
          <a:custGeom>
            <a:avLst/>
            <a:gdLst/>
            <a:ahLst/>
            <a:cxnLst/>
            <a:rect l="l" t="t" r="r" b="b"/>
            <a:pathLst>
              <a:path w="2514600" h="1219200">
                <a:moveTo>
                  <a:pt x="0" y="1219200"/>
                </a:moveTo>
                <a:lnTo>
                  <a:pt x="2514599" y="1219200"/>
                </a:lnTo>
                <a:lnTo>
                  <a:pt x="2514599" y="0"/>
                </a:lnTo>
                <a:lnTo>
                  <a:pt x="0" y="0"/>
                </a:lnTo>
                <a:lnTo>
                  <a:pt x="0" y="1219200"/>
                </a:lnTo>
                <a:close/>
              </a:path>
            </a:pathLst>
          </a:custGeom>
          <a:ln w="28956">
            <a:solidFill>
              <a:srgbClr val="000000"/>
            </a:solidFill>
          </a:ln>
        </p:spPr>
        <p:txBody>
          <a:bodyPr wrap="square" lIns="0" tIns="0" rIns="0" bIns="0" rtlCol="0"/>
          <a:lstStyle/>
          <a:p>
            <a:endParaRPr/>
          </a:p>
        </p:txBody>
      </p:sp>
      <p:sp>
        <p:nvSpPr>
          <p:cNvPr id="34" name="object 34"/>
          <p:cNvSpPr/>
          <p:nvPr/>
        </p:nvSpPr>
        <p:spPr>
          <a:xfrm>
            <a:off x="5182361" y="2362961"/>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solidFill>
            <a:srgbClr val="FFFFFF"/>
          </a:solidFill>
        </p:spPr>
        <p:txBody>
          <a:bodyPr wrap="square" lIns="0" tIns="0" rIns="0" bIns="0" rtlCol="0"/>
          <a:lstStyle/>
          <a:p>
            <a:endParaRPr/>
          </a:p>
        </p:txBody>
      </p:sp>
      <p:sp>
        <p:nvSpPr>
          <p:cNvPr id="35" name="object 35"/>
          <p:cNvSpPr/>
          <p:nvPr/>
        </p:nvSpPr>
        <p:spPr>
          <a:xfrm>
            <a:off x="5182361" y="2362961"/>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8956">
            <a:solidFill>
              <a:srgbClr val="000000"/>
            </a:solidFill>
          </a:ln>
        </p:spPr>
        <p:txBody>
          <a:bodyPr wrap="square" lIns="0" tIns="0" rIns="0" bIns="0" rtlCol="0"/>
          <a:lstStyle/>
          <a:p>
            <a:endParaRPr/>
          </a:p>
        </p:txBody>
      </p:sp>
      <p:sp>
        <p:nvSpPr>
          <p:cNvPr id="36" name="object 36"/>
          <p:cNvSpPr/>
          <p:nvPr/>
        </p:nvSpPr>
        <p:spPr>
          <a:xfrm>
            <a:off x="5182361" y="2896361"/>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solidFill>
            <a:srgbClr val="FFFFFF"/>
          </a:solidFill>
        </p:spPr>
        <p:txBody>
          <a:bodyPr wrap="square" lIns="0" tIns="0" rIns="0" bIns="0" rtlCol="0"/>
          <a:lstStyle/>
          <a:p>
            <a:endParaRPr/>
          </a:p>
        </p:txBody>
      </p:sp>
      <p:sp>
        <p:nvSpPr>
          <p:cNvPr id="37" name="object 37"/>
          <p:cNvSpPr/>
          <p:nvPr/>
        </p:nvSpPr>
        <p:spPr>
          <a:xfrm>
            <a:off x="5182361" y="2896361"/>
            <a:ext cx="685800" cy="304800"/>
          </a:xfrm>
          <a:custGeom>
            <a:avLst/>
            <a:gdLst/>
            <a:ahLst/>
            <a:cxnLst/>
            <a:rect l="l" t="t" r="r" b="b"/>
            <a:pathLst>
              <a:path w="685800" h="304800">
                <a:moveTo>
                  <a:pt x="0" y="304800"/>
                </a:moveTo>
                <a:lnTo>
                  <a:pt x="685800" y="304800"/>
                </a:lnTo>
                <a:lnTo>
                  <a:pt x="685800" y="0"/>
                </a:lnTo>
                <a:lnTo>
                  <a:pt x="0" y="0"/>
                </a:lnTo>
                <a:lnTo>
                  <a:pt x="0" y="304800"/>
                </a:lnTo>
                <a:close/>
              </a:path>
            </a:pathLst>
          </a:custGeom>
          <a:ln w="28956">
            <a:solidFill>
              <a:srgbClr val="000000"/>
            </a:solidFill>
          </a:ln>
        </p:spPr>
        <p:txBody>
          <a:bodyPr wrap="square" lIns="0" tIns="0" rIns="0" bIns="0" rtlCol="0"/>
          <a:lstStyle/>
          <a:p>
            <a:endParaRPr/>
          </a:p>
        </p:txBody>
      </p:sp>
      <p:sp>
        <p:nvSpPr>
          <p:cNvPr id="38" name="object 38"/>
          <p:cNvSpPr/>
          <p:nvPr/>
        </p:nvSpPr>
        <p:spPr>
          <a:xfrm>
            <a:off x="6044184" y="2180894"/>
            <a:ext cx="1176337" cy="508838"/>
          </a:xfrm>
          <a:prstGeom prst="rect">
            <a:avLst/>
          </a:prstGeom>
          <a:blipFill>
            <a:blip r:embed="rId9" cstate="print"/>
            <a:stretch>
              <a:fillRect/>
            </a:stretch>
          </a:blipFill>
        </p:spPr>
        <p:txBody>
          <a:bodyPr wrap="square" lIns="0" tIns="0" rIns="0" bIns="0" rtlCol="0"/>
          <a:lstStyle/>
          <a:p>
            <a:endParaRPr/>
          </a:p>
        </p:txBody>
      </p:sp>
      <p:sp>
        <p:nvSpPr>
          <p:cNvPr id="39" name="object 39"/>
          <p:cNvSpPr txBox="1"/>
          <p:nvPr/>
        </p:nvSpPr>
        <p:spPr>
          <a:xfrm>
            <a:off x="6175628" y="2237359"/>
            <a:ext cx="89979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Fin</a:t>
            </a:r>
            <a:r>
              <a:rPr sz="1800" spc="-15" dirty="0">
                <a:latin typeface="Arial"/>
                <a:cs typeface="Arial"/>
              </a:rPr>
              <a:t>d</a:t>
            </a:r>
            <a:r>
              <a:rPr sz="1800" dirty="0">
                <a:latin typeface="Arial"/>
                <a:cs typeface="Arial"/>
              </a:rPr>
              <a:t>.e</a:t>
            </a:r>
            <a:r>
              <a:rPr sz="1800" spc="-15" dirty="0">
                <a:latin typeface="Arial"/>
                <a:cs typeface="Arial"/>
              </a:rPr>
              <a:t>x</a:t>
            </a:r>
            <a:r>
              <a:rPr sz="1800" spc="-5" dirty="0">
                <a:latin typeface="Arial"/>
                <a:cs typeface="Arial"/>
              </a:rPr>
              <a:t>e</a:t>
            </a:r>
            <a:endParaRPr sz="1800">
              <a:latin typeface="Arial"/>
              <a:cs typeface="Arial"/>
            </a:endParaRPr>
          </a:p>
        </p:txBody>
      </p:sp>
      <p:sp>
        <p:nvSpPr>
          <p:cNvPr id="40" name="object 40"/>
          <p:cNvSpPr/>
          <p:nvPr/>
        </p:nvSpPr>
        <p:spPr>
          <a:xfrm>
            <a:off x="2439161" y="23629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41" name="object 41"/>
          <p:cNvSpPr/>
          <p:nvPr/>
        </p:nvSpPr>
        <p:spPr>
          <a:xfrm>
            <a:off x="3372611" y="2362961"/>
            <a:ext cx="133350" cy="133350"/>
          </a:xfrm>
          <a:custGeom>
            <a:avLst/>
            <a:gdLst/>
            <a:ahLst/>
            <a:cxnLst/>
            <a:rect l="l" t="t" r="r" b="b"/>
            <a:pathLst>
              <a:path w="133350" h="133350">
                <a:moveTo>
                  <a:pt x="0" y="0"/>
                </a:moveTo>
                <a:lnTo>
                  <a:pt x="26670" y="106679"/>
                </a:lnTo>
                <a:lnTo>
                  <a:pt x="133350" y="133350"/>
                </a:lnTo>
                <a:lnTo>
                  <a:pt x="0" y="0"/>
                </a:lnTo>
                <a:close/>
              </a:path>
            </a:pathLst>
          </a:custGeom>
          <a:solidFill>
            <a:srgbClr val="CDCDCD"/>
          </a:solidFill>
        </p:spPr>
        <p:txBody>
          <a:bodyPr wrap="square" lIns="0" tIns="0" rIns="0" bIns="0" rtlCol="0"/>
          <a:lstStyle/>
          <a:p>
            <a:endParaRPr/>
          </a:p>
        </p:txBody>
      </p:sp>
      <p:sp>
        <p:nvSpPr>
          <p:cNvPr id="42" name="object 42"/>
          <p:cNvSpPr/>
          <p:nvPr/>
        </p:nvSpPr>
        <p:spPr>
          <a:xfrm>
            <a:off x="2439161" y="2362961"/>
            <a:ext cx="1066800" cy="1295400"/>
          </a:xfrm>
          <a:custGeom>
            <a:avLst/>
            <a:gdLst/>
            <a:ahLst/>
            <a:cxnLst/>
            <a:rect l="l" t="t" r="r" b="b"/>
            <a:pathLst>
              <a:path w="1066800" h="1295400">
                <a:moveTo>
                  <a:pt x="933450" y="0"/>
                </a:moveTo>
                <a:lnTo>
                  <a:pt x="960120" y="106679"/>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43" name="object 43"/>
          <p:cNvSpPr/>
          <p:nvPr/>
        </p:nvSpPr>
        <p:spPr>
          <a:xfrm>
            <a:off x="2743200" y="3048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4" name="object 44"/>
          <p:cNvSpPr/>
          <p:nvPr/>
        </p:nvSpPr>
        <p:spPr>
          <a:xfrm>
            <a:off x="2743200" y="32004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5" name="object 45"/>
          <p:cNvSpPr/>
          <p:nvPr/>
        </p:nvSpPr>
        <p:spPr>
          <a:xfrm>
            <a:off x="2743200" y="33528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6" name="object 46"/>
          <p:cNvSpPr/>
          <p:nvPr/>
        </p:nvSpPr>
        <p:spPr>
          <a:xfrm>
            <a:off x="2743200" y="2590800"/>
            <a:ext cx="381000" cy="304800"/>
          </a:xfrm>
          <a:custGeom>
            <a:avLst/>
            <a:gdLst/>
            <a:ahLst/>
            <a:cxnLst/>
            <a:rect l="l" t="t" r="r" b="b"/>
            <a:pathLst>
              <a:path w="381000" h="304800">
                <a:moveTo>
                  <a:pt x="190500" y="0"/>
                </a:moveTo>
                <a:lnTo>
                  <a:pt x="139876" y="5441"/>
                </a:lnTo>
                <a:lnTo>
                  <a:pt x="94375" y="20799"/>
                </a:lnTo>
                <a:lnTo>
                  <a:pt x="55816" y="44624"/>
                </a:lnTo>
                <a:lnTo>
                  <a:pt x="26020" y="75466"/>
                </a:lnTo>
                <a:lnTo>
                  <a:pt x="6808" y="111874"/>
                </a:lnTo>
                <a:lnTo>
                  <a:pt x="0" y="152400"/>
                </a:lnTo>
                <a:lnTo>
                  <a:pt x="6808" y="192925"/>
                </a:lnTo>
                <a:lnTo>
                  <a:pt x="26020" y="229333"/>
                </a:lnTo>
                <a:lnTo>
                  <a:pt x="55816" y="260175"/>
                </a:lnTo>
                <a:lnTo>
                  <a:pt x="94375" y="284000"/>
                </a:lnTo>
                <a:lnTo>
                  <a:pt x="139876" y="299358"/>
                </a:lnTo>
                <a:lnTo>
                  <a:pt x="190500" y="304800"/>
                </a:lnTo>
                <a:lnTo>
                  <a:pt x="241123" y="299358"/>
                </a:lnTo>
                <a:lnTo>
                  <a:pt x="286624" y="284000"/>
                </a:lnTo>
                <a:lnTo>
                  <a:pt x="325183" y="260175"/>
                </a:lnTo>
                <a:lnTo>
                  <a:pt x="354979" y="229333"/>
                </a:lnTo>
                <a:lnTo>
                  <a:pt x="374191" y="192925"/>
                </a:lnTo>
                <a:lnTo>
                  <a:pt x="381000" y="152400"/>
                </a:lnTo>
                <a:lnTo>
                  <a:pt x="374191" y="111874"/>
                </a:lnTo>
                <a:lnTo>
                  <a:pt x="354979" y="75466"/>
                </a:lnTo>
                <a:lnTo>
                  <a:pt x="325183" y="44624"/>
                </a:lnTo>
                <a:lnTo>
                  <a:pt x="286624" y="20799"/>
                </a:lnTo>
                <a:lnTo>
                  <a:pt x="241123" y="5441"/>
                </a:lnTo>
                <a:lnTo>
                  <a:pt x="190500" y="0"/>
                </a:lnTo>
                <a:close/>
              </a:path>
            </a:pathLst>
          </a:custGeom>
          <a:solidFill>
            <a:srgbClr val="0E6EC5"/>
          </a:solidFill>
        </p:spPr>
        <p:txBody>
          <a:bodyPr wrap="square" lIns="0" tIns="0" rIns="0" bIns="0" rtlCol="0"/>
          <a:lstStyle/>
          <a:p>
            <a:endParaRPr/>
          </a:p>
        </p:txBody>
      </p:sp>
      <p:sp>
        <p:nvSpPr>
          <p:cNvPr id="47" name="object 47"/>
          <p:cNvSpPr/>
          <p:nvPr/>
        </p:nvSpPr>
        <p:spPr>
          <a:xfrm>
            <a:off x="2743200" y="2590800"/>
            <a:ext cx="381000" cy="304800"/>
          </a:xfrm>
          <a:custGeom>
            <a:avLst/>
            <a:gdLst/>
            <a:ahLst/>
            <a:cxnLst/>
            <a:rect l="l" t="t" r="r" b="b"/>
            <a:pathLst>
              <a:path w="381000" h="30480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ln w="12192">
            <a:solidFill>
              <a:srgbClr val="000000"/>
            </a:solidFill>
          </a:ln>
        </p:spPr>
        <p:txBody>
          <a:bodyPr wrap="square" lIns="0" tIns="0" rIns="0" bIns="0" rtlCol="0"/>
          <a:lstStyle/>
          <a:p>
            <a:endParaRPr/>
          </a:p>
        </p:txBody>
      </p:sp>
      <p:sp>
        <p:nvSpPr>
          <p:cNvPr id="48" name="object 48"/>
          <p:cNvSpPr/>
          <p:nvPr/>
        </p:nvSpPr>
        <p:spPr>
          <a:xfrm>
            <a:off x="1776983" y="1799894"/>
            <a:ext cx="1165669" cy="508838"/>
          </a:xfrm>
          <a:prstGeom prst="rect">
            <a:avLst/>
          </a:prstGeom>
          <a:blipFill>
            <a:blip r:embed="rId10" cstate="print"/>
            <a:stretch>
              <a:fillRect/>
            </a:stretch>
          </a:blipFill>
        </p:spPr>
        <p:txBody>
          <a:bodyPr wrap="square" lIns="0" tIns="0" rIns="0" bIns="0" rtlCol="0"/>
          <a:lstStyle/>
          <a:p>
            <a:endParaRPr/>
          </a:p>
        </p:txBody>
      </p:sp>
      <p:sp>
        <p:nvSpPr>
          <p:cNvPr id="49" name="object 49"/>
          <p:cNvSpPr txBox="1"/>
          <p:nvPr/>
        </p:nvSpPr>
        <p:spPr>
          <a:xfrm>
            <a:off x="1907794" y="1855673"/>
            <a:ext cx="8890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find.html</a:t>
            </a:r>
            <a:endParaRPr sz="1800">
              <a:latin typeface="Arial"/>
              <a:cs typeface="Arial"/>
            </a:endParaRPr>
          </a:p>
        </p:txBody>
      </p:sp>
      <p:sp>
        <p:nvSpPr>
          <p:cNvPr id="50" name="object 50"/>
          <p:cNvSpPr/>
          <p:nvPr/>
        </p:nvSpPr>
        <p:spPr>
          <a:xfrm>
            <a:off x="3505961" y="47251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51" name="object 51"/>
          <p:cNvSpPr/>
          <p:nvPr/>
        </p:nvSpPr>
        <p:spPr>
          <a:xfrm>
            <a:off x="4439411" y="4725161"/>
            <a:ext cx="133350" cy="133350"/>
          </a:xfrm>
          <a:custGeom>
            <a:avLst/>
            <a:gdLst/>
            <a:ahLst/>
            <a:cxnLst/>
            <a:rect l="l" t="t" r="r" b="b"/>
            <a:pathLst>
              <a:path w="133350" h="133350">
                <a:moveTo>
                  <a:pt x="0" y="0"/>
                </a:moveTo>
                <a:lnTo>
                  <a:pt x="26670" y="106680"/>
                </a:lnTo>
                <a:lnTo>
                  <a:pt x="133350" y="133350"/>
                </a:lnTo>
                <a:lnTo>
                  <a:pt x="0" y="0"/>
                </a:lnTo>
                <a:close/>
              </a:path>
            </a:pathLst>
          </a:custGeom>
          <a:solidFill>
            <a:srgbClr val="CDCDCD"/>
          </a:solidFill>
        </p:spPr>
        <p:txBody>
          <a:bodyPr wrap="square" lIns="0" tIns="0" rIns="0" bIns="0" rtlCol="0"/>
          <a:lstStyle/>
          <a:p>
            <a:endParaRPr/>
          </a:p>
        </p:txBody>
      </p:sp>
      <p:sp>
        <p:nvSpPr>
          <p:cNvPr id="52" name="object 52"/>
          <p:cNvSpPr/>
          <p:nvPr/>
        </p:nvSpPr>
        <p:spPr>
          <a:xfrm>
            <a:off x="3505961" y="4725161"/>
            <a:ext cx="1066800" cy="1295400"/>
          </a:xfrm>
          <a:custGeom>
            <a:avLst/>
            <a:gdLst/>
            <a:ahLst/>
            <a:cxnLst/>
            <a:rect l="l" t="t" r="r" b="b"/>
            <a:pathLst>
              <a:path w="1066800" h="1295400">
                <a:moveTo>
                  <a:pt x="933450" y="0"/>
                </a:moveTo>
                <a:lnTo>
                  <a:pt x="960120" y="106680"/>
                </a:lnTo>
                <a:lnTo>
                  <a:pt x="1066800" y="133350"/>
                </a:lnTo>
                <a:lnTo>
                  <a:pt x="933450" y="0"/>
                </a:lnTo>
                <a:lnTo>
                  <a:pt x="0" y="0"/>
                </a:lnTo>
                <a:lnTo>
                  <a:pt x="0" y="1295400"/>
                </a:lnTo>
                <a:lnTo>
                  <a:pt x="1066800" y="1295400"/>
                </a:lnTo>
                <a:lnTo>
                  <a:pt x="1066800" y="133350"/>
                </a:lnTo>
              </a:path>
            </a:pathLst>
          </a:custGeom>
          <a:ln w="28956">
            <a:solidFill>
              <a:srgbClr val="000000"/>
            </a:solidFill>
          </a:ln>
        </p:spPr>
        <p:txBody>
          <a:bodyPr wrap="square" lIns="0" tIns="0" rIns="0" bIns="0" rtlCol="0"/>
          <a:lstStyle/>
          <a:p>
            <a:endParaRPr/>
          </a:p>
        </p:txBody>
      </p:sp>
      <p:sp>
        <p:nvSpPr>
          <p:cNvPr id="53" name="object 53"/>
          <p:cNvSpPr/>
          <p:nvPr/>
        </p:nvSpPr>
        <p:spPr>
          <a:xfrm>
            <a:off x="3658361" y="4877561"/>
            <a:ext cx="381000" cy="381000"/>
          </a:xfrm>
          <a:custGeom>
            <a:avLst/>
            <a:gdLst/>
            <a:ahLst/>
            <a:cxnLst/>
            <a:rect l="l" t="t" r="r" b="b"/>
            <a:pathLst>
              <a:path w="381000" h="381000">
                <a:moveTo>
                  <a:pt x="304164" y="163194"/>
                </a:moveTo>
                <a:lnTo>
                  <a:pt x="304164" y="217805"/>
                </a:lnTo>
                <a:lnTo>
                  <a:pt x="381000" y="190500"/>
                </a:lnTo>
                <a:lnTo>
                  <a:pt x="304164" y="163194"/>
                </a:lnTo>
                <a:close/>
              </a:path>
              <a:path w="381000" h="381000">
                <a:moveTo>
                  <a:pt x="217804" y="304164"/>
                </a:moveTo>
                <a:lnTo>
                  <a:pt x="163195" y="304164"/>
                </a:lnTo>
                <a:lnTo>
                  <a:pt x="190500" y="381000"/>
                </a:lnTo>
                <a:lnTo>
                  <a:pt x="217804" y="304164"/>
                </a:lnTo>
                <a:close/>
              </a:path>
              <a:path w="381000" h="381000">
                <a:moveTo>
                  <a:pt x="90804" y="251460"/>
                </a:moveTo>
                <a:lnTo>
                  <a:pt x="55752" y="325246"/>
                </a:lnTo>
                <a:lnTo>
                  <a:pt x="129539" y="290194"/>
                </a:lnTo>
                <a:lnTo>
                  <a:pt x="90804" y="251460"/>
                </a:lnTo>
                <a:close/>
              </a:path>
              <a:path w="381000" h="381000">
                <a:moveTo>
                  <a:pt x="290195" y="251460"/>
                </a:moveTo>
                <a:lnTo>
                  <a:pt x="251460" y="290194"/>
                </a:lnTo>
                <a:lnTo>
                  <a:pt x="325247" y="325246"/>
                </a:lnTo>
                <a:lnTo>
                  <a:pt x="290195" y="251460"/>
                </a:lnTo>
                <a:close/>
              </a:path>
              <a:path w="381000" h="381000">
                <a:moveTo>
                  <a:pt x="190500" y="95250"/>
                </a:moveTo>
                <a:lnTo>
                  <a:pt x="153435" y="102739"/>
                </a:lnTo>
                <a:lnTo>
                  <a:pt x="123158" y="123158"/>
                </a:lnTo>
                <a:lnTo>
                  <a:pt x="102739" y="153435"/>
                </a:lnTo>
                <a:lnTo>
                  <a:pt x="95250" y="190500"/>
                </a:lnTo>
                <a:lnTo>
                  <a:pt x="102739" y="227564"/>
                </a:lnTo>
                <a:lnTo>
                  <a:pt x="123158" y="257841"/>
                </a:lnTo>
                <a:lnTo>
                  <a:pt x="153435" y="278260"/>
                </a:lnTo>
                <a:lnTo>
                  <a:pt x="190500" y="285750"/>
                </a:lnTo>
                <a:lnTo>
                  <a:pt x="227564" y="278260"/>
                </a:lnTo>
                <a:lnTo>
                  <a:pt x="257841" y="257841"/>
                </a:lnTo>
                <a:lnTo>
                  <a:pt x="278260" y="227564"/>
                </a:lnTo>
                <a:lnTo>
                  <a:pt x="285750" y="190500"/>
                </a:lnTo>
                <a:lnTo>
                  <a:pt x="278260" y="153435"/>
                </a:lnTo>
                <a:lnTo>
                  <a:pt x="257841" y="123158"/>
                </a:lnTo>
                <a:lnTo>
                  <a:pt x="227564" y="102739"/>
                </a:lnTo>
                <a:lnTo>
                  <a:pt x="190500" y="95250"/>
                </a:lnTo>
                <a:close/>
              </a:path>
              <a:path w="381000" h="381000">
                <a:moveTo>
                  <a:pt x="76835" y="163194"/>
                </a:moveTo>
                <a:lnTo>
                  <a:pt x="0" y="190500"/>
                </a:lnTo>
                <a:lnTo>
                  <a:pt x="76835" y="217805"/>
                </a:lnTo>
                <a:lnTo>
                  <a:pt x="76835" y="163194"/>
                </a:lnTo>
                <a:close/>
              </a:path>
              <a:path w="381000" h="381000">
                <a:moveTo>
                  <a:pt x="55752" y="55752"/>
                </a:moveTo>
                <a:lnTo>
                  <a:pt x="90804" y="129539"/>
                </a:lnTo>
                <a:lnTo>
                  <a:pt x="129539" y="90805"/>
                </a:lnTo>
                <a:lnTo>
                  <a:pt x="55752" y="55752"/>
                </a:lnTo>
                <a:close/>
              </a:path>
              <a:path w="381000" h="381000">
                <a:moveTo>
                  <a:pt x="325247" y="55752"/>
                </a:moveTo>
                <a:lnTo>
                  <a:pt x="251460" y="90805"/>
                </a:lnTo>
                <a:lnTo>
                  <a:pt x="290195" y="129539"/>
                </a:lnTo>
                <a:lnTo>
                  <a:pt x="325247" y="55752"/>
                </a:lnTo>
                <a:close/>
              </a:path>
              <a:path w="381000" h="381000">
                <a:moveTo>
                  <a:pt x="190500" y="0"/>
                </a:moveTo>
                <a:lnTo>
                  <a:pt x="163195" y="76835"/>
                </a:lnTo>
                <a:lnTo>
                  <a:pt x="217804" y="76835"/>
                </a:lnTo>
                <a:lnTo>
                  <a:pt x="190500" y="0"/>
                </a:lnTo>
                <a:close/>
              </a:path>
            </a:pathLst>
          </a:custGeom>
          <a:solidFill>
            <a:srgbClr val="FFFFFF"/>
          </a:solidFill>
        </p:spPr>
        <p:txBody>
          <a:bodyPr wrap="square" lIns="0" tIns="0" rIns="0" bIns="0" rtlCol="0"/>
          <a:lstStyle/>
          <a:p>
            <a:endParaRPr/>
          </a:p>
        </p:txBody>
      </p:sp>
      <p:sp>
        <p:nvSpPr>
          <p:cNvPr id="54" name="object 54"/>
          <p:cNvSpPr/>
          <p:nvPr/>
        </p:nvSpPr>
        <p:spPr>
          <a:xfrm>
            <a:off x="3643884" y="4863084"/>
            <a:ext cx="409955" cy="409955"/>
          </a:xfrm>
          <a:prstGeom prst="rect">
            <a:avLst/>
          </a:prstGeom>
          <a:blipFill>
            <a:blip r:embed="rId8" cstate="print"/>
            <a:stretch>
              <a:fillRect/>
            </a:stretch>
          </a:blipFill>
        </p:spPr>
        <p:txBody>
          <a:bodyPr wrap="square" lIns="0" tIns="0" rIns="0" bIns="0" rtlCol="0"/>
          <a:lstStyle/>
          <a:p>
            <a:endParaRPr/>
          </a:p>
        </p:txBody>
      </p:sp>
      <p:sp>
        <p:nvSpPr>
          <p:cNvPr id="55" name="object 55"/>
          <p:cNvSpPr/>
          <p:nvPr/>
        </p:nvSpPr>
        <p:spPr>
          <a:xfrm>
            <a:off x="3734561" y="5182361"/>
            <a:ext cx="685800" cy="609600"/>
          </a:xfrm>
          <a:custGeom>
            <a:avLst/>
            <a:gdLst/>
            <a:ahLst/>
            <a:cxnLst/>
            <a:rect l="l" t="t" r="r" b="b"/>
            <a:pathLst>
              <a:path w="685800" h="609600">
                <a:moveTo>
                  <a:pt x="547370" y="261112"/>
                </a:moveTo>
                <a:lnTo>
                  <a:pt x="547370" y="348488"/>
                </a:lnTo>
                <a:lnTo>
                  <a:pt x="685800" y="304800"/>
                </a:lnTo>
                <a:lnTo>
                  <a:pt x="547370" y="261112"/>
                </a:lnTo>
                <a:close/>
              </a:path>
              <a:path w="685800" h="609600">
                <a:moveTo>
                  <a:pt x="392049" y="486600"/>
                </a:moveTo>
                <a:lnTo>
                  <a:pt x="293750" y="486600"/>
                </a:lnTo>
                <a:lnTo>
                  <a:pt x="342900" y="609600"/>
                </a:lnTo>
                <a:lnTo>
                  <a:pt x="392049" y="486600"/>
                </a:lnTo>
                <a:close/>
              </a:path>
              <a:path w="685800" h="609600">
                <a:moveTo>
                  <a:pt x="163449" y="402463"/>
                </a:moveTo>
                <a:lnTo>
                  <a:pt x="100457" y="520306"/>
                </a:lnTo>
                <a:lnTo>
                  <a:pt x="233045" y="464273"/>
                </a:lnTo>
                <a:lnTo>
                  <a:pt x="163449" y="402463"/>
                </a:lnTo>
                <a:close/>
              </a:path>
              <a:path w="685800" h="609600">
                <a:moveTo>
                  <a:pt x="522350" y="402463"/>
                </a:moveTo>
                <a:lnTo>
                  <a:pt x="452754" y="464273"/>
                </a:lnTo>
                <a:lnTo>
                  <a:pt x="585342" y="520306"/>
                </a:lnTo>
                <a:lnTo>
                  <a:pt x="522350" y="402463"/>
                </a:lnTo>
                <a:close/>
              </a:path>
              <a:path w="685800" h="609600">
                <a:moveTo>
                  <a:pt x="342900" y="152400"/>
                </a:moveTo>
                <a:lnTo>
                  <a:pt x="297303" y="157841"/>
                </a:lnTo>
                <a:lnTo>
                  <a:pt x="256342" y="173199"/>
                </a:lnTo>
                <a:lnTo>
                  <a:pt x="221646" y="197024"/>
                </a:lnTo>
                <a:lnTo>
                  <a:pt x="194846" y="227866"/>
                </a:lnTo>
                <a:lnTo>
                  <a:pt x="177570" y="264274"/>
                </a:lnTo>
                <a:lnTo>
                  <a:pt x="171450" y="304800"/>
                </a:lnTo>
                <a:lnTo>
                  <a:pt x="177570" y="345325"/>
                </a:lnTo>
                <a:lnTo>
                  <a:pt x="194846" y="381733"/>
                </a:lnTo>
                <a:lnTo>
                  <a:pt x="221646" y="412575"/>
                </a:lnTo>
                <a:lnTo>
                  <a:pt x="256342" y="436400"/>
                </a:lnTo>
                <a:lnTo>
                  <a:pt x="297303" y="451758"/>
                </a:lnTo>
                <a:lnTo>
                  <a:pt x="342900" y="457200"/>
                </a:lnTo>
                <a:lnTo>
                  <a:pt x="388496" y="451758"/>
                </a:lnTo>
                <a:lnTo>
                  <a:pt x="429457" y="436400"/>
                </a:lnTo>
                <a:lnTo>
                  <a:pt x="464153" y="412575"/>
                </a:lnTo>
                <a:lnTo>
                  <a:pt x="490953" y="381733"/>
                </a:lnTo>
                <a:lnTo>
                  <a:pt x="508229" y="345325"/>
                </a:lnTo>
                <a:lnTo>
                  <a:pt x="514350" y="304800"/>
                </a:lnTo>
                <a:lnTo>
                  <a:pt x="508229" y="264274"/>
                </a:lnTo>
                <a:lnTo>
                  <a:pt x="490953" y="227866"/>
                </a:lnTo>
                <a:lnTo>
                  <a:pt x="464153" y="197024"/>
                </a:lnTo>
                <a:lnTo>
                  <a:pt x="429457" y="173199"/>
                </a:lnTo>
                <a:lnTo>
                  <a:pt x="388496" y="157841"/>
                </a:lnTo>
                <a:lnTo>
                  <a:pt x="342900" y="152400"/>
                </a:lnTo>
                <a:close/>
              </a:path>
              <a:path w="685800" h="609600">
                <a:moveTo>
                  <a:pt x="138429" y="261112"/>
                </a:moveTo>
                <a:lnTo>
                  <a:pt x="0" y="304800"/>
                </a:lnTo>
                <a:lnTo>
                  <a:pt x="138429" y="348488"/>
                </a:lnTo>
                <a:lnTo>
                  <a:pt x="138429" y="261112"/>
                </a:lnTo>
                <a:close/>
              </a:path>
              <a:path w="685800" h="609600">
                <a:moveTo>
                  <a:pt x="100457" y="89281"/>
                </a:moveTo>
                <a:lnTo>
                  <a:pt x="163449" y="207137"/>
                </a:lnTo>
                <a:lnTo>
                  <a:pt x="233045" y="145287"/>
                </a:lnTo>
                <a:lnTo>
                  <a:pt x="100457" y="89281"/>
                </a:lnTo>
                <a:close/>
              </a:path>
              <a:path w="685800" h="609600">
                <a:moveTo>
                  <a:pt x="585342" y="89281"/>
                </a:moveTo>
                <a:lnTo>
                  <a:pt x="452754" y="145287"/>
                </a:lnTo>
                <a:lnTo>
                  <a:pt x="522350" y="207137"/>
                </a:lnTo>
                <a:lnTo>
                  <a:pt x="585342" y="89281"/>
                </a:lnTo>
                <a:close/>
              </a:path>
              <a:path w="685800" h="609600">
                <a:moveTo>
                  <a:pt x="342900" y="0"/>
                </a:moveTo>
                <a:lnTo>
                  <a:pt x="293750" y="122935"/>
                </a:lnTo>
                <a:lnTo>
                  <a:pt x="392049" y="122935"/>
                </a:lnTo>
                <a:lnTo>
                  <a:pt x="342900" y="0"/>
                </a:lnTo>
                <a:close/>
              </a:path>
            </a:pathLst>
          </a:custGeom>
          <a:solidFill>
            <a:srgbClr val="FFFFFF"/>
          </a:solidFill>
        </p:spPr>
        <p:txBody>
          <a:bodyPr wrap="square" lIns="0" tIns="0" rIns="0" bIns="0" rtlCol="0"/>
          <a:lstStyle/>
          <a:p>
            <a:endParaRPr/>
          </a:p>
        </p:txBody>
      </p:sp>
      <p:sp>
        <p:nvSpPr>
          <p:cNvPr id="56" name="object 56"/>
          <p:cNvSpPr/>
          <p:nvPr/>
        </p:nvSpPr>
        <p:spPr>
          <a:xfrm>
            <a:off x="4281932" y="5443473"/>
            <a:ext cx="138430" cy="87630"/>
          </a:xfrm>
          <a:custGeom>
            <a:avLst/>
            <a:gdLst/>
            <a:ahLst/>
            <a:cxnLst/>
            <a:rect l="l" t="t" r="r" b="b"/>
            <a:pathLst>
              <a:path w="138429" h="87629">
                <a:moveTo>
                  <a:pt x="138429" y="43687"/>
                </a:moveTo>
                <a:lnTo>
                  <a:pt x="0" y="87375"/>
                </a:lnTo>
                <a:lnTo>
                  <a:pt x="0" y="0"/>
                </a:lnTo>
                <a:lnTo>
                  <a:pt x="138429" y="43687"/>
                </a:lnTo>
                <a:close/>
              </a:path>
            </a:pathLst>
          </a:custGeom>
          <a:ln w="28956">
            <a:solidFill>
              <a:srgbClr val="000000"/>
            </a:solidFill>
          </a:ln>
        </p:spPr>
        <p:txBody>
          <a:bodyPr wrap="square" lIns="0" tIns="0" rIns="0" bIns="0" rtlCol="0"/>
          <a:lstStyle/>
          <a:p>
            <a:endParaRPr/>
          </a:p>
        </p:txBody>
      </p:sp>
      <p:sp>
        <p:nvSpPr>
          <p:cNvPr id="57" name="object 57"/>
          <p:cNvSpPr/>
          <p:nvPr/>
        </p:nvSpPr>
        <p:spPr>
          <a:xfrm>
            <a:off x="4187316" y="5271642"/>
            <a:ext cx="132715" cy="118110"/>
          </a:xfrm>
          <a:custGeom>
            <a:avLst/>
            <a:gdLst/>
            <a:ahLst/>
            <a:cxnLst/>
            <a:rect l="l" t="t" r="r" b="b"/>
            <a:pathLst>
              <a:path w="132714" h="118110">
                <a:moveTo>
                  <a:pt x="132587" y="0"/>
                </a:moveTo>
                <a:lnTo>
                  <a:pt x="69596" y="117855"/>
                </a:lnTo>
                <a:lnTo>
                  <a:pt x="0" y="56006"/>
                </a:lnTo>
                <a:lnTo>
                  <a:pt x="132587" y="0"/>
                </a:lnTo>
                <a:close/>
              </a:path>
            </a:pathLst>
          </a:custGeom>
          <a:ln w="28956">
            <a:solidFill>
              <a:srgbClr val="000000"/>
            </a:solidFill>
          </a:ln>
        </p:spPr>
        <p:txBody>
          <a:bodyPr wrap="square" lIns="0" tIns="0" rIns="0" bIns="0" rtlCol="0"/>
          <a:lstStyle/>
          <a:p>
            <a:endParaRPr/>
          </a:p>
        </p:txBody>
      </p:sp>
      <p:sp>
        <p:nvSpPr>
          <p:cNvPr id="58" name="object 58"/>
          <p:cNvSpPr/>
          <p:nvPr/>
        </p:nvSpPr>
        <p:spPr>
          <a:xfrm>
            <a:off x="4028313" y="5182361"/>
            <a:ext cx="98425" cy="123189"/>
          </a:xfrm>
          <a:custGeom>
            <a:avLst/>
            <a:gdLst/>
            <a:ahLst/>
            <a:cxnLst/>
            <a:rect l="l" t="t" r="r" b="b"/>
            <a:pathLst>
              <a:path w="98425" h="123189">
                <a:moveTo>
                  <a:pt x="49149" y="0"/>
                </a:moveTo>
                <a:lnTo>
                  <a:pt x="98298" y="122935"/>
                </a:lnTo>
                <a:lnTo>
                  <a:pt x="0" y="122935"/>
                </a:lnTo>
                <a:lnTo>
                  <a:pt x="49149" y="0"/>
                </a:lnTo>
                <a:close/>
              </a:path>
            </a:pathLst>
          </a:custGeom>
          <a:ln w="28956">
            <a:solidFill>
              <a:srgbClr val="000000"/>
            </a:solidFill>
          </a:ln>
        </p:spPr>
        <p:txBody>
          <a:bodyPr wrap="square" lIns="0" tIns="0" rIns="0" bIns="0" rtlCol="0"/>
          <a:lstStyle/>
          <a:p>
            <a:endParaRPr/>
          </a:p>
        </p:txBody>
      </p:sp>
      <p:sp>
        <p:nvSpPr>
          <p:cNvPr id="59" name="object 59"/>
          <p:cNvSpPr/>
          <p:nvPr/>
        </p:nvSpPr>
        <p:spPr>
          <a:xfrm>
            <a:off x="3835019" y="5271642"/>
            <a:ext cx="132715" cy="118110"/>
          </a:xfrm>
          <a:custGeom>
            <a:avLst/>
            <a:gdLst/>
            <a:ahLst/>
            <a:cxnLst/>
            <a:rect l="l" t="t" r="r" b="b"/>
            <a:pathLst>
              <a:path w="132714" h="118110">
                <a:moveTo>
                  <a:pt x="0" y="0"/>
                </a:moveTo>
                <a:lnTo>
                  <a:pt x="132587" y="56006"/>
                </a:lnTo>
                <a:lnTo>
                  <a:pt x="62991" y="117855"/>
                </a:lnTo>
                <a:lnTo>
                  <a:pt x="0" y="0"/>
                </a:lnTo>
                <a:close/>
              </a:path>
            </a:pathLst>
          </a:custGeom>
          <a:ln w="28956">
            <a:solidFill>
              <a:srgbClr val="000000"/>
            </a:solidFill>
          </a:ln>
        </p:spPr>
        <p:txBody>
          <a:bodyPr wrap="square" lIns="0" tIns="0" rIns="0" bIns="0" rtlCol="0"/>
          <a:lstStyle/>
          <a:p>
            <a:endParaRPr/>
          </a:p>
        </p:txBody>
      </p:sp>
      <p:sp>
        <p:nvSpPr>
          <p:cNvPr id="60" name="object 60"/>
          <p:cNvSpPr/>
          <p:nvPr/>
        </p:nvSpPr>
        <p:spPr>
          <a:xfrm>
            <a:off x="3734561" y="5443473"/>
            <a:ext cx="138430" cy="87630"/>
          </a:xfrm>
          <a:custGeom>
            <a:avLst/>
            <a:gdLst/>
            <a:ahLst/>
            <a:cxnLst/>
            <a:rect l="l" t="t" r="r" b="b"/>
            <a:pathLst>
              <a:path w="138429" h="87629">
                <a:moveTo>
                  <a:pt x="0" y="43687"/>
                </a:moveTo>
                <a:lnTo>
                  <a:pt x="138429" y="0"/>
                </a:lnTo>
                <a:lnTo>
                  <a:pt x="138429" y="87375"/>
                </a:lnTo>
                <a:lnTo>
                  <a:pt x="0" y="43687"/>
                </a:lnTo>
                <a:close/>
              </a:path>
            </a:pathLst>
          </a:custGeom>
          <a:ln w="28956">
            <a:solidFill>
              <a:srgbClr val="000000"/>
            </a:solidFill>
          </a:ln>
        </p:spPr>
        <p:txBody>
          <a:bodyPr wrap="square" lIns="0" tIns="0" rIns="0" bIns="0" rtlCol="0"/>
          <a:lstStyle/>
          <a:p>
            <a:endParaRPr/>
          </a:p>
        </p:txBody>
      </p:sp>
      <p:sp>
        <p:nvSpPr>
          <p:cNvPr id="61" name="object 61"/>
          <p:cNvSpPr/>
          <p:nvPr/>
        </p:nvSpPr>
        <p:spPr>
          <a:xfrm>
            <a:off x="3835019" y="5584825"/>
            <a:ext cx="132715" cy="118110"/>
          </a:xfrm>
          <a:custGeom>
            <a:avLst/>
            <a:gdLst/>
            <a:ahLst/>
            <a:cxnLst/>
            <a:rect l="l" t="t" r="r" b="b"/>
            <a:pathLst>
              <a:path w="132714" h="118110">
                <a:moveTo>
                  <a:pt x="0" y="117843"/>
                </a:moveTo>
                <a:lnTo>
                  <a:pt x="62991" y="0"/>
                </a:lnTo>
                <a:lnTo>
                  <a:pt x="132587" y="61810"/>
                </a:lnTo>
                <a:lnTo>
                  <a:pt x="0" y="117843"/>
                </a:lnTo>
                <a:close/>
              </a:path>
            </a:pathLst>
          </a:custGeom>
          <a:ln w="28956">
            <a:solidFill>
              <a:srgbClr val="000000"/>
            </a:solidFill>
          </a:ln>
        </p:spPr>
        <p:txBody>
          <a:bodyPr wrap="square" lIns="0" tIns="0" rIns="0" bIns="0" rtlCol="0"/>
          <a:lstStyle/>
          <a:p>
            <a:endParaRPr/>
          </a:p>
        </p:txBody>
      </p:sp>
      <p:sp>
        <p:nvSpPr>
          <p:cNvPr id="62" name="object 62"/>
          <p:cNvSpPr/>
          <p:nvPr/>
        </p:nvSpPr>
        <p:spPr>
          <a:xfrm>
            <a:off x="4028313" y="5668962"/>
            <a:ext cx="98425" cy="123189"/>
          </a:xfrm>
          <a:custGeom>
            <a:avLst/>
            <a:gdLst/>
            <a:ahLst/>
            <a:cxnLst/>
            <a:rect l="l" t="t" r="r" b="b"/>
            <a:pathLst>
              <a:path w="98425" h="123189">
                <a:moveTo>
                  <a:pt x="49149" y="122999"/>
                </a:moveTo>
                <a:lnTo>
                  <a:pt x="0" y="0"/>
                </a:lnTo>
                <a:lnTo>
                  <a:pt x="98298" y="0"/>
                </a:lnTo>
                <a:lnTo>
                  <a:pt x="49149" y="122999"/>
                </a:lnTo>
                <a:close/>
              </a:path>
            </a:pathLst>
          </a:custGeom>
          <a:ln w="28955">
            <a:solidFill>
              <a:srgbClr val="000000"/>
            </a:solidFill>
          </a:ln>
        </p:spPr>
        <p:txBody>
          <a:bodyPr wrap="square" lIns="0" tIns="0" rIns="0" bIns="0" rtlCol="0"/>
          <a:lstStyle/>
          <a:p>
            <a:endParaRPr/>
          </a:p>
        </p:txBody>
      </p:sp>
      <p:sp>
        <p:nvSpPr>
          <p:cNvPr id="63" name="object 63"/>
          <p:cNvSpPr/>
          <p:nvPr/>
        </p:nvSpPr>
        <p:spPr>
          <a:xfrm>
            <a:off x="4187316" y="5584825"/>
            <a:ext cx="132715" cy="118110"/>
          </a:xfrm>
          <a:custGeom>
            <a:avLst/>
            <a:gdLst/>
            <a:ahLst/>
            <a:cxnLst/>
            <a:rect l="l" t="t" r="r" b="b"/>
            <a:pathLst>
              <a:path w="132714" h="118110">
                <a:moveTo>
                  <a:pt x="132587" y="117843"/>
                </a:moveTo>
                <a:lnTo>
                  <a:pt x="0" y="61810"/>
                </a:lnTo>
                <a:lnTo>
                  <a:pt x="69596" y="0"/>
                </a:lnTo>
                <a:lnTo>
                  <a:pt x="132587" y="117843"/>
                </a:lnTo>
                <a:close/>
              </a:path>
            </a:pathLst>
          </a:custGeom>
          <a:ln w="28956">
            <a:solidFill>
              <a:srgbClr val="000000"/>
            </a:solidFill>
          </a:ln>
        </p:spPr>
        <p:txBody>
          <a:bodyPr wrap="square" lIns="0" tIns="0" rIns="0" bIns="0" rtlCol="0"/>
          <a:lstStyle/>
          <a:p>
            <a:endParaRPr/>
          </a:p>
        </p:txBody>
      </p:sp>
      <p:sp>
        <p:nvSpPr>
          <p:cNvPr id="64" name="object 64"/>
          <p:cNvSpPr/>
          <p:nvPr/>
        </p:nvSpPr>
        <p:spPr>
          <a:xfrm>
            <a:off x="3906011" y="5334761"/>
            <a:ext cx="342900" cy="304800"/>
          </a:xfrm>
          <a:custGeom>
            <a:avLst/>
            <a:gdLst/>
            <a:ahLst/>
            <a:cxnLst/>
            <a:rect l="l" t="t" r="r" b="b"/>
            <a:pathLst>
              <a:path w="342900" h="304800">
                <a:moveTo>
                  <a:pt x="0" y="152400"/>
                </a:moveTo>
                <a:lnTo>
                  <a:pt x="6120" y="111874"/>
                </a:lnTo>
                <a:lnTo>
                  <a:pt x="23396" y="75466"/>
                </a:lnTo>
                <a:lnTo>
                  <a:pt x="50196" y="44624"/>
                </a:lnTo>
                <a:lnTo>
                  <a:pt x="84892" y="20799"/>
                </a:lnTo>
                <a:lnTo>
                  <a:pt x="125853" y="5441"/>
                </a:lnTo>
                <a:lnTo>
                  <a:pt x="171450" y="0"/>
                </a:lnTo>
                <a:lnTo>
                  <a:pt x="217046" y="5441"/>
                </a:lnTo>
                <a:lnTo>
                  <a:pt x="258007" y="20799"/>
                </a:lnTo>
                <a:lnTo>
                  <a:pt x="292703" y="44624"/>
                </a:lnTo>
                <a:lnTo>
                  <a:pt x="319503" y="75466"/>
                </a:lnTo>
                <a:lnTo>
                  <a:pt x="336779" y="111874"/>
                </a:lnTo>
                <a:lnTo>
                  <a:pt x="342900" y="152400"/>
                </a:lnTo>
                <a:lnTo>
                  <a:pt x="336779" y="192925"/>
                </a:lnTo>
                <a:lnTo>
                  <a:pt x="319503" y="229333"/>
                </a:lnTo>
                <a:lnTo>
                  <a:pt x="292703" y="260175"/>
                </a:lnTo>
                <a:lnTo>
                  <a:pt x="258007" y="284000"/>
                </a:lnTo>
                <a:lnTo>
                  <a:pt x="217046" y="299358"/>
                </a:lnTo>
                <a:lnTo>
                  <a:pt x="171450" y="304800"/>
                </a:lnTo>
                <a:lnTo>
                  <a:pt x="125853" y="299358"/>
                </a:lnTo>
                <a:lnTo>
                  <a:pt x="84892" y="284000"/>
                </a:lnTo>
                <a:lnTo>
                  <a:pt x="50196" y="260175"/>
                </a:lnTo>
                <a:lnTo>
                  <a:pt x="23396" y="229333"/>
                </a:lnTo>
                <a:lnTo>
                  <a:pt x="6120" y="192925"/>
                </a:lnTo>
                <a:lnTo>
                  <a:pt x="0" y="152400"/>
                </a:lnTo>
                <a:close/>
              </a:path>
            </a:pathLst>
          </a:custGeom>
          <a:ln w="28956">
            <a:solidFill>
              <a:srgbClr val="000000"/>
            </a:solidFill>
          </a:ln>
        </p:spPr>
        <p:txBody>
          <a:bodyPr wrap="square" lIns="0" tIns="0" rIns="0" bIns="0" rtlCol="0"/>
          <a:lstStyle/>
          <a:p>
            <a:endParaRPr/>
          </a:p>
        </p:txBody>
      </p:sp>
      <p:sp>
        <p:nvSpPr>
          <p:cNvPr id="65" name="object 65"/>
          <p:cNvSpPr/>
          <p:nvPr/>
        </p:nvSpPr>
        <p:spPr>
          <a:xfrm>
            <a:off x="1512188" y="3048761"/>
            <a:ext cx="946785" cy="1607820"/>
          </a:xfrm>
          <a:custGeom>
            <a:avLst/>
            <a:gdLst/>
            <a:ahLst/>
            <a:cxnLst/>
            <a:rect l="l" t="t" r="r" b="b"/>
            <a:pathLst>
              <a:path w="946785" h="1607820">
                <a:moveTo>
                  <a:pt x="57404" y="1492504"/>
                </a:moveTo>
                <a:lnTo>
                  <a:pt x="0" y="1592961"/>
                </a:lnTo>
                <a:lnTo>
                  <a:pt x="25146" y="1607439"/>
                </a:lnTo>
                <a:lnTo>
                  <a:pt x="82550" y="1506855"/>
                </a:lnTo>
                <a:lnTo>
                  <a:pt x="57404" y="1492504"/>
                </a:lnTo>
                <a:close/>
              </a:path>
              <a:path w="946785" h="1607820">
                <a:moveTo>
                  <a:pt x="157987" y="1316482"/>
                </a:moveTo>
                <a:lnTo>
                  <a:pt x="100584" y="1417065"/>
                </a:lnTo>
                <a:lnTo>
                  <a:pt x="125730" y="1431417"/>
                </a:lnTo>
                <a:lnTo>
                  <a:pt x="183134" y="1330833"/>
                </a:lnTo>
                <a:lnTo>
                  <a:pt x="157987" y="1316482"/>
                </a:lnTo>
                <a:close/>
              </a:path>
              <a:path w="946785" h="1607820">
                <a:moveTo>
                  <a:pt x="258572" y="1140460"/>
                </a:moveTo>
                <a:lnTo>
                  <a:pt x="201168" y="1241044"/>
                </a:lnTo>
                <a:lnTo>
                  <a:pt x="226313" y="1255395"/>
                </a:lnTo>
                <a:lnTo>
                  <a:pt x="283718" y="1154811"/>
                </a:lnTo>
                <a:lnTo>
                  <a:pt x="258572" y="1140460"/>
                </a:lnTo>
                <a:close/>
              </a:path>
              <a:path w="946785" h="1607820">
                <a:moveTo>
                  <a:pt x="359156" y="964438"/>
                </a:moveTo>
                <a:lnTo>
                  <a:pt x="301752" y="1065021"/>
                </a:lnTo>
                <a:lnTo>
                  <a:pt x="326771" y="1079373"/>
                </a:lnTo>
                <a:lnTo>
                  <a:pt x="384302" y="978915"/>
                </a:lnTo>
                <a:lnTo>
                  <a:pt x="359156" y="964438"/>
                </a:lnTo>
                <a:close/>
              </a:path>
              <a:path w="946785" h="1607820">
                <a:moveTo>
                  <a:pt x="459740" y="788543"/>
                </a:moveTo>
                <a:lnTo>
                  <a:pt x="402209" y="889126"/>
                </a:lnTo>
                <a:lnTo>
                  <a:pt x="427355" y="903477"/>
                </a:lnTo>
                <a:lnTo>
                  <a:pt x="484886" y="802894"/>
                </a:lnTo>
                <a:lnTo>
                  <a:pt x="459740" y="788543"/>
                </a:lnTo>
                <a:close/>
              </a:path>
              <a:path w="946785" h="1607820">
                <a:moveTo>
                  <a:pt x="560324" y="612520"/>
                </a:moveTo>
                <a:lnTo>
                  <a:pt x="502793" y="713105"/>
                </a:lnTo>
                <a:lnTo>
                  <a:pt x="527938" y="727456"/>
                </a:lnTo>
                <a:lnTo>
                  <a:pt x="585469" y="626871"/>
                </a:lnTo>
                <a:lnTo>
                  <a:pt x="560324" y="612520"/>
                </a:lnTo>
                <a:close/>
              </a:path>
              <a:path w="946785" h="1607820">
                <a:moveTo>
                  <a:pt x="660908" y="436499"/>
                </a:moveTo>
                <a:lnTo>
                  <a:pt x="603377" y="537083"/>
                </a:lnTo>
                <a:lnTo>
                  <a:pt x="628523" y="551434"/>
                </a:lnTo>
                <a:lnTo>
                  <a:pt x="685927" y="450850"/>
                </a:lnTo>
                <a:lnTo>
                  <a:pt x="660908" y="436499"/>
                </a:lnTo>
                <a:close/>
              </a:path>
              <a:path w="946785" h="1607820">
                <a:moveTo>
                  <a:pt x="761365" y="260603"/>
                </a:moveTo>
                <a:lnTo>
                  <a:pt x="703961" y="361061"/>
                </a:lnTo>
                <a:lnTo>
                  <a:pt x="729107" y="375538"/>
                </a:lnTo>
                <a:lnTo>
                  <a:pt x="786511" y="274954"/>
                </a:lnTo>
                <a:lnTo>
                  <a:pt x="761365" y="260603"/>
                </a:lnTo>
                <a:close/>
              </a:path>
              <a:path w="946785" h="1607820">
                <a:moveTo>
                  <a:pt x="861949" y="84582"/>
                </a:moveTo>
                <a:lnTo>
                  <a:pt x="804544" y="185165"/>
                </a:lnTo>
                <a:lnTo>
                  <a:pt x="829691" y="199516"/>
                </a:lnTo>
                <a:lnTo>
                  <a:pt x="887094" y="98933"/>
                </a:lnTo>
                <a:lnTo>
                  <a:pt x="861949" y="84582"/>
                </a:lnTo>
                <a:close/>
              </a:path>
              <a:path w="946785" h="1607820">
                <a:moveTo>
                  <a:pt x="926973" y="0"/>
                </a:moveTo>
                <a:lnTo>
                  <a:pt x="821055" y="39497"/>
                </a:lnTo>
                <a:lnTo>
                  <a:pt x="946785" y="111378"/>
                </a:lnTo>
                <a:lnTo>
                  <a:pt x="926973" y="0"/>
                </a:lnTo>
                <a:close/>
              </a:path>
            </a:pathLst>
          </a:custGeom>
          <a:solidFill>
            <a:srgbClr val="000000"/>
          </a:solidFill>
        </p:spPr>
        <p:txBody>
          <a:bodyPr wrap="square" lIns="0" tIns="0" rIns="0" bIns="0" rtlCol="0"/>
          <a:lstStyle/>
          <a:p>
            <a:endParaRPr/>
          </a:p>
        </p:txBody>
      </p:sp>
      <p:sp>
        <p:nvSpPr>
          <p:cNvPr id="66" name="object 66"/>
          <p:cNvSpPr/>
          <p:nvPr/>
        </p:nvSpPr>
        <p:spPr>
          <a:xfrm>
            <a:off x="3353561" y="2519172"/>
            <a:ext cx="1828800" cy="144780"/>
          </a:xfrm>
          <a:custGeom>
            <a:avLst/>
            <a:gdLst/>
            <a:ahLst/>
            <a:cxnLst/>
            <a:rect l="l" t="t" r="r" b="b"/>
            <a:pathLst>
              <a:path w="1828800" h="144780">
                <a:moveTo>
                  <a:pt x="115824" y="57912"/>
                </a:moveTo>
                <a:lnTo>
                  <a:pt x="0" y="57912"/>
                </a:lnTo>
                <a:lnTo>
                  <a:pt x="0" y="86867"/>
                </a:lnTo>
                <a:lnTo>
                  <a:pt x="115824" y="86867"/>
                </a:lnTo>
                <a:lnTo>
                  <a:pt x="115824" y="57912"/>
                </a:lnTo>
                <a:close/>
              </a:path>
              <a:path w="1828800" h="144780">
                <a:moveTo>
                  <a:pt x="318515" y="57912"/>
                </a:moveTo>
                <a:lnTo>
                  <a:pt x="202691" y="57912"/>
                </a:lnTo>
                <a:lnTo>
                  <a:pt x="202691" y="86867"/>
                </a:lnTo>
                <a:lnTo>
                  <a:pt x="318515" y="86867"/>
                </a:lnTo>
                <a:lnTo>
                  <a:pt x="318515" y="57912"/>
                </a:lnTo>
                <a:close/>
              </a:path>
              <a:path w="1828800" h="144780">
                <a:moveTo>
                  <a:pt x="521208" y="57912"/>
                </a:moveTo>
                <a:lnTo>
                  <a:pt x="405384" y="57912"/>
                </a:lnTo>
                <a:lnTo>
                  <a:pt x="405384" y="86867"/>
                </a:lnTo>
                <a:lnTo>
                  <a:pt x="521208" y="86867"/>
                </a:lnTo>
                <a:lnTo>
                  <a:pt x="521208" y="57912"/>
                </a:lnTo>
                <a:close/>
              </a:path>
              <a:path w="1828800" h="144780">
                <a:moveTo>
                  <a:pt x="723900" y="57912"/>
                </a:moveTo>
                <a:lnTo>
                  <a:pt x="608076" y="57912"/>
                </a:lnTo>
                <a:lnTo>
                  <a:pt x="608076" y="86867"/>
                </a:lnTo>
                <a:lnTo>
                  <a:pt x="723900" y="86867"/>
                </a:lnTo>
                <a:lnTo>
                  <a:pt x="723900" y="57912"/>
                </a:lnTo>
                <a:close/>
              </a:path>
              <a:path w="1828800" h="144780">
                <a:moveTo>
                  <a:pt x="926591" y="57912"/>
                </a:moveTo>
                <a:lnTo>
                  <a:pt x="810767" y="57912"/>
                </a:lnTo>
                <a:lnTo>
                  <a:pt x="810767" y="86867"/>
                </a:lnTo>
                <a:lnTo>
                  <a:pt x="926591" y="86867"/>
                </a:lnTo>
                <a:lnTo>
                  <a:pt x="926591" y="57912"/>
                </a:lnTo>
                <a:close/>
              </a:path>
              <a:path w="1828800" h="144780">
                <a:moveTo>
                  <a:pt x="1129284" y="57912"/>
                </a:moveTo>
                <a:lnTo>
                  <a:pt x="1013460" y="57912"/>
                </a:lnTo>
                <a:lnTo>
                  <a:pt x="1013460" y="86867"/>
                </a:lnTo>
                <a:lnTo>
                  <a:pt x="1129284" y="86867"/>
                </a:lnTo>
                <a:lnTo>
                  <a:pt x="1129284" y="57912"/>
                </a:lnTo>
                <a:close/>
              </a:path>
              <a:path w="1828800" h="144780">
                <a:moveTo>
                  <a:pt x="1331976" y="57912"/>
                </a:moveTo>
                <a:lnTo>
                  <a:pt x="1216152" y="57912"/>
                </a:lnTo>
                <a:lnTo>
                  <a:pt x="1216152" y="86867"/>
                </a:lnTo>
                <a:lnTo>
                  <a:pt x="1331976" y="86867"/>
                </a:lnTo>
                <a:lnTo>
                  <a:pt x="1331976" y="57912"/>
                </a:lnTo>
                <a:close/>
              </a:path>
              <a:path w="1828800" h="144780">
                <a:moveTo>
                  <a:pt x="1534667" y="57912"/>
                </a:moveTo>
                <a:lnTo>
                  <a:pt x="1418843" y="57912"/>
                </a:lnTo>
                <a:lnTo>
                  <a:pt x="1418843" y="86867"/>
                </a:lnTo>
                <a:lnTo>
                  <a:pt x="1534667" y="86867"/>
                </a:lnTo>
                <a:lnTo>
                  <a:pt x="1534667" y="57912"/>
                </a:lnTo>
                <a:close/>
              </a:path>
              <a:path w="1828800" h="144780">
                <a:moveTo>
                  <a:pt x="1737360" y="57912"/>
                </a:moveTo>
                <a:lnTo>
                  <a:pt x="1621536" y="57912"/>
                </a:lnTo>
                <a:lnTo>
                  <a:pt x="1621536" y="86867"/>
                </a:lnTo>
                <a:lnTo>
                  <a:pt x="1737360" y="86867"/>
                </a:lnTo>
                <a:lnTo>
                  <a:pt x="1737360" y="57912"/>
                </a:lnTo>
                <a:close/>
              </a:path>
              <a:path w="1828800" h="144780">
                <a:moveTo>
                  <a:pt x="1741932" y="0"/>
                </a:moveTo>
                <a:lnTo>
                  <a:pt x="1741932" y="144779"/>
                </a:lnTo>
                <a:lnTo>
                  <a:pt x="1828800" y="72389"/>
                </a:lnTo>
                <a:lnTo>
                  <a:pt x="1741932" y="0"/>
                </a:lnTo>
                <a:close/>
              </a:path>
            </a:pathLst>
          </a:custGeom>
          <a:solidFill>
            <a:srgbClr val="000000"/>
          </a:solidFill>
        </p:spPr>
        <p:txBody>
          <a:bodyPr wrap="square" lIns="0" tIns="0" rIns="0" bIns="0" rtlCol="0"/>
          <a:lstStyle/>
          <a:p>
            <a:endParaRPr/>
          </a:p>
        </p:txBody>
      </p:sp>
      <p:sp>
        <p:nvSpPr>
          <p:cNvPr id="67" name="object 67"/>
          <p:cNvSpPr/>
          <p:nvPr/>
        </p:nvSpPr>
        <p:spPr>
          <a:xfrm>
            <a:off x="4316348" y="3042539"/>
            <a:ext cx="879475" cy="1758950"/>
          </a:xfrm>
          <a:custGeom>
            <a:avLst/>
            <a:gdLst/>
            <a:ahLst/>
            <a:cxnLst/>
            <a:rect l="l" t="t" r="r" b="b"/>
            <a:pathLst>
              <a:path w="879475" h="1758950">
                <a:moveTo>
                  <a:pt x="852931" y="0"/>
                </a:moveTo>
                <a:lnTo>
                  <a:pt x="803021" y="104521"/>
                </a:lnTo>
                <a:lnTo>
                  <a:pt x="829055" y="116966"/>
                </a:lnTo>
                <a:lnTo>
                  <a:pt x="879093" y="12446"/>
                </a:lnTo>
                <a:lnTo>
                  <a:pt x="852931" y="0"/>
                </a:lnTo>
                <a:close/>
              </a:path>
              <a:path w="879475" h="1758950">
                <a:moveTo>
                  <a:pt x="765555" y="182880"/>
                </a:moveTo>
                <a:lnTo>
                  <a:pt x="715517" y="287274"/>
                </a:lnTo>
                <a:lnTo>
                  <a:pt x="741679" y="299847"/>
                </a:lnTo>
                <a:lnTo>
                  <a:pt x="791590" y="195325"/>
                </a:lnTo>
                <a:lnTo>
                  <a:pt x="765555" y="182880"/>
                </a:lnTo>
                <a:close/>
              </a:path>
              <a:path w="879475" h="1758950">
                <a:moveTo>
                  <a:pt x="678052" y="365633"/>
                </a:moveTo>
                <a:lnTo>
                  <a:pt x="628014" y="470153"/>
                </a:lnTo>
                <a:lnTo>
                  <a:pt x="654176" y="482726"/>
                </a:lnTo>
                <a:lnTo>
                  <a:pt x="704214" y="378206"/>
                </a:lnTo>
                <a:lnTo>
                  <a:pt x="678052" y="365633"/>
                </a:lnTo>
                <a:close/>
              </a:path>
              <a:path w="879475" h="1758950">
                <a:moveTo>
                  <a:pt x="590550" y="548513"/>
                </a:moveTo>
                <a:lnTo>
                  <a:pt x="540638" y="653034"/>
                </a:lnTo>
                <a:lnTo>
                  <a:pt x="566801" y="665480"/>
                </a:lnTo>
                <a:lnTo>
                  <a:pt x="616712" y="561086"/>
                </a:lnTo>
                <a:lnTo>
                  <a:pt x="590550" y="548513"/>
                </a:lnTo>
                <a:close/>
              </a:path>
              <a:path w="879475" h="1758950">
                <a:moveTo>
                  <a:pt x="503174" y="731393"/>
                </a:moveTo>
                <a:lnTo>
                  <a:pt x="453136" y="835913"/>
                </a:lnTo>
                <a:lnTo>
                  <a:pt x="479298" y="848360"/>
                </a:lnTo>
                <a:lnTo>
                  <a:pt x="529209" y="743838"/>
                </a:lnTo>
                <a:lnTo>
                  <a:pt x="503174" y="731393"/>
                </a:lnTo>
                <a:close/>
              </a:path>
              <a:path w="879475" h="1758950">
                <a:moveTo>
                  <a:pt x="415671" y="914273"/>
                </a:moveTo>
                <a:lnTo>
                  <a:pt x="365760" y="1018794"/>
                </a:lnTo>
                <a:lnTo>
                  <a:pt x="391795" y="1031240"/>
                </a:lnTo>
                <a:lnTo>
                  <a:pt x="441833" y="926719"/>
                </a:lnTo>
                <a:lnTo>
                  <a:pt x="415671" y="914273"/>
                </a:lnTo>
                <a:close/>
              </a:path>
              <a:path w="879475" h="1758950">
                <a:moveTo>
                  <a:pt x="328295" y="1097153"/>
                </a:moveTo>
                <a:lnTo>
                  <a:pt x="278256" y="1201547"/>
                </a:lnTo>
                <a:lnTo>
                  <a:pt x="304418" y="1214120"/>
                </a:lnTo>
                <a:lnTo>
                  <a:pt x="354329" y="1109599"/>
                </a:lnTo>
                <a:lnTo>
                  <a:pt x="328295" y="1097153"/>
                </a:lnTo>
                <a:close/>
              </a:path>
              <a:path w="879475" h="1758950">
                <a:moveTo>
                  <a:pt x="240791" y="1279906"/>
                </a:moveTo>
                <a:lnTo>
                  <a:pt x="190753" y="1384427"/>
                </a:lnTo>
                <a:lnTo>
                  <a:pt x="216915" y="1397000"/>
                </a:lnTo>
                <a:lnTo>
                  <a:pt x="266953" y="1292479"/>
                </a:lnTo>
                <a:lnTo>
                  <a:pt x="240791" y="1279906"/>
                </a:lnTo>
                <a:close/>
              </a:path>
              <a:path w="879475" h="1758950">
                <a:moveTo>
                  <a:pt x="153288" y="1462786"/>
                </a:moveTo>
                <a:lnTo>
                  <a:pt x="103377" y="1567307"/>
                </a:lnTo>
                <a:lnTo>
                  <a:pt x="129539" y="1579753"/>
                </a:lnTo>
                <a:lnTo>
                  <a:pt x="179450" y="1475359"/>
                </a:lnTo>
                <a:lnTo>
                  <a:pt x="153288" y="1462786"/>
                </a:lnTo>
                <a:close/>
              </a:path>
              <a:path w="879475" h="1758950">
                <a:moveTo>
                  <a:pt x="0" y="1649222"/>
                </a:moveTo>
                <a:lnTo>
                  <a:pt x="27812" y="1758823"/>
                </a:lnTo>
                <a:lnTo>
                  <a:pt x="130555" y="1711706"/>
                </a:lnTo>
                <a:lnTo>
                  <a:pt x="105612" y="1699768"/>
                </a:lnTo>
                <a:lnTo>
                  <a:pt x="72136" y="1699768"/>
                </a:lnTo>
                <a:lnTo>
                  <a:pt x="45974" y="1687322"/>
                </a:lnTo>
                <a:lnTo>
                  <a:pt x="52242" y="1674225"/>
                </a:lnTo>
                <a:lnTo>
                  <a:pt x="0" y="1649222"/>
                </a:lnTo>
                <a:close/>
              </a:path>
              <a:path w="879475" h="1758950">
                <a:moveTo>
                  <a:pt x="52242" y="1674225"/>
                </a:moveTo>
                <a:lnTo>
                  <a:pt x="45974" y="1687322"/>
                </a:lnTo>
                <a:lnTo>
                  <a:pt x="72136" y="1699768"/>
                </a:lnTo>
                <a:lnTo>
                  <a:pt x="78343" y="1686716"/>
                </a:lnTo>
                <a:lnTo>
                  <a:pt x="52242" y="1674225"/>
                </a:lnTo>
                <a:close/>
              </a:path>
              <a:path w="879475" h="1758950">
                <a:moveTo>
                  <a:pt x="78343" y="1686716"/>
                </a:moveTo>
                <a:lnTo>
                  <a:pt x="72136" y="1699768"/>
                </a:lnTo>
                <a:lnTo>
                  <a:pt x="105612" y="1699768"/>
                </a:lnTo>
                <a:lnTo>
                  <a:pt x="78343" y="1686716"/>
                </a:lnTo>
                <a:close/>
              </a:path>
              <a:path w="879475" h="1758950">
                <a:moveTo>
                  <a:pt x="65912" y="1645666"/>
                </a:moveTo>
                <a:lnTo>
                  <a:pt x="52242" y="1674225"/>
                </a:lnTo>
                <a:lnTo>
                  <a:pt x="78343" y="1686716"/>
                </a:lnTo>
                <a:lnTo>
                  <a:pt x="91948" y="1658112"/>
                </a:lnTo>
                <a:lnTo>
                  <a:pt x="65912" y="1645666"/>
                </a:lnTo>
                <a:close/>
              </a:path>
            </a:pathLst>
          </a:custGeom>
          <a:solidFill>
            <a:srgbClr val="000000"/>
          </a:solidFill>
        </p:spPr>
        <p:txBody>
          <a:bodyPr wrap="square" lIns="0" tIns="0" rIns="0" bIns="0" rtlCol="0"/>
          <a:lstStyle/>
          <a:p>
            <a:endParaRPr/>
          </a:p>
        </p:txBody>
      </p:sp>
      <p:sp>
        <p:nvSpPr>
          <p:cNvPr id="68" name="object 68"/>
          <p:cNvSpPr/>
          <p:nvPr/>
        </p:nvSpPr>
        <p:spPr>
          <a:xfrm>
            <a:off x="6416802" y="3429634"/>
            <a:ext cx="144780" cy="1289685"/>
          </a:xfrm>
          <a:custGeom>
            <a:avLst/>
            <a:gdLst/>
            <a:ahLst/>
            <a:cxnLst/>
            <a:rect l="l" t="t" r="r" b="b"/>
            <a:pathLst>
              <a:path w="144779" h="1289685">
                <a:moveTo>
                  <a:pt x="75437" y="0"/>
                </a:moveTo>
                <a:lnTo>
                  <a:pt x="46482" y="253"/>
                </a:lnTo>
                <a:lnTo>
                  <a:pt x="47625" y="116077"/>
                </a:lnTo>
                <a:lnTo>
                  <a:pt x="76581" y="115824"/>
                </a:lnTo>
                <a:lnTo>
                  <a:pt x="75437" y="0"/>
                </a:lnTo>
                <a:close/>
              </a:path>
              <a:path w="144779" h="1289685">
                <a:moveTo>
                  <a:pt x="77343" y="202691"/>
                </a:moveTo>
                <a:lnTo>
                  <a:pt x="48387" y="202945"/>
                </a:lnTo>
                <a:lnTo>
                  <a:pt x="49530" y="318769"/>
                </a:lnTo>
                <a:lnTo>
                  <a:pt x="78486" y="318515"/>
                </a:lnTo>
                <a:lnTo>
                  <a:pt x="77343" y="202691"/>
                </a:lnTo>
                <a:close/>
              </a:path>
              <a:path w="144779" h="1289685">
                <a:moveTo>
                  <a:pt x="79248" y="405383"/>
                </a:moveTo>
                <a:lnTo>
                  <a:pt x="50292" y="405638"/>
                </a:lnTo>
                <a:lnTo>
                  <a:pt x="51435" y="521462"/>
                </a:lnTo>
                <a:lnTo>
                  <a:pt x="80390" y="521207"/>
                </a:lnTo>
                <a:lnTo>
                  <a:pt x="79248" y="405383"/>
                </a:lnTo>
                <a:close/>
              </a:path>
              <a:path w="144779" h="1289685">
                <a:moveTo>
                  <a:pt x="81152" y="608076"/>
                </a:moveTo>
                <a:lnTo>
                  <a:pt x="52197" y="608329"/>
                </a:lnTo>
                <a:lnTo>
                  <a:pt x="53339" y="724153"/>
                </a:lnTo>
                <a:lnTo>
                  <a:pt x="82296" y="723900"/>
                </a:lnTo>
                <a:lnTo>
                  <a:pt x="81152" y="608076"/>
                </a:lnTo>
                <a:close/>
              </a:path>
              <a:path w="144779" h="1289685">
                <a:moveTo>
                  <a:pt x="83058" y="810767"/>
                </a:moveTo>
                <a:lnTo>
                  <a:pt x="54101" y="811021"/>
                </a:lnTo>
                <a:lnTo>
                  <a:pt x="55245" y="926845"/>
                </a:lnTo>
                <a:lnTo>
                  <a:pt x="84200" y="926591"/>
                </a:lnTo>
                <a:lnTo>
                  <a:pt x="83058" y="810767"/>
                </a:lnTo>
                <a:close/>
              </a:path>
              <a:path w="144779" h="1289685">
                <a:moveTo>
                  <a:pt x="84962" y="1013459"/>
                </a:moveTo>
                <a:lnTo>
                  <a:pt x="56007" y="1013713"/>
                </a:lnTo>
                <a:lnTo>
                  <a:pt x="57150" y="1129538"/>
                </a:lnTo>
                <a:lnTo>
                  <a:pt x="86105" y="1129283"/>
                </a:lnTo>
                <a:lnTo>
                  <a:pt x="84962" y="1013459"/>
                </a:lnTo>
                <a:close/>
              </a:path>
              <a:path w="144779" h="1289685">
                <a:moveTo>
                  <a:pt x="144652" y="1201927"/>
                </a:moveTo>
                <a:lnTo>
                  <a:pt x="0" y="1203197"/>
                </a:lnTo>
                <a:lnTo>
                  <a:pt x="73151" y="1289431"/>
                </a:lnTo>
                <a:lnTo>
                  <a:pt x="132199" y="1217167"/>
                </a:lnTo>
                <a:lnTo>
                  <a:pt x="58038" y="1217167"/>
                </a:lnTo>
                <a:lnTo>
                  <a:pt x="58038" y="1216406"/>
                </a:lnTo>
                <a:lnTo>
                  <a:pt x="86995" y="1216025"/>
                </a:lnTo>
                <a:lnTo>
                  <a:pt x="133133" y="1216025"/>
                </a:lnTo>
                <a:lnTo>
                  <a:pt x="144652" y="1201927"/>
                </a:lnTo>
                <a:close/>
              </a:path>
              <a:path w="144779" h="1289685">
                <a:moveTo>
                  <a:pt x="86995" y="1216025"/>
                </a:moveTo>
                <a:lnTo>
                  <a:pt x="58038" y="1216406"/>
                </a:lnTo>
                <a:lnTo>
                  <a:pt x="58038" y="1217167"/>
                </a:lnTo>
                <a:lnTo>
                  <a:pt x="86995" y="1216914"/>
                </a:lnTo>
                <a:lnTo>
                  <a:pt x="86995" y="1216025"/>
                </a:lnTo>
                <a:close/>
              </a:path>
              <a:path w="144779" h="1289685">
                <a:moveTo>
                  <a:pt x="133133" y="1216025"/>
                </a:moveTo>
                <a:lnTo>
                  <a:pt x="86995" y="1216025"/>
                </a:lnTo>
                <a:lnTo>
                  <a:pt x="86995" y="1216914"/>
                </a:lnTo>
                <a:lnTo>
                  <a:pt x="58038" y="1217167"/>
                </a:lnTo>
                <a:lnTo>
                  <a:pt x="132199" y="1217167"/>
                </a:lnTo>
                <a:lnTo>
                  <a:pt x="133133" y="1216025"/>
                </a:lnTo>
                <a:close/>
              </a:path>
            </a:pathLst>
          </a:custGeom>
          <a:solidFill>
            <a:srgbClr val="000000"/>
          </a:solidFill>
        </p:spPr>
        <p:txBody>
          <a:bodyPr wrap="square" lIns="0" tIns="0" rIns="0" bIns="0" rtlCol="0"/>
          <a:lstStyle/>
          <a:p>
            <a:endParaRPr/>
          </a:p>
        </p:txBody>
      </p:sp>
      <p:sp>
        <p:nvSpPr>
          <p:cNvPr id="69" name="object 69"/>
          <p:cNvSpPr/>
          <p:nvPr/>
        </p:nvSpPr>
        <p:spPr>
          <a:xfrm>
            <a:off x="3185160" y="6003023"/>
            <a:ext cx="1499489" cy="508838"/>
          </a:xfrm>
          <a:prstGeom prst="rect">
            <a:avLst/>
          </a:prstGeom>
          <a:blipFill>
            <a:blip r:embed="rId11" cstate="print"/>
            <a:stretch>
              <a:fillRect/>
            </a:stretch>
          </a:blipFill>
        </p:spPr>
        <p:txBody>
          <a:bodyPr wrap="square" lIns="0" tIns="0" rIns="0" bIns="0" rtlCol="0"/>
          <a:lstStyle/>
          <a:p>
            <a:endParaRPr/>
          </a:p>
        </p:txBody>
      </p:sp>
      <p:sp>
        <p:nvSpPr>
          <p:cNvPr id="70" name="object 70"/>
          <p:cNvSpPr txBox="1"/>
          <p:nvPr/>
        </p:nvSpPr>
        <p:spPr>
          <a:xfrm>
            <a:off x="3329940" y="6060440"/>
            <a:ext cx="1210310" cy="299720"/>
          </a:xfrm>
          <a:prstGeom prst="rect">
            <a:avLst/>
          </a:prstGeom>
        </p:spPr>
        <p:txBody>
          <a:bodyPr vert="horz" wrap="square" lIns="0" tIns="12700" rIns="0" bIns="0" rtlCol="0">
            <a:spAutoFit/>
          </a:bodyPr>
          <a:lstStyle/>
          <a:p>
            <a:pPr>
              <a:lnSpc>
                <a:spcPct val="100000"/>
              </a:lnSpc>
              <a:spcBef>
                <a:spcPts val="100"/>
              </a:spcBef>
            </a:pPr>
            <a:r>
              <a:rPr sz="1800" spc="-20" dirty="0">
                <a:latin typeface="Arial"/>
                <a:cs typeface="Arial"/>
              </a:rPr>
              <a:t>Category.dll</a:t>
            </a:r>
            <a:endParaRPr sz="1800">
              <a:latin typeface="Arial"/>
              <a:cs typeface="Arial"/>
            </a:endParaRPr>
          </a:p>
        </p:txBody>
      </p:sp>
      <p:sp>
        <p:nvSpPr>
          <p:cNvPr id="71" name="object 71"/>
          <p:cNvSpPr/>
          <p:nvPr/>
        </p:nvSpPr>
        <p:spPr>
          <a:xfrm>
            <a:off x="5780532" y="6001499"/>
            <a:ext cx="1494789" cy="508838"/>
          </a:xfrm>
          <a:prstGeom prst="rect">
            <a:avLst/>
          </a:prstGeom>
          <a:blipFill>
            <a:blip r:embed="rId12" cstate="print"/>
            <a:stretch>
              <a:fillRect/>
            </a:stretch>
          </a:blipFill>
        </p:spPr>
        <p:txBody>
          <a:bodyPr wrap="square" lIns="0" tIns="0" rIns="0" bIns="0" rtlCol="0"/>
          <a:lstStyle/>
          <a:p>
            <a:endParaRPr/>
          </a:p>
        </p:txBody>
      </p:sp>
      <p:sp>
        <p:nvSpPr>
          <p:cNvPr id="72" name="object 72"/>
          <p:cNvSpPr txBox="1"/>
          <p:nvPr/>
        </p:nvSpPr>
        <p:spPr>
          <a:xfrm>
            <a:off x="5925058" y="6059525"/>
            <a:ext cx="1205230" cy="299720"/>
          </a:xfrm>
          <a:prstGeom prst="rect">
            <a:avLst/>
          </a:prstGeom>
        </p:spPr>
        <p:txBody>
          <a:bodyPr vert="horz" wrap="square" lIns="0" tIns="12700" rIns="0" bIns="0" rtlCol="0">
            <a:spAutoFit/>
          </a:bodyPr>
          <a:lstStyle/>
          <a:p>
            <a:pPr>
              <a:lnSpc>
                <a:spcPct val="100000"/>
              </a:lnSpc>
              <a:spcBef>
                <a:spcPts val="100"/>
              </a:spcBef>
            </a:pPr>
            <a:r>
              <a:rPr sz="1800" spc="-5" dirty="0">
                <a:latin typeface="Arial"/>
                <a:cs typeface="Arial"/>
              </a:rPr>
              <a:t>Products.dll</a:t>
            </a:r>
            <a:endParaRPr sz="1800">
              <a:latin typeface="Arial"/>
              <a:cs typeface="Arial"/>
            </a:endParaRPr>
          </a:p>
        </p:txBody>
      </p:sp>
      <p:sp>
        <p:nvSpPr>
          <p:cNvPr id="73" name="object 73"/>
          <p:cNvSpPr/>
          <p:nvPr/>
        </p:nvSpPr>
        <p:spPr>
          <a:xfrm>
            <a:off x="5646420" y="1307642"/>
            <a:ext cx="1403477" cy="508838"/>
          </a:xfrm>
          <a:prstGeom prst="rect">
            <a:avLst/>
          </a:prstGeom>
          <a:blipFill>
            <a:blip r:embed="rId13" cstate="print"/>
            <a:stretch>
              <a:fillRect/>
            </a:stretch>
          </a:blipFill>
        </p:spPr>
        <p:txBody>
          <a:bodyPr wrap="square" lIns="0" tIns="0" rIns="0" bIns="0" rtlCol="0"/>
          <a:lstStyle/>
          <a:p>
            <a:endParaRPr/>
          </a:p>
        </p:txBody>
      </p:sp>
      <p:sp>
        <p:nvSpPr>
          <p:cNvPr id="74" name="object 74"/>
          <p:cNvSpPr txBox="1"/>
          <p:nvPr/>
        </p:nvSpPr>
        <p:spPr>
          <a:xfrm>
            <a:off x="5778753" y="1363421"/>
            <a:ext cx="112776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5050"/>
                </a:solidFill>
                <a:latin typeface="Arial"/>
                <a:cs typeface="Arial"/>
              </a:rPr>
              <a:t>e</a:t>
            </a:r>
            <a:r>
              <a:rPr sz="1800" spc="-15" dirty="0">
                <a:solidFill>
                  <a:srgbClr val="FF5050"/>
                </a:solidFill>
                <a:latin typeface="Arial"/>
                <a:cs typeface="Arial"/>
              </a:rPr>
              <a:t>x</a:t>
            </a:r>
            <a:r>
              <a:rPr sz="1800" spc="-10" dirty="0">
                <a:solidFill>
                  <a:srgbClr val="FF5050"/>
                </a:solidFill>
                <a:latin typeface="Arial"/>
                <a:cs typeface="Arial"/>
              </a:rPr>
              <a:t>e</a:t>
            </a:r>
            <a:r>
              <a:rPr sz="1800" dirty="0">
                <a:solidFill>
                  <a:srgbClr val="FF5050"/>
                </a:solidFill>
                <a:latin typeface="Arial"/>
                <a:cs typeface="Arial"/>
              </a:rPr>
              <a:t>c</a:t>
            </a:r>
            <a:r>
              <a:rPr sz="1800" spc="-10" dirty="0">
                <a:solidFill>
                  <a:srgbClr val="FF5050"/>
                </a:solidFill>
                <a:latin typeface="Arial"/>
                <a:cs typeface="Arial"/>
              </a:rPr>
              <a:t>u</a:t>
            </a:r>
            <a:r>
              <a:rPr sz="1800" dirty="0">
                <a:solidFill>
                  <a:srgbClr val="FF5050"/>
                </a:solidFill>
                <a:latin typeface="Arial"/>
                <a:cs typeface="Arial"/>
              </a:rPr>
              <a:t>ta</a:t>
            </a:r>
            <a:r>
              <a:rPr sz="1800" spc="-10" dirty="0">
                <a:solidFill>
                  <a:srgbClr val="FF5050"/>
                </a:solidFill>
                <a:latin typeface="Arial"/>
                <a:cs typeface="Arial"/>
              </a:rPr>
              <a:t>b</a:t>
            </a:r>
            <a:r>
              <a:rPr sz="1800" dirty="0">
                <a:solidFill>
                  <a:srgbClr val="FF5050"/>
                </a:solidFill>
                <a:latin typeface="Arial"/>
                <a:cs typeface="Arial"/>
              </a:rPr>
              <a:t>le</a:t>
            </a:r>
            <a:endParaRPr sz="1800">
              <a:latin typeface="Arial"/>
              <a:cs typeface="Arial"/>
            </a:endParaRPr>
          </a:p>
        </p:txBody>
      </p:sp>
      <p:sp>
        <p:nvSpPr>
          <p:cNvPr id="75" name="object 75"/>
          <p:cNvSpPr/>
          <p:nvPr/>
        </p:nvSpPr>
        <p:spPr>
          <a:xfrm>
            <a:off x="4780788" y="6233166"/>
            <a:ext cx="920305" cy="508825"/>
          </a:xfrm>
          <a:prstGeom prst="rect">
            <a:avLst/>
          </a:prstGeom>
          <a:blipFill>
            <a:blip r:embed="rId14" cstate="print"/>
            <a:stretch>
              <a:fillRect/>
            </a:stretch>
          </a:blipFill>
        </p:spPr>
        <p:txBody>
          <a:bodyPr wrap="square" lIns="0" tIns="0" rIns="0" bIns="0" rtlCol="0"/>
          <a:lstStyle/>
          <a:p>
            <a:endParaRPr/>
          </a:p>
        </p:txBody>
      </p:sp>
      <p:sp>
        <p:nvSpPr>
          <p:cNvPr id="76" name="object 76"/>
          <p:cNvSpPr txBox="1"/>
          <p:nvPr/>
        </p:nvSpPr>
        <p:spPr>
          <a:xfrm>
            <a:off x="4924933" y="6291478"/>
            <a:ext cx="633095" cy="299720"/>
          </a:xfrm>
          <a:prstGeom prst="rect">
            <a:avLst/>
          </a:prstGeom>
        </p:spPr>
        <p:txBody>
          <a:bodyPr vert="horz" wrap="square" lIns="0" tIns="12700" rIns="0" bIns="0" rtlCol="0">
            <a:spAutoFit/>
          </a:bodyPr>
          <a:lstStyle/>
          <a:p>
            <a:pPr>
              <a:lnSpc>
                <a:spcPct val="100000"/>
              </a:lnSpc>
              <a:spcBef>
                <a:spcPts val="100"/>
              </a:spcBef>
            </a:pPr>
            <a:r>
              <a:rPr sz="1800" spc="-5" dirty="0">
                <a:solidFill>
                  <a:srgbClr val="FF5050"/>
                </a:solidFill>
                <a:latin typeface="Arial"/>
                <a:cs typeface="Arial"/>
              </a:rPr>
              <a:t>l</a:t>
            </a:r>
            <a:r>
              <a:rPr sz="1800" spc="-15" dirty="0">
                <a:solidFill>
                  <a:srgbClr val="FF5050"/>
                </a:solidFill>
                <a:latin typeface="Arial"/>
                <a:cs typeface="Arial"/>
              </a:rPr>
              <a:t>i</a:t>
            </a:r>
            <a:r>
              <a:rPr sz="1800" spc="-5" dirty="0">
                <a:solidFill>
                  <a:srgbClr val="FF5050"/>
                </a:solidFill>
                <a:latin typeface="Arial"/>
                <a:cs typeface="Arial"/>
              </a:rPr>
              <a:t>br</a:t>
            </a:r>
            <a:r>
              <a:rPr sz="1800" spc="-15" dirty="0">
                <a:solidFill>
                  <a:srgbClr val="FF5050"/>
                </a:solidFill>
                <a:latin typeface="Arial"/>
                <a:cs typeface="Arial"/>
              </a:rPr>
              <a:t>a</a:t>
            </a:r>
            <a:r>
              <a:rPr sz="1800" dirty="0">
                <a:solidFill>
                  <a:srgbClr val="FF5050"/>
                </a:solidFill>
                <a:latin typeface="Arial"/>
                <a:cs typeface="Arial"/>
              </a:rPr>
              <a:t>ry</a:t>
            </a:r>
            <a:endParaRPr sz="1800">
              <a:latin typeface="Arial"/>
              <a:cs typeface="Arial"/>
            </a:endParaRPr>
          </a:p>
        </p:txBody>
      </p:sp>
      <p:sp>
        <p:nvSpPr>
          <p:cNvPr id="77" name="object 77"/>
          <p:cNvSpPr/>
          <p:nvPr/>
        </p:nvSpPr>
        <p:spPr>
          <a:xfrm>
            <a:off x="633983" y="2485694"/>
            <a:ext cx="809028" cy="508838"/>
          </a:xfrm>
          <a:prstGeom prst="rect">
            <a:avLst/>
          </a:prstGeom>
          <a:blipFill>
            <a:blip r:embed="rId15" cstate="print"/>
            <a:stretch>
              <a:fillRect/>
            </a:stretch>
          </a:blipFill>
        </p:spPr>
        <p:txBody>
          <a:bodyPr wrap="square" lIns="0" tIns="0" rIns="0" bIns="0" rtlCol="0"/>
          <a:lstStyle/>
          <a:p>
            <a:endParaRPr/>
          </a:p>
        </p:txBody>
      </p:sp>
      <p:sp>
        <p:nvSpPr>
          <p:cNvPr id="78" name="object 78"/>
          <p:cNvSpPr txBox="1"/>
          <p:nvPr/>
        </p:nvSpPr>
        <p:spPr>
          <a:xfrm>
            <a:off x="764540" y="2542159"/>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5050"/>
                </a:solidFill>
                <a:latin typeface="Arial"/>
                <a:cs typeface="Arial"/>
              </a:rPr>
              <a:t>page</a:t>
            </a:r>
            <a:endParaRPr sz="1800">
              <a:latin typeface="Arial"/>
              <a:cs typeface="Arial"/>
            </a:endParaRPr>
          </a:p>
        </p:txBody>
      </p:sp>
      <p:sp>
        <p:nvSpPr>
          <p:cNvPr id="79" name="object 79"/>
          <p:cNvSpPr/>
          <p:nvPr/>
        </p:nvSpPr>
        <p:spPr>
          <a:xfrm>
            <a:off x="3925823" y="3654602"/>
            <a:ext cx="1673098" cy="508838"/>
          </a:xfrm>
          <a:prstGeom prst="rect">
            <a:avLst/>
          </a:prstGeom>
          <a:blipFill>
            <a:blip r:embed="rId16" cstate="print"/>
            <a:stretch>
              <a:fillRect/>
            </a:stretch>
          </a:blipFill>
        </p:spPr>
        <p:txBody>
          <a:bodyPr wrap="square" lIns="0" tIns="0" rIns="0" bIns="0" rtlCol="0"/>
          <a:lstStyle/>
          <a:p>
            <a:endParaRPr/>
          </a:p>
        </p:txBody>
      </p:sp>
      <p:sp>
        <p:nvSpPr>
          <p:cNvPr id="80" name="object 80"/>
          <p:cNvSpPr txBox="1"/>
          <p:nvPr/>
        </p:nvSpPr>
        <p:spPr>
          <a:xfrm>
            <a:off x="4057015" y="3711397"/>
            <a:ext cx="139573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Dynamic</a:t>
            </a:r>
            <a:r>
              <a:rPr sz="1800" spc="-20" dirty="0">
                <a:latin typeface="Arial"/>
                <a:cs typeface="Arial"/>
              </a:rPr>
              <a:t> </a:t>
            </a:r>
            <a:r>
              <a:rPr sz="1800" spc="-10" dirty="0">
                <a:latin typeface="Arial"/>
                <a:cs typeface="Arial"/>
              </a:rPr>
              <a:t>Link</a:t>
            </a:r>
            <a:endParaRPr sz="1800">
              <a:latin typeface="Arial"/>
              <a:cs typeface="Arial"/>
            </a:endParaRPr>
          </a:p>
        </p:txBody>
      </p:sp>
      <p:sp>
        <p:nvSpPr>
          <p:cNvPr id="81" name="object 81"/>
          <p:cNvSpPr/>
          <p:nvPr/>
        </p:nvSpPr>
        <p:spPr>
          <a:xfrm>
            <a:off x="6387084" y="3715562"/>
            <a:ext cx="1356233" cy="508838"/>
          </a:xfrm>
          <a:prstGeom prst="rect">
            <a:avLst/>
          </a:prstGeom>
          <a:blipFill>
            <a:blip r:embed="rId17" cstate="print"/>
            <a:stretch>
              <a:fillRect/>
            </a:stretch>
          </a:blipFill>
        </p:spPr>
        <p:txBody>
          <a:bodyPr wrap="square" lIns="0" tIns="0" rIns="0" bIns="0" rtlCol="0"/>
          <a:lstStyle/>
          <a:p>
            <a:endParaRPr/>
          </a:p>
        </p:txBody>
      </p:sp>
      <p:sp>
        <p:nvSpPr>
          <p:cNvPr id="82" name="object 82"/>
          <p:cNvSpPr txBox="1"/>
          <p:nvPr/>
        </p:nvSpPr>
        <p:spPr>
          <a:xfrm>
            <a:off x="6518529" y="3773170"/>
            <a:ext cx="10795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Static</a:t>
            </a:r>
            <a:r>
              <a:rPr sz="1800" spc="-75" dirty="0">
                <a:latin typeface="Arial"/>
                <a:cs typeface="Arial"/>
              </a:rPr>
              <a:t> </a:t>
            </a:r>
            <a:r>
              <a:rPr sz="1800" spc="-5" dirty="0">
                <a:latin typeface="Arial"/>
                <a:cs typeface="Arial"/>
              </a:rPr>
              <a:t>Link</a:t>
            </a:r>
            <a:endParaRPr sz="1800">
              <a:latin typeface="Arial"/>
              <a:cs typeface="Arial"/>
            </a:endParaRPr>
          </a:p>
        </p:txBody>
      </p:sp>
      <p:sp>
        <p:nvSpPr>
          <p:cNvPr id="83" name="object 83"/>
          <p:cNvSpPr/>
          <p:nvPr/>
        </p:nvSpPr>
        <p:spPr>
          <a:xfrm>
            <a:off x="3224783" y="4387596"/>
            <a:ext cx="3962400" cy="2344420"/>
          </a:xfrm>
          <a:custGeom>
            <a:avLst/>
            <a:gdLst/>
            <a:ahLst/>
            <a:cxnLst/>
            <a:rect l="l" t="t" r="r" b="b"/>
            <a:pathLst>
              <a:path w="3962400" h="2344420">
                <a:moveTo>
                  <a:pt x="0" y="2343911"/>
                </a:moveTo>
                <a:lnTo>
                  <a:pt x="3962400" y="2343911"/>
                </a:lnTo>
                <a:lnTo>
                  <a:pt x="3962400" y="0"/>
                </a:lnTo>
                <a:lnTo>
                  <a:pt x="0" y="0"/>
                </a:lnTo>
                <a:lnTo>
                  <a:pt x="0" y="2343911"/>
                </a:lnTo>
                <a:close/>
              </a:path>
            </a:pathLst>
          </a:custGeom>
          <a:ln w="12191">
            <a:solidFill>
              <a:srgbClr val="000000"/>
            </a:solidFill>
          </a:ln>
        </p:spPr>
        <p:txBody>
          <a:bodyPr wrap="square" lIns="0" tIns="0" rIns="0" bIns="0" rtlCol="0"/>
          <a:lstStyle/>
          <a:p>
            <a:endParaRPr/>
          </a:p>
        </p:txBody>
      </p:sp>
      <p:sp>
        <p:nvSpPr>
          <p:cNvPr id="84" name="object 84"/>
          <p:cNvSpPr/>
          <p:nvPr/>
        </p:nvSpPr>
        <p:spPr>
          <a:xfrm>
            <a:off x="3224783" y="4053840"/>
            <a:ext cx="2133600" cy="334010"/>
          </a:xfrm>
          <a:custGeom>
            <a:avLst/>
            <a:gdLst/>
            <a:ahLst/>
            <a:cxnLst/>
            <a:rect l="l" t="t" r="r" b="b"/>
            <a:pathLst>
              <a:path w="2133600" h="334010">
                <a:moveTo>
                  <a:pt x="0" y="333756"/>
                </a:moveTo>
                <a:lnTo>
                  <a:pt x="2133599" y="333756"/>
                </a:lnTo>
                <a:lnTo>
                  <a:pt x="2133599" y="0"/>
                </a:lnTo>
                <a:lnTo>
                  <a:pt x="0" y="0"/>
                </a:lnTo>
                <a:lnTo>
                  <a:pt x="0" y="333756"/>
                </a:lnTo>
                <a:close/>
              </a:path>
            </a:pathLst>
          </a:custGeom>
          <a:ln w="12192">
            <a:solidFill>
              <a:srgbClr val="000000"/>
            </a:solidFill>
          </a:ln>
        </p:spPr>
        <p:txBody>
          <a:bodyPr wrap="square" lIns="0" tIns="0" rIns="0" bIns="0" rtlCol="0"/>
          <a:lstStyle/>
          <a:p>
            <a:endParaRPr/>
          </a:p>
        </p:txBody>
      </p:sp>
      <p:sp>
        <p:nvSpPr>
          <p:cNvPr id="85" name="object 85"/>
          <p:cNvSpPr txBox="1"/>
          <p:nvPr/>
        </p:nvSpPr>
        <p:spPr>
          <a:xfrm>
            <a:off x="3224783" y="4053840"/>
            <a:ext cx="2133600" cy="334010"/>
          </a:xfrm>
          <a:prstGeom prst="rect">
            <a:avLst/>
          </a:prstGeom>
          <a:ln w="12192">
            <a:solidFill>
              <a:srgbClr val="000000"/>
            </a:solidFill>
          </a:ln>
        </p:spPr>
        <p:txBody>
          <a:bodyPr vert="horz" wrap="square" lIns="0" tIns="49530" rIns="0" bIns="0" rtlCol="0">
            <a:spAutoFit/>
          </a:bodyPr>
          <a:lstStyle/>
          <a:p>
            <a:pPr marL="151765">
              <a:lnSpc>
                <a:spcPct val="100000"/>
              </a:lnSpc>
              <a:spcBef>
                <a:spcPts val="390"/>
              </a:spcBef>
            </a:pPr>
            <a:r>
              <a:rPr sz="1600" spc="-5" dirty="0">
                <a:latin typeface="Arial"/>
                <a:cs typeface="Arial"/>
              </a:rPr>
              <a:t>Library</a:t>
            </a:r>
            <a:r>
              <a:rPr sz="1600" spc="5" dirty="0">
                <a:latin typeface="Arial"/>
                <a:cs typeface="Arial"/>
              </a:rPr>
              <a:t> </a:t>
            </a:r>
            <a:r>
              <a:rPr sz="1600" spc="-5" dirty="0">
                <a:latin typeface="Arial"/>
                <a:cs typeface="Arial"/>
              </a:rPr>
              <a:t>Package</a:t>
            </a:r>
            <a:endParaRPr sz="16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3918585" cy="788035"/>
          </a:xfrm>
          <a:prstGeom prst="rect">
            <a:avLst/>
          </a:prstGeom>
        </p:spPr>
        <p:txBody>
          <a:bodyPr vert="horz" wrap="square" lIns="0" tIns="12700" rIns="0" bIns="0" rtlCol="0">
            <a:spAutoFit/>
          </a:bodyPr>
          <a:lstStyle/>
          <a:p>
            <a:pPr marL="12700">
              <a:lnSpc>
                <a:spcPct val="100000"/>
              </a:lnSpc>
              <a:spcBef>
                <a:spcPts val="100"/>
              </a:spcBef>
            </a:pPr>
            <a:r>
              <a:rPr sz="5000" spc="-290" dirty="0"/>
              <a:t>Common</a:t>
            </a:r>
            <a:r>
              <a:rPr sz="5000" spc="-335" dirty="0"/>
              <a:t> </a:t>
            </a:r>
            <a:r>
              <a:rPr sz="5000" spc="-370" dirty="0"/>
              <a:t>Uses:</a:t>
            </a:r>
            <a:endParaRPr sz="5000"/>
          </a:p>
        </p:txBody>
      </p:sp>
      <p:sp>
        <p:nvSpPr>
          <p:cNvPr id="8" name="object 8"/>
          <p:cNvSpPr txBox="1"/>
          <p:nvPr/>
        </p:nvSpPr>
        <p:spPr>
          <a:xfrm>
            <a:off x="535940" y="1063870"/>
            <a:ext cx="7712075" cy="3898265"/>
          </a:xfrm>
          <a:prstGeom prst="rect">
            <a:avLst/>
          </a:prstGeom>
        </p:spPr>
        <p:txBody>
          <a:bodyPr vert="horz" wrap="square" lIns="0" tIns="59055" rIns="0" bIns="0" rtlCol="0">
            <a:spAutoFit/>
          </a:bodyPr>
          <a:lstStyle/>
          <a:p>
            <a:pPr marL="285115" indent="-272415">
              <a:lnSpc>
                <a:spcPct val="100000"/>
              </a:lnSpc>
              <a:spcBef>
                <a:spcPts val="465"/>
              </a:spcBef>
              <a:buClr>
                <a:srgbClr val="0AD0D9"/>
              </a:buClr>
              <a:buSzPct val="94642"/>
              <a:buFont typeface="Arial"/>
              <a:buChar char=""/>
              <a:tabLst>
                <a:tab pos="285750" algn="l"/>
              </a:tabLst>
            </a:pPr>
            <a:r>
              <a:rPr sz="2800" spc="75" dirty="0">
                <a:latin typeface="Times New Roman"/>
                <a:cs typeface="Times New Roman"/>
              </a:rPr>
              <a:t>Model </a:t>
            </a:r>
            <a:r>
              <a:rPr sz="2800" spc="85" dirty="0">
                <a:latin typeface="Times New Roman"/>
                <a:cs typeface="Times New Roman"/>
              </a:rPr>
              <a:t>source</a:t>
            </a:r>
            <a:r>
              <a:rPr sz="2800" spc="-240" dirty="0">
                <a:latin typeface="Times New Roman"/>
                <a:cs typeface="Times New Roman"/>
              </a:rPr>
              <a:t> </a:t>
            </a:r>
            <a:r>
              <a:rPr sz="2800" spc="60" dirty="0">
                <a:latin typeface="Times New Roman"/>
                <a:cs typeface="Times New Roman"/>
              </a:rPr>
              <a:t>code:</a:t>
            </a:r>
            <a:endParaRPr sz="2800">
              <a:latin typeface="Times New Roman"/>
              <a:cs typeface="Times New Roman"/>
            </a:endParaRPr>
          </a:p>
          <a:p>
            <a:pPr marL="652780" lvl="1" indent="-247015">
              <a:lnSpc>
                <a:spcPct val="100000"/>
              </a:lnSpc>
              <a:spcBef>
                <a:spcPts val="315"/>
              </a:spcBef>
              <a:buClr>
                <a:srgbClr val="0E6EC5"/>
              </a:buClr>
              <a:buSzPct val="85416"/>
              <a:buFont typeface="Arial"/>
              <a:buChar char=""/>
              <a:tabLst>
                <a:tab pos="653415" algn="l"/>
              </a:tabLst>
            </a:pPr>
            <a:r>
              <a:rPr sz="2400" spc="105" dirty="0">
                <a:latin typeface="Times New Roman"/>
                <a:cs typeface="Times New Roman"/>
              </a:rPr>
              <a:t>model </a:t>
            </a:r>
            <a:r>
              <a:rPr sz="2400" spc="85" dirty="0">
                <a:latin typeface="Times New Roman"/>
                <a:cs typeface="Times New Roman"/>
              </a:rPr>
              <a:t>configuration</a:t>
            </a:r>
            <a:r>
              <a:rPr sz="2400" spc="-200" dirty="0">
                <a:latin typeface="Times New Roman"/>
                <a:cs typeface="Times New Roman"/>
              </a:rPr>
              <a:t> </a:t>
            </a:r>
            <a:r>
              <a:rPr sz="2400" spc="150" dirty="0">
                <a:latin typeface="Times New Roman"/>
                <a:cs typeface="Times New Roman"/>
              </a:rPr>
              <a:t>mgmt</a:t>
            </a:r>
            <a:endParaRPr sz="2400">
              <a:latin typeface="Times New Roman"/>
              <a:cs typeface="Times New Roman"/>
            </a:endParaRPr>
          </a:p>
          <a:p>
            <a:pPr marL="285115" indent="-272415">
              <a:lnSpc>
                <a:spcPct val="100000"/>
              </a:lnSpc>
              <a:spcBef>
                <a:spcPts val="310"/>
              </a:spcBef>
              <a:buClr>
                <a:srgbClr val="0AD0D9"/>
              </a:buClr>
              <a:buSzPct val="94642"/>
              <a:buFont typeface="Arial"/>
              <a:buChar char=""/>
              <a:tabLst>
                <a:tab pos="285750" algn="l"/>
              </a:tabLst>
            </a:pPr>
            <a:r>
              <a:rPr sz="2800" spc="75" dirty="0">
                <a:latin typeface="Times New Roman"/>
                <a:cs typeface="Times New Roman"/>
              </a:rPr>
              <a:t>Model </a:t>
            </a:r>
            <a:r>
              <a:rPr sz="2800" spc="85" dirty="0">
                <a:latin typeface="Times New Roman"/>
                <a:cs typeface="Times New Roman"/>
              </a:rPr>
              <a:t>executable</a:t>
            </a:r>
            <a:r>
              <a:rPr sz="2800" spc="-235" dirty="0">
                <a:latin typeface="Times New Roman"/>
                <a:cs typeface="Times New Roman"/>
              </a:rPr>
              <a:t> </a:t>
            </a:r>
            <a:r>
              <a:rPr sz="2800" spc="70" dirty="0">
                <a:latin typeface="Times New Roman"/>
                <a:cs typeface="Times New Roman"/>
              </a:rPr>
              <a:t>releases</a:t>
            </a:r>
            <a:endParaRPr sz="2800">
              <a:latin typeface="Times New Roman"/>
              <a:cs typeface="Times New Roman"/>
            </a:endParaRPr>
          </a:p>
          <a:p>
            <a:pPr marL="652780" marR="516255" lvl="1" indent="-247015">
              <a:lnSpc>
                <a:spcPts val="2590"/>
              </a:lnSpc>
              <a:spcBef>
                <a:spcPts val="645"/>
              </a:spcBef>
              <a:buClr>
                <a:srgbClr val="0E6EC5"/>
              </a:buClr>
              <a:buSzPct val="85416"/>
              <a:buFont typeface="Arial"/>
              <a:buChar char=""/>
              <a:tabLst>
                <a:tab pos="653415" algn="l"/>
              </a:tabLst>
            </a:pPr>
            <a:r>
              <a:rPr sz="2400" spc="35" dirty="0">
                <a:latin typeface="Times New Roman"/>
                <a:cs typeface="Times New Roman"/>
              </a:rPr>
              <a:t>Release</a:t>
            </a:r>
            <a:r>
              <a:rPr sz="2400" spc="-55" dirty="0">
                <a:latin typeface="Times New Roman"/>
                <a:cs typeface="Times New Roman"/>
              </a:rPr>
              <a:t> </a:t>
            </a:r>
            <a:r>
              <a:rPr sz="2400" spc="20" dirty="0">
                <a:latin typeface="Times New Roman"/>
                <a:cs typeface="Times New Roman"/>
              </a:rPr>
              <a:t>is</a:t>
            </a:r>
            <a:r>
              <a:rPr sz="2400" spc="-85" dirty="0">
                <a:latin typeface="Times New Roman"/>
                <a:cs typeface="Times New Roman"/>
              </a:rPr>
              <a:t> </a:t>
            </a:r>
            <a:r>
              <a:rPr sz="2400" spc="35" dirty="0">
                <a:latin typeface="Times New Roman"/>
                <a:cs typeface="Times New Roman"/>
              </a:rPr>
              <a:t>relatively</a:t>
            </a:r>
            <a:r>
              <a:rPr sz="2400" spc="-140" dirty="0">
                <a:latin typeface="Times New Roman"/>
                <a:cs typeface="Times New Roman"/>
              </a:rPr>
              <a:t> </a:t>
            </a:r>
            <a:r>
              <a:rPr sz="2400" spc="90" dirty="0">
                <a:latin typeface="Times New Roman"/>
                <a:cs typeface="Times New Roman"/>
              </a:rPr>
              <a:t>complete</a:t>
            </a:r>
            <a:r>
              <a:rPr sz="2400" spc="-110" dirty="0">
                <a:latin typeface="Times New Roman"/>
                <a:cs typeface="Times New Roman"/>
              </a:rPr>
              <a:t> </a:t>
            </a:r>
            <a:r>
              <a:rPr sz="2400" spc="145" dirty="0">
                <a:latin typeface="Times New Roman"/>
                <a:cs typeface="Times New Roman"/>
              </a:rPr>
              <a:t>and</a:t>
            </a:r>
            <a:r>
              <a:rPr sz="2400" spc="-55" dirty="0">
                <a:latin typeface="Times New Roman"/>
                <a:cs typeface="Times New Roman"/>
              </a:rPr>
              <a:t> </a:t>
            </a:r>
            <a:r>
              <a:rPr sz="2400" spc="95" dirty="0">
                <a:latin typeface="Times New Roman"/>
                <a:cs typeface="Times New Roman"/>
              </a:rPr>
              <a:t>consistent</a:t>
            </a:r>
            <a:r>
              <a:rPr sz="2400" spc="-85" dirty="0">
                <a:latin typeface="Times New Roman"/>
                <a:cs typeface="Times New Roman"/>
              </a:rPr>
              <a:t> </a:t>
            </a:r>
            <a:r>
              <a:rPr sz="2400" spc="100" dirty="0">
                <a:latin typeface="Times New Roman"/>
                <a:cs typeface="Times New Roman"/>
              </a:rPr>
              <a:t>set</a:t>
            </a:r>
            <a:r>
              <a:rPr sz="2400" spc="-114" dirty="0">
                <a:latin typeface="Times New Roman"/>
                <a:cs typeface="Times New Roman"/>
              </a:rPr>
              <a:t> </a:t>
            </a:r>
            <a:r>
              <a:rPr sz="2400" spc="-325" dirty="0">
                <a:latin typeface="Times New Roman"/>
                <a:cs typeface="Times New Roman"/>
              </a:rPr>
              <a:t>of  </a:t>
            </a:r>
            <a:r>
              <a:rPr sz="2400" spc="75" dirty="0">
                <a:latin typeface="Times New Roman"/>
                <a:cs typeface="Times New Roman"/>
              </a:rPr>
              <a:t>artifacts </a:t>
            </a:r>
            <a:r>
              <a:rPr sz="2400" spc="60" dirty="0">
                <a:latin typeface="Times New Roman"/>
                <a:cs typeface="Times New Roman"/>
              </a:rPr>
              <a:t>delivered </a:t>
            </a:r>
            <a:r>
              <a:rPr sz="2400" spc="120" dirty="0">
                <a:latin typeface="Times New Roman"/>
                <a:cs typeface="Times New Roman"/>
              </a:rPr>
              <a:t>to</a:t>
            </a:r>
            <a:r>
              <a:rPr sz="2400" spc="-375" dirty="0">
                <a:latin typeface="Times New Roman"/>
                <a:cs typeface="Times New Roman"/>
              </a:rPr>
              <a:t> </a:t>
            </a:r>
            <a:r>
              <a:rPr sz="2400" spc="95" dirty="0">
                <a:latin typeface="Times New Roman"/>
                <a:cs typeface="Times New Roman"/>
              </a:rPr>
              <a:t>user</a:t>
            </a:r>
            <a:endParaRPr sz="2400">
              <a:latin typeface="Times New Roman"/>
              <a:cs typeface="Times New Roman"/>
            </a:endParaRPr>
          </a:p>
          <a:p>
            <a:pPr marL="652780" marR="151130" lvl="1" indent="-247015">
              <a:lnSpc>
                <a:spcPts val="2590"/>
              </a:lnSpc>
              <a:spcBef>
                <a:spcPts val="580"/>
              </a:spcBef>
              <a:buClr>
                <a:srgbClr val="0E6EC5"/>
              </a:buClr>
              <a:buSzPct val="85416"/>
              <a:buFont typeface="Arial"/>
              <a:buChar char=""/>
              <a:tabLst>
                <a:tab pos="653415" algn="l"/>
              </a:tabLst>
            </a:pPr>
            <a:r>
              <a:rPr sz="2400" spc="35" dirty="0">
                <a:latin typeface="Times New Roman"/>
                <a:cs typeface="Times New Roman"/>
              </a:rPr>
              <a:t>Release </a:t>
            </a:r>
            <a:r>
              <a:rPr sz="2400" spc="55" dirty="0">
                <a:latin typeface="Times New Roman"/>
                <a:cs typeface="Times New Roman"/>
              </a:rPr>
              <a:t>focuses </a:t>
            </a:r>
            <a:r>
              <a:rPr sz="2400" spc="145" dirty="0">
                <a:latin typeface="Times New Roman"/>
                <a:cs typeface="Times New Roman"/>
              </a:rPr>
              <a:t>on </a:t>
            </a:r>
            <a:r>
              <a:rPr sz="2400" spc="110" dirty="0">
                <a:latin typeface="Times New Roman"/>
                <a:cs typeface="Times New Roman"/>
              </a:rPr>
              <a:t>parts </a:t>
            </a:r>
            <a:r>
              <a:rPr sz="2400" spc="65" dirty="0">
                <a:latin typeface="Times New Roman"/>
                <a:cs typeface="Times New Roman"/>
              </a:rPr>
              <a:t>necessary </a:t>
            </a:r>
            <a:r>
              <a:rPr sz="2400" spc="120" dirty="0">
                <a:latin typeface="Times New Roman"/>
                <a:cs typeface="Times New Roman"/>
              </a:rPr>
              <a:t>to </a:t>
            </a:r>
            <a:r>
              <a:rPr sz="2400" spc="45" dirty="0">
                <a:latin typeface="Times New Roman"/>
                <a:cs typeface="Times New Roman"/>
              </a:rPr>
              <a:t>deliver </a:t>
            </a:r>
            <a:r>
              <a:rPr sz="2400" spc="-204" dirty="0">
                <a:latin typeface="Times New Roman"/>
                <a:cs typeface="Times New Roman"/>
              </a:rPr>
              <a:t>running  </a:t>
            </a:r>
            <a:r>
              <a:rPr sz="2400" spc="70" dirty="0">
                <a:latin typeface="Times New Roman"/>
                <a:cs typeface="Times New Roman"/>
              </a:rPr>
              <a:t>system</a:t>
            </a:r>
            <a:endParaRPr sz="2400">
              <a:latin typeface="Times New Roman"/>
              <a:cs typeface="Times New Roman"/>
            </a:endParaRPr>
          </a:p>
          <a:p>
            <a:pPr marL="652780" marR="5080" lvl="1" indent="-247015">
              <a:lnSpc>
                <a:spcPts val="2590"/>
              </a:lnSpc>
              <a:spcBef>
                <a:spcPts val="580"/>
              </a:spcBef>
              <a:buClr>
                <a:srgbClr val="0E6EC5"/>
              </a:buClr>
              <a:buSzPct val="85416"/>
              <a:buFont typeface="Arial"/>
              <a:buChar char=""/>
              <a:tabLst>
                <a:tab pos="653415" algn="l"/>
              </a:tabLst>
            </a:pPr>
            <a:r>
              <a:rPr sz="2400" spc="120" dirty="0">
                <a:latin typeface="Times New Roman"/>
                <a:cs typeface="Times New Roman"/>
              </a:rPr>
              <a:t>Component </a:t>
            </a:r>
            <a:r>
              <a:rPr sz="2400" spc="80" dirty="0">
                <a:latin typeface="Times New Roman"/>
                <a:cs typeface="Times New Roman"/>
              </a:rPr>
              <a:t>Diagram </a:t>
            </a:r>
            <a:r>
              <a:rPr sz="2400" spc="40" dirty="0">
                <a:latin typeface="Times New Roman"/>
                <a:cs typeface="Times New Roman"/>
              </a:rPr>
              <a:t>visualizes, specifies, </a:t>
            </a:r>
            <a:r>
              <a:rPr sz="2400" spc="145" dirty="0">
                <a:latin typeface="Times New Roman"/>
                <a:cs typeface="Times New Roman"/>
              </a:rPr>
              <a:t>and  </a:t>
            </a:r>
            <a:r>
              <a:rPr sz="2400" spc="125" dirty="0">
                <a:latin typeface="Times New Roman"/>
                <a:cs typeface="Times New Roman"/>
              </a:rPr>
              <a:t>documents</a:t>
            </a:r>
            <a:r>
              <a:rPr sz="2400" spc="-50" dirty="0">
                <a:latin typeface="Times New Roman"/>
                <a:cs typeface="Times New Roman"/>
              </a:rPr>
              <a:t> </a:t>
            </a:r>
            <a:r>
              <a:rPr sz="2400" spc="145" dirty="0">
                <a:latin typeface="Times New Roman"/>
                <a:cs typeface="Times New Roman"/>
              </a:rPr>
              <a:t>the</a:t>
            </a:r>
            <a:r>
              <a:rPr sz="2400" spc="-130" dirty="0">
                <a:latin typeface="Times New Roman"/>
                <a:cs typeface="Times New Roman"/>
              </a:rPr>
              <a:t> </a:t>
            </a:r>
            <a:r>
              <a:rPr sz="2400" spc="70" dirty="0">
                <a:latin typeface="Times New Roman"/>
                <a:cs typeface="Times New Roman"/>
              </a:rPr>
              <a:t>decisions</a:t>
            </a:r>
            <a:r>
              <a:rPr sz="2400" spc="-85" dirty="0">
                <a:latin typeface="Times New Roman"/>
                <a:cs typeface="Times New Roman"/>
              </a:rPr>
              <a:t> </a:t>
            </a:r>
            <a:r>
              <a:rPr sz="2400" spc="130" dirty="0">
                <a:latin typeface="Times New Roman"/>
                <a:cs typeface="Times New Roman"/>
              </a:rPr>
              <a:t>about</a:t>
            </a:r>
            <a:r>
              <a:rPr sz="2400" spc="-8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50" dirty="0">
                <a:latin typeface="Times New Roman"/>
                <a:cs typeface="Times New Roman"/>
              </a:rPr>
              <a:t>physical</a:t>
            </a:r>
            <a:r>
              <a:rPr sz="2400" spc="-30" dirty="0">
                <a:latin typeface="Times New Roman"/>
                <a:cs typeface="Times New Roman"/>
              </a:rPr>
              <a:t> </a:t>
            </a:r>
            <a:r>
              <a:rPr sz="2400" spc="110" dirty="0">
                <a:latin typeface="Times New Roman"/>
                <a:cs typeface="Times New Roman"/>
              </a:rPr>
              <a:t>parts</a:t>
            </a:r>
            <a:r>
              <a:rPr sz="2400" spc="-85" dirty="0">
                <a:latin typeface="Times New Roman"/>
                <a:cs typeface="Times New Roman"/>
              </a:rPr>
              <a:t> </a:t>
            </a:r>
            <a:r>
              <a:rPr sz="2400" spc="150" dirty="0">
                <a:latin typeface="Times New Roman"/>
                <a:cs typeface="Times New Roman"/>
              </a:rPr>
              <a:t>that  </a:t>
            </a:r>
            <a:r>
              <a:rPr sz="2400" spc="85" dirty="0">
                <a:latin typeface="Times New Roman"/>
                <a:cs typeface="Times New Roman"/>
              </a:rPr>
              <a:t>define </a:t>
            </a:r>
            <a:r>
              <a:rPr sz="2400" spc="145" dirty="0">
                <a:latin typeface="Times New Roman"/>
                <a:cs typeface="Times New Roman"/>
              </a:rPr>
              <a:t>the</a:t>
            </a:r>
            <a:r>
              <a:rPr sz="2400" spc="-290" dirty="0">
                <a:latin typeface="Times New Roman"/>
                <a:cs typeface="Times New Roman"/>
              </a:rPr>
              <a:t> </a:t>
            </a:r>
            <a:r>
              <a:rPr sz="2400" spc="55" dirty="0">
                <a:latin typeface="Times New Roman"/>
                <a:cs typeface="Times New Roman"/>
              </a:rPr>
              <a:t>software.</a:t>
            </a:r>
            <a:endParaRPr sz="24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6193790" cy="788035"/>
          </a:xfrm>
          <a:prstGeom prst="rect">
            <a:avLst/>
          </a:prstGeom>
        </p:spPr>
        <p:txBody>
          <a:bodyPr vert="horz" wrap="square" lIns="0" tIns="12700" rIns="0" bIns="0" rtlCol="0">
            <a:spAutoFit/>
          </a:bodyPr>
          <a:lstStyle/>
          <a:p>
            <a:pPr marL="12700">
              <a:lnSpc>
                <a:spcPct val="100000"/>
              </a:lnSpc>
              <a:spcBef>
                <a:spcPts val="100"/>
              </a:spcBef>
              <a:tabLst>
                <a:tab pos="2656205" algn="l"/>
              </a:tabLst>
            </a:pPr>
            <a:r>
              <a:rPr sz="5000" spc="-290" dirty="0"/>
              <a:t>Common	</a:t>
            </a:r>
            <a:r>
              <a:rPr sz="5000" spc="-375" dirty="0"/>
              <a:t>Uses:</a:t>
            </a:r>
            <a:r>
              <a:rPr sz="5000" spc="-305" dirty="0"/>
              <a:t> </a:t>
            </a:r>
            <a:r>
              <a:rPr sz="5000" spc="-130" dirty="0"/>
              <a:t>(cont’d)</a:t>
            </a:r>
            <a:endParaRPr sz="5000"/>
          </a:p>
        </p:txBody>
      </p:sp>
      <p:sp>
        <p:nvSpPr>
          <p:cNvPr id="8" name="object 8"/>
          <p:cNvSpPr txBox="1"/>
          <p:nvPr/>
        </p:nvSpPr>
        <p:spPr>
          <a:xfrm>
            <a:off x="500278" y="1534109"/>
            <a:ext cx="8119745" cy="4906645"/>
          </a:xfrm>
          <a:prstGeom prst="rect">
            <a:avLst/>
          </a:prstGeom>
        </p:spPr>
        <p:txBody>
          <a:bodyPr vert="horz" wrap="square" lIns="0" tIns="12065" rIns="0" bIns="0" rtlCol="0">
            <a:spAutoFit/>
          </a:bodyPr>
          <a:lstStyle/>
          <a:p>
            <a:pPr marL="285115" indent="-272415">
              <a:lnSpc>
                <a:spcPct val="100000"/>
              </a:lnSpc>
              <a:spcBef>
                <a:spcPts val="95"/>
              </a:spcBef>
              <a:buClr>
                <a:srgbClr val="0AD0D9"/>
              </a:buClr>
              <a:buSzPct val="94642"/>
              <a:buFont typeface="Arial"/>
              <a:buChar char=""/>
              <a:tabLst>
                <a:tab pos="285750" algn="l"/>
              </a:tabLst>
            </a:pPr>
            <a:r>
              <a:rPr sz="2800" spc="75" dirty="0">
                <a:latin typeface="Times New Roman"/>
                <a:cs typeface="Times New Roman"/>
              </a:rPr>
              <a:t>Model </a:t>
            </a:r>
            <a:r>
              <a:rPr sz="2800" spc="45" dirty="0">
                <a:latin typeface="Times New Roman"/>
                <a:cs typeface="Times New Roman"/>
              </a:rPr>
              <a:t>Physical</a:t>
            </a:r>
            <a:r>
              <a:rPr sz="2800" spc="-140" dirty="0">
                <a:latin typeface="Times New Roman"/>
                <a:cs typeface="Times New Roman"/>
              </a:rPr>
              <a:t> </a:t>
            </a:r>
            <a:r>
              <a:rPr sz="2800" spc="90" dirty="0">
                <a:latin typeface="Times New Roman"/>
                <a:cs typeface="Times New Roman"/>
              </a:rPr>
              <a:t>databases:</a:t>
            </a:r>
            <a:endParaRPr sz="2800">
              <a:latin typeface="Times New Roman"/>
              <a:cs typeface="Times New Roman"/>
            </a:endParaRPr>
          </a:p>
          <a:p>
            <a:pPr marL="652780" lvl="1" indent="-247015">
              <a:lnSpc>
                <a:spcPct val="100000"/>
              </a:lnSpc>
              <a:spcBef>
                <a:spcPts val="30"/>
              </a:spcBef>
              <a:buClr>
                <a:srgbClr val="0E6EC5"/>
              </a:buClr>
              <a:buSzPct val="85416"/>
              <a:buFont typeface="Arial"/>
              <a:buChar char=""/>
              <a:tabLst>
                <a:tab pos="652780" algn="l"/>
              </a:tabLst>
            </a:pPr>
            <a:r>
              <a:rPr sz="2400" spc="125" dirty="0">
                <a:latin typeface="Times New Roman"/>
                <a:cs typeface="Times New Roman"/>
              </a:rPr>
              <a:t>Component</a:t>
            </a:r>
            <a:r>
              <a:rPr sz="2400" spc="-55" dirty="0">
                <a:latin typeface="Times New Roman"/>
                <a:cs typeface="Times New Roman"/>
              </a:rPr>
              <a:t> </a:t>
            </a:r>
            <a:r>
              <a:rPr sz="2400" spc="80" dirty="0">
                <a:latin typeface="Times New Roman"/>
                <a:cs typeface="Times New Roman"/>
              </a:rPr>
              <a:t>Diagram</a:t>
            </a:r>
            <a:r>
              <a:rPr sz="2400" spc="-114" dirty="0">
                <a:latin typeface="Times New Roman"/>
                <a:cs typeface="Times New Roman"/>
              </a:rPr>
              <a:t> </a:t>
            </a:r>
            <a:r>
              <a:rPr sz="2400" spc="105" dirty="0">
                <a:latin typeface="Times New Roman"/>
                <a:cs typeface="Times New Roman"/>
              </a:rPr>
              <a:t>can</a:t>
            </a:r>
            <a:r>
              <a:rPr sz="2400" spc="-80" dirty="0">
                <a:latin typeface="Times New Roman"/>
                <a:cs typeface="Times New Roman"/>
              </a:rPr>
              <a:t> </a:t>
            </a:r>
            <a:r>
              <a:rPr sz="2400" spc="110" dirty="0">
                <a:latin typeface="Times New Roman"/>
                <a:cs typeface="Times New Roman"/>
              </a:rPr>
              <a:t>represent</a:t>
            </a:r>
            <a:r>
              <a:rPr sz="2400" spc="-100" dirty="0">
                <a:latin typeface="Times New Roman"/>
                <a:cs typeface="Times New Roman"/>
              </a:rPr>
              <a:t> </a:t>
            </a:r>
            <a:r>
              <a:rPr sz="2400" spc="50" dirty="0">
                <a:latin typeface="Times New Roman"/>
                <a:cs typeface="Times New Roman"/>
              </a:rPr>
              <a:t>physical</a:t>
            </a:r>
            <a:r>
              <a:rPr sz="2400" spc="-5" dirty="0">
                <a:latin typeface="Times New Roman"/>
                <a:cs typeface="Times New Roman"/>
              </a:rPr>
              <a:t> </a:t>
            </a:r>
            <a:r>
              <a:rPr sz="2400" spc="-25" dirty="0">
                <a:latin typeface="Times New Roman"/>
                <a:cs typeface="Times New Roman"/>
              </a:rPr>
              <a:t>DBs</a:t>
            </a:r>
            <a:endParaRPr sz="2400">
              <a:latin typeface="Times New Roman"/>
              <a:cs typeface="Times New Roman"/>
            </a:endParaRPr>
          </a:p>
          <a:p>
            <a:pPr marL="652780" lvl="1" indent="-247015">
              <a:lnSpc>
                <a:spcPct val="100000"/>
              </a:lnSpc>
              <a:spcBef>
                <a:spcPts val="5"/>
              </a:spcBef>
              <a:buClr>
                <a:srgbClr val="0E6EC5"/>
              </a:buClr>
              <a:buSzPct val="85416"/>
              <a:buFont typeface="Arial"/>
              <a:buChar char=""/>
              <a:tabLst>
                <a:tab pos="652780" algn="l"/>
              </a:tabLst>
            </a:pPr>
            <a:r>
              <a:rPr sz="2400" spc="100" dirty="0">
                <a:latin typeface="Times New Roman"/>
                <a:cs typeface="Times New Roman"/>
              </a:rPr>
              <a:t>database</a:t>
            </a:r>
            <a:r>
              <a:rPr sz="2400" spc="-45" dirty="0">
                <a:latin typeface="Times New Roman"/>
                <a:cs typeface="Times New Roman"/>
              </a:rPr>
              <a:t> </a:t>
            </a:r>
            <a:r>
              <a:rPr sz="2400" spc="20" dirty="0">
                <a:latin typeface="Times New Roman"/>
                <a:cs typeface="Times New Roman"/>
              </a:rPr>
              <a:t>is</a:t>
            </a:r>
            <a:r>
              <a:rPr sz="2400" spc="-120" dirty="0">
                <a:latin typeface="Times New Roman"/>
                <a:cs typeface="Times New Roman"/>
              </a:rPr>
              <a:t> </a:t>
            </a:r>
            <a:r>
              <a:rPr sz="2400" spc="85" dirty="0">
                <a:latin typeface="Times New Roman"/>
                <a:cs typeface="Times New Roman"/>
              </a:rPr>
              <a:t>concrete</a:t>
            </a:r>
            <a:r>
              <a:rPr sz="2400" spc="-60" dirty="0">
                <a:latin typeface="Times New Roman"/>
                <a:cs typeface="Times New Roman"/>
              </a:rPr>
              <a:t> </a:t>
            </a:r>
            <a:r>
              <a:rPr sz="2400" spc="80" dirty="0">
                <a:latin typeface="Times New Roman"/>
                <a:cs typeface="Times New Roman"/>
              </a:rPr>
              <a:t>realization</a:t>
            </a:r>
            <a:r>
              <a:rPr sz="2400" spc="-114" dirty="0">
                <a:latin typeface="Times New Roman"/>
                <a:cs typeface="Times New Roman"/>
              </a:rPr>
              <a:t> </a:t>
            </a:r>
            <a:r>
              <a:rPr sz="2400" spc="20" dirty="0">
                <a:latin typeface="Times New Roman"/>
                <a:cs typeface="Times New Roman"/>
              </a:rPr>
              <a:t>of</a:t>
            </a:r>
            <a:r>
              <a:rPr sz="2400" spc="10" dirty="0">
                <a:latin typeface="Times New Roman"/>
                <a:cs typeface="Times New Roman"/>
              </a:rPr>
              <a:t> </a:t>
            </a:r>
            <a:r>
              <a:rPr sz="2400" spc="105" dirty="0">
                <a:latin typeface="Times New Roman"/>
                <a:cs typeface="Times New Roman"/>
              </a:rPr>
              <a:t>schema</a:t>
            </a:r>
            <a:endParaRPr sz="2400">
              <a:latin typeface="Times New Roman"/>
              <a:cs typeface="Times New Roman"/>
            </a:endParaRPr>
          </a:p>
          <a:p>
            <a:pPr marL="652780" lvl="1" indent="-247015">
              <a:lnSpc>
                <a:spcPct val="100000"/>
              </a:lnSpc>
              <a:buClr>
                <a:srgbClr val="0E6EC5"/>
              </a:buClr>
              <a:buSzPct val="85416"/>
              <a:buFont typeface="Arial"/>
              <a:buChar char=""/>
              <a:tabLst>
                <a:tab pos="652780" algn="l"/>
              </a:tabLst>
            </a:pPr>
            <a:r>
              <a:rPr sz="2400" spc="95" dirty="0">
                <a:latin typeface="Times New Roman"/>
                <a:cs typeface="Times New Roman"/>
              </a:rPr>
              <a:t>schemas</a:t>
            </a:r>
            <a:r>
              <a:rPr sz="2400" spc="-105" dirty="0">
                <a:latin typeface="Times New Roman"/>
                <a:cs typeface="Times New Roman"/>
              </a:rPr>
              <a:t> </a:t>
            </a:r>
            <a:r>
              <a:rPr sz="2400" spc="35" dirty="0">
                <a:latin typeface="Times New Roman"/>
                <a:cs typeface="Times New Roman"/>
              </a:rPr>
              <a:t>offer</a:t>
            </a:r>
            <a:r>
              <a:rPr sz="2400" spc="-150" dirty="0">
                <a:latin typeface="Times New Roman"/>
                <a:cs typeface="Times New Roman"/>
              </a:rPr>
              <a:t> </a:t>
            </a:r>
            <a:r>
              <a:rPr sz="2400" spc="140" dirty="0">
                <a:latin typeface="Times New Roman"/>
                <a:cs typeface="Times New Roman"/>
              </a:rPr>
              <a:t>an</a:t>
            </a:r>
            <a:r>
              <a:rPr sz="2400" spc="-80" dirty="0">
                <a:latin typeface="Times New Roman"/>
                <a:cs typeface="Times New Roman"/>
              </a:rPr>
              <a:t> </a:t>
            </a:r>
            <a:r>
              <a:rPr sz="2400" spc="-35" dirty="0">
                <a:latin typeface="Times New Roman"/>
                <a:cs typeface="Times New Roman"/>
              </a:rPr>
              <a:t>API</a:t>
            </a:r>
            <a:r>
              <a:rPr sz="2400" spc="-25" dirty="0">
                <a:latin typeface="Times New Roman"/>
                <a:cs typeface="Times New Roman"/>
              </a:rPr>
              <a:t> </a:t>
            </a:r>
            <a:r>
              <a:rPr sz="2400" spc="120" dirty="0">
                <a:latin typeface="Times New Roman"/>
                <a:cs typeface="Times New Roman"/>
              </a:rPr>
              <a:t>to</a:t>
            </a:r>
            <a:r>
              <a:rPr sz="2400" spc="-90" dirty="0">
                <a:latin typeface="Times New Roman"/>
                <a:cs typeface="Times New Roman"/>
              </a:rPr>
              <a:t> </a:t>
            </a:r>
            <a:r>
              <a:rPr sz="2400" spc="105" dirty="0">
                <a:latin typeface="Times New Roman"/>
                <a:cs typeface="Times New Roman"/>
              </a:rPr>
              <a:t>persistent</a:t>
            </a:r>
            <a:r>
              <a:rPr sz="2400" spc="-70" dirty="0">
                <a:latin typeface="Times New Roman"/>
                <a:cs typeface="Times New Roman"/>
              </a:rPr>
              <a:t> </a:t>
            </a:r>
            <a:r>
              <a:rPr sz="2400" spc="100" dirty="0">
                <a:latin typeface="Times New Roman"/>
                <a:cs typeface="Times New Roman"/>
              </a:rPr>
              <a:t>information</a:t>
            </a:r>
            <a:endParaRPr sz="2400">
              <a:latin typeface="Times New Roman"/>
              <a:cs typeface="Times New Roman"/>
            </a:endParaRPr>
          </a:p>
          <a:p>
            <a:pPr marL="652780" marR="106045" lvl="1" indent="-247015">
              <a:lnSpc>
                <a:spcPct val="100000"/>
              </a:lnSpc>
              <a:buClr>
                <a:srgbClr val="0E6EC5"/>
              </a:buClr>
              <a:buSzPct val="85416"/>
              <a:buFont typeface="Arial"/>
              <a:buChar char=""/>
              <a:tabLst>
                <a:tab pos="652780" algn="l"/>
              </a:tabLst>
            </a:pPr>
            <a:r>
              <a:rPr sz="2400" spc="105" dirty="0">
                <a:latin typeface="Times New Roman"/>
                <a:cs typeface="Times New Roman"/>
              </a:rPr>
              <a:t>model</a:t>
            </a:r>
            <a:r>
              <a:rPr sz="2400" spc="-55" dirty="0">
                <a:latin typeface="Times New Roman"/>
                <a:cs typeface="Times New Roman"/>
              </a:rPr>
              <a:t> </a:t>
            </a:r>
            <a:r>
              <a:rPr sz="2400" spc="20" dirty="0">
                <a:latin typeface="Times New Roman"/>
                <a:cs typeface="Times New Roman"/>
              </a:rPr>
              <a:t>of</a:t>
            </a:r>
            <a:r>
              <a:rPr sz="2400" spc="15" dirty="0">
                <a:latin typeface="Times New Roman"/>
                <a:cs typeface="Times New Roman"/>
              </a:rPr>
              <a:t> </a:t>
            </a:r>
            <a:r>
              <a:rPr sz="2400" spc="50" dirty="0">
                <a:latin typeface="Times New Roman"/>
                <a:cs typeface="Times New Roman"/>
              </a:rPr>
              <a:t>physical</a:t>
            </a:r>
            <a:r>
              <a:rPr sz="2400" spc="-15" dirty="0">
                <a:latin typeface="Times New Roman"/>
                <a:cs typeface="Times New Roman"/>
              </a:rPr>
              <a:t> </a:t>
            </a:r>
            <a:r>
              <a:rPr sz="2400" spc="-25" dirty="0">
                <a:latin typeface="Times New Roman"/>
                <a:cs typeface="Times New Roman"/>
              </a:rPr>
              <a:t>DBs</a:t>
            </a:r>
            <a:r>
              <a:rPr sz="2400" spc="-75" dirty="0">
                <a:latin typeface="Times New Roman"/>
                <a:cs typeface="Times New Roman"/>
              </a:rPr>
              <a:t> </a:t>
            </a:r>
            <a:r>
              <a:rPr sz="2400" spc="100" dirty="0">
                <a:latin typeface="Times New Roman"/>
                <a:cs typeface="Times New Roman"/>
              </a:rPr>
              <a:t>represents</a:t>
            </a:r>
            <a:r>
              <a:rPr sz="2400" spc="-85" dirty="0">
                <a:latin typeface="Times New Roman"/>
                <a:cs typeface="Times New Roman"/>
              </a:rPr>
              <a:t> </a:t>
            </a:r>
            <a:r>
              <a:rPr sz="2400" spc="70" dirty="0">
                <a:latin typeface="Times New Roman"/>
                <a:cs typeface="Times New Roman"/>
              </a:rPr>
              <a:t>storage</a:t>
            </a:r>
            <a:r>
              <a:rPr sz="2400" spc="-125" dirty="0">
                <a:latin typeface="Times New Roman"/>
                <a:cs typeface="Times New Roman"/>
              </a:rPr>
              <a:t> </a:t>
            </a:r>
            <a:r>
              <a:rPr sz="2400" spc="20" dirty="0">
                <a:latin typeface="Times New Roman"/>
                <a:cs typeface="Times New Roman"/>
              </a:rPr>
              <a:t>of</a:t>
            </a:r>
            <a:r>
              <a:rPr sz="2400" spc="60" dirty="0">
                <a:latin typeface="Times New Roman"/>
                <a:cs typeface="Times New Roman"/>
              </a:rPr>
              <a:t> </a:t>
            </a:r>
            <a:r>
              <a:rPr sz="2400" spc="75" dirty="0">
                <a:latin typeface="Times New Roman"/>
                <a:cs typeface="Times New Roman"/>
              </a:rPr>
              <a:t>information  </a:t>
            </a:r>
            <a:r>
              <a:rPr sz="2400" spc="100" dirty="0">
                <a:latin typeface="Times New Roman"/>
                <a:cs typeface="Times New Roman"/>
              </a:rPr>
              <a:t>in</a:t>
            </a:r>
            <a:r>
              <a:rPr sz="2400" spc="-70" dirty="0">
                <a:latin typeface="Times New Roman"/>
                <a:cs typeface="Times New Roman"/>
              </a:rPr>
              <a:t> </a:t>
            </a:r>
            <a:r>
              <a:rPr sz="2400" spc="85" dirty="0">
                <a:latin typeface="Times New Roman"/>
                <a:cs typeface="Times New Roman"/>
              </a:rPr>
              <a:t>tables</a:t>
            </a:r>
            <a:r>
              <a:rPr sz="2400" spc="-105" dirty="0">
                <a:latin typeface="Times New Roman"/>
                <a:cs typeface="Times New Roman"/>
              </a:rPr>
              <a:t> </a:t>
            </a:r>
            <a:r>
              <a:rPr sz="2400" spc="20" dirty="0">
                <a:latin typeface="Times New Roman"/>
                <a:cs typeface="Times New Roman"/>
              </a:rPr>
              <a:t>of</a:t>
            </a:r>
            <a:r>
              <a:rPr sz="2400" spc="-20" dirty="0">
                <a:latin typeface="Times New Roman"/>
                <a:cs typeface="Times New Roman"/>
              </a:rPr>
              <a:t> </a:t>
            </a:r>
            <a:r>
              <a:rPr sz="2400" spc="85" dirty="0">
                <a:latin typeface="Times New Roman"/>
                <a:cs typeface="Times New Roman"/>
              </a:rPr>
              <a:t>a</a:t>
            </a:r>
            <a:r>
              <a:rPr sz="2400" spc="-85" dirty="0">
                <a:latin typeface="Times New Roman"/>
                <a:cs typeface="Times New Roman"/>
              </a:rPr>
              <a:t> </a:t>
            </a:r>
            <a:r>
              <a:rPr sz="2400" spc="85" dirty="0">
                <a:latin typeface="Times New Roman"/>
                <a:cs typeface="Times New Roman"/>
              </a:rPr>
              <a:t>relational</a:t>
            </a:r>
            <a:r>
              <a:rPr sz="2400" spc="-5" dirty="0">
                <a:latin typeface="Times New Roman"/>
                <a:cs typeface="Times New Roman"/>
              </a:rPr>
              <a:t> </a:t>
            </a:r>
            <a:r>
              <a:rPr sz="2400" spc="-50" dirty="0">
                <a:latin typeface="Times New Roman"/>
                <a:cs typeface="Times New Roman"/>
              </a:rPr>
              <a:t>DB</a:t>
            </a:r>
            <a:r>
              <a:rPr sz="2400" spc="-65" dirty="0">
                <a:latin typeface="Times New Roman"/>
                <a:cs typeface="Times New Roman"/>
              </a:rPr>
              <a:t> </a:t>
            </a:r>
            <a:r>
              <a:rPr sz="2400" spc="110" dirty="0">
                <a:latin typeface="Times New Roman"/>
                <a:cs typeface="Times New Roman"/>
              </a:rPr>
              <a:t>or</a:t>
            </a:r>
            <a:r>
              <a:rPr sz="2400" spc="-120" dirty="0">
                <a:latin typeface="Times New Roman"/>
                <a:cs typeface="Times New Roman"/>
              </a:rPr>
              <a:t> </a:t>
            </a:r>
            <a:r>
              <a:rPr sz="2400" spc="60" dirty="0">
                <a:latin typeface="Times New Roman"/>
                <a:cs typeface="Times New Roman"/>
              </a:rPr>
              <a:t>pages</a:t>
            </a:r>
            <a:r>
              <a:rPr sz="2400" spc="-110" dirty="0">
                <a:latin typeface="Times New Roman"/>
                <a:cs typeface="Times New Roman"/>
              </a:rPr>
              <a:t> </a:t>
            </a:r>
            <a:r>
              <a:rPr sz="2400" spc="20" dirty="0">
                <a:latin typeface="Times New Roman"/>
                <a:cs typeface="Times New Roman"/>
              </a:rPr>
              <a:t>of</a:t>
            </a:r>
            <a:r>
              <a:rPr sz="2400" spc="-10" dirty="0">
                <a:latin typeface="Times New Roman"/>
                <a:cs typeface="Times New Roman"/>
              </a:rPr>
              <a:t> </a:t>
            </a:r>
            <a:r>
              <a:rPr sz="2400" spc="140" dirty="0">
                <a:latin typeface="Times New Roman"/>
                <a:cs typeface="Times New Roman"/>
              </a:rPr>
              <a:t>an</a:t>
            </a:r>
            <a:r>
              <a:rPr sz="2400" spc="-35" dirty="0">
                <a:latin typeface="Times New Roman"/>
                <a:cs typeface="Times New Roman"/>
              </a:rPr>
              <a:t> </a:t>
            </a:r>
            <a:r>
              <a:rPr sz="2400" spc="195" dirty="0">
                <a:latin typeface="Times New Roman"/>
                <a:cs typeface="Times New Roman"/>
              </a:rPr>
              <a:t>OO</a:t>
            </a:r>
            <a:r>
              <a:rPr sz="2400" spc="-75" dirty="0">
                <a:latin typeface="Times New Roman"/>
                <a:cs typeface="Times New Roman"/>
              </a:rPr>
              <a:t> </a:t>
            </a:r>
            <a:r>
              <a:rPr sz="2400" spc="80" dirty="0">
                <a:latin typeface="Times New Roman"/>
                <a:cs typeface="Times New Roman"/>
              </a:rPr>
              <a:t>dbase.</a:t>
            </a:r>
            <a:endParaRPr sz="2400">
              <a:latin typeface="Times New Roman"/>
              <a:cs typeface="Times New Roman"/>
            </a:endParaRPr>
          </a:p>
          <a:p>
            <a:pPr marL="285115" indent="-272415">
              <a:lnSpc>
                <a:spcPts val="3335"/>
              </a:lnSpc>
              <a:buClr>
                <a:srgbClr val="0AD0D9"/>
              </a:buClr>
              <a:buSzPct val="94642"/>
              <a:buFont typeface="Arial"/>
              <a:buChar char=""/>
              <a:tabLst>
                <a:tab pos="285750" algn="l"/>
              </a:tabLst>
            </a:pPr>
            <a:r>
              <a:rPr sz="2800" spc="75" dirty="0">
                <a:latin typeface="Times New Roman"/>
                <a:cs typeface="Times New Roman"/>
              </a:rPr>
              <a:t>Model </a:t>
            </a:r>
            <a:r>
              <a:rPr sz="2800" spc="90" dirty="0">
                <a:latin typeface="Times New Roman"/>
                <a:cs typeface="Times New Roman"/>
              </a:rPr>
              <a:t>Adaptable</a:t>
            </a:r>
            <a:r>
              <a:rPr sz="2800" spc="-195" dirty="0">
                <a:latin typeface="Times New Roman"/>
                <a:cs typeface="Times New Roman"/>
              </a:rPr>
              <a:t> </a:t>
            </a:r>
            <a:r>
              <a:rPr sz="2800" spc="60" dirty="0">
                <a:latin typeface="Times New Roman"/>
                <a:cs typeface="Times New Roman"/>
              </a:rPr>
              <a:t>systems:</a:t>
            </a:r>
            <a:endParaRPr sz="2800">
              <a:latin typeface="Times New Roman"/>
              <a:cs typeface="Times New Roman"/>
            </a:endParaRPr>
          </a:p>
          <a:p>
            <a:pPr marL="652780" lvl="1" indent="-247015">
              <a:lnSpc>
                <a:spcPct val="100000"/>
              </a:lnSpc>
              <a:spcBef>
                <a:spcPts val="25"/>
              </a:spcBef>
              <a:buClr>
                <a:srgbClr val="0E6EC5"/>
              </a:buClr>
              <a:buSzPct val="85416"/>
              <a:buFont typeface="Arial"/>
              <a:buChar char=""/>
              <a:tabLst>
                <a:tab pos="652780" algn="l"/>
              </a:tabLst>
            </a:pPr>
            <a:r>
              <a:rPr sz="2400" spc="80" dirty="0">
                <a:latin typeface="Times New Roman"/>
                <a:cs typeface="Times New Roman"/>
              </a:rPr>
              <a:t>Adaptable</a:t>
            </a:r>
            <a:r>
              <a:rPr sz="2400" spc="-85" dirty="0">
                <a:latin typeface="Times New Roman"/>
                <a:cs typeface="Times New Roman"/>
              </a:rPr>
              <a:t> </a:t>
            </a:r>
            <a:r>
              <a:rPr sz="2400" spc="60" dirty="0">
                <a:latin typeface="Times New Roman"/>
                <a:cs typeface="Times New Roman"/>
              </a:rPr>
              <a:t>Models</a:t>
            </a:r>
            <a:r>
              <a:rPr sz="2400" spc="-70" dirty="0">
                <a:latin typeface="Times New Roman"/>
                <a:cs typeface="Times New Roman"/>
              </a:rPr>
              <a:t> </a:t>
            </a:r>
            <a:r>
              <a:rPr sz="2400" spc="125" dirty="0">
                <a:latin typeface="Times New Roman"/>
                <a:cs typeface="Times New Roman"/>
              </a:rPr>
              <a:t>support</a:t>
            </a:r>
            <a:r>
              <a:rPr sz="2400" spc="-130" dirty="0">
                <a:latin typeface="Times New Roman"/>
                <a:cs typeface="Times New Roman"/>
              </a:rPr>
              <a:t> </a:t>
            </a:r>
            <a:r>
              <a:rPr sz="2400" spc="85" dirty="0">
                <a:latin typeface="Times New Roman"/>
                <a:cs typeface="Times New Roman"/>
              </a:rPr>
              <a:t>changeable</a:t>
            </a:r>
            <a:r>
              <a:rPr sz="2400" spc="-105" dirty="0">
                <a:latin typeface="Times New Roman"/>
                <a:cs typeface="Times New Roman"/>
              </a:rPr>
              <a:t> </a:t>
            </a:r>
            <a:r>
              <a:rPr sz="2400" spc="120" dirty="0">
                <a:latin typeface="Times New Roman"/>
                <a:cs typeface="Times New Roman"/>
              </a:rPr>
              <a:t>domain</a:t>
            </a:r>
            <a:r>
              <a:rPr sz="2400" spc="-35" dirty="0">
                <a:latin typeface="Times New Roman"/>
                <a:cs typeface="Times New Roman"/>
              </a:rPr>
              <a:t> </a:t>
            </a:r>
            <a:r>
              <a:rPr sz="2400" spc="85" dirty="0">
                <a:latin typeface="Times New Roman"/>
                <a:cs typeface="Times New Roman"/>
              </a:rPr>
              <a:t>modules.</a:t>
            </a:r>
            <a:endParaRPr sz="2400">
              <a:latin typeface="Times New Roman"/>
              <a:cs typeface="Times New Roman"/>
            </a:endParaRPr>
          </a:p>
          <a:p>
            <a:pPr marL="652780" marR="5080" lvl="1" indent="-247015">
              <a:lnSpc>
                <a:spcPct val="100000"/>
              </a:lnSpc>
              <a:buClr>
                <a:srgbClr val="0E6EC5"/>
              </a:buClr>
              <a:buSzPct val="85416"/>
              <a:buFont typeface="Arial"/>
              <a:buChar char=""/>
              <a:tabLst>
                <a:tab pos="652780" algn="l"/>
              </a:tabLst>
            </a:pPr>
            <a:r>
              <a:rPr sz="2400" spc="-10" dirty="0">
                <a:latin typeface="Times New Roman"/>
                <a:cs typeface="Times New Roman"/>
              </a:rPr>
              <a:t>Allow </a:t>
            </a:r>
            <a:r>
              <a:rPr sz="2400" spc="85" dirty="0">
                <a:latin typeface="Times New Roman"/>
                <a:cs typeface="Times New Roman"/>
              </a:rPr>
              <a:t>users </a:t>
            </a:r>
            <a:r>
              <a:rPr sz="2400" spc="120" dirty="0">
                <a:latin typeface="Times New Roman"/>
                <a:cs typeface="Times New Roman"/>
              </a:rPr>
              <a:t>to </a:t>
            </a:r>
            <a:r>
              <a:rPr sz="2400" spc="135" dirty="0">
                <a:latin typeface="Times New Roman"/>
                <a:cs typeface="Times New Roman"/>
              </a:rPr>
              <a:t>add </a:t>
            </a:r>
            <a:r>
              <a:rPr sz="2400" spc="95" dirty="0">
                <a:latin typeface="Times New Roman"/>
                <a:cs typeface="Times New Roman"/>
              </a:rPr>
              <a:t>new </a:t>
            </a:r>
            <a:r>
              <a:rPr sz="2400" spc="80" dirty="0">
                <a:latin typeface="Times New Roman"/>
                <a:cs typeface="Times New Roman"/>
              </a:rPr>
              <a:t>rules </a:t>
            </a:r>
            <a:r>
              <a:rPr sz="2400" spc="300" dirty="0">
                <a:latin typeface="Times New Roman"/>
                <a:cs typeface="Times New Roman"/>
              </a:rPr>
              <a:t>/ </a:t>
            </a:r>
            <a:r>
              <a:rPr sz="2400" spc="80" dirty="0">
                <a:latin typeface="Times New Roman"/>
                <a:cs typeface="Times New Roman"/>
              </a:rPr>
              <a:t>features </a:t>
            </a:r>
            <a:r>
              <a:rPr sz="2400" spc="120" dirty="0">
                <a:latin typeface="Times New Roman"/>
                <a:cs typeface="Times New Roman"/>
              </a:rPr>
              <a:t>to </a:t>
            </a:r>
            <a:r>
              <a:rPr sz="2400" spc="70" dirty="0">
                <a:latin typeface="Times New Roman"/>
                <a:cs typeface="Times New Roman"/>
              </a:rPr>
              <a:t>system </a:t>
            </a:r>
            <a:r>
              <a:rPr sz="2400" spc="-190" dirty="0">
                <a:latin typeface="Times New Roman"/>
                <a:cs typeface="Times New Roman"/>
              </a:rPr>
              <a:t>without  </a:t>
            </a:r>
            <a:r>
              <a:rPr sz="2400" spc="95" dirty="0">
                <a:latin typeface="Times New Roman"/>
                <a:cs typeface="Times New Roman"/>
              </a:rPr>
              <a:t>new</a:t>
            </a:r>
            <a:r>
              <a:rPr sz="2400" spc="-80" dirty="0">
                <a:latin typeface="Times New Roman"/>
                <a:cs typeface="Times New Roman"/>
              </a:rPr>
              <a:t> </a:t>
            </a:r>
            <a:r>
              <a:rPr sz="2400" spc="90" dirty="0">
                <a:latin typeface="Times New Roman"/>
                <a:cs typeface="Times New Roman"/>
              </a:rPr>
              <a:t>programming.</a:t>
            </a:r>
            <a:endParaRPr sz="2400">
              <a:latin typeface="Times New Roman"/>
              <a:cs typeface="Times New Roman"/>
            </a:endParaRPr>
          </a:p>
          <a:p>
            <a:pPr marL="652780" lvl="1" indent="-247015">
              <a:lnSpc>
                <a:spcPct val="100000"/>
              </a:lnSpc>
              <a:spcBef>
                <a:spcPts val="5"/>
              </a:spcBef>
              <a:buClr>
                <a:srgbClr val="0E6EC5"/>
              </a:buClr>
              <a:buSzPct val="85416"/>
              <a:buFont typeface="Arial"/>
              <a:buChar char=""/>
              <a:tabLst>
                <a:tab pos="652780" algn="l"/>
              </a:tabLst>
            </a:pPr>
            <a:r>
              <a:rPr sz="2400" spc="105" dirty="0">
                <a:latin typeface="Times New Roman"/>
                <a:cs typeface="Times New Roman"/>
              </a:rPr>
              <a:t>can</a:t>
            </a:r>
            <a:r>
              <a:rPr sz="2400" spc="-35" dirty="0">
                <a:latin typeface="Times New Roman"/>
                <a:cs typeface="Times New Roman"/>
              </a:rPr>
              <a:t> </a:t>
            </a:r>
            <a:r>
              <a:rPr sz="2400" spc="105" dirty="0">
                <a:latin typeface="Times New Roman"/>
                <a:cs typeface="Times New Roman"/>
              </a:rPr>
              <a:t>model</a:t>
            </a:r>
            <a:r>
              <a:rPr sz="2400" spc="20" dirty="0">
                <a:latin typeface="Times New Roman"/>
                <a:cs typeface="Times New Roman"/>
              </a:rPr>
              <a:t> </a:t>
            </a:r>
            <a:r>
              <a:rPr sz="2400" b="1" spc="120" dirty="0">
                <a:latin typeface="Times New Roman"/>
                <a:cs typeface="Times New Roman"/>
              </a:rPr>
              <a:t>static</a:t>
            </a:r>
            <a:r>
              <a:rPr sz="2400" b="1" spc="-125" dirty="0">
                <a:latin typeface="Times New Roman"/>
                <a:cs typeface="Times New Roman"/>
              </a:rPr>
              <a:t> </a:t>
            </a:r>
            <a:r>
              <a:rPr sz="2400" b="1" spc="135" dirty="0">
                <a:latin typeface="Times New Roman"/>
                <a:cs typeface="Times New Roman"/>
              </a:rPr>
              <a:t>aspects</a:t>
            </a:r>
            <a:r>
              <a:rPr sz="2400" b="1" spc="-60" dirty="0">
                <a:latin typeface="Times New Roman"/>
                <a:cs typeface="Times New Roman"/>
              </a:rPr>
              <a:t> </a:t>
            </a:r>
            <a:r>
              <a:rPr sz="2400" spc="20" dirty="0">
                <a:latin typeface="Times New Roman"/>
                <a:cs typeface="Times New Roman"/>
              </a:rPr>
              <a:t>of</a:t>
            </a:r>
            <a:r>
              <a:rPr sz="2400" spc="-5" dirty="0">
                <a:latin typeface="Times New Roman"/>
                <a:cs typeface="Times New Roman"/>
              </a:rPr>
              <a:t> </a:t>
            </a:r>
            <a:r>
              <a:rPr sz="2400" spc="105" dirty="0">
                <a:latin typeface="Times New Roman"/>
                <a:cs typeface="Times New Roman"/>
              </a:rPr>
              <a:t>adaptable</a:t>
            </a:r>
            <a:r>
              <a:rPr sz="2400" spc="-114" dirty="0">
                <a:latin typeface="Times New Roman"/>
                <a:cs typeface="Times New Roman"/>
              </a:rPr>
              <a:t> </a:t>
            </a:r>
            <a:r>
              <a:rPr sz="2400" spc="65" dirty="0">
                <a:latin typeface="Times New Roman"/>
                <a:cs typeface="Times New Roman"/>
              </a:rPr>
              <a:t>systems</a:t>
            </a:r>
            <a:endParaRPr sz="2400">
              <a:latin typeface="Times New Roman"/>
              <a:cs typeface="Times New Roman"/>
            </a:endParaRPr>
          </a:p>
          <a:p>
            <a:pPr marL="652780" marR="905510" lvl="1" indent="-247015">
              <a:lnSpc>
                <a:spcPct val="100000"/>
              </a:lnSpc>
              <a:buClr>
                <a:srgbClr val="0E6EC5"/>
              </a:buClr>
              <a:buSzPct val="85416"/>
              <a:buFont typeface="Arial"/>
              <a:buChar char=""/>
              <a:tabLst>
                <a:tab pos="652780" algn="l"/>
              </a:tabLst>
            </a:pPr>
            <a:r>
              <a:rPr sz="2400" spc="105" dirty="0">
                <a:latin typeface="Times New Roman"/>
                <a:cs typeface="Times New Roman"/>
              </a:rPr>
              <a:t>can model </a:t>
            </a:r>
            <a:r>
              <a:rPr sz="2400" b="1" spc="125" dirty="0">
                <a:latin typeface="Times New Roman"/>
                <a:cs typeface="Times New Roman"/>
              </a:rPr>
              <a:t>dynamic </a:t>
            </a:r>
            <a:r>
              <a:rPr sz="2400" b="1" spc="135" dirty="0">
                <a:latin typeface="Times New Roman"/>
                <a:cs typeface="Times New Roman"/>
              </a:rPr>
              <a:t>aspects </a:t>
            </a:r>
            <a:r>
              <a:rPr sz="2400" spc="100" dirty="0">
                <a:latin typeface="Times New Roman"/>
                <a:cs typeface="Times New Roman"/>
              </a:rPr>
              <a:t>(in </a:t>
            </a:r>
            <a:r>
              <a:rPr sz="2400" spc="95" dirty="0">
                <a:latin typeface="Times New Roman"/>
                <a:cs typeface="Times New Roman"/>
              </a:rPr>
              <a:t>conjunction </a:t>
            </a:r>
            <a:r>
              <a:rPr sz="2400" spc="-190" dirty="0">
                <a:latin typeface="Times New Roman"/>
                <a:cs typeface="Times New Roman"/>
              </a:rPr>
              <a:t>with  </a:t>
            </a:r>
            <a:r>
              <a:rPr sz="2400" spc="65" dirty="0">
                <a:latin typeface="Times New Roman"/>
                <a:cs typeface="Times New Roman"/>
              </a:rPr>
              <a:t>behavioral</a:t>
            </a:r>
            <a:r>
              <a:rPr sz="2400" spc="-20" dirty="0">
                <a:latin typeface="Times New Roman"/>
                <a:cs typeface="Times New Roman"/>
              </a:rPr>
              <a:t> </a:t>
            </a:r>
            <a:r>
              <a:rPr sz="2400" spc="90" dirty="0">
                <a:latin typeface="Times New Roman"/>
                <a:cs typeface="Times New Roman"/>
              </a:rPr>
              <a:t>models)</a:t>
            </a:r>
            <a:endParaRPr sz="2400">
              <a:latin typeface="Times New Roman"/>
              <a:cs typeface="Times New Roman"/>
            </a:endParaRPr>
          </a:p>
        </p:txBody>
      </p:sp>
      <p:sp>
        <p:nvSpPr>
          <p:cNvPr id="9" name="object 9"/>
          <p:cNvSpPr/>
          <p:nvPr/>
        </p:nvSpPr>
        <p:spPr>
          <a:xfrm>
            <a:off x="8421623" y="1143000"/>
            <a:ext cx="304800" cy="304800"/>
          </a:xfrm>
          <a:custGeom>
            <a:avLst/>
            <a:gdLst/>
            <a:ahLst/>
            <a:cxnLst/>
            <a:rect l="l" t="t" r="r" b="b"/>
            <a:pathLst>
              <a:path w="304800" h="304800">
                <a:moveTo>
                  <a:pt x="152400" y="0"/>
                </a:moveTo>
                <a:lnTo>
                  <a:pt x="93065" y="3990"/>
                </a:lnTo>
                <a:lnTo>
                  <a:pt x="44624" y="14874"/>
                </a:lnTo>
                <a:lnTo>
                  <a:pt x="11971" y="31021"/>
                </a:lnTo>
                <a:lnTo>
                  <a:pt x="0" y="50800"/>
                </a:lnTo>
                <a:lnTo>
                  <a:pt x="0" y="254000"/>
                </a:lnTo>
                <a:lnTo>
                  <a:pt x="11971" y="273778"/>
                </a:lnTo>
                <a:lnTo>
                  <a:pt x="44624" y="289925"/>
                </a:lnTo>
                <a:lnTo>
                  <a:pt x="93065" y="300809"/>
                </a:lnTo>
                <a:lnTo>
                  <a:pt x="152400" y="304800"/>
                </a:lnTo>
                <a:lnTo>
                  <a:pt x="211734" y="300809"/>
                </a:lnTo>
                <a:lnTo>
                  <a:pt x="260175" y="289925"/>
                </a:lnTo>
                <a:lnTo>
                  <a:pt x="292828" y="273778"/>
                </a:lnTo>
                <a:lnTo>
                  <a:pt x="304800" y="254000"/>
                </a:lnTo>
                <a:lnTo>
                  <a:pt x="304800" y="50800"/>
                </a:lnTo>
                <a:lnTo>
                  <a:pt x="292828" y="31021"/>
                </a:lnTo>
                <a:lnTo>
                  <a:pt x="260175" y="14874"/>
                </a:lnTo>
                <a:lnTo>
                  <a:pt x="211734" y="3990"/>
                </a:lnTo>
                <a:lnTo>
                  <a:pt x="152400" y="0"/>
                </a:lnTo>
                <a:close/>
              </a:path>
            </a:pathLst>
          </a:custGeom>
          <a:solidFill>
            <a:srgbClr val="0E6EC5"/>
          </a:solidFill>
        </p:spPr>
        <p:txBody>
          <a:bodyPr wrap="square" lIns="0" tIns="0" rIns="0" bIns="0" rtlCol="0"/>
          <a:lstStyle/>
          <a:p>
            <a:endParaRPr/>
          </a:p>
        </p:txBody>
      </p:sp>
      <p:sp>
        <p:nvSpPr>
          <p:cNvPr id="10" name="object 10"/>
          <p:cNvSpPr/>
          <p:nvPr/>
        </p:nvSpPr>
        <p:spPr>
          <a:xfrm>
            <a:off x="8421623" y="1193800"/>
            <a:ext cx="304800" cy="50800"/>
          </a:xfrm>
          <a:custGeom>
            <a:avLst/>
            <a:gdLst/>
            <a:ahLst/>
            <a:cxnLst/>
            <a:rect l="l" t="t" r="r" b="b"/>
            <a:pathLst>
              <a:path w="304800" h="50800">
                <a:moveTo>
                  <a:pt x="304800" y="0"/>
                </a:moveTo>
                <a:lnTo>
                  <a:pt x="292828" y="19778"/>
                </a:lnTo>
                <a:lnTo>
                  <a:pt x="260175" y="35925"/>
                </a:lnTo>
                <a:lnTo>
                  <a:pt x="211734" y="46809"/>
                </a:lnTo>
                <a:lnTo>
                  <a:pt x="152400" y="50800"/>
                </a:lnTo>
                <a:lnTo>
                  <a:pt x="93065" y="46809"/>
                </a:lnTo>
                <a:lnTo>
                  <a:pt x="44624" y="35925"/>
                </a:lnTo>
                <a:lnTo>
                  <a:pt x="11971" y="19778"/>
                </a:lnTo>
                <a:lnTo>
                  <a:pt x="0" y="0"/>
                </a:lnTo>
              </a:path>
            </a:pathLst>
          </a:custGeom>
          <a:ln w="12192">
            <a:solidFill>
              <a:srgbClr val="000000"/>
            </a:solidFill>
          </a:ln>
        </p:spPr>
        <p:txBody>
          <a:bodyPr wrap="square" lIns="0" tIns="0" rIns="0" bIns="0" rtlCol="0"/>
          <a:lstStyle/>
          <a:p>
            <a:endParaRPr/>
          </a:p>
        </p:txBody>
      </p:sp>
      <p:sp>
        <p:nvSpPr>
          <p:cNvPr id="11" name="object 11"/>
          <p:cNvSpPr/>
          <p:nvPr/>
        </p:nvSpPr>
        <p:spPr>
          <a:xfrm>
            <a:off x="8421623" y="1143000"/>
            <a:ext cx="304800" cy="304800"/>
          </a:xfrm>
          <a:custGeom>
            <a:avLst/>
            <a:gdLst/>
            <a:ahLst/>
            <a:cxnLst/>
            <a:rect l="l" t="t" r="r" b="b"/>
            <a:pathLst>
              <a:path w="304800" h="304800">
                <a:moveTo>
                  <a:pt x="0" y="50800"/>
                </a:moveTo>
                <a:lnTo>
                  <a:pt x="11971" y="31021"/>
                </a:lnTo>
                <a:lnTo>
                  <a:pt x="44624" y="14874"/>
                </a:lnTo>
                <a:lnTo>
                  <a:pt x="93065" y="3990"/>
                </a:lnTo>
                <a:lnTo>
                  <a:pt x="152400" y="0"/>
                </a:lnTo>
                <a:lnTo>
                  <a:pt x="211734" y="3990"/>
                </a:lnTo>
                <a:lnTo>
                  <a:pt x="260175" y="14874"/>
                </a:lnTo>
                <a:lnTo>
                  <a:pt x="292828" y="31021"/>
                </a:lnTo>
                <a:lnTo>
                  <a:pt x="304800" y="50800"/>
                </a:lnTo>
                <a:lnTo>
                  <a:pt x="304800" y="254000"/>
                </a:lnTo>
                <a:lnTo>
                  <a:pt x="292828" y="273778"/>
                </a:lnTo>
                <a:lnTo>
                  <a:pt x="260175" y="289925"/>
                </a:lnTo>
                <a:lnTo>
                  <a:pt x="211734" y="300809"/>
                </a:lnTo>
                <a:lnTo>
                  <a:pt x="152400" y="304800"/>
                </a:lnTo>
                <a:lnTo>
                  <a:pt x="93065" y="300809"/>
                </a:lnTo>
                <a:lnTo>
                  <a:pt x="44624" y="289925"/>
                </a:lnTo>
                <a:lnTo>
                  <a:pt x="11971" y="273778"/>
                </a:lnTo>
                <a:lnTo>
                  <a:pt x="0" y="254000"/>
                </a:lnTo>
                <a:lnTo>
                  <a:pt x="0" y="50800"/>
                </a:lnTo>
                <a:close/>
              </a:path>
            </a:pathLst>
          </a:custGeom>
          <a:ln w="12192">
            <a:solidFill>
              <a:srgbClr val="000000"/>
            </a:solidFill>
          </a:ln>
        </p:spPr>
        <p:txBody>
          <a:bodyPr wrap="square" lIns="0" tIns="0" rIns="0" bIns="0" rtlCol="0"/>
          <a:lstStyle/>
          <a:p>
            <a:endParaRPr/>
          </a:p>
        </p:txBody>
      </p:sp>
      <p:sp>
        <p:nvSpPr>
          <p:cNvPr id="12" name="object 12"/>
          <p:cNvSpPr/>
          <p:nvPr/>
        </p:nvSpPr>
        <p:spPr>
          <a:xfrm>
            <a:off x="7812023" y="190500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solidFill>
            <a:srgbClr val="0E6EC5"/>
          </a:solidFill>
        </p:spPr>
        <p:txBody>
          <a:bodyPr wrap="square" lIns="0" tIns="0" rIns="0" bIns="0" rtlCol="0"/>
          <a:lstStyle/>
          <a:p>
            <a:endParaRPr/>
          </a:p>
        </p:txBody>
      </p:sp>
      <p:sp>
        <p:nvSpPr>
          <p:cNvPr id="13" name="object 13"/>
          <p:cNvSpPr/>
          <p:nvPr/>
        </p:nvSpPr>
        <p:spPr>
          <a:xfrm>
            <a:off x="7840598" y="19050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14" name="object 14"/>
          <p:cNvSpPr/>
          <p:nvPr/>
        </p:nvSpPr>
        <p:spPr>
          <a:xfrm>
            <a:off x="8012048" y="19050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15" name="object 15"/>
          <p:cNvSpPr/>
          <p:nvPr/>
        </p:nvSpPr>
        <p:spPr>
          <a:xfrm>
            <a:off x="7812023" y="190500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16" name="object 16"/>
          <p:cNvSpPr/>
          <p:nvPr/>
        </p:nvSpPr>
        <p:spPr>
          <a:xfrm>
            <a:off x="8193023" y="190500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solidFill>
            <a:srgbClr val="0E6EC5"/>
          </a:solidFill>
        </p:spPr>
        <p:txBody>
          <a:bodyPr wrap="square" lIns="0" tIns="0" rIns="0" bIns="0" rtlCol="0"/>
          <a:lstStyle/>
          <a:p>
            <a:endParaRPr/>
          </a:p>
        </p:txBody>
      </p:sp>
      <p:sp>
        <p:nvSpPr>
          <p:cNvPr id="17" name="object 17"/>
          <p:cNvSpPr/>
          <p:nvPr/>
        </p:nvSpPr>
        <p:spPr>
          <a:xfrm>
            <a:off x="8221598" y="19050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18" name="object 18"/>
          <p:cNvSpPr/>
          <p:nvPr/>
        </p:nvSpPr>
        <p:spPr>
          <a:xfrm>
            <a:off x="8393048" y="19050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19" name="object 19"/>
          <p:cNvSpPr/>
          <p:nvPr/>
        </p:nvSpPr>
        <p:spPr>
          <a:xfrm>
            <a:off x="8193023" y="190500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20" name="object 20"/>
          <p:cNvSpPr/>
          <p:nvPr/>
        </p:nvSpPr>
        <p:spPr>
          <a:xfrm>
            <a:off x="8574023" y="190500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solidFill>
            <a:srgbClr val="0E6EC5"/>
          </a:solidFill>
        </p:spPr>
        <p:txBody>
          <a:bodyPr wrap="square" lIns="0" tIns="0" rIns="0" bIns="0" rtlCol="0"/>
          <a:lstStyle/>
          <a:p>
            <a:endParaRPr/>
          </a:p>
        </p:txBody>
      </p:sp>
      <p:sp>
        <p:nvSpPr>
          <p:cNvPr id="21" name="object 21"/>
          <p:cNvSpPr/>
          <p:nvPr/>
        </p:nvSpPr>
        <p:spPr>
          <a:xfrm>
            <a:off x="8602598" y="19050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22" name="object 22"/>
          <p:cNvSpPr/>
          <p:nvPr/>
        </p:nvSpPr>
        <p:spPr>
          <a:xfrm>
            <a:off x="8774048" y="19050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23" name="object 23"/>
          <p:cNvSpPr/>
          <p:nvPr/>
        </p:nvSpPr>
        <p:spPr>
          <a:xfrm>
            <a:off x="8574023" y="190500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24" name="object 24"/>
          <p:cNvSpPr/>
          <p:nvPr/>
        </p:nvSpPr>
        <p:spPr>
          <a:xfrm>
            <a:off x="8567928" y="1441703"/>
            <a:ext cx="88392" cy="164592"/>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26323" y="1600200"/>
            <a:ext cx="685800" cy="304800"/>
          </a:xfrm>
          <a:custGeom>
            <a:avLst/>
            <a:gdLst/>
            <a:ahLst/>
            <a:cxnLst/>
            <a:rect l="l" t="t" r="r" b="b"/>
            <a:pathLst>
              <a:path w="685800" h="304800">
                <a:moveTo>
                  <a:pt x="685800" y="0"/>
                </a:moveTo>
                <a:lnTo>
                  <a:pt x="685800" y="152400"/>
                </a:lnTo>
                <a:lnTo>
                  <a:pt x="0" y="152400"/>
                </a:lnTo>
                <a:lnTo>
                  <a:pt x="0" y="304800"/>
                </a:lnTo>
              </a:path>
            </a:pathLst>
          </a:custGeom>
          <a:ln w="12192">
            <a:solidFill>
              <a:srgbClr val="000000"/>
            </a:solidFill>
          </a:ln>
        </p:spPr>
        <p:txBody>
          <a:bodyPr wrap="square" lIns="0" tIns="0" rIns="0" bIns="0" rtlCol="0"/>
          <a:lstStyle/>
          <a:p>
            <a:endParaRPr/>
          </a:p>
        </p:txBody>
      </p:sp>
      <p:sp>
        <p:nvSpPr>
          <p:cNvPr id="26" name="object 26"/>
          <p:cNvSpPr/>
          <p:nvPr/>
        </p:nvSpPr>
        <p:spPr>
          <a:xfrm>
            <a:off x="8307323" y="1762125"/>
            <a:ext cx="1905" cy="144780"/>
          </a:xfrm>
          <a:custGeom>
            <a:avLst/>
            <a:gdLst/>
            <a:ahLst/>
            <a:cxnLst/>
            <a:rect l="l" t="t" r="r" b="b"/>
            <a:pathLst>
              <a:path w="1904" h="144780">
                <a:moveTo>
                  <a:pt x="0" y="142875"/>
                </a:moveTo>
                <a:lnTo>
                  <a:pt x="0" y="0"/>
                </a:lnTo>
                <a:lnTo>
                  <a:pt x="1650" y="0"/>
                </a:lnTo>
                <a:lnTo>
                  <a:pt x="1650" y="144525"/>
                </a:lnTo>
              </a:path>
            </a:pathLst>
          </a:custGeom>
          <a:ln w="12192">
            <a:solidFill>
              <a:srgbClr val="000000"/>
            </a:solidFill>
          </a:ln>
        </p:spPr>
        <p:txBody>
          <a:bodyPr wrap="square" lIns="0" tIns="0" rIns="0" bIns="0" rtlCol="0"/>
          <a:lstStyle/>
          <a:p>
            <a:endParaRPr/>
          </a:p>
        </p:txBody>
      </p:sp>
      <p:sp>
        <p:nvSpPr>
          <p:cNvPr id="27" name="object 27"/>
          <p:cNvSpPr/>
          <p:nvPr/>
        </p:nvSpPr>
        <p:spPr>
          <a:xfrm>
            <a:off x="8612123" y="1600200"/>
            <a:ext cx="76200" cy="304800"/>
          </a:xfrm>
          <a:custGeom>
            <a:avLst/>
            <a:gdLst/>
            <a:ahLst/>
            <a:cxnLst/>
            <a:rect l="l" t="t" r="r" b="b"/>
            <a:pathLst>
              <a:path w="76200" h="304800">
                <a:moveTo>
                  <a:pt x="0" y="0"/>
                </a:moveTo>
                <a:lnTo>
                  <a:pt x="0" y="152400"/>
                </a:lnTo>
                <a:lnTo>
                  <a:pt x="76200" y="152400"/>
                </a:lnTo>
                <a:lnTo>
                  <a:pt x="76200" y="304800"/>
                </a:lnTo>
              </a:path>
            </a:pathLst>
          </a:custGeom>
          <a:ln w="12192">
            <a:solidFill>
              <a:srgbClr val="000000"/>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5841365" cy="788035"/>
          </a:xfrm>
          <a:prstGeom prst="rect">
            <a:avLst/>
          </a:prstGeom>
        </p:spPr>
        <p:txBody>
          <a:bodyPr vert="horz" wrap="square" lIns="0" tIns="12700" rIns="0" bIns="0" rtlCol="0">
            <a:spAutoFit/>
          </a:bodyPr>
          <a:lstStyle/>
          <a:p>
            <a:pPr marL="12700">
              <a:lnSpc>
                <a:spcPct val="100000"/>
              </a:lnSpc>
              <a:spcBef>
                <a:spcPts val="100"/>
              </a:spcBef>
            </a:pPr>
            <a:r>
              <a:rPr sz="5000" spc="-125" dirty="0"/>
              <a:t>Modeling </a:t>
            </a:r>
            <a:r>
              <a:rPr sz="5000" spc="-335" dirty="0"/>
              <a:t>Source</a:t>
            </a:r>
            <a:r>
              <a:rPr sz="5000" spc="-509" dirty="0"/>
              <a:t> </a:t>
            </a:r>
            <a:r>
              <a:rPr sz="5000" spc="-390" dirty="0"/>
              <a:t>Code</a:t>
            </a:r>
            <a:endParaRPr sz="5000"/>
          </a:p>
        </p:txBody>
      </p:sp>
      <p:sp>
        <p:nvSpPr>
          <p:cNvPr id="8" name="object 8"/>
          <p:cNvSpPr txBox="1"/>
          <p:nvPr/>
        </p:nvSpPr>
        <p:spPr>
          <a:xfrm>
            <a:off x="535940" y="1115313"/>
            <a:ext cx="7954645" cy="2410460"/>
          </a:xfrm>
          <a:prstGeom prst="rect">
            <a:avLst/>
          </a:prstGeom>
        </p:spPr>
        <p:txBody>
          <a:bodyPr vert="horz" wrap="square" lIns="0" tIns="57785" rIns="0" bIns="0" rtlCol="0">
            <a:spAutoFit/>
          </a:bodyPr>
          <a:lstStyle/>
          <a:p>
            <a:pPr marL="285115" marR="532765" indent="-272415">
              <a:lnSpc>
                <a:spcPts val="2810"/>
              </a:lnSpc>
              <a:spcBef>
                <a:spcPts val="455"/>
              </a:spcBef>
              <a:buClr>
                <a:srgbClr val="0AD0D9"/>
              </a:buClr>
              <a:buSzPct val="94230"/>
              <a:buFont typeface="Arial"/>
              <a:buChar char=""/>
              <a:tabLst>
                <a:tab pos="285750" algn="l"/>
              </a:tabLst>
            </a:pPr>
            <a:r>
              <a:rPr sz="2600" spc="65" dirty="0">
                <a:latin typeface="Times New Roman"/>
                <a:cs typeface="Times New Roman"/>
              </a:rPr>
              <a:t>(Forward/Reverse</a:t>
            </a:r>
            <a:r>
              <a:rPr sz="2600" spc="-85" dirty="0">
                <a:latin typeface="Times New Roman"/>
                <a:cs typeface="Times New Roman"/>
              </a:rPr>
              <a:t> </a:t>
            </a:r>
            <a:r>
              <a:rPr sz="2600" spc="40" dirty="0">
                <a:latin typeface="Times New Roman"/>
                <a:cs typeface="Times New Roman"/>
              </a:rPr>
              <a:t>Eng):</a:t>
            </a:r>
            <a:r>
              <a:rPr sz="2600" spc="10" dirty="0">
                <a:latin typeface="Times New Roman"/>
                <a:cs typeface="Times New Roman"/>
              </a:rPr>
              <a:t> </a:t>
            </a:r>
            <a:r>
              <a:rPr sz="2600" spc="80" dirty="0">
                <a:latin typeface="Times New Roman"/>
                <a:cs typeface="Times New Roman"/>
              </a:rPr>
              <a:t>identify</a:t>
            </a:r>
            <a:r>
              <a:rPr sz="2600" spc="-114" dirty="0">
                <a:latin typeface="Times New Roman"/>
                <a:cs typeface="Times New Roman"/>
              </a:rPr>
              <a:t> </a:t>
            </a:r>
            <a:r>
              <a:rPr sz="2600" spc="110" dirty="0">
                <a:latin typeface="Times New Roman"/>
                <a:cs typeface="Times New Roman"/>
              </a:rPr>
              <a:t>set</a:t>
            </a:r>
            <a:r>
              <a:rPr sz="2600" spc="-140" dirty="0">
                <a:latin typeface="Times New Roman"/>
                <a:cs typeface="Times New Roman"/>
              </a:rPr>
              <a:t> </a:t>
            </a:r>
            <a:r>
              <a:rPr sz="2600" spc="20" dirty="0">
                <a:latin typeface="Times New Roman"/>
                <a:cs typeface="Times New Roman"/>
              </a:rPr>
              <a:t>of</a:t>
            </a:r>
            <a:r>
              <a:rPr sz="2600" dirty="0">
                <a:latin typeface="Times New Roman"/>
                <a:cs typeface="Times New Roman"/>
              </a:rPr>
              <a:t> </a:t>
            </a:r>
            <a:r>
              <a:rPr sz="2600" spc="85" dirty="0">
                <a:latin typeface="Times New Roman"/>
                <a:cs typeface="Times New Roman"/>
              </a:rPr>
              <a:t>source</a:t>
            </a:r>
            <a:r>
              <a:rPr sz="2600" spc="-140" dirty="0">
                <a:latin typeface="Times New Roman"/>
                <a:cs typeface="Times New Roman"/>
              </a:rPr>
              <a:t> </a:t>
            </a:r>
            <a:r>
              <a:rPr sz="2600" spc="40" dirty="0">
                <a:latin typeface="Times New Roman"/>
                <a:cs typeface="Times New Roman"/>
              </a:rPr>
              <a:t>code  </a:t>
            </a:r>
            <a:r>
              <a:rPr sz="2600" spc="25" dirty="0">
                <a:latin typeface="Times New Roman"/>
                <a:cs typeface="Times New Roman"/>
              </a:rPr>
              <a:t>files </a:t>
            </a:r>
            <a:r>
              <a:rPr sz="2600" spc="20" dirty="0">
                <a:latin typeface="Times New Roman"/>
                <a:cs typeface="Times New Roman"/>
              </a:rPr>
              <a:t>of</a:t>
            </a:r>
            <a:r>
              <a:rPr sz="2600" spc="-105" dirty="0">
                <a:latin typeface="Times New Roman"/>
                <a:cs typeface="Times New Roman"/>
              </a:rPr>
              <a:t> </a:t>
            </a:r>
            <a:r>
              <a:rPr sz="2600" spc="110" dirty="0">
                <a:latin typeface="Times New Roman"/>
                <a:cs typeface="Times New Roman"/>
              </a:rPr>
              <a:t>interest</a:t>
            </a:r>
            <a:endParaRPr sz="2600">
              <a:latin typeface="Times New Roman"/>
              <a:cs typeface="Times New Roman"/>
            </a:endParaRPr>
          </a:p>
          <a:p>
            <a:pPr marL="405765">
              <a:lnSpc>
                <a:spcPct val="100000"/>
              </a:lnSpc>
              <a:spcBef>
                <a:spcPts val="250"/>
              </a:spcBef>
              <a:tabLst>
                <a:tab pos="1706880" algn="l"/>
              </a:tabLst>
            </a:pPr>
            <a:r>
              <a:rPr sz="2050" spc="-545" dirty="0">
                <a:solidFill>
                  <a:srgbClr val="0E6EC5"/>
                </a:solidFill>
                <a:latin typeface="Arial"/>
                <a:cs typeface="Arial"/>
              </a:rPr>
              <a:t>                                </a:t>
            </a:r>
            <a:r>
              <a:rPr sz="2050" spc="-540" dirty="0">
                <a:solidFill>
                  <a:srgbClr val="0E6EC5"/>
                </a:solidFill>
                <a:latin typeface="Arial"/>
                <a:cs typeface="Arial"/>
              </a:rPr>
              <a:t> </a:t>
            </a:r>
            <a:r>
              <a:rPr sz="2400" spc="105" dirty="0">
                <a:latin typeface="Times New Roman"/>
                <a:cs typeface="Times New Roman"/>
              </a:rPr>
              <a:t>model	</a:t>
            </a:r>
            <a:r>
              <a:rPr sz="2400" spc="60" dirty="0">
                <a:latin typeface="Times New Roman"/>
                <a:cs typeface="Times New Roman"/>
              </a:rPr>
              <a:t>as</a:t>
            </a:r>
            <a:r>
              <a:rPr sz="2400" spc="-110" dirty="0">
                <a:latin typeface="Times New Roman"/>
                <a:cs typeface="Times New Roman"/>
              </a:rPr>
              <a:t> </a:t>
            </a:r>
            <a:r>
              <a:rPr sz="2400" spc="120" dirty="0">
                <a:latin typeface="Times New Roman"/>
                <a:cs typeface="Times New Roman"/>
              </a:rPr>
              <a:t>components</a:t>
            </a:r>
            <a:r>
              <a:rPr sz="2400" spc="-65" dirty="0">
                <a:latin typeface="Times New Roman"/>
                <a:cs typeface="Times New Roman"/>
              </a:rPr>
              <a:t> </a:t>
            </a:r>
            <a:r>
              <a:rPr sz="2400" spc="95" dirty="0">
                <a:latin typeface="Times New Roman"/>
                <a:cs typeface="Times New Roman"/>
              </a:rPr>
              <a:t>stereotyped</a:t>
            </a:r>
            <a:r>
              <a:rPr sz="2400" spc="-75" dirty="0">
                <a:latin typeface="Times New Roman"/>
                <a:cs typeface="Times New Roman"/>
              </a:rPr>
              <a:t> </a:t>
            </a:r>
            <a:r>
              <a:rPr sz="2400" spc="60" dirty="0">
                <a:latin typeface="Times New Roman"/>
                <a:cs typeface="Times New Roman"/>
              </a:rPr>
              <a:t>as</a:t>
            </a:r>
            <a:r>
              <a:rPr sz="2400" spc="-65" dirty="0">
                <a:latin typeface="Times New Roman"/>
                <a:cs typeface="Times New Roman"/>
              </a:rPr>
              <a:t> </a:t>
            </a:r>
            <a:r>
              <a:rPr sz="2400" spc="25" dirty="0">
                <a:latin typeface="Times New Roman"/>
                <a:cs typeface="Times New Roman"/>
              </a:rPr>
              <a:t>files</a:t>
            </a:r>
            <a:endParaRPr sz="2400">
              <a:latin typeface="Times New Roman"/>
              <a:cs typeface="Times New Roman"/>
            </a:endParaRPr>
          </a:p>
          <a:p>
            <a:pPr marL="285115" marR="5080" indent="-272415">
              <a:lnSpc>
                <a:spcPts val="2810"/>
              </a:lnSpc>
              <a:spcBef>
                <a:spcPts val="660"/>
              </a:spcBef>
              <a:buClr>
                <a:srgbClr val="0AD0D9"/>
              </a:buClr>
              <a:buSzPct val="94230"/>
              <a:buFont typeface="Arial"/>
              <a:buChar char=""/>
              <a:tabLst>
                <a:tab pos="285750" algn="l"/>
              </a:tabLst>
            </a:pPr>
            <a:r>
              <a:rPr sz="2600" spc="45" dirty="0">
                <a:latin typeface="Times New Roman"/>
                <a:cs typeface="Times New Roman"/>
              </a:rPr>
              <a:t>Larger</a:t>
            </a:r>
            <a:r>
              <a:rPr sz="2600" spc="-125" dirty="0">
                <a:latin typeface="Times New Roman"/>
                <a:cs typeface="Times New Roman"/>
              </a:rPr>
              <a:t> </a:t>
            </a:r>
            <a:r>
              <a:rPr sz="2600" spc="60" dirty="0">
                <a:latin typeface="Times New Roman"/>
                <a:cs typeface="Times New Roman"/>
              </a:rPr>
              <a:t>systems:</a:t>
            </a:r>
            <a:r>
              <a:rPr sz="2600" spc="-75" dirty="0">
                <a:latin typeface="Times New Roman"/>
                <a:cs typeface="Times New Roman"/>
              </a:rPr>
              <a:t> </a:t>
            </a:r>
            <a:r>
              <a:rPr sz="2600" spc="100" dirty="0">
                <a:latin typeface="Times New Roman"/>
                <a:cs typeface="Times New Roman"/>
              </a:rPr>
              <a:t>use</a:t>
            </a:r>
            <a:r>
              <a:rPr sz="2600" spc="-114" dirty="0">
                <a:latin typeface="Times New Roman"/>
                <a:cs typeface="Times New Roman"/>
              </a:rPr>
              <a:t> </a:t>
            </a:r>
            <a:r>
              <a:rPr sz="2600" spc="65" dirty="0">
                <a:latin typeface="Times New Roman"/>
                <a:cs typeface="Times New Roman"/>
              </a:rPr>
              <a:t>packages</a:t>
            </a:r>
            <a:r>
              <a:rPr sz="2600" spc="-75" dirty="0">
                <a:latin typeface="Times New Roman"/>
                <a:cs typeface="Times New Roman"/>
              </a:rPr>
              <a:t> </a:t>
            </a:r>
            <a:r>
              <a:rPr sz="2600" spc="130" dirty="0">
                <a:latin typeface="Times New Roman"/>
                <a:cs typeface="Times New Roman"/>
              </a:rPr>
              <a:t>to</a:t>
            </a:r>
            <a:r>
              <a:rPr sz="2600" spc="-140" dirty="0">
                <a:latin typeface="Times New Roman"/>
                <a:cs typeface="Times New Roman"/>
              </a:rPr>
              <a:t> </a:t>
            </a:r>
            <a:r>
              <a:rPr sz="2600" spc="80" dirty="0">
                <a:latin typeface="Times New Roman"/>
                <a:cs typeface="Times New Roman"/>
              </a:rPr>
              <a:t>show</a:t>
            </a:r>
            <a:r>
              <a:rPr sz="2600" spc="-125" dirty="0">
                <a:latin typeface="Times New Roman"/>
                <a:cs typeface="Times New Roman"/>
              </a:rPr>
              <a:t> </a:t>
            </a:r>
            <a:r>
              <a:rPr sz="2600" spc="100" dirty="0">
                <a:latin typeface="Times New Roman"/>
                <a:cs typeface="Times New Roman"/>
              </a:rPr>
              <a:t>groups</a:t>
            </a:r>
            <a:r>
              <a:rPr sz="2600" spc="-140"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15" dirty="0">
                <a:latin typeface="Times New Roman"/>
                <a:cs typeface="Times New Roman"/>
              </a:rPr>
              <a:t>source  </a:t>
            </a:r>
            <a:r>
              <a:rPr sz="2600" spc="90" dirty="0">
                <a:latin typeface="Times New Roman"/>
                <a:cs typeface="Times New Roman"/>
              </a:rPr>
              <a:t>code</a:t>
            </a:r>
            <a:r>
              <a:rPr sz="2600" spc="-95" dirty="0">
                <a:latin typeface="Times New Roman"/>
                <a:cs typeface="Times New Roman"/>
              </a:rPr>
              <a:t> </a:t>
            </a:r>
            <a:r>
              <a:rPr sz="2600" spc="25" dirty="0">
                <a:latin typeface="Times New Roman"/>
                <a:cs typeface="Times New Roman"/>
              </a:rPr>
              <a:t>files</a:t>
            </a:r>
            <a:endParaRPr sz="2600">
              <a:latin typeface="Times New Roman"/>
              <a:cs typeface="Times New Roman"/>
            </a:endParaRPr>
          </a:p>
          <a:p>
            <a:pPr marL="285115" indent="-272415">
              <a:lnSpc>
                <a:spcPct val="100000"/>
              </a:lnSpc>
              <a:spcBef>
                <a:spcPts val="270"/>
              </a:spcBef>
              <a:buClr>
                <a:srgbClr val="0AD0D9"/>
              </a:buClr>
              <a:buSzPct val="94230"/>
              <a:buFont typeface="Arial"/>
              <a:buChar char=""/>
              <a:tabLst>
                <a:tab pos="285750" algn="l"/>
              </a:tabLst>
            </a:pPr>
            <a:r>
              <a:rPr sz="2600" spc="75" dirty="0">
                <a:latin typeface="Times New Roman"/>
                <a:cs typeface="Times New Roman"/>
              </a:rPr>
              <a:t>Model</a:t>
            </a:r>
            <a:r>
              <a:rPr sz="2600" spc="-75" dirty="0">
                <a:latin typeface="Times New Roman"/>
                <a:cs typeface="Times New Roman"/>
              </a:rPr>
              <a:t> </a:t>
            </a:r>
            <a:r>
              <a:rPr sz="2600" spc="100" dirty="0">
                <a:latin typeface="Times New Roman"/>
                <a:cs typeface="Times New Roman"/>
              </a:rPr>
              <a:t>compilation</a:t>
            </a:r>
            <a:r>
              <a:rPr sz="2600" spc="-145" dirty="0">
                <a:latin typeface="Times New Roman"/>
                <a:cs typeface="Times New Roman"/>
              </a:rPr>
              <a:t> </a:t>
            </a:r>
            <a:r>
              <a:rPr sz="2600" spc="110" dirty="0">
                <a:latin typeface="Times New Roman"/>
                <a:cs typeface="Times New Roman"/>
              </a:rPr>
              <a:t>dependencies</a:t>
            </a:r>
            <a:r>
              <a:rPr sz="2600" spc="-110" dirty="0">
                <a:latin typeface="Times New Roman"/>
                <a:cs typeface="Times New Roman"/>
              </a:rPr>
              <a:t> </a:t>
            </a:r>
            <a:r>
              <a:rPr sz="2600" spc="130" dirty="0">
                <a:latin typeface="Times New Roman"/>
                <a:cs typeface="Times New Roman"/>
              </a:rPr>
              <a:t>among</a:t>
            </a:r>
            <a:r>
              <a:rPr sz="2600" spc="-25" dirty="0">
                <a:latin typeface="Times New Roman"/>
                <a:cs typeface="Times New Roman"/>
              </a:rPr>
              <a:t> </a:t>
            </a:r>
            <a:r>
              <a:rPr sz="2600" spc="25" dirty="0">
                <a:latin typeface="Times New Roman"/>
                <a:cs typeface="Times New Roman"/>
              </a:rPr>
              <a:t>files</a:t>
            </a:r>
            <a:endParaRPr sz="26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92100" y="0"/>
            <a:ext cx="7062470" cy="788670"/>
          </a:xfrm>
          <a:prstGeom prst="rect">
            <a:avLst/>
          </a:prstGeom>
        </p:spPr>
        <p:txBody>
          <a:bodyPr vert="horz" wrap="square" lIns="0" tIns="13335" rIns="0" bIns="0" rtlCol="0">
            <a:spAutoFit/>
          </a:bodyPr>
          <a:lstStyle/>
          <a:p>
            <a:pPr marL="12700">
              <a:lnSpc>
                <a:spcPct val="100000"/>
              </a:lnSpc>
              <a:spcBef>
                <a:spcPts val="105"/>
              </a:spcBef>
            </a:pPr>
            <a:r>
              <a:rPr sz="5000" spc="-385" dirty="0"/>
              <a:t>Ex5: </a:t>
            </a:r>
            <a:r>
              <a:rPr sz="5000" spc="-125" dirty="0"/>
              <a:t>Modeling </a:t>
            </a:r>
            <a:r>
              <a:rPr sz="5000" spc="-335" dirty="0"/>
              <a:t>Source</a:t>
            </a:r>
            <a:r>
              <a:rPr sz="5000" spc="-370" dirty="0"/>
              <a:t> </a:t>
            </a:r>
            <a:r>
              <a:rPr sz="5000" spc="-390" dirty="0"/>
              <a:t>Code</a:t>
            </a:r>
            <a:endParaRPr sz="5000"/>
          </a:p>
        </p:txBody>
      </p:sp>
      <p:sp>
        <p:nvSpPr>
          <p:cNvPr id="8" name="object 8"/>
          <p:cNvSpPr txBox="1"/>
          <p:nvPr/>
        </p:nvSpPr>
        <p:spPr>
          <a:xfrm>
            <a:off x="78739" y="1594798"/>
            <a:ext cx="4066540" cy="3768090"/>
          </a:xfrm>
          <a:prstGeom prst="rect">
            <a:avLst/>
          </a:prstGeom>
        </p:spPr>
        <p:txBody>
          <a:bodyPr vert="horz" wrap="square" lIns="0" tIns="104139" rIns="0" bIns="0" rtlCol="0">
            <a:spAutoFit/>
          </a:bodyPr>
          <a:lstStyle/>
          <a:p>
            <a:pPr marL="285115" indent="-272415">
              <a:lnSpc>
                <a:spcPct val="100000"/>
              </a:lnSpc>
              <a:spcBef>
                <a:spcPts val="819"/>
              </a:spcBef>
              <a:buClr>
                <a:srgbClr val="0AD0D9"/>
              </a:buClr>
              <a:buSzPct val="94642"/>
              <a:buFont typeface="Arial"/>
              <a:buChar char=""/>
              <a:tabLst>
                <a:tab pos="285750" algn="l"/>
              </a:tabLst>
            </a:pPr>
            <a:r>
              <a:rPr sz="2800" spc="-70" dirty="0">
                <a:latin typeface="Times New Roman"/>
                <a:cs typeface="Times New Roman"/>
              </a:rPr>
              <a:t>5 </a:t>
            </a:r>
            <a:r>
              <a:rPr sz="2800" spc="85" dirty="0">
                <a:latin typeface="Times New Roman"/>
                <a:cs typeface="Times New Roman"/>
              </a:rPr>
              <a:t>source </a:t>
            </a:r>
            <a:r>
              <a:rPr sz="2800" spc="95" dirty="0">
                <a:latin typeface="Times New Roman"/>
                <a:cs typeface="Times New Roman"/>
              </a:rPr>
              <a:t>code</a:t>
            </a:r>
            <a:r>
              <a:rPr sz="2800" spc="-285" dirty="0">
                <a:latin typeface="Times New Roman"/>
                <a:cs typeface="Times New Roman"/>
              </a:rPr>
              <a:t> </a:t>
            </a:r>
            <a:r>
              <a:rPr sz="2800" spc="25" dirty="0">
                <a:latin typeface="Times New Roman"/>
                <a:cs typeface="Times New Roman"/>
              </a:rPr>
              <a:t>files</a:t>
            </a:r>
            <a:endParaRPr sz="2800">
              <a:latin typeface="Times New Roman"/>
              <a:cs typeface="Times New Roman"/>
            </a:endParaRPr>
          </a:p>
          <a:p>
            <a:pPr marL="652780" lvl="1" indent="-247015">
              <a:lnSpc>
                <a:spcPct val="100000"/>
              </a:lnSpc>
              <a:spcBef>
                <a:spcPts val="620"/>
              </a:spcBef>
              <a:buClr>
                <a:srgbClr val="0E6EC5"/>
              </a:buClr>
              <a:buSzPct val="85416"/>
              <a:buFont typeface="Arial"/>
              <a:buChar char=""/>
              <a:tabLst>
                <a:tab pos="652780" algn="l"/>
              </a:tabLst>
            </a:pPr>
            <a:r>
              <a:rPr sz="2400" dirty="0">
                <a:solidFill>
                  <a:srgbClr val="FF5050"/>
                </a:solidFill>
                <a:latin typeface="Times New Roman"/>
                <a:cs typeface="Times New Roman"/>
              </a:rPr>
              <a:t>signal.h</a:t>
            </a:r>
            <a:r>
              <a:rPr sz="2400" spc="-20" dirty="0">
                <a:solidFill>
                  <a:srgbClr val="FF5050"/>
                </a:solidFill>
                <a:latin typeface="Times New Roman"/>
                <a:cs typeface="Times New Roman"/>
              </a:rPr>
              <a:t> </a:t>
            </a:r>
            <a:r>
              <a:rPr sz="2400" spc="110" dirty="0">
                <a:latin typeface="Times New Roman"/>
                <a:cs typeface="Times New Roman"/>
              </a:rPr>
              <a:t>(header)</a:t>
            </a:r>
            <a:endParaRPr sz="2400">
              <a:latin typeface="Times New Roman"/>
              <a:cs typeface="Times New Roman"/>
            </a:endParaRPr>
          </a:p>
          <a:p>
            <a:pPr marL="652780" marR="553720" lvl="1" indent="-247015">
              <a:lnSpc>
                <a:spcPct val="100400"/>
              </a:lnSpc>
              <a:spcBef>
                <a:spcPts val="550"/>
              </a:spcBef>
              <a:buClr>
                <a:srgbClr val="0E6EC5"/>
              </a:buClr>
              <a:buSzPct val="85416"/>
              <a:buFont typeface="Arial"/>
              <a:buChar char=""/>
              <a:tabLst>
                <a:tab pos="652780" algn="l"/>
              </a:tabLst>
            </a:pPr>
            <a:r>
              <a:rPr sz="2400" spc="105" dirty="0">
                <a:latin typeface="Times New Roman"/>
                <a:cs typeface="Times New Roman"/>
              </a:rPr>
              <a:t>used </a:t>
            </a:r>
            <a:r>
              <a:rPr sz="2400" spc="25" dirty="0">
                <a:latin typeface="Times New Roman"/>
                <a:cs typeface="Times New Roman"/>
              </a:rPr>
              <a:t>by </a:t>
            </a:r>
            <a:r>
              <a:rPr sz="2400" spc="-40" dirty="0">
                <a:latin typeface="Times New Roman"/>
                <a:cs typeface="Times New Roman"/>
              </a:rPr>
              <a:t>2 </a:t>
            </a:r>
            <a:r>
              <a:rPr sz="2400" spc="130" dirty="0">
                <a:latin typeface="Times New Roman"/>
                <a:cs typeface="Times New Roman"/>
              </a:rPr>
              <a:t>other </a:t>
            </a:r>
            <a:r>
              <a:rPr sz="2400" spc="20" dirty="0">
                <a:latin typeface="Times New Roman"/>
                <a:cs typeface="Times New Roman"/>
              </a:rPr>
              <a:t>files  </a:t>
            </a:r>
            <a:r>
              <a:rPr sz="2400" spc="5" dirty="0">
                <a:latin typeface="Times New Roman"/>
                <a:cs typeface="Times New Roman"/>
              </a:rPr>
              <a:t>(</a:t>
            </a:r>
            <a:r>
              <a:rPr sz="2400" spc="5" dirty="0">
                <a:solidFill>
                  <a:srgbClr val="FF5050"/>
                </a:solidFill>
                <a:latin typeface="Times New Roman"/>
                <a:cs typeface="Times New Roman"/>
              </a:rPr>
              <a:t>signal.cpp,</a:t>
            </a:r>
            <a:r>
              <a:rPr sz="2400" spc="-55" dirty="0">
                <a:solidFill>
                  <a:srgbClr val="FF5050"/>
                </a:solidFill>
                <a:latin typeface="Times New Roman"/>
                <a:cs typeface="Times New Roman"/>
              </a:rPr>
              <a:t> </a:t>
            </a:r>
            <a:r>
              <a:rPr sz="2400" spc="5" dirty="0">
                <a:solidFill>
                  <a:srgbClr val="FF5050"/>
                </a:solidFill>
                <a:latin typeface="Times New Roman"/>
                <a:cs typeface="Times New Roman"/>
              </a:rPr>
              <a:t>interp.cpp</a:t>
            </a:r>
            <a:r>
              <a:rPr sz="2400" spc="5" dirty="0">
                <a:latin typeface="Times New Roman"/>
                <a:cs typeface="Times New Roman"/>
              </a:rPr>
              <a:t>)</a:t>
            </a:r>
            <a:endParaRPr sz="2400">
              <a:latin typeface="Times New Roman"/>
              <a:cs typeface="Times New Roman"/>
            </a:endParaRPr>
          </a:p>
          <a:p>
            <a:pPr marL="652780" marR="5080" lvl="1" indent="-247015" algn="just">
              <a:lnSpc>
                <a:spcPct val="100000"/>
              </a:lnSpc>
              <a:spcBef>
                <a:spcPts val="575"/>
              </a:spcBef>
              <a:buClr>
                <a:srgbClr val="0E6EC5"/>
              </a:buClr>
              <a:buSzPct val="85416"/>
              <a:buFont typeface="Arial"/>
              <a:buChar char=""/>
              <a:tabLst>
                <a:tab pos="652780" algn="l"/>
              </a:tabLst>
            </a:pPr>
            <a:r>
              <a:rPr sz="2400" dirty="0">
                <a:solidFill>
                  <a:srgbClr val="FF5050"/>
                </a:solidFill>
                <a:latin typeface="Times New Roman"/>
                <a:cs typeface="Times New Roman"/>
              </a:rPr>
              <a:t>interp.cpp </a:t>
            </a:r>
            <a:r>
              <a:rPr sz="2400" spc="105" dirty="0">
                <a:latin typeface="Times New Roman"/>
                <a:cs typeface="Times New Roman"/>
              </a:rPr>
              <a:t>has</a:t>
            </a:r>
            <a:r>
              <a:rPr sz="2400" spc="-155" dirty="0">
                <a:latin typeface="Times New Roman"/>
                <a:cs typeface="Times New Roman"/>
              </a:rPr>
              <a:t> </a:t>
            </a:r>
            <a:r>
              <a:rPr sz="2400" spc="75" dirty="0">
                <a:latin typeface="Times New Roman"/>
                <a:cs typeface="Times New Roman"/>
              </a:rPr>
              <a:t>compilation  </a:t>
            </a:r>
            <a:r>
              <a:rPr sz="2400" spc="105" dirty="0">
                <a:latin typeface="Times New Roman"/>
                <a:cs typeface="Times New Roman"/>
              </a:rPr>
              <a:t>dependency</a:t>
            </a:r>
            <a:r>
              <a:rPr sz="2400" spc="-80" dirty="0">
                <a:latin typeface="Times New Roman"/>
                <a:cs typeface="Times New Roman"/>
              </a:rPr>
              <a:t> </a:t>
            </a:r>
            <a:r>
              <a:rPr sz="2400" spc="120" dirty="0">
                <a:latin typeface="Times New Roman"/>
                <a:cs typeface="Times New Roman"/>
              </a:rPr>
              <a:t>to</a:t>
            </a:r>
            <a:r>
              <a:rPr sz="2400" spc="-75" dirty="0">
                <a:latin typeface="Times New Roman"/>
                <a:cs typeface="Times New Roman"/>
              </a:rPr>
              <a:t> </a:t>
            </a:r>
            <a:r>
              <a:rPr sz="2400" spc="120" dirty="0">
                <a:latin typeface="Times New Roman"/>
                <a:cs typeface="Times New Roman"/>
              </a:rPr>
              <a:t>header</a:t>
            </a:r>
            <a:r>
              <a:rPr sz="2400" spc="-110" dirty="0">
                <a:latin typeface="Times New Roman"/>
                <a:cs typeface="Times New Roman"/>
              </a:rPr>
              <a:t> </a:t>
            </a:r>
            <a:r>
              <a:rPr sz="2400" spc="20" dirty="0">
                <a:latin typeface="Times New Roman"/>
                <a:cs typeface="Times New Roman"/>
              </a:rPr>
              <a:t>file  </a:t>
            </a:r>
            <a:r>
              <a:rPr sz="2400" spc="25" dirty="0">
                <a:latin typeface="Times New Roman"/>
                <a:cs typeface="Times New Roman"/>
              </a:rPr>
              <a:t>(</a:t>
            </a:r>
            <a:r>
              <a:rPr sz="2400" spc="25" dirty="0">
                <a:solidFill>
                  <a:srgbClr val="FF5050"/>
                </a:solidFill>
                <a:latin typeface="Times New Roman"/>
                <a:cs typeface="Times New Roman"/>
              </a:rPr>
              <a:t>irq.h</a:t>
            </a:r>
            <a:r>
              <a:rPr sz="2400" spc="25" dirty="0">
                <a:latin typeface="Times New Roman"/>
                <a:cs typeface="Times New Roman"/>
              </a:rPr>
              <a:t>)</a:t>
            </a:r>
            <a:endParaRPr sz="2400">
              <a:latin typeface="Times New Roman"/>
              <a:cs typeface="Times New Roman"/>
            </a:endParaRPr>
          </a:p>
          <a:p>
            <a:pPr marL="652780" marR="173990" lvl="1" indent="-247015">
              <a:lnSpc>
                <a:spcPct val="100000"/>
              </a:lnSpc>
              <a:spcBef>
                <a:spcPts val="580"/>
              </a:spcBef>
              <a:buClr>
                <a:srgbClr val="0E6EC5"/>
              </a:buClr>
              <a:buSzPct val="85416"/>
              <a:buFont typeface="Arial"/>
              <a:buChar char=""/>
              <a:tabLst>
                <a:tab pos="652780" algn="l"/>
              </a:tabLst>
            </a:pPr>
            <a:r>
              <a:rPr sz="2400" dirty="0">
                <a:solidFill>
                  <a:srgbClr val="FF5050"/>
                </a:solidFill>
                <a:latin typeface="Times New Roman"/>
                <a:cs typeface="Times New Roman"/>
              </a:rPr>
              <a:t>device.cpp </a:t>
            </a:r>
            <a:r>
              <a:rPr sz="2400" spc="90" dirty="0">
                <a:latin typeface="Times New Roman"/>
                <a:cs typeface="Times New Roman"/>
              </a:rPr>
              <a:t>compilation  </a:t>
            </a:r>
            <a:r>
              <a:rPr sz="2400" spc="105" dirty="0">
                <a:latin typeface="Times New Roman"/>
                <a:cs typeface="Times New Roman"/>
              </a:rPr>
              <a:t>dependency </a:t>
            </a:r>
            <a:r>
              <a:rPr sz="2400" spc="114" dirty="0">
                <a:latin typeface="Times New Roman"/>
                <a:cs typeface="Times New Roman"/>
              </a:rPr>
              <a:t>to</a:t>
            </a:r>
            <a:r>
              <a:rPr sz="2400" spc="-270" dirty="0">
                <a:latin typeface="Times New Roman"/>
                <a:cs typeface="Times New Roman"/>
              </a:rPr>
              <a:t> </a:t>
            </a:r>
            <a:r>
              <a:rPr sz="2400" dirty="0">
                <a:solidFill>
                  <a:srgbClr val="FF5050"/>
                </a:solidFill>
                <a:latin typeface="Times New Roman"/>
                <a:cs typeface="Times New Roman"/>
              </a:rPr>
              <a:t>interp.cpp</a:t>
            </a:r>
            <a:endParaRPr sz="2400">
              <a:latin typeface="Times New Roman"/>
              <a:cs typeface="Times New Roman"/>
            </a:endParaRPr>
          </a:p>
        </p:txBody>
      </p:sp>
      <p:sp>
        <p:nvSpPr>
          <p:cNvPr id="9" name="object 9"/>
          <p:cNvSpPr/>
          <p:nvPr/>
        </p:nvSpPr>
        <p:spPr>
          <a:xfrm>
            <a:off x="4572761" y="18676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10" name="object 10"/>
          <p:cNvSpPr txBox="1"/>
          <p:nvPr/>
        </p:nvSpPr>
        <p:spPr>
          <a:xfrm>
            <a:off x="5168900" y="4971364"/>
            <a:ext cx="708660" cy="391795"/>
          </a:xfrm>
          <a:prstGeom prst="rect">
            <a:avLst/>
          </a:prstGeom>
        </p:spPr>
        <p:txBody>
          <a:bodyPr vert="horz" wrap="square" lIns="0" tIns="12700" rIns="0" bIns="0" rtlCol="0">
            <a:spAutoFit/>
          </a:bodyPr>
          <a:lstStyle/>
          <a:p>
            <a:pPr marL="12700">
              <a:lnSpc>
                <a:spcPct val="100000"/>
              </a:lnSpc>
              <a:spcBef>
                <a:spcPts val="100"/>
              </a:spcBef>
              <a:tabLst>
                <a:tab pos="695325" algn="l"/>
              </a:tabLst>
            </a:pPr>
            <a:r>
              <a:rPr sz="2400" u="sng" dirty="0">
                <a:solidFill>
                  <a:srgbClr val="FF5050"/>
                </a:solidFill>
                <a:uFill>
                  <a:solidFill>
                    <a:srgbClr val="000000"/>
                  </a:solidFill>
                </a:uFill>
                <a:latin typeface="Times New Roman"/>
                <a:cs typeface="Times New Roman"/>
              </a:rPr>
              <a:t> 	</a:t>
            </a:r>
            <a:endParaRPr sz="2400">
              <a:latin typeface="Times New Roman"/>
              <a:cs typeface="Times New Roman"/>
            </a:endParaRPr>
          </a:p>
        </p:txBody>
      </p:sp>
      <p:sp>
        <p:nvSpPr>
          <p:cNvPr id="11" name="object 11"/>
          <p:cNvSpPr/>
          <p:nvPr/>
        </p:nvSpPr>
        <p:spPr>
          <a:xfrm>
            <a:off x="5506211" y="1867661"/>
            <a:ext cx="133350" cy="133350"/>
          </a:xfrm>
          <a:custGeom>
            <a:avLst/>
            <a:gdLst/>
            <a:ahLst/>
            <a:cxnLst/>
            <a:rect l="l" t="t" r="r" b="b"/>
            <a:pathLst>
              <a:path w="133350" h="133350">
                <a:moveTo>
                  <a:pt x="0" y="0"/>
                </a:moveTo>
                <a:lnTo>
                  <a:pt x="26670" y="106679"/>
                </a:lnTo>
                <a:lnTo>
                  <a:pt x="133350" y="133350"/>
                </a:lnTo>
                <a:lnTo>
                  <a:pt x="0" y="0"/>
                </a:lnTo>
                <a:close/>
              </a:path>
            </a:pathLst>
          </a:custGeom>
          <a:solidFill>
            <a:srgbClr val="CDCDCD"/>
          </a:solidFill>
        </p:spPr>
        <p:txBody>
          <a:bodyPr wrap="square" lIns="0" tIns="0" rIns="0" bIns="0" rtlCol="0"/>
          <a:lstStyle/>
          <a:p>
            <a:endParaRPr/>
          </a:p>
        </p:txBody>
      </p:sp>
      <p:sp>
        <p:nvSpPr>
          <p:cNvPr id="12" name="object 12"/>
          <p:cNvSpPr/>
          <p:nvPr/>
        </p:nvSpPr>
        <p:spPr>
          <a:xfrm>
            <a:off x="4572761" y="1867661"/>
            <a:ext cx="1066800" cy="1295400"/>
          </a:xfrm>
          <a:custGeom>
            <a:avLst/>
            <a:gdLst/>
            <a:ahLst/>
            <a:cxnLst/>
            <a:rect l="l" t="t" r="r" b="b"/>
            <a:pathLst>
              <a:path w="1066800" h="1295400">
                <a:moveTo>
                  <a:pt x="933450" y="0"/>
                </a:moveTo>
                <a:lnTo>
                  <a:pt x="960120" y="106679"/>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13" name="object 13"/>
          <p:cNvSpPr/>
          <p:nvPr/>
        </p:nvSpPr>
        <p:spPr>
          <a:xfrm>
            <a:off x="4800600" y="24765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4" name="object 14"/>
          <p:cNvSpPr/>
          <p:nvPr/>
        </p:nvSpPr>
        <p:spPr>
          <a:xfrm>
            <a:off x="4800600" y="26289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5" name="object 15"/>
          <p:cNvSpPr/>
          <p:nvPr/>
        </p:nvSpPr>
        <p:spPr>
          <a:xfrm>
            <a:off x="4800600" y="27813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6" name="object 16"/>
          <p:cNvSpPr/>
          <p:nvPr/>
        </p:nvSpPr>
        <p:spPr>
          <a:xfrm>
            <a:off x="4800600" y="2863595"/>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7" name="object 17"/>
          <p:cNvSpPr/>
          <p:nvPr/>
        </p:nvSpPr>
        <p:spPr>
          <a:xfrm>
            <a:off x="4800600" y="22479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8" name="object 18"/>
          <p:cNvSpPr/>
          <p:nvPr/>
        </p:nvSpPr>
        <p:spPr>
          <a:xfrm>
            <a:off x="4800600" y="20193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19" name="object 19"/>
          <p:cNvSpPr/>
          <p:nvPr/>
        </p:nvSpPr>
        <p:spPr>
          <a:xfrm>
            <a:off x="7773161" y="36583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20" name="object 20"/>
          <p:cNvSpPr/>
          <p:nvPr/>
        </p:nvSpPr>
        <p:spPr>
          <a:xfrm>
            <a:off x="8706611" y="3658361"/>
            <a:ext cx="133350" cy="133350"/>
          </a:xfrm>
          <a:custGeom>
            <a:avLst/>
            <a:gdLst/>
            <a:ahLst/>
            <a:cxnLst/>
            <a:rect l="l" t="t" r="r" b="b"/>
            <a:pathLst>
              <a:path w="133350" h="133350">
                <a:moveTo>
                  <a:pt x="0" y="0"/>
                </a:moveTo>
                <a:lnTo>
                  <a:pt x="26670" y="106680"/>
                </a:lnTo>
                <a:lnTo>
                  <a:pt x="133350" y="133350"/>
                </a:lnTo>
                <a:lnTo>
                  <a:pt x="0" y="0"/>
                </a:lnTo>
                <a:close/>
              </a:path>
            </a:pathLst>
          </a:custGeom>
          <a:solidFill>
            <a:srgbClr val="CDCDCD"/>
          </a:solidFill>
        </p:spPr>
        <p:txBody>
          <a:bodyPr wrap="square" lIns="0" tIns="0" rIns="0" bIns="0" rtlCol="0"/>
          <a:lstStyle/>
          <a:p>
            <a:endParaRPr/>
          </a:p>
        </p:txBody>
      </p:sp>
      <p:sp>
        <p:nvSpPr>
          <p:cNvPr id="21" name="object 21"/>
          <p:cNvSpPr/>
          <p:nvPr/>
        </p:nvSpPr>
        <p:spPr>
          <a:xfrm>
            <a:off x="7773161" y="3658361"/>
            <a:ext cx="1066800" cy="1295400"/>
          </a:xfrm>
          <a:custGeom>
            <a:avLst/>
            <a:gdLst/>
            <a:ahLst/>
            <a:cxnLst/>
            <a:rect l="l" t="t" r="r" b="b"/>
            <a:pathLst>
              <a:path w="1066800" h="1295400">
                <a:moveTo>
                  <a:pt x="933450" y="0"/>
                </a:moveTo>
                <a:lnTo>
                  <a:pt x="960120" y="106680"/>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22" name="object 22"/>
          <p:cNvSpPr/>
          <p:nvPr/>
        </p:nvSpPr>
        <p:spPr>
          <a:xfrm>
            <a:off x="8001000" y="42672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23" name="object 23"/>
          <p:cNvSpPr/>
          <p:nvPr/>
        </p:nvSpPr>
        <p:spPr>
          <a:xfrm>
            <a:off x="8001000" y="44196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24" name="object 24"/>
          <p:cNvSpPr/>
          <p:nvPr/>
        </p:nvSpPr>
        <p:spPr>
          <a:xfrm>
            <a:off x="8001000" y="4572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25" name="object 25"/>
          <p:cNvSpPr/>
          <p:nvPr/>
        </p:nvSpPr>
        <p:spPr>
          <a:xfrm>
            <a:off x="8001000" y="4654296"/>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26" name="object 26"/>
          <p:cNvSpPr/>
          <p:nvPr/>
        </p:nvSpPr>
        <p:spPr>
          <a:xfrm>
            <a:off x="8001000" y="40386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27" name="object 27"/>
          <p:cNvSpPr/>
          <p:nvPr/>
        </p:nvSpPr>
        <p:spPr>
          <a:xfrm>
            <a:off x="8001000" y="3810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28" name="object 28"/>
          <p:cNvSpPr/>
          <p:nvPr/>
        </p:nvSpPr>
        <p:spPr>
          <a:xfrm>
            <a:off x="6249161" y="3658361"/>
            <a:ext cx="1066800" cy="1295400"/>
          </a:xfrm>
          <a:custGeom>
            <a:avLst/>
            <a:gdLst/>
            <a:ahLst/>
            <a:cxnLst/>
            <a:rect l="l" t="t" r="r" b="b"/>
            <a:pathLst>
              <a:path w="1066800" h="1295400">
                <a:moveTo>
                  <a:pt x="933449" y="0"/>
                </a:moveTo>
                <a:lnTo>
                  <a:pt x="0" y="0"/>
                </a:lnTo>
                <a:lnTo>
                  <a:pt x="0" y="1295400"/>
                </a:lnTo>
                <a:lnTo>
                  <a:pt x="1066799" y="1295400"/>
                </a:lnTo>
                <a:lnTo>
                  <a:pt x="1066799" y="133350"/>
                </a:lnTo>
                <a:lnTo>
                  <a:pt x="933449" y="0"/>
                </a:lnTo>
                <a:close/>
              </a:path>
            </a:pathLst>
          </a:custGeom>
          <a:solidFill>
            <a:srgbClr val="FFFFFF"/>
          </a:solidFill>
        </p:spPr>
        <p:txBody>
          <a:bodyPr wrap="square" lIns="0" tIns="0" rIns="0" bIns="0" rtlCol="0"/>
          <a:lstStyle/>
          <a:p>
            <a:endParaRPr/>
          </a:p>
        </p:txBody>
      </p:sp>
      <p:sp>
        <p:nvSpPr>
          <p:cNvPr id="29" name="object 29"/>
          <p:cNvSpPr/>
          <p:nvPr/>
        </p:nvSpPr>
        <p:spPr>
          <a:xfrm>
            <a:off x="7182611" y="3658361"/>
            <a:ext cx="133350" cy="133350"/>
          </a:xfrm>
          <a:custGeom>
            <a:avLst/>
            <a:gdLst/>
            <a:ahLst/>
            <a:cxnLst/>
            <a:rect l="l" t="t" r="r" b="b"/>
            <a:pathLst>
              <a:path w="133350" h="133350">
                <a:moveTo>
                  <a:pt x="0" y="0"/>
                </a:moveTo>
                <a:lnTo>
                  <a:pt x="26670" y="106680"/>
                </a:lnTo>
                <a:lnTo>
                  <a:pt x="133350" y="133350"/>
                </a:lnTo>
                <a:lnTo>
                  <a:pt x="0" y="0"/>
                </a:lnTo>
                <a:close/>
              </a:path>
            </a:pathLst>
          </a:custGeom>
          <a:solidFill>
            <a:srgbClr val="CDCDCD"/>
          </a:solidFill>
        </p:spPr>
        <p:txBody>
          <a:bodyPr wrap="square" lIns="0" tIns="0" rIns="0" bIns="0" rtlCol="0"/>
          <a:lstStyle/>
          <a:p>
            <a:endParaRPr/>
          </a:p>
        </p:txBody>
      </p:sp>
      <p:sp>
        <p:nvSpPr>
          <p:cNvPr id="30" name="object 30"/>
          <p:cNvSpPr/>
          <p:nvPr/>
        </p:nvSpPr>
        <p:spPr>
          <a:xfrm>
            <a:off x="6249161" y="3658361"/>
            <a:ext cx="1066800" cy="1295400"/>
          </a:xfrm>
          <a:custGeom>
            <a:avLst/>
            <a:gdLst/>
            <a:ahLst/>
            <a:cxnLst/>
            <a:rect l="l" t="t" r="r" b="b"/>
            <a:pathLst>
              <a:path w="1066800" h="1295400">
                <a:moveTo>
                  <a:pt x="933449" y="0"/>
                </a:moveTo>
                <a:lnTo>
                  <a:pt x="960119" y="106680"/>
                </a:lnTo>
                <a:lnTo>
                  <a:pt x="1066799" y="133350"/>
                </a:lnTo>
                <a:lnTo>
                  <a:pt x="933449" y="0"/>
                </a:lnTo>
                <a:lnTo>
                  <a:pt x="0" y="0"/>
                </a:lnTo>
                <a:lnTo>
                  <a:pt x="0" y="1295400"/>
                </a:lnTo>
                <a:lnTo>
                  <a:pt x="1066799" y="1295400"/>
                </a:lnTo>
                <a:lnTo>
                  <a:pt x="1066799" y="133350"/>
                </a:lnTo>
              </a:path>
            </a:pathLst>
          </a:custGeom>
          <a:ln w="38099">
            <a:solidFill>
              <a:srgbClr val="000000"/>
            </a:solidFill>
          </a:ln>
        </p:spPr>
        <p:txBody>
          <a:bodyPr wrap="square" lIns="0" tIns="0" rIns="0" bIns="0" rtlCol="0"/>
          <a:lstStyle/>
          <a:p>
            <a:endParaRPr/>
          </a:p>
        </p:txBody>
      </p:sp>
      <p:sp>
        <p:nvSpPr>
          <p:cNvPr id="31" name="object 31"/>
          <p:cNvSpPr/>
          <p:nvPr/>
        </p:nvSpPr>
        <p:spPr>
          <a:xfrm>
            <a:off x="6477000" y="42672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32" name="object 32"/>
          <p:cNvSpPr/>
          <p:nvPr/>
        </p:nvSpPr>
        <p:spPr>
          <a:xfrm>
            <a:off x="6477000" y="44196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33" name="object 33"/>
          <p:cNvSpPr/>
          <p:nvPr/>
        </p:nvSpPr>
        <p:spPr>
          <a:xfrm>
            <a:off x="6477000" y="4572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34" name="object 34"/>
          <p:cNvSpPr/>
          <p:nvPr/>
        </p:nvSpPr>
        <p:spPr>
          <a:xfrm>
            <a:off x="6477000" y="4654296"/>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35" name="object 35"/>
          <p:cNvSpPr/>
          <p:nvPr/>
        </p:nvSpPr>
        <p:spPr>
          <a:xfrm>
            <a:off x="6477000" y="40386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36" name="object 36"/>
          <p:cNvSpPr/>
          <p:nvPr/>
        </p:nvSpPr>
        <p:spPr>
          <a:xfrm>
            <a:off x="6477000" y="3810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37" name="object 37"/>
          <p:cNvSpPr/>
          <p:nvPr/>
        </p:nvSpPr>
        <p:spPr>
          <a:xfrm>
            <a:off x="7392161" y="52585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38" name="object 38"/>
          <p:cNvSpPr/>
          <p:nvPr/>
        </p:nvSpPr>
        <p:spPr>
          <a:xfrm>
            <a:off x="8325611" y="5258561"/>
            <a:ext cx="133350" cy="133350"/>
          </a:xfrm>
          <a:custGeom>
            <a:avLst/>
            <a:gdLst/>
            <a:ahLst/>
            <a:cxnLst/>
            <a:rect l="l" t="t" r="r" b="b"/>
            <a:pathLst>
              <a:path w="133350" h="133350">
                <a:moveTo>
                  <a:pt x="0" y="0"/>
                </a:moveTo>
                <a:lnTo>
                  <a:pt x="26670" y="106679"/>
                </a:lnTo>
                <a:lnTo>
                  <a:pt x="133350" y="133350"/>
                </a:lnTo>
                <a:lnTo>
                  <a:pt x="0" y="0"/>
                </a:lnTo>
                <a:close/>
              </a:path>
            </a:pathLst>
          </a:custGeom>
          <a:solidFill>
            <a:srgbClr val="CDCDCD"/>
          </a:solidFill>
        </p:spPr>
        <p:txBody>
          <a:bodyPr wrap="square" lIns="0" tIns="0" rIns="0" bIns="0" rtlCol="0"/>
          <a:lstStyle/>
          <a:p>
            <a:endParaRPr/>
          </a:p>
        </p:txBody>
      </p:sp>
      <p:sp>
        <p:nvSpPr>
          <p:cNvPr id="39" name="object 39"/>
          <p:cNvSpPr/>
          <p:nvPr/>
        </p:nvSpPr>
        <p:spPr>
          <a:xfrm>
            <a:off x="7392161" y="5258561"/>
            <a:ext cx="1066800" cy="1295400"/>
          </a:xfrm>
          <a:custGeom>
            <a:avLst/>
            <a:gdLst/>
            <a:ahLst/>
            <a:cxnLst/>
            <a:rect l="l" t="t" r="r" b="b"/>
            <a:pathLst>
              <a:path w="1066800" h="1295400">
                <a:moveTo>
                  <a:pt x="933450" y="0"/>
                </a:moveTo>
                <a:lnTo>
                  <a:pt x="960120" y="106679"/>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40" name="object 40"/>
          <p:cNvSpPr/>
          <p:nvPr/>
        </p:nvSpPr>
        <p:spPr>
          <a:xfrm>
            <a:off x="7620000" y="58674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1" name="object 41"/>
          <p:cNvSpPr/>
          <p:nvPr/>
        </p:nvSpPr>
        <p:spPr>
          <a:xfrm>
            <a:off x="7620000" y="60198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2" name="object 42"/>
          <p:cNvSpPr/>
          <p:nvPr/>
        </p:nvSpPr>
        <p:spPr>
          <a:xfrm>
            <a:off x="7620000" y="61722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3" name="object 43"/>
          <p:cNvSpPr/>
          <p:nvPr/>
        </p:nvSpPr>
        <p:spPr>
          <a:xfrm>
            <a:off x="7620000" y="6254496"/>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4" name="object 44"/>
          <p:cNvSpPr/>
          <p:nvPr/>
        </p:nvSpPr>
        <p:spPr>
          <a:xfrm>
            <a:off x="7620000" y="56388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5" name="object 45"/>
          <p:cNvSpPr/>
          <p:nvPr/>
        </p:nvSpPr>
        <p:spPr>
          <a:xfrm>
            <a:off x="7620000" y="54102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46" name="object 46"/>
          <p:cNvSpPr/>
          <p:nvPr/>
        </p:nvSpPr>
        <p:spPr>
          <a:xfrm>
            <a:off x="4953761" y="51823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47" name="object 47"/>
          <p:cNvSpPr/>
          <p:nvPr/>
        </p:nvSpPr>
        <p:spPr>
          <a:xfrm>
            <a:off x="5887211" y="5182361"/>
            <a:ext cx="133350" cy="133350"/>
          </a:xfrm>
          <a:custGeom>
            <a:avLst/>
            <a:gdLst/>
            <a:ahLst/>
            <a:cxnLst/>
            <a:rect l="l" t="t" r="r" b="b"/>
            <a:pathLst>
              <a:path w="133350" h="133350">
                <a:moveTo>
                  <a:pt x="0" y="0"/>
                </a:moveTo>
                <a:lnTo>
                  <a:pt x="26670" y="106679"/>
                </a:lnTo>
                <a:lnTo>
                  <a:pt x="133350" y="133350"/>
                </a:lnTo>
                <a:lnTo>
                  <a:pt x="0" y="0"/>
                </a:lnTo>
                <a:close/>
              </a:path>
            </a:pathLst>
          </a:custGeom>
          <a:solidFill>
            <a:srgbClr val="CDCDCD"/>
          </a:solidFill>
        </p:spPr>
        <p:txBody>
          <a:bodyPr wrap="square" lIns="0" tIns="0" rIns="0" bIns="0" rtlCol="0"/>
          <a:lstStyle/>
          <a:p>
            <a:endParaRPr/>
          </a:p>
        </p:txBody>
      </p:sp>
      <p:sp>
        <p:nvSpPr>
          <p:cNvPr id="48" name="object 48"/>
          <p:cNvSpPr/>
          <p:nvPr/>
        </p:nvSpPr>
        <p:spPr>
          <a:xfrm>
            <a:off x="4953761" y="5182361"/>
            <a:ext cx="1066800" cy="1295400"/>
          </a:xfrm>
          <a:custGeom>
            <a:avLst/>
            <a:gdLst/>
            <a:ahLst/>
            <a:cxnLst/>
            <a:rect l="l" t="t" r="r" b="b"/>
            <a:pathLst>
              <a:path w="1066800" h="1295400">
                <a:moveTo>
                  <a:pt x="933450" y="0"/>
                </a:moveTo>
                <a:lnTo>
                  <a:pt x="960120" y="106679"/>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49" name="object 49"/>
          <p:cNvSpPr/>
          <p:nvPr/>
        </p:nvSpPr>
        <p:spPr>
          <a:xfrm>
            <a:off x="5181600" y="57912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0" name="object 50"/>
          <p:cNvSpPr/>
          <p:nvPr/>
        </p:nvSpPr>
        <p:spPr>
          <a:xfrm>
            <a:off x="5181600" y="59436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1" name="object 51"/>
          <p:cNvSpPr/>
          <p:nvPr/>
        </p:nvSpPr>
        <p:spPr>
          <a:xfrm>
            <a:off x="5181600" y="60960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2" name="object 52"/>
          <p:cNvSpPr/>
          <p:nvPr/>
        </p:nvSpPr>
        <p:spPr>
          <a:xfrm>
            <a:off x="5181600" y="6178296"/>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3" name="object 53"/>
          <p:cNvSpPr/>
          <p:nvPr/>
        </p:nvSpPr>
        <p:spPr>
          <a:xfrm>
            <a:off x="5181600" y="55626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4" name="object 54"/>
          <p:cNvSpPr/>
          <p:nvPr/>
        </p:nvSpPr>
        <p:spPr>
          <a:xfrm>
            <a:off x="6096761" y="1867661"/>
            <a:ext cx="1066800" cy="1295400"/>
          </a:xfrm>
          <a:custGeom>
            <a:avLst/>
            <a:gdLst/>
            <a:ahLst/>
            <a:cxnLst/>
            <a:rect l="l" t="t" r="r" b="b"/>
            <a:pathLst>
              <a:path w="1066800" h="1295400">
                <a:moveTo>
                  <a:pt x="933449" y="0"/>
                </a:moveTo>
                <a:lnTo>
                  <a:pt x="0" y="0"/>
                </a:lnTo>
                <a:lnTo>
                  <a:pt x="0" y="1295400"/>
                </a:lnTo>
                <a:lnTo>
                  <a:pt x="1066799" y="1295400"/>
                </a:lnTo>
                <a:lnTo>
                  <a:pt x="1066799" y="133350"/>
                </a:lnTo>
                <a:lnTo>
                  <a:pt x="933449" y="0"/>
                </a:lnTo>
                <a:close/>
              </a:path>
            </a:pathLst>
          </a:custGeom>
          <a:solidFill>
            <a:srgbClr val="FFFFFF"/>
          </a:solidFill>
        </p:spPr>
        <p:txBody>
          <a:bodyPr wrap="square" lIns="0" tIns="0" rIns="0" bIns="0" rtlCol="0"/>
          <a:lstStyle/>
          <a:p>
            <a:endParaRPr/>
          </a:p>
        </p:txBody>
      </p:sp>
      <p:sp>
        <p:nvSpPr>
          <p:cNvPr id="55" name="object 55"/>
          <p:cNvSpPr/>
          <p:nvPr/>
        </p:nvSpPr>
        <p:spPr>
          <a:xfrm>
            <a:off x="7030211" y="1867661"/>
            <a:ext cx="133350" cy="133350"/>
          </a:xfrm>
          <a:custGeom>
            <a:avLst/>
            <a:gdLst/>
            <a:ahLst/>
            <a:cxnLst/>
            <a:rect l="l" t="t" r="r" b="b"/>
            <a:pathLst>
              <a:path w="133350" h="133350">
                <a:moveTo>
                  <a:pt x="0" y="0"/>
                </a:moveTo>
                <a:lnTo>
                  <a:pt x="26670" y="106679"/>
                </a:lnTo>
                <a:lnTo>
                  <a:pt x="133350" y="133350"/>
                </a:lnTo>
                <a:lnTo>
                  <a:pt x="0" y="0"/>
                </a:lnTo>
                <a:close/>
              </a:path>
            </a:pathLst>
          </a:custGeom>
          <a:solidFill>
            <a:srgbClr val="CDCDCD"/>
          </a:solidFill>
        </p:spPr>
        <p:txBody>
          <a:bodyPr wrap="square" lIns="0" tIns="0" rIns="0" bIns="0" rtlCol="0"/>
          <a:lstStyle/>
          <a:p>
            <a:endParaRPr/>
          </a:p>
        </p:txBody>
      </p:sp>
      <p:sp>
        <p:nvSpPr>
          <p:cNvPr id="56" name="object 56"/>
          <p:cNvSpPr/>
          <p:nvPr/>
        </p:nvSpPr>
        <p:spPr>
          <a:xfrm>
            <a:off x="6096761" y="1867661"/>
            <a:ext cx="1066800" cy="1295400"/>
          </a:xfrm>
          <a:custGeom>
            <a:avLst/>
            <a:gdLst/>
            <a:ahLst/>
            <a:cxnLst/>
            <a:rect l="l" t="t" r="r" b="b"/>
            <a:pathLst>
              <a:path w="1066800" h="1295400">
                <a:moveTo>
                  <a:pt x="933449" y="0"/>
                </a:moveTo>
                <a:lnTo>
                  <a:pt x="960119" y="106679"/>
                </a:lnTo>
                <a:lnTo>
                  <a:pt x="1066799" y="133350"/>
                </a:lnTo>
                <a:lnTo>
                  <a:pt x="933449" y="0"/>
                </a:lnTo>
                <a:lnTo>
                  <a:pt x="0" y="0"/>
                </a:lnTo>
                <a:lnTo>
                  <a:pt x="0" y="1295400"/>
                </a:lnTo>
                <a:lnTo>
                  <a:pt x="1066799" y="1295400"/>
                </a:lnTo>
                <a:lnTo>
                  <a:pt x="1066799" y="133350"/>
                </a:lnTo>
              </a:path>
            </a:pathLst>
          </a:custGeom>
          <a:ln w="38099">
            <a:solidFill>
              <a:srgbClr val="000000"/>
            </a:solidFill>
          </a:ln>
        </p:spPr>
        <p:txBody>
          <a:bodyPr wrap="square" lIns="0" tIns="0" rIns="0" bIns="0" rtlCol="0"/>
          <a:lstStyle/>
          <a:p>
            <a:endParaRPr/>
          </a:p>
        </p:txBody>
      </p:sp>
      <p:sp>
        <p:nvSpPr>
          <p:cNvPr id="57" name="object 57"/>
          <p:cNvSpPr/>
          <p:nvPr/>
        </p:nvSpPr>
        <p:spPr>
          <a:xfrm>
            <a:off x="6324600" y="24765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8" name="object 58"/>
          <p:cNvSpPr/>
          <p:nvPr/>
        </p:nvSpPr>
        <p:spPr>
          <a:xfrm>
            <a:off x="6324600" y="26289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59" name="object 59"/>
          <p:cNvSpPr/>
          <p:nvPr/>
        </p:nvSpPr>
        <p:spPr>
          <a:xfrm>
            <a:off x="6324600" y="27813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0" name="object 60"/>
          <p:cNvSpPr/>
          <p:nvPr/>
        </p:nvSpPr>
        <p:spPr>
          <a:xfrm>
            <a:off x="6324600" y="2863595"/>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1" name="object 61"/>
          <p:cNvSpPr/>
          <p:nvPr/>
        </p:nvSpPr>
        <p:spPr>
          <a:xfrm>
            <a:off x="6324600" y="22479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2" name="object 62"/>
          <p:cNvSpPr/>
          <p:nvPr/>
        </p:nvSpPr>
        <p:spPr>
          <a:xfrm>
            <a:off x="6324600" y="20193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3" name="object 63"/>
          <p:cNvSpPr/>
          <p:nvPr/>
        </p:nvSpPr>
        <p:spPr>
          <a:xfrm>
            <a:off x="7620761" y="1867661"/>
            <a:ext cx="1066800" cy="1295400"/>
          </a:xfrm>
          <a:custGeom>
            <a:avLst/>
            <a:gdLst/>
            <a:ahLst/>
            <a:cxnLst/>
            <a:rect l="l" t="t" r="r" b="b"/>
            <a:pathLst>
              <a:path w="1066800" h="1295400">
                <a:moveTo>
                  <a:pt x="933450" y="0"/>
                </a:moveTo>
                <a:lnTo>
                  <a:pt x="0" y="0"/>
                </a:lnTo>
                <a:lnTo>
                  <a:pt x="0" y="1295400"/>
                </a:lnTo>
                <a:lnTo>
                  <a:pt x="1066800" y="1295400"/>
                </a:lnTo>
                <a:lnTo>
                  <a:pt x="1066800" y="133350"/>
                </a:lnTo>
                <a:lnTo>
                  <a:pt x="933450" y="0"/>
                </a:lnTo>
                <a:close/>
              </a:path>
            </a:pathLst>
          </a:custGeom>
          <a:solidFill>
            <a:srgbClr val="FFFFFF"/>
          </a:solidFill>
        </p:spPr>
        <p:txBody>
          <a:bodyPr wrap="square" lIns="0" tIns="0" rIns="0" bIns="0" rtlCol="0"/>
          <a:lstStyle/>
          <a:p>
            <a:endParaRPr/>
          </a:p>
        </p:txBody>
      </p:sp>
      <p:sp>
        <p:nvSpPr>
          <p:cNvPr id="64" name="object 64"/>
          <p:cNvSpPr/>
          <p:nvPr/>
        </p:nvSpPr>
        <p:spPr>
          <a:xfrm>
            <a:off x="8554211" y="1867661"/>
            <a:ext cx="133350" cy="133350"/>
          </a:xfrm>
          <a:custGeom>
            <a:avLst/>
            <a:gdLst/>
            <a:ahLst/>
            <a:cxnLst/>
            <a:rect l="l" t="t" r="r" b="b"/>
            <a:pathLst>
              <a:path w="133350" h="133350">
                <a:moveTo>
                  <a:pt x="0" y="0"/>
                </a:moveTo>
                <a:lnTo>
                  <a:pt x="26670" y="106679"/>
                </a:lnTo>
                <a:lnTo>
                  <a:pt x="133350" y="133350"/>
                </a:lnTo>
                <a:lnTo>
                  <a:pt x="0" y="0"/>
                </a:lnTo>
                <a:close/>
              </a:path>
            </a:pathLst>
          </a:custGeom>
          <a:solidFill>
            <a:srgbClr val="CDCDCD"/>
          </a:solidFill>
        </p:spPr>
        <p:txBody>
          <a:bodyPr wrap="square" lIns="0" tIns="0" rIns="0" bIns="0" rtlCol="0"/>
          <a:lstStyle/>
          <a:p>
            <a:endParaRPr/>
          </a:p>
        </p:txBody>
      </p:sp>
      <p:sp>
        <p:nvSpPr>
          <p:cNvPr id="65" name="object 65"/>
          <p:cNvSpPr/>
          <p:nvPr/>
        </p:nvSpPr>
        <p:spPr>
          <a:xfrm>
            <a:off x="7620761" y="1867661"/>
            <a:ext cx="1066800" cy="1295400"/>
          </a:xfrm>
          <a:custGeom>
            <a:avLst/>
            <a:gdLst/>
            <a:ahLst/>
            <a:cxnLst/>
            <a:rect l="l" t="t" r="r" b="b"/>
            <a:pathLst>
              <a:path w="1066800" h="1295400">
                <a:moveTo>
                  <a:pt x="933450" y="0"/>
                </a:moveTo>
                <a:lnTo>
                  <a:pt x="960120" y="106679"/>
                </a:lnTo>
                <a:lnTo>
                  <a:pt x="1066800" y="133350"/>
                </a:lnTo>
                <a:lnTo>
                  <a:pt x="933450" y="0"/>
                </a:lnTo>
                <a:lnTo>
                  <a:pt x="0" y="0"/>
                </a:lnTo>
                <a:lnTo>
                  <a:pt x="0" y="1295400"/>
                </a:lnTo>
                <a:lnTo>
                  <a:pt x="1066800" y="1295400"/>
                </a:lnTo>
                <a:lnTo>
                  <a:pt x="1066800" y="133350"/>
                </a:lnTo>
              </a:path>
            </a:pathLst>
          </a:custGeom>
          <a:ln w="38100">
            <a:solidFill>
              <a:srgbClr val="000000"/>
            </a:solidFill>
          </a:ln>
        </p:spPr>
        <p:txBody>
          <a:bodyPr wrap="square" lIns="0" tIns="0" rIns="0" bIns="0" rtlCol="0"/>
          <a:lstStyle/>
          <a:p>
            <a:endParaRPr/>
          </a:p>
        </p:txBody>
      </p:sp>
      <p:sp>
        <p:nvSpPr>
          <p:cNvPr id="66" name="object 66"/>
          <p:cNvSpPr/>
          <p:nvPr/>
        </p:nvSpPr>
        <p:spPr>
          <a:xfrm>
            <a:off x="7848600" y="24765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7" name="object 67"/>
          <p:cNvSpPr/>
          <p:nvPr/>
        </p:nvSpPr>
        <p:spPr>
          <a:xfrm>
            <a:off x="7848600" y="26289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8" name="object 68"/>
          <p:cNvSpPr/>
          <p:nvPr/>
        </p:nvSpPr>
        <p:spPr>
          <a:xfrm>
            <a:off x="7848600" y="27813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69" name="object 69"/>
          <p:cNvSpPr/>
          <p:nvPr/>
        </p:nvSpPr>
        <p:spPr>
          <a:xfrm>
            <a:off x="7848600" y="2863595"/>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70" name="object 70"/>
          <p:cNvSpPr/>
          <p:nvPr/>
        </p:nvSpPr>
        <p:spPr>
          <a:xfrm>
            <a:off x="7848600" y="22479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71" name="object 71"/>
          <p:cNvSpPr/>
          <p:nvPr/>
        </p:nvSpPr>
        <p:spPr>
          <a:xfrm>
            <a:off x="7848600" y="2019300"/>
            <a:ext cx="609600" cy="0"/>
          </a:xfrm>
          <a:custGeom>
            <a:avLst/>
            <a:gdLst/>
            <a:ahLst/>
            <a:cxnLst/>
            <a:rect l="l" t="t" r="r" b="b"/>
            <a:pathLst>
              <a:path w="609600">
                <a:moveTo>
                  <a:pt x="0" y="0"/>
                </a:moveTo>
                <a:lnTo>
                  <a:pt x="609600" y="0"/>
                </a:lnTo>
              </a:path>
            </a:pathLst>
          </a:custGeom>
          <a:ln w="12192">
            <a:solidFill>
              <a:srgbClr val="000000"/>
            </a:solidFill>
          </a:ln>
        </p:spPr>
        <p:txBody>
          <a:bodyPr wrap="square" lIns="0" tIns="0" rIns="0" bIns="0" rtlCol="0"/>
          <a:lstStyle/>
          <a:p>
            <a:endParaRPr/>
          </a:p>
        </p:txBody>
      </p:sp>
      <p:sp>
        <p:nvSpPr>
          <p:cNvPr id="72" name="object 72"/>
          <p:cNvSpPr/>
          <p:nvPr/>
        </p:nvSpPr>
        <p:spPr>
          <a:xfrm>
            <a:off x="5639561" y="2548127"/>
            <a:ext cx="391160" cy="86995"/>
          </a:xfrm>
          <a:custGeom>
            <a:avLst/>
            <a:gdLst/>
            <a:ahLst/>
            <a:cxnLst/>
            <a:rect l="l" t="t" r="r" b="b"/>
            <a:pathLst>
              <a:path w="391160" h="86994">
                <a:moveTo>
                  <a:pt x="86867" y="0"/>
                </a:moveTo>
                <a:lnTo>
                  <a:pt x="0" y="43434"/>
                </a:lnTo>
                <a:lnTo>
                  <a:pt x="86867" y="86868"/>
                </a:lnTo>
                <a:lnTo>
                  <a:pt x="86867" y="57912"/>
                </a:lnTo>
                <a:lnTo>
                  <a:pt x="72389" y="57912"/>
                </a:lnTo>
                <a:lnTo>
                  <a:pt x="72389" y="28956"/>
                </a:lnTo>
                <a:lnTo>
                  <a:pt x="86867" y="28956"/>
                </a:lnTo>
                <a:lnTo>
                  <a:pt x="86867" y="0"/>
                </a:lnTo>
                <a:close/>
              </a:path>
              <a:path w="391160" h="86994">
                <a:moveTo>
                  <a:pt x="86867" y="28956"/>
                </a:moveTo>
                <a:lnTo>
                  <a:pt x="72389" y="28956"/>
                </a:lnTo>
                <a:lnTo>
                  <a:pt x="72389" y="57912"/>
                </a:lnTo>
                <a:lnTo>
                  <a:pt x="86867" y="57912"/>
                </a:lnTo>
                <a:lnTo>
                  <a:pt x="86867" y="28956"/>
                </a:lnTo>
                <a:close/>
              </a:path>
              <a:path w="391160" h="86994">
                <a:moveTo>
                  <a:pt x="188213" y="28956"/>
                </a:moveTo>
                <a:lnTo>
                  <a:pt x="86867" y="28956"/>
                </a:lnTo>
                <a:lnTo>
                  <a:pt x="86867" y="57912"/>
                </a:lnTo>
                <a:lnTo>
                  <a:pt x="188213" y="57912"/>
                </a:lnTo>
                <a:lnTo>
                  <a:pt x="188213" y="28956"/>
                </a:lnTo>
                <a:close/>
              </a:path>
              <a:path w="391160" h="86994">
                <a:moveTo>
                  <a:pt x="390905" y="28956"/>
                </a:moveTo>
                <a:lnTo>
                  <a:pt x="275082" y="28956"/>
                </a:lnTo>
                <a:lnTo>
                  <a:pt x="275082" y="57912"/>
                </a:lnTo>
                <a:lnTo>
                  <a:pt x="390905" y="57912"/>
                </a:lnTo>
                <a:lnTo>
                  <a:pt x="390905" y="28956"/>
                </a:lnTo>
                <a:close/>
              </a:path>
            </a:pathLst>
          </a:custGeom>
          <a:solidFill>
            <a:srgbClr val="000000"/>
          </a:solidFill>
        </p:spPr>
        <p:txBody>
          <a:bodyPr wrap="square" lIns="0" tIns="0" rIns="0" bIns="0" rtlCol="0"/>
          <a:lstStyle/>
          <a:p>
            <a:endParaRPr/>
          </a:p>
        </p:txBody>
      </p:sp>
      <p:sp>
        <p:nvSpPr>
          <p:cNvPr id="73" name="object 73"/>
          <p:cNvSpPr/>
          <p:nvPr/>
        </p:nvSpPr>
        <p:spPr>
          <a:xfrm>
            <a:off x="7163561" y="2471927"/>
            <a:ext cx="457200" cy="86995"/>
          </a:xfrm>
          <a:custGeom>
            <a:avLst/>
            <a:gdLst/>
            <a:ahLst/>
            <a:cxnLst/>
            <a:rect l="l" t="t" r="r" b="b"/>
            <a:pathLst>
              <a:path w="457200" h="86994">
                <a:moveTo>
                  <a:pt x="457200" y="28956"/>
                </a:moveTo>
                <a:lnTo>
                  <a:pt x="341376" y="28956"/>
                </a:lnTo>
                <a:lnTo>
                  <a:pt x="341376" y="57912"/>
                </a:lnTo>
                <a:lnTo>
                  <a:pt x="457200" y="57912"/>
                </a:lnTo>
                <a:lnTo>
                  <a:pt x="457200" y="28956"/>
                </a:lnTo>
                <a:close/>
              </a:path>
              <a:path w="457200" h="86994">
                <a:moveTo>
                  <a:pt x="254508" y="28956"/>
                </a:moveTo>
                <a:lnTo>
                  <a:pt x="138684" y="28956"/>
                </a:lnTo>
                <a:lnTo>
                  <a:pt x="138684" y="57912"/>
                </a:lnTo>
                <a:lnTo>
                  <a:pt x="254508" y="57912"/>
                </a:lnTo>
                <a:lnTo>
                  <a:pt x="254508" y="28956"/>
                </a:lnTo>
                <a:close/>
              </a:path>
              <a:path w="457200" h="86994">
                <a:moveTo>
                  <a:pt x="86868" y="0"/>
                </a:moveTo>
                <a:lnTo>
                  <a:pt x="0" y="43434"/>
                </a:lnTo>
                <a:lnTo>
                  <a:pt x="86868" y="86868"/>
                </a:lnTo>
                <a:lnTo>
                  <a:pt x="86868" y="0"/>
                </a:lnTo>
                <a:close/>
              </a:path>
            </a:pathLst>
          </a:custGeom>
          <a:solidFill>
            <a:srgbClr val="000000"/>
          </a:solidFill>
        </p:spPr>
        <p:txBody>
          <a:bodyPr wrap="square" lIns="0" tIns="0" rIns="0" bIns="0" rtlCol="0"/>
          <a:lstStyle/>
          <a:p>
            <a:endParaRPr/>
          </a:p>
        </p:txBody>
      </p:sp>
      <p:sp>
        <p:nvSpPr>
          <p:cNvPr id="74" name="object 74"/>
          <p:cNvSpPr/>
          <p:nvPr/>
        </p:nvSpPr>
        <p:spPr>
          <a:xfrm>
            <a:off x="7229475" y="3201161"/>
            <a:ext cx="544195" cy="544195"/>
          </a:xfrm>
          <a:custGeom>
            <a:avLst/>
            <a:gdLst/>
            <a:ahLst/>
            <a:cxnLst/>
            <a:rect l="l" t="t" r="r" b="b"/>
            <a:pathLst>
              <a:path w="544195" h="544195">
                <a:moveTo>
                  <a:pt x="81915" y="441325"/>
                </a:moveTo>
                <a:lnTo>
                  <a:pt x="0" y="523113"/>
                </a:lnTo>
                <a:lnTo>
                  <a:pt x="20574" y="543687"/>
                </a:lnTo>
                <a:lnTo>
                  <a:pt x="102361" y="461771"/>
                </a:lnTo>
                <a:lnTo>
                  <a:pt x="81915" y="441325"/>
                </a:lnTo>
                <a:close/>
              </a:path>
              <a:path w="544195" h="544195">
                <a:moveTo>
                  <a:pt x="225298" y="297941"/>
                </a:moveTo>
                <a:lnTo>
                  <a:pt x="143382" y="379857"/>
                </a:lnTo>
                <a:lnTo>
                  <a:pt x="163829" y="400303"/>
                </a:lnTo>
                <a:lnTo>
                  <a:pt x="245745" y="318388"/>
                </a:lnTo>
                <a:lnTo>
                  <a:pt x="225298" y="297941"/>
                </a:lnTo>
                <a:close/>
              </a:path>
              <a:path w="544195" h="544195">
                <a:moveTo>
                  <a:pt x="368553" y="154559"/>
                </a:moveTo>
                <a:lnTo>
                  <a:pt x="286639" y="236474"/>
                </a:lnTo>
                <a:lnTo>
                  <a:pt x="307213" y="257048"/>
                </a:lnTo>
                <a:lnTo>
                  <a:pt x="389127" y="175133"/>
                </a:lnTo>
                <a:lnTo>
                  <a:pt x="368553" y="154559"/>
                </a:lnTo>
                <a:close/>
              </a:path>
              <a:path w="544195" h="544195">
                <a:moveTo>
                  <a:pt x="492506" y="30734"/>
                </a:moveTo>
                <a:lnTo>
                  <a:pt x="430022" y="93217"/>
                </a:lnTo>
                <a:lnTo>
                  <a:pt x="450469" y="113664"/>
                </a:lnTo>
                <a:lnTo>
                  <a:pt x="512952" y="51180"/>
                </a:lnTo>
                <a:lnTo>
                  <a:pt x="492506" y="30734"/>
                </a:lnTo>
                <a:close/>
              </a:path>
              <a:path w="544195" h="544195">
                <a:moveTo>
                  <a:pt x="536885" y="20447"/>
                </a:moveTo>
                <a:lnTo>
                  <a:pt x="502793" y="20447"/>
                </a:lnTo>
                <a:lnTo>
                  <a:pt x="523240" y="40893"/>
                </a:lnTo>
                <a:lnTo>
                  <a:pt x="512952" y="51180"/>
                </a:lnTo>
                <a:lnTo>
                  <a:pt x="523240" y="61467"/>
                </a:lnTo>
                <a:lnTo>
                  <a:pt x="536885" y="20447"/>
                </a:lnTo>
                <a:close/>
              </a:path>
              <a:path w="544195" h="544195">
                <a:moveTo>
                  <a:pt x="502793" y="20447"/>
                </a:moveTo>
                <a:lnTo>
                  <a:pt x="492506" y="30734"/>
                </a:lnTo>
                <a:lnTo>
                  <a:pt x="512952" y="51180"/>
                </a:lnTo>
                <a:lnTo>
                  <a:pt x="523240" y="40893"/>
                </a:lnTo>
                <a:lnTo>
                  <a:pt x="502793" y="20447"/>
                </a:lnTo>
                <a:close/>
              </a:path>
              <a:path w="544195" h="544195">
                <a:moveTo>
                  <a:pt x="543686" y="0"/>
                </a:moveTo>
                <a:lnTo>
                  <a:pt x="482219" y="20447"/>
                </a:lnTo>
                <a:lnTo>
                  <a:pt x="492506" y="30734"/>
                </a:lnTo>
                <a:lnTo>
                  <a:pt x="502793" y="20447"/>
                </a:lnTo>
                <a:lnTo>
                  <a:pt x="536885" y="20447"/>
                </a:lnTo>
                <a:lnTo>
                  <a:pt x="543686" y="0"/>
                </a:lnTo>
                <a:close/>
              </a:path>
            </a:pathLst>
          </a:custGeom>
          <a:solidFill>
            <a:srgbClr val="000000"/>
          </a:solidFill>
        </p:spPr>
        <p:txBody>
          <a:bodyPr wrap="square" lIns="0" tIns="0" rIns="0" bIns="0" rtlCol="0"/>
          <a:lstStyle/>
          <a:p>
            <a:endParaRPr/>
          </a:p>
        </p:txBody>
      </p:sp>
      <p:sp>
        <p:nvSpPr>
          <p:cNvPr id="75" name="object 75"/>
          <p:cNvSpPr/>
          <p:nvPr/>
        </p:nvSpPr>
        <p:spPr>
          <a:xfrm>
            <a:off x="8306561" y="3124961"/>
            <a:ext cx="472440" cy="621030"/>
          </a:xfrm>
          <a:custGeom>
            <a:avLst/>
            <a:gdLst/>
            <a:ahLst/>
            <a:cxnLst/>
            <a:rect l="l" t="t" r="r" b="b"/>
            <a:pathLst>
              <a:path w="472440" h="621029">
                <a:moveTo>
                  <a:pt x="381000" y="476250"/>
                </a:moveTo>
                <a:lnTo>
                  <a:pt x="350520" y="499110"/>
                </a:lnTo>
                <a:lnTo>
                  <a:pt x="441960" y="621030"/>
                </a:lnTo>
                <a:lnTo>
                  <a:pt x="472440" y="598169"/>
                </a:lnTo>
                <a:lnTo>
                  <a:pt x="381000" y="476250"/>
                </a:lnTo>
                <a:close/>
              </a:path>
              <a:path w="472440" h="621029">
                <a:moveTo>
                  <a:pt x="220980" y="262889"/>
                </a:moveTo>
                <a:lnTo>
                  <a:pt x="190500" y="285750"/>
                </a:lnTo>
                <a:lnTo>
                  <a:pt x="281940" y="407670"/>
                </a:lnTo>
                <a:lnTo>
                  <a:pt x="312420" y="384810"/>
                </a:lnTo>
                <a:lnTo>
                  <a:pt x="220980" y="262889"/>
                </a:lnTo>
                <a:close/>
              </a:path>
              <a:path w="472440" h="621029">
                <a:moveTo>
                  <a:pt x="83820" y="80010"/>
                </a:moveTo>
                <a:lnTo>
                  <a:pt x="53340" y="102869"/>
                </a:lnTo>
                <a:lnTo>
                  <a:pt x="121920" y="194310"/>
                </a:lnTo>
                <a:lnTo>
                  <a:pt x="152400" y="171450"/>
                </a:lnTo>
                <a:lnTo>
                  <a:pt x="83820" y="80010"/>
                </a:lnTo>
                <a:close/>
              </a:path>
              <a:path w="472440" h="621029">
                <a:moveTo>
                  <a:pt x="0" y="0"/>
                </a:moveTo>
                <a:lnTo>
                  <a:pt x="22860" y="125729"/>
                </a:lnTo>
                <a:lnTo>
                  <a:pt x="53340" y="102869"/>
                </a:lnTo>
                <a:lnTo>
                  <a:pt x="41910" y="87629"/>
                </a:lnTo>
                <a:lnTo>
                  <a:pt x="72390" y="64770"/>
                </a:lnTo>
                <a:lnTo>
                  <a:pt x="104139" y="64770"/>
                </a:lnTo>
                <a:lnTo>
                  <a:pt x="114300" y="57150"/>
                </a:lnTo>
                <a:lnTo>
                  <a:pt x="0" y="0"/>
                </a:lnTo>
                <a:close/>
              </a:path>
              <a:path w="472440" h="621029">
                <a:moveTo>
                  <a:pt x="72390" y="64770"/>
                </a:moveTo>
                <a:lnTo>
                  <a:pt x="41910" y="87629"/>
                </a:lnTo>
                <a:lnTo>
                  <a:pt x="53340" y="102869"/>
                </a:lnTo>
                <a:lnTo>
                  <a:pt x="83820" y="80010"/>
                </a:lnTo>
                <a:lnTo>
                  <a:pt x="72390" y="64770"/>
                </a:lnTo>
                <a:close/>
              </a:path>
              <a:path w="472440" h="621029">
                <a:moveTo>
                  <a:pt x="104139" y="64770"/>
                </a:moveTo>
                <a:lnTo>
                  <a:pt x="72390" y="64770"/>
                </a:lnTo>
                <a:lnTo>
                  <a:pt x="83820" y="80010"/>
                </a:lnTo>
                <a:lnTo>
                  <a:pt x="104139" y="64770"/>
                </a:lnTo>
                <a:close/>
              </a:path>
            </a:pathLst>
          </a:custGeom>
          <a:solidFill>
            <a:srgbClr val="000000"/>
          </a:solidFill>
        </p:spPr>
        <p:txBody>
          <a:bodyPr wrap="square" lIns="0" tIns="0" rIns="0" bIns="0" rtlCol="0"/>
          <a:lstStyle/>
          <a:p>
            <a:endParaRPr/>
          </a:p>
        </p:txBody>
      </p:sp>
      <p:sp>
        <p:nvSpPr>
          <p:cNvPr id="76" name="object 76"/>
          <p:cNvSpPr/>
          <p:nvPr/>
        </p:nvSpPr>
        <p:spPr>
          <a:xfrm>
            <a:off x="5410961" y="4485385"/>
            <a:ext cx="847725" cy="698500"/>
          </a:xfrm>
          <a:custGeom>
            <a:avLst/>
            <a:gdLst/>
            <a:ahLst/>
            <a:cxnLst/>
            <a:rect l="l" t="t" r="r" b="b"/>
            <a:pathLst>
              <a:path w="847725" h="698500">
                <a:moveTo>
                  <a:pt x="829055" y="0"/>
                </a:moveTo>
                <a:lnTo>
                  <a:pt x="739393" y="73278"/>
                </a:lnTo>
                <a:lnTo>
                  <a:pt x="757682" y="95757"/>
                </a:lnTo>
                <a:lnTo>
                  <a:pt x="847343" y="22351"/>
                </a:lnTo>
                <a:lnTo>
                  <a:pt x="829055" y="0"/>
                </a:lnTo>
                <a:close/>
              </a:path>
              <a:path w="847725" h="698500">
                <a:moveTo>
                  <a:pt x="672211" y="128269"/>
                </a:moveTo>
                <a:lnTo>
                  <a:pt x="582549" y="201675"/>
                </a:lnTo>
                <a:lnTo>
                  <a:pt x="600837" y="224027"/>
                </a:lnTo>
                <a:lnTo>
                  <a:pt x="690499" y="150749"/>
                </a:lnTo>
                <a:lnTo>
                  <a:pt x="672211" y="128269"/>
                </a:lnTo>
                <a:close/>
              </a:path>
              <a:path w="847725" h="698500">
                <a:moveTo>
                  <a:pt x="515238" y="256666"/>
                </a:moveTo>
                <a:lnTo>
                  <a:pt x="425703" y="330072"/>
                </a:lnTo>
                <a:lnTo>
                  <a:pt x="443991" y="352425"/>
                </a:lnTo>
                <a:lnTo>
                  <a:pt x="533653" y="279145"/>
                </a:lnTo>
                <a:lnTo>
                  <a:pt x="515238" y="256666"/>
                </a:lnTo>
                <a:close/>
              </a:path>
              <a:path w="847725" h="698500">
                <a:moveTo>
                  <a:pt x="358393" y="385063"/>
                </a:moveTo>
                <a:lnTo>
                  <a:pt x="268732" y="458343"/>
                </a:lnTo>
                <a:lnTo>
                  <a:pt x="287147" y="480821"/>
                </a:lnTo>
                <a:lnTo>
                  <a:pt x="376682" y="407415"/>
                </a:lnTo>
                <a:lnTo>
                  <a:pt x="358393" y="385063"/>
                </a:lnTo>
                <a:close/>
              </a:path>
              <a:path w="847725" h="698500">
                <a:moveTo>
                  <a:pt x="21336" y="585977"/>
                </a:moveTo>
                <a:lnTo>
                  <a:pt x="0" y="696976"/>
                </a:lnTo>
                <a:lnTo>
                  <a:pt x="113029" y="697991"/>
                </a:lnTo>
                <a:lnTo>
                  <a:pt x="21336" y="585977"/>
                </a:lnTo>
                <a:close/>
              </a:path>
              <a:path w="847725" h="698500">
                <a:moveTo>
                  <a:pt x="201549" y="513333"/>
                </a:moveTo>
                <a:lnTo>
                  <a:pt x="111887" y="586739"/>
                </a:lnTo>
                <a:lnTo>
                  <a:pt x="130175" y="609091"/>
                </a:lnTo>
                <a:lnTo>
                  <a:pt x="219837" y="535813"/>
                </a:lnTo>
                <a:lnTo>
                  <a:pt x="201549" y="513333"/>
                </a:lnTo>
                <a:close/>
              </a:path>
            </a:pathLst>
          </a:custGeom>
          <a:solidFill>
            <a:srgbClr val="000000"/>
          </a:solidFill>
        </p:spPr>
        <p:txBody>
          <a:bodyPr wrap="square" lIns="0" tIns="0" rIns="0" bIns="0" rtlCol="0"/>
          <a:lstStyle/>
          <a:p>
            <a:endParaRPr/>
          </a:p>
        </p:txBody>
      </p:sp>
      <p:sp>
        <p:nvSpPr>
          <p:cNvPr id="77" name="object 77"/>
          <p:cNvSpPr/>
          <p:nvPr/>
        </p:nvSpPr>
        <p:spPr>
          <a:xfrm>
            <a:off x="7002780" y="4953761"/>
            <a:ext cx="401320" cy="542290"/>
          </a:xfrm>
          <a:custGeom>
            <a:avLst/>
            <a:gdLst/>
            <a:ahLst/>
            <a:cxnLst/>
            <a:rect l="l" t="t" r="r" b="b"/>
            <a:pathLst>
              <a:path w="401320" h="542289">
                <a:moveTo>
                  <a:pt x="333883" y="430784"/>
                </a:moveTo>
                <a:lnTo>
                  <a:pt x="310261" y="447547"/>
                </a:lnTo>
                <a:lnTo>
                  <a:pt x="377571" y="541782"/>
                </a:lnTo>
                <a:lnTo>
                  <a:pt x="401193" y="525018"/>
                </a:lnTo>
                <a:lnTo>
                  <a:pt x="333883" y="430784"/>
                </a:lnTo>
                <a:close/>
              </a:path>
              <a:path w="401320" h="542289">
                <a:moveTo>
                  <a:pt x="216026" y="265811"/>
                </a:moveTo>
                <a:lnTo>
                  <a:pt x="192404" y="282575"/>
                </a:lnTo>
                <a:lnTo>
                  <a:pt x="259842" y="376935"/>
                </a:lnTo>
                <a:lnTo>
                  <a:pt x="283337" y="360044"/>
                </a:lnTo>
                <a:lnTo>
                  <a:pt x="216026" y="265811"/>
                </a:lnTo>
                <a:close/>
              </a:path>
              <a:path w="401320" h="542289">
                <a:moveTo>
                  <a:pt x="98171" y="100837"/>
                </a:moveTo>
                <a:lnTo>
                  <a:pt x="74675" y="117729"/>
                </a:lnTo>
                <a:lnTo>
                  <a:pt x="141986" y="211962"/>
                </a:lnTo>
                <a:lnTo>
                  <a:pt x="165480" y="195071"/>
                </a:lnTo>
                <a:lnTo>
                  <a:pt x="98171" y="100837"/>
                </a:lnTo>
                <a:close/>
              </a:path>
              <a:path w="401320" h="542289">
                <a:moveTo>
                  <a:pt x="8381" y="0"/>
                </a:moveTo>
                <a:lnTo>
                  <a:pt x="0" y="112775"/>
                </a:lnTo>
                <a:lnTo>
                  <a:pt x="117728" y="28575"/>
                </a:lnTo>
                <a:lnTo>
                  <a:pt x="8381" y="0"/>
                </a:lnTo>
                <a:close/>
              </a:path>
            </a:pathLst>
          </a:custGeom>
          <a:solidFill>
            <a:srgbClr val="000000"/>
          </a:solidFill>
        </p:spPr>
        <p:txBody>
          <a:bodyPr wrap="square" lIns="0" tIns="0" rIns="0" bIns="0" rtlCol="0"/>
          <a:lstStyle/>
          <a:p>
            <a:endParaRPr/>
          </a:p>
        </p:txBody>
      </p:sp>
      <p:sp>
        <p:nvSpPr>
          <p:cNvPr id="78" name="object 78"/>
          <p:cNvSpPr/>
          <p:nvPr/>
        </p:nvSpPr>
        <p:spPr>
          <a:xfrm>
            <a:off x="4274820" y="1257350"/>
            <a:ext cx="1324228" cy="565226"/>
          </a:xfrm>
          <a:prstGeom prst="rect">
            <a:avLst/>
          </a:prstGeom>
          <a:blipFill>
            <a:blip r:embed="rId7" cstate="print"/>
            <a:stretch>
              <a:fillRect/>
            </a:stretch>
          </a:blipFill>
        </p:spPr>
        <p:txBody>
          <a:bodyPr wrap="square" lIns="0" tIns="0" rIns="0" bIns="0" rtlCol="0"/>
          <a:lstStyle/>
          <a:p>
            <a:endParaRPr/>
          </a:p>
        </p:txBody>
      </p:sp>
      <p:sp>
        <p:nvSpPr>
          <p:cNvPr id="79" name="object 79"/>
          <p:cNvSpPr/>
          <p:nvPr/>
        </p:nvSpPr>
        <p:spPr>
          <a:xfrm>
            <a:off x="4550664" y="1586471"/>
            <a:ext cx="1362328" cy="399046"/>
          </a:xfrm>
          <a:prstGeom prst="rect">
            <a:avLst/>
          </a:prstGeom>
          <a:blipFill>
            <a:blip r:embed="rId8" cstate="print"/>
            <a:stretch>
              <a:fillRect/>
            </a:stretch>
          </a:blipFill>
        </p:spPr>
        <p:txBody>
          <a:bodyPr wrap="square" lIns="0" tIns="0" rIns="0" bIns="0" rtlCol="0"/>
          <a:lstStyle/>
          <a:p>
            <a:endParaRPr/>
          </a:p>
        </p:txBody>
      </p:sp>
      <p:sp>
        <p:nvSpPr>
          <p:cNvPr id="80" name="object 80"/>
          <p:cNvSpPr txBox="1"/>
          <p:nvPr/>
        </p:nvSpPr>
        <p:spPr>
          <a:xfrm>
            <a:off x="4422775" y="1321053"/>
            <a:ext cx="1377950" cy="54610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5050"/>
                </a:solidFill>
                <a:latin typeface="Arial"/>
                <a:cs typeface="Arial"/>
              </a:rPr>
              <a:t>Signal.h</a:t>
            </a:r>
            <a:endParaRPr sz="2000">
              <a:latin typeface="Arial"/>
              <a:cs typeface="Arial"/>
            </a:endParaRPr>
          </a:p>
          <a:p>
            <a:pPr marL="241300">
              <a:lnSpc>
                <a:spcPct val="100000"/>
              </a:lnSpc>
              <a:spcBef>
                <a:spcPts val="10"/>
              </a:spcBef>
            </a:pPr>
            <a:r>
              <a:rPr sz="1400" b="1" spc="-5" dirty="0">
                <a:solidFill>
                  <a:srgbClr val="FF5050"/>
                </a:solidFill>
                <a:latin typeface="Arial"/>
                <a:cs typeface="Arial"/>
              </a:rPr>
              <a:t>{version=3.5}</a:t>
            </a:r>
            <a:endParaRPr sz="1400">
              <a:latin typeface="Arial"/>
              <a:cs typeface="Arial"/>
            </a:endParaRPr>
          </a:p>
        </p:txBody>
      </p:sp>
      <p:sp>
        <p:nvSpPr>
          <p:cNvPr id="81" name="object 81"/>
          <p:cNvSpPr/>
          <p:nvPr/>
        </p:nvSpPr>
        <p:spPr>
          <a:xfrm>
            <a:off x="5722620" y="1257350"/>
            <a:ext cx="1324228" cy="565226"/>
          </a:xfrm>
          <a:prstGeom prst="rect">
            <a:avLst/>
          </a:prstGeom>
          <a:blipFill>
            <a:blip r:embed="rId7" cstate="print"/>
            <a:stretch>
              <a:fillRect/>
            </a:stretch>
          </a:blipFill>
        </p:spPr>
        <p:txBody>
          <a:bodyPr wrap="square" lIns="0" tIns="0" rIns="0" bIns="0" rtlCol="0"/>
          <a:lstStyle/>
          <a:p>
            <a:endParaRPr/>
          </a:p>
        </p:txBody>
      </p:sp>
      <p:sp>
        <p:nvSpPr>
          <p:cNvPr id="82" name="object 82"/>
          <p:cNvSpPr/>
          <p:nvPr/>
        </p:nvSpPr>
        <p:spPr>
          <a:xfrm>
            <a:off x="5998464" y="1586471"/>
            <a:ext cx="1362329" cy="399046"/>
          </a:xfrm>
          <a:prstGeom prst="rect">
            <a:avLst/>
          </a:prstGeom>
          <a:blipFill>
            <a:blip r:embed="rId9" cstate="print"/>
            <a:stretch>
              <a:fillRect/>
            </a:stretch>
          </a:blipFill>
        </p:spPr>
        <p:txBody>
          <a:bodyPr wrap="square" lIns="0" tIns="0" rIns="0" bIns="0" rtlCol="0"/>
          <a:lstStyle/>
          <a:p>
            <a:endParaRPr/>
          </a:p>
        </p:txBody>
      </p:sp>
      <p:sp>
        <p:nvSpPr>
          <p:cNvPr id="83" name="object 83"/>
          <p:cNvSpPr txBox="1"/>
          <p:nvPr/>
        </p:nvSpPr>
        <p:spPr>
          <a:xfrm>
            <a:off x="5870828" y="1321053"/>
            <a:ext cx="1377950" cy="54610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5050"/>
                </a:solidFill>
                <a:latin typeface="Arial"/>
                <a:cs typeface="Arial"/>
              </a:rPr>
              <a:t>Signal.h</a:t>
            </a:r>
            <a:endParaRPr sz="2000">
              <a:latin typeface="Arial"/>
              <a:cs typeface="Arial"/>
            </a:endParaRPr>
          </a:p>
          <a:p>
            <a:pPr marL="241300">
              <a:lnSpc>
                <a:spcPct val="100000"/>
              </a:lnSpc>
              <a:spcBef>
                <a:spcPts val="10"/>
              </a:spcBef>
            </a:pPr>
            <a:r>
              <a:rPr sz="1400" b="1" spc="-5" dirty="0">
                <a:solidFill>
                  <a:srgbClr val="FF5050"/>
                </a:solidFill>
                <a:latin typeface="Arial"/>
                <a:cs typeface="Arial"/>
              </a:rPr>
              <a:t>{version=4.0}</a:t>
            </a:r>
            <a:endParaRPr sz="1400">
              <a:latin typeface="Arial"/>
              <a:cs typeface="Arial"/>
            </a:endParaRPr>
          </a:p>
        </p:txBody>
      </p:sp>
      <p:sp>
        <p:nvSpPr>
          <p:cNvPr id="84" name="object 84"/>
          <p:cNvSpPr/>
          <p:nvPr/>
        </p:nvSpPr>
        <p:spPr>
          <a:xfrm>
            <a:off x="7322819" y="1257350"/>
            <a:ext cx="1324228" cy="565226"/>
          </a:xfrm>
          <a:prstGeom prst="rect">
            <a:avLst/>
          </a:prstGeom>
          <a:blipFill>
            <a:blip r:embed="rId7" cstate="print"/>
            <a:stretch>
              <a:fillRect/>
            </a:stretch>
          </a:blipFill>
        </p:spPr>
        <p:txBody>
          <a:bodyPr wrap="square" lIns="0" tIns="0" rIns="0" bIns="0" rtlCol="0"/>
          <a:lstStyle/>
          <a:p>
            <a:endParaRPr/>
          </a:p>
        </p:txBody>
      </p:sp>
      <p:sp>
        <p:nvSpPr>
          <p:cNvPr id="85" name="object 85"/>
          <p:cNvSpPr/>
          <p:nvPr/>
        </p:nvSpPr>
        <p:spPr>
          <a:xfrm>
            <a:off x="7598664" y="1586471"/>
            <a:ext cx="1362328" cy="399046"/>
          </a:xfrm>
          <a:prstGeom prst="rect">
            <a:avLst/>
          </a:prstGeom>
          <a:blipFill>
            <a:blip r:embed="rId10" cstate="print"/>
            <a:stretch>
              <a:fillRect/>
            </a:stretch>
          </a:blipFill>
        </p:spPr>
        <p:txBody>
          <a:bodyPr wrap="square" lIns="0" tIns="0" rIns="0" bIns="0" rtlCol="0"/>
          <a:lstStyle/>
          <a:p>
            <a:endParaRPr/>
          </a:p>
        </p:txBody>
      </p:sp>
      <p:sp>
        <p:nvSpPr>
          <p:cNvPr id="86" name="object 86"/>
          <p:cNvSpPr txBox="1"/>
          <p:nvPr/>
        </p:nvSpPr>
        <p:spPr>
          <a:xfrm>
            <a:off x="7471409" y="1321053"/>
            <a:ext cx="1377950" cy="54610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5050"/>
                </a:solidFill>
                <a:latin typeface="Arial"/>
                <a:cs typeface="Arial"/>
              </a:rPr>
              <a:t>Signal.h</a:t>
            </a:r>
            <a:endParaRPr sz="2000">
              <a:latin typeface="Arial"/>
              <a:cs typeface="Arial"/>
            </a:endParaRPr>
          </a:p>
          <a:p>
            <a:pPr marL="241300">
              <a:lnSpc>
                <a:spcPct val="100000"/>
              </a:lnSpc>
              <a:spcBef>
                <a:spcPts val="10"/>
              </a:spcBef>
            </a:pPr>
            <a:r>
              <a:rPr sz="1400" b="1" spc="-5" dirty="0">
                <a:solidFill>
                  <a:srgbClr val="FF5050"/>
                </a:solidFill>
                <a:latin typeface="Arial"/>
                <a:cs typeface="Arial"/>
              </a:rPr>
              <a:t>{version=4.1}</a:t>
            </a:r>
            <a:endParaRPr sz="1400">
              <a:latin typeface="Arial"/>
              <a:cs typeface="Arial"/>
            </a:endParaRPr>
          </a:p>
        </p:txBody>
      </p:sp>
      <p:sp>
        <p:nvSpPr>
          <p:cNvPr id="87" name="object 87"/>
          <p:cNvSpPr/>
          <p:nvPr/>
        </p:nvSpPr>
        <p:spPr>
          <a:xfrm>
            <a:off x="5404103" y="3147060"/>
            <a:ext cx="1025448" cy="342646"/>
          </a:xfrm>
          <a:prstGeom prst="rect">
            <a:avLst/>
          </a:prstGeom>
          <a:blipFill>
            <a:blip r:embed="rId11" cstate="print"/>
            <a:stretch>
              <a:fillRect/>
            </a:stretch>
          </a:blipFill>
        </p:spPr>
        <p:txBody>
          <a:bodyPr wrap="square" lIns="0" tIns="0" rIns="0" bIns="0" rtlCol="0"/>
          <a:lstStyle/>
          <a:p>
            <a:endParaRPr/>
          </a:p>
        </p:txBody>
      </p:sp>
      <p:sp>
        <p:nvSpPr>
          <p:cNvPr id="88" name="object 88"/>
          <p:cNvSpPr/>
          <p:nvPr/>
        </p:nvSpPr>
        <p:spPr>
          <a:xfrm>
            <a:off x="6623304" y="3147060"/>
            <a:ext cx="1025448" cy="342646"/>
          </a:xfrm>
          <a:prstGeom prst="rect">
            <a:avLst/>
          </a:prstGeom>
          <a:blipFill>
            <a:blip r:embed="rId11" cstate="print"/>
            <a:stretch>
              <a:fillRect/>
            </a:stretch>
          </a:blipFill>
        </p:spPr>
        <p:txBody>
          <a:bodyPr wrap="square" lIns="0" tIns="0" rIns="0" bIns="0" rtlCol="0"/>
          <a:lstStyle/>
          <a:p>
            <a:endParaRPr/>
          </a:p>
        </p:txBody>
      </p:sp>
      <p:sp>
        <p:nvSpPr>
          <p:cNvPr id="89" name="object 89"/>
          <p:cNvSpPr txBox="1"/>
          <p:nvPr/>
        </p:nvSpPr>
        <p:spPr>
          <a:xfrm>
            <a:off x="6709029" y="3183382"/>
            <a:ext cx="84581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5050"/>
                </a:solidFill>
                <a:latin typeface="Arial"/>
                <a:cs typeface="Arial"/>
              </a:rPr>
              <a:t>&lt;&lt;parent&gt;&gt;</a:t>
            </a:r>
            <a:endParaRPr sz="1200">
              <a:latin typeface="Arial"/>
              <a:cs typeface="Arial"/>
            </a:endParaRPr>
          </a:p>
        </p:txBody>
      </p:sp>
      <p:sp>
        <p:nvSpPr>
          <p:cNvPr id="90" name="object 90"/>
          <p:cNvSpPr/>
          <p:nvPr/>
        </p:nvSpPr>
        <p:spPr>
          <a:xfrm>
            <a:off x="5250179" y="3329990"/>
            <a:ext cx="1566545" cy="565226"/>
          </a:xfrm>
          <a:prstGeom prst="rect">
            <a:avLst/>
          </a:prstGeom>
          <a:blipFill>
            <a:blip r:embed="rId12" cstate="print"/>
            <a:stretch>
              <a:fillRect/>
            </a:stretch>
          </a:blipFill>
        </p:spPr>
        <p:txBody>
          <a:bodyPr wrap="square" lIns="0" tIns="0" rIns="0" bIns="0" rtlCol="0"/>
          <a:lstStyle/>
          <a:p>
            <a:endParaRPr/>
          </a:p>
        </p:txBody>
      </p:sp>
      <p:sp>
        <p:nvSpPr>
          <p:cNvPr id="91" name="object 91"/>
          <p:cNvSpPr txBox="1"/>
          <p:nvPr/>
        </p:nvSpPr>
        <p:spPr>
          <a:xfrm>
            <a:off x="5397753" y="3167259"/>
            <a:ext cx="1256030" cy="556895"/>
          </a:xfrm>
          <a:prstGeom prst="rect">
            <a:avLst/>
          </a:prstGeom>
        </p:spPr>
        <p:txBody>
          <a:bodyPr vert="horz" wrap="square" lIns="0" tIns="28575" rIns="0" bIns="0" rtlCol="0">
            <a:spAutoFit/>
          </a:bodyPr>
          <a:lstStyle/>
          <a:p>
            <a:pPr marL="104775">
              <a:lnSpc>
                <a:spcPct val="100000"/>
              </a:lnSpc>
              <a:spcBef>
                <a:spcPts val="225"/>
              </a:spcBef>
            </a:pPr>
            <a:r>
              <a:rPr sz="1200" b="1" spc="-5" dirty="0">
                <a:solidFill>
                  <a:srgbClr val="FF5050"/>
                </a:solidFill>
                <a:latin typeface="Arial"/>
                <a:cs typeface="Arial"/>
              </a:rPr>
              <a:t>&lt;&lt;parent&gt;&gt;</a:t>
            </a:r>
            <a:endParaRPr sz="1200">
              <a:latin typeface="Arial"/>
              <a:cs typeface="Arial"/>
            </a:endParaRPr>
          </a:p>
          <a:p>
            <a:pPr marL="12700">
              <a:lnSpc>
                <a:spcPct val="100000"/>
              </a:lnSpc>
              <a:spcBef>
                <a:spcPts val="215"/>
              </a:spcBef>
            </a:pPr>
            <a:r>
              <a:rPr sz="2000" b="1" dirty="0">
                <a:solidFill>
                  <a:srgbClr val="FF5050"/>
                </a:solidFill>
                <a:latin typeface="Arial"/>
                <a:cs typeface="Arial"/>
              </a:rPr>
              <a:t>Interp.cpp</a:t>
            </a:r>
            <a:endParaRPr sz="2000">
              <a:latin typeface="Arial"/>
              <a:cs typeface="Arial"/>
            </a:endParaRPr>
          </a:p>
        </p:txBody>
      </p:sp>
      <p:sp>
        <p:nvSpPr>
          <p:cNvPr id="92" name="object 92"/>
          <p:cNvSpPr/>
          <p:nvPr/>
        </p:nvSpPr>
        <p:spPr>
          <a:xfrm>
            <a:off x="7603235" y="3238550"/>
            <a:ext cx="1540763" cy="565226"/>
          </a:xfrm>
          <a:prstGeom prst="rect">
            <a:avLst/>
          </a:prstGeom>
          <a:blipFill>
            <a:blip r:embed="rId13" cstate="print"/>
            <a:stretch>
              <a:fillRect/>
            </a:stretch>
          </a:blipFill>
        </p:spPr>
        <p:txBody>
          <a:bodyPr wrap="square" lIns="0" tIns="0" rIns="0" bIns="0" rtlCol="0"/>
          <a:lstStyle/>
          <a:p>
            <a:endParaRPr/>
          </a:p>
        </p:txBody>
      </p:sp>
      <p:sp>
        <p:nvSpPr>
          <p:cNvPr id="93" name="object 93"/>
          <p:cNvSpPr txBox="1"/>
          <p:nvPr/>
        </p:nvSpPr>
        <p:spPr>
          <a:xfrm>
            <a:off x="7750556" y="3302330"/>
            <a:ext cx="13131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5050"/>
                </a:solidFill>
                <a:latin typeface="Arial"/>
                <a:cs typeface="Arial"/>
              </a:rPr>
              <a:t>S</a:t>
            </a:r>
            <a:r>
              <a:rPr sz="2000" b="1" spc="-10" dirty="0">
                <a:solidFill>
                  <a:srgbClr val="FF5050"/>
                </a:solidFill>
                <a:latin typeface="Arial"/>
                <a:cs typeface="Arial"/>
              </a:rPr>
              <a:t>i</a:t>
            </a:r>
            <a:r>
              <a:rPr sz="2000" b="1" dirty="0">
                <a:solidFill>
                  <a:srgbClr val="FF5050"/>
                </a:solidFill>
                <a:latin typeface="Arial"/>
                <a:cs typeface="Arial"/>
              </a:rPr>
              <a:t>gnal.cpp</a:t>
            </a:r>
            <a:endParaRPr sz="2000">
              <a:latin typeface="Arial"/>
              <a:cs typeface="Arial"/>
            </a:endParaRPr>
          </a:p>
        </p:txBody>
      </p:sp>
      <p:sp>
        <p:nvSpPr>
          <p:cNvPr id="94" name="object 94"/>
          <p:cNvSpPr/>
          <p:nvPr/>
        </p:nvSpPr>
        <p:spPr>
          <a:xfrm>
            <a:off x="4411979" y="4625390"/>
            <a:ext cx="886802" cy="565226"/>
          </a:xfrm>
          <a:prstGeom prst="rect">
            <a:avLst/>
          </a:prstGeom>
          <a:blipFill>
            <a:blip r:embed="rId14" cstate="print"/>
            <a:stretch>
              <a:fillRect/>
            </a:stretch>
          </a:blipFill>
        </p:spPr>
        <p:txBody>
          <a:bodyPr wrap="square" lIns="0" tIns="0" rIns="0" bIns="0" rtlCol="0"/>
          <a:lstStyle/>
          <a:p>
            <a:endParaRPr/>
          </a:p>
        </p:txBody>
      </p:sp>
      <p:sp>
        <p:nvSpPr>
          <p:cNvPr id="95" name="object 95"/>
          <p:cNvSpPr txBox="1"/>
          <p:nvPr/>
        </p:nvSpPr>
        <p:spPr>
          <a:xfrm>
            <a:off x="4559300" y="4688840"/>
            <a:ext cx="57594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5050"/>
                </a:solidFill>
                <a:latin typeface="Arial"/>
                <a:cs typeface="Arial"/>
              </a:rPr>
              <a:t>Irq</a:t>
            </a:r>
            <a:r>
              <a:rPr sz="2000" b="1" spc="-10" dirty="0">
                <a:solidFill>
                  <a:srgbClr val="FF5050"/>
                </a:solidFill>
                <a:latin typeface="Arial"/>
                <a:cs typeface="Arial"/>
              </a:rPr>
              <a:t>.</a:t>
            </a:r>
            <a:r>
              <a:rPr sz="2000" b="1" dirty="0">
                <a:solidFill>
                  <a:srgbClr val="FF5050"/>
                </a:solidFill>
                <a:latin typeface="Arial"/>
                <a:cs typeface="Arial"/>
              </a:rPr>
              <a:t>h</a:t>
            </a:r>
            <a:endParaRPr sz="2000">
              <a:latin typeface="Arial"/>
              <a:cs typeface="Arial"/>
            </a:endParaRPr>
          </a:p>
        </p:txBody>
      </p:sp>
      <p:sp>
        <p:nvSpPr>
          <p:cNvPr id="96" name="object 96"/>
          <p:cNvSpPr/>
          <p:nvPr/>
        </p:nvSpPr>
        <p:spPr>
          <a:xfrm>
            <a:off x="7459980" y="4853990"/>
            <a:ext cx="1677797" cy="565226"/>
          </a:xfrm>
          <a:prstGeom prst="rect">
            <a:avLst/>
          </a:prstGeom>
          <a:blipFill>
            <a:blip r:embed="rId15" cstate="print"/>
            <a:stretch>
              <a:fillRect/>
            </a:stretch>
          </a:blipFill>
        </p:spPr>
        <p:txBody>
          <a:bodyPr wrap="square" lIns="0" tIns="0" rIns="0" bIns="0" rtlCol="0"/>
          <a:lstStyle/>
          <a:p>
            <a:endParaRPr/>
          </a:p>
        </p:txBody>
      </p:sp>
      <p:sp>
        <p:nvSpPr>
          <p:cNvPr id="97" name="object 97"/>
          <p:cNvSpPr txBox="1"/>
          <p:nvPr/>
        </p:nvSpPr>
        <p:spPr>
          <a:xfrm>
            <a:off x="7607934" y="4917440"/>
            <a:ext cx="1366520" cy="33083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5050"/>
                </a:solidFill>
                <a:latin typeface="Arial"/>
                <a:cs typeface="Arial"/>
              </a:rPr>
              <a:t>Device.cpp</a:t>
            </a:r>
            <a:endParaRPr sz="2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213942"/>
            <a:ext cx="8018145" cy="3098800"/>
          </a:xfrm>
          <a:prstGeom prst="rect">
            <a:avLst/>
          </a:prstGeom>
        </p:spPr>
        <p:txBody>
          <a:bodyPr vert="horz" wrap="square" lIns="0" tIns="126364" rIns="0" bIns="0" rtlCol="0">
            <a:spAutoFit/>
          </a:bodyPr>
          <a:lstStyle/>
          <a:p>
            <a:pPr marL="12700">
              <a:lnSpc>
                <a:spcPct val="100000"/>
              </a:lnSpc>
              <a:spcBef>
                <a:spcPts val="994"/>
              </a:spcBef>
            </a:pPr>
            <a:r>
              <a:rPr sz="5000" spc="-385" dirty="0"/>
              <a:t>Ex6: </a:t>
            </a:r>
            <a:r>
              <a:rPr sz="5000" spc="-200" dirty="0"/>
              <a:t>Communication</a:t>
            </a:r>
            <a:r>
              <a:rPr sz="5000" spc="-190" dirty="0"/>
              <a:t> </a:t>
            </a:r>
            <a:r>
              <a:rPr sz="5000" spc="-325" dirty="0"/>
              <a:t>Links</a:t>
            </a:r>
            <a:endParaRPr sz="5000"/>
          </a:p>
          <a:p>
            <a:pPr marL="376555" marR="5080" indent="-273050">
              <a:lnSpc>
                <a:spcPct val="100000"/>
              </a:lnSpc>
              <a:spcBef>
                <a:spcPts val="495"/>
              </a:spcBef>
              <a:tabLst>
                <a:tab pos="5761990" algn="l"/>
                <a:tab pos="7304405" algn="l"/>
              </a:tabLst>
            </a:pPr>
            <a:r>
              <a:rPr sz="2650" spc="-685" dirty="0">
                <a:solidFill>
                  <a:srgbClr val="0AD0D9"/>
                </a:solidFill>
              </a:rPr>
              <a:t></a:t>
            </a:r>
            <a:r>
              <a:rPr sz="2650" spc="-680" dirty="0">
                <a:solidFill>
                  <a:srgbClr val="0AD0D9"/>
                </a:solidFill>
              </a:rPr>
              <a:t> </a:t>
            </a:r>
            <a:r>
              <a:rPr sz="2800" spc="125" dirty="0">
                <a:solidFill>
                  <a:srgbClr val="000000"/>
                </a:solidFill>
                <a:latin typeface="Times New Roman"/>
                <a:cs typeface="Times New Roman"/>
              </a:rPr>
              <a:t>Communication</a:t>
            </a:r>
            <a:r>
              <a:rPr sz="2800" spc="-120" dirty="0">
                <a:solidFill>
                  <a:srgbClr val="000000"/>
                </a:solidFill>
                <a:latin typeface="Times New Roman"/>
                <a:cs typeface="Times New Roman"/>
              </a:rPr>
              <a:t> </a:t>
            </a:r>
            <a:r>
              <a:rPr sz="2800" spc="85" dirty="0">
                <a:solidFill>
                  <a:srgbClr val="000000"/>
                </a:solidFill>
                <a:latin typeface="Times New Roman"/>
                <a:cs typeface="Times New Roman"/>
              </a:rPr>
              <a:t>associations</a:t>
            </a:r>
            <a:r>
              <a:rPr sz="2800" spc="-90" dirty="0">
                <a:solidFill>
                  <a:srgbClr val="000000"/>
                </a:solidFill>
                <a:latin typeface="Times New Roman"/>
                <a:cs typeface="Times New Roman"/>
              </a:rPr>
              <a:t> </a:t>
            </a:r>
            <a:r>
              <a:rPr sz="2800" spc="145" dirty="0">
                <a:solidFill>
                  <a:srgbClr val="000000"/>
                </a:solidFill>
                <a:latin typeface="Times New Roman"/>
                <a:cs typeface="Times New Roman"/>
              </a:rPr>
              <a:t>support</a:t>
            </a:r>
            <a:r>
              <a:rPr sz="2800" spc="-110" dirty="0">
                <a:solidFill>
                  <a:srgbClr val="000000"/>
                </a:solidFill>
                <a:latin typeface="Times New Roman"/>
                <a:cs typeface="Times New Roman"/>
              </a:rPr>
              <a:t> </a:t>
            </a:r>
            <a:r>
              <a:rPr sz="2800" spc="145" dirty="0">
                <a:solidFill>
                  <a:srgbClr val="000000"/>
                </a:solidFill>
                <a:latin typeface="Times New Roman"/>
                <a:cs typeface="Times New Roman"/>
              </a:rPr>
              <a:t>one</a:t>
            </a:r>
            <a:r>
              <a:rPr sz="2800" spc="-150" dirty="0">
                <a:solidFill>
                  <a:srgbClr val="000000"/>
                </a:solidFill>
                <a:latin typeface="Times New Roman"/>
                <a:cs typeface="Times New Roman"/>
              </a:rPr>
              <a:t> </a:t>
            </a:r>
            <a:r>
              <a:rPr sz="2800" spc="125" dirty="0">
                <a:solidFill>
                  <a:srgbClr val="000000"/>
                </a:solidFill>
                <a:latin typeface="Times New Roman"/>
                <a:cs typeface="Times New Roman"/>
              </a:rPr>
              <a:t>or</a:t>
            </a:r>
            <a:r>
              <a:rPr sz="2800" spc="-100" dirty="0">
                <a:solidFill>
                  <a:srgbClr val="000000"/>
                </a:solidFill>
                <a:latin typeface="Times New Roman"/>
                <a:cs typeface="Times New Roman"/>
              </a:rPr>
              <a:t> </a:t>
            </a:r>
            <a:r>
              <a:rPr sz="2800" spc="15" dirty="0">
                <a:solidFill>
                  <a:srgbClr val="000000"/>
                </a:solidFill>
                <a:latin typeface="Times New Roman"/>
                <a:cs typeface="Times New Roman"/>
              </a:rPr>
              <a:t>more  </a:t>
            </a:r>
            <a:r>
              <a:rPr sz="2800" spc="130" dirty="0">
                <a:solidFill>
                  <a:srgbClr val="000000"/>
                </a:solidFill>
                <a:latin typeface="Times New Roman"/>
                <a:cs typeface="Times New Roman"/>
              </a:rPr>
              <a:t>communication </a:t>
            </a:r>
            <a:r>
              <a:rPr sz="2800" spc="75" dirty="0">
                <a:solidFill>
                  <a:srgbClr val="000000"/>
                </a:solidFill>
                <a:latin typeface="Times New Roman"/>
                <a:cs typeface="Times New Roman"/>
              </a:rPr>
              <a:t>protocols, </a:t>
            </a:r>
            <a:r>
              <a:rPr sz="2800" spc="114" dirty="0">
                <a:solidFill>
                  <a:srgbClr val="000000"/>
                </a:solidFill>
                <a:latin typeface="Times New Roman"/>
                <a:cs typeface="Times New Roman"/>
              </a:rPr>
              <a:t>each </a:t>
            </a:r>
            <a:r>
              <a:rPr sz="2800" spc="20" dirty="0">
                <a:solidFill>
                  <a:srgbClr val="000000"/>
                </a:solidFill>
                <a:latin typeface="Times New Roman"/>
                <a:cs typeface="Times New Roman"/>
              </a:rPr>
              <a:t>of </a:t>
            </a:r>
            <a:r>
              <a:rPr sz="2800" spc="100" dirty="0">
                <a:solidFill>
                  <a:srgbClr val="000000"/>
                </a:solidFill>
                <a:latin typeface="Times New Roman"/>
                <a:cs typeface="Times New Roman"/>
              </a:rPr>
              <a:t>which </a:t>
            </a:r>
            <a:r>
              <a:rPr sz="2800" spc="125" dirty="0">
                <a:solidFill>
                  <a:srgbClr val="000000"/>
                </a:solidFill>
                <a:latin typeface="Times New Roman"/>
                <a:cs typeface="Times New Roman"/>
              </a:rPr>
              <a:t>should  </a:t>
            </a:r>
            <a:r>
              <a:rPr sz="2800" spc="120" dirty="0">
                <a:solidFill>
                  <a:srgbClr val="000000"/>
                </a:solidFill>
                <a:latin typeface="Times New Roman"/>
                <a:cs typeface="Times New Roman"/>
              </a:rPr>
              <a:t>be</a:t>
            </a:r>
            <a:r>
              <a:rPr sz="2800" spc="-500" dirty="0">
                <a:solidFill>
                  <a:srgbClr val="000000"/>
                </a:solidFill>
                <a:latin typeface="Times New Roman"/>
                <a:cs typeface="Times New Roman"/>
              </a:rPr>
              <a:t> </a:t>
            </a:r>
            <a:r>
              <a:rPr sz="2800" spc="110" dirty="0">
                <a:solidFill>
                  <a:srgbClr val="000000"/>
                </a:solidFill>
                <a:latin typeface="Times New Roman"/>
                <a:cs typeface="Times New Roman"/>
              </a:rPr>
              <a:t>indicated </a:t>
            </a:r>
            <a:r>
              <a:rPr sz="2800" spc="40" dirty="0">
                <a:solidFill>
                  <a:srgbClr val="000000"/>
                </a:solidFill>
                <a:latin typeface="Times New Roman"/>
                <a:cs typeface="Times New Roman"/>
              </a:rPr>
              <a:t>by </a:t>
            </a:r>
            <a:r>
              <a:rPr sz="2800" spc="95" dirty="0">
                <a:solidFill>
                  <a:srgbClr val="000000"/>
                </a:solidFill>
                <a:latin typeface="Times New Roman"/>
                <a:cs typeface="Times New Roman"/>
              </a:rPr>
              <a:t>a </a:t>
            </a:r>
            <a:r>
              <a:rPr sz="2800" spc="-20" dirty="0">
                <a:solidFill>
                  <a:srgbClr val="000000"/>
                </a:solidFill>
                <a:latin typeface="Times New Roman"/>
                <a:cs typeface="Times New Roman"/>
              </a:rPr>
              <a:t>UML</a:t>
            </a:r>
            <a:r>
              <a:rPr sz="2800" spc="-75" dirty="0">
                <a:solidFill>
                  <a:srgbClr val="000000"/>
                </a:solidFill>
                <a:latin typeface="Times New Roman"/>
                <a:cs typeface="Times New Roman"/>
              </a:rPr>
              <a:t> </a:t>
            </a:r>
            <a:r>
              <a:rPr sz="2800" spc="95" dirty="0">
                <a:solidFill>
                  <a:srgbClr val="000000"/>
                </a:solidFill>
                <a:latin typeface="Times New Roman"/>
                <a:cs typeface="Times New Roman"/>
              </a:rPr>
              <a:t>stereotype.	</a:t>
            </a:r>
            <a:r>
              <a:rPr sz="2800" spc="120" dirty="0">
                <a:solidFill>
                  <a:srgbClr val="000000"/>
                </a:solidFill>
                <a:latin typeface="Times New Roman"/>
                <a:cs typeface="Times New Roman"/>
              </a:rPr>
              <a:t>In</a:t>
            </a:r>
            <a:r>
              <a:rPr sz="2800" spc="-45" dirty="0">
                <a:solidFill>
                  <a:srgbClr val="000000"/>
                </a:solidFill>
                <a:latin typeface="Times New Roman"/>
                <a:cs typeface="Times New Roman"/>
              </a:rPr>
              <a:t> </a:t>
            </a:r>
            <a:r>
              <a:rPr sz="2800" spc="55" dirty="0">
                <a:solidFill>
                  <a:srgbClr val="000000"/>
                </a:solidFill>
                <a:latin typeface="Times New Roman"/>
                <a:cs typeface="Times New Roman"/>
              </a:rPr>
              <a:t>Figure	you  </a:t>
            </a:r>
            <a:r>
              <a:rPr sz="2800" spc="75" dirty="0">
                <a:solidFill>
                  <a:srgbClr val="000000"/>
                </a:solidFill>
                <a:latin typeface="Times New Roman"/>
                <a:cs typeface="Times New Roman"/>
              </a:rPr>
              <a:t>see </a:t>
            </a:r>
            <a:r>
              <a:rPr sz="2800" spc="180" dirty="0">
                <a:solidFill>
                  <a:srgbClr val="000000"/>
                </a:solidFill>
                <a:latin typeface="Times New Roman"/>
                <a:cs typeface="Times New Roman"/>
              </a:rPr>
              <a:t>that </a:t>
            </a:r>
            <a:r>
              <a:rPr sz="2800" spc="170" dirty="0">
                <a:solidFill>
                  <a:srgbClr val="000000"/>
                </a:solidFill>
                <a:latin typeface="Times New Roman"/>
                <a:cs typeface="Times New Roman"/>
              </a:rPr>
              <a:t>the </a:t>
            </a:r>
            <a:r>
              <a:rPr sz="2800" spc="-10" dirty="0">
                <a:solidFill>
                  <a:srgbClr val="000000"/>
                </a:solidFill>
                <a:latin typeface="Times New Roman"/>
                <a:cs typeface="Times New Roman"/>
              </a:rPr>
              <a:t>HTTP, </a:t>
            </a:r>
            <a:r>
              <a:rPr sz="2800" spc="-75" dirty="0">
                <a:solidFill>
                  <a:srgbClr val="000000"/>
                </a:solidFill>
                <a:latin typeface="Times New Roman"/>
                <a:cs typeface="Times New Roman"/>
              </a:rPr>
              <a:t>JDBC, </a:t>
            </a:r>
            <a:r>
              <a:rPr sz="2800" spc="170" dirty="0">
                <a:solidFill>
                  <a:srgbClr val="000000"/>
                </a:solidFill>
                <a:latin typeface="Times New Roman"/>
                <a:cs typeface="Times New Roman"/>
              </a:rPr>
              <a:t>and </a:t>
            </a:r>
            <a:r>
              <a:rPr sz="2800" spc="70" dirty="0">
                <a:solidFill>
                  <a:srgbClr val="000000"/>
                </a:solidFill>
                <a:latin typeface="Times New Roman"/>
                <a:cs typeface="Times New Roman"/>
              </a:rPr>
              <a:t>web </a:t>
            </a:r>
            <a:r>
              <a:rPr sz="2800" spc="50" dirty="0">
                <a:solidFill>
                  <a:srgbClr val="000000"/>
                </a:solidFill>
                <a:latin typeface="Times New Roman"/>
                <a:cs typeface="Times New Roman"/>
              </a:rPr>
              <a:t>services  </a:t>
            </a:r>
            <a:r>
              <a:rPr sz="2800" spc="85" dirty="0">
                <a:solidFill>
                  <a:srgbClr val="000000"/>
                </a:solidFill>
                <a:latin typeface="Times New Roman"/>
                <a:cs typeface="Times New Roman"/>
              </a:rPr>
              <a:t>protocols</a:t>
            </a:r>
            <a:r>
              <a:rPr sz="2800" spc="-110" dirty="0">
                <a:solidFill>
                  <a:srgbClr val="000000"/>
                </a:solidFill>
                <a:latin typeface="Times New Roman"/>
                <a:cs typeface="Times New Roman"/>
              </a:rPr>
              <a:t> </a:t>
            </a:r>
            <a:r>
              <a:rPr sz="2800" spc="95" dirty="0">
                <a:solidFill>
                  <a:srgbClr val="000000"/>
                </a:solidFill>
                <a:latin typeface="Times New Roman"/>
                <a:cs typeface="Times New Roman"/>
              </a:rPr>
              <a:t>are</a:t>
            </a:r>
            <a:r>
              <a:rPr sz="2800" spc="-70" dirty="0">
                <a:solidFill>
                  <a:srgbClr val="000000"/>
                </a:solidFill>
                <a:latin typeface="Times New Roman"/>
                <a:cs typeface="Times New Roman"/>
              </a:rPr>
              <a:t> </a:t>
            </a:r>
            <a:r>
              <a:rPr sz="2800" spc="110" dirty="0">
                <a:solidFill>
                  <a:srgbClr val="000000"/>
                </a:solidFill>
                <a:latin typeface="Times New Roman"/>
                <a:cs typeface="Times New Roman"/>
              </a:rPr>
              <a:t>indicated</a:t>
            </a:r>
            <a:r>
              <a:rPr sz="2800" spc="-50" dirty="0">
                <a:solidFill>
                  <a:srgbClr val="000000"/>
                </a:solidFill>
                <a:latin typeface="Times New Roman"/>
                <a:cs typeface="Times New Roman"/>
              </a:rPr>
              <a:t> </a:t>
            </a:r>
            <a:r>
              <a:rPr sz="2800" spc="95" dirty="0">
                <a:solidFill>
                  <a:srgbClr val="000000"/>
                </a:solidFill>
                <a:latin typeface="Times New Roman"/>
                <a:cs typeface="Times New Roman"/>
              </a:rPr>
              <a:t>using</a:t>
            </a:r>
            <a:r>
              <a:rPr sz="2800" spc="-15" dirty="0">
                <a:solidFill>
                  <a:srgbClr val="000000"/>
                </a:solidFill>
                <a:latin typeface="Times New Roman"/>
                <a:cs typeface="Times New Roman"/>
              </a:rPr>
              <a:t> </a:t>
            </a:r>
            <a:r>
              <a:rPr sz="2800" spc="114" dirty="0">
                <a:solidFill>
                  <a:srgbClr val="000000"/>
                </a:solidFill>
                <a:latin typeface="Times New Roman"/>
                <a:cs typeface="Times New Roman"/>
              </a:rPr>
              <a:t>this</a:t>
            </a:r>
            <a:r>
              <a:rPr sz="2800" spc="-120" dirty="0">
                <a:solidFill>
                  <a:srgbClr val="000000"/>
                </a:solidFill>
                <a:latin typeface="Times New Roman"/>
                <a:cs typeface="Times New Roman"/>
              </a:rPr>
              <a:t> </a:t>
            </a:r>
            <a:r>
              <a:rPr sz="2800" spc="110" dirty="0">
                <a:solidFill>
                  <a:srgbClr val="000000"/>
                </a:solidFill>
                <a:latin typeface="Times New Roman"/>
                <a:cs typeface="Times New Roman"/>
              </a:rPr>
              <a:t>approach.</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535940" y="1154938"/>
            <a:ext cx="7896859" cy="2404110"/>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125" dirty="0">
                <a:latin typeface="Times New Roman"/>
                <a:cs typeface="Times New Roman"/>
              </a:rPr>
              <a:t>A </a:t>
            </a:r>
            <a:r>
              <a:rPr sz="2600" b="1" spc="200" dirty="0">
                <a:latin typeface="Times New Roman"/>
                <a:cs typeface="Times New Roman"/>
              </a:rPr>
              <a:t>component </a:t>
            </a:r>
            <a:r>
              <a:rPr sz="2600" spc="110" dirty="0">
                <a:latin typeface="Times New Roman"/>
                <a:cs typeface="Times New Roman"/>
              </a:rPr>
              <a:t>in </a:t>
            </a:r>
            <a:r>
              <a:rPr sz="2600" spc="165" dirty="0">
                <a:latin typeface="Times New Roman"/>
                <a:cs typeface="Times New Roman"/>
              </a:rPr>
              <a:t>the</a:t>
            </a:r>
            <a:r>
              <a:rPr sz="2600" spc="-465" dirty="0">
                <a:latin typeface="Times New Roman"/>
                <a:cs typeface="Times New Roman"/>
              </a:rPr>
              <a:t> </a:t>
            </a:r>
            <a:r>
              <a:rPr sz="2600" spc="70" dirty="0">
                <a:latin typeface="Times New Roman"/>
                <a:cs typeface="Times New Roman"/>
              </a:rPr>
              <a:t>Unified </a:t>
            </a:r>
            <a:r>
              <a:rPr sz="2600" spc="75" dirty="0">
                <a:latin typeface="Times New Roman"/>
                <a:cs typeface="Times New Roman"/>
              </a:rPr>
              <a:t>Modeling</a:t>
            </a:r>
            <a:endParaRPr sz="2600">
              <a:latin typeface="Times New Roman"/>
              <a:cs typeface="Times New Roman"/>
            </a:endParaRPr>
          </a:p>
          <a:p>
            <a:pPr marL="285115" marR="5080">
              <a:lnSpc>
                <a:spcPct val="100000"/>
              </a:lnSpc>
            </a:pPr>
            <a:r>
              <a:rPr sz="2600" spc="65" dirty="0">
                <a:latin typeface="Times New Roman"/>
                <a:cs typeface="Times New Roman"/>
              </a:rPr>
              <a:t>Language</a:t>
            </a:r>
            <a:r>
              <a:rPr sz="2600" spc="-50" dirty="0">
                <a:latin typeface="Times New Roman"/>
                <a:cs typeface="Times New Roman"/>
              </a:rPr>
              <a:t> </a:t>
            </a:r>
            <a:r>
              <a:rPr sz="2600" spc="85" dirty="0">
                <a:latin typeface="Times New Roman"/>
                <a:cs typeface="Times New Roman"/>
              </a:rPr>
              <a:t>"represents</a:t>
            </a:r>
            <a:r>
              <a:rPr sz="2600" spc="-125" dirty="0">
                <a:latin typeface="Times New Roman"/>
                <a:cs typeface="Times New Roman"/>
              </a:rPr>
              <a:t> </a:t>
            </a:r>
            <a:r>
              <a:rPr sz="2600" spc="95" dirty="0">
                <a:latin typeface="Times New Roman"/>
                <a:cs typeface="Times New Roman"/>
              </a:rPr>
              <a:t>a</a:t>
            </a:r>
            <a:r>
              <a:rPr sz="2600" spc="-40" dirty="0">
                <a:latin typeface="Times New Roman"/>
                <a:cs typeface="Times New Roman"/>
              </a:rPr>
              <a:t> </a:t>
            </a:r>
            <a:r>
              <a:rPr sz="2600" spc="125" dirty="0">
                <a:latin typeface="Times New Roman"/>
                <a:cs typeface="Times New Roman"/>
              </a:rPr>
              <a:t>modular</a:t>
            </a:r>
            <a:r>
              <a:rPr sz="2600" spc="-150" dirty="0">
                <a:latin typeface="Times New Roman"/>
                <a:cs typeface="Times New Roman"/>
              </a:rPr>
              <a:t> </a:t>
            </a:r>
            <a:r>
              <a:rPr sz="2600" spc="140" dirty="0">
                <a:latin typeface="Times New Roman"/>
                <a:cs typeface="Times New Roman"/>
              </a:rPr>
              <a:t>part</a:t>
            </a:r>
            <a:r>
              <a:rPr sz="2600" spc="-125"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95" dirty="0">
                <a:latin typeface="Times New Roman"/>
                <a:cs typeface="Times New Roman"/>
              </a:rPr>
              <a:t>a</a:t>
            </a:r>
            <a:r>
              <a:rPr sz="2600" spc="-100" dirty="0">
                <a:latin typeface="Times New Roman"/>
                <a:cs typeface="Times New Roman"/>
              </a:rPr>
              <a:t> </a:t>
            </a:r>
            <a:r>
              <a:rPr sz="2600" spc="70" dirty="0">
                <a:latin typeface="Times New Roman"/>
                <a:cs typeface="Times New Roman"/>
              </a:rPr>
              <a:t>system,</a:t>
            </a:r>
            <a:r>
              <a:rPr sz="2600" spc="-50" dirty="0">
                <a:latin typeface="Times New Roman"/>
                <a:cs typeface="Times New Roman"/>
              </a:rPr>
              <a:t> </a:t>
            </a:r>
            <a:r>
              <a:rPr sz="2600" spc="165" dirty="0">
                <a:latin typeface="Times New Roman"/>
                <a:cs typeface="Times New Roman"/>
              </a:rPr>
              <a:t>that  </a:t>
            </a:r>
            <a:r>
              <a:rPr sz="2600" spc="100" dirty="0">
                <a:latin typeface="Times New Roman"/>
                <a:cs typeface="Times New Roman"/>
              </a:rPr>
              <a:t>encapsulates </a:t>
            </a:r>
            <a:r>
              <a:rPr sz="2600" spc="80" dirty="0">
                <a:latin typeface="Times New Roman"/>
                <a:cs typeface="Times New Roman"/>
              </a:rPr>
              <a:t>its </a:t>
            </a:r>
            <a:r>
              <a:rPr sz="2600" spc="135" dirty="0">
                <a:latin typeface="Times New Roman"/>
                <a:cs typeface="Times New Roman"/>
              </a:rPr>
              <a:t>content </a:t>
            </a:r>
            <a:r>
              <a:rPr sz="2600" spc="160" dirty="0">
                <a:latin typeface="Times New Roman"/>
                <a:cs typeface="Times New Roman"/>
              </a:rPr>
              <a:t>and </a:t>
            </a:r>
            <a:r>
              <a:rPr sz="2600" spc="90" dirty="0">
                <a:latin typeface="Times New Roman"/>
                <a:cs typeface="Times New Roman"/>
              </a:rPr>
              <a:t>whose </a:t>
            </a:r>
            <a:r>
              <a:rPr sz="2600" spc="105" dirty="0">
                <a:latin typeface="Times New Roman"/>
                <a:cs typeface="Times New Roman"/>
              </a:rPr>
              <a:t>manifestation </a:t>
            </a:r>
            <a:r>
              <a:rPr sz="2600" spc="20" dirty="0">
                <a:latin typeface="Times New Roman"/>
                <a:cs typeface="Times New Roman"/>
              </a:rPr>
              <a:t>is  </a:t>
            </a:r>
            <a:r>
              <a:rPr sz="2600" spc="80" dirty="0">
                <a:latin typeface="Times New Roman"/>
                <a:cs typeface="Times New Roman"/>
              </a:rPr>
              <a:t>replaceable </a:t>
            </a:r>
            <a:r>
              <a:rPr sz="2600" spc="110" dirty="0">
                <a:latin typeface="Times New Roman"/>
                <a:cs typeface="Times New Roman"/>
              </a:rPr>
              <a:t>within </a:t>
            </a:r>
            <a:r>
              <a:rPr sz="2600" spc="80" dirty="0">
                <a:latin typeface="Times New Roman"/>
                <a:cs typeface="Times New Roman"/>
              </a:rPr>
              <a:t>its </a:t>
            </a:r>
            <a:r>
              <a:rPr sz="2600" spc="110" dirty="0">
                <a:latin typeface="Times New Roman"/>
                <a:cs typeface="Times New Roman"/>
              </a:rPr>
              <a:t>environment. </a:t>
            </a:r>
            <a:r>
              <a:rPr sz="2600" spc="-125" dirty="0">
                <a:latin typeface="Times New Roman"/>
                <a:cs typeface="Times New Roman"/>
              </a:rPr>
              <a:t>A </a:t>
            </a:r>
            <a:r>
              <a:rPr sz="2600" spc="140" dirty="0">
                <a:latin typeface="Times New Roman"/>
                <a:cs typeface="Times New Roman"/>
              </a:rPr>
              <a:t>component  </a:t>
            </a:r>
            <a:r>
              <a:rPr sz="2600" spc="85" dirty="0">
                <a:latin typeface="Times New Roman"/>
                <a:cs typeface="Times New Roman"/>
              </a:rPr>
              <a:t>defines</a:t>
            </a:r>
            <a:r>
              <a:rPr sz="2600" spc="-50" dirty="0">
                <a:latin typeface="Times New Roman"/>
                <a:cs typeface="Times New Roman"/>
              </a:rPr>
              <a:t> </a:t>
            </a:r>
            <a:r>
              <a:rPr sz="2600" spc="75" dirty="0">
                <a:latin typeface="Times New Roman"/>
                <a:cs typeface="Times New Roman"/>
              </a:rPr>
              <a:t>its</a:t>
            </a:r>
            <a:r>
              <a:rPr sz="2600" spc="-50" dirty="0">
                <a:latin typeface="Times New Roman"/>
                <a:cs typeface="Times New Roman"/>
              </a:rPr>
              <a:t> </a:t>
            </a:r>
            <a:r>
              <a:rPr sz="2600" spc="85" dirty="0">
                <a:latin typeface="Times New Roman"/>
                <a:cs typeface="Times New Roman"/>
              </a:rPr>
              <a:t>behavior</a:t>
            </a:r>
            <a:r>
              <a:rPr sz="2600" spc="-105" dirty="0">
                <a:latin typeface="Times New Roman"/>
                <a:cs typeface="Times New Roman"/>
              </a:rPr>
              <a:t> </a:t>
            </a:r>
            <a:r>
              <a:rPr sz="2600" spc="110" dirty="0">
                <a:latin typeface="Times New Roman"/>
                <a:cs typeface="Times New Roman"/>
              </a:rPr>
              <a:t>in</a:t>
            </a:r>
            <a:r>
              <a:rPr sz="2600" spc="-60" dirty="0">
                <a:latin typeface="Times New Roman"/>
                <a:cs typeface="Times New Roman"/>
              </a:rPr>
              <a:t> </a:t>
            </a:r>
            <a:r>
              <a:rPr sz="2600" spc="130" dirty="0">
                <a:latin typeface="Times New Roman"/>
                <a:cs typeface="Times New Roman"/>
              </a:rPr>
              <a:t>terms</a:t>
            </a:r>
            <a:r>
              <a:rPr sz="2600" spc="-140" dirty="0">
                <a:latin typeface="Times New Roman"/>
                <a:cs typeface="Times New Roman"/>
              </a:rPr>
              <a:t> </a:t>
            </a:r>
            <a:r>
              <a:rPr sz="2600" spc="20" dirty="0">
                <a:latin typeface="Times New Roman"/>
                <a:cs typeface="Times New Roman"/>
              </a:rPr>
              <a:t>of</a:t>
            </a:r>
            <a:r>
              <a:rPr sz="2600" spc="50" dirty="0">
                <a:latin typeface="Times New Roman"/>
                <a:cs typeface="Times New Roman"/>
              </a:rPr>
              <a:t> </a:t>
            </a:r>
            <a:r>
              <a:rPr sz="2600" i="1" spc="-135" dirty="0">
                <a:latin typeface="Georgia"/>
                <a:cs typeface="Georgia"/>
              </a:rPr>
              <a:t>provided</a:t>
            </a:r>
            <a:r>
              <a:rPr sz="2600" i="1" spc="-55" dirty="0">
                <a:latin typeface="Georgia"/>
                <a:cs typeface="Georgia"/>
              </a:rPr>
              <a:t> </a:t>
            </a:r>
            <a:r>
              <a:rPr sz="2600" spc="160" dirty="0">
                <a:latin typeface="Times New Roman"/>
                <a:cs typeface="Times New Roman"/>
              </a:rPr>
              <a:t>and</a:t>
            </a:r>
            <a:endParaRPr sz="2600">
              <a:latin typeface="Times New Roman"/>
              <a:cs typeface="Times New Roman"/>
            </a:endParaRPr>
          </a:p>
          <a:p>
            <a:pPr marL="285115">
              <a:lnSpc>
                <a:spcPct val="100000"/>
              </a:lnSpc>
            </a:pPr>
            <a:r>
              <a:rPr sz="2600" i="1" spc="-125" dirty="0">
                <a:latin typeface="Georgia"/>
                <a:cs typeface="Georgia"/>
              </a:rPr>
              <a:t>required</a:t>
            </a:r>
            <a:r>
              <a:rPr sz="2600" i="1" dirty="0">
                <a:latin typeface="Georgia"/>
                <a:cs typeface="Georgia"/>
              </a:rPr>
              <a:t> </a:t>
            </a:r>
            <a:r>
              <a:rPr sz="2600" spc="25" dirty="0">
                <a:latin typeface="Times New Roman"/>
                <a:cs typeface="Times New Roman"/>
              </a:rPr>
              <a:t>interfaces".</a:t>
            </a:r>
            <a:r>
              <a:rPr sz="2550" spc="37" baseline="26143" dirty="0">
                <a:latin typeface="Times New Roman"/>
                <a:cs typeface="Times New Roman"/>
              </a:rPr>
              <a:t>[1]</a:t>
            </a:r>
            <a:endParaRPr sz="2550" baseline="26143">
              <a:latin typeface="Times New Roman"/>
              <a:cs typeface="Times New Roman"/>
            </a:endParaRPr>
          </a:p>
        </p:txBody>
      </p:sp>
      <p:sp>
        <p:nvSpPr>
          <p:cNvPr id="8" name="object 8"/>
          <p:cNvSpPr txBox="1">
            <a:spLocks noGrp="1"/>
          </p:cNvSpPr>
          <p:nvPr>
            <p:ph type="title"/>
          </p:nvPr>
        </p:nvSpPr>
        <p:spPr>
          <a:xfrm>
            <a:off x="444500" y="359409"/>
            <a:ext cx="4624705" cy="756920"/>
          </a:xfrm>
          <a:prstGeom prst="rect">
            <a:avLst/>
          </a:prstGeom>
        </p:spPr>
        <p:txBody>
          <a:bodyPr vert="horz" wrap="square" lIns="0" tIns="12700" rIns="0" bIns="0" rtlCol="0">
            <a:spAutoFit/>
          </a:bodyPr>
          <a:lstStyle/>
          <a:p>
            <a:pPr marL="12700">
              <a:lnSpc>
                <a:spcPct val="100000"/>
              </a:lnSpc>
              <a:spcBef>
                <a:spcPts val="100"/>
              </a:spcBef>
            </a:pPr>
            <a:r>
              <a:rPr spc="-210" dirty="0"/>
              <a:t>Component</a:t>
            </a:r>
            <a:r>
              <a:rPr spc="-290" dirty="0"/>
              <a:t> </a:t>
            </a:r>
            <a:r>
              <a:rPr spc="-245" dirty="0"/>
              <a:t>(UML)</a:t>
            </a:r>
          </a:p>
        </p:txBody>
      </p:sp>
      <p:sp>
        <p:nvSpPr>
          <p:cNvPr id="9" name="object 9"/>
          <p:cNvSpPr/>
          <p:nvPr/>
        </p:nvSpPr>
        <p:spPr>
          <a:xfrm>
            <a:off x="4114800" y="3240023"/>
            <a:ext cx="4572000" cy="3617973"/>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08431" y="4238294"/>
            <a:ext cx="1852930" cy="508838"/>
          </a:xfrm>
          <a:prstGeom prst="rect">
            <a:avLst/>
          </a:prstGeom>
          <a:blipFill>
            <a:blip r:embed="rId9" cstate="print"/>
            <a:stretch>
              <a:fillRect/>
            </a:stretch>
          </a:blipFill>
        </p:spPr>
        <p:txBody>
          <a:bodyPr wrap="square" lIns="0" tIns="0" rIns="0" bIns="0" rtlCol="0"/>
          <a:lstStyle/>
          <a:p>
            <a:endParaRPr/>
          </a:p>
        </p:txBody>
      </p:sp>
      <p:sp>
        <p:nvSpPr>
          <p:cNvPr id="11" name="object 11"/>
          <p:cNvSpPr txBox="1"/>
          <p:nvPr/>
        </p:nvSpPr>
        <p:spPr>
          <a:xfrm>
            <a:off x="539292" y="4295013"/>
            <a:ext cx="327660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Manifestation </a:t>
            </a:r>
            <a:r>
              <a:rPr sz="1800" dirty="0">
                <a:latin typeface="Arial"/>
                <a:cs typeface="Arial"/>
              </a:rPr>
              <a:t>: </a:t>
            </a:r>
            <a:r>
              <a:rPr sz="1800" spc="-5" dirty="0">
                <a:latin typeface="Arial"/>
                <a:cs typeface="Arial"/>
              </a:rPr>
              <a:t>an event, action,  or object that clearly </a:t>
            </a:r>
            <a:r>
              <a:rPr sz="1800" spc="-15" dirty="0">
                <a:latin typeface="Arial"/>
                <a:cs typeface="Arial"/>
              </a:rPr>
              <a:t>shows </a:t>
            </a:r>
            <a:r>
              <a:rPr sz="1800" spc="-5" dirty="0">
                <a:latin typeface="Arial"/>
                <a:cs typeface="Arial"/>
              </a:rPr>
              <a:t>or  embodies something abstract or  theoretical.</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6757034" cy="788035"/>
          </a:xfrm>
          <a:prstGeom prst="rect">
            <a:avLst/>
          </a:prstGeom>
        </p:spPr>
        <p:txBody>
          <a:bodyPr vert="horz" wrap="square" lIns="0" tIns="12700" rIns="0" bIns="0" rtlCol="0">
            <a:spAutoFit/>
          </a:bodyPr>
          <a:lstStyle/>
          <a:p>
            <a:pPr marL="12700">
              <a:lnSpc>
                <a:spcPct val="100000"/>
              </a:lnSpc>
              <a:spcBef>
                <a:spcPts val="100"/>
              </a:spcBef>
            </a:pPr>
            <a:r>
              <a:rPr sz="5000" spc="-385" dirty="0"/>
              <a:t>Ex6: </a:t>
            </a:r>
            <a:r>
              <a:rPr sz="5000" spc="-200" dirty="0"/>
              <a:t>Communication </a:t>
            </a:r>
            <a:r>
              <a:rPr sz="5000" spc="-325" dirty="0"/>
              <a:t>Links</a:t>
            </a:r>
            <a:endParaRPr sz="5000"/>
          </a:p>
        </p:txBody>
      </p:sp>
      <p:sp>
        <p:nvSpPr>
          <p:cNvPr id="8" name="object 8"/>
          <p:cNvSpPr/>
          <p:nvPr/>
        </p:nvSpPr>
        <p:spPr>
          <a:xfrm>
            <a:off x="0" y="1676400"/>
            <a:ext cx="8915400" cy="4271772"/>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6461"/>
            <a:ext cx="8042275" cy="4561840"/>
          </a:xfrm>
          <a:prstGeom prst="rect">
            <a:avLst/>
          </a:prstGeom>
        </p:spPr>
        <p:txBody>
          <a:bodyPr vert="horz" wrap="square" lIns="0" tIns="12700" rIns="0" bIns="0" rtlCol="0">
            <a:spAutoFit/>
          </a:bodyPr>
          <a:lstStyle/>
          <a:p>
            <a:pPr marL="285115" marR="46990" indent="-272415">
              <a:lnSpc>
                <a:spcPct val="100000"/>
              </a:lnSpc>
              <a:spcBef>
                <a:spcPts val="100"/>
              </a:spcBef>
              <a:buClr>
                <a:srgbClr val="0AD0D9"/>
              </a:buClr>
              <a:buSzPct val="93750"/>
              <a:buFont typeface="Arial"/>
              <a:buChar char=""/>
              <a:tabLst>
                <a:tab pos="285750" algn="l"/>
              </a:tabLst>
            </a:pPr>
            <a:r>
              <a:rPr sz="2400" spc="65" dirty="0">
                <a:latin typeface="Times New Roman"/>
                <a:cs typeface="Times New Roman"/>
              </a:rPr>
              <a:t>Asynchronous:</a:t>
            </a:r>
            <a:r>
              <a:rPr sz="2400" spc="-15" dirty="0">
                <a:latin typeface="Times New Roman"/>
                <a:cs typeface="Times New Roman"/>
              </a:rPr>
              <a:t> </a:t>
            </a:r>
            <a:r>
              <a:rPr sz="2400" spc="35" dirty="0">
                <a:latin typeface="Times New Roman"/>
                <a:cs typeface="Times New Roman"/>
              </a:rPr>
              <a:t>An</a:t>
            </a:r>
            <a:r>
              <a:rPr sz="2400" spc="-105" dirty="0">
                <a:latin typeface="Times New Roman"/>
                <a:cs typeface="Times New Roman"/>
              </a:rPr>
              <a:t> </a:t>
            </a:r>
            <a:r>
              <a:rPr sz="2400" spc="95" dirty="0">
                <a:latin typeface="Times New Roman"/>
                <a:cs typeface="Times New Roman"/>
              </a:rPr>
              <a:t>asynchronous</a:t>
            </a:r>
            <a:r>
              <a:rPr sz="2400" spc="-70" dirty="0">
                <a:latin typeface="Times New Roman"/>
                <a:cs typeface="Times New Roman"/>
              </a:rPr>
              <a:t> </a:t>
            </a:r>
            <a:r>
              <a:rPr sz="2400" spc="95" dirty="0">
                <a:latin typeface="Times New Roman"/>
                <a:cs typeface="Times New Roman"/>
              </a:rPr>
              <a:t>connection,</a:t>
            </a:r>
            <a:r>
              <a:rPr sz="2400" spc="-5" dirty="0">
                <a:latin typeface="Times New Roman"/>
                <a:cs typeface="Times New Roman"/>
              </a:rPr>
              <a:t> </a:t>
            </a:r>
            <a:r>
              <a:rPr sz="2400" spc="110" dirty="0">
                <a:latin typeface="Times New Roman"/>
                <a:cs typeface="Times New Roman"/>
              </a:rPr>
              <a:t>perhaps</a:t>
            </a:r>
            <a:r>
              <a:rPr sz="2400" spc="-130" dirty="0">
                <a:latin typeface="Times New Roman"/>
                <a:cs typeface="Times New Roman"/>
              </a:rPr>
              <a:t> </a:t>
            </a:r>
            <a:r>
              <a:rPr sz="2400" spc="20" dirty="0">
                <a:latin typeface="Times New Roman"/>
                <a:cs typeface="Times New Roman"/>
              </a:rPr>
              <a:t>via</a:t>
            </a:r>
            <a:r>
              <a:rPr sz="2400" spc="-135" dirty="0">
                <a:latin typeface="Times New Roman"/>
                <a:cs typeface="Times New Roman"/>
              </a:rPr>
              <a:t> </a:t>
            </a:r>
            <a:r>
              <a:rPr sz="2400" spc="-235" dirty="0">
                <a:latin typeface="Times New Roman"/>
                <a:cs typeface="Times New Roman"/>
              </a:rPr>
              <a:t>a  </a:t>
            </a:r>
            <a:r>
              <a:rPr sz="2400" spc="65" dirty="0">
                <a:latin typeface="Times New Roman"/>
                <a:cs typeface="Times New Roman"/>
              </a:rPr>
              <a:t>message</a:t>
            </a:r>
            <a:r>
              <a:rPr sz="2400" spc="-65" dirty="0">
                <a:latin typeface="Times New Roman"/>
                <a:cs typeface="Times New Roman"/>
              </a:rPr>
              <a:t> </a:t>
            </a:r>
            <a:r>
              <a:rPr sz="2400" spc="110" dirty="0">
                <a:latin typeface="Times New Roman"/>
                <a:cs typeface="Times New Roman"/>
              </a:rPr>
              <a:t>bus</a:t>
            </a:r>
            <a:r>
              <a:rPr sz="2400" spc="-105" dirty="0">
                <a:latin typeface="Times New Roman"/>
                <a:cs typeface="Times New Roman"/>
              </a:rPr>
              <a:t> </a:t>
            </a:r>
            <a:r>
              <a:rPr sz="2400" spc="105" dirty="0">
                <a:latin typeface="Times New Roman"/>
                <a:cs typeface="Times New Roman"/>
              </a:rPr>
              <a:t>or</a:t>
            </a:r>
            <a:r>
              <a:rPr sz="2400" spc="-80" dirty="0">
                <a:latin typeface="Times New Roman"/>
                <a:cs typeface="Times New Roman"/>
              </a:rPr>
              <a:t> </a:t>
            </a:r>
            <a:r>
              <a:rPr sz="2400" spc="65" dirty="0">
                <a:latin typeface="Times New Roman"/>
                <a:cs typeface="Times New Roman"/>
              </a:rPr>
              <a:t>message</a:t>
            </a:r>
            <a:r>
              <a:rPr sz="2400" spc="-110" dirty="0">
                <a:latin typeface="Times New Roman"/>
                <a:cs typeface="Times New Roman"/>
              </a:rPr>
              <a:t> </a:t>
            </a:r>
            <a:r>
              <a:rPr sz="2400" spc="105" dirty="0">
                <a:latin typeface="Times New Roman"/>
                <a:cs typeface="Times New Roman"/>
              </a:rPr>
              <a:t>queue.</a:t>
            </a:r>
            <a:endParaRPr sz="240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spc="30" dirty="0">
                <a:latin typeface="Times New Roman"/>
                <a:cs typeface="Times New Roman"/>
              </a:rPr>
              <a:t>HTTP: </a:t>
            </a:r>
            <a:r>
              <a:rPr sz="2400" spc="45" dirty="0">
                <a:latin typeface="Times New Roman"/>
                <a:cs typeface="Times New Roman"/>
              </a:rPr>
              <a:t>HyperText </a:t>
            </a:r>
            <a:r>
              <a:rPr sz="2400" spc="85" dirty="0">
                <a:latin typeface="Times New Roman"/>
                <a:cs typeface="Times New Roman"/>
              </a:rPr>
              <a:t>Transport</a:t>
            </a:r>
            <a:r>
              <a:rPr sz="2400" spc="-235" dirty="0">
                <a:latin typeface="Times New Roman"/>
                <a:cs typeface="Times New Roman"/>
              </a:rPr>
              <a:t> </a:t>
            </a:r>
            <a:r>
              <a:rPr sz="2400" spc="65" dirty="0">
                <a:latin typeface="Times New Roman"/>
                <a:cs typeface="Times New Roman"/>
              </a:rPr>
              <a:t>Protocol.</a:t>
            </a:r>
            <a:endParaRPr sz="2400">
              <a:latin typeface="Times New Roman"/>
              <a:cs typeface="Times New Roman"/>
            </a:endParaRPr>
          </a:p>
          <a:p>
            <a:pPr marL="285115" indent="-272415">
              <a:lnSpc>
                <a:spcPct val="100000"/>
              </a:lnSpc>
              <a:spcBef>
                <a:spcPts val="580"/>
              </a:spcBef>
              <a:buClr>
                <a:srgbClr val="0AD0D9"/>
              </a:buClr>
              <a:buSzPct val="93750"/>
              <a:buFont typeface="Arial"/>
              <a:buChar char=""/>
              <a:tabLst>
                <a:tab pos="285750" algn="l"/>
              </a:tabLst>
            </a:pPr>
            <a:r>
              <a:rPr sz="2400" spc="-75" dirty="0">
                <a:latin typeface="Times New Roman"/>
                <a:cs typeface="Times New Roman"/>
              </a:rPr>
              <a:t>JDBC: </a:t>
            </a:r>
            <a:r>
              <a:rPr sz="2400" spc="-45" dirty="0">
                <a:latin typeface="Times New Roman"/>
                <a:cs typeface="Times New Roman"/>
              </a:rPr>
              <a:t>Java </a:t>
            </a:r>
            <a:r>
              <a:rPr sz="2400" spc="90" dirty="0">
                <a:latin typeface="Times New Roman"/>
                <a:cs typeface="Times New Roman"/>
              </a:rPr>
              <a:t>Database </a:t>
            </a:r>
            <a:r>
              <a:rPr sz="2400" spc="45" dirty="0">
                <a:latin typeface="Times New Roman"/>
                <a:cs typeface="Times New Roman"/>
              </a:rPr>
              <a:t>Connectivity, </a:t>
            </a:r>
            <a:r>
              <a:rPr sz="2400" spc="-45" dirty="0">
                <a:latin typeface="Times New Roman"/>
                <a:cs typeface="Times New Roman"/>
              </a:rPr>
              <a:t>Java </a:t>
            </a:r>
            <a:r>
              <a:rPr sz="2400" spc="-35" dirty="0">
                <a:latin typeface="Times New Roman"/>
                <a:cs typeface="Times New Roman"/>
              </a:rPr>
              <a:t>API </a:t>
            </a:r>
            <a:r>
              <a:rPr sz="2400" spc="45" dirty="0">
                <a:latin typeface="Times New Roman"/>
                <a:cs typeface="Times New Roman"/>
              </a:rPr>
              <a:t>for </a:t>
            </a:r>
            <a:r>
              <a:rPr sz="2400" spc="-50" dirty="0">
                <a:latin typeface="Times New Roman"/>
                <a:cs typeface="Times New Roman"/>
              </a:rPr>
              <a:t>DB</a:t>
            </a:r>
            <a:r>
              <a:rPr sz="2400" spc="-375" dirty="0">
                <a:latin typeface="Times New Roman"/>
                <a:cs typeface="Times New Roman"/>
              </a:rPr>
              <a:t> </a:t>
            </a:r>
            <a:r>
              <a:rPr sz="2400" spc="25" dirty="0">
                <a:latin typeface="Times New Roman"/>
                <a:cs typeface="Times New Roman"/>
              </a:rPr>
              <a:t>access.</a:t>
            </a:r>
            <a:endParaRPr sz="240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spc="-5" dirty="0">
                <a:latin typeface="Times New Roman"/>
                <a:cs typeface="Times New Roman"/>
              </a:rPr>
              <a:t>ODBC: </a:t>
            </a:r>
            <a:r>
              <a:rPr sz="2400" spc="150" dirty="0">
                <a:latin typeface="Times New Roman"/>
                <a:cs typeface="Times New Roman"/>
              </a:rPr>
              <a:t>Open </a:t>
            </a:r>
            <a:r>
              <a:rPr sz="2400" spc="90" dirty="0">
                <a:latin typeface="Times New Roman"/>
                <a:cs typeface="Times New Roman"/>
              </a:rPr>
              <a:t>Database</a:t>
            </a:r>
            <a:r>
              <a:rPr sz="2400" spc="-440" dirty="0">
                <a:latin typeface="Times New Roman"/>
                <a:cs typeface="Times New Roman"/>
              </a:rPr>
              <a:t> </a:t>
            </a:r>
            <a:r>
              <a:rPr sz="2400" spc="45" dirty="0">
                <a:latin typeface="Times New Roman"/>
                <a:cs typeface="Times New Roman"/>
              </a:rPr>
              <a:t>Connectivity, </a:t>
            </a:r>
            <a:r>
              <a:rPr sz="2400" dirty="0">
                <a:latin typeface="Times New Roman"/>
                <a:cs typeface="Times New Roman"/>
              </a:rPr>
              <a:t>(MS </a:t>
            </a:r>
            <a:r>
              <a:rPr sz="2400" spc="-35" dirty="0">
                <a:latin typeface="Times New Roman"/>
                <a:cs typeface="Times New Roman"/>
              </a:rPr>
              <a:t>API </a:t>
            </a:r>
            <a:r>
              <a:rPr sz="2400" spc="45" dirty="0">
                <a:latin typeface="Times New Roman"/>
                <a:cs typeface="Times New Roman"/>
              </a:rPr>
              <a:t>for </a:t>
            </a:r>
            <a:r>
              <a:rPr sz="2400" spc="-5" dirty="0">
                <a:latin typeface="Times New Roman"/>
                <a:cs typeface="Times New Roman"/>
              </a:rPr>
              <a:t>DB).</a:t>
            </a:r>
            <a:endParaRPr sz="240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spc="-25" dirty="0">
                <a:latin typeface="Times New Roman"/>
                <a:cs typeface="Times New Roman"/>
              </a:rPr>
              <a:t>RMI: </a:t>
            </a:r>
            <a:r>
              <a:rPr sz="2400" spc="80" dirty="0">
                <a:latin typeface="Times New Roman"/>
                <a:cs typeface="Times New Roman"/>
              </a:rPr>
              <a:t>Remote </a:t>
            </a:r>
            <a:r>
              <a:rPr sz="2400" spc="114" dirty="0">
                <a:latin typeface="Times New Roman"/>
                <a:cs typeface="Times New Roman"/>
              </a:rPr>
              <a:t>Method</a:t>
            </a:r>
            <a:r>
              <a:rPr sz="2400" spc="-409" dirty="0">
                <a:latin typeface="Times New Roman"/>
                <a:cs typeface="Times New Roman"/>
              </a:rPr>
              <a:t> </a:t>
            </a:r>
            <a:r>
              <a:rPr sz="2400" spc="70" dirty="0">
                <a:latin typeface="Times New Roman"/>
                <a:cs typeface="Times New Roman"/>
              </a:rPr>
              <a:t>Invocation, </a:t>
            </a:r>
            <a:r>
              <a:rPr sz="2400" spc="5" dirty="0">
                <a:latin typeface="Times New Roman"/>
                <a:cs typeface="Times New Roman"/>
              </a:rPr>
              <a:t>(Java </a:t>
            </a:r>
            <a:r>
              <a:rPr sz="2400" spc="100" dirty="0">
                <a:latin typeface="Times New Roman"/>
                <a:cs typeface="Times New Roman"/>
              </a:rPr>
              <a:t>comm. </a:t>
            </a:r>
            <a:r>
              <a:rPr sz="2400" spc="65" dirty="0">
                <a:latin typeface="Times New Roman"/>
                <a:cs typeface="Times New Roman"/>
              </a:rPr>
              <a:t>Protocol).</a:t>
            </a:r>
            <a:endParaRPr sz="2400">
              <a:latin typeface="Times New Roman"/>
              <a:cs typeface="Times New Roman"/>
            </a:endParaRPr>
          </a:p>
          <a:p>
            <a:pPr marL="285115" indent="-272415">
              <a:lnSpc>
                <a:spcPct val="100000"/>
              </a:lnSpc>
              <a:spcBef>
                <a:spcPts val="580"/>
              </a:spcBef>
              <a:buClr>
                <a:srgbClr val="0AD0D9"/>
              </a:buClr>
              <a:buSzPct val="93750"/>
              <a:buFont typeface="Arial"/>
              <a:buChar char=""/>
              <a:tabLst>
                <a:tab pos="285750" algn="l"/>
              </a:tabLst>
            </a:pPr>
            <a:r>
              <a:rPr sz="2400" spc="-35" dirty="0">
                <a:latin typeface="Times New Roman"/>
                <a:cs typeface="Times New Roman"/>
              </a:rPr>
              <a:t>RPC:</a:t>
            </a:r>
            <a:r>
              <a:rPr sz="2400" spc="5" dirty="0">
                <a:latin typeface="Times New Roman"/>
                <a:cs typeface="Times New Roman"/>
              </a:rPr>
              <a:t> </a:t>
            </a:r>
            <a:r>
              <a:rPr sz="2400" spc="110" dirty="0">
                <a:latin typeface="Times New Roman"/>
                <a:cs typeface="Times New Roman"/>
              </a:rPr>
              <a:t>Communication</a:t>
            </a:r>
            <a:r>
              <a:rPr sz="2400" spc="-120" dirty="0">
                <a:latin typeface="Times New Roman"/>
                <a:cs typeface="Times New Roman"/>
              </a:rPr>
              <a:t> </a:t>
            </a:r>
            <a:r>
              <a:rPr sz="2400" spc="20" dirty="0">
                <a:latin typeface="Times New Roman"/>
                <a:cs typeface="Times New Roman"/>
              </a:rPr>
              <a:t>via</a:t>
            </a:r>
            <a:r>
              <a:rPr sz="2400" spc="-110" dirty="0">
                <a:latin typeface="Times New Roman"/>
                <a:cs typeface="Times New Roman"/>
              </a:rPr>
              <a:t> </a:t>
            </a:r>
            <a:r>
              <a:rPr sz="2400" spc="114" dirty="0">
                <a:latin typeface="Times New Roman"/>
                <a:cs typeface="Times New Roman"/>
              </a:rPr>
              <a:t>remote</a:t>
            </a:r>
            <a:r>
              <a:rPr sz="2400" spc="-85" dirty="0">
                <a:latin typeface="Times New Roman"/>
                <a:cs typeface="Times New Roman"/>
              </a:rPr>
              <a:t> </a:t>
            </a:r>
            <a:r>
              <a:rPr sz="2400" spc="95" dirty="0">
                <a:latin typeface="Times New Roman"/>
                <a:cs typeface="Times New Roman"/>
              </a:rPr>
              <a:t>procedure</a:t>
            </a:r>
            <a:r>
              <a:rPr sz="2400" spc="-120" dirty="0">
                <a:latin typeface="Times New Roman"/>
                <a:cs typeface="Times New Roman"/>
              </a:rPr>
              <a:t> </a:t>
            </a:r>
            <a:r>
              <a:rPr sz="2400" spc="20" dirty="0">
                <a:latin typeface="Times New Roman"/>
                <a:cs typeface="Times New Roman"/>
              </a:rPr>
              <a:t>calls.</a:t>
            </a:r>
            <a:endParaRPr sz="2400">
              <a:latin typeface="Times New Roman"/>
              <a:cs typeface="Times New Roman"/>
            </a:endParaRPr>
          </a:p>
          <a:p>
            <a:pPr marL="285115" marR="383540" indent="-272415">
              <a:lnSpc>
                <a:spcPct val="100000"/>
              </a:lnSpc>
              <a:spcBef>
                <a:spcPts val="575"/>
              </a:spcBef>
              <a:buClr>
                <a:srgbClr val="0AD0D9"/>
              </a:buClr>
              <a:buSzPct val="93750"/>
              <a:buFont typeface="Arial"/>
              <a:buChar char=""/>
              <a:tabLst>
                <a:tab pos="285750" algn="l"/>
              </a:tabLst>
            </a:pPr>
            <a:r>
              <a:rPr sz="2400" spc="65" dirty="0">
                <a:latin typeface="Times New Roman"/>
                <a:cs typeface="Times New Roman"/>
              </a:rPr>
              <a:t>Synchronous:</a:t>
            </a:r>
            <a:r>
              <a:rPr sz="2400" spc="-10" dirty="0">
                <a:latin typeface="Times New Roman"/>
                <a:cs typeface="Times New Roman"/>
              </a:rPr>
              <a:t> </a:t>
            </a:r>
            <a:r>
              <a:rPr sz="2400" spc="-114" dirty="0">
                <a:latin typeface="Times New Roman"/>
                <a:cs typeface="Times New Roman"/>
              </a:rPr>
              <a:t>A</a:t>
            </a:r>
            <a:r>
              <a:rPr sz="2400" spc="-85" dirty="0">
                <a:latin typeface="Times New Roman"/>
                <a:cs typeface="Times New Roman"/>
              </a:rPr>
              <a:t> </a:t>
            </a:r>
            <a:r>
              <a:rPr sz="2400" spc="100" dirty="0">
                <a:latin typeface="Times New Roman"/>
                <a:cs typeface="Times New Roman"/>
              </a:rPr>
              <a:t>synchronous</a:t>
            </a:r>
            <a:r>
              <a:rPr sz="2400" spc="-75" dirty="0">
                <a:latin typeface="Times New Roman"/>
                <a:cs typeface="Times New Roman"/>
              </a:rPr>
              <a:t> </a:t>
            </a:r>
            <a:r>
              <a:rPr sz="2400" spc="110" dirty="0">
                <a:latin typeface="Times New Roman"/>
                <a:cs typeface="Times New Roman"/>
              </a:rPr>
              <a:t>connect</a:t>
            </a:r>
            <a:r>
              <a:rPr sz="2400" spc="-70" dirty="0">
                <a:latin typeface="Times New Roman"/>
                <a:cs typeface="Times New Roman"/>
              </a:rPr>
              <a:t> </a:t>
            </a:r>
            <a:r>
              <a:rPr sz="2400" spc="85" dirty="0">
                <a:latin typeface="Times New Roman"/>
                <a:cs typeface="Times New Roman"/>
              </a:rPr>
              <a:t>where</a:t>
            </a:r>
            <a:r>
              <a:rPr sz="2400" spc="-60" dirty="0">
                <a:latin typeface="Times New Roman"/>
                <a:cs typeface="Times New Roman"/>
              </a:rPr>
              <a:t> </a:t>
            </a:r>
            <a:r>
              <a:rPr sz="2400" spc="150" dirty="0">
                <a:latin typeface="Times New Roman"/>
                <a:cs typeface="Times New Roman"/>
              </a:rPr>
              <a:t>the</a:t>
            </a:r>
            <a:r>
              <a:rPr sz="2400" spc="-110" dirty="0">
                <a:latin typeface="Times New Roman"/>
                <a:cs typeface="Times New Roman"/>
              </a:rPr>
              <a:t> </a:t>
            </a:r>
            <a:r>
              <a:rPr sz="2400" spc="45" dirty="0">
                <a:latin typeface="Times New Roman"/>
                <a:cs typeface="Times New Roman"/>
              </a:rPr>
              <a:t>senders  </a:t>
            </a:r>
            <a:r>
              <a:rPr sz="2400" spc="60" dirty="0">
                <a:latin typeface="Times New Roman"/>
                <a:cs typeface="Times New Roman"/>
              </a:rPr>
              <a:t>waits</a:t>
            </a:r>
            <a:r>
              <a:rPr sz="2400" spc="-65" dirty="0">
                <a:latin typeface="Times New Roman"/>
                <a:cs typeface="Times New Roman"/>
              </a:rPr>
              <a:t> </a:t>
            </a:r>
            <a:r>
              <a:rPr sz="2400" spc="45" dirty="0">
                <a:latin typeface="Times New Roman"/>
                <a:cs typeface="Times New Roman"/>
              </a:rPr>
              <a:t>for</a:t>
            </a:r>
            <a:r>
              <a:rPr sz="2400" spc="-145" dirty="0">
                <a:latin typeface="Times New Roman"/>
                <a:cs typeface="Times New Roman"/>
              </a:rPr>
              <a:t> </a:t>
            </a:r>
            <a:r>
              <a:rPr sz="2400" spc="85" dirty="0">
                <a:latin typeface="Times New Roman"/>
                <a:cs typeface="Times New Roman"/>
              </a:rPr>
              <a:t>a</a:t>
            </a:r>
            <a:r>
              <a:rPr sz="2400" spc="-100" dirty="0">
                <a:latin typeface="Times New Roman"/>
                <a:cs typeface="Times New Roman"/>
              </a:rPr>
              <a:t> </a:t>
            </a:r>
            <a:r>
              <a:rPr sz="2400" spc="95" dirty="0">
                <a:latin typeface="Times New Roman"/>
                <a:cs typeface="Times New Roman"/>
              </a:rPr>
              <a:t>response</a:t>
            </a:r>
            <a:r>
              <a:rPr sz="2400" spc="-60" dirty="0">
                <a:latin typeface="Times New Roman"/>
                <a:cs typeface="Times New Roman"/>
              </a:rPr>
              <a:t> </a:t>
            </a:r>
            <a:r>
              <a:rPr sz="2400" spc="80" dirty="0">
                <a:latin typeface="Times New Roman"/>
                <a:cs typeface="Times New Roman"/>
              </a:rPr>
              <a:t>from</a:t>
            </a:r>
            <a:r>
              <a:rPr sz="2400" spc="-6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15" dirty="0">
                <a:latin typeface="Times New Roman"/>
                <a:cs typeface="Times New Roman"/>
              </a:rPr>
              <a:t>receiver.</a:t>
            </a:r>
            <a:endParaRPr sz="240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spc="60" dirty="0">
                <a:latin typeface="Times New Roman"/>
                <a:cs typeface="Times New Roman"/>
              </a:rPr>
              <a:t>web</a:t>
            </a:r>
            <a:r>
              <a:rPr sz="2400" spc="-100" dirty="0">
                <a:latin typeface="Times New Roman"/>
                <a:cs typeface="Times New Roman"/>
              </a:rPr>
              <a:t> </a:t>
            </a:r>
            <a:r>
              <a:rPr sz="2400" spc="35" dirty="0">
                <a:latin typeface="Times New Roman"/>
                <a:cs typeface="Times New Roman"/>
              </a:rPr>
              <a:t>services:</a:t>
            </a:r>
            <a:r>
              <a:rPr sz="2400" spc="15" dirty="0">
                <a:latin typeface="Times New Roman"/>
                <a:cs typeface="Times New Roman"/>
              </a:rPr>
              <a:t> </a:t>
            </a:r>
            <a:r>
              <a:rPr sz="2400" spc="105" dirty="0">
                <a:latin typeface="Times New Roman"/>
                <a:cs typeface="Times New Roman"/>
              </a:rPr>
              <a:t>Communication</a:t>
            </a:r>
            <a:r>
              <a:rPr sz="2400" spc="-35" dirty="0">
                <a:latin typeface="Times New Roman"/>
                <a:cs typeface="Times New Roman"/>
              </a:rPr>
              <a:t> </a:t>
            </a:r>
            <a:r>
              <a:rPr sz="2400" spc="20" dirty="0">
                <a:latin typeface="Times New Roman"/>
                <a:cs typeface="Times New Roman"/>
              </a:rPr>
              <a:t>is</a:t>
            </a:r>
            <a:r>
              <a:rPr sz="2400" spc="-120" dirty="0">
                <a:latin typeface="Times New Roman"/>
                <a:cs typeface="Times New Roman"/>
              </a:rPr>
              <a:t> </a:t>
            </a:r>
            <a:r>
              <a:rPr sz="2400" spc="20" dirty="0">
                <a:latin typeface="Times New Roman"/>
                <a:cs typeface="Times New Roman"/>
              </a:rPr>
              <a:t>via</a:t>
            </a:r>
            <a:r>
              <a:rPr sz="2400" spc="-95" dirty="0">
                <a:latin typeface="Times New Roman"/>
                <a:cs typeface="Times New Roman"/>
              </a:rPr>
              <a:t> </a:t>
            </a:r>
            <a:r>
              <a:rPr sz="2400" spc="75" dirty="0">
                <a:latin typeface="Times New Roman"/>
                <a:cs typeface="Times New Roman"/>
              </a:rPr>
              <a:t>Web</a:t>
            </a:r>
            <a:r>
              <a:rPr sz="2400" spc="-55" dirty="0">
                <a:latin typeface="Times New Roman"/>
                <a:cs typeface="Times New Roman"/>
              </a:rPr>
              <a:t> </a:t>
            </a:r>
            <a:r>
              <a:rPr sz="2400" spc="25" dirty="0">
                <a:latin typeface="Times New Roman"/>
                <a:cs typeface="Times New Roman"/>
              </a:rPr>
              <a:t>Services</a:t>
            </a:r>
            <a:r>
              <a:rPr sz="2400" spc="-75" dirty="0">
                <a:latin typeface="Times New Roman"/>
                <a:cs typeface="Times New Roman"/>
              </a:rPr>
              <a:t> </a:t>
            </a:r>
            <a:r>
              <a:rPr sz="2400" spc="50" dirty="0">
                <a:latin typeface="Times New Roman"/>
                <a:cs typeface="Times New Roman"/>
              </a:rPr>
              <a:t>protocols</a:t>
            </a:r>
            <a:endParaRPr sz="2400">
              <a:latin typeface="Times New Roman"/>
              <a:cs typeface="Times New Roman"/>
            </a:endParaRPr>
          </a:p>
          <a:p>
            <a:pPr marL="285115">
              <a:lnSpc>
                <a:spcPct val="100000"/>
              </a:lnSpc>
              <a:spcBef>
                <a:spcPts val="5"/>
              </a:spcBef>
            </a:pPr>
            <a:r>
              <a:rPr sz="2400" spc="105" dirty="0">
                <a:latin typeface="Times New Roman"/>
                <a:cs typeface="Times New Roman"/>
              </a:rPr>
              <a:t>such </a:t>
            </a:r>
            <a:r>
              <a:rPr sz="2400" spc="60" dirty="0">
                <a:latin typeface="Times New Roman"/>
                <a:cs typeface="Times New Roman"/>
              </a:rPr>
              <a:t>as </a:t>
            </a:r>
            <a:r>
              <a:rPr sz="2400" spc="-15" dirty="0">
                <a:latin typeface="Times New Roman"/>
                <a:cs typeface="Times New Roman"/>
              </a:rPr>
              <a:t>SOAP </a:t>
            </a:r>
            <a:r>
              <a:rPr sz="2400" spc="145" dirty="0">
                <a:latin typeface="Times New Roman"/>
                <a:cs typeface="Times New Roman"/>
              </a:rPr>
              <a:t>and</a:t>
            </a:r>
            <a:r>
              <a:rPr sz="2400" spc="-390" dirty="0">
                <a:latin typeface="Times New Roman"/>
                <a:cs typeface="Times New Roman"/>
              </a:rPr>
              <a:t> </a:t>
            </a:r>
            <a:r>
              <a:rPr sz="2400" spc="50" dirty="0">
                <a:latin typeface="Times New Roman"/>
                <a:cs typeface="Times New Roman"/>
              </a:rPr>
              <a:t>UDDI</a:t>
            </a:r>
            <a:endParaRPr sz="2400">
              <a:latin typeface="Times New Roman"/>
              <a:cs typeface="Times New Roman"/>
            </a:endParaRPr>
          </a:p>
        </p:txBody>
      </p:sp>
      <p:sp>
        <p:nvSpPr>
          <p:cNvPr id="8" name="object 8"/>
          <p:cNvSpPr txBox="1">
            <a:spLocks noGrp="1"/>
          </p:cNvSpPr>
          <p:nvPr>
            <p:ph type="title"/>
          </p:nvPr>
        </p:nvSpPr>
        <p:spPr>
          <a:xfrm>
            <a:off x="444500" y="0"/>
            <a:ext cx="5974080" cy="1244600"/>
          </a:xfrm>
          <a:prstGeom prst="rect">
            <a:avLst/>
          </a:prstGeom>
        </p:spPr>
        <p:txBody>
          <a:bodyPr vert="horz" wrap="square" lIns="0" tIns="12065" rIns="0" bIns="0" rtlCol="0">
            <a:spAutoFit/>
          </a:bodyPr>
          <a:lstStyle/>
          <a:p>
            <a:pPr marL="12700" marR="5080">
              <a:lnSpc>
                <a:spcPct val="100000"/>
              </a:lnSpc>
              <a:spcBef>
                <a:spcPts val="95"/>
              </a:spcBef>
            </a:pPr>
            <a:r>
              <a:rPr sz="4000" spc="-240" dirty="0"/>
              <a:t>Common </a:t>
            </a:r>
            <a:r>
              <a:rPr sz="4000" spc="-150" dirty="0"/>
              <a:t>stereotypes </a:t>
            </a:r>
            <a:r>
              <a:rPr sz="4000" spc="-15" dirty="0"/>
              <a:t>for  </a:t>
            </a:r>
            <a:r>
              <a:rPr sz="4000" spc="-130" dirty="0"/>
              <a:t>communication</a:t>
            </a:r>
            <a:r>
              <a:rPr sz="4000" spc="-275" dirty="0"/>
              <a:t> </a:t>
            </a:r>
            <a:r>
              <a:rPr sz="4000" spc="-190" dirty="0"/>
              <a:t>associations.</a:t>
            </a:r>
            <a:endParaRPr sz="4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8231505" cy="788035"/>
          </a:xfrm>
          <a:prstGeom prst="rect">
            <a:avLst/>
          </a:prstGeom>
        </p:spPr>
        <p:txBody>
          <a:bodyPr vert="horz" wrap="square" lIns="0" tIns="12700" rIns="0" bIns="0" rtlCol="0">
            <a:spAutoFit/>
          </a:bodyPr>
          <a:lstStyle/>
          <a:p>
            <a:pPr marL="12700">
              <a:lnSpc>
                <a:spcPct val="100000"/>
              </a:lnSpc>
              <a:spcBef>
                <a:spcPts val="100"/>
              </a:spcBef>
            </a:pPr>
            <a:r>
              <a:rPr sz="5000" spc="-220" dirty="0"/>
              <a:t>Component </a:t>
            </a:r>
            <a:r>
              <a:rPr sz="5000" spc="-275" dirty="0"/>
              <a:t>Diagram</a:t>
            </a:r>
            <a:r>
              <a:rPr sz="5000" spc="-330" dirty="0"/>
              <a:t> </a:t>
            </a:r>
            <a:r>
              <a:rPr sz="5000" spc="-225" dirty="0"/>
              <a:t>Guidelines</a:t>
            </a:r>
            <a:endParaRPr sz="5000"/>
          </a:p>
        </p:txBody>
      </p:sp>
      <p:sp>
        <p:nvSpPr>
          <p:cNvPr id="8" name="object 8"/>
          <p:cNvSpPr txBox="1"/>
          <p:nvPr/>
        </p:nvSpPr>
        <p:spPr>
          <a:xfrm>
            <a:off x="383540" y="1319529"/>
            <a:ext cx="8081645" cy="4661535"/>
          </a:xfrm>
          <a:prstGeom prst="rect">
            <a:avLst/>
          </a:prstGeom>
        </p:spPr>
        <p:txBody>
          <a:bodyPr vert="horz" wrap="square" lIns="0" tIns="12700" rIns="0" bIns="0" rtlCol="0">
            <a:spAutoFit/>
          </a:bodyPr>
          <a:lstStyle/>
          <a:p>
            <a:pPr marL="285115" indent="-272415">
              <a:lnSpc>
                <a:spcPct val="100000"/>
              </a:lnSpc>
              <a:spcBef>
                <a:spcPts val="100"/>
              </a:spcBef>
              <a:buClr>
                <a:srgbClr val="0AD0D9"/>
              </a:buClr>
              <a:buSzPct val="93750"/>
              <a:buFont typeface="Arial"/>
              <a:buChar char=""/>
              <a:tabLst>
                <a:tab pos="285750" algn="l"/>
              </a:tabLst>
            </a:pPr>
            <a:r>
              <a:rPr sz="2400" b="1" spc="145" dirty="0">
                <a:latin typeface="Times New Roman"/>
                <a:cs typeface="Times New Roman"/>
              </a:rPr>
              <a:t>Use</a:t>
            </a:r>
            <a:r>
              <a:rPr sz="2400" b="1" spc="-95" dirty="0">
                <a:latin typeface="Times New Roman"/>
                <a:cs typeface="Times New Roman"/>
              </a:rPr>
              <a:t> </a:t>
            </a:r>
            <a:r>
              <a:rPr sz="2400" b="1" spc="120" dirty="0">
                <a:latin typeface="Times New Roman"/>
                <a:cs typeface="Times New Roman"/>
              </a:rPr>
              <a:t>Descriptive</a:t>
            </a:r>
            <a:r>
              <a:rPr sz="2400" b="1" spc="-90" dirty="0">
                <a:latin typeface="Times New Roman"/>
                <a:cs typeface="Times New Roman"/>
              </a:rPr>
              <a:t> </a:t>
            </a:r>
            <a:r>
              <a:rPr sz="2400" b="1" spc="150" dirty="0">
                <a:latin typeface="Times New Roman"/>
                <a:cs typeface="Times New Roman"/>
              </a:rPr>
              <a:t>Names</a:t>
            </a:r>
            <a:r>
              <a:rPr sz="2400" b="1" spc="-85" dirty="0">
                <a:latin typeface="Times New Roman"/>
                <a:cs typeface="Times New Roman"/>
              </a:rPr>
              <a:t> </a:t>
            </a:r>
            <a:r>
              <a:rPr sz="2400" b="1" spc="80" dirty="0">
                <a:latin typeface="Times New Roman"/>
                <a:cs typeface="Times New Roman"/>
              </a:rPr>
              <a:t>for</a:t>
            </a:r>
            <a:r>
              <a:rPr sz="2400" b="1" spc="-170" dirty="0">
                <a:latin typeface="Times New Roman"/>
                <a:cs typeface="Times New Roman"/>
              </a:rPr>
              <a:t> </a:t>
            </a:r>
            <a:r>
              <a:rPr sz="2400" b="1" spc="80" dirty="0">
                <a:latin typeface="Times New Roman"/>
                <a:cs typeface="Times New Roman"/>
              </a:rPr>
              <a:t>Architectural</a:t>
            </a:r>
            <a:r>
              <a:rPr sz="2400" b="1" spc="-35" dirty="0">
                <a:latin typeface="Times New Roman"/>
                <a:cs typeface="Times New Roman"/>
              </a:rPr>
              <a:t> </a:t>
            </a:r>
            <a:r>
              <a:rPr sz="2400" b="1" spc="160" dirty="0">
                <a:latin typeface="Times New Roman"/>
                <a:cs typeface="Times New Roman"/>
              </a:rPr>
              <a:t>Components</a:t>
            </a:r>
            <a:endParaRPr sz="2400">
              <a:latin typeface="Times New Roman"/>
              <a:cs typeface="Times New Roman"/>
            </a:endParaRPr>
          </a:p>
          <a:p>
            <a:pPr marL="652780" lvl="1" indent="-247015">
              <a:lnSpc>
                <a:spcPts val="2160"/>
              </a:lnSpc>
              <a:spcBef>
                <a:spcPts val="15"/>
              </a:spcBef>
              <a:buClr>
                <a:srgbClr val="0E6EC5"/>
              </a:buClr>
              <a:buSzPct val="85000"/>
              <a:buFont typeface="Arial"/>
              <a:buChar char=""/>
              <a:tabLst>
                <a:tab pos="652780" algn="l"/>
                <a:tab pos="653415" algn="l"/>
              </a:tabLst>
            </a:pPr>
            <a:r>
              <a:rPr sz="2000" spc="35" dirty="0">
                <a:latin typeface="Times New Roman"/>
                <a:cs typeface="Times New Roman"/>
              </a:rPr>
              <a:t>Use</a:t>
            </a:r>
            <a:r>
              <a:rPr sz="2000" spc="-55" dirty="0">
                <a:latin typeface="Times New Roman"/>
                <a:cs typeface="Times New Roman"/>
              </a:rPr>
              <a:t> </a:t>
            </a:r>
            <a:r>
              <a:rPr sz="2000" spc="55" dirty="0">
                <a:latin typeface="Times New Roman"/>
                <a:cs typeface="Times New Roman"/>
              </a:rPr>
              <a:t>Environment-Specific</a:t>
            </a:r>
            <a:r>
              <a:rPr sz="2000" spc="-70" dirty="0">
                <a:latin typeface="Times New Roman"/>
                <a:cs typeface="Times New Roman"/>
              </a:rPr>
              <a:t> </a:t>
            </a:r>
            <a:r>
              <a:rPr sz="2000" spc="75" dirty="0">
                <a:latin typeface="Times New Roman"/>
                <a:cs typeface="Times New Roman"/>
              </a:rPr>
              <a:t>Naming</a:t>
            </a:r>
            <a:r>
              <a:rPr sz="2000" spc="-10" dirty="0">
                <a:latin typeface="Times New Roman"/>
                <a:cs typeface="Times New Roman"/>
              </a:rPr>
              <a:t> </a:t>
            </a:r>
            <a:r>
              <a:rPr sz="2000" spc="65" dirty="0">
                <a:latin typeface="Times New Roman"/>
                <a:cs typeface="Times New Roman"/>
              </a:rPr>
              <a:t>Conventions</a:t>
            </a:r>
            <a:r>
              <a:rPr sz="2000" spc="-90" dirty="0">
                <a:latin typeface="Times New Roman"/>
                <a:cs typeface="Times New Roman"/>
              </a:rPr>
              <a:t> </a:t>
            </a:r>
            <a:r>
              <a:rPr sz="2000" spc="40" dirty="0">
                <a:latin typeface="Times New Roman"/>
                <a:cs typeface="Times New Roman"/>
              </a:rPr>
              <a:t>for</a:t>
            </a:r>
            <a:r>
              <a:rPr sz="2000" spc="-85" dirty="0">
                <a:latin typeface="Times New Roman"/>
                <a:cs typeface="Times New Roman"/>
              </a:rPr>
              <a:t> </a:t>
            </a:r>
            <a:r>
              <a:rPr sz="2000" spc="70" dirty="0">
                <a:latin typeface="Times New Roman"/>
                <a:cs typeface="Times New Roman"/>
              </a:rPr>
              <a:t>Detailed</a:t>
            </a:r>
            <a:r>
              <a:rPr sz="2000" spc="-10" dirty="0">
                <a:latin typeface="Times New Roman"/>
                <a:cs typeface="Times New Roman"/>
              </a:rPr>
              <a:t> </a:t>
            </a:r>
            <a:r>
              <a:rPr sz="2000" spc="60" dirty="0">
                <a:latin typeface="Times New Roman"/>
                <a:cs typeface="Times New Roman"/>
              </a:rPr>
              <a:t>Design</a:t>
            </a:r>
            <a:endParaRPr sz="2000">
              <a:latin typeface="Times New Roman"/>
              <a:cs typeface="Times New Roman"/>
            </a:endParaRPr>
          </a:p>
          <a:p>
            <a:pPr marL="652780">
              <a:lnSpc>
                <a:spcPts val="2160"/>
              </a:lnSpc>
            </a:pPr>
            <a:r>
              <a:rPr sz="2000" spc="95" dirty="0">
                <a:latin typeface="Times New Roman"/>
                <a:cs typeface="Times New Roman"/>
              </a:rPr>
              <a:t>Components</a:t>
            </a:r>
            <a:endParaRPr sz="2000">
              <a:latin typeface="Times New Roman"/>
              <a:cs typeface="Times New Roman"/>
            </a:endParaRPr>
          </a:p>
          <a:p>
            <a:pPr marL="652780" lvl="1" indent="-247015">
              <a:lnSpc>
                <a:spcPct val="100000"/>
              </a:lnSpc>
              <a:buClr>
                <a:srgbClr val="0E6EC5"/>
              </a:buClr>
              <a:buSzPct val="85000"/>
              <a:buFont typeface="Arial"/>
              <a:buChar char=""/>
              <a:tabLst>
                <a:tab pos="652780" algn="l"/>
                <a:tab pos="653415" algn="l"/>
              </a:tabLst>
            </a:pPr>
            <a:r>
              <a:rPr sz="2000" spc="10" dirty="0">
                <a:latin typeface="Times New Roman"/>
                <a:cs typeface="Times New Roman"/>
              </a:rPr>
              <a:t>Apply</a:t>
            </a:r>
            <a:r>
              <a:rPr sz="2000" spc="-75" dirty="0">
                <a:latin typeface="Times New Roman"/>
                <a:cs typeface="Times New Roman"/>
              </a:rPr>
              <a:t> </a:t>
            </a:r>
            <a:r>
              <a:rPr sz="2000" spc="30" dirty="0">
                <a:latin typeface="Times New Roman"/>
                <a:cs typeface="Times New Roman"/>
              </a:rPr>
              <a:t>Textual</a:t>
            </a:r>
            <a:r>
              <a:rPr sz="2000" dirty="0">
                <a:latin typeface="Times New Roman"/>
                <a:cs typeface="Times New Roman"/>
              </a:rPr>
              <a:t> </a:t>
            </a:r>
            <a:r>
              <a:rPr sz="2000" spc="55" dirty="0">
                <a:latin typeface="Times New Roman"/>
                <a:cs typeface="Times New Roman"/>
              </a:rPr>
              <a:t>Stereotypes</a:t>
            </a:r>
            <a:r>
              <a:rPr sz="2000" spc="-75" dirty="0">
                <a:latin typeface="Times New Roman"/>
                <a:cs typeface="Times New Roman"/>
              </a:rPr>
              <a:t> </a:t>
            </a:r>
            <a:r>
              <a:rPr sz="2000" spc="105" dirty="0">
                <a:latin typeface="Times New Roman"/>
                <a:cs typeface="Times New Roman"/>
              </a:rPr>
              <a:t>to</a:t>
            </a:r>
            <a:r>
              <a:rPr sz="2000" spc="-75" dirty="0">
                <a:latin typeface="Times New Roman"/>
                <a:cs typeface="Times New Roman"/>
              </a:rPr>
              <a:t> </a:t>
            </a:r>
            <a:r>
              <a:rPr sz="2000" spc="95" dirty="0">
                <a:latin typeface="Times New Roman"/>
                <a:cs typeface="Times New Roman"/>
              </a:rPr>
              <a:t>Components</a:t>
            </a:r>
            <a:r>
              <a:rPr sz="2000" spc="-55" dirty="0">
                <a:latin typeface="Times New Roman"/>
                <a:cs typeface="Times New Roman"/>
              </a:rPr>
              <a:t> </a:t>
            </a:r>
            <a:r>
              <a:rPr sz="2000" spc="55" dirty="0">
                <a:latin typeface="Times New Roman"/>
                <a:cs typeface="Times New Roman"/>
              </a:rPr>
              <a:t>Consistently</a:t>
            </a:r>
            <a:endParaRPr sz="2000">
              <a:latin typeface="Times New Roman"/>
              <a:cs typeface="Times New Roman"/>
            </a:endParaRPr>
          </a:p>
          <a:p>
            <a:pPr marL="652780" lvl="1" indent="-247015">
              <a:lnSpc>
                <a:spcPts val="2390"/>
              </a:lnSpc>
              <a:buClr>
                <a:srgbClr val="0E6EC5"/>
              </a:buClr>
              <a:buSzPct val="85000"/>
              <a:buFont typeface="Arial"/>
              <a:buChar char=""/>
              <a:tabLst>
                <a:tab pos="652780" algn="l"/>
                <a:tab pos="653415" algn="l"/>
              </a:tabLst>
            </a:pPr>
            <a:r>
              <a:rPr sz="2000" spc="-10" dirty="0">
                <a:latin typeface="Times New Roman"/>
                <a:cs typeface="Times New Roman"/>
              </a:rPr>
              <a:t>Avoid</a:t>
            </a:r>
            <a:r>
              <a:rPr sz="2000" spc="-40" dirty="0">
                <a:latin typeface="Times New Roman"/>
                <a:cs typeface="Times New Roman"/>
              </a:rPr>
              <a:t> </a:t>
            </a:r>
            <a:r>
              <a:rPr sz="2000" spc="60" dirty="0">
                <a:latin typeface="Times New Roman"/>
                <a:cs typeface="Times New Roman"/>
              </a:rPr>
              <a:t>Modeling</a:t>
            </a:r>
            <a:r>
              <a:rPr sz="2000" spc="-25" dirty="0">
                <a:latin typeface="Times New Roman"/>
                <a:cs typeface="Times New Roman"/>
              </a:rPr>
              <a:t> </a:t>
            </a:r>
            <a:r>
              <a:rPr sz="2000" spc="80" dirty="0">
                <a:latin typeface="Times New Roman"/>
                <a:cs typeface="Times New Roman"/>
              </a:rPr>
              <a:t>Data</a:t>
            </a:r>
            <a:r>
              <a:rPr sz="2000" spc="-100" dirty="0">
                <a:latin typeface="Times New Roman"/>
                <a:cs typeface="Times New Roman"/>
              </a:rPr>
              <a:t> </a:t>
            </a:r>
            <a:r>
              <a:rPr sz="2000" spc="125" dirty="0">
                <a:latin typeface="Times New Roman"/>
                <a:cs typeface="Times New Roman"/>
              </a:rPr>
              <a:t>and</a:t>
            </a:r>
            <a:r>
              <a:rPr sz="2000" spc="-10" dirty="0">
                <a:latin typeface="Times New Roman"/>
                <a:cs typeface="Times New Roman"/>
              </a:rPr>
              <a:t> </a:t>
            </a:r>
            <a:r>
              <a:rPr sz="2000" spc="50" dirty="0">
                <a:latin typeface="Times New Roman"/>
                <a:cs typeface="Times New Roman"/>
              </a:rPr>
              <a:t>User</a:t>
            </a:r>
            <a:r>
              <a:rPr sz="2000" spc="-80" dirty="0">
                <a:latin typeface="Times New Roman"/>
                <a:cs typeface="Times New Roman"/>
              </a:rPr>
              <a:t> </a:t>
            </a:r>
            <a:r>
              <a:rPr sz="2000" spc="65" dirty="0">
                <a:latin typeface="Times New Roman"/>
                <a:cs typeface="Times New Roman"/>
              </a:rPr>
              <a:t>Interface</a:t>
            </a:r>
            <a:r>
              <a:rPr sz="2000" spc="-70" dirty="0">
                <a:latin typeface="Times New Roman"/>
                <a:cs typeface="Times New Roman"/>
              </a:rPr>
              <a:t> </a:t>
            </a:r>
            <a:r>
              <a:rPr sz="2000" spc="95" dirty="0">
                <a:latin typeface="Times New Roman"/>
                <a:cs typeface="Times New Roman"/>
              </a:rPr>
              <a:t>Components</a:t>
            </a:r>
            <a:endParaRPr sz="2000">
              <a:latin typeface="Times New Roman"/>
              <a:cs typeface="Times New Roman"/>
            </a:endParaRPr>
          </a:p>
          <a:p>
            <a:pPr marL="285115" indent="-272415">
              <a:lnSpc>
                <a:spcPts val="2870"/>
              </a:lnSpc>
              <a:buClr>
                <a:srgbClr val="0AD0D9"/>
              </a:buClr>
              <a:buSzPct val="93750"/>
              <a:buFont typeface="Arial"/>
              <a:buChar char=""/>
              <a:tabLst>
                <a:tab pos="285750" algn="l"/>
              </a:tabLst>
            </a:pPr>
            <a:r>
              <a:rPr sz="2400" b="1" spc="105" dirty="0">
                <a:latin typeface="Times New Roman"/>
                <a:cs typeface="Times New Roman"/>
              </a:rPr>
              <a:t>Interfaces</a:t>
            </a:r>
            <a:endParaRPr sz="2400">
              <a:latin typeface="Times New Roman"/>
              <a:cs typeface="Times New Roman"/>
            </a:endParaRPr>
          </a:p>
          <a:p>
            <a:pPr marL="652780" lvl="1" indent="-247015">
              <a:lnSpc>
                <a:spcPts val="2160"/>
              </a:lnSpc>
              <a:spcBef>
                <a:spcPts val="20"/>
              </a:spcBef>
              <a:buClr>
                <a:srgbClr val="0E6EC5"/>
              </a:buClr>
              <a:buSzPct val="85000"/>
              <a:buFont typeface="Arial"/>
              <a:buChar char=""/>
              <a:tabLst>
                <a:tab pos="652780" algn="l"/>
                <a:tab pos="653415" algn="l"/>
              </a:tabLst>
            </a:pPr>
            <a:r>
              <a:rPr sz="2000" spc="50" dirty="0">
                <a:latin typeface="Times New Roman"/>
                <a:cs typeface="Times New Roman"/>
              </a:rPr>
              <a:t>Prefer</a:t>
            </a:r>
            <a:r>
              <a:rPr sz="2000" spc="-85" dirty="0">
                <a:latin typeface="Times New Roman"/>
                <a:cs typeface="Times New Roman"/>
              </a:rPr>
              <a:t> </a:t>
            </a:r>
            <a:r>
              <a:rPr sz="2000" spc="40" dirty="0">
                <a:latin typeface="Times New Roman"/>
                <a:cs typeface="Times New Roman"/>
              </a:rPr>
              <a:t>Lollipop</a:t>
            </a:r>
            <a:r>
              <a:rPr sz="2000" spc="-65" dirty="0">
                <a:latin typeface="Times New Roman"/>
                <a:cs typeface="Times New Roman"/>
              </a:rPr>
              <a:t> </a:t>
            </a:r>
            <a:r>
              <a:rPr sz="2000" spc="90" dirty="0">
                <a:latin typeface="Times New Roman"/>
                <a:cs typeface="Times New Roman"/>
              </a:rPr>
              <a:t>Notation</a:t>
            </a:r>
            <a:r>
              <a:rPr sz="2000" spc="-100" dirty="0">
                <a:latin typeface="Times New Roman"/>
                <a:cs typeface="Times New Roman"/>
              </a:rPr>
              <a:t> </a:t>
            </a:r>
            <a:r>
              <a:rPr sz="2000" spc="-50" dirty="0">
                <a:latin typeface="Times New Roman"/>
                <a:cs typeface="Times New Roman"/>
              </a:rPr>
              <a:t>To</a:t>
            </a:r>
            <a:r>
              <a:rPr sz="2000" spc="-60" dirty="0">
                <a:latin typeface="Times New Roman"/>
                <a:cs typeface="Times New Roman"/>
              </a:rPr>
              <a:t> </a:t>
            </a:r>
            <a:r>
              <a:rPr sz="2000" spc="80" dirty="0">
                <a:latin typeface="Times New Roman"/>
                <a:cs typeface="Times New Roman"/>
              </a:rPr>
              <a:t>Indicate</a:t>
            </a:r>
            <a:r>
              <a:rPr sz="2000" spc="-70" dirty="0">
                <a:latin typeface="Times New Roman"/>
                <a:cs typeface="Times New Roman"/>
              </a:rPr>
              <a:t> </a:t>
            </a:r>
            <a:r>
              <a:rPr sz="2000" spc="55" dirty="0">
                <a:latin typeface="Times New Roman"/>
                <a:cs typeface="Times New Roman"/>
              </a:rPr>
              <a:t>Realization</a:t>
            </a:r>
            <a:r>
              <a:rPr sz="2000" spc="-95" dirty="0">
                <a:latin typeface="Times New Roman"/>
                <a:cs typeface="Times New Roman"/>
              </a:rPr>
              <a:t> </a:t>
            </a:r>
            <a:r>
              <a:rPr sz="2000" spc="15" dirty="0">
                <a:latin typeface="Times New Roman"/>
                <a:cs typeface="Times New Roman"/>
              </a:rPr>
              <a:t>of</a:t>
            </a:r>
            <a:r>
              <a:rPr sz="2000" spc="45" dirty="0">
                <a:latin typeface="Times New Roman"/>
                <a:cs typeface="Times New Roman"/>
              </a:rPr>
              <a:t> </a:t>
            </a:r>
            <a:r>
              <a:rPr sz="2000" spc="60" dirty="0">
                <a:latin typeface="Times New Roman"/>
                <a:cs typeface="Times New Roman"/>
              </a:rPr>
              <a:t>Interfaces</a:t>
            </a:r>
            <a:r>
              <a:rPr sz="2000" spc="-65" dirty="0">
                <a:latin typeface="Times New Roman"/>
                <a:cs typeface="Times New Roman"/>
              </a:rPr>
              <a:t> </a:t>
            </a:r>
            <a:r>
              <a:rPr sz="2000" spc="-95" dirty="0">
                <a:latin typeface="Times New Roman"/>
                <a:cs typeface="Times New Roman"/>
              </a:rPr>
              <a:t>By</a:t>
            </a:r>
            <a:endParaRPr sz="2000">
              <a:latin typeface="Times New Roman"/>
              <a:cs typeface="Times New Roman"/>
            </a:endParaRPr>
          </a:p>
          <a:p>
            <a:pPr marL="652780">
              <a:lnSpc>
                <a:spcPts val="2160"/>
              </a:lnSpc>
            </a:pPr>
            <a:r>
              <a:rPr sz="2000" spc="95" dirty="0">
                <a:latin typeface="Times New Roman"/>
                <a:cs typeface="Times New Roman"/>
              </a:rPr>
              <a:t>Components</a:t>
            </a:r>
            <a:endParaRPr sz="2000">
              <a:latin typeface="Times New Roman"/>
              <a:cs typeface="Times New Roman"/>
            </a:endParaRPr>
          </a:p>
          <a:p>
            <a:pPr marL="652780" lvl="1" indent="-247015">
              <a:lnSpc>
                <a:spcPct val="100000"/>
              </a:lnSpc>
              <a:buClr>
                <a:srgbClr val="0E6EC5"/>
              </a:buClr>
              <a:buSzPct val="85000"/>
              <a:buFont typeface="Arial"/>
              <a:buChar char=""/>
              <a:tabLst>
                <a:tab pos="652780" algn="l"/>
                <a:tab pos="653415" algn="l"/>
              </a:tabLst>
            </a:pPr>
            <a:r>
              <a:rPr sz="2000" spc="50" dirty="0">
                <a:latin typeface="Times New Roman"/>
                <a:cs typeface="Times New Roman"/>
              </a:rPr>
              <a:t>Prefer</a:t>
            </a:r>
            <a:r>
              <a:rPr sz="2000" spc="-105" dirty="0">
                <a:latin typeface="Times New Roman"/>
                <a:cs typeface="Times New Roman"/>
              </a:rPr>
              <a:t> </a:t>
            </a:r>
            <a:r>
              <a:rPr sz="2000" spc="125" dirty="0">
                <a:latin typeface="Times New Roman"/>
                <a:cs typeface="Times New Roman"/>
              </a:rPr>
              <a:t>the</a:t>
            </a:r>
            <a:r>
              <a:rPr sz="2000" spc="-55" dirty="0">
                <a:latin typeface="Times New Roman"/>
                <a:cs typeface="Times New Roman"/>
              </a:rPr>
              <a:t> </a:t>
            </a:r>
            <a:r>
              <a:rPr sz="2000" spc="70" dirty="0">
                <a:latin typeface="Times New Roman"/>
                <a:cs typeface="Times New Roman"/>
              </a:rPr>
              <a:t>Left-Hand</a:t>
            </a:r>
            <a:r>
              <a:rPr sz="2000" dirty="0">
                <a:latin typeface="Times New Roman"/>
                <a:cs typeface="Times New Roman"/>
              </a:rPr>
              <a:t> </a:t>
            </a:r>
            <a:r>
              <a:rPr sz="2000" spc="30" dirty="0">
                <a:latin typeface="Times New Roman"/>
                <a:cs typeface="Times New Roman"/>
              </a:rPr>
              <a:t>Side</a:t>
            </a:r>
            <a:r>
              <a:rPr sz="2000" spc="-105" dirty="0">
                <a:latin typeface="Times New Roman"/>
                <a:cs typeface="Times New Roman"/>
              </a:rPr>
              <a:t> </a:t>
            </a:r>
            <a:r>
              <a:rPr sz="2000" spc="15" dirty="0">
                <a:latin typeface="Times New Roman"/>
                <a:cs typeface="Times New Roman"/>
              </a:rPr>
              <a:t>of</a:t>
            </a:r>
            <a:r>
              <a:rPr sz="2000" spc="10" dirty="0">
                <a:latin typeface="Times New Roman"/>
                <a:cs typeface="Times New Roman"/>
              </a:rPr>
              <a:t> </a:t>
            </a:r>
            <a:r>
              <a:rPr sz="2000" spc="-95" dirty="0">
                <a:latin typeface="Times New Roman"/>
                <a:cs typeface="Times New Roman"/>
              </a:rPr>
              <a:t>A</a:t>
            </a:r>
            <a:r>
              <a:rPr sz="2000" spc="-30" dirty="0">
                <a:latin typeface="Times New Roman"/>
                <a:cs typeface="Times New Roman"/>
              </a:rPr>
              <a:t> </a:t>
            </a:r>
            <a:r>
              <a:rPr sz="2000" spc="105" dirty="0">
                <a:latin typeface="Times New Roman"/>
                <a:cs typeface="Times New Roman"/>
              </a:rPr>
              <a:t>Component</a:t>
            </a:r>
            <a:r>
              <a:rPr sz="2000" spc="-85" dirty="0">
                <a:latin typeface="Times New Roman"/>
                <a:cs typeface="Times New Roman"/>
              </a:rPr>
              <a:t> </a:t>
            </a:r>
            <a:r>
              <a:rPr sz="2000" spc="40" dirty="0">
                <a:latin typeface="Times New Roman"/>
                <a:cs typeface="Times New Roman"/>
              </a:rPr>
              <a:t>for</a:t>
            </a:r>
            <a:r>
              <a:rPr sz="2000" spc="-85" dirty="0">
                <a:latin typeface="Times New Roman"/>
                <a:cs typeface="Times New Roman"/>
              </a:rPr>
              <a:t> </a:t>
            </a:r>
            <a:r>
              <a:rPr sz="2000" spc="65" dirty="0">
                <a:latin typeface="Times New Roman"/>
                <a:cs typeface="Times New Roman"/>
              </a:rPr>
              <a:t>Interface</a:t>
            </a:r>
            <a:r>
              <a:rPr sz="2000" spc="-70" dirty="0">
                <a:latin typeface="Times New Roman"/>
                <a:cs typeface="Times New Roman"/>
              </a:rPr>
              <a:t> </a:t>
            </a:r>
            <a:r>
              <a:rPr sz="2000" spc="35" dirty="0">
                <a:latin typeface="Times New Roman"/>
                <a:cs typeface="Times New Roman"/>
              </a:rPr>
              <a:t>Lollipops</a:t>
            </a:r>
            <a:endParaRPr sz="2000">
              <a:latin typeface="Times New Roman"/>
              <a:cs typeface="Times New Roman"/>
            </a:endParaRPr>
          </a:p>
          <a:p>
            <a:pPr marL="652780" lvl="1" indent="-247015">
              <a:lnSpc>
                <a:spcPts val="2390"/>
              </a:lnSpc>
              <a:buClr>
                <a:srgbClr val="0E6EC5"/>
              </a:buClr>
              <a:buSzPct val="85000"/>
              <a:buFont typeface="Arial"/>
              <a:buChar char=""/>
              <a:tabLst>
                <a:tab pos="652780" algn="l"/>
                <a:tab pos="653415" algn="l"/>
              </a:tabLst>
            </a:pPr>
            <a:r>
              <a:rPr sz="2000" spc="30" dirty="0">
                <a:latin typeface="Times New Roman"/>
                <a:cs typeface="Times New Roman"/>
              </a:rPr>
              <a:t>Show </a:t>
            </a:r>
            <a:r>
              <a:rPr sz="2000" spc="65" dirty="0">
                <a:latin typeface="Times New Roman"/>
                <a:cs typeface="Times New Roman"/>
              </a:rPr>
              <a:t>Only </a:t>
            </a:r>
            <a:r>
              <a:rPr sz="2000" spc="45" dirty="0">
                <a:latin typeface="Times New Roman"/>
                <a:cs typeface="Times New Roman"/>
              </a:rPr>
              <a:t>Relevant</a:t>
            </a:r>
            <a:r>
              <a:rPr sz="2000" spc="-254" dirty="0">
                <a:latin typeface="Times New Roman"/>
                <a:cs typeface="Times New Roman"/>
              </a:rPr>
              <a:t> </a:t>
            </a:r>
            <a:r>
              <a:rPr sz="2000" spc="60" dirty="0">
                <a:latin typeface="Times New Roman"/>
                <a:cs typeface="Times New Roman"/>
              </a:rPr>
              <a:t>Interfaces</a:t>
            </a:r>
            <a:endParaRPr sz="2000">
              <a:latin typeface="Times New Roman"/>
              <a:cs typeface="Times New Roman"/>
            </a:endParaRPr>
          </a:p>
          <a:p>
            <a:pPr marL="285115" indent="-272415">
              <a:lnSpc>
                <a:spcPts val="2870"/>
              </a:lnSpc>
              <a:buClr>
                <a:srgbClr val="0AD0D9"/>
              </a:buClr>
              <a:buSzPct val="93750"/>
              <a:buFont typeface="Arial"/>
              <a:buChar char=""/>
              <a:tabLst>
                <a:tab pos="285750" algn="l"/>
              </a:tabLst>
            </a:pPr>
            <a:r>
              <a:rPr sz="2400" b="1" spc="175" dirty="0">
                <a:latin typeface="Times New Roman"/>
                <a:cs typeface="Times New Roman"/>
              </a:rPr>
              <a:t>Dependencies </a:t>
            </a:r>
            <a:r>
              <a:rPr sz="2400" b="1" spc="145" dirty="0">
                <a:latin typeface="Times New Roman"/>
                <a:cs typeface="Times New Roman"/>
              </a:rPr>
              <a:t>and</a:t>
            </a:r>
            <a:r>
              <a:rPr sz="2400" b="1" spc="-355" dirty="0">
                <a:latin typeface="Times New Roman"/>
                <a:cs typeface="Times New Roman"/>
              </a:rPr>
              <a:t> </a:t>
            </a:r>
            <a:r>
              <a:rPr sz="2400" b="1" spc="125" dirty="0">
                <a:latin typeface="Times New Roman"/>
                <a:cs typeface="Times New Roman"/>
              </a:rPr>
              <a:t>Inheritance</a:t>
            </a:r>
            <a:endParaRPr sz="2400">
              <a:latin typeface="Times New Roman"/>
              <a:cs typeface="Times New Roman"/>
            </a:endParaRPr>
          </a:p>
          <a:p>
            <a:pPr marL="652780" lvl="1" indent="-247015">
              <a:lnSpc>
                <a:spcPct val="100000"/>
              </a:lnSpc>
              <a:spcBef>
                <a:spcPts val="15"/>
              </a:spcBef>
              <a:buClr>
                <a:srgbClr val="0E6EC5"/>
              </a:buClr>
              <a:buSzPct val="85000"/>
              <a:buFont typeface="Arial"/>
              <a:buChar char=""/>
              <a:tabLst>
                <a:tab pos="652780" algn="l"/>
                <a:tab pos="653415" algn="l"/>
              </a:tabLst>
            </a:pPr>
            <a:r>
              <a:rPr sz="2000" spc="55" dirty="0">
                <a:latin typeface="Times New Roman"/>
                <a:cs typeface="Times New Roman"/>
              </a:rPr>
              <a:t>Model </a:t>
            </a:r>
            <a:r>
              <a:rPr sz="2000" spc="80" dirty="0">
                <a:latin typeface="Times New Roman"/>
                <a:cs typeface="Times New Roman"/>
              </a:rPr>
              <a:t>Dependencies </a:t>
            </a:r>
            <a:r>
              <a:rPr sz="2000" spc="60" dirty="0">
                <a:latin typeface="Times New Roman"/>
                <a:cs typeface="Times New Roman"/>
              </a:rPr>
              <a:t>From</a:t>
            </a:r>
            <a:r>
              <a:rPr sz="2000" spc="-345" dirty="0">
                <a:latin typeface="Times New Roman"/>
                <a:cs typeface="Times New Roman"/>
              </a:rPr>
              <a:t> </a:t>
            </a:r>
            <a:r>
              <a:rPr sz="2000" spc="20" dirty="0">
                <a:latin typeface="Times New Roman"/>
                <a:cs typeface="Times New Roman"/>
              </a:rPr>
              <a:t>Left </a:t>
            </a:r>
            <a:r>
              <a:rPr sz="2000" spc="-50" dirty="0">
                <a:latin typeface="Times New Roman"/>
                <a:cs typeface="Times New Roman"/>
              </a:rPr>
              <a:t>To </a:t>
            </a:r>
            <a:r>
              <a:rPr sz="2000" spc="45" dirty="0">
                <a:latin typeface="Times New Roman"/>
                <a:cs typeface="Times New Roman"/>
              </a:rPr>
              <a:t>Right</a:t>
            </a:r>
            <a:endParaRPr sz="2000">
              <a:latin typeface="Times New Roman"/>
              <a:cs typeface="Times New Roman"/>
            </a:endParaRPr>
          </a:p>
          <a:p>
            <a:pPr marL="652780" lvl="1" indent="-247015">
              <a:lnSpc>
                <a:spcPct val="100000"/>
              </a:lnSpc>
              <a:buClr>
                <a:srgbClr val="0E6EC5"/>
              </a:buClr>
              <a:buSzPct val="85000"/>
              <a:buFont typeface="Arial"/>
              <a:buChar char=""/>
              <a:tabLst>
                <a:tab pos="652780" algn="l"/>
                <a:tab pos="653415" algn="l"/>
              </a:tabLst>
            </a:pPr>
            <a:r>
              <a:rPr sz="2000" spc="35" dirty="0">
                <a:latin typeface="Times New Roman"/>
                <a:cs typeface="Times New Roman"/>
              </a:rPr>
              <a:t>Place</a:t>
            </a:r>
            <a:r>
              <a:rPr sz="2000" spc="-45" dirty="0">
                <a:latin typeface="Times New Roman"/>
                <a:cs typeface="Times New Roman"/>
              </a:rPr>
              <a:t> </a:t>
            </a:r>
            <a:r>
              <a:rPr sz="2000" spc="50" dirty="0">
                <a:latin typeface="Times New Roman"/>
                <a:cs typeface="Times New Roman"/>
              </a:rPr>
              <a:t>Child</a:t>
            </a:r>
            <a:r>
              <a:rPr sz="2000" spc="-15" dirty="0">
                <a:latin typeface="Times New Roman"/>
                <a:cs typeface="Times New Roman"/>
              </a:rPr>
              <a:t> </a:t>
            </a:r>
            <a:r>
              <a:rPr sz="2000" spc="95" dirty="0">
                <a:latin typeface="Times New Roman"/>
                <a:cs typeface="Times New Roman"/>
              </a:rPr>
              <a:t>Components</a:t>
            </a:r>
            <a:r>
              <a:rPr sz="2000" spc="-75" dirty="0">
                <a:latin typeface="Times New Roman"/>
                <a:cs typeface="Times New Roman"/>
              </a:rPr>
              <a:t> </a:t>
            </a:r>
            <a:r>
              <a:rPr sz="2000" spc="-5" dirty="0">
                <a:latin typeface="Times New Roman"/>
                <a:cs typeface="Times New Roman"/>
              </a:rPr>
              <a:t>Below</a:t>
            </a:r>
            <a:r>
              <a:rPr sz="2000" spc="-45" dirty="0">
                <a:latin typeface="Times New Roman"/>
                <a:cs typeface="Times New Roman"/>
              </a:rPr>
              <a:t> </a:t>
            </a:r>
            <a:r>
              <a:rPr sz="2000" spc="90" dirty="0">
                <a:latin typeface="Times New Roman"/>
                <a:cs typeface="Times New Roman"/>
              </a:rPr>
              <a:t>Parent</a:t>
            </a:r>
            <a:r>
              <a:rPr sz="2000" spc="-75" dirty="0">
                <a:latin typeface="Times New Roman"/>
                <a:cs typeface="Times New Roman"/>
              </a:rPr>
              <a:t> </a:t>
            </a:r>
            <a:r>
              <a:rPr sz="2000" spc="95" dirty="0">
                <a:latin typeface="Times New Roman"/>
                <a:cs typeface="Times New Roman"/>
              </a:rPr>
              <a:t>Components</a:t>
            </a:r>
            <a:endParaRPr sz="2000">
              <a:latin typeface="Times New Roman"/>
              <a:cs typeface="Times New Roman"/>
            </a:endParaRPr>
          </a:p>
          <a:p>
            <a:pPr marL="652780" lvl="1" indent="-247015">
              <a:lnSpc>
                <a:spcPct val="100000"/>
              </a:lnSpc>
              <a:spcBef>
                <a:spcPts val="5"/>
              </a:spcBef>
              <a:buClr>
                <a:srgbClr val="0E6EC5"/>
              </a:buClr>
              <a:buSzPct val="85000"/>
              <a:buFont typeface="Arial"/>
              <a:buChar char=""/>
              <a:tabLst>
                <a:tab pos="652780" algn="l"/>
                <a:tab pos="653415" algn="l"/>
              </a:tabLst>
            </a:pPr>
            <a:r>
              <a:rPr sz="2000" spc="95" dirty="0">
                <a:latin typeface="Times New Roman"/>
                <a:cs typeface="Times New Roman"/>
              </a:rPr>
              <a:t>Components</a:t>
            </a:r>
            <a:r>
              <a:rPr sz="2000" spc="-75" dirty="0">
                <a:latin typeface="Times New Roman"/>
                <a:cs typeface="Times New Roman"/>
              </a:rPr>
              <a:t> </a:t>
            </a:r>
            <a:r>
              <a:rPr sz="2000" spc="70" dirty="0">
                <a:latin typeface="Times New Roman"/>
                <a:cs typeface="Times New Roman"/>
              </a:rPr>
              <a:t>Should</a:t>
            </a:r>
            <a:r>
              <a:rPr sz="2000" spc="-10" dirty="0">
                <a:latin typeface="Times New Roman"/>
                <a:cs typeface="Times New Roman"/>
              </a:rPr>
              <a:t> </a:t>
            </a:r>
            <a:r>
              <a:rPr sz="2000" spc="65" dirty="0">
                <a:latin typeface="Times New Roman"/>
                <a:cs typeface="Times New Roman"/>
              </a:rPr>
              <a:t>Only</a:t>
            </a:r>
            <a:r>
              <a:rPr sz="2000" spc="-40" dirty="0">
                <a:latin typeface="Times New Roman"/>
                <a:cs typeface="Times New Roman"/>
              </a:rPr>
              <a:t> </a:t>
            </a:r>
            <a:r>
              <a:rPr sz="2000" spc="100" dirty="0">
                <a:latin typeface="Times New Roman"/>
                <a:cs typeface="Times New Roman"/>
              </a:rPr>
              <a:t>Depend</a:t>
            </a:r>
            <a:r>
              <a:rPr sz="2000" spc="-45" dirty="0">
                <a:latin typeface="Times New Roman"/>
                <a:cs typeface="Times New Roman"/>
              </a:rPr>
              <a:t> </a:t>
            </a:r>
            <a:r>
              <a:rPr sz="2000" spc="120" dirty="0">
                <a:latin typeface="Times New Roman"/>
                <a:cs typeface="Times New Roman"/>
              </a:rPr>
              <a:t>on</a:t>
            </a:r>
            <a:r>
              <a:rPr sz="2000" spc="-40" dirty="0">
                <a:latin typeface="Times New Roman"/>
                <a:cs typeface="Times New Roman"/>
              </a:rPr>
              <a:t> </a:t>
            </a:r>
            <a:r>
              <a:rPr sz="2000" spc="60" dirty="0">
                <a:latin typeface="Times New Roman"/>
                <a:cs typeface="Times New Roman"/>
              </a:rPr>
              <a:t>Interfaces</a:t>
            </a:r>
            <a:endParaRPr sz="2000">
              <a:latin typeface="Times New Roman"/>
              <a:cs typeface="Times New Roman"/>
            </a:endParaRPr>
          </a:p>
          <a:p>
            <a:pPr marL="652780" lvl="1" indent="-247015">
              <a:lnSpc>
                <a:spcPct val="100000"/>
              </a:lnSpc>
              <a:buClr>
                <a:srgbClr val="0E6EC5"/>
              </a:buClr>
              <a:buSzPct val="85000"/>
              <a:buFont typeface="Arial"/>
              <a:buChar char=""/>
              <a:tabLst>
                <a:tab pos="652780" algn="l"/>
                <a:tab pos="653415" algn="l"/>
              </a:tabLst>
            </a:pPr>
            <a:r>
              <a:rPr sz="2000" spc="-10" dirty="0">
                <a:latin typeface="Times New Roman"/>
                <a:cs typeface="Times New Roman"/>
              </a:rPr>
              <a:t>Avoid </a:t>
            </a:r>
            <a:r>
              <a:rPr sz="2000" spc="60" dirty="0">
                <a:latin typeface="Times New Roman"/>
                <a:cs typeface="Times New Roman"/>
              </a:rPr>
              <a:t>Modeling </a:t>
            </a:r>
            <a:r>
              <a:rPr sz="2000" spc="70" dirty="0">
                <a:latin typeface="Times New Roman"/>
                <a:cs typeface="Times New Roman"/>
              </a:rPr>
              <a:t>Compilation</a:t>
            </a:r>
            <a:r>
              <a:rPr sz="2000" spc="-160" dirty="0">
                <a:latin typeface="Times New Roman"/>
                <a:cs typeface="Times New Roman"/>
              </a:rPr>
              <a:t> </a:t>
            </a:r>
            <a:r>
              <a:rPr sz="2000" spc="80" dirty="0">
                <a:latin typeface="Times New Roman"/>
                <a:cs typeface="Times New Roman"/>
              </a:rPr>
              <a:t>Dependencies</a:t>
            </a:r>
            <a:endParaRPr sz="20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5607050" cy="788035"/>
          </a:xfrm>
          <a:prstGeom prst="rect">
            <a:avLst/>
          </a:prstGeom>
        </p:spPr>
        <p:txBody>
          <a:bodyPr vert="horz" wrap="square" lIns="0" tIns="12700" rIns="0" bIns="0" rtlCol="0">
            <a:spAutoFit/>
          </a:bodyPr>
          <a:lstStyle/>
          <a:p>
            <a:pPr marL="12700">
              <a:lnSpc>
                <a:spcPct val="100000"/>
              </a:lnSpc>
              <a:spcBef>
                <a:spcPts val="100"/>
              </a:spcBef>
            </a:pPr>
            <a:r>
              <a:rPr sz="5000" spc="-290" dirty="0"/>
              <a:t>Common</a:t>
            </a:r>
            <a:r>
              <a:rPr sz="5000" spc="-330" dirty="0"/>
              <a:t> </a:t>
            </a:r>
            <a:r>
              <a:rPr sz="5000" spc="-225" dirty="0"/>
              <a:t>Stereotypes</a:t>
            </a:r>
            <a:endParaRPr sz="5000"/>
          </a:p>
        </p:txBody>
      </p:sp>
      <p:sp>
        <p:nvSpPr>
          <p:cNvPr id="8" name="object 8"/>
          <p:cNvSpPr/>
          <p:nvPr/>
        </p:nvSpPr>
        <p:spPr>
          <a:xfrm>
            <a:off x="0" y="1578800"/>
            <a:ext cx="1339469" cy="452437"/>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792223" y="1578800"/>
            <a:ext cx="1208328" cy="452437"/>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0" y="1895792"/>
            <a:ext cx="1680717" cy="452437"/>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1792223" y="1895792"/>
            <a:ext cx="923328" cy="452437"/>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2446020" y="1895792"/>
            <a:ext cx="336638" cy="452437"/>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2513076" y="1895792"/>
            <a:ext cx="6008878" cy="452437"/>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0" y="2139632"/>
            <a:ext cx="1339469" cy="452437"/>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2706623" y="2139632"/>
            <a:ext cx="3264154" cy="452437"/>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5701284" y="2139632"/>
            <a:ext cx="336638" cy="452437"/>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5768340" y="2139632"/>
            <a:ext cx="3291586" cy="452437"/>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0" y="2383472"/>
            <a:ext cx="1397381" cy="452437"/>
          </a:xfrm>
          <a:prstGeom prst="rect">
            <a:avLst/>
          </a:prstGeom>
          <a:blipFill>
            <a:blip r:embed="rId16" cstate="print"/>
            <a:stretch>
              <a:fillRect/>
            </a:stretch>
          </a:blipFill>
        </p:spPr>
        <p:txBody>
          <a:bodyPr wrap="square" lIns="0" tIns="0" rIns="0" bIns="0" rtlCol="0"/>
          <a:lstStyle/>
          <a:p>
            <a:endParaRPr/>
          </a:p>
        </p:txBody>
      </p:sp>
      <p:sp>
        <p:nvSpPr>
          <p:cNvPr id="19" name="object 19"/>
          <p:cNvSpPr/>
          <p:nvPr/>
        </p:nvSpPr>
        <p:spPr>
          <a:xfrm>
            <a:off x="2706623" y="2383472"/>
            <a:ext cx="2720086" cy="452437"/>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5157215" y="2383472"/>
            <a:ext cx="336638" cy="452437"/>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5224271" y="2383472"/>
            <a:ext cx="1580133" cy="452437"/>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0" y="2700464"/>
            <a:ext cx="1543558" cy="452437"/>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1792223" y="2700464"/>
            <a:ext cx="3079877" cy="452437"/>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602479" y="2700464"/>
            <a:ext cx="336638" cy="452437"/>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4669535" y="2700464"/>
            <a:ext cx="2813177" cy="452437"/>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7213092" y="2700464"/>
            <a:ext cx="336638" cy="452437"/>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7280147" y="2700464"/>
            <a:ext cx="1060513" cy="452437"/>
          </a:xfrm>
          <a:prstGeom prst="rect">
            <a:avLst/>
          </a:prstGeom>
          <a:blipFill>
            <a:blip r:embed="rId22" cstate="print"/>
            <a:stretch>
              <a:fillRect/>
            </a:stretch>
          </a:blipFill>
        </p:spPr>
        <p:txBody>
          <a:bodyPr wrap="square" lIns="0" tIns="0" rIns="0" bIns="0" rtlCol="0"/>
          <a:lstStyle/>
          <a:p>
            <a:endParaRPr/>
          </a:p>
        </p:txBody>
      </p:sp>
      <p:sp>
        <p:nvSpPr>
          <p:cNvPr id="28" name="object 28"/>
          <p:cNvSpPr txBox="1"/>
          <p:nvPr/>
        </p:nvSpPr>
        <p:spPr>
          <a:xfrm>
            <a:off x="1907794" y="1555555"/>
            <a:ext cx="6964680" cy="1464310"/>
          </a:xfrm>
          <a:prstGeom prst="rect">
            <a:avLst/>
          </a:prstGeom>
        </p:spPr>
        <p:txBody>
          <a:bodyPr vert="horz" wrap="square" lIns="0" tIns="85090" rIns="0" bIns="0" rtlCol="0">
            <a:spAutoFit/>
          </a:bodyPr>
          <a:lstStyle/>
          <a:p>
            <a:pPr marL="12700">
              <a:lnSpc>
                <a:spcPct val="100000"/>
              </a:lnSpc>
              <a:spcBef>
                <a:spcPts val="670"/>
              </a:spcBef>
            </a:pPr>
            <a:r>
              <a:rPr sz="1600" b="1" spc="-5" dirty="0">
                <a:latin typeface="Arial"/>
                <a:cs typeface="Arial"/>
              </a:rPr>
              <a:t>Indicates</a:t>
            </a:r>
            <a:endParaRPr sz="1600">
              <a:latin typeface="Arial"/>
              <a:cs typeface="Arial"/>
            </a:endParaRPr>
          </a:p>
          <a:p>
            <a:pPr marL="12700">
              <a:lnSpc>
                <a:spcPct val="100000"/>
              </a:lnSpc>
              <a:spcBef>
                <a:spcPts val="580"/>
              </a:spcBef>
            </a:pPr>
            <a:r>
              <a:rPr sz="1600" spc="-5" dirty="0">
                <a:latin typeface="Arial"/>
                <a:cs typeface="Arial"/>
              </a:rPr>
              <a:t>A “front-end” of </a:t>
            </a:r>
            <a:r>
              <a:rPr sz="1600" spc="-10" dirty="0">
                <a:latin typeface="Arial"/>
                <a:cs typeface="Arial"/>
              </a:rPr>
              <a:t>your </a:t>
            </a:r>
            <a:r>
              <a:rPr sz="1600" spc="-5" dirty="0">
                <a:latin typeface="Arial"/>
                <a:cs typeface="Arial"/>
              </a:rPr>
              <a:t>system, such as the collection of HTML pages</a:t>
            </a:r>
            <a:r>
              <a:rPr sz="1600" spc="-30" dirty="0">
                <a:latin typeface="Arial"/>
                <a:cs typeface="Arial"/>
              </a:rPr>
              <a:t> </a:t>
            </a:r>
            <a:r>
              <a:rPr sz="1600" spc="-10" dirty="0">
                <a:latin typeface="Arial"/>
                <a:cs typeface="Arial"/>
              </a:rPr>
              <a:t>and</a:t>
            </a:r>
            <a:endParaRPr sz="1600">
              <a:latin typeface="Arial"/>
              <a:cs typeface="Arial"/>
            </a:endParaRPr>
          </a:p>
          <a:p>
            <a:pPr marL="927100" marR="5080">
              <a:lnSpc>
                <a:spcPct val="100000"/>
              </a:lnSpc>
            </a:pPr>
            <a:r>
              <a:rPr sz="1600" spc="-5" dirty="0">
                <a:latin typeface="Arial"/>
                <a:cs typeface="Arial"/>
              </a:rPr>
              <a:t>that </a:t>
            </a:r>
            <a:r>
              <a:rPr sz="1600" spc="-10" dirty="0">
                <a:latin typeface="Arial"/>
                <a:cs typeface="Arial"/>
              </a:rPr>
              <a:t>work with </a:t>
            </a:r>
            <a:r>
              <a:rPr sz="1600" spc="-5" dirty="0">
                <a:latin typeface="Arial"/>
                <a:cs typeface="Arial"/>
              </a:rPr>
              <a:t>them for a browser-based </a:t>
            </a:r>
            <a:r>
              <a:rPr sz="1600" spc="-10" dirty="0">
                <a:latin typeface="Arial"/>
                <a:cs typeface="Arial"/>
              </a:rPr>
              <a:t>system </a:t>
            </a:r>
            <a:r>
              <a:rPr sz="1600" spc="-5" dirty="0">
                <a:latin typeface="Arial"/>
                <a:cs typeface="Arial"/>
              </a:rPr>
              <a:t>or the collection of  controller classes for a GUI-based</a:t>
            </a:r>
            <a:r>
              <a:rPr sz="1600" spc="40" dirty="0">
                <a:latin typeface="Arial"/>
                <a:cs typeface="Arial"/>
              </a:rPr>
              <a:t> </a:t>
            </a:r>
            <a:r>
              <a:rPr sz="1600" spc="-5" dirty="0">
                <a:latin typeface="Arial"/>
                <a:cs typeface="Arial"/>
              </a:rPr>
              <a:t>system.</a:t>
            </a:r>
            <a:endParaRPr sz="1600">
              <a:latin typeface="Arial"/>
              <a:cs typeface="Arial"/>
            </a:endParaRPr>
          </a:p>
          <a:p>
            <a:pPr marL="12700">
              <a:lnSpc>
                <a:spcPct val="100000"/>
              </a:lnSpc>
              <a:spcBef>
                <a:spcPts val="575"/>
              </a:spcBef>
            </a:pPr>
            <a:r>
              <a:rPr sz="1600" spc="-5" dirty="0">
                <a:latin typeface="Arial"/>
                <a:cs typeface="Arial"/>
              </a:rPr>
              <a:t>A hierarchical, relational, object-relational, network, or</a:t>
            </a:r>
            <a:r>
              <a:rPr sz="1600" spc="-15" dirty="0">
                <a:latin typeface="Arial"/>
                <a:cs typeface="Arial"/>
              </a:rPr>
              <a:t> </a:t>
            </a:r>
            <a:r>
              <a:rPr sz="1600" spc="-5" dirty="0">
                <a:latin typeface="Arial"/>
                <a:cs typeface="Arial"/>
              </a:rPr>
              <a:t>object-oriented</a:t>
            </a:r>
            <a:endParaRPr sz="1600">
              <a:latin typeface="Arial"/>
              <a:cs typeface="Arial"/>
            </a:endParaRPr>
          </a:p>
        </p:txBody>
      </p:sp>
      <p:sp>
        <p:nvSpPr>
          <p:cNvPr id="29" name="object 29"/>
          <p:cNvSpPr/>
          <p:nvPr/>
        </p:nvSpPr>
        <p:spPr>
          <a:xfrm>
            <a:off x="0" y="2944304"/>
            <a:ext cx="1124521" cy="452437"/>
          </a:xfrm>
          <a:prstGeom prst="rect">
            <a:avLst/>
          </a:prstGeom>
          <a:blipFill>
            <a:blip r:embed="rId23" cstate="print"/>
            <a:stretch>
              <a:fillRect/>
            </a:stretch>
          </a:blipFill>
        </p:spPr>
        <p:txBody>
          <a:bodyPr wrap="square" lIns="0" tIns="0" rIns="0" bIns="0" rtlCol="0"/>
          <a:lstStyle/>
          <a:p>
            <a:endParaRPr/>
          </a:p>
        </p:txBody>
      </p:sp>
      <p:sp>
        <p:nvSpPr>
          <p:cNvPr id="30" name="object 30"/>
          <p:cNvSpPr/>
          <p:nvPr/>
        </p:nvSpPr>
        <p:spPr>
          <a:xfrm>
            <a:off x="0" y="3261296"/>
            <a:ext cx="1600073" cy="452437"/>
          </a:xfrm>
          <a:prstGeom prst="rect">
            <a:avLst/>
          </a:prstGeom>
          <a:blipFill>
            <a:blip r:embed="rId24" cstate="print"/>
            <a:stretch>
              <a:fillRect/>
            </a:stretch>
          </a:blipFill>
        </p:spPr>
        <p:txBody>
          <a:bodyPr wrap="square" lIns="0" tIns="0" rIns="0" bIns="0" rtlCol="0"/>
          <a:lstStyle/>
          <a:p>
            <a:endParaRPr/>
          </a:p>
        </p:txBody>
      </p:sp>
      <p:sp>
        <p:nvSpPr>
          <p:cNvPr id="31" name="object 31"/>
          <p:cNvSpPr/>
          <p:nvPr/>
        </p:nvSpPr>
        <p:spPr>
          <a:xfrm>
            <a:off x="1792223" y="3261296"/>
            <a:ext cx="1398777" cy="452437"/>
          </a:xfrm>
          <a:prstGeom prst="rect">
            <a:avLst/>
          </a:prstGeom>
          <a:blipFill>
            <a:blip r:embed="rId25" cstate="print"/>
            <a:stretch>
              <a:fillRect/>
            </a:stretch>
          </a:blipFill>
        </p:spPr>
        <p:txBody>
          <a:bodyPr wrap="square" lIns="0" tIns="0" rIns="0" bIns="0" rtlCol="0"/>
          <a:lstStyle/>
          <a:p>
            <a:endParaRPr/>
          </a:p>
        </p:txBody>
      </p:sp>
      <p:sp>
        <p:nvSpPr>
          <p:cNvPr id="32" name="object 32"/>
          <p:cNvSpPr/>
          <p:nvPr/>
        </p:nvSpPr>
        <p:spPr>
          <a:xfrm>
            <a:off x="3025139" y="3261296"/>
            <a:ext cx="2777998" cy="452437"/>
          </a:xfrm>
          <a:prstGeom prst="rect">
            <a:avLst/>
          </a:prstGeom>
          <a:blipFill>
            <a:blip r:embed="rId26" cstate="print"/>
            <a:stretch>
              <a:fillRect/>
            </a:stretch>
          </a:blipFill>
        </p:spPr>
        <p:txBody>
          <a:bodyPr wrap="square" lIns="0" tIns="0" rIns="0" bIns="0" rtlCol="0"/>
          <a:lstStyle/>
          <a:p>
            <a:endParaRPr/>
          </a:p>
        </p:txBody>
      </p:sp>
      <p:sp>
        <p:nvSpPr>
          <p:cNvPr id="33" name="object 33"/>
          <p:cNvSpPr/>
          <p:nvPr/>
        </p:nvSpPr>
        <p:spPr>
          <a:xfrm>
            <a:off x="0" y="3578288"/>
            <a:ext cx="1689861" cy="452437"/>
          </a:xfrm>
          <a:prstGeom prst="rect">
            <a:avLst/>
          </a:prstGeom>
          <a:blipFill>
            <a:blip r:embed="rId27" cstate="print"/>
            <a:stretch>
              <a:fillRect/>
            </a:stretch>
          </a:blipFill>
        </p:spPr>
        <p:txBody>
          <a:bodyPr wrap="square" lIns="0" tIns="0" rIns="0" bIns="0" rtlCol="0"/>
          <a:lstStyle/>
          <a:p>
            <a:endParaRPr/>
          </a:p>
        </p:txBody>
      </p:sp>
      <p:sp>
        <p:nvSpPr>
          <p:cNvPr id="34" name="object 34"/>
          <p:cNvSpPr/>
          <p:nvPr/>
        </p:nvSpPr>
        <p:spPr>
          <a:xfrm>
            <a:off x="1792223" y="3578288"/>
            <a:ext cx="5242306" cy="452437"/>
          </a:xfrm>
          <a:prstGeom prst="rect">
            <a:avLst/>
          </a:prstGeom>
          <a:blipFill>
            <a:blip r:embed="rId28" cstate="print"/>
            <a:stretch>
              <a:fillRect/>
            </a:stretch>
          </a:blipFill>
        </p:spPr>
        <p:txBody>
          <a:bodyPr wrap="square" lIns="0" tIns="0" rIns="0" bIns="0" rtlCol="0"/>
          <a:lstStyle/>
          <a:p>
            <a:endParaRPr/>
          </a:p>
        </p:txBody>
      </p:sp>
      <p:sp>
        <p:nvSpPr>
          <p:cNvPr id="35" name="object 35"/>
          <p:cNvSpPr/>
          <p:nvPr/>
        </p:nvSpPr>
        <p:spPr>
          <a:xfrm>
            <a:off x="6868668" y="3578288"/>
            <a:ext cx="1776729" cy="452437"/>
          </a:xfrm>
          <a:prstGeom prst="rect">
            <a:avLst/>
          </a:prstGeom>
          <a:blipFill>
            <a:blip r:embed="rId29" cstate="print"/>
            <a:stretch>
              <a:fillRect/>
            </a:stretch>
          </a:blipFill>
        </p:spPr>
        <p:txBody>
          <a:bodyPr wrap="square" lIns="0" tIns="0" rIns="0" bIns="0" rtlCol="0"/>
          <a:lstStyle/>
          <a:p>
            <a:endParaRPr/>
          </a:p>
        </p:txBody>
      </p:sp>
      <p:sp>
        <p:nvSpPr>
          <p:cNvPr id="36" name="object 36"/>
          <p:cNvSpPr txBox="1"/>
          <p:nvPr/>
        </p:nvSpPr>
        <p:spPr>
          <a:xfrm>
            <a:off x="1907794" y="3237763"/>
            <a:ext cx="6551930" cy="660400"/>
          </a:xfrm>
          <a:prstGeom prst="rect">
            <a:avLst/>
          </a:prstGeom>
        </p:spPr>
        <p:txBody>
          <a:bodyPr vert="horz" wrap="square" lIns="0" tIns="85725" rIns="0" bIns="0" rtlCol="0">
            <a:spAutoFit/>
          </a:bodyPr>
          <a:lstStyle/>
          <a:p>
            <a:pPr marL="12700">
              <a:lnSpc>
                <a:spcPct val="100000"/>
              </a:lnSpc>
              <a:spcBef>
                <a:spcPts val="675"/>
              </a:spcBef>
            </a:pPr>
            <a:r>
              <a:rPr sz="1600" spc="-5" dirty="0">
                <a:latin typeface="Arial"/>
                <a:cs typeface="Arial"/>
              </a:rPr>
              <a:t>A document. A UML standard</a:t>
            </a:r>
            <a:r>
              <a:rPr sz="1600" spc="-254" dirty="0">
                <a:latin typeface="Arial"/>
                <a:cs typeface="Arial"/>
              </a:rPr>
              <a:t> </a:t>
            </a:r>
            <a:r>
              <a:rPr sz="1600" spc="-5" dirty="0">
                <a:latin typeface="Arial"/>
                <a:cs typeface="Arial"/>
              </a:rPr>
              <a:t>stereotype.</a:t>
            </a:r>
            <a:endParaRPr sz="1600">
              <a:latin typeface="Arial"/>
              <a:cs typeface="Arial"/>
            </a:endParaRPr>
          </a:p>
          <a:p>
            <a:pPr marL="12700">
              <a:lnSpc>
                <a:spcPct val="100000"/>
              </a:lnSpc>
              <a:spcBef>
                <a:spcPts val="580"/>
              </a:spcBef>
            </a:pPr>
            <a:r>
              <a:rPr sz="1600" spc="-5" dirty="0">
                <a:latin typeface="Arial"/>
                <a:cs typeface="Arial"/>
              </a:rPr>
              <a:t>A software component that can be executed on a node. A UML</a:t>
            </a:r>
            <a:r>
              <a:rPr sz="1600" spc="-125" dirty="0">
                <a:latin typeface="Arial"/>
                <a:cs typeface="Arial"/>
              </a:rPr>
              <a:t> </a:t>
            </a:r>
            <a:r>
              <a:rPr sz="1600" spc="-5" dirty="0">
                <a:latin typeface="Arial"/>
                <a:cs typeface="Arial"/>
              </a:rPr>
              <a:t>standard</a:t>
            </a:r>
            <a:endParaRPr sz="1600">
              <a:latin typeface="Arial"/>
              <a:cs typeface="Arial"/>
            </a:endParaRPr>
          </a:p>
        </p:txBody>
      </p:sp>
      <p:sp>
        <p:nvSpPr>
          <p:cNvPr id="37" name="object 37"/>
          <p:cNvSpPr/>
          <p:nvPr/>
        </p:nvSpPr>
        <p:spPr>
          <a:xfrm>
            <a:off x="0" y="3822128"/>
            <a:ext cx="1234262" cy="452437"/>
          </a:xfrm>
          <a:prstGeom prst="rect">
            <a:avLst/>
          </a:prstGeom>
          <a:blipFill>
            <a:blip r:embed="rId30" cstate="print"/>
            <a:stretch>
              <a:fillRect/>
            </a:stretch>
          </a:blipFill>
        </p:spPr>
        <p:txBody>
          <a:bodyPr wrap="square" lIns="0" tIns="0" rIns="0" bIns="0" rtlCol="0"/>
          <a:lstStyle/>
          <a:p>
            <a:endParaRPr/>
          </a:p>
        </p:txBody>
      </p:sp>
      <p:sp>
        <p:nvSpPr>
          <p:cNvPr id="38" name="object 38"/>
          <p:cNvSpPr/>
          <p:nvPr/>
        </p:nvSpPr>
        <p:spPr>
          <a:xfrm>
            <a:off x="0" y="4139120"/>
            <a:ext cx="969086" cy="452437"/>
          </a:xfrm>
          <a:prstGeom prst="rect">
            <a:avLst/>
          </a:prstGeom>
          <a:blipFill>
            <a:blip r:embed="rId31" cstate="print"/>
            <a:stretch>
              <a:fillRect/>
            </a:stretch>
          </a:blipFill>
        </p:spPr>
        <p:txBody>
          <a:bodyPr wrap="square" lIns="0" tIns="0" rIns="0" bIns="0" rtlCol="0"/>
          <a:lstStyle/>
          <a:p>
            <a:endParaRPr/>
          </a:p>
        </p:txBody>
      </p:sp>
      <p:sp>
        <p:nvSpPr>
          <p:cNvPr id="39" name="object 39"/>
          <p:cNvSpPr/>
          <p:nvPr/>
        </p:nvSpPr>
        <p:spPr>
          <a:xfrm>
            <a:off x="1792223" y="4139120"/>
            <a:ext cx="3773297" cy="452437"/>
          </a:xfrm>
          <a:prstGeom prst="rect">
            <a:avLst/>
          </a:prstGeom>
          <a:blipFill>
            <a:blip r:embed="rId32" cstate="print"/>
            <a:stretch>
              <a:fillRect/>
            </a:stretch>
          </a:blipFill>
        </p:spPr>
        <p:txBody>
          <a:bodyPr wrap="square" lIns="0" tIns="0" rIns="0" bIns="0" rtlCol="0"/>
          <a:lstStyle/>
          <a:p>
            <a:endParaRPr/>
          </a:p>
        </p:txBody>
      </p:sp>
      <p:sp>
        <p:nvSpPr>
          <p:cNvPr id="40" name="object 40"/>
          <p:cNvSpPr/>
          <p:nvPr/>
        </p:nvSpPr>
        <p:spPr>
          <a:xfrm>
            <a:off x="0" y="4456112"/>
            <a:ext cx="1892681" cy="452437"/>
          </a:xfrm>
          <a:prstGeom prst="rect">
            <a:avLst/>
          </a:prstGeom>
          <a:blipFill>
            <a:blip r:embed="rId33" cstate="print"/>
            <a:stretch>
              <a:fillRect/>
            </a:stretch>
          </a:blipFill>
        </p:spPr>
        <p:txBody>
          <a:bodyPr wrap="square" lIns="0" tIns="0" rIns="0" bIns="0" rtlCol="0"/>
          <a:lstStyle/>
          <a:p>
            <a:endParaRPr/>
          </a:p>
        </p:txBody>
      </p:sp>
      <p:sp>
        <p:nvSpPr>
          <p:cNvPr id="41" name="object 41"/>
          <p:cNvSpPr/>
          <p:nvPr/>
        </p:nvSpPr>
        <p:spPr>
          <a:xfrm>
            <a:off x="1792223" y="4456112"/>
            <a:ext cx="7342378" cy="452437"/>
          </a:xfrm>
          <a:prstGeom prst="rect">
            <a:avLst/>
          </a:prstGeom>
          <a:blipFill>
            <a:blip r:embed="rId34" cstate="print"/>
            <a:stretch>
              <a:fillRect/>
            </a:stretch>
          </a:blipFill>
        </p:spPr>
        <p:txBody>
          <a:bodyPr wrap="square" lIns="0" tIns="0" rIns="0" bIns="0" rtlCol="0"/>
          <a:lstStyle/>
          <a:p>
            <a:endParaRPr/>
          </a:p>
        </p:txBody>
      </p:sp>
      <p:sp>
        <p:nvSpPr>
          <p:cNvPr id="42" name="object 42"/>
          <p:cNvSpPr txBox="1"/>
          <p:nvPr/>
        </p:nvSpPr>
        <p:spPr>
          <a:xfrm>
            <a:off x="1907794" y="4116095"/>
            <a:ext cx="7035800" cy="659765"/>
          </a:xfrm>
          <a:prstGeom prst="rect">
            <a:avLst/>
          </a:prstGeom>
        </p:spPr>
        <p:txBody>
          <a:bodyPr vert="horz" wrap="square" lIns="0" tIns="85725" rIns="0" bIns="0" rtlCol="0">
            <a:spAutoFit/>
          </a:bodyPr>
          <a:lstStyle/>
          <a:p>
            <a:pPr marL="12700">
              <a:lnSpc>
                <a:spcPct val="100000"/>
              </a:lnSpc>
              <a:spcBef>
                <a:spcPts val="675"/>
              </a:spcBef>
            </a:pPr>
            <a:r>
              <a:rPr sz="1600" spc="-5" dirty="0">
                <a:latin typeface="Arial"/>
                <a:cs typeface="Arial"/>
              </a:rPr>
              <a:t>A data file. A UML standard</a:t>
            </a:r>
            <a:r>
              <a:rPr sz="1600" spc="-275" dirty="0">
                <a:latin typeface="Arial"/>
                <a:cs typeface="Arial"/>
              </a:rPr>
              <a:t> </a:t>
            </a:r>
            <a:r>
              <a:rPr sz="1600" spc="-5" dirty="0">
                <a:latin typeface="Arial"/>
                <a:cs typeface="Arial"/>
              </a:rPr>
              <a:t>stereotype.</a:t>
            </a:r>
            <a:endParaRPr sz="1600">
              <a:latin typeface="Arial"/>
              <a:cs typeface="Arial"/>
            </a:endParaRPr>
          </a:p>
          <a:p>
            <a:pPr marL="12700">
              <a:lnSpc>
                <a:spcPct val="100000"/>
              </a:lnSpc>
              <a:spcBef>
                <a:spcPts val="575"/>
              </a:spcBef>
            </a:pPr>
            <a:r>
              <a:rPr sz="1600" spc="-5" dirty="0">
                <a:latin typeface="Arial"/>
                <a:cs typeface="Arial"/>
              </a:rPr>
              <a:t>A technical component within </a:t>
            </a:r>
            <a:r>
              <a:rPr sz="1600" spc="-10" dirty="0">
                <a:latin typeface="Arial"/>
                <a:cs typeface="Arial"/>
              </a:rPr>
              <a:t>your system </a:t>
            </a:r>
            <a:r>
              <a:rPr sz="1600" spc="-5" dirty="0">
                <a:latin typeface="Arial"/>
                <a:cs typeface="Arial"/>
              </a:rPr>
              <a:t>such as a persistence service or</a:t>
            </a:r>
            <a:r>
              <a:rPr sz="1600" spc="105" dirty="0">
                <a:latin typeface="Arial"/>
                <a:cs typeface="Arial"/>
              </a:rPr>
              <a:t> </a:t>
            </a:r>
            <a:r>
              <a:rPr sz="1600" spc="-5" dirty="0">
                <a:latin typeface="Arial"/>
                <a:cs typeface="Arial"/>
              </a:rPr>
              <a:t>an</a:t>
            </a:r>
            <a:endParaRPr sz="1600">
              <a:latin typeface="Arial"/>
              <a:cs typeface="Arial"/>
            </a:endParaRPr>
          </a:p>
        </p:txBody>
      </p:sp>
      <p:sp>
        <p:nvSpPr>
          <p:cNvPr id="43" name="object 43"/>
          <p:cNvSpPr/>
          <p:nvPr/>
        </p:nvSpPr>
        <p:spPr>
          <a:xfrm>
            <a:off x="0" y="4699952"/>
            <a:ext cx="1339469" cy="452437"/>
          </a:xfrm>
          <a:prstGeom prst="rect">
            <a:avLst/>
          </a:prstGeom>
          <a:blipFill>
            <a:blip r:embed="rId35" cstate="print"/>
            <a:stretch>
              <a:fillRect/>
            </a:stretch>
          </a:blipFill>
        </p:spPr>
        <p:txBody>
          <a:bodyPr wrap="square" lIns="0" tIns="0" rIns="0" bIns="0" rtlCol="0"/>
          <a:lstStyle/>
          <a:p>
            <a:endParaRPr/>
          </a:p>
        </p:txBody>
      </p:sp>
      <p:sp>
        <p:nvSpPr>
          <p:cNvPr id="44" name="object 44"/>
          <p:cNvSpPr/>
          <p:nvPr/>
        </p:nvSpPr>
        <p:spPr>
          <a:xfrm>
            <a:off x="0" y="5016944"/>
            <a:ext cx="1258570" cy="452437"/>
          </a:xfrm>
          <a:prstGeom prst="rect">
            <a:avLst/>
          </a:prstGeom>
          <a:blipFill>
            <a:blip r:embed="rId36" cstate="print"/>
            <a:stretch>
              <a:fillRect/>
            </a:stretch>
          </a:blipFill>
        </p:spPr>
        <p:txBody>
          <a:bodyPr wrap="square" lIns="0" tIns="0" rIns="0" bIns="0" rtlCol="0"/>
          <a:lstStyle/>
          <a:p>
            <a:endParaRPr/>
          </a:p>
        </p:txBody>
      </p:sp>
      <p:sp>
        <p:nvSpPr>
          <p:cNvPr id="45" name="object 45"/>
          <p:cNvSpPr/>
          <p:nvPr/>
        </p:nvSpPr>
        <p:spPr>
          <a:xfrm>
            <a:off x="1792223" y="5016944"/>
            <a:ext cx="2770378" cy="452437"/>
          </a:xfrm>
          <a:prstGeom prst="rect">
            <a:avLst/>
          </a:prstGeom>
          <a:blipFill>
            <a:blip r:embed="rId37" cstate="print"/>
            <a:stretch>
              <a:fillRect/>
            </a:stretch>
          </a:blipFill>
        </p:spPr>
        <p:txBody>
          <a:bodyPr wrap="square" lIns="0" tIns="0" rIns="0" bIns="0" rtlCol="0"/>
          <a:lstStyle/>
          <a:p>
            <a:endParaRPr/>
          </a:p>
        </p:txBody>
      </p:sp>
      <p:sp>
        <p:nvSpPr>
          <p:cNvPr id="46" name="object 46"/>
          <p:cNvSpPr/>
          <p:nvPr/>
        </p:nvSpPr>
        <p:spPr>
          <a:xfrm>
            <a:off x="4399788" y="5016944"/>
            <a:ext cx="2777998" cy="452437"/>
          </a:xfrm>
          <a:prstGeom prst="rect">
            <a:avLst/>
          </a:prstGeom>
          <a:blipFill>
            <a:blip r:embed="rId38" cstate="print"/>
            <a:stretch>
              <a:fillRect/>
            </a:stretch>
          </a:blipFill>
        </p:spPr>
        <p:txBody>
          <a:bodyPr wrap="square" lIns="0" tIns="0" rIns="0" bIns="0" rtlCol="0"/>
          <a:lstStyle/>
          <a:p>
            <a:endParaRPr/>
          </a:p>
        </p:txBody>
      </p:sp>
      <p:sp>
        <p:nvSpPr>
          <p:cNvPr id="47" name="object 47"/>
          <p:cNvSpPr/>
          <p:nvPr/>
        </p:nvSpPr>
        <p:spPr>
          <a:xfrm>
            <a:off x="0" y="5334000"/>
            <a:ext cx="6674865" cy="452437"/>
          </a:xfrm>
          <a:prstGeom prst="rect">
            <a:avLst/>
          </a:prstGeom>
          <a:blipFill>
            <a:blip r:embed="rId39" cstate="print"/>
            <a:stretch>
              <a:fillRect/>
            </a:stretch>
          </a:blipFill>
        </p:spPr>
        <p:txBody>
          <a:bodyPr wrap="square" lIns="0" tIns="0" rIns="0" bIns="0" rtlCol="0"/>
          <a:lstStyle/>
          <a:p>
            <a:endParaRPr/>
          </a:p>
        </p:txBody>
      </p:sp>
      <p:sp>
        <p:nvSpPr>
          <p:cNvPr id="48" name="object 48"/>
          <p:cNvSpPr/>
          <p:nvPr/>
        </p:nvSpPr>
        <p:spPr>
          <a:xfrm>
            <a:off x="0" y="5650991"/>
            <a:ext cx="1148918" cy="452437"/>
          </a:xfrm>
          <a:prstGeom prst="rect">
            <a:avLst/>
          </a:prstGeom>
          <a:blipFill>
            <a:blip r:embed="rId40" cstate="print"/>
            <a:stretch>
              <a:fillRect/>
            </a:stretch>
          </a:blipFill>
        </p:spPr>
        <p:txBody>
          <a:bodyPr wrap="square" lIns="0" tIns="0" rIns="0" bIns="0" rtlCol="0"/>
          <a:lstStyle/>
          <a:p>
            <a:endParaRPr/>
          </a:p>
        </p:txBody>
      </p:sp>
      <p:sp>
        <p:nvSpPr>
          <p:cNvPr id="49" name="object 49"/>
          <p:cNvSpPr/>
          <p:nvPr/>
        </p:nvSpPr>
        <p:spPr>
          <a:xfrm>
            <a:off x="2706623" y="5650991"/>
            <a:ext cx="3035554" cy="452437"/>
          </a:xfrm>
          <a:prstGeom prst="rect">
            <a:avLst/>
          </a:prstGeom>
          <a:blipFill>
            <a:blip r:embed="rId41" cstate="print"/>
            <a:stretch>
              <a:fillRect/>
            </a:stretch>
          </a:blipFill>
        </p:spPr>
        <p:txBody>
          <a:bodyPr wrap="square" lIns="0" tIns="0" rIns="0" bIns="0" rtlCol="0"/>
          <a:lstStyle/>
          <a:p>
            <a:endParaRPr/>
          </a:p>
        </p:txBody>
      </p:sp>
      <p:sp>
        <p:nvSpPr>
          <p:cNvPr id="50" name="object 50"/>
          <p:cNvSpPr/>
          <p:nvPr/>
        </p:nvSpPr>
        <p:spPr>
          <a:xfrm>
            <a:off x="5576315" y="5650991"/>
            <a:ext cx="2721610" cy="452437"/>
          </a:xfrm>
          <a:prstGeom prst="rect">
            <a:avLst/>
          </a:prstGeom>
          <a:blipFill>
            <a:blip r:embed="rId42" cstate="print"/>
            <a:stretch>
              <a:fillRect/>
            </a:stretch>
          </a:blipFill>
        </p:spPr>
        <p:txBody>
          <a:bodyPr wrap="square" lIns="0" tIns="0" rIns="0" bIns="0" rtlCol="0"/>
          <a:lstStyle/>
          <a:p>
            <a:endParaRPr/>
          </a:p>
        </p:txBody>
      </p:sp>
      <p:sp>
        <p:nvSpPr>
          <p:cNvPr id="51" name="object 51"/>
          <p:cNvSpPr/>
          <p:nvPr/>
        </p:nvSpPr>
        <p:spPr>
          <a:xfrm>
            <a:off x="0" y="5967984"/>
            <a:ext cx="4494022" cy="452437"/>
          </a:xfrm>
          <a:prstGeom prst="rect">
            <a:avLst/>
          </a:prstGeom>
          <a:blipFill>
            <a:blip r:embed="rId43" cstate="print"/>
            <a:stretch>
              <a:fillRect/>
            </a:stretch>
          </a:blipFill>
        </p:spPr>
        <p:txBody>
          <a:bodyPr wrap="square" lIns="0" tIns="0" rIns="0" bIns="0" rtlCol="0"/>
          <a:lstStyle/>
          <a:p>
            <a:endParaRPr/>
          </a:p>
        </p:txBody>
      </p:sp>
      <p:sp>
        <p:nvSpPr>
          <p:cNvPr id="52" name="object 52"/>
          <p:cNvSpPr/>
          <p:nvPr/>
        </p:nvSpPr>
        <p:spPr>
          <a:xfrm>
            <a:off x="0" y="6284974"/>
            <a:ext cx="1592326" cy="452437"/>
          </a:xfrm>
          <a:prstGeom prst="rect">
            <a:avLst/>
          </a:prstGeom>
          <a:blipFill>
            <a:blip r:embed="rId44" cstate="print"/>
            <a:stretch>
              <a:fillRect/>
            </a:stretch>
          </a:blipFill>
        </p:spPr>
        <p:txBody>
          <a:bodyPr wrap="square" lIns="0" tIns="0" rIns="0" bIns="0" rtlCol="0"/>
          <a:lstStyle/>
          <a:p>
            <a:endParaRPr/>
          </a:p>
        </p:txBody>
      </p:sp>
      <p:sp>
        <p:nvSpPr>
          <p:cNvPr id="53" name="object 53"/>
          <p:cNvSpPr txBox="1"/>
          <p:nvPr/>
        </p:nvSpPr>
        <p:spPr>
          <a:xfrm>
            <a:off x="78739" y="1555555"/>
            <a:ext cx="1684020" cy="5049520"/>
          </a:xfrm>
          <a:prstGeom prst="rect">
            <a:avLst/>
          </a:prstGeom>
        </p:spPr>
        <p:txBody>
          <a:bodyPr vert="horz" wrap="square" lIns="0" tIns="85090" rIns="0" bIns="0" rtlCol="0">
            <a:spAutoFit/>
          </a:bodyPr>
          <a:lstStyle/>
          <a:p>
            <a:pPr marL="12700">
              <a:lnSpc>
                <a:spcPct val="100000"/>
              </a:lnSpc>
              <a:spcBef>
                <a:spcPts val="670"/>
              </a:spcBef>
            </a:pPr>
            <a:r>
              <a:rPr sz="1600" b="1" spc="-10" dirty="0">
                <a:latin typeface="Arial"/>
                <a:cs typeface="Arial"/>
              </a:rPr>
              <a:t>Stereotype</a:t>
            </a:r>
            <a:endParaRPr sz="1600">
              <a:latin typeface="Arial"/>
              <a:cs typeface="Arial"/>
            </a:endParaRPr>
          </a:p>
          <a:p>
            <a:pPr marL="12700">
              <a:lnSpc>
                <a:spcPct val="100000"/>
              </a:lnSpc>
              <a:spcBef>
                <a:spcPts val="580"/>
              </a:spcBef>
            </a:pPr>
            <a:r>
              <a:rPr sz="1600" spc="-5" dirty="0">
                <a:latin typeface="Arial"/>
                <a:cs typeface="Arial"/>
              </a:rPr>
              <a:t>&lt;&lt;application&gt;&gt;</a:t>
            </a:r>
            <a:endParaRPr sz="1600">
              <a:latin typeface="Arial"/>
              <a:cs typeface="Arial"/>
            </a:endParaRPr>
          </a:p>
          <a:p>
            <a:pPr marL="12700">
              <a:lnSpc>
                <a:spcPct val="100000"/>
              </a:lnSpc>
            </a:pPr>
            <a:r>
              <a:rPr sz="1600" spc="-5" dirty="0">
                <a:latin typeface="Arial"/>
                <a:cs typeface="Arial"/>
              </a:rPr>
              <a:t>ASP/JSPs</a:t>
            </a:r>
            <a:endParaRPr sz="1600">
              <a:latin typeface="Arial"/>
              <a:cs typeface="Arial"/>
            </a:endParaRPr>
          </a:p>
          <a:p>
            <a:pPr marL="12700">
              <a:lnSpc>
                <a:spcPct val="100000"/>
              </a:lnSpc>
            </a:pPr>
            <a:r>
              <a:rPr sz="1600" spc="-5" dirty="0">
                <a:latin typeface="Arial"/>
                <a:cs typeface="Arial"/>
              </a:rPr>
              <a:t>screens</a:t>
            </a:r>
            <a:r>
              <a:rPr sz="1600" spc="-15" dirty="0">
                <a:latin typeface="Arial"/>
                <a:cs typeface="Arial"/>
              </a:rPr>
              <a:t> </a:t>
            </a:r>
            <a:r>
              <a:rPr sz="1600" spc="-5" dirty="0">
                <a:latin typeface="Arial"/>
                <a:cs typeface="Arial"/>
              </a:rPr>
              <a:t>and</a:t>
            </a:r>
            <a:endParaRPr sz="1600">
              <a:latin typeface="Arial"/>
              <a:cs typeface="Arial"/>
            </a:endParaRPr>
          </a:p>
          <a:p>
            <a:pPr marL="12700" marR="353695">
              <a:lnSpc>
                <a:spcPct val="100000"/>
              </a:lnSpc>
              <a:spcBef>
                <a:spcPts val="575"/>
              </a:spcBef>
            </a:pPr>
            <a:r>
              <a:rPr sz="1600" spc="-5" dirty="0">
                <a:latin typeface="Arial"/>
                <a:cs typeface="Arial"/>
              </a:rPr>
              <a:t>&lt;</a:t>
            </a:r>
            <a:r>
              <a:rPr sz="1600" dirty="0">
                <a:latin typeface="Arial"/>
                <a:cs typeface="Arial"/>
              </a:rPr>
              <a:t>&lt;</a:t>
            </a:r>
            <a:r>
              <a:rPr sz="1600" spc="-5" dirty="0">
                <a:latin typeface="Arial"/>
                <a:cs typeface="Arial"/>
              </a:rPr>
              <a:t>databa</a:t>
            </a:r>
            <a:r>
              <a:rPr sz="1600" dirty="0">
                <a:latin typeface="Arial"/>
                <a:cs typeface="Arial"/>
              </a:rPr>
              <a:t>s</a:t>
            </a:r>
            <a:r>
              <a:rPr sz="1600" spc="-5" dirty="0">
                <a:latin typeface="Arial"/>
                <a:cs typeface="Arial"/>
              </a:rPr>
              <a:t>e&gt;&gt;  database.</a:t>
            </a:r>
            <a:endParaRPr sz="1600">
              <a:latin typeface="Arial"/>
              <a:cs typeface="Arial"/>
            </a:endParaRPr>
          </a:p>
          <a:p>
            <a:pPr marL="12700">
              <a:lnSpc>
                <a:spcPct val="100000"/>
              </a:lnSpc>
              <a:spcBef>
                <a:spcPts val="580"/>
              </a:spcBef>
            </a:pPr>
            <a:r>
              <a:rPr sz="1600" spc="-5" dirty="0">
                <a:latin typeface="Arial"/>
                <a:cs typeface="Arial"/>
              </a:rPr>
              <a:t>&lt;&lt;document&gt;&gt;</a:t>
            </a:r>
            <a:endParaRPr sz="1600">
              <a:latin typeface="Arial"/>
              <a:cs typeface="Arial"/>
            </a:endParaRPr>
          </a:p>
          <a:p>
            <a:pPr marL="12700" marR="207645">
              <a:lnSpc>
                <a:spcPct val="100000"/>
              </a:lnSpc>
              <a:spcBef>
                <a:spcPts val="575"/>
              </a:spcBef>
            </a:pPr>
            <a:r>
              <a:rPr sz="1600" spc="-5" dirty="0">
                <a:latin typeface="Arial"/>
                <a:cs typeface="Arial"/>
              </a:rPr>
              <a:t>&lt;</a:t>
            </a:r>
            <a:r>
              <a:rPr sz="1600" dirty="0">
                <a:latin typeface="Arial"/>
                <a:cs typeface="Arial"/>
              </a:rPr>
              <a:t>&lt;</a:t>
            </a:r>
            <a:r>
              <a:rPr sz="1600" spc="-5" dirty="0">
                <a:latin typeface="Arial"/>
                <a:cs typeface="Arial"/>
              </a:rPr>
              <a:t>e</a:t>
            </a:r>
            <a:r>
              <a:rPr sz="1600" spc="-10" dirty="0">
                <a:latin typeface="Arial"/>
                <a:cs typeface="Arial"/>
              </a:rPr>
              <a:t>x</a:t>
            </a:r>
            <a:r>
              <a:rPr sz="1600" spc="-5" dirty="0">
                <a:latin typeface="Arial"/>
                <a:cs typeface="Arial"/>
              </a:rPr>
              <a:t>ecutab</a:t>
            </a:r>
            <a:r>
              <a:rPr sz="1600" dirty="0">
                <a:latin typeface="Arial"/>
                <a:cs typeface="Arial"/>
              </a:rPr>
              <a:t>l</a:t>
            </a:r>
            <a:r>
              <a:rPr sz="1600" spc="-5" dirty="0">
                <a:latin typeface="Arial"/>
                <a:cs typeface="Arial"/>
              </a:rPr>
              <a:t>e&gt;&gt;  stereotype.</a:t>
            </a:r>
            <a:endParaRPr sz="1600">
              <a:latin typeface="Arial"/>
              <a:cs typeface="Arial"/>
            </a:endParaRPr>
          </a:p>
          <a:p>
            <a:pPr marL="12700">
              <a:lnSpc>
                <a:spcPct val="100000"/>
              </a:lnSpc>
              <a:spcBef>
                <a:spcPts val="575"/>
              </a:spcBef>
            </a:pPr>
            <a:r>
              <a:rPr sz="1600" spc="-5" dirty="0">
                <a:latin typeface="Arial"/>
                <a:cs typeface="Arial"/>
              </a:rPr>
              <a:t>&lt;&lt;file&gt;&gt;</a:t>
            </a:r>
            <a:endParaRPr sz="1600">
              <a:latin typeface="Arial"/>
              <a:cs typeface="Arial"/>
            </a:endParaRPr>
          </a:p>
          <a:p>
            <a:pPr marL="12700" marR="5080">
              <a:lnSpc>
                <a:spcPct val="100000"/>
              </a:lnSpc>
              <a:spcBef>
                <a:spcPts val="580"/>
              </a:spcBef>
            </a:pPr>
            <a:r>
              <a:rPr sz="1600" spc="-5" dirty="0">
                <a:latin typeface="Arial"/>
                <a:cs typeface="Arial"/>
              </a:rPr>
              <a:t>&lt;</a:t>
            </a:r>
            <a:r>
              <a:rPr sz="1600" dirty="0">
                <a:latin typeface="Arial"/>
                <a:cs typeface="Arial"/>
              </a:rPr>
              <a:t>&lt;</a:t>
            </a:r>
            <a:r>
              <a:rPr sz="1600" spc="-5" dirty="0">
                <a:latin typeface="Arial"/>
                <a:cs typeface="Arial"/>
              </a:rPr>
              <a:t>infrastru</a:t>
            </a:r>
            <a:r>
              <a:rPr sz="1600" dirty="0">
                <a:latin typeface="Arial"/>
                <a:cs typeface="Arial"/>
              </a:rPr>
              <a:t>c</a:t>
            </a:r>
            <a:r>
              <a:rPr sz="1600" spc="-5" dirty="0">
                <a:latin typeface="Arial"/>
                <a:cs typeface="Arial"/>
              </a:rPr>
              <a:t>ture&gt;&gt;  audit</a:t>
            </a:r>
            <a:r>
              <a:rPr sz="1600" spc="-15" dirty="0">
                <a:latin typeface="Arial"/>
                <a:cs typeface="Arial"/>
              </a:rPr>
              <a:t> logger.</a:t>
            </a:r>
            <a:endParaRPr sz="1600">
              <a:latin typeface="Arial"/>
              <a:cs typeface="Arial"/>
            </a:endParaRPr>
          </a:p>
          <a:p>
            <a:pPr marL="12700">
              <a:lnSpc>
                <a:spcPct val="100000"/>
              </a:lnSpc>
              <a:spcBef>
                <a:spcPts val="575"/>
              </a:spcBef>
            </a:pPr>
            <a:r>
              <a:rPr sz="1600" spc="-5" dirty="0">
                <a:latin typeface="Arial"/>
                <a:cs typeface="Arial"/>
              </a:rPr>
              <a:t>&lt;&lt;library&gt;&gt;</a:t>
            </a:r>
            <a:endParaRPr sz="1600">
              <a:latin typeface="Arial"/>
              <a:cs typeface="Arial"/>
            </a:endParaRPr>
          </a:p>
          <a:p>
            <a:pPr marL="12700">
              <a:lnSpc>
                <a:spcPct val="100000"/>
              </a:lnSpc>
              <a:spcBef>
                <a:spcPts val="580"/>
              </a:spcBef>
            </a:pPr>
            <a:r>
              <a:rPr sz="1600" spc="-5" dirty="0">
                <a:latin typeface="Arial"/>
                <a:cs typeface="Arial"/>
              </a:rPr>
              <a:t>&lt;&lt;source</a:t>
            </a:r>
            <a:r>
              <a:rPr sz="1600" spc="-15" dirty="0">
                <a:latin typeface="Arial"/>
                <a:cs typeface="Arial"/>
              </a:rPr>
              <a:t> </a:t>
            </a:r>
            <a:r>
              <a:rPr sz="1600" spc="-5" dirty="0">
                <a:latin typeface="Arial"/>
                <a:cs typeface="Arial"/>
              </a:rPr>
              <a:t>code&gt;&gt;</a:t>
            </a:r>
            <a:endParaRPr sz="1600">
              <a:latin typeface="Arial"/>
              <a:cs typeface="Arial"/>
            </a:endParaRPr>
          </a:p>
          <a:p>
            <a:pPr marL="12700">
              <a:lnSpc>
                <a:spcPct val="100000"/>
              </a:lnSpc>
              <a:spcBef>
                <a:spcPts val="575"/>
              </a:spcBef>
            </a:pPr>
            <a:r>
              <a:rPr sz="1600" spc="-5" dirty="0">
                <a:latin typeface="Arial"/>
                <a:cs typeface="Arial"/>
              </a:rPr>
              <a:t>&lt;&lt;table&gt;&gt;</a:t>
            </a:r>
            <a:endParaRPr sz="1600">
              <a:latin typeface="Arial"/>
              <a:cs typeface="Arial"/>
            </a:endParaRPr>
          </a:p>
          <a:p>
            <a:pPr marL="12700">
              <a:lnSpc>
                <a:spcPct val="100000"/>
              </a:lnSpc>
              <a:spcBef>
                <a:spcPts val="575"/>
              </a:spcBef>
            </a:pPr>
            <a:r>
              <a:rPr sz="1600" spc="-5" dirty="0">
                <a:latin typeface="Arial"/>
                <a:cs typeface="Arial"/>
              </a:rPr>
              <a:t>&lt;&lt;web</a:t>
            </a:r>
            <a:r>
              <a:rPr sz="1600" spc="-15" dirty="0">
                <a:latin typeface="Arial"/>
                <a:cs typeface="Arial"/>
              </a:rPr>
              <a:t> </a:t>
            </a:r>
            <a:r>
              <a:rPr sz="1600" spc="-5" dirty="0">
                <a:latin typeface="Arial"/>
                <a:cs typeface="Arial"/>
              </a:rPr>
              <a:t>service&gt;&gt;</a:t>
            </a:r>
            <a:endParaRPr sz="1600">
              <a:latin typeface="Arial"/>
              <a:cs typeface="Arial"/>
            </a:endParaRPr>
          </a:p>
          <a:p>
            <a:pPr marL="12700">
              <a:lnSpc>
                <a:spcPct val="100000"/>
              </a:lnSpc>
              <a:spcBef>
                <a:spcPts val="575"/>
              </a:spcBef>
            </a:pPr>
            <a:r>
              <a:rPr sz="1600" spc="-5" dirty="0">
                <a:latin typeface="Arial"/>
                <a:cs typeface="Arial"/>
              </a:rPr>
              <a:t>&lt;&lt;XML</a:t>
            </a:r>
            <a:r>
              <a:rPr sz="1600" spc="-60" dirty="0">
                <a:latin typeface="Arial"/>
                <a:cs typeface="Arial"/>
              </a:rPr>
              <a:t> </a:t>
            </a:r>
            <a:r>
              <a:rPr sz="1600" spc="-5" dirty="0">
                <a:latin typeface="Arial"/>
                <a:cs typeface="Arial"/>
              </a:rPr>
              <a:t>DTD&gt;&gt;</a:t>
            </a:r>
            <a:endParaRPr sz="1600">
              <a:latin typeface="Arial"/>
              <a:cs typeface="Arial"/>
            </a:endParaRPr>
          </a:p>
        </p:txBody>
      </p:sp>
      <p:sp>
        <p:nvSpPr>
          <p:cNvPr id="54" name="object 54"/>
          <p:cNvSpPr/>
          <p:nvPr/>
        </p:nvSpPr>
        <p:spPr>
          <a:xfrm>
            <a:off x="1792223" y="6284974"/>
            <a:ext cx="1513077" cy="452437"/>
          </a:xfrm>
          <a:prstGeom prst="rect">
            <a:avLst/>
          </a:prstGeom>
          <a:blipFill>
            <a:blip r:embed="rId45" cstate="print"/>
            <a:stretch>
              <a:fillRect/>
            </a:stretch>
          </a:blipFill>
        </p:spPr>
        <p:txBody>
          <a:bodyPr wrap="square" lIns="0" tIns="0" rIns="0" bIns="0" rtlCol="0"/>
          <a:lstStyle/>
          <a:p>
            <a:endParaRPr/>
          </a:p>
        </p:txBody>
      </p:sp>
      <p:sp>
        <p:nvSpPr>
          <p:cNvPr id="55" name="object 55"/>
          <p:cNvSpPr txBox="1"/>
          <p:nvPr/>
        </p:nvSpPr>
        <p:spPr>
          <a:xfrm>
            <a:off x="1907794" y="4993233"/>
            <a:ext cx="6261735" cy="1611630"/>
          </a:xfrm>
          <a:prstGeom prst="rect">
            <a:avLst/>
          </a:prstGeom>
        </p:spPr>
        <p:txBody>
          <a:bodyPr vert="horz" wrap="square" lIns="0" tIns="86360" rIns="0" bIns="0" rtlCol="0">
            <a:spAutoFit/>
          </a:bodyPr>
          <a:lstStyle/>
          <a:p>
            <a:pPr marL="12700">
              <a:lnSpc>
                <a:spcPct val="100000"/>
              </a:lnSpc>
              <a:spcBef>
                <a:spcPts val="680"/>
              </a:spcBef>
            </a:pPr>
            <a:r>
              <a:rPr sz="1600" spc="-5" dirty="0">
                <a:latin typeface="Arial"/>
                <a:cs typeface="Arial"/>
              </a:rPr>
              <a:t>An </a:t>
            </a:r>
            <a:r>
              <a:rPr sz="1600" dirty="0">
                <a:latin typeface="Arial"/>
                <a:cs typeface="Arial"/>
              </a:rPr>
              <a:t>object </a:t>
            </a:r>
            <a:r>
              <a:rPr sz="1600" spc="-5" dirty="0">
                <a:latin typeface="Arial"/>
                <a:cs typeface="Arial"/>
              </a:rPr>
              <a:t>or function </a:t>
            </a:r>
            <a:r>
              <a:rPr sz="1600" spc="-20" dirty="0">
                <a:latin typeface="Arial"/>
                <a:cs typeface="Arial"/>
              </a:rPr>
              <a:t>library. </a:t>
            </a:r>
            <a:r>
              <a:rPr sz="1600" spc="-5" dirty="0">
                <a:latin typeface="Arial"/>
                <a:cs typeface="Arial"/>
              </a:rPr>
              <a:t>A UML standard</a:t>
            </a:r>
            <a:r>
              <a:rPr sz="1600" spc="-120" dirty="0">
                <a:latin typeface="Arial"/>
                <a:cs typeface="Arial"/>
              </a:rPr>
              <a:t> </a:t>
            </a:r>
            <a:r>
              <a:rPr sz="1600" spc="-5" dirty="0">
                <a:latin typeface="Arial"/>
                <a:cs typeface="Arial"/>
              </a:rPr>
              <a:t>stereotype.</a:t>
            </a:r>
            <a:endParaRPr sz="1600">
              <a:latin typeface="Arial"/>
              <a:cs typeface="Arial"/>
            </a:endParaRPr>
          </a:p>
          <a:p>
            <a:pPr marL="12700">
              <a:lnSpc>
                <a:spcPct val="100000"/>
              </a:lnSpc>
              <a:spcBef>
                <a:spcPts val="580"/>
              </a:spcBef>
            </a:pPr>
            <a:r>
              <a:rPr sz="1600" spc="-5" dirty="0">
                <a:latin typeface="Arial"/>
                <a:cs typeface="Arial"/>
              </a:rPr>
              <a:t>A source code file, such as a .java file or a .cpp</a:t>
            </a:r>
            <a:r>
              <a:rPr sz="1600" spc="-35" dirty="0">
                <a:latin typeface="Arial"/>
                <a:cs typeface="Arial"/>
              </a:rPr>
              <a:t> </a:t>
            </a:r>
            <a:r>
              <a:rPr sz="1600" spc="-5" dirty="0">
                <a:latin typeface="Arial"/>
                <a:cs typeface="Arial"/>
              </a:rPr>
              <a:t>file.</a:t>
            </a:r>
            <a:endParaRPr sz="1600">
              <a:latin typeface="Arial"/>
              <a:cs typeface="Arial"/>
            </a:endParaRPr>
          </a:p>
          <a:p>
            <a:pPr marL="12700" marR="5080" indent="914400">
              <a:lnSpc>
                <a:spcPct val="130000"/>
              </a:lnSpc>
            </a:pPr>
            <a:r>
              <a:rPr sz="1600" spc="-5" dirty="0">
                <a:latin typeface="Arial"/>
                <a:cs typeface="Arial"/>
              </a:rPr>
              <a:t>A data table within a database. A UML standard stereotype  </a:t>
            </a:r>
            <a:r>
              <a:rPr sz="1600" spc="-10" dirty="0">
                <a:latin typeface="Arial"/>
                <a:cs typeface="Arial"/>
              </a:rPr>
              <a:t>One </a:t>
            </a:r>
            <a:r>
              <a:rPr sz="1600" spc="-5" dirty="0">
                <a:latin typeface="Arial"/>
                <a:cs typeface="Arial"/>
              </a:rPr>
              <a:t>or more </a:t>
            </a:r>
            <a:r>
              <a:rPr sz="1600" spc="-10" dirty="0">
                <a:latin typeface="Arial"/>
                <a:cs typeface="Arial"/>
              </a:rPr>
              <a:t>web</a:t>
            </a:r>
            <a:r>
              <a:rPr sz="1600" spc="70" dirty="0">
                <a:latin typeface="Arial"/>
                <a:cs typeface="Arial"/>
              </a:rPr>
              <a:t> </a:t>
            </a:r>
            <a:r>
              <a:rPr sz="1600" spc="-5" dirty="0">
                <a:latin typeface="Arial"/>
                <a:cs typeface="Arial"/>
              </a:rPr>
              <a:t>services.</a:t>
            </a:r>
            <a:endParaRPr sz="1600">
              <a:latin typeface="Arial"/>
              <a:cs typeface="Arial"/>
            </a:endParaRPr>
          </a:p>
          <a:p>
            <a:pPr marL="12700">
              <a:lnSpc>
                <a:spcPct val="100000"/>
              </a:lnSpc>
              <a:spcBef>
                <a:spcPts val="575"/>
              </a:spcBef>
            </a:pPr>
            <a:r>
              <a:rPr sz="1600" spc="-5" dirty="0">
                <a:latin typeface="Arial"/>
                <a:cs typeface="Arial"/>
              </a:rPr>
              <a:t>An XML</a:t>
            </a:r>
            <a:r>
              <a:rPr sz="1600" spc="-65" dirty="0">
                <a:latin typeface="Arial"/>
                <a:cs typeface="Arial"/>
              </a:rPr>
              <a:t> </a:t>
            </a:r>
            <a:r>
              <a:rPr sz="1600" spc="-5" dirty="0">
                <a:latin typeface="Arial"/>
                <a:cs typeface="Arial"/>
              </a:rPr>
              <a:t>DTD.</a:t>
            </a:r>
            <a:endParaRPr sz="16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7379" y="2743225"/>
            <a:ext cx="6551549" cy="6749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ADBC-D20E-4B05-ABCA-6FEE4D75A8E9}"/>
              </a:ext>
            </a:extLst>
          </p:cNvPr>
          <p:cNvSpPr>
            <a:spLocks noGrp="1"/>
          </p:cNvSpPr>
          <p:nvPr>
            <p:ph type="title"/>
          </p:nvPr>
        </p:nvSpPr>
        <p:spPr>
          <a:xfrm>
            <a:off x="444500" y="359409"/>
            <a:ext cx="4084954" cy="430887"/>
          </a:xfrm>
        </p:spPr>
        <p:txBody>
          <a:bodyPr/>
          <a:lstStyle/>
          <a:p>
            <a:r>
              <a:rPr lang="en-US" sz="2800" spc="-175" dirty="0"/>
              <a:t>Deployment</a:t>
            </a:r>
            <a:r>
              <a:rPr lang="en-US" sz="2800" spc="-350" dirty="0"/>
              <a:t> </a:t>
            </a:r>
            <a:r>
              <a:rPr lang="en-US" sz="2800" spc="-275" dirty="0"/>
              <a:t>Diagram</a:t>
            </a:r>
            <a:endParaRPr lang="x-none" sz="2800" dirty="0"/>
          </a:p>
        </p:txBody>
      </p:sp>
      <p:sp>
        <p:nvSpPr>
          <p:cNvPr id="3" name="Text Placeholder 2">
            <a:extLst>
              <a:ext uri="{FF2B5EF4-FFF2-40B4-BE49-F238E27FC236}">
                <a16:creationId xmlns:a16="http://schemas.microsoft.com/office/drawing/2014/main" id="{94F2CACA-7AC0-402B-AFA5-86B4B9402006}"/>
              </a:ext>
            </a:extLst>
          </p:cNvPr>
          <p:cNvSpPr>
            <a:spLocks noGrp="1"/>
          </p:cNvSpPr>
          <p:nvPr>
            <p:ph type="body" idx="1"/>
          </p:nvPr>
        </p:nvSpPr>
        <p:spPr>
          <a:xfrm>
            <a:off x="535940" y="1074576"/>
            <a:ext cx="7769225" cy="3323987"/>
          </a:xfrm>
        </p:spPr>
        <p:txBody>
          <a:bodyPr/>
          <a:lstStyle/>
          <a:p>
            <a:r>
              <a:rPr lang="en-US" sz="2400" b="0" i="0" dirty="0">
                <a:solidFill>
                  <a:srgbClr val="222222"/>
                </a:solidFill>
                <a:effectLst/>
                <a:latin typeface="Source Sans Pro" panose="020B0503030403020204" pitchFamily="34" charset="0"/>
              </a:rPr>
              <a:t>Deployment Diagram shows how hardware and software works together</a:t>
            </a:r>
          </a:p>
          <a:p>
            <a:r>
              <a:rPr lang="en-US" sz="2400" b="0" i="0" dirty="0">
                <a:solidFill>
                  <a:srgbClr val="222222"/>
                </a:solidFill>
                <a:effectLst/>
                <a:latin typeface="Source Sans Pro" panose="020B0503030403020204" pitchFamily="34" charset="0"/>
              </a:rPr>
              <a:t>Deployment Diagram is a type of diagram that specifies the physical hardware on which the software system will execute.</a:t>
            </a:r>
          </a:p>
          <a:p>
            <a:r>
              <a:rPr lang="en-US" sz="2400" b="0" i="0" dirty="0">
                <a:solidFill>
                  <a:srgbClr val="222222"/>
                </a:solidFill>
                <a:effectLst/>
                <a:latin typeface="Source Sans Pro" panose="020B0503030403020204" pitchFamily="34" charset="0"/>
              </a:rPr>
              <a:t> It also determines how the software is deployed on the underlying hardware. </a:t>
            </a:r>
          </a:p>
          <a:p>
            <a:r>
              <a:rPr lang="en-US" sz="2400" b="0" i="0" dirty="0">
                <a:solidFill>
                  <a:srgbClr val="222222"/>
                </a:solidFill>
                <a:effectLst/>
                <a:latin typeface="Source Sans Pro" panose="020B0503030403020204" pitchFamily="34" charset="0"/>
              </a:rPr>
              <a:t>It maps software pieces of a system to the device that are going to execute it.</a:t>
            </a:r>
            <a:endParaRPr lang="x-none" sz="2400" dirty="0"/>
          </a:p>
        </p:txBody>
      </p:sp>
    </p:spTree>
    <p:extLst>
      <p:ext uri="{BB962C8B-B14F-4D97-AF65-F5344CB8AC3E}">
        <p14:creationId xmlns:p14="http://schemas.microsoft.com/office/powerpoint/2010/main" val="1246857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2339975" cy="788035"/>
          </a:xfrm>
          <a:prstGeom prst="rect">
            <a:avLst/>
          </a:prstGeom>
        </p:spPr>
        <p:txBody>
          <a:bodyPr vert="horz" wrap="square" lIns="0" tIns="12700" rIns="0" bIns="0" rtlCol="0">
            <a:spAutoFit/>
          </a:bodyPr>
          <a:lstStyle/>
          <a:p>
            <a:pPr marL="12700">
              <a:lnSpc>
                <a:spcPct val="100000"/>
              </a:lnSpc>
              <a:spcBef>
                <a:spcPts val="100"/>
              </a:spcBef>
            </a:pPr>
            <a:r>
              <a:rPr sz="5000" spc="-229" dirty="0"/>
              <a:t>Contents</a:t>
            </a:r>
            <a:endParaRPr sz="5000"/>
          </a:p>
        </p:txBody>
      </p:sp>
      <p:sp>
        <p:nvSpPr>
          <p:cNvPr id="8" name="object 8"/>
          <p:cNvSpPr txBox="1">
            <a:spLocks noGrp="1"/>
          </p:cNvSpPr>
          <p:nvPr>
            <p:ph type="body" idx="1"/>
          </p:nvPr>
        </p:nvSpPr>
        <p:spPr>
          <a:xfrm>
            <a:off x="535940" y="1074576"/>
            <a:ext cx="7769225" cy="3310522"/>
          </a:xfrm>
          <a:prstGeom prst="rect">
            <a:avLst/>
          </a:prstGeom>
        </p:spPr>
        <p:txBody>
          <a:bodyPr vert="horz" wrap="square" lIns="0" tIns="93345" rIns="0" bIns="0" rtlCol="0">
            <a:spAutoFit/>
          </a:bodyPr>
          <a:lstStyle/>
          <a:p>
            <a:pPr marL="12700">
              <a:lnSpc>
                <a:spcPct val="100000"/>
              </a:lnSpc>
              <a:spcBef>
                <a:spcPts val="735"/>
              </a:spcBef>
              <a:buClr>
                <a:srgbClr val="0AD0D9"/>
              </a:buClr>
              <a:buSzPct val="94230"/>
              <a:tabLst>
                <a:tab pos="285750" algn="l"/>
              </a:tabLst>
            </a:pPr>
            <a:r>
              <a:rPr spc="105" dirty="0"/>
              <a:t>Deployment </a:t>
            </a:r>
            <a:r>
              <a:rPr spc="90" dirty="0"/>
              <a:t>diagrams</a:t>
            </a:r>
            <a:r>
              <a:rPr spc="-380" dirty="0"/>
              <a:t> </a:t>
            </a:r>
            <a:r>
              <a:rPr spc="90" dirty="0"/>
              <a:t>contain:</a:t>
            </a:r>
            <a:endParaRPr lang="en-US" spc="90" dirty="0"/>
          </a:p>
          <a:p>
            <a:pPr algn="l"/>
            <a:r>
              <a:rPr lang="en-US" sz="2800" b="0" i="0" dirty="0">
                <a:solidFill>
                  <a:srgbClr val="222222"/>
                </a:solidFill>
                <a:effectLst/>
                <a:latin typeface="Source Sans Pro" panose="020B0503030403020204" pitchFamily="34" charset="0"/>
              </a:rPr>
              <a:t>      </a:t>
            </a:r>
            <a:r>
              <a:rPr lang="en-US" sz="2800" b="0" i="0" dirty="0">
                <a:solidFill>
                  <a:srgbClr val="222222"/>
                </a:solidFill>
                <a:effectLst/>
                <a:latin typeface="+mn-lt"/>
              </a:rPr>
              <a:t>An artifact</a:t>
            </a:r>
          </a:p>
          <a:p>
            <a:pPr algn="l"/>
            <a:r>
              <a:rPr lang="en-US" sz="2800" b="0" i="0" dirty="0">
                <a:solidFill>
                  <a:srgbClr val="222222"/>
                </a:solidFill>
                <a:effectLst/>
                <a:latin typeface="+mn-lt"/>
              </a:rPr>
              <a:t>     An interface</a:t>
            </a:r>
            <a:endParaRPr sz="2800" spc="90" dirty="0">
              <a:latin typeface="+mn-lt"/>
            </a:endParaRPr>
          </a:p>
          <a:p>
            <a:pPr marL="405765" lvl="1">
              <a:lnSpc>
                <a:spcPct val="100000"/>
              </a:lnSpc>
              <a:spcBef>
                <a:spcPts val="585"/>
              </a:spcBef>
              <a:buClr>
                <a:srgbClr val="0E6EC5"/>
              </a:buClr>
              <a:buSzPct val="85416"/>
              <a:tabLst>
                <a:tab pos="653415" algn="l"/>
              </a:tabLst>
            </a:pPr>
            <a:r>
              <a:rPr sz="2800" spc="80" dirty="0">
                <a:cs typeface="Times New Roman"/>
              </a:rPr>
              <a:t>Nodes</a:t>
            </a:r>
            <a:endParaRPr sz="2800" dirty="0">
              <a:cs typeface="Times New Roman"/>
            </a:endParaRPr>
          </a:p>
          <a:p>
            <a:pPr marL="405765" lvl="1">
              <a:lnSpc>
                <a:spcPct val="100000"/>
              </a:lnSpc>
              <a:spcBef>
                <a:spcPts val="580"/>
              </a:spcBef>
              <a:buClr>
                <a:srgbClr val="0E6EC5"/>
              </a:buClr>
              <a:buSzPct val="85416"/>
              <a:tabLst>
                <a:tab pos="653415" algn="l"/>
              </a:tabLst>
            </a:pPr>
            <a:r>
              <a:rPr sz="2800" spc="100" dirty="0">
                <a:cs typeface="Times New Roman"/>
              </a:rPr>
              <a:t>Dependency </a:t>
            </a:r>
            <a:r>
              <a:rPr sz="2800" spc="145" dirty="0">
                <a:cs typeface="Times New Roman"/>
              </a:rPr>
              <a:t>and</a:t>
            </a:r>
            <a:r>
              <a:rPr sz="2800" spc="-420" dirty="0">
                <a:cs typeface="Times New Roman"/>
              </a:rPr>
              <a:t> </a:t>
            </a:r>
            <a:r>
              <a:rPr sz="2800" spc="80" dirty="0">
                <a:cs typeface="Times New Roman"/>
              </a:rPr>
              <a:t>association </a:t>
            </a:r>
            <a:r>
              <a:rPr sz="2800" spc="85" dirty="0">
                <a:cs typeface="Times New Roman"/>
              </a:rPr>
              <a:t>relationships</a:t>
            </a:r>
            <a:endParaRPr sz="2800" dirty="0">
              <a:cs typeface="Times New Roman"/>
            </a:endParaRPr>
          </a:p>
          <a:p>
            <a:pPr marL="405765" marR="5080" lvl="1">
              <a:lnSpc>
                <a:spcPct val="100000"/>
              </a:lnSpc>
              <a:spcBef>
                <a:spcPts val="575"/>
              </a:spcBef>
              <a:buClr>
                <a:srgbClr val="0E6EC5"/>
              </a:buClr>
              <a:buSzPct val="85416"/>
              <a:tabLst>
                <a:tab pos="653415" algn="l"/>
              </a:tabLst>
            </a:pPr>
            <a:r>
              <a:rPr sz="2800" spc="60" dirty="0">
                <a:cs typeface="Times New Roman"/>
              </a:rPr>
              <a:t>may</a:t>
            </a:r>
            <a:r>
              <a:rPr sz="2800" spc="-130" dirty="0">
                <a:cs typeface="Times New Roman"/>
              </a:rPr>
              <a:t> </a:t>
            </a:r>
            <a:r>
              <a:rPr sz="2800" spc="55" dirty="0">
                <a:cs typeface="Times New Roman"/>
              </a:rPr>
              <a:t>also</a:t>
            </a:r>
            <a:r>
              <a:rPr sz="2800" spc="-114" dirty="0">
                <a:cs typeface="Times New Roman"/>
              </a:rPr>
              <a:t> </a:t>
            </a:r>
            <a:r>
              <a:rPr sz="2800" spc="105" dirty="0">
                <a:cs typeface="Times New Roman"/>
              </a:rPr>
              <a:t>contain</a:t>
            </a:r>
            <a:r>
              <a:rPr sz="2800" spc="-90" dirty="0">
                <a:cs typeface="Times New Roman"/>
              </a:rPr>
              <a:t> </a:t>
            </a:r>
            <a:r>
              <a:rPr sz="2800" spc="105" dirty="0">
                <a:cs typeface="Times New Roman"/>
              </a:rPr>
              <a:t>components,</a:t>
            </a:r>
            <a:r>
              <a:rPr sz="2800" spc="-30" dirty="0">
                <a:cs typeface="Times New Roman"/>
              </a:rPr>
              <a:t> </a:t>
            </a:r>
            <a:r>
              <a:rPr sz="2800" spc="100" dirty="0">
                <a:cs typeface="Times New Roman"/>
              </a:rPr>
              <a:t>each</a:t>
            </a:r>
            <a:r>
              <a:rPr sz="2800" spc="-100" dirty="0">
                <a:cs typeface="Times New Roman"/>
              </a:rPr>
              <a:t> </a:t>
            </a:r>
            <a:r>
              <a:rPr sz="2800" spc="20" dirty="0">
                <a:cs typeface="Times New Roman"/>
              </a:rPr>
              <a:t>of</a:t>
            </a:r>
            <a:r>
              <a:rPr sz="2800" spc="-5" dirty="0">
                <a:cs typeface="Times New Roman"/>
              </a:rPr>
              <a:t> </a:t>
            </a:r>
            <a:r>
              <a:rPr sz="2800" spc="85" dirty="0">
                <a:cs typeface="Times New Roman"/>
              </a:rPr>
              <a:t>which</a:t>
            </a:r>
            <a:r>
              <a:rPr sz="2800" spc="-35" dirty="0">
                <a:cs typeface="Times New Roman"/>
              </a:rPr>
              <a:t> </a:t>
            </a:r>
            <a:r>
              <a:rPr sz="2800" spc="145" dirty="0">
                <a:cs typeface="Times New Roman"/>
              </a:rPr>
              <a:t>must</a:t>
            </a:r>
            <a:r>
              <a:rPr sz="2800" spc="-60" dirty="0">
                <a:cs typeface="Times New Roman"/>
              </a:rPr>
              <a:t> </a:t>
            </a:r>
            <a:r>
              <a:rPr sz="2800" spc="-85" dirty="0">
                <a:cs typeface="Times New Roman"/>
              </a:rPr>
              <a:t>live  </a:t>
            </a:r>
            <a:r>
              <a:rPr sz="2800" spc="145" dirty="0">
                <a:cs typeface="Times New Roman"/>
              </a:rPr>
              <a:t>on </a:t>
            </a:r>
            <a:r>
              <a:rPr sz="2800" spc="105" dirty="0">
                <a:cs typeface="Times New Roman"/>
              </a:rPr>
              <a:t>some</a:t>
            </a:r>
            <a:r>
              <a:rPr sz="2800" spc="-285" dirty="0">
                <a:cs typeface="Times New Roman"/>
              </a:rPr>
              <a:t> </a:t>
            </a:r>
            <a:r>
              <a:rPr sz="2800" spc="100" dirty="0">
                <a:cs typeface="Times New Roman"/>
              </a:rPr>
              <a:t>node.</a:t>
            </a:r>
            <a:endParaRPr lang="en-US" sz="2800" spc="100" dirty="0">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AA95-BC9C-4F9B-B5EC-765199CD8F67}"/>
              </a:ext>
            </a:extLst>
          </p:cNvPr>
          <p:cNvSpPr>
            <a:spLocks noGrp="1"/>
          </p:cNvSpPr>
          <p:nvPr>
            <p:ph type="title"/>
          </p:nvPr>
        </p:nvSpPr>
        <p:spPr>
          <a:xfrm>
            <a:off x="444500" y="359409"/>
            <a:ext cx="4660900" cy="861774"/>
          </a:xfrm>
        </p:spPr>
        <p:txBody>
          <a:bodyPr/>
          <a:lstStyle/>
          <a:p>
            <a:r>
              <a:rPr lang="en-US" sz="2800" b="1" i="0" dirty="0">
                <a:solidFill>
                  <a:srgbClr val="282C33"/>
                </a:solidFill>
                <a:effectLst/>
                <a:latin typeface="Graphik"/>
              </a:rPr>
              <a:t>Nodes</a:t>
            </a:r>
            <a:br>
              <a:rPr lang="en-US" sz="2800" b="1" i="0" dirty="0">
                <a:solidFill>
                  <a:srgbClr val="282C33"/>
                </a:solidFill>
                <a:effectLst/>
                <a:latin typeface="Graphik"/>
              </a:rPr>
            </a:br>
            <a:endParaRPr lang="x-none" sz="2800" dirty="0"/>
          </a:p>
        </p:txBody>
      </p:sp>
      <p:sp>
        <p:nvSpPr>
          <p:cNvPr id="3" name="Text Placeholder 2">
            <a:extLst>
              <a:ext uri="{FF2B5EF4-FFF2-40B4-BE49-F238E27FC236}">
                <a16:creationId xmlns:a16="http://schemas.microsoft.com/office/drawing/2014/main" id="{88579C06-2E26-431C-A62B-49311CBDBFF7}"/>
              </a:ext>
            </a:extLst>
          </p:cNvPr>
          <p:cNvSpPr>
            <a:spLocks noGrp="1"/>
          </p:cNvSpPr>
          <p:nvPr>
            <p:ph type="body" idx="1"/>
          </p:nvPr>
        </p:nvSpPr>
        <p:spPr>
          <a:xfrm>
            <a:off x="535940" y="1074576"/>
            <a:ext cx="7769225" cy="2400657"/>
          </a:xfrm>
        </p:spPr>
        <p:txBody>
          <a:bodyPr/>
          <a:lstStyle/>
          <a:p>
            <a:r>
              <a:rPr lang="en-US" b="0" i="0" dirty="0">
                <a:solidFill>
                  <a:srgbClr val="222222"/>
                </a:solidFill>
                <a:effectLst/>
                <a:latin typeface="Source Sans Pro" panose="020B0503030403020204" pitchFamily="34" charset="0"/>
              </a:rPr>
              <a:t>It is denoted by a 3D box with the node-name written inside of it. </a:t>
            </a:r>
          </a:p>
          <a:p>
            <a:r>
              <a:rPr lang="en-US" b="0" i="0" dirty="0">
                <a:solidFill>
                  <a:srgbClr val="222222"/>
                </a:solidFill>
                <a:effectLst/>
                <a:latin typeface="Source Sans Pro" panose="020B0503030403020204" pitchFamily="34" charset="0"/>
              </a:rPr>
              <a:t>Node is a computational resource upon which artifacts are deployed for execution. </a:t>
            </a:r>
          </a:p>
          <a:p>
            <a:r>
              <a:rPr lang="en-US" b="0" i="0" dirty="0">
                <a:solidFill>
                  <a:srgbClr val="222222"/>
                </a:solidFill>
                <a:effectLst/>
                <a:latin typeface="Source Sans Pro" panose="020B0503030403020204" pitchFamily="34" charset="0"/>
              </a:rPr>
              <a:t>A node is a physical thing that can execute one or more artifacts. </a:t>
            </a:r>
            <a:endParaRPr lang="x-none" dirty="0"/>
          </a:p>
        </p:txBody>
      </p:sp>
      <p:pic>
        <p:nvPicPr>
          <p:cNvPr id="5" name="Picture 4">
            <a:extLst>
              <a:ext uri="{FF2B5EF4-FFF2-40B4-BE49-F238E27FC236}">
                <a16:creationId xmlns:a16="http://schemas.microsoft.com/office/drawing/2014/main" id="{BD91E184-4C1B-465E-B625-D2AF3A06444F}"/>
              </a:ext>
            </a:extLst>
          </p:cNvPr>
          <p:cNvPicPr>
            <a:picLocks noChangeAspect="1"/>
          </p:cNvPicPr>
          <p:nvPr/>
        </p:nvPicPr>
        <p:blipFill>
          <a:blip r:embed="rId2"/>
          <a:stretch>
            <a:fillRect/>
          </a:stretch>
        </p:blipFill>
        <p:spPr>
          <a:xfrm>
            <a:off x="2774950" y="4572000"/>
            <a:ext cx="2095500" cy="1514475"/>
          </a:xfrm>
          <a:prstGeom prst="rect">
            <a:avLst/>
          </a:prstGeom>
        </p:spPr>
      </p:pic>
    </p:spTree>
    <p:extLst>
      <p:ext uri="{BB962C8B-B14F-4D97-AF65-F5344CB8AC3E}">
        <p14:creationId xmlns:p14="http://schemas.microsoft.com/office/powerpoint/2010/main" val="35843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53B9-DE48-422D-9892-A41CDADACED5}"/>
              </a:ext>
            </a:extLst>
          </p:cNvPr>
          <p:cNvSpPr>
            <a:spLocks noGrp="1"/>
          </p:cNvSpPr>
          <p:nvPr>
            <p:ph type="title"/>
          </p:nvPr>
        </p:nvSpPr>
        <p:spPr>
          <a:xfrm>
            <a:off x="444500" y="359409"/>
            <a:ext cx="4084954" cy="430887"/>
          </a:xfrm>
        </p:spPr>
        <p:txBody>
          <a:bodyPr/>
          <a:lstStyle/>
          <a:p>
            <a:r>
              <a:rPr lang="en-US" sz="2800" b="1" i="0" dirty="0">
                <a:solidFill>
                  <a:srgbClr val="282C33"/>
                </a:solidFill>
                <a:effectLst/>
                <a:latin typeface="Graphik"/>
              </a:rPr>
              <a:t>device nodes</a:t>
            </a:r>
            <a:endParaRPr lang="x-none" sz="2800" dirty="0"/>
          </a:p>
        </p:txBody>
      </p:sp>
      <p:sp>
        <p:nvSpPr>
          <p:cNvPr id="3" name="Text Placeholder 2">
            <a:extLst>
              <a:ext uri="{FF2B5EF4-FFF2-40B4-BE49-F238E27FC236}">
                <a16:creationId xmlns:a16="http://schemas.microsoft.com/office/drawing/2014/main" id="{10B4CA48-7FAC-4D40-8EBF-1AF7E34457AC}"/>
              </a:ext>
            </a:extLst>
          </p:cNvPr>
          <p:cNvSpPr>
            <a:spLocks noGrp="1"/>
          </p:cNvSpPr>
          <p:nvPr>
            <p:ph type="body" idx="1"/>
          </p:nvPr>
        </p:nvSpPr>
        <p:spPr>
          <a:xfrm>
            <a:off x="535940" y="1074576"/>
            <a:ext cx="7769225" cy="3200876"/>
          </a:xfrm>
        </p:spPr>
        <p:txBody>
          <a:bodyPr/>
          <a:lstStyle/>
          <a:p>
            <a:pPr algn="l"/>
            <a:r>
              <a:rPr lang="en-US" b="0" i="0" dirty="0">
                <a:solidFill>
                  <a:srgbClr val="282C33"/>
                </a:solidFill>
                <a:effectLst/>
                <a:latin typeface="Graphik"/>
              </a:rPr>
              <a:t>There are two types of nodes in a deployment diagram: </a:t>
            </a:r>
            <a:r>
              <a:rPr lang="en-US" b="1" i="0" dirty="0">
                <a:solidFill>
                  <a:srgbClr val="282C33"/>
                </a:solidFill>
                <a:effectLst/>
                <a:latin typeface="Graphik"/>
              </a:rPr>
              <a:t>device nodes </a:t>
            </a:r>
            <a:r>
              <a:rPr lang="en-US" b="0" i="0" dirty="0">
                <a:solidFill>
                  <a:srgbClr val="282C33"/>
                </a:solidFill>
                <a:effectLst/>
                <a:latin typeface="Graphik"/>
              </a:rPr>
              <a:t>and </a:t>
            </a:r>
            <a:r>
              <a:rPr lang="en-US" b="1" i="0" dirty="0">
                <a:solidFill>
                  <a:srgbClr val="282C33"/>
                </a:solidFill>
                <a:effectLst/>
                <a:latin typeface="Graphik"/>
              </a:rPr>
              <a:t>execution environment nodes</a:t>
            </a:r>
            <a:r>
              <a:rPr lang="en-US" b="0" i="0" dirty="0">
                <a:solidFill>
                  <a:srgbClr val="282C33"/>
                </a:solidFill>
                <a:effectLst/>
                <a:latin typeface="Graphik"/>
              </a:rPr>
              <a:t>. </a:t>
            </a:r>
          </a:p>
          <a:p>
            <a:pPr algn="l"/>
            <a:r>
              <a:rPr lang="en-US" b="0" i="0" dirty="0">
                <a:solidFill>
                  <a:srgbClr val="282C33"/>
                </a:solidFill>
                <a:effectLst/>
                <a:latin typeface="Graphik"/>
              </a:rPr>
              <a:t>Device nodes are computing resources with processing capabilities and the ability to execute programs. Some examples of device nodes include PCs, laptops, and mobile phones.</a:t>
            </a:r>
            <a:r>
              <a:rPr lang="en-US" b="0" i="0" dirty="0">
                <a:solidFill>
                  <a:srgbClr val="222222"/>
                </a:solidFill>
                <a:effectLst/>
                <a:latin typeface="Source Sans Pro" panose="020B0503030403020204" pitchFamily="34" charset="0"/>
              </a:rPr>
              <a:t> It is represented using a node with stereotype &lt;&lt;device&gt;&gt;</a:t>
            </a:r>
            <a:endParaRPr lang="en-US" b="0" i="0" dirty="0">
              <a:solidFill>
                <a:srgbClr val="282C33"/>
              </a:solidFill>
              <a:effectLst/>
              <a:latin typeface="Graphik"/>
            </a:endParaRPr>
          </a:p>
          <a:p>
            <a:endParaRPr lang="x-none" dirty="0"/>
          </a:p>
        </p:txBody>
      </p:sp>
      <p:pic>
        <p:nvPicPr>
          <p:cNvPr id="7" name="Picture 6">
            <a:extLst>
              <a:ext uri="{FF2B5EF4-FFF2-40B4-BE49-F238E27FC236}">
                <a16:creationId xmlns:a16="http://schemas.microsoft.com/office/drawing/2014/main" id="{A8858451-5B78-43BD-B364-58CE823DF531}"/>
              </a:ext>
            </a:extLst>
          </p:cNvPr>
          <p:cNvPicPr>
            <a:picLocks noChangeAspect="1"/>
          </p:cNvPicPr>
          <p:nvPr/>
        </p:nvPicPr>
        <p:blipFill>
          <a:blip r:embed="rId2"/>
          <a:stretch>
            <a:fillRect/>
          </a:stretch>
        </p:blipFill>
        <p:spPr>
          <a:xfrm>
            <a:off x="609600" y="4240374"/>
            <a:ext cx="8105775" cy="1543050"/>
          </a:xfrm>
          <a:prstGeom prst="rect">
            <a:avLst/>
          </a:prstGeom>
        </p:spPr>
      </p:pic>
    </p:spTree>
    <p:extLst>
      <p:ext uri="{BB962C8B-B14F-4D97-AF65-F5344CB8AC3E}">
        <p14:creationId xmlns:p14="http://schemas.microsoft.com/office/powerpoint/2010/main" val="210544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5B8A-34E2-45B6-8A22-75C237BAEDA9}"/>
              </a:ext>
            </a:extLst>
          </p:cNvPr>
          <p:cNvSpPr>
            <a:spLocks noGrp="1"/>
          </p:cNvSpPr>
          <p:nvPr>
            <p:ph type="title"/>
          </p:nvPr>
        </p:nvSpPr>
        <p:spPr>
          <a:xfrm>
            <a:off x="444500" y="359409"/>
            <a:ext cx="5727700" cy="861774"/>
          </a:xfrm>
        </p:spPr>
        <p:txBody>
          <a:bodyPr/>
          <a:lstStyle/>
          <a:p>
            <a:r>
              <a:rPr lang="en-US" sz="2800" b="1" i="0" dirty="0">
                <a:solidFill>
                  <a:srgbClr val="282C33"/>
                </a:solidFill>
                <a:effectLst/>
                <a:latin typeface="Graphik"/>
              </a:rPr>
              <a:t>execution environment node</a:t>
            </a:r>
            <a:endParaRPr lang="x-none" b="1" dirty="0"/>
          </a:p>
        </p:txBody>
      </p:sp>
      <p:sp>
        <p:nvSpPr>
          <p:cNvPr id="3" name="Text Placeholder 2">
            <a:extLst>
              <a:ext uri="{FF2B5EF4-FFF2-40B4-BE49-F238E27FC236}">
                <a16:creationId xmlns:a16="http://schemas.microsoft.com/office/drawing/2014/main" id="{596F4237-48A1-4D9F-84FE-64EC30F721C9}"/>
              </a:ext>
            </a:extLst>
          </p:cNvPr>
          <p:cNvSpPr>
            <a:spLocks noGrp="1"/>
          </p:cNvSpPr>
          <p:nvPr>
            <p:ph type="body" idx="1"/>
          </p:nvPr>
        </p:nvSpPr>
        <p:spPr>
          <a:xfrm>
            <a:off x="535940" y="1074576"/>
            <a:ext cx="7769225" cy="3600986"/>
          </a:xfrm>
        </p:spPr>
        <p:txBody>
          <a:bodyPr/>
          <a:lstStyle/>
          <a:p>
            <a:pPr algn="l"/>
            <a:r>
              <a:rPr lang="en-US" b="0" i="0" dirty="0">
                <a:solidFill>
                  <a:srgbClr val="282C33"/>
                </a:solidFill>
                <a:effectLst/>
                <a:latin typeface="Graphik"/>
              </a:rPr>
              <a:t>An execution environment node, or EEN, is any computer system that resides within a device node.</a:t>
            </a:r>
            <a:r>
              <a:rPr lang="en-US" b="0" i="0" dirty="0">
                <a:solidFill>
                  <a:srgbClr val="222222"/>
                </a:solidFill>
                <a:effectLst/>
                <a:latin typeface="Source Sans Pro" panose="020B0503030403020204" pitchFamily="34" charset="0"/>
              </a:rPr>
              <a:t> </a:t>
            </a:r>
          </a:p>
          <a:p>
            <a:pPr algn="l"/>
            <a:r>
              <a:rPr lang="en-US" b="0" i="0" dirty="0">
                <a:solidFill>
                  <a:srgbClr val="222222"/>
                </a:solidFill>
                <a:effectLst/>
                <a:latin typeface="Source Sans Pro" panose="020B0503030403020204" pitchFamily="34" charset="0"/>
              </a:rPr>
              <a:t>It is a node that represents an environment in which software is going to execute. For example, Java applications are executed in java virtual machine (JVM). JVM is considered as an execution environment for Java applications. </a:t>
            </a:r>
            <a:r>
              <a:rPr lang="en-US" b="0" i="0" dirty="0">
                <a:solidFill>
                  <a:srgbClr val="282C33"/>
                </a:solidFill>
                <a:effectLst/>
                <a:latin typeface="Graphik"/>
              </a:rPr>
              <a:t>It could be an operating system, or another servlet container.</a:t>
            </a:r>
          </a:p>
          <a:p>
            <a:endParaRPr lang="x-none" dirty="0"/>
          </a:p>
        </p:txBody>
      </p:sp>
      <p:pic>
        <p:nvPicPr>
          <p:cNvPr id="7" name="Picture 6">
            <a:extLst>
              <a:ext uri="{FF2B5EF4-FFF2-40B4-BE49-F238E27FC236}">
                <a16:creationId xmlns:a16="http://schemas.microsoft.com/office/drawing/2014/main" id="{45AF4ABA-6C53-478F-A3A4-75195DDF1830}"/>
              </a:ext>
            </a:extLst>
          </p:cNvPr>
          <p:cNvPicPr>
            <a:picLocks noChangeAspect="1"/>
          </p:cNvPicPr>
          <p:nvPr/>
        </p:nvPicPr>
        <p:blipFill>
          <a:blip r:embed="rId3"/>
          <a:stretch>
            <a:fillRect/>
          </a:stretch>
        </p:blipFill>
        <p:spPr>
          <a:xfrm>
            <a:off x="838835" y="4703842"/>
            <a:ext cx="3200400" cy="1381125"/>
          </a:xfrm>
          <a:prstGeom prst="rect">
            <a:avLst/>
          </a:prstGeom>
        </p:spPr>
      </p:pic>
      <p:pic>
        <p:nvPicPr>
          <p:cNvPr id="9" name="Picture 8">
            <a:extLst>
              <a:ext uri="{FF2B5EF4-FFF2-40B4-BE49-F238E27FC236}">
                <a16:creationId xmlns:a16="http://schemas.microsoft.com/office/drawing/2014/main" id="{A3360312-062B-441B-96A5-E4A1FC7E3785}"/>
              </a:ext>
            </a:extLst>
          </p:cNvPr>
          <p:cNvPicPr>
            <a:picLocks noChangeAspect="1"/>
          </p:cNvPicPr>
          <p:nvPr/>
        </p:nvPicPr>
        <p:blipFill>
          <a:blip r:embed="rId4"/>
          <a:stretch>
            <a:fillRect/>
          </a:stretch>
        </p:blipFill>
        <p:spPr>
          <a:xfrm>
            <a:off x="5638800" y="4703842"/>
            <a:ext cx="2447925" cy="1381125"/>
          </a:xfrm>
          <a:prstGeom prst="rect">
            <a:avLst/>
          </a:prstGeom>
        </p:spPr>
      </p:pic>
      <p:sp>
        <p:nvSpPr>
          <p:cNvPr id="10" name="TextBox 9">
            <a:extLst>
              <a:ext uri="{FF2B5EF4-FFF2-40B4-BE49-F238E27FC236}">
                <a16:creationId xmlns:a16="http://schemas.microsoft.com/office/drawing/2014/main" id="{6E26D70E-E1E2-402E-BBBD-BD03BC9DB8B1}"/>
              </a:ext>
            </a:extLst>
          </p:cNvPr>
          <p:cNvSpPr txBox="1"/>
          <p:nvPr/>
        </p:nvSpPr>
        <p:spPr>
          <a:xfrm flipH="1">
            <a:off x="4724400" y="5202556"/>
            <a:ext cx="685800" cy="369332"/>
          </a:xfrm>
          <a:prstGeom prst="rect">
            <a:avLst/>
          </a:prstGeom>
          <a:noFill/>
        </p:spPr>
        <p:txBody>
          <a:bodyPr wrap="square" rtlCol="0">
            <a:spAutoFit/>
          </a:bodyPr>
          <a:lstStyle/>
          <a:p>
            <a:r>
              <a:rPr lang="en-US" dirty="0"/>
              <a:t>Or</a:t>
            </a:r>
            <a:endParaRPr lang="x-none" dirty="0"/>
          </a:p>
        </p:txBody>
      </p:sp>
    </p:spTree>
    <p:extLst>
      <p:ext uri="{BB962C8B-B14F-4D97-AF65-F5344CB8AC3E}">
        <p14:creationId xmlns:p14="http://schemas.microsoft.com/office/powerpoint/2010/main" val="162117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7632700" cy="756919"/>
          </a:xfrm>
        </p:spPr>
        <p:txBody>
          <a:bodyPr/>
          <a:lstStyle/>
          <a:p>
            <a:r>
              <a:rPr lang="en-US" spc="-210" dirty="0"/>
              <a:t>Component</a:t>
            </a:r>
            <a:r>
              <a:rPr lang="en-US" spc="-290" dirty="0"/>
              <a:t> </a:t>
            </a:r>
            <a:r>
              <a:rPr lang="en-US" spc="-245" dirty="0"/>
              <a:t>(UML)</a:t>
            </a:r>
            <a:endParaRPr lang="en-US" dirty="0"/>
          </a:p>
        </p:txBody>
      </p:sp>
      <p:sp>
        <p:nvSpPr>
          <p:cNvPr id="3" name="Text Placeholder 2"/>
          <p:cNvSpPr>
            <a:spLocks noGrp="1"/>
          </p:cNvSpPr>
          <p:nvPr>
            <p:ph type="body" idx="1"/>
          </p:nvPr>
        </p:nvSpPr>
        <p:spPr>
          <a:xfrm>
            <a:off x="437969" y="1371600"/>
            <a:ext cx="7769225" cy="2800767"/>
          </a:xfrm>
        </p:spPr>
        <p:txBody>
          <a:bodyPr/>
          <a:lstStyle/>
          <a:p>
            <a:r>
              <a:rPr lang="en-US" dirty="0"/>
              <a:t>Components are used to create reusable pieces of code.</a:t>
            </a:r>
          </a:p>
          <a:p>
            <a:r>
              <a:rPr lang="en-US" dirty="0"/>
              <a:t>Components are combined to create whole program</a:t>
            </a:r>
          </a:p>
          <a:p>
            <a:r>
              <a:rPr lang="en-US" dirty="0"/>
              <a:t>Components must communicate through interfaces it must be loosely couple</a:t>
            </a:r>
          </a:p>
          <a:p>
            <a:r>
              <a:rPr lang="en-US" dirty="0"/>
              <a:t>A component is similar to a black box whose external behavior is defined by a provided interface and required interfaces.</a:t>
            </a:r>
          </a:p>
        </p:txBody>
      </p:sp>
    </p:spTree>
    <p:extLst>
      <p:ext uri="{BB962C8B-B14F-4D97-AF65-F5344CB8AC3E}">
        <p14:creationId xmlns:p14="http://schemas.microsoft.com/office/powerpoint/2010/main" val="156127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80F2-034E-46CD-8ED9-A6A53EC4AA75}"/>
              </a:ext>
            </a:extLst>
          </p:cNvPr>
          <p:cNvSpPr>
            <a:spLocks noGrp="1"/>
          </p:cNvSpPr>
          <p:nvPr>
            <p:ph type="title"/>
          </p:nvPr>
        </p:nvSpPr>
        <p:spPr>
          <a:xfrm>
            <a:off x="444500" y="359409"/>
            <a:ext cx="4084954" cy="1785104"/>
          </a:xfrm>
        </p:spPr>
        <p:txBody>
          <a:bodyPr/>
          <a:lstStyle/>
          <a:p>
            <a:r>
              <a:rPr lang="en-US" sz="3600" b="1" i="0" dirty="0">
                <a:solidFill>
                  <a:srgbClr val="222222"/>
                </a:solidFill>
                <a:effectLst/>
                <a:latin typeface="Source Sans Pro" panose="020B0503030403020204" pitchFamily="34" charset="0"/>
              </a:rPr>
              <a:t>artifact</a:t>
            </a:r>
            <a:br>
              <a:rPr lang="en-US" sz="3600" b="1" i="0" dirty="0">
                <a:solidFill>
                  <a:srgbClr val="222222"/>
                </a:solidFill>
                <a:effectLst/>
                <a:latin typeface="Source Sans Pro" panose="020B0503030403020204" pitchFamily="34" charset="0"/>
              </a:rPr>
            </a:br>
            <a:endParaRPr lang="x-none" sz="8000" dirty="0"/>
          </a:p>
        </p:txBody>
      </p:sp>
      <p:sp>
        <p:nvSpPr>
          <p:cNvPr id="3" name="Text Placeholder 2">
            <a:extLst>
              <a:ext uri="{FF2B5EF4-FFF2-40B4-BE49-F238E27FC236}">
                <a16:creationId xmlns:a16="http://schemas.microsoft.com/office/drawing/2014/main" id="{9FB44372-9468-4B5E-AFF1-6470A80AD969}"/>
              </a:ext>
            </a:extLst>
          </p:cNvPr>
          <p:cNvSpPr>
            <a:spLocks noGrp="1"/>
          </p:cNvSpPr>
          <p:nvPr>
            <p:ph type="body" idx="1"/>
          </p:nvPr>
        </p:nvSpPr>
        <p:spPr>
          <a:xfrm>
            <a:off x="535940" y="1074576"/>
            <a:ext cx="7769225" cy="5601533"/>
          </a:xfrm>
        </p:spPr>
        <p:txBody>
          <a:bodyPr/>
          <a:lstStyle/>
          <a:p>
            <a:pPr algn="l"/>
            <a:r>
              <a:rPr lang="en-US" b="0" i="0" dirty="0">
                <a:solidFill>
                  <a:srgbClr val="222222"/>
                </a:solidFill>
                <a:effectLst/>
                <a:latin typeface="Source Sans Pro" panose="020B0503030403020204" pitchFamily="34" charset="0"/>
              </a:rPr>
              <a:t>An artifact represents the specification of a concrete real-world entity related to software development. You can use the artifact to describe a framework which is used during the software development process or an executable file. Artifacts are deployed on the nodes. The most common artifacts are as follows,</a:t>
            </a:r>
          </a:p>
          <a:p>
            <a:pPr algn="l">
              <a:buFont typeface="+mj-lt"/>
              <a:buAutoNum type="arabicPeriod"/>
            </a:pPr>
            <a:r>
              <a:rPr lang="en-US" b="0" i="0" dirty="0">
                <a:solidFill>
                  <a:srgbClr val="222222"/>
                </a:solidFill>
                <a:effectLst/>
                <a:latin typeface="Source Sans Pro" panose="020B0503030403020204" pitchFamily="34" charset="0"/>
              </a:rPr>
              <a:t>Source files</a:t>
            </a:r>
          </a:p>
          <a:p>
            <a:pPr algn="l">
              <a:buFont typeface="+mj-lt"/>
              <a:buAutoNum type="arabicPeriod"/>
            </a:pPr>
            <a:r>
              <a:rPr lang="en-US" b="0" i="0" dirty="0">
                <a:solidFill>
                  <a:srgbClr val="222222"/>
                </a:solidFill>
                <a:effectLst/>
                <a:latin typeface="Source Sans Pro" panose="020B0503030403020204" pitchFamily="34" charset="0"/>
              </a:rPr>
              <a:t>Executable files</a:t>
            </a:r>
          </a:p>
          <a:p>
            <a:pPr algn="l">
              <a:buFont typeface="+mj-lt"/>
              <a:buAutoNum type="arabicPeriod"/>
            </a:pPr>
            <a:r>
              <a:rPr lang="en-US" b="0" i="0" dirty="0">
                <a:solidFill>
                  <a:srgbClr val="222222"/>
                </a:solidFill>
                <a:effectLst/>
                <a:latin typeface="Source Sans Pro" panose="020B0503030403020204" pitchFamily="34" charset="0"/>
              </a:rPr>
              <a:t>Database tables</a:t>
            </a:r>
          </a:p>
          <a:p>
            <a:pPr algn="l">
              <a:buFont typeface="+mj-lt"/>
              <a:buAutoNum type="arabicPeriod"/>
            </a:pPr>
            <a:r>
              <a:rPr lang="en-US" b="0" i="0" dirty="0">
                <a:solidFill>
                  <a:srgbClr val="222222"/>
                </a:solidFill>
                <a:effectLst/>
                <a:latin typeface="Source Sans Pro" panose="020B0503030403020204" pitchFamily="34" charset="0"/>
              </a:rPr>
              <a:t>Scripts</a:t>
            </a:r>
          </a:p>
          <a:p>
            <a:pPr algn="l">
              <a:buFont typeface="+mj-lt"/>
              <a:buAutoNum type="arabicPeriod"/>
            </a:pPr>
            <a:r>
              <a:rPr lang="en-US" b="0" i="0" dirty="0">
                <a:solidFill>
                  <a:srgbClr val="222222"/>
                </a:solidFill>
                <a:effectLst/>
                <a:latin typeface="Source Sans Pro" panose="020B0503030403020204" pitchFamily="34" charset="0"/>
              </a:rPr>
              <a:t>DLL files</a:t>
            </a:r>
          </a:p>
          <a:p>
            <a:pPr algn="l">
              <a:buFont typeface="+mj-lt"/>
              <a:buAutoNum type="arabicPeriod"/>
            </a:pPr>
            <a:r>
              <a:rPr lang="en-US" b="0" i="0" dirty="0">
                <a:solidFill>
                  <a:srgbClr val="222222"/>
                </a:solidFill>
                <a:effectLst/>
                <a:latin typeface="Source Sans Pro" panose="020B0503030403020204" pitchFamily="34" charset="0"/>
              </a:rPr>
              <a:t>User manuals or documentation</a:t>
            </a:r>
          </a:p>
          <a:p>
            <a:pPr algn="l">
              <a:buFont typeface="+mj-lt"/>
              <a:buAutoNum type="arabicPeriod"/>
            </a:pPr>
            <a:r>
              <a:rPr lang="en-US" b="0" i="0" dirty="0">
                <a:solidFill>
                  <a:srgbClr val="222222"/>
                </a:solidFill>
                <a:effectLst/>
                <a:latin typeface="Source Sans Pro" panose="020B0503030403020204" pitchFamily="34" charset="0"/>
              </a:rPr>
              <a:t>Output files</a:t>
            </a:r>
          </a:p>
          <a:p>
            <a:endParaRPr lang="x-none" dirty="0"/>
          </a:p>
        </p:txBody>
      </p:sp>
      <p:pic>
        <p:nvPicPr>
          <p:cNvPr id="5" name="Picture 4">
            <a:extLst>
              <a:ext uri="{FF2B5EF4-FFF2-40B4-BE49-F238E27FC236}">
                <a16:creationId xmlns:a16="http://schemas.microsoft.com/office/drawing/2014/main" id="{7652B54B-EA73-44E1-AA22-CEB8A6969C6E}"/>
              </a:ext>
            </a:extLst>
          </p:cNvPr>
          <p:cNvPicPr>
            <a:picLocks noChangeAspect="1"/>
          </p:cNvPicPr>
          <p:nvPr/>
        </p:nvPicPr>
        <p:blipFill>
          <a:blip r:embed="rId2"/>
          <a:stretch>
            <a:fillRect/>
          </a:stretch>
        </p:blipFill>
        <p:spPr>
          <a:xfrm>
            <a:off x="5440444" y="3733800"/>
            <a:ext cx="3695700" cy="2324100"/>
          </a:xfrm>
          <a:prstGeom prst="rect">
            <a:avLst/>
          </a:prstGeom>
        </p:spPr>
      </p:pic>
    </p:spTree>
    <p:extLst>
      <p:ext uri="{BB962C8B-B14F-4D97-AF65-F5344CB8AC3E}">
        <p14:creationId xmlns:p14="http://schemas.microsoft.com/office/powerpoint/2010/main" val="269304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C3D7-58A6-4609-958A-37F282D427C8}"/>
              </a:ext>
            </a:extLst>
          </p:cNvPr>
          <p:cNvSpPr>
            <a:spLocks noGrp="1"/>
          </p:cNvSpPr>
          <p:nvPr>
            <p:ph type="title"/>
          </p:nvPr>
        </p:nvSpPr>
        <p:spPr>
          <a:xfrm>
            <a:off x="444500" y="359410"/>
            <a:ext cx="8470900" cy="492443"/>
          </a:xfrm>
        </p:spPr>
        <p:txBody>
          <a:bodyPr/>
          <a:lstStyle/>
          <a:p>
            <a:r>
              <a:rPr lang="en-US" sz="3200" dirty="0"/>
              <a:t>Different ways to link artifacts to nodes</a:t>
            </a:r>
            <a:endParaRPr lang="x-none" sz="3200" dirty="0"/>
          </a:p>
        </p:txBody>
      </p:sp>
      <p:pic>
        <p:nvPicPr>
          <p:cNvPr id="5" name="Picture 4">
            <a:extLst>
              <a:ext uri="{FF2B5EF4-FFF2-40B4-BE49-F238E27FC236}">
                <a16:creationId xmlns:a16="http://schemas.microsoft.com/office/drawing/2014/main" id="{8C3BE45F-47A2-45F6-996A-FB7B526D9BA7}"/>
              </a:ext>
            </a:extLst>
          </p:cNvPr>
          <p:cNvPicPr>
            <a:picLocks noChangeAspect="1"/>
          </p:cNvPicPr>
          <p:nvPr/>
        </p:nvPicPr>
        <p:blipFill>
          <a:blip r:embed="rId2"/>
          <a:stretch>
            <a:fillRect/>
          </a:stretch>
        </p:blipFill>
        <p:spPr>
          <a:xfrm>
            <a:off x="107950" y="1442563"/>
            <a:ext cx="9144000" cy="5384800"/>
          </a:xfrm>
          <a:prstGeom prst="rect">
            <a:avLst/>
          </a:prstGeom>
        </p:spPr>
      </p:pic>
    </p:spTree>
    <p:extLst>
      <p:ext uri="{BB962C8B-B14F-4D97-AF65-F5344CB8AC3E}">
        <p14:creationId xmlns:p14="http://schemas.microsoft.com/office/powerpoint/2010/main" val="3565988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A6C-314D-4867-94E0-1FBD11C89B54}"/>
              </a:ext>
            </a:extLst>
          </p:cNvPr>
          <p:cNvSpPr>
            <a:spLocks noGrp="1"/>
          </p:cNvSpPr>
          <p:nvPr>
            <p:ph type="title"/>
          </p:nvPr>
        </p:nvSpPr>
        <p:spPr>
          <a:xfrm>
            <a:off x="444500" y="359409"/>
            <a:ext cx="4889500" cy="1477328"/>
          </a:xfrm>
        </p:spPr>
        <p:txBody>
          <a:bodyPr/>
          <a:lstStyle/>
          <a:p>
            <a:r>
              <a:rPr lang="en-US" b="1" i="0" dirty="0">
                <a:solidFill>
                  <a:srgbClr val="282C33"/>
                </a:solidFill>
                <a:effectLst/>
                <a:latin typeface="Graphik"/>
              </a:rPr>
              <a:t>Database</a:t>
            </a:r>
            <a:br>
              <a:rPr lang="en-US" b="1" i="0" dirty="0">
                <a:solidFill>
                  <a:srgbClr val="282C33"/>
                </a:solidFill>
                <a:effectLst/>
                <a:latin typeface="Graphik"/>
              </a:rPr>
            </a:br>
            <a:endParaRPr lang="x-none" dirty="0"/>
          </a:p>
        </p:txBody>
      </p:sp>
      <p:sp>
        <p:nvSpPr>
          <p:cNvPr id="3" name="Text Placeholder 2">
            <a:extLst>
              <a:ext uri="{FF2B5EF4-FFF2-40B4-BE49-F238E27FC236}">
                <a16:creationId xmlns:a16="http://schemas.microsoft.com/office/drawing/2014/main" id="{F9CCF481-1805-4B2D-8992-E7AD131E7E1B}"/>
              </a:ext>
            </a:extLst>
          </p:cNvPr>
          <p:cNvSpPr>
            <a:spLocks noGrp="1"/>
          </p:cNvSpPr>
          <p:nvPr>
            <p:ph type="body" idx="1"/>
          </p:nvPr>
        </p:nvSpPr>
        <p:spPr>
          <a:xfrm>
            <a:off x="535940" y="1074576"/>
            <a:ext cx="7769225" cy="1600438"/>
          </a:xfrm>
        </p:spPr>
        <p:txBody>
          <a:bodyPr/>
          <a:lstStyle/>
          <a:p>
            <a:r>
              <a:rPr lang="en-US" b="0" i="0" dirty="0">
                <a:solidFill>
                  <a:srgbClr val="282C33"/>
                </a:solidFill>
                <a:effectLst/>
                <a:latin typeface="Graphik"/>
              </a:rPr>
              <a:t>Databases represent any data stored by the deployed system. In some instances, you'll see a database represented as just another node, but sometimes you will see this shape as a database.</a:t>
            </a:r>
            <a:endParaRPr lang="x-none" dirty="0"/>
          </a:p>
        </p:txBody>
      </p:sp>
      <p:pic>
        <p:nvPicPr>
          <p:cNvPr id="5" name="Picture 4">
            <a:extLst>
              <a:ext uri="{FF2B5EF4-FFF2-40B4-BE49-F238E27FC236}">
                <a16:creationId xmlns:a16="http://schemas.microsoft.com/office/drawing/2014/main" id="{B7C6CB5A-C04D-400E-BD42-7F08EBC9D4AE}"/>
              </a:ext>
            </a:extLst>
          </p:cNvPr>
          <p:cNvPicPr>
            <a:picLocks noChangeAspect="1"/>
          </p:cNvPicPr>
          <p:nvPr/>
        </p:nvPicPr>
        <p:blipFill>
          <a:blip r:embed="rId3"/>
          <a:stretch>
            <a:fillRect/>
          </a:stretch>
        </p:blipFill>
        <p:spPr>
          <a:xfrm>
            <a:off x="416560" y="3154364"/>
            <a:ext cx="8191500" cy="1866900"/>
          </a:xfrm>
          <a:prstGeom prst="rect">
            <a:avLst/>
          </a:prstGeom>
        </p:spPr>
      </p:pic>
    </p:spTree>
    <p:extLst>
      <p:ext uri="{BB962C8B-B14F-4D97-AF65-F5344CB8AC3E}">
        <p14:creationId xmlns:p14="http://schemas.microsoft.com/office/powerpoint/2010/main" val="2516233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1D25-0C72-447E-889C-D49AEF8E8093}"/>
              </a:ext>
            </a:extLst>
          </p:cNvPr>
          <p:cNvSpPr>
            <a:spLocks noGrp="1"/>
          </p:cNvSpPr>
          <p:nvPr>
            <p:ph type="title"/>
          </p:nvPr>
        </p:nvSpPr>
        <p:spPr>
          <a:xfrm>
            <a:off x="444500" y="359409"/>
            <a:ext cx="4813300" cy="756919"/>
          </a:xfrm>
        </p:spPr>
        <p:txBody>
          <a:bodyPr/>
          <a:lstStyle/>
          <a:p>
            <a:r>
              <a:rPr lang="en-US"/>
              <a:t>interface</a:t>
            </a:r>
            <a:endParaRPr lang="x-none" dirty="0"/>
          </a:p>
        </p:txBody>
      </p:sp>
      <p:pic>
        <p:nvPicPr>
          <p:cNvPr id="5" name="Picture 4">
            <a:extLst>
              <a:ext uri="{FF2B5EF4-FFF2-40B4-BE49-F238E27FC236}">
                <a16:creationId xmlns:a16="http://schemas.microsoft.com/office/drawing/2014/main" id="{8AABC858-3270-49C6-82D3-ED417E33331D}"/>
              </a:ext>
            </a:extLst>
          </p:cNvPr>
          <p:cNvPicPr>
            <a:picLocks noChangeAspect="1"/>
          </p:cNvPicPr>
          <p:nvPr/>
        </p:nvPicPr>
        <p:blipFill>
          <a:blip r:embed="rId2"/>
          <a:stretch>
            <a:fillRect/>
          </a:stretch>
        </p:blipFill>
        <p:spPr>
          <a:xfrm>
            <a:off x="3295650" y="1261266"/>
            <a:ext cx="1962150" cy="2000250"/>
          </a:xfrm>
          <a:prstGeom prst="rect">
            <a:avLst/>
          </a:prstGeom>
        </p:spPr>
      </p:pic>
    </p:spTree>
    <p:extLst>
      <p:ext uri="{BB962C8B-B14F-4D97-AF65-F5344CB8AC3E}">
        <p14:creationId xmlns:p14="http://schemas.microsoft.com/office/powerpoint/2010/main" val="1456747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E892-8F5A-4F20-91FE-9EA2D320036E}"/>
              </a:ext>
            </a:extLst>
          </p:cNvPr>
          <p:cNvSpPr>
            <a:spLocks noGrp="1"/>
          </p:cNvSpPr>
          <p:nvPr>
            <p:ph type="title"/>
          </p:nvPr>
        </p:nvSpPr>
        <p:spPr>
          <a:xfrm>
            <a:off x="444500" y="359409"/>
            <a:ext cx="8089900" cy="1477328"/>
          </a:xfrm>
        </p:spPr>
        <p:txBody>
          <a:bodyPr/>
          <a:lstStyle/>
          <a:p>
            <a:r>
              <a:rPr lang="en-US" spc="-440" dirty="0"/>
              <a:t>A </a:t>
            </a:r>
            <a:r>
              <a:rPr lang="en-US" spc="-175" dirty="0"/>
              <a:t>Deployment</a:t>
            </a:r>
            <a:r>
              <a:rPr lang="en-US" spc="-190" dirty="0"/>
              <a:t> </a:t>
            </a:r>
            <a:r>
              <a:rPr lang="en-US" spc="-275" dirty="0"/>
              <a:t>Diagram</a:t>
            </a:r>
            <a:endParaRPr lang="x-none" dirty="0"/>
          </a:p>
        </p:txBody>
      </p:sp>
      <p:pic>
        <p:nvPicPr>
          <p:cNvPr id="5" name="Picture 4">
            <a:extLst>
              <a:ext uri="{FF2B5EF4-FFF2-40B4-BE49-F238E27FC236}">
                <a16:creationId xmlns:a16="http://schemas.microsoft.com/office/drawing/2014/main" id="{39A166FF-C270-4DB5-A261-5875A5DD9C26}"/>
              </a:ext>
            </a:extLst>
          </p:cNvPr>
          <p:cNvPicPr>
            <a:picLocks noChangeAspect="1"/>
          </p:cNvPicPr>
          <p:nvPr/>
        </p:nvPicPr>
        <p:blipFill>
          <a:blip r:embed="rId2"/>
          <a:stretch>
            <a:fillRect/>
          </a:stretch>
        </p:blipFill>
        <p:spPr>
          <a:xfrm>
            <a:off x="76200" y="1144608"/>
            <a:ext cx="9067799" cy="5741672"/>
          </a:xfrm>
          <a:prstGeom prst="rect">
            <a:avLst/>
          </a:prstGeom>
        </p:spPr>
      </p:pic>
    </p:spTree>
    <p:extLst>
      <p:ext uri="{BB962C8B-B14F-4D97-AF65-F5344CB8AC3E}">
        <p14:creationId xmlns:p14="http://schemas.microsoft.com/office/powerpoint/2010/main" val="36496816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6005830" cy="788035"/>
          </a:xfrm>
          <a:prstGeom prst="rect">
            <a:avLst/>
          </a:prstGeom>
        </p:spPr>
        <p:txBody>
          <a:bodyPr vert="horz" wrap="square" lIns="0" tIns="12700" rIns="0" bIns="0" rtlCol="0">
            <a:spAutoFit/>
          </a:bodyPr>
          <a:lstStyle/>
          <a:p>
            <a:pPr marL="12700">
              <a:lnSpc>
                <a:spcPct val="100000"/>
              </a:lnSpc>
              <a:spcBef>
                <a:spcPts val="100"/>
              </a:spcBef>
            </a:pPr>
            <a:r>
              <a:rPr sz="5000" spc="-440" dirty="0"/>
              <a:t>A </a:t>
            </a:r>
            <a:r>
              <a:rPr sz="5000" spc="-175" dirty="0"/>
              <a:t>Deployment</a:t>
            </a:r>
            <a:r>
              <a:rPr sz="5000" spc="-190" dirty="0"/>
              <a:t> </a:t>
            </a:r>
            <a:r>
              <a:rPr sz="5000" spc="-275" dirty="0"/>
              <a:t>Diagram</a:t>
            </a:r>
            <a:endParaRPr sz="5000" dirty="0"/>
          </a:p>
        </p:txBody>
      </p:sp>
      <p:sp>
        <p:nvSpPr>
          <p:cNvPr id="8" name="object 8"/>
          <p:cNvSpPr/>
          <p:nvPr/>
        </p:nvSpPr>
        <p:spPr>
          <a:xfrm>
            <a:off x="1064935" y="1908202"/>
            <a:ext cx="2212975" cy="991235"/>
          </a:xfrm>
          <a:custGeom>
            <a:avLst/>
            <a:gdLst/>
            <a:ahLst/>
            <a:cxnLst/>
            <a:rect l="l" t="t" r="r" b="b"/>
            <a:pathLst>
              <a:path w="2212975" h="991235">
                <a:moveTo>
                  <a:pt x="1418588" y="897100"/>
                </a:moveTo>
                <a:lnTo>
                  <a:pt x="844890" y="897100"/>
                </a:lnTo>
                <a:lnTo>
                  <a:pt x="882103" y="925572"/>
                </a:lnTo>
                <a:lnTo>
                  <a:pt x="926376" y="949519"/>
                </a:lnTo>
                <a:lnTo>
                  <a:pt x="976674" y="968466"/>
                </a:lnTo>
                <a:lnTo>
                  <a:pt x="1031961" y="981936"/>
                </a:lnTo>
                <a:lnTo>
                  <a:pt x="1086871" y="989212"/>
                </a:lnTo>
                <a:lnTo>
                  <a:pt x="1141513" y="990964"/>
                </a:lnTo>
                <a:lnTo>
                  <a:pt x="1194999" y="987483"/>
                </a:lnTo>
                <a:lnTo>
                  <a:pt x="1246444" y="979058"/>
                </a:lnTo>
                <a:lnTo>
                  <a:pt x="1294962" y="965981"/>
                </a:lnTo>
                <a:lnTo>
                  <a:pt x="1339665" y="948542"/>
                </a:lnTo>
                <a:lnTo>
                  <a:pt x="1379669" y="927030"/>
                </a:lnTo>
                <a:lnTo>
                  <a:pt x="1414086" y="901737"/>
                </a:lnTo>
                <a:lnTo>
                  <a:pt x="1418588" y="897100"/>
                </a:lnTo>
                <a:close/>
              </a:path>
              <a:path w="2212975" h="991235">
                <a:moveTo>
                  <a:pt x="554589" y="87314"/>
                </a:moveTo>
                <a:lnTo>
                  <a:pt x="497037" y="89126"/>
                </a:lnTo>
                <a:lnTo>
                  <a:pt x="436279" y="97579"/>
                </a:lnTo>
                <a:lnTo>
                  <a:pt x="380547" y="112077"/>
                </a:lnTo>
                <a:lnTo>
                  <a:pt x="330677" y="131948"/>
                </a:lnTo>
                <a:lnTo>
                  <a:pt x="287504" y="156520"/>
                </a:lnTo>
                <a:lnTo>
                  <a:pt x="251865" y="185120"/>
                </a:lnTo>
                <a:lnTo>
                  <a:pt x="224594" y="217076"/>
                </a:lnTo>
                <a:lnTo>
                  <a:pt x="206529" y="251716"/>
                </a:lnTo>
                <a:lnTo>
                  <a:pt x="198504" y="288369"/>
                </a:lnTo>
                <a:lnTo>
                  <a:pt x="201355" y="326362"/>
                </a:lnTo>
                <a:lnTo>
                  <a:pt x="199501" y="329410"/>
                </a:lnTo>
                <a:lnTo>
                  <a:pt x="148408" y="336434"/>
                </a:lnTo>
                <a:lnTo>
                  <a:pt x="102005" y="350365"/>
                </a:lnTo>
                <a:lnTo>
                  <a:pt x="62100" y="370486"/>
                </a:lnTo>
                <a:lnTo>
                  <a:pt x="30502" y="396085"/>
                </a:lnTo>
                <a:lnTo>
                  <a:pt x="7496" y="429836"/>
                </a:lnTo>
                <a:lnTo>
                  <a:pt x="0" y="464886"/>
                </a:lnTo>
                <a:lnTo>
                  <a:pt x="7256" y="499463"/>
                </a:lnTo>
                <a:lnTo>
                  <a:pt x="28510" y="531796"/>
                </a:lnTo>
                <a:lnTo>
                  <a:pt x="63003" y="560115"/>
                </a:lnTo>
                <a:lnTo>
                  <a:pt x="109979" y="582648"/>
                </a:lnTo>
                <a:lnTo>
                  <a:pt x="80805" y="606347"/>
                </a:lnTo>
                <a:lnTo>
                  <a:pt x="60944" y="632987"/>
                </a:lnTo>
                <a:lnTo>
                  <a:pt x="50932" y="661604"/>
                </a:lnTo>
                <a:lnTo>
                  <a:pt x="51305" y="691233"/>
                </a:lnTo>
                <a:lnTo>
                  <a:pt x="66125" y="726488"/>
                </a:lnTo>
                <a:lnTo>
                  <a:pt x="94662" y="757075"/>
                </a:lnTo>
                <a:lnTo>
                  <a:pt x="134556" y="781863"/>
                </a:lnTo>
                <a:lnTo>
                  <a:pt x="183449" y="799719"/>
                </a:lnTo>
                <a:lnTo>
                  <a:pt x="238980" y="809510"/>
                </a:lnTo>
                <a:lnTo>
                  <a:pt x="298790" y="810105"/>
                </a:lnTo>
                <a:lnTo>
                  <a:pt x="300187" y="811629"/>
                </a:lnTo>
                <a:lnTo>
                  <a:pt x="301584" y="813026"/>
                </a:lnTo>
                <a:lnTo>
                  <a:pt x="302981" y="814550"/>
                </a:lnTo>
                <a:lnTo>
                  <a:pt x="333684" y="841526"/>
                </a:lnTo>
                <a:lnTo>
                  <a:pt x="369166" y="865176"/>
                </a:lnTo>
                <a:lnTo>
                  <a:pt x="408781" y="885402"/>
                </a:lnTo>
                <a:lnTo>
                  <a:pt x="451886" y="902104"/>
                </a:lnTo>
                <a:lnTo>
                  <a:pt x="497833" y="915186"/>
                </a:lnTo>
                <a:lnTo>
                  <a:pt x="545979" y="924548"/>
                </a:lnTo>
                <a:lnTo>
                  <a:pt x="595678" y="930091"/>
                </a:lnTo>
                <a:lnTo>
                  <a:pt x="646285" y="931719"/>
                </a:lnTo>
                <a:lnTo>
                  <a:pt x="697155" y="929332"/>
                </a:lnTo>
                <a:lnTo>
                  <a:pt x="747642" y="922832"/>
                </a:lnTo>
                <a:lnTo>
                  <a:pt x="797102" y="912121"/>
                </a:lnTo>
                <a:lnTo>
                  <a:pt x="844890" y="897100"/>
                </a:lnTo>
                <a:lnTo>
                  <a:pt x="1418588" y="897100"/>
                </a:lnTo>
                <a:lnTo>
                  <a:pt x="1442031" y="872952"/>
                </a:lnTo>
                <a:lnTo>
                  <a:pt x="1462618" y="840966"/>
                </a:lnTo>
                <a:lnTo>
                  <a:pt x="1774647" y="840966"/>
                </a:lnTo>
                <a:lnTo>
                  <a:pt x="1826854" y="816518"/>
                </a:lnTo>
                <a:lnTo>
                  <a:pt x="1863337" y="789992"/>
                </a:lnTo>
                <a:lnTo>
                  <a:pt x="1891028" y="759471"/>
                </a:lnTo>
                <a:lnTo>
                  <a:pt x="1908730" y="725677"/>
                </a:lnTo>
                <a:lnTo>
                  <a:pt x="1915246" y="689328"/>
                </a:lnTo>
                <a:lnTo>
                  <a:pt x="1958783" y="683803"/>
                </a:lnTo>
                <a:lnTo>
                  <a:pt x="2000653" y="674945"/>
                </a:lnTo>
                <a:lnTo>
                  <a:pt x="2040333" y="662896"/>
                </a:lnTo>
                <a:lnTo>
                  <a:pt x="2077298" y="647799"/>
                </a:lnTo>
                <a:lnTo>
                  <a:pt x="2123293" y="621946"/>
                </a:lnTo>
                <a:lnTo>
                  <a:pt x="2159983" y="592361"/>
                </a:lnTo>
                <a:lnTo>
                  <a:pt x="2187186" y="559882"/>
                </a:lnTo>
                <a:lnTo>
                  <a:pt x="2204721" y="525349"/>
                </a:lnTo>
                <a:lnTo>
                  <a:pt x="2212407" y="489602"/>
                </a:lnTo>
                <a:lnTo>
                  <a:pt x="2210064" y="453479"/>
                </a:lnTo>
                <a:lnTo>
                  <a:pt x="2197511" y="417821"/>
                </a:lnTo>
                <a:lnTo>
                  <a:pt x="2174567" y="383466"/>
                </a:lnTo>
                <a:lnTo>
                  <a:pt x="2141052" y="351254"/>
                </a:lnTo>
                <a:lnTo>
                  <a:pt x="2146005" y="344142"/>
                </a:lnTo>
                <a:lnTo>
                  <a:pt x="2150196" y="336903"/>
                </a:lnTo>
                <a:lnTo>
                  <a:pt x="2153498" y="329410"/>
                </a:lnTo>
                <a:lnTo>
                  <a:pt x="2162990" y="291344"/>
                </a:lnTo>
                <a:lnTo>
                  <a:pt x="2158272" y="254166"/>
                </a:lnTo>
                <a:lnTo>
                  <a:pt x="2140501" y="219109"/>
                </a:lnTo>
                <a:lnTo>
                  <a:pt x="2110832" y="187401"/>
                </a:lnTo>
                <a:lnTo>
                  <a:pt x="2070418" y="160274"/>
                </a:lnTo>
                <a:lnTo>
                  <a:pt x="2020416" y="138959"/>
                </a:lnTo>
                <a:lnTo>
                  <a:pt x="1961982" y="124686"/>
                </a:lnTo>
                <a:lnTo>
                  <a:pt x="1958127" y="116050"/>
                </a:lnTo>
                <a:lnTo>
                  <a:pt x="718271" y="116050"/>
                </a:lnTo>
                <a:lnTo>
                  <a:pt x="666361" y="100931"/>
                </a:lnTo>
                <a:lnTo>
                  <a:pt x="611416" y="91301"/>
                </a:lnTo>
                <a:lnTo>
                  <a:pt x="554589" y="87314"/>
                </a:lnTo>
                <a:close/>
              </a:path>
              <a:path w="2212975" h="991235">
                <a:moveTo>
                  <a:pt x="1774647" y="840966"/>
                </a:moveTo>
                <a:lnTo>
                  <a:pt x="1462618" y="840966"/>
                </a:lnTo>
                <a:lnTo>
                  <a:pt x="1498551" y="852644"/>
                </a:lnTo>
                <a:lnTo>
                  <a:pt x="1536627" y="861143"/>
                </a:lnTo>
                <a:lnTo>
                  <a:pt x="1576275" y="866380"/>
                </a:lnTo>
                <a:lnTo>
                  <a:pt x="1616923" y="868271"/>
                </a:lnTo>
                <a:lnTo>
                  <a:pt x="1676612" y="864926"/>
                </a:lnTo>
                <a:lnTo>
                  <a:pt x="1732294" y="854706"/>
                </a:lnTo>
                <a:lnTo>
                  <a:pt x="1774647" y="840966"/>
                </a:lnTo>
                <a:close/>
              </a:path>
              <a:path w="2212975" h="991235">
                <a:moveTo>
                  <a:pt x="983339" y="28217"/>
                </a:moveTo>
                <a:lnTo>
                  <a:pt x="930601" y="28502"/>
                </a:lnTo>
                <a:lnTo>
                  <a:pt x="879307" y="34897"/>
                </a:lnTo>
                <a:lnTo>
                  <a:pt x="830941" y="47126"/>
                </a:lnTo>
                <a:lnTo>
                  <a:pt x="786989" y="64912"/>
                </a:lnTo>
                <a:lnTo>
                  <a:pt x="748938" y="87979"/>
                </a:lnTo>
                <a:lnTo>
                  <a:pt x="718271" y="116050"/>
                </a:lnTo>
                <a:lnTo>
                  <a:pt x="1958127" y="116050"/>
                </a:lnTo>
                <a:lnTo>
                  <a:pt x="1950722" y="99460"/>
                </a:lnTo>
                <a:lnTo>
                  <a:pt x="1932676" y="75949"/>
                </a:lnTo>
                <a:lnTo>
                  <a:pt x="1932203" y="75537"/>
                </a:lnTo>
                <a:lnTo>
                  <a:pt x="1150579" y="75537"/>
                </a:lnTo>
                <a:lnTo>
                  <a:pt x="1136015" y="67377"/>
                </a:lnTo>
                <a:lnTo>
                  <a:pt x="1120559" y="59884"/>
                </a:lnTo>
                <a:lnTo>
                  <a:pt x="1104269" y="53105"/>
                </a:lnTo>
                <a:lnTo>
                  <a:pt x="1087206" y="47089"/>
                </a:lnTo>
                <a:lnTo>
                  <a:pt x="1036036" y="34321"/>
                </a:lnTo>
                <a:lnTo>
                  <a:pt x="983339" y="28217"/>
                </a:lnTo>
                <a:close/>
              </a:path>
              <a:path w="2212975" h="991235">
                <a:moveTo>
                  <a:pt x="1352031" y="0"/>
                </a:moveTo>
                <a:lnTo>
                  <a:pt x="1303161" y="3106"/>
                </a:lnTo>
                <a:lnTo>
                  <a:pt x="1256781" y="12575"/>
                </a:lnTo>
                <a:lnTo>
                  <a:pt x="1214691" y="28045"/>
                </a:lnTo>
                <a:lnTo>
                  <a:pt x="1178690" y="49153"/>
                </a:lnTo>
                <a:lnTo>
                  <a:pt x="1150579" y="75537"/>
                </a:lnTo>
                <a:lnTo>
                  <a:pt x="1932203" y="75537"/>
                </a:lnTo>
                <a:lnTo>
                  <a:pt x="1908296" y="54677"/>
                </a:lnTo>
                <a:lnTo>
                  <a:pt x="1906687" y="53693"/>
                </a:lnTo>
                <a:lnTo>
                  <a:pt x="1527896" y="53693"/>
                </a:lnTo>
                <a:lnTo>
                  <a:pt x="1511284" y="41844"/>
                </a:lnTo>
                <a:lnTo>
                  <a:pt x="1492637" y="31293"/>
                </a:lnTo>
                <a:lnTo>
                  <a:pt x="1472156" y="22099"/>
                </a:lnTo>
                <a:lnTo>
                  <a:pt x="1450045" y="14323"/>
                </a:lnTo>
                <a:lnTo>
                  <a:pt x="1401592" y="3618"/>
                </a:lnTo>
                <a:lnTo>
                  <a:pt x="1352031" y="0"/>
                </a:lnTo>
                <a:close/>
              </a:path>
              <a:path w="2212975" h="991235">
                <a:moveTo>
                  <a:pt x="1697012" y="734"/>
                </a:moveTo>
                <a:lnTo>
                  <a:pt x="1650101" y="5865"/>
                </a:lnTo>
                <a:lnTo>
                  <a:pt x="1605340" y="16450"/>
                </a:lnTo>
                <a:lnTo>
                  <a:pt x="1564136" y="32416"/>
                </a:lnTo>
                <a:lnTo>
                  <a:pt x="1527896" y="53693"/>
                </a:lnTo>
                <a:lnTo>
                  <a:pt x="1906687" y="53693"/>
                </a:lnTo>
                <a:lnTo>
                  <a:pt x="1836585" y="18772"/>
                </a:lnTo>
                <a:lnTo>
                  <a:pt x="1791661" y="7115"/>
                </a:lnTo>
                <a:lnTo>
                  <a:pt x="1744667" y="1127"/>
                </a:lnTo>
                <a:lnTo>
                  <a:pt x="1697012" y="734"/>
                </a:lnTo>
                <a:close/>
              </a:path>
            </a:pathLst>
          </a:custGeom>
          <a:solidFill>
            <a:srgbClr val="F49100"/>
          </a:solidFill>
        </p:spPr>
        <p:txBody>
          <a:bodyPr wrap="square" lIns="0" tIns="0" rIns="0" bIns="0" rtlCol="0"/>
          <a:lstStyle/>
          <a:p>
            <a:endParaRPr/>
          </a:p>
        </p:txBody>
      </p:sp>
      <p:sp>
        <p:nvSpPr>
          <p:cNvPr id="9" name="object 9"/>
          <p:cNvSpPr/>
          <p:nvPr/>
        </p:nvSpPr>
        <p:spPr>
          <a:xfrm>
            <a:off x="1177391" y="3066160"/>
            <a:ext cx="55244" cy="55244"/>
          </a:xfrm>
          <a:custGeom>
            <a:avLst/>
            <a:gdLst/>
            <a:ahLst/>
            <a:cxnLst/>
            <a:rect l="l" t="t" r="r" b="b"/>
            <a:pathLst>
              <a:path w="55244" h="55244">
                <a:moveTo>
                  <a:pt x="27520" y="0"/>
                </a:moveTo>
                <a:lnTo>
                  <a:pt x="16807" y="2162"/>
                </a:lnTo>
                <a:lnTo>
                  <a:pt x="8059" y="8064"/>
                </a:lnTo>
                <a:lnTo>
                  <a:pt x="2162" y="16823"/>
                </a:lnTo>
                <a:lnTo>
                  <a:pt x="0" y="27559"/>
                </a:lnTo>
                <a:lnTo>
                  <a:pt x="2162" y="38294"/>
                </a:lnTo>
                <a:lnTo>
                  <a:pt x="8059" y="47053"/>
                </a:lnTo>
                <a:lnTo>
                  <a:pt x="16807" y="52955"/>
                </a:lnTo>
                <a:lnTo>
                  <a:pt x="27520" y="55117"/>
                </a:lnTo>
                <a:lnTo>
                  <a:pt x="38234" y="52955"/>
                </a:lnTo>
                <a:lnTo>
                  <a:pt x="46982" y="47053"/>
                </a:lnTo>
                <a:lnTo>
                  <a:pt x="52879" y="38294"/>
                </a:lnTo>
                <a:lnTo>
                  <a:pt x="55041" y="27559"/>
                </a:lnTo>
                <a:lnTo>
                  <a:pt x="52879" y="16823"/>
                </a:lnTo>
                <a:lnTo>
                  <a:pt x="46982" y="8064"/>
                </a:lnTo>
                <a:lnTo>
                  <a:pt x="38234" y="2162"/>
                </a:lnTo>
                <a:lnTo>
                  <a:pt x="27520" y="0"/>
                </a:lnTo>
                <a:close/>
              </a:path>
            </a:pathLst>
          </a:custGeom>
          <a:solidFill>
            <a:srgbClr val="F49100"/>
          </a:solidFill>
        </p:spPr>
        <p:txBody>
          <a:bodyPr wrap="square" lIns="0" tIns="0" rIns="0" bIns="0" rtlCol="0"/>
          <a:lstStyle/>
          <a:p>
            <a:endParaRPr/>
          </a:p>
        </p:txBody>
      </p:sp>
      <p:sp>
        <p:nvSpPr>
          <p:cNvPr id="10" name="object 10"/>
          <p:cNvSpPr/>
          <p:nvPr/>
        </p:nvSpPr>
        <p:spPr>
          <a:xfrm>
            <a:off x="1262037" y="2958210"/>
            <a:ext cx="110070" cy="11010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391411" y="2818257"/>
            <a:ext cx="165100" cy="16510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064935" y="1908202"/>
            <a:ext cx="2212975" cy="991235"/>
          </a:xfrm>
          <a:custGeom>
            <a:avLst/>
            <a:gdLst/>
            <a:ahLst/>
            <a:cxnLst/>
            <a:rect l="l" t="t" r="r" b="b"/>
            <a:pathLst>
              <a:path w="2212975" h="991235">
                <a:moveTo>
                  <a:pt x="201355" y="326362"/>
                </a:moveTo>
                <a:lnTo>
                  <a:pt x="206529" y="251716"/>
                </a:lnTo>
                <a:lnTo>
                  <a:pt x="224594" y="217076"/>
                </a:lnTo>
                <a:lnTo>
                  <a:pt x="251865" y="185120"/>
                </a:lnTo>
                <a:lnTo>
                  <a:pt x="287504" y="156520"/>
                </a:lnTo>
                <a:lnTo>
                  <a:pt x="330677" y="131948"/>
                </a:lnTo>
                <a:lnTo>
                  <a:pt x="380547" y="112077"/>
                </a:lnTo>
                <a:lnTo>
                  <a:pt x="436279" y="97579"/>
                </a:lnTo>
                <a:lnTo>
                  <a:pt x="497037" y="89126"/>
                </a:lnTo>
                <a:lnTo>
                  <a:pt x="554589" y="87314"/>
                </a:lnTo>
                <a:lnTo>
                  <a:pt x="611416" y="91301"/>
                </a:lnTo>
                <a:lnTo>
                  <a:pt x="666361" y="100931"/>
                </a:lnTo>
                <a:lnTo>
                  <a:pt x="718271" y="116050"/>
                </a:lnTo>
                <a:lnTo>
                  <a:pt x="748938" y="87979"/>
                </a:lnTo>
                <a:lnTo>
                  <a:pt x="786989" y="64912"/>
                </a:lnTo>
                <a:lnTo>
                  <a:pt x="830941" y="47126"/>
                </a:lnTo>
                <a:lnTo>
                  <a:pt x="879307" y="34897"/>
                </a:lnTo>
                <a:lnTo>
                  <a:pt x="930601" y="28502"/>
                </a:lnTo>
                <a:lnTo>
                  <a:pt x="983339" y="28217"/>
                </a:lnTo>
                <a:lnTo>
                  <a:pt x="1036036" y="34321"/>
                </a:lnTo>
                <a:lnTo>
                  <a:pt x="1087206" y="47089"/>
                </a:lnTo>
                <a:lnTo>
                  <a:pt x="1136015" y="67377"/>
                </a:lnTo>
                <a:lnTo>
                  <a:pt x="1150579" y="75537"/>
                </a:lnTo>
                <a:lnTo>
                  <a:pt x="1178690" y="49153"/>
                </a:lnTo>
                <a:lnTo>
                  <a:pt x="1214691" y="28045"/>
                </a:lnTo>
                <a:lnTo>
                  <a:pt x="1256781" y="12575"/>
                </a:lnTo>
                <a:lnTo>
                  <a:pt x="1303161" y="3106"/>
                </a:lnTo>
                <a:lnTo>
                  <a:pt x="1352031" y="0"/>
                </a:lnTo>
                <a:lnTo>
                  <a:pt x="1401592" y="3618"/>
                </a:lnTo>
                <a:lnTo>
                  <a:pt x="1450045" y="14323"/>
                </a:lnTo>
                <a:lnTo>
                  <a:pt x="1492637" y="31293"/>
                </a:lnTo>
                <a:lnTo>
                  <a:pt x="1527896" y="53693"/>
                </a:lnTo>
                <a:lnTo>
                  <a:pt x="1564136" y="32416"/>
                </a:lnTo>
                <a:lnTo>
                  <a:pt x="1605340" y="16450"/>
                </a:lnTo>
                <a:lnTo>
                  <a:pt x="1650101" y="5865"/>
                </a:lnTo>
                <a:lnTo>
                  <a:pt x="1697012" y="734"/>
                </a:lnTo>
                <a:lnTo>
                  <a:pt x="1744667" y="1127"/>
                </a:lnTo>
                <a:lnTo>
                  <a:pt x="1791661" y="7115"/>
                </a:lnTo>
                <a:lnTo>
                  <a:pt x="1836585" y="18772"/>
                </a:lnTo>
                <a:lnTo>
                  <a:pt x="1878035" y="36167"/>
                </a:lnTo>
                <a:lnTo>
                  <a:pt x="1932676" y="75949"/>
                </a:lnTo>
                <a:lnTo>
                  <a:pt x="1961982" y="124686"/>
                </a:lnTo>
                <a:lnTo>
                  <a:pt x="2020416" y="138959"/>
                </a:lnTo>
                <a:lnTo>
                  <a:pt x="2070418" y="160274"/>
                </a:lnTo>
                <a:lnTo>
                  <a:pt x="2110832" y="187401"/>
                </a:lnTo>
                <a:lnTo>
                  <a:pt x="2140501" y="219109"/>
                </a:lnTo>
                <a:lnTo>
                  <a:pt x="2158272" y="254166"/>
                </a:lnTo>
                <a:lnTo>
                  <a:pt x="2162990" y="291344"/>
                </a:lnTo>
                <a:lnTo>
                  <a:pt x="2153498" y="329410"/>
                </a:lnTo>
                <a:lnTo>
                  <a:pt x="2150196" y="336903"/>
                </a:lnTo>
                <a:lnTo>
                  <a:pt x="2146005" y="344142"/>
                </a:lnTo>
                <a:lnTo>
                  <a:pt x="2141052" y="351254"/>
                </a:lnTo>
                <a:lnTo>
                  <a:pt x="2174567" y="383466"/>
                </a:lnTo>
                <a:lnTo>
                  <a:pt x="2197511" y="417821"/>
                </a:lnTo>
                <a:lnTo>
                  <a:pt x="2210064" y="453479"/>
                </a:lnTo>
                <a:lnTo>
                  <a:pt x="2212407" y="489602"/>
                </a:lnTo>
                <a:lnTo>
                  <a:pt x="2204721" y="525349"/>
                </a:lnTo>
                <a:lnTo>
                  <a:pt x="2187186" y="559882"/>
                </a:lnTo>
                <a:lnTo>
                  <a:pt x="2159983" y="592361"/>
                </a:lnTo>
                <a:lnTo>
                  <a:pt x="2123293" y="621946"/>
                </a:lnTo>
                <a:lnTo>
                  <a:pt x="2077298" y="647799"/>
                </a:lnTo>
                <a:lnTo>
                  <a:pt x="2040333" y="662896"/>
                </a:lnTo>
                <a:lnTo>
                  <a:pt x="2000653" y="674945"/>
                </a:lnTo>
                <a:lnTo>
                  <a:pt x="1958783" y="683803"/>
                </a:lnTo>
                <a:lnTo>
                  <a:pt x="1915246" y="689328"/>
                </a:lnTo>
                <a:lnTo>
                  <a:pt x="1908730" y="725677"/>
                </a:lnTo>
                <a:lnTo>
                  <a:pt x="1891028" y="759471"/>
                </a:lnTo>
                <a:lnTo>
                  <a:pt x="1863337" y="789992"/>
                </a:lnTo>
                <a:lnTo>
                  <a:pt x="1826854" y="816518"/>
                </a:lnTo>
                <a:lnTo>
                  <a:pt x="1782774" y="838329"/>
                </a:lnTo>
                <a:lnTo>
                  <a:pt x="1732294" y="854706"/>
                </a:lnTo>
                <a:lnTo>
                  <a:pt x="1676612" y="864926"/>
                </a:lnTo>
                <a:lnTo>
                  <a:pt x="1616923" y="868271"/>
                </a:lnTo>
                <a:lnTo>
                  <a:pt x="1576275" y="866380"/>
                </a:lnTo>
                <a:lnTo>
                  <a:pt x="1536627" y="861143"/>
                </a:lnTo>
                <a:lnTo>
                  <a:pt x="1498551" y="852644"/>
                </a:lnTo>
                <a:lnTo>
                  <a:pt x="1462618" y="840966"/>
                </a:lnTo>
                <a:lnTo>
                  <a:pt x="1442031" y="872952"/>
                </a:lnTo>
                <a:lnTo>
                  <a:pt x="1414086" y="901737"/>
                </a:lnTo>
                <a:lnTo>
                  <a:pt x="1379669" y="927030"/>
                </a:lnTo>
                <a:lnTo>
                  <a:pt x="1339665" y="948542"/>
                </a:lnTo>
                <a:lnTo>
                  <a:pt x="1294962" y="965981"/>
                </a:lnTo>
                <a:lnTo>
                  <a:pt x="1246444" y="979058"/>
                </a:lnTo>
                <a:lnTo>
                  <a:pt x="1194999" y="987483"/>
                </a:lnTo>
                <a:lnTo>
                  <a:pt x="1141513" y="990964"/>
                </a:lnTo>
                <a:lnTo>
                  <a:pt x="1086871" y="989212"/>
                </a:lnTo>
                <a:lnTo>
                  <a:pt x="1031961" y="981936"/>
                </a:lnTo>
                <a:lnTo>
                  <a:pt x="976674" y="968466"/>
                </a:lnTo>
                <a:lnTo>
                  <a:pt x="926376" y="949519"/>
                </a:lnTo>
                <a:lnTo>
                  <a:pt x="882103" y="925572"/>
                </a:lnTo>
                <a:lnTo>
                  <a:pt x="844890" y="897100"/>
                </a:lnTo>
                <a:lnTo>
                  <a:pt x="797102" y="912121"/>
                </a:lnTo>
                <a:lnTo>
                  <a:pt x="747642" y="922832"/>
                </a:lnTo>
                <a:lnTo>
                  <a:pt x="697155" y="929332"/>
                </a:lnTo>
                <a:lnTo>
                  <a:pt x="646285" y="931719"/>
                </a:lnTo>
                <a:lnTo>
                  <a:pt x="595678" y="930091"/>
                </a:lnTo>
                <a:lnTo>
                  <a:pt x="545979" y="924548"/>
                </a:lnTo>
                <a:lnTo>
                  <a:pt x="497833" y="915186"/>
                </a:lnTo>
                <a:lnTo>
                  <a:pt x="451886" y="902104"/>
                </a:lnTo>
                <a:lnTo>
                  <a:pt x="408781" y="885402"/>
                </a:lnTo>
                <a:lnTo>
                  <a:pt x="369166" y="865176"/>
                </a:lnTo>
                <a:lnTo>
                  <a:pt x="333684" y="841526"/>
                </a:lnTo>
                <a:lnTo>
                  <a:pt x="302981" y="814550"/>
                </a:lnTo>
                <a:lnTo>
                  <a:pt x="301584" y="813026"/>
                </a:lnTo>
                <a:lnTo>
                  <a:pt x="300187" y="811629"/>
                </a:lnTo>
                <a:lnTo>
                  <a:pt x="298790" y="810105"/>
                </a:lnTo>
                <a:lnTo>
                  <a:pt x="238980" y="809510"/>
                </a:lnTo>
                <a:lnTo>
                  <a:pt x="183449" y="799719"/>
                </a:lnTo>
                <a:lnTo>
                  <a:pt x="134556" y="781863"/>
                </a:lnTo>
                <a:lnTo>
                  <a:pt x="94662" y="757075"/>
                </a:lnTo>
                <a:lnTo>
                  <a:pt x="66125" y="726488"/>
                </a:lnTo>
                <a:lnTo>
                  <a:pt x="51305" y="691233"/>
                </a:lnTo>
                <a:lnTo>
                  <a:pt x="50932" y="661604"/>
                </a:lnTo>
                <a:lnTo>
                  <a:pt x="60944" y="632987"/>
                </a:lnTo>
                <a:lnTo>
                  <a:pt x="80805" y="606347"/>
                </a:lnTo>
                <a:lnTo>
                  <a:pt x="109979" y="582648"/>
                </a:lnTo>
                <a:lnTo>
                  <a:pt x="63003" y="560115"/>
                </a:lnTo>
                <a:lnTo>
                  <a:pt x="28510" y="531796"/>
                </a:lnTo>
                <a:lnTo>
                  <a:pt x="7256" y="499463"/>
                </a:lnTo>
                <a:lnTo>
                  <a:pt x="0" y="464886"/>
                </a:lnTo>
                <a:lnTo>
                  <a:pt x="7496" y="429836"/>
                </a:lnTo>
                <a:lnTo>
                  <a:pt x="30502" y="396085"/>
                </a:lnTo>
                <a:lnTo>
                  <a:pt x="62100" y="370486"/>
                </a:lnTo>
                <a:lnTo>
                  <a:pt x="102005" y="350365"/>
                </a:lnTo>
                <a:lnTo>
                  <a:pt x="148408" y="336434"/>
                </a:lnTo>
                <a:lnTo>
                  <a:pt x="199501" y="329410"/>
                </a:lnTo>
                <a:lnTo>
                  <a:pt x="201355" y="326362"/>
                </a:lnTo>
                <a:close/>
              </a:path>
            </a:pathLst>
          </a:custGeom>
          <a:ln w="12192">
            <a:solidFill>
              <a:srgbClr val="000000"/>
            </a:solidFill>
          </a:ln>
        </p:spPr>
        <p:txBody>
          <a:bodyPr wrap="square" lIns="0" tIns="0" rIns="0" bIns="0" rtlCol="0"/>
          <a:lstStyle/>
          <a:p>
            <a:endParaRPr/>
          </a:p>
        </p:txBody>
      </p:sp>
      <p:sp>
        <p:nvSpPr>
          <p:cNvPr id="13" name="object 13"/>
          <p:cNvSpPr/>
          <p:nvPr/>
        </p:nvSpPr>
        <p:spPr>
          <a:xfrm>
            <a:off x="1171295" y="2812160"/>
            <a:ext cx="391312" cy="315213"/>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1177289" y="2486914"/>
            <a:ext cx="129539" cy="18415"/>
          </a:xfrm>
          <a:custGeom>
            <a:avLst/>
            <a:gdLst/>
            <a:ahLst/>
            <a:cxnLst/>
            <a:rect l="l" t="t" r="r" b="b"/>
            <a:pathLst>
              <a:path w="129540" h="18414">
                <a:moveTo>
                  <a:pt x="129540" y="18287"/>
                </a:moveTo>
                <a:lnTo>
                  <a:pt x="95738" y="18323"/>
                </a:lnTo>
                <a:lnTo>
                  <a:pt x="62498" y="15239"/>
                </a:lnTo>
                <a:lnTo>
                  <a:pt x="30393" y="9108"/>
                </a:lnTo>
                <a:lnTo>
                  <a:pt x="0" y="0"/>
                </a:lnTo>
              </a:path>
            </a:pathLst>
          </a:custGeom>
          <a:ln w="12192">
            <a:solidFill>
              <a:srgbClr val="000000"/>
            </a:solidFill>
          </a:ln>
        </p:spPr>
        <p:txBody>
          <a:bodyPr wrap="square" lIns="0" tIns="0" rIns="0" bIns="0" rtlCol="0"/>
          <a:lstStyle/>
          <a:p>
            <a:endParaRPr/>
          </a:p>
        </p:txBody>
      </p:sp>
      <p:sp>
        <p:nvSpPr>
          <p:cNvPr id="15" name="object 15"/>
          <p:cNvSpPr/>
          <p:nvPr/>
        </p:nvSpPr>
        <p:spPr>
          <a:xfrm>
            <a:off x="1364488" y="2705226"/>
            <a:ext cx="57150" cy="8890"/>
          </a:xfrm>
          <a:custGeom>
            <a:avLst/>
            <a:gdLst/>
            <a:ahLst/>
            <a:cxnLst/>
            <a:rect l="l" t="t" r="r" b="b"/>
            <a:pathLst>
              <a:path w="57150" h="8889">
                <a:moveTo>
                  <a:pt x="56642" y="0"/>
                </a:moveTo>
                <a:lnTo>
                  <a:pt x="42862" y="3048"/>
                </a:lnTo>
                <a:lnTo>
                  <a:pt x="28797" y="5524"/>
                </a:lnTo>
                <a:lnTo>
                  <a:pt x="14493" y="7429"/>
                </a:lnTo>
                <a:lnTo>
                  <a:pt x="0" y="8762"/>
                </a:lnTo>
              </a:path>
            </a:pathLst>
          </a:custGeom>
          <a:ln w="12192">
            <a:solidFill>
              <a:srgbClr val="000000"/>
            </a:solidFill>
          </a:ln>
        </p:spPr>
        <p:txBody>
          <a:bodyPr wrap="square" lIns="0" tIns="0" rIns="0" bIns="0" rtlCol="0"/>
          <a:lstStyle/>
          <a:p>
            <a:endParaRPr/>
          </a:p>
        </p:txBody>
      </p:sp>
      <p:sp>
        <p:nvSpPr>
          <p:cNvPr id="16" name="object 16"/>
          <p:cNvSpPr/>
          <p:nvPr/>
        </p:nvSpPr>
        <p:spPr>
          <a:xfrm>
            <a:off x="1875535" y="2761488"/>
            <a:ext cx="34290" cy="40005"/>
          </a:xfrm>
          <a:custGeom>
            <a:avLst/>
            <a:gdLst/>
            <a:ahLst/>
            <a:cxnLst/>
            <a:rect l="l" t="t" r="r" b="b"/>
            <a:pathLst>
              <a:path w="34289" h="40005">
                <a:moveTo>
                  <a:pt x="34162" y="39877"/>
                </a:moveTo>
                <a:lnTo>
                  <a:pt x="24306" y="30307"/>
                </a:lnTo>
                <a:lnTo>
                  <a:pt x="15319" y="20462"/>
                </a:lnTo>
                <a:lnTo>
                  <a:pt x="7213" y="10356"/>
                </a:lnTo>
                <a:lnTo>
                  <a:pt x="0" y="0"/>
                </a:lnTo>
              </a:path>
            </a:pathLst>
          </a:custGeom>
          <a:ln w="12192">
            <a:solidFill>
              <a:srgbClr val="000000"/>
            </a:solidFill>
          </a:ln>
        </p:spPr>
        <p:txBody>
          <a:bodyPr wrap="square" lIns="0" tIns="0" rIns="0" bIns="0" rtlCol="0"/>
          <a:lstStyle/>
          <a:p>
            <a:endParaRPr/>
          </a:p>
        </p:txBody>
      </p:sp>
      <p:sp>
        <p:nvSpPr>
          <p:cNvPr id="17" name="object 17"/>
          <p:cNvSpPr/>
          <p:nvPr/>
        </p:nvSpPr>
        <p:spPr>
          <a:xfrm>
            <a:off x="2527680" y="2701798"/>
            <a:ext cx="13970" cy="43815"/>
          </a:xfrm>
          <a:custGeom>
            <a:avLst/>
            <a:gdLst/>
            <a:ahLst/>
            <a:cxnLst/>
            <a:rect l="l" t="t" r="r" b="b"/>
            <a:pathLst>
              <a:path w="13969" h="43814">
                <a:moveTo>
                  <a:pt x="13716" y="0"/>
                </a:moveTo>
                <a:lnTo>
                  <a:pt x="11715" y="11114"/>
                </a:lnTo>
                <a:lnTo>
                  <a:pt x="8762" y="22145"/>
                </a:lnTo>
                <a:lnTo>
                  <a:pt x="4857" y="33057"/>
                </a:lnTo>
                <a:lnTo>
                  <a:pt x="0" y="43814"/>
                </a:lnTo>
              </a:path>
            </a:pathLst>
          </a:custGeom>
          <a:ln w="12191">
            <a:solidFill>
              <a:srgbClr val="000000"/>
            </a:solidFill>
          </a:ln>
        </p:spPr>
        <p:txBody>
          <a:bodyPr wrap="square" lIns="0" tIns="0" rIns="0" bIns="0" rtlCol="0"/>
          <a:lstStyle/>
          <a:p>
            <a:endParaRPr/>
          </a:p>
        </p:txBody>
      </p:sp>
      <p:sp>
        <p:nvSpPr>
          <p:cNvPr id="18" name="object 18"/>
          <p:cNvSpPr/>
          <p:nvPr/>
        </p:nvSpPr>
        <p:spPr>
          <a:xfrm>
            <a:off x="2812542" y="2431288"/>
            <a:ext cx="166370" cy="163830"/>
          </a:xfrm>
          <a:custGeom>
            <a:avLst/>
            <a:gdLst/>
            <a:ahLst/>
            <a:cxnLst/>
            <a:rect l="l" t="t" r="r" b="b"/>
            <a:pathLst>
              <a:path w="166369" h="163830">
                <a:moveTo>
                  <a:pt x="0" y="0"/>
                </a:moveTo>
                <a:lnTo>
                  <a:pt x="56792" y="22048"/>
                </a:lnTo>
                <a:lnTo>
                  <a:pt x="103148" y="50747"/>
                </a:lnTo>
                <a:lnTo>
                  <a:pt x="137745" y="84792"/>
                </a:lnTo>
                <a:lnTo>
                  <a:pt x="159260" y="122879"/>
                </a:lnTo>
                <a:lnTo>
                  <a:pt x="166369" y="163702"/>
                </a:lnTo>
              </a:path>
            </a:pathLst>
          </a:custGeom>
          <a:ln w="12192">
            <a:solidFill>
              <a:srgbClr val="000000"/>
            </a:solidFill>
          </a:ln>
        </p:spPr>
        <p:txBody>
          <a:bodyPr wrap="square" lIns="0" tIns="0" rIns="0" bIns="0" rtlCol="0"/>
          <a:lstStyle/>
          <a:p>
            <a:endParaRPr/>
          </a:p>
        </p:txBody>
      </p:sp>
      <p:sp>
        <p:nvSpPr>
          <p:cNvPr id="19" name="object 19"/>
          <p:cNvSpPr/>
          <p:nvPr/>
        </p:nvSpPr>
        <p:spPr>
          <a:xfrm>
            <a:off x="3130804" y="2257044"/>
            <a:ext cx="74295" cy="61594"/>
          </a:xfrm>
          <a:custGeom>
            <a:avLst/>
            <a:gdLst/>
            <a:ahLst/>
            <a:cxnLst/>
            <a:rect l="l" t="t" r="r" b="b"/>
            <a:pathLst>
              <a:path w="74294" h="61594">
                <a:moveTo>
                  <a:pt x="74040" y="0"/>
                </a:moveTo>
                <a:lnTo>
                  <a:pt x="60025" y="17264"/>
                </a:lnTo>
                <a:lnTo>
                  <a:pt x="42878" y="33337"/>
                </a:lnTo>
                <a:lnTo>
                  <a:pt x="22802" y="48077"/>
                </a:lnTo>
                <a:lnTo>
                  <a:pt x="0" y="61340"/>
                </a:lnTo>
              </a:path>
            </a:pathLst>
          </a:custGeom>
          <a:ln w="12192">
            <a:solidFill>
              <a:srgbClr val="000000"/>
            </a:solidFill>
          </a:ln>
        </p:spPr>
        <p:txBody>
          <a:bodyPr wrap="square" lIns="0" tIns="0" rIns="0" bIns="0" rtlCol="0"/>
          <a:lstStyle/>
          <a:p>
            <a:endParaRPr/>
          </a:p>
        </p:txBody>
      </p:sp>
      <p:sp>
        <p:nvSpPr>
          <p:cNvPr id="20" name="object 20"/>
          <p:cNvSpPr/>
          <p:nvPr/>
        </p:nvSpPr>
        <p:spPr>
          <a:xfrm>
            <a:off x="3027172" y="2029460"/>
            <a:ext cx="4445" cy="29209"/>
          </a:xfrm>
          <a:custGeom>
            <a:avLst/>
            <a:gdLst/>
            <a:ahLst/>
            <a:cxnLst/>
            <a:rect l="l" t="t" r="r" b="b"/>
            <a:pathLst>
              <a:path w="4444" h="29210">
                <a:moveTo>
                  <a:pt x="0" y="0"/>
                </a:moveTo>
                <a:lnTo>
                  <a:pt x="1829" y="7167"/>
                </a:lnTo>
                <a:lnTo>
                  <a:pt x="3111" y="14382"/>
                </a:lnTo>
                <a:lnTo>
                  <a:pt x="3821" y="21645"/>
                </a:lnTo>
                <a:lnTo>
                  <a:pt x="3936" y="28955"/>
                </a:lnTo>
              </a:path>
            </a:pathLst>
          </a:custGeom>
          <a:ln w="12192">
            <a:solidFill>
              <a:srgbClr val="000000"/>
            </a:solidFill>
          </a:ln>
        </p:spPr>
        <p:txBody>
          <a:bodyPr wrap="square" lIns="0" tIns="0" rIns="0" bIns="0" rtlCol="0"/>
          <a:lstStyle/>
          <a:p>
            <a:endParaRPr/>
          </a:p>
        </p:txBody>
      </p:sp>
      <p:sp>
        <p:nvSpPr>
          <p:cNvPr id="21" name="object 21"/>
          <p:cNvSpPr/>
          <p:nvPr/>
        </p:nvSpPr>
        <p:spPr>
          <a:xfrm>
            <a:off x="2554223" y="1958720"/>
            <a:ext cx="38100" cy="37465"/>
          </a:xfrm>
          <a:custGeom>
            <a:avLst/>
            <a:gdLst/>
            <a:ahLst/>
            <a:cxnLst/>
            <a:rect l="l" t="t" r="r" b="b"/>
            <a:pathLst>
              <a:path w="38100" h="37464">
                <a:moveTo>
                  <a:pt x="0" y="36956"/>
                </a:moveTo>
                <a:lnTo>
                  <a:pt x="7826" y="27056"/>
                </a:lnTo>
                <a:lnTo>
                  <a:pt x="16795" y="17573"/>
                </a:lnTo>
                <a:lnTo>
                  <a:pt x="26860" y="8542"/>
                </a:lnTo>
                <a:lnTo>
                  <a:pt x="37973" y="0"/>
                </a:lnTo>
              </a:path>
            </a:pathLst>
          </a:custGeom>
          <a:ln w="12192">
            <a:solidFill>
              <a:srgbClr val="000000"/>
            </a:solidFill>
          </a:ln>
        </p:spPr>
        <p:txBody>
          <a:bodyPr wrap="square" lIns="0" tIns="0" rIns="0" bIns="0" rtlCol="0"/>
          <a:lstStyle/>
          <a:p>
            <a:endParaRPr/>
          </a:p>
        </p:txBody>
      </p:sp>
      <p:sp>
        <p:nvSpPr>
          <p:cNvPr id="22" name="object 22"/>
          <p:cNvSpPr/>
          <p:nvPr/>
        </p:nvSpPr>
        <p:spPr>
          <a:xfrm>
            <a:off x="2199385" y="1981326"/>
            <a:ext cx="18415" cy="32384"/>
          </a:xfrm>
          <a:custGeom>
            <a:avLst/>
            <a:gdLst/>
            <a:ahLst/>
            <a:cxnLst/>
            <a:rect l="l" t="t" r="r" b="b"/>
            <a:pathLst>
              <a:path w="18414" h="32385">
                <a:moveTo>
                  <a:pt x="0" y="31876"/>
                </a:moveTo>
                <a:lnTo>
                  <a:pt x="3377" y="23663"/>
                </a:lnTo>
                <a:lnTo>
                  <a:pt x="7588" y="15605"/>
                </a:lnTo>
                <a:lnTo>
                  <a:pt x="12608" y="7713"/>
                </a:lnTo>
                <a:lnTo>
                  <a:pt x="18414" y="0"/>
                </a:lnTo>
              </a:path>
            </a:pathLst>
          </a:custGeom>
          <a:ln w="12192">
            <a:solidFill>
              <a:srgbClr val="000000"/>
            </a:solidFill>
          </a:ln>
        </p:spPr>
        <p:txBody>
          <a:bodyPr wrap="square" lIns="0" tIns="0" rIns="0" bIns="0" rtlCol="0"/>
          <a:lstStyle/>
          <a:p>
            <a:endParaRPr/>
          </a:p>
        </p:txBody>
      </p:sp>
      <p:sp>
        <p:nvSpPr>
          <p:cNvPr id="23" name="object 23"/>
          <p:cNvSpPr/>
          <p:nvPr/>
        </p:nvSpPr>
        <p:spPr>
          <a:xfrm>
            <a:off x="1782952" y="2023998"/>
            <a:ext cx="66675" cy="31115"/>
          </a:xfrm>
          <a:custGeom>
            <a:avLst/>
            <a:gdLst/>
            <a:ahLst/>
            <a:cxnLst/>
            <a:rect l="l" t="t" r="r" b="b"/>
            <a:pathLst>
              <a:path w="66675" h="31114">
                <a:moveTo>
                  <a:pt x="0" y="0"/>
                </a:moveTo>
                <a:lnTo>
                  <a:pt x="17754" y="6806"/>
                </a:lnTo>
                <a:lnTo>
                  <a:pt x="34782" y="14255"/>
                </a:lnTo>
                <a:lnTo>
                  <a:pt x="51024" y="22324"/>
                </a:lnTo>
                <a:lnTo>
                  <a:pt x="66421" y="30987"/>
                </a:lnTo>
              </a:path>
            </a:pathLst>
          </a:custGeom>
          <a:ln w="12192">
            <a:solidFill>
              <a:srgbClr val="000000"/>
            </a:solidFill>
          </a:ln>
        </p:spPr>
        <p:txBody>
          <a:bodyPr wrap="square" lIns="0" tIns="0" rIns="0" bIns="0" rtlCol="0"/>
          <a:lstStyle/>
          <a:p>
            <a:endParaRPr/>
          </a:p>
        </p:txBody>
      </p:sp>
      <p:sp>
        <p:nvSpPr>
          <p:cNvPr id="24" name="object 24"/>
          <p:cNvSpPr/>
          <p:nvPr/>
        </p:nvSpPr>
        <p:spPr>
          <a:xfrm>
            <a:off x="1266304" y="2234564"/>
            <a:ext cx="12065" cy="33020"/>
          </a:xfrm>
          <a:custGeom>
            <a:avLst/>
            <a:gdLst/>
            <a:ahLst/>
            <a:cxnLst/>
            <a:rect l="l" t="t" r="r" b="b"/>
            <a:pathLst>
              <a:path w="12065" h="33019">
                <a:moveTo>
                  <a:pt x="11569" y="32512"/>
                </a:moveTo>
                <a:lnTo>
                  <a:pt x="7909" y="24467"/>
                </a:lnTo>
                <a:lnTo>
                  <a:pt x="4751" y="16351"/>
                </a:lnTo>
                <a:lnTo>
                  <a:pt x="2109" y="8187"/>
                </a:lnTo>
                <a:lnTo>
                  <a:pt x="0" y="0"/>
                </a:lnTo>
              </a:path>
            </a:pathLst>
          </a:custGeom>
          <a:ln w="12192">
            <a:solidFill>
              <a:srgbClr val="000000"/>
            </a:solidFill>
          </a:ln>
        </p:spPr>
        <p:txBody>
          <a:bodyPr wrap="square" lIns="0" tIns="0" rIns="0" bIns="0" rtlCol="0"/>
          <a:lstStyle/>
          <a:p>
            <a:endParaRPr/>
          </a:p>
        </p:txBody>
      </p:sp>
      <p:sp>
        <p:nvSpPr>
          <p:cNvPr id="25" name="object 25"/>
          <p:cNvSpPr/>
          <p:nvPr/>
        </p:nvSpPr>
        <p:spPr>
          <a:xfrm>
            <a:off x="1066800" y="2743200"/>
            <a:ext cx="762000" cy="685800"/>
          </a:xfrm>
          <a:custGeom>
            <a:avLst/>
            <a:gdLst/>
            <a:ahLst/>
            <a:cxnLst/>
            <a:rect l="l" t="t" r="r" b="b"/>
            <a:pathLst>
              <a:path w="762000" h="685800">
                <a:moveTo>
                  <a:pt x="0" y="685800"/>
                </a:moveTo>
                <a:lnTo>
                  <a:pt x="762000" y="685800"/>
                </a:lnTo>
                <a:lnTo>
                  <a:pt x="762000" y="0"/>
                </a:lnTo>
                <a:lnTo>
                  <a:pt x="0" y="0"/>
                </a:lnTo>
                <a:lnTo>
                  <a:pt x="0" y="685800"/>
                </a:lnTo>
                <a:close/>
              </a:path>
            </a:pathLst>
          </a:custGeom>
          <a:solidFill>
            <a:srgbClr val="FFFFFF"/>
          </a:solidFill>
        </p:spPr>
        <p:txBody>
          <a:bodyPr wrap="square" lIns="0" tIns="0" rIns="0" bIns="0" rtlCol="0"/>
          <a:lstStyle/>
          <a:p>
            <a:endParaRPr/>
          </a:p>
        </p:txBody>
      </p:sp>
      <p:sp>
        <p:nvSpPr>
          <p:cNvPr id="26" name="object 26"/>
          <p:cNvSpPr/>
          <p:nvPr/>
        </p:nvSpPr>
        <p:spPr>
          <a:xfrm>
            <a:off x="5029200" y="1905000"/>
            <a:ext cx="1143000" cy="533400"/>
          </a:xfrm>
          <a:custGeom>
            <a:avLst/>
            <a:gdLst/>
            <a:ahLst/>
            <a:cxnLst/>
            <a:rect l="l" t="t" r="r" b="b"/>
            <a:pathLst>
              <a:path w="1143000" h="533400">
                <a:moveTo>
                  <a:pt x="0" y="0"/>
                </a:moveTo>
                <a:lnTo>
                  <a:pt x="285750" y="533400"/>
                </a:lnTo>
                <a:lnTo>
                  <a:pt x="857250" y="533400"/>
                </a:lnTo>
                <a:lnTo>
                  <a:pt x="1143000" y="0"/>
                </a:lnTo>
                <a:lnTo>
                  <a:pt x="0" y="0"/>
                </a:lnTo>
                <a:close/>
              </a:path>
            </a:pathLst>
          </a:custGeom>
          <a:ln w="12192">
            <a:solidFill>
              <a:srgbClr val="000000"/>
            </a:solidFill>
          </a:ln>
        </p:spPr>
        <p:txBody>
          <a:bodyPr wrap="square" lIns="0" tIns="0" rIns="0" bIns="0" rtlCol="0"/>
          <a:lstStyle/>
          <a:p>
            <a:endParaRPr/>
          </a:p>
        </p:txBody>
      </p:sp>
      <p:sp>
        <p:nvSpPr>
          <p:cNvPr id="27" name="object 27"/>
          <p:cNvSpPr/>
          <p:nvPr/>
        </p:nvSpPr>
        <p:spPr>
          <a:xfrm>
            <a:off x="1371600" y="4324350"/>
            <a:ext cx="5886450" cy="400050"/>
          </a:xfrm>
          <a:custGeom>
            <a:avLst/>
            <a:gdLst/>
            <a:ahLst/>
            <a:cxnLst/>
            <a:rect l="l" t="t" r="r" b="b"/>
            <a:pathLst>
              <a:path w="5886450" h="400050">
                <a:moveTo>
                  <a:pt x="0" y="400050"/>
                </a:moveTo>
                <a:lnTo>
                  <a:pt x="5886450" y="400050"/>
                </a:lnTo>
                <a:lnTo>
                  <a:pt x="5886450" y="0"/>
                </a:lnTo>
                <a:lnTo>
                  <a:pt x="0" y="0"/>
                </a:lnTo>
                <a:lnTo>
                  <a:pt x="0" y="400050"/>
                </a:lnTo>
                <a:close/>
              </a:path>
            </a:pathLst>
          </a:custGeom>
          <a:solidFill>
            <a:srgbClr val="0E6EC5"/>
          </a:solidFill>
        </p:spPr>
        <p:txBody>
          <a:bodyPr wrap="square" lIns="0" tIns="0" rIns="0" bIns="0" rtlCol="0"/>
          <a:lstStyle/>
          <a:p>
            <a:endParaRPr/>
          </a:p>
        </p:txBody>
      </p:sp>
      <p:sp>
        <p:nvSpPr>
          <p:cNvPr id="28" name="object 28"/>
          <p:cNvSpPr/>
          <p:nvPr/>
        </p:nvSpPr>
        <p:spPr>
          <a:xfrm>
            <a:off x="7258050" y="4191000"/>
            <a:ext cx="133350" cy="533400"/>
          </a:xfrm>
          <a:custGeom>
            <a:avLst/>
            <a:gdLst/>
            <a:ahLst/>
            <a:cxnLst/>
            <a:rect l="l" t="t" r="r" b="b"/>
            <a:pathLst>
              <a:path w="133350" h="533400">
                <a:moveTo>
                  <a:pt x="133350" y="0"/>
                </a:moveTo>
                <a:lnTo>
                  <a:pt x="0" y="133350"/>
                </a:lnTo>
                <a:lnTo>
                  <a:pt x="0" y="533400"/>
                </a:lnTo>
                <a:lnTo>
                  <a:pt x="133350" y="400050"/>
                </a:lnTo>
                <a:lnTo>
                  <a:pt x="133350" y="0"/>
                </a:lnTo>
                <a:close/>
              </a:path>
            </a:pathLst>
          </a:custGeom>
          <a:solidFill>
            <a:srgbClr val="0C589F"/>
          </a:solidFill>
        </p:spPr>
        <p:txBody>
          <a:bodyPr wrap="square" lIns="0" tIns="0" rIns="0" bIns="0" rtlCol="0"/>
          <a:lstStyle/>
          <a:p>
            <a:endParaRPr/>
          </a:p>
        </p:txBody>
      </p:sp>
      <p:sp>
        <p:nvSpPr>
          <p:cNvPr id="29" name="object 29"/>
          <p:cNvSpPr/>
          <p:nvPr/>
        </p:nvSpPr>
        <p:spPr>
          <a:xfrm>
            <a:off x="1371600" y="4191000"/>
            <a:ext cx="6019800" cy="133350"/>
          </a:xfrm>
          <a:custGeom>
            <a:avLst/>
            <a:gdLst/>
            <a:ahLst/>
            <a:cxnLst/>
            <a:rect l="l" t="t" r="r" b="b"/>
            <a:pathLst>
              <a:path w="6019800" h="133350">
                <a:moveTo>
                  <a:pt x="6019800" y="0"/>
                </a:moveTo>
                <a:lnTo>
                  <a:pt x="133350" y="0"/>
                </a:lnTo>
                <a:lnTo>
                  <a:pt x="0" y="133350"/>
                </a:lnTo>
                <a:lnTo>
                  <a:pt x="5886450" y="133350"/>
                </a:lnTo>
                <a:lnTo>
                  <a:pt x="6019800" y="0"/>
                </a:lnTo>
                <a:close/>
              </a:path>
            </a:pathLst>
          </a:custGeom>
          <a:solidFill>
            <a:srgbClr val="3D8AD1"/>
          </a:solidFill>
        </p:spPr>
        <p:txBody>
          <a:bodyPr wrap="square" lIns="0" tIns="0" rIns="0" bIns="0" rtlCol="0"/>
          <a:lstStyle/>
          <a:p>
            <a:endParaRPr/>
          </a:p>
        </p:txBody>
      </p:sp>
      <p:sp>
        <p:nvSpPr>
          <p:cNvPr id="30" name="object 30"/>
          <p:cNvSpPr/>
          <p:nvPr/>
        </p:nvSpPr>
        <p:spPr>
          <a:xfrm>
            <a:off x="1371600" y="4191000"/>
            <a:ext cx="6019800" cy="533400"/>
          </a:xfrm>
          <a:custGeom>
            <a:avLst/>
            <a:gdLst/>
            <a:ahLst/>
            <a:cxnLst/>
            <a:rect l="l" t="t" r="r" b="b"/>
            <a:pathLst>
              <a:path w="6019800" h="533400">
                <a:moveTo>
                  <a:pt x="0" y="133350"/>
                </a:moveTo>
                <a:lnTo>
                  <a:pt x="133350" y="0"/>
                </a:lnTo>
                <a:lnTo>
                  <a:pt x="6019800" y="0"/>
                </a:lnTo>
                <a:lnTo>
                  <a:pt x="6019800" y="400050"/>
                </a:lnTo>
                <a:lnTo>
                  <a:pt x="5886450" y="533400"/>
                </a:lnTo>
                <a:lnTo>
                  <a:pt x="0" y="533400"/>
                </a:lnTo>
                <a:lnTo>
                  <a:pt x="0" y="133350"/>
                </a:lnTo>
                <a:close/>
              </a:path>
            </a:pathLst>
          </a:custGeom>
          <a:ln w="12192">
            <a:solidFill>
              <a:srgbClr val="000000"/>
            </a:solidFill>
          </a:ln>
        </p:spPr>
        <p:txBody>
          <a:bodyPr wrap="square" lIns="0" tIns="0" rIns="0" bIns="0" rtlCol="0"/>
          <a:lstStyle/>
          <a:p>
            <a:endParaRPr/>
          </a:p>
        </p:txBody>
      </p:sp>
      <p:sp>
        <p:nvSpPr>
          <p:cNvPr id="31" name="object 31"/>
          <p:cNvSpPr/>
          <p:nvPr/>
        </p:nvSpPr>
        <p:spPr>
          <a:xfrm>
            <a:off x="1371600" y="4191000"/>
            <a:ext cx="6019800" cy="133350"/>
          </a:xfrm>
          <a:custGeom>
            <a:avLst/>
            <a:gdLst/>
            <a:ahLst/>
            <a:cxnLst/>
            <a:rect l="l" t="t" r="r" b="b"/>
            <a:pathLst>
              <a:path w="6019800" h="133350">
                <a:moveTo>
                  <a:pt x="0" y="133350"/>
                </a:moveTo>
                <a:lnTo>
                  <a:pt x="5886450" y="133350"/>
                </a:lnTo>
                <a:lnTo>
                  <a:pt x="6019800" y="0"/>
                </a:lnTo>
              </a:path>
            </a:pathLst>
          </a:custGeom>
          <a:ln w="12192">
            <a:solidFill>
              <a:srgbClr val="000000"/>
            </a:solidFill>
          </a:ln>
        </p:spPr>
        <p:txBody>
          <a:bodyPr wrap="square" lIns="0" tIns="0" rIns="0" bIns="0" rtlCol="0"/>
          <a:lstStyle/>
          <a:p>
            <a:endParaRPr/>
          </a:p>
        </p:txBody>
      </p:sp>
      <p:sp>
        <p:nvSpPr>
          <p:cNvPr id="32" name="object 32"/>
          <p:cNvSpPr/>
          <p:nvPr/>
        </p:nvSpPr>
        <p:spPr>
          <a:xfrm>
            <a:off x="7258050" y="4324350"/>
            <a:ext cx="0" cy="400050"/>
          </a:xfrm>
          <a:custGeom>
            <a:avLst/>
            <a:gdLst/>
            <a:ahLst/>
            <a:cxnLst/>
            <a:rect l="l" t="t" r="r" b="b"/>
            <a:pathLst>
              <a:path h="400050">
                <a:moveTo>
                  <a:pt x="0" y="0"/>
                </a:moveTo>
                <a:lnTo>
                  <a:pt x="0" y="400050"/>
                </a:lnTo>
              </a:path>
            </a:pathLst>
          </a:custGeom>
          <a:ln w="12192">
            <a:solidFill>
              <a:srgbClr val="000000"/>
            </a:solidFill>
          </a:ln>
        </p:spPr>
        <p:txBody>
          <a:bodyPr wrap="square" lIns="0" tIns="0" rIns="0" bIns="0" rtlCol="0"/>
          <a:lstStyle/>
          <a:p>
            <a:endParaRPr/>
          </a:p>
        </p:txBody>
      </p:sp>
      <p:sp>
        <p:nvSpPr>
          <p:cNvPr id="33" name="object 33"/>
          <p:cNvSpPr/>
          <p:nvPr/>
        </p:nvSpPr>
        <p:spPr>
          <a:xfrm>
            <a:off x="2808732" y="4312970"/>
            <a:ext cx="3027934" cy="508838"/>
          </a:xfrm>
          <a:prstGeom prst="rect">
            <a:avLst/>
          </a:prstGeom>
          <a:blipFill>
            <a:blip r:embed="rId10" cstate="print"/>
            <a:stretch>
              <a:fillRect/>
            </a:stretch>
          </a:blipFill>
        </p:spPr>
        <p:txBody>
          <a:bodyPr wrap="square" lIns="0" tIns="0" rIns="0" bIns="0" rtlCol="0"/>
          <a:lstStyle/>
          <a:p>
            <a:endParaRPr/>
          </a:p>
        </p:txBody>
      </p:sp>
      <p:sp>
        <p:nvSpPr>
          <p:cNvPr id="34" name="object 34"/>
          <p:cNvSpPr txBox="1"/>
          <p:nvPr/>
        </p:nvSpPr>
        <p:spPr>
          <a:xfrm>
            <a:off x="1371600" y="4369434"/>
            <a:ext cx="5880735" cy="299720"/>
          </a:xfrm>
          <a:prstGeom prst="rect">
            <a:avLst/>
          </a:prstGeom>
        </p:spPr>
        <p:txBody>
          <a:bodyPr vert="horz" wrap="square" lIns="0" tIns="12700" rIns="0" bIns="0" rtlCol="0">
            <a:spAutoFit/>
          </a:bodyPr>
          <a:lstStyle/>
          <a:p>
            <a:pPr marL="1581150">
              <a:lnSpc>
                <a:spcPct val="100000"/>
              </a:lnSpc>
              <a:spcBef>
                <a:spcPts val="100"/>
              </a:spcBef>
            </a:pPr>
            <a:r>
              <a:rPr sz="1800" spc="-5" dirty="0">
                <a:latin typeface="Arial"/>
                <a:cs typeface="Arial"/>
              </a:rPr>
              <a:t>&lt;&lt;network&gt;&gt; local</a:t>
            </a:r>
            <a:r>
              <a:rPr sz="1800" spc="30" dirty="0">
                <a:latin typeface="Arial"/>
                <a:cs typeface="Arial"/>
              </a:rPr>
              <a:t> </a:t>
            </a:r>
            <a:r>
              <a:rPr sz="1800" spc="-10" dirty="0">
                <a:latin typeface="Arial"/>
                <a:cs typeface="Arial"/>
              </a:rPr>
              <a:t>network</a:t>
            </a:r>
            <a:endParaRPr sz="1800">
              <a:latin typeface="Arial"/>
              <a:cs typeface="Arial"/>
            </a:endParaRPr>
          </a:p>
        </p:txBody>
      </p:sp>
      <p:sp>
        <p:nvSpPr>
          <p:cNvPr id="35" name="object 35"/>
          <p:cNvSpPr/>
          <p:nvPr/>
        </p:nvSpPr>
        <p:spPr>
          <a:xfrm>
            <a:off x="990600" y="5257800"/>
            <a:ext cx="1371600" cy="1219200"/>
          </a:xfrm>
          <a:custGeom>
            <a:avLst/>
            <a:gdLst/>
            <a:ahLst/>
            <a:cxnLst/>
            <a:rect l="l" t="t" r="r" b="b"/>
            <a:pathLst>
              <a:path w="1371600" h="1219200">
                <a:moveTo>
                  <a:pt x="0" y="304800"/>
                </a:moveTo>
                <a:lnTo>
                  <a:pt x="304800" y="0"/>
                </a:lnTo>
                <a:lnTo>
                  <a:pt x="1371600" y="0"/>
                </a:lnTo>
                <a:lnTo>
                  <a:pt x="1371600" y="914400"/>
                </a:lnTo>
                <a:lnTo>
                  <a:pt x="1066800" y="1219200"/>
                </a:lnTo>
                <a:lnTo>
                  <a:pt x="0" y="1219200"/>
                </a:lnTo>
                <a:lnTo>
                  <a:pt x="0" y="304800"/>
                </a:lnTo>
                <a:close/>
              </a:path>
            </a:pathLst>
          </a:custGeom>
          <a:ln w="12192">
            <a:solidFill>
              <a:srgbClr val="000000"/>
            </a:solidFill>
          </a:ln>
        </p:spPr>
        <p:txBody>
          <a:bodyPr wrap="square" lIns="0" tIns="0" rIns="0" bIns="0" rtlCol="0"/>
          <a:lstStyle/>
          <a:p>
            <a:endParaRPr/>
          </a:p>
        </p:txBody>
      </p:sp>
      <p:sp>
        <p:nvSpPr>
          <p:cNvPr id="36" name="object 36"/>
          <p:cNvSpPr/>
          <p:nvPr/>
        </p:nvSpPr>
        <p:spPr>
          <a:xfrm>
            <a:off x="990600" y="5257800"/>
            <a:ext cx="1371600" cy="304800"/>
          </a:xfrm>
          <a:custGeom>
            <a:avLst/>
            <a:gdLst/>
            <a:ahLst/>
            <a:cxnLst/>
            <a:rect l="l" t="t" r="r" b="b"/>
            <a:pathLst>
              <a:path w="1371600" h="304800">
                <a:moveTo>
                  <a:pt x="0" y="304800"/>
                </a:moveTo>
                <a:lnTo>
                  <a:pt x="1066800" y="304800"/>
                </a:lnTo>
                <a:lnTo>
                  <a:pt x="1371600" y="0"/>
                </a:lnTo>
              </a:path>
            </a:pathLst>
          </a:custGeom>
          <a:ln w="12192">
            <a:solidFill>
              <a:srgbClr val="000000"/>
            </a:solidFill>
          </a:ln>
        </p:spPr>
        <p:txBody>
          <a:bodyPr wrap="square" lIns="0" tIns="0" rIns="0" bIns="0" rtlCol="0"/>
          <a:lstStyle/>
          <a:p>
            <a:endParaRPr/>
          </a:p>
        </p:txBody>
      </p:sp>
      <p:sp>
        <p:nvSpPr>
          <p:cNvPr id="37" name="object 37"/>
          <p:cNvSpPr/>
          <p:nvPr/>
        </p:nvSpPr>
        <p:spPr>
          <a:xfrm>
            <a:off x="2057400" y="5562600"/>
            <a:ext cx="0" cy="914400"/>
          </a:xfrm>
          <a:custGeom>
            <a:avLst/>
            <a:gdLst/>
            <a:ahLst/>
            <a:cxnLst/>
            <a:rect l="l" t="t" r="r" b="b"/>
            <a:pathLst>
              <a:path h="914400">
                <a:moveTo>
                  <a:pt x="0" y="0"/>
                </a:moveTo>
                <a:lnTo>
                  <a:pt x="0" y="914400"/>
                </a:lnTo>
              </a:path>
            </a:pathLst>
          </a:custGeom>
          <a:ln w="12192">
            <a:solidFill>
              <a:srgbClr val="000000"/>
            </a:solidFill>
          </a:ln>
        </p:spPr>
        <p:txBody>
          <a:bodyPr wrap="square" lIns="0" tIns="0" rIns="0" bIns="0" rtlCol="0"/>
          <a:lstStyle/>
          <a:p>
            <a:endParaRPr/>
          </a:p>
        </p:txBody>
      </p:sp>
      <p:sp>
        <p:nvSpPr>
          <p:cNvPr id="38" name="object 38"/>
          <p:cNvSpPr/>
          <p:nvPr/>
        </p:nvSpPr>
        <p:spPr>
          <a:xfrm>
            <a:off x="893063" y="5548884"/>
            <a:ext cx="1513077" cy="399046"/>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893063" y="5853684"/>
            <a:ext cx="1474977" cy="399046"/>
          </a:xfrm>
          <a:prstGeom prst="rect">
            <a:avLst/>
          </a:prstGeom>
          <a:blipFill>
            <a:blip r:embed="rId12" cstate="print"/>
            <a:stretch>
              <a:fillRect/>
            </a:stretch>
          </a:blipFill>
        </p:spPr>
        <p:txBody>
          <a:bodyPr wrap="square" lIns="0" tIns="0" rIns="0" bIns="0" rtlCol="0"/>
          <a:lstStyle/>
          <a:p>
            <a:endParaRPr/>
          </a:p>
        </p:txBody>
      </p:sp>
      <p:sp>
        <p:nvSpPr>
          <p:cNvPr id="40" name="object 40"/>
          <p:cNvSpPr txBox="1"/>
          <p:nvPr/>
        </p:nvSpPr>
        <p:spPr>
          <a:xfrm>
            <a:off x="993444" y="5499912"/>
            <a:ext cx="1301750" cy="635000"/>
          </a:xfrm>
          <a:prstGeom prst="rect">
            <a:avLst/>
          </a:prstGeom>
        </p:spPr>
        <p:txBody>
          <a:bodyPr vert="horz" wrap="square" lIns="0" tIns="12065" rIns="0" bIns="0" rtlCol="0">
            <a:spAutoFit/>
          </a:bodyPr>
          <a:lstStyle/>
          <a:p>
            <a:pPr marL="12700" marR="5080">
              <a:lnSpc>
                <a:spcPct val="142900"/>
              </a:lnSpc>
              <a:spcBef>
                <a:spcPts val="95"/>
              </a:spcBef>
            </a:pPr>
            <a:r>
              <a:rPr sz="1400" b="1" dirty="0">
                <a:latin typeface="Arial"/>
                <a:cs typeface="Arial"/>
              </a:rPr>
              <a:t>&lt;</a:t>
            </a:r>
            <a:r>
              <a:rPr sz="1400" b="1" spc="-10" dirty="0">
                <a:latin typeface="Arial"/>
                <a:cs typeface="Arial"/>
              </a:rPr>
              <a:t>&lt;p</a:t>
            </a:r>
            <a:r>
              <a:rPr sz="1400" b="1" dirty="0">
                <a:latin typeface="Arial"/>
                <a:cs typeface="Arial"/>
              </a:rPr>
              <a:t>r</a:t>
            </a:r>
            <a:r>
              <a:rPr sz="1400" b="1" spc="-10" dirty="0">
                <a:latin typeface="Arial"/>
                <a:cs typeface="Arial"/>
              </a:rPr>
              <a:t>o</a:t>
            </a:r>
            <a:r>
              <a:rPr sz="1400" b="1" dirty="0">
                <a:latin typeface="Arial"/>
                <a:cs typeface="Arial"/>
              </a:rPr>
              <a:t>cess</a:t>
            </a:r>
            <a:r>
              <a:rPr sz="1400" b="1" spc="-10" dirty="0">
                <a:latin typeface="Arial"/>
                <a:cs typeface="Arial"/>
              </a:rPr>
              <a:t>o</a:t>
            </a:r>
            <a:r>
              <a:rPr sz="1400" b="1" dirty="0">
                <a:latin typeface="Arial"/>
                <a:cs typeface="Arial"/>
              </a:rPr>
              <a:t>r&gt;&gt;  primary</a:t>
            </a:r>
            <a:r>
              <a:rPr sz="1400" b="1" spc="-70" dirty="0">
                <a:latin typeface="Arial"/>
                <a:cs typeface="Arial"/>
              </a:rPr>
              <a:t> </a:t>
            </a:r>
            <a:r>
              <a:rPr sz="1400" b="1" spc="-5" dirty="0">
                <a:latin typeface="Arial"/>
                <a:cs typeface="Arial"/>
              </a:rPr>
              <a:t>server</a:t>
            </a:r>
            <a:endParaRPr sz="1400">
              <a:latin typeface="Arial"/>
              <a:cs typeface="Arial"/>
            </a:endParaRPr>
          </a:p>
        </p:txBody>
      </p:sp>
      <p:sp>
        <p:nvSpPr>
          <p:cNvPr id="41" name="object 41"/>
          <p:cNvSpPr/>
          <p:nvPr/>
        </p:nvSpPr>
        <p:spPr>
          <a:xfrm>
            <a:off x="5867400" y="2819400"/>
            <a:ext cx="1371600" cy="1219200"/>
          </a:xfrm>
          <a:custGeom>
            <a:avLst/>
            <a:gdLst/>
            <a:ahLst/>
            <a:cxnLst/>
            <a:rect l="l" t="t" r="r" b="b"/>
            <a:pathLst>
              <a:path w="1371600" h="1219200">
                <a:moveTo>
                  <a:pt x="0" y="304800"/>
                </a:moveTo>
                <a:lnTo>
                  <a:pt x="304800" y="0"/>
                </a:lnTo>
                <a:lnTo>
                  <a:pt x="1371600" y="0"/>
                </a:lnTo>
                <a:lnTo>
                  <a:pt x="1371600" y="914400"/>
                </a:lnTo>
                <a:lnTo>
                  <a:pt x="1066800" y="1219200"/>
                </a:lnTo>
                <a:lnTo>
                  <a:pt x="0" y="1219200"/>
                </a:lnTo>
                <a:lnTo>
                  <a:pt x="0" y="304800"/>
                </a:lnTo>
                <a:close/>
              </a:path>
            </a:pathLst>
          </a:custGeom>
          <a:ln w="12192">
            <a:solidFill>
              <a:srgbClr val="000000"/>
            </a:solidFill>
          </a:ln>
        </p:spPr>
        <p:txBody>
          <a:bodyPr wrap="square" lIns="0" tIns="0" rIns="0" bIns="0" rtlCol="0"/>
          <a:lstStyle/>
          <a:p>
            <a:endParaRPr/>
          </a:p>
        </p:txBody>
      </p:sp>
      <p:sp>
        <p:nvSpPr>
          <p:cNvPr id="42" name="object 42"/>
          <p:cNvSpPr/>
          <p:nvPr/>
        </p:nvSpPr>
        <p:spPr>
          <a:xfrm>
            <a:off x="5867400" y="2819400"/>
            <a:ext cx="1371600" cy="304800"/>
          </a:xfrm>
          <a:custGeom>
            <a:avLst/>
            <a:gdLst/>
            <a:ahLst/>
            <a:cxnLst/>
            <a:rect l="l" t="t" r="r" b="b"/>
            <a:pathLst>
              <a:path w="1371600" h="304800">
                <a:moveTo>
                  <a:pt x="0" y="304800"/>
                </a:moveTo>
                <a:lnTo>
                  <a:pt x="1066800" y="304800"/>
                </a:lnTo>
                <a:lnTo>
                  <a:pt x="1371600" y="0"/>
                </a:lnTo>
              </a:path>
            </a:pathLst>
          </a:custGeom>
          <a:ln w="12192">
            <a:solidFill>
              <a:srgbClr val="000000"/>
            </a:solidFill>
          </a:ln>
        </p:spPr>
        <p:txBody>
          <a:bodyPr wrap="square" lIns="0" tIns="0" rIns="0" bIns="0" rtlCol="0"/>
          <a:lstStyle/>
          <a:p>
            <a:endParaRPr/>
          </a:p>
        </p:txBody>
      </p:sp>
      <p:sp>
        <p:nvSpPr>
          <p:cNvPr id="43" name="object 43"/>
          <p:cNvSpPr/>
          <p:nvPr/>
        </p:nvSpPr>
        <p:spPr>
          <a:xfrm>
            <a:off x="6934200" y="3124200"/>
            <a:ext cx="0" cy="914400"/>
          </a:xfrm>
          <a:custGeom>
            <a:avLst/>
            <a:gdLst/>
            <a:ahLst/>
            <a:cxnLst/>
            <a:rect l="l" t="t" r="r" b="b"/>
            <a:pathLst>
              <a:path h="914400">
                <a:moveTo>
                  <a:pt x="0" y="0"/>
                </a:moveTo>
                <a:lnTo>
                  <a:pt x="0" y="914400"/>
                </a:lnTo>
              </a:path>
            </a:pathLst>
          </a:custGeom>
          <a:ln w="12192">
            <a:solidFill>
              <a:srgbClr val="000000"/>
            </a:solidFill>
          </a:ln>
        </p:spPr>
        <p:txBody>
          <a:bodyPr wrap="square" lIns="0" tIns="0" rIns="0" bIns="0" rtlCol="0"/>
          <a:lstStyle/>
          <a:p>
            <a:endParaRPr/>
          </a:p>
        </p:txBody>
      </p:sp>
      <p:sp>
        <p:nvSpPr>
          <p:cNvPr id="44" name="object 44"/>
          <p:cNvSpPr/>
          <p:nvPr/>
        </p:nvSpPr>
        <p:spPr>
          <a:xfrm>
            <a:off x="5769864" y="3110471"/>
            <a:ext cx="1513078" cy="399046"/>
          </a:xfrm>
          <a:prstGeom prst="rect">
            <a:avLst/>
          </a:prstGeom>
          <a:blipFill>
            <a:blip r:embed="rId11" cstate="print"/>
            <a:stretch>
              <a:fillRect/>
            </a:stretch>
          </a:blipFill>
        </p:spPr>
        <p:txBody>
          <a:bodyPr wrap="square" lIns="0" tIns="0" rIns="0" bIns="0" rtlCol="0"/>
          <a:lstStyle/>
          <a:p>
            <a:endParaRPr/>
          </a:p>
        </p:txBody>
      </p:sp>
      <p:sp>
        <p:nvSpPr>
          <p:cNvPr id="45" name="object 45"/>
          <p:cNvSpPr/>
          <p:nvPr/>
        </p:nvSpPr>
        <p:spPr>
          <a:xfrm>
            <a:off x="5769864" y="3415271"/>
            <a:ext cx="1522221" cy="399046"/>
          </a:xfrm>
          <a:prstGeom prst="rect">
            <a:avLst/>
          </a:prstGeom>
          <a:blipFill>
            <a:blip r:embed="rId13" cstate="print"/>
            <a:stretch>
              <a:fillRect/>
            </a:stretch>
          </a:blipFill>
        </p:spPr>
        <p:txBody>
          <a:bodyPr wrap="square" lIns="0" tIns="0" rIns="0" bIns="0" rtlCol="0"/>
          <a:lstStyle/>
          <a:p>
            <a:endParaRPr/>
          </a:p>
        </p:txBody>
      </p:sp>
      <p:sp>
        <p:nvSpPr>
          <p:cNvPr id="46" name="object 46"/>
          <p:cNvSpPr txBox="1"/>
          <p:nvPr/>
        </p:nvSpPr>
        <p:spPr>
          <a:xfrm>
            <a:off x="5870828" y="3061387"/>
            <a:ext cx="1308735" cy="635000"/>
          </a:xfrm>
          <a:prstGeom prst="rect">
            <a:avLst/>
          </a:prstGeom>
        </p:spPr>
        <p:txBody>
          <a:bodyPr vert="horz" wrap="square" lIns="0" tIns="103505" rIns="0" bIns="0" rtlCol="0">
            <a:spAutoFit/>
          </a:bodyPr>
          <a:lstStyle/>
          <a:p>
            <a:pPr marL="12700">
              <a:lnSpc>
                <a:spcPct val="100000"/>
              </a:lnSpc>
              <a:spcBef>
                <a:spcPts val="815"/>
              </a:spcBef>
            </a:pPr>
            <a:r>
              <a:rPr sz="1400" b="1" spc="-5" dirty="0">
                <a:latin typeface="Arial"/>
                <a:cs typeface="Arial"/>
              </a:rPr>
              <a:t>&lt;&lt;processor&gt;&gt;</a:t>
            </a:r>
            <a:endParaRPr sz="1400">
              <a:latin typeface="Arial"/>
              <a:cs typeface="Arial"/>
            </a:endParaRPr>
          </a:p>
          <a:p>
            <a:pPr marL="12700">
              <a:lnSpc>
                <a:spcPct val="100000"/>
              </a:lnSpc>
              <a:spcBef>
                <a:spcPts val="720"/>
              </a:spcBef>
            </a:pPr>
            <a:r>
              <a:rPr sz="1400" b="1" spc="-5" dirty="0">
                <a:latin typeface="Arial"/>
                <a:cs typeface="Arial"/>
              </a:rPr>
              <a:t>Caching</a:t>
            </a:r>
            <a:r>
              <a:rPr sz="1400" b="1" spc="-100" dirty="0">
                <a:latin typeface="Arial"/>
                <a:cs typeface="Arial"/>
              </a:rPr>
              <a:t> </a:t>
            </a:r>
            <a:r>
              <a:rPr sz="1400" b="1" dirty="0">
                <a:latin typeface="Arial"/>
                <a:cs typeface="Arial"/>
              </a:rPr>
              <a:t>server</a:t>
            </a:r>
            <a:endParaRPr sz="1400">
              <a:latin typeface="Arial"/>
              <a:cs typeface="Arial"/>
            </a:endParaRPr>
          </a:p>
        </p:txBody>
      </p:sp>
      <p:sp>
        <p:nvSpPr>
          <p:cNvPr id="47" name="object 47"/>
          <p:cNvSpPr/>
          <p:nvPr/>
        </p:nvSpPr>
        <p:spPr>
          <a:xfrm>
            <a:off x="3733800" y="2819400"/>
            <a:ext cx="1371600" cy="1219200"/>
          </a:xfrm>
          <a:custGeom>
            <a:avLst/>
            <a:gdLst/>
            <a:ahLst/>
            <a:cxnLst/>
            <a:rect l="l" t="t" r="r" b="b"/>
            <a:pathLst>
              <a:path w="1371600" h="1219200">
                <a:moveTo>
                  <a:pt x="0" y="304800"/>
                </a:moveTo>
                <a:lnTo>
                  <a:pt x="304800" y="0"/>
                </a:lnTo>
                <a:lnTo>
                  <a:pt x="1371600" y="0"/>
                </a:lnTo>
                <a:lnTo>
                  <a:pt x="1371600" y="914400"/>
                </a:lnTo>
                <a:lnTo>
                  <a:pt x="1066800" y="1219200"/>
                </a:lnTo>
                <a:lnTo>
                  <a:pt x="0" y="1219200"/>
                </a:lnTo>
                <a:lnTo>
                  <a:pt x="0" y="304800"/>
                </a:lnTo>
                <a:close/>
              </a:path>
            </a:pathLst>
          </a:custGeom>
          <a:ln w="12192">
            <a:solidFill>
              <a:srgbClr val="000000"/>
            </a:solidFill>
          </a:ln>
        </p:spPr>
        <p:txBody>
          <a:bodyPr wrap="square" lIns="0" tIns="0" rIns="0" bIns="0" rtlCol="0"/>
          <a:lstStyle/>
          <a:p>
            <a:endParaRPr/>
          </a:p>
        </p:txBody>
      </p:sp>
      <p:sp>
        <p:nvSpPr>
          <p:cNvPr id="48" name="object 48"/>
          <p:cNvSpPr/>
          <p:nvPr/>
        </p:nvSpPr>
        <p:spPr>
          <a:xfrm>
            <a:off x="3733800" y="2819400"/>
            <a:ext cx="1371600" cy="304800"/>
          </a:xfrm>
          <a:custGeom>
            <a:avLst/>
            <a:gdLst/>
            <a:ahLst/>
            <a:cxnLst/>
            <a:rect l="l" t="t" r="r" b="b"/>
            <a:pathLst>
              <a:path w="1371600" h="304800">
                <a:moveTo>
                  <a:pt x="0" y="304800"/>
                </a:moveTo>
                <a:lnTo>
                  <a:pt x="1066800" y="304800"/>
                </a:lnTo>
                <a:lnTo>
                  <a:pt x="1371600" y="0"/>
                </a:lnTo>
              </a:path>
            </a:pathLst>
          </a:custGeom>
          <a:ln w="12192">
            <a:solidFill>
              <a:srgbClr val="000000"/>
            </a:solidFill>
          </a:ln>
        </p:spPr>
        <p:txBody>
          <a:bodyPr wrap="square" lIns="0" tIns="0" rIns="0" bIns="0" rtlCol="0"/>
          <a:lstStyle/>
          <a:p>
            <a:endParaRPr/>
          </a:p>
        </p:txBody>
      </p:sp>
      <p:sp>
        <p:nvSpPr>
          <p:cNvPr id="49" name="object 49"/>
          <p:cNvSpPr/>
          <p:nvPr/>
        </p:nvSpPr>
        <p:spPr>
          <a:xfrm>
            <a:off x="4800600" y="3124200"/>
            <a:ext cx="0" cy="914400"/>
          </a:xfrm>
          <a:custGeom>
            <a:avLst/>
            <a:gdLst/>
            <a:ahLst/>
            <a:cxnLst/>
            <a:rect l="l" t="t" r="r" b="b"/>
            <a:pathLst>
              <a:path h="914400">
                <a:moveTo>
                  <a:pt x="0" y="0"/>
                </a:moveTo>
                <a:lnTo>
                  <a:pt x="0" y="914400"/>
                </a:lnTo>
              </a:path>
            </a:pathLst>
          </a:custGeom>
          <a:ln w="12192">
            <a:solidFill>
              <a:srgbClr val="000000"/>
            </a:solidFill>
          </a:ln>
        </p:spPr>
        <p:txBody>
          <a:bodyPr wrap="square" lIns="0" tIns="0" rIns="0" bIns="0" rtlCol="0"/>
          <a:lstStyle/>
          <a:p>
            <a:endParaRPr/>
          </a:p>
        </p:txBody>
      </p:sp>
      <p:sp>
        <p:nvSpPr>
          <p:cNvPr id="50" name="object 50"/>
          <p:cNvSpPr/>
          <p:nvPr/>
        </p:nvSpPr>
        <p:spPr>
          <a:xfrm>
            <a:off x="3636264" y="3110471"/>
            <a:ext cx="1513077" cy="399046"/>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3636264" y="3415271"/>
            <a:ext cx="1522222" cy="399046"/>
          </a:xfrm>
          <a:prstGeom prst="rect">
            <a:avLst/>
          </a:prstGeom>
          <a:blipFill>
            <a:blip r:embed="rId13" cstate="print"/>
            <a:stretch>
              <a:fillRect/>
            </a:stretch>
          </a:blipFill>
        </p:spPr>
        <p:txBody>
          <a:bodyPr wrap="square" lIns="0" tIns="0" rIns="0" bIns="0" rtlCol="0"/>
          <a:lstStyle/>
          <a:p>
            <a:endParaRPr/>
          </a:p>
        </p:txBody>
      </p:sp>
      <p:sp>
        <p:nvSpPr>
          <p:cNvPr id="52" name="object 52"/>
          <p:cNvSpPr txBox="1"/>
          <p:nvPr/>
        </p:nvSpPr>
        <p:spPr>
          <a:xfrm>
            <a:off x="3736975" y="3061387"/>
            <a:ext cx="1308735" cy="635000"/>
          </a:xfrm>
          <a:prstGeom prst="rect">
            <a:avLst/>
          </a:prstGeom>
        </p:spPr>
        <p:txBody>
          <a:bodyPr vert="horz" wrap="square" lIns="0" tIns="103505" rIns="0" bIns="0" rtlCol="0">
            <a:spAutoFit/>
          </a:bodyPr>
          <a:lstStyle/>
          <a:p>
            <a:pPr marL="12700">
              <a:lnSpc>
                <a:spcPct val="100000"/>
              </a:lnSpc>
              <a:spcBef>
                <a:spcPts val="815"/>
              </a:spcBef>
            </a:pPr>
            <a:r>
              <a:rPr sz="1400" b="1" spc="-5" dirty="0">
                <a:latin typeface="Arial"/>
                <a:cs typeface="Arial"/>
              </a:rPr>
              <a:t>&lt;&lt;processor&gt;&gt;</a:t>
            </a:r>
            <a:endParaRPr sz="1400">
              <a:latin typeface="Arial"/>
              <a:cs typeface="Arial"/>
            </a:endParaRPr>
          </a:p>
          <a:p>
            <a:pPr marL="12700">
              <a:lnSpc>
                <a:spcPct val="100000"/>
              </a:lnSpc>
              <a:spcBef>
                <a:spcPts val="720"/>
              </a:spcBef>
            </a:pPr>
            <a:r>
              <a:rPr sz="1400" b="1" spc="-5" dirty="0">
                <a:latin typeface="Arial"/>
                <a:cs typeface="Arial"/>
              </a:rPr>
              <a:t>Caching</a:t>
            </a:r>
            <a:r>
              <a:rPr sz="1400" b="1" spc="-100" dirty="0">
                <a:latin typeface="Arial"/>
                <a:cs typeface="Arial"/>
              </a:rPr>
              <a:t> </a:t>
            </a:r>
            <a:r>
              <a:rPr sz="1400" b="1" dirty="0">
                <a:latin typeface="Arial"/>
                <a:cs typeface="Arial"/>
              </a:rPr>
              <a:t>server</a:t>
            </a:r>
            <a:endParaRPr sz="1400">
              <a:latin typeface="Arial"/>
              <a:cs typeface="Arial"/>
            </a:endParaRPr>
          </a:p>
        </p:txBody>
      </p:sp>
      <p:sp>
        <p:nvSpPr>
          <p:cNvPr id="53" name="object 53"/>
          <p:cNvSpPr/>
          <p:nvPr/>
        </p:nvSpPr>
        <p:spPr>
          <a:xfrm>
            <a:off x="2895600" y="5257800"/>
            <a:ext cx="1371600" cy="1219200"/>
          </a:xfrm>
          <a:custGeom>
            <a:avLst/>
            <a:gdLst/>
            <a:ahLst/>
            <a:cxnLst/>
            <a:rect l="l" t="t" r="r" b="b"/>
            <a:pathLst>
              <a:path w="1371600" h="1219200">
                <a:moveTo>
                  <a:pt x="0" y="304800"/>
                </a:moveTo>
                <a:lnTo>
                  <a:pt x="304800" y="0"/>
                </a:lnTo>
                <a:lnTo>
                  <a:pt x="1371600" y="0"/>
                </a:lnTo>
                <a:lnTo>
                  <a:pt x="1371600" y="914400"/>
                </a:lnTo>
                <a:lnTo>
                  <a:pt x="1066800" y="1219200"/>
                </a:lnTo>
                <a:lnTo>
                  <a:pt x="0" y="1219200"/>
                </a:lnTo>
                <a:lnTo>
                  <a:pt x="0" y="304800"/>
                </a:lnTo>
                <a:close/>
              </a:path>
            </a:pathLst>
          </a:custGeom>
          <a:ln w="12192">
            <a:solidFill>
              <a:srgbClr val="000000"/>
            </a:solidFill>
          </a:ln>
        </p:spPr>
        <p:txBody>
          <a:bodyPr wrap="square" lIns="0" tIns="0" rIns="0" bIns="0" rtlCol="0"/>
          <a:lstStyle/>
          <a:p>
            <a:endParaRPr/>
          </a:p>
        </p:txBody>
      </p:sp>
      <p:sp>
        <p:nvSpPr>
          <p:cNvPr id="54" name="object 54"/>
          <p:cNvSpPr/>
          <p:nvPr/>
        </p:nvSpPr>
        <p:spPr>
          <a:xfrm>
            <a:off x="2895600" y="5257800"/>
            <a:ext cx="1371600" cy="304800"/>
          </a:xfrm>
          <a:custGeom>
            <a:avLst/>
            <a:gdLst/>
            <a:ahLst/>
            <a:cxnLst/>
            <a:rect l="l" t="t" r="r" b="b"/>
            <a:pathLst>
              <a:path w="1371600" h="304800">
                <a:moveTo>
                  <a:pt x="0" y="304800"/>
                </a:moveTo>
                <a:lnTo>
                  <a:pt x="1066800" y="304800"/>
                </a:lnTo>
                <a:lnTo>
                  <a:pt x="1371600" y="0"/>
                </a:lnTo>
              </a:path>
            </a:pathLst>
          </a:custGeom>
          <a:ln w="12192">
            <a:solidFill>
              <a:srgbClr val="000000"/>
            </a:solidFill>
          </a:ln>
        </p:spPr>
        <p:txBody>
          <a:bodyPr wrap="square" lIns="0" tIns="0" rIns="0" bIns="0" rtlCol="0"/>
          <a:lstStyle/>
          <a:p>
            <a:endParaRPr/>
          </a:p>
        </p:txBody>
      </p:sp>
      <p:sp>
        <p:nvSpPr>
          <p:cNvPr id="55" name="object 55"/>
          <p:cNvSpPr/>
          <p:nvPr/>
        </p:nvSpPr>
        <p:spPr>
          <a:xfrm>
            <a:off x="3962400" y="5562600"/>
            <a:ext cx="0" cy="914400"/>
          </a:xfrm>
          <a:custGeom>
            <a:avLst/>
            <a:gdLst/>
            <a:ahLst/>
            <a:cxnLst/>
            <a:rect l="l" t="t" r="r" b="b"/>
            <a:pathLst>
              <a:path h="914400">
                <a:moveTo>
                  <a:pt x="0" y="0"/>
                </a:moveTo>
                <a:lnTo>
                  <a:pt x="0" y="914400"/>
                </a:lnTo>
              </a:path>
            </a:pathLst>
          </a:custGeom>
          <a:ln w="12192">
            <a:solidFill>
              <a:srgbClr val="000000"/>
            </a:solidFill>
          </a:ln>
        </p:spPr>
        <p:txBody>
          <a:bodyPr wrap="square" lIns="0" tIns="0" rIns="0" bIns="0" rtlCol="0"/>
          <a:lstStyle/>
          <a:p>
            <a:endParaRPr/>
          </a:p>
        </p:txBody>
      </p:sp>
      <p:sp>
        <p:nvSpPr>
          <p:cNvPr id="56" name="object 56"/>
          <p:cNvSpPr/>
          <p:nvPr/>
        </p:nvSpPr>
        <p:spPr>
          <a:xfrm>
            <a:off x="2798064" y="5548884"/>
            <a:ext cx="1513077" cy="399046"/>
          </a:xfrm>
          <a:prstGeom prst="rect">
            <a:avLst/>
          </a:prstGeom>
          <a:blipFill>
            <a:blip r:embed="rId11" cstate="print"/>
            <a:stretch>
              <a:fillRect/>
            </a:stretch>
          </a:blipFill>
        </p:spPr>
        <p:txBody>
          <a:bodyPr wrap="square" lIns="0" tIns="0" rIns="0" bIns="0" rtlCol="0"/>
          <a:lstStyle/>
          <a:p>
            <a:endParaRPr/>
          </a:p>
        </p:txBody>
      </p:sp>
      <p:sp>
        <p:nvSpPr>
          <p:cNvPr id="57" name="object 57"/>
          <p:cNvSpPr txBox="1"/>
          <p:nvPr/>
        </p:nvSpPr>
        <p:spPr>
          <a:xfrm>
            <a:off x="2898394" y="5590743"/>
            <a:ext cx="130556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&lt;&lt;processor&gt;&gt;</a:t>
            </a:r>
            <a:endParaRPr sz="1400">
              <a:latin typeface="Arial"/>
              <a:cs typeface="Arial"/>
            </a:endParaRPr>
          </a:p>
        </p:txBody>
      </p:sp>
      <p:sp>
        <p:nvSpPr>
          <p:cNvPr id="58" name="object 58"/>
          <p:cNvSpPr/>
          <p:nvPr/>
        </p:nvSpPr>
        <p:spPr>
          <a:xfrm>
            <a:off x="3043427" y="5853684"/>
            <a:ext cx="774014" cy="399046"/>
          </a:xfrm>
          <a:prstGeom prst="rect">
            <a:avLst/>
          </a:prstGeom>
          <a:blipFill>
            <a:blip r:embed="rId14" cstate="print"/>
            <a:stretch>
              <a:fillRect/>
            </a:stretch>
          </a:blipFill>
        </p:spPr>
        <p:txBody>
          <a:bodyPr wrap="square" lIns="0" tIns="0" rIns="0" bIns="0" rtlCol="0"/>
          <a:lstStyle/>
          <a:p>
            <a:endParaRPr/>
          </a:p>
        </p:txBody>
      </p:sp>
      <p:sp>
        <p:nvSpPr>
          <p:cNvPr id="59" name="object 59"/>
          <p:cNvSpPr txBox="1"/>
          <p:nvPr/>
        </p:nvSpPr>
        <p:spPr>
          <a:xfrm>
            <a:off x="3144139" y="5895543"/>
            <a:ext cx="55943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ser</a:t>
            </a:r>
            <a:r>
              <a:rPr sz="1400" b="1" spc="-15" dirty="0">
                <a:latin typeface="Arial"/>
                <a:cs typeface="Arial"/>
              </a:rPr>
              <a:t>v</a:t>
            </a:r>
            <a:r>
              <a:rPr sz="1400" b="1" dirty="0">
                <a:latin typeface="Arial"/>
                <a:cs typeface="Arial"/>
              </a:rPr>
              <a:t>er</a:t>
            </a:r>
            <a:endParaRPr sz="1400">
              <a:latin typeface="Arial"/>
              <a:cs typeface="Arial"/>
            </a:endParaRPr>
          </a:p>
        </p:txBody>
      </p:sp>
      <p:sp>
        <p:nvSpPr>
          <p:cNvPr id="60" name="object 60"/>
          <p:cNvSpPr/>
          <p:nvPr/>
        </p:nvSpPr>
        <p:spPr>
          <a:xfrm>
            <a:off x="4648200" y="5257800"/>
            <a:ext cx="1371600" cy="1219200"/>
          </a:xfrm>
          <a:custGeom>
            <a:avLst/>
            <a:gdLst/>
            <a:ahLst/>
            <a:cxnLst/>
            <a:rect l="l" t="t" r="r" b="b"/>
            <a:pathLst>
              <a:path w="1371600" h="1219200">
                <a:moveTo>
                  <a:pt x="0" y="304800"/>
                </a:moveTo>
                <a:lnTo>
                  <a:pt x="304800" y="0"/>
                </a:lnTo>
                <a:lnTo>
                  <a:pt x="1371600" y="0"/>
                </a:lnTo>
                <a:lnTo>
                  <a:pt x="1371600" y="914400"/>
                </a:lnTo>
                <a:lnTo>
                  <a:pt x="1066800" y="1219200"/>
                </a:lnTo>
                <a:lnTo>
                  <a:pt x="0" y="1219200"/>
                </a:lnTo>
                <a:lnTo>
                  <a:pt x="0" y="304800"/>
                </a:lnTo>
                <a:close/>
              </a:path>
            </a:pathLst>
          </a:custGeom>
          <a:ln w="12192">
            <a:solidFill>
              <a:srgbClr val="000000"/>
            </a:solidFill>
          </a:ln>
        </p:spPr>
        <p:txBody>
          <a:bodyPr wrap="square" lIns="0" tIns="0" rIns="0" bIns="0" rtlCol="0"/>
          <a:lstStyle/>
          <a:p>
            <a:endParaRPr/>
          </a:p>
        </p:txBody>
      </p:sp>
      <p:sp>
        <p:nvSpPr>
          <p:cNvPr id="61" name="object 61"/>
          <p:cNvSpPr/>
          <p:nvPr/>
        </p:nvSpPr>
        <p:spPr>
          <a:xfrm>
            <a:off x="4648200" y="5257800"/>
            <a:ext cx="1371600" cy="304800"/>
          </a:xfrm>
          <a:custGeom>
            <a:avLst/>
            <a:gdLst/>
            <a:ahLst/>
            <a:cxnLst/>
            <a:rect l="l" t="t" r="r" b="b"/>
            <a:pathLst>
              <a:path w="1371600" h="304800">
                <a:moveTo>
                  <a:pt x="0" y="304800"/>
                </a:moveTo>
                <a:lnTo>
                  <a:pt x="1066800" y="304800"/>
                </a:lnTo>
                <a:lnTo>
                  <a:pt x="1371600" y="0"/>
                </a:lnTo>
              </a:path>
            </a:pathLst>
          </a:custGeom>
          <a:ln w="12192">
            <a:solidFill>
              <a:srgbClr val="000000"/>
            </a:solidFill>
          </a:ln>
        </p:spPr>
        <p:txBody>
          <a:bodyPr wrap="square" lIns="0" tIns="0" rIns="0" bIns="0" rtlCol="0"/>
          <a:lstStyle/>
          <a:p>
            <a:endParaRPr/>
          </a:p>
        </p:txBody>
      </p:sp>
      <p:sp>
        <p:nvSpPr>
          <p:cNvPr id="62" name="object 62"/>
          <p:cNvSpPr/>
          <p:nvPr/>
        </p:nvSpPr>
        <p:spPr>
          <a:xfrm>
            <a:off x="5715000" y="5562600"/>
            <a:ext cx="0" cy="914400"/>
          </a:xfrm>
          <a:custGeom>
            <a:avLst/>
            <a:gdLst/>
            <a:ahLst/>
            <a:cxnLst/>
            <a:rect l="l" t="t" r="r" b="b"/>
            <a:pathLst>
              <a:path h="914400">
                <a:moveTo>
                  <a:pt x="0" y="0"/>
                </a:moveTo>
                <a:lnTo>
                  <a:pt x="0" y="914400"/>
                </a:lnTo>
              </a:path>
            </a:pathLst>
          </a:custGeom>
          <a:ln w="12192">
            <a:solidFill>
              <a:srgbClr val="000000"/>
            </a:solidFill>
          </a:ln>
        </p:spPr>
        <p:txBody>
          <a:bodyPr wrap="square" lIns="0" tIns="0" rIns="0" bIns="0" rtlCol="0"/>
          <a:lstStyle/>
          <a:p>
            <a:endParaRPr/>
          </a:p>
        </p:txBody>
      </p:sp>
      <p:sp>
        <p:nvSpPr>
          <p:cNvPr id="63" name="object 63"/>
          <p:cNvSpPr/>
          <p:nvPr/>
        </p:nvSpPr>
        <p:spPr>
          <a:xfrm>
            <a:off x="4550664" y="5548884"/>
            <a:ext cx="1513077" cy="399046"/>
          </a:xfrm>
          <a:prstGeom prst="rect">
            <a:avLst/>
          </a:prstGeom>
          <a:blipFill>
            <a:blip r:embed="rId11" cstate="print"/>
            <a:stretch>
              <a:fillRect/>
            </a:stretch>
          </a:blipFill>
        </p:spPr>
        <p:txBody>
          <a:bodyPr wrap="square" lIns="0" tIns="0" rIns="0" bIns="0" rtlCol="0"/>
          <a:lstStyle/>
          <a:p>
            <a:endParaRPr/>
          </a:p>
        </p:txBody>
      </p:sp>
      <p:sp>
        <p:nvSpPr>
          <p:cNvPr id="64" name="object 64"/>
          <p:cNvSpPr txBox="1"/>
          <p:nvPr/>
        </p:nvSpPr>
        <p:spPr>
          <a:xfrm>
            <a:off x="4651375" y="5590743"/>
            <a:ext cx="130175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&lt;&lt;processor&gt;&gt;</a:t>
            </a:r>
            <a:endParaRPr sz="1400">
              <a:latin typeface="Arial"/>
              <a:cs typeface="Arial"/>
            </a:endParaRPr>
          </a:p>
        </p:txBody>
      </p:sp>
      <p:sp>
        <p:nvSpPr>
          <p:cNvPr id="65" name="object 65"/>
          <p:cNvSpPr/>
          <p:nvPr/>
        </p:nvSpPr>
        <p:spPr>
          <a:xfrm>
            <a:off x="4796028" y="5853684"/>
            <a:ext cx="774014" cy="399046"/>
          </a:xfrm>
          <a:prstGeom prst="rect">
            <a:avLst/>
          </a:prstGeom>
          <a:blipFill>
            <a:blip r:embed="rId14" cstate="print"/>
            <a:stretch>
              <a:fillRect/>
            </a:stretch>
          </a:blipFill>
        </p:spPr>
        <p:txBody>
          <a:bodyPr wrap="square" lIns="0" tIns="0" rIns="0" bIns="0" rtlCol="0"/>
          <a:lstStyle/>
          <a:p>
            <a:endParaRPr/>
          </a:p>
        </p:txBody>
      </p:sp>
      <p:sp>
        <p:nvSpPr>
          <p:cNvPr id="66" name="object 66"/>
          <p:cNvSpPr txBox="1"/>
          <p:nvPr/>
        </p:nvSpPr>
        <p:spPr>
          <a:xfrm>
            <a:off x="4896739" y="5895543"/>
            <a:ext cx="55943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ser</a:t>
            </a:r>
            <a:r>
              <a:rPr sz="1400" b="1" spc="-15" dirty="0">
                <a:latin typeface="Arial"/>
                <a:cs typeface="Arial"/>
              </a:rPr>
              <a:t>v</a:t>
            </a:r>
            <a:r>
              <a:rPr sz="1400" b="1" dirty="0">
                <a:latin typeface="Arial"/>
                <a:cs typeface="Arial"/>
              </a:rPr>
              <a:t>er</a:t>
            </a:r>
            <a:endParaRPr sz="1400">
              <a:latin typeface="Arial"/>
              <a:cs typeface="Arial"/>
            </a:endParaRPr>
          </a:p>
        </p:txBody>
      </p:sp>
      <p:sp>
        <p:nvSpPr>
          <p:cNvPr id="67" name="object 67"/>
          <p:cNvSpPr/>
          <p:nvPr/>
        </p:nvSpPr>
        <p:spPr>
          <a:xfrm>
            <a:off x="6553200" y="5257800"/>
            <a:ext cx="1371600" cy="1219200"/>
          </a:xfrm>
          <a:custGeom>
            <a:avLst/>
            <a:gdLst/>
            <a:ahLst/>
            <a:cxnLst/>
            <a:rect l="l" t="t" r="r" b="b"/>
            <a:pathLst>
              <a:path w="1371600" h="1219200">
                <a:moveTo>
                  <a:pt x="0" y="304800"/>
                </a:moveTo>
                <a:lnTo>
                  <a:pt x="304800" y="0"/>
                </a:lnTo>
                <a:lnTo>
                  <a:pt x="1371600" y="0"/>
                </a:lnTo>
                <a:lnTo>
                  <a:pt x="1371600" y="914400"/>
                </a:lnTo>
                <a:lnTo>
                  <a:pt x="1066800" y="1219200"/>
                </a:lnTo>
                <a:lnTo>
                  <a:pt x="0" y="1219200"/>
                </a:lnTo>
                <a:lnTo>
                  <a:pt x="0" y="304800"/>
                </a:lnTo>
                <a:close/>
              </a:path>
            </a:pathLst>
          </a:custGeom>
          <a:ln w="12192">
            <a:solidFill>
              <a:srgbClr val="000000"/>
            </a:solidFill>
          </a:ln>
        </p:spPr>
        <p:txBody>
          <a:bodyPr wrap="square" lIns="0" tIns="0" rIns="0" bIns="0" rtlCol="0"/>
          <a:lstStyle/>
          <a:p>
            <a:endParaRPr/>
          </a:p>
        </p:txBody>
      </p:sp>
      <p:sp>
        <p:nvSpPr>
          <p:cNvPr id="68" name="object 68"/>
          <p:cNvSpPr/>
          <p:nvPr/>
        </p:nvSpPr>
        <p:spPr>
          <a:xfrm>
            <a:off x="6553200" y="5257800"/>
            <a:ext cx="1371600" cy="304800"/>
          </a:xfrm>
          <a:custGeom>
            <a:avLst/>
            <a:gdLst/>
            <a:ahLst/>
            <a:cxnLst/>
            <a:rect l="l" t="t" r="r" b="b"/>
            <a:pathLst>
              <a:path w="1371600" h="304800">
                <a:moveTo>
                  <a:pt x="0" y="304800"/>
                </a:moveTo>
                <a:lnTo>
                  <a:pt x="1066800" y="304800"/>
                </a:lnTo>
                <a:lnTo>
                  <a:pt x="1371600" y="0"/>
                </a:lnTo>
              </a:path>
            </a:pathLst>
          </a:custGeom>
          <a:ln w="12192">
            <a:solidFill>
              <a:srgbClr val="000000"/>
            </a:solidFill>
          </a:ln>
        </p:spPr>
        <p:txBody>
          <a:bodyPr wrap="square" lIns="0" tIns="0" rIns="0" bIns="0" rtlCol="0"/>
          <a:lstStyle/>
          <a:p>
            <a:endParaRPr/>
          </a:p>
        </p:txBody>
      </p:sp>
      <p:sp>
        <p:nvSpPr>
          <p:cNvPr id="69" name="object 69"/>
          <p:cNvSpPr/>
          <p:nvPr/>
        </p:nvSpPr>
        <p:spPr>
          <a:xfrm>
            <a:off x="7620000" y="5562600"/>
            <a:ext cx="0" cy="914400"/>
          </a:xfrm>
          <a:custGeom>
            <a:avLst/>
            <a:gdLst/>
            <a:ahLst/>
            <a:cxnLst/>
            <a:rect l="l" t="t" r="r" b="b"/>
            <a:pathLst>
              <a:path h="914400">
                <a:moveTo>
                  <a:pt x="0" y="0"/>
                </a:moveTo>
                <a:lnTo>
                  <a:pt x="0" y="914400"/>
                </a:lnTo>
              </a:path>
            </a:pathLst>
          </a:custGeom>
          <a:ln w="12192">
            <a:solidFill>
              <a:srgbClr val="000000"/>
            </a:solidFill>
          </a:ln>
        </p:spPr>
        <p:txBody>
          <a:bodyPr wrap="square" lIns="0" tIns="0" rIns="0" bIns="0" rtlCol="0"/>
          <a:lstStyle/>
          <a:p>
            <a:endParaRPr/>
          </a:p>
        </p:txBody>
      </p:sp>
      <p:sp>
        <p:nvSpPr>
          <p:cNvPr id="70" name="object 70"/>
          <p:cNvSpPr/>
          <p:nvPr/>
        </p:nvSpPr>
        <p:spPr>
          <a:xfrm>
            <a:off x="6455664" y="5548884"/>
            <a:ext cx="1513078" cy="399046"/>
          </a:xfrm>
          <a:prstGeom prst="rect">
            <a:avLst/>
          </a:prstGeom>
          <a:blipFill>
            <a:blip r:embed="rId11" cstate="print"/>
            <a:stretch>
              <a:fillRect/>
            </a:stretch>
          </a:blipFill>
        </p:spPr>
        <p:txBody>
          <a:bodyPr wrap="square" lIns="0" tIns="0" rIns="0" bIns="0" rtlCol="0"/>
          <a:lstStyle/>
          <a:p>
            <a:endParaRPr/>
          </a:p>
        </p:txBody>
      </p:sp>
      <p:sp>
        <p:nvSpPr>
          <p:cNvPr id="71" name="object 71"/>
          <p:cNvSpPr txBox="1"/>
          <p:nvPr/>
        </p:nvSpPr>
        <p:spPr>
          <a:xfrm>
            <a:off x="6556629" y="5590743"/>
            <a:ext cx="130175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&lt;&lt;processor&gt;&gt;</a:t>
            </a:r>
            <a:endParaRPr sz="1400">
              <a:latin typeface="Arial"/>
              <a:cs typeface="Arial"/>
            </a:endParaRPr>
          </a:p>
        </p:txBody>
      </p:sp>
      <p:sp>
        <p:nvSpPr>
          <p:cNvPr id="72" name="object 72"/>
          <p:cNvSpPr/>
          <p:nvPr/>
        </p:nvSpPr>
        <p:spPr>
          <a:xfrm>
            <a:off x="6701028" y="5853684"/>
            <a:ext cx="774014" cy="399046"/>
          </a:xfrm>
          <a:prstGeom prst="rect">
            <a:avLst/>
          </a:prstGeom>
          <a:blipFill>
            <a:blip r:embed="rId14" cstate="print"/>
            <a:stretch>
              <a:fillRect/>
            </a:stretch>
          </a:blipFill>
        </p:spPr>
        <p:txBody>
          <a:bodyPr wrap="square" lIns="0" tIns="0" rIns="0" bIns="0" rtlCol="0"/>
          <a:lstStyle/>
          <a:p>
            <a:endParaRPr/>
          </a:p>
        </p:txBody>
      </p:sp>
      <p:sp>
        <p:nvSpPr>
          <p:cNvPr id="73" name="object 73"/>
          <p:cNvSpPr txBox="1"/>
          <p:nvPr/>
        </p:nvSpPr>
        <p:spPr>
          <a:xfrm>
            <a:off x="6801993" y="5895543"/>
            <a:ext cx="55943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ser</a:t>
            </a:r>
            <a:r>
              <a:rPr sz="1400" b="1" spc="-15" dirty="0">
                <a:latin typeface="Arial"/>
                <a:cs typeface="Arial"/>
              </a:rPr>
              <a:t>v</a:t>
            </a:r>
            <a:r>
              <a:rPr sz="1400" b="1" dirty="0">
                <a:latin typeface="Arial"/>
                <a:cs typeface="Arial"/>
              </a:rPr>
              <a:t>er</a:t>
            </a:r>
            <a:endParaRPr sz="1400">
              <a:latin typeface="Arial"/>
              <a:cs typeface="Arial"/>
            </a:endParaRPr>
          </a:p>
        </p:txBody>
      </p:sp>
      <p:sp>
        <p:nvSpPr>
          <p:cNvPr id="74" name="object 74"/>
          <p:cNvSpPr/>
          <p:nvPr/>
        </p:nvSpPr>
        <p:spPr>
          <a:xfrm>
            <a:off x="4572000" y="2362200"/>
            <a:ext cx="762000" cy="457200"/>
          </a:xfrm>
          <a:custGeom>
            <a:avLst/>
            <a:gdLst/>
            <a:ahLst/>
            <a:cxnLst/>
            <a:rect l="l" t="t" r="r" b="b"/>
            <a:pathLst>
              <a:path w="762000" h="457200">
                <a:moveTo>
                  <a:pt x="762000" y="0"/>
                </a:moveTo>
                <a:lnTo>
                  <a:pt x="0" y="457200"/>
                </a:lnTo>
              </a:path>
            </a:pathLst>
          </a:custGeom>
          <a:ln w="12192">
            <a:solidFill>
              <a:srgbClr val="000000"/>
            </a:solidFill>
          </a:ln>
        </p:spPr>
        <p:txBody>
          <a:bodyPr wrap="square" lIns="0" tIns="0" rIns="0" bIns="0" rtlCol="0"/>
          <a:lstStyle/>
          <a:p>
            <a:endParaRPr/>
          </a:p>
        </p:txBody>
      </p:sp>
      <p:sp>
        <p:nvSpPr>
          <p:cNvPr id="75" name="object 75"/>
          <p:cNvSpPr/>
          <p:nvPr/>
        </p:nvSpPr>
        <p:spPr>
          <a:xfrm>
            <a:off x="6019800" y="2209800"/>
            <a:ext cx="609600" cy="609600"/>
          </a:xfrm>
          <a:custGeom>
            <a:avLst/>
            <a:gdLst/>
            <a:ahLst/>
            <a:cxnLst/>
            <a:rect l="l" t="t" r="r" b="b"/>
            <a:pathLst>
              <a:path w="609600" h="609600">
                <a:moveTo>
                  <a:pt x="0" y="0"/>
                </a:moveTo>
                <a:lnTo>
                  <a:pt x="609600" y="609600"/>
                </a:lnTo>
              </a:path>
            </a:pathLst>
          </a:custGeom>
          <a:ln w="12192">
            <a:solidFill>
              <a:srgbClr val="000000"/>
            </a:solidFill>
          </a:ln>
        </p:spPr>
        <p:txBody>
          <a:bodyPr wrap="square" lIns="0" tIns="0" rIns="0" bIns="0" rtlCol="0"/>
          <a:lstStyle/>
          <a:p>
            <a:endParaRPr/>
          </a:p>
        </p:txBody>
      </p:sp>
      <p:sp>
        <p:nvSpPr>
          <p:cNvPr id="76" name="object 76"/>
          <p:cNvSpPr/>
          <p:nvPr/>
        </p:nvSpPr>
        <p:spPr>
          <a:xfrm>
            <a:off x="4267200" y="40386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77" name="object 77"/>
          <p:cNvSpPr/>
          <p:nvPr/>
        </p:nvSpPr>
        <p:spPr>
          <a:xfrm>
            <a:off x="6400800" y="4038600"/>
            <a:ext cx="0" cy="228600"/>
          </a:xfrm>
          <a:custGeom>
            <a:avLst/>
            <a:gdLst/>
            <a:ahLst/>
            <a:cxnLst/>
            <a:rect l="l" t="t" r="r" b="b"/>
            <a:pathLst>
              <a:path h="228600">
                <a:moveTo>
                  <a:pt x="0" y="0"/>
                </a:moveTo>
                <a:lnTo>
                  <a:pt x="0" y="228600"/>
                </a:lnTo>
              </a:path>
            </a:pathLst>
          </a:custGeom>
          <a:ln w="12192">
            <a:solidFill>
              <a:srgbClr val="000000"/>
            </a:solidFill>
          </a:ln>
        </p:spPr>
        <p:txBody>
          <a:bodyPr wrap="square" lIns="0" tIns="0" rIns="0" bIns="0" rtlCol="0"/>
          <a:lstStyle/>
          <a:p>
            <a:endParaRPr/>
          </a:p>
        </p:txBody>
      </p:sp>
      <p:sp>
        <p:nvSpPr>
          <p:cNvPr id="78" name="object 78"/>
          <p:cNvSpPr/>
          <p:nvPr/>
        </p:nvSpPr>
        <p:spPr>
          <a:xfrm>
            <a:off x="1752600" y="4724400"/>
            <a:ext cx="0" cy="609600"/>
          </a:xfrm>
          <a:custGeom>
            <a:avLst/>
            <a:gdLst/>
            <a:ahLst/>
            <a:cxnLst/>
            <a:rect l="l" t="t" r="r" b="b"/>
            <a:pathLst>
              <a:path h="609600">
                <a:moveTo>
                  <a:pt x="0" y="0"/>
                </a:moveTo>
                <a:lnTo>
                  <a:pt x="0" y="609600"/>
                </a:lnTo>
              </a:path>
            </a:pathLst>
          </a:custGeom>
          <a:ln w="12192">
            <a:solidFill>
              <a:srgbClr val="000000"/>
            </a:solidFill>
          </a:ln>
        </p:spPr>
        <p:txBody>
          <a:bodyPr wrap="square" lIns="0" tIns="0" rIns="0" bIns="0" rtlCol="0"/>
          <a:lstStyle/>
          <a:p>
            <a:endParaRPr/>
          </a:p>
        </p:txBody>
      </p:sp>
      <p:sp>
        <p:nvSpPr>
          <p:cNvPr id="79" name="object 79"/>
          <p:cNvSpPr/>
          <p:nvPr/>
        </p:nvSpPr>
        <p:spPr>
          <a:xfrm>
            <a:off x="7086600" y="4724400"/>
            <a:ext cx="0" cy="609600"/>
          </a:xfrm>
          <a:custGeom>
            <a:avLst/>
            <a:gdLst/>
            <a:ahLst/>
            <a:cxnLst/>
            <a:rect l="l" t="t" r="r" b="b"/>
            <a:pathLst>
              <a:path h="609600">
                <a:moveTo>
                  <a:pt x="0" y="0"/>
                </a:moveTo>
                <a:lnTo>
                  <a:pt x="0" y="609600"/>
                </a:lnTo>
              </a:path>
            </a:pathLst>
          </a:custGeom>
          <a:ln w="12192">
            <a:solidFill>
              <a:srgbClr val="000000"/>
            </a:solidFill>
          </a:ln>
        </p:spPr>
        <p:txBody>
          <a:bodyPr wrap="square" lIns="0" tIns="0" rIns="0" bIns="0" rtlCol="0"/>
          <a:lstStyle/>
          <a:p>
            <a:endParaRPr/>
          </a:p>
        </p:txBody>
      </p:sp>
      <p:sp>
        <p:nvSpPr>
          <p:cNvPr id="80" name="object 80"/>
          <p:cNvSpPr/>
          <p:nvPr/>
        </p:nvSpPr>
        <p:spPr>
          <a:xfrm>
            <a:off x="5410200" y="4724400"/>
            <a:ext cx="0" cy="609600"/>
          </a:xfrm>
          <a:custGeom>
            <a:avLst/>
            <a:gdLst/>
            <a:ahLst/>
            <a:cxnLst/>
            <a:rect l="l" t="t" r="r" b="b"/>
            <a:pathLst>
              <a:path h="609600">
                <a:moveTo>
                  <a:pt x="0" y="0"/>
                </a:moveTo>
                <a:lnTo>
                  <a:pt x="0" y="609600"/>
                </a:lnTo>
              </a:path>
            </a:pathLst>
          </a:custGeom>
          <a:ln w="12192">
            <a:solidFill>
              <a:srgbClr val="000000"/>
            </a:solidFill>
          </a:ln>
        </p:spPr>
        <p:txBody>
          <a:bodyPr wrap="square" lIns="0" tIns="0" rIns="0" bIns="0" rtlCol="0"/>
          <a:lstStyle/>
          <a:p>
            <a:endParaRPr/>
          </a:p>
        </p:txBody>
      </p:sp>
      <p:sp>
        <p:nvSpPr>
          <p:cNvPr id="81" name="object 81"/>
          <p:cNvSpPr/>
          <p:nvPr/>
        </p:nvSpPr>
        <p:spPr>
          <a:xfrm>
            <a:off x="3657600" y="4724400"/>
            <a:ext cx="0" cy="609600"/>
          </a:xfrm>
          <a:custGeom>
            <a:avLst/>
            <a:gdLst/>
            <a:ahLst/>
            <a:cxnLst/>
            <a:rect l="l" t="t" r="r" b="b"/>
            <a:pathLst>
              <a:path h="609600">
                <a:moveTo>
                  <a:pt x="0" y="0"/>
                </a:moveTo>
                <a:lnTo>
                  <a:pt x="0" y="609600"/>
                </a:lnTo>
              </a:path>
            </a:pathLst>
          </a:custGeom>
          <a:ln w="12192">
            <a:solidFill>
              <a:srgbClr val="000000"/>
            </a:solidFill>
          </a:ln>
        </p:spPr>
        <p:txBody>
          <a:bodyPr wrap="square" lIns="0" tIns="0" rIns="0" bIns="0" rtlCol="0"/>
          <a:lstStyle/>
          <a:p>
            <a:endParaRPr/>
          </a:p>
        </p:txBody>
      </p:sp>
      <p:sp>
        <p:nvSpPr>
          <p:cNvPr id="82" name="object 82"/>
          <p:cNvSpPr/>
          <p:nvPr/>
        </p:nvSpPr>
        <p:spPr>
          <a:xfrm>
            <a:off x="5417820" y="1307642"/>
            <a:ext cx="1622932" cy="508838"/>
          </a:xfrm>
          <a:prstGeom prst="rect">
            <a:avLst/>
          </a:prstGeom>
          <a:blipFill>
            <a:blip r:embed="rId15" cstate="print"/>
            <a:stretch>
              <a:fillRect/>
            </a:stretch>
          </a:blipFill>
        </p:spPr>
        <p:txBody>
          <a:bodyPr wrap="square" lIns="0" tIns="0" rIns="0" bIns="0" rtlCol="0"/>
          <a:lstStyle/>
          <a:p>
            <a:endParaRPr/>
          </a:p>
        </p:txBody>
      </p:sp>
      <p:sp>
        <p:nvSpPr>
          <p:cNvPr id="83" name="object 83"/>
          <p:cNvSpPr/>
          <p:nvPr/>
        </p:nvSpPr>
        <p:spPr>
          <a:xfrm>
            <a:off x="1303019" y="1383842"/>
            <a:ext cx="1077290" cy="508838"/>
          </a:xfrm>
          <a:prstGeom prst="rect">
            <a:avLst/>
          </a:prstGeom>
          <a:blipFill>
            <a:blip r:embed="rId16" cstate="print"/>
            <a:stretch>
              <a:fillRect/>
            </a:stretch>
          </a:blipFill>
        </p:spPr>
        <p:txBody>
          <a:bodyPr wrap="square" lIns="0" tIns="0" rIns="0" bIns="0" rtlCol="0"/>
          <a:lstStyle/>
          <a:p>
            <a:endParaRPr/>
          </a:p>
        </p:txBody>
      </p:sp>
      <p:sp>
        <p:nvSpPr>
          <p:cNvPr id="84" name="object 84"/>
          <p:cNvSpPr txBox="1"/>
          <p:nvPr/>
        </p:nvSpPr>
        <p:spPr>
          <a:xfrm>
            <a:off x="1434846" y="1440307"/>
            <a:ext cx="8001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Internet</a:t>
            </a:r>
            <a:endParaRPr sz="1800">
              <a:latin typeface="Arial"/>
              <a:cs typeface="Arial"/>
            </a:endParaRPr>
          </a:p>
        </p:txBody>
      </p:sp>
      <p:sp>
        <p:nvSpPr>
          <p:cNvPr id="85" name="object 85"/>
          <p:cNvSpPr/>
          <p:nvPr/>
        </p:nvSpPr>
        <p:spPr>
          <a:xfrm>
            <a:off x="3360420" y="1307642"/>
            <a:ext cx="809028" cy="508838"/>
          </a:xfrm>
          <a:prstGeom prst="rect">
            <a:avLst/>
          </a:prstGeom>
          <a:blipFill>
            <a:blip r:embed="rId17" cstate="print"/>
            <a:stretch>
              <a:fillRect/>
            </a:stretch>
          </a:blipFill>
        </p:spPr>
        <p:txBody>
          <a:bodyPr wrap="square" lIns="0" tIns="0" rIns="0" bIns="0" rtlCol="0"/>
          <a:lstStyle/>
          <a:p>
            <a:endParaRPr/>
          </a:p>
        </p:txBody>
      </p:sp>
      <p:sp>
        <p:nvSpPr>
          <p:cNvPr id="86" name="object 86"/>
          <p:cNvSpPr txBox="1"/>
          <p:nvPr/>
        </p:nvSpPr>
        <p:spPr>
          <a:xfrm>
            <a:off x="3492500" y="1363421"/>
            <a:ext cx="3403600" cy="300355"/>
          </a:xfrm>
          <a:prstGeom prst="rect">
            <a:avLst/>
          </a:prstGeom>
        </p:spPr>
        <p:txBody>
          <a:bodyPr vert="horz" wrap="square" lIns="0" tIns="12700" rIns="0" bIns="0" rtlCol="0">
            <a:spAutoFit/>
          </a:bodyPr>
          <a:lstStyle/>
          <a:p>
            <a:pPr marL="12700">
              <a:lnSpc>
                <a:spcPct val="100000"/>
              </a:lnSpc>
              <a:spcBef>
                <a:spcPts val="100"/>
              </a:spcBef>
              <a:tabLst>
                <a:tab pos="2070100" algn="l"/>
              </a:tabLst>
            </a:pPr>
            <a:r>
              <a:rPr sz="1800" spc="-10" dirty="0">
                <a:solidFill>
                  <a:srgbClr val="FF5050"/>
                </a:solidFill>
                <a:latin typeface="Arial"/>
                <a:cs typeface="Arial"/>
              </a:rPr>
              <a:t>node	</a:t>
            </a:r>
            <a:r>
              <a:rPr sz="1800" spc="-5" dirty="0">
                <a:latin typeface="Arial"/>
                <a:cs typeface="Arial"/>
              </a:rPr>
              <a:t>Modem</a:t>
            </a:r>
            <a:r>
              <a:rPr sz="1800" spc="-60" dirty="0">
                <a:latin typeface="Arial"/>
                <a:cs typeface="Arial"/>
              </a:rPr>
              <a:t> </a:t>
            </a:r>
            <a:r>
              <a:rPr sz="1800" spc="-10" dirty="0">
                <a:latin typeface="Arial"/>
                <a:cs typeface="Arial"/>
              </a:rPr>
              <a:t>bank</a:t>
            </a:r>
            <a:endParaRPr sz="1800">
              <a:latin typeface="Arial"/>
              <a:cs typeface="Arial"/>
            </a:endParaRPr>
          </a:p>
        </p:txBody>
      </p:sp>
      <p:sp>
        <p:nvSpPr>
          <p:cNvPr id="87" name="object 87"/>
          <p:cNvSpPr/>
          <p:nvPr/>
        </p:nvSpPr>
        <p:spPr>
          <a:xfrm>
            <a:off x="259079" y="3406190"/>
            <a:ext cx="1404874" cy="508838"/>
          </a:xfrm>
          <a:prstGeom prst="rect">
            <a:avLst/>
          </a:prstGeom>
          <a:blipFill>
            <a:blip r:embed="rId18" cstate="print"/>
            <a:stretch>
              <a:fillRect/>
            </a:stretch>
          </a:blipFill>
        </p:spPr>
        <p:txBody>
          <a:bodyPr wrap="square" lIns="0" tIns="0" rIns="0" bIns="0" rtlCol="0"/>
          <a:lstStyle/>
          <a:p>
            <a:endParaRPr/>
          </a:p>
        </p:txBody>
      </p:sp>
      <p:sp>
        <p:nvSpPr>
          <p:cNvPr id="88" name="object 88"/>
          <p:cNvSpPr txBox="1"/>
          <p:nvPr/>
        </p:nvSpPr>
        <p:spPr>
          <a:xfrm>
            <a:off x="389940" y="3462908"/>
            <a:ext cx="11290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5050"/>
                </a:solidFill>
                <a:latin typeface="Arial"/>
                <a:cs typeface="Arial"/>
              </a:rPr>
              <a:t>co</a:t>
            </a:r>
            <a:r>
              <a:rPr sz="1800" spc="-15" dirty="0">
                <a:solidFill>
                  <a:srgbClr val="FF5050"/>
                </a:solidFill>
                <a:latin typeface="Arial"/>
                <a:cs typeface="Arial"/>
              </a:rPr>
              <a:t>n</a:t>
            </a:r>
            <a:r>
              <a:rPr sz="1800" spc="-5" dirty="0">
                <a:solidFill>
                  <a:srgbClr val="FF5050"/>
                </a:solidFill>
                <a:latin typeface="Arial"/>
                <a:cs typeface="Arial"/>
              </a:rPr>
              <a:t>n</a:t>
            </a:r>
            <a:r>
              <a:rPr sz="1800" spc="-15" dirty="0">
                <a:solidFill>
                  <a:srgbClr val="FF5050"/>
                </a:solidFill>
                <a:latin typeface="Arial"/>
                <a:cs typeface="Arial"/>
              </a:rPr>
              <a:t>e</a:t>
            </a:r>
            <a:r>
              <a:rPr sz="1800" spc="-5" dirty="0">
                <a:solidFill>
                  <a:srgbClr val="FF5050"/>
                </a:solidFill>
                <a:latin typeface="Arial"/>
                <a:cs typeface="Arial"/>
              </a:rPr>
              <a:t>ction</a:t>
            </a:r>
            <a:endParaRPr sz="1800">
              <a:latin typeface="Arial"/>
              <a:cs typeface="Arial"/>
            </a:endParaRPr>
          </a:p>
        </p:txBody>
      </p:sp>
      <p:sp>
        <p:nvSpPr>
          <p:cNvPr id="89" name="object 89"/>
          <p:cNvSpPr/>
          <p:nvPr/>
        </p:nvSpPr>
        <p:spPr>
          <a:xfrm>
            <a:off x="1903983" y="3727577"/>
            <a:ext cx="2439670" cy="404495"/>
          </a:xfrm>
          <a:custGeom>
            <a:avLst/>
            <a:gdLst/>
            <a:ahLst/>
            <a:cxnLst/>
            <a:rect l="l" t="t" r="r" b="b"/>
            <a:pathLst>
              <a:path w="2439670" h="404495">
                <a:moveTo>
                  <a:pt x="2032" y="0"/>
                </a:moveTo>
                <a:lnTo>
                  <a:pt x="0" y="12446"/>
                </a:lnTo>
                <a:lnTo>
                  <a:pt x="50165" y="20320"/>
                </a:lnTo>
                <a:lnTo>
                  <a:pt x="52197" y="7747"/>
                </a:lnTo>
                <a:lnTo>
                  <a:pt x="2032" y="0"/>
                </a:lnTo>
                <a:close/>
              </a:path>
              <a:path w="2439670" h="404495">
                <a:moveTo>
                  <a:pt x="89789" y="13716"/>
                </a:moveTo>
                <a:lnTo>
                  <a:pt x="87884" y="26162"/>
                </a:lnTo>
                <a:lnTo>
                  <a:pt x="138049" y="34036"/>
                </a:lnTo>
                <a:lnTo>
                  <a:pt x="140081" y="21462"/>
                </a:lnTo>
                <a:lnTo>
                  <a:pt x="89789" y="13716"/>
                </a:lnTo>
                <a:close/>
              </a:path>
              <a:path w="2439670" h="404495">
                <a:moveTo>
                  <a:pt x="177673" y="27431"/>
                </a:moveTo>
                <a:lnTo>
                  <a:pt x="175641" y="40005"/>
                </a:lnTo>
                <a:lnTo>
                  <a:pt x="225933" y="47752"/>
                </a:lnTo>
                <a:lnTo>
                  <a:pt x="227838" y="35179"/>
                </a:lnTo>
                <a:lnTo>
                  <a:pt x="177673" y="27431"/>
                </a:lnTo>
                <a:close/>
              </a:path>
              <a:path w="2439670" h="404495">
                <a:moveTo>
                  <a:pt x="265557" y="41148"/>
                </a:moveTo>
                <a:lnTo>
                  <a:pt x="263525" y="53721"/>
                </a:lnTo>
                <a:lnTo>
                  <a:pt x="313690" y="61468"/>
                </a:lnTo>
                <a:lnTo>
                  <a:pt x="315722" y="49022"/>
                </a:lnTo>
                <a:lnTo>
                  <a:pt x="265557" y="41148"/>
                </a:lnTo>
                <a:close/>
              </a:path>
              <a:path w="2439670" h="404495">
                <a:moveTo>
                  <a:pt x="353314" y="54864"/>
                </a:moveTo>
                <a:lnTo>
                  <a:pt x="351409" y="67437"/>
                </a:lnTo>
                <a:lnTo>
                  <a:pt x="401574" y="75184"/>
                </a:lnTo>
                <a:lnTo>
                  <a:pt x="403479" y="62737"/>
                </a:lnTo>
                <a:lnTo>
                  <a:pt x="353314" y="54864"/>
                </a:lnTo>
                <a:close/>
              </a:path>
              <a:path w="2439670" h="404495">
                <a:moveTo>
                  <a:pt x="441198" y="68580"/>
                </a:moveTo>
                <a:lnTo>
                  <a:pt x="439166" y="81153"/>
                </a:lnTo>
                <a:lnTo>
                  <a:pt x="489458" y="88900"/>
                </a:lnTo>
                <a:lnTo>
                  <a:pt x="491363" y="76454"/>
                </a:lnTo>
                <a:lnTo>
                  <a:pt x="441198" y="68580"/>
                </a:lnTo>
                <a:close/>
              </a:path>
              <a:path w="2439670" h="404495">
                <a:moveTo>
                  <a:pt x="528955" y="82296"/>
                </a:moveTo>
                <a:lnTo>
                  <a:pt x="527050" y="94868"/>
                </a:lnTo>
                <a:lnTo>
                  <a:pt x="577215" y="102743"/>
                </a:lnTo>
                <a:lnTo>
                  <a:pt x="579247" y="90170"/>
                </a:lnTo>
                <a:lnTo>
                  <a:pt x="528955" y="82296"/>
                </a:lnTo>
                <a:close/>
              </a:path>
              <a:path w="2439670" h="404495">
                <a:moveTo>
                  <a:pt x="616839" y="96012"/>
                </a:moveTo>
                <a:lnTo>
                  <a:pt x="614934" y="108585"/>
                </a:lnTo>
                <a:lnTo>
                  <a:pt x="665099" y="116459"/>
                </a:lnTo>
                <a:lnTo>
                  <a:pt x="667004" y="103886"/>
                </a:lnTo>
                <a:lnTo>
                  <a:pt x="616839" y="96012"/>
                </a:lnTo>
                <a:close/>
              </a:path>
              <a:path w="2439670" h="404495">
                <a:moveTo>
                  <a:pt x="704723" y="109728"/>
                </a:moveTo>
                <a:lnTo>
                  <a:pt x="702691" y="122300"/>
                </a:lnTo>
                <a:lnTo>
                  <a:pt x="752856" y="130175"/>
                </a:lnTo>
                <a:lnTo>
                  <a:pt x="754888" y="117602"/>
                </a:lnTo>
                <a:lnTo>
                  <a:pt x="704723" y="109728"/>
                </a:lnTo>
                <a:close/>
              </a:path>
              <a:path w="2439670" h="404495">
                <a:moveTo>
                  <a:pt x="792480" y="123443"/>
                </a:moveTo>
                <a:lnTo>
                  <a:pt x="790575" y="136017"/>
                </a:lnTo>
                <a:lnTo>
                  <a:pt x="840740" y="143891"/>
                </a:lnTo>
                <a:lnTo>
                  <a:pt x="842645" y="131318"/>
                </a:lnTo>
                <a:lnTo>
                  <a:pt x="792480" y="123443"/>
                </a:lnTo>
                <a:close/>
              </a:path>
              <a:path w="2439670" h="404495">
                <a:moveTo>
                  <a:pt x="880364" y="137160"/>
                </a:moveTo>
                <a:lnTo>
                  <a:pt x="878332" y="149733"/>
                </a:lnTo>
                <a:lnTo>
                  <a:pt x="928624" y="157606"/>
                </a:lnTo>
                <a:lnTo>
                  <a:pt x="930529" y="145034"/>
                </a:lnTo>
                <a:lnTo>
                  <a:pt x="880364" y="137160"/>
                </a:lnTo>
                <a:close/>
              </a:path>
              <a:path w="2439670" h="404495">
                <a:moveTo>
                  <a:pt x="968121" y="150875"/>
                </a:moveTo>
                <a:lnTo>
                  <a:pt x="966216" y="163449"/>
                </a:lnTo>
                <a:lnTo>
                  <a:pt x="1016381" y="171323"/>
                </a:lnTo>
                <a:lnTo>
                  <a:pt x="1018413" y="158750"/>
                </a:lnTo>
                <a:lnTo>
                  <a:pt x="968121" y="150875"/>
                </a:lnTo>
                <a:close/>
              </a:path>
              <a:path w="2439670" h="404495">
                <a:moveTo>
                  <a:pt x="1056005" y="164592"/>
                </a:moveTo>
                <a:lnTo>
                  <a:pt x="1054100" y="177165"/>
                </a:lnTo>
                <a:lnTo>
                  <a:pt x="1104265" y="185039"/>
                </a:lnTo>
                <a:lnTo>
                  <a:pt x="1106170" y="172466"/>
                </a:lnTo>
                <a:lnTo>
                  <a:pt x="1056005" y="164592"/>
                </a:lnTo>
                <a:close/>
              </a:path>
              <a:path w="2439670" h="404495">
                <a:moveTo>
                  <a:pt x="1143889" y="178308"/>
                </a:moveTo>
                <a:lnTo>
                  <a:pt x="1141857" y="190881"/>
                </a:lnTo>
                <a:lnTo>
                  <a:pt x="1192022" y="198755"/>
                </a:lnTo>
                <a:lnTo>
                  <a:pt x="1194054" y="186181"/>
                </a:lnTo>
                <a:lnTo>
                  <a:pt x="1143889" y="178308"/>
                </a:lnTo>
                <a:close/>
              </a:path>
              <a:path w="2439670" h="404495">
                <a:moveTo>
                  <a:pt x="1231646" y="192024"/>
                </a:moveTo>
                <a:lnTo>
                  <a:pt x="1229741" y="204597"/>
                </a:lnTo>
                <a:lnTo>
                  <a:pt x="1279906" y="212471"/>
                </a:lnTo>
                <a:lnTo>
                  <a:pt x="1281811" y="199898"/>
                </a:lnTo>
                <a:lnTo>
                  <a:pt x="1231646" y="192024"/>
                </a:lnTo>
                <a:close/>
              </a:path>
              <a:path w="2439670" h="404495">
                <a:moveTo>
                  <a:pt x="1319530" y="205867"/>
                </a:moveTo>
                <a:lnTo>
                  <a:pt x="1317498" y="218312"/>
                </a:lnTo>
                <a:lnTo>
                  <a:pt x="1367790" y="226187"/>
                </a:lnTo>
                <a:lnTo>
                  <a:pt x="1369695" y="213614"/>
                </a:lnTo>
                <a:lnTo>
                  <a:pt x="1319530" y="205867"/>
                </a:lnTo>
                <a:close/>
              </a:path>
              <a:path w="2439670" h="404495">
                <a:moveTo>
                  <a:pt x="1407287" y="219583"/>
                </a:moveTo>
                <a:lnTo>
                  <a:pt x="1405382" y="232029"/>
                </a:lnTo>
                <a:lnTo>
                  <a:pt x="1455546" y="239903"/>
                </a:lnTo>
                <a:lnTo>
                  <a:pt x="1457579" y="227330"/>
                </a:lnTo>
                <a:lnTo>
                  <a:pt x="1407287" y="219583"/>
                </a:lnTo>
                <a:close/>
              </a:path>
              <a:path w="2439670" h="404495">
                <a:moveTo>
                  <a:pt x="1495170" y="233299"/>
                </a:moveTo>
                <a:lnTo>
                  <a:pt x="1493266" y="245745"/>
                </a:lnTo>
                <a:lnTo>
                  <a:pt x="1543431" y="253619"/>
                </a:lnTo>
                <a:lnTo>
                  <a:pt x="1545336" y="241046"/>
                </a:lnTo>
                <a:lnTo>
                  <a:pt x="1495170" y="233299"/>
                </a:lnTo>
                <a:close/>
              </a:path>
              <a:path w="2439670" h="404495">
                <a:moveTo>
                  <a:pt x="1583055" y="247015"/>
                </a:moveTo>
                <a:lnTo>
                  <a:pt x="1581023" y="259587"/>
                </a:lnTo>
                <a:lnTo>
                  <a:pt x="1631188" y="267335"/>
                </a:lnTo>
                <a:lnTo>
                  <a:pt x="1633220" y="254762"/>
                </a:lnTo>
                <a:lnTo>
                  <a:pt x="1583055" y="247015"/>
                </a:lnTo>
                <a:close/>
              </a:path>
              <a:path w="2439670" h="404495">
                <a:moveTo>
                  <a:pt x="1670812" y="260731"/>
                </a:moveTo>
                <a:lnTo>
                  <a:pt x="1668907" y="273304"/>
                </a:lnTo>
                <a:lnTo>
                  <a:pt x="1719071" y="281050"/>
                </a:lnTo>
                <a:lnTo>
                  <a:pt x="1720977" y="268605"/>
                </a:lnTo>
                <a:lnTo>
                  <a:pt x="1670812" y="260731"/>
                </a:lnTo>
                <a:close/>
              </a:path>
              <a:path w="2439670" h="404495">
                <a:moveTo>
                  <a:pt x="1758695" y="274447"/>
                </a:moveTo>
                <a:lnTo>
                  <a:pt x="1756664" y="287020"/>
                </a:lnTo>
                <a:lnTo>
                  <a:pt x="1806956" y="294767"/>
                </a:lnTo>
                <a:lnTo>
                  <a:pt x="1808861" y="282321"/>
                </a:lnTo>
                <a:lnTo>
                  <a:pt x="1758695" y="274447"/>
                </a:lnTo>
                <a:close/>
              </a:path>
              <a:path w="2439670" h="404495">
                <a:moveTo>
                  <a:pt x="1846453" y="288163"/>
                </a:moveTo>
                <a:lnTo>
                  <a:pt x="1844548" y="300736"/>
                </a:lnTo>
                <a:lnTo>
                  <a:pt x="1894713" y="308483"/>
                </a:lnTo>
                <a:lnTo>
                  <a:pt x="1896745" y="296037"/>
                </a:lnTo>
                <a:lnTo>
                  <a:pt x="1846453" y="288163"/>
                </a:lnTo>
                <a:close/>
              </a:path>
              <a:path w="2439670" h="404495">
                <a:moveTo>
                  <a:pt x="1934337" y="301879"/>
                </a:moveTo>
                <a:lnTo>
                  <a:pt x="1932432" y="314452"/>
                </a:lnTo>
                <a:lnTo>
                  <a:pt x="1982596" y="322325"/>
                </a:lnTo>
                <a:lnTo>
                  <a:pt x="1984502" y="309753"/>
                </a:lnTo>
                <a:lnTo>
                  <a:pt x="1934337" y="301879"/>
                </a:lnTo>
                <a:close/>
              </a:path>
              <a:path w="2439670" h="404495">
                <a:moveTo>
                  <a:pt x="2022220" y="315595"/>
                </a:moveTo>
                <a:lnTo>
                  <a:pt x="2020189" y="328168"/>
                </a:lnTo>
                <a:lnTo>
                  <a:pt x="2070354" y="336042"/>
                </a:lnTo>
                <a:lnTo>
                  <a:pt x="2072386" y="323469"/>
                </a:lnTo>
                <a:lnTo>
                  <a:pt x="2022220" y="315595"/>
                </a:lnTo>
                <a:close/>
              </a:path>
              <a:path w="2439670" h="404495">
                <a:moveTo>
                  <a:pt x="2109978" y="329311"/>
                </a:moveTo>
                <a:lnTo>
                  <a:pt x="2108073" y="341884"/>
                </a:lnTo>
                <a:lnTo>
                  <a:pt x="2158238" y="349758"/>
                </a:lnTo>
                <a:lnTo>
                  <a:pt x="2160270" y="337185"/>
                </a:lnTo>
                <a:lnTo>
                  <a:pt x="2109978" y="329311"/>
                </a:lnTo>
                <a:close/>
              </a:path>
              <a:path w="2439670" h="404495">
                <a:moveTo>
                  <a:pt x="2197862" y="343027"/>
                </a:moveTo>
                <a:lnTo>
                  <a:pt x="2195830" y="355600"/>
                </a:lnTo>
                <a:lnTo>
                  <a:pt x="2246122" y="363474"/>
                </a:lnTo>
                <a:lnTo>
                  <a:pt x="2248027" y="350900"/>
                </a:lnTo>
                <a:lnTo>
                  <a:pt x="2197862" y="343027"/>
                </a:lnTo>
                <a:close/>
              </a:path>
              <a:path w="2439670" h="404495">
                <a:moveTo>
                  <a:pt x="2285746" y="356743"/>
                </a:moveTo>
                <a:lnTo>
                  <a:pt x="2283714" y="369316"/>
                </a:lnTo>
                <a:lnTo>
                  <a:pt x="2333879" y="377190"/>
                </a:lnTo>
                <a:lnTo>
                  <a:pt x="2335911" y="364617"/>
                </a:lnTo>
                <a:lnTo>
                  <a:pt x="2285746" y="356743"/>
                </a:lnTo>
                <a:close/>
              </a:path>
              <a:path w="2439670" h="404495">
                <a:moveTo>
                  <a:pt x="2388273" y="385642"/>
                </a:moveTo>
                <a:lnTo>
                  <a:pt x="2385314" y="404495"/>
                </a:lnTo>
                <a:lnTo>
                  <a:pt x="2438222" y="387604"/>
                </a:lnTo>
                <a:lnTo>
                  <a:pt x="2400808" y="387604"/>
                </a:lnTo>
                <a:lnTo>
                  <a:pt x="2388273" y="385642"/>
                </a:lnTo>
                <a:close/>
              </a:path>
              <a:path w="2439670" h="404495">
                <a:moveTo>
                  <a:pt x="2390245" y="373079"/>
                </a:moveTo>
                <a:lnTo>
                  <a:pt x="2388273" y="385642"/>
                </a:lnTo>
                <a:lnTo>
                  <a:pt x="2400808" y="387604"/>
                </a:lnTo>
                <a:lnTo>
                  <a:pt x="2402713" y="375031"/>
                </a:lnTo>
                <a:lnTo>
                  <a:pt x="2390245" y="373079"/>
                </a:lnTo>
                <a:close/>
              </a:path>
              <a:path w="2439670" h="404495">
                <a:moveTo>
                  <a:pt x="2393188" y="354330"/>
                </a:moveTo>
                <a:lnTo>
                  <a:pt x="2390245" y="373079"/>
                </a:lnTo>
                <a:lnTo>
                  <a:pt x="2402713" y="375031"/>
                </a:lnTo>
                <a:lnTo>
                  <a:pt x="2400808" y="387604"/>
                </a:lnTo>
                <a:lnTo>
                  <a:pt x="2438222" y="387604"/>
                </a:lnTo>
                <a:lnTo>
                  <a:pt x="2439416" y="387223"/>
                </a:lnTo>
                <a:lnTo>
                  <a:pt x="2393188" y="354330"/>
                </a:lnTo>
                <a:close/>
              </a:path>
              <a:path w="2439670" h="404495">
                <a:moveTo>
                  <a:pt x="2373503" y="370459"/>
                </a:moveTo>
                <a:lnTo>
                  <a:pt x="2371598" y="383031"/>
                </a:lnTo>
                <a:lnTo>
                  <a:pt x="2388273" y="385642"/>
                </a:lnTo>
                <a:lnTo>
                  <a:pt x="2390245" y="373079"/>
                </a:lnTo>
                <a:lnTo>
                  <a:pt x="2373503" y="370459"/>
                </a:lnTo>
                <a:close/>
              </a:path>
            </a:pathLst>
          </a:custGeom>
          <a:solidFill>
            <a:srgbClr val="FF5050"/>
          </a:solidFill>
        </p:spPr>
        <p:txBody>
          <a:bodyPr wrap="square" lIns="0" tIns="0" rIns="0" bIns="0" rtlCol="0"/>
          <a:lstStyle/>
          <a:p>
            <a:endParaRPr/>
          </a:p>
        </p:txBody>
      </p:sp>
      <p:sp>
        <p:nvSpPr>
          <p:cNvPr id="90" name="object 90"/>
          <p:cNvSpPr/>
          <p:nvPr/>
        </p:nvSpPr>
        <p:spPr>
          <a:xfrm>
            <a:off x="1066800" y="3886200"/>
            <a:ext cx="681355" cy="1441450"/>
          </a:xfrm>
          <a:custGeom>
            <a:avLst/>
            <a:gdLst/>
            <a:ahLst/>
            <a:cxnLst/>
            <a:rect l="l" t="t" r="r" b="b"/>
            <a:pathLst>
              <a:path w="681355" h="1441450">
                <a:moveTo>
                  <a:pt x="0" y="0"/>
                </a:moveTo>
                <a:lnTo>
                  <a:pt x="0" y="1182624"/>
                </a:lnTo>
                <a:lnTo>
                  <a:pt x="681101" y="1182624"/>
                </a:lnTo>
                <a:lnTo>
                  <a:pt x="681101" y="1441450"/>
                </a:lnTo>
              </a:path>
            </a:pathLst>
          </a:custGeom>
          <a:ln w="12192">
            <a:solidFill>
              <a:srgbClr val="FF5050"/>
            </a:solidFill>
            <a:prstDash val="sysDash"/>
          </a:ln>
        </p:spPr>
        <p:txBody>
          <a:bodyPr wrap="square" lIns="0" tIns="0" rIns="0" bIns="0" rtlCol="0"/>
          <a:lstStyle/>
          <a:p>
            <a:endParaRPr/>
          </a:p>
        </p:txBody>
      </p:sp>
      <p:sp>
        <p:nvSpPr>
          <p:cNvPr id="91" name="object 91"/>
          <p:cNvSpPr/>
          <p:nvPr/>
        </p:nvSpPr>
        <p:spPr>
          <a:xfrm>
            <a:off x="2971800" y="1676400"/>
            <a:ext cx="609600" cy="228600"/>
          </a:xfrm>
          <a:custGeom>
            <a:avLst/>
            <a:gdLst/>
            <a:ahLst/>
            <a:cxnLst/>
            <a:rect l="l" t="t" r="r" b="b"/>
            <a:pathLst>
              <a:path w="609600" h="228600">
                <a:moveTo>
                  <a:pt x="609600" y="0"/>
                </a:moveTo>
                <a:lnTo>
                  <a:pt x="0" y="228600"/>
                </a:lnTo>
              </a:path>
            </a:pathLst>
          </a:custGeom>
          <a:ln w="12192">
            <a:solidFill>
              <a:srgbClr val="FF5050"/>
            </a:solidFill>
            <a:prstDash val="sysDash"/>
          </a:ln>
        </p:spPr>
        <p:txBody>
          <a:bodyPr wrap="square" lIns="0" tIns="0" rIns="0" bIns="0" rtlCol="0"/>
          <a:lstStyle/>
          <a:p>
            <a:endParaRPr/>
          </a:p>
        </p:txBody>
      </p:sp>
      <p:sp>
        <p:nvSpPr>
          <p:cNvPr id="92" name="object 92"/>
          <p:cNvSpPr/>
          <p:nvPr/>
        </p:nvSpPr>
        <p:spPr>
          <a:xfrm>
            <a:off x="4038600" y="1600200"/>
            <a:ext cx="1219200" cy="304800"/>
          </a:xfrm>
          <a:custGeom>
            <a:avLst/>
            <a:gdLst/>
            <a:ahLst/>
            <a:cxnLst/>
            <a:rect l="l" t="t" r="r" b="b"/>
            <a:pathLst>
              <a:path w="1219200" h="304800">
                <a:moveTo>
                  <a:pt x="0" y="0"/>
                </a:moveTo>
                <a:lnTo>
                  <a:pt x="1219200" y="304800"/>
                </a:lnTo>
              </a:path>
            </a:pathLst>
          </a:custGeom>
          <a:ln w="12192">
            <a:solidFill>
              <a:srgbClr val="FF5050"/>
            </a:solidFill>
            <a:prstDash val="sysDash"/>
          </a:ln>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5955665" cy="1550670"/>
          </a:xfrm>
          <a:prstGeom prst="rect">
            <a:avLst/>
          </a:prstGeom>
        </p:spPr>
        <p:txBody>
          <a:bodyPr vert="horz" wrap="square" lIns="0" tIns="13335" rIns="0" bIns="0" rtlCol="0">
            <a:spAutoFit/>
          </a:bodyPr>
          <a:lstStyle/>
          <a:p>
            <a:pPr marL="12700" marR="5080">
              <a:lnSpc>
                <a:spcPct val="100000"/>
              </a:lnSpc>
              <a:spcBef>
                <a:spcPts val="105"/>
              </a:spcBef>
            </a:pPr>
            <a:r>
              <a:rPr sz="5000" spc="-125" dirty="0"/>
              <a:t>Modeling</a:t>
            </a:r>
            <a:r>
              <a:rPr sz="5000" spc="-320" dirty="0"/>
              <a:t> </a:t>
            </a:r>
            <a:r>
              <a:rPr sz="5000" spc="-229" dirty="0"/>
              <a:t>Client-Server  </a:t>
            </a:r>
            <a:r>
              <a:rPr sz="5000" spc="-130" dirty="0"/>
              <a:t>Architecture</a:t>
            </a:r>
            <a:endParaRPr sz="5000"/>
          </a:p>
        </p:txBody>
      </p:sp>
      <p:sp>
        <p:nvSpPr>
          <p:cNvPr id="8" name="object 8"/>
          <p:cNvSpPr txBox="1"/>
          <p:nvPr/>
        </p:nvSpPr>
        <p:spPr>
          <a:xfrm>
            <a:off x="535940" y="1383538"/>
            <a:ext cx="8058150" cy="29711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75" dirty="0">
                <a:latin typeface="Times New Roman"/>
                <a:cs typeface="Times New Roman"/>
              </a:rPr>
              <a:t>Identify</a:t>
            </a:r>
            <a:r>
              <a:rPr sz="2600" spc="-80" dirty="0">
                <a:latin typeface="Times New Roman"/>
                <a:cs typeface="Times New Roman"/>
              </a:rPr>
              <a:t> </a:t>
            </a:r>
            <a:r>
              <a:rPr sz="2600" spc="120" dirty="0">
                <a:latin typeface="Times New Roman"/>
                <a:cs typeface="Times New Roman"/>
              </a:rPr>
              <a:t>nodes</a:t>
            </a:r>
            <a:r>
              <a:rPr sz="2600" spc="-70" dirty="0">
                <a:latin typeface="Times New Roman"/>
                <a:cs typeface="Times New Roman"/>
              </a:rPr>
              <a:t> </a:t>
            </a:r>
            <a:r>
              <a:rPr sz="2600" spc="170" dirty="0">
                <a:latin typeface="Times New Roman"/>
                <a:cs typeface="Times New Roman"/>
              </a:rPr>
              <a:t>that</a:t>
            </a:r>
            <a:r>
              <a:rPr sz="2600" spc="-105" dirty="0">
                <a:latin typeface="Times New Roman"/>
                <a:cs typeface="Times New Roman"/>
              </a:rPr>
              <a:t> </a:t>
            </a:r>
            <a:r>
              <a:rPr sz="2600" spc="114" dirty="0">
                <a:latin typeface="Times New Roman"/>
                <a:cs typeface="Times New Roman"/>
              </a:rPr>
              <a:t>represent</a:t>
            </a:r>
            <a:r>
              <a:rPr sz="2600" spc="-130" dirty="0">
                <a:latin typeface="Times New Roman"/>
                <a:cs typeface="Times New Roman"/>
              </a:rPr>
              <a:t> </a:t>
            </a:r>
            <a:r>
              <a:rPr sz="2600" dirty="0">
                <a:latin typeface="Times New Roman"/>
                <a:cs typeface="Times New Roman"/>
              </a:rPr>
              <a:t>system’s</a:t>
            </a:r>
            <a:r>
              <a:rPr sz="2600" spc="-155" dirty="0">
                <a:latin typeface="Times New Roman"/>
                <a:cs typeface="Times New Roman"/>
              </a:rPr>
              <a:t> </a:t>
            </a:r>
            <a:r>
              <a:rPr sz="2600" spc="90" dirty="0">
                <a:latin typeface="Times New Roman"/>
                <a:cs typeface="Times New Roman"/>
              </a:rPr>
              <a:t>client</a:t>
            </a:r>
            <a:r>
              <a:rPr sz="2600" spc="-120" dirty="0">
                <a:latin typeface="Times New Roman"/>
                <a:cs typeface="Times New Roman"/>
              </a:rPr>
              <a:t> </a:t>
            </a:r>
            <a:r>
              <a:rPr sz="2600" spc="160" dirty="0">
                <a:latin typeface="Times New Roman"/>
                <a:cs typeface="Times New Roman"/>
              </a:rPr>
              <a:t>and</a:t>
            </a:r>
            <a:r>
              <a:rPr sz="2600" spc="-55" dirty="0">
                <a:latin typeface="Times New Roman"/>
                <a:cs typeface="Times New Roman"/>
              </a:rPr>
              <a:t> </a:t>
            </a:r>
            <a:r>
              <a:rPr sz="2600" spc="15" dirty="0">
                <a:latin typeface="Times New Roman"/>
                <a:cs typeface="Times New Roman"/>
              </a:rPr>
              <a:t>server  </a:t>
            </a:r>
            <a:r>
              <a:rPr sz="2600" spc="80" dirty="0">
                <a:latin typeface="Times New Roman"/>
                <a:cs typeface="Times New Roman"/>
              </a:rPr>
              <a:t>processors</a:t>
            </a:r>
            <a:endParaRPr sz="2600">
              <a:latin typeface="Times New Roman"/>
              <a:cs typeface="Times New Roman"/>
            </a:endParaRPr>
          </a:p>
          <a:p>
            <a:pPr marL="285115" marR="1071245" indent="-272415">
              <a:lnSpc>
                <a:spcPct val="100000"/>
              </a:lnSpc>
              <a:spcBef>
                <a:spcPts val="625"/>
              </a:spcBef>
              <a:buClr>
                <a:srgbClr val="0AD0D9"/>
              </a:buClr>
              <a:buSzPct val="94230"/>
              <a:buFont typeface="Arial"/>
              <a:buChar char=""/>
              <a:tabLst>
                <a:tab pos="285750" algn="l"/>
              </a:tabLst>
            </a:pPr>
            <a:r>
              <a:rPr sz="2600" spc="90" dirty="0">
                <a:latin typeface="Times New Roman"/>
                <a:cs typeface="Times New Roman"/>
              </a:rPr>
              <a:t>Highlight</a:t>
            </a:r>
            <a:r>
              <a:rPr sz="2600" spc="-85" dirty="0">
                <a:latin typeface="Times New Roman"/>
                <a:cs typeface="Times New Roman"/>
              </a:rPr>
              <a:t> </a:t>
            </a:r>
            <a:r>
              <a:rPr sz="2600" spc="125" dirty="0">
                <a:latin typeface="Times New Roman"/>
                <a:cs typeface="Times New Roman"/>
              </a:rPr>
              <a:t>those</a:t>
            </a:r>
            <a:r>
              <a:rPr sz="2600" spc="-145" dirty="0">
                <a:latin typeface="Times New Roman"/>
                <a:cs typeface="Times New Roman"/>
              </a:rPr>
              <a:t> </a:t>
            </a:r>
            <a:r>
              <a:rPr sz="2600" spc="50" dirty="0">
                <a:latin typeface="Times New Roman"/>
                <a:cs typeface="Times New Roman"/>
              </a:rPr>
              <a:t>devices</a:t>
            </a:r>
            <a:r>
              <a:rPr sz="2600" spc="-85" dirty="0">
                <a:latin typeface="Times New Roman"/>
                <a:cs typeface="Times New Roman"/>
              </a:rPr>
              <a:t> </a:t>
            </a:r>
            <a:r>
              <a:rPr sz="2600" spc="170" dirty="0">
                <a:latin typeface="Times New Roman"/>
                <a:cs typeface="Times New Roman"/>
              </a:rPr>
              <a:t>that</a:t>
            </a:r>
            <a:r>
              <a:rPr sz="2600" spc="-150" dirty="0">
                <a:latin typeface="Times New Roman"/>
                <a:cs typeface="Times New Roman"/>
              </a:rPr>
              <a:t> </a:t>
            </a:r>
            <a:r>
              <a:rPr sz="2600" spc="90" dirty="0">
                <a:latin typeface="Times New Roman"/>
                <a:cs typeface="Times New Roman"/>
              </a:rPr>
              <a:t>are</a:t>
            </a:r>
            <a:r>
              <a:rPr sz="2600" spc="-114" dirty="0">
                <a:latin typeface="Times New Roman"/>
                <a:cs typeface="Times New Roman"/>
              </a:rPr>
              <a:t> </a:t>
            </a:r>
            <a:r>
              <a:rPr sz="2600" spc="85" dirty="0">
                <a:latin typeface="Times New Roman"/>
                <a:cs typeface="Times New Roman"/>
              </a:rPr>
              <a:t>essential</a:t>
            </a:r>
            <a:r>
              <a:rPr sz="2600" spc="-55" dirty="0">
                <a:latin typeface="Times New Roman"/>
                <a:cs typeface="Times New Roman"/>
              </a:rPr>
              <a:t> </a:t>
            </a:r>
            <a:r>
              <a:rPr sz="2600" spc="130" dirty="0">
                <a:latin typeface="Times New Roman"/>
                <a:cs typeface="Times New Roman"/>
              </a:rPr>
              <a:t>to</a:t>
            </a:r>
            <a:r>
              <a:rPr sz="2600" spc="-114" dirty="0">
                <a:latin typeface="Times New Roman"/>
                <a:cs typeface="Times New Roman"/>
              </a:rPr>
              <a:t> </a:t>
            </a:r>
            <a:r>
              <a:rPr sz="2600" spc="-235" dirty="0">
                <a:latin typeface="Times New Roman"/>
                <a:cs typeface="Times New Roman"/>
              </a:rPr>
              <a:t>the  </a:t>
            </a:r>
            <a:r>
              <a:rPr sz="2600" spc="85" dirty="0">
                <a:latin typeface="Times New Roman"/>
                <a:cs typeface="Times New Roman"/>
              </a:rPr>
              <a:t>behavior</a:t>
            </a:r>
            <a:endParaRPr sz="2600">
              <a:latin typeface="Times New Roman"/>
              <a:cs typeface="Times New Roman"/>
            </a:endParaRPr>
          </a:p>
          <a:p>
            <a:pPr marL="652780" marR="182245" indent="-247650">
              <a:lnSpc>
                <a:spcPct val="100000"/>
              </a:lnSpc>
              <a:spcBef>
                <a:spcPts val="585"/>
              </a:spcBef>
            </a:pPr>
            <a:r>
              <a:rPr sz="2050" spc="-545" dirty="0">
                <a:solidFill>
                  <a:srgbClr val="0E6EC5"/>
                </a:solidFill>
                <a:latin typeface="Arial"/>
                <a:cs typeface="Arial"/>
              </a:rPr>
              <a:t></a:t>
            </a:r>
            <a:r>
              <a:rPr sz="2050" spc="-535" dirty="0">
                <a:solidFill>
                  <a:srgbClr val="0E6EC5"/>
                </a:solidFill>
                <a:latin typeface="Arial"/>
                <a:cs typeface="Arial"/>
              </a:rPr>
              <a:t> </a:t>
            </a:r>
            <a:r>
              <a:rPr sz="2400" spc="-30" dirty="0">
                <a:latin typeface="Times New Roman"/>
                <a:cs typeface="Times New Roman"/>
              </a:rPr>
              <a:t>E.g.:</a:t>
            </a:r>
            <a:r>
              <a:rPr sz="2400" spc="-50" dirty="0">
                <a:latin typeface="Times New Roman"/>
                <a:cs typeface="Times New Roman"/>
              </a:rPr>
              <a:t> </a:t>
            </a:r>
            <a:r>
              <a:rPr sz="2400" spc="55" dirty="0">
                <a:latin typeface="Times New Roman"/>
                <a:cs typeface="Times New Roman"/>
              </a:rPr>
              <a:t>special</a:t>
            </a:r>
            <a:r>
              <a:rPr sz="2400" spc="-50" dirty="0">
                <a:latin typeface="Times New Roman"/>
                <a:cs typeface="Times New Roman"/>
              </a:rPr>
              <a:t> </a:t>
            </a:r>
            <a:r>
              <a:rPr sz="2400" spc="45" dirty="0">
                <a:latin typeface="Times New Roman"/>
                <a:cs typeface="Times New Roman"/>
              </a:rPr>
              <a:t>devices</a:t>
            </a:r>
            <a:r>
              <a:rPr sz="2400" spc="-40" dirty="0">
                <a:latin typeface="Times New Roman"/>
                <a:cs typeface="Times New Roman"/>
              </a:rPr>
              <a:t> </a:t>
            </a:r>
            <a:r>
              <a:rPr sz="2400" spc="90" dirty="0">
                <a:latin typeface="Times New Roman"/>
                <a:cs typeface="Times New Roman"/>
              </a:rPr>
              <a:t>(credit</a:t>
            </a:r>
            <a:r>
              <a:rPr sz="2400" spc="-100" dirty="0">
                <a:latin typeface="Times New Roman"/>
                <a:cs typeface="Times New Roman"/>
              </a:rPr>
              <a:t> </a:t>
            </a:r>
            <a:r>
              <a:rPr sz="2400" spc="90" dirty="0">
                <a:latin typeface="Times New Roman"/>
                <a:cs typeface="Times New Roman"/>
              </a:rPr>
              <a:t>card</a:t>
            </a:r>
            <a:r>
              <a:rPr sz="2400" spc="-30" dirty="0">
                <a:latin typeface="Times New Roman"/>
                <a:cs typeface="Times New Roman"/>
              </a:rPr>
              <a:t> </a:t>
            </a:r>
            <a:r>
              <a:rPr sz="2400" spc="80" dirty="0">
                <a:latin typeface="Times New Roman"/>
                <a:cs typeface="Times New Roman"/>
              </a:rPr>
              <a:t>readers,</a:t>
            </a:r>
            <a:r>
              <a:rPr sz="2400" spc="10" dirty="0">
                <a:latin typeface="Times New Roman"/>
                <a:cs typeface="Times New Roman"/>
              </a:rPr>
              <a:t> </a:t>
            </a:r>
            <a:r>
              <a:rPr sz="2400" spc="80" dirty="0">
                <a:latin typeface="Times New Roman"/>
                <a:cs typeface="Times New Roman"/>
              </a:rPr>
              <a:t>badge</a:t>
            </a:r>
            <a:r>
              <a:rPr sz="2400" spc="-75" dirty="0">
                <a:latin typeface="Times New Roman"/>
                <a:cs typeface="Times New Roman"/>
              </a:rPr>
              <a:t> </a:t>
            </a:r>
            <a:r>
              <a:rPr sz="2400" spc="35" dirty="0">
                <a:latin typeface="Times New Roman"/>
                <a:cs typeface="Times New Roman"/>
              </a:rPr>
              <a:t>readers,  </a:t>
            </a:r>
            <a:r>
              <a:rPr sz="2400" spc="60" dirty="0">
                <a:latin typeface="Times New Roman"/>
                <a:cs typeface="Times New Roman"/>
              </a:rPr>
              <a:t>special </a:t>
            </a:r>
            <a:r>
              <a:rPr sz="2400" spc="45" dirty="0">
                <a:latin typeface="Times New Roman"/>
                <a:cs typeface="Times New Roman"/>
              </a:rPr>
              <a:t>display</a:t>
            </a:r>
            <a:r>
              <a:rPr sz="2400" spc="-265" dirty="0">
                <a:latin typeface="Times New Roman"/>
                <a:cs typeface="Times New Roman"/>
              </a:rPr>
              <a:t> </a:t>
            </a:r>
            <a:r>
              <a:rPr sz="2400" spc="50" dirty="0">
                <a:latin typeface="Times New Roman"/>
                <a:cs typeface="Times New Roman"/>
              </a:rPr>
              <a:t>devices)</a:t>
            </a:r>
            <a:endParaRPr sz="2400">
              <a:latin typeface="Times New Roman"/>
              <a:cs typeface="Times New Roman"/>
            </a:endParaRPr>
          </a:p>
          <a:p>
            <a:pPr marL="285115" indent="-272415">
              <a:lnSpc>
                <a:spcPct val="100000"/>
              </a:lnSpc>
              <a:spcBef>
                <a:spcPts val="615"/>
              </a:spcBef>
              <a:buClr>
                <a:srgbClr val="0AD0D9"/>
              </a:buClr>
              <a:buSzPct val="94230"/>
              <a:buFont typeface="Arial"/>
              <a:buChar char=""/>
              <a:tabLst>
                <a:tab pos="285750" algn="l"/>
              </a:tabLst>
            </a:pPr>
            <a:r>
              <a:rPr sz="2600" spc="45" dirty="0">
                <a:latin typeface="Times New Roman"/>
                <a:cs typeface="Times New Roman"/>
              </a:rPr>
              <a:t>Use</a:t>
            </a:r>
            <a:r>
              <a:rPr sz="2600" spc="-120" dirty="0">
                <a:latin typeface="Times New Roman"/>
                <a:cs typeface="Times New Roman"/>
              </a:rPr>
              <a:t> </a:t>
            </a:r>
            <a:r>
              <a:rPr sz="2600" spc="90" dirty="0">
                <a:latin typeface="Times New Roman"/>
                <a:cs typeface="Times New Roman"/>
              </a:rPr>
              <a:t>stereotyping</a:t>
            </a:r>
            <a:r>
              <a:rPr sz="2600" spc="-40" dirty="0">
                <a:latin typeface="Times New Roman"/>
                <a:cs typeface="Times New Roman"/>
              </a:rPr>
              <a:t> </a:t>
            </a:r>
            <a:r>
              <a:rPr sz="2600" spc="130" dirty="0">
                <a:latin typeface="Times New Roman"/>
                <a:cs typeface="Times New Roman"/>
              </a:rPr>
              <a:t>to</a:t>
            </a:r>
            <a:r>
              <a:rPr sz="2600" spc="-165" dirty="0">
                <a:latin typeface="Times New Roman"/>
                <a:cs typeface="Times New Roman"/>
              </a:rPr>
              <a:t> </a:t>
            </a:r>
            <a:r>
              <a:rPr sz="2600" spc="25" dirty="0">
                <a:latin typeface="Times New Roman"/>
                <a:cs typeface="Times New Roman"/>
              </a:rPr>
              <a:t>visually</a:t>
            </a:r>
            <a:r>
              <a:rPr sz="2600" spc="-165" dirty="0">
                <a:latin typeface="Times New Roman"/>
                <a:cs typeface="Times New Roman"/>
              </a:rPr>
              <a:t> </a:t>
            </a:r>
            <a:r>
              <a:rPr sz="2600" spc="95" dirty="0">
                <a:latin typeface="Times New Roman"/>
                <a:cs typeface="Times New Roman"/>
              </a:rPr>
              <a:t>distinguish</a:t>
            </a:r>
            <a:endParaRPr sz="26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06804" y="327406"/>
            <a:ext cx="5342255" cy="788035"/>
          </a:xfrm>
          <a:prstGeom prst="rect">
            <a:avLst/>
          </a:prstGeom>
        </p:spPr>
        <p:txBody>
          <a:bodyPr vert="horz" wrap="square" lIns="0" tIns="12700" rIns="0" bIns="0" rtlCol="0">
            <a:spAutoFit/>
          </a:bodyPr>
          <a:lstStyle/>
          <a:p>
            <a:pPr marL="12700">
              <a:lnSpc>
                <a:spcPct val="100000"/>
              </a:lnSpc>
              <a:spcBef>
                <a:spcPts val="100"/>
              </a:spcBef>
            </a:pPr>
            <a:r>
              <a:rPr sz="5000" spc="-229" dirty="0"/>
              <a:t>Client-Server</a:t>
            </a:r>
            <a:r>
              <a:rPr sz="5000" spc="-315" dirty="0"/>
              <a:t> </a:t>
            </a:r>
            <a:r>
              <a:rPr sz="5000" spc="-370" dirty="0"/>
              <a:t>System</a:t>
            </a:r>
            <a:endParaRPr sz="5000"/>
          </a:p>
        </p:txBody>
      </p:sp>
      <p:sp>
        <p:nvSpPr>
          <p:cNvPr id="8" name="object 8"/>
          <p:cNvSpPr txBox="1"/>
          <p:nvPr/>
        </p:nvSpPr>
        <p:spPr>
          <a:xfrm>
            <a:off x="383540" y="1616011"/>
            <a:ext cx="3639185" cy="3251200"/>
          </a:xfrm>
          <a:prstGeom prst="rect">
            <a:avLst/>
          </a:prstGeom>
        </p:spPr>
        <p:txBody>
          <a:bodyPr vert="horz" wrap="square" lIns="0" tIns="86360" rIns="0" bIns="0" rtlCol="0">
            <a:spAutoFit/>
          </a:bodyPr>
          <a:lstStyle/>
          <a:p>
            <a:pPr marL="285115" indent="-272415">
              <a:lnSpc>
                <a:spcPct val="100000"/>
              </a:lnSpc>
              <a:spcBef>
                <a:spcPts val="680"/>
              </a:spcBef>
              <a:buClr>
                <a:srgbClr val="0AD0D9"/>
              </a:buClr>
              <a:buSzPct val="93750"/>
              <a:buFont typeface="Arial"/>
              <a:buChar char=""/>
              <a:tabLst>
                <a:tab pos="285750" algn="l"/>
              </a:tabLst>
            </a:pPr>
            <a:r>
              <a:rPr sz="2400" spc="150" dirty="0">
                <a:latin typeface="Times New Roman"/>
                <a:cs typeface="Times New Roman"/>
              </a:rPr>
              <a:t>Human </a:t>
            </a:r>
            <a:r>
              <a:rPr sz="2400" spc="75" dirty="0">
                <a:latin typeface="Times New Roman"/>
                <a:cs typeface="Times New Roman"/>
              </a:rPr>
              <a:t>resource</a:t>
            </a:r>
            <a:r>
              <a:rPr sz="2400" spc="-330" dirty="0">
                <a:latin typeface="Times New Roman"/>
                <a:cs typeface="Times New Roman"/>
              </a:rPr>
              <a:t> </a:t>
            </a:r>
            <a:r>
              <a:rPr sz="2400" spc="70" dirty="0">
                <a:latin typeface="Times New Roman"/>
                <a:cs typeface="Times New Roman"/>
              </a:rPr>
              <a:t>system</a:t>
            </a:r>
            <a:endParaRPr sz="2400">
              <a:latin typeface="Times New Roman"/>
              <a:cs typeface="Times New Roman"/>
            </a:endParaRPr>
          </a:p>
          <a:p>
            <a:pPr marL="285115" indent="-272415">
              <a:lnSpc>
                <a:spcPct val="100000"/>
              </a:lnSpc>
              <a:spcBef>
                <a:spcPts val="580"/>
              </a:spcBef>
              <a:buClr>
                <a:srgbClr val="0AD0D9"/>
              </a:buClr>
              <a:buSzPct val="93750"/>
              <a:buFont typeface="Arial"/>
              <a:buChar char=""/>
              <a:tabLst>
                <a:tab pos="285750" algn="l"/>
              </a:tabLst>
            </a:pPr>
            <a:r>
              <a:rPr sz="2400" spc="-40" dirty="0">
                <a:latin typeface="Times New Roman"/>
                <a:cs typeface="Times New Roman"/>
              </a:rPr>
              <a:t>2 </a:t>
            </a:r>
            <a:r>
              <a:rPr sz="2400" spc="45" dirty="0">
                <a:latin typeface="Times New Roman"/>
                <a:cs typeface="Times New Roman"/>
              </a:rPr>
              <a:t>pkgs: </a:t>
            </a:r>
            <a:r>
              <a:rPr sz="2400" spc="70" dirty="0">
                <a:latin typeface="Times New Roman"/>
                <a:cs typeface="Times New Roman"/>
              </a:rPr>
              <a:t>client,</a:t>
            </a:r>
            <a:r>
              <a:rPr sz="2400" spc="-160" dirty="0">
                <a:latin typeface="Times New Roman"/>
                <a:cs typeface="Times New Roman"/>
              </a:rPr>
              <a:t> </a:t>
            </a:r>
            <a:r>
              <a:rPr sz="2400" spc="65" dirty="0">
                <a:latin typeface="Times New Roman"/>
                <a:cs typeface="Times New Roman"/>
              </a:rPr>
              <a:t>server</a:t>
            </a:r>
            <a:endParaRPr sz="2400">
              <a:latin typeface="Times New Roman"/>
              <a:cs typeface="Times New Roman"/>
            </a:endParaRPr>
          </a:p>
          <a:p>
            <a:pPr marL="285115" indent="-272415">
              <a:lnSpc>
                <a:spcPct val="100000"/>
              </a:lnSpc>
              <a:spcBef>
                <a:spcPts val="575"/>
              </a:spcBef>
              <a:buClr>
                <a:srgbClr val="0AD0D9"/>
              </a:buClr>
              <a:buSzPct val="93750"/>
              <a:buFont typeface="Arial"/>
              <a:buChar char=""/>
              <a:tabLst>
                <a:tab pos="285750" algn="l"/>
              </a:tabLst>
            </a:pPr>
            <a:r>
              <a:rPr sz="2400" spc="50" dirty="0">
                <a:latin typeface="Times New Roman"/>
                <a:cs typeface="Times New Roman"/>
              </a:rPr>
              <a:t>Client: </a:t>
            </a:r>
            <a:r>
              <a:rPr sz="2400" spc="-40" dirty="0">
                <a:latin typeface="Times New Roman"/>
                <a:cs typeface="Times New Roman"/>
              </a:rPr>
              <a:t>2</a:t>
            </a:r>
            <a:r>
              <a:rPr sz="2400" spc="-60" dirty="0">
                <a:latin typeface="Times New Roman"/>
                <a:cs typeface="Times New Roman"/>
              </a:rPr>
              <a:t> </a:t>
            </a:r>
            <a:r>
              <a:rPr sz="2400" spc="105" dirty="0">
                <a:latin typeface="Times New Roman"/>
                <a:cs typeface="Times New Roman"/>
              </a:rPr>
              <a:t>nodes</a:t>
            </a:r>
            <a:endParaRPr sz="2400">
              <a:latin typeface="Times New Roman"/>
              <a:cs typeface="Times New Roman"/>
            </a:endParaRPr>
          </a:p>
          <a:p>
            <a:pPr marL="652780" lvl="1" indent="-247015">
              <a:lnSpc>
                <a:spcPct val="100000"/>
              </a:lnSpc>
              <a:spcBef>
                <a:spcPts val="520"/>
              </a:spcBef>
              <a:buClr>
                <a:srgbClr val="0E6EC5"/>
              </a:buClr>
              <a:buSzPct val="85000"/>
              <a:buFont typeface="Arial"/>
              <a:buChar char=""/>
              <a:tabLst>
                <a:tab pos="652780" algn="l"/>
                <a:tab pos="653415" algn="l"/>
              </a:tabLst>
            </a:pPr>
            <a:r>
              <a:rPr sz="2000" dirty="0">
                <a:solidFill>
                  <a:srgbClr val="FF5050"/>
                </a:solidFill>
                <a:latin typeface="Times New Roman"/>
                <a:cs typeface="Times New Roman"/>
              </a:rPr>
              <a:t>console </a:t>
            </a:r>
            <a:r>
              <a:rPr sz="2000" spc="125" dirty="0">
                <a:latin typeface="Times New Roman"/>
                <a:cs typeface="Times New Roman"/>
              </a:rPr>
              <a:t>and</a:t>
            </a:r>
            <a:r>
              <a:rPr sz="2000" spc="-105" dirty="0">
                <a:latin typeface="Times New Roman"/>
                <a:cs typeface="Times New Roman"/>
              </a:rPr>
              <a:t> </a:t>
            </a:r>
            <a:r>
              <a:rPr sz="2000" dirty="0">
                <a:solidFill>
                  <a:srgbClr val="FF5050"/>
                </a:solidFill>
                <a:latin typeface="Times New Roman"/>
                <a:cs typeface="Times New Roman"/>
              </a:rPr>
              <a:t>kiosk</a:t>
            </a:r>
            <a:endParaRPr sz="2000">
              <a:latin typeface="Times New Roman"/>
              <a:cs typeface="Times New Roman"/>
            </a:endParaRPr>
          </a:p>
          <a:p>
            <a:pPr marL="652780" lvl="1" indent="-247015">
              <a:lnSpc>
                <a:spcPct val="100000"/>
              </a:lnSpc>
              <a:spcBef>
                <a:spcPts val="480"/>
              </a:spcBef>
              <a:buClr>
                <a:srgbClr val="0E6EC5"/>
              </a:buClr>
              <a:buSzPct val="85000"/>
              <a:buFont typeface="Arial"/>
              <a:buChar char=""/>
              <a:tabLst>
                <a:tab pos="652780" algn="l"/>
                <a:tab pos="653415" algn="l"/>
              </a:tabLst>
            </a:pPr>
            <a:r>
              <a:rPr sz="2000" dirty="0">
                <a:solidFill>
                  <a:srgbClr val="FF5050"/>
                </a:solidFill>
                <a:latin typeface="Times New Roman"/>
                <a:cs typeface="Times New Roman"/>
              </a:rPr>
              <a:t>stereotyped</a:t>
            </a:r>
            <a:r>
              <a:rPr sz="2000" dirty="0">
                <a:latin typeface="Times New Roman"/>
                <a:cs typeface="Times New Roman"/>
              </a:rPr>
              <a:t>,</a:t>
            </a:r>
            <a:r>
              <a:rPr sz="2000" spc="-130" dirty="0">
                <a:latin typeface="Times New Roman"/>
                <a:cs typeface="Times New Roman"/>
              </a:rPr>
              <a:t> </a:t>
            </a:r>
            <a:r>
              <a:rPr sz="2000" spc="70" dirty="0">
                <a:latin typeface="Times New Roman"/>
                <a:cs typeface="Times New Roman"/>
              </a:rPr>
              <a:t>distinguishable</a:t>
            </a:r>
            <a:endParaRPr sz="2000">
              <a:latin typeface="Times New Roman"/>
              <a:cs typeface="Times New Roman"/>
            </a:endParaRPr>
          </a:p>
          <a:p>
            <a:pPr marL="285115" indent="-272415">
              <a:lnSpc>
                <a:spcPct val="100000"/>
              </a:lnSpc>
              <a:spcBef>
                <a:spcPts val="540"/>
              </a:spcBef>
              <a:buClr>
                <a:srgbClr val="0AD0D9"/>
              </a:buClr>
              <a:buSzPct val="93750"/>
              <a:buFont typeface="Arial"/>
              <a:buChar char=""/>
              <a:tabLst>
                <a:tab pos="285750" algn="l"/>
              </a:tabLst>
            </a:pPr>
            <a:r>
              <a:rPr sz="2400" spc="25" dirty="0">
                <a:latin typeface="Times New Roman"/>
                <a:cs typeface="Times New Roman"/>
              </a:rPr>
              <a:t>Server: </a:t>
            </a:r>
            <a:r>
              <a:rPr sz="2400" spc="-40" dirty="0">
                <a:latin typeface="Times New Roman"/>
                <a:cs typeface="Times New Roman"/>
              </a:rPr>
              <a:t>2</a:t>
            </a:r>
            <a:r>
              <a:rPr sz="2400" spc="-35" dirty="0">
                <a:latin typeface="Times New Roman"/>
                <a:cs typeface="Times New Roman"/>
              </a:rPr>
              <a:t> </a:t>
            </a:r>
            <a:r>
              <a:rPr sz="2400" spc="110" dirty="0">
                <a:latin typeface="Times New Roman"/>
                <a:cs typeface="Times New Roman"/>
              </a:rPr>
              <a:t>nodes</a:t>
            </a:r>
            <a:endParaRPr sz="2400">
              <a:latin typeface="Times New Roman"/>
              <a:cs typeface="Times New Roman"/>
            </a:endParaRPr>
          </a:p>
          <a:p>
            <a:pPr marL="652780" lvl="1" indent="-247015">
              <a:lnSpc>
                <a:spcPct val="100000"/>
              </a:lnSpc>
              <a:spcBef>
                <a:spcPts val="520"/>
              </a:spcBef>
              <a:buClr>
                <a:srgbClr val="0E6EC5"/>
              </a:buClr>
              <a:buSzPct val="85000"/>
              <a:buFont typeface="Arial"/>
              <a:buChar char=""/>
              <a:tabLst>
                <a:tab pos="652780" algn="l"/>
                <a:tab pos="653415" algn="l"/>
              </a:tabLst>
            </a:pPr>
            <a:r>
              <a:rPr sz="2000" dirty="0">
                <a:solidFill>
                  <a:srgbClr val="FF5050"/>
                </a:solidFill>
                <a:latin typeface="Times New Roman"/>
                <a:cs typeface="Times New Roman"/>
              </a:rPr>
              <a:t>caching server </a:t>
            </a:r>
            <a:r>
              <a:rPr sz="2000" spc="125" dirty="0">
                <a:latin typeface="Times New Roman"/>
                <a:cs typeface="Times New Roman"/>
              </a:rPr>
              <a:t>and</a:t>
            </a:r>
            <a:r>
              <a:rPr sz="2000" spc="-114" dirty="0">
                <a:latin typeface="Times New Roman"/>
                <a:cs typeface="Times New Roman"/>
              </a:rPr>
              <a:t> </a:t>
            </a:r>
            <a:r>
              <a:rPr sz="2000" dirty="0">
                <a:solidFill>
                  <a:srgbClr val="FF5050"/>
                </a:solidFill>
                <a:latin typeface="Times New Roman"/>
                <a:cs typeface="Times New Roman"/>
              </a:rPr>
              <a:t>server</a:t>
            </a:r>
            <a:endParaRPr sz="2000">
              <a:latin typeface="Times New Roman"/>
              <a:cs typeface="Times New Roman"/>
            </a:endParaRPr>
          </a:p>
          <a:p>
            <a:pPr marL="652780" lvl="1" indent="-247015">
              <a:lnSpc>
                <a:spcPct val="100000"/>
              </a:lnSpc>
              <a:spcBef>
                <a:spcPts val="480"/>
              </a:spcBef>
              <a:buClr>
                <a:srgbClr val="0E6EC5"/>
              </a:buClr>
              <a:buSzPct val="85000"/>
              <a:buFont typeface="Arial"/>
              <a:buChar char=""/>
              <a:tabLst>
                <a:tab pos="652780" algn="l"/>
                <a:tab pos="653415" algn="l"/>
              </a:tabLst>
            </a:pPr>
            <a:r>
              <a:rPr sz="2000" spc="-5" dirty="0">
                <a:solidFill>
                  <a:srgbClr val="FF5050"/>
                </a:solidFill>
                <a:latin typeface="Times New Roman"/>
                <a:cs typeface="Times New Roman"/>
              </a:rPr>
              <a:t>Multiplicities </a:t>
            </a:r>
            <a:r>
              <a:rPr sz="2000" spc="70" dirty="0">
                <a:latin typeface="Times New Roman"/>
                <a:cs typeface="Times New Roman"/>
              </a:rPr>
              <a:t>are</a:t>
            </a:r>
            <a:r>
              <a:rPr sz="2000" spc="-180" dirty="0">
                <a:latin typeface="Times New Roman"/>
                <a:cs typeface="Times New Roman"/>
              </a:rPr>
              <a:t> </a:t>
            </a:r>
            <a:r>
              <a:rPr sz="2000" spc="90" dirty="0">
                <a:latin typeface="Times New Roman"/>
                <a:cs typeface="Times New Roman"/>
              </a:rPr>
              <a:t>used</a:t>
            </a:r>
            <a:endParaRPr sz="2000">
              <a:latin typeface="Times New Roman"/>
              <a:cs typeface="Times New Roman"/>
            </a:endParaRPr>
          </a:p>
        </p:txBody>
      </p:sp>
      <p:sp>
        <p:nvSpPr>
          <p:cNvPr id="9" name="object 9"/>
          <p:cNvSpPr/>
          <p:nvPr/>
        </p:nvSpPr>
        <p:spPr>
          <a:xfrm>
            <a:off x="5270010" y="2369122"/>
            <a:ext cx="758825" cy="843280"/>
          </a:xfrm>
          <a:custGeom>
            <a:avLst/>
            <a:gdLst/>
            <a:ahLst/>
            <a:cxnLst/>
            <a:rect l="l" t="t" r="r" b="b"/>
            <a:pathLst>
              <a:path w="758825" h="843280">
                <a:moveTo>
                  <a:pt x="313309" y="0"/>
                </a:moveTo>
                <a:lnTo>
                  <a:pt x="297986" y="1971"/>
                </a:lnTo>
                <a:lnTo>
                  <a:pt x="10599" y="146685"/>
                </a:lnTo>
                <a:lnTo>
                  <a:pt x="0" y="166820"/>
                </a:lnTo>
                <a:lnTo>
                  <a:pt x="70092" y="434547"/>
                </a:lnTo>
                <a:lnTo>
                  <a:pt x="96173" y="452148"/>
                </a:lnTo>
                <a:lnTo>
                  <a:pt x="73937" y="463571"/>
                </a:lnTo>
                <a:lnTo>
                  <a:pt x="114256" y="647782"/>
                </a:lnTo>
                <a:lnTo>
                  <a:pt x="431934" y="843102"/>
                </a:lnTo>
                <a:lnTo>
                  <a:pt x="433903" y="842375"/>
                </a:lnTo>
                <a:lnTo>
                  <a:pt x="477084" y="823533"/>
                </a:lnTo>
                <a:lnTo>
                  <a:pt x="515070" y="803342"/>
                </a:lnTo>
                <a:lnTo>
                  <a:pt x="560581" y="775054"/>
                </a:lnTo>
                <a:lnTo>
                  <a:pt x="610979" y="737942"/>
                </a:lnTo>
                <a:lnTo>
                  <a:pt x="663672" y="691326"/>
                </a:lnTo>
                <a:lnTo>
                  <a:pt x="715987" y="634546"/>
                </a:lnTo>
                <a:lnTo>
                  <a:pt x="741243" y="602108"/>
                </a:lnTo>
                <a:lnTo>
                  <a:pt x="750597" y="441667"/>
                </a:lnTo>
                <a:lnTo>
                  <a:pt x="722800" y="430033"/>
                </a:lnTo>
                <a:lnTo>
                  <a:pt x="746799" y="409167"/>
                </a:lnTo>
                <a:lnTo>
                  <a:pt x="758333" y="108738"/>
                </a:lnTo>
                <a:lnTo>
                  <a:pt x="631149" y="71107"/>
                </a:lnTo>
                <a:lnTo>
                  <a:pt x="555490" y="71107"/>
                </a:lnTo>
                <a:lnTo>
                  <a:pt x="313309" y="0"/>
                </a:lnTo>
                <a:close/>
              </a:path>
              <a:path w="758825" h="843280">
                <a:moveTo>
                  <a:pt x="602566" y="62650"/>
                </a:moveTo>
                <a:lnTo>
                  <a:pt x="555490" y="71107"/>
                </a:lnTo>
                <a:lnTo>
                  <a:pt x="631149" y="71107"/>
                </a:lnTo>
                <a:lnTo>
                  <a:pt x="602566" y="62650"/>
                </a:lnTo>
                <a:close/>
              </a:path>
            </a:pathLst>
          </a:custGeom>
          <a:solidFill>
            <a:srgbClr val="000000"/>
          </a:solidFill>
        </p:spPr>
        <p:txBody>
          <a:bodyPr wrap="square" lIns="0" tIns="0" rIns="0" bIns="0" rtlCol="0"/>
          <a:lstStyle/>
          <a:p>
            <a:endParaRPr/>
          </a:p>
        </p:txBody>
      </p:sp>
      <p:sp>
        <p:nvSpPr>
          <p:cNvPr id="10" name="object 10"/>
          <p:cNvSpPr/>
          <p:nvPr/>
        </p:nvSpPr>
        <p:spPr>
          <a:xfrm>
            <a:off x="5327632" y="2390137"/>
            <a:ext cx="455930" cy="186055"/>
          </a:xfrm>
          <a:custGeom>
            <a:avLst/>
            <a:gdLst/>
            <a:ahLst/>
            <a:cxnLst/>
            <a:rect l="l" t="t" r="r" b="b"/>
            <a:pathLst>
              <a:path w="455929" h="186055">
                <a:moveTo>
                  <a:pt x="252205" y="0"/>
                </a:moveTo>
                <a:lnTo>
                  <a:pt x="0" y="125978"/>
                </a:lnTo>
                <a:lnTo>
                  <a:pt x="195987" y="185724"/>
                </a:lnTo>
                <a:lnTo>
                  <a:pt x="196867" y="184888"/>
                </a:lnTo>
                <a:lnTo>
                  <a:pt x="199574" y="182661"/>
                </a:lnTo>
                <a:lnTo>
                  <a:pt x="241973" y="153021"/>
                </a:lnTo>
                <a:lnTo>
                  <a:pt x="292371" y="124939"/>
                </a:lnTo>
                <a:lnTo>
                  <a:pt x="337161" y="103862"/>
                </a:lnTo>
                <a:lnTo>
                  <a:pt x="391401" y="82064"/>
                </a:lnTo>
                <a:lnTo>
                  <a:pt x="455470" y="60476"/>
                </a:lnTo>
                <a:lnTo>
                  <a:pt x="252205" y="0"/>
                </a:lnTo>
                <a:close/>
              </a:path>
            </a:pathLst>
          </a:custGeom>
          <a:solidFill>
            <a:srgbClr val="B18A30"/>
          </a:solidFill>
        </p:spPr>
        <p:txBody>
          <a:bodyPr wrap="square" lIns="0" tIns="0" rIns="0" bIns="0" rtlCol="0"/>
          <a:lstStyle/>
          <a:p>
            <a:endParaRPr/>
          </a:p>
        </p:txBody>
      </p:sp>
      <p:sp>
        <p:nvSpPr>
          <p:cNvPr id="11" name="object 11"/>
          <p:cNvSpPr/>
          <p:nvPr/>
        </p:nvSpPr>
        <p:spPr>
          <a:xfrm>
            <a:off x="5304562" y="2537034"/>
            <a:ext cx="234950" cy="329565"/>
          </a:xfrm>
          <a:custGeom>
            <a:avLst/>
            <a:gdLst/>
            <a:ahLst/>
            <a:cxnLst/>
            <a:rect l="l" t="t" r="r" b="b"/>
            <a:pathLst>
              <a:path w="234950" h="329564">
                <a:moveTo>
                  <a:pt x="8988" y="0"/>
                </a:moveTo>
                <a:lnTo>
                  <a:pt x="0" y="13649"/>
                </a:lnTo>
                <a:lnTo>
                  <a:pt x="60741" y="247538"/>
                </a:lnTo>
                <a:lnTo>
                  <a:pt x="234697" y="329497"/>
                </a:lnTo>
                <a:lnTo>
                  <a:pt x="8988" y="0"/>
                </a:lnTo>
                <a:close/>
              </a:path>
            </a:pathLst>
          </a:custGeom>
          <a:solidFill>
            <a:srgbClr val="4F3D0D"/>
          </a:solidFill>
        </p:spPr>
        <p:txBody>
          <a:bodyPr wrap="square" lIns="0" tIns="0" rIns="0" bIns="0" rtlCol="0"/>
          <a:lstStyle/>
          <a:p>
            <a:endParaRPr/>
          </a:p>
        </p:txBody>
      </p:sp>
      <p:sp>
        <p:nvSpPr>
          <p:cNvPr id="12" name="object 12"/>
          <p:cNvSpPr/>
          <p:nvPr/>
        </p:nvSpPr>
        <p:spPr>
          <a:xfrm>
            <a:off x="5400687" y="2865387"/>
            <a:ext cx="305435" cy="283210"/>
          </a:xfrm>
          <a:custGeom>
            <a:avLst/>
            <a:gdLst/>
            <a:ahLst/>
            <a:cxnLst/>
            <a:rect l="l" t="t" r="r" b="b"/>
            <a:pathLst>
              <a:path w="305435" h="283210">
                <a:moveTo>
                  <a:pt x="0" y="0"/>
                </a:moveTo>
                <a:lnTo>
                  <a:pt x="69729" y="154421"/>
                </a:lnTo>
                <a:lnTo>
                  <a:pt x="286136" y="282733"/>
                </a:lnTo>
                <a:lnTo>
                  <a:pt x="281354" y="233061"/>
                </a:lnTo>
                <a:lnTo>
                  <a:pt x="304018" y="233061"/>
                </a:lnTo>
                <a:lnTo>
                  <a:pt x="296580" y="148657"/>
                </a:lnTo>
                <a:lnTo>
                  <a:pt x="0" y="0"/>
                </a:lnTo>
                <a:close/>
              </a:path>
              <a:path w="305435" h="283210">
                <a:moveTo>
                  <a:pt x="304018" y="233061"/>
                </a:moveTo>
                <a:lnTo>
                  <a:pt x="281354" y="233061"/>
                </a:lnTo>
                <a:lnTo>
                  <a:pt x="305098" y="245312"/>
                </a:lnTo>
                <a:lnTo>
                  <a:pt x="304018" y="233061"/>
                </a:lnTo>
                <a:close/>
              </a:path>
            </a:pathLst>
          </a:custGeom>
          <a:solidFill>
            <a:srgbClr val="3B3983"/>
          </a:solidFill>
        </p:spPr>
        <p:txBody>
          <a:bodyPr wrap="square" lIns="0" tIns="0" rIns="0" bIns="0" rtlCol="0"/>
          <a:lstStyle/>
          <a:p>
            <a:endParaRPr/>
          </a:p>
        </p:txBody>
      </p:sp>
      <p:sp>
        <p:nvSpPr>
          <p:cNvPr id="13" name="object 13"/>
          <p:cNvSpPr/>
          <p:nvPr/>
        </p:nvSpPr>
        <p:spPr>
          <a:xfrm>
            <a:off x="5664117" y="2499140"/>
            <a:ext cx="344170" cy="452120"/>
          </a:xfrm>
          <a:custGeom>
            <a:avLst/>
            <a:gdLst/>
            <a:ahLst/>
            <a:cxnLst/>
            <a:rect l="l" t="t" r="r" b="b"/>
            <a:pathLst>
              <a:path w="344170" h="452119">
                <a:moveTo>
                  <a:pt x="343708" y="0"/>
                </a:moveTo>
                <a:lnTo>
                  <a:pt x="309001" y="20821"/>
                </a:lnTo>
                <a:lnTo>
                  <a:pt x="275279" y="39813"/>
                </a:lnTo>
                <a:lnTo>
                  <a:pt x="211105" y="72462"/>
                </a:lnTo>
                <a:lnTo>
                  <a:pt x="152812" y="98573"/>
                </a:lnTo>
                <a:lnTo>
                  <a:pt x="101737" y="118656"/>
                </a:lnTo>
                <a:lnTo>
                  <a:pt x="59444" y="133300"/>
                </a:lnTo>
                <a:lnTo>
                  <a:pt x="15691" y="146271"/>
                </a:lnTo>
                <a:lnTo>
                  <a:pt x="0" y="150214"/>
                </a:lnTo>
                <a:lnTo>
                  <a:pt x="29924" y="451998"/>
                </a:lnTo>
                <a:lnTo>
                  <a:pt x="95970" y="425368"/>
                </a:lnTo>
                <a:lnTo>
                  <a:pt x="155300" y="396151"/>
                </a:lnTo>
                <a:lnTo>
                  <a:pt x="207264" y="366150"/>
                </a:lnTo>
                <a:lnTo>
                  <a:pt x="251166" y="337338"/>
                </a:lnTo>
                <a:lnTo>
                  <a:pt x="286444" y="311596"/>
                </a:lnTo>
                <a:lnTo>
                  <a:pt x="321730" y="282942"/>
                </a:lnTo>
                <a:lnTo>
                  <a:pt x="333994" y="271986"/>
                </a:lnTo>
                <a:lnTo>
                  <a:pt x="343708" y="0"/>
                </a:lnTo>
                <a:close/>
              </a:path>
            </a:pathLst>
          </a:custGeom>
          <a:solidFill>
            <a:srgbClr val="D7A927"/>
          </a:solidFill>
        </p:spPr>
        <p:txBody>
          <a:bodyPr wrap="square" lIns="0" tIns="0" rIns="0" bIns="0" rtlCol="0"/>
          <a:lstStyle/>
          <a:p>
            <a:endParaRPr/>
          </a:p>
        </p:txBody>
      </p:sp>
      <p:sp>
        <p:nvSpPr>
          <p:cNvPr id="14" name="object 14"/>
          <p:cNvSpPr/>
          <p:nvPr/>
        </p:nvSpPr>
        <p:spPr>
          <a:xfrm>
            <a:off x="5692019" y="2812655"/>
            <a:ext cx="302260" cy="176530"/>
          </a:xfrm>
          <a:custGeom>
            <a:avLst/>
            <a:gdLst/>
            <a:ahLst/>
            <a:cxnLst/>
            <a:rect l="l" t="t" r="r" b="b"/>
            <a:pathLst>
              <a:path w="302260" h="176530">
                <a:moveTo>
                  <a:pt x="286602" y="0"/>
                </a:moveTo>
                <a:lnTo>
                  <a:pt x="250700" y="29587"/>
                </a:lnTo>
                <a:lnTo>
                  <a:pt x="219105" y="53198"/>
                </a:lnTo>
                <a:lnTo>
                  <a:pt x="179669" y="79934"/>
                </a:lnTo>
                <a:lnTo>
                  <a:pt x="133789" y="107497"/>
                </a:lnTo>
                <a:lnTo>
                  <a:pt x="82872" y="133449"/>
                </a:lnTo>
                <a:lnTo>
                  <a:pt x="28262" y="155459"/>
                </a:lnTo>
                <a:lnTo>
                  <a:pt x="0" y="164277"/>
                </a:lnTo>
                <a:lnTo>
                  <a:pt x="23480" y="176378"/>
                </a:lnTo>
                <a:lnTo>
                  <a:pt x="67127" y="160176"/>
                </a:lnTo>
                <a:lnTo>
                  <a:pt x="118624" y="134796"/>
                </a:lnTo>
                <a:lnTo>
                  <a:pt x="162579" y="109204"/>
                </a:lnTo>
                <a:lnTo>
                  <a:pt x="213496" y="75419"/>
                </a:lnTo>
                <a:lnTo>
                  <a:pt x="270804" y="32438"/>
                </a:lnTo>
                <a:lnTo>
                  <a:pt x="301669" y="7216"/>
                </a:lnTo>
                <a:lnTo>
                  <a:pt x="286602" y="0"/>
                </a:lnTo>
                <a:close/>
              </a:path>
            </a:pathLst>
          </a:custGeom>
          <a:solidFill>
            <a:srgbClr val="4162A3"/>
          </a:solidFill>
        </p:spPr>
        <p:txBody>
          <a:bodyPr wrap="square" lIns="0" tIns="0" rIns="0" bIns="0" rtlCol="0"/>
          <a:lstStyle/>
          <a:p>
            <a:endParaRPr/>
          </a:p>
        </p:txBody>
      </p:sp>
      <p:sp>
        <p:nvSpPr>
          <p:cNvPr id="15" name="object 15"/>
          <p:cNvSpPr/>
          <p:nvPr/>
        </p:nvSpPr>
        <p:spPr>
          <a:xfrm>
            <a:off x="5718726" y="2835237"/>
            <a:ext cx="283210" cy="220345"/>
          </a:xfrm>
          <a:custGeom>
            <a:avLst/>
            <a:gdLst/>
            <a:ahLst/>
            <a:cxnLst/>
            <a:rect l="l" t="t" r="r" b="b"/>
            <a:pathLst>
              <a:path w="283210" h="220344">
                <a:moveTo>
                  <a:pt x="283121" y="0"/>
                </a:moveTo>
                <a:lnTo>
                  <a:pt x="246330" y="31813"/>
                </a:lnTo>
                <a:lnTo>
                  <a:pt x="214279" y="57141"/>
                </a:lnTo>
                <a:lnTo>
                  <a:pt x="174737" y="85848"/>
                </a:lnTo>
                <a:lnTo>
                  <a:pt x="129218" y="115276"/>
                </a:lnTo>
                <a:lnTo>
                  <a:pt x="79390" y="142945"/>
                </a:lnTo>
                <a:lnTo>
                  <a:pt x="26812" y="166196"/>
                </a:lnTo>
                <a:lnTo>
                  <a:pt x="0" y="175436"/>
                </a:lnTo>
                <a:lnTo>
                  <a:pt x="4158" y="220177"/>
                </a:lnTo>
                <a:lnTo>
                  <a:pt x="39849" y="206061"/>
                </a:lnTo>
                <a:lnTo>
                  <a:pt x="89368" y="181825"/>
                </a:lnTo>
                <a:lnTo>
                  <a:pt x="130932" y="157897"/>
                </a:lnTo>
                <a:lnTo>
                  <a:pt x="177541" y="127060"/>
                </a:lnTo>
                <a:lnTo>
                  <a:pt x="227579" y="88752"/>
                </a:lnTo>
                <a:lnTo>
                  <a:pt x="279639" y="42506"/>
                </a:lnTo>
                <a:lnTo>
                  <a:pt x="283121" y="0"/>
                </a:lnTo>
                <a:close/>
              </a:path>
            </a:pathLst>
          </a:custGeom>
          <a:solidFill>
            <a:srgbClr val="87A4CE"/>
          </a:solidFill>
        </p:spPr>
        <p:txBody>
          <a:bodyPr wrap="square" lIns="0" tIns="0" rIns="0" bIns="0" rtlCol="0"/>
          <a:lstStyle/>
          <a:p>
            <a:endParaRPr/>
          </a:p>
        </p:txBody>
      </p:sp>
      <p:sp>
        <p:nvSpPr>
          <p:cNvPr id="16" name="object 16"/>
          <p:cNvSpPr/>
          <p:nvPr/>
        </p:nvSpPr>
        <p:spPr>
          <a:xfrm>
            <a:off x="5723350" y="2890354"/>
            <a:ext cx="276225" cy="214629"/>
          </a:xfrm>
          <a:custGeom>
            <a:avLst/>
            <a:gdLst/>
            <a:ahLst/>
            <a:cxnLst/>
            <a:rect l="l" t="t" r="r" b="b"/>
            <a:pathLst>
              <a:path w="276225" h="214630">
                <a:moveTo>
                  <a:pt x="276158" y="0"/>
                </a:moveTo>
                <a:lnTo>
                  <a:pt x="242436" y="31355"/>
                </a:lnTo>
                <a:lnTo>
                  <a:pt x="212512" y="56577"/>
                </a:lnTo>
                <a:lnTo>
                  <a:pt x="174895" y="85443"/>
                </a:lnTo>
                <a:lnTo>
                  <a:pt x="130826" y="115443"/>
                </a:lnTo>
                <a:lnTo>
                  <a:pt x="81421" y="144247"/>
                </a:lnTo>
                <a:lnTo>
                  <a:pt x="27902" y="169478"/>
                </a:lnTo>
                <a:lnTo>
                  <a:pt x="0" y="179959"/>
                </a:lnTo>
                <a:lnTo>
                  <a:pt x="2962" y="214325"/>
                </a:lnTo>
                <a:lnTo>
                  <a:pt x="40737" y="199892"/>
                </a:lnTo>
                <a:lnTo>
                  <a:pt x="91707" y="175753"/>
                </a:lnTo>
                <a:lnTo>
                  <a:pt x="133270" y="152238"/>
                </a:lnTo>
                <a:lnTo>
                  <a:pt x="178631" y="122343"/>
                </a:lnTo>
                <a:lnTo>
                  <a:pt x="225707" y="85592"/>
                </a:lnTo>
                <a:lnTo>
                  <a:pt x="272624" y="41634"/>
                </a:lnTo>
                <a:lnTo>
                  <a:pt x="276158" y="0"/>
                </a:lnTo>
                <a:close/>
              </a:path>
            </a:pathLst>
          </a:custGeom>
          <a:solidFill>
            <a:srgbClr val="87A4CE"/>
          </a:solidFill>
        </p:spPr>
        <p:txBody>
          <a:bodyPr wrap="square" lIns="0" tIns="0" rIns="0" bIns="0" rtlCol="0"/>
          <a:lstStyle/>
          <a:p>
            <a:endParaRPr/>
          </a:p>
        </p:txBody>
      </p:sp>
      <p:sp>
        <p:nvSpPr>
          <p:cNvPr id="17" name="object 17"/>
          <p:cNvSpPr/>
          <p:nvPr/>
        </p:nvSpPr>
        <p:spPr>
          <a:xfrm>
            <a:off x="5902448" y="2875719"/>
            <a:ext cx="73660" cy="71120"/>
          </a:xfrm>
          <a:custGeom>
            <a:avLst/>
            <a:gdLst/>
            <a:ahLst/>
            <a:cxnLst/>
            <a:rect l="l" t="t" r="r" b="b"/>
            <a:pathLst>
              <a:path w="73660" h="71119">
                <a:moveTo>
                  <a:pt x="73580" y="0"/>
                </a:moveTo>
                <a:lnTo>
                  <a:pt x="0" y="52582"/>
                </a:lnTo>
                <a:lnTo>
                  <a:pt x="0" y="71107"/>
                </a:lnTo>
                <a:lnTo>
                  <a:pt x="73580" y="0"/>
                </a:lnTo>
                <a:close/>
              </a:path>
            </a:pathLst>
          </a:custGeom>
          <a:solidFill>
            <a:srgbClr val="000000"/>
          </a:solidFill>
        </p:spPr>
        <p:txBody>
          <a:bodyPr wrap="square" lIns="0" tIns="0" rIns="0" bIns="0" rtlCol="0"/>
          <a:lstStyle/>
          <a:p>
            <a:endParaRPr/>
          </a:p>
        </p:txBody>
      </p:sp>
      <p:sp>
        <p:nvSpPr>
          <p:cNvPr id="18" name="object 18"/>
          <p:cNvSpPr/>
          <p:nvPr/>
        </p:nvSpPr>
        <p:spPr>
          <a:xfrm>
            <a:off x="5907547" y="2916104"/>
            <a:ext cx="74930" cy="65405"/>
          </a:xfrm>
          <a:custGeom>
            <a:avLst/>
            <a:gdLst/>
            <a:ahLst/>
            <a:cxnLst/>
            <a:rect l="l" t="t" r="r" b="b"/>
            <a:pathLst>
              <a:path w="74929" h="65405">
                <a:moveTo>
                  <a:pt x="74344" y="0"/>
                </a:moveTo>
                <a:lnTo>
                  <a:pt x="71540" y="2437"/>
                </a:lnTo>
                <a:lnTo>
                  <a:pt x="47435" y="23769"/>
                </a:lnTo>
                <a:lnTo>
                  <a:pt x="10698" y="55900"/>
                </a:lnTo>
                <a:lnTo>
                  <a:pt x="2540" y="62852"/>
                </a:lnTo>
                <a:lnTo>
                  <a:pt x="0" y="64929"/>
                </a:lnTo>
                <a:lnTo>
                  <a:pt x="518" y="64515"/>
                </a:lnTo>
                <a:lnTo>
                  <a:pt x="42917" y="34356"/>
                </a:lnTo>
                <a:lnTo>
                  <a:pt x="65518" y="17072"/>
                </a:lnTo>
                <a:lnTo>
                  <a:pt x="73011" y="17072"/>
                </a:lnTo>
                <a:lnTo>
                  <a:pt x="74344" y="0"/>
                </a:lnTo>
                <a:close/>
              </a:path>
              <a:path w="74929" h="65405">
                <a:moveTo>
                  <a:pt x="73011" y="17072"/>
                </a:moveTo>
                <a:lnTo>
                  <a:pt x="65518" y="17072"/>
                </a:lnTo>
                <a:lnTo>
                  <a:pt x="72736" y="20601"/>
                </a:lnTo>
                <a:lnTo>
                  <a:pt x="73011" y="17072"/>
                </a:lnTo>
                <a:close/>
              </a:path>
            </a:pathLst>
          </a:custGeom>
          <a:solidFill>
            <a:srgbClr val="000000"/>
          </a:solidFill>
        </p:spPr>
        <p:txBody>
          <a:bodyPr wrap="square" lIns="0" tIns="0" rIns="0" bIns="0" rtlCol="0"/>
          <a:lstStyle/>
          <a:p>
            <a:endParaRPr/>
          </a:p>
        </p:txBody>
      </p:sp>
      <p:sp>
        <p:nvSpPr>
          <p:cNvPr id="19" name="object 19"/>
          <p:cNvSpPr/>
          <p:nvPr/>
        </p:nvSpPr>
        <p:spPr>
          <a:xfrm>
            <a:off x="5705004" y="3072496"/>
            <a:ext cx="163098" cy="9041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718885" y="2884282"/>
            <a:ext cx="222250" cy="135890"/>
          </a:xfrm>
          <a:custGeom>
            <a:avLst/>
            <a:gdLst/>
            <a:ahLst/>
            <a:cxnLst/>
            <a:rect l="l" t="t" r="r" b="b"/>
            <a:pathLst>
              <a:path w="222250" h="135889">
                <a:moveTo>
                  <a:pt x="222173" y="0"/>
                </a:moveTo>
                <a:lnTo>
                  <a:pt x="176240" y="34312"/>
                </a:lnTo>
                <a:lnTo>
                  <a:pt x="134000" y="62183"/>
                </a:lnTo>
                <a:lnTo>
                  <a:pt x="96225" y="84193"/>
                </a:lnTo>
                <a:lnTo>
                  <a:pt x="49457" y="107391"/>
                </a:lnTo>
                <a:lnTo>
                  <a:pt x="9608" y="123126"/>
                </a:lnTo>
                <a:lnTo>
                  <a:pt x="0" y="126180"/>
                </a:lnTo>
                <a:lnTo>
                  <a:pt x="879" y="135684"/>
                </a:lnTo>
                <a:lnTo>
                  <a:pt x="48736" y="114299"/>
                </a:lnTo>
                <a:lnTo>
                  <a:pt x="91803" y="91665"/>
                </a:lnTo>
                <a:lnTo>
                  <a:pt x="129578" y="68986"/>
                </a:lnTo>
                <a:lnTo>
                  <a:pt x="161639" y="47548"/>
                </a:lnTo>
                <a:lnTo>
                  <a:pt x="197752" y="20557"/>
                </a:lnTo>
                <a:lnTo>
                  <a:pt x="221136" y="888"/>
                </a:lnTo>
                <a:lnTo>
                  <a:pt x="222173" y="0"/>
                </a:lnTo>
                <a:close/>
              </a:path>
            </a:pathLst>
          </a:custGeom>
          <a:solidFill>
            <a:srgbClr val="FFFFFF"/>
          </a:solidFill>
        </p:spPr>
        <p:txBody>
          <a:bodyPr wrap="square" lIns="0" tIns="0" rIns="0" bIns="0" rtlCol="0"/>
          <a:lstStyle/>
          <a:p>
            <a:endParaRPr/>
          </a:p>
        </p:txBody>
      </p:sp>
      <p:sp>
        <p:nvSpPr>
          <p:cNvPr id="21" name="object 21"/>
          <p:cNvSpPr/>
          <p:nvPr/>
        </p:nvSpPr>
        <p:spPr>
          <a:xfrm>
            <a:off x="5664380" y="2517981"/>
            <a:ext cx="311150" cy="139700"/>
          </a:xfrm>
          <a:custGeom>
            <a:avLst/>
            <a:gdLst/>
            <a:ahLst/>
            <a:cxnLst/>
            <a:rect l="l" t="t" r="r" b="b"/>
            <a:pathLst>
              <a:path w="311150" h="139700">
                <a:moveTo>
                  <a:pt x="310601" y="0"/>
                </a:moveTo>
                <a:lnTo>
                  <a:pt x="251420" y="32966"/>
                </a:lnTo>
                <a:lnTo>
                  <a:pt x="194684" y="60678"/>
                </a:lnTo>
                <a:lnTo>
                  <a:pt x="142158" y="83472"/>
                </a:lnTo>
                <a:lnTo>
                  <a:pt x="95443" y="101530"/>
                </a:lnTo>
                <a:lnTo>
                  <a:pt x="56165" y="115127"/>
                </a:lnTo>
                <a:lnTo>
                  <a:pt x="6751" y="129973"/>
                </a:lnTo>
                <a:lnTo>
                  <a:pt x="1714" y="131275"/>
                </a:lnTo>
                <a:lnTo>
                  <a:pt x="0" y="131742"/>
                </a:lnTo>
                <a:lnTo>
                  <a:pt x="63382" y="118972"/>
                </a:lnTo>
                <a:lnTo>
                  <a:pt x="121789" y="96338"/>
                </a:lnTo>
                <a:lnTo>
                  <a:pt x="174526" y="73087"/>
                </a:lnTo>
                <a:lnTo>
                  <a:pt x="220353" y="50716"/>
                </a:lnTo>
                <a:lnTo>
                  <a:pt x="258022" y="30731"/>
                </a:lnTo>
                <a:lnTo>
                  <a:pt x="296782" y="8518"/>
                </a:lnTo>
                <a:lnTo>
                  <a:pt x="310601" y="0"/>
                </a:lnTo>
                <a:close/>
              </a:path>
            </a:pathLst>
          </a:custGeom>
          <a:solidFill>
            <a:srgbClr val="FFFFFF"/>
          </a:solidFill>
        </p:spPr>
        <p:txBody>
          <a:bodyPr wrap="square" lIns="0" tIns="0" rIns="0" bIns="0" rtlCol="0"/>
          <a:lstStyle/>
          <a:p>
            <a:endParaRPr/>
          </a:p>
        </p:txBody>
      </p:sp>
      <p:sp>
        <p:nvSpPr>
          <p:cNvPr id="22" name="object 22"/>
          <p:cNvSpPr/>
          <p:nvPr/>
        </p:nvSpPr>
        <p:spPr>
          <a:xfrm>
            <a:off x="5725689" y="3015083"/>
            <a:ext cx="170008" cy="89693"/>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5715711" y="2563092"/>
            <a:ext cx="255270" cy="323850"/>
          </a:xfrm>
          <a:custGeom>
            <a:avLst/>
            <a:gdLst/>
            <a:ahLst/>
            <a:cxnLst/>
            <a:rect l="l" t="t" r="r" b="b"/>
            <a:pathLst>
              <a:path w="255270" h="323850">
                <a:moveTo>
                  <a:pt x="255016" y="0"/>
                </a:moveTo>
                <a:lnTo>
                  <a:pt x="199211" y="31399"/>
                </a:lnTo>
                <a:lnTo>
                  <a:pt x="149331" y="56991"/>
                </a:lnTo>
                <a:lnTo>
                  <a:pt x="105737" y="77285"/>
                </a:lnTo>
                <a:lnTo>
                  <a:pt x="68947" y="92809"/>
                </a:lnTo>
                <a:lnTo>
                  <a:pt x="27691" y="108122"/>
                </a:lnTo>
                <a:lnTo>
                  <a:pt x="0" y="116684"/>
                </a:lnTo>
                <a:lnTo>
                  <a:pt x="18294" y="323582"/>
                </a:lnTo>
                <a:lnTo>
                  <a:pt x="64376" y="304477"/>
                </a:lnTo>
                <a:lnTo>
                  <a:pt x="107662" y="282933"/>
                </a:lnTo>
                <a:lnTo>
                  <a:pt x="147151" y="260510"/>
                </a:lnTo>
                <a:lnTo>
                  <a:pt x="181805" y="238764"/>
                </a:lnTo>
                <a:lnTo>
                  <a:pt x="222331" y="210629"/>
                </a:lnTo>
                <a:lnTo>
                  <a:pt x="251016" y="188725"/>
                </a:lnTo>
                <a:lnTo>
                  <a:pt x="255016" y="0"/>
                </a:lnTo>
                <a:close/>
              </a:path>
            </a:pathLst>
          </a:custGeom>
          <a:solidFill>
            <a:srgbClr val="000000"/>
          </a:solidFill>
        </p:spPr>
        <p:txBody>
          <a:bodyPr wrap="square" lIns="0" tIns="0" rIns="0" bIns="0" rtlCol="0"/>
          <a:lstStyle/>
          <a:p>
            <a:endParaRPr/>
          </a:p>
        </p:txBody>
      </p:sp>
      <p:sp>
        <p:nvSpPr>
          <p:cNvPr id="24" name="object 24"/>
          <p:cNvSpPr/>
          <p:nvPr/>
        </p:nvSpPr>
        <p:spPr>
          <a:xfrm>
            <a:off x="5911749" y="2588006"/>
            <a:ext cx="29209" cy="194945"/>
          </a:xfrm>
          <a:custGeom>
            <a:avLst/>
            <a:gdLst/>
            <a:ahLst/>
            <a:cxnLst/>
            <a:rect l="l" t="t" r="r" b="b"/>
            <a:pathLst>
              <a:path w="29210" h="194944">
                <a:moveTo>
                  <a:pt x="28632" y="0"/>
                </a:moveTo>
                <a:lnTo>
                  <a:pt x="28368" y="105"/>
                </a:lnTo>
                <a:lnTo>
                  <a:pt x="27796" y="466"/>
                </a:lnTo>
                <a:lnTo>
                  <a:pt x="26812" y="1038"/>
                </a:lnTo>
                <a:lnTo>
                  <a:pt x="25564" y="1812"/>
                </a:lnTo>
                <a:lnTo>
                  <a:pt x="24008" y="2701"/>
                </a:lnTo>
                <a:lnTo>
                  <a:pt x="22188" y="3784"/>
                </a:lnTo>
                <a:lnTo>
                  <a:pt x="0" y="15779"/>
                </a:lnTo>
                <a:lnTo>
                  <a:pt x="1142" y="194850"/>
                </a:lnTo>
                <a:lnTo>
                  <a:pt x="1978" y="194278"/>
                </a:lnTo>
                <a:lnTo>
                  <a:pt x="2962" y="193662"/>
                </a:lnTo>
                <a:lnTo>
                  <a:pt x="4316" y="192879"/>
                </a:lnTo>
                <a:lnTo>
                  <a:pt x="5925" y="191840"/>
                </a:lnTo>
                <a:lnTo>
                  <a:pt x="27542" y="176167"/>
                </a:lnTo>
                <a:lnTo>
                  <a:pt x="28632" y="0"/>
                </a:lnTo>
                <a:close/>
              </a:path>
            </a:pathLst>
          </a:custGeom>
          <a:solidFill>
            <a:srgbClr val="FFFFFF"/>
          </a:solidFill>
        </p:spPr>
        <p:txBody>
          <a:bodyPr wrap="square" lIns="0" tIns="0" rIns="0" bIns="0" rtlCol="0"/>
          <a:lstStyle/>
          <a:p>
            <a:endParaRPr/>
          </a:p>
        </p:txBody>
      </p:sp>
      <p:sp>
        <p:nvSpPr>
          <p:cNvPr id="25" name="object 25"/>
          <p:cNvSpPr/>
          <p:nvPr/>
        </p:nvSpPr>
        <p:spPr>
          <a:xfrm>
            <a:off x="5540973" y="2617074"/>
            <a:ext cx="129539" cy="330200"/>
          </a:xfrm>
          <a:custGeom>
            <a:avLst/>
            <a:gdLst/>
            <a:ahLst/>
            <a:cxnLst/>
            <a:rect l="l" t="t" r="r" b="b"/>
            <a:pathLst>
              <a:path w="129539" h="330200">
                <a:moveTo>
                  <a:pt x="0" y="0"/>
                </a:moveTo>
                <a:lnTo>
                  <a:pt x="44271" y="287501"/>
                </a:lnTo>
                <a:lnTo>
                  <a:pt x="129376" y="329963"/>
                </a:lnTo>
                <a:lnTo>
                  <a:pt x="96128" y="35192"/>
                </a:lnTo>
                <a:lnTo>
                  <a:pt x="0" y="0"/>
                </a:lnTo>
                <a:close/>
              </a:path>
            </a:pathLst>
          </a:custGeom>
          <a:solidFill>
            <a:srgbClr val="82661F"/>
          </a:solidFill>
        </p:spPr>
        <p:txBody>
          <a:bodyPr wrap="square" lIns="0" tIns="0" rIns="0" bIns="0" rtlCol="0"/>
          <a:lstStyle/>
          <a:p>
            <a:endParaRPr/>
          </a:p>
        </p:txBody>
      </p:sp>
      <p:sp>
        <p:nvSpPr>
          <p:cNvPr id="26" name="object 26"/>
          <p:cNvSpPr/>
          <p:nvPr/>
        </p:nvSpPr>
        <p:spPr>
          <a:xfrm>
            <a:off x="5468026" y="2437792"/>
            <a:ext cx="316230" cy="138430"/>
          </a:xfrm>
          <a:custGeom>
            <a:avLst/>
            <a:gdLst/>
            <a:ahLst/>
            <a:cxnLst/>
            <a:rect l="l" t="t" r="r" b="b"/>
            <a:pathLst>
              <a:path w="316229" h="138430">
                <a:moveTo>
                  <a:pt x="271692" y="0"/>
                </a:moveTo>
                <a:lnTo>
                  <a:pt x="225601" y="9759"/>
                </a:lnTo>
                <a:lnTo>
                  <a:pt x="188345" y="19880"/>
                </a:lnTo>
                <a:lnTo>
                  <a:pt x="145428" y="34048"/>
                </a:lnTo>
                <a:lnTo>
                  <a:pt x="100278" y="52635"/>
                </a:lnTo>
                <a:lnTo>
                  <a:pt x="56323" y="75991"/>
                </a:lnTo>
                <a:lnTo>
                  <a:pt x="16887" y="104487"/>
                </a:lnTo>
                <a:lnTo>
                  <a:pt x="0" y="120785"/>
                </a:lnTo>
                <a:lnTo>
                  <a:pt x="56059" y="138377"/>
                </a:lnTo>
                <a:lnTo>
                  <a:pt x="59435" y="135526"/>
                </a:lnTo>
                <a:lnTo>
                  <a:pt x="63804" y="132094"/>
                </a:lnTo>
                <a:lnTo>
                  <a:pt x="100638" y="107444"/>
                </a:lnTo>
                <a:lnTo>
                  <a:pt x="150571" y="79934"/>
                </a:lnTo>
                <a:lnTo>
                  <a:pt x="195519" y="58707"/>
                </a:lnTo>
                <a:lnTo>
                  <a:pt x="250436" y="35967"/>
                </a:lnTo>
                <a:lnTo>
                  <a:pt x="315955" y="12611"/>
                </a:lnTo>
                <a:lnTo>
                  <a:pt x="271692" y="0"/>
                </a:lnTo>
                <a:close/>
              </a:path>
            </a:pathLst>
          </a:custGeom>
          <a:solidFill>
            <a:srgbClr val="816623"/>
          </a:solidFill>
        </p:spPr>
        <p:txBody>
          <a:bodyPr wrap="square" lIns="0" tIns="0" rIns="0" bIns="0" rtlCol="0"/>
          <a:lstStyle/>
          <a:p>
            <a:endParaRPr/>
          </a:p>
        </p:txBody>
      </p:sp>
      <p:sp>
        <p:nvSpPr>
          <p:cNvPr id="27" name="object 27"/>
          <p:cNvSpPr/>
          <p:nvPr/>
        </p:nvSpPr>
        <p:spPr>
          <a:xfrm>
            <a:off x="5327032" y="2392184"/>
            <a:ext cx="448982" cy="18142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5539778" y="2450350"/>
            <a:ext cx="454659" cy="182880"/>
          </a:xfrm>
          <a:custGeom>
            <a:avLst/>
            <a:gdLst/>
            <a:ahLst/>
            <a:cxnLst/>
            <a:rect l="l" t="t" r="r" b="b"/>
            <a:pathLst>
              <a:path w="454660" h="182880">
                <a:moveTo>
                  <a:pt x="334926" y="0"/>
                </a:moveTo>
                <a:lnTo>
                  <a:pt x="264317" y="17856"/>
                </a:lnTo>
                <a:lnTo>
                  <a:pt x="199993" y="39601"/>
                </a:lnTo>
                <a:lnTo>
                  <a:pt x="142940" y="63327"/>
                </a:lnTo>
                <a:lnTo>
                  <a:pt x="94045" y="87044"/>
                </a:lnTo>
                <a:lnTo>
                  <a:pt x="54354" y="108843"/>
                </a:lnTo>
                <a:lnTo>
                  <a:pt x="14135" y="133810"/>
                </a:lnTo>
                <a:lnTo>
                  <a:pt x="0" y="143570"/>
                </a:lnTo>
                <a:lnTo>
                  <a:pt x="109271" y="182292"/>
                </a:lnTo>
                <a:lnTo>
                  <a:pt x="168241" y="164488"/>
                </a:lnTo>
                <a:lnTo>
                  <a:pt x="228098" y="142276"/>
                </a:lnTo>
                <a:lnTo>
                  <a:pt x="286030" y="117828"/>
                </a:lnTo>
                <a:lnTo>
                  <a:pt x="339444" y="93117"/>
                </a:lnTo>
                <a:lnTo>
                  <a:pt x="385588" y="70280"/>
                </a:lnTo>
                <a:lnTo>
                  <a:pt x="422002" y="51332"/>
                </a:lnTo>
                <a:lnTo>
                  <a:pt x="454175" y="33793"/>
                </a:lnTo>
                <a:lnTo>
                  <a:pt x="334926" y="0"/>
                </a:lnTo>
                <a:close/>
              </a:path>
            </a:pathLst>
          </a:custGeom>
          <a:solidFill>
            <a:srgbClr val="FDDB46"/>
          </a:solidFill>
        </p:spPr>
        <p:txBody>
          <a:bodyPr wrap="square" lIns="0" tIns="0" rIns="0" bIns="0" rtlCol="0"/>
          <a:lstStyle/>
          <a:p>
            <a:endParaRPr/>
          </a:p>
        </p:txBody>
      </p:sp>
      <p:sp>
        <p:nvSpPr>
          <p:cNvPr id="29" name="object 29"/>
          <p:cNvSpPr/>
          <p:nvPr/>
        </p:nvSpPr>
        <p:spPr>
          <a:xfrm>
            <a:off x="5400476" y="2865757"/>
            <a:ext cx="163830" cy="208915"/>
          </a:xfrm>
          <a:custGeom>
            <a:avLst/>
            <a:gdLst/>
            <a:ahLst/>
            <a:cxnLst/>
            <a:rect l="l" t="t" r="r" b="b"/>
            <a:pathLst>
              <a:path w="163829" h="208914">
                <a:moveTo>
                  <a:pt x="0" y="0"/>
                </a:moveTo>
                <a:lnTo>
                  <a:pt x="31436" y="135473"/>
                </a:lnTo>
                <a:lnTo>
                  <a:pt x="163669" y="208394"/>
                </a:lnTo>
                <a:lnTo>
                  <a:pt x="0" y="0"/>
                </a:lnTo>
                <a:close/>
              </a:path>
            </a:pathLst>
          </a:custGeom>
          <a:solidFill>
            <a:srgbClr val="2D2C66"/>
          </a:solidFill>
        </p:spPr>
        <p:txBody>
          <a:bodyPr wrap="square" lIns="0" tIns="0" rIns="0" bIns="0" rtlCol="0"/>
          <a:lstStyle/>
          <a:p>
            <a:endParaRPr/>
          </a:p>
        </p:txBody>
      </p:sp>
      <p:sp>
        <p:nvSpPr>
          <p:cNvPr id="30" name="object 30"/>
          <p:cNvSpPr/>
          <p:nvPr/>
        </p:nvSpPr>
        <p:spPr>
          <a:xfrm>
            <a:off x="5403492" y="2887555"/>
            <a:ext cx="196850" cy="99695"/>
          </a:xfrm>
          <a:custGeom>
            <a:avLst/>
            <a:gdLst/>
            <a:ahLst/>
            <a:cxnLst/>
            <a:rect l="l" t="t" r="r" b="b"/>
            <a:pathLst>
              <a:path w="196850" h="99694">
                <a:moveTo>
                  <a:pt x="0" y="0"/>
                </a:moveTo>
                <a:lnTo>
                  <a:pt x="196714" y="99084"/>
                </a:lnTo>
              </a:path>
            </a:pathLst>
          </a:custGeom>
          <a:ln w="3952">
            <a:solidFill>
              <a:srgbClr val="000000"/>
            </a:solidFill>
          </a:ln>
        </p:spPr>
        <p:txBody>
          <a:bodyPr wrap="square" lIns="0" tIns="0" rIns="0" bIns="0" rtlCol="0"/>
          <a:lstStyle/>
          <a:p>
            <a:endParaRPr/>
          </a:p>
        </p:txBody>
      </p:sp>
      <p:sp>
        <p:nvSpPr>
          <p:cNvPr id="31" name="object 31"/>
          <p:cNvSpPr/>
          <p:nvPr/>
        </p:nvSpPr>
        <p:spPr>
          <a:xfrm>
            <a:off x="5409522" y="2911070"/>
            <a:ext cx="206375" cy="107950"/>
          </a:xfrm>
          <a:custGeom>
            <a:avLst/>
            <a:gdLst/>
            <a:ahLst/>
            <a:cxnLst/>
            <a:rect l="l" t="t" r="r" b="b"/>
            <a:pathLst>
              <a:path w="206375" h="107950">
                <a:moveTo>
                  <a:pt x="0" y="0"/>
                </a:moveTo>
                <a:lnTo>
                  <a:pt x="205857" y="107497"/>
                </a:lnTo>
              </a:path>
            </a:pathLst>
          </a:custGeom>
          <a:ln w="3952">
            <a:solidFill>
              <a:srgbClr val="000000"/>
            </a:solidFill>
          </a:ln>
        </p:spPr>
        <p:txBody>
          <a:bodyPr wrap="square" lIns="0" tIns="0" rIns="0" bIns="0" rtlCol="0"/>
          <a:lstStyle/>
          <a:p>
            <a:endParaRPr/>
          </a:p>
        </p:txBody>
      </p:sp>
      <p:sp>
        <p:nvSpPr>
          <p:cNvPr id="32" name="object 32"/>
          <p:cNvSpPr/>
          <p:nvPr/>
        </p:nvSpPr>
        <p:spPr>
          <a:xfrm>
            <a:off x="5415491" y="2934576"/>
            <a:ext cx="212725" cy="111760"/>
          </a:xfrm>
          <a:custGeom>
            <a:avLst/>
            <a:gdLst/>
            <a:ahLst/>
            <a:cxnLst/>
            <a:rect l="l" t="t" r="r" b="b"/>
            <a:pathLst>
              <a:path w="212725" h="111760">
                <a:moveTo>
                  <a:pt x="0" y="0"/>
                </a:moveTo>
                <a:lnTo>
                  <a:pt x="212512" y="111448"/>
                </a:lnTo>
              </a:path>
            </a:pathLst>
          </a:custGeom>
          <a:ln w="3952">
            <a:solidFill>
              <a:srgbClr val="000000"/>
            </a:solidFill>
          </a:ln>
        </p:spPr>
        <p:txBody>
          <a:bodyPr wrap="square" lIns="0" tIns="0" rIns="0" bIns="0" rtlCol="0"/>
          <a:lstStyle/>
          <a:p>
            <a:endParaRPr/>
          </a:p>
        </p:txBody>
      </p:sp>
      <p:sp>
        <p:nvSpPr>
          <p:cNvPr id="33" name="object 33"/>
          <p:cNvSpPr/>
          <p:nvPr/>
        </p:nvSpPr>
        <p:spPr>
          <a:xfrm>
            <a:off x="5332464" y="2706302"/>
            <a:ext cx="102235" cy="44450"/>
          </a:xfrm>
          <a:custGeom>
            <a:avLst/>
            <a:gdLst/>
            <a:ahLst/>
            <a:cxnLst/>
            <a:rect l="l" t="t" r="r" b="b"/>
            <a:pathLst>
              <a:path w="102235" h="44450">
                <a:moveTo>
                  <a:pt x="0" y="0"/>
                </a:moveTo>
                <a:lnTo>
                  <a:pt x="102200" y="44424"/>
                </a:lnTo>
              </a:path>
            </a:pathLst>
          </a:custGeom>
          <a:ln w="5252">
            <a:solidFill>
              <a:srgbClr val="000000"/>
            </a:solidFill>
          </a:ln>
        </p:spPr>
        <p:txBody>
          <a:bodyPr wrap="square" lIns="0" tIns="0" rIns="0" bIns="0" rtlCol="0"/>
          <a:lstStyle/>
          <a:p>
            <a:endParaRPr/>
          </a:p>
        </p:txBody>
      </p:sp>
      <p:sp>
        <p:nvSpPr>
          <p:cNvPr id="34" name="object 34"/>
          <p:cNvSpPr/>
          <p:nvPr/>
        </p:nvSpPr>
        <p:spPr>
          <a:xfrm>
            <a:off x="5338543" y="2727528"/>
            <a:ext cx="115570" cy="50165"/>
          </a:xfrm>
          <a:custGeom>
            <a:avLst/>
            <a:gdLst/>
            <a:ahLst/>
            <a:cxnLst/>
            <a:rect l="l" t="t" r="r" b="b"/>
            <a:pathLst>
              <a:path w="115570" h="50164">
                <a:moveTo>
                  <a:pt x="0" y="0"/>
                </a:moveTo>
                <a:lnTo>
                  <a:pt x="115188" y="50144"/>
                </a:lnTo>
              </a:path>
            </a:pathLst>
          </a:custGeom>
          <a:ln w="5252">
            <a:solidFill>
              <a:srgbClr val="000000"/>
            </a:solidFill>
          </a:ln>
        </p:spPr>
        <p:txBody>
          <a:bodyPr wrap="square" lIns="0" tIns="0" rIns="0" bIns="0" rtlCol="0"/>
          <a:lstStyle/>
          <a:p>
            <a:endParaRPr/>
          </a:p>
        </p:txBody>
      </p:sp>
      <p:sp>
        <p:nvSpPr>
          <p:cNvPr id="35" name="object 35"/>
          <p:cNvSpPr/>
          <p:nvPr/>
        </p:nvSpPr>
        <p:spPr>
          <a:xfrm>
            <a:off x="5348777" y="2749952"/>
            <a:ext cx="126364" cy="57150"/>
          </a:xfrm>
          <a:custGeom>
            <a:avLst/>
            <a:gdLst/>
            <a:ahLst/>
            <a:cxnLst/>
            <a:rect l="l" t="t" r="r" b="b"/>
            <a:pathLst>
              <a:path w="126364" h="57150">
                <a:moveTo>
                  <a:pt x="0" y="0"/>
                </a:moveTo>
                <a:lnTo>
                  <a:pt x="126053" y="56833"/>
                </a:lnTo>
              </a:path>
            </a:pathLst>
          </a:custGeom>
          <a:ln w="5252">
            <a:solidFill>
              <a:srgbClr val="000000"/>
            </a:solidFill>
          </a:ln>
        </p:spPr>
        <p:txBody>
          <a:bodyPr wrap="square" lIns="0" tIns="0" rIns="0" bIns="0" rtlCol="0"/>
          <a:lstStyle/>
          <a:p>
            <a:endParaRPr/>
          </a:p>
        </p:txBody>
      </p:sp>
      <p:sp>
        <p:nvSpPr>
          <p:cNvPr id="36" name="object 36"/>
          <p:cNvSpPr/>
          <p:nvPr/>
        </p:nvSpPr>
        <p:spPr>
          <a:xfrm>
            <a:off x="5325034" y="2664200"/>
            <a:ext cx="69215" cy="28575"/>
          </a:xfrm>
          <a:custGeom>
            <a:avLst/>
            <a:gdLst/>
            <a:ahLst/>
            <a:cxnLst/>
            <a:rect l="l" t="t" r="r" b="b"/>
            <a:pathLst>
              <a:path w="69214" h="28575">
                <a:moveTo>
                  <a:pt x="0" y="0"/>
                </a:moveTo>
                <a:lnTo>
                  <a:pt x="68637" y="28293"/>
                </a:lnTo>
              </a:path>
            </a:pathLst>
          </a:custGeom>
          <a:ln w="5252">
            <a:solidFill>
              <a:srgbClr val="000000"/>
            </a:solidFill>
          </a:ln>
        </p:spPr>
        <p:txBody>
          <a:bodyPr wrap="square" lIns="0" tIns="0" rIns="0" bIns="0" rtlCol="0"/>
          <a:lstStyle/>
          <a:p>
            <a:endParaRPr/>
          </a:p>
        </p:txBody>
      </p:sp>
      <p:sp>
        <p:nvSpPr>
          <p:cNvPr id="37" name="object 37"/>
          <p:cNvSpPr/>
          <p:nvPr/>
        </p:nvSpPr>
        <p:spPr>
          <a:xfrm>
            <a:off x="5329190" y="2686624"/>
            <a:ext cx="86360" cy="35560"/>
          </a:xfrm>
          <a:custGeom>
            <a:avLst/>
            <a:gdLst/>
            <a:ahLst/>
            <a:cxnLst/>
            <a:rect l="l" t="t" r="r" b="b"/>
            <a:pathLst>
              <a:path w="86360" h="35560">
                <a:moveTo>
                  <a:pt x="0" y="0"/>
                </a:moveTo>
                <a:lnTo>
                  <a:pt x="86098" y="34990"/>
                </a:lnTo>
              </a:path>
            </a:pathLst>
          </a:custGeom>
          <a:ln w="5252">
            <a:solidFill>
              <a:srgbClr val="000000"/>
            </a:solidFill>
          </a:ln>
        </p:spPr>
        <p:txBody>
          <a:bodyPr wrap="square" lIns="0" tIns="0" rIns="0" bIns="0" rtlCol="0"/>
          <a:lstStyle/>
          <a:p>
            <a:endParaRPr/>
          </a:p>
        </p:txBody>
      </p:sp>
      <p:sp>
        <p:nvSpPr>
          <p:cNvPr id="38" name="object 38"/>
          <p:cNvSpPr/>
          <p:nvPr/>
        </p:nvSpPr>
        <p:spPr>
          <a:xfrm>
            <a:off x="5420950" y="2956225"/>
            <a:ext cx="218440" cy="118110"/>
          </a:xfrm>
          <a:custGeom>
            <a:avLst/>
            <a:gdLst/>
            <a:ahLst/>
            <a:cxnLst/>
            <a:rect l="l" t="t" r="r" b="b"/>
            <a:pathLst>
              <a:path w="218439" h="118110">
                <a:moveTo>
                  <a:pt x="0" y="0"/>
                </a:moveTo>
                <a:lnTo>
                  <a:pt x="217909" y="117670"/>
                </a:lnTo>
              </a:path>
            </a:pathLst>
          </a:custGeom>
          <a:ln w="3952">
            <a:solidFill>
              <a:srgbClr val="000000"/>
            </a:solidFill>
          </a:ln>
        </p:spPr>
        <p:txBody>
          <a:bodyPr wrap="square" lIns="0" tIns="0" rIns="0" bIns="0" rtlCol="0"/>
          <a:lstStyle/>
          <a:p>
            <a:endParaRPr/>
          </a:p>
        </p:txBody>
      </p:sp>
      <p:sp>
        <p:nvSpPr>
          <p:cNvPr id="39" name="object 39"/>
          <p:cNvSpPr/>
          <p:nvPr/>
        </p:nvSpPr>
        <p:spPr>
          <a:xfrm>
            <a:off x="5426717" y="2979740"/>
            <a:ext cx="222885" cy="121920"/>
          </a:xfrm>
          <a:custGeom>
            <a:avLst/>
            <a:gdLst/>
            <a:ahLst/>
            <a:cxnLst/>
            <a:rect l="l" t="t" r="r" b="b"/>
            <a:pathLst>
              <a:path w="222885" h="121919">
                <a:moveTo>
                  <a:pt x="0" y="0"/>
                </a:moveTo>
                <a:lnTo>
                  <a:pt x="222490" y="121560"/>
                </a:lnTo>
              </a:path>
            </a:pathLst>
          </a:custGeom>
          <a:ln w="3952">
            <a:solidFill>
              <a:srgbClr val="000000"/>
            </a:solidFill>
          </a:ln>
        </p:spPr>
        <p:txBody>
          <a:bodyPr wrap="square" lIns="0" tIns="0" rIns="0" bIns="0" rtlCol="0"/>
          <a:lstStyle/>
          <a:p>
            <a:endParaRPr/>
          </a:p>
        </p:txBody>
      </p:sp>
      <p:sp>
        <p:nvSpPr>
          <p:cNvPr id="40" name="object 40"/>
          <p:cNvSpPr/>
          <p:nvPr/>
        </p:nvSpPr>
        <p:spPr>
          <a:xfrm>
            <a:off x="5604831" y="2640272"/>
            <a:ext cx="38100" cy="293370"/>
          </a:xfrm>
          <a:custGeom>
            <a:avLst/>
            <a:gdLst/>
            <a:ahLst/>
            <a:cxnLst/>
            <a:rect l="l" t="t" r="r" b="b"/>
            <a:pathLst>
              <a:path w="38100" h="293369">
                <a:moveTo>
                  <a:pt x="37669" y="292755"/>
                </a:moveTo>
                <a:lnTo>
                  <a:pt x="0" y="0"/>
                </a:lnTo>
              </a:path>
            </a:pathLst>
          </a:custGeom>
          <a:ln w="3175">
            <a:solidFill>
              <a:srgbClr val="46380D"/>
            </a:solidFill>
          </a:ln>
        </p:spPr>
        <p:txBody>
          <a:bodyPr wrap="square" lIns="0" tIns="0" rIns="0" bIns="0" rtlCol="0"/>
          <a:lstStyle/>
          <a:p>
            <a:endParaRPr/>
          </a:p>
        </p:txBody>
      </p:sp>
      <p:sp>
        <p:nvSpPr>
          <p:cNvPr id="41" name="object 41"/>
          <p:cNvSpPr/>
          <p:nvPr/>
        </p:nvSpPr>
        <p:spPr>
          <a:xfrm>
            <a:off x="5615019" y="2474226"/>
            <a:ext cx="346710" cy="146685"/>
          </a:xfrm>
          <a:custGeom>
            <a:avLst/>
            <a:gdLst/>
            <a:ahLst/>
            <a:cxnLst/>
            <a:rect l="l" t="t" r="r" b="b"/>
            <a:pathLst>
              <a:path w="346710" h="146685">
                <a:moveTo>
                  <a:pt x="0" y="146430"/>
                </a:moveTo>
                <a:lnTo>
                  <a:pt x="1916" y="145699"/>
                </a:lnTo>
                <a:lnTo>
                  <a:pt x="7683" y="143622"/>
                </a:lnTo>
                <a:lnTo>
                  <a:pt x="16931" y="140252"/>
                </a:lnTo>
                <a:lnTo>
                  <a:pt x="63488" y="122704"/>
                </a:lnTo>
                <a:lnTo>
                  <a:pt x="107653" y="105367"/>
                </a:lnTo>
                <a:lnTo>
                  <a:pt x="159977" y="83982"/>
                </a:lnTo>
                <a:lnTo>
                  <a:pt x="218586" y="59015"/>
                </a:lnTo>
                <a:lnTo>
                  <a:pt x="281512" y="30889"/>
                </a:lnTo>
                <a:lnTo>
                  <a:pt x="313933" y="15726"/>
                </a:lnTo>
                <a:lnTo>
                  <a:pt x="346714" y="0"/>
                </a:lnTo>
              </a:path>
            </a:pathLst>
          </a:custGeom>
          <a:ln w="3175">
            <a:solidFill>
              <a:srgbClr val="97782A"/>
            </a:solidFill>
          </a:ln>
        </p:spPr>
        <p:txBody>
          <a:bodyPr wrap="square" lIns="0" tIns="0" rIns="0" bIns="0" rtlCol="0"/>
          <a:lstStyle/>
          <a:p>
            <a:endParaRPr/>
          </a:p>
        </p:txBody>
      </p:sp>
      <p:sp>
        <p:nvSpPr>
          <p:cNvPr id="42" name="object 42"/>
          <p:cNvSpPr/>
          <p:nvPr/>
        </p:nvSpPr>
        <p:spPr>
          <a:xfrm>
            <a:off x="5733170" y="2562415"/>
            <a:ext cx="237970" cy="324304"/>
          </a:xfrm>
          <a:prstGeom prst="rect">
            <a:avLst/>
          </a:prstGeom>
          <a:blipFill>
            <a:blip r:embed="rId10" cstate="print"/>
            <a:stretch>
              <a:fillRect/>
            </a:stretch>
          </a:blipFill>
        </p:spPr>
        <p:txBody>
          <a:bodyPr wrap="square" lIns="0" tIns="0" rIns="0" bIns="0" rtlCol="0"/>
          <a:lstStyle/>
          <a:p>
            <a:endParaRPr/>
          </a:p>
        </p:txBody>
      </p:sp>
      <p:sp>
        <p:nvSpPr>
          <p:cNvPr id="43" name="object 43"/>
          <p:cNvSpPr/>
          <p:nvPr/>
        </p:nvSpPr>
        <p:spPr>
          <a:xfrm>
            <a:off x="4353144" y="2139130"/>
            <a:ext cx="605790" cy="674370"/>
          </a:xfrm>
          <a:custGeom>
            <a:avLst/>
            <a:gdLst/>
            <a:ahLst/>
            <a:cxnLst/>
            <a:rect l="l" t="t" r="r" b="b"/>
            <a:pathLst>
              <a:path w="605789" h="674369">
                <a:moveTo>
                  <a:pt x="250039" y="0"/>
                </a:moveTo>
                <a:lnTo>
                  <a:pt x="237811" y="1575"/>
                </a:lnTo>
                <a:lnTo>
                  <a:pt x="8458" y="117244"/>
                </a:lnTo>
                <a:lnTo>
                  <a:pt x="0" y="133338"/>
                </a:lnTo>
                <a:lnTo>
                  <a:pt x="55937" y="347330"/>
                </a:lnTo>
                <a:lnTo>
                  <a:pt x="76751" y="361398"/>
                </a:lnTo>
                <a:lnTo>
                  <a:pt x="59006" y="370529"/>
                </a:lnTo>
                <a:lnTo>
                  <a:pt x="91183" y="517767"/>
                </a:lnTo>
                <a:lnTo>
                  <a:pt x="344710" y="673885"/>
                </a:lnTo>
                <a:lnTo>
                  <a:pt x="350968" y="671520"/>
                </a:lnTo>
                <a:lnTo>
                  <a:pt x="395005" y="650942"/>
                </a:lnTo>
                <a:lnTo>
                  <a:pt x="428639" y="631650"/>
                </a:lnTo>
                <a:lnTo>
                  <a:pt x="467155" y="605595"/>
                </a:lnTo>
                <a:lnTo>
                  <a:pt x="508541" y="572197"/>
                </a:lnTo>
                <a:lnTo>
                  <a:pt x="550670" y="530921"/>
                </a:lnTo>
                <a:lnTo>
                  <a:pt x="591557" y="481260"/>
                </a:lnTo>
                <a:lnTo>
                  <a:pt x="599022" y="353021"/>
                </a:lnTo>
                <a:lnTo>
                  <a:pt x="576838" y="343722"/>
                </a:lnTo>
                <a:lnTo>
                  <a:pt x="595991" y="327044"/>
                </a:lnTo>
                <a:lnTo>
                  <a:pt x="605196" y="86913"/>
                </a:lnTo>
                <a:lnTo>
                  <a:pt x="503696" y="56835"/>
                </a:lnTo>
                <a:lnTo>
                  <a:pt x="443315" y="56835"/>
                </a:lnTo>
                <a:lnTo>
                  <a:pt x="250039" y="0"/>
                </a:lnTo>
                <a:close/>
              </a:path>
              <a:path w="605789" h="674369">
                <a:moveTo>
                  <a:pt x="480884" y="50076"/>
                </a:moveTo>
                <a:lnTo>
                  <a:pt x="443315" y="56835"/>
                </a:lnTo>
                <a:lnTo>
                  <a:pt x="503696" y="56835"/>
                </a:lnTo>
                <a:lnTo>
                  <a:pt x="480884" y="50076"/>
                </a:lnTo>
                <a:close/>
              </a:path>
            </a:pathLst>
          </a:custGeom>
          <a:solidFill>
            <a:srgbClr val="000000"/>
          </a:solidFill>
        </p:spPr>
        <p:txBody>
          <a:bodyPr wrap="square" lIns="0" tIns="0" rIns="0" bIns="0" rtlCol="0"/>
          <a:lstStyle/>
          <a:p>
            <a:endParaRPr/>
          </a:p>
        </p:txBody>
      </p:sp>
      <p:sp>
        <p:nvSpPr>
          <p:cNvPr id="44" name="object 44"/>
          <p:cNvSpPr/>
          <p:nvPr/>
        </p:nvSpPr>
        <p:spPr>
          <a:xfrm>
            <a:off x="4399130" y="2155928"/>
            <a:ext cx="363855" cy="148590"/>
          </a:xfrm>
          <a:custGeom>
            <a:avLst/>
            <a:gdLst/>
            <a:ahLst/>
            <a:cxnLst/>
            <a:rect l="l" t="t" r="r" b="b"/>
            <a:pathLst>
              <a:path w="363854" h="148589">
                <a:moveTo>
                  <a:pt x="201275" y="0"/>
                </a:moveTo>
                <a:lnTo>
                  <a:pt x="0" y="100693"/>
                </a:lnTo>
                <a:lnTo>
                  <a:pt x="156410" y="148447"/>
                </a:lnTo>
                <a:lnTo>
                  <a:pt x="157111" y="147779"/>
                </a:lnTo>
                <a:lnTo>
                  <a:pt x="159272" y="146000"/>
                </a:lnTo>
                <a:lnTo>
                  <a:pt x="193109" y="122309"/>
                </a:lnTo>
                <a:lnTo>
                  <a:pt x="233330" y="99863"/>
                </a:lnTo>
                <a:lnTo>
                  <a:pt x="269075" y="83016"/>
                </a:lnTo>
                <a:lnTo>
                  <a:pt x="312362" y="65593"/>
                </a:lnTo>
                <a:lnTo>
                  <a:pt x="363493" y="48338"/>
                </a:lnTo>
                <a:lnTo>
                  <a:pt x="201275" y="0"/>
                </a:lnTo>
                <a:close/>
              </a:path>
            </a:pathLst>
          </a:custGeom>
          <a:solidFill>
            <a:srgbClr val="B18A30"/>
          </a:solidFill>
        </p:spPr>
        <p:txBody>
          <a:bodyPr wrap="square" lIns="0" tIns="0" rIns="0" bIns="0" rtlCol="0"/>
          <a:lstStyle/>
          <a:p>
            <a:endParaRPr/>
          </a:p>
        </p:txBody>
      </p:sp>
      <p:sp>
        <p:nvSpPr>
          <p:cNvPr id="45" name="object 45"/>
          <p:cNvSpPr/>
          <p:nvPr/>
        </p:nvSpPr>
        <p:spPr>
          <a:xfrm>
            <a:off x="4380719" y="2273341"/>
            <a:ext cx="187325" cy="263525"/>
          </a:xfrm>
          <a:custGeom>
            <a:avLst/>
            <a:gdLst/>
            <a:ahLst/>
            <a:cxnLst/>
            <a:rect l="l" t="t" r="r" b="b"/>
            <a:pathLst>
              <a:path w="187325" h="263525">
                <a:moveTo>
                  <a:pt x="7173" y="0"/>
                </a:moveTo>
                <a:lnTo>
                  <a:pt x="0" y="10909"/>
                </a:lnTo>
                <a:lnTo>
                  <a:pt x="48475" y="197855"/>
                </a:lnTo>
                <a:lnTo>
                  <a:pt x="187302" y="263364"/>
                </a:lnTo>
                <a:lnTo>
                  <a:pt x="7173" y="0"/>
                </a:lnTo>
                <a:close/>
              </a:path>
            </a:pathLst>
          </a:custGeom>
          <a:solidFill>
            <a:srgbClr val="4F3D0D"/>
          </a:solidFill>
        </p:spPr>
        <p:txBody>
          <a:bodyPr wrap="square" lIns="0" tIns="0" rIns="0" bIns="0" rtlCol="0"/>
          <a:lstStyle/>
          <a:p>
            <a:endParaRPr/>
          </a:p>
        </p:txBody>
      </p:sp>
      <p:sp>
        <p:nvSpPr>
          <p:cNvPr id="46" name="object 46"/>
          <p:cNvSpPr/>
          <p:nvPr/>
        </p:nvSpPr>
        <p:spPr>
          <a:xfrm>
            <a:off x="4457433" y="2535791"/>
            <a:ext cx="243487" cy="225986"/>
          </a:xfrm>
          <a:prstGeom prst="rect">
            <a:avLst/>
          </a:prstGeom>
          <a:blipFill>
            <a:blip r:embed="rId11" cstate="print"/>
            <a:stretch>
              <a:fillRect/>
            </a:stretch>
          </a:blipFill>
        </p:spPr>
        <p:txBody>
          <a:bodyPr wrap="square" lIns="0" tIns="0" rIns="0" bIns="0" rtlCol="0"/>
          <a:lstStyle/>
          <a:p>
            <a:endParaRPr/>
          </a:p>
        </p:txBody>
      </p:sp>
      <p:sp>
        <p:nvSpPr>
          <p:cNvPr id="47" name="object 47"/>
          <p:cNvSpPr/>
          <p:nvPr/>
        </p:nvSpPr>
        <p:spPr>
          <a:xfrm>
            <a:off x="4667665" y="2243053"/>
            <a:ext cx="274320" cy="361315"/>
          </a:xfrm>
          <a:custGeom>
            <a:avLst/>
            <a:gdLst/>
            <a:ahLst/>
            <a:cxnLst/>
            <a:rect l="l" t="t" r="r" b="b"/>
            <a:pathLst>
              <a:path w="274320" h="361314">
                <a:moveTo>
                  <a:pt x="274300" y="0"/>
                </a:moveTo>
                <a:lnTo>
                  <a:pt x="219689" y="31822"/>
                </a:lnTo>
                <a:lnTo>
                  <a:pt x="168475" y="57918"/>
                </a:lnTo>
                <a:lnTo>
                  <a:pt x="121954" y="78789"/>
                </a:lnTo>
                <a:lnTo>
                  <a:pt x="81192" y="94840"/>
                </a:lnTo>
                <a:lnTo>
                  <a:pt x="33549" y="110899"/>
                </a:lnTo>
                <a:lnTo>
                  <a:pt x="0" y="120065"/>
                </a:lnTo>
                <a:lnTo>
                  <a:pt x="23881" y="361279"/>
                </a:lnTo>
                <a:lnTo>
                  <a:pt x="76590" y="339993"/>
                </a:lnTo>
                <a:lnTo>
                  <a:pt x="123939" y="316640"/>
                </a:lnTo>
                <a:lnTo>
                  <a:pt x="165409" y="292661"/>
                </a:lnTo>
                <a:lnTo>
                  <a:pt x="200445" y="269631"/>
                </a:lnTo>
                <a:lnTo>
                  <a:pt x="239923" y="240172"/>
                </a:lnTo>
                <a:lnTo>
                  <a:pt x="266547" y="217396"/>
                </a:lnTo>
                <a:lnTo>
                  <a:pt x="274300" y="0"/>
                </a:lnTo>
                <a:close/>
              </a:path>
            </a:pathLst>
          </a:custGeom>
          <a:solidFill>
            <a:srgbClr val="D7A927"/>
          </a:solidFill>
        </p:spPr>
        <p:txBody>
          <a:bodyPr wrap="square" lIns="0" tIns="0" rIns="0" bIns="0" rtlCol="0"/>
          <a:lstStyle/>
          <a:p>
            <a:endParaRPr/>
          </a:p>
        </p:txBody>
      </p:sp>
      <p:sp>
        <p:nvSpPr>
          <p:cNvPr id="48" name="object 48"/>
          <p:cNvSpPr/>
          <p:nvPr/>
        </p:nvSpPr>
        <p:spPr>
          <a:xfrm>
            <a:off x="4689933" y="2493643"/>
            <a:ext cx="241300" cy="141605"/>
          </a:xfrm>
          <a:custGeom>
            <a:avLst/>
            <a:gdLst/>
            <a:ahLst/>
            <a:cxnLst/>
            <a:rect l="l" t="t" r="r" b="b"/>
            <a:pathLst>
              <a:path w="241300" h="141605">
                <a:moveTo>
                  <a:pt x="228726" y="0"/>
                </a:moveTo>
                <a:lnTo>
                  <a:pt x="188336" y="32652"/>
                </a:lnTo>
                <a:lnTo>
                  <a:pt x="143387" y="63890"/>
                </a:lnTo>
                <a:lnTo>
                  <a:pt x="106772" y="85921"/>
                </a:lnTo>
                <a:lnTo>
                  <a:pt x="66137" y="106665"/>
                </a:lnTo>
                <a:lnTo>
                  <a:pt x="22555" y="124257"/>
                </a:lnTo>
                <a:lnTo>
                  <a:pt x="0" y="131305"/>
                </a:lnTo>
                <a:lnTo>
                  <a:pt x="18738" y="140977"/>
                </a:lnTo>
                <a:lnTo>
                  <a:pt x="65638" y="122513"/>
                </a:lnTo>
                <a:lnTo>
                  <a:pt x="111500" y="98280"/>
                </a:lnTo>
                <a:lnTo>
                  <a:pt x="149399" y="74638"/>
                </a:lnTo>
                <a:lnTo>
                  <a:pt x="192651" y="44061"/>
                </a:lnTo>
                <a:lnTo>
                  <a:pt x="240751" y="5767"/>
                </a:lnTo>
                <a:lnTo>
                  <a:pt x="228726" y="0"/>
                </a:lnTo>
                <a:close/>
              </a:path>
            </a:pathLst>
          </a:custGeom>
          <a:solidFill>
            <a:srgbClr val="4162A3"/>
          </a:solidFill>
        </p:spPr>
        <p:txBody>
          <a:bodyPr wrap="square" lIns="0" tIns="0" rIns="0" bIns="0" rtlCol="0"/>
          <a:lstStyle/>
          <a:p>
            <a:endParaRPr/>
          </a:p>
        </p:txBody>
      </p:sp>
      <p:sp>
        <p:nvSpPr>
          <p:cNvPr id="49" name="object 49"/>
          <p:cNvSpPr/>
          <p:nvPr/>
        </p:nvSpPr>
        <p:spPr>
          <a:xfrm>
            <a:off x="4711247" y="2511692"/>
            <a:ext cx="226060" cy="176530"/>
          </a:xfrm>
          <a:custGeom>
            <a:avLst/>
            <a:gdLst/>
            <a:ahLst/>
            <a:cxnLst/>
            <a:rect l="l" t="t" r="r" b="b"/>
            <a:pathLst>
              <a:path w="226060" h="176530">
                <a:moveTo>
                  <a:pt x="225947" y="0"/>
                </a:moveTo>
                <a:lnTo>
                  <a:pt x="196587" y="25428"/>
                </a:lnTo>
                <a:lnTo>
                  <a:pt x="155910" y="56962"/>
                </a:lnTo>
                <a:lnTo>
                  <a:pt x="121785" y="80442"/>
                </a:lnTo>
                <a:lnTo>
                  <a:pt x="83592" y="103506"/>
                </a:lnTo>
                <a:lnTo>
                  <a:pt x="42585" y="124130"/>
                </a:lnTo>
                <a:lnTo>
                  <a:pt x="0" y="140224"/>
                </a:lnTo>
                <a:lnTo>
                  <a:pt x="3318" y="175986"/>
                </a:lnTo>
                <a:lnTo>
                  <a:pt x="43413" y="159392"/>
                </a:lnTo>
                <a:lnTo>
                  <a:pt x="87324" y="136405"/>
                </a:lnTo>
                <a:lnTo>
                  <a:pt x="122655" y="114585"/>
                </a:lnTo>
                <a:lnTo>
                  <a:pt x="161382" y="87040"/>
                </a:lnTo>
                <a:lnTo>
                  <a:pt x="202269" y="53269"/>
                </a:lnTo>
                <a:lnTo>
                  <a:pt x="223169" y="33974"/>
                </a:lnTo>
                <a:lnTo>
                  <a:pt x="225947" y="0"/>
                </a:lnTo>
                <a:close/>
              </a:path>
            </a:pathLst>
          </a:custGeom>
          <a:solidFill>
            <a:srgbClr val="87A4CE"/>
          </a:solidFill>
        </p:spPr>
        <p:txBody>
          <a:bodyPr wrap="square" lIns="0" tIns="0" rIns="0" bIns="0" rtlCol="0"/>
          <a:lstStyle/>
          <a:p>
            <a:endParaRPr/>
          </a:p>
        </p:txBody>
      </p:sp>
      <p:sp>
        <p:nvSpPr>
          <p:cNvPr id="50" name="object 50"/>
          <p:cNvSpPr/>
          <p:nvPr/>
        </p:nvSpPr>
        <p:spPr>
          <a:xfrm>
            <a:off x="4714938" y="2555747"/>
            <a:ext cx="220979" cy="171450"/>
          </a:xfrm>
          <a:custGeom>
            <a:avLst/>
            <a:gdLst/>
            <a:ahLst/>
            <a:cxnLst/>
            <a:rect l="l" t="t" r="r" b="b"/>
            <a:pathLst>
              <a:path w="220979" h="171450">
                <a:moveTo>
                  <a:pt x="220391" y="0"/>
                </a:moveTo>
                <a:lnTo>
                  <a:pt x="182366" y="34685"/>
                </a:lnTo>
                <a:lnTo>
                  <a:pt x="139577" y="68294"/>
                </a:lnTo>
                <a:lnTo>
                  <a:pt x="104407" y="92273"/>
                </a:lnTo>
                <a:lnTo>
                  <a:pt x="64979" y="115296"/>
                </a:lnTo>
                <a:lnTo>
                  <a:pt x="22267" y="135462"/>
                </a:lnTo>
                <a:lnTo>
                  <a:pt x="0" y="143840"/>
                </a:lnTo>
                <a:lnTo>
                  <a:pt x="2364" y="171308"/>
                </a:lnTo>
                <a:lnTo>
                  <a:pt x="44577" y="154462"/>
                </a:lnTo>
                <a:lnTo>
                  <a:pt x="89274" y="131685"/>
                </a:lnTo>
                <a:lnTo>
                  <a:pt x="124192" y="110400"/>
                </a:lnTo>
                <a:lnTo>
                  <a:pt x="161263" y="83804"/>
                </a:lnTo>
                <a:lnTo>
                  <a:pt x="198951" y="51574"/>
                </a:lnTo>
                <a:lnTo>
                  <a:pt x="217571" y="33278"/>
                </a:lnTo>
                <a:lnTo>
                  <a:pt x="220391" y="0"/>
                </a:lnTo>
                <a:close/>
              </a:path>
            </a:pathLst>
          </a:custGeom>
          <a:solidFill>
            <a:srgbClr val="87A4CE"/>
          </a:solidFill>
        </p:spPr>
        <p:txBody>
          <a:bodyPr wrap="square" lIns="0" tIns="0" rIns="0" bIns="0" rtlCol="0"/>
          <a:lstStyle/>
          <a:p>
            <a:endParaRPr/>
          </a:p>
        </p:txBody>
      </p:sp>
      <p:sp>
        <p:nvSpPr>
          <p:cNvPr id="51" name="object 51"/>
          <p:cNvSpPr/>
          <p:nvPr/>
        </p:nvSpPr>
        <p:spPr>
          <a:xfrm>
            <a:off x="4857868" y="2544049"/>
            <a:ext cx="59055" cy="57150"/>
          </a:xfrm>
          <a:custGeom>
            <a:avLst/>
            <a:gdLst/>
            <a:ahLst/>
            <a:cxnLst/>
            <a:rect l="l" t="t" r="r" b="b"/>
            <a:pathLst>
              <a:path w="59054" h="57150">
                <a:moveTo>
                  <a:pt x="58721" y="0"/>
                </a:moveTo>
                <a:lnTo>
                  <a:pt x="0" y="42028"/>
                </a:lnTo>
                <a:lnTo>
                  <a:pt x="0" y="56835"/>
                </a:lnTo>
                <a:lnTo>
                  <a:pt x="58721" y="0"/>
                </a:lnTo>
                <a:close/>
              </a:path>
            </a:pathLst>
          </a:custGeom>
          <a:solidFill>
            <a:srgbClr val="000000"/>
          </a:solidFill>
        </p:spPr>
        <p:txBody>
          <a:bodyPr wrap="square" lIns="0" tIns="0" rIns="0" bIns="0" rtlCol="0"/>
          <a:lstStyle/>
          <a:p>
            <a:endParaRPr/>
          </a:p>
        </p:txBody>
      </p:sp>
      <p:sp>
        <p:nvSpPr>
          <p:cNvPr id="52" name="object 52"/>
          <p:cNvSpPr/>
          <p:nvPr/>
        </p:nvSpPr>
        <p:spPr>
          <a:xfrm>
            <a:off x="4861938" y="2576329"/>
            <a:ext cx="59690" cy="52069"/>
          </a:xfrm>
          <a:custGeom>
            <a:avLst/>
            <a:gdLst/>
            <a:ahLst/>
            <a:cxnLst/>
            <a:rect l="l" t="t" r="r" b="b"/>
            <a:pathLst>
              <a:path w="59689" h="52069">
                <a:moveTo>
                  <a:pt x="59331" y="0"/>
                </a:moveTo>
                <a:lnTo>
                  <a:pt x="57093" y="1948"/>
                </a:lnTo>
                <a:lnTo>
                  <a:pt x="37856" y="18999"/>
                </a:lnTo>
                <a:lnTo>
                  <a:pt x="8538" y="44680"/>
                </a:lnTo>
                <a:lnTo>
                  <a:pt x="2027" y="50237"/>
                </a:lnTo>
                <a:lnTo>
                  <a:pt x="0" y="51897"/>
                </a:lnTo>
                <a:lnTo>
                  <a:pt x="413" y="51567"/>
                </a:lnTo>
                <a:lnTo>
                  <a:pt x="38474" y="24352"/>
                </a:lnTo>
                <a:lnTo>
                  <a:pt x="52288" y="13646"/>
                </a:lnTo>
                <a:lnTo>
                  <a:pt x="58267" y="13646"/>
                </a:lnTo>
                <a:lnTo>
                  <a:pt x="59331" y="0"/>
                </a:lnTo>
                <a:close/>
              </a:path>
              <a:path w="59689" h="52069">
                <a:moveTo>
                  <a:pt x="58267" y="13646"/>
                </a:moveTo>
                <a:lnTo>
                  <a:pt x="52288" y="13646"/>
                </a:lnTo>
                <a:lnTo>
                  <a:pt x="58047" y="16466"/>
                </a:lnTo>
                <a:lnTo>
                  <a:pt x="58267" y="13646"/>
                </a:lnTo>
                <a:close/>
              </a:path>
            </a:pathLst>
          </a:custGeom>
          <a:solidFill>
            <a:srgbClr val="000000"/>
          </a:solidFill>
        </p:spPr>
        <p:txBody>
          <a:bodyPr wrap="square" lIns="0" tIns="0" rIns="0" bIns="0" rtlCol="0"/>
          <a:lstStyle/>
          <a:p>
            <a:endParaRPr/>
          </a:p>
        </p:txBody>
      </p:sp>
      <p:sp>
        <p:nvSpPr>
          <p:cNvPr id="53" name="object 53"/>
          <p:cNvSpPr/>
          <p:nvPr/>
        </p:nvSpPr>
        <p:spPr>
          <a:xfrm>
            <a:off x="4700296" y="2701332"/>
            <a:ext cx="130175" cy="72390"/>
          </a:xfrm>
          <a:custGeom>
            <a:avLst/>
            <a:gdLst/>
            <a:ahLst/>
            <a:cxnLst/>
            <a:rect l="l" t="t" r="r" b="b"/>
            <a:pathLst>
              <a:path w="130175" h="72389">
                <a:moveTo>
                  <a:pt x="0" y="51525"/>
                </a:moveTo>
                <a:lnTo>
                  <a:pt x="1410" y="72269"/>
                </a:lnTo>
                <a:lnTo>
                  <a:pt x="11821" y="69572"/>
                </a:lnTo>
                <a:lnTo>
                  <a:pt x="22562" y="65922"/>
                </a:lnTo>
                <a:lnTo>
                  <a:pt x="33464" y="61400"/>
                </a:lnTo>
                <a:lnTo>
                  <a:pt x="41203" y="57749"/>
                </a:lnTo>
                <a:lnTo>
                  <a:pt x="12565" y="57749"/>
                </a:lnTo>
                <a:lnTo>
                  <a:pt x="0" y="51525"/>
                </a:lnTo>
                <a:close/>
              </a:path>
              <a:path w="130175" h="72389">
                <a:moveTo>
                  <a:pt x="130162" y="0"/>
                </a:moveTo>
                <a:lnTo>
                  <a:pt x="86665" y="25969"/>
                </a:lnTo>
                <a:lnTo>
                  <a:pt x="45826" y="46586"/>
                </a:lnTo>
                <a:lnTo>
                  <a:pt x="12565" y="57749"/>
                </a:lnTo>
                <a:lnTo>
                  <a:pt x="41203" y="57749"/>
                </a:lnTo>
                <a:lnTo>
                  <a:pt x="76344" y="38167"/>
                </a:lnTo>
                <a:lnTo>
                  <a:pt x="111255" y="14476"/>
                </a:lnTo>
                <a:lnTo>
                  <a:pt x="129292" y="661"/>
                </a:lnTo>
                <a:lnTo>
                  <a:pt x="130162" y="0"/>
                </a:lnTo>
                <a:close/>
              </a:path>
            </a:pathLst>
          </a:custGeom>
          <a:solidFill>
            <a:srgbClr val="3C5A97"/>
          </a:solidFill>
        </p:spPr>
        <p:txBody>
          <a:bodyPr wrap="square" lIns="0" tIns="0" rIns="0" bIns="0" rtlCol="0"/>
          <a:lstStyle/>
          <a:p>
            <a:endParaRPr/>
          </a:p>
        </p:txBody>
      </p:sp>
      <p:sp>
        <p:nvSpPr>
          <p:cNvPr id="54" name="object 54"/>
          <p:cNvSpPr/>
          <p:nvPr/>
        </p:nvSpPr>
        <p:spPr>
          <a:xfrm>
            <a:off x="4711374" y="2550893"/>
            <a:ext cx="177800" cy="108585"/>
          </a:xfrm>
          <a:custGeom>
            <a:avLst/>
            <a:gdLst/>
            <a:ahLst/>
            <a:cxnLst/>
            <a:rect l="l" t="t" r="r" b="b"/>
            <a:pathLst>
              <a:path w="177800" h="108585">
                <a:moveTo>
                  <a:pt x="177308" y="0"/>
                </a:moveTo>
                <a:lnTo>
                  <a:pt x="140650" y="27426"/>
                </a:lnTo>
                <a:lnTo>
                  <a:pt x="106940" y="49703"/>
                </a:lnTo>
                <a:lnTo>
                  <a:pt x="63190" y="74427"/>
                </a:lnTo>
                <a:lnTo>
                  <a:pt x="20731" y="93680"/>
                </a:lnTo>
                <a:lnTo>
                  <a:pt x="0" y="100855"/>
                </a:lnTo>
                <a:lnTo>
                  <a:pt x="701" y="108451"/>
                </a:lnTo>
                <a:lnTo>
                  <a:pt x="38895" y="91359"/>
                </a:lnTo>
                <a:lnTo>
                  <a:pt x="73265" y="73267"/>
                </a:lnTo>
                <a:lnTo>
                  <a:pt x="116804" y="46382"/>
                </a:lnTo>
                <a:lnTo>
                  <a:pt x="149525" y="22903"/>
                </a:lnTo>
                <a:lnTo>
                  <a:pt x="176480" y="710"/>
                </a:lnTo>
                <a:lnTo>
                  <a:pt x="177308" y="0"/>
                </a:lnTo>
                <a:close/>
              </a:path>
            </a:pathLst>
          </a:custGeom>
          <a:solidFill>
            <a:srgbClr val="FFFFFF"/>
          </a:solidFill>
        </p:spPr>
        <p:txBody>
          <a:bodyPr wrap="square" lIns="0" tIns="0" rIns="0" bIns="0" rtlCol="0"/>
          <a:lstStyle/>
          <a:p>
            <a:endParaRPr/>
          </a:p>
        </p:txBody>
      </p:sp>
      <p:sp>
        <p:nvSpPr>
          <p:cNvPr id="55" name="object 55"/>
          <p:cNvSpPr/>
          <p:nvPr/>
        </p:nvSpPr>
        <p:spPr>
          <a:xfrm>
            <a:off x="4667876" y="2258112"/>
            <a:ext cx="247879" cy="111560"/>
          </a:xfrm>
          <a:prstGeom prst="rect">
            <a:avLst/>
          </a:prstGeom>
          <a:blipFill>
            <a:blip r:embed="rId12" cstate="print"/>
            <a:stretch>
              <a:fillRect/>
            </a:stretch>
          </a:blipFill>
        </p:spPr>
        <p:txBody>
          <a:bodyPr wrap="square" lIns="0" tIns="0" rIns="0" bIns="0" rtlCol="0"/>
          <a:lstStyle/>
          <a:p>
            <a:endParaRPr/>
          </a:p>
        </p:txBody>
      </p:sp>
      <p:sp>
        <p:nvSpPr>
          <p:cNvPr id="56" name="object 56"/>
          <p:cNvSpPr/>
          <p:nvPr/>
        </p:nvSpPr>
        <p:spPr>
          <a:xfrm>
            <a:off x="4716804" y="2655441"/>
            <a:ext cx="135890" cy="71755"/>
          </a:xfrm>
          <a:custGeom>
            <a:avLst/>
            <a:gdLst/>
            <a:ahLst/>
            <a:cxnLst/>
            <a:rect l="l" t="t" r="r" b="b"/>
            <a:pathLst>
              <a:path w="135889" h="71755">
                <a:moveTo>
                  <a:pt x="135676" y="0"/>
                </a:moveTo>
                <a:lnTo>
                  <a:pt x="90025" y="27137"/>
                </a:lnTo>
                <a:lnTo>
                  <a:pt x="53529" y="45848"/>
                </a:lnTo>
                <a:lnTo>
                  <a:pt x="13477" y="62237"/>
                </a:lnTo>
                <a:lnTo>
                  <a:pt x="0" y="66176"/>
                </a:lnTo>
                <a:lnTo>
                  <a:pt x="456" y="71691"/>
                </a:lnTo>
                <a:lnTo>
                  <a:pt x="45987" y="52446"/>
                </a:lnTo>
                <a:lnTo>
                  <a:pt x="82392" y="34066"/>
                </a:lnTo>
                <a:lnTo>
                  <a:pt x="116355" y="13695"/>
                </a:lnTo>
                <a:lnTo>
                  <a:pt x="135094" y="415"/>
                </a:lnTo>
                <a:lnTo>
                  <a:pt x="135676" y="0"/>
                </a:lnTo>
                <a:close/>
              </a:path>
            </a:pathLst>
          </a:custGeom>
          <a:solidFill>
            <a:srgbClr val="FFFFFF"/>
          </a:solidFill>
        </p:spPr>
        <p:txBody>
          <a:bodyPr wrap="square" lIns="0" tIns="0" rIns="0" bIns="0" rtlCol="0"/>
          <a:lstStyle/>
          <a:p>
            <a:endParaRPr/>
          </a:p>
        </p:txBody>
      </p:sp>
      <p:sp>
        <p:nvSpPr>
          <p:cNvPr id="57" name="object 57"/>
          <p:cNvSpPr/>
          <p:nvPr/>
        </p:nvSpPr>
        <p:spPr>
          <a:xfrm>
            <a:off x="4708841" y="2294169"/>
            <a:ext cx="203835" cy="259079"/>
          </a:xfrm>
          <a:custGeom>
            <a:avLst/>
            <a:gdLst/>
            <a:ahLst/>
            <a:cxnLst/>
            <a:rect l="l" t="t" r="r" b="b"/>
            <a:pathLst>
              <a:path w="203835" h="259080">
                <a:moveTo>
                  <a:pt x="203518" y="0"/>
                </a:moveTo>
                <a:lnTo>
                  <a:pt x="158983" y="25097"/>
                </a:lnTo>
                <a:lnTo>
                  <a:pt x="119175" y="45552"/>
                </a:lnTo>
                <a:lnTo>
                  <a:pt x="84384" y="61773"/>
                </a:lnTo>
                <a:lnTo>
                  <a:pt x="42543" y="79077"/>
                </a:lnTo>
                <a:lnTo>
                  <a:pt x="3606" y="92266"/>
                </a:lnTo>
                <a:lnTo>
                  <a:pt x="0" y="93265"/>
                </a:lnTo>
                <a:lnTo>
                  <a:pt x="14599" y="258637"/>
                </a:lnTo>
                <a:lnTo>
                  <a:pt x="51376" y="243366"/>
                </a:lnTo>
                <a:lnTo>
                  <a:pt x="85921" y="226146"/>
                </a:lnTo>
                <a:lnTo>
                  <a:pt x="131783" y="199389"/>
                </a:lnTo>
                <a:lnTo>
                  <a:pt x="167977" y="175163"/>
                </a:lnTo>
                <a:lnTo>
                  <a:pt x="200326" y="150846"/>
                </a:lnTo>
                <a:lnTo>
                  <a:pt x="203518" y="0"/>
                </a:lnTo>
                <a:close/>
              </a:path>
            </a:pathLst>
          </a:custGeom>
          <a:solidFill>
            <a:srgbClr val="000000"/>
          </a:solidFill>
        </p:spPr>
        <p:txBody>
          <a:bodyPr wrap="square" lIns="0" tIns="0" rIns="0" bIns="0" rtlCol="0"/>
          <a:lstStyle/>
          <a:p>
            <a:endParaRPr/>
          </a:p>
        </p:txBody>
      </p:sp>
      <p:sp>
        <p:nvSpPr>
          <p:cNvPr id="58" name="object 58"/>
          <p:cNvSpPr/>
          <p:nvPr/>
        </p:nvSpPr>
        <p:spPr>
          <a:xfrm>
            <a:off x="4865291" y="2314083"/>
            <a:ext cx="22860" cy="156210"/>
          </a:xfrm>
          <a:custGeom>
            <a:avLst/>
            <a:gdLst/>
            <a:ahLst/>
            <a:cxnLst/>
            <a:rect l="l" t="t" r="r" b="b"/>
            <a:pathLst>
              <a:path w="22860" h="156210">
                <a:moveTo>
                  <a:pt x="22850" y="0"/>
                </a:moveTo>
                <a:lnTo>
                  <a:pt x="22639" y="84"/>
                </a:lnTo>
                <a:lnTo>
                  <a:pt x="20401" y="1449"/>
                </a:lnTo>
                <a:lnTo>
                  <a:pt x="14431" y="4937"/>
                </a:lnTo>
                <a:lnTo>
                  <a:pt x="0" y="12612"/>
                </a:lnTo>
                <a:lnTo>
                  <a:pt x="912" y="155742"/>
                </a:lnTo>
                <a:lnTo>
                  <a:pt x="1578" y="155285"/>
                </a:lnTo>
                <a:lnTo>
                  <a:pt x="2364" y="154792"/>
                </a:lnTo>
                <a:lnTo>
                  <a:pt x="3444" y="154166"/>
                </a:lnTo>
                <a:lnTo>
                  <a:pt x="6180" y="152429"/>
                </a:lnTo>
                <a:lnTo>
                  <a:pt x="21980" y="140808"/>
                </a:lnTo>
                <a:lnTo>
                  <a:pt x="22850" y="0"/>
                </a:lnTo>
                <a:close/>
              </a:path>
            </a:pathLst>
          </a:custGeom>
          <a:solidFill>
            <a:srgbClr val="FFFFFF"/>
          </a:solidFill>
        </p:spPr>
        <p:txBody>
          <a:bodyPr wrap="square" lIns="0" tIns="0" rIns="0" bIns="0" rtlCol="0"/>
          <a:lstStyle/>
          <a:p>
            <a:endParaRPr/>
          </a:p>
        </p:txBody>
      </p:sp>
      <p:sp>
        <p:nvSpPr>
          <p:cNvPr id="59" name="object 59"/>
          <p:cNvSpPr/>
          <p:nvPr/>
        </p:nvSpPr>
        <p:spPr>
          <a:xfrm>
            <a:off x="4569389" y="2337317"/>
            <a:ext cx="103505" cy="264160"/>
          </a:xfrm>
          <a:custGeom>
            <a:avLst/>
            <a:gdLst/>
            <a:ahLst/>
            <a:cxnLst/>
            <a:rect l="l" t="t" r="r" b="b"/>
            <a:pathLst>
              <a:path w="103504" h="264160">
                <a:moveTo>
                  <a:pt x="0" y="0"/>
                </a:moveTo>
                <a:lnTo>
                  <a:pt x="35331" y="229797"/>
                </a:lnTo>
                <a:lnTo>
                  <a:pt x="103250" y="263737"/>
                </a:lnTo>
                <a:lnTo>
                  <a:pt x="76716" y="28129"/>
                </a:lnTo>
                <a:lnTo>
                  <a:pt x="0" y="0"/>
                </a:lnTo>
                <a:close/>
              </a:path>
            </a:pathLst>
          </a:custGeom>
          <a:solidFill>
            <a:srgbClr val="82661F"/>
          </a:solidFill>
        </p:spPr>
        <p:txBody>
          <a:bodyPr wrap="square" lIns="0" tIns="0" rIns="0" bIns="0" rtlCol="0"/>
          <a:lstStyle/>
          <a:p>
            <a:endParaRPr/>
          </a:p>
        </p:txBody>
      </p:sp>
      <p:sp>
        <p:nvSpPr>
          <p:cNvPr id="60" name="object 60"/>
          <p:cNvSpPr/>
          <p:nvPr/>
        </p:nvSpPr>
        <p:spPr>
          <a:xfrm>
            <a:off x="4398648" y="2157564"/>
            <a:ext cx="364676" cy="147058"/>
          </a:xfrm>
          <a:prstGeom prst="rect">
            <a:avLst/>
          </a:prstGeom>
          <a:blipFill>
            <a:blip r:embed="rId13" cstate="print"/>
            <a:stretch>
              <a:fillRect/>
            </a:stretch>
          </a:blipFill>
        </p:spPr>
        <p:txBody>
          <a:bodyPr wrap="square" lIns="0" tIns="0" rIns="0" bIns="0" rtlCol="0"/>
          <a:lstStyle/>
          <a:p>
            <a:endParaRPr/>
          </a:p>
        </p:txBody>
      </p:sp>
      <p:sp>
        <p:nvSpPr>
          <p:cNvPr id="61" name="object 61"/>
          <p:cNvSpPr/>
          <p:nvPr/>
        </p:nvSpPr>
        <p:spPr>
          <a:xfrm>
            <a:off x="4568435" y="2204055"/>
            <a:ext cx="362585" cy="146050"/>
          </a:xfrm>
          <a:custGeom>
            <a:avLst/>
            <a:gdLst/>
            <a:ahLst/>
            <a:cxnLst/>
            <a:rect l="l" t="t" r="r" b="b"/>
            <a:pathLst>
              <a:path w="362585" h="146050">
                <a:moveTo>
                  <a:pt x="267291" y="0"/>
                </a:moveTo>
                <a:lnTo>
                  <a:pt x="210941" y="14272"/>
                </a:lnTo>
                <a:lnTo>
                  <a:pt x="159607" y="31653"/>
                </a:lnTo>
                <a:lnTo>
                  <a:pt x="114075" y="50617"/>
                </a:lnTo>
                <a:lnTo>
                  <a:pt x="75054" y="69574"/>
                </a:lnTo>
                <a:lnTo>
                  <a:pt x="30518" y="94679"/>
                </a:lnTo>
                <a:lnTo>
                  <a:pt x="0" y="114754"/>
                </a:lnTo>
                <a:lnTo>
                  <a:pt x="87205" y="145704"/>
                </a:lnTo>
                <a:lnTo>
                  <a:pt x="134266" y="131474"/>
                </a:lnTo>
                <a:lnTo>
                  <a:pt x="182036" y="113720"/>
                </a:lnTo>
                <a:lnTo>
                  <a:pt x="228270" y="94179"/>
                </a:lnTo>
                <a:lnTo>
                  <a:pt x="270897" y="74427"/>
                </a:lnTo>
                <a:lnTo>
                  <a:pt x="307723" y="56174"/>
                </a:lnTo>
                <a:lnTo>
                  <a:pt x="347572" y="35226"/>
                </a:lnTo>
                <a:lnTo>
                  <a:pt x="362459" y="27011"/>
                </a:lnTo>
                <a:lnTo>
                  <a:pt x="267291" y="0"/>
                </a:lnTo>
                <a:close/>
              </a:path>
            </a:pathLst>
          </a:custGeom>
          <a:solidFill>
            <a:srgbClr val="FDDB46"/>
          </a:solidFill>
        </p:spPr>
        <p:txBody>
          <a:bodyPr wrap="square" lIns="0" tIns="0" rIns="0" bIns="0" rtlCol="0"/>
          <a:lstStyle/>
          <a:p>
            <a:endParaRPr/>
          </a:p>
        </p:txBody>
      </p:sp>
      <p:sp>
        <p:nvSpPr>
          <p:cNvPr id="62" name="object 62"/>
          <p:cNvSpPr/>
          <p:nvPr/>
        </p:nvSpPr>
        <p:spPr>
          <a:xfrm>
            <a:off x="4457264" y="2536086"/>
            <a:ext cx="130810" cy="167005"/>
          </a:xfrm>
          <a:custGeom>
            <a:avLst/>
            <a:gdLst/>
            <a:ahLst/>
            <a:cxnLst/>
            <a:rect l="l" t="t" r="r" b="b"/>
            <a:pathLst>
              <a:path w="130810" h="167005">
                <a:moveTo>
                  <a:pt x="0" y="0"/>
                </a:moveTo>
                <a:lnTo>
                  <a:pt x="25088" y="108283"/>
                </a:lnTo>
                <a:lnTo>
                  <a:pt x="130618" y="166567"/>
                </a:lnTo>
                <a:lnTo>
                  <a:pt x="0" y="0"/>
                </a:lnTo>
                <a:close/>
              </a:path>
            </a:pathLst>
          </a:custGeom>
          <a:solidFill>
            <a:srgbClr val="2D2C66"/>
          </a:solidFill>
        </p:spPr>
        <p:txBody>
          <a:bodyPr wrap="square" lIns="0" tIns="0" rIns="0" bIns="0" rtlCol="0"/>
          <a:lstStyle/>
          <a:p>
            <a:endParaRPr/>
          </a:p>
        </p:txBody>
      </p:sp>
      <p:sp>
        <p:nvSpPr>
          <p:cNvPr id="63" name="object 63"/>
          <p:cNvSpPr/>
          <p:nvPr/>
        </p:nvSpPr>
        <p:spPr>
          <a:xfrm>
            <a:off x="4459671" y="2553510"/>
            <a:ext cx="157480" cy="79375"/>
          </a:xfrm>
          <a:custGeom>
            <a:avLst/>
            <a:gdLst/>
            <a:ahLst/>
            <a:cxnLst/>
            <a:rect l="l" t="t" r="r" b="b"/>
            <a:pathLst>
              <a:path w="157479" h="79375">
                <a:moveTo>
                  <a:pt x="0" y="0"/>
                </a:moveTo>
                <a:lnTo>
                  <a:pt x="156990" y="79197"/>
                </a:lnTo>
              </a:path>
            </a:pathLst>
          </a:custGeom>
          <a:ln w="3175">
            <a:solidFill>
              <a:srgbClr val="000000"/>
            </a:solidFill>
          </a:ln>
        </p:spPr>
        <p:txBody>
          <a:bodyPr wrap="square" lIns="0" tIns="0" rIns="0" bIns="0" rtlCol="0"/>
          <a:lstStyle/>
          <a:p>
            <a:endParaRPr/>
          </a:p>
        </p:txBody>
      </p:sp>
      <p:sp>
        <p:nvSpPr>
          <p:cNvPr id="64" name="object 64"/>
          <p:cNvSpPr/>
          <p:nvPr/>
        </p:nvSpPr>
        <p:spPr>
          <a:xfrm>
            <a:off x="4464484" y="2572305"/>
            <a:ext cx="164465" cy="86360"/>
          </a:xfrm>
          <a:custGeom>
            <a:avLst/>
            <a:gdLst/>
            <a:ahLst/>
            <a:cxnLst/>
            <a:rect l="l" t="t" r="r" b="b"/>
            <a:pathLst>
              <a:path w="164464" h="86360">
                <a:moveTo>
                  <a:pt x="0" y="0"/>
                </a:moveTo>
                <a:lnTo>
                  <a:pt x="164286" y="85921"/>
                </a:lnTo>
              </a:path>
            </a:pathLst>
          </a:custGeom>
          <a:ln w="3175">
            <a:solidFill>
              <a:srgbClr val="000000"/>
            </a:solidFill>
          </a:ln>
        </p:spPr>
        <p:txBody>
          <a:bodyPr wrap="square" lIns="0" tIns="0" rIns="0" bIns="0" rtlCol="0"/>
          <a:lstStyle/>
          <a:p>
            <a:endParaRPr/>
          </a:p>
        </p:txBody>
      </p:sp>
      <p:sp>
        <p:nvSpPr>
          <p:cNvPr id="65" name="object 65"/>
          <p:cNvSpPr/>
          <p:nvPr/>
        </p:nvSpPr>
        <p:spPr>
          <a:xfrm>
            <a:off x="4469247" y="2591093"/>
            <a:ext cx="170180" cy="89535"/>
          </a:xfrm>
          <a:custGeom>
            <a:avLst/>
            <a:gdLst/>
            <a:ahLst/>
            <a:cxnLst/>
            <a:rect l="l" t="t" r="r" b="b"/>
            <a:pathLst>
              <a:path w="170179" h="89535">
                <a:moveTo>
                  <a:pt x="0" y="0"/>
                </a:moveTo>
                <a:lnTo>
                  <a:pt x="169597" y="89080"/>
                </a:lnTo>
              </a:path>
            </a:pathLst>
          </a:custGeom>
          <a:ln w="3175">
            <a:solidFill>
              <a:srgbClr val="000000"/>
            </a:solidFill>
          </a:ln>
        </p:spPr>
        <p:txBody>
          <a:bodyPr wrap="square" lIns="0" tIns="0" rIns="0" bIns="0" rtlCol="0"/>
          <a:lstStyle/>
          <a:p>
            <a:endParaRPr/>
          </a:p>
        </p:txBody>
      </p:sp>
      <p:sp>
        <p:nvSpPr>
          <p:cNvPr id="66" name="object 66"/>
          <p:cNvSpPr/>
          <p:nvPr/>
        </p:nvSpPr>
        <p:spPr>
          <a:xfrm>
            <a:off x="4402987" y="2408635"/>
            <a:ext cx="81915" cy="35560"/>
          </a:xfrm>
          <a:custGeom>
            <a:avLst/>
            <a:gdLst/>
            <a:ahLst/>
            <a:cxnLst/>
            <a:rect l="l" t="t" r="r" b="b"/>
            <a:pathLst>
              <a:path w="81914" h="35560">
                <a:moveTo>
                  <a:pt x="0" y="0"/>
                </a:moveTo>
                <a:lnTo>
                  <a:pt x="81561" y="35508"/>
                </a:lnTo>
              </a:path>
            </a:pathLst>
          </a:custGeom>
          <a:ln w="4197">
            <a:solidFill>
              <a:srgbClr val="000000"/>
            </a:solidFill>
          </a:ln>
        </p:spPr>
        <p:txBody>
          <a:bodyPr wrap="square" lIns="0" tIns="0" rIns="0" bIns="0" rtlCol="0"/>
          <a:lstStyle/>
          <a:p>
            <a:endParaRPr/>
          </a:p>
        </p:txBody>
      </p:sp>
      <p:sp>
        <p:nvSpPr>
          <p:cNvPr id="67" name="object 67"/>
          <p:cNvSpPr/>
          <p:nvPr/>
        </p:nvSpPr>
        <p:spPr>
          <a:xfrm>
            <a:off x="4407838" y="2425602"/>
            <a:ext cx="92075" cy="40640"/>
          </a:xfrm>
          <a:custGeom>
            <a:avLst/>
            <a:gdLst/>
            <a:ahLst/>
            <a:cxnLst/>
            <a:rect l="l" t="t" r="r" b="b"/>
            <a:pathLst>
              <a:path w="92075" h="40639">
                <a:moveTo>
                  <a:pt x="0" y="0"/>
                </a:moveTo>
                <a:lnTo>
                  <a:pt x="91927" y="40080"/>
                </a:lnTo>
              </a:path>
            </a:pathLst>
          </a:custGeom>
          <a:ln w="4197">
            <a:solidFill>
              <a:srgbClr val="000000"/>
            </a:solidFill>
          </a:ln>
        </p:spPr>
        <p:txBody>
          <a:bodyPr wrap="square" lIns="0" tIns="0" rIns="0" bIns="0" rtlCol="0"/>
          <a:lstStyle/>
          <a:p>
            <a:endParaRPr/>
          </a:p>
        </p:txBody>
      </p:sp>
      <p:sp>
        <p:nvSpPr>
          <p:cNvPr id="68" name="object 68"/>
          <p:cNvSpPr/>
          <p:nvPr/>
        </p:nvSpPr>
        <p:spPr>
          <a:xfrm>
            <a:off x="4416005" y="2443525"/>
            <a:ext cx="100965" cy="45720"/>
          </a:xfrm>
          <a:custGeom>
            <a:avLst/>
            <a:gdLst/>
            <a:ahLst/>
            <a:cxnLst/>
            <a:rect l="l" t="t" r="r" b="b"/>
            <a:pathLst>
              <a:path w="100964" h="45719">
                <a:moveTo>
                  <a:pt x="0" y="0"/>
                </a:moveTo>
                <a:lnTo>
                  <a:pt x="100598" y="45426"/>
                </a:lnTo>
              </a:path>
            </a:pathLst>
          </a:custGeom>
          <a:ln w="4197">
            <a:solidFill>
              <a:srgbClr val="000000"/>
            </a:solidFill>
          </a:ln>
        </p:spPr>
        <p:txBody>
          <a:bodyPr wrap="square" lIns="0" tIns="0" rIns="0" bIns="0" rtlCol="0"/>
          <a:lstStyle/>
          <a:p>
            <a:endParaRPr/>
          </a:p>
        </p:txBody>
      </p:sp>
      <p:sp>
        <p:nvSpPr>
          <p:cNvPr id="69" name="object 69"/>
          <p:cNvSpPr/>
          <p:nvPr/>
        </p:nvSpPr>
        <p:spPr>
          <a:xfrm>
            <a:off x="4397057" y="2374984"/>
            <a:ext cx="55244" cy="22860"/>
          </a:xfrm>
          <a:custGeom>
            <a:avLst/>
            <a:gdLst/>
            <a:ahLst/>
            <a:cxnLst/>
            <a:rect l="l" t="t" r="r" b="b"/>
            <a:pathLst>
              <a:path w="55245" h="22860">
                <a:moveTo>
                  <a:pt x="0" y="0"/>
                </a:moveTo>
                <a:lnTo>
                  <a:pt x="54777" y="22614"/>
                </a:lnTo>
              </a:path>
            </a:pathLst>
          </a:custGeom>
          <a:ln w="4197">
            <a:solidFill>
              <a:srgbClr val="000000"/>
            </a:solidFill>
          </a:ln>
        </p:spPr>
        <p:txBody>
          <a:bodyPr wrap="square" lIns="0" tIns="0" rIns="0" bIns="0" rtlCol="0"/>
          <a:lstStyle/>
          <a:p>
            <a:endParaRPr/>
          </a:p>
        </p:txBody>
      </p:sp>
      <p:sp>
        <p:nvSpPr>
          <p:cNvPr id="70" name="object 70"/>
          <p:cNvSpPr/>
          <p:nvPr/>
        </p:nvSpPr>
        <p:spPr>
          <a:xfrm>
            <a:off x="4400374" y="2392907"/>
            <a:ext cx="69215" cy="28575"/>
          </a:xfrm>
          <a:custGeom>
            <a:avLst/>
            <a:gdLst/>
            <a:ahLst/>
            <a:cxnLst/>
            <a:rect l="l" t="t" r="r" b="b"/>
            <a:pathLst>
              <a:path w="69214" h="28575">
                <a:moveTo>
                  <a:pt x="0" y="0"/>
                </a:moveTo>
                <a:lnTo>
                  <a:pt x="68711" y="27967"/>
                </a:lnTo>
              </a:path>
            </a:pathLst>
          </a:custGeom>
          <a:ln w="4197">
            <a:solidFill>
              <a:srgbClr val="000000"/>
            </a:solidFill>
          </a:ln>
        </p:spPr>
        <p:txBody>
          <a:bodyPr wrap="square" lIns="0" tIns="0" rIns="0" bIns="0" rtlCol="0"/>
          <a:lstStyle/>
          <a:p>
            <a:endParaRPr/>
          </a:p>
        </p:txBody>
      </p:sp>
      <p:sp>
        <p:nvSpPr>
          <p:cNvPr id="71" name="object 71"/>
          <p:cNvSpPr/>
          <p:nvPr/>
        </p:nvSpPr>
        <p:spPr>
          <a:xfrm>
            <a:off x="4473604" y="2608397"/>
            <a:ext cx="173990" cy="94615"/>
          </a:xfrm>
          <a:custGeom>
            <a:avLst/>
            <a:gdLst/>
            <a:ahLst/>
            <a:cxnLst/>
            <a:rect l="l" t="t" r="r" b="b"/>
            <a:pathLst>
              <a:path w="173989" h="94614">
                <a:moveTo>
                  <a:pt x="0" y="0"/>
                </a:moveTo>
                <a:lnTo>
                  <a:pt x="173905" y="94053"/>
                </a:lnTo>
              </a:path>
            </a:pathLst>
          </a:custGeom>
          <a:ln w="3175">
            <a:solidFill>
              <a:srgbClr val="000000"/>
            </a:solidFill>
          </a:ln>
        </p:spPr>
        <p:txBody>
          <a:bodyPr wrap="square" lIns="0" tIns="0" rIns="0" bIns="0" rtlCol="0"/>
          <a:lstStyle/>
          <a:p>
            <a:endParaRPr/>
          </a:p>
        </p:txBody>
      </p:sp>
      <p:sp>
        <p:nvSpPr>
          <p:cNvPr id="72" name="object 72"/>
          <p:cNvSpPr/>
          <p:nvPr/>
        </p:nvSpPr>
        <p:spPr>
          <a:xfrm>
            <a:off x="4478206" y="2627192"/>
            <a:ext cx="177800" cy="97790"/>
          </a:xfrm>
          <a:custGeom>
            <a:avLst/>
            <a:gdLst/>
            <a:ahLst/>
            <a:cxnLst/>
            <a:rect l="l" t="t" r="r" b="b"/>
            <a:pathLst>
              <a:path w="177800" h="97789">
                <a:moveTo>
                  <a:pt x="0" y="0"/>
                </a:moveTo>
                <a:lnTo>
                  <a:pt x="177560" y="97162"/>
                </a:lnTo>
              </a:path>
            </a:pathLst>
          </a:custGeom>
          <a:ln w="3175">
            <a:solidFill>
              <a:srgbClr val="000000"/>
            </a:solidFill>
          </a:ln>
        </p:spPr>
        <p:txBody>
          <a:bodyPr wrap="square" lIns="0" tIns="0" rIns="0" bIns="0" rtlCol="0"/>
          <a:lstStyle/>
          <a:p>
            <a:endParaRPr/>
          </a:p>
        </p:txBody>
      </p:sp>
      <p:sp>
        <p:nvSpPr>
          <p:cNvPr id="73" name="object 73"/>
          <p:cNvSpPr/>
          <p:nvPr/>
        </p:nvSpPr>
        <p:spPr>
          <a:xfrm>
            <a:off x="4620352" y="2355858"/>
            <a:ext cx="30480" cy="234315"/>
          </a:xfrm>
          <a:custGeom>
            <a:avLst/>
            <a:gdLst/>
            <a:ahLst/>
            <a:cxnLst/>
            <a:rect l="l" t="t" r="r" b="b"/>
            <a:pathLst>
              <a:path w="30479" h="234314">
                <a:moveTo>
                  <a:pt x="30062" y="233996"/>
                </a:moveTo>
                <a:lnTo>
                  <a:pt x="0" y="0"/>
                </a:lnTo>
              </a:path>
            </a:pathLst>
          </a:custGeom>
          <a:ln w="3175">
            <a:solidFill>
              <a:srgbClr val="46380D"/>
            </a:solidFill>
          </a:ln>
        </p:spPr>
        <p:txBody>
          <a:bodyPr wrap="square" lIns="0" tIns="0" rIns="0" bIns="0" rtlCol="0"/>
          <a:lstStyle/>
          <a:p>
            <a:endParaRPr/>
          </a:p>
        </p:txBody>
      </p:sp>
      <p:sp>
        <p:nvSpPr>
          <p:cNvPr id="74" name="object 74"/>
          <p:cNvSpPr/>
          <p:nvPr/>
        </p:nvSpPr>
        <p:spPr>
          <a:xfrm>
            <a:off x="4628483" y="2223139"/>
            <a:ext cx="276860" cy="117475"/>
          </a:xfrm>
          <a:custGeom>
            <a:avLst/>
            <a:gdLst/>
            <a:ahLst/>
            <a:cxnLst/>
            <a:rect l="l" t="t" r="r" b="b"/>
            <a:pathLst>
              <a:path w="276860" h="117475">
                <a:moveTo>
                  <a:pt x="0" y="117040"/>
                </a:moveTo>
                <a:lnTo>
                  <a:pt x="1529" y="116456"/>
                </a:lnTo>
                <a:lnTo>
                  <a:pt x="6131" y="114796"/>
                </a:lnTo>
                <a:lnTo>
                  <a:pt x="13512" y="112102"/>
                </a:lnTo>
                <a:lnTo>
                  <a:pt x="50667" y="98076"/>
                </a:lnTo>
                <a:lnTo>
                  <a:pt x="106070" y="76052"/>
                </a:lnTo>
                <a:lnTo>
                  <a:pt x="150557" y="57503"/>
                </a:lnTo>
                <a:lnTo>
                  <a:pt x="199239" y="36218"/>
                </a:lnTo>
                <a:lnTo>
                  <a:pt x="250538" y="12569"/>
                </a:lnTo>
                <a:lnTo>
                  <a:pt x="276699" y="0"/>
                </a:lnTo>
              </a:path>
            </a:pathLst>
          </a:custGeom>
          <a:ln w="3175">
            <a:solidFill>
              <a:srgbClr val="97782A"/>
            </a:solidFill>
          </a:ln>
        </p:spPr>
        <p:txBody>
          <a:bodyPr wrap="square" lIns="0" tIns="0" rIns="0" bIns="0" rtlCol="0"/>
          <a:lstStyle/>
          <a:p>
            <a:endParaRPr/>
          </a:p>
        </p:txBody>
      </p:sp>
      <p:sp>
        <p:nvSpPr>
          <p:cNvPr id="75" name="object 75"/>
          <p:cNvSpPr/>
          <p:nvPr/>
        </p:nvSpPr>
        <p:spPr>
          <a:xfrm>
            <a:off x="4722774" y="2293628"/>
            <a:ext cx="189915" cy="259214"/>
          </a:xfrm>
          <a:prstGeom prst="rect">
            <a:avLst/>
          </a:prstGeom>
          <a:blipFill>
            <a:blip r:embed="rId14" cstate="print"/>
            <a:stretch>
              <a:fillRect/>
            </a:stretch>
          </a:blipFill>
        </p:spPr>
        <p:txBody>
          <a:bodyPr wrap="square" lIns="0" tIns="0" rIns="0" bIns="0" rtlCol="0"/>
          <a:lstStyle/>
          <a:p>
            <a:endParaRPr/>
          </a:p>
        </p:txBody>
      </p:sp>
      <p:sp>
        <p:nvSpPr>
          <p:cNvPr id="76" name="object 76"/>
          <p:cNvSpPr/>
          <p:nvPr/>
        </p:nvSpPr>
        <p:spPr>
          <a:xfrm>
            <a:off x="4114800" y="1981200"/>
            <a:ext cx="2209800" cy="1447800"/>
          </a:xfrm>
          <a:custGeom>
            <a:avLst/>
            <a:gdLst/>
            <a:ahLst/>
            <a:cxnLst/>
            <a:rect l="l" t="t" r="r" b="b"/>
            <a:pathLst>
              <a:path w="2209800" h="1447800">
                <a:moveTo>
                  <a:pt x="0" y="1447800"/>
                </a:moveTo>
                <a:lnTo>
                  <a:pt x="2209800" y="1447800"/>
                </a:lnTo>
                <a:lnTo>
                  <a:pt x="2209800" y="0"/>
                </a:lnTo>
                <a:lnTo>
                  <a:pt x="0" y="0"/>
                </a:lnTo>
                <a:lnTo>
                  <a:pt x="0" y="1447800"/>
                </a:lnTo>
                <a:close/>
              </a:path>
            </a:pathLst>
          </a:custGeom>
          <a:ln w="12192">
            <a:solidFill>
              <a:srgbClr val="000000"/>
            </a:solidFill>
          </a:ln>
        </p:spPr>
        <p:txBody>
          <a:bodyPr wrap="square" lIns="0" tIns="0" rIns="0" bIns="0" rtlCol="0"/>
          <a:lstStyle/>
          <a:p>
            <a:endParaRPr/>
          </a:p>
        </p:txBody>
      </p:sp>
      <p:sp>
        <p:nvSpPr>
          <p:cNvPr id="77" name="object 77"/>
          <p:cNvSpPr/>
          <p:nvPr/>
        </p:nvSpPr>
        <p:spPr>
          <a:xfrm>
            <a:off x="4114800" y="1752600"/>
            <a:ext cx="1066800" cy="228600"/>
          </a:xfrm>
          <a:custGeom>
            <a:avLst/>
            <a:gdLst/>
            <a:ahLst/>
            <a:cxnLst/>
            <a:rect l="l" t="t" r="r" b="b"/>
            <a:pathLst>
              <a:path w="1066800" h="228600">
                <a:moveTo>
                  <a:pt x="0" y="228600"/>
                </a:moveTo>
                <a:lnTo>
                  <a:pt x="1066800" y="228600"/>
                </a:lnTo>
                <a:lnTo>
                  <a:pt x="1066800" y="0"/>
                </a:lnTo>
                <a:lnTo>
                  <a:pt x="0" y="0"/>
                </a:lnTo>
                <a:lnTo>
                  <a:pt x="0" y="228600"/>
                </a:lnTo>
                <a:close/>
              </a:path>
            </a:pathLst>
          </a:custGeom>
          <a:ln w="12192">
            <a:solidFill>
              <a:srgbClr val="000000"/>
            </a:solidFill>
          </a:ln>
        </p:spPr>
        <p:txBody>
          <a:bodyPr wrap="square" lIns="0" tIns="0" rIns="0" bIns="0" rtlCol="0"/>
          <a:lstStyle/>
          <a:p>
            <a:endParaRPr/>
          </a:p>
        </p:txBody>
      </p:sp>
      <p:sp>
        <p:nvSpPr>
          <p:cNvPr id="78" name="object 78"/>
          <p:cNvSpPr/>
          <p:nvPr/>
        </p:nvSpPr>
        <p:spPr>
          <a:xfrm>
            <a:off x="5410200" y="3989832"/>
            <a:ext cx="3505200" cy="2106295"/>
          </a:xfrm>
          <a:custGeom>
            <a:avLst/>
            <a:gdLst/>
            <a:ahLst/>
            <a:cxnLst/>
            <a:rect l="l" t="t" r="r" b="b"/>
            <a:pathLst>
              <a:path w="3505200" h="2106295">
                <a:moveTo>
                  <a:pt x="0" y="2106168"/>
                </a:moveTo>
                <a:lnTo>
                  <a:pt x="3505200" y="2106168"/>
                </a:lnTo>
                <a:lnTo>
                  <a:pt x="3505200" y="0"/>
                </a:lnTo>
                <a:lnTo>
                  <a:pt x="0" y="0"/>
                </a:lnTo>
                <a:lnTo>
                  <a:pt x="0" y="2106168"/>
                </a:lnTo>
                <a:close/>
              </a:path>
            </a:pathLst>
          </a:custGeom>
          <a:ln w="12192">
            <a:solidFill>
              <a:srgbClr val="000000"/>
            </a:solidFill>
          </a:ln>
        </p:spPr>
        <p:txBody>
          <a:bodyPr wrap="square" lIns="0" tIns="0" rIns="0" bIns="0" rtlCol="0"/>
          <a:lstStyle/>
          <a:p>
            <a:endParaRPr/>
          </a:p>
        </p:txBody>
      </p:sp>
      <p:sp>
        <p:nvSpPr>
          <p:cNvPr id="79" name="object 79"/>
          <p:cNvSpPr/>
          <p:nvPr/>
        </p:nvSpPr>
        <p:spPr>
          <a:xfrm>
            <a:off x="5410200" y="3657600"/>
            <a:ext cx="1691639" cy="332740"/>
          </a:xfrm>
          <a:custGeom>
            <a:avLst/>
            <a:gdLst/>
            <a:ahLst/>
            <a:cxnLst/>
            <a:rect l="l" t="t" r="r" b="b"/>
            <a:pathLst>
              <a:path w="1691640" h="332739">
                <a:moveTo>
                  <a:pt x="0" y="332231"/>
                </a:moveTo>
                <a:lnTo>
                  <a:pt x="1691640" y="332231"/>
                </a:lnTo>
                <a:lnTo>
                  <a:pt x="1691640" y="0"/>
                </a:lnTo>
                <a:lnTo>
                  <a:pt x="0" y="0"/>
                </a:lnTo>
                <a:lnTo>
                  <a:pt x="0" y="332231"/>
                </a:lnTo>
                <a:close/>
              </a:path>
            </a:pathLst>
          </a:custGeom>
          <a:ln w="12192">
            <a:solidFill>
              <a:srgbClr val="000000"/>
            </a:solidFill>
          </a:ln>
        </p:spPr>
        <p:txBody>
          <a:bodyPr wrap="square" lIns="0" tIns="0" rIns="0" bIns="0" rtlCol="0"/>
          <a:lstStyle/>
          <a:p>
            <a:endParaRPr/>
          </a:p>
        </p:txBody>
      </p:sp>
      <p:sp>
        <p:nvSpPr>
          <p:cNvPr id="80" name="object 80"/>
          <p:cNvSpPr/>
          <p:nvPr/>
        </p:nvSpPr>
        <p:spPr>
          <a:xfrm>
            <a:off x="4154423" y="1655000"/>
            <a:ext cx="798372" cy="452437"/>
          </a:xfrm>
          <a:prstGeom prst="rect">
            <a:avLst/>
          </a:prstGeom>
          <a:blipFill>
            <a:blip r:embed="rId15" cstate="print"/>
            <a:stretch>
              <a:fillRect/>
            </a:stretch>
          </a:blipFill>
        </p:spPr>
        <p:txBody>
          <a:bodyPr wrap="square" lIns="0" tIns="0" rIns="0" bIns="0" rtlCol="0"/>
          <a:lstStyle/>
          <a:p>
            <a:endParaRPr/>
          </a:p>
        </p:txBody>
      </p:sp>
      <p:sp>
        <p:nvSpPr>
          <p:cNvPr id="81" name="object 81"/>
          <p:cNvSpPr txBox="1"/>
          <p:nvPr/>
        </p:nvSpPr>
        <p:spPr>
          <a:xfrm>
            <a:off x="4114800" y="1752600"/>
            <a:ext cx="1066800" cy="228600"/>
          </a:xfrm>
          <a:prstGeom prst="rect">
            <a:avLst/>
          </a:prstGeom>
          <a:ln w="12192">
            <a:solidFill>
              <a:srgbClr val="000000"/>
            </a:solidFill>
          </a:ln>
        </p:spPr>
        <p:txBody>
          <a:bodyPr vert="horz" wrap="square" lIns="0" tIns="0" rIns="0" bIns="0" rtlCol="0">
            <a:spAutoFit/>
          </a:bodyPr>
          <a:lstStyle/>
          <a:p>
            <a:pPr marL="168275">
              <a:lnSpc>
                <a:spcPts val="1639"/>
              </a:lnSpc>
            </a:pPr>
            <a:r>
              <a:rPr sz="1600" b="1" spc="-5" dirty="0">
                <a:latin typeface="Arial"/>
                <a:cs typeface="Arial"/>
              </a:rPr>
              <a:t>client</a:t>
            </a:r>
            <a:endParaRPr sz="1600">
              <a:latin typeface="Arial"/>
              <a:cs typeface="Arial"/>
            </a:endParaRPr>
          </a:p>
        </p:txBody>
      </p:sp>
      <p:sp>
        <p:nvSpPr>
          <p:cNvPr id="82" name="object 82"/>
          <p:cNvSpPr/>
          <p:nvPr/>
        </p:nvSpPr>
        <p:spPr>
          <a:xfrm>
            <a:off x="5562600" y="4191000"/>
            <a:ext cx="1371600" cy="1447800"/>
          </a:xfrm>
          <a:custGeom>
            <a:avLst/>
            <a:gdLst/>
            <a:ahLst/>
            <a:cxnLst/>
            <a:rect l="l" t="t" r="r" b="b"/>
            <a:pathLst>
              <a:path w="1371600" h="1447800">
                <a:moveTo>
                  <a:pt x="0" y="342900"/>
                </a:moveTo>
                <a:lnTo>
                  <a:pt x="342900" y="0"/>
                </a:lnTo>
                <a:lnTo>
                  <a:pt x="1371600" y="0"/>
                </a:lnTo>
                <a:lnTo>
                  <a:pt x="1371600" y="1104900"/>
                </a:lnTo>
                <a:lnTo>
                  <a:pt x="1028700" y="1447800"/>
                </a:lnTo>
                <a:lnTo>
                  <a:pt x="0" y="1447800"/>
                </a:lnTo>
                <a:lnTo>
                  <a:pt x="0" y="342900"/>
                </a:lnTo>
                <a:close/>
              </a:path>
            </a:pathLst>
          </a:custGeom>
          <a:ln w="12192">
            <a:solidFill>
              <a:srgbClr val="000000"/>
            </a:solidFill>
          </a:ln>
        </p:spPr>
        <p:txBody>
          <a:bodyPr wrap="square" lIns="0" tIns="0" rIns="0" bIns="0" rtlCol="0"/>
          <a:lstStyle/>
          <a:p>
            <a:endParaRPr/>
          </a:p>
        </p:txBody>
      </p:sp>
      <p:sp>
        <p:nvSpPr>
          <p:cNvPr id="83" name="object 83"/>
          <p:cNvSpPr/>
          <p:nvPr/>
        </p:nvSpPr>
        <p:spPr>
          <a:xfrm>
            <a:off x="5562600" y="4191000"/>
            <a:ext cx="1371600" cy="342900"/>
          </a:xfrm>
          <a:custGeom>
            <a:avLst/>
            <a:gdLst/>
            <a:ahLst/>
            <a:cxnLst/>
            <a:rect l="l" t="t" r="r" b="b"/>
            <a:pathLst>
              <a:path w="1371600" h="342900">
                <a:moveTo>
                  <a:pt x="0" y="342900"/>
                </a:moveTo>
                <a:lnTo>
                  <a:pt x="1028700" y="342900"/>
                </a:lnTo>
                <a:lnTo>
                  <a:pt x="1371600" y="0"/>
                </a:lnTo>
              </a:path>
            </a:pathLst>
          </a:custGeom>
          <a:ln w="12192">
            <a:solidFill>
              <a:srgbClr val="000000"/>
            </a:solidFill>
          </a:ln>
        </p:spPr>
        <p:txBody>
          <a:bodyPr wrap="square" lIns="0" tIns="0" rIns="0" bIns="0" rtlCol="0"/>
          <a:lstStyle/>
          <a:p>
            <a:endParaRPr/>
          </a:p>
        </p:txBody>
      </p:sp>
      <p:sp>
        <p:nvSpPr>
          <p:cNvPr id="84" name="object 84"/>
          <p:cNvSpPr/>
          <p:nvPr/>
        </p:nvSpPr>
        <p:spPr>
          <a:xfrm>
            <a:off x="6591300" y="4533900"/>
            <a:ext cx="0" cy="1104900"/>
          </a:xfrm>
          <a:custGeom>
            <a:avLst/>
            <a:gdLst/>
            <a:ahLst/>
            <a:cxnLst/>
            <a:rect l="l" t="t" r="r" b="b"/>
            <a:pathLst>
              <a:path h="1104900">
                <a:moveTo>
                  <a:pt x="0" y="0"/>
                </a:moveTo>
                <a:lnTo>
                  <a:pt x="0" y="1104900"/>
                </a:lnTo>
              </a:path>
            </a:pathLst>
          </a:custGeom>
          <a:ln w="12192">
            <a:solidFill>
              <a:srgbClr val="000000"/>
            </a:solidFill>
          </a:ln>
        </p:spPr>
        <p:txBody>
          <a:bodyPr wrap="square" lIns="0" tIns="0" rIns="0" bIns="0" rtlCol="0"/>
          <a:lstStyle/>
          <a:p>
            <a:endParaRPr/>
          </a:p>
        </p:txBody>
      </p:sp>
      <p:sp>
        <p:nvSpPr>
          <p:cNvPr id="85" name="object 85"/>
          <p:cNvSpPr/>
          <p:nvPr/>
        </p:nvSpPr>
        <p:spPr>
          <a:xfrm>
            <a:off x="5465064" y="4482071"/>
            <a:ext cx="1513078" cy="399046"/>
          </a:xfrm>
          <a:prstGeom prst="rect">
            <a:avLst/>
          </a:prstGeom>
          <a:blipFill>
            <a:blip r:embed="rId16" cstate="print"/>
            <a:stretch>
              <a:fillRect/>
            </a:stretch>
          </a:blipFill>
        </p:spPr>
        <p:txBody>
          <a:bodyPr wrap="square" lIns="0" tIns="0" rIns="0" bIns="0" rtlCol="0"/>
          <a:lstStyle/>
          <a:p>
            <a:endParaRPr/>
          </a:p>
        </p:txBody>
      </p:sp>
      <p:sp>
        <p:nvSpPr>
          <p:cNvPr id="86" name="object 86"/>
          <p:cNvSpPr/>
          <p:nvPr/>
        </p:nvSpPr>
        <p:spPr>
          <a:xfrm>
            <a:off x="5465064" y="4710671"/>
            <a:ext cx="1522221" cy="399046"/>
          </a:xfrm>
          <a:prstGeom prst="rect">
            <a:avLst/>
          </a:prstGeom>
          <a:blipFill>
            <a:blip r:embed="rId17" cstate="print"/>
            <a:stretch>
              <a:fillRect/>
            </a:stretch>
          </a:blipFill>
        </p:spPr>
        <p:txBody>
          <a:bodyPr wrap="square" lIns="0" tIns="0" rIns="0" bIns="0" rtlCol="0"/>
          <a:lstStyle/>
          <a:p>
            <a:endParaRPr/>
          </a:p>
        </p:txBody>
      </p:sp>
      <p:sp>
        <p:nvSpPr>
          <p:cNvPr id="87" name="object 87"/>
          <p:cNvSpPr/>
          <p:nvPr/>
        </p:nvSpPr>
        <p:spPr>
          <a:xfrm>
            <a:off x="5562600" y="5029200"/>
            <a:ext cx="1066800" cy="0"/>
          </a:xfrm>
          <a:custGeom>
            <a:avLst/>
            <a:gdLst/>
            <a:ahLst/>
            <a:cxnLst/>
            <a:rect l="l" t="t" r="r" b="b"/>
            <a:pathLst>
              <a:path w="1066800">
                <a:moveTo>
                  <a:pt x="0" y="0"/>
                </a:moveTo>
                <a:lnTo>
                  <a:pt x="1066800" y="0"/>
                </a:lnTo>
              </a:path>
            </a:pathLst>
          </a:custGeom>
          <a:ln w="12192">
            <a:solidFill>
              <a:srgbClr val="000000"/>
            </a:solidFill>
          </a:ln>
        </p:spPr>
        <p:txBody>
          <a:bodyPr wrap="square" lIns="0" tIns="0" rIns="0" bIns="0" rtlCol="0"/>
          <a:lstStyle/>
          <a:p>
            <a:endParaRPr/>
          </a:p>
        </p:txBody>
      </p:sp>
      <p:sp>
        <p:nvSpPr>
          <p:cNvPr id="88" name="object 88"/>
          <p:cNvSpPr/>
          <p:nvPr/>
        </p:nvSpPr>
        <p:spPr>
          <a:xfrm>
            <a:off x="5632703" y="5021579"/>
            <a:ext cx="795337" cy="342645"/>
          </a:xfrm>
          <a:prstGeom prst="rect">
            <a:avLst/>
          </a:prstGeom>
          <a:blipFill>
            <a:blip r:embed="rId18" cstate="print"/>
            <a:stretch>
              <a:fillRect/>
            </a:stretch>
          </a:blipFill>
        </p:spPr>
        <p:txBody>
          <a:bodyPr wrap="square" lIns="0" tIns="0" rIns="0" bIns="0" rtlCol="0"/>
          <a:lstStyle/>
          <a:p>
            <a:endParaRPr/>
          </a:p>
        </p:txBody>
      </p:sp>
      <p:sp>
        <p:nvSpPr>
          <p:cNvPr id="89" name="object 89"/>
          <p:cNvSpPr/>
          <p:nvPr/>
        </p:nvSpPr>
        <p:spPr>
          <a:xfrm>
            <a:off x="5632703" y="5250179"/>
            <a:ext cx="807516" cy="342646"/>
          </a:xfrm>
          <a:prstGeom prst="rect">
            <a:avLst/>
          </a:prstGeom>
          <a:blipFill>
            <a:blip r:embed="rId19" cstate="print"/>
            <a:stretch>
              <a:fillRect/>
            </a:stretch>
          </a:blipFill>
        </p:spPr>
        <p:txBody>
          <a:bodyPr wrap="square" lIns="0" tIns="0" rIns="0" bIns="0" rtlCol="0"/>
          <a:lstStyle/>
          <a:p>
            <a:endParaRPr/>
          </a:p>
        </p:txBody>
      </p:sp>
      <p:sp>
        <p:nvSpPr>
          <p:cNvPr id="90" name="object 90"/>
          <p:cNvSpPr/>
          <p:nvPr/>
        </p:nvSpPr>
        <p:spPr>
          <a:xfrm>
            <a:off x="5632703" y="5433059"/>
            <a:ext cx="842581" cy="342646"/>
          </a:xfrm>
          <a:prstGeom prst="rect">
            <a:avLst/>
          </a:prstGeom>
          <a:blipFill>
            <a:blip r:embed="rId20" cstate="print"/>
            <a:stretch>
              <a:fillRect/>
            </a:stretch>
          </a:blipFill>
        </p:spPr>
        <p:txBody>
          <a:bodyPr wrap="square" lIns="0" tIns="0" rIns="0" bIns="0" rtlCol="0"/>
          <a:lstStyle/>
          <a:p>
            <a:endParaRPr/>
          </a:p>
        </p:txBody>
      </p:sp>
      <p:sp>
        <p:nvSpPr>
          <p:cNvPr id="91" name="object 91"/>
          <p:cNvSpPr/>
          <p:nvPr/>
        </p:nvSpPr>
        <p:spPr>
          <a:xfrm>
            <a:off x="7543800" y="4191000"/>
            <a:ext cx="1371600" cy="1447800"/>
          </a:xfrm>
          <a:custGeom>
            <a:avLst/>
            <a:gdLst/>
            <a:ahLst/>
            <a:cxnLst/>
            <a:rect l="l" t="t" r="r" b="b"/>
            <a:pathLst>
              <a:path w="1371600" h="1447800">
                <a:moveTo>
                  <a:pt x="0" y="342900"/>
                </a:moveTo>
                <a:lnTo>
                  <a:pt x="342900" y="0"/>
                </a:lnTo>
                <a:lnTo>
                  <a:pt x="1371600" y="0"/>
                </a:lnTo>
                <a:lnTo>
                  <a:pt x="1371600" y="1104900"/>
                </a:lnTo>
                <a:lnTo>
                  <a:pt x="1028700" y="1447800"/>
                </a:lnTo>
                <a:lnTo>
                  <a:pt x="0" y="1447800"/>
                </a:lnTo>
                <a:lnTo>
                  <a:pt x="0" y="342900"/>
                </a:lnTo>
                <a:close/>
              </a:path>
            </a:pathLst>
          </a:custGeom>
          <a:ln w="12192">
            <a:solidFill>
              <a:srgbClr val="000000"/>
            </a:solidFill>
          </a:ln>
        </p:spPr>
        <p:txBody>
          <a:bodyPr wrap="square" lIns="0" tIns="0" rIns="0" bIns="0" rtlCol="0"/>
          <a:lstStyle/>
          <a:p>
            <a:endParaRPr/>
          </a:p>
        </p:txBody>
      </p:sp>
      <p:sp>
        <p:nvSpPr>
          <p:cNvPr id="92" name="object 92"/>
          <p:cNvSpPr/>
          <p:nvPr/>
        </p:nvSpPr>
        <p:spPr>
          <a:xfrm>
            <a:off x="7543800" y="4191000"/>
            <a:ext cx="1371600" cy="342900"/>
          </a:xfrm>
          <a:custGeom>
            <a:avLst/>
            <a:gdLst/>
            <a:ahLst/>
            <a:cxnLst/>
            <a:rect l="l" t="t" r="r" b="b"/>
            <a:pathLst>
              <a:path w="1371600" h="342900">
                <a:moveTo>
                  <a:pt x="0" y="342900"/>
                </a:moveTo>
                <a:lnTo>
                  <a:pt x="1028700" y="342900"/>
                </a:lnTo>
                <a:lnTo>
                  <a:pt x="1371600" y="0"/>
                </a:lnTo>
              </a:path>
            </a:pathLst>
          </a:custGeom>
          <a:ln w="12192">
            <a:solidFill>
              <a:srgbClr val="000000"/>
            </a:solidFill>
          </a:ln>
        </p:spPr>
        <p:txBody>
          <a:bodyPr wrap="square" lIns="0" tIns="0" rIns="0" bIns="0" rtlCol="0"/>
          <a:lstStyle/>
          <a:p>
            <a:endParaRPr/>
          </a:p>
        </p:txBody>
      </p:sp>
      <p:sp>
        <p:nvSpPr>
          <p:cNvPr id="93" name="object 93"/>
          <p:cNvSpPr/>
          <p:nvPr/>
        </p:nvSpPr>
        <p:spPr>
          <a:xfrm>
            <a:off x="8572500" y="4533900"/>
            <a:ext cx="0" cy="1104900"/>
          </a:xfrm>
          <a:custGeom>
            <a:avLst/>
            <a:gdLst/>
            <a:ahLst/>
            <a:cxnLst/>
            <a:rect l="l" t="t" r="r" b="b"/>
            <a:pathLst>
              <a:path h="1104900">
                <a:moveTo>
                  <a:pt x="0" y="0"/>
                </a:moveTo>
                <a:lnTo>
                  <a:pt x="0" y="1104900"/>
                </a:lnTo>
              </a:path>
            </a:pathLst>
          </a:custGeom>
          <a:ln w="12192">
            <a:solidFill>
              <a:srgbClr val="000000"/>
            </a:solidFill>
          </a:ln>
        </p:spPr>
        <p:txBody>
          <a:bodyPr wrap="square" lIns="0" tIns="0" rIns="0" bIns="0" rtlCol="0"/>
          <a:lstStyle/>
          <a:p>
            <a:endParaRPr/>
          </a:p>
        </p:txBody>
      </p:sp>
      <p:sp>
        <p:nvSpPr>
          <p:cNvPr id="94" name="object 94"/>
          <p:cNvSpPr/>
          <p:nvPr/>
        </p:nvSpPr>
        <p:spPr>
          <a:xfrm>
            <a:off x="7446264" y="4482071"/>
            <a:ext cx="1513077" cy="399046"/>
          </a:xfrm>
          <a:prstGeom prst="rect">
            <a:avLst/>
          </a:prstGeom>
          <a:blipFill>
            <a:blip r:embed="rId16" cstate="print"/>
            <a:stretch>
              <a:fillRect/>
            </a:stretch>
          </a:blipFill>
        </p:spPr>
        <p:txBody>
          <a:bodyPr wrap="square" lIns="0" tIns="0" rIns="0" bIns="0" rtlCol="0"/>
          <a:lstStyle/>
          <a:p>
            <a:endParaRPr/>
          </a:p>
        </p:txBody>
      </p:sp>
      <p:sp>
        <p:nvSpPr>
          <p:cNvPr id="95" name="object 95"/>
          <p:cNvSpPr/>
          <p:nvPr/>
        </p:nvSpPr>
        <p:spPr>
          <a:xfrm>
            <a:off x="7644383" y="4710671"/>
            <a:ext cx="774014" cy="399046"/>
          </a:xfrm>
          <a:prstGeom prst="rect">
            <a:avLst/>
          </a:prstGeom>
          <a:blipFill>
            <a:blip r:embed="rId21" cstate="print"/>
            <a:stretch>
              <a:fillRect/>
            </a:stretch>
          </a:blipFill>
        </p:spPr>
        <p:txBody>
          <a:bodyPr wrap="square" lIns="0" tIns="0" rIns="0" bIns="0" rtlCol="0"/>
          <a:lstStyle/>
          <a:p>
            <a:endParaRPr/>
          </a:p>
        </p:txBody>
      </p:sp>
      <p:sp>
        <p:nvSpPr>
          <p:cNvPr id="96" name="object 96"/>
          <p:cNvSpPr/>
          <p:nvPr/>
        </p:nvSpPr>
        <p:spPr>
          <a:xfrm>
            <a:off x="7543800" y="4953000"/>
            <a:ext cx="1066800" cy="0"/>
          </a:xfrm>
          <a:custGeom>
            <a:avLst/>
            <a:gdLst/>
            <a:ahLst/>
            <a:cxnLst/>
            <a:rect l="l" t="t" r="r" b="b"/>
            <a:pathLst>
              <a:path w="1066800">
                <a:moveTo>
                  <a:pt x="0" y="0"/>
                </a:moveTo>
                <a:lnTo>
                  <a:pt x="1066800" y="0"/>
                </a:lnTo>
              </a:path>
            </a:pathLst>
          </a:custGeom>
          <a:ln w="12192">
            <a:solidFill>
              <a:srgbClr val="000000"/>
            </a:solidFill>
          </a:ln>
        </p:spPr>
        <p:txBody>
          <a:bodyPr wrap="square" lIns="0" tIns="0" rIns="0" bIns="0" rtlCol="0"/>
          <a:lstStyle/>
          <a:p>
            <a:endParaRPr/>
          </a:p>
        </p:txBody>
      </p:sp>
      <p:sp>
        <p:nvSpPr>
          <p:cNvPr id="97" name="object 97"/>
          <p:cNvSpPr/>
          <p:nvPr/>
        </p:nvSpPr>
        <p:spPr>
          <a:xfrm>
            <a:off x="7613904" y="4869179"/>
            <a:ext cx="795337" cy="342645"/>
          </a:xfrm>
          <a:prstGeom prst="rect">
            <a:avLst/>
          </a:prstGeom>
          <a:blipFill>
            <a:blip r:embed="rId18" cstate="print"/>
            <a:stretch>
              <a:fillRect/>
            </a:stretch>
          </a:blipFill>
        </p:spPr>
        <p:txBody>
          <a:bodyPr wrap="square" lIns="0" tIns="0" rIns="0" bIns="0" rtlCol="0"/>
          <a:lstStyle/>
          <a:p>
            <a:endParaRPr/>
          </a:p>
        </p:txBody>
      </p:sp>
      <p:sp>
        <p:nvSpPr>
          <p:cNvPr id="98" name="object 98"/>
          <p:cNvSpPr/>
          <p:nvPr/>
        </p:nvSpPr>
        <p:spPr>
          <a:xfrm>
            <a:off x="7613904" y="5097779"/>
            <a:ext cx="1139748" cy="342645"/>
          </a:xfrm>
          <a:prstGeom prst="rect">
            <a:avLst/>
          </a:prstGeom>
          <a:blipFill>
            <a:blip r:embed="rId22" cstate="print"/>
            <a:stretch>
              <a:fillRect/>
            </a:stretch>
          </a:blipFill>
        </p:spPr>
        <p:txBody>
          <a:bodyPr wrap="square" lIns="0" tIns="0" rIns="0" bIns="0" rtlCol="0"/>
          <a:lstStyle/>
          <a:p>
            <a:endParaRPr/>
          </a:p>
        </p:txBody>
      </p:sp>
      <p:sp>
        <p:nvSpPr>
          <p:cNvPr id="99" name="object 99"/>
          <p:cNvSpPr/>
          <p:nvPr/>
        </p:nvSpPr>
        <p:spPr>
          <a:xfrm>
            <a:off x="7613904" y="5280659"/>
            <a:ext cx="1011758" cy="342646"/>
          </a:xfrm>
          <a:prstGeom prst="rect">
            <a:avLst/>
          </a:prstGeom>
          <a:blipFill>
            <a:blip r:embed="rId23" cstate="print"/>
            <a:stretch>
              <a:fillRect/>
            </a:stretch>
          </a:blipFill>
        </p:spPr>
        <p:txBody>
          <a:bodyPr wrap="square" lIns="0" tIns="0" rIns="0" bIns="0" rtlCol="0"/>
          <a:lstStyle/>
          <a:p>
            <a:endParaRPr/>
          </a:p>
        </p:txBody>
      </p:sp>
      <p:sp>
        <p:nvSpPr>
          <p:cNvPr id="100" name="object 100"/>
          <p:cNvSpPr/>
          <p:nvPr/>
        </p:nvSpPr>
        <p:spPr>
          <a:xfrm>
            <a:off x="7613904" y="5463540"/>
            <a:ext cx="987348" cy="342646"/>
          </a:xfrm>
          <a:prstGeom prst="rect">
            <a:avLst/>
          </a:prstGeom>
          <a:blipFill>
            <a:blip r:embed="rId24" cstate="print"/>
            <a:stretch>
              <a:fillRect/>
            </a:stretch>
          </a:blipFill>
        </p:spPr>
        <p:txBody>
          <a:bodyPr wrap="square" lIns="0" tIns="0" rIns="0" bIns="0" rtlCol="0"/>
          <a:lstStyle/>
          <a:p>
            <a:endParaRPr/>
          </a:p>
        </p:txBody>
      </p:sp>
      <p:sp>
        <p:nvSpPr>
          <p:cNvPr id="101" name="object 101"/>
          <p:cNvSpPr/>
          <p:nvPr/>
        </p:nvSpPr>
        <p:spPr>
          <a:xfrm>
            <a:off x="6858000" y="4800600"/>
            <a:ext cx="762000" cy="0"/>
          </a:xfrm>
          <a:custGeom>
            <a:avLst/>
            <a:gdLst/>
            <a:ahLst/>
            <a:cxnLst/>
            <a:rect l="l" t="t" r="r" b="b"/>
            <a:pathLst>
              <a:path w="762000">
                <a:moveTo>
                  <a:pt x="0" y="0"/>
                </a:moveTo>
                <a:lnTo>
                  <a:pt x="762000" y="0"/>
                </a:lnTo>
              </a:path>
            </a:pathLst>
          </a:custGeom>
          <a:ln w="12192">
            <a:solidFill>
              <a:srgbClr val="000000"/>
            </a:solidFill>
          </a:ln>
        </p:spPr>
        <p:txBody>
          <a:bodyPr wrap="square" lIns="0" tIns="0" rIns="0" bIns="0" rtlCol="0"/>
          <a:lstStyle/>
          <a:p>
            <a:endParaRPr/>
          </a:p>
        </p:txBody>
      </p:sp>
      <p:sp>
        <p:nvSpPr>
          <p:cNvPr id="102" name="object 102"/>
          <p:cNvSpPr/>
          <p:nvPr/>
        </p:nvSpPr>
        <p:spPr>
          <a:xfrm>
            <a:off x="4154423" y="2721800"/>
            <a:ext cx="1034605" cy="452437"/>
          </a:xfrm>
          <a:prstGeom prst="rect">
            <a:avLst/>
          </a:prstGeom>
          <a:blipFill>
            <a:blip r:embed="rId25" cstate="print"/>
            <a:stretch>
              <a:fillRect/>
            </a:stretch>
          </a:blipFill>
        </p:spPr>
        <p:txBody>
          <a:bodyPr wrap="square" lIns="0" tIns="0" rIns="0" bIns="0" rtlCol="0"/>
          <a:lstStyle/>
          <a:p>
            <a:endParaRPr/>
          </a:p>
        </p:txBody>
      </p:sp>
      <p:sp>
        <p:nvSpPr>
          <p:cNvPr id="103" name="object 103"/>
          <p:cNvSpPr txBox="1"/>
          <p:nvPr/>
        </p:nvSpPr>
        <p:spPr>
          <a:xfrm>
            <a:off x="4283075" y="2772282"/>
            <a:ext cx="777875" cy="269240"/>
          </a:xfrm>
          <a:prstGeom prst="rect">
            <a:avLst/>
          </a:prstGeom>
        </p:spPr>
        <p:txBody>
          <a:bodyPr vert="horz" wrap="square" lIns="0" tIns="12065" rIns="0" bIns="0" rtlCol="0">
            <a:spAutoFit/>
          </a:bodyPr>
          <a:lstStyle/>
          <a:p>
            <a:pPr>
              <a:lnSpc>
                <a:spcPct val="100000"/>
              </a:lnSpc>
              <a:spcBef>
                <a:spcPts val="95"/>
              </a:spcBef>
            </a:pPr>
            <a:r>
              <a:rPr sz="1600" b="1" spc="-5" dirty="0">
                <a:solidFill>
                  <a:srgbClr val="FF5050"/>
                </a:solidFill>
                <a:latin typeface="Arial"/>
                <a:cs typeface="Arial"/>
              </a:rPr>
              <a:t>co</a:t>
            </a:r>
            <a:r>
              <a:rPr sz="1600" b="1" spc="-15" dirty="0">
                <a:solidFill>
                  <a:srgbClr val="FF5050"/>
                </a:solidFill>
                <a:latin typeface="Arial"/>
                <a:cs typeface="Arial"/>
              </a:rPr>
              <a:t>n</a:t>
            </a:r>
            <a:r>
              <a:rPr sz="1600" b="1" spc="-5" dirty="0">
                <a:solidFill>
                  <a:srgbClr val="FF5050"/>
                </a:solidFill>
                <a:latin typeface="Arial"/>
                <a:cs typeface="Arial"/>
              </a:rPr>
              <a:t>sole</a:t>
            </a:r>
            <a:endParaRPr sz="1600">
              <a:latin typeface="Arial"/>
              <a:cs typeface="Arial"/>
            </a:endParaRPr>
          </a:p>
        </p:txBody>
      </p:sp>
      <p:sp>
        <p:nvSpPr>
          <p:cNvPr id="104" name="object 104"/>
          <p:cNvSpPr/>
          <p:nvPr/>
        </p:nvSpPr>
        <p:spPr>
          <a:xfrm>
            <a:off x="5341620" y="3133394"/>
            <a:ext cx="886802" cy="508838"/>
          </a:xfrm>
          <a:prstGeom prst="rect">
            <a:avLst/>
          </a:prstGeom>
          <a:blipFill>
            <a:blip r:embed="rId26" cstate="print"/>
            <a:stretch>
              <a:fillRect/>
            </a:stretch>
          </a:blipFill>
        </p:spPr>
        <p:txBody>
          <a:bodyPr wrap="square" lIns="0" tIns="0" rIns="0" bIns="0" rtlCol="0"/>
          <a:lstStyle/>
          <a:p>
            <a:endParaRPr/>
          </a:p>
        </p:txBody>
      </p:sp>
      <p:sp>
        <p:nvSpPr>
          <p:cNvPr id="105" name="object 105"/>
          <p:cNvSpPr txBox="1"/>
          <p:nvPr/>
        </p:nvSpPr>
        <p:spPr>
          <a:xfrm>
            <a:off x="5486653" y="3189859"/>
            <a:ext cx="597535" cy="299720"/>
          </a:xfrm>
          <a:prstGeom prst="rect">
            <a:avLst/>
          </a:prstGeom>
        </p:spPr>
        <p:txBody>
          <a:bodyPr vert="horz" wrap="square" lIns="0" tIns="12700" rIns="0" bIns="0" rtlCol="0">
            <a:spAutoFit/>
          </a:bodyPr>
          <a:lstStyle/>
          <a:p>
            <a:pPr>
              <a:lnSpc>
                <a:spcPct val="100000"/>
              </a:lnSpc>
              <a:spcBef>
                <a:spcPts val="100"/>
              </a:spcBef>
            </a:pPr>
            <a:r>
              <a:rPr sz="1800" b="1" spc="-5" dirty="0">
                <a:solidFill>
                  <a:srgbClr val="FF5050"/>
                </a:solidFill>
                <a:latin typeface="Arial"/>
                <a:cs typeface="Arial"/>
              </a:rPr>
              <a:t>kiosk</a:t>
            </a:r>
            <a:endParaRPr sz="1800">
              <a:latin typeface="Arial"/>
              <a:cs typeface="Arial"/>
            </a:endParaRPr>
          </a:p>
        </p:txBody>
      </p:sp>
      <p:sp>
        <p:nvSpPr>
          <p:cNvPr id="106" name="object 106"/>
          <p:cNvSpPr/>
          <p:nvPr/>
        </p:nvSpPr>
        <p:spPr>
          <a:xfrm>
            <a:off x="5417820" y="3590594"/>
            <a:ext cx="981290" cy="508838"/>
          </a:xfrm>
          <a:prstGeom prst="rect">
            <a:avLst/>
          </a:prstGeom>
          <a:blipFill>
            <a:blip r:embed="rId27" cstate="print"/>
            <a:stretch>
              <a:fillRect/>
            </a:stretch>
          </a:blipFill>
        </p:spPr>
        <p:txBody>
          <a:bodyPr wrap="square" lIns="0" tIns="0" rIns="0" bIns="0" rtlCol="0"/>
          <a:lstStyle/>
          <a:p>
            <a:endParaRPr/>
          </a:p>
        </p:txBody>
      </p:sp>
      <p:sp>
        <p:nvSpPr>
          <p:cNvPr id="107" name="object 107"/>
          <p:cNvSpPr txBox="1"/>
          <p:nvPr/>
        </p:nvSpPr>
        <p:spPr>
          <a:xfrm>
            <a:off x="5410200" y="3657600"/>
            <a:ext cx="1691639" cy="332740"/>
          </a:xfrm>
          <a:prstGeom prst="rect">
            <a:avLst/>
          </a:prstGeom>
          <a:ln w="12192">
            <a:solidFill>
              <a:srgbClr val="000000"/>
            </a:solidFill>
          </a:ln>
        </p:spPr>
        <p:txBody>
          <a:bodyPr vert="horz" wrap="square" lIns="0" tIns="2540" rIns="0" bIns="0" rtlCol="0">
            <a:spAutoFit/>
          </a:bodyPr>
          <a:lstStyle/>
          <a:p>
            <a:pPr marL="152400">
              <a:lnSpc>
                <a:spcPct val="100000"/>
              </a:lnSpc>
              <a:spcBef>
                <a:spcPts val="20"/>
              </a:spcBef>
            </a:pPr>
            <a:r>
              <a:rPr sz="1800" b="1" spc="-10" dirty="0">
                <a:latin typeface="Arial"/>
                <a:cs typeface="Arial"/>
              </a:rPr>
              <a:t>server</a:t>
            </a:r>
            <a:endParaRPr sz="1800">
              <a:latin typeface="Arial"/>
              <a:cs typeface="Arial"/>
            </a:endParaRPr>
          </a:p>
        </p:txBody>
      </p:sp>
      <p:sp>
        <p:nvSpPr>
          <p:cNvPr id="108" name="object 108"/>
          <p:cNvSpPr/>
          <p:nvPr/>
        </p:nvSpPr>
        <p:spPr>
          <a:xfrm>
            <a:off x="6135623" y="4245800"/>
            <a:ext cx="574370" cy="452437"/>
          </a:xfrm>
          <a:prstGeom prst="rect">
            <a:avLst/>
          </a:prstGeom>
          <a:blipFill>
            <a:blip r:embed="rId28" cstate="print"/>
            <a:stretch>
              <a:fillRect/>
            </a:stretch>
          </a:blipFill>
        </p:spPr>
        <p:txBody>
          <a:bodyPr wrap="square" lIns="0" tIns="0" rIns="0" bIns="0" rtlCol="0"/>
          <a:lstStyle/>
          <a:p>
            <a:endParaRPr/>
          </a:p>
        </p:txBody>
      </p:sp>
      <p:sp>
        <p:nvSpPr>
          <p:cNvPr id="109" name="object 109"/>
          <p:cNvSpPr txBox="1"/>
          <p:nvPr/>
        </p:nvSpPr>
        <p:spPr>
          <a:xfrm>
            <a:off x="5578728" y="4296536"/>
            <a:ext cx="1295400" cy="1382395"/>
          </a:xfrm>
          <a:prstGeom prst="rect">
            <a:avLst/>
          </a:prstGeom>
        </p:spPr>
        <p:txBody>
          <a:bodyPr vert="horz" wrap="square" lIns="0" tIns="12065" rIns="0" bIns="0" rtlCol="0">
            <a:spAutoFit/>
          </a:bodyPr>
          <a:lstStyle/>
          <a:p>
            <a:pPr marL="685800">
              <a:lnSpc>
                <a:spcPts val="1860"/>
              </a:lnSpc>
              <a:spcBef>
                <a:spcPts val="95"/>
              </a:spcBef>
            </a:pPr>
            <a:r>
              <a:rPr sz="1600" b="1" spc="-5" dirty="0">
                <a:solidFill>
                  <a:srgbClr val="FF5050"/>
                </a:solidFill>
                <a:latin typeface="Arial"/>
                <a:cs typeface="Arial"/>
              </a:rPr>
              <a:t>2..*</a:t>
            </a:r>
            <a:endParaRPr sz="1600">
              <a:latin typeface="Arial"/>
              <a:cs typeface="Arial"/>
            </a:endParaRPr>
          </a:p>
          <a:p>
            <a:pPr>
              <a:lnSpc>
                <a:spcPts val="1620"/>
              </a:lnSpc>
            </a:pPr>
            <a:r>
              <a:rPr sz="1400" b="1" spc="-5" dirty="0">
                <a:solidFill>
                  <a:srgbClr val="FF5050"/>
                </a:solidFill>
                <a:latin typeface="Arial"/>
                <a:cs typeface="Arial"/>
              </a:rPr>
              <a:t>&lt;&lt;processor&gt;&gt;</a:t>
            </a:r>
            <a:endParaRPr sz="1400">
              <a:latin typeface="Arial"/>
              <a:cs typeface="Arial"/>
            </a:endParaRPr>
          </a:p>
          <a:p>
            <a:pPr>
              <a:lnSpc>
                <a:spcPct val="100000"/>
              </a:lnSpc>
              <a:spcBef>
                <a:spcPts val="120"/>
              </a:spcBef>
            </a:pPr>
            <a:r>
              <a:rPr sz="1400" b="1" spc="-5" dirty="0">
                <a:solidFill>
                  <a:srgbClr val="FF5050"/>
                </a:solidFill>
                <a:latin typeface="Arial"/>
                <a:cs typeface="Arial"/>
              </a:rPr>
              <a:t>Caching</a:t>
            </a:r>
            <a:r>
              <a:rPr sz="1400" b="1" spc="-80" dirty="0">
                <a:solidFill>
                  <a:srgbClr val="FF5050"/>
                </a:solidFill>
                <a:latin typeface="Arial"/>
                <a:cs typeface="Arial"/>
              </a:rPr>
              <a:t> </a:t>
            </a:r>
            <a:r>
              <a:rPr sz="1400" b="1" spc="-5" dirty="0">
                <a:solidFill>
                  <a:srgbClr val="FF5050"/>
                </a:solidFill>
                <a:latin typeface="Arial"/>
                <a:cs typeface="Arial"/>
              </a:rPr>
              <a:t>server</a:t>
            </a:r>
            <a:endParaRPr sz="1400">
              <a:latin typeface="Arial"/>
              <a:cs typeface="Arial"/>
            </a:endParaRPr>
          </a:p>
          <a:p>
            <a:pPr marL="152400">
              <a:lnSpc>
                <a:spcPct val="100000"/>
              </a:lnSpc>
              <a:spcBef>
                <a:spcPts val="730"/>
              </a:spcBef>
            </a:pPr>
            <a:r>
              <a:rPr sz="1200" b="1" spc="-5" dirty="0">
                <a:latin typeface="Arial"/>
                <a:cs typeface="Arial"/>
              </a:rPr>
              <a:t>Deploys</a:t>
            </a:r>
            <a:endParaRPr sz="1200">
              <a:latin typeface="Arial"/>
              <a:cs typeface="Arial"/>
            </a:endParaRPr>
          </a:p>
          <a:p>
            <a:pPr marL="152400" marR="498475">
              <a:lnSpc>
                <a:spcPct val="100000"/>
              </a:lnSpc>
              <a:spcBef>
                <a:spcPts val="360"/>
              </a:spcBef>
            </a:pPr>
            <a:r>
              <a:rPr sz="1200" b="1" spc="-5" dirty="0">
                <a:latin typeface="Arial"/>
                <a:cs typeface="Arial"/>
              </a:rPr>
              <a:t>Http.exe  rting.exe</a:t>
            </a:r>
            <a:endParaRPr sz="1200">
              <a:latin typeface="Arial"/>
              <a:cs typeface="Arial"/>
            </a:endParaRPr>
          </a:p>
        </p:txBody>
      </p:sp>
      <p:sp>
        <p:nvSpPr>
          <p:cNvPr id="110" name="object 110"/>
          <p:cNvSpPr/>
          <p:nvPr/>
        </p:nvSpPr>
        <p:spPr>
          <a:xfrm>
            <a:off x="8116823" y="4169600"/>
            <a:ext cx="574370" cy="452437"/>
          </a:xfrm>
          <a:prstGeom prst="rect">
            <a:avLst/>
          </a:prstGeom>
          <a:blipFill>
            <a:blip r:embed="rId29" cstate="print"/>
            <a:stretch>
              <a:fillRect/>
            </a:stretch>
          </a:blipFill>
        </p:spPr>
        <p:txBody>
          <a:bodyPr wrap="square" lIns="0" tIns="0" rIns="0" bIns="0" rtlCol="0"/>
          <a:lstStyle/>
          <a:p>
            <a:endParaRPr/>
          </a:p>
        </p:txBody>
      </p:sp>
      <p:sp>
        <p:nvSpPr>
          <p:cNvPr id="111" name="object 111"/>
          <p:cNvSpPr txBox="1"/>
          <p:nvPr/>
        </p:nvSpPr>
        <p:spPr>
          <a:xfrm>
            <a:off x="7560309" y="4152080"/>
            <a:ext cx="1289050" cy="1557655"/>
          </a:xfrm>
          <a:prstGeom prst="rect">
            <a:avLst/>
          </a:prstGeom>
        </p:spPr>
        <p:txBody>
          <a:bodyPr vert="horz" wrap="square" lIns="0" tIns="80010" rIns="0" bIns="0" rtlCol="0">
            <a:spAutoFit/>
          </a:bodyPr>
          <a:lstStyle/>
          <a:p>
            <a:pPr marL="685800">
              <a:lnSpc>
                <a:spcPct val="100000"/>
              </a:lnSpc>
              <a:spcBef>
                <a:spcPts val="630"/>
              </a:spcBef>
            </a:pPr>
            <a:r>
              <a:rPr sz="1600" b="1" spc="-5" dirty="0">
                <a:solidFill>
                  <a:srgbClr val="FF5050"/>
                </a:solidFill>
                <a:latin typeface="Arial"/>
                <a:cs typeface="Arial"/>
              </a:rPr>
              <a:t>4..*</a:t>
            </a:r>
            <a:endParaRPr sz="1600">
              <a:latin typeface="Arial"/>
              <a:cs typeface="Arial"/>
            </a:endParaRPr>
          </a:p>
          <a:p>
            <a:pPr marL="198120" marR="5080" indent="-198120">
              <a:lnSpc>
                <a:spcPts val="1800"/>
              </a:lnSpc>
              <a:spcBef>
                <a:spcPts val="439"/>
              </a:spcBef>
            </a:pPr>
            <a:r>
              <a:rPr sz="1400" b="1" dirty="0">
                <a:solidFill>
                  <a:srgbClr val="FF5050"/>
                </a:solidFill>
                <a:latin typeface="Arial"/>
                <a:cs typeface="Arial"/>
              </a:rPr>
              <a:t>&lt;</a:t>
            </a:r>
            <a:r>
              <a:rPr sz="1400" b="1" spc="-10" dirty="0">
                <a:solidFill>
                  <a:srgbClr val="FF5050"/>
                </a:solidFill>
                <a:latin typeface="Arial"/>
                <a:cs typeface="Arial"/>
              </a:rPr>
              <a:t>&lt;p</a:t>
            </a:r>
            <a:r>
              <a:rPr sz="1400" b="1" dirty="0">
                <a:solidFill>
                  <a:srgbClr val="FF5050"/>
                </a:solidFill>
                <a:latin typeface="Arial"/>
                <a:cs typeface="Arial"/>
              </a:rPr>
              <a:t>r</a:t>
            </a:r>
            <a:r>
              <a:rPr sz="1400" b="1" spc="-10" dirty="0">
                <a:solidFill>
                  <a:srgbClr val="FF5050"/>
                </a:solidFill>
                <a:latin typeface="Arial"/>
                <a:cs typeface="Arial"/>
              </a:rPr>
              <a:t>o</a:t>
            </a:r>
            <a:r>
              <a:rPr sz="1400" b="1" dirty="0">
                <a:solidFill>
                  <a:srgbClr val="FF5050"/>
                </a:solidFill>
                <a:latin typeface="Arial"/>
                <a:cs typeface="Arial"/>
              </a:rPr>
              <a:t>cess</a:t>
            </a:r>
            <a:r>
              <a:rPr sz="1400" b="1" spc="-10" dirty="0">
                <a:solidFill>
                  <a:srgbClr val="FF5050"/>
                </a:solidFill>
                <a:latin typeface="Arial"/>
                <a:cs typeface="Arial"/>
              </a:rPr>
              <a:t>o</a:t>
            </a:r>
            <a:r>
              <a:rPr sz="1400" b="1" dirty="0">
                <a:solidFill>
                  <a:srgbClr val="FF5050"/>
                </a:solidFill>
                <a:latin typeface="Arial"/>
                <a:cs typeface="Arial"/>
              </a:rPr>
              <a:t>r&gt;&gt;  </a:t>
            </a:r>
            <a:r>
              <a:rPr sz="1400" b="1" spc="-5" dirty="0">
                <a:solidFill>
                  <a:srgbClr val="FF5050"/>
                </a:solidFill>
                <a:latin typeface="Arial"/>
                <a:cs typeface="Arial"/>
              </a:rPr>
              <a:t>server</a:t>
            </a:r>
            <a:endParaRPr sz="1400">
              <a:latin typeface="Arial"/>
              <a:cs typeface="Arial"/>
            </a:endParaRPr>
          </a:p>
          <a:p>
            <a:pPr marL="152400">
              <a:lnSpc>
                <a:spcPts val="890"/>
              </a:lnSpc>
            </a:pPr>
            <a:r>
              <a:rPr sz="1200" b="1" spc="-10" dirty="0">
                <a:latin typeface="Arial"/>
                <a:cs typeface="Arial"/>
              </a:rPr>
              <a:t>Deploys</a:t>
            </a:r>
            <a:endParaRPr sz="1200">
              <a:latin typeface="Arial"/>
              <a:cs typeface="Arial"/>
            </a:endParaRPr>
          </a:p>
          <a:p>
            <a:pPr marL="152400" marR="195580">
              <a:lnSpc>
                <a:spcPct val="100000"/>
              </a:lnSpc>
              <a:spcBef>
                <a:spcPts val="359"/>
              </a:spcBef>
            </a:pPr>
            <a:r>
              <a:rPr sz="1200" b="1" dirty="0">
                <a:latin typeface="Arial"/>
                <a:cs typeface="Arial"/>
              </a:rPr>
              <a:t>d</a:t>
            </a:r>
            <a:r>
              <a:rPr sz="1200" b="1" spc="-5" dirty="0">
                <a:latin typeface="Arial"/>
                <a:cs typeface="Arial"/>
              </a:rPr>
              <a:t>b</a:t>
            </a:r>
            <a:r>
              <a:rPr sz="1200" b="1" dirty="0">
                <a:latin typeface="Arial"/>
                <a:cs typeface="Arial"/>
              </a:rPr>
              <a:t>admin.exe  </a:t>
            </a:r>
            <a:r>
              <a:rPr sz="1200" b="1" spc="-10" dirty="0">
                <a:latin typeface="Arial"/>
                <a:cs typeface="Arial"/>
              </a:rPr>
              <a:t>tktmstr.exe  </a:t>
            </a:r>
            <a:r>
              <a:rPr sz="1200" b="1" dirty="0">
                <a:latin typeface="Arial"/>
                <a:cs typeface="Arial"/>
              </a:rPr>
              <a:t>logexc.exe</a:t>
            </a:r>
            <a:endParaRPr sz="1200">
              <a:latin typeface="Arial"/>
              <a:cs typeface="Arial"/>
            </a:endParaRPr>
          </a:p>
        </p:txBody>
      </p:sp>
      <p:sp>
        <p:nvSpPr>
          <p:cNvPr id="112" name="object 112"/>
          <p:cNvSpPr/>
          <p:nvPr/>
        </p:nvSpPr>
        <p:spPr>
          <a:xfrm>
            <a:off x="4572000" y="2971800"/>
            <a:ext cx="838200" cy="1905000"/>
          </a:xfrm>
          <a:custGeom>
            <a:avLst/>
            <a:gdLst/>
            <a:ahLst/>
            <a:cxnLst/>
            <a:rect l="l" t="t" r="r" b="b"/>
            <a:pathLst>
              <a:path w="838200" h="1905000">
                <a:moveTo>
                  <a:pt x="0" y="0"/>
                </a:moveTo>
                <a:lnTo>
                  <a:pt x="838200" y="1905000"/>
                </a:lnTo>
              </a:path>
            </a:pathLst>
          </a:custGeom>
          <a:ln w="12192">
            <a:solidFill>
              <a:srgbClr val="000000"/>
            </a:solidFill>
          </a:ln>
        </p:spPr>
        <p:txBody>
          <a:bodyPr wrap="square" lIns="0" tIns="0" rIns="0" bIns="0" rtlCol="0"/>
          <a:lstStyle/>
          <a:p>
            <a:endParaRPr/>
          </a:p>
        </p:txBody>
      </p:sp>
      <p:sp>
        <p:nvSpPr>
          <p:cNvPr id="113" name="object 113"/>
          <p:cNvSpPr/>
          <p:nvPr/>
        </p:nvSpPr>
        <p:spPr>
          <a:xfrm>
            <a:off x="6019800" y="3124200"/>
            <a:ext cx="2133600" cy="838200"/>
          </a:xfrm>
          <a:custGeom>
            <a:avLst/>
            <a:gdLst/>
            <a:ahLst/>
            <a:cxnLst/>
            <a:rect l="l" t="t" r="r" b="b"/>
            <a:pathLst>
              <a:path w="2133600" h="838200">
                <a:moveTo>
                  <a:pt x="0" y="0"/>
                </a:moveTo>
                <a:lnTo>
                  <a:pt x="2133600" y="838200"/>
                </a:lnTo>
              </a:path>
            </a:pathLst>
          </a:custGeom>
          <a:ln w="12192">
            <a:solidFill>
              <a:srgbClr val="000000"/>
            </a:solidFill>
          </a:ln>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552958"/>
            <a:ext cx="6833870" cy="574040"/>
          </a:xfrm>
          <a:prstGeom prst="rect">
            <a:avLst/>
          </a:prstGeom>
        </p:spPr>
        <p:txBody>
          <a:bodyPr vert="horz" wrap="square" lIns="0" tIns="12700" rIns="0" bIns="0" rtlCol="0">
            <a:spAutoFit/>
          </a:bodyPr>
          <a:lstStyle/>
          <a:p>
            <a:pPr marL="12700">
              <a:lnSpc>
                <a:spcPct val="100000"/>
              </a:lnSpc>
              <a:spcBef>
                <a:spcPts val="100"/>
              </a:spcBef>
            </a:pPr>
            <a:r>
              <a:rPr sz="3600" spc="-160" dirty="0"/>
              <a:t>Guidelines </a:t>
            </a:r>
            <a:r>
              <a:rPr sz="3600" spc="-10" dirty="0"/>
              <a:t>for </a:t>
            </a:r>
            <a:r>
              <a:rPr sz="3600" spc="-130" dirty="0"/>
              <a:t>Deployment</a:t>
            </a:r>
            <a:r>
              <a:rPr sz="3600" spc="-490" dirty="0"/>
              <a:t> </a:t>
            </a:r>
            <a:r>
              <a:rPr sz="3600" spc="-225" dirty="0"/>
              <a:t>Diagrams</a:t>
            </a:r>
            <a:endParaRPr sz="3600"/>
          </a:p>
        </p:txBody>
      </p:sp>
      <p:sp>
        <p:nvSpPr>
          <p:cNvPr id="8" name="object 8"/>
          <p:cNvSpPr txBox="1"/>
          <p:nvPr/>
        </p:nvSpPr>
        <p:spPr>
          <a:xfrm>
            <a:off x="764540" y="1471929"/>
            <a:ext cx="7357745" cy="4927600"/>
          </a:xfrm>
          <a:prstGeom prst="rect">
            <a:avLst/>
          </a:prstGeom>
        </p:spPr>
        <p:txBody>
          <a:bodyPr vert="horz" wrap="square" lIns="0" tIns="12700" rIns="0" bIns="0" rtlCol="0">
            <a:spAutoFit/>
          </a:bodyPr>
          <a:lstStyle/>
          <a:p>
            <a:pPr marL="285750" indent="-273050">
              <a:lnSpc>
                <a:spcPct val="100000"/>
              </a:lnSpc>
              <a:spcBef>
                <a:spcPts val="100"/>
              </a:spcBef>
              <a:buClr>
                <a:srgbClr val="0AD0D9"/>
              </a:buClr>
              <a:buSzPct val="93750"/>
              <a:buFont typeface="Arial"/>
              <a:buChar char=""/>
              <a:tabLst>
                <a:tab pos="286385" algn="l"/>
              </a:tabLst>
            </a:pPr>
            <a:r>
              <a:rPr sz="2400" b="1" spc="100" dirty="0">
                <a:latin typeface="Times New Roman"/>
                <a:cs typeface="Times New Roman"/>
              </a:rPr>
              <a:t>General </a:t>
            </a:r>
            <a:r>
              <a:rPr sz="2400" spc="60" dirty="0">
                <a:latin typeface="Times New Roman"/>
                <a:cs typeface="Times New Roman"/>
              </a:rPr>
              <a:t>[Ambler</a:t>
            </a:r>
            <a:r>
              <a:rPr sz="2400" spc="-245" dirty="0">
                <a:latin typeface="Times New Roman"/>
                <a:cs typeface="Times New Roman"/>
              </a:rPr>
              <a:t> </a:t>
            </a:r>
            <a:r>
              <a:rPr sz="2400" spc="20" dirty="0">
                <a:latin typeface="Times New Roman"/>
                <a:cs typeface="Times New Roman"/>
              </a:rPr>
              <a:t>2002-2005]</a:t>
            </a:r>
            <a:endParaRPr sz="2400">
              <a:latin typeface="Times New Roman"/>
              <a:cs typeface="Times New Roman"/>
            </a:endParaRPr>
          </a:p>
          <a:p>
            <a:pPr marL="652780" lvl="1" indent="-247015">
              <a:lnSpc>
                <a:spcPts val="2595"/>
              </a:lnSpc>
              <a:buClr>
                <a:srgbClr val="0E6EC5"/>
              </a:buClr>
              <a:buSzPct val="85416"/>
              <a:buFont typeface="Arial"/>
              <a:buChar char=""/>
              <a:tabLst>
                <a:tab pos="653415" algn="l"/>
              </a:tabLst>
            </a:pPr>
            <a:r>
              <a:rPr sz="2400" spc="90" dirty="0">
                <a:latin typeface="Times New Roman"/>
                <a:cs typeface="Times New Roman"/>
              </a:rPr>
              <a:t>Indicate</a:t>
            </a:r>
            <a:r>
              <a:rPr sz="2400" spc="-65" dirty="0">
                <a:latin typeface="Times New Roman"/>
                <a:cs typeface="Times New Roman"/>
              </a:rPr>
              <a:t> </a:t>
            </a:r>
            <a:r>
              <a:rPr sz="2400" spc="45" dirty="0">
                <a:latin typeface="Times New Roman"/>
                <a:cs typeface="Times New Roman"/>
              </a:rPr>
              <a:t>Software</a:t>
            </a:r>
            <a:r>
              <a:rPr sz="2400" spc="-70" dirty="0">
                <a:latin typeface="Times New Roman"/>
                <a:cs typeface="Times New Roman"/>
              </a:rPr>
              <a:t> </a:t>
            </a:r>
            <a:r>
              <a:rPr sz="2400" spc="114" dirty="0">
                <a:latin typeface="Times New Roman"/>
                <a:cs typeface="Times New Roman"/>
              </a:rPr>
              <a:t>Components</a:t>
            </a:r>
            <a:r>
              <a:rPr sz="2400" spc="-110" dirty="0">
                <a:latin typeface="Times New Roman"/>
                <a:cs typeface="Times New Roman"/>
              </a:rPr>
              <a:t> </a:t>
            </a:r>
            <a:r>
              <a:rPr sz="2400" spc="145" dirty="0">
                <a:latin typeface="Times New Roman"/>
                <a:cs typeface="Times New Roman"/>
              </a:rPr>
              <a:t>on</a:t>
            </a:r>
            <a:r>
              <a:rPr sz="2400" spc="-40" dirty="0">
                <a:latin typeface="Times New Roman"/>
                <a:cs typeface="Times New Roman"/>
              </a:rPr>
              <a:t> </a:t>
            </a:r>
            <a:r>
              <a:rPr sz="2400" spc="50" dirty="0">
                <a:latin typeface="Times New Roman"/>
                <a:cs typeface="Times New Roman"/>
              </a:rPr>
              <a:t>Project-Specific</a:t>
            </a:r>
            <a:endParaRPr sz="2400">
              <a:latin typeface="Times New Roman"/>
              <a:cs typeface="Times New Roman"/>
            </a:endParaRPr>
          </a:p>
          <a:p>
            <a:pPr marL="652780">
              <a:lnSpc>
                <a:spcPts val="2595"/>
              </a:lnSpc>
            </a:pPr>
            <a:r>
              <a:rPr sz="2400" spc="75" dirty="0">
                <a:latin typeface="Times New Roman"/>
                <a:cs typeface="Times New Roman"/>
              </a:rPr>
              <a:t>Diagrams</a:t>
            </a:r>
            <a:endParaRPr sz="2400">
              <a:latin typeface="Times New Roman"/>
              <a:cs typeface="Times New Roman"/>
            </a:endParaRPr>
          </a:p>
          <a:p>
            <a:pPr marL="652780" marR="128905" lvl="1" indent="-247015">
              <a:lnSpc>
                <a:spcPct val="80000"/>
              </a:lnSpc>
              <a:spcBef>
                <a:spcPts val="575"/>
              </a:spcBef>
              <a:buClr>
                <a:srgbClr val="0E6EC5"/>
              </a:buClr>
              <a:buSzPct val="85416"/>
              <a:buFont typeface="Arial"/>
              <a:buChar char=""/>
              <a:tabLst>
                <a:tab pos="653415" algn="l"/>
              </a:tabLst>
            </a:pPr>
            <a:r>
              <a:rPr sz="2400" spc="40" dirty="0">
                <a:latin typeface="Times New Roman"/>
                <a:cs typeface="Times New Roman"/>
              </a:rPr>
              <a:t>Focus</a:t>
            </a:r>
            <a:r>
              <a:rPr sz="2400" spc="-90" dirty="0">
                <a:latin typeface="Times New Roman"/>
                <a:cs typeface="Times New Roman"/>
              </a:rPr>
              <a:t> </a:t>
            </a:r>
            <a:r>
              <a:rPr sz="2400" spc="145" dirty="0">
                <a:latin typeface="Times New Roman"/>
                <a:cs typeface="Times New Roman"/>
              </a:rPr>
              <a:t>on</a:t>
            </a:r>
            <a:r>
              <a:rPr sz="2400" spc="-35" dirty="0">
                <a:latin typeface="Times New Roman"/>
                <a:cs typeface="Times New Roman"/>
              </a:rPr>
              <a:t> </a:t>
            </a:r>
            <a:r>
              <a:rPr sz="2400" spc="80" dirty="0">
                <a:latin typeface="Times New Roman"/>
                <a:cs typeface="Times New Roman"/>
              </a:rPr>
              <a:t>Nodes</a:t>
            </a:r>
            <a:r>
              <a:rPr sz="2400" spc="-95" dirty="0">
                <a:latin typeface="Times New Roman"/>
                <a:cs typeface="Times New Roman"/>
              </a:rPr>
              <a:t> </a:t>
            </a:r>
            <a:r>
              <a:rPr sz="2400" spc="145" dirty="0">
                <a:latin typeface="Times New Roman"/>
                <a:cs typeface="Times New Roman"/>
              </a:rPr>
              <a:t>and</a:t>
            </a:r>
            <a:r>
              <a:rPr sz="2400" dirty="0">
                <a:latin typeface="Times New Roman"/>
                <a:cs typeface="Times New Roman"/>
              </a:rPr>
              <a:t> </a:t>
            </a:r>
            <a:r>
              <a:rPr sz="2400" spc="105" dirty="0">
                <a:latin typeface="Times New Roman"/>
                <a:cs typeface="Times New Roman"/>
              </a:rPr>
              <a:t>Communication</a:t>
            </a:r>
            <a:r>
              <a:rPr sz="2400" spc="-75" dirty="0">
                <a:latin typeface="Times New Roman"/>
                <a:cs typeface="Times New Roman"/>
              </a:rPr>
              <a:t> </a:t>
            </a:r>
            <a:r>
              <a:rPr sz="2400" spc="35" dirty="0">
                <a:latin typeface="Times New Roman"/>
                <a:cs typeface="Times New Roman"/>
              </a:rPr>
              <a:t>Associations  </a:t>
            </a:r>
            <a:r>
              <a:rPr sz="2400" spc="145" dirty="0">
                <a:latin typeface="Times New Roman"/>
                <a:cs typeface="Times New Roman"/>
              </a:rPr>
              <a:t>on </a:t>
            </a:r>
            <a:r>
              <a:rPr sz="2400" spc="55" dirty="0">
                <a:latin typeface="Times New Roman"/>
                <a:cs typeface="Times New Roman"/>
              </a:rPr>
              <a:t>Enterprise-Level</a:t>
            </a:r>
            <a:r>
              <a:rPr sz="2400" spc="-185" dirty="0">
                <a:latin typeface="Times New Roman"/>
                <a:cs typeface="Times New Roman"/>
              </a:rPr>
              <a:t> </a:t>
            </a:r>
            <a:r>
              <a:rPr sz="2400" spc="75" dirty="0">
                <a:latin typeface="Times New Roman"/>
                <a:cs typeface="Times New Roman"/>
              </a:rPr>
              <a:t>Diagrams</a:t>
            </a:r>
            <a:endParaRPr sz="2400">
              <a:latin typeface="Times New Roman"/>
              <a:cs typeface="Times New Roman"/>
            </a:endParaRPr>
          </a:p>
          <a:p>
            <a:pPr marL="285750" indent="-273050">
              <a:lnSpc>
                <a:spcPct val="100000"/>
              </a:lnSpc>
              <a:buClr>
                <a:srgbClr val="0AD0D9"/>
              </a:buClr>
              <a:buSzPct val="93750"/>
              <a:buFont typeface="Arial"/>
              <a:buChar char=""/>
              <a:tabLst>
                <a:tab pos="286385" algn="l"/>
              </a:tabLst>
            </a:pPr>
            <a:r>
              <a:rPr sz="2400" b="1" spc="160" dirty="0">
                <a:latin typeface="Times New Roman"/>
                <a:cs typeface="Times New Roman"/>
              </a:rPr>
              <a:t>Nodes </a:t>
            </a:r>
            <a:r>
              <a:rPr sz="2400" b="1" spc="145" dirty="0">
                <a:latin typeface="Times New Roman"/>
                <a:cs typeface="Times New Roman"/>
              </a:rPr>
              <a:t>and</a:t>
            </a:r>
            <a:r>
              <a:rPr sz="2400" b="1" spc="-330" dirty="0">
                <a:latin typeface="Times New Roman"/>
                <a:cs typeface="Times New Roman"/>
              </a:rPr>
              <a:t> </a:t>
            </a:r>
            <a:r>
              <a:rPr sz="2400" b="1" spc="160" dirty="0">
                <a:latin typeface="Times New Roman"/>
                <a:cs typeface="Times New Roman"/>
              </a:rPr>
              <a:t>Components</a:t>
            </a:r>
            <a:endParaRPr sz="2400">
              <a:latin typeface="Times New Roman"/>
              <a:cs typeface="Times New Roman"/>
            </a:endParaRPr>
          </a:p>
          <a:p>
            <a:pPr marL="652780" lvl="1" indent="-247015">
              <a:lnSpc>
                <a:spcPct val="100000"/>
              </a:lnSpc>
              <a:buClr>
                <a:srgbClr val="0E6EC5"/>
              </a:buClr>
              <a:buSzPct val="85416"/>
              <a:buFont typeface="Arial"/>
              <a:buChar char=""/>
              <a:tabLst>
                <a:tab pos="653415" algn="l"/>
              </a:tabLst>
            </a:pPr>
            <a:r>
              <a:rPr sz="2400" spc="100" dirty="0">
                <a:latin typeface="Times New Roman"/>
                <a:cs typeface="Times New Roman"/>
              </a:rPr>
              <a:t>Name</a:t>
            </a:r>
            <a:r>
              <a:rPr sz="2400" spc="-70" dirty="0">
                <a:latin typeface="Times New Roman"/>
                <a:cs typeface="Times New Roman"/>
              </a:rPr>
              <a:t> </a:t>
            </a:r>
            <a:r>
              <a:rPr sz="2400" spc="80" dirty="0">
                <a:latin typeface="Times New Roman"/>
                <a:cs typeface="Times New Roman"/>
              </a:rPr>
              <a:t>Nodes</a:t>
            </a:r>
            <a:r>
              <a:rPr sz="2400" spc="-75" dirty="0">
                <a:latin typeface="Times New Roman"/>
                <a:cs typeface="Times New Roman"/>
              </a:rPr>
              <a:t> </a:t>
            </a:r>
            <a:r>
              <a:rPr sz="2400" spc="140" dirty="0">
                <a:latin typeface="Times New Roman"/>
                <a:cs typeface="Times New Roman"/>
              </a:rPr>
              <a:t>With</a:t>
            </a:r>
            <a:r>
              <a:rPr sz="2400" spc="-50" dirty="0">
                <a:latin typeface="Times New Roman"/>
                <a:cs typeface="Times New Roman"/>
              </a:rPr>
              <a:t> </a:t>
            </a:r>
            <a:r>
              <a:rPr sz="2400" spc="60" dirty="0">
                <a:latin typeface="Times New Roman"/>
                <a:cs typeface="Times New Roman"/>
              </a:rPr>
              <a:t>Descriptive</a:t>
            </a:r>
            <a:r>
              <a:rPr sz="2400" spc="-120" dirty="0">
                <a:latin typeface="Times New Roman"/>
                <a:cs typeface="Times New Roman"/>
              </a:rPr>
              <a:t> </a:t>
            </a:r>
            <a:r>
              <a:rPr sz="2400" spc="50" dirty="0">
                <a:latin typeface="Times New Roman"/>
                <a:cs typeface="Times New Roman"/>
              </a:rPr>
              <a:t>Terms</a:t>
            </a:r>
            <a:endParaRPr sz="2400">
              <a:latin typeface="Times New Roman"/>
              <a:cs typeface="Times New Roman"/>
            </a:endParaRPr>
          </a:p>
          <a:p>
            <a:pPr marL="652780" lvl="1" indent="-247015">
              <a:lnSpc>
                <a:spcPct val="100000"/>
              </a:lnSpc>
              <a:buClr>
                <a:srgbClr val="0E6EC5"/>
              </a:buClr>
              <a:buSzPct val="85416"/>
              <a:buFont typeface="Arial"/>
              <a:buChar char=""/>
              <a:tabLst>
                <a:tab pos="653415" algn="l"/>
              </a:tabLst>
            </a:pPr>
            <a:r>
              <a:rPr sz="2400" spc="65" dirty="0">
                <a:latin typeface="Times New Roman"/>
                <a:cs typeface="Times New Roman"/>
              </a:rPr>
              <a:t>Model </a:t>
            </a:r>
            <a:r>
              <a:rPr sz="2400" spc="75" dirty="0">
                <a:latin typeface="Times New Roman"/>
                <a:cs typeface="Times New Roman"/>
              </a:rPr>
              <a:t>Only </a:t>
            </a:r>
            <a:r>
              <a:rPr sz="2400" spc="30" dirty="0">
                <a:latin typeface="Times New Roman"/>
                <a:cs typeface="Times New Roman"/>
              </a:rPr>
              <a:t>Vital </a:t>
            </a:r>
            <a:r>
              <a:rPr sz="2400" spc="45" dirty="0">
                <a:latin typeface="Times New Roman"/>
                <a:cs typeface="Times New Roman"/>
              </a:rPr>
              <a:t>Software</a:t>
            </a:r>
            <a:r>
              <a:rPr sz="2400" spc="-350" dirty="0">
                <a:latin typeface="Times New Roman"/>
                <a:cs typeface="Times New Roman"/>
              </a:rPr>
              <a:t> </a:t>
            </a:r>
            <a:r>
              <a:rPr sz="2400" spc="110" dirty="0">
                <a:latin typeface="Times New Roman"/>
                <a:cs typeface="Times New Roman"/>
              </a:rPr>
              <a:t>Components</a:t>
            </a:r>
            <a:endParaRPr sz="2400">
              <a:latin typeface="Times New Roman"/>
              <a:cs typeface="Times New Roman"/>
            </a:endParaRPr>
          </a:p>
          <a:p>
            <a:pPr marL="652780" lvl="1" indent="-247015">
              <a:lnSpc>
                <a:spcPct val="100000"/>
              </a:lnSpc>
              <a:buClr>
                <a:srgbClr val="0E6EC5"/>
              </a:buClr>
              <a:buSzPct val="85416"/>
              <a:buFont typeface="Arial"/>
              <a:buChar char=""/>
              <a:tabLst>
                <a:tab pos="653415" algn="l"/>
              </a:tabLst>
            </a:pPr>
            <a:r>
              <a:rPr sz="2400" spc="15" dirty="0">
                <a:latin typeface="Times New Roman"/>
                <a:cs typeface="Times New Roman"/>
              </a:rPr>
              <a:t>Apply</a:t>
            </a:r>
            <a:r>
              <a:rPr sz="2400" spc="-85" dirty="0">
                <a:latin typeface="Times New Roman"/>
                <a:cs typeface="Times New Roman"/>
              </a:rPr>
              <a:t> </a:t>
            </a:r>
            <a:r>
              <a:rPr sz="2400" spc="90" dirty="0">
                <a:latin typeface="Times New Roman"/>
                <a:cs typeface="Times New Roman"/>
              </a:rPr>
              <a:t>Consistent</a:t>
            </a:r>
            <a:r>
              <a:rPr sz="2400" spc="-60" dirty="0">
                <a:latin typeface="Times New Roman"/>
                <a:cs typeface="Times New Roman"/>
              </a:rPr>
              <a:t> </a:t>
            </a:r>
            <a:r>
              <a:rPr sz="2400" spc="70" dirty="0">
                <a:latin typeface="Times New Roman"/>
                <a:cs typeface="Times New Roman"/>
              </a:rPr>
              <a:t>Stereotypes</a:t>
            </a:r>
            <a:r>
              <a:rPr sz="2400" spc="-70" dirty="0">
                <a:latin typeface="Times New Roman"/>
                <a:cs typeface="Times New Roman"/>
              </a:rPr>
              <a:t> </a:t>
            </a:r>
            <a:r>
              <a:rPr sz="2400" spc="120" dirty="0">
                <a:latin typeface="Times New Roman"/>
                <a:cs typeface="Times New Roman"/>
              </a:rPr>
              <a:t>to</a:t>
            </a:r>
            <a:r>
              <a:rPr sz="2400" spc="-60" dirty="0">
                <a:latin typeface="Times New Roman"/>
                <a:cs typeface="Times New Roman"/>
              </a:rPr>
              <a:t> </a:t>
            </a:r>
            <a:r>
              <a:rPr sz="2400" spc="110" dirty="0">
                <a:latin typeface="Times New Roman"/>
                <a:cs typeface="Times New Roman"/>
              </a:rPr>
              <a:t>Components</a:t>
            </a:r>
            <a:endParaRPr sz="2400">
              <a:latin typeface="Times New Roman"/>
              <a:cs typeface="Times New Roman"/>
            </a:endParaRPr>
          </a:p>
          <a:p>
            <a:pPr marL="652780" lvl="1" indent="-247015">
              <a:lnSpc>
                <a:spcPct val="100000"/>
              </a:lnSpc>
              <a:buClr>
                <a:srgbClr val="0E6EC5"/>
              </a:buClr>
              <a:buSzPct val="85416"/>
              <a:buFont typeface="Arial"/>
              <a:buChar char=""/>
              <a:tabLst>
                <a:tab pos="653415" algn="l"/>
              </a:tabLst>
            </a:pPr>
            <a:r>
              <a:rPr sz="2400" spc="15" dirty="0">
                <a:latin typeface="Times New Roman"/>
                <a:cs typeface="Times New Roman"/>
              </a:rPr>
              <a:t>Apply </a:t>
            </a:r>
            <a:r>
              <a:rPr sz="2400" spc="30" dirty="0">
                <a:latin typeface="Times New Roman"/>
                <a:cs typeface="Times New Roman"/>
              </a:rPr>
              <a:t>Visual </a:t>
            </a:r>
            <a:r>
              <a:rPr sz="2400" spc="70" dirty="0">
                <a:latin typeface="Times New Roman"/>
                <a:cs typeface="Times New Roman"/>
              </a:rPr>
              <a:t>Stereotypes </a:t>
            </a:r>
            <a:r>
              <a:rPr sz="2400" spc="120" dirty="0">
                <a:latin typeface="Times New Roman"/>
                <a:cs typeface="Times New Roman"/>
              </a:rPr>
              <a:t>to</a:t>
            </a:r>
            <a:r>
              <a:rPr sz="2400" spc="-400" dirty="0">
                <a:latin typeface="Times New Roman"/>
                <a:cs typeface="Times New Roman"/>
              </a:rPr>
              <a:t> </a:t>
            </a:r>
            <a:r>
              <a:rPr sz="2400" spc="75" dirty="0">
                <a:latin typeface="Times New Roman"/>
                <a:cs typeface="Times New Roman"/>
              </a:rPr>
              <a:t>Nodes</a:t>
            </a:r>
            <a:endParaRPr sz="2400">
              <a:latin typeface="Times New Roman"/>
              <a:cs typeface="Times New Roman"/>
            </a:endParaRPr>
          </a:p>
          <a:p>
            <a:pPr marL="285750" indent="-273050">
              <a:lnSpc>
                <a:spcPct val="100000"/>
              </a:lnSpc>
              <a:buClr>
                <a:srgbClr val="0AD0D9"/>
              </a:buClr>
              <a:buSzPct val="93750"/>
              <a:buFont typeface="Arial"/>
              <a:buChar char=""/>
              <a:tabLst>
                <a:tab pos="286385" algn="l"/>
              </a:tabLst>
            </a:pPr>
            <a:r>
              <a:rPr sz="2400" b="1" spc="175" dirty="0">
                <a:latin typeface="Times New Roman"/>
                <a:cs typeface="Times New Roman"/>
              </a:rPr>
              <a:t>Dependencies</a:t>
            </a:r>
            <a:r>
              <a:rPr sz="2400" b="1" spc="-150" dirty="0">
                <a:latin typeface="Times New Roman"/>
                <a:cs typeface="Times New Roman"/>
              </a:rPr>
              <a:t> </a:t>
            </a:r>
            <a:r>
              <a:rPr sz="2400" b="1" spc="145" dirty="0">
                <a:latin typeface="Times New Roman"/>
                <a:cs typeface="Times New Roman"/>
              </a:rPr>
              <a:t>and</a:t>
            </a:r>
            <a:r>
              <a:rPr sz="2400" b="1" spc="-20" dirty="0">
                <a:latin typeface="Times New Roman"/>
                <a:cs typeface="Times New Roman"/>
              </a:rPr>
              <a:t> </a:t>
            </a:r>
            <a:r>
              <a:rPr sz="2400" b="1" spc="145" dirty="0">
                <a:latin typeface="Times New Roman"/>
                <a:cs typeface="Times New Roman"/>
              </a:rPr>
              <a:t>Communication</a:t>
            </a:r>
            <a:r>
              <a:rPr sz="2400" b="1" spc="-75" dirty="0">
                <a:latin typeface="Times New Roman"/>
                <a:cs typeface="Times New Roman"/>
              </a:rPr>
              <a:t> </a:t>
            </a:r>
            <a:r>
              <a:rPr sz="2400" b="1" spc="130" dirty="0">
                <a:latin typeface="Times New Roman"/>
                <a:cs typeface="Times New Roman"/>
              </a:rPr>
              <a:t>Associations</a:t>
            </a:r>
            <a:endParaRPr sz="2400">
              <a:latin typeface="Times New Roman"/>
              <a:cs typeface="Times New Roman"/>
            </a:endParaRPr>
          </a:p>
          <a:p>
            <a:pPr marL="652780" lvl="1" indent="-247015">
              <a:lnSpc>
                <a:spcPct val="100000"/>
              </a:lnSpc>
              <a:spcBef>
                <a:spcPts val="5"/>
              </a:spcBef>
              <a:buClr>
                <a:srgbClr val="0E6EC5"/>
              </a:buClr>
              <a:buSzPct val="85416"/>
              <a:buFont typeface="Arial"/>
              <a:buChar char=""/>
              <a:tabLst>
                <a:tab pos="653415" algn="l"/>
              </a:tabLst>
            </a:pPr>
            <a:r>
              <a:rPr sz="2400" spc="90" dirty="0">
                <a:latin typeface="Times New Roman"/>
                <a:cs typeface="Times New Roman"/>
              </a:rPr>
              <a:t>Indicate </a:t>
            </a:r>
            <a:r>
              <a:rPr sz="2400" spc="105" dirty="0">
                <a:latin typeface="Times New Roman"/>
                <a:cs typeface="Times New Roman"/>
              </a:rPr>
              <a:t>Communication </a:t>
            </a:r>
            <a:r>
              <a:rPr sz="2400" spc="65" dirty="0">
                <a:latin typeface="Times New Roman"/>
                <a:cs typeface="Times New Roman"/>
              </a:rPr>
              <a:t>Protocols</a:t>
            </a:r>
            <a:r>
              <a:rPr sz="2400" spc="-409" dirty="0">
                <a:latin typeface="Times New Roman"/>
                <a:cs typeface="Times New Roman"/>
              </a:rPr>
              <a:t> </a:t>
            </a:r>
            <a:r>
              <a:rPr sz="2400" spc="-10" dirty="0">
                <a:latin typeface="Times New Roman"/>
                <a:cs typeface="Times New Roman"/>
              </a:rPr>
              <a:t>Via </a:t>
            </a:r>
            <a:r>
              <a:rPr sz="2400" spc="60" dirty="0">
                <a:latin typeface="Times New Roman"/>
                <a:cs typeface="Times New Roman"/>
              </a:rPr>
              <a:t>Stereotypes</a:t>
            </a:r>
            <a:endParaRPr sz="2400">
              <a:latin typeface="Times New Roman"/>
              <a:cs typeface="Times New Roman"/>
            </a:endParaRPr>
          </a:p>
          <a:p>
            <a:pPr marL="652780" marR="965200" lvl="1" indent="-247015">
              <a:lnSpc>
                <a:spcPts val="2300"/>
              </a:lnSpc>
              <a:spcBef>
                <a:spcPts val="560"/>
              </a:spcBef>
              <a:buClr>
                <a:srgbClr val="0E6EC5"/>
              </a:buClr>
              <a:buSzPct val="85416"/>
              <a:buFont typeface="Arial"/>
              <a:buChar char=""/>
              <a:tabLst>
                <a:tab pos="653415" algn="l"/>
              </a:tabLst>
            </a:pPr>
            <a:r>
              <a:rPr sz="2400" spc="65" dirty="0">
                <a:latin typeface="Times New Roman"/>
                <a:cs typeface="Times New Roman"/>
              </a:rPr>
              <a:t>Model </a:t>
            </a:r>
            <a:r>
              <a:rPr sz="2400" spc="75" dirty="0">
                <a:latin typeface="Times New Roman"/>
                <a:cs typeface="Times New Roman"/>
              </a:rPr>
              <a:t>Only </a:t>
            </a:r>
            <a:r>
              <a:rPr sz="2400" spc="50" dirty="0">
                <a:latin typeface="Times New Roman"/>
                <a:cs typeface="Times New Roman"/>
              </a:rPr>
              <a:t>Critical </a:t>
            </a:r>
            <a:r>
              <a:rPr sz="2400" spc="95" dirty="0">
                <a:latin typeface="Times New Roman"/>
                <a:cs typeface="Times New Roman"/>
              </a:rPr>
              <a:t>Dependencies</a:t>
            </a:r>
            <a:r>
              <a:rPr sz="2400" spc="-300" dirty="0">
                <a:latin typeface="Times New Roman"/>
                <a:cs typeface="Times New Roman"/>
              </a:rPr>
              <a:t> </a:t>
            </a:r>
            <a:r>
              <a:rPr sz="2400" spc="20" dirty="0">
                <a:latin typeface="Times New Roman"/>
                <a:cs typeface="Times New Roman"/>
              </a:rPr>
              <a:t>Between  </a:t>
            </a:r>
            <a:r>
              <a:rPr sz="2400" spc="110" dirty="0">
                <a:latin typeface="Times New Roman"/>
                <a:cs typeface="Times New Roman"/>
              </a:rPr>
              <a:t>Components</a:t>
            </a:r>
            <a:endParaRPr sz="2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914005" cy="3845283"/>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125" dirty="0">
                <a:latin typeface="Times New Roman"/>
                <a:cs typeface="Times New Roman"/>
              </a:rPr>
              <a:t>A</a:t>
            </a:r>
            <a:r>
              <a:rPr sz="2600" spc="-100" dirty="0">
                <a:latin typeface="Times New Roman"/>
                <a:cs typeface="Times New Roman"/>
              </a:rPr>
              <a:t> </a:t>
            </a:r>
            <a:r>
              <a:rPr sz="2600" spc="140" dirty="0">
                <a:latin typeface="Times New Roman"/>
                <a:cs typeface="Times New Roman"/>
              </a:rPr>
              <a:t>component</a:t>
            </a:r>
            <a:r>
              <a:rPr sz="2600" spc="-105" dirty="0">
                <a:latin typeface="Times New Roman"/>
                <a:cs typeface="Times New Roman"/>
              </a:rPr>
              <a:t> </a:t>
            </a:r>
            <a:r>
              <a:rPr sz="2600" spc="75" dirty="0">
                <a:latin typeface="Times New Roman"/>
                <a:cs typeface="Times New Roman"/>
              </a:rPr>
              <a:t>may</a:t>
            </a:r>
            <a:r>
              <a:rPr sz="2600" spc="-65" dirty="0">
                <a:latin typeface="Times New Roman"/>
                <a:cs typeface="Times New Roman"/>
              </a:rPr>
              <a:t> </a:t>
            </a:r>
            <a:r>
              <a:rPr sz="2600" spc="114" dirty="0">
                <a:latin typeface="Times New Roman"/>
                <a:cs typeface="Times New Roman"/>
              </a:rPr>
              <a:t>be</a:t>
            </a:r>
            <a:r>
              <a:rPr sz="2600" spc="-80" dirty="0">
                <a:latin typeface="Times New Roman"/>
                <a:cs typeface="Times New Roman"/>
              </a:rPr>
              <a:t> </a:t>
            </a:r>
            <a:r>
              <a:rPr sz="2600" b="1" spc="125" dirty="0">
                <a:latin typeface="Times New Roman"/>
                <a:cs typeface="Times New Roman"/>
              </a:rPr>
              <a:t>replaced</a:t>
            </a:r>
            <a:r>
              <a:rPr sz="2600" b="1" spc="-20" dirty="0">
                <a:latin typeface="Times New Roman"/>
                <a:cs typeface="Times New Roman"/>
              </a:rPr>
              <a:t> </a:t>
            </a:r>
            <a:r>
              <a:rPr sz="2600" spc="35" dirty="0">
                <a:latin typeface="Times New Roman"/>
                <a:cs typeface="Times New Roman"/>
              </a:rPr>
              <a:t>by</a:t>
            </a:r>
            <a:r>
              <a:rPr sz="2600" spc="-130" dirty="0">
                <a:latin typeface="Times New Roman"/>
                <a:cs typeface="Times New Roman"/>
              </a:rPr>
              <a:t> </a:t>
            </a:r>
            <a:r>
              <a:rPr sz="2600" spc="145" dirty="0">
                <a:latin typeface="Times New Roman"/>
                <a:cs typeface="Times New Roman"/>
              </a:rPr>
              <a:t>another</a:t>
            </a:r>
            <a:r>
              <a:rPr sz="2600" spc="-95" dirty="0">
                <a:latin typeface="Times New Roman"/>
                <a:cs typeface="Times New Roman"/>
              </a:rPr>
              <a:t> </a:t>
            </a:r>
            <a:r>
              <a:rPr sz="2600" spc="-25" dirty="0">
                <a:latin typeface="Times New Roman"/>
                <a:cs typeface="Times New Roman"/>
              </a:rPr>
              <a:t>if</a:t>
            </a:r>
            <a:r>
              <a:rPr sz="2600" spc="-15" dirty="0">
                <a:latin typeface="Times New Roman"/>
                <a:cs typeface="Times New Roman"/>
              </a:rPr>
              <a:t> </a:t>
            </a:r>
            <a:r>
              <a:rPr sz="2600" spc="160" dirty="0">
                <a:latin typeface="Times New Roman"/>
                <a:cs typeface="Times New Roman"/>
              </a:rPr>
              <a:t>and</a:t>
            </a:r>
            <a:r>
              <a:rPr sz="2600" spc="-65" dirty="0">
                <a:latin typeface="Times New Roman"/>
                <a:cs typeface="Times New Roman"/>
              </a:rPr>
              <a:t> </a:t>
            </a:r>
            <a:r>
              <a:rPr sz="2600" spc="-40" dirty="0">
                <a:latin typeface="Times New Roman"/>
                <a:cs typeface="Times New Roman"/>
              </a:rPr>
              <a:t>only  </a:t>
            </a:r>
            <a:r>
              <a:rPr sz="2600" spc="-25" dirty="0">
                <a:latin typeface="Times New Roman"/>
                <a:cs typeface="Times New Roman"/>
              </a:rPr>
              <a:t>if</a:t>
            </a:r>
            <a:r>
              <a:rPr sz="2600" spc="15" dirty="0">
                <a:latin typeface="Times New Roman"/>
                <a:cs typeface="Times New Roman"/>
              </a:rPr>
              <a:t> </a:t>
            </a:r>
            <a:r>
              <a:rPr sz="2600" spc="125" dirty="0">
                <a:latin typeface="Times New Roman"/>
                <a:cs typeface="Times New Roman"/>
              </a:rPr>
              <a:t>their</a:t>
            </a:r>
            <a:r>
              <a:rPr sz="2600" spc="-125" dirty="0">
                <a:latin typeface="Times New Roman"/>
                <a:cs typeface="Times New Roman"/>
              </a:rPr>
              <a:t> </a:t>
            </a:r>
            <a:r>
              <a:rPr sz="2600" spc="90" dirty="0">
                <a:latin typeface="Times New Roman"/>
                <a:cs typeface="Times New Roman"/>
              </a:rPr>
              <a:t>provided</a:t>
            </a:r>
            <a:r>
              <a:rPr sz="2600" spc="-85"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110" dirty="0">
                <a:latin typeface="Times New Roman"/>
                <a:cs typeface="Times New Roman"/>
              </a:rPr>
              <a:t>required</a:t>
            </a:r>
            <a:r>
              <a:rPr sz="2600" spc="-5" dirty="0">
                <a:latin typeface="Times New Roman"/>
                <a:cs typeface="Times New Roman"/>
              </a:rPr>
              <a:t> </a:t>
            </a:r>
            <a:r>
              <a:rPr sz="2600" spc="75" dirty="0">
                <a:latin typeface="Times New Roman"/>
                <a:cs typeface="Times New Roman"/>
              </a:rPr>
              <a:t>interfaces</a:t>
            </a:r>
            <a:r>
              <a:rPr sz="2600" spc="-125" dirty="0">
                <a:latin typeface="Times New Roman"/>
                <a:cs typeface="Times New Roman"/>
              </a:rPr>
              <a:t> </a:t>
            </a:r>
            <a:r>
              <a:rPr sz="2600" spc="90" dirty="0">
                <a:latin typeface="Times New Roman"/>
                <a:cs typeface="Times New Roman"/>
              </a:rPr>
              <a:t>are</a:t>
            </a:r>
            <a:r>
              <a:rPr sz="2600" spc="-65" dirty="0">
                <a:latin typeface="Times New Roman"/>
                <a:cs typeface="Times New Roman"/>
              </a:rPr>
              <a:t> </a:t>
            </a:r>
            <a:r>
              <a:rPr sz="2600" spc="80" dirty="0">
                <a:latin typeface="Times New Roman"/>
                <a:cs typeface="Times New Roman"/>
              </a:rPr>
              <a:t>identical.</a:t>
            </a:r>
            <a:endParaRPr sz="2600" dirty="0">
              <a:latin typeface="Times New Roman"/>
              <a:cs typeface="Times New Roman"/>
            </a:endParaRPr>
          </a:p>
          <a:p>
            <a:pPr marL="285115" marR="709295" indent="-272415">
              <a:lnSpc>
                <a:spcPct val="100000"/>
              </a:lnSpc>
              <a:spcBef>
                <a:spcPts val="625"/>
              </a:spcBef>
              <a:buClr>
                <a:srgbClr val="0AD0D9"/>
              </a:buClr>
              <a:buSzPct val="94230"/>
              <a:buFont typeface="Arial"/>
              <a:buChar char=""/>
              <a:tabLst>
                <a:tab pos="285750" algn="l"/>
              </a:tabLst>
            </a:pPr>
            <a:r>
              <a:rPr sz="2600" spc="65" dirty="0">
                <a:latin typeface="Times New Roman"/>
                <a:cs typeface="Times New Roman"/>
              </a:rPr>
              <a:t>This</a:t>
            </a:r>
            <a:r>
              <a:rPr sz="2600" spc="-55" dirty="0">
                <a:latin typeface="Times New Roman"/>
                <a:cs typeface="Times New Roman"/>
              </a:rPr>
              <a:t> </a:t>
            </a:r>
            <a:r>
              <a:rPr lang="en-US" sz="2600" spc="-55" dirty="0">
                <a:latin typeface="Times New Roman"/>
                <a:cs typeface="Times New Roman"/>
              </a:rPr>
              <a:t>idea </a:t>
            </a:r>
            <a:r>
              <a:rPr sz="2600" spc="120" dirty="0">
                <a:latin typeface="Times New Roman"/>
                <a:cs typeface="Times New Roman"/>
              </a:rPr>
              <a:t>promotes </a:t>
            </a:r>
            <a:r>
              <a:rPr sz="2600" b="1" spc="125" dirty="0">
                <a:latin typeface="Times New Roman"/>
                <a:cs typeface="Times New Roman"/>
              </a:rPr>
              <a:t>software</a:t>
            </a:r>
            <a:r>
              <a:rPr sz="2600" b="1" spc="-360" dirty="0">
                <a:latin typeface="Times New Roman"/>
                <a:cs typeface="Times New Roman"/>
              </a:rPr>
              <a:t> </a:t>
            </a:r>
            <a:r>
              <a:rPr sz="2600" b="1" spc="130" dirty="0">
                <a:latin typeface="Times New Roman"/>
                <a:cs typeface="Times New Roman"/>
              </a:rPr>
              <a:t>reuse</a:t>
            </a:r>
            <a:r>
              <a:rPr sz="2600" spc="130" dirty="0">
                <a:latin typeface="Times New Roman"/>
                <a:cs typeface="Times New Roman"/>
              </a:rPr>
              <a:t>.</a:t>
            </a:r>
            <a:endParaRPr sz="2600" dirty="0">
              <a:latin typeface="Times New Roman"/>
              <a:cs typeface="Times New Roman"/>
            </a:endParaRPr>
          </a:p>
          <a:p>
            <a:pPr marL="285115" marR="268605" indent="-272415">
              <a:lnSpc>
                <a:spcPct val="100000"/>
              </a:lnSpc>
              <a:spcBef>
                <a:spcPts val="625"/>
              </a:spcBef>
              <a:buClr>
                <a:srgbClr val="0AD0D9"/>
              </a:buClr>
              <a:buSzPct val="94230"/>
              <a:buFont typeface="Arial"/>
              <a:buChar char=""/>
              <a:tabLst>
                <a:tab pos="285750" algn="l"/>
              </a:tabLst>
            </a:pPr>
            <a:r>
              <a:rPr sz="2600" spc="-15" dirty="0">
                <a:latin typeface="Times New Roman"/>
                <a:cs typeface="Times New Roman"/>
              </a:rPr>
              <a:t>UML</a:t>
            </a:r>
            <a:r>
              <a:rPr sz="2600" spc="-80" dirty="0">
                <a:latin typeface="Times New Roman"/>
                <a:cs typeface="Times New Roman"/>
              </a:rPr>
              <a:t> </a:t>
            </a:r>
            <a:r>
              <a:rPr sz="2600" spc="60" dirty="0">
                <a:latin typeface="Times New Roman"/>
                <a:cs typeface="Times New Roman"/>
              </a:rPr>
              <a:t>places</a:t>
            </a:r>
            <a:r>
              <a:rPr sz="2600" spc="-65" dirty="0">
                <a:latin typeface="Times New Roman"/>
                <a:cs typeface="Times New Roman"/>
              </a:rPr>
              <a:t> </a:t>
            </a:r>
            <a:r>
              <a:rPr sz="2600" b="1" spc="240" dirty="0">
                <a:latin typeface="Times New Roman"/>
                <a:cs typeface="Times New Roman"/>
              </a:rPr>
              <a:t>no</a:t>
            </a:r>
            <a:r>
              <a:rPr sz="2600" b="1" spc="-140" dirty="0">
                <a:latin typeface="Times New Roman"/>
                <a:cs typeface="Times New Roman"/>
              </a:rPr>
              <a:t> </a:t>
            </a:r>
            <a:r>
              <a:rPr sz="2600" b="1" spc="135" dirty="0">
                <a:latin typeface="Times New Roman"/>
                <a:cs typeface="Times New Roman"/>
              </a:rPr>
              <a:t>restriction</a:t>
            </a:r>
            <a:r>
              <a:rPr sz="2600" b="1" spc="-160" dirty="0">
                <a:latin typeface="Times New Roman"/>
                <a:cs typeface="Times New Roman"/>
              </a:rPr>
              <a:t> </a:t>
            </a:r>
            <a:r>
              <a:rPr sz="2600" b="1" spc="240" dirty="0">
                <a:latin typeface="Times New Roman"/>
                <a:cs typeface="Times New Roman"/>
              </a:rPr>
              <a:t>on</a:t>
            </a:r>
            <a:r>
              <a:rPr sz="2600" b="1" spc="-105" dirty="0">
                <a:latin typeface="Times New Roman"/>
                <a:cs typeface="Times New Roman"/>
              </a:rPr>
              <a:t> </a:t>
            </a:r>
            <a:r>
              <a:rPr sz="2600" b="1" spc="200" dirty="0">
                <a:latin typeface="Times New Roman"/>
                <a:cs typeface="Times New Roman"/>
              </a:rPr>
              <a:t>the</a:t>
            </a:r>
            <a:r>
              <a:rPr sz="2600" b="1" spc="-150" dirty="0">
                <a:latin typeface="Times New Roman"/>
                <a:cs typeface="Times New Roman"/>
              </a:rPr>
              <a:t> </a:t>
            </a:r>
            <a:r>
              <a:rPr sz="2600" b="1" spc="95" dirty="0">
                <a:latin typeface="Times New Roman"/>
                <a:cs typeface="Times New Roman"/>
              </a:rPr>
              <a:t>granularity</a:t>
            </a:r>
            <a:r>
              <a:rPr sz="2600" b="1" spc="-100" dirty="0">
                <a:latin typeface="Times New Roman"/>
                <a:cs typeface="Times New Roman"/>
              </a:rPr>
              <a:t> </a:t>
            </a:r>
            <a:r>
              <a:rPr sz="2600" spc="20" dirty="0">
                <a:latin typeface="Times New Roman"/>
                <a:cs typeface="Times New Roman"/>
              </a:rPr>
              <a:t>of</a:t>
            </a:r>
            <a:r>
              <a:rPr sz="2600" spc="-30" dirty="0">
                <a:latin typeface="Times New Roman"/>
                <a:cs typeface="Times New Roman"/>
              </a:rPr>
              <a:t> </a:t>
            </a:r>
            <a:r>
              <a:rPr sz="2600" spc="-330" dirty="0">
                <a:latin typeface="Times New Roman"/>
                <a:cs typeface="Times New Roman"/>
              </a:rPr>
              <a:t>a  </a:t>
            </a:r>
            <a:r>
              <a:rPr sz="2600" spc="130" dirty="0">
                <a:latin typeface="Times New Roman"/>
                <a:cs typeface="Times New Roman"/>
              </a:rPr>
              <a:t>component.</a:t>
            </a:r>
            <a:r>
              <a:rPr sz="2600" spc="-90" dirty="0">
                <a:latin typeface="Times New Roman"/>
                <a:cs typeface="Times New Roman"/>
              </a:rPr>
              <a:t> </a:t>
            </a:r>
            <a:r>
              <a:rPr sz="2600" spc="85" dirty="0">
                <a:latin typeface="Times New Roman"/>
                <a:cs typeface="Times New Roman"/>
              </a:rPr>
              <a:t>Thus,</a:t>
            </a:r>
            <a:r>
              <a:rPr sz="2600" spc="-80" dirty="0">
                <a:latin typeface="Times New Roman"/>
                <a:cs typeface="Times New Roman"/>
              </a:rPr>
              <a:t> </a:t>
            </a:r>
            <a:r>
              <a:rPr sz="2600" spc="95" dirty="0">
                <a:latin typeface="Times New Roman"/>
                <a:cs typeface="Times New Roman"/>
              </a:rPr>
              <a:t>a</a:t>
            </a:r>
            <a:r>
              <a:rPr sz="2600" spc="-145" dirty="0">
                <a:latin typeface="Times New Roman"/>
                <a:cs typeface="Times New Roman"/>
              </a:rPr>
              <a:t> </a:t>
            </a:r>
            <a:r>
              <a:rPr sz="2600" spc="140" dirty="0">
                <a:latin typeface="Times New Roman"/>
                <a:cs typeface="Times New Roman"/>
              </a:rPr>
              <a:t>component</a:t>
            </a:r>
            <a:r>
              <a:rPr sz="2600" spc="-90" dirty="0">
                <a:latin typeface="Times New Roman"/>
                <a:cs typeface="Times New Roman"/>
              </a:rPr>
              <a:t> </a:t>
            </a:r>
            <a:r>
              <a:rPr sz="2600" spc="75" dirty="0">
                <a:latin typeface="Times New Roman"/>
                <a:cs typeface="Times New Roman"/>
              </a:rPr>
              <a:t>may</a:t>
            </a:r>
            <a:r>
              <a:rPr sz="2600" spc="-90" dirty="0">
                <a:latin typeface="Times New Roman"/>
                <a:cs typeface="Times New Roman"/>
              </a:rPr>
              <a:t> </a:t>
            </a:r>
            <a:r>
              <a:rPr sz="2600" spc="114" dirty="0">
                <a:latin typeface="Times New Roman"/>
                <a:cs typeface="Times New Roman"/>
              </a:rPr>
              <a:t>be</a:t>
            </a:r>
            <a:r>
              <a:rPr sz="2600" spc="-120" dirty="0">
                <a:latin typeface="Times New Roman"/>
                <a:cs typeface="Times New Roman"/>
              </a:rPr>
              <a:t> </a:t>
            </a:r>
            <a:r>
              <a:rPr sz="2600" spc="65" dirty="0">
                <a:latin typeface="Times New Roman"/>
                <a:cs typeface="Times New Roman"/>
              </a:rPr>
              <a:t>as</a:t>
            </a:r>
            <a:r>
              <a:rPr sz="2600" spc="-114" dirty="0">
                <a:latin typeface="Times New Roman"/>
                <a:cs typeface="Times New Roman"/>
              </a:rPr>
              <a:t> </a:t>
            </a:r>
            <a:r>
              <a:rPr sz="2600" spc="75" dirty="0">
                <a:latin typeface="Times New Roman"/>
                <a:cs typeface="Times New Roman"/>
              </a:rPr>
              <a:t>small</a:t>
            </a:r>
            <a:r>
              <a:rPr sz="2600" spc="-90" dirty="0">
                <a:latin typeface="Times New Roman"/>
                <a:cs typeface="Times New Roman"/>
              </a:rPr>
              <a:t> </a:t>
            </a:r>
            <a:r>
              <a:rPr sz="2600" spc="65" dirty="0">
                <a:latin typeface="Times New Roman"/>
                <a:cs typeface="Times New Roman"/>
              </a:rPr>
              <a:t>as  </a:t>
            </a:r>
            <a:r>
              <a:rPr sz="2600" spc="95" dirty="0">
                <a:latin typeface="Times New Roman"/>
                <a:cs typeface="Times New Roman"/>
              </a:rPr>
              <a:t>a</a:t>
            </a:r>
            <a:r>
              <a:rPr sz="2600" spc="-70" dirty="0">
                <a:latin typeface="Times New Roman"/>
                <a:cs typeface="Times New Roman"/>
              </a:rPr>
              <a:t> </a:t>
            </a:r>
            <a:r>
              <a:rPr sz="2600" i="1" spc="-100" dirty="0">
                <a:latin typeface="Georgia"/>
                <a:cs typeface="Georgia"/>
              </a:rPr>
              <a:t>figures-to-words</a:t>
            </a:r>
            <a:r>
              <a:rPr sz="2600" i="1" spc="-30" dirty="0">
                <a:latin typeface="Georgia"/>
                <a:cs typeface="Georgia"/>
              </a:rPr>
              <a:t> </a:t>
            </a:r>
            <a:r>
              <a:rPr sz="2600" i="1" spc="-95" dirty="0">
                <a:latin typeface="Georgia"/>
                <a:cs typeface="Georgia"/>
              </a:rPr>
              <a:t>converter</a:t>
            </a:r>
            <a:r>
              <a:rPr sz="2600" spc="-95" dirty="0">
                <a:latin typeface="Times New Roman"/>
                <a:cs typeface="Times New Roman"/>
              </a:rPr>
              <a:t>, </a:t>
            </a:r>
            <a:r>
              <a:rPr sz="2600" spc="114" dirty="0">
                <a:latin typeface="Times New Roman"/>
                <a:cs typeface="Times New Roman"/>
              </a:rPr>
              <a:t>or</a:t>
            </a:r>
            <a:r>
              <a:rPr sz="2600" spc="-165" dirty="0">
                <a:latin typeface="Times New Roman"/>
                <a:cs typeface="Times New Roman"/>
              </a:rPr>
              <a:t> </a:t>
            </a:r>
            <a:r>
              <a:rPr sz="2600" spc="65" dirty="0">
                <a:latin typeface="Times New Roman"/>
                <a:cs typeface="Times New Roman"/>
              </a:rPr>
              <a:t>as</a:t>
            </a:r>
            <a:r>
              <a:rPr sz="2600" spc="-50" dirty="0">
                <a:latin typeface="Times New Roman"/>
                <a:cs typeface="Times New Roman"/>
              </a:rPr>
              <a:t> </a:t>
            </a:r>
            <a:r>
              <a:rPr sz="2600" spc="45" dirty="0">
                <a:latin typeface="Times New Roman"/>
                <a:cs typeface="Times New Roman"/>
              </a:rPr>
              <a:t>large</a:t>
            </a:r>
            <a:r>
              <a:rPr sz="2600" spc="-125" dirty="0">
                <a:latin typeface="Times New Roman"/>
                <a:cs typeface="Times New Roman"/>
              </a:rPr>
              <a:t> </a:t>
            </a:r>
            <a:r>
              <a:rPr sz="2600" spc="65" dirty="0">
                <a:latin typeface="Times New Roman"/>
                <a:cs typeface="Times New Roman"/>
              </a:rPr>
              <a:t>as</a:t>
            </a:r>
            <a:r>
              <a:rPr sz="2600" spc="-125" dirty="0">
                <a:latin typeface="Times New Roman"/>
                <a:cs typeface="Times New Roman"/>
              </a:rPr>
              <a:t> </a:t>
            </a:r>
            <a:r>
              <a:rPr sz="2600" spc="155" dirty="0">
                <a:latin typeface="Times New Roman"/>
                <a:cs typeface="Times New Roman"/>
              </a:rPr>
              <a:t>an</a:t>
            </a:r>
            <a:endParaRPr sz="2600" dirty="0">
              <a:latin typeface="Times New Roman"/>
              <a:cs typeface="Times New Roman"/>
            </a:endParaRPr>
          </a:p>
          <a:p>
            <a:pPr marL="285115">
              <a:lnSpc>
                <a:spcPct val="100000"/>
              </a:lnSpc>
            </a:pPr>
            <a:r>
              <a:rPr sz="2600" spc="114" dirty="0">
                <a:latin typeface="Times New Roman"/>
                <a:cs typeface="Times New Roman"/>
              </a:rPr>
              <a:t>entire </a:t>
            </a:r>
            <a:r>
              <a:rPr sz="2600" i="1" spc="-60" dirty="0">
                <a:latin typeface="Georgia"/>
                <a:cs typeface="Georgia"/>
              </a:rPr>
              <a:t>document </a:t>
            </a:r>
            <a:r>
              <a:rPr sz="2600" i="1" spc="-105" dirty="0">
                <a:latin typeface="Georgia"/>
                <a:cs typeface="Georgia"/>
              </a:rPr>
              <a:t>management</a:t>
            </a:r>
            <a:r>
              <a:rPr sz="2600" i="1" spc="-165" dirty="0">
                <a:latin typeface="Georgia"/>
                <a:cs typeface="Georgia"/>
              </a:rPr>
              <a:t> </a:t>
            </a:r>
            <a:r>
              <a:rPr sz="2600" i="1" spc="-60" dirty="0">
                <a:latin typeface="Georgia"/>
                <a:cs typeface="Georgia"/>
              </a:rPr>
              <a:t>system</a:t>
            </a:r>
            <a:r>
              <a:rPr sz="2600" spc="-60" dirty="0">
                <a:latin typeface="Times New Roman"/>
                <a:cs typeface="Times New Roman"/>
              </a:rPr>
              <a:t>.</a:t>
            </a:r>
            <a:endParaRPr sz="2600" dirty="0">
              <a:latin typeface="Times New Roman"/>
              <a:cs typeface="Times New Roman"/>
            </a:endParaRPr>
          </a:p>
          <a:p>
            <a:pPr marL="285115" marR="1856739" indent="-272415">
              <a:lnSpc>
                <a:spcPct val="100000"/>
              </a:lnSpc>
              <a:spcBef>
                <a:spcPts val="625"/>
              </a:spcBef>
              <a:buClr>
                <a:srgbClr val="0AD0D9"/>
              </a:buClr>
              <a:buSzPct val="94230"/>
              <a:buFont typeface="Arial"/>
              <a:buChar char=""/>
              <a:tabLst>
                <a:tab pos="285750" algn="l"/>
              </a:tabLst>
            </a:pPr>
            <a:r>
              <a:rPr sz="2600" spc="80" dirty="0">
                <a:latin typeface="Times New Roman"/>
                <a:cs typeface="Times New Roman"/>
              </a:rPr>
              <a:t>Such</a:t>
            </a:r>
            <a:r>
              <a:rPr sz="2600" spc="-130" dirty="0">
                <a:latin typeface="Times New Roman"/>
                <a:cs typeface="Times New Roman"/>
              </a:rPr>
              <a:t> </a:t>
            </a:r>
            <a:r>
              <a:rPr sz="2600" spc="80" dirty="0">
                <a:latin typeface="Times New Roman"/>
                <a:cs typeface="Times New Roman"/>
              </a:rPr>
              <a:t>assemblies</a:t>
            </a:r>
            <a:r>
              <a:rPr sz="2600" spc="-140" dirty="0">
                <a:latin typeface="Times New Roman"/>
                <a:cs typeface="Times New Roman"/>
              </a:rPr>
              <a:t> </a:t>
            </a:r>
            <a:r>
              <a:rPr sz="2600" spc="90" dirty="0">
                <a:latin typeface="Times New Roman"/>
                <a:cs typeface="Times New Roman"/>
              </a:rPr>
              <a:t>are</a:t>
            </a:r>
            <a:r>
              <a:rPr sz="2600" spc="-70" dirty="0">
                <a:latin typeface="Times New Roman"/>
                <a:cs typeface="Times New Roman"/>
              </a:rPr>
              <a:t> </a:t>
            </a:r>
            <a:r>
              <a:rPr sz="2600" spc="95" dirty="0">
                <a:latin typeface="Times New Roman"/>
                <a:cs typeface="Times New Roman"/>
              </a:rPr>
              <a:t>illustrated</a:t>
            </a:r>
            <a:r>
              <a:rPr sz="2600" spc="-50" dirty="0">
                <a:latin typeface="Times New Roman"/>
                <a:cs typeface="Times New Roman"/>
              </a:rPr>
              <a:t> </a:t>
            </a:r>
            <a:r>
              <a:rPr sz="2600" spc="40" dirty="0">
                <a:latin typeface="Times New Roman"/>
                <a:cs typeface="Times New Roman"/>
              </a:rPr>
              <a:t>by</a:t>
            </a:r>
            <a:r>
              <a:rPr sz="2600" spc="-75" dirty="0">
                <a:latin typeface="Times New Roman"/>
                <a:cs typeface="Times New Roman"/>
              </a:rPr>
              <a:t> </a:t>
            </a:r>
            <a:r>
              <a:rPr sz="2600" spc="60" dirty="0">
                <a:latin typeface="Times New Roman"/>
                <a:cs typeface="Times New Roman"/>
              </a:rPr>
              <a:t>means  </a:t>
            </a:r>
            <a:r>
              <a:rPr sz="2600" spc="20" dirty="0">
                <a:latin typeface="Times New Roman"/>
                <a:cs typeface="Times New Roman"/>
              </a:rPr>
              <a:t>of </a:t>
            </a:r>
            <a:r>
              <a:rPr sz="2600" b="1" spc="200" dirty="0">
                <a:latin typeface="Times New Roman"/>
                <a:cs typeface="Times New Roman"/>
              </a:rPr>
              <a:t>component</a:t>
            </a:r>
            <a:r>
              <a:rPr sz="2600" b="1" spc="-150" dirty="0">
                <a:latin typeface="Times New Roman"/>
                <a:cs typeface="Times New Roman"/>
              </a:rPr>
              <a:t> </a:t>
            </a:r>
            <a:r>
              <a:rPr sz="2600" b="1" spc="105" dirty="0">
                <a:latin typeface="Times New Roman"/>
                <a:cs typeface="Times New Roman"/>
              </a:rPr>
              <a:t>diagrams</a:t>
            </a:r>
            <a:r>
              <a:rPr sz="2600" spc="105" dirty="0">
                <a:latin typeface="Times New Roman"/>
                <a:cs typeface="Times New Roman"/>
              </a:rPr>
              <a:t>.</a:t>
            </a:r>
            <a:endParaRPr sz="2600" dirty="0">
              <a:latin typeface="Times New Roman"/>
              <a:cs typeface="Times New Roman"/>
            </a:endParaRPr>
          </a:p>
        </p:txBody>
      </p:sp>
      <p:sp>
        <p:nvSpPr>
          <p:cNvPr id="8" name="object 8"/>
          <p:cNvSpPr txBox="1">
            <a:spLocks noGrp="1"/>
          </p:cNvSpPr>
          <p:nvPr>
            <p:ph type="title"/>
          </p:nvPr>
        </p:nvSpPr>
        <p:spPr>
          <a:xfrm>
            <a:off x="444500" y="263397"/>
            <a:ext cx="5193030" cy="848360"/>
          </a:xfrm>
          <a:prstGeom prst="rect">
            <a:avLst/>
          </a:prstGeom>
        </p:spPr>
        <p:txBody>
          <a:bodyPr vert="horz" wrap="square" lIns="0" tIns="12700" rIns="0" bIns="0" rtlCol="0">
            <a:spAutoFit/>
          </a:bodyPr>
          <a:lstStyle/>
          <a:p>
            <a:pPr marL="12700">
              <a:lnSpc>
                <a:spcPct val="100000"/>
              </a:lnSpc>
              <a:spcBef>
                <a:spcPts val="100"/>
              </a:spcBef>
            </a:pPr>
            <a:r>
              <a:rPr sz="5400" spc="-240" dirty="0"/>
              <a:t>Component</a:t>
            </a:r>
            <a:r>
              <a:rPr sz="5400" spc="-315" dirty="0"/>
              <a:t> </a:t>
            </a:r>
            <a:r>
              <a:rPr sz="5400" spc="-280" dirty="0"/>
              <a:t>(UML)</a:t>
            </a:r>
            <a:endParaRPr sz="5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2106295" cy="788035"/>
          </a:xfrm>
          <a:prstGeom prst="rect">
            <a:avLst/>
          </a:prstGeom>
        </p:spPr>
        <p:txBody>
          <a:bodyPr vert="horz" wrap="square" lIns="0" tIns="12700" rIns="0" bIns="0" rtlCol="0">
            <a:spAutoFit/>
          </a:bodyPr>
          <a:lstStyle/>
          <a:p>
            <a:pPr marL="12700">
              <a:lnSpc>
                <a:spcPct val="100000"/>
              </a:lnSpc>
              <a:spcBef>
                <a:spcPts val="100"/>
              </a:spcBef>
            </a:pPr>
            <a:r>
              <a:rPr sz="5000" spc="-445" dirty="0"/>
              <a:t>Package</a:t>
            </a:r>
            <a:endParaRPr sz="5000"/>
          </a:p>
        </p:txBody>
      </p:sp>
      <p:sp>
        <p:nvSpPr>
          <p:cNvPr id="8" name="object 8"/>
          <p:cNvSpPr txBox="1"/>
          <p:nvPr/>
        </p:nvSpPr>
        <p:spPr>
          <a:xfrm>
            <a:off x="535940" y="1154938"/>
            <a:ext cx="7813675" cy="12947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75" dirty="0">
                <a:latin typeface="Times New Roman"/>
                <a:cs typeface="Times New Roman"/>
              </a:rPr>
              <a:t>General </a:t>
            </a:r>
            <a:r>
              <a:rPr sz="2600" spc="120" dirty="0">
                <a:latin typeface="Times New Roman"/>
                <a:cs typeface="Times New Roman"/>
              </a:rPr>
              <a:t>purpose </a:t>
            </a:r>
            <a:r>
              <a:rPr sz="2600" spc="125" dirty="0">
                <a:latin typeface="Times New Roman"/>
                <a:cs typeface="Times New Roman"/>
              </a:rPr>
              <a:t>mechanism </a:t>
            </a:r>
            <a:r>
              <a:rPr sz="2600" spc="50" dirty="0">
                <a:latin typeface="Times New Roman"/>
                <a:cs typeface="Times New Roman"/>
              </a:rPr>
              <a:t>for </a:t>
            </a:r>
            <a:r>
              <a:rPr sz="2600" spc="85" dirty="0">
                <a:latin typeface="Times New Roman"/>
                <a:cs typeface="Times New Roman"/>
              </a:rPr>
              <a:t>organizing </a:t>
            </a:r>
            <a:r>
              <a:rPr sz="2600" spc="-285" dirty="0">
                <a:latin typeface="Times New Roman"/>
                <a:cs typeface="Times New Roman"/>
              </a:rPr>
              <a:t>elements  </a:t>
            </a:r>
            <a:r>
              <a:rPr sz="2600" spc="120" dirty="0">
                <a:latin typeface="Times New Roman"/>
                <a:cs typeface="Times New Roman"/>
              </a:rPr>
              <a:t>into</a:t>
            </a:r>
            <a:r>
              <a:rPr sz="2600" spc="-145" dirty="0">
                <a:latin typeface="Times New Roman"/>
                <a:cs typeface="Times New Roman"/>
              </a:rPr>
              <a:t> </a:t>
            </a:r>
            <a:r>
              <a:rPr sz="2600" spc="100" dirty="0">
                <a:latin typeface="Times New Roman"/>
                <a:cs typeface="Times New Roman"/>
              </a:rPr>
              <a:t>groups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spc="85" dirty="0">
                <a:latin typeface="Times New Roman"/>
                <a:cs typeface="Times New Roman"/>
              </a:rPr>
              <a:t>Can</a:t>
            </a:r>
            <a:r>
              <a:rPr sz="2600" spc="-110" dirty="0">
                <a:latin typeface="Times New Roman"/>
                <a:cs typeface="Times New Roman"/>
              </a:rPr>
              <a:t> </a:t>
            </a:r>
            <a:r>
              <a:rPr sz="2600" spc="110" dirty="0">
                <a:latin typeface="Times New Roman"/>
                <a:cs typeface="Times New Roman"/>
              </a:rPr>
              <a:t>group</a:t>
            </a:r>
            <a:r>
              <a:rPr sz="2600" spc="-150" dirty="0">
                <a:latin typeface="Times New Roman"/>
                <a:cs typeface="Times New Roman"/>
              </a:rPr>
              <a:t> </a:t>
            </a:r>
            <a:r>
              <a:rPr sz="2600" spc="45" dirty="0">
                <a:latin typeface="Times New Roman"/>
                <a:cs typeface="Times New Roman"/>
              </a:rPr>
              <a:t>classes</a:t>
            </a:r>
            <a:r>
              <a:rPr sz="2600" spc="-135" dirty="0">
                <a:latin typeface="Times New Roman"/>
                <a:cs typeface="Times New Roman"/>
              </a:rPr>
              <a:t> </a:t>
            </a:r>
            <a:r>
              <a:rPr sz="2600" spc="114" dirty="0">
                <a:latin typeface="Times New Roman"/>
                <a:cs typeface="Times New Roman"/>
              </a:rPr>
              <a:t>or</a:t>
            </a:r>
            <a:r>
              <a:rPr sz="2600" spc="-165" dirty="0">
                <a:latin typeface="Times New Roman"/>
                <a:cs typeface="Times New Roman"/>
              </a:rPr>
              <a:t> </a:t>
            </a:r>
            <a:r>
              <a:rPr sz="2600" spc="114" dirty="0">
                <a:latin typeface="Times New Roman"/>
                <a:cs typeface="Times New Roman"/>
              </a:rPr>
              <a:t>components.</a:t>
            </a:r>
            <a:endParaRPr sz="2600">
              <a:latin typeface="Times New Roman"/>
              <a:cs typeface="Times New Roman"/>
            </a:endParaRPr>
          </a:p>
        </p:txBody>
      </p:sp>
      <p:sp>
        <p:nvSpPr>
          <p:cNvPr id="9" name="object 9"/>
          <p:cNvSpPr/>
          <p:nvPr/>
        </p:nvSpPr>
        <p:spPr>
          <a:xfrm>
            <a:off x="2057400" y="4149852"/>
            <a:ext cx="3962400" cy="2133600"/>
          </a:xfrm>
          <a:custGeom>
            <a:avLst/>
            <a:gdLst/>
            <a:ahLst/>
            <a:cxnLst/>
            <a:rect l="l" t="t" r="r" b="b"/>
            <a:pathLst>
              <a:path w="3962400" h="2133600">
                <a:moveTo>
                  <a:pt x="0" y="2133600"/>
                </a:moveTo>
                <a:lnTo>
                  <a:pt x="3962400" y="2133600"/>
                </a:lnTo>
                <a:lnTo>
                  <a:pt x="3962400" y="0"/>
                </a:lnTo>
                <a:lnTo>
                  <a:pt x="0" y="0"/>
                </a:lnTo>
                <a:lnTo>
                  <a:pt x="0" y="2133600"/>
                </a:lnTo>
                <a:close/>
              </a:path>
            </a:pathLst>
          </a:custGeom>
          <a:solidFill>
            <a:srgbClr val="FFFFFF"/>
          </a:solidFill>
        </p:spPr>
        <p:txBody>
          <a:bodyPr wrap="square" lIns="0" tIns="0" rIns="0" bIns="0" rtlCol="0"/>
          <a:lstStyle/>
          <a:p>
            <a:endParaRPr/>
          </a:p>
        </p:txBody>
      </p:sp>
      <p:sp>
        <p:nvSpPr>
          <p:cNvPr id="10" name="object 10"/>
          <p:cNvSpPr/>
          <p:nvPr/>
        </p:nvSpPr>
        <p:spPr>
          <a:xfrm>
            <a:off x="2057400" y="4149852"/>
            <a:ext cx="3962400" cy="2133600"/>
          </a:xfrm>
          <a:custGeom>
            <a:avLst/>
            <a:gdLst/>
            <a:ahLst/>
            <a:cxnLst/>
            <a:rect l="l" t="t" r="r" b="b"/>
            <a:pathLst>
              <a:path w="3962400" h="2133600">
                <a:moveTo>
                  <a:pt x="0" y="2133600"/>
                </a:moveTo>
                <a:lnTo>
                  <a:pt x="3962400" y="2133600"/>
                </a:lnTo>
                <a:lnTo>
                  <a:pt x="3962400" y="0"/>
                </a:lnTo>
                <a:lnTo>
                  <a:pt x="0" y="0"/>
                </a:lnTo>
                <a:lnTo>
                  <a:pt x="0" y="2133600"/>
                </a:lnTo>
                <a:close/>
              </a:path>
            </a:pathLst>
          </a:custGeom>
          <a:ln w="12192">
            <a:solidFill>
              <a:srgbClr val="000000"/>
            </a:solidFill>
          </a:ln>
        </p:spPr>
        <p:txBody>
          <a:bodyPr wrap="square" lIns="0" tIns="0" rIns="0" bIns="0" rtlCol="0"/>
          <a:lstStyle/>
          <a:p>
            <a:endParaRPr/>
          </a:p>
        </p:txBody>
      </p:sp>
      <p:sp>
        <p:nvSpPr>
          <p:cNvPr id="11" name="object 11"/>
          <p:cNvSpPr txBox="1"/>
          <p:nvPr/>
        </p:nvSpPr>
        <p:spPr>
          <a:xfrm>
            <a:off x="2057400" y="3845052"/>
            <a:ext cx="2133600" cy="304800"/>
          </a:xfrm>
          <a:prstGeom prst="rect">
            <a:avLst/>
          </a:prstGeom>
          <a:solidFill>
            <a:srgbClr val="FFFFFF"/>
          </a:solidFill>
          <a:ln w="12192">
            <a:solidFill>
              <a:srgbClr val="000000"/>
            </a:solidFill>
          </a:ln>
        </p:spPr>
        <p:txBody>
          <a:bodyPr vert="horz" wrap="square" lIns="0" tIns="48895" rIns="0" bIns="0" rtlCol="0">
            <a:spAutoFit/>
          </a:bodyPr>
          <a:lstStyle/>
          <a:p>
            <a:pPr marL="151765">
              <a:lnSpc>
                <a:spcPct val="100000"/>
              </a:lnSpc>
              <a:spcBef>
                <a:spcPts val="385"/>
              </a:spcBef>
            </a:pPr>
            <a:r>
              <a:rPr sz="1600" spc="-5" dirty="0">
                <a:latin typeface="Arial"/>
                <a:cs typeface="Arial"/>
              </a:rPr>
              <a:t>Package</a:t>
            </a:r>
            <a:r>
              <a:rPr sz="1600" spc="-25" dirty="0">
                <a:latin typeface="Arial"/>
                <a:cs typeface="Arial"/>
              </a:rPr>
              <a:t> </a:t>
            </a:r>
            <a:r>
              <a:rPr sz="1600" spc="-5" dirty="0">
                <a:latin typeface="Arial"/>
                <a:cs typeface="Arial"/>
              </a:rPr>
              <a:t>Name</a:t>
            </a:r>
            <a:endParaRPr sz="1600">
              <a:latin typeface="Arial"/>
              <a:cs typeface="Arial"/>
            </a:endParaRPr>
          </a:p>
        </p:txBody>
      </p:sp>
      <p:sp>
        <p:nvSpPr>
          <p:cNvPr id="12" name="object 12"/>
          <p:cNvSpPr/>
          <p:nvPr/>
        </p:nvSpPr>
        <p:spPr>
          <a:xfrm>
            <a:off x="2667000" y="4759452"/>
            <a:ext cx="762000" cy="381000"/>
          </a:xfrm>
          <a:custGeom>
            <a:avLst/>
            <a:gdLst/>
            <a:ahLst/>
            <a:cxnLst/>
            <a:rect l="l" t="t" r="r" b="b"/>
            <a:pathLst>
              <a:path w="762000" h="381000">
                <a:moveTo>
                  <a:pt x="0" y="381000"/>
                </a:moveTo>
                <a:lnTo>
                  <a:pt x="762000" y="381000"/>
                </a:lnTo>
                <a:lnTo>
                  <a:pt x="762000" y="0"/>
                </a:lnTo>
                <a:lnTo>
                  <a:pt x="0" y="0"/>
                </a:lnTo>
                <a:lnTo>
                  <a:pt x="0" y="381000"/>
                </a:lnTo>
                <a:close/>
              </a:path>
            </a:pathLst>
          </a:custGeom>
          <a:solidFill>
            <a:srgbClr val="FFFFFF"/>
          </a:solidFill>
        </p:spPr>
        <p:txBody>
          <a:bodyPr wrap="square" lIns="0" tIns="0" rIns="0" bIns="0" rtlCol="0"/>
          <a:lstStyle/>
          <a:p>
            <a:endParaRPr/>
          </a:p>
        </p:txBody>
      </p:sp>
      <p:sp>
        <p:nvSpPr>
          <p:cNvPr id="13" name="object 13"/>
          <p:cNvSpPr/>
          <p:nvPr/>
        </p:nvSpPr>
        <p:spPr>
          <a:xfrm>
            <a:off x="2667000" y="4759452"/>
            <a:ext cx="762000" cy="381000"/>
          </a:xfrm>
          <a:custGeom>
            <a:avLst/>
            <a:gdLst/>
            <a:ahLst/>
            <a:cxnLst/>
            <a:rect l="l" t="t" r="r" b="b"/>
            <a:pathLst>
              <a:path w="762000" h="381000">
                <a:moveTo>
                  <a:pt x="0" y="381000"/>
                </a:moveTo>
                <a:lnTo>
                  <a:pt x="762000" y="381000"/>
                </a:lnTo>
                <a:lnTo>
                  <a:pt x="762000" y="0"/>
                </a:lnTo>
                <a:lnTo>
                  <a:pt x="0" y="0"/>
                </a:lnTo>
                <a:lnTo>
                  <a:pt x="0" y="381000"/>
                </a:lnTo>
                <a:close/>
              </a:path>
            </a:pathLst>
          </a:custGeom>
          <a:ln w="12192">
            <a:solidFill>
              <a:srgbClr val="000000"/>
            </a:solidFill>
          </a:ln>
        </p:spPr>
        <p:txBody>
          <a:bodyPr wrap="square" lIns="0" tIns="0" rIns="0" bIns="0" rtlCol="0"/>
          <a:lstStyle/>
          <a:p>
            <a:endParaRPr/>
          </a:p>
        </p:txBody>
      </p:sp>
      <p:sp>
        <p:nvSpPr>
          <p:cNvPr id="14" name="object 14"/>
          <p:cNvSpPr/>
          <p:nvPr/>
        </p:nvSpPr>
        <p:spPr>
          <a:xfrm>
            <a:off x="4114800" y="4759452"/>
            <a:ext cx="990600" cy="381000"/>
          </a:xfrm>
          <a:custGeom>
            <a:avLst/>
            <a:gdLst/>
            <a:ahLst/>
            <a:cxnLst/>
            <a:rect l="l" t="t" r="r" b="b"/>
            <a:pathLst>
              <a:path w="990600" h="381000">
                <a:moveTo>
                  <a:pt x="0" y="381000"/>
                </a:moveTo>
                <a:lnTo>
                  <a:pt x="990600" y="381000"/>
                </a:lnTo>
                <a:lnTo>
                  <a:pt x="990600" y="0"/>
                </a:lnTo>
                <a:lnTo>
                  <a:pt x="0" y="0"/>
                </a:lnTo>
                <a:lnTo>
                  <a:pt x="0" y="381000"/>
                </a:lnTo>
                <a:close/>
              </a:path>
            </a:pathLst>
          </a:custGeom>
          <a:solidFill>
            <a:srgbClr val="FFFFFF"/>
          </a:solidFill>
        </p:spPr>
        <p:txBody>
          <a:bodyPr wrap="square" lIns="0" tIns="0" rIns="0" bIns="0" rtlCol="0"/>
          <a:lstStyle/>
          <a:p>
            <a:endParaRPr/>
          </a:p>
        </p:txBody>
      </p:sp>
      <p:sp>
        <p:nvSpPr>
          <p:cNvPr id="15" name="object 15"/>
          <p:cNvSpPr/>
          <p:nvPr/>
        </p:nvSpPr>
        <p:spPr>
          <a:xfrm>
            <a:off x="4114800" y="4759452"/>
            <a:ext cx="990600" cy="381000"/>
          </a:xfrm>
          <a:custGeom>
            <a:avLst/>
            <a:gdLst/>
            <a:ahLst/>
            <a:cxnLst/>
            <a:rect l="l" t="t" r="r" b="b"/>
            <a:pathLst>
              <a:path w="990600" h="381000">
                <a:moveTo>
                  <a:pt x="0" y="381000"/>
                </a:moveTo>
                <a:lnTo>
                  <a:pt x="990600" y="381000"/>
                </a:lnTo>
                <a:lnTo>
                  <a:pt x="990600" y="0"/>
                </a:lnTo>
                <a:lnTo>
                  <a:pt x="0" y="0"/>
                </a:lnTo>
                <a:lnTo>
                  <a:pt x="0" y="381000"/>
                </a:lnTo>
                <a:close/>
              </a:path>
            </a:pathLst>
          </a:custGeom>
          <a:ln w="12192">
            <a:solidFill>
              <a:srgbClr val="000000"/>
            </a:solidFill>
          </a:ln>
        </p:spPr>
        <p:txBody>
          <a:bodyPr wrap="square" lIns="0" tIns="0" rIns="0" bIns="0" rtlCol="0"/>
          <a:lstStyle/>
          <a:p>
            <a:endParaRPr/>
          </a:p>
        </p:txBody>
      </p:sp>
      <p:sp>
        <p:nvSpPr>
          <p:cNvPr id="16" name="object 16"/>
          <p:cNvSpPr/>
          <p:nvPr/>
        </p:nvSpPr>
        <p:spPr>
          <a:xfrm>
            <a:off x="3429000" y="4911852"/>
            <a:ext cx="685800" cy="0"/>
          </a:xfrm>
          <a:custGeom>
            <a:avLst/>
            <a:gdLst/>
            <a:ahLst/>
            <a:cxnLst/>
            <a:rect l="l" t="t" r="r" b="b"/>
            <a:pathLst>
              <a:path w="685800">
                <a:moveTo>
                  <a:pt x="0" y="0"/>
                </a:moveTo>
                <a:lnTo>
                  <a:pt x="685800" y="0"/>
                </a:lnTo>
              </a:path>
            </a:pathLst>
          </a:custGeom>
          <a:ln w="12192">
            <a:solidFill>
              <a:srgbClr val="000000"/>
            </a:solidFill>
          </a:ln>
        </p:spPr>
        <p:txBody>
          <a:bodyPr wrap="square" lIns="0" tIns="0" rIns="0" bIns="0" rtlCol="0"/>
          <a:lstStyle/>
          <a:p>
            <a:endParaRPr/>
          </a:p>
        </p:txBody>
      </p:sp>
      <p:sp>
        <p:nvSpPr>
          <p:cNvPr id="17" name="object 17"/>
          <p:cNvSpPr/>
          <p:nvPr/>
        </p:nvSpPr>
        <p:spPr>
          <a:xfrm>
            <a:off x="3581400" y="5597652"/>
            <a:ext cx="685800" cy="381000"/>
          </a:xfrm>
          <a:custGeom>
            <a:avLst/>
            <a:gdLst/>
            <a:ahLst/>
            <a:cxnLst/>
            <a:rect l="l" t="t" r="r" b="b"/>
            <a:pathLst>
              <a:path w="685800" h="381000">
                <a:moveTo>
                  <a:pt x="0" y="381000"/>
                </a:moveTo>
                <a:lnTo>
                  <a:pt x="685800" y="381000"/>
                </a:lnTo>
                <a:lnTo>
                  <a:pt x="685800" y="0"/>
                </a:lnTo>
                <a:lnTo>
                  <a:pt x="0" y="0"/>
                </a:lnTo>
                <a:lnTo>
                  <a:pt x="0" y="381000"/>
                </a:lnTo>
                <a:close/>
              </a:path>
            </a:pathLst>
          </a:custGeom>
          <a:solidFill>
            <a:srgbClr val="FFFFFF"/>
          </a:solidFill>
        </p:spPr>
        <p:txBody>
          <a:bodyPr wrap="square" lIns="0" tIns="0" rIns="0" bIns="0" rtlCol="0"/>
          <a:lstStyle/>
          <a:p>
            <a:endParaRPr/>
          </a:p>
        </p:txBody>
      </p:sp>
      <p:sp>
        <p:nvSpPr>
          <p:cNvPr id="18" name="object 18"/>
          <p:cNvSpPr/>
          <p:nvPr/>
        </p:nvSpPr>
        <p:spPr>
          <a:xfrm>
            <a:off x="3581400" y="5597652"/>
            <a:ext cx="685800" cy="381000"/>
          </a:xfrm>
          <a:custGeom>
            <a:avLst/>
            <a:gdLst/>
            <a:ahLst/>
            <a:cxnLst/>
            <a:rect l="l" t="t" r="r" b="b"/>
            <a:pathLst>
              <a:path w="685800" h="381000">
                <a:moveTo>
                  <a:pt x="0" y="381000"/>
                </a:moveTo>
                <a:lnTo>
                  <a:pt x="685800" y="381000"/>
                </a:lnTo>
                <a:lnTo>
                  <a:pt x="685800" y="0"/>
                </a:lnTo>
                <a:lnTo>
                  <a:pt x="0" y="0"/>
                </a:lnTo>
                <a:lnTo>
                  <a:pt x="0" y="381000"/>
                </a:lnTo>
                <a:close/>
              </a:path>
            </a:pathLst>
          </a:custGeom>
          <a:ln w="12192">
            <a:solidFill>
              <a:srgbClr val="000000"/>
            </a:solidFill>
          </a:ln>
        </p:spPr>
        <p:txBody>
          <a:bodyPr wrap="square" lIns="0" tIns="0" rIns="0" bIns="0" rtlCol="0"/>
          <a:lstStyle/>
          <a:p>
            <a:endParaRPr/>
          </a:p>
        </p:txBody>
      </p:sp>
      <p:sp>
        <p:nvSpPr>
          <p:cNvPr id="19" name="object 19"/>
          <p:cNvSpPr/>
          <p:nvPr/>
        </p:nvSpPr>
        <p:spPr>
          <a:xfrm>
            <a:off x="3048000" y="5140452"/>
            <a:ext cx="857250" cy="244475"/>
          </a:xfrm>
          <a:custGeom>
            <a:avLst/>
            <a:gdLst/>
            <a:ahLst/>
            <a:cxnLst/>
            <a:rect l="l" t="t" r="r" b="b"/>
            <a:pathLst>
              <a:path w="857250" h="244475">
                <a:moveTo>
                  <a:pt x="0" y="0"/>
                </a:moveTo>
                <a:lnTo>
                  <a:pt x="0" y="92075"/>
                </a:lnTo>
                <a:lnTo>
                  <a:pt x="857250" y="92075"/>
                </a:lnTo>
                <a:lnTo>
                  <a:pt x="857250" y="244475"/>
                </a:lnTo>
              </a:path>
            </a:pathLst>
          </a:custGeom>
          <a:ln w="12191">
            <a:solidFill>
              <a:srgbClr val="000000"/>
            </a:solidFill>
          </a:ln>
        </p:spPr>
        <p:txBody>
          <a:bodyPr wrap="square" lIns="0" tIns="0" rIns="0" bIns="0" rtlCol="0"/>
          <a:lstStyle/>
          <a:p>
            <a:endParaRPr/>
          </a:p>
        </p:txBody>
      </p:sp>
      <p:sp>
        <p:nvSpPr>
          <p:cNvPr id="20" name="object 20"/>
          <p:cNvSpPr/>
          <p:nvPr/>
        </p:nvSpPr>
        <p:spPr>
          <a:xfrm>
            <a:off x="3810000" y="5369052"/>
            <a:ext cx="228600" cy="304800"/>
          </a:xfrm>
          <a:custGeom>
            <a:avLst/>
            <a:gdLst/>
            <a:ahLst/>
            <a:cxnLst/>
            <a:rect l="l" t="t" r="r" b="b"/>
            <a:pathLst>
              <a:path w="228600" h="304800">
                <a:moveTo>
                  <a:pt x="114300" y="0"/>
                </a:moveTo>
                <a:lnTo>
                  <a:pt x="0" y="152400"/>
                </a:lnTo>
                <a:lnTo>
                  <a:pt x="114300" y="304800"/>
                </a:lnTo>
                <a:lnTo>
                  <a:pt x="228600" y="152400"/>
                </a:lnTo>
                <a:lnTo>
                  <a:pt x="114300" y="0"/>
                </a:lnTo>
                <a:close/>
              </a:path>
            </a:pathLst>
          </a:custGeom>
          <a:solidFill>
            <a:srgbClr val="FFFFFF"/>
          </a:solidFill>
        </p:spPr>
        <p:txBody>
          <a:bodyPr wrap="square" lIns="0" tIns="0" rIns="0" bIns="0" rtlCol="0"/>
          <a:lstStyle/>
          <a:p>
            <a:endParaRPr/>
          </a:p>
        </p:txBody>
      </p:sp>
      <p:sp>
        <p:nvSpPr>
          <p:cNvPr id="21" name="object 21"/>
          <p:cNvSpPr/>
          <p:nvPr/>
        </p:nvSpPr>
        <p:spPr>
          <a:xfrm>
            <a:off x="3810000" y="5369052"/>
            <a:ext cx="228600" cy="304800"/>
          </a:xfrm>
          <a:custGeom>
            <a:avLst/>
            <a:gdLst/>
            <a:ahLst/>
            <a:cxnLst/>
            <a:rect l="l" t="t" r="r" b="b"/>
            <a:pathLst>
              <a:path w="228600" h="304800">
                <a:moveTo>
                  <a:pt x="0" y="152400"/>
                </a:moveTo>
                <a:lnTo>
                  <a:pt x="114300" y="0"/>
                </a:lnTo>
                <a:lnTo>
                  <a:pt x="228600" y="152400"/>
                </a:lnTo>
                <a:lnTo>
                  <a:pt x="114300" y="304800"/>
                </a:lnTo>
                <a:lnTo>
                  <a:pt x="0" y="152400"/>
                </a:lnTo>
                <a:close/>
              </a:path>
            </a:pathLst>
          </a:custGeom>
          <a:ln w="12192">
            <a:solidFill>
              <a:srgbClr val="000000"/>
            </a:solidFill>
          </a:ln>
        </p:spPr>
        <p:txBody>
          <a:bodyPr wrap="square" lIns="0" tIns="0" rIns="0" bIns="0" rtlCol="0"/>
          <a:lstStyle/>
          <a:p>
            <a:endParaRPr/>
          </a:p>
        </p:txBody>
      </p:sp>
      <p:sp>
        <p:nvSpPr>
          <p:cNvPr id="22" name="object 22"/>
          <p:cNvSpPr/>
          <p:nvPr/>
        </p:nvSpPr>
        <p:spPr>
          <a:xfrm>
            <a:off x="3924300" y="5140452"/>
            <a:ext cx="685800" cy="228600"/>
          </a:xfrm>
          <a:custGeom>
            <a:avLst/>
            <a:gdLst/>
            <a:ahLst/>
            <a:cxnLst/>
            <a:rect l="l" t="t" r="r" b="b"/>
            <a:pathLst>
              <a:path w="685800" h="228600">
                <a:moveTo>
                  <a:pt x="0" y="228600"/>
                </a:moveTo>
                <a:lnTo>
                  <a:pt x="0" y="114300"/>
                </a:lnTo>
                <a:lnTo>
                  <a:pt x="685800" y="114300"/>
                </a:lnTo>
                <a:lnTo>
                  <a:pt x="685800" y="0"/>
                </a:lnTo>
              </a:path>
            </a:pathLst>
          </a:custGeom>
          <a:ln w="12192">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5367655" cy="788035"/>
          </a:xfrm>
          <a:prstGeom prst="rect">
            <a:avLst/>
          </a:prstGeom>
        </p:spPr>
        <p:txBody>
          <a:bodyPr vert="horz" wrap="square" lIns="0" tIns="12700" rIns="0" bIns="0" rtlCol="0">
            <a:spAutoFit/>
          </a:bodyPr>
          <a:lstStyle/>
          <a:p>
            <a:pPr marL="12700">
              <a:lnSpc>
                <a:spcPct val="100000"/>
              </a:lnSpc>
              <a:spcBef>
                <a:spcPts val="100"/>
              </a:spcBef>
            </a:pPr>
            <a:r>
              <a:rPr sz="5000" spc="-220" dirty="0"/>
              <a:t>Component</a:t>
            </a:r>
            <a:r>
              <a:rPr sz="5000" spc="-315" dirty="0"/>
              <a:t> </a:t>
            </a:r>
            <a:r>
              <a:rPr sz="5000" spc="-275" dirty="0"/>
              <a:t>Diagram</a:t>
            </a:r>
            <a:endParaRPr sz="5000"/>
          </a:p>
        </p:txBody>
      </p:sp>
      <p:sp>
        <p:nvSpPr>
          <p:cNvPr id="8" name="object 8"/>
          <p:cNvSpPr txBox="1"/>
          <p:nvPr/>
        </p:nvSpPr>
        <p:spPr>
          <a:xfrm>
            <a:off x="535940" y="1523998"/>
            <a:ext cx="7184390" cy="1819275"/>
          </a:xfrm>
          <a:prstGeom prst="rect">
            <a:avLst/>
          </a:prstGeom>
        </p:spPr>
        <p:txBody>
          <a:bodyPr vert="horz" wrap="square" lIns="0" tIns="55880" rIns="0" bIns="0" rtlCol="0">
            <a:spAutoFit/>
          </a:bodyPr>
          <a:lstStyle/>
          <a:p>
            <a:pPr marL="285115" indent="-272415">
              <a:lnSpc>
                <a:spcPct val="100000"/>
              </a:lnSpc>
              <a:spcBef>
                <a:spcPts val="440"/>
              </a:spcBef>
              <a:buClr>
                <a:srgbClr val="0AD0D9"/>
              </a:buClr>
              <a:buSzPct val="94642"/>
              <a:buFont typeface="Arial"/>
              <a:buChar char=""/>
              <a:tabLst>
                <a:tab pos="285750" algn="l"/>
              </a:tabLst>
            </a:pPr>
            <a:r>
              <a:rPr sz="2800" spc="35" dirty="0">
                <a:latin typeface="Times New Roman"/>
                <a:cs typeface="Times New Roman"/>
              </a:rPr>
              <a:t>Classes</a:t>
            </a:r>
            <a:endParaRPr sz="2800">
              <a:latin typeface="Times New Roman"/>
              <a:cs typeface="Times New Roman"/>
            </a:endParaRPr>
          </a:p>
          <a:p>
            <a:pPr marL="285115" indent="-272415">
              <a:lnSpc>
                <a:spcPct val="100000"/>
              </a:lnSpc>
              <a:spcBef>
                <a:spcPts val="340"/>
              </a:spcBef>
              <a:buClr>
                <a:srgbClr val="0AD0D9"/>
              </a:buClr>
              <a:buSzPct val="94642"/>
              <a:buFont typeface="Arial"/>
              <a:buChar char=""/>
              <a:tabLst>
                <a:tab pos="285750" algn="l"/>
              </a:tabLst>
            </a:pPr>
            <a:r>
              <a:rPr sz="2800" spc="80" dirty="0">
                <a:latin typeface="Times New Roman"/>
                <a:cs typeface="Times New Roman"/>
              </a:rPr>
              <a:t>Interfaces</a:t>
            </a:r>
            <a:endParaRPr sz="2800">
              <a:latin typeface="Times New Roman"/>
              <a:cs typeface="Times New Roman"/>
            </a:endParaRPr>
          </a:p>
          <a:p>
            <a:pPr marL="285115" marR="5080" indent="-272415">
              <a:lnSpc>
                <a:spcPts val="3020"/>
              </a:lnSpc>
              <a:spcBef>
                <a:spcPts val="720"/>
              </a:spcBef>
              <a:buClr>
                <a:srgbClr val="0AD0D9"/>
              </a:buClr>
              <a:buSzPct val="94642"/>
              <a:buFont typeface="Arial"/>
              <a:buChar char=""/>
              <a:tabLst>
                <a:tab pos="285750" algn="l"/>
              </a:tabLst>
            </a:pPr>
            <a:r>
              <a:rPr sz="2800" spc="85" dirty="0">
                <a:latin typeface="Times New Roman"/>
                <a:cs typeface="Times New Roman"/>
              </a:rPr>
              <a:t>Dependency, </a:t>
            </a:r>
            <a:r>
              <a:rPr sz="2800" spc="90" dirty="0">
                <a:latin typeface="Times New Roman"/>
                <a:cs typeface="Times New Roman"/>
              </a:rPr>
              <a:t>generalization, </a:t>
            </a:r>
            <a:r>
              <a:rPr sz="2800" spc="85" dirty="0">
                <a:latin typeface="Times New Roman"/>
                <a:cs typeface="Times New Roman"/>
              </a:rPr>
              <a:t>association, </a:t>
            </a:r>
            <a:r>
              <a:rPr sz="2800" spc="5" dirty="0">
                <a:latin typeface="Times New Roman"/>
                <a:cs typeface="Times New Roman"/>
              </a:rPr>
              <a:t>and  </a:t>
            </a:r>
            <a:r>
              <a:rPr sz="2800" spc="95" dirty="0">
                <a:latin typeface="Times New Roman"/>
                <a:cs typeface="Times New Roman"/>
              </a:rPr>
              <a:t>realization</a:t>
            </a:r>
            <a:r>
              <a:rPr sz="2800" spc="-75" dirty="0">
                <a:latin typeface="Times New Roman"/>
                <a:cs typeface="Times New Roman"/>
              </a:rPr>
              <a:t> </a:t>
            </a:r>
            <a:r>
              <a:rPr sz="2800" spc="100" dirty="0">
                <a:latin typeface="Times New Roman"/>
                <a:cs typeface="Times New Roman"/>
              </a:rPr>
              <a:t>relationships</a:t>
            </a:r>
            <a:endParaRPr sz="2800">
              <a:latin typeface="Times New Roman"/>
              <a:cs typeface="Times New Roman"/>
            </a:endParaRPr>
          </a:p>
        </p:txBody>
      </p:sp>
      <p:sp>
        <p:nvSpPr>
          <p:cNvPr id="9" name="object 9"/>
          <p:cNvSpPr txBox="1"/>
          <p:nvPr/>
        </p:nvSpPr>
        <p:spPr>
          <a:xfrm>
            <a:off x="535940" y="4768672"/>
            <a:ext cx="7611745" cy="1663917"/>
          </a:xfrm>
          <a:prstGeom prst="rect">
            <a:avLst/>
          </a:prstGeom>
        </p:spPr>
        <p:txBody>
          <a:bodyPr vert="horz" wrap="square" lIns="0" tIns="60325" rIns="0" bIns="0" rtlCol="0">
            <a:spAutoFit/>
          </a:bodyPr>
          <a:lstStyle/>
          <a:p>
            <a:pPr marL="285115" marR="5080" indent="-273050">
              <a:lnSpc>
                <a:spcPts val="3030"/>
              </a:lnSpc>
              <a:spcBef>
                <a:spcPts val="475"/>
              </a:spcBef>
            </a:pPr>
            <a:r>
              <a:rPr sz="2800" spc="40" dirty="0">
                <a:latin typeface="Times New Roman"/>
                <a:cs typeface="Times New Roman"/>
              </a:rPr>
              <a:t>Special</a:t>
            </a:r>
            <a:r>
              <a:rPr sz="2800" spc="-5" dirty="0">
                <a:latin typeface="Times New Roman"/>
                <a:cs typeface="Times New Roman"/>
              </a:rPr>
              <a:t> </a:t>
            </a:r>
            <a:r>
              <a:rPr sz="2800" spc="130" dirty="0">
                <a:latin typeface="Times New Roman"/>
                <a:cs typeface="Times New Roman"/>
              </a:rPr>
              <a:t>kind</a:t>
            </a:r>
            <a:r>
              <a:rPr sz="2800" spc="-70" dirty="0">
                <a:latin typeface="Times New Roman"/>
                <a:cs typeface="Times New Roman"/>
              </a:rPr>
              <a:t> </a:t>
            </a:r>
            <a:r>
              <a:rPr sz="2800" spc="20" dirty="0">
                <a:latin typeface="Times New Roman"/>
                <a:cs typeface="Times New Roman"/>
              </a:rPr>
              <a:t>of</a:t>
            </a:r>
            <a:r>
              <a:rPr sz="2800" spc="-10" dirty="0">
                <a:latin typeface="Times New Roman"/>
                <a:cs typeface="Times New Roman"/>
              </a:rPr>
              <a:t> </a:t>
            </a:r>
            <a:r>
              <a:rPr sz="2800" spc="40" dirty="0">
                <a:latin typeface="Times New Roman"/>
                <a:cs typeface="Times New Roman"/>
              </a:rPr>
              <a:t>class</a:t>
            </a:r>
            <a:r>
              <a:rPr sz="2800" spc="-110" dirty="0">
                <a:latin typeface="Times New Roman"/>
                <a:cs typeface="Times New Roman"/>
              </a:rPr>
              <a:t> </a:t>
            </a:r>
            <a:r>
              <a:rPr sz="2800" spc="100" dirty="0">
                <a:latin typeface="Times New Roman"/>
                <a:cs typeface="Times New Roman"/>
              </a:rPr>
              <a:t>diagram</a:t>
            </a:r>
            <a:r>
              <a:rPr sz="2800" spc="-30" dirty="0">
                <a:latin typeface="Times New Roman"/>
                <a:cs typeface="Times New Roman"/>
              </a:rPr>
              <a:t> </a:t>
            </a:r>
            <a:r>
              <a:rPr sz="2800" spc="70" dirty="0">
                <a:latin typeface="Times New Roman"/>
                <a:cs typeface="Times New Roman"/>
              </a:rPr>
              <a:t>focusing</a:t>
            </a:r>
            <a:r>
              <a:rPr sz="2800" spc="-60" dirty="0">
                <a:latin typeface="Times New Roman"/>
                <a:cs typeface="Times New Roman"/>
              </a:rPr>
              <a:t> </a:t>
            </a:r>
            <a:r>
              <a:rPr sz="2800" spc="170" dirty="0">
                <a:latin typeface="Times New Roman"/>
                <a:cs typeface="Times New Roman"/>
              </a:rPr>
              <a:t>on</a:t>
            </a:r>
            <a:r>
              <a:rPr sz="2800" spc="-100" dirty="0">
                <a:latin typeface="Times New Roman"/>
                <a:cs typeface="Times New Roman"/>
              </a:rPr>
              <a:t> </a:t>
            </a:r>
            <a:r>
              <a:rPr sz="2800" spc="-5" dirty="0">
                <a:latin typeface="Times New Roman"/>
                <a:cs typeface="Times New Roman"/>
              </a:rPr>
              <a:t>system’s  </a:t>
            </a:r>
            <a:r>
              <a:rPr sz="2800" spc="125" dirty="0">
                <a:latin typeface="Times New Roman"/>
                <a:cs typeface="Times New Roman"/>
              </a:rPr>
              <a:t>components.</a:t>
            </a:r>
            <a:endParaRPr lang="en-US" sz="2800" spc="125" dirty="0">
              <a:latin typeface="Times New Roman"/>
              <a:cs typeface="Times New Roman"/>
            </a:endParaRPr>
          </a:p>
          <a:p>
            <a:pPr marL="285115" marR="5080" indent="-273050">
              <a:lnSpc>
                <a:spcPts val="3030"/>
              </a:lnSpc>
              <a:spcBef>
                <a:spcPts val="475"/>
              </a:spcBef>
            </a:pPr>
            <a:r>
              <a:rPr lang="en-US" sz="2800" dirty="0"/>
              <a:t>A component is a logical unit block of the system, a slightly higher abstraction than classes. </a:t>
            </a:r>
            <a:endParaRPr sz="2800" dirty="0">
              <a:latin typeface="Times New Roman"/>
              <a:cs typeface="Times New Roman"/>
            </a:endParaRPr>
          </a:p>
        </p:txBody>
      </p:sp>
      <p:sp>
        <p:nvSpPr>
          <p:cNvPr id="10" name="object 10"/>
          <p:cNvSpPr/>
          <p:nvPr/>
        </p:nvSpPr>
        <p:spPr>
          <a:xfrm>
            <a:off x="4419600" y="3505200"/>
            <a:ext cx="2514600" cy="1219200"/>
          </a:xfrm>
          <a:custGeom>
            <a:avLst/>
            <a:gdLst/>
            <a:ahLst/>
            <a:cxnLst/>
            <a:rect l="l" t="t" r="r" b="b"/>
            <a:pathLst>
              <a:path w="2514600" h="1219200">
                <a:moveTo>
                  <a:pt x="0" y="1219200"/>
                </a:moveTo>
                <a:lnTo>
                  <a:pt x="2514600" y="1219200"/>
                </a:lnTo>
                <a:lnTo>
                  <a:pt x="2514600" y="0"/>
                </a:lnTo>
                <a:lnTo>
                  <a:pt x="0" y="0"/>
                </a:lnTo>
                <a:lnTo>
                  <a:pt x="0" y="1219200"/>
                </a:lnTo>
                <a:close/>
              </a:path>
            </a:pathLst>
          </a:custGeom>
          <a:ln w="12192">
            <a:solidFill>
              <a:srgbClr val="000000"/>
            </a:solidFill>
          </a:ln>
        </p:spPr>
        <p:txBody>
          <a:bodyPr wrap="square" lIns="0" tIns="0" rIns="0" bIns="0" rtlCol="0"/>
          <a:lstStyle/>
          <a:p>
            <a:endParaRPr/>
          </a:p>
        </p:txBody>
      </p:sp>
      <p:sp>
        <p:nvSpPr>
          <p:cNvPr id="11" name="object 11"/>
          <p:cNvSpPr/>
          <p:nvPr/>
        </p:nvSpPr>
        <p:spPr>
          <a:xfrm>
            <a:off x="4055364" y="3733800"/>
            <a:ext cx="669290" cy="228600"/>
          </a:xfrm>
          <a:custGeom>
            <a:avLst/>
            <a:gdLst/>
            <a:ahLst/>
            <a:cxnLst/>
            <a:rect l="l" t="t" r="r" b="b"/>
            <a:pathLst>
              <a:path w="669289" h="228600">
                <a:moveTo>
                  <a:pt x="0" y="228600"/>
                </a:moveTo>
                <a:lnTo>
                  <a:pt x="669036" y="228600"/>
                </a:lnTo>
                <a:lnTo>
                  <a:pt x="669036" y="0"/>
                </a:lnTo>
                <a:lnTo>
                  <a:pt x="0" y="0"/>
                </a:lnTo>
                <a:lnTo>
                  <a:pt x="0" y="228600"/>
                </a:lnTo>
                <a:close/>
              </a:path>
            </a:pathLst>
          </a:custGeom>
          <a:solidFill>
            <a:srgbClr val="FFFFFF"/>
          </a:solidFill>
        </p:spPr>
        <p:txBody>
          <a:bodyPr wrap="square" lIns="0" tIns="0" rIns="0" bIns="0" rtlCol="0"/>
          <a:lstStyle/>
          <a:p>
            <a:endParaRPr/>
          </a:p>
        </p:txBody>
      </p:sp>
      <p:sp>
        <p:nvSpPr>
          <p:cNvPr id="12" name="object 12"/>
          <p:cNvSpPr/>
          <p:nvPr/>
        </p:nvSpPr>
        <p:spPr>
          <a:xfrm>
            <a:off x="4055364" y="3733800"/>
            <a:ext cx="669290" cy="228600"/>
          </a:xfrm>
          <a:custGeom>
            <a:avLst/>
            <a:gdLst/>
            <a:ahLst/>
            <a:cxnLst/>
            <a:rect l="l" t="t" r="r" b="b"/>
            <a:pathLst>
              <a:path w="669289" h="228600">
                <a:moveTo>
                  <a:pt x="0" y="228600"/>
                </a:moveTo>
                <a:lnTo>
                  <a:pt x="669036" y="228600"/>
                </a:lnTo>
                <a:lnTo>
                  <a:pt x="669036" y="0"/>
                </a:lnTo>
                <a:lnTo>
                  <a:pt x="0" y="0"/>
                </a:lnTo>
                <a:lnTo>
                  <a:pt x="0" y="228600"/>
                </a:lnTo>
                <a:close/>
              </a:path>
            </a:pathLst>
          </a:custGeom>
          <a:ln w="12192">
            <a:solidFill>
              <a:srgbClr val="000000"/>
            </a:solidFill>
          </a:ln>
        </p:spPr>
        <p:txBody>
          <a:bodyPr wrap="square" lIns="0" tIns="0" rIns="0" bIns="0" rtlCol="0"/>
          <a:lstStyle/>
          <a:p>
            <a:endParaRPr/>
          </a:p>
        </p:txBody>
      </p:sp>
      <p:sp>
        <p:nvSpPr>
          <p:cNvPr id="13" name="object 13"/>
          <p:cNvSpPr/>
          <p:nvPr/>
        </p:nvSpPr>
        <p:spPr>
          <a:xfrm>
            <a:off x="4055364" y="4191000"/>
            <a:ext cx="669290" cy="228600"/>
          </a:xfrm>
          <a:custGeom>
            <a:avLst/>
            <a:gdLst/>
            <a:ahLst/>
            <a:cxnLst/>
            <a:rect l="l" t="t" r="r" b="b"/>
            <a:pathLst>
              <a:path w="669289" h="228600">
                <a:moveTo>
                  <a:pt x="0" y="228600"/>
                </a:moveTo>
                <a:lnTo>
                  <a:pt x="669036" y="228600"/>
                </a:lnTo>
                <a:lnTo>
                  <a:pt x="669036" y="0"/>
                </a:lnTo>
                <a:lnTo>
                  <a:pt x="0" y="0"/>
                </a:lnTo>
                <a:lnTo>
                  <a:pt x="0" y="228600"/>
                </a:lnTo>
                <a:close/>
              </a:path>
            </a:pathLst>
          </a:custGeom>
          <a:solidFill>
            <a:srgbClr val="FFFFFF"/>
          </a:solidFill>
        </p:spPr>
        <p:txBody>
          <a:bodyPr wrap="square" lIns="0" tIns="0" rIns="0" bIns="0" rtlCol="0"/>
          <a:lstStyle/>
          <a:p>
            <a:endParaRPr/>
          </a:p>
        </p:txBody>
      </p:sp>
      <p:sp>
        <p:nvSpPr>
          <p:cNvPr id="14" name="object 14"/>
          <p:cNvSpPr/>
          <p:nvPr/>
        </p:nvSpPr>
        <p:spPr>
          <a:xfrm>
            <a:off x="4055364" y="4191000"/>
            <a:ext cx="669290" cy="228600"/>
          </a:xfrm>
          <a:custGeom>
            <a:avLst/>
            <a:gdLst/>
            <a:ahLst/>
            <a:cxnLst/>
            <a:rect l="l" t="t" r="r" b="b"/>
            <a:pathLst>
              <a:path w="669289" h="228600">
                <a:moveTo>
                  <a:pt x="0" y="228600"/>
                </a:moveTo>
                <a:lnTo>
                  <a:pt x="669036" y="228600"/>
                </a:lnTo>
                <a:lnTo>
                  <a:pt x="669036" y="0"/>
                </a:lnTo>
                <a:lnTo>
                  <a:pt x="0" y="0"/>
                </a:lnTo>
                <a:lnTo>
                  <a:pt x="0" y="228600"/>
                </a:lnTo>
                <a:close/>
              </a:path>
            </a:pathLst>
          </a:custGeom>
          <a:ln w="12192">
            <a:solidFill>
              <a:srgbClr val="000000"/>
            </a:solidFill>
          </a:ln>
        </p:spPr>
        <p:txBody>
          <a:bodyPr wrap="square" lIns="0" tIns="0" rIns="0" bIns="0" rtlCol="0"/>
          <a:lstStyle/>
          <a:p>
            <a:endParaRPr/>
          </a:p>
        </p:txBody>
      </p:sp>
      <p:sp>
        <p:nvSpPr>
          <p:cNvPr id="15" name="object 15"/>
          <p:cNvSpPr/>
          <p:nvPr/>
        </p:nvSpPr>
        <p:spPr>
          <a:xfrm>
            <a:off x="4901184" y="3476294"/>
            <a:ext cx="1670177" cy="508838"/>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4425696" y="3532454"/>
            <a:ext cx="2502535" cy="300355"/>
          </a:xfrm>
          <a:prstGeom prst="rect">
            <a:avLst/>
          </a:prstGeom>
        </p:spPr>
        <p:txBody>
          <a:bodyPr vert="horz" wrap="square" lIns="0" tIns="12700" rIns="0" bIns="0" rtlCol="0">
            <a:spAutoFit/>
          </a:bodyPr>
          <a:lstStyle/>
          <a:p>
            <a:pPr marL="619125">
              <a:lnSpc>
                <a:spcPct val="100000"/>
              </a:lnSpc>
              <a:spcBef>
                <a:spcPts val="100"/>
              </a:spcBef>
            </a:pPr>
            <a:r>
              <a:rPr sz="1800" spc="-5" dirty="0">
                <a:latin typeface="Arial"/>
                <a:cs typeface="Arial"/>
              </a:rPr>
              <a:t>Example.java</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9409"/>
            <a:ext cx="8394700" cy="631191"/>
          </a:xfrm>
        </p:spPr>
        <p:txBody>
          <a:bodyPr/>
          <a:lstStyle/>
          <a:p>
            <a:r>
              <a:rPr lang="en-US" dirty="0"/>
              <a:t>Component</a:t>
            </a:r>
            <a:br>
              <a:rPr lang="en-US" dirty="0"/>
            </a:br>
            <a:endParaRPr lang="en-US" dirty="0"/>
          </a:p>
        </p:txBody>
      </p:sp>
      <p:sp>
        <p:nvSpPr>
          <p:cNvPr id="3" name="Text Placeholder 2"/>
          <p:cNvSpPr>
            <a:spLocks noGrp="1"/>
          </p:cNvSpPr>
          <p:nvPr>
            <p:ph type="body" idx="1"/>
          </p:nvPr>
        </p:nvSpPr>
        <p:spPr>
          <a:xfrm>
            <a:off x="533400" y="1295400"/>
            <a:ext cx="7769225" cy="1367580"/>
          </a:xfrm>
        </p:spPr>
        <p:txBody>
          <a:bodyPr/>
          <a:lstStyle/>
          <a:p>
            <a:pPr marL="514350" indent="-514350">
              <a:buFont typeface="+mj-lt"/>
              <a:buAutoNum type="arabicPeriod"/>
            </a:pPr>
            <a:r>
              <a:rPr lang="en-US" dirty="0"/>
              <a:t>A rectangle with the component's name</a:t>
            </a:r>
          </a:p>
          <a:p>
            <a:pPr marL="514350" indent="-514350">
              <a:buFont typeface="+mj-lt"/>
              <a:buAutoNum type="arabicPeriod"/>
            </a:pPr>
            <a:r>
              <a:rPr lang="en-US" dirty="0"/>
              <a:t>A rectangle with the component icon Component icon: It is represented as a rectangle with a smaller rectangle in the upper right corner with tabs </a:t>
            </a:r>
          </a:p>
          <a:p>
            <a:pPr marL="514350" indent="-514350">
              <a:buFont typeface="+mj-lt"/>
              <a:buAutoNum type="arabicPeriod"/>
            </a:pPr>
            <a:r>
              <a:rPr lang="en-US" dirty="0"/>
              <a:t>A rectangle with the stereotype text and/or icon</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95400" y="3733800"/>
            <a:ext cx="5295900" cy="1295400"/>
          </a:xfrm>
          <a:prstGeom prst="rect">
            <a:avLst/>
          </a:prstGeom>
        </p:spPr>
      </p:pic>
    </p:spTree>
    <p:extLst>
      <p:ext uri="{BB962C8B-B14F-4D97-AF65-F5344CB8AC3E}">
        <p14:creationId xmlns:p14="http://schemas.microsoft.com/office/powerpoint/2010/main" val="2805526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920</TotalTime>
  <Words>2431</Words>
  <Application>Microsoft Office PowerPoint</Application>
  <PresentationFormat>On-screen Show (4:3)</PresentationFormat>
  <Paragraphs>330</Paragraphs>
  <Slides>58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Georgia</vt:lpstr>
      <vt:lpstr>Graphik</vt:lpstr>
      <vt:lpstr>Open Sans</vt:lpstr>
      <vt:lpstr>Source Sans Pro</vt:lpstr>
      <vt:lpstr>Times New Roman</vt:lpstr>
      <vt:lpstr>Office Theme</vt:lpstr>
      <vt:lpstr>PowerPoint Presentation</vt:lpstr>
      <vt:lpstr>PowerPoint Presentation</vt:lpstr>
      <vt:lpstr>Implementation Diagrams</vt:lpstr>
      <vt:lpstr>Component (UML)</vt:lpstr>
      <vt:lpstr>Component (UML)</vt:lpstr>
      <vt:lpstr>Component (UML)</vt:lpstr>
      <vt:lpstr>Package</vt:lpstr>
      <vt:lpstr>Component Diagram</vt:lpstr>
      <vt:lpstr>Component </vt:lpstr>
      <vt:lpstr>Interface in Component Diagram </vt:lpstr>
      <vt:lpstr>Interface in Component Diagram </vt:lpstr>
      <vt:lpstr>Interfaces</vt:lpstr>
      <vt:lpstr>3 ways to show required and provided interfaces</vt:lpstr>
      <vt:lpstr>3 ways to show classes inside a component</vt:lpstr>
      <vt:lpstr>Component Diagram Example - Using Interface (Order System) </vt:lpstr>
      <vt:lpstr>Port </vt:lpstr>
      <vt:lpstr>Port </vt:lpstr>
      <vt:lpstr>Port</vt:lpstr>
      <vt:lpstr>Relationship</vt:lpstr>
      <vt:lpstr>Assembly Connector </vt:lpstr>
      <vt:lpstr>Delegation Connector </vt:lpstr>
      <vt:lpstr>Delegation Connector </vt:lpstr>
      <vt:lpstr>Example</vt:lpstr>
      <vt:lpstr>UML Component Diagrams</vt:lpstr>
      <vt:lpstr>UML Component Diagrams</vt:lpstr>
      <vt:lpstr>Online Shopping - Components</vt:lpstr>
      <vt:lpstr>Online Shopping - Components</vt:lpstr>
      <vt:lpstr>Ex1: Component Diagram</vt:lpstr>
      <vt:lpstr>Ex1: UML Component Diagram</vt:lpstr>
      <vt:lpstr>Ex2: Sample interfaces</vt:lpstr>
      <vt:lpstr>Online ordering / shipping</vt:lpstr>
      <vt:lpstr>Ex3: Component Diagram</vt:lpstr>
      <vt:lpstr>Ex4: Component Diagram</vt:lpstr>
      <vt:lpstr>Ex4: Component Diagram</vt:lpstr>
      <vt:lpstr>Common Uses:</vt:lpstr>
      <vt:lpstr>Common Uses: (cont’d)</vt:lpstr>
      <vt:lpstr>Modeling Source Code</vt:lpstr>
      <vt:lpstr>Ex5: Modeling Source Code</vt:lpstr>
      <vt:lpstr>Ex6: Communication Links  Communication associations support one or more  communication protocols, each of which should  be indicated by a UML stereotype. In Figure you  see that the HTTP, JDBC, and web services  protocols are indicated using this approach.</vt:lpstr>
      <vt:lpstr>Ex6: Communication Links</vt:lpstr>
      <vt:lpstr>Common stereotypes for  communication associations.</vt:lpstr>
      <vt:lpstr>Component Diagram Guidelines</vt:lpstr>
      <vt:lpstr>Common Stereotypes</vt:lpstr>
      <vt:lpstr>PowerPoint Presentation</vt:lpstr>
      <vt:lpstr>Deployment Diagram</vt:lpstr>
      <vt:lpstr>Contents</vt:lpstr>
      <vt:lpstr>Nodes </vt:lpstr>
      <vt:lpstr>device nodes</vt:lpstr>
      <vt:lpstr>execution environment node</vt:lpstr>
      <vt:lpstr>artifact </vt:lpstr>
      <vt:lpstr>Different ways to link artifacts to nodes</vt:lpstr>
      <vt:lpstr>Database </vt:lpstr>
      <vt:lpstr>interface</vt:lpstr>
      <vt:lpstr>A Deployment Diagram</vt:lpstr>
      <vt:lpstr>A Deployment Diagram</vt:lpstr>
      <vt:lpstr>Modeling Client-Server  Architecture</vt:lpstr>
      <vt:lpstr>Client-Server System</vt:lpstr>
      <vt:lpstr>Guidelines for Deployment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Nida Munawar</cp:lastModifiedBy>
  <cp:revision>36</cp:revision>
  <dcterms:created xsi:type="dcterms:W3CDTF">2018-08-03T06:59:23Z</dcterms:created>
  <dcterms:modified xsi:type="dcterms:W3CDTF">2022-11-22T04:55:03Z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2017-04-13T00:00:00Z</vt:filetime>
  </property>
  <property fmtid="{D5CDD505-2E9C-101B-9397-08002B2CF9AE}" pid="3" name="Creator">
    <vt:lpwstr>Microsoft® PowerPoint® 2016</vt:lpwstr>
  </property>
  <property fmtid="{D5CDD505-2E9C-101B-9397-08002B2CF9AE}" pid="4" name="LastSaved">
    <vt:filetime>2018-08-03T00:00:00Z</vt:filetime>
  </property>
</Properties>
</file>