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302" r:id="rId2"/>
    <p:sldId id="324" r:id="rId3"/>
    <p:sldId id="258" r:id="rId4"/>
    <p:sldId id="257" r:id="rId5"/>
    <p:sldId id="259" r:id="rId6"/>
    <p:sldId id="260" r:id="rId7"/>
    <p:sldId id="263" r:id="rId8"/>
    <p:sldId id="264" r:id="rId9"/>
    <p:sldId id="265" r:id="rId10"/>
    <p:sldId id="266" r:id="rId11"/>
    <p:sldId id="291" r:id="rId12"/>
    <p:sldId id="289" r:id="rId13"/>
    <p:sldId id="290" r:id="rId14"/>
    <p:sldId id="268" r:id="rId15"/>
    <p:sldId id="269" r:id="rId16"/>
    <p:sldId id="292" r:id="rId17"/>
    <p:sldId id="323" r:id="rId18"/>
    <p:sldId id="270" r:id="rId19"/>
    <p:sldId id="293" r:id="rId20"/>
    <p:sldId id="294" r:id="rId21"/>
    <p:sldId id="295" r:id="rId22"/>
    <p:sldId id="272" r:id="rId23"/>
    <p:sldId id="273" r:id="rId24"/>
    <p:sldId id="325" r:id="rId25"/>
    <p:sldId id="274" r:id="rId26"/>
    <p:sldId id="298" r:id="rId27"/>
    <p:sldId id="299" r:id="rId28"/>
    <p:sldId id="300" r:id="rId29"/>
    <p:sldId id="296" r:id="rId30"/>
    <p:sldId id="276" r:id="rId31"/>
    <p:sldId id="301" r:id="rId32"/>
    <p:sldId id="303" r:id="rId33"/>
    <p:sldId id="304" r:id="rId34"/>
    <p:sldId id="305" r:id="rId35"/>
    <p:sldId id="306" r:id="rId36"/>
    <p:sldId id="307" r:id="rId37"/>
    <p:sldId id="326" r:id="rId38"/>
    <p:sldId id="321" r:id="rId39"/>
    <p:sldId id="308" r:id="rId40"/>
    <p:sldId id="309" r:id="rId41"/>
    <p:sldId id="267" r:id="rId42"/>
    <p:sldId id="310" r:id="rId43"/>
    <p:sldId id="311" r:id="rId44"/>
    <p:sldId id="312" r:id="rId45"/>
    <p:sldId id="313" r:id="rId46"/>
    <p:sldId id="262" r:id="rId47"/>
    <p:sldId id="261" r:id="rId48"/>
    <p:sldId id="314" r:id="rId49"/>
    <p:sldId id="315" r:id="rId50"/>
    <p:sldId id="316" r:id="rId51"/>
    <p:sldId id="317" r:id="rId52"/>
    <p:sldId id="318" r:id="rId53"/>
    <p:sldId id="322" r:id="rId54"/>
    <p:sldId id="320" r:id="rId55"/>
    <p:sldId id="284" r:id="rId56"/>
    <p:sldId id="277" r:id="rId57"/>
    <p:sldId id="278" r:id="rId58"/>
    <p:sldId id="279" r:id="rId59"/>
    <p:sldId id="319" r:id="rId60"/>
    <p:sldId id="280" r:id="rId61"/>
    <p:sldId id="281" r:id="rId62"/>
    <p:sldId id="282" r:id="rId63"/>
    <p:sldId id="285" r:id="rId64"/>
    <p:sldId id="28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36"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6F58D-8C5B-45A3-AB6D-FB27A2ACF5F0}"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C6583-77AC-4F49-9AB2-4F7EEB864A95}" type="slidenum">
              <a:rPr lang="en-US" smtClean="0"/>
              <a:t>‹#›</a:t>
            </a:fld>
            <a:endParaRPr lang="en-US"/>
          </a:p>
        </p:txBody>
      </p:sp>
    </p:spTree>
    <p:extLst>
      <p:ext uri="{BB962C8B-B14F-4D97-AF65-F5344CB8AC3E}">
        <p14:creationId xmlns:p14="http://schemas.microsoft.com/office/powerpoint/2010/main" val="386189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3</a:t>
            </a:fld>
            <a:endParaRPr lang="en-US"/>
          </a:p>
        </p:txBody>
      </p:sp>
    </p:spTree>
    <p:extLst>
      <p:ext uri="{BB962C8B-B14F-4D97-AF65-F5344CB8AC3E}">
        <p14:creationId xmlns:p14="http://schemas.microsoft.com/office/powerpoint/2010/main" val="405154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32</a:t>
            </a:fld>
            <a:endParaRPr lang="en-US"/>
          </a:p>
        </p:txBody>
      </p:sp>
    </p:spTree>
    <p:extLst>
      <p:ext uri="{BB962C8B-B14F-4D97-AF65-F5344CB8AC3E}">
        <p14:creationId xmlns:p14="http://schemas.microsoft.com/office/powerpoint/2010/main" val="427451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33</a:t>
            </a:fld>
            <a:endParaRPr lang="en-US"/>
          </a:p>
        </p:txBody>
      </p:sp>
    </p:spTree>
    <p:extLst>
      <p:ext uri="{BB962C8B-B14F-4D97-AF65-F5344CB8AC3E}">
        <p14:creationId xmlns:p14="http://schemas.microsoft.com/office/powerpoint/2010/main" val="383721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34</a:t>
            </a:fld>
            <a:endParaRPr lang="en-US"/>
          </a:p>
        </p:txBody>
      </p:sp>
    </p:spTree>
    <p:extLst>
      <p:ext uri="{BB962C8B-B14F-4D97-AF65-F5344CB8AC3E}">
        <p14:creationId xmlns:p14="http://schemas.microsoft.com/office/powerpoint/2010/main" val="109555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35</a:t>
            </a:fld>
            <a:endParaRPr lang="en-US"/>
          </a:p>
        </p:txBody>
      </p:sp>
    </p:spTree>
    <p:extLst>
      <p:ext uri="{BB962C8B-B14F-4D97-AF65-F5344CB8AC3E}">
        <p14:creationId xmlns:p14="http://schemas.microsoft.com/office/powerpoint/2010/main" val="261004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36</a:t>
            </a:fld>
            <a:endParaRPr lang="en-US"/>
          </a:p>
        </p:txBody>
      </p:sp>
    </p:spTree>
    <p:extLst>
      <p:ext uri="{BB962C8B-B14F-4D97-AF65-F5344CB8AC3E}">
        <p14:creationId xmlns:p14="http://schemas.microsoft.com/office/powerpoint/2010/main" val="429367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45</a:t>
            </a:fld>
            <a:endParaRPr lang="en-US"/>
          </a:p>
        </p:txBody>
      </p:sp>
    </p:spTree>
    <p:extLst>
      <p:ext uri="{BB962C8B-B14F-4D97-AF65-F5344CB8AC3E}">
        <p14:creationId xmlns:p14="http://schemas.microsoft.com/office/powerpoint/2010/main" val="3006104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57</a:t>
            </a:fld>
            <a:endParaRPr lang="en-US"/>
          </a:p>
        </p:txBody>
      </p:sp>
    </p:spTree>
    <p:extLst>
      <p:ext uri="{BB962C8B-B14F-4D97-AF65-F5344CB8AC3E}">
        <p14:creationId xmlns:p14="http://schemas.microsoft.com/office/powerpoint/2010/main" val="261530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58</a:t>
            </a:fld>
            <a:endParaRPr lang="en-US"/>
          </a:p>
        </p:txBody>
      </p:sp>
    </p:spTree>
    <p:extLst>
      <p:ext uri="{BB962C8B-B14F-4D97-AF65-F5344CB8AC3E}">
        <p14:creationId xmlns:p14="http://schemas.microsoft.com/office/powerpoint/2010/main" val="191437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60</a:t>
            </a:fld>
            <a:endParaRPr lang="en-US"/>
          </a:p>
        </p:txBody>
      </p:sp>
    </p:spTree>
    <p:extLst>
      <p:ext uri="{BB962C8B-B14F-4D97-AF65-F5344CB8AC3E}">
        <p14:creationId xmlns:p14="http://schemas.microsoft.com/office/powerpoint/2010/main" val="330451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61</a:t>
            </a:fld>
            <a:endParaRPr lang="en-US"/>
          </a:p>
        </p:txBody>
      </p:sp>
    </p:spTree>
    <p:extLst>
      <p:ext uri="{BB962C8B-B14F-4D97-AF65-F5344CB8AC3E}">
        <p14:creationId xmlns:p14="http://schemas.microsoft.com/office/powerpoint/2010/main" val="253223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4</a:t>
            </a:fld>
            <a:endParaRPr lang="en-US"/>
          </a:p>
        </p:txBody>
      </p:sp>
    </p:spTree>
    <p:extLst>
      <p:ext uri="{BB962C8B-B14F-4D97-AF65-F5344CB8AC3E}">
        <p14:creationId xmlns:p14="http://schemas.microsoft.com/office/powerpoint/2010/main" val="3471655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62</a:t>
            </a:fld>
            <a:endParaRPr lang="en-US"/>
          </a:p>
        </p:txBody>
      </p:sp>
    </p:spTree>
    <p:extLst>
      <p:ext uri="{BB962C8B-B14F-4D97-AF65-F5344CB8AC3E}">
        <p14:creationId xmlns:p14="http://schemas.microsoft.com/office/powerpoint/2010/main" val="1599592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63</a:t>
            </a:fld>
            <a:endParaRPr lang="en-US"/>
          </a:p>
        </p:txBody>
      </p:sp>
    </p:spTree>
    <p:extLst>
      <p:ext uri="{BB962C8B-B14F-4D97-AF65-F5344CB8AC3E}">
        <p14:creationId xmlns:p14="http://schemas.microsoft.com/office/powerpoint/2010/main" val="2309369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C6583-77AC-4F49-9AB2-4F7EEB864A95}" type="slidenum">
              <a:rPr lang="en-US" smtClean="0"/>
              <a:t>64</a:t>
            </a:fld>
            <a:endParaRPr lang="en-US"/>
          </a:p>
        </p:txBody>
      </p:sp>
    </p:spTree>
    <p:extLst>
      <p:ext uri="{BB962C8B-B14F-4D97-AF65-F5344CB8AC3E}">
        <p14:creationId xmlns:p14="http://schemas.microsoft.com/office/powerpoint/2010/main" val="333761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10</a:t>
            </a:fld>
            <a:endParaRPr lang="en-US"/>
          </a:p>
        </p:txBody>
      </p:sp>
    </p:spTree>
    <p:extLst>
      <p:ext uri="{BB962C8B-B14F-4D97-AF65-F5344CB8AC3E}">
        <p14:creationId xmlns:p14="http://schemas.microsoft.com/office/powerpoint/2010/main" val="158253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11</a:t>
            </a:fld>
            <a:endParaRPr lang="en-US"/>
          </a:p>
        </p:txBody>
      </p:sp>
    </p:spTree>
    <p:extLst>
      <p:ext uri="{BB962C8B-B14F-4D97-AF65-F5344CB8AC3E}">
        <p14:creationId xmlns:p14="http://schemas.microsoft.com/office/powerpoint/2010/main" val="76083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13</a:t>
            </a:fld>
            <a:endParaRPr lang="en-US"/>
          </a:p>
        </p:txBody>
      </p:sp>
    </p:spTree>
    <p:extLst>
      <p:ext uri="{BB962C8B-B14F-4D97-AF65-F5344CB8AC3E}">
        <p14:creationId xmlns:p14="http://schemas.microsoft.com/office/powerpoint/2010/main" val="214095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16</a:t>
            </a:fld>
            <a:endParaRPr lang="en-US"/>
          </a:p>
        </p:txBody>
      </p:sp>
    </p:spTree>
    <p:extLst>
      <p:ext uri="{BB962C8B-B14F-4D97-AF65-F5344CB8AC3E}">
        <p14:creationId xmlns:p14="http://schemas.microsoft.com/office/powerpoint/2010/main" val="381501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17</a:t>
            </a:fld>
            <a:endParaRPr lang="en-US"/>
          </a:p>
        </p:txBody>
      </p:sp>
    </p:spTree>
    <p:extLst>
      <p:ext uri="{BB962C8B-B14F-4D97-AF65-F5344CB8AC3E}">
        <p14:creationId xmlns:p14="http://schemas.microsoft.com/office/powerpoint/2010/main" val="345288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20C6583-77AC-4F49-9AB2-4F7EEB864A95}" type="slidenum">
              <a:rPr lang="en-US" smtClean="0"/>
              <a:t>23</a:t>
            </a:fld>
            <a:endParaRPr lang="en-US"/>
          </a:p>
        </p:txBody>
      </p:sp>
    </p:spTree>
    <p:extLst>
      <p:ext uri="{BB962C8B-B14F-4D97-AF65-F5344CB8AC3E}">
        <p14:creationId xmlns:p14="http://schemas.microsoft.com/office/powerpoint/2010/main" val="246535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C6583-77AC-4F49-9AB2-4F7EEB864A95}" type="slidenum">
              <a:rPr lang="en-US" smtClean="0"/>
              <a:t>31</a:t>
            </a:fld>
            <a:endParaRPr lang="en-US"/>
          </a:p>
        </p:txBody>
      </p:sp>
    </p:spTree>
    <p:extLst>
      <p:ext uri="{BB962C8B-B14F-4D97-AF65-F5344CB8AC3E}">
        <p14:creationId xmlns:p14="http://schemas.microsoft.com/office/powerpoint/2010/main" val="159380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D88E-32F8-4C6E-8180-1E2415B04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B06DA-08E7-486D-8794-E8599F87A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AA2543-D623-473A-82E7-F22586457BED}"/>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BCCF2EB7-AC19-4267-8130-7F7DAC3D4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6873-D466-42C9-BBCC-DC0C48E6EB25}"/>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140369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AF20-A79D-4121-87A4-81027B318D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28523-625F-46CE-A718-D442985EC1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C7886-9605-45CE-90D2-B39FE14E3606}"/>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2792AACE-A533-4743-9613-13313BC4D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ED557-3DB0-4B41-8B7F-AB2AD1CBF413}"/>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20366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867D2-A239-4673-9564-1C7944BE5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03857-C59D-4C51-B0E2-9B1D93C7D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30806-8B7F-421F-8582-F5AD92D737EC}"/>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1F9738FB-3DB2-4989-AA1A-A08B8266E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0589-7399-40A1-9014-BCBED4D8C671}"/>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374556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8774-2188-4E7F-89C3-1F49A110A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1EF65-A9F0-4682-B4CB-A896913EE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EC2D0-A4A9-442C-8536-AE8700E2915C}"/>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E1E74BC9-6454-4A7A-BFBA-93301EF4D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CFFDC-111C-4EB7-B54D-86556DA54517}"/>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286276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8DAF-39C5-436A-8F20-D9D786FDD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3BA77F-ABF9-4A43-BC3A-FC29D251A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94638-1126-4512-BD04-D1B38E6DE37B}"/>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CDB8AD25-C046-404F-B4C2-680F3F0AB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58977-9C68-44B5-8B28-AAA13F81602D}"/>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212675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F366-1D5E-464F-90EE-14AA1DE614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89D73-8AA4-4BD6-9C93-91485BBA6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64F1BA-CAD0-4396-A566-D5ADA09C6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33E3D5-096D-4F78-AF76-DB36D38D1B47}"/>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6" name="Footer Placeholder 5">
            <a:extLst>
              <a:ext uri="{FF2B5EF4-FFF2-40B4-BE49-F238E27FC236}">
                <a16:creationId xmlns:a16="http://schemas.microsoft.com/office/drawing/2014/main" id="{96F0C68E-1D95-4EB1-9164-8DD016371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7492-EE8B-4E6F-BC77-18F402FF0F99}"/>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313388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ED9D-4C1A-4654-B55B-0955D3CE19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98EBF-9585-4BB6-8BC7-493DC8742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2D5049-0B28-4F90-8AE5-388D33421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4D9837-A6CB-4A71-953B-C6CA29C3F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AF92E-7079-4810-A7B5-42A6A080E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FC140-74FA-48E1-8750-CCD8C1FB34B1}"/>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8" name="Footer Placeholder 7">
            <a:extLst>
              <a:ext uri="{FF2B5EF4-FFF2-40B4-BE49-F238E27FC236}">
                <a16:creationId xmlns:a16="http://schemas.microsoft.com/office/drawing/2014/main" id="{909A5316-DDA8-4D2D-8345-A26C7F8B4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1E876-E62D-4038-ABEB-7B72A34B7AB1}"/>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276035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8B0B-A387-4CFF-A1B4-EF7DFD299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31FC8-9A2A-4AE6-A1BB-3B51DDC28AD0}"/>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4" name="Footer Placeholder 3">
            <a:extLst>
              <a:ext uri="{FF2B5EF4-FFF2-40B4-BE49-F238E27FC236}">
                <a16:creationId xmlns:a16="http://schemas.microsoft.com/office/drawing/2014/main" id="{8B07D593-B9FB-4278-8560-95248FDC96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E69D5-91B4-47A1-8E96-AD9D403C61D1}"/>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83829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36C36-D117-41FA-ADA0-413C4DE07FE5}"/>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3" name="Footer Placeholder 2">
            <a:extLst>
              <a:ext uri="{FF2B5EF4-FFF2-40B4-BE49-F238E27FC236}">
                <a16:creationId xmlns:a16="http://schemas.microsoft.com/office/drawing/2014/main" id="{7FEB308C-875D-41C5-A63F-59F6B731D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080CA-6152-4BE1-AEA4-E2EFDD60A494}"/>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132812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C907-F224-4FEF-84C1-C58E765AE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D613BA-8A9A-4980-B38C-EF91F09A8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580288-8187-422F-9C2D-7D7214A36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82F3C-2E6C-465D-BB45-0AB1892A18DF}"/>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6" name="Footer Placeholder 5">
            <a:extLst>
              <a:ext uri="{FF2B5EF4-FFF2-40B4-BE49-F238E27FC236}">
                <a16:creationId xmlns:a16="http://schemas.microsoft.com/office/drawing/2014/main" id="{3DDF1815-3B20-47D6-A7B2-5BB223106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D38DC-270A-426F-85CA-1AF4A3B31017}"/>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42967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124C-5E34-4DD2-8EA6-834541FF3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F8EBB0-277E-4D41-A403-F06C4DAFD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CBAD3-AEB6-4E35-9A5D-CE2440233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BD0B2-12D3-46F2-9D8C-5AD2FD6D0B7D}"/>
              </a:ext>
            </a:extLst>
          </p:cNvPr>
          <p:cNvSpPr>
            <a:spLocks noGrp="1"/>
          </p:cNvSpPr>
          <p:nvPr>
            <p:ph type="dt" sz="half" idx="10"/>
          </p:nvPr>
        </p:nvSpPr>
        <p:spPr/>
        <p:txBody>
          <a:bodyPr/>
          <a:lstStyle/>
          <a:p>
            <a:fld id="{EAE26589-62D3-483E-A741-461A9746E001}" type="datetimeFigureOut">
              <a:rPr lang="en-US" smtClean="0"/>
              <a:t>9/1/2022</a:t>
            </a:fld>
            <a:endParaRPr lang="en-US"/>
          </a:p>
        </p:txBody>
      </p:sp>
      <p:sp>
        <p:nvSpPr>
          <p:cNvPr id="6" name="Footer Placeholder 5">
            <a:extLst>
              <a:ext uri="{FF2B5EF4-FFF2-40B4-BE49-F238E27FC236}">
                <a16:creationId xmlns:a16="http://schemas.microsoft.com/office/drawing/2014/main" id="{61C0991C-6C72-49F9-911D-9B7608CAD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95B4C-4BC4-457E-912C-7CF4EC5D56F4}"/>
              </a:ext>
            </a:extLst>
          </p:cNvPr>
          <p:cNvSpPr>
            <a:spLocks noGrp="1"/>
          </p:cNvSpPr>
          <p:nvPr>
            <p:ph type="sldNum" sz="quarter" idx="12"/>
          </p:nvPr>
        </p:nvSpPr>
        <p:spPr/>
        <p:txBody>
          <a:bodyPr/>
          <a:lstStyle/>
          <a:p>
            <a:fld id="{A3B1147C-5898-427E-99EE-7F617084453F}" type="slidenum">
              <a:rPr lang="en-US" smtClean="0"/>
              <a:t>‹#›</a:t>
            </a:fld>
            <a:endParaRPr lang="en-US"/>
          </a:p>
        </p:txBody>
      </p:sp>
    </p:spTree>
    <p:extLst>
      <p:ext uri="{BB962C8B-B14F-4D97-AF65-F5344CB8AC3E}">
        <p14:creationId xmlns:p14="http://schemas.microsoft.com/office/powerpoint/2010/main" val="31960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F7B7BF-E5C2-4587-BFFB-8BCA0461F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B9A4B-1E6C-476C-8165-3E1664537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AE757-A3FD-47C7-86B8-DC48E6C18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26589-62D3-483E-A741-461A9746E001}" type="datetimeFigureOut">
              <a:rPr lang="en-US" smtClean="0"/>
              <a:t>9/1/2022</a:t>
            </a:fld>
            <a:endParaRPr lang="en-US"/>
          </a:p>
        </p:txBody>
      </p:sp>
      <p:sp>
        <p:nvSpPr>
          <p:cNvPr id="5" name="Footer Placeholder 4">
            <a:extLst>
              <a:ext uri="{FF2B5EF4-FFF2-40B4-BE49-F238E27FC236}">
                <a16:creationId xmlns:a16="http://schemas.microsoft.com/office/drawing/2014/main" id="{8FE55C71-F845-4CA0-877F-0AA026206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D630EF-6DA8-4381-B8DF-D308D989C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1147C-5898-427E-99EE-7F617084453F}" type="slidenum">
              <a:rPr lang="en-US" smtClean="0"/>
              <a:t>‹#›</a:t>
            </a:fld>
            <a:endParaRPr lang="en-US"/>
          </a:p>
        </p:txBody>
      </p:sp>
    </p:spTree>
    <p:extLst>
      <p:ext uri="{BB962C8B-B14F-4D97-AF65-F5344CB8AC3E}">
        <p14:creationId xmlns:p14="http://schemas.microsoft.com/office/powerpoint/2010/main" val="1982999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4.png"/><Relationship Id="rId7"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953" y="1907931"/>
            <a:ext cx="9527932" cy="967153"/>
          </a:xfrm>
        </p:spPr>
        <p:txBody>
          <a:bodyPr>
            <a:normAutofit fontScale="90000"/>
          </a:bodyPr>
          <a:lstStyle/>
          <a:p>
            <a:r>
              <a:rPr lang="en-US" sz="4900" b="1" dirty="0"/>
              <a:t>Software Analysis and Design (CS3004)</a:t>
            </a:r>
            <a:r>
              <a:rPr lang="en-US" b="1" dirty="0"/>
              <a:t/>
            </a:r>
            <a:br>
              <a:rPr lang="en-US" b="1" dirty="0"/>
            </a:br>
            <a:r>
              <a:rPr lang="en-US" dirty="0"/>
              <a:t/>
            </a:r>
            <a:br>
              <a:rPr lang="en-US" dirty="0"/>
            </a:br>
            <a:endParaRPr lang="en-US" b="1" dirty="0"/>
          </a:p>
        </p:txBody>
      </p:sp>
      <p:sp>
        <p:nvSpPr>
          <p:cNvPr id="3" name="Subtitle 2"/>
          <p:cNvSpPr>
            <a:spLocks noGrp="1"/>
          </p:cNvSpPr>
          <p:nvPr>
            <p:ph type="subTitle" idx="1"/>
          </p:nvPr>
        </p:nvSpPr>
        <p:spPr>
          <a:xfrm>
            <a:off x="1503485" y="3007061"/>
            <a:ext cx="9144000" cy="2728424"/>
          </a:xfrm>
        </p:spPr>
        <p:txBody>
          <a:bodyPr>
            <a:normAutofit/>
          </a:bodyPr>
          <a:lstStyle/>
          <a:p>
            <a:r>
              <a:rPr lang="en-US" sz="3600" b="1" dirty="0"/>
              <a:t>Lecture 2 &amp; 3</a:t>
            </a:r>
            <a:endParaRPr lang="en-US" b="1" dirty="0"/>
          </a:p>
          <a:p>
            <a:endParaRPr lang="en-US" dirty="0"/>
          </a:p>
          <a:p>
            <a:endParaRPr lang="en-US" dirty="0"/>
          </a:p>
        </p:txBody>
      </p:sp>
      <p:sp>
        <p:nvSpPr>
          <p:cNvPr id="4" name="Rectangle 3"/>
          <p:cNvSpPr/>
          <p:nvPr/>
        </p:nvSpPr>
        <p:spPr>
          <a:xfrm>
            <a:off x="3130062" y="1775954"/>
            <a:ext cx="7798777" cy="892552"/>
          </a:xfrm>
          <a:prstGeom prst="rect">
            <a:avLst/>
          </a:prstGeom>
        </p:spPr>
        <p:txBody>
          <a:bodyPr wrap="square">
            <a:spAutoFit/>
          </a:bodyPr>
          <a:lstStyle/>
          <a:p>
            <a:r>
              <a:rPr lang="en-US" sz="2400" dirty="0"/>
              <a:t>Course</a:t>
            </a:r>
            <a:r>
              <a:rPr lang="en-US" sz="2800" dirty="0"/>
              <a:t> </a:t>
            </a:r>
            <a:r>
              <a:rPr lang="en-US" sz="2400" dirty="0"/>
              <a:t>Instructor</a:t>
            </a:r>
            <a:r>
              <a:rPr lang="en-US" sz="2800" dirty="0"/>
              <a:t>: </a:t>
            </a:r>
            <a:r>
              <a:rPr lang="en-US" sz="2400" dirty="0"/>
              <a:t>Nida Munawar</a:t>
            </a:r>
          </a:p>
          <a:p>
            <a:r>
              <a:rPr lang="en-US" sz="2400" dirty="0"/>
              <a:t>Email Address: nida.munawar@nu.edu.pk</a:t>
            </a:r>
            <a:endParaRPr lang="en-US" sz="2800" dirty="0"/>
          </a:p>
        </p:txBody>
      </p:sp>
    </p:spTree>
    <p:extLst>
      <p:ext uri="{BB962C8B-B14F-4D97-AF65-F5344CB8AC3E}">
        <p14:creationId xmlns:p14="http://schemas.microsoft.com/office/powerpoint/2010/main" val="244070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269824"/>
            <a:ext cx="3556635" cy="788670"/>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a:t>
            </a:r>
            <a:r>
              <a:rPr sz="5000" b="1" spc="-450" dirty="0">
                <a:latin typeface="Trebuchet MS"/>
                <a:cs typeface="Trebuchet MS"/>
              </a:rPr>
              <a:t> </a:t>
            </a:r>
            <a:r>
              <a:rPr sz="5000" b="1" spc="-250" dirty="0">
                <a:latin typeface="Trebuchet MS"/>
                <a:cs typeface="Trebuchet MS"/>
              </a:rPr>
              <a:t>Study</a:t>
            </a:r>
            <a:endParaRPr sz="5000">
              <a:latin typeface="Trebuchet MS"/>
              <a:cs typeface="Trebuchet MS"/>
            </a:endParaRPr>
          </a:p>
        </p:txBody>
      </p:sp>
      <p:sp>
        <p:nvSpPr>
          <p:cNvPr id="8" name="object 8"/>
          <p:cNvSpPr txBox="1"/>
          <p:nvPr/>
        </p:nvSpPr>
        <p:spPr>
          <a:xfrm>
            <a:off x="2288541" y="1007110"/>
            <a:ext cx="7799705" cy="5608320"/>
          </a:xfrm>
          <a:prstGeom prst="rect">
            <a:avLst/>
          </a:prstGeom>
        </p:spPr>
        <p:txBody>
          <a:bodyPr vert="horz" wrap="square" lIns="0" tIns="48895" rIns="0" bIns="0" rtlCol="0">
            <a:spAutoFit/>
          </a:bodyPr>
          <a:lstStyle/>
          <a:p>
            <a:pPr marL="285750" indent="-273050">
              <a:spcBef>
                <a:spcPts val="385"/>
              </a:spcBef>
              <a:buClr>
                <a:srgbClr val="0AD0D9"/>
              </a:buClr>
              <a:buSzPct val="93750"/>
              <a:buFont typeface="Arial"/>
              <a:buChar char=""/>
              <a:tabLst>
                <a:tab pos="286385" algn="l"/>
              </a:tabLst>
            </a:pPr>
            <a:r>
              <a:rPr sz="2400" spc="40" dirty="0">
                <a:latin typeface="Times New Roman"/>
                <a:cs typeface="Times New Roman"/>
              </a:rPr>
              <a:t>System</a:t>
            </a:r>
            <a:r>
              <a:rPr sz="2400" spc="-85" dirty="0">
                <a:latin typeface="Times New Roman"/>
                <a:cs typeface="Times New Roman"/>
              </a:rPr>
              <a:t> </a:t>
            </a:r>
            <a:r>
              <a:rPr sz="2400" spc="95" dirty="0">
                <a:latin typeface="Times New Roman"/>
                <a:cs typeface="Times New Roman"/>
              </a:rPr>
              <a:t>study</a:t>
            </a:r>
            <a:r>
              <a:rPr sz="2400" spc="-65" dirty="0">
                <a:latin typeface="Times New Roman"/>
                <a:cs typeface="Times New Roman"/>
              </a:rPr>
              <a:t> </a:t>
            </a:r>
            <a:r>
              <a:rPr sz="2400" spc="60" dirty="0">
                <a:latin typeface="Times New Roman"/>
                <a:cs typeface="Times New Roman"/>
              </a:rPr>
              <a:t>-</a:t>
            </a:r>
            <a:r>
              <a:rPr sz="2400" dirty="0">
                <a:latin typeface="Times New Roman"/>
                <a:cs typeface="Times New Roman"/>
              </a:rPr>
              <a:t> </a:t>
            </a:r>
            <a:r>
              <a:rPr sz="2400" b="1" spc="-140" dirty="0">
                <a:latin typeface="Georgia"/>
                <a:cs typeface="Georgia"/>
              </a:rPr>
              <a:t>1</a:t>
            </a:r>
            <a:r>
              <a:rPr sz="2400" b="1" spc="-209" baseline="24305" dirty="0">
                <a:latin typeface="Georgia"/>
                <a:cs typeface="Georgia"/>
              </a:rPr>
              <a:t>st</a:t>
            </a:r>
            <a:r>
              <a:rPr sz="2400" b="1" spc="120" baseline="24305" dirty="0">
                <a:latin typeface="Georgia"/>
                <a:cs typeface="Georgia"/>
              </a:rPr>
              <a:t> </a:t>
            </a:r>
            <a:r>
              <a:rPr sz="2400" b="1" spc="-110" dirty="0">
                <a:latin typeface="Georgia"/>
                <a:cs typeface="Georgia"/>
              </a:rPr>
              <a:t>stage</a:t>
            </a:r>
            <a:r>
              <a:rPr sz="2400" b="1" spc="-80" dirty="0">
                <a:latin typeface="Georgia"/>
                <a:cs typeface="Georgia"/>
              </a:rPr>
              <a:t> </a:t>
            </a:r>
            <a:r>
              <a:rPr sz="2400" spc="20" dirty="0">
                <a:latin typeface="Times New Roman"/>
                <a:cs typeface="Times New Roman"/>
              </a:rPr>
              <a:t>of</a:t>
            </a:r>
            <a:r>
              <a:rPr sz="2400" spc="10" dirty="0">
                <a:latin typeface="Times New Roman"/>
                <a:cs typeface="Times New Roman"/>
              </a:rPr>
              <a:t> </a:t>
            </a:r>
            <a:r>
              <a:rPr sz="2400" spc="70" dirty="0">
                <a:latin typeface="Times New Roman"/>
                <a:cs typeface="Times New Roman"/>
              </a:rPr>
              <a:t>system</a:t>
            </a:r>
            <a:r>
              <a:rPr sz="2400" spc="-100" dirty="0">
                <a:latin typeface="Times New Roman"/>
                <a:cs typeface="Times New Roman"/>
              </a:rPr>
              <a:t> </a:t>
            </a:r>
            <a:r>
              <a:rPr sz="2400" spc="100" dirty="0">
                <a:latin typeface="Times New Roman"/>
                <a:cs typeface="Times New Roman"/>
              </a:rPr>
              <a:t>development</a:t>
            </a:r>
            <a:r>
              <a:rPr sz="2400" spc="-45" dirty="0">
                <a:latin typeface="Times New Roman"/>
                <a:cs typeface="Times New Roman"/>
              </a:rPr>
              <a:t> </a:t>
            </a:r>
            <a:r>
              <a:rPr sz="2400" spc="5" dirty="0">
                <a:latin typeface="Times New Roman"/>
                <a:cs typeface="Times New Roman"/>
              </a:rPr>
              <a:t>life</a:t>
            </a:r>
            <a:r>
              <a:rPr sz="2400" spc="-145" dirty="0">
                <a:latin typeface="Times New Roman"/>
                <a:cs typeface="Times New Roman"/>
              </a:rPr>
              <a:t> </a:t>
            </a:r>
            <a:r>
              <a:rPr sz="2400" spc="10" dirty="0">
                <a:latin typeface="Times New Roman"/>
                <a:cs typeface="Times New Roman"/>
              </a:rPr>
              <a:t>cycle.</a:t>
            </a:r>
            <a:endParaRPr sz="2400">
              <a:latin typeface="Times New Roman"/>
              <a:cs typeface="Times New Roman"/>
            </a:endParaRPr>
          </a:p>
          <a:p>
            <a:pPr marL="285750" indent="-273050">
              <a:spcBef>
                <a:spcPts val="290"/>
              </a:spcBef>
              <a:buClr>
                <a:srgbClr val="0AD0D9"/>
              </a:buClr>
              <a:buSzPct val="93750"/>
              <a:buFont typeface="Arial"/>
              <a:buChar char=""/>
              <a:tabLst>
                <a:tab pos="286385" algn="l"/>
              </a:tabLst>
            </a:pPr>
            <a:r>
              <a:rPr sz="2400" spc="-10" dirty="0">
                <a:latin typeface="Times New Roman"/>
                <a:cs typeface="Times New Roman"/>
              </a:rPr>
              <a:t>Gives</a:t>
            </a:r>
            <a:r>
              <a:rPr sz="2400" spc="-105" dirty="0">
                <a:latin typeface="Times New Roman"/>
                <a:cs typeface="Times New Roman"/>
              </a:rPr>
              <a:t> </a:t>
            </a:r>
            <a:r>
              <a:rPr sz="2400" spc="60" dirty="0">
                <a:latin typeface="Times New Roman"/>
                <a:cs typeface="Times New Roman"/>
              </a:rPr>
              <a:t>clear</a:t>
            </a:r>
            <a:r>
              <a:rPr sz="2400" spc="-100" dirty="0">
                <a:latin typeface="Times New Roman"/>
                <a:cs typeface="Times New Roman"/>
              </a:rPr>
              <a:t> </a:t>
            </a:r>
            <a:r>
              <a:rPr sz="2400" spc="100" dirty="0">
                <a:latin typeface="Times New Roman"/>
                <a:cs typeface="Times New Roman"/>
              </a:rPr>
              <a:t>picture</a:t>
            </a:r>
            <a:r>
              <a:rPr sz="2400" spc="-125" dirty="0">
                <a:latin typeface="Times New Roman"/>
                <a:cs typeface="Times New Roman"/>
              </a:rPr>
              <a:t> </a:t>
            </a:r>
            <a:r>
              <a:rPr sz="2400" spc="20" dirty="0">
                <a:latin typeface="Times New Roman"/>
                <a:cs typeface="Times New Roman"/>
              </a:rPr>
              <a:t>of</a:t>
            </a:r>
            <a:r>
              <a:rPr sz="2400" dirty="0">
                <a:latin typeface="Times New Roman"/>
                <a:cs typeface="Times New Roman"/>
              </a:rPr>
              <a:t> </a:t>
            </a:r>
            <a:r>
              <a:rPr sz="2400" spc="110" dirty="0">
                <a:latin typeface="Times New Roman"/>
                <a:cs typeface="Times New Roman"/>
              </a:rPr>
              <a:t>what</a:t>
            </a:r>
            <a:r>
              <a:rPr sz="2400" spc="-110" dirty="0">
                <a:latin typeface="Times New Roman"/>
                <a:cs typeface="Times New Roman"/>
              </a:rPr>
              <a:t> </a:t>
            </a:r>
            <a:r>
              <a:rPr sz="2400" spc="60" dirty="0">
                <a:latin typeface="Times New Roman"/>
                <a:cs typeface="Times New Roman"/>
              </a:rPr>
              <a:t>actually</a:t>
            </a:r>
            <a:r>
              <a:rPr sz="2400" spc="-75"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50" dirty="0">
                <a:latin typeface="Times New Roman"/>
                <a:cs typeface="Times New Roman"/>
              </a:rPr>
              <a:t>physical</a:t>
            </a:r>
            <a:r>
              <a:rPr sz="2400" spc="-45" dirty="0">
                <a:latin typeface="Times New Roman"/>
                <a:cs typeface="Times New Roman"/>
              </a:rPr>
              <a:t> </a:t>
            </a:r>
            <a:r>
              <a:rPr sz="2400" spc="70" dirty="0">
                <a:latin typeface="Times New Roman"/>
                <a:cs typeface="Times New Roman"/>
              </a:rPr>
              <a:t>system</a:t>
            </a:r>
            <a:r>
              <a:rPr sz="2400" spc="-35" dirty="0">
                <a:latin typeface="Times New Roman"/>
                <a:cs typeface="Times New Roman"/>
              </a:rPr>
              <a:t> </a:t>
            </a:r>
            <a:r>
              <a:rPr sz="2400" spc="-90" dirty="0">
                <a:latin typeface="Times New Roman"/>
                <a:cs typeface="Times New Roman"/>
              </a:rPr>
              <a:t>is.</a:t>
            </a:r>
            <a:endParaRPr sz="2400">
              <a:latin typeface="Times New Roman"/>
              <a:cs typeface="Times New Roman"/>
            </a:endParaRPr>
          </a:p>
          <a:p>
            <a:pPr marL="285750" indent="-273050">
              <a:spcBef>
                <a:spcPts val="290"/>
              </a:spcBef>
              <a:buClr>
                <a:srgbClr val="0AD0D9"/>
              </a:buClr>
              <a:buSzPct val="93750"/>
              <a:buFont typeface="Arial"/>
              <a:buChar char=""/>
              <a:tabLst>
                <a:tab pos="286385" algn="l"/>
              </a:tabLst>
            </a:pPr>
            <a:r>
              <a:rPr sz="2400" b="1" spc="-160" dirty="0">
                <a:latin typeface="Georgia"/>
                <a:cs typeface="Georgia"/>
              </a:rPr>
              <a:t>System </a:t>
            </a:r>
            <a:r>
              <a:rPr sz="2400" b="1" spc="-110" dirty="0">
                <a:latin typeface="Georgia"/>
                <a:cs typeface="Georgia"/>
              </a:rPr>
              <a:t>study </a:t>
            </a:r>
            <a:r>
              <a:rPr sz="2400" b="1" spc="-125" dirty="0">
                <a:latin typeface="Georgia"/>
                <a:cs typeface="Georgia"/>
              </a:rPr>
              <a:t>phases </a:t>
            </a:r>
            <a:r>
              <a:rPr sz="2400" b="1" spc="-140" dirty="0">
                <a:latin typeface="Georgia"/>
                <a:cs typeface="Georgia"/>
              </a:rPr>
              <a:t>(I </a:t>
            </a:r>
            <a:r>
              <a:rPr sz="2400" b="1" spc="-175" dirty="0">
                <a:latin typeface="Georgia"/>
                <a:cs typeface="Georgia"/>
              </a:rPr>
              <a:t>&amp;</a:t>
            </a:r>
            <a:r>
              <a:rPr sz="2400" b="1" spc="130" dirty="0">
                <a:latin typeface="Georgia"/>
                <a:cs typeface="Georgia"/>
              </a:rPr>
              <a:t> </a:t>
            </a:r>
            <a:r>
              <a:rPr sz="2400" b="1" spc="-155" dirty="0">
                <a:latin typeface="Georgia"/>
                <a:cs typeface="Georgia"/>
              </a:rPr>
              <a:t>II):</a:t>
            </a:r>
            <a:endParaRPr sz="2400">
              <a:latin typeface="Georgia"/>
              <a:cs typeface="Georgia"/>
            </a:endParaRPr>
          </a:p>
          <a:p>
            <a:pPr marL="652780" lvl="1" indent="-247015">
              <a:spcBef>
                <a:spcPts val="270"/>
              </a:spcBef>
              <a:buClr>
                <a:srgbClr val="0E6EC5"/>
              </a:buClr>
              <a:buSzPct val="85000"/>
              <a:buFont typeface="Arial"/>
              <a:buChar char=""/>
              <a:tabLst>
                <a:tab pos="653415" algn="l"/>
              </a:tabLst>
            </a:pPr>
            <a:r>
              <a:rPr sz="2000" spc="-15" dirty="0">
                <a:latin typeface="Times New Roman"/>
                <a:cs typeface="Times New Roman"/>
              </a:rPr>
              <a:t>I:</a:t>
            </a:r>
            <a:r>
              <a:rPr sz="2000" spc="-5" dirty="0">
                <a:latin typeface="Times New Roman"/>
                <a:cs typeface="Times New Roman"/>
              </a:rPr>
              <a:t> </a:t>
            </a:r>
            <a:r>
              <a:rPr sz="2000" spc="55" dirty="0">
                <a:latin typeface="Times New Roman"/>
                <a:cs typeface="Times New Roman"/>
              </a:rPr>
              <a:t>initial</a:t>
            </a:r>
            <a:r>
              <a:rPr sz="2000" spc="-60" dirty="0">
                <a:latin typeface="Times New Roman"/>
                <a:cs typeface="Times New Roman"/>
              </a:rPr>
              <a:t> </a:t>
            </a:r>
            <a:r>
              <a:rPr sz="2000" spc="45" dirty="0">
                <a:latin typeface="Times New Roman"/>
                <a:cs typeface="Times New Roman"/>
              </a:rPr>
              <a:t>survey</a:t>
            </a:r>
            <a:r>
              <a:rPr sz="2000" spc="-120" dirty="0">
                <a:latin typeface="Times New Roman"/>
                <a:cs typeface="Times New Roman"/>
              </a:rPr>
              <a:t> </a:t>
            </a:r>
            <a:r>
              <a:rPr sz="2000" spc="15" dirty="0">
                <a:latin typeface="Times New Roman"/>
                <a:cs typeface="Times New Roman"/>
              </a:rPr>
              <a:t>of</a:t>
            </a:r>
            <a:r>
              <a:rPr sz="2000" spc="25" dirty="0">
                <a:latin typeface="Times New Roman"/>
                <a:cs typeface="Times New Roman"/>
              </a:rPr>
              <a:t> </a:t>
            </a:r>
            <a:r>
              <a:rPr sz="2000" spc="125" dirty="0">
                <a:latin typeface="Times New Roman"/>
                <a:cs typeface="Times New Roman"/>
              </a:rPr>
              <a:t>the</a:t>
            </a:r>
            <a:r>
              <a:rPr sz="2000" spc="-90" dirty="0">
                <a:latin typeface="Times New Roman"/>
                <a:cs typeface="Times New Roman"/>
              </a:rPr>
              <a:t> </a:t>
            </a:r>
            <a:r>
              <a:rPr sz="2000" spc="65" dirty="0">
                <a:latin typeface="Times New Roman"/>
                <a:cs typeface="Times New Roman"/>
              </a:rPr>
              <a:t>system</a:t>
            </a:r>
            <a:r>
              <a:rPr sz="2000" spc="-45" dirty="0">
                <a:latin typeface="Times New Roman"/>
                <a:cs typeface="Times New Roman"/>
              </a:rPr>
              <a:t> </a:t>
            </a:r>
            <a:r>
              <a:rPr sz="2000" spc="50" dirty="0">
                <a:latin typeface="Times New Roman"/>
                <a:cs typeface="Times New Roman"/>
              </a:rPr>
              <a:t>-</a:t>
            </a:r>
            <a:r>
              <a:rPr sz="2000" dirty="0">
                <a:latin typeface="Times New Roman"/>
                <a:cs typeface="Times New Roman"/>
              </a:rPr>
              <a:t> </a:t>
            </a:r>
            <a:r>
              <a:rPr sz="2000" spc="75" dirty="0">
                <a:latin typeface="Times New Roman"/>
                <a:cs typeface="Times New Roman"/>
              </a:rPr>
              <a:t>helps</a:t>
            </a:r>
            <a:r>
              <a:rPr sz="2000" spc="-30" dirty="0">
                <a:latin typeface="Times New Roman"/>
                <a:cs typeface="Times New Roman"/>
              </a:rPr>
              <a:t> </a:t>
            </a:r>
            <a:r>
              <a:rPr sz="2000" spc="85" dirty="0">
                <a:latin typeface="Times New Roman"/>
                <a:cs typeface="Times New Roman"/>
              </a:rPr>
              <a:t>in</a:t>
            </a:r>
            <a:r>
              <a:rPr sz="2000" spc="-40" dirty="0">
                <a:latin typeface="Times New Roman"/>
                <a:cs typeface="Times New Roman"/>
              </a:rPr>
              <a:t> </a:t>
            </a:r>
            <a:r>
              <a:rPr sz="2000" spc="60" dirty="0">
                <a:latin typeface="Times New Roman"/>
                <a:cs typeface="Times New Roman"/>
              </a:rPr>
              <a:t>identifying</a:t>
            </a:r>
            <a:r>
              <a:rPr sz="2000" spc="-55" dirty="0">
                <a:latin typeface="Times New Roman"/>
                <a:cs typeface="Times New Roman"/>
              </a:rPr>
              <a:t> </a:t>
            </a:r>
            <a:r>
              <a:rPr sz="2000" spc="125" dirty="0">
                <a:latin typeface="Times New Roman"/>
                <a:cs typeface="Times New Roman"/>
              </a:rPr>
              <a:t>the</a:t>
            </a:r>
            <a:r>
              <a:rPr sz="2000" spc="-80" dirty="0">
                <a:latin typeface="Times New Roman"/>
                <a:cs typeface="Times New Roman"/>
              </a:rPr>
              <a:t> </a:t>
            </a:r>
            <a:r>
              <a:rPr sz="2000" spc="50" dirty="0">
                <a:latin typeface="Times New Roman"/>
                <a:cs typeface="Times New Roman"/>
              </a:rPr>
              <a:t>scope.</a:t>
            </a:r>
            <a:endParaRPr sz="2000">
              <a:latin typeface="Times New Roman"/>
              <a:cs typeface="Times New Roman"/>
            </a:endParaRPr>
          </a:p>
          <a:p>
            <a:pPr marL="652780" marR="454025" lvl="1" indent="-247015">
              <a:lnSpc>
                <a:spcPts val="2160"/>
              </a:lnSpc>
              <a:spcBef>
                <a:spcPts val="509"/>
              </a:spcBef>
              <a:buClr>
                <a:srgbClr val="0E6EC5"/>
              </a:buClr>
              <a:buSzPct val="85000"/>
              <a:buFont typeface="Arial"/>
              <a:buChar char=""/>
              <a:tabLst>
                <a:tab pos="653415" algn="l"/>
              </a:tabLst>
            </a:pPr>
            <a:r>
              <a:rPr sz="2000" spc="-5" dirty="0">
                <a:latin typeface="Times New Roman"/>
                <a:cs typeface="Times New Roman"/>
              </a:rPr>
              <a:t>II:</a:t>
            </a:r>
            <a:r>
              <a:rPr sz="2000" spc="-15" dirty="0">
                <a:latin typeface="Times New Roman"/>
                <a:cs typeface="Times New Roman"/>
              </a:rPr>
              <a:t> </a:t>
            </a:r>
            <a:r>
              <a:rPr sz="2000" spc="105" dirty="0">
                <a:latin typeface="Times New Roman"/>
                <a:cs typeface="Times New Roman"/>
              </a:rPr>
              <a:t>in-depth</a:t>
            </a:r>
            <a:r>
              <a:rPr sz="2000" spc="-60" dirty="0">
                <a:latin typeface="Times New Roman"/>
                <a:cs typeface="Times New Roman"/>
              </a:rPr>
              <a:t> </a:t>
            </a:r>
            <a:r>
              <a:rPr sz="2000" spc="80" dirty="0">
                <a:latin typeface="Times New Roman"/>
                <a:cs typeface="Times New Roman"/>
              </a:rPr>
              <a:t>study</a:t>
            </a:r>
            <a:r>
              <a:rPr sz="2000" spc="-65" dirty="0">
                <a:latin typeface="Times New Roman"/>
                <a:cs typeface="Times New Roman"/>
              </a:rPr>
              <a:t> </a:t>
            </a:r>
            <a:r>
              <a:rPr sz="2000" spc="50" dirty="0">
                <a:latin typeface="Times New Roman"/>
                <a:cs typeface="Times New Roman"/>
              </a:rPr>
              <a:t>-</a:t>
            </a:r>
            <a:r>
              <a:rPr sz="2000" spc="-30" dirty="0">
                <a:latin typeface="Times New Roman"/>
                <a:cs typeface="Times New Roman"/>
              </a:rPr>
              <a:t> </a:t>
            </a:r>
            <a:r>
              <a:rPr sz="2000" spc="100" dirty="0">
                <a:latin typeface="Times New Roman"/>
                <a:cs typeface="Times New Roman"/>
              </a:rPr>
              <a:t>requirement</a:t>
            </a:r>
            <a:r>
              <a:rPr sz="2000" spc="-60" dirty="0">
                <a:latin typeface="Times New Roman"/>
                <a:cs typeface="Times New Roman"/>
              </a:rPr>
              <a:t> </a:t>
            </a:r>
            <a:r>
              <a:rPr sz="2000" spc="70" dirty="0">
                <a:latin typeface="Times New Roman"/>
                <a:cs typeface="Times New Roman"/>
              </a:rPr>
              <a:t>identification</a:t>
            </a:r>
            <a:r>
              <a:rPr sz="2000" spc="-65" dirty="0">
                <a:latin typeface="Times New Roman"/>
                <a:cs typeface="Times New Roman"/>
              </a:rPr>
              <a:t> </a:t>
            </a:r>
            <a:r>
              <a:rPr sz="2000" spc="250" dirty="0">
                <a:latin typeface="Times New Roman"/>
                <a:cs typeface="Times New Roman"/>
              </a:rPr>
              <a:t>/</a:t>
            </a:r>
            <a:r>
              <a:rPr sz="2000" spc="5" dirty="0">
                <a:latin typeface="Times New Roman"/>
                <a:cs typeface="Times New Roman"/>
              </a:rPr>
              <a:t> </a:t>
            </a:r>
            <a:r>
              <a:rPr sz="2000" spc="75" dirty="0">
                <a:latin typeface="Times New Roman"/>
                <a:cs typeface="Times New Roman"/>
              </a:rPr>
              <a:t>limitations</a:t>
            </a:r>
            <a:r>
              <a:rPr sz="2000" spc="-80" dirty="0">
                <a:latin typeface="Times New Roman"/>
                <a:cs typeface="Times New Roman"/>
              </a:rPr>
              <a:t> </a:t>
            </a:r>
            <a:r>
              <a:rPr sz="2000" spc="-425" dirty="0">
                <a:latin typeface="Times New Roman"/>
                <a:cs typeface="Times New Roman"/>
              </a:rPr>
              <a:t>&amp;  </a:t>
            </a:r>
            <a:r>
              <a:rPr sz="2000" spc="45" dirty="0">
                <a:latin typeface="Times New Roman"/>
                <a:cs typeface="Times New Roman"/>
              </a:rPr>
              <a:t>issues </a:t>
            </a:r>
            <a:r>
              <a:rPr sz="2000" spc="15" dirty="0">
                <a:latin typeface="Times New Roman"/>
                <a:cs typeface="Times New Roman"/>
              </a:rPr>
              <a:t>of </a:t>
            </a:r>
            <a:r>
              <a:rPr sz="2000" spc="100" dirty="0">
                <a:latin typeface="Times New Roman"/>
                <a:cs typeface="Times New Roman"/>
              </a:rPr>
              <a:t>current</a:t>
            </a:r>
            <a:r>
              <a:rPr sz="2000" spc="-280" dirty="0">
                <a:latin typeface="Times New Roman"/>
                <a:cs typeface="Times New Roman"/>
              </a:rPr>
              <a:t> </a:t>
            </a:r>
            <a:r>
              <a:rPr sz="2000" spc="55" dirty="0">
                <a:latin typeface="Times New Roman"/>
                <a:cs typeface="Times New Roman"/>
              </a:rPr>
              <a:t>system.</a:t>
            </a:r>
            <a:endParaRPr sz="2000">
              <a:latin typeface="Times New Roman"/>
              <a:cs typeface="Times New Roman"/>
            </a:endParaRPr>
          </a:p>
          <a:p>
            <a:pPr marL="285750" indent="-273050">
              <a:spcBef>
                <a:spcPts val="229"/>
              </a:spcBef>
              <a:buClr>
                <a:srgbClr val="0AD0D9"/>
              </a:buClr>
              <a:buSzPct val="93750"/>
              <a:buFont typeface="Arial"/>
              <a:buChar char=""/>
              <a:tabLst>
                <a:tab pos="286385" algn="l"/>
              </a:tabLst>
            </a:pPr>
            <a:r>
              <a:rPr sz="2400" b="1" spc="-120" dirty="0">
                <a:latin typeface="Georgia"/>
                <a:cs typeface="Georgia"/>
              </a:rPr>
              <a:t>Proposal</a:t>
            </a:r>
            <a:r>
              <a:rPr sz="2400" spc="-120" dirty="0">
                <a:latin typeface="Times New Roman"/>
                <a:cs typeface="Times New Roman"/>
              </a:rPr>
              <a:t>:</a:t>
            </a:r>
            <a:endParaRPr sz="2400">
              <a:latin typeface="Times New Roman"/>
              <a:cs typeface="Times New Roman"/>
            </a:endParaRPr>
          </a:p>
          <a:p>
            <a:pPr marL="652780" lvl="1" indent="-247015">
              <a:spcBef>
                <a:spcPts val="270"/>
              </a:spcBef>
              <a:buClr>
                <a:srgbClr val="0E6EC5"/>
              </a:buClr>
              <a:buSzPct val="85000"/>
              <a:buFont typeface="Arial"/>
              <a:buChar char=""/>
              <a:tabLst>
                <a:tab pos="653415" algn="l"/>
              </a:tabLst>
            </a:pPr>
            <a:r>
              <a:rPr sz="2000" spc="80" dirty="0">
                <a:latin typeface="Times New Roman"/>
                <a:cs typeface="Times New Roman"/>
              </a:rPr>
              <a:t>Prepared</a:t>
            </a:r>
            <a:r>
              <a:rPr sz="2000" spc="-60" dirty="0">
                <a:latin typeface="Times New Roman"/>
                <a:cs typeface="Times New Roman"/>
              </a:rPr>
              <a:t> </a:t>
            </a:r>
            <a:r>
              <a:rPr sz="2000" spc="65" dirty="0">
                <a:latin typeface="Times New Roman"/>
                <a:cs typeface="Times New Roman"/>
              </a:rPr>
              <a:t>after</a:t>
            </a:r>
            <a:r>
              <a:rPr sz="2000" spc="-130" dirty="0">
                <a:latin typeface="Times New Roman"/>
                <a:cs typeface="Times New Roman"/>
              </a:rPr>
              <a:t> </a:t>
            </a:r>
            <a:r>
              <a:rPr sz="2000" spc="80" dirty="0">
                <a:latin typeface="Times New Roman"/>
                <a:cs typeface="Times New Roman"/>
              </a:rPr>
              <a:t>completing</a:t>
            </a:r>
            <a:r>
              <a:rPr sz="2000" spc="-40" dirty="0">
                <a:latin typeface="Times New Roman"/>
                <a:cs typeface="Times New Roman"/>
              </a:rPr>
              <a:t> </a:t>
            </a:r>
            <a:r>
              <a:rPr sz="2000" spc="125" dirty="0">
                <a:latin typeface="Times New Roman"/>
                <a:cs typeface="Times New Roman"/>
              </a:rPr>
              <a:t>the</a:t>
            </a:r>
            <a:r>
              <a:rPr sz="2000" spc="-90" dirty="0">
                <a:latin typeface="Times New Roman"/>
                <a:cs typeface="Times New Roman"/>
              </a:rPr>
              <a:t> </a:t>
            </a:r>
            <a:r>
              <a:rPr sz="2000" spc="60" dirty="0">
                <a:latin typeface="Times New Roman"/>
                <a:cs typeface="Times New Roman"/>
              </a:rPr>
              <a:t>system</a:t>
            </a:r>
            <a:r>
              <a:rPr sz="2000" spc="-70" dirty="0">
                <a:latin typeface="Times New Roman"/>
                <a:cs typeface="Times New Roman"/>
              </a:rPr>
              <a:t> </a:t>
            </a:r>
            <a:r>
              <a:rPr sz="2000" spc="35" dirty="0">
                <a:latin typeface="Times New Roman"/>
                <a:cs typeface="Times New Roman"/>
              </a:rPr>
              <a:t>study,</a:t>
            </a:r>
            <a:endParaRPr sz="2000">
              <a:latin typeface="Times New Roman"/>
              <a:cs typeface="Times New Roman"/>
            </a:endParaRPr>
          </a:p>
          <a:p>
            <a:pPr marL="652780" lvl="1" indent="-247015">
              <a:spcBef>
                <a:spcPts val="240"/>
              </a:spcBef>
              <a:buClr>
                <a:srgbClr val="0E6EC5"/>
              </a:buClr>
              <a:buSzPct val="85000"/>
              <a:buFont typeface="Arial"/>
              <a:buChar char=""/>
              <a:tabLst>
                <a:tab pos="653415" algn="l"/>
              </a:tabLst>
            </a:pPr>
            <a:r>
              <a:rPr sz="2000" spc="90" dirty="0">
                <a:latin typeface="Times New Roman"/>
                <a:cs typeface="Times New Roman"/>
              </a:rPr>
              <a:t>prepared </a:t>
            </a:r>
            <a:r>
              <a:rPr sz="2000" spc="25" dirty="0">
                <a:latin typeface="Times New Roman"/>
                <a:cs typeface="Times New Roman"/>
              </a:rPr>
              <a:t>by </a:t>
            </a:r>
            <a:r>
              <a:rPr sz="2000" spc="125" dirty="0">
                <a:latin typeface="Times New Roman"/>
                <a:cs typeface="Times New Roman"/>
              </a:rPr>
              <a:t>the</a:t>
            </a:r>
            <a:r>
              <a:rPr sz="2000" spc="-335" dirty="0">
                <a:latin typeface="Times New Roman"/>
                <a:cs typeface="Times New Roman"/>
              </a:rPr>
              <a:t> </a:t>
            </a:r>
            <a:r>
              <a:rPr sz="2000" spc="35" dirty="0">
                <a:latin typeface="Times New Roman"/>
                <a:cs typeface="Times New Roman"/>
              </a:rPr>
              <a:t>System </a:t>
            </a:r>
            <a:r>
              <a:rPr sz="2000" spc="30" dirty="0">
                <a:latin typeface="Times New Roman"/>
                <a:cs typeface="Times New Roman"/>
              </a:rPr>
              <a:t>Analyst.</a:t>
            </a:r>
            <a:endParaRPr sz="2000">
              <a:latin typeface="Times New Roman"/>
              <a:cs typeface="Times New Roman"/>
            </a:endParaRPr>
          </a:p>
          <a:p>
            <a:pPr marL="652780" lvl="1" indent="-247015">
              <a:spcBef>
                <a:spcPts val="240"/>
              </a:spcBef>
              <a:buClr>
                <a:srgbClr val="0E6EC5"/>
              </a:buClr>
              <a:buSzPct val="85000"/>
              <a:buFont typeface="Arial"/>
              <a:buChar char=""/>
              <a:tabLst>
                <a:tab pos="653415" algn="l"/>
              </a:tabLst>
            </a:pPr>
            <a:r>
              <a:rPr sz="2000" spc="70" dirty="0">
                <a:latin typeface="Times New Roman"/>
                <a:cs typeface="Times New Roman"/>
              </a:rPr>
              <a:t>Contains</a:t>
            </a:r>
            <a:r>
              <a:rPr sz="2000" spc="-80" dirty="0">
                <a:latin typeface="Times New Roman"/>
                <a:cs typeface="Times New Roman"/>
              </a:rPr>
              <a:t> </a:t>
            </a:r>
            <a:r>
              <a:rPr sz="2000" spc="125" dirty="0">
                <a:latin typeface="Times New Roman"/>
                <a:cs typeface="Times New Roman"/>
              </a:rPr>
              <a:t>the</a:t>
            </a:r>
            <a:r>
              <a:rPr sz="2000" spc="-70" dirty="0">
                <a:latin typeface="Times New Roman"/>
                <a:cs typeface="Times New Roman"/>
              </a:rPr>
              <a:t> </a:t>
            </a:r>
            <a:r>
              <a:rPr sz="2000" spc="60" dirty="0">
                <a:latin typeface="Times New Roman"/>
                <a:cs typeface="Times New Roman"/>
              </a:rPr>
              <a:t>findings</a:t>
            </a:r>
            <a:r>
              <a:rPr sz="2000" spc="-100" dirty="0">
                <a:latin typeface="Times New Roman"/>
                <a:cs typeface="Times New Roman"/>
              </a:rPr>
              <a:t> </a:t>
            </a:r>
            <a:r>
              <a:rPr sz="2000" spc="15" dirty="0">
                <a:latin typeface="Times New Roman"/>
                <a:cs typeface="Times New Roman"/>
              </a:rPr>
              <a:t>of</a:t>
            </a:r>
            <a:r>
              <a:rPr sz="2000" spc="10" dirty="0">
                <a:latin typeface="Times New Roman"/>
                <a:cs typeface="Times New Roman"/>
              </a:rPr>
              <a:t> </a:t>
            </a:r>
            <a:r>
              <a:rPr sz="2000" spc="125" dirty="0">
                <a:latin typeface="Times New Roman"/>
                <a:cs typeface="Times New Roman"/>
              </a:rPr>
              <a:t>the</a:t>
            </a:r>
            <a:r>
              <a:rPr sz="2000" spc="-95" dirty="0">
                <a:latin typeface="Times New Roman"/>
                <a:cs typeface="Times New Roman"/>
              </a:rPr>
              <a:t> </a:t>
            </a:r>
            <a:r>
              <a:rPr sz="2000" spc="100" dirty="0">
                <a:latin typeface="Times New Roman"/>
                <a:cs typeface="Times New Roman"/>
              </a:rPr>
              <a:t>current</a:t>
            </a:r>
            <a:r>
              <a:rPr sz="2000" spc="-110" dirty="0">
                <a:latin typeface="Times New Roman"/>
                <a:cs typeface="Times New Roman"/>
              </a:rPr>
              <a:t> </a:t>
            </a:r>
            <a:r>
              <a:rPr sz="2000" spc="65" dirty="0">
                <a:latin typeface="Times New Roman"/>
                <a:cs typeface="Times New Roman"/>
              </a:rPr>
              <a:t>system</a:t>
            </a:r>
            <a:endParaRPr sz="2000">
              <a:latin typeface="Times New Roman"/>
              <a:cs typeface="Times New Roman"/>
            </a:endParaRPr>
          </a:p>
          <a:p>
            <a:pPr marL="652780" lvl="1" indent="-247015">
              <a:lnSpc>
                <a:spcPts val="2280"/>
              </a:lnSpc>
              <a:spcBef>
                <a:spcPts val="240"/>
              </a:spcBef>
              <a:buClr>
                <a:srgbClr val="0E6EC5"/>
              </a:buClr>
              <a:buSzPct val="85000"/>
              <a:buFont typeface="Arial"/>
              <a:buChar char=""/>
              <a:tabLst>
                <a:tab pos="653415" algn="l"/>
              </a:tabLst>
            </a:pPr>
            <a:r>
              <a:rPr sz="2000" spc="85" dirty="0">
                <a:latin typeface="Times New Roman"/>
                <a:cs typeface="Times New Roman"/>
              </a:rPr>
              <a:t>Recommendations</a:t>
            </a:r>
            <a:r>
              <a:rPr sz="2000" spc="-95" dirty="0">
                <a:latin typeface="Times New Roman"/>
                <a:cs typeface="Times New Roman"/>
              </a:rPr>
              <a:t> </a:t>
            </a:r>
            <a:r>
              <a:rPr sz="2000" spc="105" dirty="0">
                <a:latin typeface="Times New Roman"/>
                <a:cs typeface="Times New Roman"/>
              </a:rPr>
              <a:t>to</a:t>
            </a:r>
            <a:r>
              <a:rPr sz="2000" spc="-120" dirty="0">
                <a:latin typeface="Times New Roman"/>
                <a:cs typeface="Times New Roman"/>
              </a:rPr>
              <a:t> </a:t>
            </a:r>
            <a:r>
              <a:rPr sz="2000" spc="55" dirty="0">
                <a:latin typeface="Times New Roman"/>
                <a:cs typeface="Times New Roman"/>
              </a:rPr>
              <a:t>overcome</a:t>
            </a:r>
            <a:r>
              <a:rPr sz="2000" spc="-100" dirty="0">
                <a:latin typeface="Times New Roman"/>
                <a:cs typeface="Times New Roman"/>
              </a:rPr>
              <a:t> </a:t>
            </a:r>
            <a:r>
              <a:rPr sz="2000" spc="125" dirty="0">
                <a:latin typeface="Times New Roman"/>
                <a:cs typeface="Times New Roman"/>
              </a:rPr>
              <a:t>the</a:t>
            </a:r>
            <a:r>
              <a:rPr sz="2000" spc="-55" dirty="0">
                <a:latin typeface="Times New Roman"/>
                <a:cs typeface="Times New Roman"/>
              </a:rPr>
              <a:t> </a:t>
            </a:r>
            <a:r>
              <a:rPr sz="2000" spc="75" dirty="0">
                <a:latin typeface="Times New Roman"/>
                <a:cs typeface="Times New Roman"/>
              </a:rPr>
              <a:t>limitations</a:t>
            </a:r>
            <a:r>
              <a:rPr sz="2000" spc="-75" dirty="0">
                <a:latin typeface="Times New Roman"/>
                <a:cs typeface="Times New Roman"/>
              </a:rPr>
              <a:t> </a:t>
            </a:r>
            <a:r>
              <a:rPr sz="2000" spc="250" dirty="0">
                <a:latin typeface="Times New Roman"/>
                <a:cs typeface="Times New Roman"/>
              </a:rPr>
              <a:t>/</a:t>
            </a:r>
            <a:r>
              <a:rPr sz="2000" spc="-10" dirty="0">
                <a:latin typeface="Times New Roman"/>
                <a:cs typeface="Times New Roman"/>
              </a:rPr>
              <a:t> </a:t>
            </a:r>
            <a:r>
              <a:rPr sz="2000" spc="45" dirty="0">
                <a:latin typeface="Times New Roman"/>
                <a:cs typeface="Times New Roman"/>
              </a:rPr>
              <a:t>issues</a:t>
            </a:r>
            <a:r>
              <a:rPr sz="2000" spc="-80" dirty="0">
                <a:latin typeface="Times New Roman"/>
                <a:cs typeface="Times New Roman"/>
              </a:rPr>
              <a:t> </a:t>
            </a:r>
            <a:r>
              <a:rPr sz="2000" spc="15" dirty="0">
                <a:latin typeface="Times New Roman"/>
                <a:cs typeface="Times New Roman"/>
              </a:rPr>
              <a:t>of </a:t>
            </a:r>
            <a:r>
              <a:rPr sz="2000" spc="120" dirty="0">
                <a:latin typeface="Times New Roman"/>
                <a:cs typeface="Times New Roman"/>
              </a:rPr>
              <a:t>the</a:t>
            </a:r>
            <a:endParaRPr sz="2000">
              <a:latin typeface="Times New Roman"/>
              <a:cs typeface="Times New Roman"/>
            </a:endParaRPr>
          </a:p>
          <a:p>
            <a:pPr marL="652780">
              <a:lnSpc>
                <a:spcPts val="2280"/>
              </a:lnSpc>
            </a:pPr>
            <a:r>
              <a:rPr sz="2000" spc="105" dirty="0">
                <a:latin typeface="Times New Roman"/>
                <a:cs typeface="Times New Roman"/>
              </a:rPr>
              <a:t>current</a:t>
            </a:r>
            <a:r>
              <a:rPr sz="2000" spc="-130" dirty="0">
                <a:latin typeface="Times New Roman"/>
                <a:cs typeface="Times New Roman"/>
              </a:rPr>
              <a:t> </a:t>
            </a:r>
            <a:r>
              <a:rPr sz="2000" spc="55" dirty="0">
                <a:latin typeface="Times New Roman"/>
                <a:cs typeface="Times New Roman"/>
              </a:rPr>
              <a:t>system.</a:t>
            </a:r>
            <a:endParaRPr sz="2000">
              <a:latin typeface="Times New Roman"/>
              <a:cs typeface="Times New Roman"/>
            </a:endParaRPr>
          </a:p>
          <a:p>
            <a:pPr marL="285750" indent="-273050">
              <a:spcBef>
                <a:spcPts val="260"/>
              </a:spcBef>
              <a:buClr>
                <a:srgbClr val="0AD0D9"/>
              </a:buClr>
              <a:buSzPct val="93750"/>
              <a:buFont typeface="Arial"/>
              <a:buChar char=""/>
              <a:tabLst>
                <a:tab pos="286385" algn="l"/>
              </a:tabLst>
            </a:pPr>
            <a:r>
              <a:rPr sz="2400" b="1" spc="-140" dirty="0">
                <a:latin typeface="Georgia"/>
                <a:cs typeface="Georgia"/>
              </a:rPr>
              <a:t>Steps </a:t>
            </a:r>
            <a:r>
              <a:rPr sz="2400" b="1" spc="-95" dirty="0">
                <a:latin typeface="Georgia"/>
                <a:cs typeface="Georgia"/>
              </a:rPr>
              <a:t>of </a:t>
            </a:r>
            <a:r>
              <a:rPr sz="2400" b="1" spc="-165" dirty="0">
                <a:latin typeface="Georgia"/>
                <a:cs typeface="Georgia"/>
              </a:rPr>
              <a:t>System </a:t>
            </a:r>
            <a:r>
              <a:rPr sz="2400" b="1" spc="-110" dirty="0">
                <a:latin typeface="Georgia"/>
                <a:cs typeface="Georgia"/>
              </a:rPr>
              <a:t>study</a:t>
            </a:r>
            <a:r>
              <a:rPr sz="2400" b="1" spc="35" dirty="0">
                <a:latin typeface="Georgia"/>
                <a:cs typeface="Georgia"/>
              </a:rPr>
              <a:t> </a:t>
            </a:r>
            <a:r>
              <a:rPr sz="2400" b="1" spc="-135" dirty="0">
                <a:latin typeface="Georgia"/>
                <a:cs typeface="Georgia"/>
              </a:rPr>
              <a:t>phase:</a:t>
            </a:r>
            <a:endParaRPr sz="2400">
              <a:latin typeface="Georgia"/>
              <a:cs typeface="Georgia"/>
            </a:endParaRPr>
          </a:p>
          <a:p>
            <a:pPr marL="652780" lvl="1" indent="-247015">
              <a:spcBef>
                <a:spcPts val="270"/>
              </a:spcBef>
              <a:buClr>
                <a:srgbClr val="0E6EC5"/>
              </a:buClr>
              <a:buSzPct val="85000"/>
              <a:buFont typeface="Arial"/>
              <a:buChar char=""/>
              <a:tabLst>
                <a:tab pos="653415" algn="l"/>
              </a:tabLst>
            </a:pPr>
            <a:r>
              <a:rPr sz="2000" spc="90" dirty="0">
                <a:latin typeface="Times New Roman"/>
                <a:cs typeface="Times New Roman"/>
              </a:rPr>
              <a:t>problem</a:t>
            </a:r>
            <a:r>
              <a:rPr sz="2000" spc="-55" dirty="0">
                <a:latin typeface="Times New Roman"/>
                <a:cs typeface="Times New Roman"/>
              </a:rPr>
              <a:t> </a:t>
            </a:r>
            <a:r>
              <a:rPr sz="2000" spc="70" dirty="0">
                <a:latin typeface="Times New Roman"/>
                <a:cs typeface="Times New Roman"/>
              </a:rPr>
              <a:t>identification</a:t>
            </a:r>
            <a:r>
              <a:rPr sz="2000" spc="-105" dirty="0">
                <a:latin typeface="Times New Roman"/>
                <a:cs typeface="Times New Roman"/>
              </a:rPr>
              <a:t> </a:t>
            </a:r>
            <a:r>
              <a:rPr sz="2000" spc="125" dirty="0">
                <a:latin typeface="Times New Roman"/>
                <a:cs typeface="Times New Roman"/>
              </a:rPr>
              <a:t>and</a:t>
            </a:r>
            <a:r>
              <a:rPr sz="2000" spc="-35" dirty="0">
                <a:latin typeface="Times New Roman"/>
                <a:cs typeface="Times New Roman"/>
              </a:rPr>
              <a:t> </a:t>
            </a:r>
            <a:r>
              <a:rPr sz="2000" spc="70" dirty="0">
                <a:latin typeface="Times New Roman"/>
                <a:cs typeface="Times New Roman"/>
              </a:rPr>
              <a:t>project</a:t>
            </a:r>
            <a:r>
              <a:rPr sz="2000" spc="-55" dirty="0">
                <a:latin typeface="Times New Roman"/>
                <a:cs typeface="Times New Roman"/>
              </a:rPr>
              <a:t> </a:t>
            </a:r>
            <a:r>
              <a:rPr sz="2000" spc="70" dirty="0">
                <a:latin typeface="Times New Roman"/>
                <a:cs typeface="Times New Roman"/>
              </a:rPr>
              <a:t>initiation.</a:t>
            </a:r>
            <a:endParaRPr sz="2000">
              <a:latin typeface="Times New Roman"/>
              <a:cs typeface="Times New Roman"/>
            </a:endParaRPr>
          </a:p>
          <a:p>
            <a:pPr marL="652780" lvl="1" indent="-247015">
              <a:spcBef>
                <a:spcPts val="240"/>
              </a:spcBef>
              <a:buClr>
                <a:srgbClr val="0E6EC5"/>
              </a:buClr>
              <a:buSzPct val="85000"/>
              <a:buFont typeface="Arial"/>
              <a:buChar char=""/>
              <a:tabLst>
                <a:tab pos="653415" algn="l"/>
              </a:tabLst>
            </a:pPr>
            <a:r>
              <a:rPr sz="2000" spc="85" dirty="0">
                <a:latin typeface="Times New Roman"/>
                <a:cs typeface="Times New Roman"/>
              </a:rPr>
              <a:t>background</a:t>
            </a:r>
            <a:r>
              <a:rPr sz="2000" spc="-75" dirty="0">
                <a:latin typeface="Times New Roman"/>
                <a:cs typeface="Times New Roman"/>
              </a:rPr>
              <a:t> </a:t>
            </a:r>
            <a:r>
              <a:rPr sz="2000" spc="30" dirty="0">
                <a:latin typeface="Times New Roman"/>
                <a:cs typeface="Times New Roman"/>
              </a:rPr>
              <a:t>analysis.</a:t>
            </a:r>
            <a:endParaRPr sz="2000">
              <a:latin typeface="Times New Roman"/>
              <a:cs typeface="Times New Roman"/>
            </a:endParaRPr>
          </a:p>
          <a:p>
            <a:pPr marL="652780" lvl="1" indent="-247015">
              <a:spcBef>
                <a:spcPts val="240"/>
              </a:spcBef>
              <a:buClr>
                <a:srgbClr val="0E6EC5"/>
              </a:buClr>
              <a:buSzPct val="85000"/>
              <a:buFont typeface="Arial"/>
              <a:buChar char=""/>
              <a:tabLst>
                <a:tab pos="653415" algn="l"/>
              </a:tabLst>
            </a:pPr>
            <a:r>
              <a:rPr sz="2000" spc="60" dirty="0">
                <a:latin typeface="Times New Roman"/>
                <a:cs typeface="Times New Roman"/>
              </a:rPr>
              <a:t>inference </a:t>
            </a:r>
            <a:r>
              <a:rPr sz="2000" spc="90" dirty="0">
                <a:latin typeface="Times New Roman"/>
                <a:cs typeface="Times New Roman"/>
              </a:rPr>
              <a:t>or</a:t>
            </a:r>
            <a:r>
              <a:rPr sz="2000" spc="-270" dirty="0">
                <a:latin typeface="Times New Roman"/>
                <a:cs typeface="Times New Roman"/>
              </a:rPr>
              <a:t> </a:t>
            </a:r>
            <a:r>
              <a:rPr sz="2000" spc="55" dirty="0">
                <a:latin typeface="Times New Roman"/>
                <a:cs typeface="Times New Roman"/>
              </a:rPr>
              <a:t>findings.</a:t>
            </a:r>
            <a:endParaRPr sz="2000">
              <a:latin typeface="Times New Roman"/>
              <a:cs typeface="Times New Roman"/>
            </a:endParaRPr>
          </a:p>
        </p:txBody>
      </p:sp>
    </p:spTree>
    <p:extLst>
      <p:ext uri="{BB962C8B-B14F-4D97-AF65-F5344CB8AC3E}">
        <p14:creationId xmlns:p14="http://schemas.microsoft.com/office/powerpoint/2010/main" val="286924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53F2-7EA5-411F-A8A0-9FF077A3324C}"/>
              </a:ext>
            </a:extLst>
          </p:cNvPr>
          <p:cNvSpPr>
            <a:spLocks noGrp="1"/>
          </p:cNvSpPr>
          <p:nvPr>
            <p:ph type="title"/>
          </p:nvPr>
        </p:nvSpPr>
        <p:spPr/>
        <p:txBody>
          <a:bodyPr/>
          <a:lstStyle/>
          <a:p>
            <a:r>
              <a:rPr lang="en-US" b="0" i="0" dirty="0">
                <a:solidFill>
                  <a:srgbClr val="111111"/>
                </a:solidFill>
                <a:effectLst/>
                <a:latin typeface="roboto" panose="02000000000000000000" pitchFamily="2" charset="0"/>
              </a:rPr>
              <a:t>Feasibility Study</a:t>
            </a:r>
            <a:endParaRPr lang="en-US" dirty="0"/>
          </a:p>
        </p:txBody>
      </p:sp>
      <p:sp>
        <p:nvSpPr>
          <p:cNvPr id="3" name="Content Placeholder 2">
            <a:extLst>
              <a:ext uri="{FF2B5EF4-FFF2-40B4-BE49-F238E27FC236}">
                <a16:creationId xmlns:a16="http://schemas.microsoft.com/office/drawing/2014/main" id="{A97B7CDB-349B-4480-89FA-46EFE4E75B3A}"/>
              </a:ext>
            </a:extLst>
          </p:cNvPr>
          <p:cNvSpPr>
            <a:spLocks noGrp="1"/>
          </p:cNvSpPr>
          <p:nvPr>
            <p:ph idx="1"/>
          </p:nvPr>
        </p:nvSpPr>
        <p:spPr/>
        <p:txBody>
          <a:bodyPr/>
          <a:lstStyle/>
          <a:p>
            <a:pPr marL="12700" indent="0">
              <a:spcBef>
                <a:spcPts val="439"/>
              </a:spcBef>
              <a:buClr>
                <a:srgbClr val="0AD0D9"/>
              </a:buClr>
              <a:buSzPct val="94642"/>
              <a:buNone/>
              <a:tabLst>
                <a:tab pos="286385" algn="l"/>
              </a:tabLst>
            </a:pPr>
            <a:r>
              <a:rPr lang="en-US" sz="2800" spc="125" dirty="0">
                <a:latin typeface="Times New Roman"/>
                <a:cs typeface="Times New Roman"/>
              </a:rPr>
              <a:t>Done</a:t>
            </a:r>
            <a:r>
              <a:rPr lang="en-US" sz="2800" spc="-145" dirty="0">
                <a:latin typeface="Times New Roman"/>
                <a:cs typeface="Times New Roman"/>
              </a:rPr>
              <a:t> </a:t>
            </a:r>
            <a:r>
              <a:rPr lang="en-US" sz="2800" spc="165" dirty="0">
                <a:latin typeface="Times New Roman"/>
                <a:cs typeface="Times New Roman"/>
              </a:rPr>
              <a:t>on</a:t>
            </a:r>
            <a:r>
              <a:rPr lang="en-US" sz="2800" spc="-70" dirty="0">
                <a:latin typeface="Times New Roman"/>
                <a:cs typeface="Times New Roman"/>
              </a:rPr>
              <a:t> </a:t>
            </a:r>
            <a:r>
              <a:rPr lang="en-US" sz="2800" spc="170" dirty="0">
                <a:latin typeface="Times New Roman"/>
                <a:cs typeface="Times New Roman"/>
              </a:rPr>
              <a:t>the</a:t>
            </a:r>
            <a:r>
              <a:rPr lang="en-US" sz="2800" spc="-70" dirty="0">
                <a:latin typeface="Times New Roman"/>
                <a:cs typeface="Times New Roman"/>
              </a:rPr>
              <a:t> </a:t>
            </a:r>
            <a:r>
              <a:rPr lang="en-US" sz="2800" u="heavy" spc="70" dirty="0">
                <a:uFill>
                  <a:solidFill>
                    <a:srgbClr val="000000"/>
                  </a:solidFill>
                </a:uFill>
                <a:latin typeface="Times New Roman"/>
                <a:cs typeface="Times New Roman"/>
              </a:rPr>
              <a:t>basis</a:t>
            </a:r>
            <a:r>
              <a:rPr lang="en-US" sz="2800" spc="-114" dirty="0">
                <a:latin typeface="Times New Roman"/>
                <a:cs typeface="Times New Roman"/>
              </a:rPr>
              <a:t> </a:t>
            </a:r>
            <a:r>
              <a:rPr lang="en-US" sz="2800" spc="20" dirty="0">
                <a:latin typeface="Times New Roman"/>
                <a:cs typeface="Times New Roman"/>
              </a:rPr>
              <a:t>of</a:t>
            </a:r>
            <a:r>
              <a:rPr lang="en-US" sz="2800" spc="65" dirty="0">
                <a:latin typeface="Times New Roman"/>
                <a:cs typeface="Times New Roman"/>
              </a:rPr>
              <a:t> </a:t>
            </a:r>
            <a:r>
              <a:rPr lang="en-US" sz="2800" b="1" i="1" spc="175" dirty="0">
                <a:latin typeface="Times New Roman"/>
                <a:cs typeface="Times New Roman"/>
              </a:rPr>
              <a:t>initial</a:t>
            </a:r>
            <a:r>
              <a:rPr lang="en-US" sz="2800" b="1" i="1" spc="-45" dirty="0">
                <a:latin typeface="Times New Roman"/>
                <a:cs typeface="Times New Roman"/>
              </a:rPr>
              <a:t> </a:t>
            </a:r>
            <a:r>
              <a:rPr lang="en-US" sz="2800" b="1" i="1" spc="190" dirty="0">
                <a:latin typeface="Times New Roman"/>
                <a:cs typeface="Times New Roman"/>
              </a:rPr>
              <a:t>study</a:t>
            </a:r>
            <a:r>
              <a:rPr lang="en-US" sz="2800" spc="190" dirty="0">
                <a:latin typeface="Times New Roman"/>
                <a:cs typeface="Times New Roman"/>
              </a:rPr>
              <a:t>.</a:t>
            </a:r>
            <a:endParaRPr lang="en-US" sz="2800" dirty="0">
              <a:latin typeface="Times New Roman"/>
              <a:cs typeface="Times New Roman"/>
            </a:endParaRPr>
          </a:p>
          <a:p>
            <a:pPr marL="12700" marR="25400" indent="0" algn="just">
              <a:lnSpc>
                <a:spcPts val="3020"/>
              </a:lnSpc>
              <a:spcBef>
                <a:spcPts val="720"/>
              </a:spcBef>
              <a:buClr>
                <a:srgbClr val="0AD0D9"/>
              </a:buClr>
              <a:buSzPct val="94642"/>
              <a:buNone/>
              <a:tabLst>
                <a:tab pos="286385" algn="l"/>
              </a:tabLst>
            </a:pPr>
            <a:r>
              <a:rPr lang="en-US" sz="2800" spc="70" dirty="0">
                <a:latin typeface="Times New Roman"/>
                <a:cs typeface="Times New Roman"/>
              </a:rPr>
              <a:t>It</a:t>
            </a:r>
            <a:r>
              <a:rPr lang="en-US" sz="2800" spc="-75" dirty="0">
                <a:latin typeface="Times New Roman"/>
                <a:cs typeface="Times New Roman"/>
              </a:rPr>
              <a:t> </a:t>
            </a:r>
            <a:r>
              <a:rPr lang="en-US" sz="2800" spc="25" dirty="0">
                <a:latin typeface="Times New Roman"/>
                <a:cs typeface="Times New Roman"/>
              </a:rPr>
              <a:t>is</a:t>
            </a:r>
            <a:r>
              <a:rPr lang="en-US" sz="2800" spc="-75" dirty="0">
                <a:latin typeface="Times New Roman"/>
                <a:cs typeface="Times New Roman"/>
              </a:rPr>
              <a:t> </a:t>
            </a:r>
            <a:r>
              <a:rPr lang="en-US" sz="2800" spc="170" dirty="0">
                <a:latin typeface="Times New Roman"/>
                <a:cs typeface="Times New Roman"/>
              </a:rPr>
              <a:t>the</a:t>
            </a:r>
            <a:r>
              <a:rPr lang="en-US" sz="2800" spc="-85" dirty="0">
                <a:latin typeface="Times New Roman"/>
                <a:cs typeface="Times New Roman"/>
              </a:rPr>
              <a:t> </a:t>
            </a:r>
            <a:r>
              <a:rPr lang="en-US" sz="2800" spc="125" dirty="0">
                <a:latin typeface="Times New Roman"/>
                <a:cs typeface="Times New Roman"/>
              </a:rPr>
              <a:t>test</a:t>
            </a:r>
            <a:r>
              <a:rPr lang="en-US" sz="2800" spc="-145" dirty="0">
                <a:latin typeface="Times New Roman"/>
                <a:cs typeface="Times New Roman"/>
              </a:rPr>
              <a:t> </a:t>
            </a:r>
            <a:r>
              <a:rPr lang="en-US" sz="2800" spc="20" dirty="0">
                <a:latin typeface="Times New Roman"/>
                <a:cs typeface="Times New Roman"/>
              </a:rPr>
              <a:t>of</a:t>
            </a:r>
            <a:r>
              <a:rPr lang="en-US" sz="2800" spc="35" dirty="0">
                <a:latin typeface="Times New Roman"/>
                <a:cs typeface="Times New Roman"/>
              </a:rPr>
              <a:t> </a:t>
            </a:r>
            <a:r>
              <a:rPr lang="en-US" sz="2800" spc="170" dirty="0">
                <a:latin typeface="Times New Roman"/>
                <a:cs typeface="Times New Roman"/>
              </a:rPr>
              <a:t>the</a:t>
            </a:r>
            <a:r>
              <a:rPr lang="en-US" sz="2800" spc="-110" dirty="0">
                <a:latin typeface="Times New Roman"/>
                <a:cs typeface="Times New Roman"/>
              </a:rPr>
              <a:t> </a:t>
            </a:r>
            <a:r>
              <a:rPr lang="en-US" sz="2800" spc="120" dirty="0">
                <a:latin typeface="Times New Roman"/>
                <a:cs typeface="Times New Roman"/>
              </a:rPr>
              <a:t>proposed</a:t>
            </a:r>
            <a:r>
              <a:rPr lang="en-US" sz="2800" spc="-40" dirty="0">
                <a:latin typeface="Times New Roman"/>
                <a:cs typeface="Times New Roman"/>
              </a:rPr>
              <a:t> </a:t>
            </a:r>
            <a:r>
              <a:rPr lang="en-US" sz="2800" spc="80" dirty="0">
                <a:latin typeface="Times New Roman"/>
                <a:cs typeface="Times New Roman"/>
              </a:rPr>
              <a:t>system</a:t>
            </a:r>
            <a:r>
              <a:rPr lang="en-US" sz="2800" spc="-30" dirty="0">
                <a:latin typeface="Times New Roman"/>
                <a:cs typeface="Times New Roman"/>
              </a:rPr>
              <a:t> </a:t>
            </a:r>
            <a:r>
              <a:rPr lang="en-US" sz="2800" spc="114" dirty="0">
                <a:latin typeface="Times New Roman"/>
                <a:cs typeface="Times New Roman"/>
              </a:rPr>
              <a:t>in</a:t>
            </a:r>
            <a:r>
              <a:rPr lang="en-US" sz="2800" spc="-70" dirty="0">
                <a:latin typeface="Times New Roman"/>
                <a:cs typeface="Times New Roman"/>
              </a:rPr>
              <a:t> </a:t>
            </a:r>
            <a:r>
              <a:rPr lang="en-US" sz="2800" spc="170" dirty="0">
                <a:latin typeface="Times New Roman"/>
                <a:cs typeface="Times New Roman"/>
              </a:rPr>
              <a:t>the</a:t>
            </a:r>
            <a:r>
              <a:rPr lang="en-US" sz="2800" spc="-75" dirty="0">
                <a:latin typeface="Times New Roman"/>
                <a:cs typeface="Times New Roman"/>
              </a:rPr>
              <a:t> </a:t>
            </a:r>
            <a:r>
              <a:rPr lang="en-US" sz="2800" spc="30" dirty="0">
                <a:latin typeface="Times New Roman"/>
                <a:cs typeface="Times New Roman"/>
              </a:rPr>
              <a:t>light  </a:t>
            </a:r>
            <a:r>
              <a:rPr lang="en-US" sz="2800" spc="20" dirty="0">
                <a:latin typeface="Times New Roman"/>
                <a:cs typeface="Times New Roman"/>
              </a:rPr>
              <a:t>of </a:t>
            </a:r>
            <a:r>
              <a:rPr lang="en-US" sz="2800" spc="85" dirty="0">
                <a:latin typeface="Times New Roman"/>
                <a:cs typeface="Times New Roman"/>
              </a:rPr>
              <a:t>its </a:t>
            </a:r>
            <a:r>
              <a:rPr lang="en-US" sz="2800" spc="35" dirty="0">
                <a:latin typeface="Times New Roman"/>
                <a:cs typeface="Times New Roman"/>
              </a:rPr>
              <a:t>workability, </a:t>
            </a:r>
            <a:r>
              <a:rPr lang="en-US" sz="2800" spc="10" dirty="0">
                <a:latin typeface="Times New Roman"/>
                <a:cs typeface="Times New Roman"/>
              </a:rPr>
              <a:t>user’s </a:t>
            </a:r>
            <a:r>
              <a:rPr lang="en-US" sz="2800" spc="114" dirty="0">
                <a:latin typeface="Times New Roman"/>
                <a:cs typeface="Times New Roman"/>
              </a:rPr>
              <a:t>requirements,</a:t>
            </a:r>
            <a:r>
              <a:rPr lang="en-US" sz="2800" spc="-355" dirty="0">
                <a:latin typeface="Times New Roman"/>
                <a:cs typeface="Times New Roman"/>
              </a:rPr>
              <a:t> </a:t>
            </a:r>
            <a:r>
              <a:rPr lang="en-US" sz="2800" spc="25" dirty="0">
                <a:latin typeface="Times New Roman"/>
                <a:cs typeface="Times New Roman"/>
              </a:rPr>
              <a:t>effective  </a:t>
            </a:r>
            <a:r>
              <a:rPr lang="en-US" sz="2800" spc="105" dirty="0">
                <a:latin typeface="Times New Roman"/>
                <a:cs typeface="Times New Roman"/>
              </a:rPr>
              <a:t>use</a:t>
            </a:r>
            <a:r>
              <a:rPr lang="en-US" sz="2800" spc="-135" dirty="0">
                <a:latin typeface="Times New Roman"/>
                <a:cs typeface="Times New Roman"/>
              </a:rPr>
              <a:t> </a:t>
            </a:r>
            <a:r>
              <a:rPr lang="en-US" sz="2800" spc="20" dirty="0">
                <a:latin typeface="Times New Roman"/>
                <a:cs typeface="Times New Roman"/>
              </a:rPr>
              <a:t>of</a:t>
            </a:r>
            <a:r>
              <a:rPr lang="en-US" sz="2800" spc="25" dirty="0">
                <a:latin typeface="Times New Roman"/>
                <a:cs typeface="Times New Roman"/>
              </a:rPr>
              <a:t> </a:t>
            </a:r>
            <a:r>
              <a:rPr lang="en-US" sz="2800" spc="85" dirty="0">
                <a:latin typeface="Times New Roman"/>
                <a:cs typeface="Times New Roman"/>
              </a:rPr>
              <a:t>resources</a:t>
            </a:r>
            <a:r>
              <a:rPr lang="en-US" sz="2800" spc="-114" dirty="0">
                <a:latin typeface="Times New Roman"/>
                <a:cs typeface="Times New Roman"/>
              </a:rPr>
              <a:t> </a:t>
            </a:r>
            <a:r>
              <a:rPr lang="en-US" sz="2800" spc="170" dirty="0">
                <a:latin typeface="Times New Roman"/>
                <a:cs typeface="Times New Roman"/>
              </a:rPr>
              <a:t>and</a:t>
            </a:r>
            <a:r>
              <a:rPr lang="en-US" sz="2800" spc="-20" dirty="0">
                <a:latin typeface="Times New Roman"/>
                <a:cs typeface="Times New Roman"/>
              </a:rPr>
              <a:t> </a:t>
            </a:r>
            <a:r>
              <a:rPr lang="en-US" sz="2800" spc="170" dirty="0">
                <a:latin typeface="Times New Roman"/>
                <a:cs typeface="Times New Roman"/>
              </a:rPr>
              <a:t>the</a:t>
            </a:r>
            <a:r>
              <a:rPr lang="en-US" sz="2800" spc="-135" dirty="0">
                <a:latin typeface="Times New Roman"/>
                <a:cs typeface="Times New Roman"/>
              </a:rPr>
              <a:t> </a:t>
            </a:r>
            <a:r>
              <a:rPr lang="en-US" sz="2800" spc="85" dirty="0">
                <a:latin typeface="Times New Roman"/>
                <a:cs typeface="Times New Roman"/>
              </a:rPr>
              <a:t>cost</a:t>
            </a:r>
            <a:r>
              <a:rPr lang="en-US" sz="2800" spc="-135" dirty="0">
                <a:latin typeface="Times New Roman"/>
                <a:cs typeface="Times New Roman"/>
              </a:rPr>
              <a:t> </a:t>
            </a:r>
            <a:r>
              <a:rPr lang="en-US" sz="2800" spc="40" dirty="0">
                <a:latin typeface="Times New Roman"/>
                <a:cs typeface="Times New Roman"/>
              </a:rPr>
              <a:t>effectiveness.</a:t>
            </a:r>
            <a:endParaRPr lang="en-US" sz="2800" dirty="0">
              <a:latin typeface="Times New Roman"/>
              <a:cs typeface="Times New Roman"/>
            </a:endParaRPr>
          </a:p>
          <a:p>
            <a:pPr marL="12700" indent="0">
              <a:spcBef>
                <a:spcPts val="300"/>
              </a:spcBef>
              <a:buClr>
                <a:srgbClr val="0AD0D9"/>
              </a:buClr>
              <a:buSzPct val="94642"/>
              <a:buNone/>
              <a:tabLst>
                <a:tab pos="286385" algn="l"/>
              </a:tabLst>
            </a:pPr>
            <a:r>
              <a:rPr lang="en-US" sz="2800" b="1" spc="-135" dirty="0">
                <a:latin typeface="Georgia"/>
                <a:cs typeface="Georgia"/>
              </a:rPr>
              <a:t>Goal</a:t>
            </a:r>
            <a:r>
              <a:rPr lang="en-US" sz="2800" b="1" spc="10" dirty="0">
                <a:latin typeface="Georgia"/>
                <a:cs typeface="Georgia"/>
              </a:rPr>
              <a:t> </a:t>
            </a:r>
            <a:r>
              <a:rPr lang="en-US" sz="2800" spc="-65" dirty="0">
                <a:latin typeface="Times New Roman"/>
                <a:cs typeface="Times New Roman"/>
              </a:rPr>
              <a:t>:</a:t>
            </a:r>
            <a:r>
              <a:rPr lang="en-US" b="0" i="0" dirty="0">
                <a:solidFill>
                  <a:srgbClr val="222222"/>
                </a:solidFill>
                <a:effectLst/>
                <a:latin typeface="Times New Roman" panose="02020603050405020304" pitchFamily="18" charset="0"/>
                <a:cs typeface="Times New Roman" panose="02020603050405020304" pitchFamily="18" charset="0"/>
              </a:rPr>
              <a:t>The main aim of feasibility study is to how to achieve the scope. </a:t>
            </a:r>
            <a:r>
              <a:rPr lang="en-US" sz="2800" spc="105" dirty="0">
                <a:latin typeface="Times New Roman" panose="02020603050405020304" pitchFamily="18" charset="0"/>
                <a:cs typeface="Times New Roman" panose="02020603050405020304" pitchFamily="18" charset="0"/>
              </a:rPr>
              <a:t>(not</a:t>
            </a:r>
            <a:r>
              <a:rPr lang="en-US" sz="2800" spc="-110" dirty="0">
                <a:latin typeface="Times New Roman" panose="02020603050405020304" pitchFamily="18" charset="0"/>
                <a:cs typeface="Times New Roman" panose="02020603050405020304" pitchFamily="18" charset="0"/>
              </a:rPr>
              <a:t> </a:t>
            </a:r>
            <a:r>
              <a:rPr lang="en-US" sz="2800" spc="140" dirty="0">
                <a:latin typeface="Times New Roman" panose="02020603050405020304" pitchFamily="18" charset="0"/>
                <a:cs typeface="Times New Roman" panose="02020603050405020304" pitchFamily="18" charset="0"/>
              </a:rPr>
              <a:t>to</a:t>
            </a:r>
            <a:r>
              <a:rPr lang="en-US" sz="2800" spc="-12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solve</a:t>
            </a:r>
            <a:r>
              <a:rPr lang="en-US" sz="2800" spc="-5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issues)</a:t>
            </a:r>
            <a:endParaRPr lang="en-US" sz="2800" dirty="0">
              <a:latin typeface="Times New Roman" panose="02020603050405020304" pitchFamily="18" charset="0"/>
              <a:cs typeface="Times New Roman" panose="02020603050405020304" pitchFamily="18" charset="0"/>
            </a:endParaRPr>
          </a:p>
          <a:p>
            <a:pPr marL="12700" marR="463550" indent="0">
              <a:lnSpc>
                <a:spcPts val="3020"/>
              </a:lnSpc>
              <a:spcBef>
                <a:spcPts val="725"/>
              </a:spcBef>
              <a:buClr>
                <a:srgbClr val="0AD0D9"/>
              </a:buClr>
              <a:buSzPct val="94642"/>
              <a:buNone/>
              <a:tabLst>
                <a:tab pos="286385" algn="l"/>
              </a:tabLst>
            </a:pPr>
            <a:r>
              <a:rPr lang="en-US" sz="2800" b="1" spc="-145" dirty="0">
                <a:latin typeface="Georgia"/>
                <a:cs typeface="Georgia"/>
              </a:rPr>
              <a:t>Advantage</a:t>
            </a:r>
            <a:r>
              <a:rPr lang="en-US" sz="2800" spc="-145" dirty="0">
                <a:latin typeface="Times New Roman"/>
                <a:cs typeface="Times New Roman"/>
              </a:rPr>
              <a:t>:</a:t>
            </a:r>
            <a:r>
              <a:rPr lang="en-US" sz="2800" spc="15" dirty="0">
                <a:latin typeface="Times New Roman"/>
                <a:cs typeface="Times New Roman"/>
              </a:rPr>
              <a:t> </a:t>
            </a:r>
            <a:r>
              <a:rPr lang="en-US" sz="2800" spc="70" dirty="0">
                <a:latin typeface="Times New Roman"/>
                <a:cs typeface="Times New Roman"/>
              </a:rPr>
              <a:t>Cost</a:t>
            </a:r>
            <a:r>
              <a:rPr lang="en-US" sz="2800" spc="-125" dirty="0">
                <a:latin typeface="Times New Roman"/>
                <a:cs typeface="Times New Roman"/>
              </a:rPr>
              <a:t> </a:t>
            </a:r>
            <a:r>
              <a:rPr lang="en-US" sz="2800" spc="170" dirty="0">
                <a:latin typeface="Times New Roman"/>
                <a:cs typeface="Times New Roman"/>
              </a:rPr>
              <a:t>and</a:t>
            </a:r>
            <a:r>
              <a:rPr lang="en-US" sz="2800" spc="5" dirty="0">
                <a:latin typeface="Times New Roman"/>
                <a:cs typeface="Times New Roman"/>
              </a:rPr>
              <a:t> </a:t>
            </a:r>
            <a:r>
              <a:rPr lang="en-US" sz="2800" spc="100" dirty="0">
                <a:latin typeface="Times New Roman"/>
                <a:cs typeface="Times New Roman"/>
              </a:rPr>
              <a:t>benefits</a:t>
            </a:r>
            <a:r>
              <a:rPr lang="en-US" sz="2800" spc="-135" dirty="0">
                <a:latin typeface="Times New Roman"/>
                <a:cs typeface="Times New Roman"/>
              </a:rPr>
              <a:t> </a:t>
            </a:r>
            <a:r>
              <a:rPr lang="en-US" sz="2800" spc="95" dirty="0">
                <a:latin typeface="Times New Roman"/>
                <a:cs typeface="Times New Roman"/>
              </a:rPr>
              <a:t>are</a:t>
            </a:r>
            <a:r>
              <a:rPr lang="en-US" sz="2800" spc="-130" dirty="0">
                <a:latin typeface="Times New Roman"/>
                <a:cs typeface="Times New Roman"/>
              </a:rPr>
              <a:t> </a:t>
            </a:r>
            <a:r>
              <a:rPr lang="en-US" sz="2800" spc="75" dirty="0">
                <a:latin typeface="Times New Roman"/>
                <a:cs typeface="Times New Roman"/>
              </a:rPr>
              <a:t>estimated  </a:t>
            </a:r>
            <a:r>
              <a:rPr lang="en-US" sz="2800" spc="114" dirty="0">
                <a:latin typeface="Times New Roman"/>
                <a:cs typeface="Times New Roman"/>
              </a:rPr>
              <a:t>with </a:t>
            </a:r>
            <a:r>
              <a:rPr lang="en-US" sz="2800" spc="100" dirty="0">
                <a:latin typeface="Times New Roman"/>
                <a:cs typeface="Times New Roman"/>
              </a:rPr>
              <a:t>greater</a:t>
            </a:r>
            <a:r>
              <a:rPr lang="en-US" sz="2800" spc="-385" dirty="0">
                <a:latin typeface="Times New Roman"/>
                <a:cs typeface="Times New Roman"/>
              </a:rPr>
              <a:t> </a:t>
            </a:r>
            <a:r>
              <a:rPr lang="en-US" sz="2800" spc="30" dirty="0">
                <a:latin typeface="Times New Roman"/>
                <a:cs typeface="Times New Roman"/>
              </a:rPr>
              <a:t>accuracy.</a:t>
            </a:r>
          </a:p>
          <a:p>
            <a:pPr marL="12700" marR="463550" indent="0">
              <a:lnSpc>
                <a:spcPts val="3020"/>
              </a:lnSpc>
              <a:spcBef>
                <a:spcPts val="725"/>
              </a:spcBef>
              <a:buClr>
                <a:srgbClr val="0AD0D9"/>
              </a:buClr>
              <a:buSzPct val="94642"/>
              <a:buNone/>
              <a:tabLst>
                <a:tab pos="286385" algn="l"/>
              </a:tabLst>
            </a:pPr>
            <a:endParaRPr lang="en-US" sz="28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149313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6544-D48F-4576-BD1D-F1255F898746}"/>
              </a:ext>
            </a:extLst>
          </p:cNvPr>
          <p:cNvSpPr>
            <a:spLocks noGrp="1"/>
          </p:cNvSpPr>
          <p:nvPr>
            <p:ph type="title"/>
          </p:nvPr>
        </p:nvSpPr>
        <p:spPr/>
        <p:txBody>
          <a:bodyPr/>
          <a:lstStyle/>
          <a:p>
            <a:r>
              <a:rPr lang="en-US" b="0" i="0" dirty="0">
                <a:solidFill>
                  <a:srgbClr val="111111"/>
                </a:solidFill>
                <a:effectLst/>
                <a:latin typeface="roboto" panose="02000000000000000000" pitchFamily="2" charset="0"/>
              </a:rPr>
              <a:t>Feasibility Study</a:t>
            </a:r>
            <a:br>
              <a:rPr lang="en-US" b="0" i="0" dirty="0">
                <a:solidFill>
                  <a:srgbClr val="11111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55CEDED2-5B3C-4F7F-94CF-F314650A1B97}"/>
              </a:ext>
            </a:extLst>
          </p:cNvPr>
          <p:cNvPicPr>
            <a:picLocks noGrp="1" noChangeAspect="1"/>
          </p:cNvPicPr>
          <p:nvPr>
            <p:ph idx="1"/>
          </p:nvPr>
        </p:nvPicPr>
        <p:blipFill>
          <a:blip r:embed="rId2"/>
          <a:stretch>
            <a:fillRect/>
          </a:stretch>
        </p:blipFill>
        <p:spPr>
          <a:xfrm>
            <a:off x="2709862" y="2182019"/>
            <a:ext cx="6772275" cy="3638550"/>
          </a:xfrm>
        </p:spPr>
      </p:pic>
    </p:spTree>
    <p:extLst>
      <p:ext uri="{BB962C8B-B14F-4D97-AF65-F5344CB8AC3E}">
        <p14:creationId xmlns:p14="http://schemas.microsoft.com/office/powerpoint/2010/main" val="421643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175D-03A2-460C-8AB6-2DA02F1E8576}"/>
              </a:ext>
            </a:extLst>
          </p:cNvPr>
          <p:cNvSpPr>
            <a:spLocks noGrp="1"/>
          </p:cNvSpPr>
          <p:nvPr>
            <p:ph type="title"/>
          </p:nvPr>
        </p:nvSpPr>
        <p:spPr/>
        <p:txBody>
          <a:bodyPr/>
          <a:lstStyle/>
          <a:p>
            <a:r>
              <a:rPr lang="en-US" b="0" i="0" dirty="0">
                <a:solidFill>
                  <a:srgbClr val="111111"/>
                </a:solidFill>
                <a:effectLst/>
                <a:latin typeface="roboto" panose="02000000000000000000" pitchFamily="2" charset="0"/>
              </a:rPr>
              <a:t>Feasibility Study</a:t>
            </a:r>
            <a:endParaRPr lang="en-US" dirty="0"/>
          </a:p>
        </p:txBody>
      </p:sp>
      <p:sp>
        <p:nvSpPr>
          <p:cNvPr id="3" name="Content Placeholder 2">
            <a:extLst>
              <a:ext uri="{FF2B5EF4-FFF2-40B4-BE49-F238E27FC236}">
                <a16:creationId xmlns:a16="http://schemas.microsoft.com/office/drawing/2014/main" id="{B2196B5F-24EA-47F8-B240-E8F2914229A7}"/>
              </a:ext>
            </a:extLst>
          </p:cNvPr>
          <p:cNvSpPr>
            <a:spLocks noGrp="1"/>
          </p:cNvSpPr>
          <p:nvPr>
            <p:ph idx="1"/>
          </p:nvPr>
        </p:nvSpPr>
        <p:spPr/>
        <p:txBody>
          <a:bodyPr>
            <a:normAutofit fontScale="92500" lnSpcReduction="20000"/>
          </a:bodyPr>
          <a:lstStyle/>
          <a:p>
            <a:pPr algn="l"/>
            <a:r>
              <a:rPr lang="en-US" b="0" i="0" dirty="0">
                <a:solidFill>
                  <a:srgbClr val="222222"/>
                </a:solidFill>
                <a:effectLst/>
                <a:latin typeface="Verdana" panose="020B0604030504040204" pitchFamily="34" charset="0"/>
              </a:rPr>
              <a:t>The various types of feasibility Checks are:</a:t>
            </a:r>
          </a:p>
          <a:p>
            <a:pPr algn="l">
              <a:buFont typeface="Arial" panose="020B0604020202020204" pitchFamily="34" charset="0"/>
              <a:buChar char="•"/>
            </a:pPr>
            <a:r>
              <a:rPr lang="en-US" b="1" i="0" dirty="0">
                <a:solidFill>
                  <a:srgbClr val="222222"/>
                </a:solidFill>
                <a:effectLst/>
                <a:latin typeface="Verdana" panose="020B0604030504040204" pitchFamily="34" charset="0"/>
              </a:rPr>
              <a:t>Economic Feasibility</a:t>
            </a:r>
            <a:r>
              <a:rPr lang="en-US" b="0" i="0" dirty="0">
                <a:solidFill>
                  <a:srgbClr val="222222"/>
                </a:solidFill>
                <a:effectLst/>
                <a:latin typeface="Verdana" panose="020B0604030504040204" pitchFamily="34" charset="0"/>
              </a:rPr>
              <a:t> – Whether the project can be completed within the budget.</a:t>
            </a:r>
          </a:p>
          <a:p>
            <a:pPr algn="l">
              <a:buFont typeface="Arial" panose="020B0604020202020204" pitchFamily="34" charset="0"/>
              <a:buChar char="•"/>
            </a:pPr>
            <a:r>
              <a:rPr lang="en-US" b="1" i="0" dirty="0">
                <a:solidFill>
                  <a:srgbClr val="222222"/>
                </a:solidFill>
                <a:effectLst/>
                <a:latin typeface="Verdana" panose="020B0604030504040204" pitchFamily="34" charset="0"/>
              </a:rPr>
              <a:t>Operational Feasibility </a:t>
            </a:r>
            <a:r>
              <a:rPr lang="en-US" b="0" i="0" dirty="0">
                <a:solidFill>
                  <a:srgbClr val="222222"/>
                </a:solidFill>
                <a:effectLst/>
                <a:latin typeface="Verdana" panose="020B0604030504040204" pitchFamily="34" charset="0"/>
              </a:rPr>
              <a:t>­– Whether the problem can be solved with the existing and proposed system in the user’s environment.</a:t>
            </a:r>
          </a:p>
          <a:p>
            <a:pPr algn="l">
              <a:buFont typeface="Arial" panose="020B0604020202020204" pitchFamily="34" charset="0"/>
              <a:buChar char="•"/>
            </a:pPr>
            <a:r>
              <a:rPr lang="en-US" b="1" i="0" dirty="0">
                <a:solidFill>
                  <a:srgbClr val="222222"/>
                </a:solidFill>
                <a:effectLst/>
                <a:latin typeface="Verdana" panose="020B0604030504040204" pitchFamily="34" charset="0"/>
              </a:rPr>
              <a:t>Organizational/Legal Feasibility </a:t>
            </a:r>
            <a:r>
              <a:rPr lang="en-US" b="0" i="0" dirty="0">
                <a:solidFill>
                  <a:srgbClr val="222222"/>
                </a:solidFill>
                <a:effectLst/>
                <a:latin typeface="Verdana" panose="020B0604030504040204" pitchFamily="34" charset="0"/>
              </a:rPr>
              <a:t>– Can the project be handled consistently with the company policies/objectives.</a:t>
            </a:r>
          </a:p>
          <a:p>
            <a:pPr algn="l">
              <a:buFont typeface="Arial" panose="020B0604020202020204" pitchFamily="34" charset="0"/>
              <a:buChar char="•"/>
            </a:pPr>
            <a:r>
              <a:rPr lang="en-US" b="1" i="0" dirty="0">
                <a:solidFill>
                  <a:srgbClr val="222222"/>
                </a:solidFill>
                <a:effectLst/>
                <a:latin typeface="Verdana" panose="020B0604030504040204" pitchFamily="34" charset="0"/>
              </a:rPr>
              <a:t>Technical Feasibility</a:t>
            </a:r>
            <a:r>
              <a:rPr lang="en-US" b="0" i="0" dirty="0">
                <a:solidFill>
                  <a:srgbClr val="222222"/>
                </a:solidFill>
                <a:effectLst/>
                <a:latin typeface="Verdana" panose="020B0604030504040204" pitchFamily="34" charset="0"/>
              </a:rPr>
              <a:t> – Can the problem be solved with the present computer system and the resources available.</a:t>
            </a:r>
          </a:p>
          <a:p>
            <a:pPr algn="l">
              <a:buFont typeface="Arial" panose="020B0604020202020204" pitchFamily="34" charset="0"/>
              <a:buChar char="•"/>
            </a:pPr>
            <a:r>
              <a:rPr lang="en-US" b="1" i="0" dirty="0">
                <a:solidFill>
                  <a:srgbClr val="222222"/>
                </a:solidFill>
                <a:effectLst/>
                <a:latin typeface="Verdana" panose="020B0604030504040204" pitchFamily="34" charset="0"/>
              </a:rPr>
              <a:t>Schedule Feasibility </a:t>
            </a:r>
            <a:r>
              <a:rPr lang="en-US" b="0" i="0" dirty="0">
                <a:solidFill>
                  <a:srgbClr val="222222"/>
                </a:solidFill>
                <a:effectLst/>
                <a:latin typeface="Verdana" panose="020B0604030504040204" pitchFamily="34" charset="0"/>
              </a:rPr>
              <a:t>– Whether the project can be completed within the given timeframe or not.</a:t>
            </a:r>
          </a:p>
          <a:p>
            <a:endParaRPr lang="en-US" dirty="0"/>
          </a:p>
        </p:txBody>
      </p:sp>
    </p:spTree>
    <p:extLst>
      <p:ext uri="{BB962C8B-B14F-4D97-AF65-F5344CB8AC3E}">
        <p14:creationId xmlns:p14="http://schemas.microsoft.com/office/powerpoint/2010/main" val="119593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272705"/>
            <a:ext cx="4207510" cy="782907"/>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a:t>
            </a:r>
            <a:r>
              <a:rPr sz="5000" b="1" spc="-430" dirty="0">
                <a:latin typeface="Trebuchet MS"/>
                <a:cs typeface="Trebuchet MS"/>
              </a:rPr>
              <a:t> </a:t>
            </a:r>
            <a:r>
              <a:rPr sz="5000" b="1" spc="-225" dirty="0">
                <a:latin typeface="Trebuchet MS"/>
                <a:cs typeface="Trebuchet MS"/>
              </a:rPr>
              <a:t>Analysis</a:t>
            </a:r>
            <a:endParaRPr sz="5000" dirty="0">
              <a:latin typeface="Trebuchet MS"/>
              <a:cs typeface="Trebuchet MS"/>
            </a:endParaRPr>
          </a:p>
        </p:txBody>
      </p:sp>
      <p:sp>
        <p:nvSpPr>
          <p:cNvPr id="8" name="object 8"/>
          <p:cNvSpPr txBox="1"/>
          <p:nvPr/>
        </p:nvSpPr>
        <p:spPr>
          <a:xfrm>
            <a:off x="2288541" y="1004062"/>
            <a:ext cx="8823958" cy="6295634"/>
          </a:xfrm>
          <a:prstGeom prst="rect">
            <a:avLst/>
          </a:prstGeom>
        </p:spPr>
        <p:txBody>
          <a:bodyPr vert="horz" wrap="square" lIns="0" tIns="12700" rIns="0" bIns="0" rtlCol="0">
            <a:spAutoFit/>
          </a:bodyPr>
          <a:lstStyle/>
          <a:p>
            <a:pPr marL="285750" indent="-273050">
              <a:spcBef>
                <a:spcPts val="100"/>
              </a:spcBef>
              <a:buClr>
                <a:srgbClr val="0AD0D9"/>
              </a:buClr>
              <a:buSzPct val="93750"/>
              <a:buFont typeface="Arial"/>
              <a:buChar char=""/>
              <a:tabLst>
                <a:tab pos="286385" algn="l"/>
              </a:tabLst>
            </a:pPr>
            <a:r>
              <a:rPr sz="2400" spc="15" dirty="0">
                <a:latin typeface="Times New Roman"/>
                <a:cs typeface="Times New Roman"/>
              </a:rPr>
              <a:t>Analysis </a:t>
            </a:r>
            <a:r>
              <a:rPr sz="2400" spc="20" dirty="0">
                <a:latin typeface="Times New Roman"/>
                <a:cs typeface="Times New Roman"/>
              </a:rPr>
              <a:t>is </a:t>
            </a:r>
            <a:r>
              <a:rPr sz="2400" spc="95" dirty="0">
                <a:latin typeface="Times New Roman"/>
                <a:cs typeface="Times New Roman"/>
              </a:rPr>
              <a:t>detailed study</a:t>
            </a:r>
            <a:r>
              <a:rPr sz="2400" spc="-434" dirty="0">
                <a:latin typeface="Times New Roman"/>
                <a:cs typeface="Times New Roman"/>
              </a:rPr>
              <a:t> </a:t>
            </a:r>
            <a:r>
              <a:rPr sz="2400" spc="20" dirty="0">
                <a:latin typeface="Times New Roman"/>
                <a:cs typeface="Times New Roman"/>
              </a:rPr>
              <a:t>of </a:t>
            </a:r>
            <a:r>
              <a:rPr sz="2400" spc="-55" dirty="0">
                <a:latin typeface="Times New Roman"/>
                <a:cs typeface="Times New Roman"/>
              </a:rPr>
              <a:t>:</a:t>
            </a:r>
            <a:endParaRPr sz="2400" dirty="0">
              <a:latin typeface="Times New Roman"/>
              <a:cs typeface="Times New Roman"/>
            </a:endParaRPr>
          </a:p>
          <a:p>
            <a:pPr marL="652780" lvl="1" indent="-247015">
              <a:spcBef>
                <a:spcPts val="25"/>
              </a:spcBef>
              <a:buClr>
                <a:srgbClr val="0E6EC5"/>
              </a:buClr>
              <a:buSzPct val="85000"/>
              <a:buFont typeface="Arial"/>
              <a:buChar char=""/>
              <a:tabLst>
                <a:tab pos="653415" algn="l"/>
              </a:tabLst>
            </a:pPr>
            <a:r>
              <a:rPr sz="2000" spc="100" dirty="0">
                <a:latin typeface="Times New Roman"/>
                <a:cs typeface="Times New Roman"/>
              </a:rPr>
              <a:t>current</a:t>
            </a:r>
            <a:r>
              <a:rPr sz="2000" spc="-120" dirty="0">
                <a:latin typeface="Times New Roman"/>
                <a:cs typeface="Times New Roman"/>
              </a:rPr>
              <a:t> </a:t>
            </a:r>
            <a:r>
              <a:rPr sz="2000" spc="55" dirty="0">
                <a:latin typeface="Times New Roman"/>
                <a:cs typeface="Times New Roman"/>
              </a:rPr>
              <a:t>system,</a:t>
            </a:r>
            <a:r>
              <a:rPr sz="2000" dirty="0">
                <a:latin typeface="Times New Roman"/>
                <a:cs typeface="Times New Roman"/>
              </a:rPr>
              <a:t> </a:t>
            </a:r>
            <a:r>
              <a:rPr sz="2000" spc="65" dirty="0">
                <a:latin typeface="Times New Roman"/>
                <a:cs typeface="Times New Roman"/>
              </a:rPr>
              <a:t>leading</a:t>
            </a:r>
            <a:r>
              <a:rPr sz="2000" spc="-35" dirty="0">
                <a:latin typeface="Times New Roman"/>
                <a:cs typeface="Times New Roman"/>
              </a:rPr>
              <a:t> </a:t>
            </a:r>
            <a:r>
              <a:rPr sz="2000" spc="105" dirty="0">
                <a:latin typeface="Times New Roman"/>
                <a:cs typeface="Times New Roman"/>
              </a:rPr>
              <a:t>to</a:t>
            </a:r>
            <a:r>
              <a:rPr sz="2000" spc="-110" dirty="0">
                <a:latin typeface="Times New Roman"/>
                <a:cs typeface="Times New Roman"/>
              </a:rPr>
              <a:t> </a:t>
            </a:r>
            <a:r>
              <a:rPr sz="2000" spc="55" dirty="0">
                <a:latin typeface="Times New Roman"/>
                <a:cs typeface="Times New Roman"/>
              </a:rPr>
              <a:t>specifications</a:t>
            </a:r>
            <a:r>
              <a:rPr sz="2000" spc="-95" dirty="0">
                <a:latin typeface="Times New Roman"/>
                <a:cs typeface="Times New Roman"/>
              </a:rPr>
              <a:t> </a:t>
            </a:r>
            <a:r>
              <a:rPr sz="2000" spc="15" dirty="0">
                <a:latin typeface="Times New Roman"/>
                <a:cs typeface="Times New Roman"/>
              </a:rPr>
              <a:t>of</a:t>
            </a:r>
            <a:r>
              <a:rPr sz="2000" spc="5" dirty="0">
                <a:latin typeface="Times New Roman"/>
                <a:cs typeface="Times New Roman"/>
              </a:rPr>
              <a:t> </a:t>
            </a:r>
            <a:r>
              <a:rPr sz="2000" spc="70" dirty="0">
                <a:latin typeface="Times New Roman"/>
                <a:cs typeface="Times New Roman"/>
              </a:rPr>
              <a:t>a</a:t>
            </a:r>
            <a:r>
              <a:rPr sz="2000" spc="-60" dirty="0">
                <a:latin typeface="Times New Roman"/>
                <a:cs typeface="Times New Roman"/>
              </a:rPr>
              <a:t> </a:t>
            </a:r>
            <a:r>
              <a:rPr sz="2000" spc="80" dirty="0">
                <a:latin typeface="Times New Roman"/>
                <a:cs typeface="Times New Roman"/>
              </a:rPr>
              <a:t>new</a:t>
            </a:r>
            <a:r>
              <a:rPr sz="2000" spc="-90" dirty="0">
                <a:latin typeface="Times New Roman"/>
                <a:cs typeface="Times New Roman"/>
              </a:rPr>
              <a:t> </a:t>
            </a:r>
            <a:r>
              <a:rPr sz="2000" spc="55" dirty="0">
                <a:latin typeface="Times New Roman"/>
                <a:cs typeface="Times New Roman"/>
              </a:rPr>
              <a:t>system.</a:t>
            </a:r>
            <a:endParaRPr sz="2000" dirty="0">
              <a:latin typeface="Times New Roman"/>
              <a:cs typeface="Times New Roman"/>
            </a:endParaRPr>
          </a:p>
          <a:p>
            <a:pPr marL="652780" lvl="1" indent="-247015">
              <a:lnSpc>
                <a:spcPts val="2390"/>
              </a:lnSpc>
              <a:buClr>
                <a:srgbClr val="0E6EC5"/>
              </a:buClr>
              <a:buSzPct val="85000"/>
              <a:buFont typeface="Arial"/>
              <a:buChar char=""/>
              <a:tabLst>
                <a:tab pos="653415" algn="l"/>
              </a:tabLst>
            </a:pPr>
            <a:r>
              <a:rPr sz="2000" spc="65" dirty="0">
                <a:latin typeface="Times New Roman"/>
                <a:cs typeface="Times New Roman"/>
              </a:rPr>
              <a:t>system</a:t>
            </a:r>
            <a:r>
              <a:rPr sz="2000" spc="-90" dirty="0">
                <a:latin typeface="Times New Roman"/>
                <a:cs typeface="Times New Roman"/>
              </a:rPr>
              <a:t> </a:t>
            </a:r>
            <a:r>
              <a:rPr sz="2000" spc="80" dirty="0">
                <a:latin typeface="Times New Roman"/>
                <a:cs typeface="Times New Roman"/>
              </a:rPr>
              <a:t>operations</a:t>
            </a:r>
            <a:r>
              <a:rPr sz="2000" spc="-50" dirty="0">
                <a:latin typeface="Times New Roman"/>
                <a:cs typeface="Times New Roman"/>
              </a:rPr>
              <a:t> </a:t>
            </a:r>
            <a:r>
              <a:rPr sz="2000" spc="-200" dirty="0">
                <a:latin typeface="Times New Roman"/>
                <a:cs typeface="Times New Roman"/>
              </a:rPr>
              <a:t>&amp;</a:t>
            </a:r>
            <a:r>
              <a:rPr sz="2000" spc="-10" dirty="0">
                <a:latin typeface="Times New Roman"/>
                <a:cs typeface="Times New Roman"/>
              </a:rPr>
              <a:t> </a:t>
            </a:r>
            <a:r>
              <a:rPr sz="2000" spc="60" dirty="0">
                <a:latin typeface="Times New Roman"/>
                <a:cs typeface="Times New Roman"/>
              </a:rPr>
              <a:t>its</a:t>
            </a:r>
            <a:r>
              <a:rPr sz="2000" spc="-75" dirty="0">
                <a:latin typeface="Times New Roman"/>
                <a:cs typeface="Times New Roman"/>
              </a:rPr>
              <a:t> </a:t>
            </a:r>
            <a:r>
              <a:rPr sz="2000" spc="70" dirty="0">
                <a:latin typeface="Times New Roman"/>
                <a:cs typeface="Times New Roman"/>
              </a:rPr>
              <a:t>relationships</a:t>
            </a:r>
            <a:r>
              <a:rPr sz="2000" spc="-95" dirty="0">
                <a:latin typeface="Times New Roman"/>
                <a:cs typeface="Times New Roman"/>
              </a:rPr>
              <a:t> </a:t>
            </a:r>
            <a:r>
              <a:rPr sz="2000" spc="80" dirty="0">
                <a:latin typeface="Times New Roman"/>
                <a:cs typeface="Times New Roman"/>
              </a:rPr>
              <a:t>within</a:t>
            </a:r>
            <a:r>
              <a:rPr sz="2000" spc="-50" dirty="0">
                <a:latin typeface="Times New Roman"/>
                <a:cs typeface="Times New Roman"/>
              </a:rPr>
              <a:t> </a:t>
            </a:r>
            <a:r>
              <a:rPr sz="2000" spc="-200" dirty="0">
                <a:latin typeface="Times New Roman"/>
                <a:cs typeface="Times New Roman"/>
              </a:rPr>
              <a:t>&amp;</a:t>
            </a:r>
            <a:r>
              <a:rPr sz="2000" spc="-55" dirty="0">
                <a:latin typeface="Times New Roman"/>
                <a:cs typeface="Times New Roman"/>
              </a:rPr>
              <a:t> </a:t>
            </a:r>
            <a:r>
              <a:rPr sz="2000" spc="90" dirty="0">
                <a:latin typeface="Times New Roman"/>
                <a:cs typeface="Times New Roman"/>
              </a:rPr>
              <a:t>outside</a:t>
            </a:r>
            <a:r>
              <a:rPr sz="2000" spc="-114" dirty="0">
                <a:latin typeface="Times New Roman"/>
                <a:cs typeface="Times New Roman"/>
              </a:rPr>
              <a:t> </a:t>
            </a:r>
            <a:r>
              <a:rPr sz="2000" spc="55" dirty="0">
                <a:latin typeface="Times New Roman"/>
                <a:cs typeface="Times New Roman"/>
              </a:rPr>
              <a:t>system.</a:t>
            </a:r>
            <a:endParaRPr sz="2000" dirty="0">
              <a:latin typeface="Times New Roman"/>
              <a:cs typeface="Times New Roman"/>
            </a:endParaRPr>
          </a:p>
          <a:p>
            <a:pPr marL="285750" marR="1412875" indent="-273050">
              <a:lnSpc>
                <a:spcPts val="2880"/>
              </a:lnSpc>
              <a:spcBef>
                <a:spcPts val="85"/>
              </a:spcBef>
              <a:buClr>
                <a:srgbClr val="0AD0D9"/>
              </a:buClr>
              <a:buSzPct val="93750"/>
              <a:buFont typeface="Arial"/>
              <a:buChar char=""/>
              <a:tabLst>
                <a:tab pos="286385" algn="l"/>
              </a:tabLst>
            </a:pPr>
            <a:r>
              <a:rPr sz="2400" b="1" spc="-110" dirty="0">
                <a:latin typeface="Georgia"/>
                <a:cs typeface="Georgia"/>
              </a:rPr>
              <a:t>Data </a:t>
            </a:r>
            <a:r>
              <a:rPr sz="2400" b="1" spc="-80" dirty="0">
                <a:latin typeface="Georgia"/>
                <a:cs typeface="Georgia"/>
              </a:rPr>
              <a:t>collection </a:t>
            </a:r>
            <a:r>
              <a:rPr sz="2400" b="1" spc="-114" dirty="0">
                <a:latin typeface="Georgia"/>
                <a:cs typeface="Georgia"/>
              </a:rPr>
              <a:t>for</a:t>
            </a:r>
            <a:r>
              <a:rPr sz="2400" spc="-114" dirty="0">
                <a:latin typeface="Times New Roman"/>
                <a:cs typeface="Times New Roman"/>
              </a:rPr>
              <a:t>: </a:t>
            </a:r>
            <a:r>
              <a:rPr sz="2400" spc="15" dirty="0">
                <a:latin typeface="Times New Roman"/>
                <a:cs typeface="Times New Roman"/>
              </a:rPr>
              <a:t>files, </a:t>
            </a:r>
            <a:r>
              <a:rPr sz="2400" spc="75" dirty="0">
                <a:latin typeface="Times New Roman"/>
                <a:cs typeface="Times New Roman"/>
              </a:rPr>
              <a:t>decision </a:t>
            </a:r>
            <a:r>
              <a:rPr sz="2400" spc="90" dirty="0">
                <a:latin typeface="Times New Roman"/>
                <a:cs typeface="Times New Roman"/>
              </a:rPr>
              <a:t>points, </a:t>
            </a:r>
            <a:r>
              <a:rPr sz="2400" spc="-605" dirty="0">
                <a:latin typeface="Times New Roman"/>
                <a:cs typeface="Times New Roman"/>
              </a:rPr>
              <a:t>&amp; </a:t>
            </a:r>
            <a:r>
              <a:rPr sz="2400" spc="-590" dirty="0">
                <a:latin typeface="Times New Roman"/>
                <a:cs typeface="Times New Roman"/>
              </a:rPr>
              <a:t> </a:t>
            </a:r>
            <a:r>
              <a:rPr sz="2400" spc="100" dirty="0">
                <a:latin typeface="Times New Roman"/>
                <a:cs typeface="Times New Roman"/>
              </a:rPr>
              <a:t>transactions </a:t>
            </a:r>
            <a:r>
              <a:rPr sz="2400" spc="20" dirty="0">
                <a:latin typeface="Times New Roman"/>
                <a:cs typeface="Times New Roman"/>
              </a:rPr>
              <a:t>of </a:t>
            </a:r>
            <a:r>
              <a:rPr sz="2400" spc="114" dirty="0">
                <a:latin typeface="Times New Roman"/>
                <a:cs typeface="Times New Roman"/>
              </a:rPr>
              <a:t>present</a:t>
            </a:r>
            <a:r>
              <a:rPr sz="2400" spc="-315" dirty="0">
                <a:latin typeface="Times New Roman"/>
                <a:cs typeface="Times New Roman"/>
              </a:rPr>
              <a:t> </a:t>
            </a:r>
            <a:r>
              <a:rPr sz="2400" spc="65" dirty="0">
                <a:latin typeface="Times New Roman"/>
                <a:cs typeface="Times New Roman"/>
              </a:rPr>
              <a:t>system.</a:t>
            </a:r>
            <a:endParaRPr sz="2400" dirty="0">
              <a:latin typeface="Times New Roman"/>
              <a:cs typeface="Times New Roman"/>
            </a:endParaRPr>
          </a:p>
          <a:p>
            <a:pPr marL="285750" marR="1276985" indent="-273050">
              <a:lnSpc>
                <a:spcPts val="2880"/>
              </a:lnSpc>
              <a:buClr>
                <a:srgbClr val="0AD0D9"/>
              </a:buClr>
              <a:buSzPct val="93750"/>
              <a:buFont typeface="Arial"/>
              <a:buChar char=""/>
              <a:tabLst>
                <a:tab pos="286385" algn="l"/>
              </a:tabLst>
            </a:pPr>
            <a:r>
              <a:rPr sz="2400" b="1" spc="-145" dirty="0">
                <a:latin typeface="Georgia"/>
                <a:cs typeface="Georgia"/>
              </a:rPr>
              <a:t>Tools </a:t>
            </a:r>
            <a:r>
              <a:rPr sz="2400" b="1" spc="-95" dirty="0">
                <a:latin typeface="Georgia"/>
                <a:cs typeface="Georgia"/>
              </a:rPr>
              <a:t>of </a:t>
            </a:r>
            <a:r>
              <a:rPr sz="2400" b="1" spc="-130" dirty="0">
                <a:latin typeface="Georgia"/>
                <a:cs typeface="Georgia"/>
              </a:rPr>
              <a:t>system </a:t>
            </a:r>
            <a:r>
              <a:rPr sz="2400" b="1" spc="-114" dirty="0">
                <a:latin typeface="Georgia"/>
                <a:cs typeface="Georgia"/>
              </a:rPr>
              <a:t>analysis</a:t>
            </a:r>
            <a:r>
              <a:rPr sz="2400" spc="-114" dirty="0">
                <a:latin typeface="Times New Roman"/>
                <a:cs typeface="Times New Roman"/>
              </a:rPr>
              <a:t>: </a:t>
            </a:r>
            <a:r>
              <a:rPr sz="2400" spc="65" dirty="0">
                <a:latin typeface="Times New Roman"/>
                <a:cs typeface="Times New Roman"/>
              </a:rPr>
              <a:t>Interviews, </a:t>
            </a:r>
            <a:r>
              <a:rPr sz="2400" spc="30" dirty="0">
                <a:latin typeface="Times New Roman"/>
                <a:cs typeface="Times New Roman"/>
              </a:rPr>
              <a:t>on-site  </a:t>
            </a:r>
            <a:r>
              <a:rPr sz="2400" spc="90" dirty="0">
                <a:latin typeface="Times New Roman"/>
                <a:cs typeface="Times New Roman"/>
              </a:rPr>
              <a:t>observation </a:t>
            </a:r>
            <a:r>
              <a:rPr sz="2400" spc="-245" dirty="0">
                <a:latin typeface="Times New Roman"/>
                <a:cs typeface="Times New Roman"/>
              </a:rPr>
              <a:t>&amp;</a:t>
            </a:r>
            <a:r>
              <a:rPr sz="2400" spc="-195" dirty="0">
                <a:latin typeface="Times New Roman"/>
                <a:cs typeface="Times New Roman"/>
              </a:rPr>
              <a:t> </a:t>
            </a:r>
            <a:r>
              <a:rPr sz="2400" spc="95" dirty="0">
                <a:latin typeface="Times New Roman"/>
                <a:cs typeface="Times New Roman"/>
              </a:rPr>
              <a:t>questionnaire.</a:t>
            </a:r>
            <a:endParaRPr sz="2400" dirty="0">
              <a:latin typeface="Times New Roman"/>
              <a:cs typeface="Times New Roman"/>
            </a:endParaRPr>
          </a:p>
          <a:p>
            <a:pPr marL="285750" indent="-273050">
              <a:lnSpc>
                <a:spcPts val="2785"/>
              </a:lnSpc>
              <a:buClr>
                <a:srgbClr val="0AD0D9"/>
              </a:buClr>
              <a:buSzPct val="93750"/>
              <a:buFont typeface="Arial"/>
              <a:buChar char=""/>
              <a:tabLst>
                <a:tab pos="286385" algn="l"/>
              </a:tabLst>
            </a:pPr>
            <a:r>
              <a:rPr sz="2400" b="1" spc="-140" dirty="0">
                <a:latin typeface="Georgia"/>
                <a:cs typeface="Georgia"/>
              </a:rPr>
              <a:t>Steps </a:t>
            </a:r>
            <a:r>
              <a:rPr sz="2400" b="1" spc="-75" dirty="0">
                <a:latin typeface="Georgia"/>
                <a:cs typeface="Georgia"/>
              </a:rPr>
              <a:t>to </a:t>
            </a:r>
            <a:r>
              <a:rPr sz="2400" b="1" spc="-85" dirty="0">
                <a:latin typeface="Georgia"/>
                <a:cs typeface="Georgia"/>
              </a:rPr>
              <a:t>define </a:t>
            </a:r>
            <a:r>
              <a:rPr sz="2400" b="1" spc="-120" dirty="0">
                <a:latin typeface="Georgia"/>
                <a:cs typeface="Georgia"/>
              </a:rPr>
              <a:t>boundary </a:t>
            </a:r>
            <a:r>
              <a:rPr sz="2400" spc="20" dirty="0">
                <a:latin typeface="Times New Roman"/>
                <a:cs typeface="Times New Roman"/>
              </a:rPr>
              <a:t>of </a:t>
            </a:r>
            <a:r>
              <a:rPr sz="2400" spc="145" dirty="0">
                <a:latin typeface="Times New Roman"/>
                <a:cs typeface="Times New Roman"/>
              </a:rPr>
              <a:t>the </a:t>
            </a:r>
            <a:r>
              <a:rPr sz="2400" spc="95" dirty="0">
                <a:latin typeface="Times New Roman"/>
                <a:cs typeface="Times New Roman"/>
              </a:rPr>
              <a:t>new</a:t>
            </a:r>
            <a:r>
              <a:rPr sz="2400" spc="-345" dirty="0">
                <a:latin typeface="Times New Roman"/>
                <a:cs typeface="Times New Roman"/>
              </a:rPr>
              <a:t> </a:t>
            </a:r>
            <a:r>
              <a:rPr sz="2400" spc="55" dirty="0">
                <a:latin typeface="Times New Roman"/>
                <a:cs typeface="Times New Roman"/>
              </a:rPr>
              <a:t>system:</a:t>
            </a:r>
            <a:endParaRPr sz="2400" dirty="0">
              <a:latin typeface="Times New Roman"/>
              <a:cs typeface="Times New Roman"/>
            </a:endParaRPr>
          </a:p>
          <a:p>
            <a:pPr marL="652780" lvl="1" indent="-247015">
              <a:buClr>
                <a:srgbClr val="0E6EC5"/>
              </a:buClr>
              <a:buSzPct val="85416"/>
              <a:buFont typeface="Arial"/>
              <a:buChar char=""/>
              <a:tabLst>
                <a:tab pos="653415" algn="l"/>
              </a:tabLst>
            </a:pPr>
            <a:r>
              <a:rPr sz="2400" spc="45" dirty="0">
                <a:latin typeface="Times New Roman"/>
                <a:cs typeface="Times New Roman"/>
              </a:rPr>
              <a:t>Keeping</a:t>
            </a:r>
            <a:r>
              <a:rPr sz="2400" spc="-15" dirty="0">
                <a:latin typeface="Times New Roman"/>
                <a:cs typeface="Times New Roman"/>
              </a:rPr>
              <a:t> </a:t>
            </a:r>
            <a:r>
              <a:rPr sz="2400" spc="100" dirty="0">
                <a:latin typeface="Times New Roman"/>
                <a:cs typeface="Times New Roman"/>
              </a:rPr>
              <a:t>in</a:t>
            </a:r>
            <a:r>
              <a:rPr sz="2400" spc="-100" dirty="0">
                <a:latin typeface="Times New Roman"/>
                <a:cs typeface="Times New Roman"/>
              </a:rPr>
              <a:t> </a:t>
            </a:r>
            <a:r>
              <a:rPr sz="2400" spc="20" dirty="0">
                <a:latin typeface="Times New Roman"/>
                <a:cs typeface="Times New Roman"/>
              </a:rPr>
              <a:t>view</a:t>
            </a:r>
            <a:r>
              <a:rPr sz="2400" spc="-70"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95" dirty="0">
                <a:latin typeface="Times New Roman"/>
                <a:cs typeface="Times New Roman"/>
              </a:rPr>
              <a:t>problems</a:t>
            </a:r>
            <a:r>
              <a:rPr sz="2400" spc="-100" dirty="0">
                <a:latin typeface="Times New Roman"/>
                <a:cs typeface="Times New Roman"/>
              </a:rPr>
              <a:t> </a:t>
            </a:r>
            <a:r>
              <a:rPr sz="2400" spc="145" dirty="0">
                <a:latin typeface="Times New Roman"/>
                <a:cs typeface="Times New Roman"/>
              </a:rPr>
              <a:t>and</a:t>
            </a:r>
            <a:r>
              <a:rPr sz="2400" spc="5" dirty="0">
                <a:latin typeface="Times New Roman"/>
                <a:cs typeface="Times New Roman"/>
              </a:rPr>
              <a:t> </a:t>
            </a:r>
            <a:r>
              <a:rPr sz="2400" spc="95" dirty="0">
                <a:latin typeface="Times New Roman"/>
                <a:cs typeface="Times New Roman"/>
              </a:rPr>
              <a:t>new</a:t>
            </a:r>
            <a:r>
              <a:rPr sz="2400" spc="-70" dirty="0">
                <a:latin typeface="Times New Roman"/>
                <a:cs typeface="Times New Roman"/>
              </a:rPr>
              <a:t> </a:t>
            </a:r>
            <a:r>
              <a:rPr sz="2400" spc="100" dirty="0">
                <a:latin typeface="Times New Roman"/>
                <a:cs typeface="Times New Roman"/>
              </a:rPr>
              <a:t>requirements</a:t>
            </a:r>
            <a:endParaRPr sz="2400" dirty="0">
              <a:latin typeface="Times New Roman"/>
              <a:cs typeface="Times New Roman"/>
            </a:endParaRPr>
          </a:p>
          <a:p>
            <a:pPr marL="652780" lvl="1" indent="-247015">
              <a:buClr>
                <a:srgbClr val="0E6EC5"/>
              </a:buClr>
              <a:buSzPct val="85416"/>
              <a:buFont typeface="Arial"/>
              <a:buChar char=""/>
              <a:tabLst>
                <a:tab pos="653415" algn="l"/>
              </a:tabLst>
            </a:pPr>
            <a:r>
              <a:rPr sz="2400" spc="95" dirty="0">
                <a:latin typeface="Times New Roman"/>
                <a:cs typeface="Times New Roman"/>
              </a:rPr>
              <a:t>Workout </a:t>
            </a:r>
            <a:r>
              <a:rPr sz="2400" spc="90" dirty="0">
                <a:latin typeface="Times New Roman"/>
                <a:cs typeface="Times New Roman"/>
              </a:rPr>
              <a:t>pros </a:t>
            </a:r>
            <a:r>
              <a:rPr sz="2400" spc="-245" dirty="0">
                <a:latin typeface="Times New Roman"/>
                <a:cs typeface="Times New Roman"/>
              </a:rPr>
              <a:t>&amp; </a:t>
            </a:r>
            <a:r>
              <a:rPr sz="2400" spc="75" dirty="0">
                <a:latin typeface="Times New Roman"/>
                <a:cs typeface="Times New Roman"/>
              </a:rPr>
              <a:t>cons </a:t>
            </a:r>
            <a:r>
              <a:rPr sz="2400" spc="85" dirty="0">
                <a:latin typeface="Times New Roman"/>
                <a:cs typeface="Times New Roman"/>
              </a:rPr>
              <a:t>including </a:t>
            </a:r>
            <a:r>
              <a:rPr sz="2400" spc="95" dirty="0">
                <a:latin typeface="Times New Roman"/>
                <a:cs typeface="Times New Roman"/>
              </a:rPr>
              <a:t>new</a:t>
            </a:r>
            <a:r>
              <a:rPr sz="2400" spc="-400" dirty="0">
                <a:latin typeface="Times New Roman"/>
                <a:cs typeface="Times New Roman"/>
              </a:rPr>
              <a:t> </a:t>
            </a:r>
            <a:r>
              <a:rPr sz="2400" spc="70" dirty="0">
                <a:latin typeface="Times New Roman"/>
                <a:cs typeface="Times New Roman"/>
              </a:rPr>
              <a:t>system</a:t>
            </a:r>
            <a:endParaRPr lang="en-US" sz="2400" spc="70" dirty="0">
              <a:latin typeface="Times New Roman"/>
              <a:cs typeface="Times New Roman"/>
            </a:endParaRPr>
          </a:p>
          <a:p>
            <a:pPr marL="652780" lvl="1" indent="-247015">
              <a:buClr>
                <a:srgbClr val="0E6EC5"/>
              </a:buClr>
              <a:buSzPct val="85416"/>
              <a:buFont typeface="Arial"/>
              <a:buChar char=""/>
              <a:tabLst>
                <a:tab pos="653415" algn="l"/>
              </a:tabLst>
            </a:pPr>
            <a:r>
              <a:rPr lang="en-US" sz="2400" spc="70" dirty="0">
                <a:latin typeface="Times New Roman"/>
                <a:cs typeface="Times New Roman"/>
              </a:rPr>
              <a:t>Enlist what system not expected to do</a:t>
            </a:r>
            <a:endParaRPr sz="2400" dirty="0">
              <a:latin typeface="Times New Roman"/>
              <a:cs typeface="Times New Roman"/>
            </a:endParaRPr>
          </a:p>
          <a:p>
            <a:pPr marL="285750" marR="766445" indent="-273050">
              <a:buClr>
                <a:srgbClr val="0AD0D9"/>
              </a:buClr>
              <a:buSzPct val="93750"/>
              <a:buFont typeface="Arial"/>
              <a:buChar char=""/>
              <a:tabLst>
                <a:tab pos="286385" algn="l"/>
              </a:tabLst>
            </a:pPr>
            <a:r>
              <a:rPr sz="2400" b="1" spc="-130" dirty="0">
                <a:latin typeface="Georgia"/>
                <a:cs typeface="Georgia"/>
              </a:rPr>
              <a:t>Analysis </a:t>
            </a:r>
            <a:r>
              <a:rPr sz="2400" b="1" spc="-95" dirty="0">
                <a:latin typeface="Georgia"/>
                <a:cs typeface="Georgia"/>
              </a:rPr>
              <a:t>is </a:t>
            </a:r>
            <a:r>
              <a:rPr sz="2400" b="1" spc="-110" dirty="0">
                <a:latin typeface="Georgia"/>
                <a:cs typeface="Georgia"/>
              </a:rPr>
              <a:t>documented </a:t>
            </a:r>
            <a:r>
              <a:rPr sz="2400" b="1" spc="-80" dirty="0">
                <a:latin typeface="Georgia"/>
                <a:cs typeface="Georgia"/>
              </a:rPr>
              <a:t>in</a:t>
            </a:r>
            <a:r>
              <a:rPr sz="2400" spc="-80" dirty="0">
                <a:latin typeface="Times New Roman"/>
                <a:cs typeface="Times New Roman"/>
              </a:rPr>
              <a:t>: </a:t>
            </a:r>
            <a:r>
              <a:rPr sz="2400" spc="90" dirty="0">
                <a:latin typeface="Times New Roman"/>
                <a:cs typeface="Times New Roman"/>
              </a:rPr>
              <a:t>detailed </a:t>
            </a:r>
            <a:r>
              <a:rPr sz="2400" spc="20" dirty="0">
                <a:latin typeface="Times New Roman"/>
                <a:cs typeface="Times New Roman"/>
              </a:rPr>
              <a:t>DFDs, </a:t>
            </a:r>
            <a:r>
              <a:rPr sz="2400" spc="-210" dirty="0">
                <a:latin typeface="Times New Roman"/>
                <a:cs typeface="Times New Roman"/>
              </a:rPr>
              <a:t>data  </a:t>
            </a:r>
            <a:r>
              <a:rPr sz="2400" spc="60" dirty="0">
                <a:latin typeface="Times New Roman"/>
                <a:cs typeface="Times New Roman"/>
              </a:rPr>
              <a:t>dictionary, </a:t>
            </a:r>
            <a:r>
              <a:rPr sz="2400" spc="35" dirty="0">
                <a:latin typeface="Times New Roman"/>
                <a:cs typeface="Times New Roman"/>
              </a:rPr>
              <a:t>logical </a:t>
            </a:r>
            <a:r>
              <a:rPr sz="2400" spc="125" dirty="0">
                <a:latin typeface="Times New Roman"/>
                <a:cs typeface="Times New Roman"/>
              </a:rPr>
              <a:t>data </a:t>
            </a:r>
            <a:r>
              <a:rPr sz="2400" spc="110" dirty="0">
                <a:latin typeface="Times New Roman"/>
                <a:cs typeface="Times New Roman"/>
              </a:rPr>
              <a:t>structures </a:t>
            </a:r>
            <a:r>
              <a:rPr sz="2400" spc="-245" dirty="0">
                <a:latin typeface="Times New Roman"/>
                <a:cs typeface="Times New Roman"/>
              </a:rPr>
              <a:t>&amp; </a:t>
            </a:r>
            <a:r>
              <a:rPr sz="2400" spc="110" dirty="0">
                <a:latin typeface="Times New Roman"/>
                <a:cs typeface="Times New Roman"/>
              </a:rPr>
              <a:t>miniature  </a:t>
            </a:r>
            <a:r>
              <a:rPr sz="2400" spc="60" dirty="0">
                <a:latin typeface="Times New Roman"/>
                <a:cs typeface="Times New Roman"/>
              </a:rPr>
              <a:t>specifications.</a:t>
            </a:r>
            <a:endParaRPr lang="en-US" sz="2400" spc="60" dirty="0">
              <a:latin typeface="Times New Roman"/>
              <a:cs typeface="Times New Roman"/>
            </a:endParaRPr>
          </a:p>
          <a:p>
            <a:pPr marL="285750" marR="766445" indent="-273050">
              <a:buClr>
                <a:srgbClr val="0AD0D9"/>
              </a:buClr>
              <a:buSzPct val="93750"/>
              <a:buFont typeface="Arial"/>
              <a:buChar char=""/>
              <a:tabLst>
                <a:tab pos="286385" algn="l"/>
              </a:tabLst>
            </a:pPr>
            <a:r>
              <a:rPr lang="en-US" sz="2400" spc="60" dirty="0">
                <a:latin typeface="Times New Roman"/>
                <a:cs typeface="Times New Roman"/>
              </a:rPr>
              <a:t>SRS is finalized</a:t>
            </a:r>
            <a:endParaRPr sz="2400" dirty="0">
              <a:latin typeface="Times New Roman"/>
              <a:cs typeface="Times New Roman"/>
            </a:endParaRPr>
          </a:p>
          <a:p>
            <a:pPr marL="285750" marR="433705" indent="-273050">
              <a:lnSpc>
                <a:spcPct val="98800"/>
              </a:lnSpc>
              <a:spcBef>
                <a:spcPts val="40"/>
              </a:spcBef>
              <a:buClr>
                <a:srgbClr val="0AD0D9"/>
              </a:buClr>
              <a:buSzPct val="93750"/>
              <a:buFont typeface="Arial"/>
              <a:buChar char=""/>
              <a:tabLst>
                <a:tab pos="286385" algn="l"/>
              </a:tabLst>
            </a:pPr>
            <a:r>
              <a:rPr sz="2400" spc="85" dirty="0">
                <a:latin typeface="Times New Roman"/>
                <a:cs typeface="Times New Roman"/>
              </a:rPr>
              <a:t>Includes</a:t>
            </a:r>
            <a:r>
              <a:rPr sz="2400" spc="-75" dirty="0">
                <a:latin typeface="Times New Roman"/>
                <a:cs typeface="Times New Roman"/>
              </a:rPr>
              <a:t> </a:t>
            </a:r>
            <a:r>
              <a:rPr sz="2400" spc="70" dirty="0">
                <a:latin typeface="Times New Roman"/>
                <a:cs typeface="Times New Roman"/>
              </a:rPr>
              <a:t>sub-dividing</a:t>
            </a:r>
            <a:r>
              <a:rPr sz="2400" spc="-70" dirty="0">
                <a:latin typeface="Times New Roman"/>
                <a:cs typeface="Times New Roman"/>
              </a:rPr>
              <a:t> </a:t>
            </a:r>
            <a:r>
              <a:rPr sz="2400" spc="20" dirty="0">
                <a:latin typeface="Times New Roman"/>
                <a:cs typeface="Times New Roman"/>
              </a:rPr>
              <a:t>of</a:t>
            </a:r>
            <a:r>
              <a:rPr sz="2400" dirty="0">
                <a:latin typeface="Times New Roman"/>
                <a:cs typeface="Times New Roman"/>
              </a:rPr>
              <a:t> </a:t>
            </a:r>
            <a:r>
              <a:rPr sz="2400" spc="65" dirty="0">
                <a:latin typeface="Times New Roman"/>
                <a:cs typeface="Times New Roman"/>
              </a:rPr>
              <a:t>complex</a:t>
            </a:r>
            <a:r>
              <a:rPr sz="2400" spc="-65" dirty="0">
                <a:latin typeface="Times New Roman"/>
                <a:cs typeface="Times New Roman"/>
              </a:rPr>
              <a:t> </a:t>
            </a:r>
            <a:r>
              <a:rPr sz="2400" spc="55" dirty="0">
                <a:latin typeface="Times New Roman"/>
                <a:cs typeface="Times New Roman"/>
              </a:rPr>
              <a:t>process,</a:t>
            </a:r>
            <a:r>
              <a:rPr sz="2400" spc="-45" dirty="0">
                <a:latin typeface="Times New Roman"/>
                <a:cs typeface="Times New Roman"/>
              </a:rPr>
              <a:t> </a:t>
            </a:r>
            <a:r>
              <a:rPr sz="2400" spc="125" dirty="0">
                <a:latin typeface="Times New Roman"/>
                <a:cs typeface="Times New Roman"/>
              </a:rPr>
              <a:t>data</a:t>
            </a:r>
            <a:r>
              <a:rPr sz="2400" spc="-105" dirty="0">
                <a:latin typeface="Times New Roman"/>
                <a:cs typeface="Times New Roman"/>
              </a:rPr>
              <a:t> </a:t>
            </a:r>
            <a:r>
              <a:rPr sz="2400" spc="15" dirty="0">
                <a:latin typeface="Times New Roman"/>
                <a:cs typeface="Times New Roman"/>
              </a:rPr>
              <a:t>store  </a:t>
            </a:r>
            <a:r>
              <a:rPr sz="2400" spc="85" dirty="0">
                <a:latin typeface="Times New Roman"/>
                <a:cs typeface="Times New Roman"/>
              </a:rPr>
              <a:t>identification </a:t>
            </a:r>
            <a:r>
              <a:rPr sz="2400" spc="-245" dirty="0">
                <a:latin typeface="Times New Roman"/>
                <a:cs typeface="Times New Roman"/>
              </a:rPr>
              <a:t>&amp; </a:t>
            </a:r>
            <a:r>
              <a:rPr sz="2400" spc="120" dirty="0">
                <a:latin typeface="Times New Roman"/>
                <a:cs typeface="Times New Roman"/>
              </a:rPr>
              <a:t>manual</a:t>
            </a:r>
            <a:r>
              <a:rPr sz="2400" spc="-290" dirty="0">
                <a:latin typeface="Times New Roman"/>
                <a:cs typeface="Times New Roman"/>
              </a:rPr>
              <a:t> </a:t>
            </a:r>
            <a:r>
              <a:rPr sz="2400" spc="60" dirty="0">
                <a:latin typeface="Times New Roman"/>
                <a:cs typeface="Times New Roman"/>
              </a:rPr>
              <a:t>processes</a:t>
            </a:r>
            <a:r>
              <a:rPr sz="3200" spc="60" dirty="0">
                <a:latin typeface="Times New Roman"/>
                <a:cs typeface="Times New Roman"/>
              </a:rPr>
              <a:t>.</a:t>
            </a:r>
            <a:endParaRPr sz="3200" dirty="0">
              <a:latin typeface="Times New Roman"/>
              <a:cs typeface="Times New Roman"/>
            </a:endParaRPr>
          </a:p>
        </p:txBody>
      </p:sp>
    </p:spTree>
    <p:extLst>
      <p:ext uri="{BB962C8B-B14F-4D97-AF65-F5344CB8AC3E}">
        <p14:creationId xmlns:p14="http://schemas.microsoft.com/office/powerpoint/2010/main" val="137907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269824"/>
            <a:ext cx="7655559" cy="788670"/>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 </a:t>
            </a:r>
            <a:r>
              <a:rPr sz="5000" b="1" spc="-225" dirty="0">
                <a:latin typeface="Trebuchet MS"/>
                <a:cs typeface="Trebuchet MS"/>
              </a:rPr>
              <a:t>Analysis </a:t>
            </a:r>
            <a:r>
              <a:rPr sz="5000" b="1" spc="-254" dirty="0">
                <a:latin typeface="Trebuchet MS"/>
                <a:cs typeface="Trebuchet MS"/>
              </a:rPr>
              <a:t>Action</a:t>
            </a:r>
            <a:r>
              <a:rPr sz="5000" b="1" spc="-725" dirty="0">
                <a:latin typeface="Trebuchet MS"/>
                <a:cs typeface="Trebuchet MS"/>
              </a:rPr>
              <a:t> </a:t>
            </a:r>
            <a:r>
              <a:rPr sz="5000" b="1" spc="-265" dirty="0">
                <a:latin typeface="Trebuchet MS"/>
                <a:cs typeface="Trebuchet MS"/>
              </a:rPr>
              <a:t>items</a:t>
            </a:r>
            <a:endParaRPr sz="5000">
              <a:latin typeface="Trebuchet MS"/>
              <a:cs typeface="Trebuchet MS"/>
            </a:endParaRPr>
          </a:p>
        </p:txBody>
      </p:sp>
      <p:sp>
        <p:nvSpPr>
          <p:cNvPr id="8" name="object 8"/>
          <p:cNvSpPr txBox="1"/>
          <p:nvPr/>
        </p:nvSpPr>
        <p:spPr>
          <a:xfrm>
            <a:off x="2059941" y="1343914"/>
            <a:ext cx="8049895" cy="3870325"/>
          </a:xfrm>
          <a:prstGeom prst="rect">
            <a:avLst/>
          </a:prstGeom>
        </p:spPr>
        <p:txBody>
          <a:bodyPr vert="horz" wrap="square" lIns="0" tIns="57785" rIns="0" bIns="0" rtlCol="0">
            <a:spAutoFit/>
          </a:bodyPr>
          <a:lstStyle/>
          <a:p>
            <a:pPr marL="285115" marR="1523365" indent="-272415">
              <a:lnSpc>
                <a:spcPts val="2810"/>
              </a:lnSpc>
              <a:spcBef>
                <a:spcPts val="455"/>
              </a:spcBef>
              <a:buClr>
                <a:srgbClr val="0AD0D9"/>
              </a:buClr>
              <a:buSzPct val="94230"/>
              <a:buFont typeface="Arial"/>
              <a:buChar char=""/>
              <a:tabLst>
                <a:tab pos="285750" algn="l"/>
              </a:tabLst>
            </a:pPr>
            <a:r>
              <a:rPr sz="2600" b="1" spc="-110" dirty="0">
                <a:latin typeface="Georgia"/>
                <a:cs typeface="Georgia"/>
              </a:rPr>
              <a:t>Specification </a:t>
            </a:r>
            <a:r>
              <a:rPr sz="2600" spc="20" dirty="0">
                <a:latin typeface="Times New Roman"/>
                <a:cs typeface="Times New Roman"/>
              </a:rPr>
              <a:t>of </a:t>
            </a:r>
            <a:r>
              <a:rPr sz="2600" spc="125" dirty="0">
                <a:latin typeface="Times New Roman"/>
                <a:cs typeface="Times New Roman"/>
              </a:rPr>
              <a:t>what </a:t>
            </a:r>
            <a:r>
              <a:rPr sz="2600" spc="165" dirty="0">
                <a:latin typeface="Times New Roman"/>
                <a:cs typeface="Times New Roman"/>
              </a:rPr>
              <a:t>the </a:t>
            </a:r>
            <a:r>
              <a:rPr sz="2600" spc="105" dirty="0">
                <a:latin typeface="Times New Roman"/>
                <a:cs typeface="Times New Roman"/>
              </a:rPr>
              <a:t>new </a:t>
            </a:r>
            <a:r>
              <a:rPr sz="2600" spc="80" dirty="0">
                <a:latin typeface="Times New Roman"/>
                <a:cs typeface="Times New Roman"/>
              </a:rPr>
              <a:t>system </a:t>
            </a:r>
            <a:r>
              <a:rPr sz="2600" spc="25" dirty="0">
                <a:latin typeface="Times New Roman"/>
                <a:cs typeface="Times New Roman"/>
              </a:rPr>
              <a:t>is </a:t>
            </a:r>
            <a:r>
              <a:rPr sz="2600" spc="135" dirty="0">
                <a:latin typeface="Times New Roman"/>
                <a:cs typeface="Times New Roman"/>
              </a:rPr>
              <a:t>to  </a:t>
            </a:r>
            <a:r>
              <a:rPr sz="2600" spc="85" dirty="0">
                <a:latin typeface="Times New Roman"/>
                <a:cs typeface="Times New Roman"/>
              </a:rPr>
              <a:t>accomplish</a:t>
            </a:r>
            <a:r>
              <a:rPr sz="2600" spc="-75" dirty="0">
                <a:latin typeface="Times New Roman"/>
                <a:cs typeface="Times New Roman"/>
              </a:rPr>
              <a:t> </a:t>
            </a:r>
            <a:r>
              <a:rPr sz="2600" spc="105" dirty="0">
                <a:latin typeface="Times New Roman"/>
                <a:cs typeface="Times New Roman"/>
              </a:rPr>
              <a:t>based</a:t>
            </a:r>
            <a:r>
              <a:rPr sz="2600" spc="-75" dirty="0">
                <a:latin typeface="Times New Roman"/>
                <a:cs typeface="Times New Roman"/>
              </a:rPr>
              <a:t> </a:t>
            </a:r>
            <a:r>
              <a:rPr sz="2600" spc="160" dirty="0">
                <a:latin typeface="Times New Roman"/>
                <a:cs typeface="Times New Roman"/>
              </a:rPr>
              <a:t>on</a:t>
            </a:r>
            <a:r>
              <a:rPr sz="2600" spc="-85"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10" dirty="0">
                <a:latin typeface="Times New Roman"/>
                <a:cs typeface="Times New Roman"/>
              </a:rPr>
              <a:t>user</a:t>
            </a:r>
            <a:r>
              <a:rPr sz="2600" spc="-135" dirty="0">
                <a:latin typeface="Times New Roman"/>
                <a:cs typeface="Times New Roman"/>
              </a:rPr>
              <a:t> </a:t>
            </a:r>
            <a:r>
              <a:rPr sz="2600" spc="110" dirty="0">
                <a:latin typeface="Times New Roman"/>
                <a:cs typeface="Times New Roman"/>
              </a:rPr>
              <a:t>requirements.</a:t>
            </a:r>
            <a:endParaRPr sz="2600">
              <a:latin typeface="Times New Roman"/>
              <a:cs typeface="Times New Roman"/>
            </a:endParaRPr>
          </a:p>
          <a:p>
            <a:pPr marL="285115" marR="412750" indent="-272415" algn="just">
              <a:lnSpc>
                <a:spcPts val="2810"/>
              </a:lnSpc>
              <a:spcBef>
                <a:spcPts val="625"/>
              </a:spcBef>
              <a:buClr>
                <a:srgbClr val="0AD0D9"/>
              </a:buClr>
              <a:buSzPct val="94230"/>
              <a:buFont typeface="Arial"/>
              <a:buChar char=""/>
              <a:tabLst>
                <a:tab pos="285750" algn="l"/>
              </a:tabLst>
            </a:pPr>
            <a:r>
              <a:rPr sz="2600" b="1" spc="-120" dirty="0">
                <a:latin typeface="Georgia"/>
                <a:cs typeface="Georgia"/>
              </a:rPr>
              <a:t>Functional </a:t>
            </a:r>
            <a:r>
              <a:rPr sz="2600" b="1" spc="-155" dirty="0">
                <a:latin typeface="Georgia"/>
                <a:cs typeface="Georgia"/>
              </a:rPr>
              <a:t>hierarchy </a:t>
            </a:r>
            <a:r>
              <a:rPr sz="2600" spc="80" dirty="0">
                <a:latin typeface="Times New Roman"/>
                <a:cs typeface="Times New Roman"/>
              </a:rPr>
              <a:t>showing </a:t>
            </a:r>
            <a:r>
              <a:rPr sz="2600" spc="160" dirty="0">
                <a:latin typeface="Times New Roman"/>
                <a:cs typeface="Times New Roman"/>
              </a:rPr>
              <a:t>the </a:t>
            </a:r>
            <a:r>
              <a:rPr sz="2600" u="heavy" spc="105" dirty="0">
                <a:uFill>
                  <a:solidFill>
                    <a:srgbClr val="000000"/>
                  </a:solidFill>
                </a:uFill>
                <a:latin typeface="Times New Roman"/>
                <a:cs typeface="Times New Roman"/>
              </a:rPr>
              <a:t>functions </a:t>
            </a:r>
            <a:r>
              <a:rPr sz="2600" u="heavy" spc="130" dirty="0">
                <a:uFill>
                  <a:solidFill>
                    <a:srgbClr val="000000"/>
                  </a:solidFill>
                </a:uFill>
                <a:latin typeface="Times New Roman"/>
                <a:cs typeface="Times New Roman"/>
              </a:rPr>
              <a:t>to </a:t>
            </a:r>
            <a:r>
              <a:rPr sz="2600" u="heavy" spc="114" dirty="0">
                <a:uFill>
                  <a:solidFill>
                    <a:srgbClr val="000000"/>
                  </a:solidFill>
                </a:uFill>
                <a:latin typeface="Times New Roman"/>
                <a:cs typeface="Times New Roman"/>
              </a:rPr>
              <a:t>be  </a:t>
            </a:r>
            <a:r>
              <a:rPr sz="2600" u="heavy" spc="110" dirty="0">
                <a:uFill>
                  <a:solidFill>
                    <a:srgbClr val="000000"/>
                  </a:solidFill>
                </a:uFill>
                <a:latin typeface="Times New Roman"/>
                <a:cs typeface="Times New Roman"/>
              </a:rPr>
              <a:t>performed</a:t>
            </a:r>
            <a:r>
              <a:rPr sz="2600" u="heavy" dirty="0">
                <a:uFill>
                  <a:solidFill>
                    <a:srgbClr val="000000"/>
                  </a:solidFill>
                </a:uFill>
                <a:latin typeface="Times New Roman"/>
                <a:cs typeface="Times New Roman"/>
              </a:rPr>
              <a:t> </a:t>
            </a:r>
            <a:r>
              <a:rPr sz="2600" u="heavy" spc="35" dirty="0">
                <a:uFill>
                  <a:solidFill>
                    <a:srgbClr val="000000"/>
                  </a:solidFill>
                </a:uFill>
                <a:latin typeface="Times New Roman"/>
                <a:cs typeface="Times New Roman"/>
              </a:rPr>
              <a:t>by</a:t>
            </a:r>
            <a:r>
              <a:rPr sz="2600" u="heavy" spc="-85" dirty="0">
                <a:uFill>
                  <a:solidFill>
                    <a:srgbClr val="000000"/>
                  </a:solidFill>
                </a:uFill>
                <a:latin typeface="Times New Roman"/>
                <a:cs typeface="Times New Roman"/>
              </a:rPr>
              <a:t> </a:t>
            </a:r>
            <a:r>
              <a:rPr sz="2600" u="heavy" spc="160" dirty="0">
                <a:uFill>
                  <a:solidFill>
                    <a:srgbClr val="000000"/>
                  </a:solidFill>
                </a:uFill>
                <a:latin typeface="Times New Roman"/>
                <a:cs typeface="Times New Roman"/>
              </a:rPr>
              <a:t>the</a:t>
            </a:r>
            <a:r>
              <a:rPr sz="2600" u="heavy" spc="-65" dirty="0">
                <a:uFill>
                  <a:solidFill>
                    <a:srgbClr val="000000"/>
                  </a:solidFill>
                </a:uFill>
                <a:latin typeface="Times New Roman"/>
                <a:cs typeface="Times New Roman"/>
              </a:rPr>
              <a:t> </a:t>
            </a:r>
            <a:r>
              <a:rPr sz="2600" u="heavy" spc="105" dirty="0">
                <a:uFill>
                  <a:solidFill>
                    <a:srgbClr val="000000"/>
                  </a:solidFill>
                </a:uFill>
                <a:latin typeface="Times New Roman"/>
                <a:cs typeface="Times New Roman"/>
              </a:rPr>
              <a:t>new</a:t>
            </a:r>
            <a:r>
              <a:rPr sz="2600" u="heavy" spc="-100" dirty="0">
                <a:uFill>
                  <a:solidFill>
                    <a:srgbClr val="000000"/>
                  </a:solidFill>
                </a:uFill>
                <a:latin typeface="Times New Roman"/>
                <a:cs typeface="Times New Roman"/>
              </a:rPr>
              <a:t> </a:t>
            </a:r>
            <a:r>
              <a:rPr sz="2600" u="heavy" spc="80" dirty="0">
                <a:uFill>
                  <a:solidFill>
                    <a:srgbClr val="000000"/>
                  </a:solidFill>
                </a:uFill>
                <a:latin typeface="Times New Roman"/>
                <a:cs typeface="Times New Roman"/>
              </a:rPr>
              <a:t>system</a:t>
            </a:r>
            <a:r>
              <a:rPr sz="2600" spc="-150" dirty="0">
                <a:latin typeface="Times New Roman"/>
                <a:cs typeface="Times New Roman"/>
              </a:rPr>
              <a:t> </a:t>
            </a:r>
            <a:r>
              <a:rPr sz="2600" spc="160" dirty="0">
                <a:latin typeface="Times New Roman"/>
                <a:cs typeface="Times New Roman"/>
              </a:rPr>
              <a:t>and</a:t>
            </a:r>
            <a:r>
              <a:rPr sz="2600" dirty="0">
                <a:latin typeface="Times New Roman"/>
                <a:cs typeface="Times New Roman"/>
              </a:rPr>
              <a:t> </a:t>
            </a:r>
            <a:r>
              <a:rPr sz="2600" spc="125" dirty="0">
                <a:latin typeface="Times New Roman"/>
                <a:cs typeface="Times New Roman"/>
              </a:rPr>
              <a:t>their</a:t>
            </a:r>
            <a:r>
              <a:rPr sz="2600" spc="-130" dirty="0">
                <a:latin typeface="Times New Roman"/>
                <a:cs typeface="Times New Roman"/>
              </a:rPr>
              <a:t> </a:t>
            </a:r>
            <a:r>
              <a:rPr sz="2600" spc="100" dirty="0">
                <a:latin typeface="Times New Roman"/>
                <a:cs typeface="Times New Roman"/>
              </a:rPr>
              <a:t>relationship  </a:t>
            </a:r>
            <a:r>
              <a:rPr sz="2600" spc="110" dirty="0">
                <a:latin typeface="Times New Roman"/>
                <a:cs typeface="Times New Roman"/>
              </a:rPr>
              <a:t>with each</a:t>
            </a:r>
            <a:r>
              <a:rPr sz="2600" spc="-325" dirty="0">
                <a:latin typeface="Times New Roman"/>
                <a:cs typeface="Times New Roman"/>
              </a:rPr>
              <a:t> </a:t>
            </a:r>
            <a:r>
              <a:rPr sz="2600" spc="85" dirty="0">
                <a:latin typeface="Times New Roman"/>
                <a:cs typeface="Times New Roman"/>
              </a:rPr>
              <a:t>other.</a:t>
            </a:r>
            <a:endParaRPr sz="2600">
              <a:latin typeface="Times New Roman"/>
              <a:cs typeface="Times New Roman"/>
            </a:endParaRPr>
          </a:p>
          <a:p>
            <a:pPr marL="285115" marR="31750" indent="-272415">
              <a:lnSpc>
                <a:spcPts val="2810"/>
              </a:lnSpc>
              <a:spcBef>
                <a:spcPts val="615"/>
              </a:spcBef>
              <a:buClr>
                <a:srgbClr val="0AD0D9"/>
              </a:buClr>
              <a:buSzPct val="94230"/>
              <a:buFont typeface="Arial"/>
              <a:buChar char=""/>
              <a:tabLst>
                <a:tab pos="285750" algn="l"/>
              </a:tabLst>
            </a:pPr>
            <a:r>
              <a:rPr sz="2600" b="1" spc="-125" dirty="0">
                <a:latin typeface="Georgia"/>
                <a:cs typeface="Georgia"/>
              </a:rPr>
              <a:t>Function </a:t>
            </a:r>
            <a:r>
              <a:rPr sz="2600" b="1" spc="-135" dirty="0">
                <a:latin typeface="Georgia"/>
                <a:cs typeface="Georgia"/>
              </a:rPr>
              <a:t>network </a:t>
            </a:r>
            <a:r>
              <a:rPr sz="2600" spc="95" dirty="0">
                <a:latin typeface="Times New Roman"/>
                <a:cs typeface="Times New Roman"/>
              </a:rPr>
              <a:t>which </a:t>
            </a:r>
            <a:r>
              <a:rPr sz="2600" spc="90" dirty="0">
                <a:latin typeface="Times New Roman"/>
                <a:cs typeface="Times New Roman"/>
              </a:rPr>
              <a:t>are </a:t>
            </a:r>
            <a:r>
              <a:rPr sz="2600" spc="75" dirty="0">
                <a:latin typeface="Times New Roman"/>
                <a:cs typeface="Times New Roman"/>
              </a:rPr>
              <a:t>similar </a:t>
            </a:r>
            <a:r>
              <a:rPr sz="2600" spc="135" dirty="0">
                <a:latin typeface="Times New Roman"/>
                <a:cs typeface="Times New Roman"/>
              </a:rPr>
              <a:t>to </a:t>
            </a:r>
            <a:r>
              <a:rPr sz="2600" spc="110" dirty="0">
                <a:latin typeface="Times New Roman"/>
                <a:cs typeface="Times New Roman"/>
              </a:rPr>
              <a:t>function  </a:t>
            </a:r>
            <a:r>
              <a:rPr sz="2600" spc="80" dirty="0">
                <a:latin typeface="Times New Roman"/>
                <a:cs typeface="Times New Roman"/>
              </a:rPr>
              <a:t>hierarchy</a:t>
            </a:r>
            <a:r>
              <a:rPr sz="2600" spc="-50" dirty="0">
                <a:latin typeface="Times New Roman"/>
                <a:cs typeface="Times New Roman"/>
              </a:rPr>
              <a:t> </a:t>
            </a:r>
            <a:r>
              <a:rPr sz="2600" spc="175" dirty="0">
                <a:latin typeface="Times New Roman"/>
                <a:cs typeface="Times New Roman"/>
              </a:rPr>
              <a:t>but</a:t>
            </a:r>
            <a:r>
              <a:rPr sz="2600" spc="-120" dirty="0">
                <a:latin typeface="Times New Roman"/>
                <a:cs typeface="Times New Roman"/>
              </a:rPr>
              <a:t> </a:t>
            </a:r>
            <a:r>
              <a:rPr sz="2600" spc="105" dirty="0">
                <a:latin typeface="Times New Roman"/>
                <a:cs typeface="Times New Roman"/>
              </a:rPr>
              <a:t>they</a:t>
            </a:r>
            <a:r>
              <a:rPr sz="2600" spc="-70" dirty="0">
                <a:latin typeface="Times New Roman"/>
                <a:cs typeface="Times New Roman"/>
              </a:rPr>
              <a:t> </a:t>
            </a:r>
            <a:r>
              <a:rPr sz="2600" spc="90" dirty="0">
                <a:latin typeface="Times New Roman"/>
                <a:cs typeface="Times New Roman"/>
              </a:rPr>
              <a:t>highlight</a:t>
            </a:r>
            <a:r>
              <a:rPr sz="2600" spc="-80" dirty="0">
                <a:latin typeface="Times New Roman"/>
                <a:cs typeface="Times New Roman"/>
              </a:rPr>
              <a:t> </a:t>
            </a:r>
            <a:r>
              <a:rPr sz="2600" spc="160" dirty="0">
                <a:latin typeface="Times New Roman"/>
                <a:cs typeface="Times New Roman"/>
              </a:rPr>
              <a:t>the</a:t>
            </a:r>
            <a:r>
              <a:rPr sz="2600" spc="-90" dirty="0">
                <a:latin typeface="Times New Roman"/>
                <a:cs typeface="Times New Roman"/>
              </a:rPr>
              <a:t> </a:t>
            </a:r>
            <a:r>
              <a:rPr sz="2600" spc="125" dirty="0">
                <a:latin typeface="Times New Roman"/>
                <a:cs typeface="Times New Roman"/>
              </a:rPr>
              <a:t>those</a:t>
            </a:r>
            <a:r>
              <a:rPr sz="2600" spc="-100" dirty="0">
                <a:latin typeface="Times New Roman"/>
                <a:cs typeface="Times New Roman"/>
              </a:rPr>
              <a:t> </a:t>
            </a:r>
            <a:r>
              <a:rPr sz="2600" spc="105" dirty="0">
                <a:latin typeface="Times New Roman"/>
                <a:cs typeface="Times New Roman"/>
              </a:rPr>
              <a:t>functions</a:t>
            </a:r>
            <a:r>
              <a:rPr sz="2600" spc="-140" dirty="0">
                <a:latin typeface="Times New Roman"/>
                <a:cs typeface="Times New Roman"/>
              </a:rPr>
              <a:t> </a:t>
            </a:r>
            <a:r>
              <a:rPr sz="2600" spc="95" dirty="0">
                <a:latin typeface="Times New Roman"/>
                <a:cs typeface="Times New Roman"/>
              </a:rPr>
              <a:t>which  </a:t>
            </a:r>
            <a:r>
              <a:rPr sz="2600" spc="90" dirty="0">
                <a:latin typeface="Times New Roman"/>
                <a:cs typeface="Times New Roman"/>
              </a:rPr>
              <a:t>are</a:t>
            </a:r>
            <a:r>
              <a:rPr sz="2600" spc="-130" dirty="0">
                <a:latin typeface="Times New Roman"/>
                <a:cs typeface="Times New Roman"/>
              </a:rPr>
              <a:t> </a:t>
            </a:r>
            <a:r>
              <a:rPr sz="2600" u="heavy" spc="145" dirty="0">
                <a:uFill>
                  <a:solidFill>
                    <a:srgbClr val="000000"/>
                  </a:solidFill>
                </a:uFill>
                <a:latin typeface="Times New Roman"/>
                <a:cs typeface="Times New Roman"/>
              </a:rPr>
              <a:t>common</a:t>
            </a:r>
            <a:r>
              <a:rPr sz="2600" u="heavy" spc="-100" dirty="0">
                <a:uFill>
                  <a:solidFill>
                    <a:srgbClr val="000000"/>
                  </a:solidFill>
                </a:uFill>
                <a:latin typeface="Times New Roman"/>
                <a:cs typeface="Times New Roman"/>
              </a:rPr>
              <a:t> </a:t>
            </a:r>
            <a:r>
              <a:rPr sz="2600" u="heavy" spc="130" dirty="0">
                <a:uFill>
                  <a:solidFill>
                    <a:srgbClr val="000000"/>
                  </a:solidFill>
                </a:uFill>
                <a:latin typeface="Times New Roman"/>
                <a:cs typeface="Times New Roman"/>
              </a:rPr>
              <a:t>to</a:t>
            </a:r>
            <a:r>
              <a:rPr sz="2600" u="heavy" spc="-80" dirty="0">
                <a:uFill>
                  <a:solidFill>
                    <a:srgbClr val="000000"/>
                  </a:solidFill>
                </a:uFill>
                <a:latin typeface="Times New Roman"/>
                <a:cs typeface="Times New Roman"/>
              </a:rPr>
              <a:t> </a:t>
            </a:r>
            <a:r>
              <a:rPr sz="2600" u="heavy" spc="125" dirty="0">
                <a:uFill>
                  <a:solidFill>
                    <a:srgbClr val="000000"/>
                  </a:solidFill>
                </a:uFill>
                <a:latin typeface="Times New Roman"/>
                <a:cs typeface="Times New Roman"/>
              </a:rPr>
              <a:t>more</a:t>
            </a:r>
            <a:r>
              <a:rPr sz="2600" u="heavy" spc="-105" dirty="0">
                <a:uFill>
                  <a:solidFill>
                    <a:srgbClr val="000000"/>
                  </a:solidFill>
                </a:uFill>
                <a:latin typeface="Times New Roman"/>
                <a:cs typeface="Times New Roman"/>
              </a:rPr>
              <a:t> </a:t>
            </a:r>
            <a:r>
              <a:rPr sz="2600" u="heavy" spc="175" dirty="0">
                <a:uFill>
                  <a:solidFill>
                    <a:srgbClr val="000000"/>
                  </a:solidFill>
                </a:uFill>
                <a:latin typeface="Times New Roman"/>
                <a:cs typeface="Times New Roman"/>
              </a:rPr>
              <a:t>than</a:t>
            </a:r>
            <a:r>
              <a:rPr sz="2600" u="heavy" spc="-110" dirty="0">
                <a:uFill>
                  <a:solidFill>
                    <a:srgbClr val="000000"/>
                  </a:solidFill>
                </a:uFill>
                <a:latin typeface="Times New Roman"/>
                <a:cs typeface="Times New Roman"/>
              </a:rPr>
              <a:t> </a:t>
            </a:r>
            <a:r>
              <a:rPr sz="2600" u="heavy" spc="135" dirty="0">
                <a:uFill>
                  <a:solidFill>
                    <a:srgbClr val="000000"/>
                  </a:solidFill>
                </a:uFill>
                <a:latin typeface="Times New Roman"/>
                <a:cs typeface="Times New Roman"/>
              </a:rPr>
              <a:t>one</a:t>
            </a:r>
            <a:r>
              <a:rPr sz="2600" u="heavy" spc="-114" dirty="0">
                <a:uFill>
                  <a:solidFill>
                    <a:srgbClr val="000000"/>
                  </a:solidFill>
                </a:uFill>
                <a:latin typeface="Times New Roman"/>
                <a:cs typeface="Times New Roman"/>
              </a:rPr>
              <a:t> </a:t>
            </a:r>
            <a:r>
              <a:rPr sz="2600" u="heavy" spc="100" dirty="0">
                <a:uFill>
                  <a:solidFill>
                    <a:srgbClr val="000000"/>
                  </a:solidFill>
                </a:uFill>
                <a:latin typeface="Times New Roman"/>
                <a:cs typeface="Times New Roman"/>
              </a:rPr>
              <a:t>procedure</a:t>
            </a:r>
            <a:r>
              <a:rPr sz="2600" spc="100" dirty="0">
                <a:latin typeface="Times New Roman"/>
                <a:cs typeface="Times New Roman"/>
              </a:rPr>
              <a:t>.</a:t>
            </a:r>
            <a:endParaRPr sz="2600">
              <a:latin typeface="Times New Roman"/>
              <a:cs typeface="Times New Roman"/>
            </a:endParaRPr>
          </a:p>
          <a:p>
            <a:pPr marL="285115" marR="5080" indent="-272415">
              <a:lnSpc>
                <a:spcPts val="2810"/>
              </a:lnSpc>
              <a:spcBef>
                <a:spcPts val="620"/>
              </a:spcBef>
              <a:buClr>
                <a:srgbClr val="0AD0D9"/>
              </a:buClr>
              <a:buSzPct val="94230"/>
              <a:buFont typeface="Arial"/>
              <a:buChar char=""/>
              <a:tabLst>
                <a:tab pos="285750" algn="l"/>
              </a:tabLst>
            </a:pPr>
            <a:r>
              <a:rPr sz="2600" b="1" spc="-125" dirty="0">
                <a:latin typeface="Georgia"/>
                <a:cs typeface="Georgia"/>
              </a:rPr>
              <a:t>List </a:t>
            </a:r>
            <a:r>
              <a:rPr sz="2600" b="1" spc="-100" dirty="0">
                <a:latin typeface="Georgia"/>
                <a:cs typeface="Georgia"/>
              </a:rPr>
              <a:t>of </a:t>
            </a:r>
            <a:r>
              <a:rPr sz="2600" b="1" spc="-105" dirty="0">
                <a:latin typeface="Georgia"/>
                <a:cs typeface="Georgia"/>
              </a:rPr>
              <a:t>attributes </a:t>
            </a:r>
            <a:r>
              <a:rPr sz="2600" spc="20" dirty="0">
                <a:latin typeface="Times New Roman"/>
                <a:cs typeface="Times New Roman"/>
              </a:rPr>
              <a:t>of </a:t>
            </a:r>
            <a:r>
              <a:rPr sz="2600" spc="160" dirty="0">
                <a:latin typeface="Times New Roman"/>
                <a:cs typeface="Times New Roman"/>
              </a:rPr>
              <a:t>the </a:t>
            </a:r>
            <a:r>
              <a:rPr sz="2600" spc="105" dirty="0">
                <a:latin typeface="Times New Roman"/>
                <a:cs typeface="Times New Roman"/>
              </a:rPr>
              <a:t>entities </a:t>
            </a:r>
            <a:r>
              <a:rPr sz="2600" spc="70" dirty="0">
                <a:latin typeface="Times New Roman"/>
                <a:cs typeface="Times New Roman"/>
              </a:rPr>
              <a:t>- </a:t>
            </a:r>
            <a:r>
              <a:rPr sz="2600" spc="125" dirty="0">
                <a:latin typeface="Times New Roman"/>
                <a:cs typeface="Times New Roman"/>
              </a:rPr>
              <a:t>these </a:t>
            </a:r>
            <a:r>
              <a:rPr sz="2600" spc="90" dirty="0">
                <a:latin typeface="Times New Roman"/>
                <a:cs typeface="Times New Roman"/>
              </a:rPr>
              <a:t>are </a:t>
            </a:r>
            <a:r>
              <a:rPr sz="2600" spc="160" dirty="0">
                <a:latin typeface="Times New Roman"/>
                <a:cs typeface="Times New Roman"/>
              </a:rPr>
              <a:t>the </a:t>
            </a:r>
            <a:r>
              <a:rPr sz="2600" spc="135" dirty="0">
                <a:latin typeface="Times New Roman"/>
                <a:cs typeface="Times New Roman"/>
              </a:rPr>
              <a:t>data  </a:t>
            </a:r>
            <a:r>
              <a:rPr sz="2600" spc="105" dirty="0">
                <a:latin typeface="Times New Roman"/>
                <a:cs typeface="Times New Roman"/>
              </a:rPr>
              <a:t>items</a:t>
            </a:r>
            <a:r>
              <a:rPr sz="2600" spc="-135" dirty="0">
                <a:latin typeface="Times New Roman"/>
                <a:cs typeface="Times New Roman"/>
              </a:rPr>
              <a:t> </a:t>
            </a:r>
            <a:r>
              <a:rPr sz="2600" spc="95" dirty="0">
                <a:latin typeface="Times New Roman"/>
                <a:cs typeface="Times New Roman"/>
              </a:rPr>
              <a:t>which</a:t>
            </a:r>
            <a:r>
              <a:rPr sz="2600" spc="-35" dirty="0">
                <a:latin typeface="Times New Roman"/>
                <a:cs typeface="Times New Roman"/>
              </a:rPr>
              <a:t> </a:t>
            </a:r>
            <a:r>
              <a:rPr sz="2600" spc="140" dirty="0">
                <a:latin typeface="Times New Roman"/>
                <a:cs typeface="Times New Roman"/>
              </a:rPr>
              <a:t>need</a:t>
            </a:r>
            <a:r>
              <a:rPr sz="2600" spc="-25" dirty="0">
                <a:latin typeface="Times New Roman"/>
                <a:cs typeface="Times New Roman"/>
              </a:rPr>
              <a:t> </a:t>
            </a:r>
            <a:r>
              <a:rPr sz="2600" spc="1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60" dirty="0">
                <a:latin typeface="Times New Roman"/>
                <a:cs typeface="Times New Roman"/>
              </a:rPr>
              <a:t> </a:t>
            </a:r>
            <a:r>
              <a:rPr sz="2600" spc="120" dirty="0">
                <a:latin typeface="Times New Roman"/>
                <a:cs typeface="Times New Roman"/>
              </a:rPr>
              <a:t>held</a:t>
            </a:r>
            <a:r>
              <a:rPr sz="2600" spc="-80" dirty="0">
                <a:latin typeface="Times New Roman"/>
                <a:cs typeface="Times New Roman"/>
              </a:rPr>
              <a:t> </a:t>
            </a:r>
            <a:r>
              <a:rPr sz="2600" spc="140" dirty="0">
                <a:latin typeface="Times New Roman"/>
                <a:cs typeface="Times New Roman"/>
              </a:rPr>
              <a:t>about</a:t>
            </a:r>
            <a:r>
              <a:rPr sz="2600" spc="-150" dirty="0">
                <a:latin typeface="Times New Roman"/>
                <a:cs typeface="Times New Roman"/>
              </a:rPr>
              <a:t> </a:t>
            </a:r>
            <a:r>
              <a:rPr sz="2600" spc="110" dirty="0">
                <a:latin typeface="Times New Roman"/>
                <a:cs typeface="Times New Roman"/>
              </a:rPr>
              <a:t>each</a:t>
            </a:r>
            <a:r>
              <a:rPr sz="2600" spc="-105" dirty="0">
                <a:latin typeface="Times New Roman"/>
                <a:cs typeface="Times New Roman"/>
              </a:rPr>
              <a:t> </a:t>
            </a:r>
            <a:r>
              <a:rPr sz="2600" spc="110" dirty="0">
                <a:latin typeface="Times New Roman"/>
                <a:cs typeface="Times New Roman"/>
              </a:rPr>
              <a:t>entity</a:t>
            </a:r>
            <a:r>
              <a:rPr sz="2600" spc="-80" dirty="0">
                <a:latin typeface="Times New Roman"/>
                <a:cs typeface="Times New Roman"/>
              </a:rPr>
              <a:t> </a:t>
            </a:r>
            <a:r>
              <a:rPr sz="2600" spc="90" dirty="0">
                <a:latin typeface="Times New Roman"/>
                <a:cs typeface="Times New Roman"/>
              </a:rPr>
              <a:t>(record)</a:t>
            </a:r>
            <a:endParaRPr sz="2600">
              <a:latin typeface="Times New Roman"/>
              <a:cs typeface="Times New Roman"/>
            </a:endParaRPr>
          </a:p>
        </p:txBody>
      </p:sp>
    </p:spTree>
    <p:extLst>
      <p:ext uri="{BB962C8B-B14F-4D97-AF65-F5344CB8AC3E}">
        <p14:creationId xmlns:p14="http://schemas.microsoft.com/office/powerpoint/2010/main" val="319989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FEBE-40F3-41FB-98D9-88F9EE40F7CF}"/>
              </a:ext>
            </a:extLst>
          </p:cNvPr>
          <p:cNvSpPr>
            <a:spLocks noGrp="1"/>
          </p:cNvSpPr>
          <p:nvPr>
            <p:ph type="title"/>
          </p:nvPr>
        </p:nvSpPr>
        <p:spPr/>
        <p:txBody>
          <a:bodyPr/>
          <a:lstStyle/>
          <a:p>
            <a:r>
              <a:rPr lang="en-US" b="1" dirty="0">
                <a:solidFill>
                  <a:srgbClr val="222222"/>
                </a:solidFill>
                <a:latin typeface="Verdana" panose="020B0604030504040204" pitchFamily="34" charset="0"/>
              </a:rPr>
              <a:t>System</a:t>
            </a:r>
            <a:r>
              <a:rPr lang="en-US" b="1" i="0" dirty="0">
                <a:solidFill>
                  <a:srgbClr val="222222"/>
                </a:solidFill>
                <a:effectLst/>
                <a:latin typeface="Verdana" panose="020B0604030504040204" pitchFamily="34" charset="0"/>
              </a:rPr>
              <a:t> Analysis</a:t>
            </a:r>
            <a:endParaRPr lang="en-US" dirty="0"/>
          </a:p>
        </p:txBody>
      </p:sp>
      <p:pic>
        <p:nvPicPr>
          <p:cNvPr id="5" name="Content Placeholder 4">
            <a:extLst>
              <a:ext uri="{FF2B5EF4-FFF2-40B4-BE49-F238E27FC236}">
                <a16:creationId xmlns:a16="http://schemas.microsoft.com/office/drawing/2014/main" id="{EC5BCECE-75B6-44A3-B85F-C7D4D69BB8D7}"/>
              </a:ext>
            </a:extLst>
          </p:cNvPr>
          <p:cNvPicPr>
            <a:picLocks noGrp="1" noChangeAspect="1"/>
          </p:cNvPicPr>
          <p:nvPr>
            <p:ph idx="1"/>
          </p:nvPr>
        </p:nvPicPr>
        <p:blipFill>
          <a:blip r:embed="rId3"/>
          <a:stretch>
            <a:fillRect/>
          </a:stretch>
        </p:blipFill>
        <p:spPr>
          <a:xfrm>
            <a:off x="2346385" y="1977231"/>
            <a:ext cx="7884543" cy="4048125"/>
          </a:xfrm>
        </p:spPr>
      </p:pic>
    </p:spTree>
    <p:extLst>
      <p:ext uri="{BB962C8B-B14F-4D97-AF65-F5344CB8AC3E}">
        <p14:creationId xmlns:p14="http://schemas.microsoft.com/office/powerpoint/2010/main" val="98839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F502-1AC5-90EC-E367-40C6D27B5F5F}"/>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Verification vs Validation</a:t>
            </a:r>
            <a:br>
              <a:rPr lang="en-US" b="1" i="0" dirty="0">
                <a:solidFill>
                  <a:srgbClr val="222222"/>
                </a:solidFill>
                <a:effectLst/>
                <a:latin typeface="Source Sans Pro" panose="020B0503030403020204" pitchFamily="34" charset="0"/>
              </a:rPr>
            </a:br>
            <a:endParaRPr lang="x-none" dirty="0"/>
          </a:p>
        </p:txBody>
      </p:sp>
      <p:sp>
        <p:nvSpPr>
          <p:cNvPr id="3" name="Content Placeholder 2">
            <a:extLst>
              <a:ext uri="{FF2B5EF4-FFF2-40B4-BE49-F238E27FC236}">
                <a16:creationId xmlns:a16="http://schemas.microsoft.com/office/drawing/2014/main" id="{85C8D5DF-E049-E103-953A-6C8CE4AD97DD}"/>
              </a:ext>
            </a:extLst>
          </p:cNvPr>
          <p:cNvSpPr>
            <a:spLocks noGrp="1"/>
          </p:cNvSpPr>
          <p:nvPr>
            <p:ph idx="1"/>
          </p:nvPr>
        </p:nvSpPr>
        <p:spPr/>
        <p:txBody>
          <a:bodyPr/>
          <a:lstStyle/>
          <a:p>
            <a:r>
              <a:rPr lang="en-US" b="1" i="1" dirty="0">
                <a:solidFill>
                  <a:srgbClr val="222222"/>
                </a:solidFill>
                <a:effectLst/>
                <a:latin typeface="Source Sans Pro" panose="020B0503030403020204" pitchFamily="34" charset="0"/>
              </a:rPr>
              <a:t>A clickable button with name </a:t>
            </a:r>
            <a:r>
              <a:rPr lang="en-US" b="1" i="1" dirty="0" err="1">
                <a:solidFill>
                  <a:srgbClr val="222222"/>
                </a:solidFill>
                <a:effectLst/>
                <a:latin typeface="Source Sans Pro" panose="020B0503030403020204" pitchFamily="34" charset="0"/>
              </a:rPr>
              <a:t>Submet</a:t>
            </a:r>
            <a:endParaRPr lang="en-US" b="1" i="1" dirty="0">
              <a:solidFill>
                <a:srgbClr val="222222"/>
              </a:solidFill>
              <a:effectLst/>
              <a:latin typeface="Source Sans Pro" panose="020B0503030403020204" pitchFamily="34" charset="0"/>
            </a:endParaRPr>
          </a:p>
          <a:p>
            <a:endParaRPr lang="x-none" dirty="0"/>
          </a:p>
        </p:txBody>
      </p:sp>
      <p:pic>
        <p:nvPicPr>
          <p:cNvPr id="5" name="Picture 4">
            <a:extLst>
              <a:ext uri="{FF2B5EF4-FFF2-40B4-BE49-F238E27FC236}">
                <a16:creationId xmlns:a16="http://schemas.microsoft.com/office/drawing/2014/main" id="{892BA78A-E62E-75ED-66CF-15EEC1485FFD}"/>
              </a:ext>
            </a:extLst>
          </p:cNvPr>
          <p:cNvPicPr>
            <a:picLocks noChangeAspect="1"/>
          </p:cNvPicPr>
          <p:nvPr/>
        </p:nvPicPr>
        <p:blipFill>
          <a:blip r:embed="rId3"/>
          <a:stretch>
            <a:fillRect/>
          </a:stretch>
        </p:blipFill>
        <p:spPr>
          <a:xfrm>
            <a:off x="4806176" y="2876502"/>
            <a:ext cx="2368147" cy="1104996"/>
          </a:xfrm>
          <a:prstGeom prst="rect">
            <a:avLst/>
          </a:prstGeom>
        </p:spPr>
      </p:pic>
      <p:pic>
        <p:nvPicPr>
          <p:cNvPr id="7" name="Picture 6">
            <a:extLst>
              <a:ext uri="{FF2B5EF4-FFF2-40B4-BE49-F238E27FC236}">
                <a16:creationId xmlns:a16="http://schemas.microsoft.com/office/drawing/2014/main" id="{DAB6B9B4-E70B-49C3-8BCC-FB7A9FEB97EB}"/>
              </a:ext>
            </a:extLst>
          </p:cNvPr>
          <p:cNvPicPr>
            <a:picLocks noChangeAspect="1"/>
          </p:cNvPicPr>
          <p:nvPr/>
        </p:nvPicPr>
        <p:blipFill>
          <a:blip r:embed="rId4"/>
          <a:stretch>
            <a:fillRect/>
          </a:stretch>
        </p:blipFill>
        <p:spPr>
          <a:xfrm>
            <a:off x="4293713" y="4214285"/>
            <a:ext cx="3604572" cy="1729890"/>
          </a:xfrm>
          <a:prstGeom prst="rect">
            <a:avLst/>
          </a:prstGeom>
        </p:spPr>
      </p:pic>
    </p:spTree>
    <p:extLst>
      <p:ext uri="{BB962C8B-B14F-4D97-AF65-F5344CB8AC3E}">
        <p14:creationId xmlns:p14="http://schemas.microsoft.com/office/powerpoint/2010/main" val="265970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269824"/>
            <a:ext cx="3823970" cy="788670"/>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a:t>
            </a:r>
            <a:r>
              <a:rPr sz="5000" b="1" spc="-465" dirty="0">
                <a:latin typeface="Trebuchet MS"/>
                <a:cs typeface="Trebuchet MS"/>
              </a:rPr>
              <a:t> </a:t>
            </a:r>
            <a:r>
              <a:rPr sz="5000" b="1" spc="-210" dirty="0">
                <a:latin typeface="Trebuchet MS"/>
                <a:cs typeface="Trebuchet MS"/>
              </a:rPr>
              <a:t>Design</a:t>
            </a:r>
            <a:endParaRPr sz="5000">
              <a:latin typeface="Trebuchet MS"/>
              <a:cs typeface="Trebuchet MS"/>
            </a:endParaRPr>
          </a:p>
        </p:txBody>
      </p:sp>
      <p:sp>
        <p:nvSpPr>
          <p:cNvPr id="8" name="object 8"/>
          <p:cNvSpPr/>
          <p:nvPr/>
        </p:nvSpPr>
        <p:spPr>
          <a:xfrm>
            <a:off x="4538727" y="1822000"/>
            <a:ext cx="1965325" cy="0"/>
          </a:xfrm>
          <a:custGeom>
            <a:avLst/>
            <a:gdLst/>
            <a:ahLst/>
            <a:cxnLst/>
            <a:rect l="l" t="t" r="r" b="b"/>
            <a:pathLst>
              <a:path w="1965325">
                <a:moveTo>
                  <a:pt x="0" y="0"/>
                </a:moveTo>
                <a:lnTo>
                  <a:pt x="1964740" y="0"/>
                </a:lnTo>
              </a:path>
            </a:pathLst>
          </a:custGeom>
          <a:ln w="15601">
            <a:solidFill>
              <a:srgbClr val="000000"/>
            </a:solidFill>
          </a:ln>
        </p:spPr>
        <p:txBody>
          <a:bodyPr wrap="square" lIns="0" tIns="0" rIns="0" bIns="0" rtlCol="0"/>
          <a:lstStyle/>
          <a:p>
            <a:endParaRPr/>
          </a:p>
        </p:txBody>
      </p:sp>
      <p:sp>
        <p:nvSpPr>
          <p:cNvPr id="9" name="object 9"/>
          <p:cNvSpPr/>
          <p:nvPr/>
        </p:nvSpPr>
        <p:spPr>
          <a:xfrm>
            <a:off x="6502047" y="1822000"/>
            <a:ext cx="357505" cy="0"/>
          </a:xfrm>
          <a:custGeom>
            <a:avLst/>
            <a:gdLst/>
            <a:ahLst/>
            <a:cxnLst/>
            <a:rect l="l" t="t" r="r" b="b"/>
            <a:pathLst>
              <a:path w="357504">
                <a:moveTo>
                  <a:pt x="0" y="0"/>
                </a:moveTo>
                <a:lnTo>
                  <a:pt x="357225" y="0"/>
                </a:lnTo>
              </a:path>
            </a:pathLst>
          </a:custGeom>
          <a:ln w="15601">
            <a:solidFill>
              <a:srgbClr val="000000"/>
            </a:solidFill>
          </a:ln>
        </p:spPr>
        <p:txBody>
          <a:bodyPr wrap="square" lIns="0" tIns="0" rIns="0" bIns="0" rtlCol="0"/>
          <a:lstStyle/>
          <a:p>
            <a:endParaRPr/>
          </a:p>
        </p:txBody>
      </p:sp>
      <p:sp>
        <p:nvSpPr>
          <p:cNvPr id="10" name="object 10"/>
          <p:cNvSpPr txBox="1"/>
          <p:nvPr/>
        </p:nvSpPr>
        <p:spPr>
          <a:xfrm>
            <a:off x="2212341" y="1415542"/>
            <a:ext cx="7206615" cy="452120"/>
          </a:xfrm>
          <a:prstGeom prst="rect">
            <a:avLst/>
          </a:prstGeom>
        </p:spPr>
        <p:txBody>
          <a:bodyPr vert="horz" wrap="square" lIns="0" tIns="12065" rIns="0" bIns="0" rtlCol="0">
            <a:spAutoFit/>
          </a:bodyPr>
          <a:lstStyle/>
          <a:p>
            <a:pPr marL="12700">
              <a:spcBef>
                <a:spcPts val="95"/>
              </a:spcBef>
              <a:tabLst>
                <a:tab pos="4721225" algn="l"/>
              </a:tabLst>
            </a:pPr>
            <a:r>
              <a:rPr sz="2650" spc="-685" dirty="0">
                <a:solidFill>
                  <a:srgbClr val="0AD0D9"/>
                </a:solidFill>
                <a:latin typeface="Arial"/>
                <a:cs typeface="Arial"/>
              </a:rPr>
              <a:t>             </a:t>
            </a:r>
            <a:r>
              <a:rPr sz="2800" spc="40" dirty="0">
                <a:latin typeface="Times New Roman"/>
                <a:cs typeface="Times New Roman"/>
              </a:rPr>
              <a:t>Based</a:t>
            </a:r>
            <a:r>
              <a:rPr sz="2800" spc="-45" dirty="0">
                <a:latin typeface="Times New Roman"/>
                <a:cs typeface="Times New Roman"/>
              </a:rPr>
              <a:t> </a:t>
            </a:r>
            <a:r>
              <a:rPr sz="2800" spc="165" dirty="0">
                <a:latin typeface="Times New Roman"/>
                <a:cs typeface="Times New Roman"/>
              </a:rPr>
              <a:t>on</a:t>
            </a:r>
            <a:r>
              <a:rPr sz="2800" spc="-65" dirty="0">
                <a:latin typeface="Times New Roman"/>
                <a:cs typeface="Times New Roman"/>
              </a:rPr>
              <a:t> </a:t>
            </a:r>
            <a:r>
              <a:rPr sz="2800" spc="170" dirty="0">
                <a:latin typeface="Times New Roman"/>
                <a:cs typeface="Times New Roman"/>
              </a:rPr>
              <a:t>the	and the</a:t>
            </a:r>
            <a:r>
              <a:rPr sz="2800" spc="-425" dirty="0">
                <a:latin typeface="Times New Roman"/>
                <a:cs typeface="Times New Roman"/>
              </a:rPr>
              <a:t> </a:t>
            </a:r>
            <a:r>
              <a:rPr sz="2800" spc="105" dirty="0">
                <a:latin typeface="Times New Roman"/>
                <a:cs typeface="Times New Roman"/>
              </a:rPr>
              <a:t>detailed</a:t>
            </a:r>
            <a:endParaRPr sz="2800">
              <a:latin typeface="Times New Roman"/>
              <a:cs typeface="Times New Roman"/>
            </a:endParaRPr>
          </a:p>
        </p:txBody>
      </p:sp>
      <p:sp>
        <p:nvSpPr>
          <p:cNvPr id="11" name="object 11"/>
          <p:cNvSpPr/>
          <p:nvPr/>
        </p:nvSpPr>
        <p:spPr>
          <a:xfrm>
            <a:off x="2498141" y="2206081"/>
            <a:ext cx="1426845" cy="0"/>
          </a:xfrm>
          <a:custGeom>
            <a:avLst/>
            <a:gdLst/>
            <a:ahLst/>
            <a:cxnLst/>
            <a:rect l="l" t="t" r="r" b="b"/>
            <a:pathLst>
              <a:path w="1426845">
                <a:moveTo>
                  <a:pt x="0" y="0"/>
                </a:moveTo>
                <a:lnTo>
                  <a:pt x="1426463" y="0"/>
                </a:lnTo>
              </a:path>
            </a:pathLst>
          </a:custGeom>
          <a:ln w="15615">
            <a:solidFill>
              <a:srgbClr val="000000"/>
            </a:solidFill>
          </a:ln>
        </p:spPr>
        <p:txBody>
          <a:bodyPr wrap="square" lIns="0" tIns="0" rIns="0" bIns="0" rtlCol="0"/>
          <a:lstStyle/>
          <a:p>
            <a:endParaRPr/>
          </a:p>
        </p:txBody>
      </p:sp>
      <p:sp>
        <p:nvSpPr>
          <p:cNvPr id="12" name="object 12"/>
          <p:cNvSpPr txBox="1"/>
          <p:nvPr/>
        </p:nvSpPr>
        <p:spPr>
          <a:xfrm>
            <a:off x="3988214" y="1799285"/>
            <a:ext cx="5823585" cy="452120"/>
          </a:xfrm>
          <a:prstGeom prst="rect">
            <a:avLst/>
          </a:prstGeom>
        </p:spPr>
        <p:txBody>
          <a:bodyPr vert="horz" wrap="square" lIns="0" tIns="12065" rIns="0" bIns="0" rtlCol="0">
            <a:spAutoFit/>
          </a:bodyPr>
          <a:lstStyle/>
          <a:p>
            <a:pPr marL="12700">
              <a:spcBef>
                <a:spcPts val="95"/>
              </a:spcBef>
            </a:pPr>
            <a:r>
              <a:rPr sz="2800" spc="25" dirty="0">
                <a:latin typeface="Times New Roman"/>
                <a:cs typeface="Times New Roman"/>
              </a:rPr>
              <a:t>of</a:t>
            </a:r>
            <a:r>
              <a:rPr sz="2800" spc="-20" dirty="0">
                <a:latin typeface="Times New Roman"/>
                <a:cs typeface="Times New Roman"/>
              </a:rPr>
              <a:t> </a:t>
            </a:r>
            <a:r>
              <a:rPr sz="2800" spc="100" dirty="0">
                <a:latin typeface="Times New Roman"/>
                <a:cs typeface="Times New Roman"/>
              </a:rPr>
              <a:t>a</a:t>
            </a:r>
            <a:r>
              <a:rPr sz="2800" spc="-70" dirty="0">
                <a:latin typeface="Times New Roman"/>
                <a:cs typeface="Times New Roman"/>
              </a:rPr>
              <a:t> </a:t>
            </a:r>
            <a:r>
              <a:rPr sz="2800" spc="114" dirty="0">
                <a:latin typeface="Times New Roman"/>
                <a:cs typeface="Times New Roman"/>
              </a:rPr>
              <a:t>new</a:t>
            </a:r>
            <a:r>
              <a:rPr sz="2800" spc="-120" dirty="0">
                <a:latin typeface="Times New Roman"/>
                <a:cs typeface="Times New Roman"/>
              </a:rPr>
              <a:t> </a:t>
            </a:r>
            <a:r>
              <a:rPr sz="2800" spc="70" dirty="0">
                <a:latin typeface="Times New Roman"/>
                <a:cs typeface="Times New Roman"/>
              </a:rPr>
              <a:t>system,</a:t>
            </a:r>
            <a:r>
              <a:rPr sz="2800" spc="-10" dirty="0">
                <a:latin typeface="Times New Roman"/>
                <a:cs typeface="Times New Roman"/>
              </a:rPr>
              <a:t> </a:t>
            </a:r>
            <a:r>
              <a:rPr sz="2800" spc="170" dirty="0">
                <a:latin typeface="Times New Roman"/>
                <a:cs typeface="Times New Roman"/>
              </a:rPr>
              <a:t>the</a:t>
            </a:r>
            <a:r>
              <a:rPr sz="2800" spc="-75" dirty="0">
                <a:latin typeface="Times New Roman"/>
                <a:cs typeface="Times New Roman"/>
              </a:rPr>
              <a:t> </a:t>
            </a:r>
            <a:r>
              <a:rPr sz="2800" spc="114" dirty="0">
                <a:latin typeface="Times New Roman"/>
                <a:cs typeface="Times New Roman"/>
              </a:rPr>
              <a:t>new</a:t>
            </a:r>
            <a:r>
              <a:rPr sz="2800" spc="-120" dirty="0">
                <a:latin typeface="Times New Roman"/>
                <a:cs typeface="Times New Roman"/>
              </a:rPr>
              <a:t> </a:t>
            </a:r>
            <a:r>
              <a:rPr sz="2800" spc="80" dirty="0">
                <a:latin typeface="Times New Roman"/>
                <a:cs typeface="Times New Roman"/>
              </a:rPr>
              <a:t>system</a:t>
            </a:r>
            <a:r>
              <a:rPr sz="2800" spc="-30" dirty="0">
                <a:latin typeface="Times New Roman"/>
                <a:cs typeface="Times New Roman"/>
              </a:rPr>
              <a:t> </a:t>
            </a:r>
            <a:r>
              <a:rPr sz="2800" spc="170" dirty="0">
                <a:latin typeface="Times New Roman"/>
                <a:cs typeface="Times New Roman"/>
              </a:rPr>
              <a:t>must</a:t>
            </a:r>
            <a:endParaRPr sz="2800">
              <a:latin typeface="Times New Roman"/>
              <a:cs typeface="Times New Roman"/>
            </a:endParaRPr>
          </a:p>
        </p:txBody>
      </p:sp>
      <p:sp>
        <p:nvSpPr>
          <p:cNvPr id="13" name="object 13"/>
          <p:cNvSpPr txBox="1"/>
          <p:nvPr/>
        </p:nvSpPr>
        <p:spPr>
          <a:xfrm>
            <a:off x="2212340" y="2184018"/>
            <a:ext cx="7176770" cy="1412566"/>
          </a:xfrm>
          <a:prstGeom prst="rect">
            <a:avLst/>
          </a:prstGeom>
        </p:spPr>
        <p:txBody>
          <a:bodyPr vert="horz" wrap="square" lIns="0" tIns="12065" rIns="0" bIns="0" rtlCol="0">
            <a:spAutoFit/>
          </a:bodyPr>
          <a:lstStyle/>
          <a:p>
            <a:pPr marL="285750">
              <a:spcBef>
                <a:spcPts val="95"/>
              </a:spcBef>
            </a:pPr>
            <a:r>
              <a:rPr sz="2800" spc="120" dirty="0">
                <a:latin typeface="Times New Roman"/>
                <a:cs typeface="Times New Roman"/>
              </a:rPr>
              <a:t>be</a:t>
            </a:r>
            <a:r>
              <a:rPr sz="2800" spc="-135" dirty="0">
                <a:latin typeface="Times New Roman"/>
                <a:cs typeface="Times New Roman"/>
              </a:rPr>
              <a:t> </a:t>
            </a:r>
            <a:r>
              <a:rPr sz="2800" spc="90" dirty="0">
                <a:latin typeface="Times New Roman"/>
                <a:cs typeface="Times New Roman"/>
              </a:rPr>
              <a:t>designed.</a:t>
            </a:r>
            <a:endParaRPr sz="2800" dirty="0">
              <a:latin typeface="Times New Roman"/>
              <a:cs typeface="Times New Roman"/>
            </a:endParaRPr>
          </a:p>
          <a:p>
            <a:pPr>
              <a:spcBef>
                <a:spcPts val="5"/>
              </a:spcBef>
            </a:pPr>
            <a:endParaRPr sz="3500" dirty="0">
              <a:latin typeface="Times New Roman"/>
              <a:cs typeface="Times New Roman"/>
            </a:endParaRPr>
          </a:p>
          <a:p>
            <a:pPr marL="12700"/>
            <a:r>
              <a:rPr sz="2650" spc="-685" dirty="0">
                <a:solidFill>
                  <a:srgbClr val="0AD0D9"/>
                </a:solidFill>
                <a:latin typeface="Arial"/>
                <a:cs typeface="Arial"/>
              </a:rPr>
              <a:t> </a:t>
            </a:r>
            <a:r>
              <a:rPr sz="2800" spc="65" dirty="0">
                <a:latin typeface="Times New Roman"/>
                <a:cs typeface="Times New Roman"/>
              </a:rPr>
              <a:t>This</a:t>
            </a:r>
            <a:r>
              <a:rPr sz="2800" spc="-75" dirty="0">
                <a:latin typeface="Times New Roman"/>
                <a:cs typeface="Times New Roman"/>
              </a:rPr>
              <a:t> </a:t>
            </a:r>
            <a:r>
              <a:rPr sz="2800" spc="25" dirty="0">
                <a:latin typeface="Times New Roman"/>
                <a:cs typeface="Times New Roman"/>
              </a:rPr>
              <a:t>is</a:t>
            </a:r>
            <a:r>
              <a:rPr sz="2800" spc="-80" dirty="0">
                <a:latin typeface="Times New Roman"/>
                <a:cs typeface="Times New Roman"/>
              </a:rPr>
              <a:t> </a:t>
            </a:r>
            <a:r>
              <a:rPr sz="2800" spc="170" dirty="0">
                <a:latin typeface="Times New Roman"/>
                <a:cs typeface="Times New Roman"/>
              </a:rPr>
              <a:t>the</a:t>
            </a:r>
            <a:r>
              <a:rPr sz="2800" spc="-110" dirty="0">
                <a:latin typeface="Times New Roman"/>
                <a:cs typeface="Times New Roman"/>
              </a:rPr>
              <a:t> </a:t>
            </a:r>
            <a:r>
              <a:rPr sz="2800" spc="120" dirty="0">
                <a:latin typeface="Times New Roman"/>
                <a:cs typeface="Times New Roman"/>
              </a:rPr>
              <a:t>phase</a:t>
            </a:r>
            <a:r>
              <a:rPr sz="2800" spc="-125" dirty="0">
                <a:latin typeface="Times New Roman"/>
                <a:cs typeface="Times New Roman"/>
              </a:rPr>
              <a:t> </a:t>
            </a:r>
            <a:r>
              <a:rPr sz="2800" spc="20" dirty="0">
                <a:latin typeface="Times New Roman"/>
                <a:cs typeface="Times New Roman"/>
              </a:rPr>
              <a:t>of</a:t>
            </a:r>
            <a:r>
              <a:rPr sz="2800" spc="65" dirty="0">
                <a:latin typeface="Times New Roman"/>
                <a:cs typeface="Times New Roman"/>
              </a:rPr>
              <a:t> </a:t>
            </a:r>
            <a:r>
              <a:rPr sz="2800" b="1" spc="-150" dirty="0">
                <a:latin typeface="Georgia"/>
                <a:cs typeface="Georgia"/>
              </a:rPr>
              <a:t>system</a:t>
            </a:r>
            <a:r>
              <a:rPr sz="2800" b="1" spc="-135" dirty="0">
                <a:latin typeface="Georgia"/>
                <a:cs typeface="Georgia"/>
              </a:rPr>
              <a:t> </a:t>
            </a:r>
            <a:r>
              <a:rPr sz="2800" b="1" spc="-100" dirty="0">
                <a:latin typeface="Georgia"/>
                <a:cs typeface="Georgia"/>
              </a:rPr>
              <a:t>designing</a:t>
            </a:r>
            <a:r>
              <a:rPr sz="2800" spc="-100" dirty="0">
                <a:latin typeface="Times New Roman"/>
                <a:cs typeface="Times New Roman"/>
              </a:rPr>
              <a:t>.</a:t>
            </a:r>
            <a:r>
              <a:rPr sz="2800" dirty="0">
                <a:latin typeface="Times New Roman"/>
                <a:cs typeface="Times New Roman"/>
              </a:rPr>
              <a:t> </a:t>
            </a:r>
            <a:r>
              <a:rPr sz="2800" spc="70" dirty="0">
                <a:latin typeface="Times New Roman"/>
                <a:cs typeface="Times New Roman"/>
              </a:rPr>
              <a:t>It</a:t>
            </a:r>
            <a:r>
              <a:rPr sz="2800" spc="-75" dirty="0">
                <a:latin typeface="Times New Roman"/>
                <a:cs typeface="Times New Roman"/>
              </a:rPr>
              <a:t> </a:t>
            </a:r>
            <a:r>
              <a:rPr sz="2800" spc="25" dirty="0">
                <a:latin typeface="Times New Roman"/>
                <a:cs typeface="Times New Roman"/>
              </a:rPr>
              <a:t>is</a:t>
            </a:r>
            <a:r>
              <a:rPr sz="2800" spc="-120" dirty="0">
                <a:latin typeface="Times New Roman"/>
                <a:cs typeface="Times New Roman"/>
              </a:rPr>
              <a:t> </a:t>
            </a:r>
            <a:r>
              <a:rPr sz="2800" spc="-245" dirty="0">
                <a:latin typeface="Times New Roman"/>
                <a:cs typeface="Times New Roman"/>
              </a:rPr>
              <a:t>a</a:t>
            </a:r>
            <a:endParaRPr sz="2800" dirty="0">
              <a:latin typeface="Times New Roman"/>
              <a:cs typeface="Times New Roman"/>
            </a:endParaRPr>
          </a:p>
        </p:txBody>
      </p:sp>
      <p:sp>
        <p:nvSpPr>
          <p:cNvPr id="14" name="object 14"/>
          <p:cNvSpPr/>
          <p:nvPr/>
        </p:nvSpPr>
        <p:spPr>
          <a:xfrm>
            <a:off x="2498140" y="3913563"/>
            <a:ext cx="1605280" cy="0"/>
          </a:xfrm>
          <a:custGeom>
            <a:avLst/>
            <a:gdLst/>
            <a:ahLst/>
            <a:cxnLst/>
            <a:rect l="l" t="t" r="r" b="b"/>
            <a:pathLst>
              <a:path w="1605280">
                <a:moveTo>
                  <a:pt x="0" y="0"/>
                </a:moveTo>
                <a:lnTo>
                  <a:pt x="1604771" y="0"/>
                </a:lnTo>
              </a:path>
            </a:pathLst>
          </a:custGeom>
          <a:ln w="15601">
            <a:solidFill>
              <a:srgbClr val="000000"/>
            </a:solidFill>
          </a:ln>
        </p:spPr>
        <p:txBody>
          <a:bodyPr wrap="square" lIns="0" tIns="0" rIns="0" bIns="0" rtlCol="0"/>
          <a:lstStyle/>
          <a:p>
            <a:endParaRPr/>
          </a:p>
        </p:txBody>
      </p:sp>
      <p:sp>
        <p:nvSpPr>
          <p:cNvPr id="15" name="object 15"/>
          <p:cNvSpPr txBox="1"/>
          <p:nvPr/>
        </p:nvSpPr>
        <p:spPr>
          <a:xfrm>
            <a:off x="4169451" y="3507104"/>
            <a:ext cx="4591685" cy="452120"/>
          </a:xfrm>
          <a:prstGeom prst="rect">
            <a:avLst/>
          </a:prstGeom>
        </p:spPr>
        <p:txBody>
          <a:bodyPr vert="horz" wrap="square" lIns="0" tIns="12065" rIns="0" bIns="0" rtlCol="0">
            <a:spAutoFit/>
          </a:bodyPr>
          <a:lstStyle/>
          <a:p>
            <a:pPr marL="12700">
              <a:spcBef>
                <a:spcPts val="95"/>
              </a:spcBef>
            </a:pPr>
            <a:r>
              <a:rPr sz="2800" spc="120" dirty="0">
                <a:latin typeface="Times New Roman"/>
                <a:cs typeface="Times New Roman"/>
              </a:rPr>
              <a:t>phase</a:t>
            </a:r>
            <a:r>
              <a:rPr sz="2800" spc="-55" dirty="0">
                <a:latin typeface="Times New Roman"/>
                <a:cs typeface="Times New Roman"/>
              </a:rPr>
              <a:t> </a:t>
            </a:r>
            <a:r>
              <a:rPr sz="2800" spc="114" dirty="0">
                <a:latin typeface="Times New Roman"/>
                <a:cs typeface="Times New Roman"/>
              </a:rPr>
              <a:t>in</a:t>
            </a:r>
            <a:r>
              <a:rPr sz="2800" spc="-80" dirty="0">
                <a:latin typeface="Times New Roman"/>
                <a:cs typeface="Times New Roman"/>
              </a:rPr>
              <a:t> </a:t>
            </a:r>
            <a:r>
              <a:rPr sz="2800" spc="170" dirty="0">
                <a:latin typeface="Times New Roman"/>
                <a:cs typeface="Times New Roman"/>
              </a:rPr>
              <a:t>the</a:t>
            </a:r>
            <a:r>
              <a:rPr sz="2800" spc="-145" dirty="0">
                <a:latin typeface="Times New Roman"/>
                <a:cs typeface="Times New Roman"/>
              </a:rPr>
              <a:t> </a:t>
            </a:r>
            <a:r>
              <a:rPr sz="2800" spc="114" dirty="0">
                <a:latin typeface="Times New Roman"/>
                <a:cs typeface="Times New Roman"/>
              </a:rPr>
              <a:t>development</a:t>
            </a:r>
            <a:r>
              <a:rPr sz="2800" spc="-155" dirty="0">
                <a:latin typeface="Times New Roman"/>
                <a:cs typeface="Times New Roman"/>
              </a:rPr>
              <a:t> </a:t>
            </a:r>
            <a:r>
              <a:rPr sz="2800" spc="20" dirty="0">
                <a:latin typeface="Times New Roman"/>
                <a:cs typeface="Times New Roman"/>
              </a:rPr>
              <a:t>of</a:t>
            </a:r>
            <a:r>
              <a:rPr sz="2800" spc="-15" dirty="0">
                <a:latin typeface="Times New Roman"/>
                <a:cs typeface="Times New Roman"/>
              </a:rPr>
              <a:t> </a:t>
            </a:r>
            <a:r>
              <a:rPr sz="2800" spc="95" dirty="0">
                <a:latin typeface="Times New Roman"/>
                <a:cs typeface="Times New Roman"/>
              </a:rPr>
              <a:t>a</a:t>
            </a:r>
            <a:endParaRPr sz="2800">
              <a:latin typeface="Times New Roman"/>
              <a:cs typeface="Times New Roman"/>
            </a:endParaRPr>
          </a:p>
        </p:txBody>
      </p:sp>
      <p:sp>
        <p:nvSpPr>
          <p:cNvPr id="16" name="object 16"/>
          <p:cNvSpPr txBox="1"/>
          <p:nvPr/>
        </p:nvSpPr>
        <p:spPr>
          <a:xfrm>
            <a:off x="2212340" y="3891154"/>
            <a:ext cx="7201534" cy="2651367"/>
          </a:xfrm>
          <a:prstGeom prst="rect">
            <a:avLst/>
          </a:prstGeom>
        </p:spPr>
        <p:txBody>
          <a:bodyPr vert="horz" wrap="square" lIns="0" tIns="12065" rIns="0" bIns="0" rtlCol="0">
            <a:spAutoFit/>
          </a:bodyPr>
          <a:lstStyle/>
          <a:p>
            <a:pPr marL="285750">
              <a:spcBef>
                <a:spcPts val="95"/>
              </a:spcBef>
            </a:pPr>
            <a:r>
              <a:rPr sz="2800" spc="70" dirty="0">
                <a:latin typeface="Times New Roman"/>
                <a:cs typeface="Times New Roman"/>
              </a:rPr>
              <a:t>system.</a:t>
            </a:r>
            <a:endParaRPr sz="2800" dirty="0">
              <a:latin typeface="Times New Roman"/>
              <a:cs typeface="Times New Roman"/>
            </a:endParaRPr>
          </a:p>
          <a:p>
            <a:pPr>
              <a:spcBef>
                <a:spcPts val="5"/>
              </a:spcBef>
            </a:pPr>
            <a:endParaRPr sz="3500" dirty="0">
              <a:latin typeface="Times New Roman"/>
              <a:cs typeface="Times New Roman"/>
            </a:endParaRPr>
          </a:p>
          <a:p>
            <a:pPr marL="374015" indent="-361315">
              <a:buClr>
                <a:srgbClr val="0AD0D9"/>
              </a:buClr>
              <a:buSzPct val="94642"/>
              <a:buFont typeface="Arial"/>
              <a:buChar char=""/>
              <a:tabLst>
                <a:tab pos="374015" algn="l"/>
                <a:tab pos="374650" algn="l"/>
              </a:tabLst>
            </a:pPr>
            <a:r>
              <a:rPr sz="2800" spc="35" dirty="0">
                <a:latin typeface="Times New Roman"/>
                <a:cs typeface="Times New Roman"/>
              </a:rPr>
              <a:t>Normally,</a:t>
            </a:r>
            <a:r>
              <a:rPr sz="2800" spc="-5" dirty="0">
                <a:latin typeface="Times New Roman"/>
                <a:cs typeface="Times New Roman"/>
              </a:rPr>
              <a:t> </a:t>
            </a:r>
            <a:r>
              <a:rPr sz="2800" spc="170" dirty="0">
                <a:latin typeface="Times New Roman"/>
                <a:cs typeface="Times New Roman"/>
              </a:rPr>
              <a:t>the</a:t>
            </a:r>
            <a:r>
              <a:rPr sz="2800" spc="-135" dirty="0">
                <a:latin typeface="Times New Roman"/>
                <a:cs typeface="Times New Roman"/>
              </a:rPr>
              <a:t> </a:t>
            </a:r>
            <a:r>
              <a:rPr sz="2800" spc="90" dirty="0">
                <a:latin typeface="Times New Roman"/>
                <a:cs typeface="Times New Roman"/>
              </a:rPr>
              <a:t>design</a:t>
            </a:r>
            <a:r>
              <a:rPr sz="2800" spc="-85" dirty="0">
                <a:latin typeface="Times New Roman"/>
                <a:cs typeface="Times New Roman"/>
              </a:rPr>
              <a:t> </a:t>
            </a:r>
            <a:r>
              <a:rPr sz="2800" spc="95" dirty="0">
                <a:latin typeface="Times New Roman"/>
                <a:cs typeface="Times New Roman"/>
              </a:rPr>
              <a:t>proceeds</a:t>
            </a:r>
            <a:r>
              <a:rPr sz="2800" spc="-60" dirty="0">
                <a:latin typeface="Times New Roman"/>
                <a:cs typeface="Times New Roman"/>
              </a:rPr>
              <a:t> </a:t>
            </a:r>
            <a:r>
              <a:rPr sz="2800" spc="114" dirty="0">
                <a:latin typeface="Times New Roman"/>
                <a:cs typeface="Times New Roman"/>
              </a:rPr>
              <a:t>in</a:t>
            </a:r>
            <a:r>
              <a:rPr sz="2800" spc="-70" dirty="0">
                <a:latin typeface="Times New Roman"/>
                <a:cs typeface="Times New Roman"/>
              </a:rPr>
              <a:t> </a:t>
            </a:r>
            <a:r>
              <a:rPr sz="2800" spc="85" dirty="0">
                <a:latin typeface="Times New Roman"/>
                <a:cs typeface="Times New Roman"/>
              </a:rPr>
              <a:t>two</a:t>
            </a:r>
            <a:r>
              <a:rPr sz="2800" spc="-120" dirty="0">
                <a:latin typeface="Times New Roman"/>
                <a:cs typeface="Times New Roman"/>
              </a:rPr>
              <a:t> </a:t>
            </a:r>
            <a:r>
              <a:rPr sz="2800" spc="70" dirty="0">
                <a:latin typeface="Times New Roman"/>
                <a:cs typeface="Times New Roman"/>
              </a:rPr>
              <a:t>stages</a:t>
            </a:r>
            <a:r>
              <a:rPr sz="2800" spc="-35" dirty="0">
                <a:latin typeface="Times New Roman"/>
                <a:cs typeface="Times New Roman"/>
              </a:rPr>
              <a:t> </a:t>
            </a:r>
            <a:r>
              <a:rPr sz="2800" spc="-65" dirty="0">
                <a:latin typeface="Times New Roman"/>
                <a:cs typeface="Times New Roman"/>
              </a:rPr>
              <a:t>:</a:t>
            </a:r>
            <a:endParaRPr sz="2800" dirty="0">
              <a:latin typeface="Times New Roman"/>
              <a:cs typeface="Times New Roman"/>
            </a:endParaRPr>
          </a:p>
          <a:p>
            <a:pPr>
              <a:spcBef>
                <a:spcPts val="40"/>
              </a:spcBef>
              <a:buClr>
                <a:srgbClr val="0AD0D9"/>
              </a:buClr>
              <a:buFont typeface="Arial"/>
              <a:buChar char=""/>
            </a:pPr>
            <a:endParaRPr sz="3000" dirty="0">
              <a:latin typeface="Times New Roman"/>
              <a:cs typeface="Times New Roman"/>
            </a:endParaRPr>
          </a:p>
          <a:p>
            <a:pPr marL="652780" lvl="1" indent="-247015">
              <a:buClr>
                <a:srgbClr val="0E6EC5"/>
              </a:buClr>
              <a:buSzPct val="85416"/>
              <a:buFont typeface="Arial"/>
              <a:buChar char=""/>
              <a:tabLst>
                <a:tab pos="653415" algn="l"/>
              </a:tabLst>
            </a:pPr>
            <a:r>
              <a:rPr sz="2400" spc="75" dirty="0">
                <a:latin typeface="Times New Roman" panose="02020603050405020304" pitchFamily="18" charset="0"/>
                <a:cs typeface="Times New Roman" panose="02020603050405020304" pitchFamily="18" charset="0"/>
              </a:rPr>
              <a:t>Preliminary</a:t>
            </a:r>
            <a:r>
              <a:rPr sz="2400" spc="-130" dirty="0">
                <a:latin typeface="Times New Roman" panose="02020603050405020304" pitchFamily="18" charset="0"/>
                <a:cs typeface="Times New Roman" panose="02020603050405020304" pitchFamily="18" charset="0"/>
              </a:rPr>
              <a:t> </a:t>
            </a:r>
            <a:r>
              <a:rPr sz="2400" spc="105" dirty="0">
                <a:latin typeface="Times New Roman" panose="02020603050405020304" pitchFamily="18" charset="0"/>
                <a:cs typeface="Times New Roman" panose="02020603050405020304" pitchFamily="18" charset="0"/>
              </a:rPr>
              <a:t>or</a:t>
            </a:r>
            <a:r>
              <a:rPr sz="2400" spc="-130" dirty="0">
                <a:latin typeface="Times New Roman" panose="02020603050405020304" pitchFamily="18" charset="0"/>
                <a:cs typeface="Times New Roman" panose="02020603050405020304" pitchFamily="18" charset="0"/>
              </a:rPr>
              <a:t> </a:t>
            </a:r>
            <a:r>
              <a:rPr sz="2400" spc="70" dirty="0">
                <a:latin typeface="Times New Roman" panose="02020603050405020304" pitchFamily="18" charset="0"/>
                <a:cs typeface="Times New Roman" panose="02020603050405020304" pitchFamily="18" charset="0"/>
              </a:rPr>
              <a:t>general</a:t>
            </a:r>
            <a:r>
              <a:rPr sz="2400" spc="-60"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design</a:t>
            </a:r>
            <a:r>
              <a:rPr lang="en-US" sz="2400" spc="80" dirty="0">
                <a:latin typeface="Times New Roman" panose="02020603050405020304" pitchFamily="18" charset="0"/>
                <a:cs typeface="Times New Roman" panose="02020603050405020304" pitchFamily="18" charset="0"/>
              </a:rPr>
              <a:t>(</a:t>
            </a:r>
            <a:r>
              <a:rPr lang="en-US" sz="2400" b="0" i="0" dirty="0">
                <a:solidFill>
                  <a:srgbClr val="222222"/>
                </a:solidFill>
                <a:effectLst/>
                <a:latin typeface="Times New Roman" panose="02020603050405020304" pitchFamily="18" charset="0"/>
                <a:cs typeface="Times New Roman" panose="02020603050405020304" pitchFamily="18" charset="0"/>
              </a:rPr>
              <a:t>High-Level Design</a:t>
            </a:r>
            <a:r>
              <a:rPr lang="en-US" sz="2400" spc="8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652780" lvl="1" indent="-247015">
              <a:spcBef>
                <a:spcPts val="285"/>
              </a:spcBef>
              <a:buClr>
                <a:srgbClr val="0E6EC5"/>
              </a:buClr>
              <a:buSzPct val="85416"/>
              <a:buFont typeface="Arial"/>
              <a:buChar char=""/>
              <a:tabLst>
                <a:tab pos="653415" algn="l"/>
              </a:tabLst>
            </a:pPr>
            <a:r>
              <a:rPr sz="2400" spc="100" dirty="0">
                <a:latin typeface="Times New Roman" panose="02020603050405020304" pitchFamily="18" charset="0"/>
                <a:cs typeface="Times New Roman" panose="02020603050405020304" pitchFamily="18" charset="0"/>
              </a:rPr>
              <a:t>Structure</a:t>
            </a:r>
            <a:r>
              <a:rPr sz="2400" spc="-125" dirty="0">
                <a:latin typeface="Times New Roman" panose="02020603050405020304" pitchFamily="18" charset="0"/>
                <a:cs typeface="Times New Roman" panose="02020603050405020304" pitchFamily="18" charset="0"/>
              </a:rPr>
              <a:t> </a:t>
            </a:r>
            <a:r>
              <a:rPr sz="2400" spc="105" dirty="0">
                <a:latin typeface="Times New Roman" panose="02020603050405020304" pitchFamily="18" charset="0"/>
                <a:cs typeface="Times New Roman" panose="02020603050405020304" pitchFamily="18" charset="0"/>
              </a:rPr>
              <a:t>or</a:t>
            </a:r>
            <a:r>
              <a:rPr sz="2400" spc="-80" dirty="0">
                <a:latin typeface="Times New Roman" panose="02020603050405020304" pitchFamily="18" charset="0"/>
                <a:cs typeface="Times New Roman" panose="02020603050405020304" pitchFamily="18" charset="0"/>
              </a:rPr>
              <a:t> </a:t>
            </a:r>
            <a:r>
              <a:rPr sz="2400" spc="85" dirty="0">
                <a:latin typeface="Times New Roman" panose="02020603050405020304" pitchFamily="18" charset="0"/>
                <a:cs typeface="Times New Roman" panose="02020603050405020304" pitchFamily="18" charset="0"/>
              </a:rPr>
              <a:t>Detailed</a:t>
            </a:r>
            <a:r>
              <a:rPr sz="2400" spc="-65"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design</a:t>
            </a:r>
            <a:r>
              <a:rPr lang="en-US" sz="2400" spc="80" dirty="0">
                <a:latin typeface="Times New Roman" panose="02020603050405020304" pitchFamily="18" charset="0"/>
                <a:cs typeface="Times New Roman" panose="02020603050405020304" pitchFamily="18" charset="0"/>
              </a:rPr>
              <a:t>(</a:t>
            </a:r>
            <a:r>
              <a:rPr lang="en-US" sz="2400" b="0" i="0" dirty="0">
                <a:solidFill>
                  <a:srgbClr val="222222"/>
                </a:solidFill>
                <a:effectLst/>
                <a:latin typeface="Times New Roman" panose="02020603050405020304" pitchFamily="18" charset="0"/>
                <a:cs typeface="Times New Roman" panose="02020603050405020304" pitchFamily="18" charset="0"/>
              </a:rPr>
              <a:t>Low- Level Design</a:t>
            </a:r>
            <a:r>
              <a:rPr lang="en-US" sz="2400" spc="8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7" name="object 17"/>
          <p:cNvSpPr/>
          <p:nvPr/>
        </p:nvSpPr>
        <p:spPr>
          <a:xfrm>
            <a:off x="4672583" y="1418894"/>
            <a:ext cx="2208022" cy="508838"/>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4803776" y="1474978"/>
            <a:ext cx="186372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user</a:t>
            </a:r>
            <a:r>
              <a:rPr spc="-55" dirty="0">
                <a:latin typeface="Arial"/>
                <a:cs typeface="Arial"/>
              </a:rPr>
              <a:t> </a:t>
            </a:r>
            <a:r>
              <a:rPr spc="-5" dirty="0">
                <a:latin typeface="Arial"/>
                <a:cs typeface="Arial"/>
              </a:rPr>
              <a:t>requirements</a:t>
            </a:r>
            <a:endParaRPr>
              <a:latin typeface="Arial"/>
              <a:cs typeface="Arial"/>
            </a:endParaRPr>
          </a:p>
        </p:txBody>
      </p:sp>
      <p:sp>
        <p:nvSpPr>
          <p:cNvPr id="19" name="object 19"/>
          <p:cNvSpPr/>
          <p:nvPr/>
        </p:nvSpPr>
        <p:spPr>
          <a:xfrm>
            <a:off x="2691383" y="1812086"/>
            <a:ext cx="1122984" cy="508838"/>
          </a:xfrm>
          <a:prstGeom prst="rect">
            <a:avLst/>
          </a:prstGeom>
          <a:blipFill>
            <a:blip r:embed="rId8" cstate="print"/>
            <a:stretch>
              <a:fillRect/>
            </a:stretch>
          </a:blipFill>
        </p:spPr>
        <p:txBody>
          <a:bodyPr wrap="square" lIns="0" tIns="0" rIns="0" bIns="0" rtlCol="0"/>
          <a:lstStyle/>
          <a:p>
            <a:endParaRPr/>
          </a:p>
        </p:txBody>
      </p:sp>
      <p:sp>
        <p:nvSpPr>
          <p:cNvPr id="20" name="object 20"/>
          <p:cNvSpPr txBox="1"/>
          <p:nvPr/>
        </p:nvSpPr>
        <p:spPr>
          <a:xfrm>
            <a:off x="2822195" y="1869440"/>
            <a:ext cx="846455"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analysis</a:t>
            </a:r>
            <a:endParaRPr>
              <a:latin typeface="Arial"/>
              <a:cs typeface="Arial"/>
            </a:endParaRPr>
          </a:p>
        </p:txBody>
      </p:sp>
      <p:sp>
        <p:nvSpPr>
          <p:cNvPr id="21" name="object 21"/>
          <p:cNvSpPr/>
          <p:nvPr/>
        </p:nvSpPr>
        <p:spPr>
          <a:xfrm>
            <a:off x="2459736" y="3486962"/>
            <a:ext cx="1586230" cy="508838"/>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2591207" y="3544570"/>
            <a:ext cx="1243965" cy="299720"/>
          </a:xfrm>
          <a:prstGeom prst="rect">
            <a:avLst/>
          </a:prstGeom>
        </p:spPr>
        <p:txBody>
          <a:bodyPr vert="horz" wrap="square" lIns="0" tIns="12700" rIns="0" bIns="0" rtlCol="0">
            <a:spAutoFit/>
          </a:bodyPr>
          <a:lstStyle/>
          <a:p>
            <a:pPr marL="12700">
              <a:spcBef>
                <a:spcPts val="100"/>
              </a:spcBef>
            </a:pPr>
            <a:r>
              <a:rPr dirty="0">
                <a:latin typeface="Arial"/>
                <a:cs typeface="Arial"/>
              </a:rPr>
              <a:t>most</a:t>
            </a:r>
            <a:r>
              <a:rPr spc="-65" dirty="0">
                <a:latin typeface="Arial"/>
                <a:cs typeface="Arial"/>
              </a:rPr>
              <a:t> </a:t>
            </a:r>
            <a:r>
              <a:rPr spc="-5" dirty="0">
                <a:latin typeface="Arial"/>
                <a:cs typeface="Arial"/>
              </a:rPr>
              <a:t>crucial</a:t>
            </a:r>
            <a:endParaRPr>
              <a:latin typeface="Arial"/>
              <a:cs typeface="Arial"/>
            </a:endParaRPr>
          </a:p>
        </p:txBody>
      </p:sp>
    </p:spTree>
    <p:extLst>
      <p:ext uri="{BB962C8B-B14F-4D97-AF65-F5344CB8AC3E}">
        <p14:creationId xmlns:p14="http://schemas.microsoft.com/office/powerpoint/2010/main" val="174922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6489-AA71-4BC6-8B82-81539BC30F3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9B1EF02-2C7C-4EB3-951E-5C5530342297}"/>
              </a:ext>
            </a:extLst>
          </p:cNvPr>
          <p:cNvPicPr>
            <a:picLocks noGrp="1" noChangeAspect="1"/>
          </p:cNvPicPr>
          <p:nvPr>
            <p:ph idx="1"/>
          </p:nvPr>
        </p:nvPicPr>
        <p:blipFill>
          <a:blip r:embed="rId2"/>
          <a:stretch>
            <a:fillRect/>
          </a:stretch>
        </p:blipFill>
        <p:spPr>
          <a:xfrm>
            <a:off x="2191110" y="3864634"/>
            <a:ext cx="6780363" cy="2628241"/>
          </a:xfrm>
        </p:spPr>
      </p:pic>
      <p:sp>
        <p:nvSpPr>
          <p:cNvPr id="7" name="TextBox 6">
            <a:extLst>
              <a:ext uri="{FF2B5EF4-FFF2-40B4-BE49-F238E27FC236}">
                <a16:creationId xmlns:a16="http://schemas.microsoft.com/office/drawing/2014/main" id="{4B0F60F3-ECC9-4B0E-977E-816ADC43E8DA}"/>
              </a:ext>
            </a:extLst>
          </p:cNvPr>
          <p:cNvSpPr txBox="1"/>
          <p:nvPr/>
        </p:nvSpPr>
        <p:spPr>
          <a:xfrm>
            <a:off x="838199" y="1953731"/>
            <a:ext cx="10515599" cy="1200329"/>
          </a:xfrm>
          <a:prstGeom prst="rect">
            <a:avLst/>
          </a:prstGeom>
          <a:noFill/>
        </p:spPr>
        <p:txBody>
          <a:bodyPr wrap="square">
            <a:spAutoFit/>
          </a:bodyPr>
          <a:lstStyle/>
          <a:p>
            <a:r>
              <a:rPr lang="en-US" b="0" i="0" dirty="0" err="1">
                <a:solidFill>
                  <a:srgbClr val="222222"/>
                </a:solidFill>
                <a:effectLst/>
                <a:latin typeface="Verdana" panose="020B0604030504040204" pitchFamily="34" charset="0"/>
              </a:rPr>
              <a:t>Input:SRS</a:t>
            </a:r>
            <a:r>
              <a:rPr lang="en-US" b="0" i="0" dirty="0">
                <a:solidFill>
                  <a:srgbClr val="222222"/>
                </a:solidFill>
                <a:effectLst/>
                <a:latin typeface="Verdana" panose="020B0604030504040204" pitchFamily="34" charset="0"/>
              </a:rPr>
              <a:t> (Software Requirement Specification) is the reference document used in this phase for the product to be developed. </a:t>
            </a:r>
          </a:p>
          <a:p>
            <a:r>
              <a:rPr lang="en-US" dirty="0" err="1">
                <a:solidFill>
                  <a:srgbClr val="222222"/>
                </a:solidFill>
                <a:latin typeface="Verdana" panose="020B0604030504040204" pitchFamily="34" charset="0"/>
              </a:rPr>
              <a:t>Results:detailed</a:t>
            </a:r>
            <a:r>
              <a:rPr lang="en-US" dirty="0">
                <a:solidFill>
                  <a:srgbClr val="222222"/>
                </a:solidFill>
                <a:latin typeface="Verdana" panose="020B0604030504040204" pitchFamily="34" charset="0"/>
              </a:rPr>
              <a:t> system document(by using several tools)</a:t>
            </a:r>
          </a:p>
          <a:p>
            <a:r>
              <a:rPr lang="en-US" dirty="0">
                <a:solidFill>
                  <a:srgbClr val="222222"/>
                </a:solidFill>
                <a:latin typeface="Verdana" panose="020B0604030504040204" pitchFamily="34" charset="0"/>
              </a:rPr>
              <a:t>            workable plan for implementation</a:t>
            </a:r>
            <a:endParaRPr lang="en-US" dirty="0"/>
          </a:p>
        </p:txBody>
      </p:sp>
    </p:spTree>
    <p:extLst>
      <p:ext uri="{BB962C8B-B14F-4D97-AF65-F5344CB8AC3E}">
        <p14:creationId xmlns:p14="http://schemas.microsoft.com/office/powerpoint/2010/main" val="385388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6AA0-8022-C613-0705-75581CE8B9B3}"/>
              </a:ext>
            </a:extLst>
          </p:cNvPr>
          <p:cNvSpPr>
            <a:spLocks noGrp="1"/>
          </p:cNvSpPr>
          <p:nvPr>
            <p:ph type="title"/>
          </p:nvPr>
        </p:nvSpPr>
        <p:spPr/>
        <p:txBody>
          <a:bodyPr/>
          <a:lstStyle/>
          <a:p>
            <a:r>
              <a:rPr lang="en-US" dirty="0"/>
              <a:t>Software Development Lifecycle</a:t>
            </a:r>
            <a:endParaRPr lang="x-none" dirty="0"/>
          </a:p>
        </p:txBody>
      </p:sp>
      <p:sp>
        <p:nvSpPr>
          <p:cNvPr id="3" name="Content Placeholder 2">
            <a:extLst>
              <a:ext uri="{FF2B5EF4-FFF2-40B4-BE49-F238E27FC236}">
                <a16:creationId xmlns:a16="http://schemas.microsoft.com/office/drawing/2014/main" id="{FB67AB63-825E-C520-3699-25AAD56B7CD9}"/>
              </a:ext>
            </a:extLst>
          </p:cNvPr>
          <p:cNvSpPr>
            <a:spLocks noGrp="1"/>
          </p:cNvSpPr>
          <p:nvPr>
            <p:ph idx="1"/>
          </p:nvPr>
        </p:nvSpPr>
        <p:spPr/>
        <p:txBody>
          <a:bodyPr>
            <a:normAutofit/>
          </a:bodyPr>
          <a:lstStyle/>
          <a:p>
            <a:r>
              <a:rPr lang="en-US" sz="4000" dirty="0"/>
              <a:t>What is lifecycle?</a:t>
            </a:r>
          </a:p>
          <a:p>
            <a:r>
              <a:rPr lang="en-US" sz="4000" dirty="0"/>
              <a:t>What is software development?</a:t>
            </a:r>
            <a:endParaRPr lang="x-none" sz="4000" dirty="0"/>
          </a:p>
        </p:txBody>
      </p:sp>
    </p:spTree>
    <p:extLst>
      <p:ext uri="{BB962C8B-B14F-4D97-AF65-F5344CB8AC3E}">
        <p14:creationId xmlns:p14="http://schemas.microsoft.com/office/powerpoint/2010/main" val="366086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73A2-A273-4198-9FC3-8BE317C423A2}"/>
              </a:ext>
            </a:extLst>
          </p:cNvPr>
          <p:cNvSpPr>
            <a:spLocks noGrp="1"/>
          </p:cNvSpPr>
          <p:nvPr>
            <p:ph type="title"/>
          </p:nvPr>
        </p:nvSpPr>
        <p:spPr/>
        <p:txBody>
          <a:bodyPr/>
          <a:lstStyle/>
          <a:p>
            <a:r>
              <a:rPr lang="en-US" sz="4400" b="0" i="0" dirty="0">
                <a:solidFill>
                  <a:srgbClr val="111111"/>
                </a:solidFill>
                <a:effectLst/>
                <a:latin typeface="Times New Roman" panose="02020603050405020304" pitchFamily="18" charset="0"/>
                <a:cs typeface="Times New Roman" panose="02020603050405020304" pitchFamily="18" charset="0"/>
              </a:rPr>
              <a:t>High-level Design</a:t>
            </a:r>
            <a:br>
              <a:rPr lang="en-US" sz="4400" b="0" i="0" dirty="0">
                <a:solidFill>
                  <a:srgbClr val="111111"/>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98A97F9-67D9-47FD-93A4-E98D6225C09A}"/>
              </a:ext>
            </a:extLst>
          </p:cNvPr>
          <p:cNvSpPr>
            <a:spLocks noGrp="1"/>
          </p:cNvSpPr>
          <p:nvPr>
            <p:ph idx="1"/>
          </p:nvPr>
        </p:nvSpPr>
        <p:spPr/>
        <p:txBody>
          <a:bodyPr>
            <a:normAutofit/>
          </a:bodyPr>
          <a:lstStyle/>
          <a:p>
            <a:pPr algn="l"/>
            <a:r>
              <a:rPr lang="en-US" sz="3200" b="0" i="0" dirty="0">
                <a:solidFill>
                  <a:srgbClr val="222222"/>
                </a:solidFill>
                <a:effectLst/>
                <a:latin typeface="Times New Roman" panose="02020603050405020304" pitchFamily="18" charset="0"/>
                <a:cs typeface="Times New Roman" panose="02020603050405020304" pitchFamily="18" charset="0"/>
              </a:rPr>
              <a:t>High-level Design</a:t>
            </a:r>
            <a:r>
              <a:rPr lang="en-US" sz="3200" b="1" i="0" dirty="0">
                <a:solidFill>
                  <a:srgbClr val="222222"/>
                </a:solidFill>
                <a:effectLst/>
                <a:latin typeface="Times New Roman" panose="02020603050405020304" pitchFamily="18" charset="0"/>
                <a:cs typeface="Times New Roman" panose="02020603050405020304" pitchFamily="18" charset="0"/>
              </a:rPr>
              <a:t> </a:t>
            </a:r>
            <a:r>
              <a:rPr lang="en-US" sz="3200" b="0" i="0" dirty="0">
                <a:solidFill>
                  <a:srgbClr val="222222"/>
                </a:solidFill>
                <a:effectLst/>
                <a:latin typeface="Times New Roman" panose="02020603050405020304" pitchFamily="18" charset="0"/>
                <a:cs typeface="Times New Roman" panose="02020603050405020304" pitchFamily="18" charset="0"/>
              </a:rPr>
              <a:t>is the overall system design, covering the details at macro level.</a:t>
            </a:r>
          </a:p>
          <a:p>
            <a:pPr algn="l">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list of modules and brief description of each module.</a:t>
            </a:r>
          </a:p>
          <a:p>
            <a:pPr algn="l">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Brief functionality of each module.</a:t>
            </a:r>
          </a:p>
          <a:p>
            <a:pPr algn="l">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Database tables identified with their key elements.</a:t>
            </a:r>
          </a:p>
          <a:p>
            <a:pPr algn="l">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Complete architectural diagrams (data flow, flowcharts, and data structures) with technology details.</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4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59BB-340B-4ACC-B44D-4324E4B88FF8}"/>
              </a:ext>
            </a:extLst>
          </p:cNvPr>
          <p:cNvSpPr>
            <a:spLocks noGrp="1"/>
          </p:cNvSpPr>
          <p:nvPr>
            <p:ph type="title"/>
          </p:nvPr>
        </p:nvSpPr>
        <p:spPr/>
        <p:txBody>
          <a:bodyPr/>
          <a:lstStyle/>
          <a:p>
            <a:r>
              <a:rPr lang="en-US" sz="4400" b="0" i="0" dirty="0">
                <a:solidFill>
                  <a:srgbClr val="111111"/>
                </a:solidFill>
                <a:effectLst/>
                <a:latin typeface="Times New Roman" panose="02020603050405020304" pitchFamily="18" charset="0"/>
                <a:cs typeface="Times New Roman" panose="02020603050405020304" pitchFamily="18" charset="0"/>
              </a:rPr>
              <a:t>Low-Level Design</a:t>
            </a:r>
            <a:br>
              <a:rPr lang="en-US" sz="4400" b="0" i="0" dirty="0">
                <a:solidFill>
                  <a:srgbClr val="111111"/>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EFC610F-FACD-41EE-9339-4E618A00B74D}"/>
              </a:ext>
            </a:extLst>
          </p:cNvPr>
          <p:cNvSpPr>
            <a:spLocks noGrp="1"/>
          </p:cNvSpPr>
          <p:nvPr>
            <p:ph idx="1"/>
          </p:nvPr>
        </p:nvSpPr>
        <p:spPr/>
        <p:txBody>
          <a:bodyPr>
            <a:normAutofit/>
          </a:bodyPr>
          <a:lstStyle/>
          <a:p>
            <a:pPr algn="l"/>
            <a:r>
              <a:rPr lang="en-US" sz="2800" b="0" i="0" dirty="0">
                <a:solidFill>
                  <a:srgbClr val="222222"/>
                </a:solidFill>
                <a:effectLst/>
                <a:latin typeface="Times New Roman" panose="02020603050405020304" pitchFamily="18" charset="0"/>
                <a:cs typeface="Times New Roman" panose="02020603050405020304" pitchFamily="18" charset="0"/>
              </a:rPr>
              <a:t>Low-Level Design is like detailing the HLD, a micro level design document.</a:t>
            </a:r>
          </a:p>
          <a:p>
            <a:pPr algn="l"/>
            <a:r>
              <a:rPr lang="en-US" sz="2800" b="0" i="0" dirty="0">
                <a:solidFill>
                  <a:srgbClr val="222222"/>
                </a:solidFill>
                <a:effectLst/>
                <a:latin typeface="Times New Roman" panose="02020603050405020304" pitchFamily="18" charset="0"/>
                <a:cs typeface="Times New Roman" panose="02020603050405020304" pitchFamily="18" charset="0"/>
              </a:rPr>
              <a:t>Other key aspects in it include:</a:t>
            </a:r>
          </a:p>
          <a:p>
            <a:pPr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Detailed functional logic of module.</a:t>
            </a:r>
          </a:p>
          <a:p>
            <a:pPr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Database tables with their type and size.</a:t>
            </a:r>
          </a:p>
          <a:p>
            <a:pPr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All interface details.</a:t>
            </a:r>
          </a:p>
          <a:p>
            <a:pPr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Listing of error messages.</a:t>
            </a:r>
          </a:p>
          <a:p>
            <a:pPr algn="l">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Complete input and outputs for a module.</a:t>
            </a:r>
          </a:p>
          <a:p>
            <a:pPr marL="0" indent="0">
              <a:buNone/>
            </a:pPr>
            <a:endParaRPr lang="en-US" dirty="0"/>
          </a:p>
        </p:txBody>
      </p:sp>
    </p:spTree>
    <p:extLst>
      <p:ext uri="{BB962C8B-B14F-4D97-AF65-F5344CB8AC3E}">
        <p14:creationId xmlns:p14="http://schemas.microsoft.com/office/powerpoint/2010/main" val="213892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7238"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269824"/>
            <a:ext cx="1842770" cy="788670"/>
          </a:xfrm>
          <a:prstGeom prst="rect">
            <a:avLst/>
          </a:prstGeom>
        </p:spPr>
        <p:txBody>
          <a:bodyPr vert="horz" wrap="square" lIns="0" tIns="13335" rIns="0" bIns="0" rtlCol="0" anchor="ctr">
            <a:spAutoFit/>
          </a:bodyPr>
          <a:lstStyle/>
          <a:p>
            <a:pPr marL="12700">
              <a:lnSpc>
                <a:spcPct val="100000"/>
              </a:lnSpc>
              <a:spcBef>
                <a:spcPts val="105"/>
              </a:spcBef>
            </a:pPr>
            <a:r>
              <a:rPr sz="5000" b="1" spc="-245" dirty="0">
                <a:latin typeface="Trebuchet MS"/>
                <a:cs typeface="Trebuchet MS"/>
              </a:rPr>
              <a:t>Coding</a:t>
            </a:r>
            <a:endParaRPr sz="5000">
              <a:latin typeface="Trebuchet MS"/>
              <a:cs typeface="Trebuchet MS"/>
            </a:endParaRPr>
          </a:p>
        </p:txBody>
      </p:sp>
      <p:sp>
        <p:nvSpPr>
          <p:cNvPr id="14" name="object 14"/>
          <p:cNvSpPr txBox="1">
            <a:spLocks noGrp="1"/>
          </p:cNvSpPr>
          <p:nvPr>
            <p:ph idx="1"/>
          </p:nvPr>
        </p:nvSpPr>
        <p:spPr>
          <a:xfrm>
            <a:off x="1470762" y="1292151"/>
            <a:ext cx="10515600" cy="4519827"/>
          </a:xfrm>
          <a:prstGeom prst="rect">
            <a:avLst/>
          </a:prstGeom>
        </p:spPr>
        <p:txBody>
          <a:bodyPr vert="horz" wrap="square" lIns="0" tIns="13335" rIns="0" bIns="0" rtlCol="0">
            <a:spAutoFit/>
          </a:bodyPr>
          <a:lstStyle/>
          <a:p>
            <a:pPr marL="285115" indent="-272415">
              <a:lnSpc>
                <a:spcPct val="100000"/>
              </a:lnSpc>
              <a:spcBef>
                <a:spcPts val="105"/>
              </a:spcBef>
              <a:buClr>
                <a:srgbClr val="0AD0D9"/>
              </a:buClr>
              <a:buSzPct val="95000"/>
              <a:buFont typeface="Arial"/>
              <a:buChar char=""/>
              <a:tabLst>
                <a:tab pos="285115" algn="l"/>
                <a:tab pos="285750" algn="l"/>
              </a:tabLst>
            </a:pPr>
            <a:r>
              <a:rPr b="1" spc="-85" dirty="0">
                <a:latin typeface="Georgia"/>
                <a:cs typeface="Georgia"/>
              </a:rPr>
              <a:t>Coding</a:t>
            </a:r>
            <a:r>
              <a:rPr b="1" spc="-55" dirty="0">
                <a:latin typeface="Georgia"/>
                <a:cs typeface="Georgia"/>
              </a:rPr>
              <a:t> </a:t>
            </a:r>
            <a:r>
              <a:rPr spc="125" dirty="0"/>
              <a:t>the</a:t>
            </a:r>
            <a:r>
              <a:rPr spc="-60" dirty="0"/>
              <a:t> </a:t>
            </a:r>
            <a:r>
              <a:rPr spc="85" dirty="0"/>
              <a:t>new</a:t>
            </a:r>
            <a:r>
              <a:rPr spc="-95" dirty="0"/>
              <a:t> </a:t>
            </a:r>
            <a:r>
              <a:rPr spc="65" dirty="0"/>
              <a:t>system</a:t>
            </a:r>
            <a:r>
              <a:rPr spc="-45" dirty="0"/>
              <a:t> </a:t>
            </a:r>
            <a:r>
              <a:rPr spc="90" dirty="0"/>
              <a:t>into</a:t>
            </a:r>
            <a:r>
              <a:rPr spc="-125" dirty="0"/>
              <a:t> </a:t>
            </a:r>
            <a:r>
              <a:rPr spc="100" dirty="0"/>
              <a:t>computer</a:t>
            </a:r>
            <a:r>
              <a:rPr spc="-135" dirty="0"/>
              <a:t> </a:t>
            </a:r>
            <a:r>
              <a:rPr spc="90" dirty="0"/>
              <a:t>programming</a:t>
            </a:r>
            <a:r>
              <a:rPr spc="-25" dirty="0"/>
              <a:t> </a:t>
            </a:r>
            <a:r>
              <a:rPr spc="60" dirty="0"/>
              <a:t>language</a:t>
            </a:r>
          </a:p>
          <a:p>
            <a:pPr marL="285115">
              <a:lnSpc>
                <a:spcPct val="100000"/>
              </a:lnSpc>
            </a:pPr>
            <a:r>
              <a:rPr spc="60" dirty="0"/>
              <a:t>converts</a:t>
            </a:r>
            <a:r>
              <a:rPr spc="-80" dirty="0"/>
              <a:t> </a:t>
            </a:r>
            <a:r>
              <a:rPr spc="145" dirty="0"/>
              <a:t>human</a:t>
            </a:r>
            <a:r>
              <a:rPr spc="-35" dirty="0"/>
              <a:t> </a:t>
            </a:r>
            <a:r>
              <a:rPr spc="85" dirty="0"/>
              <a:t>instructions</a:t>
            </a:r>
            <a:r>
              <a:rPr spc="-80" dirty="0"/>
              <a:t> </a:t>
            </a:r>
            <a:r>
              <a:rPr spc="90" dirty="0"/>
              <a:t>into</a:t>
            </a:r>
            <a:r>
              <a:rPr spc="-120" dirty="0"/>
              <a:t> </a:t>
            </a:r>
            <a:r>
              <a:rPr spc="70" dirty="0"/>
              <a:t>a</a:t>
            </a:r>
            <a:r>
              <a:rPr spc="-60" dirty="0"/>
              <a:t> </a:t>
            </a:r>
            <a:r>
              <a:rPr spc="85" dirty="0"/>
              <a:t>format</a:t>
            </a:r>
            <a:r>
              <a:rPr spc="-95" dirty="0"/>
              <a:t> </a:t>
            </a:r>
            <a:r>
              <a:rPr spc="130" dirty="0"/>
              <a:t>that</a:t>
            </a:r>
            <a:r>
              <a:rPr spc="-114" dirty="0"/>
              <a:t> </a:t>
            </a:r>
            <a:r>
              <a:rPr spc="100" dirty="0"/>
              <a:t>computer</a:t>
            </a:r>
            <a:r>
              <a:rPr spc="-120" dirty="0"/>
              <a:t> </a:t>
            </a:r>
            <a:r>
              <a:rPr spc="95" dirty="0"/>
              <a:t>understands.</a:t>
            </a:r>
          </a:p>
          <a:p>
            <a:pPr marL="285115" marR="75565" indent="-272415" algn="just">
              <a:lnSpc>
                <a:spcPct val="100000"/>
              </a:lnSpc>
              <a:spcBef>
                <a:spcPts val="480"/>
              </a:spcBef>
              <a:buClr>
                <a:srgbClr val="0AD0D9"/>
              </a:buClr>
              <a:buSzPct val="95000"/>
              <a:buFont typeface="Arial"/>
              <a:buChar char=""/>
              <a:tabLst>
                <a:tab pos="285750" algn="l"/>
              </a:tabLst>
            </a:pPr>
            <a:r>
              <a:rPr spc="60" dirty="0"/>
              <a:t>Coding</a:t>
            </a:r>
            <a:r>
              <a:rPr spc="-30" dirty="0"/>
              <a:t> </a:t>
            </a:r>
            <a:r>
              <a:rPr spc="15" dirty="0"/>
              <a:t>is</a:t>
            </a:r>
            <a:r>
              <a:rPr spc="-50" dirty="0"/>
              <a:t> </a:t>
            </a:r>
            <a:r>
              <a:rPr b="1" spc="-90" dirty="0">
                <a:latin typeface="Georgia"/>
                <a:cs typeface="Georgia"/>
              </a:rPr>
              <a:t>stage</a:t>
            </a:r>
            <a:r>
              <a:rPr b="1" spc="-85" dirty="0">
                <a:latin typeface="Georgia"/>
                <a:cs typeface="Georgia"/>
              </a:rPr>
              <a:t> </a:t>
            </a:r>
            <a:r>
              <a:rPr spc="75" dirty="0"/>
              <a:t>where</a:t>
            </a:r>
            <a:r>
              <a:rPr spc="-90" dirty="0"/>
              <a:t> </a:t>
            </a:r>
            <a:r>
              <a:rPr u="sng" spc="80" dirty="0">
                <a:uFill>
                  <a:solidFill>
                    <a:srgbClr val="000000"/>
                  </a:solidFill>
                </a:uFill>
              </a:rPr>
              <a:t>defined</a:t>
            </a:r>
            <a:r>
              <a:rPr u="sng" spc="-25" dirty="0">
                <a:uFill>
                  <a:solidFill>
                    <a:srgbClr val="000000"/>
                  </a:solidFill>
                </a:uFill>
              </a:rPr>
              <a:t> </a:t>
            </a:r>
            <a:r>
              <a:rPr u="sng" spc="85" dirty="0">
                <a:uFill>
                  <a:solidFill>
                    <a:srgbClr val="000000"/>
                  </a:solidFill>
                </a:uFill>
              </a:rPr>
              <a:t>procedure</a:t>
            </a:r>
            <a:r>
              <a:rPr spc="-114" dirty="0"/>
              <a:t> </a:t>
            </a:r>
            <a:r>
              <a:rPr spc="70" dirty="0"/>
              <a:t>are</a:t>
            </a:r>
            <a:r>
              <a:rPr spc="-75" dirty="0"/>
              <a:t> </a:t>
            </a:r>
            <a:r>
              <a:rPr spc="90" dirty="0"/>
              <a:t>transformed</a:t>
            </a:r>
            <a:r>
              <a:rPr spc="-25" dirty="0"/>
              <a:t> </a:t>
            </a:r>
            <a:r>
              <a:rPr spc="90" dirty="0"/>
              <a:t>into</a:t>
            </a:r>
            <a:r>
              <a:rPr spc="-114" dirty="0"/>
              <a:t> </a:t>
            </a:r>
            <a:r>
              <a:rPr spc="40" dirty="0"/>
              <a:t>control  </a:t>
            </a:r>
            <a:r>
              <a:rPr spc="55" dirty="0"/>
              <a:t>specifications</a:t>
            </a:r>
            <a:r>
              <a:rPr spc="-45" dirty="0"/>
              <a:t> </a:t>
            </a:r>
            <a:r>
              <a:rPr spc="25" dirty="0"/>
              <a:t>by</a:t>
            </a:r>
            <a:r>
              <a:rPr spc="-75" dirty="0"/>
              <a:t> </a:t>
            </a:r>
            <a:r>
              <a:rPr spc="125" dirty="0"/>
              <a:t>the</a:t>
            </a:r>
            <a:r>
              <a:rPr spc="-55" dirty="0"/>
              <a:t> </a:t>
            </a:r>
            <a:r>
              <a:rPr spc="90" dirty="0"/>
              <a:t>help</a:t>
            </a:r>
            <a:r>
              <a:rPr spc="-95" dirty="0"/>
              <a:t> </a:t>
            </a:r>
            <a:r>
              <a:rPr spc="15" dirty="0"/>
              <a:t>of</a:t>
            </a:r>
            <a:r>
              <a:rPr dirty="0"/>
              <a:t> </a:t>
            </a:r>
            <a:r>
              <a:rPr spc="70" dirty="0"/>
              <a:t>a</a:t>
            </a:r>
            <a:r>
              <a:rPr spc="-105" dirty="0"/>
              <a:t> </a:t>
            </a:r>
            <a:r>
              <a:rPr u="sng" spc="100" dirty="0">
                <a:uFill>
                  <a:solidFill>
                    <a:srgbClr val="000000"/>
                  </a:solidFill>
                </a:uFill>
              </a:rPr>
              <a:t>computer</a:t>
            </a:r>
            <a:r>
              <a:rPr u="sng" spc="-80" dirty="0">
                <a:uFill>
                  <a:solidFill>
                    <a:srgbClr val="000000"/>
                  </a:solidFill>
                </a:uFill>
              </a:rPr>
              <a:t> </a:t>
            </a:r>
            <a:r>
              <a:rPr u="sng" spc="55" dirty="0">
                <a:uFill>
                  <a:solidFill>
                    <a:srgbClr val="000000"/>
                  </a:solidFill>
                </a:uFill>
              </a:rPr>
              <a:t>language</a:t>
            </a:r>
            <a:r>
              <a:rPr spc="55" dirty="0"/>
              <a:t>.</a:t>
            </a:r>
          </a:p>
          <a:p>
            <a:pPr marL="285115" marR="56515" indent="-272415" algn="just">
              <a:lnSpc>
                <a:spcPct val="100000"/>
              </a:lnSpc>
              <a:spcBef>
                <a:spcPts val="480"/>
              </a:spcBef>
              <a:buClr>
                <a:srgbClr val="0AD0D9"/>
              </a:buClr>
              <a:buSzPct val="95000"/>
              <a:buFont typeface="Arial"/>
              <a:buChar char=""/>
              <a:tabLst>
                <a:tab pos="285750" algn="l"/>
              </a:tabLst>
            </a:pPr>
            <a:r>
              <a:rPr spc="45" dirty="0"/>
              <a:t>This</a:t>
            </a:r>
            <a:r>
              <a:rPr spc="-45" dirty="0"/>
              <a:t> </a:t>
            </a:r>
            <a:r>
              <a:rPr spc="15" dirty="0"/>
              <a:t>is</a:t>
            </a:r>
            <a:r>
              <a:rPr spc="-85" dirty="0"/>
              <a:t> </a:t>
            </a:r>
            <a:r>
              <a:rPr spc="45" dirty="0"/>
              <a:t>also</a:t>
            </a:r>
            <a:r>
              <a:rPr spc="-100" dirty="0"/>
              <a:t> </a:t>
            </a:r>
            <a:r>
              <a:rPr spc="50" dirty="0"/>
              <a:t>called</a:t>
            </a:r>
            <a:r>
              <a:rPr spc="-15" dirty="0"/>
              <a:t> </a:t>
            </a:r>
            <a:r>
              <a:rPr spc="125" dirty="0"/>
              <a:t>the</a:t>
            </a:r>
            <a:r>
              <a:rPr spc="-35" dirty="0"/>
              <a:t> </a:t>
            </a:r>
            <a:r>
              <a:rPr b="1" spc="-120" dirty="0">
                <a:latin typeface="Georgia"/>
                <a:cs typeface="Georgia"/>
              </a:rPr>
              <a:t>programming</a:t>
            </a:r>
            <a:r>
              <a:rPr b="1" spc="-65" dirty="0">
                <a:latin typeface="Georgia"/>
                <a:cs typeface="Georgia"/>
              </a:rPr>
              <a:t> </a:t>
            </a:r>
            <a:r>
              <a:rPr b="1" spc="-100" dirty="0">
                <a:latin typeface="Georgia"/>
                <a:cs typeface="Georgia"/>
              </a:rPr>
              <a:t>phase</a:t>
            </a:r>
            <a:r>
              <a:rPr b="1" spc="-5" dirty="0">
                <a:latin typeface="Georgia"/>
                <a:cs typeface="Georgia"/>
              </a:rPr>
              <a:t> </a:t>
            </a:r>
            <a:r>
              <a:rPr spc="85" dirty="0"/>
              <a:t>in</a:t>
            </a:r>
            <a:r>
              <a:rPr spc="-85" dirty="0"/>
              <a:t> </a:t>
            </a:r>
            <a:r>
              <a:rPr spc="70" dirty="0"/>
              <a:t>which</a:t>
            </a:r>
            <a:r>
              <a:rPr spc="-35" dirty="0"/>
              <a:t> </a:t>
            </a:r>
            <a:r>
              <a:rPr spc="125" dirty="0"/>
              <a:t>the</a:t>
            </a:r>
            <a:r>
              <a:rPr spc="-85" dirty="0"/>
              <a:t> </a:t>
            </a:r>
            <a:r>
              <a:rPr spc="75" dirty="0"/>
              <a:t>programmer  </a:t>
            </a:r>
            <a:r>
              <a:rPr spc="60" dirty="0"/>
              <a:t>converts</a:t>
            </a:r>
            <a:r>
              <a:rPr spc="-95" dirty="0"/>
              <a:t> </a:t>
            </a:r>
            <a:r>
              <a:rPr spc="125" dirty="0"/>
              <a:t>the</a:t>
            </a:r>
            <a:r>
              <a:rPr spc="-95" dirty="0"/>
              <a:t> </a:t>
            </a:r>
            <a:r>
              <a:rPr u="sng" spc="85" dirty="0">
                <a:uFill>
                  <a:solidFill>
                    <a:srgbClr val="000000"/>
                  </a:solidFill>
                </a:uFill>
              </a:rPr>
              <a:t>program</a:t>
            </a:r>
            <a:r>
              <a:rPr u="sng" spc="-85" dirty="0">
                <a:uFill>
                  <a:solidFill>
                    <a:srgbClr val="000000"/>
                  </a:solidFill>
                </a:uFill>
              </a:rPr>
              <a:t> </a:t>
            </a:r>
            <a:r>
              <a:rPr u="sng" spc="55" dirty="0">
                <a:uFill>
                  <a:solidFill>
                    <a:srgbClr val="000000"/>
                  </a:solidFill>
                </a:uFill>
              </a:rPr>
              <a:t>specifications</a:t>
            </a:r>
            <a:r>
              <a:rPr spc="-40" dirty="0"/>
              <a:t> </a:t>
            </a:r>
            <a:r>
              <a:rPr spc="90" dirty="0"/>
              <a:t>into</a:t>
            </a:r>
            <a:r>
              <a:rPr spc="-130" dirty="0"/>
              <a:t> </a:t>
            </a:r>
            <a:r>
              <a:rPr u="sng" spc="100" dirty="0">
                <a:uFill>
                  <a:solidFill>
                    <a:srgbClr val="000000"/>
                  </a:solidFill>
                </a:uFill>
              </a:rPr>
              <a:t>computer</a:t>
            </a:r>
            <a:r>
              <a:rPr u="sng" spc="-85" dirty="0">
                <a:uFill>
                  <a:solidFill>
                    <a:srgbClr val="000000"/>
                  </a:solidFill>
                </a:uFill>
              </a:rPr>
              <a:t> </a:t>
            </a:r>
            <a:r>
              <a:rPr u="sng" spc="80" dirty="0">
                <a:uFill>
                  <a:solidFill>
                    <a:srgbClr val="000000"/>
                  </a:solidFill>
                </a:uFill>
              </a:rPr>
              <a:t>instructions</a:t>
            </a:r>
            <a:r>
              <a:rPr spc="80" dirty="0"/>
              <a:t>,</a:t>
            </a:r>
            <a:r>
              <a:rPr spc="-80" dirty="0"/>
              <a:t> </a:t>
            </a:r>
            <a:r>
              <a:rPr spc="70" dirty="0"/>
              <a:t>which  </a:t>
            </a:r>
            <a:r>
              <a:rPr spc="20" dirty="0"/>
              <a:t>we </a:t>
            </a:r>
            <a:r>
              <a:rPr spc="50" dirty="0"/>
              <a:t>refer as</a:t>
            </a:r>
            <a:r>
              <a:rPr spc="-325" dirty="0"/>
              <a:t> </a:t>
            </a:r>
            <a:r>
              <a:rPr b="1" spc="-120" dirty="0">
                <a:latin typeface="Georgia"/>
                <a:cs typeface="Georgia"/>
              </a:rPr>
              <a:t>programs</a:t>
            </a:r>
            <a:r>
              <a:rPr spc="-120" dirty="0"/>
              <a:t>.</a:t>
            </a:r>
          </a:p>
          <a:p>
            <a:pPr marL="285115" marR="92075" indent="-272415" algn="just">
              <a:lnSpc>
                <a:spcPct val="100000"/>
              </a:lnSpc>
              <a:spcBef>
                <a:spcPts val="484"/>
              </a:spcBef>
              <a:buClr>
                <a:srgbClr val="0AD0D9"/>
              </a:buClr>
              <a:buSzPct val="95000"/>
              <a:buFont typeface="Arial"/>
              <a:buChar char=""/>
              <a:tabLst>
                <a:tab pos="285750" algn="l"/>
              </a:tabLst>
            </a:pPr>
            <a:r>
              <a:rPr spc="75" dirty="0"/>
              <a:t>The</a:t>
            </a:r>
            <a:r>
              <a:rPr spc="-85" dirty="0"/>
              <a:t> </a:t>
            </a:r>
            <a:r>
              <a:rPr spc="75" dirty="0"/>
              <a:t>programs</a:t>
            </a:r>
            <a:r>
              <a:rPr spc="-90" dirty="0"/>
              <a:t> </a:t>
            </a:r>
            <a:r>
              <a:rPr spc="75" dirty="0"/>
              <a:t>coordinate</a:t>
            </a:r>
            <a:r>
              <a:rPr spc="-100" dirty="0"/>
              <a:t> </a:t>
            </a:r>
            <a:r>
              <a:rPr spc="125" dirty="0"/>
              <a:t>the</a:t>
            </a:r>
            <a:r>
              <a:rPr sz="3000" u="sng" spc="434" baseline="16666" dirty="0">
                <a:uFill>
                  <a:solidFill>
                    <a:srgbClr val="000000"/>
                  </a:solidFill>
                </a:uFill>
              </a:rPr>
              <a:t> </a:t>
            </a:r>
            <a:r>
              <a:rPr sz="2700" u="sng" spc="-7" baseline="18518" dirty="0">
                <a:uFill>
                  <a:solidFill>
                    <a:srgbClr val="000000"/>
                  </a:solidFill>
                </a:uFill>
                <a:latin typeface="Arial"/>
                <a:cs typeface="Arial"/>
              </a:rPr>
              <a:t>data</a:t>
            </a:r>
            <a:r>
              <a:rPr sz="2700" u="sng" spc="7" baseline="18518" dirty="0">
                <a:uFill>
                  <a:solidFill>
                    <a:srgbClr val="000000"/>
                  </a:solidFill>
                </a:uFill>
                <a:latin typeface="Arial"/>
                <a:cs typeface="Arial"/>
              </a:rPr>
              <a:t> </a:t>
            </a:r>
            <a:r>
              <a:rPr sz="2700" u="sng" spc="-37" baseline="18518" dirty="0">
                <a:uFill>
                  <a:solidFill>
                    <a:srgbClr val="000000"/>
                  </a:solidFill>
                </a:uFill>
                <a:latin typeface="Arial"/>
                <a:cs typeface="Arial"/>
              </a:rPr>
              <a:t>movements</a:t>
            </a:r>
            <a:r>
              <a:rPr sz="2000" spc="-25" dirty="0"/>
              <a:t>_</a:t>
            </a:r>
            <a:r>
              <a:rPr sz="2000" spc="425" dirty="0"/>
              <a:t> </a:t>
            </a:r>
            <a:r>
              <a:rPr sz="2000" spc="125" dirty="0"/>
              <a:t>and</a:t>
            </a:r>
            <a:r>
              <a:rPr sz="2000" spc="-50" dirty="0"/>
              <a:t> </a:t>
            </a:r>
            <a:r>
              <a:rPr sz="2000" spc="75" dirty="0"/>
              <a:t>control</a:t>
            </a:r>
            <a:r>
              <a:rPr sz="2000" spc="-45" dirty="0"/>
              <a:t> </a:t>
            </a:r>
            <a:r>
              <a:rPr sz="2000" spc="125" dirty="0"/>
              <a:t>the</a:t>
            </a:r>
            <a:r>
              <a:rPr sz="2000" spc="-100" dirty="0"/>
              <a:t> </a:t>
            </a:r>
            <a:r>
              <a:rPr sz="2000" spc="45" dirty="0"/>
              <a:t>entire  </a:t>
            </a:r>
            <a:r>
              <a:rPr sz="2000" spc="55" dirty="0"/>
              <a:t>process </a:t>
            </a:r>
            <a:r>
              <a:rPr sz="2000" spc="85" dirty="0"/>
              <a:t>in </a:t>
            </a:r>
            <a:r>
              <a:rPr sz="2000" spc="70" dirty="0"/>
              <a:t>a</a:t>
            </a:r>
            <a:r>
              <a:rPr sz="2000" spc="-370" dirty="0"/>
              <a:t> </a:t>
            </a:r>
            <a:r>
              <a:rPr sz="2000" spc="55" dirty="0"/>
              <a:t>system.</a:t>
            </a:r>
            <a:endParaRPr sz="2000" dirty="0">
              <a:latin typeface="Arial"/>
              <a:cs typeface="Arial"/>
            </a:endParaRPr>
          </a:p>
        </p:txBody>
      </p:sp>
      <p:sp>
        <p:nvSpPr>
          <p:cNvPr id="8" name="object 8"/>
          <p:cNvSpPr/>
          <p:nvPr/>
        </p:nvSpPr>
        <p:spPr>
          <a:xfrm>
            <a:off x="7209409" y="5234365"/>
            <a:ext cx="255270" cy="0"/>
          </a:xfrm>
          <a:custGeom>
            <a:avLst/>
            <a:gdLst/>
            <a:ahLst/>
            <a:cxnLst/>
            <a:rect l="l" t="t" r="r" b="b"/>
            <a:pathLst>
              <a:path w="255270">
                <a:moveTo>
                  <a:pt x="0" y="0"/>
                </a:moveTo>
                <a:lnTo>
                  <a:pt x="254812" y="0"/>
                </a:lnTo>
              </a:path>
            </a:pathLst>
          </a:custGeom>
          <a:ln w="11195">
            <a:solidFill>
              <a:srgbClr val="000000"/>
            </a:solidFill>
          </a:ln>
        </p:spPr>
        <p:txBody>
          <a:bodyPr wrap="square" lIns="0" tIns="0" rIns="0" bIns="0" rtlCol="0"/>
          <a:lstStyle/>
          <a:p>
            <a:endParaRPr/>
          </a:p>
        </p:txBody>
      </p:sp>
      <p:sp>
        <p:nvSpPr>
          <p:cNvPr id="9" name="object 9"/>
          <p:cNvSpPr/>
          <p:nvPr/>
        </p:nvSpPr>
        <p:spPr>
          <a:xfrm>
            <a:off x="7465241" y="5234365"/>
            <a:ext cx="893444" cy="0"/>
          </a:xfrm>
          <a:custGeom>
            <a:avLst/>
            <a:gdLst/>
            <a:ahLst/>
            <a:cxnLst/>
            <a:rect l="l" t="t" r="r" b="b"/>
            <a:pathLst>
              <a:path w="893445">
                <a:moveTo>
                  <a:pt x="0" y="0"/>
                </a:moveTo>
                <a:lnTo>
                  <a:pt x="892864" y="0"/>
                </a:lnTo>
              </a:path>
            </a:pathLst>
          </a:custGeom>
          <a:ln w="11195">
            <a:solidFill>
              <a:srgbClr val="000000"/>
            </a:solidFill>
          </a:ln>
        </p:spPr>
        <p:txBody>
          <a:bodyPr wrap="square" lIns="0" tIns="0" rIns="0" bIns="0" rtlCol="0"/>
          <a:lstStyle/>
          <a:p>
            <a:endParaRPr/>
          </a:p>
        </p:txBody>
      </p:sp>
      <p:sp>
        <p:nvSpPr>
          <p:cNvPr id="12" name="object 12"/>
          <p:cNvSpPr/>
          <p:nvPr/>
        </p:nvSpPr>
        <p:spPr>
          <a:xfrm>
            <a:off x="5536691" y="4162094"/>
            <a:ext cx="810602" cy="508838"/>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044184" y="4162094"/>
            <a:ext cx="1548130" cy="508838"/>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1814975" y="3079678"/>
            <a:ext cx="848994" cy="299720"/>
          </a:xfrm>
          <a:prstGeom prst="rect">
            <a:avLst/>
          </a:prstGeom>
        </p:spPr>
        <p:txBody>
          <a:bodyPr vert="horz" wrap="square" lIns="0" tIns="12700" rIns="0" bIns="0" rtlCol="0">
            <a:spAutoFit/>
          </a:bodyPr>
          <a:lstStyle/>
          <a:p>
            <a:pPr marL="12700">
              <a:spcBef>
                <a:spcPts val="100"/>
              </a:spcBef>
            </a:pPr>
            <a:r>
              <a:rPr spc="-5" dirty="0">
                <a:latin typeface="Arial"/>
                <a:cs typeface="Arial"/>
              </a:rPr>
              <a:t>mo</a:t>
            </a:r>
            <a:r>
              <a:rPr spc="-15" dirty="0">
                <a:latin typeface="Arial"/>
                <a:cs typeface="Arial"/>
              </a:rPr>
              <a:t>d</a:t>
            </a:r>
            <a:r>
              <a:rPr spc="-5" dirty="0">
                <a:latin typeface="Arial"/>
                <a:cs typeface="Arial"/>
              </a:rPr>
              <a:t>u</a:t>
            </a:r>
            <a:r>
              <a:rPr spc="-15" dirty="0">
                <a:latin typeface="Arial"/>
                <a:cs typeface="Arial"/>
              </a:rPr>
              <a:t>l</a:t>
            </a:r>
            <a:r>
              <a:rPr spc="-5" dirty="0">
                <a:latin typeface="Arial"/>
                <a:cs typeface="Arial"/>
              </a:rPr>
              <a:t>ar</a:t>
            </a:r>
            <a:endParaRPr dirty="0">
              <a:latin typeface="Arial"/>
              <a:cs typeface="Arial"/>
            </a:endParaRPr>
          </a:p>
        </p:txBody>
      </p:sp>
    </p:spTree>
    <p:extLst>
      <p:ext uri="{BB962C8B-B14F-4D97-AF65-F5344CB8AC3E}">
        <p14:creationId xmlns:p14="http://schemas.microsoft.com/office/powerpoint/2010/main" val="253052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269824"/>
            <a:ext cx="1869439" cy="788670"/>
          </a:xfrm>
          <a:prstGeom prst="rect">
            <a:avLst/>
          </a:prstGeom>
        </p:spPr>
        <p:txBody>
          <a:bodyPr vert="horz" wrap="square" lIns="0" tIns="13335" rIns="0" bIns="0" rtlCol="0" anchor="ctr">
            <a:spAutoFit/>
          </a:bodyPr>
          <a:lstStyle/>
          <a:p>
            <a:pPr marL="12700">
              <a:lnSpc>
                <a:spcPct val="100000"/>
              </a:lnSpc>
              <a:spcBef>
                <a:spcPts val="105"/>
              </a:spcBef>
            </a:pPr>
            <a:r>
              <a:rPr sz="5000" b="1" spc="-1030" dirty="0">
                <a:latin typeface="Trebuchet MS"/>
                <a:cs typeface="Trebuchet MS"/>
              </a:rPr>
              <a:t>T</a:t>
            </a:r>
            <a:r>
              <a:rPr sz="5000" b="1" spc="-300" dirty="0">
                <a:latin typeface="Trebuchet MS"/>
                <a:cs typeface="Trebuchet MS"/>
              </a:rPr>
              <a:t>e</a:t>
            </a:r>
            <a:r>
              <a:rPr sz="5000" b="1" spc="-290" dirty="0">
                <a:latin typeface="Trebuchet MS"/>
                <a:cs typeface="Trebuchet MS"/>
              </a:rPr>
              <a:t>s</a:t>
            </a:r>
            <a:r>
              <a:rPr sz="5000" b="1" spc="-229" dirty="0">
                <a:latin typeface="Trebuchet MS"/>
                <a:cs typeface="Trebuchet MS"/>
              </a:rPr>
              <a:t>ting</a:t>
            </a:r>
            <a:endParaRPr sz="5000">
              <a:latin typeface="Trebuchet MS"/>
              <a:cs typeface="Trebuchet MS"/>
            </a:endParaRPr>
          </a:p>
        </p:txBody>
      </p:sp>
      <p:sp>
        <p:nvSpPr>
          <p:cNvPr id="8" name="object 8"/>
          <p:cNvSpPr txBox="1"/>
          <p:nvPr/>
        </p:nvSpPr>
        <p:spPr>
          <a:xfrm>
            <a:off x="2212340" y="1080262"/>
            <a:ext cx="7589520" cy="5360035"/>
          </a:xfrm>
          <a:prstGeom prst="rect">
            <a:avLst/>
          </a:prstGeom>
        </p:spPr>
        <p:txBody>
          <a:bodyPr vert="horz" wrap="square" lIns="0" tIns="12065" rIns="0" bIns="0" rtlCol="0">
            <a:spAutoFit/>
          </a:bodyPr>
          <a:lstStyle/>
          <a:p>
            <a:pPr marL="285750" marR="2107565" indent="-273050">
              <a:spcBef>
                <a:spcPts val="95"/>
              </a:spcBef>
              <a:buClr>
                <a:srgbClr val="0AD0D9"/>
              </a:buClr>
              <a:buSzPct val="94000"/>
              <a:buFont typeface="Arial"/>
              <a:buChar char=""/>
              <a:tabLst>
                <a:tab pos="286385" algn="l"/>
              </a:tabLst>
            </a:pPr>
            <a:r>
              <a:rPr sz="2500" spc="50" dirty="0">
                <a:latin typeface="Times New Roman"/>
                <a:cs typeface="Times New Roman"/>
              </a:rPr>
              <a:t>Removing </a:t>
            </a:r>
            <a:r>
              <a:rPr sz="2500" spc="30" dirty="0">
                <a:latin typeface="Times New Roman"/>
                <a:cs typeface="Times New Roman"/>
              </a:rPr>
              <a:t>all </a:t>
            </a:r>
            <a:r>
              <a:rPr sz="2500" spc="150" dirty="0">
                <a:latin typeface="Times New Roman"/>
                <a:cs typeface="Times New Roman"/>
              </a:rPr>
              <a:t>the</a:t>
            </a:r>
            <a:r>
              <a:rPr sz="2500" spc="-405" dirty="0">
                <a:latin typeface="Times New Roman"/>
                <a:cs typeface="Times New Roman"/>
              </a:rPr>
              <a:t> </a:t>
            </a:r>
            <a:r>
              <a:rPr sz="2500" spc="65" dirty="0">
                <a:latin typeface="Times New Roman"/>
                <a:cs typeface="Times New Roman"/>
              </a:rPr>
              <a:t>bugs, </a:t>
            </a:r>
            <a:r>
              <a:rPr sz="2500" spc="-25" dirty="0">
                <a:latin typeface="Times New Roman"/>
                <a:cs typeface="Times New Roman"/>
              </a:rPr>
              <a:t>if </a:t>
            </a:r>
            <a:r>
              <a:rPr sz="2500" spc="65" dirty="0">
                <a:latin typeface="Times New Roman"/>
                <a:cs typeface="Times New Roman"/>
              </a:rPr>
              <a:t>any </a:t>
            </a:r>
            <a:r>
              <a:rPr sz="2500" spc="60" dirty="0">
                <a:latin typeface="Times New Roman"/>
                <a:cs typeface="Times New Roman"/>
              </a:rPr>
              <a:t>- </a:t>
            </a:r>
            <a:r>
              <a:rPr sz="2500" b="1" spc="-220" dirty="0">
                <a:latin typeface="Georgia"/>
                <a:cs typeface="Georgia"/>
              </a:rPr>
              <a:t>Before  </a:t>
            </a:r>
            <a:r>
              <a:rPr sz="2500" b="1" spc="-105" dirty="0">
                <a:latin typeface="Georgia"/>
                <a:cs typeface="Georgia"/>
              </a:rPr>
              <a:t>implementing</a:t>
            </a:r>
            <a:endParaRPr sz="2500">
              <a:latin typeface="Georgia"/>
              <a:cs typeface="Georgia"/>
            </a:endParaRPr>
          </a:p>
          <a:p>
            <a:pPr marL="285750" marR="553720" indent="-273050">
              <a:buClr>
                <a:srgbClr val="0AD0D9"/>
              </a:buClr>
              <a:buSzPct val="94000"/>
              <a:buFont typeface="Arial"/>
              <a:buChar char=""/>
              <a:tabLst>
                <a:tab pos="286385" algn="l"/>
              </a:tabLst>
            </a:pPr>
            <a:r>
              <a:rPr sz="2500" u="heavy" spc="25" dirty="0">
                <a:uFill>
                  <a:solidFill>
                    <a:srgbClr val="000000"/>
                  </a:solidFill>
                </a:uFill>
                <a:latin typeface="Times New Roman"/>
                <a:cs typeface="Times New Roman"/>
              </a:rPr>
              <a:t>Test</a:t>
            </a:r>
            <a:r>
              <a:rPr sz="2500" u="heavy" spc="-95" dirty="0">
                <a:uFill>
                  <a:solidFill>
                    <a:srgbClr val="000000"/>
                  </a:solidFill>
                </a:uFill>
                <a:latin typeface="Times New Roman"/>
                <a:cs typeface="Times New Roman"/>
              </a:rPr>
              <a:t> </a:t>
            </a:r>
            <a:r>
              <a:rPr sz="2500" u="heavy" spc="105" dirty="0">
                <a:uFill>
                  <a:solidFill>
                    <a:srgbClr val="000000"/>
                  </a:solidFill>
                </a:uFill>
                <a:latin typeface="Times New Roman"/>
                <a:cs typeface="Times New Roman"/>
              </a:rPr>
              <a:t>plan</a:t>
            </a:r>
            <a:r>
              <a:rPr sz="2500" spc="-25" dirty="0">
                <a:latin typeface="Times New Roman"/>
                <a:cs typeface="Times New Roman"/>
              </a:rPr>
              <a:t> </a:t>
            </a:r>
            <a:r>
              <a:rPr sz="2500" spc="20" dirty="0">
                <a:latin typeface="Times New Roman"/>
                <a:cs typeface="Times New Roman"/>
              </a:rPr>
              <a:t>is</a:t>
            </a:r>
            <a:r>
              <a:rPr sz="2500" spc="-95" dirty="0">
                <a:latin typeface="Times New Roman"/>
                <a:cs typeface="Times New Roman"/>
              </a:rPr>
              <a:t> </a:t>
            </a:r>
            <a:r>
              <a:rPr sz="2500" spc="75" dirty="0">
                <a:latin typeface="Times New Roman"/>
                <a:cs typeface="Times New Roman"/>
              </a:rPr>
              <a:t>developed</a:t>
            </a:r>
            <a:r>
              <a:rPr sz="2500" spc="-35" dirty="0">
                <a:latin typeface="Times New Roman"/>
                <a:cs typeface="Times New Roman"/>
              </a:rPr>
              <a:t> </a:t>
            </a:r>
            <a:r>
              <a:rPr sz="2500" spc="150" dirty="0">
                <a:latin typeface="Times New Roman"/>
                <a:cs typeface="Times New Roman"/>
              </a:rPr>
              <a:t>and</a:t>
            </a:r>
            <a:r>
              <a:rPr sz="2500" spc="-50" dirty="0">
                <a:latin typeface="Times New Roman"/>
                <a:cs typeface="Times New Roman"/>
              </a:rPr>
              <a:t> </a:t>
            </a:r>
            <a:r>
              <a:rPr sz="2500" spc="160" dirty="0">
                <a:latin typeface="Times New Roman"/>
                <a:cs typeface="Times New Roman"/>
              </a:rPr>
              <a:t>run</a:t>
            </a:r>
            <a:r>
              <a:rPr sz="2500" spc="-90" dirty="0">
                <a:latin typeface="Times New Roman"/>
                <a:cs typeface="Times New Roman"/>
              </a:rPr>
              <a:t> </a:t>
            </a:r>
            <a:r>
              <a:rPr sz="2500" spc="145" dirty="0">
                <a:latin typeface="Times New Roman"/>
                <a:cs typeface="Times New Roman"/>
              </a:rPr>
              <a:t>on</a:t>
            </a:r>
            <a:r>
              <a:rPr sz="2500" spc="-100" dirty="0">
                <a:latin typeface="Times New Roman"/>
                <a:cs typeface="Times New Roman"/>
              </a:rPr>
              <a:t> </a:t>
            </a:r>
            <a:r>
              <a:rPr sz="2500" spc="35" dirty="0">
                <a:latin typeface="Times New Roman"/>
                <a:cs typeface="Times New Roman"/>
              </a:rPr>
              <a:t>given</a:t>
            </a:r>
            <a:r>
              <a:rPr sz="2500" spc="-60" dirty="0">
                <a:latin typeface="Times New Roman"/>
                <a:cs typeface="Times New Roman"/>
              </a:rPr>
              <a:t> </a:t>
            </a:r>
            <a:r>
              <a:rPr sz="2500" spc="100" dirty="0">
                <a:latin typeface="Times New Roman"/>
                <a:cs typeface="Times New Roman"/>
              </a:rPr>
              <a:t>set</a:t>
            </a:r>
            <a:r>
              <a:rPr sz="2500" spc="-110" dirty="0">
                <a:latin typeface="Times New Roman"/>
                <a:cs typeface="Times New Roman"/>
              </a:rPr>
              <a:t> </a:t>
            </a:r>
            <a:r>
              <a:rPr sz="2500" spc="15" dirty="0">
                <a:latin typeface="Times New Roman"/>
                <a:cs typeface="Times New Roman"/>
              </a:rPr>
              <a:t>of</a:t>
            </a:r>
            <a:r>
              <a:rPr sz="2500" spc="40" dirty="0">
                <a:latin typeface="Times New Roman"/>
                <a:cs typeface="Times New Roman"/>
              </a:rPr>
              <a:t> </a:t>
            </a:r>
            <a:r>
              <a:rPr sz="2500" spc="60" dirty="0">
                <a:latin typeface="Times New Roman"/>
                <a:cs typeface="Times New Roman"/>
              </a:rPr>
              <a:t>test  </a:t>
            </a:r>
            <a:r>
              <a:rPr sz="2500" spc="100" dirty="0">
                <a:latin typeface="Times New Roman"/>
                <a:cs typeface="Times New Roman"/>
              </a:rPr>
              <a:t>data.</a:t>
            </a:r>
            <a:endParaRPr sz="2500">
              <a:latin typeface="Times New Roman"/>
              <a:cs typeface="Times New Roman"/>
            </a:endParaRPr>
          </a:p>
          <a:p>
            <a:pPr marL="285750" indent="-273050">
              <a:buClr>
                <a:srgbClr val="0AD0D9"/>
              </a:buClr>
              <a:buSzPct val="94000"/>
              <a:buFont typeface="Arial"/>
              <a:buChar char=""/>
              <a:tabLst>
                <a:tab pos="286385" algn="l"/>
              </a:tabLst>
            </a:pPr>
            <a:r>
              <a:rPr sz="2500" u="heavy" spc="170" dirty="0">
                <a:uFill>
                  <a:solidFill>
                    <a:srgbClr val="000000"/>
                  </a:solidFill>
                </a:uFill>
                <a:latin typeface="Times New Roman"/>
                <a:cs typeface="Times New Roman"/>
              </a:rPr>
              <a:t>Output</a:t>
            </a:r>
            <a:r>
              <a:rPr sz="2500" spc="-75" dirty="0">
                <a:latin typeface="Times New Roman"/>
                <a:cs typeface="Times New Roman"/>
              </a:rPr>
              <a:t> </a:t>
            </a:r>
            <a:r>
              <a:rPr sz="2500" spc="15" dirty="0">
                <a:latin typeface="Times New Roman"/>
                <a:cs typeface="Times New Roman"/>
              </a:rPr>
              <a:t>of</a:t>
            </a:r>
            <a:r>
              <a:rPr sz="2500" spc="35" dirty="0">
                <a:latin typeface="Times New Roman"/>
                <a:cs typeface="Times New Roman"/>
              </a:rPr>
              <a:t> </a:t>
            </a:r>
            <a:r>
              <a:rPr sz="2500" spc="110" dirty="0">
                <a:latin typeface="Times New Roman"/>
                <a:cs typeface="Times New Roman"/>
              </a:rPr>
              <a:t>test</a:t>
            </a:r>
            <a:r>
              <a:rPr sz="2500" spc="-80" dirty="0">
                <a:latin typeface="Times New Roman"/>
                <a:cs typeface="Times New Roman"/>
              </a:rPr>
              <a:t> </a:t>
            </a:r>
            <a:r>
              <a:rPr sz="2500" spc="160" dirty="0">
                <a:latin typeface="Times New Roman"/>
                <a:cs typeface="Times New Roman"/>
              </a:rPr>
              <a:t>run</a:t>
            </a:r>
            <a:r>
              <a:rPr sz="2500" spc="-65" dirty="0">
                <a:latin typeface="Times New Roman"/>
                <a:cs typeface="Times New Roman"/>
              </a:rPr>
              <a:t> </a:t>
            </a:r>
            <a:r>
              <a:rPr sz="2500" spc="110" dirty="0">
                <a:latin typeface="Times New Roman"/>
                <a:cs typeface="Times New Roman"/>
              </a:rPr>
              <a:t>should</a:t>
            </a:r>
            <a:r>
              <a:rPr sz="2500" spc="-15" dirty="0">
                <a:latin typeface="Times New Roman"/>
                <a:cs typeface="Times New Roman"/>
              </a:rPr>
              <a:t> </a:t>
            </a:r>
            <a:r>
              <a:rPr sz="2500" b="1" spc="-135" dirty="0">
                <a:latin typeface="Georgia"/>
                <a:cs typeface="Georgia"/>
              </a:rPr>
              <a:t>match</a:t>
            </a:r>
            <a:r>
              <a:rPr sz="2500" b="1" spc="-60" dirty="0">
                <a:latin typeface="Georgia"/>
                <a:cs typeface="Georgia"/>
              </a:rPr>
              <a:t> </a:t>
            </a:r>
            <a:r>
              <a:rPr sz="2500" u="heavy" spc="85" dirty="0">
                <a:uFill>
                  <a:solidFill>
                    <a:srgbClr val="000000"/>
                  </a:solidFill>
                </a:uFill>
                <a:latin typeface="Times New Roman"/>
                <a:cs typeface="Times New Roman"/>
              </a:rPr>
              <a:t>expected</a:t>
            </a:r>
            <a:r>
              <a:rPr sz="2500" u="heavy" spc="-30" dirty="0">
                <a:uFill>
                  <a:solidFill>
                    <a:srgbClr val="000000"/>
                  </a:solidFill>
                </a:uFill>
                <a:latin typeface="Times New Roman"/>
                <a:cs typeface="Times New Roman"/>
              </a:rPr>
              <a:t> </a:t>
            </a:r>
            <a:r>
              <a:rPr sz="2500" u="heavy" spc="70" dirty="0">
                <a:uFill>
                  <a:solidFill>
                    <a:srgbClr val="000000"/>
                  </a:solidFill>
                </a:uFill>
                <a:latin typeface="Times New Roman"/>
                <a:cs typeface="Times New Roman"/>
              </a:rPr>
              <a:t>results</a:t>
            </a:r>
            <a:r>
              <a:rPr sz="2500" spc="70" dirty="0">
                <a:latin typeface="Times New Roman"/>
                <a:cs typeface="Times New Roman"/>
              </a:rPr>
              <a:t>.</a:t>
            </a:r>
            <a:endParaRPr sz="2500">
              <a:latin typeface="Times New Roman"/>
              <a:cs typeface="Times New Roman"/>
            </a:endParaRPr>
          </a:p>
          <a:p>
            <a:pPr marL="285750" indent="-273050">
              <a:buClr>
                <a:srgbClr val="0AD0D9"/>
              </a:buClr>
              <a:buSzPct val="94000"/>
              <a:buFont typeface="Arial"/>
              <a:buChar char=""/>
              <a:tabLst>
                <a:tab pos="286385" algn="l"/>
              </a:tabLst>
            </a:pPr>
            <a:r>
              <a:rPr sz="2500" spc="55" dirty="0">
                <a:latin typeface="Times New Roman"/>
                <a:cs typeface="Times New Roman"/>
              </a:rPr>
              <a:t>Using</a:t>
            </a:r>
            <a:r>
              <a:rPr sz="2500" spc="-15" dirty="0">
                <a:latin typeface="Times New Roman"/>
                <a:cs typeface="Times New Roman"/>
              </a:rPr>
              <a:t> </a:t>
            </a:r>
            <a:r>
              <a:rPr sz="2500" spc="110" dirty="0">
                <a:latin typeface="Times New Roman"/>
                <a:cs typeface="Times New Roman"/>
              </a:rPr>
              <a:t>test</a:t>
            </a:r>
            <a:r>
              <a:rPr sz="2500" spc="-105" dirty="0">
                <a:latin typeface="Times New Roman"/>
                <a:cs typeface="Times New Roman"/>
              </a:rPr>
              <a:t> </a:t>
            </a:r>
            <a:r>
              <a:rPr sz="2500" spc="125" dirty="0">
                <a:latin typeface="Times New Roman"/>
                <a:cs typeface="Times New Roman"/>
              </a:rPr>
              <a:t>data</a:t>
            </a:r>
            <a:r>
              <a:rPr sz="2500" spc="-60" dirty="0">
                <a:latin typeface="Times New Roman"/>
                <a:cs typeface="Times New Roman"/>
              </a:rPr>
              <a:t> </a:t>
            </a:r>
            <a:r>
              <a:rPr sz="2500" spc="30" dirty="0">
                <a:latin typeface="Times New Roman"/>
                <a:cs typeface="Times New Roman"/>
              </a:rPr>
              <a:t>following</a:t>
            </a:r>
            <a:r>
              <a:rPr sz="2500" spc="10" dirty="0">
                <a:latin typeface="Times New Roman"/>
                <a:cs typeface="Times New Roman"/>
              </a:rPr>
              <a:t> </a:t>
            </a:r>
            <a:r>
              <a:rPr sz="2500" spc="110" dirty="0">
                <a:latin typeface="Times New Roman"/>
                <a:cs typeface="Times New Roman"/>
              </a:rPr>
              <a:t>test</a:t>
            </a:r>
            <a:r>
              <a:rPr sz="2500" spc="-75" dirty="0">
                <a:latin typeface="Times New Roman"/>
                <a:cs typeface="Times New Roman"/>
              </a:rPr>
              <a:t> </a:t>
            </a:r>
            <a:r>
              <a:rPr sz="2500" spc="130" dirty="0">
                <a:latin typeface="Times New Roman"/>
                <a:cs typeface="Times New Roman"/>
              </a:rPr>
              <a:t>runs</a:t>
            </a:r>
            <a:r>
              <a:rPr sz="2500" spc="-105" dirty="0">
                <a:latin typeface="Times New Roman"/>
                <a:cs typeface="Times New Roman"/>
              </a:rPr>
              <a:t> </a:t>
            </a:r>
            <a:r>
              <a:rPr sz="2500" spc="85" dirty="0">
                <a:latin typeface="Times New Roman"/>
                <a:cs typeface="Times New Roman"/>
              </a:rPr>
              <a:t>are</a:t>
            </a:r>
            <a:r>
              <a:rPr sz="2500" spc="-120" dirty="0">
                <a:latin typeface="Times New Roman"/>
                <a:cs typeface="Times New Roman"/>
              </a:rPr>
              <a:t> </a:t>
            </a:r>
            <a:r>
              <a:rPr sz="2500" spc="85" dirty="0">
                <a:latin typeface="Times New Roman"/>
                <a:cs typeface="Times New Roman"/>
              </a:rPr>
              <a:t>carried</a:t>
            </a:r>
            <a:r>
              <a:rPr sz="2500" spc="-45" dirty="0">
                <a:latin typeface="Times New Roman"/>
                <a:cs typeface="Times New Roman"/>
              </a:rPr>
              <a:t> </a:t>
            </a:r>
            <a:r>
              <a:rPr sz="2500" spc="95" dirty="0">
                <a:latin typeface="Times New Roman"/>
                <a:cs typeface="Times New Roman"/>
              </a:rPr>
              <a:t>out:</a:t>
            </a:r>
            <a:endParaRPr sz="2500">
              <a:latin typeface="Times New Roman"/>
              <a:cs typeface="Times New Roman"/>
            </a:endParaRPr>
          </a:p>
          <a:p>
            <a:pPr marL="652780" marR="5080" lvl="1" indent="-247015">
              <a:spcBef>
                <a:spcPts val="5"/>
              </a:spcBef>
              <a:buClr>
                <a:srgbClr val="0E6EC5"/>
              </a:buClr>
              <a:buSzPct val="84000"/>
              <a:buFont typeface="Arial"/>
              <a:buChar char=""/>
              <a:tabLst>
                <a:tab pos="653415" algn="l"/>
              </a:tabLst>
            </a:pPr>
            <a:r>
              <a:rPr sz="2500" b="1" spc="-110" dirty="0">
                <a:latin typeface="Georgia"/>
                <a:cs typeface="Georgia"/>
              </a:rPr>
              <a:t>Unit </a:t>
            </a:r>
            <a:r>
              <a:rPr sz="2500" b="1" spc="-75" dirty="0">
                <a:latin typeface="Georgia"/>
                <a:cs typeface="Georgia"/>
              </a:rPr>
              <a:t>test</a:t>
            </a:r>
            <a:r>
              <a:rPr sz="2500" spc="-75" dirty="0">
                <a:latin typeface="Times New Roman"/>
                <a:cs typeface="Times New Roman"/>
              </a:rPr>
              <a:t>: </a:t>
            </a:r>
            <a:r>
              <a:rPr sz="2500" spc="30" dirty="0">
                <a:latin typeface="Times New Roman"/>
                <a:cs typeface="Times New Roman"/>
              </a:rPr>
              <a:t>After </a:t>
            </a:r>
            <a:r>
              <a:rPr sz="2500" spc="75" dirty="0">
                <a:latin typeface="Times New Roman"/>
                <a:cs typeface="Times New Roman"/>
              </a:rPr>
              <a:t>coding </a:t>
            </a:r>
            <a:r>
              <a:rPr sz="2500" spc="310" dirty="0">
                <a:latin typeface="Times New Roman"/>
                <a:cs typeface="Times New Roman"/>
              </a:rPr>
              <a:t>/ </a:t>
            </a:r>
            <a:r>
              <a:rPr sz="2500" spc="70" dirty="0">
                <a:latin typeface="Times New Roman"/>
                <a:cs typeface="Times New Roman"/>
              </a:rPr>
              <a:t>compiling </a:t>
            </a:r>
            <a:r>
              <a:rPr sz="2500" spc="80" dirty="0">
                <a:latin typeface="Times New Roman"/>
                <a:cs typeface="Times New Roman"/>
              </a:rPr>
              <a:t>programs, </a:t>
            </a:r>
            <a:r>
              <a:rPr sz="2500" spc="-220" dirty="0">
                <a:latin typeface="Times New Roman"/>
                <a:cs typeface="Times New Roman"/>
              </a:rPr>
              <a:t>they  </a:t>
            </a:r>
            <a:r>
              <a:rPr sz="2500" spc="85" dirty="0">
                <a:latin typeface="Times New Roman"/>
                <a:cs typeface="Times New Roman"/>
              </a:rPr>
              <a:t>are </a:t>
            </a:r>
            <a:r>
              <a:rPr sz="2500" b="1" spc="-105" dirty="0">
                <a:latin typeface="Georgia"/>
                <a:cs typeface="Georgia"/>
              </a:rPr>
              <a:t>individually </a:t>
            </a:r>
            <a:r>
              <a:rPr sz="2500" spc="110" dirty="0">
                <a:latin typeface="Times New Roman"/>
                <a:cs typeface="Times New Roman"/>
              </a:rPr>
              <a:t>tested </a:t>
            </a:r>
            <a:r>
              <a:rPr sz="2500" spc="100" dirty="0">
                <a:latin typeface="Times New Roman"/>
                <a:cs typeface="Times New Roman"/>
              </a:rPr>
              <a:t>with </a:t>
            </a:r>
            <a:r>
              <a:rPr sz="2500" u="heavy" spc="110" dirty="0">
                <a:uFill>
                  <a:solidFill>
                    <a:srgbClr val="000000"/>
                  </a:solidFill>
                </a:uFill>
                <a:latin typeface="Times New Roman"/>
                <a:cs typeface="Times New Roman"/>
              </a:rPr>
              <a:t>test </a:t>
            </a:r>
            <a:r>
              <a:rPr sz="2500" u="heavy" spc="105" dirty="0">
                <a:uFill>
                  <a:solidFill>
                    <a:srgbClr val="000000"/>
                  </a:solidFill>
                </a:uFill>
                <a:latin typeface="Times New Roman"/>
                <a:cs typeface="Times New Roman"/>
              </a:rPr>
              <a:t>data</a:t>
            </a:r>
            <a:r>
              <a:rPr sz="2500" spc="105" dirty="0">
                <a:latin typeface="Times New Roman"/>
                <a:cs typeface="Times New Roman"/>
              </a:rPr>
              <a:t>. </a:t>
            </a:r>
            <a:r>
              <a:rPr sz="2500" spc="-10" dirty="0">
                <a:latin typeface="Times New Roman"/>
                <a:cs typeface="Times New Roman"/>
              </a:rPr>
              <a:t>Any  </a:t>
            </a:r>
            <a:r>
              <a:rPr sz="2500" spc="85" dirty="0">
                <a:latin typeface="Times New Roman"/>
                <a:cs typeface="Times New Roman"/>
              </a:rPr>
              <a:t>ambiguity </a:t>
            </a:r>
            <a:r>
              <a:rPr sz="2500" spc="145" dirty="0">
                <a:latin typeface="Times New Roman"/>
                <a:cs typeface="Times New Roman"/>
              </a:rPr>
              <a:t>must </a:t>
            </a:r>
            <a:r>
              <a:rPr sz="2500" spc="110" dirty="0">
                <a:latin typeface="Times New Roman"/>
                <a:cs typeface="Times New Roman"/>
              </a:rPr>
              <a:t>be </a:t>
            </a:r>
            <a:r>
              <a:rPr sz="2500" spc="135" dirty="0">
                <a:latin typeface="Times New Roman"/>
                <a:cs typeface="Times New Roman"/>
              </a:rPr>
              <a:t>noted</a:t>
            </a:r>
            <a:r>
              <a:rPr sz="2500" spc="-270" dirty="0">
                <a:latin typeface="Times New Roman"/>
                <a:cs typeface="Times New Roman"/>
              </a:rPr>
              <a:t> </a:t>
            </a:r>
            <a:r>
              <a:rPr sz="2500" spc="-260" dirty="0">
                <a:latin typeface="Times New Roman"/>
                <a:cs typeface="Times New Roman"/>
              </a:rPr>
              <a:t>&amp; </a:t>
            </a:r>
            <a:r>
              <a:rPr sz="2500" spc="85" dirty="0">
                <a:latin typeface="Times New Roman"/>
                <a:cs typeface="Times New Roman"/>
              </a:rPr>
              <a:t>debugged.</a:t>
            </a:r>
            <a:endParaRPr sz="2500">
              <a:latin typeface="Times New Roman"/>
              <a:cs typeface="Times New Roman"/>
            </a:endParaRPr>
          </a:p>
          <a:p>
            <a:pPr marL="652780" marR="854075" lvl="1" indent="-247015">
              <a:buClr>
                <a:srgbClr val="0E6EC5"/>
              </a:buClr>
              <a:buSzPct val="84000"/>
              <a:buFont typeface="Arial"/>
              <a:buChar char=""/>
              <a:tabLst>
                <a:tab pos="653415" algn="l"/>
              </a:tabLst>
            </a:pPr>
            <a:r>
              <a:rPr sz="2500" b="1" spc="-170" dirty="0">
                <a:latin typeface="Georgia"/>
                <a:cs typeface="Georgia"/>
              </a:rPr>
              <a:t>System </a:t>
            </a:r>
            <a:r>
              <a:rPr sz="2500" b="1" spc="-140" dirty="0">
                <a:latin typeface="Georgia"/>
                <a:cs typeface="Georgia"/>
              </a:rPr>
              <a:t>Test</a:t>
            </a:r>
            <a:r>
              <a:rPr sz="2500" spc="-140" dirty="0">
                <a:latin typeface="Times New Roman"/>
                <a:cs typeface="Times New Roman"/>
              </a:rPr>
              <a:t>: </a:t>
            </a:r>
            <a:r>
              <a:rPr sz="2500" spc="130" dirty="0">
                <a:latin typeface="Times New Roman"/>
                <a:cs typeface="Times New Roman"/>
              </a:rPr>
              <a:t>done </a:t>
            </a:r>
            <a:r>
              <a:rPr sz="2500" spc="75" dirty="0">
                <a:latin typeface="Times New Roman"/>
                <a:cs typeface="Times New Roman"/>
              </a:rPr>
              <a:t>after </a:t>
            </a:r>
            <a:r>
              <a:rPr sz="2500" spc="135" dirty="0">
                <a:latin typeface="Times New Roman"/>
                <a:cs typeface="Times New Roman"/>
              </a:rPr>
              <a:t>unit </a:t>
            </a:r>
            <a:r>
              <a:rPr sz="2500" spc="90" dirty="0">
                <a:latin typeface="Times New Roman"/>
                <a:cs typeface="Times New Roman"/>
              </a:rPr>
              <a:t>test. </a:t>
            </a:r>
            <a:r>
              <a:rPr sz="2500" spc="85" dirty="0">
                <a:latin typeface="Times New Roman"/>
                <a:cs typeface="Times New Roman"/>
              </a:rPr>
              <a:t>Complete  </a:t>
            </a:r>
            <a:r>
              <a:rPr sz="2500" spc="70" dirty="0">
                <a:latin typeface="Times New Roman"/>
                <a:cs typeface="Times New Roman"/>
              </a:rPr>
              <a:t>system</a:t>
            </a:r>
            <a:r>
              <a:rPr sz="2500" spc="-25" dirty="0">
                <a:latin typeface="Times New Roman"/>
                <a:cs typeface="Times New Roman"/>
              </a:rPr>
              <a:t> </a:t>
            </a:r>
            <a:r>
              <a:rPr sz="2500" spc="20" dirty="0">
                <a:latin typeface="Times New Roman"/>
                <a:cs typeface="Times New Roman"/>
              </a:rPr>
              <a:t>is</a:t>
            </a:r>
            <a:r>
              <a:rPr sz="2500" spc="-100" dirty="0">
                <a:latin typeface="Times New Roman"/>
                <a:cs typeface="Times New Roman"/>
              </a:rPr>
              <a:t> </a:t>
            </a:r>
            <a:r>
              <a:rPr sz="2500" spc="85" dirty="0">
                <a:latin typeface="Times New Roman"/>
                <a:cs typeface="Times New Roman"/>
              </a:rPr>
              <a:t>executed</a:t>
            </a:r>
            <a:r>
              <a:rPr sz="2500" spc="-55" dirty="0">
                <a:latin typeface="Times New Roman"/>
                <a:cs typeface="Times New Roman"/>
              </a:rPr>
              <a:t> </a:t>
            </a:r>
            <a:r>
              <a:rPr sz="2500" spc="145" dirty="0">
                <a:latin typeface="Times New Roman"/>
                <a:cs typeface="Times New Roman"/>
              </a:rPr>
              <a:t>on</a:t>
            </a:r>
            <a:r>
              <a:rPr sz="2500" spc="-105" dirty="0">
                <a:latin typeface="Times New Roman"/>
                <a:cs typeface="Times New Roman"/>
              </a:rPr>
              <a:t> </a:t>
            </a:r>
            <a:r>
              <a:rPr sz="2500" u="heavy" spc="95" dirty="0">
                <a:uFill>
                  <a:solidFill>
                    <a:srgbClr val="000000"/>
                  </a:solidFill>
                </a:uFill>
                <a:latin typeface="Times New Roman"/>
                <a:cs typeface="Times New Roman"/>
              </a:rPr>
              <a:t>actual</a:t>
            </a:r>
            <a:r>
              <a:rPr sz="2500" u="heavy" spc="-45" dirty="0">
                <a:uFill>
                  <a:solidFill>
                    <a:srgbClr val="000000"/>
                  </a:solidFill>
                </a:uFill>
                <a:latin typeface="Times New Roman"/>
                <a:cs typeface="Times New Roman"/>
              </a:rPr>
              <a:t> </a:t>
            </a:r>
            <a:r>
              <a:rPr sz="2500" u="heavy" spc="105" dirty="0">
                <a:uFill>
                  <a:solidFill>
                    <a:srgbClr val="000000"/>
                  </a:solidFill>
                </a:uFill>
                <a:latin typeface="Times New Roman"/>
                <a:cs typeface="Times New Roman"/>
              </a:rPr>
              <a:t>data</a:t>
            </a:r>
            <a:r>
              <a:rPr sz="2500" spc="105" dirty="0">
                <a:latin typeface="Times New Roman"/>
                <a:cs typeface="Times New Roman"/>
              </a:rPr>
              <a:t>.</a:t>
            </a:r>
            <a:r>
              <a:rPr sz="2500" dirty="0">
                <a:latin typeface="Times New Roman"/>
                <a:cs typeface="Times New Roman"/>
              </a:rPr>
              <a:t> </a:t>
            </a:r>
            <a:r>
              <a:rPr sz="2500" spc="50" dirty="0">
                <a:latin typeface="Times New Roman"/>
                <a:cs typeface="Times New Roman"/>
              </a:rPr>
              <a:t>Results</a:t>
            </a:r>
            <a:r>
              <a:rPr sz="2500" spc="-85" dirty="0">
                <a:latin typeface="Times New Roman"/>
                <a:cs typeface="Times New Roman"/>
              </a:rPr>
              <a:t> </a:t>
            </a:r>
            <a:r>
              <a:rPr sz="2500" spc="110" dirty="0">
                <a:latin typeface="Times New Roman"/>
                <a:cs typeface="Times New Roman"/>
              </a:rPr>
              <a:t>or  </a:t>
            </a:r>
            <a:r>
              <a:rPr sz="2500" spc="150" dirty="0">
                <a:latin typeface="Times New Roman"/>
                <a:cs typeface="Times New Roman"/>
              </a:rPr>
              <a:t>output</a:t>
            </a:r>
            <a:r>
              <a:rPr sz="2500" spc="-85" dirty="0">
                <a:latin typeface="Times New Roman"/>
                <a:cs typeface="Times New Roman"/>
              </a:rPr>
              <a:t> </a:t>
            </a:r>
            <a:r>
              <a:rPr sz="2500" spc="15" dirty="0">
                <a:latin typeface="Times New Roman"/>
                <a:cs typeface="Times New Roman"/>
              </a:rPr>
              <a:t>of</a:t>
            </a:r>
            <a:r>
              <a:rPr sz="2500" spc="20" dirty="0">
                <a:latin typeface="Times New Roman"/>
                <a:cs typeface="Times New Roman"/>
              </a:rPr>
              <a:t> </a:t>
            </a:r>
            <a:r>
              <a:rPr sz="2500" spc="70" dirty="0">
                <a:latin typeface="Times New Roman"/>
                <a:cs typeface="Times New Roman"/>
              </a:rPr>
              <a:t>system</a:t>
            </a:r>
            <a:r>
              <a:rPr sz="2500" spc="-10" dirty="0">
                <a:latin typeface="Times New Roman"/>
                <a:cs typeface="Times New Roman"/>
              </a:rPr>
              <a:t> </a:t>
            </a:r>
            <a:r>
              <a:rPr sz="2500" spc="20" dirty="0">
                <a:latin typeface="Times New Roman"/>
                <a:cs typeface="Times New Roman"/>
              </a:rPr>
              <a:t>is</a:t>
            </a:r>
            <a:r>
              <a:rPr sz="2500" spc="-110" dirty="0">
                <a:latin typeface="Times New Roman"/>
                <a:cs typeface="Times New Roman"/>
              </a:rPr>
              <a:t> </a:t>
            </a:r>
            <a:r>
              <a:rPr sz="2500" spc="70" dirty="0">
                <a:latin typeface="Times New Roman"/>
                <a:cs typeface="Times New Roman"/>
              </a:rPr>
              <a:t>analyzed.</a:t>
            </a:r>
            <a:r>
              <a:rPr sz="2500" spc="15" dirty="0">
                <a:latin typeface="Times New Roman"/>
                <a:cs typeface="Times New Roman"/>
              </a:rPr>
              <a:t> </a:t>
            </a:r>
            <a:r>
              <a:rPr sz="2500" spc="-25" dirty="0">
                <a:latin typeface="Times New Roman"/>
                <a:cs typeface="Times New Roman"/>
              </a:rPr>
              <a:t>If</a:t>
            </a:r>
            <a:r>
              <a:rPr sz="2500" spc="-10" dirty="0">
                <a:latin typeface="Times New Roman"/>
                <a:cs typeface="Times New Roman"/>
              </a:rPr>
              <a:t> </a:t>
            </a:r>
            <a:r>
              <a:rPr sz="2500" spc="150" dirty="0">
                <a:latin typeface="Times New Roman"/>
                <a:cs typeface="Times New Roman"/>
              </a:rPr>
              <a:t>output</a:t>
            </a:r>
            <a:r>
              <a:rPr sz="2500" spc="-15" dirty="0">
                <a:latin typeface="Times New Roman"/>
                <a:cs typeface="Times New Roman"/>
              </a:rPr>
              <a:t> </a:t>
            </a:r>
            <a:r>
              <a:rPr sz="2500" spc="20" dirty="0">
                <a:latin typeface="Times New Roman"/>
                <a:cs typeface="Times New Roman"/>
              </a:rPr>
              <a:t>is</a:t>
            </a:r>
            <a:r>
              <a:rPr sz="2500" spc="-45" dirty="0">
                <a:latin typeface="Times New Roman"/>
                <a:cs typeface="Times New Roman"/>
              </a:rPr>
              <a:t> </a:t>
            </a:r>
            <a:r>
              <a:rPr sz="2500" spc="155" dirty="0">
                <a:latin typeface="Times New Roman"/>
                <a:cs typeface="Times New Roman"/>
              </a:rPr>
              <a:t>not  </a:t>
            </a:r>
            <a:r>
              <a:rPr sz="2500" spc="130" dirty="0">
                <a:latin typeface="Times New Roman"/>
                <a:cs typeface="Times New Roman"/>
              </a:rPr>
              <a:t>matched </a:t>
            </a:r>
            <a:r>
              <a:rPr sz="2500" spc="100" dirty="0">
                <a:latin typeface="Times New Roman"/>
                <a:cs typeface="Times New Roman"/>
              </a:rPr>
              <a:t>with </a:t>
            </a:r>
            <a:r>
              <a:rPr sz="2500" spc="85" dirty="0">
                <a:latin typeface="Times New Roman"/>
                <a:cs typeface="Times New Roman"/>
              </a:rPr>
              <a:t>expected </a:t>
            </a:r>
            <a:r>
              <a:rPr sz="2500" spc="114" dirty="0">
                <a:latin typeface="Times New Roman"/>
                <a:cs typeface="Times New Roman"/>
              </a:rPr>
              <a:t>outputs, </a:t>
            </a:r>
            <a:r>
              <a:rPr sz="2500" spc="90" dirty="0">
                <a:latin typeface="Times New Roman"/>
                <a:cs typeface="Times New Roman"/>
              </a:rPr>
              <a:t>errors </a:t>
            </a:r>
            <a:r>
              <a:rPr sz="2500" spc="85" dirty="0">
                <a:latin typeface="Times New Roman"/>
                <a:cs typeface="Times New Roman"/>
              </a:rPr>
              <a:t>are  identified </a:t>
            </a:r>
            <a:r>
              <a:rPr sz="2500" spc="150" dirty="0">
                <a:latin typeface="Times New Roman"/>
                <a:cs typeface="Times New Roman"/>
              </a:rPr>
              <a:t>and </a:t>
            </a:r>
            <a:r>
              <a:rPr sz="2500" spc="85" dirty="0">
                <a:latin typeface="Times New Roman"/>
                <a:cs typeface="Times New Roman"/>
              </a:rPr>
              <a:t>are</a:t>
            </a:r>
            <a:r>
              <a:rPr sz="2500" spc="-400" dirty="0">
                <a:latin typeface="Times New Roman"/>
                <a:cs typeface="Times New Roman"/>
              </a:rPr>
              <a:t> </a:t>
            </a:r>
            <a:r>
              <a:rPr sz="2500" spc="25" dirty="0">
                <a:latin typeface="Times New Roman"/>
                <a:cs typeface="Times New Roman"/>
              </a:rPr>
              <a:t>fixed.</a:t>
            </a:r>
            <a:endParaRPr sz="2500">
              <a:latin typeface="Times New Roman"/>
              <a:cs typeface="Times New Roman"/>
            </a:endParaRPr>
          </a:p>
        </p:txBody>
      </p:sp>
    </p:spTree>
    <p:extLst>
      <p:ext uri="{BB962C8B-B14F-4D97-AF65-F5344CB8AC3E}">
        <p14:creationId xmlns:p14="http://schemas.microsoft.com/office/powerpoint/2010/main" val="218652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example</a:t>
            </a:r>
          </a:p>
        </p:txBody>
      </p:sp>
      <p:pic>
        <p:nvPicPr>
          <p:cNvPr id="4" name="Content Placeholder 3"/>
          <p:cNvPicPr>
            <a:picLocks noGrp="1" noChangeAspect="1"/>
          </p:cNvPicPr>
          <p:nvPr>
            <p:ph idx="1"/>
          </p:nvPr>
        </p:nvPicPr>
        <p:blipFill>
          <a:blip r:embed="rId2"/>
          <a:stretch>
            <a:fillRect/>
          </a:stretch>
        </p:blipFill>
        <p:spPr>
          <a:xfrm>
            <a:off x="3038475" y="2015331"/>
            <a:ext cx="6115050" cy="3971925"/>
          </a:xfrm>
          <a:prstGeom prst="rect">
            <a:avLst/>
          </a:prstGeom>
        </p:spPr>
      </p:pic>
    </p:spTree>
    <p:extLst>
      <p:ext uri="{BB962C8B-B14F-4D97-AF65-F5344CB8AC3E}">
        <p14:creationId xmlns:p14="http://schemas.microsoft.com/office/powerpoint/2010/main" val="107330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269824"/>
            <a:ext cx="4286250" cy="788670"/>
          </a:xfrm>
          <a:prstGeom prst="rect">
            <a:avLst/>
          </a:prstGeom>
        </p:spPr>
        <p:txBody>
          <a:bodyPr vert="horz" wrap="square" lIns="0" tIns="13335" rIns="0" bIns="0" rtlCol="0" anchor="ctr">
            <a:spAutoFit/>
          </a:bodyPr>
          <a:lstStyle/>
          <a:p>
            <a:pPr marL="12700">
              <a:lnSpc>
                <a:spcPct val="100000"/>
              </a:lnSpc>
              <a:spcBef>
                <a:spcPts val="105"/>
              </a:spcBef>
            </a:pPr>
            <a:r>
              <a:rPr sz="5000" b="1" spc="-250" dirty="0">
                <a:latin typeface="Trebuchet MS"/>
                <a:cs typeface="Trebuchet MS"/>
              </a:rPr>
              <a:t>Implementation</a:t>
            </a:r>
            <a:endParaRPr sz="5000">
              <a:latin typeface="Trebuchet MS"/>
              <a:cs typeface="Trebuchet MS"/>
            </a:endParaRPr>
          </a:p>
        </p:txBody>
      </p:sp>
      <p:sp>
        <p:nvSpPr>
          <p:cNvPr id="8" name="object 8"/>
          <p:cNvSpPr txBox="1"/>
          <p:nvPr/>
        </p:nvSpPr>
        <p:spPr>
          <a:xfrm>
            <a:off x="2440939" y="1471930"/>
            <a:ext cx="7207884" cy="4610735"/>
          </a:xfrm>
          <a:prstGeom prst="rect">
            <a:avLst/>
          </a:prstGeom>
        </p:spPr>
        <p:txBody>
          <a:bodyPr vert="horz" wrap="square" lIns="0" tIns="12700" rIns="0" bIns="0" rtlCol="0">
            <a:spAutoFit/>
          </a:bodyPr>
          <a:lstStyle/>
          <a:p>
            <a:pPr marL="285750" indent="-273050">
              <a:spcBef>
                <a:spcPts val="100"/>
              </a:spcBef>
              <a:buClr>
                <a:srgbClr val="0AD0D9"/>
              </a:buClr>
              <a:buSzPct val="93750"/>
              <a:buFont typeface="Arial"/>
              <a:buChar char=""/>
              <a:tabLst>
                <a:tab pos="286385" algn="l"/>
              </a:tabLst>
            </a:pPr>
            <a:r>
              <a:rPr sz="2400" u="heavy" spc="30" dirty="0">
                <a:uFill>
                  <a:solidFill>
                    <a:srgbClr val="000000"/>
                  </a:solidFill>
                </a:uFill>
                <a:latin typeface="Times New Roman"/>
                <a:cs typeface="Times New Roman"/>
              </a:rPr>
              <a:t>After</a:t>
            </a:r>
            <a:r>
              <a:rPr sz="2400" u="heavy" spc="-90" dirty="0">
                <a:uFill>
                  <a:solidFill>
                    <a:srgbClr val="000000"/>
                  </a:solidFill>
                </a:uFill>
                <a:latin typeface="Times New Roman"/>
                <a:cs typeface="Times New Roman"/>
              </a:rPr>
              <a:t> </a:t>
            </a:r>
            <a:r>
              <a:rPr sz="2400" u="heavy" spc="-120" dirty="0">
                <a:uFill>
                  <a:solidFill>
                    <a:srgbClr val="000000"/>
                  </a:solidFill>
                </a:uFill>
                <a:latin typeface="Times New Roman"/>
                <a:cs typeface="Times New Roman"/>
              </a:rPr>
              <a:t>UAT</a:t>
            </a:r>
            <a:r>
              <a:rPr sz="2400" spc="-120" dirty="0">
                <a:latin typeface="Times New Roman"/>
                <a:cs typeface="Times New Roman"/>
              </a:rPr>
              <a:t>,</a:t>
            </a:r>
            <a:r>
              <a:rPr sz="2400" spc="-30" dirty="0">
                <a:latin typeface="Times New Roman"/>
                <a:cs typeface="Times New Roman"/>
              </a:rPr>
              <a:t> </a:t>
            </a:r>
            <a:r>
              <a:rPr sz="2400" spc="145" dirty="0">
                <a:latin typeface="Times New Roman"/>
                <a:cs typeface="Times New Roman"/>
              </a:rPr>
              <a:t>the</a:t>
            </a:r>
            <a:r>
              <a:rPr sz="2400" spc="-60" dirty="0">
                <a:latin typeface="Times New Roman"/>
                <a:cs typeface="Times New Roman"/>
              </a:rPr>
              <a:t> </a:t>
            </a:r>
            <a:r>
              <a:rPr sz="2400" spc="114" dirty="0">
                <a:latin typeface="Times New Roman"/>
                <a:cs typeface="Times New Roman"/>
              </a:rPr>
              <a:t>implementation</a:t>
            </a:r>
            <a:r>
              <a:rPr sz="2400" spc="-95" dirty="0">
                <a:latin typeface="Times New Roman"/>
                <a:cs typeface="Times New Roman"/>
              </a:rPr>
              <a:t> </a:t>
            </a:r>
            <a:r>
              <a:rPr sz="2400" spc="105" dirty="0">
                <a:latin typeface="Times New Roman"/>
                <a:cs typeface="Times New Roman"/>
              </a:rPr>
              <a:t>phase</a:t>
            </a:r>
            <a:r>
              <a:rPr sz="2400" spc="-55" dirty="0">
                <a:latin typeface="Times New Roman"/>
                <a:cs typeface="Times New Roman"/>
              </a:rPr>
              <a:t> </a:t>
            </a:r>
            <a:r>
              <a:rPr sz="2400" spc="60" dirty="0">
                <a:latin typeface="Times New Roman"/>
                <a:cs typeface="Times New Roman"/>
              </a:rPr>
              <a:t>begins.</a:t>
            </a:r>
            <a:endParaRPr sz="2400">
              <a:latin typeface="Times New Roman"/>
              <a:cs typeface="Times New Roman"/>
            </a:endParaRPr>
          </a:p>
          <a:p>
            <a:pPr marL="285750" indent="-273050">
              <a:lnSpc>
                <a:spcPts val="2595"/>
              </a:lnSpc>
              <a:buClr>
                <a:srgbClr val="0AD0D9"/>
              </a:buClr>
              <a:buSzPct val="93750"/>
              <a:buFont typeface="Arial"/>
              <a:buChar char=""/>
              <a:tabLst>
                <a:tab pos="286385" algn="l"/>
              </a:tabLst>
            </a:pPr>
            <a:r>
              <a:rPr sz="2400" spc="65" dirty="0">
                <a:latin typeface="Times New Roman"/>
                <a:cs typeface="Times New Roman"/>
              </a:rPr>
              <a:t>It</a:t>
            </a:r>
            <a:r>
              <a:rPr sz="2400" spc="-60" dirty="0">
                <a:latin typeface="Times New Roman"/>
                <a:cs typeface="Times New Roman"/>
              </a:rPr>
              <a:t> </a:t>
            </a:r>
            <a:r>
              <a:rPr sz="2400" spc="20" dirty="0">
                <a:latin typeface="Times New Roman"/>
                <a:cs typeface="Times New Roman"/>
              </a:rPr>
              <a:t>is</a:t>
            </a:r>
            <a:r>
              <a:rPr sz="2400" spc="-8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70" dirty="0">
                <a:latin typeface="Times New Roman"/>
                <a:cs typeface="Times New Roman"/>
              </a:rPr>
              <a:t>stage</a:t>
            </a:r>
            <a:r>
              <a:rPr sz="2400" spc="-120" dirty="0">
                <a:latin typeface="Times New Roman"/>
                <a:cs typeface="Times New Roman"/>
              </a:rPr>
              <a:t> </a:t>
            </a:r>
            <a:r>
              <a:rPr sz="2400" spc="110" dirty="0">
                <a:latin typeface="Times New Roman"/>
                <a:cs typeface="Times New Roman"/>
              </a:rPr>
              <a:t>during</a:t>
            </a:r>
            <a:r>
              <a:rPr sz="2400" spc="-70" dirty="0">
                <a:latin typeface="Times New Roman"/>
                <a:cs typeface="Times New Roman"/>
              </a:rPr>
              <a:t> </a:t>
            </a:r>
            <a:r>
              <a:rPr sz="2400" spc="85" dirty="0">
                <a:latin typeface="Times New Roman"/>
                <a:cs typeface="Times New Roman"/>
              </a:rPr>
              <a:t>which</a:t>
            </a:r>
            <a:r>
              <a:rPr sz="2400" spc="-50" dirty="0">
                <a:latin typeface="Times New Roman"/>
                <a:cs typeface="Times New Roman"/>
              </a:rPr>
              <a:t> </a:t>
            </a:r>
            <a:r>
              <a:rPr sz="2400" spc="105" dirty="0">
                <a:latin typeface="Times New Roman"/>
                <a:cs typeface="Times New Roman"/>
              </a:rPr>
              <a:t>theory</a:t>
            </a:r>
            <a:r>
              <a:rPr sz="2400" spc="-75" dirty="0">
                <a:latin typeface="Times New Roman"/>
                <a:cs typeface="Times New Roman"/>
              </a:rPr>
              <a:t> </a:t>
            </a:r>
            <a:r>
              <a:rPr sz="2400" spc="20" dirty="0">
                <a:latin typeface="Times New Roman"/>
                <a:cs typeface="Times New Roman"/>
              </a:rPr>
              <a:t>is</a:t>
            </a:r>
            <a:r>
              <a:rPr sz="2400" spc="-75" dirty="0">
                <a:latin typeface="Times New Roman"/>
                <a:cs typeface="Times New Roman"/>
              </a:rPr>
              <a:t> </a:t>
            </a:r>
            <a:r>
              <a:rPr sz="2400" spc="150" dirty="0">
                <a:latin typeface="Times New Roman"/>
                <a:cs typeface="Times New Roman"/>
              </a:rPr>
              <a:t>turned</a:t>
            </a:r>
            <a:r>
              <a:rPr sz="2400" spc="-10" dirty="0">
                <a:latin typeface="Times New Roman"/>
                <a:cs typeface="Times New Roman"/>
              </a:rPr>
              <a:t> </a:t>
            </a:r>
            <a:r>
              <a:rPr sz="2400" spc="110" dirty="0">
                <a:latin typeface="Times New Roman"/>
                <a:cs typeface="Times New Roman"/>
              </a:rPr>
              <a:t>into</a:t>
            </a:r>
            <a:endParaRPr sz="2400">
              <a:latin typeface="Times New Roman"/>
              <a:cs typeface="Times New Roman"/>
            </a:endParaRPr>
          </a:p>
          <a:p>
            <a:pPr marL="285750">
              <a:lnSpc>
                <a:spcPts val="2595"/>
              </a:lnSpc>
            </a:pPr>
            <a:r>
              <a:rPr sz="2400" spc="70" dirty="0">
                <a:latin typeface="Times New Roman"/>
                <a:cs typeface="Times New Roman"/>
              </a:rPr>
              <a:t>practice.</a:t>
            </a:r>
            <a:endParaRPr sz="2400">
              <a:latin typeface="Times New Roman"/>
              <a:cs typeface="Times New Roman"/>
            </a:endParaRPr>
          </a:p>
          <a:p>
            <a:pPr marL="285750" marR="5080" indent="-273050">
              <a:lnSpc>
                <a:spcPct val="80000"/>
              </a:lnSpc>
              <a:spcBef>
                <a:spcPts val="575"/>
              </a:spcBef>
              <a:buClr>
                <a:srgbClr val="0AD0D9"/>
              </a:buClr>
              <a:buSzPct val="93750"/>
              <a:buFont typeface="Arial"/>
              <a:buChar char=""/>
              <a:tabLst>
                <a:tab pos="286385" algn="l"/>
              </a:tabLst>
            </a:pPr>
            <a:r>
              <a:rPr sz="2400" spc="-40" dirty="0">
                <a:latin typeface="Times New Roman"/>
                <a:cs typeface="Times New Roman"/>
              </a:rPr>
              <a:t>All </a:t>
            </a:r>
            <a:r>
              <a:rPr sz="2400" u="heavy" spc="95" dirty="0">
                <a:uFill>
                  <a:solidFill>
                    <a:srgbClr val="000000"/>
                  </a:solidFill>
                </a:uFill>
                <a:latin typeface="Times New Roman"/>
                <a:cs typeface="Times New Roman"/>
              </a:rPr>
              <a:t>programs</a:t>
            </a:r>
            <a:r>
              <a:rPr sz="2400" spc="-114" dirty="0">
                <a:latin typeface="Times New Roman"/>
                <a:cs typeface="Times New Roman"/>
              </a:rPr>
              <a:t> </a:t>
            </a:r>
            <a:r>
              <a:rPr sz="2400" spc="20" dirty="0">
                <a:latin typeface="Times New Roman"/>
                <a:cs typeface="Times New Roman"/>
              </a:rPr>
              <a:t>of</a:t>
            </a:r>
            <a:r>
              <a:rPr sz="2400" spc="35" dirty="0">
                <a:latin typeface="Times New Roman"/>
                <a:cs typeface="Times New Roman"/>
              </a:rPr>
              <a:t> </a:t>
            </a:r>
            <a:r>
              <a:rPr sz="2400" spc="150" dirty="0">
                <a:latin typeface="Times New Roman"/>
                <a:cs typeface="Times New Roman"/>
              </a:rPr>
              <a:t>the</a:t>
            </a:r>
            <a:r>
              <a:rPr sz="2400" spc="-114" dirty="0">
                <a:latin typeface="Times New Roman"/>
                <a:cs typeface="Times New Roman"/>
              </a:rPr>
              <a:t> </a:t>
            </a:r>
            <a:r>
              <a:rPr sz="2400" spc="75" dirty="0">
                <a:latin typeface="Times New Roman"/>
                <a:cs typeface="Times New Roman"/>
              </a:rPr>
              <a:t>system</a:t>
            </a:r>
            <a:r>
              <a:rPr sz="2400" spc="-90" dirty="0">
                <a:latin typeface="Times New Roman"/>
                <a:cs typeface="Times New Roman"/>
              </a:rPr>
              <a:t> </a:t>
            </a:r>
            <a:r>
              <a:rPr sz="2400" spc="85" dirty="0">
                <a:latin typeface="Times New Roman"/>
                <a:cs typeface="Times New Roman"/>
              </a:rPr>
              <a:t>are</a:t>
            </a:r>
            <a:r>
              <a:rPr sz="2400" spc="-90" dirty="0">
                <a:latin typeface="Times New Roman"/>
                <a:cs typeface="Times New Roman"/>
              </a:rPr>
              <a:t> </a:t>
            </a:r>
            <a:r>
              <a:rPr sz="2400" u="heavy" spc="95" dirty="0">
                <a:uFill>
                  <a:solidFill>
                    <a:srgbClr val="000000"/>
                  </a:solidFill>
                </a:uFill>
                <a:latin typeface="Times New Roman"/>
                <a:cs typeface="Times New Roman"/>
              </a:rPr>
              <a:t>loaded</a:t>
            </a:r>
            <a:r>
              <a:rPr sz="2400" spc="-45" dirty="0">
                <a:latin typeface="Times New Roman"/>
                <a:cs typeface="Times New Roman"/>
              </a:rPr>
              <a:t> </a:t>
            </a:r>
            <a:r>
              <a:rPr sz="2400" spc="130" dirty="0">
                <a:latin typeface="Times New Roman"/>
                <a:cs typeface="Times New Roman"/>
              </a:rPr>
              <a:t>onto</a:t>
            </a:r>
            <a:r>
              <a:rPr sz="2400" spc="-75" dirty="0">
                <a:latin typeface="Times New Roman"/>
                <a:cs typeface="Times New Roman"/>
              </a:rPr>
              <a:t> </a:t>
            </a:r>
            <a:r>
              <a:rPr sz="2400" spc="145" dirty="0">
                <a:latin typeface="Times New Roman"/>
                <a:cs typeface="Times New Roman"/>
              </a:rPr>
              <a:t>the</a:t>
            </a:r>
            <a:r>
              <a:rPr sz="2400" spc="-90" dirty="0">
                <a:latin typeface="Times New Roman"/>
                <a:cs typeface="Times New Roman"/>
              </a:rPr>
              <a:t> </a:t>
            </a:r>
            <a:r>
              <a:rPr sz="2400" spc="25" dirty="0">
                <a:latin typeface="Times New Roman"/>
                <a:cs typeface="Times New Roman"/>
              </a:rPr>
              <a:t>user's  </a:t>
            </a:r>
            <a:r>
              <a:rPr sz="2400" spc="80" dirty="0">
                <a:latin typeface="Times New Roman"/>
                <a:cs typeface="Times New Roman"/>
              </a:rPr>
              <a:t>computer.</a:t>
            </a:r>
            <a:endParaRPr sz="2400">
              <a:latin typeface="Times New Roman"/>
              <a:cs typeface="Times New Roman"/>
            </a:endParaRPr>
          </a:p>
          <a:p>
            <a:pPr marL="285750" indent="-273050">
              <a:lnSpc>
                <a:spcPts val="2590"/>
              </a:lnSpc>
              <a:buClr>
                <a:srgbClr val="0AD0D9"/>
              </a:buClr>
              <a:buSzPct val="93750"/>
              <a:buFont typeface="Arial"/>
              <a:buChar char=""/>
              <a:tabLst>
                <a:tab pos="286385" algn="l"/>
              </a:tabLst>
            </a:pPr>
            <a:r>
              <a:rPr sz="2400" spc="30" dirty="0">
                <a:latin typeface="Times New Roman"/>
                <a:cs typeface="Times New Roman"/>
              </a:rPr>
              <a:t>After</a:t>
            </a:r>
            <a:r>
              <a:rPr sz="2400" spc="-90" dirty="0">
                <a:latin typeface="Times New Roman"/>
                <a:cs typeface="Times New Roman"/>
              </a:rPr>
              <a:t> </a:t>
            </a:r>
            <a:r>
              <a:rPr sz="2400" spc="80" dirty="0">
                <a:latin typeface="Times New Roman"/>
                <a:cs typeface="Times New Roman"/>
              </a:rPr>
              <a:t>loading</a:t>
            </a:r>
            <a:r>
              <a:rPr sz="2400" spc="-10" dirty="0">
                <a:latin typeface="Times New Roman"/>
                <a:cs typeface="Times New Roman"/>
              </a:rPr>
              <a:t> </a:t>
            </a:r>
            <a:r>
              <a:rPr sz="2400" spc="145" dirty="0">
                <a:latin typeface="Times New Roman"/>
                <a:cs typeface="Times New Roman"/>
              </a:rPr>
              <a:t>the</a:t>
            </a:r>
            <a:r>
              <a:rPr sz="2400" spc="-110" dirty="0">
                <a:latin typeface="Times New Roman"/>
                <a:cs typeface="Times New Roman"/>
              </a:rPr>
              <a:t> </a:t>
            </a:r>
            <a:r>
              <a:rPr sz="2400" spc="65" dirty="0">
                <a:latin typeface="Times New Roman"/>
                <a:cs typeface="Times New Roman"/>
              </a:rPr>
              <a:t>system,</a:t>
            </a:r>
            <a:r>
              <a:rPr sz="2400" spc="-25" dirty="0">
                <a:latin typeface="Times New Roman"/>
                <a:cs typeface="Times New Roman"/>
              </a:rPr>
              <a:t> </a:t>
            </a:r>
            <a:r>
              <a:rPr sz="2400" u="heavy" spc="95" dirty="0">
                <a:uFill>
                  <a:solidFill>
                    <a:srgbClr val="000000"/>
                  </a:solidFill>
                </a:uFill>
                <a:latin typeface="Times New Roman"/>
                <a:cs typeface="Times New Roman"/>
              </a:rPr>
              <a:t>training</a:t>
            </a:r>
            <a:r>
              <a:rPr sz="2400" u="heavy" spc="-55" dirty="0">
                <a:uFill>
                  <a:solidFill>
                    <a:srgbClr val="000000"/>
                  </a:solidFill>
                </a:uFill>
                <a:latin typeface="Times New Roman"/>
                <a:cs typeface="Times New Roman"/>
              </a:rPr>
              <a:t> </a:t>
            </a:r>
            <a:r>
              <a:rPr sz="2400" u="heavy" spc="20" dirty="0">
                <a:uFill>
                  <a:solidFill>
                    <a:srgbClr val="000000"/>
                  </a:solidFill>
                </a:uFill>
                <a:latin typeface="Times New Roman"/>
                <a:cs typeface="Times New Roman"/>
              </a:rPr>
              <a:t>of</a:t>
            </a:r>
            <a:r>
              <a:rPr sz="2400" u="heavy" spc="30" dirty="0">
                <a:uFill>
                  <a:solidFill>
                    <a:srgbClr val="000000"/>
                  </a:solidFill>
                </a:uFill>
                <a:latin typeface="Times New Roman"/>
                <a:cs typeface="Times New Roman"/>
              </a:rPr>
              <a:t> </a:t>
            </a:r>
            <a:r>
              <a:rPr sz="2400" u="heavy" spc="145" dirty="0">
                <a:uFill>
                  <a:solidFill>
                    <a:srgbClr val="000000"/>
                  </a:solidFill>
                </a:uFill>
                <a:latin typeface="Times New Roman"/>
                <a:cs typeface="Times New Roman"/>
              </a:rPr>
              <a:t>the</a:t>
            </a:r>
            <a:r>
              <a:rPr sz="2400" u="heavy" spc="-100" dirty="0">
                <a:uFill>
                  <a:solidFill>
                    <a:srgbClr val="000000"/>
                  </a:solidFill>
                </a:uFill>
                <a:latin typeface="Times New Roman"/>
                <a:cs typeface="Times New Roman"/>
              </a:rPr>
              <a:t> </a:t>
            </a:r>
            <a:r>
              <a:rPr sz="2400" u="heavy" spc="85" dirty="0">
                <a:uFill>
                  <a:solidFill>
                    <a:srgbClr val="000000"/>
                  </a:solidFill>
                </a:uFill>
                <a:latin typeface="Times New Roman"/>
                <a:cs typeface="Times New Roman"/>
              </a:rPr>
              <a:t>users</a:t>
            </a:r>
            <a:r>
              <a:rPr sz="2400" spc="-85" dirty="0">
                <a:latin typeface="Times New Roman"/>
                <a:cs typeface="Times New Roman"/>
              </a:rPr>
              <a:t> </a:t>
            </a:r>
            <a:r>
              <a:rPr sz="2400" spc="85" dirty="0">
                <a:latin typeface="Times New Roman"/>
                <a:cs typeface="Times New Roman"/>
              </a:rPr>
              <a:t>starts.</a:t>
            </a:r>
            <a:endParaRPr sz="2400">
              <a:latin typeface="Times New Roman"/>
              <a:cs typeface="Times New Roman"/>
            </a:endParaRPr>
          </a:p>
          <a:p>
            <a:pPr marL="285750">
              <a:lnSpc>
                <a:spcPts val="2590"/>
              </a:lnSpc>
            </a:pPr>
            <a:r>
              <a:rPr sz="2400" spc="80" dirty="0">
                <a:latin typeface="Times New Roman"/>
                <a:cs typeface="Times New Roman"/>
              </a:rPr>
              <a:t>Main</a:t>
            </a:r>
            <a:r>
              <a:rPr sz="2400" spc="-70" dirty="0">
                <a:latin typeface="Times New Roman"/>
                <a:cs typeface="Times New Roman"/>
              </a:rPr>
              <a:t> </a:t>
            </a:r>
            <a:r>
              <a:rPr sz="2400" spc="80" dirty="0">
                <a:latin typeface="Times New Roman"/>
                <a:cs typeface="Times New Roman"/>
              </a:rPr>
              <a:t>topics</a:t>
            </a:r>
            <a:r>
              <a:rPr sz="2400" spc="-114" dirty="0">
                <a:latin typeface="Times New Roman"/>
                <a:cs typeface="Times New Roman"/>
              </a:rPr>
              <a:t> </a:t>
            </a:r>
            <a:r>
              <a:rPr sz="2400" spc="20" dirty="0">
                <a:latin typeface="Times New Roman"/>
                <a:cs typeface="Times New Roman"/>
              </a:rPr>
              <a:t>of</a:t>
            </a:r>
            <a:r>
              <a:rPr sz="2400" spc="5" dirty="0">
                <a:latin typeface="Times New Roman"/>
                <a:cs typeface="Times New Roman"/>
              </a:rPr>
              <a:t> </a:t>
            </a:r>
            <a:r>
              <a:rPr sz="2400" spc="110" dirty="0">
                <a:latin typeface="Times New Roman"/>
                <a:cs typeface="Times New Roman"/>
              </a:rPr>
              <a:t>such</a:t>
            </a:r>
            <a:r>
              <a:rPr sz="2400" spc="-65" dirty="0">
                <a:latin typeface="Times New Roman"/>
                <a:cs typeface="Times New Roman"/>
              </a:rPr>
              <a:t> </a:t>
            </a:r>
            <a:r>
              <a:rPr sz="2400" spc="85" dirty="0">
                <a:latin typeface="Times New Roman"/>
                <a:cs typeface="Times New Roman"/>
              </a:rPr>
              <a:t>type</a:t>
            </a:r>
            <a:r>
              <a:rPr sz="2400" spc="-135" dirty="0">
                <a:latin typeface="Times New Roman"/>
                <a:cs typeface="Times New Roman"/>
              </a:rPr>
              <a:t> </a:t>
            </a:r>
            <a:r>
              <a:rPr sz="2400" spc="20" dirty="0">
                <a:latin typeface="Times New Roman"/>
                <a:cs typeface="Times New Roman"/>
              </a:rPr>
              <a:t>of</a:t>
            </a:r>
            <a:r>
              <a:rPr sz="2400" spc="30" dirty="0">
                <a:latin typeface="Times New Roman"/>
                <a:cs typeface="Times New Roman"/>
              </a:rPr>
              <a:t> </a:t>
            </a:r>
            <a:r>
              <a:rPr sz="2400" spc="95" dirty="0">
                <a:latin typeface="Times New Roman"/>
                <a:cs typeface="Times New Roman"/>
              </a:rPr>
              <a:t>training</a:t>
            </a:r>
            <a:r>
              <a:rPr sz="2400" spc="-80" dirty="0">
                <a:latin typeface="Times New Roman"/>
                <a:cs typeface="Times New Roman"/>
              </a:rPr>
              <a:t> </a:t>
            </a:r>
            <a:r>
              <a:rPr sz="2400" spc="50" dirty="0">
                <a:latin typeface="Times New Roman"/>
                <a:cs typeface="Times New Roman"/>
              </a:rPr>
              <a:t>are:</a:t>
            </a:r>
            <a:endParaRPr sz="2400">
              <a:latin typeface="Times New Roman"/>
              <a:cs typeface="Times New Roman"/>
            </a:endParaRPr>
          </a:p>
          <a:p>
            <a:pPr marL="652780" lvl="1" indent="-247015">
              <a:spcBef>
                <a:spcPts val="20"/>
              </a:spcBef>
              <a:buClr>
                <a:srgbClr val="0E6EC5"/>
              </a:buClr>
              <a:buSzPct val="85000"/>
              <a:buFont typeface="Arial"/>
              <a:buChar char=""/>
              <a:tabLst>
                <a:tab pos="653415" algn="l"/>
              </a:tabLst>
            </a:pPr>
            <a:r>
              <a:rPr sz="2000" spc="50" dirty="0">
                <a:latin typeface="Times New Roman"/>
                <a:cs typeface="Times New Roman"/>
              </a:rPr>
              <a:t>How</a:t>
            </a:r>
            <a:r>
              <a:rPr sz="2000" spc="-65" dirty="0">
                <a:latin typeface="Times New Roman"/>
                <a:cs typeface="Times New Roman"/>
              </a:rPr>
              <a:t> </a:t>
            </a:r>
            <a:r>
              <a:rPr sz="2000" spc="105" dirty="0">
                <a:latin typeface="Times New Roman"/>
                <a:cs typeface="Times New Roman"/>
              </a:rPr>
              <a:t>to</a:t>
            </a:r>
            <a:r>
              <a:rPr sz="2000" spc="-120" dirty="0">
                <a:latin typeface="Times New Roman"/>
                <a:cs typeface="Times New Roman"/>
              </a:rPr>
              <a:t> </a:t>
            </a:r>
            <a:r>
              <a:rPr sz="2000" spc="60" dirty="0">
                <a:latin typeface="Times New Roman"/>
                <a:cs typeface="Times New Roman"/>
              </a:rPr>
              <a:t>execute</a:t>
            </a:r>
            <a:r>
              <a:rPr sz="2000" spc="-80" dirty="0">
                <a:latin typeface="Times New Roman"/>
                <a:cs typeface="Times New Roman"/>
              </a:rPr>
              <a:t> </a:t>
            </a:r>
            <a:r>
              <a:rPr sz="2000" spc="125" dirty="0">
                <a:latin typeface="Times New Roman"/>
                <a:cs typeface="Times New Roman"/>
              </a:rPr>
              <a:t>the</a:t>
            </a:r>
            <a:r>
              <a:rPr sz="2000" spc="-80" dirty="0">
                <a:latin typeface="Times New Roman"/>
                <a:cs typeface="Times New Roman"/>
              </a:rPr>
              <a:t> </a:t>
            </a:r>
            <a:r>
              <a:rPr sz="2000" spc="55" dirty="0">
                <a:latin typeface="Times New Roman"/>
                <a:cs typeface="Times New Roman"/>
              </a:rPr>
              <a:t>package</a:t>
            </a:r>
            <a:endParaRPr sz="2000">
              <a:latin typeface="Times New Roman"/>
              <a:cs typeface="Times New Roman"/>
            </a:endParaRPr>
          </a:p>
          <a:p>
            <a:pPr marL="652780" lvl="1" indent="-247015">
              <a:buClr>
                <a:srgbClr val="0E6EC5"/>
              </a:buClr>
              <a:buSzPct val="85000"/>
              <a:buFont typeface="Arial"/>
              <a:buChar char=""/>
              <a:tabLst>
                <a:tab pos="653415" algn="l"/>
              </a:tabLst>
            </a:pPr>
            <a:r>
              <a:rPr sz="2000" spc="50" dirty="0">
                <a:latin typeface="Times New Roman"/>
                <a:cs typeface="Times New Roman"/>
              </a:rPr>
              <a:t>How</a:t>
            </a:r>
            <a:r>
              <a:rPr sz="2000" spc="-65" dirty="0">
                <a:latin typeface="Times New Roman"/>
                <a:cs typeface="Times New Roman"/>
              </a:rPr>
              <a:t> </a:t>
            </a:r>
            <a:r>
              <a:rPr sz="2000" spc="105" dirty="0">
                <a:latin typeface="Times New Roman"/>
                <a:cs typeface="Times New Roman"/>
              </a:rPr>
              <a:t>to</a:t>
            </a:r>
            <a:r>
              <a:rPr sz="2000" spc="-120" dirty="0">
                <a:latin typeface="Times New Roman"/>
                <a:cs typeface="Times New Roman"/>
              </a:rPr>
              <a:t> </a:t>
            </a:r>
            <a:r>
              <a:rPr sz="2000" spc="105" dirty="0">
                <a:latin typeface="Times New Roman"/>
                <a:cs typeface="Times New Roman"/>
              </a:rPr>
              <a:t>enter</a:t>
            </a:r>
            <a:r>
              <a:rPr sz="2000" spc="-105" dirty="0">
                <a:latin typeface="Times New Roman"/>
                <a:cs typeface="Times New Roman"/>
              </a:rPr>
              <a:t> </a:t>
            </a:r>
            <a:r>
              <a:rPr sz="2000" spc="125" dirty="0">
                <a:latin typeface="Times New Roman"/>
                <a:cs typeface="Times New Roman"/>
              </a:rPr>
              <a:t>the</a:t>
            </a:r>
            <a:r>
              <a:rPr sz="2000" spc="-105" dirty="0">
                <a:latin typeface="Times New Roman"/>
                <a:cs typeface="Times New Roman"/>
              </a:rPr>
              <a:t> </a:t>
            </a:r>
            <a:r>
              <a:rPr sz="2000" spc="100" dirty="0">
                <a:latin typeface="Times New Roman"/>
                <a:cs typeface="Times New Roman"/>
              </a:rPr>
              <a:t>data</a:t>
            </a:r>
            <a:endParaRPr sz="2000">
              <a:latin typeface="Times New Roman"/>
              <a:cs typeface="Times New Roman"/>
            </a:endParaRPr>
          </a:p>
          <a:p>
            <a:pPr marL="652780" lvl="1" indent="-247015">
              <a:buClr>
                <a:srgbClr val="0E6EC5"/>
              </a:buClr>
              <a:buSzPct val="85000"/>
              <a:buFont typeface="Arial"/>
              <a:buChar char=""/>
              <a:tabLst>
                <a:tab pos="653415" algn="l"/>
              </a:tabLst>
            </a:pPr>
            <a:r>
              <a:rPr sz="2000" spc="50" dirty="0">
                <a:latin typeface="Times New Roman"/>
                <a:cs typeface="Times New Roman"/>
              </a:rPr>
              <a:t>How</a:t>
            </a:r>
            <a:r>
              <a:rPr sz="2000" spc="-65" dirty="0">
                <a:latin typeface="Times New Roman"/>
                <a:cs typeface="Times New Roman"/>
              </a:rPr>
              <a:t> </a:t>
            </a:r>
            <a:r>
              <a:rPr sz="2000" spc="105" dirty="0">
                <a:latin typeface="Times New Roman"/>
                <a:cs typeface="Times New Roman"/>
              </a:rPr>
              <a:t>to</a:t>
            </a:r>
            <a:r>
              <a:rPr sz="2000" spc="-110" dirty="0">
                <a:latin typeface="Times New Roman"/>
                <a:cs typeface="Times New Roman"/>
              </a:rPr>
              <a:t> </a:t>
            </a:r>
            <a:r>
              <a:rPr sz="2000" spc="55" dirty="0">
                <a:latin typeface="Times New Roman"/>
                <a:cs typeface="Times New Roman"/>
              </a:rPr>
              <a:t>process</a:t>
            </a:r>
            <a:r>
              <a:rPr sz="2000" spc="-60" dirty="0">
                <a:latin typeface="Times New Roman"/>
                <a:cs typeface="Times New Roman"/>
              </a:rPr>
              <a:t> </a:t>
            </a:r>
            <a:r>
              <a:rPr sz="2000" spc="125" dirty="0">
                <a:latin typeface="Times New Roman"/>
                <a:cs typeface="Times New Roman"/>
              </a:rPr>
              <a:t>the</a:t>
            </a:r>
            <a:r>
              <a:rPr sz="2000" spc="-110" dirty="0">
                <a:latin typeface="Times New Roman"/>
                <a:cs typeface="Times New Roman"/>
              </a:rPr>
              <a:t> </a:t>
            </a:r>
            <a:r>
              <a:rPr sz="2000" spc="105" dirty="0">
                <a:latin typeface="Times New Roman"/>
                <a:cs typeface="Times New Roman"/>
              </a:rPr>
              <a:t>data</a:t>
            </a:r>
            <a:r>
              <a:rPr sz="2000" spc="-60" dirty="0">
                <a:latin typeface="Times New Roman"/>
                <a:cs typeface="Times New Roman"/>
              </a:rPr>
              <a:t> </a:t>
            </a:r>
            <a:r>
              <a:rPr sz="2000" spc="60" dirty="0">
                <a:latin typeface="Times New Roman"/>
                <a:cs typeface="Times New Roman"/>
              </a:rPr>
              <a:t>(processing</a:t>
            </a:r>
            <a:r>
              <a:rPr sz="2000" spc="-85" dirty="0">
                <a:latin typeface="Times New Roman"/>
                <a:cs typeface="Times New Roman"/>
              </a:rPr>
              <a:t> </a:t>
            </a:r>
            <a:r>
              <a:rPr sz="2000" spc="65" dirty="0">
                <a:latin typeface="Times New Roman"/>
                <a:cs typeface="Times New Roman"/>
              </a:rPr>
              <a:t>details)</a:t>
            </a:r>
            <a:endParaRPr sz="2000">
              <a:latin typeface="Times New Roman"/>
              <a:cs typeface="Times New Roman"/>
            </a:endParaRPr>
          </a:p>
          <a:p>
            <a:pPr marL="652780" lvl="1" indent="-247015">
              <a:lnSpc>
                <a:spcPts val="2390"/>
              </a:lnSpc>
              <a:buClr>
                <a:srgbClr val="0E6EC5"/>
              </a:buClr>
              <a:buSzPct val="85000"/>
              <a:buFont typeface="Arial"/>
              <a:buChar char=""/>
              <a:tabLst>
                <a:tab pos="653415" algn="l"/>
              </a:tabLst>
            </a:pPr>
            <a:r>
              <a:rPr sz="2000" spc="50" dirty="0">
                <a:latin typeface="Times New Roman"/>
                <a:cs typeface="Times New Roman"/>
              </a:rPr>
              <a:t>How</a:t>
            </a:r>
            <a:r>
              <a:rPr sz="2000" spc="-65" dirty="0">
                <a:latin typeface="Times New Roman"/>
                <a:cs typeface="Times New Roman"/>
              </a:rPr>
              <a:t> </a:t>
            </a:r>
            <a:r>
              <a:rPr sz="2000" spc="105" dirty="0">
                <a:latin typeface="Times New Roman"/>
                <a:cs typeface="Times New Roman"/>
              </a:rPr>
              <a:t>to</a:t>
            </a:r>
            <a:r>
              <a:rPr sz="2000" spc="-95" dirty="0">
                <a:latin typeface="Times New Roman"/>
                <a:cs typeface="Times New Roman"/>
              </a:rPr>
              <a:t> </a:t>
            </a:r>
            <a:r>
              <a:rPr sz="2000" spc="75" dirty="0">
                <a:latin typeface="Times New Roman"/>
                <a:cs typeface="Times New Roman"/>
              </a:rPr>
              <a:t>take</a:t>
            </a:r>
            <a:r>
              <a:rPr sz="2000" spc="-95" dirty="0">
                <a:latin typeface="Times New Roman"/>
                <a:cs typeface="Times New Roman"/>
              </a:rPr>
              <a:t> </a:t>
            </a:r>
            <a:r>
              <a:rPr sz="2000" spc="125" dirty="0">
                <a:latin typeface="Times New Roman"/>
                <a:cs typeface="Times New Roman"/>
              </a:rPr>
              <a:t>out</a:t>
            </a:r>
            <a:r>
              <a:rPr sz="2000" spc="-85" dirty="0">
                <a:latin typeface="Times New Roman"/>
                <a:cs typeface="Times New Roman"/>
              </a:rPr>
              <a:t> </a:t>
            </a:r>
            <a:r>
              <a:rPr sz="2000" spc="125" dirty="0">
                <a:latin typeface="Times New Roman"/>
                <a:cs typeface="Times New Roman"/>
              </a:rPr>
              <a:t>the</a:t>
            </a:r>
            <a:r>
              <a:rPr sz="2000" spc="-95" dirty="0">
                <a:latin typeface="Times New Roman"/>
                <a:cs typeface="Times New Roman"/>
              </a:rPr>
              <a:t> </a:t>
            </a:r>
            <a:r>
              <a:rPr sz="2000" spc="90" dirty="0">
                <a:latin typeface="Times New Roman"/>
                <a:cs typeface="Times New Roman"/>
              </a:rPr>
              <a:t>reports</a:t>
            </a:r>
            <a:endParaRPr sz="2000">
              <a:latin typeface="Times New Roman"/>
              <a:cs typeface="Times New Roman"/>
            </a:endParaRPr>
          </a:p>
          <a:p>
            <a:pPr marL="285750" marR="99695" indent="-273050">
              <a:lnSpc>
                <a:spcPct val="90000"/>
              </a:lnSpc>
              <a:spcBef>
                <a:spcPts val="280"/>
              </a:spcBef>
              <a:buClr>
                <a:srgbClr val="0AD0D9"/>
              </a:buClr>
              <a:buSzPct val="93750"/>
              <a:buFont typeface="Arial"/>
              <a:buChar char=""/>
              <a:tabLst>
                <a:tab pos="286385" algn="l"/>
              </a:tabLst>
            </a:pPr>
            <a:r>
              <a:rPr sz="2400" spc="30" dirty="0">
                <a:latin typeface="Times New Roman"/>
                <a:cs typeface="Times New Roman"/>
              </a:rPr>
              <a:t>After </a:t>
            </a:r>
            <a:r>
              <a:rPr sz="2400" spc="145" dirty="0">
                <a:latin typeface="Times New Roman"/>
                <a:cs typeface="Times New Roman"/>
              </a:rPr>
              <a:t>the </a:t>
            </a:r>
            <a:r>
              <a:rPr sz="2400" spc="85" dirty="0">
                <a:latin typeface="Times New Roman"/>
                <a:cs typeface="Times New Roman"/>
              </a:rPr>
              <a:t>users are </a:t>
            </a:r>
            <a:r>
              <a:rPr sz="2400" spc="114" dirty="0">
                <a:latin typeface="Times New Roman"/>
                <a:cs typeface="Times New Roman"/>
              </a:rPr>
              <a:t>trained </a:t>
            </a:r>
            <a:r>
              <a:rPr sz="2400" spc="130" dirty="0">
                <a:latin typeface="Times New Roman"/>
                <a:cs typeface="Times New Roman"/>
              </a:rPr>
              <a:t>about </a:t>
            </a:r>
            <a:r>
              <a:rPr sz="2400" spc="145" dirty="0">
                <a:latin typeface="Times New Roman"/>
                <a:cs typeface="Times New Roman"/>
              </a:rPr>
              <a:t>the </a:t>
            </a:r>
            <a:r>
              <a:rPr sz="2400" spc="105" dirty="0">
                <a:latin typeface="Times New Roman"/>
                <a:cs typeface="Times New Roman"/>
              </a:rPr>
              <a:t>computerized  </a:t>
            </a:r>
            <a:r>
              <a:rPr sz="2400" spc="65" dirty="0">
                <a:latin typeface="Times New Roman"/>
                <a:cs typeface="Times New Roman"/>
              </a:rPr>
              <a:t>system,</a:t>
            </a:r>
            <a:r>
              <a:rPr sz="2400" spc="-20" dirty="0">
                <a:latin typeface="Times New Roman"/>
                <a:cs typeface="Times New Roman"/>
              </a:rPr>
              <a:t> </a:t>
            </a:r>
            <a:r>
              <a:rPr sz="2400" u="heavy" spc="120" dirty="0">
                <a:uFill>
                  <a:solidFill>
                    <a:srgbClr val="000000"/>
                  </a:solidFill>
                </a:uFill>
                <a:latin typeface="Times New Roman"/>
                <a:cs typeface="Times New Roman"/>
              </a:rPr>
              <a:t>manual</a:t>
            </a:r>
            <a:r>
              <a:rPr sz="2400" u="heavy" spc="-70" dirty="0">
                <a:uFill>
                  <a:solidFill>
                    <a:srgbClr val="000000"/>
                  </a:solidFill>
                </a:uFill>
                <a:latin typeface="Times New Roman"/>
                <a:cs typeface="Times New Roman"/>
              </a:rPr>
              <a:t> </a:t>
            </a:r>
            <a:r>
              <a:rPr sz="2400" u="heavy" spc="65" dirty="0">
                <a:uFill>
                  <a:solidFill>
                    <a:srgbClr val="000000"/>
                  </a:solidFill>
                </a:uFill>
                <a:latin typeface="Times New Roman"/>
                <a:cs typeface="Times New Roman"/>
              </a:rPr>
              <a:t>working</a:t>
            </a:r>
            <a:r>
              <a:rPr sz="2400" spc="20" dirty="0">
                <a:latin typeface="Times New Roman"/>
                <a:cs typeface="Times New Roman"/>
              </a:rPr>
              <a:t> </a:t>
            </a:r>
            <a:r>
              <a:rPr sz="2400" spc="105" dirty="0">
                <a:latin typeface="Times New Roman"/>
                <a:cs typeface="Times New Roman"/>
              </a:rPr>
              <a:t>has</a:t>
            </a:r>
            <a:r>
              <a:rPr sz="2400" spc="-80" dirty="0">
                <a:latin typeface="Times New Roman"/>
                <a:cs typeface="Times New Roman"/>
              </a:rPr>
              <a:t> </a:t>
            </a:r>
            <a:r>
              <a:rPr sz="2400" spc="120" dirty="0">
                <a:latin typeface="Times New Roman"/>
                <a:cs typeface="Times New Roman"/>
              </a:rPr>
              <a:t>to</a:t>
            </a:r>
            <a:r>
              <a:rPr sz="2400" spc="-114" dirty="0">
                <a:latin typeface="Times New Roman"/>
                <a:cs typeface="Times New Roman"/>
              </a:rPr>
              <a:t> </a:t>
            </a:r>
            <a:r>
              <a:rPr sz="2400" spc="70" dirty="0">
                <a:latin typeface="Times New Roman"/>
                <a:cs typeface="Times New Roman"/>
              </a:rPr>
              <a:t>shift</a:t>
            </a:r>
            <a:r>
              <a:rPr sz="2400" spc="-80" dirty="0">
                <a:latin typeface="Times New Roman"/>
                <a:cs typeface="Times New Roman"/>
              </a:rPr>
              <a:t> </a:t>
            </a:r>
            <a:r>
              <a:rPr sz="2400" spc="80" dirty="0">
                <a:latin typeface="Times New Roman"/>
                <a:cs typeface="Times New Roman"/>
              </a:rPr>
              <a:t>from</a:t>
            </a:r>
            <a:r>
              <a:rPr sz="2400" spc="-45" dirty="0">
                <a:latin typeface="Times New Roman"/>
                <a:cs typeface="Times New Roman"/>
              </a:rPr>
              <a:t> </a:t>
            </a:r>
            <a:r>
              <a:rPr sz="2400" spc="120" dirty="0">
                <a:latin typeface="Times New Roman"/>
                <a:cs typeface="Times New Roman"/>
              </a:rPr>
              <a:t>manual</a:t>
            </a:r>
            <a:r>
              <a:rPr sz="2400" spc="-35" dirty="0">
                <a:latin typeface="Times New Roman"/>
                <a:cs typeface="Times New Roman"/>
              </a:rPr>
              <a:t> </a:t>
            </a:r>
            <a:r>
              <a:rPr sz="2400" spc="120" dirty="0">
                <a:latin typeface="Times New Roman"/>
                <a:cs typeface="Times New Roman"/>
              </a:rPr>
              <a:t>to </a:t>
            </a:r>
            <a:r>
              <a:rPr sz="2400" u="heavy" spc="120" dirty="0">
                <a:uFill>
                  <a:solidFill>
                    <a:srgbClr val="000000"/>
                  </a:solidFill>
                </a:uFill>
                <a:latin typeface="Times New Roman"/>
                <a:cs typeface="Times New Roman"/>
              </a:rPr>
              <a:t> </a:t>
            </a:r>
            <a:r>
              <a:rPr sz="2400" u="heavy" spc="105" dirty="0">
                <a:uFill>
                  <a:solidFill>
                    <a:srgbClr val="000000"/>
                  </a:solidFill>
                </a:uFill>
                <a:latin typeface="Times New Roman"/>
                <a:cs typeface="Times New Roman"/>
              </a:rPr>
              <a:t>computerized</a:t>
            </a:r>
            <a:r>
              <a:rPr sz="2400" u="heavy" spc="-80" dirty="0">
                <a:uFill>
                  <a:solidFill>
                    <a:srgbClr val="000000"/>
                  </a:solidFill>
                </a:uFill>
                <a:latin typeface="Times New Roman"/>
                <a:cs typeface="Times New Roman"/>
              </a:rPr>
              <a:t> </a:t>
            </a:r>
            <a:r>
              <a:rPr sz="2400" u="heavy" spc="50" dirty="0">
                <a:uFill>
                  <a:solidFill>
                    <a:srgbClr val="000000"/>
                  </a:solidFill>
                </a:uFill>
                <a:latin typeface="Times New Roman"/>
                <a:cs typeface="Times New Roman"/>
              </a:rPr>
              <a:t>working</a:t>
            </a:r>
            <a:r>
              <a:rPr sz="2400" spc="50" dirty="0">
                <a:latin typeface="Times New Roman"/>
                <a:cs typeface="Times New Roman"/>
              </a:rPr>
              <a:t>.</a:t>
            </a:r>
            <a:endParaRPr sz="2400">
              <a:latin typeface="Times New Roman"/>
              <a:cs typeface="Times New Roman"/>
            </a:endParaRPr>
          </a:p>
        </p:txBody>
      </p:sp>
    </p:spTree>
    <p:extLst>
      <p:ext uri="{BB962C8B-B14F-4D97-AF65-F5344CB8AC3E}">
        <p14:creationId xmlns:p14="http://schemas.microsoft.com/office/powerpoint/2010/main" val="2927140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A335-8A5F-4EA6-B01D-C19D527EF676}"/>
              </a:ext>
            </a:extLst>
          </p:cNvPr>
          <p:cNvSpPr>
            <a:spLocks noGrp="1"/>
          </p:cNvSpPr>
          <p:nvPr>
            <p:ph type="title"/>
          </p:nvPr>
        </p:nvSpPr>
        <p:spPr/>
        <p:txBody>
          <a:bodyPr/>
          <a:lstStyle/>
          <a:p>
            <a:r>
              <a:rPr lang="en-US" sz="4400" spc="-400" dirty="0"/>
              <a:t>System </a:t>
            </a:r>
            <a:r>
              <a:rPr lang="en-US" sz="4400" spc="-434" dirty="0"/>
              <a:t>Run</a:t>
            </a:r>
            <a:r>
              <a:rPr lang="en-US" sz="4400" spc="-229" dirty="0"/>
              <a:t> </a:t>
            </a:r>
            <a:r>
              <a:rPr lang="en-US" sz="4400" spc="-250" dirty="0"/>
              <a:t>Strategies:</a:t>
            </a:r>
            <a:endParaRPr lang="en-US" dirty="0"/>
          </a:p>
        </p:txBody>
      </p:sp>
      <p:sp>
        <p:nvSpPr>
          <p:cNvPr id="3" name="Content Placeholder 2">
            <a:extLst>
              <a:ext uri="{FF2B5EF4-FFF2-40B4-BE49-F238E27FC236}">
                <a16:creationId xmlns:a16="http://schemas.microsoft.com/office/drawing/2014/main" id="{7E810BEB-970C-4C7B-B115-CC12AACC2B30}"/>
              </a:ext>
            </a:extLst>
          </p:cNvPr>
          <p:cNvSpPr>
            <a:spLocks noGrp="1"/>
          </p:cNvSpPr>
          <p:nvPr>
            <p:ph idx="1"/>
          </p:nvPr>
        </p:nvSpPr>
        <p:spPr/>
        <p:txBody>
          <a:bodyPr>
            <a:normAutofit fontScale="92500" lnSpcReduction="20000"/>
          </a:bodyPr>
          <a:lstStyle/>
          <a:p>
            <a:pPr algn="l"/>
            <a:r>
              <a:rPr lang="en-US" b="1" i="0" dirty="0">
                <a:solidFill>
                  <a:srgbClr val="000000"/>
                </a:solidFill>
                <a:effectLst/>
                <a:latin typeface="Arial" panose="020B0604020202020204" pitchFamily="34" charset="0"/>
              </a:rPr>
              <a:t>Parallel</a:t>
            </a:r>
            <a:r>
              <a:rPr lang="en-US" b="1" dirty="0">
                <a:solidFill>
                  <a:srgbClr val="000000"/>
                </a:solidFill>
                <a:latin typeface="Arial" panose="020B0604020202020204" pitchFamily="34" charset="0"/>
              </a:rPr>
              <a:t> Approach</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When the new system is used at the same time as the old system the two systems are said to be running in </a:t>
            </a:r>
            <a:r>
              <a:rPr lang="en-US" b="1" i="0" dirty="0">
                <a:solidFill>
                  <a:srgbClr val="202122"/>
                </a:solidFill>
                <a:effectLst/>
                <a:latin typeface="Arial" panose="020B0604020202020204" pitchFamily="34" charset="0"/>
              </a:rPr>
              <a:t>parallel</a:t>
            </a:r>
            <a:r>
              <a:rPr lang="en-US" b="0" i="0" dirty="0">
                <a:solidFill>
                  <a:srgbClr val="202122"/>
                </a:solidFill>
                <a:effectLst/>
                <a:latin typeface="Arial" panose="020B0604020202020204" pitchFamily="34" charset="0"/>
              </a:rPr>
              <a:t>.</a:t>
            </a:r>
          </a:p>
          <a:p>
            <a:pPr algn="l"/>
            <a:r>
              <a:rPr lang="en-US" b="1" i="0" dirty="0">
                <a:solidFill>
                  <a:srgbClr val="202122"/>
                </a:solidFill>
                <a:effectLst/>
                <a:latin typeface="Arial" panose="020B0604020202020204" pitchFamily="34" charset="0"/>
              </a:rPr>
              <a:t>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Users can </a:t>
            </a:r>
            <a:r>
              <a:rPr lang="en-US" b="0" i="0" dirty="0" err="1">
                <a:solidFill>
                  <a:srgbClr val="202122"/>
                </a:solidFill>
                <a:effectLst/>
                <a:latin typeface="Arial" panose="020B0604020202020204" pitchFamily="34" charset="0"/>
              </a:rPr>
              <a:t>can</a:t>
            </a:r>
            <a:r>
              <a:rPr lang="en-US" b="0" i="0" dirty="0">
                <a:solidFill>
                  <a:srgbClr val="202122"/>
                </a:solidFill>
                <a:effectLst/>
                <a:latin typeface="Arial" panose="020B0604020202020204" pitchFamily="34" charset="0"/>
              </a:rPr>
              <a:t> compare the output of the old system with the output of the new system, to ensure correctness</a:t>
            </a:r>
          </a:p>
          <a:p>
            <a:pPr algn="l">
              <a:buFont typeface="Arial" panose="020B0604020202020204" pitchFamily="34" charset="0"/>
              <a:buChar char="•"/>
            </a:pPr>
            <a:r>
              <a:rPr lang="en-US" b="0" i="0" dirty="0">
                <a:solidFill>
                  <a:srgbClr val="202122"/>
                </a:solidFill>
                <a:effectLst/>
                <a:latin typeface="Arial" panose="020B0604020202020204" pitchFamily="34" charset="0"/>
              </a:rPr>
              <a:t>There is little risk of data loss because the known-good system is running</a:t>
            </a:r>
          </a:p>
          <a:p>
            <a:pPr algn="l"/>
            <a:r>
              <a:rPr lang="en-US" b="1" i="0" dirty="0">
                <a:solidFill>
                  <a:srgbClr val="202122"/>
                </a:solidFill>
                <a:effectLst/>
                <a:latin typeface="Arial" panose="020B0604020202020204" pitchFamily="34" charset="0"/>
              </a:rPr>
              <a:t>Disadvantages: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Users must take more time to enter data into two different systems</a:t>
            </a:r>
          </a:p>
          <a:p>
            <a:pPr algn="l">
              <a:buFont typeface="Arial" panose="020B0604020202020204" pitchFamily="34" charset="0"/>
              <a:buChar char="•"/>
            </a:pPr>
            <a:r>
              <a:rPr lang="en-US" b="0" i="0" dirty="0">
                <a:solidFill>
                  <a:srgbClr val="202122"/>
                </a:solidFill>
                <a:effectLst/>
                <a:latin typeface="Arial" panose="020B0604020202020204" pitchFamily="34" charset="0"/>
              </a:rPr>
              <a:t>Data could be different in two different systems if there is intensive data entry.</a:t>
            </a:r>
          </a:p>
          <a:p>
            <a:endParaRPr lang="en-US" dirty="0"/>
          </a:p>
        </p:txBody>
      </p:sp>
    </p:spTree>
    <p:extLst>
      <p:ext uri="{BB962C8B-B14F-4D97-AF65-F5344CB8AC3E}">
        <p14:creationId xmlns:p14="http://schemas.microsoft.com/office/powerpoint/2010/main" val="3155252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DA8F-C0EE-4A7F-8DC6-CC05D6EC2384}"/>
              </a:ext>
            </a:extLst>
          </p:cNvPr>
          <p:cNvSpPr>
            <a:spLocks noGrp="1"/>
          </p:cNvSpPr>
          <p:nvPr>
            <p:ph type="title"/>
          </p:nvPr>
        </p:nvSpPr>
        <p:spPr/>
        <p:txBody>
          <a:bodyPr/>
          <a:lstStyle/>
          <a:p>
            <a:r>
              <a:rPr lang="en-US" sz="4400" spc="-400" dirty="0"/>
              <a:t>System </a:t>
            </a:r>
            <a:r>
              <a:rPr lang="en-US" sz="4400" spc="-434" dirty="0"/>
              <a:t>Run</a:t>
            </a:r>
            <a:r>
              <a:rPr lang="en-US" sz="4400" spc="-229" dirty="0"/>
              <a:t> </a:t>
            </a:r>
            <a:r>
              <a:rPr lang="en-US" sz="4400" spc="-250" dirty="0"/>
              <a:t>Strategies:</a:t>
            </a:r>
            <a:endParaRPr lang="en-US" dirty="0"/>
          </a:p>
        </p:txBody>
      </p:sp>
      <p:sp>
        <p:nvSpPr>
          <p:cNvPr id="3" name="Content Placeholder 2">
            <a:extLst>
              <a:ext uri="{FF2B5EF4-FFF2-40B4-BE49-F238E27FC236}">
                <a16:creationId xmlns:a16="http://schemas.microsoft.com/office/drawing/2014/main" id="{A493502C-EB5D-4D51-925E-9F1C10EE4EFB}"/>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Arial" panose="020B0604020202020204" pitchFamily="34" charset="0"/>
              </a:rPr>
              <a:t>Phased</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Approach</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When small parts of the new system gradually replace small parts of the old system, the implementation method is said to be </a:t>
            </a:r>
            <a:r>
              <a:rPr lang="en-US" b="1" i="0" dirty="0">
                <a:solidFill>
                  <a:srgbClr val="202122"/>
                </a:solidFill>
                <a:effectLst/>
                <a:latin typeface="Arial" panose="020B0604020202020204" pitchFamily="34" charset="0"/>
              </a:rPr>
              <a:t>phased</a:t>
            </a:r>
            <a:r>
              <a:rPr lang="en-US" b="0" i="0" dirty="0">
                <a:solidFill>
                  <a:srgbClr val="202122"/>
                </a:solidFill>
                <a:effectLst/>
                <a:latin typeface="Arial" panose="020B0604020202020204" pitchFamily="34" charset="0"/>
              </a:rPr>
              <a:t>.</a:t>
            </a:r>
          </a:p>
          <a:p>
            <a:pPr algn="l"/>
            <a:r>
              <a:rPr lang="en-US" b="1" i="0" dirty="0">
                <a:solidFill>
                  <a:srgbClr val="202122"/>
                </a:solidFill>
                <a:effectLst/>
                <a:latin typeface="Arial" panose="020B0604020202020204" pitchFamily="34" charset="0"/>
              </a:rPr>
              <a:t>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Training can be completed in small parts</a:t>
            </a:r>
          </a:p>
          <a:p>
            <a:pPr algn="l">
              <a:buFont typeface="Arial" panose="020B0604020202020204" pitchFamily="34" charset="0"/>
              <a:buChar char="•"/>
            </a:pPr>
            <a:r>
              <a:rPr lang="en-US" b="0" i="0" dirty="0">
                <a:solidFill>
                  <a:srgbClr val="202122"/>
                </a:solidFill>
                <a:effectLst/>
                <a:latin typeface="Arial" panose="020B0604020202020204" pitchFamily="34" charset="0"/>
              </a:rPr>
              <a:t>A failure of the new system has minimal impact because it is only one small part</a:t>
            </a:r>
          </a:p>
          <a:p>
            <a:pPr algn="l">
              <a:buFont typeface="Arial" panose="020B0604020202020204" pitchFamily="34" charset="0"/>
              <a:buChar char="•"/>
            </a:pPr>
            <a:r>
              <a:rPr lang="en-US" b="0" i="0" dirty="0">
                <a:solidFill>
                  <a:srgbClr val="202122"/>
                </a:solidFill>
                <a:effectLst/>
                <a:latin typeface="Arial" panose="020B0604020202020204" pitchFamily="34" charset="0"/>
              </a:rPr>
              <a:t>Issues around scale can be addressed without major impact.</a:t>
            </a:r>
          </a:p>
          <a:p>
            <a:pPr algn="l"/>
            <a:r>
              <a:rPr lang="en-US" b="1" i="0" dirty="0">
                <a:solidFill>
                  <a:srgbClr val="202122"/>
                </a:solidFill>
                <a:effectLst/>
                <a:latin typeface="Arial" panose="020B0604020202020204" pitchFamily="34" charset="0"/>
              </a:rPr>
              <a:t>Disadvantages: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This implementation method takes more time to get the new system fully online than other methods.</a:t>
            </a:r>
          </a:p>
          <a:p>
            <a:pPr algn="l">
              <a:buFont typeface="Arial" panose="020B0604020202020204" pitchFamily="34" charset="0"/>
              <a:buChar char="•"/>
            </a:pPr>
            <a:r>
              <a:rPr lang="en-US" b="0" i="0" dirty="0">
                <a:solidFill>
                  <a:srgbClr val="202122"/>
                </a:solidFill>
                <a:effectLst/>
                <a:latin typeface="Arial" panose="020B0604020202020204" pitchFamily="34" charset="0"/>
              </a:rPr>
              <a:t>There is a possibility of data loss if part of the new system fails.</a:t>
            </a:r>
          </a:p>
          <a:p>
            <a:endParaRPr lang="en-US" dirty="0"/>
          </a:p>
        </p:txBody>
      </p:sp>
    </p:spTree>
    <p:extLst>
      <p:ext uri="{BB962C8B-B14F-4D97-AF65-F5344CB8AC3E}">
        <p14:creationId xmlns:p14="http://schemas.microsoft.com/office/powerpoint/2010/main" val="3814454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0D07-4E56-4715-96A0-A99B63BAF024}"/>
              </a:ext>
            </a:extLst>
          </p:cNvPr>
          <p:cNvSpPr>
            <a:spLocks noGrp="1"/>
          </p:cNvSpPr>
          <p:nvPr>
            <p:ph type="title"/>
          </p:nvPr>
        </p:nvSpPr>
        <p:spPr/>
        <p:txBody>
          <a:bodyPr/>
          <a:lstStyle/>
          <a:p>
            <a:r>
              <a:rPr lang="en-US" sz="4400" spc="-400" dirty="0"/>
              <a:t>System </a:t>
            </a:r>
            <a:r>
              <a:rPr lang="en-US" sz="4400" spc="-434" dirty="0"/>
              <a:t>Run</a:t>
            </a:r>
            <a:r>
              <a:rPr lang="en-US" sz="4400" spc="-229" dirty="0"/>
              <a:t> </a:t>
            </a:r>
            <a:r>
              <a:rPr lang="en-US" sz="4400" spc="-250" dirty="0"/>
              <a:t>Strategies:</a:t>
            </a:r>
            <a:endParaRPr lang="en-US" dirty="0"/>
          </a:p>
        </p:txBody>
      </p:sp>
      <p:sp>
        <p:nvSpPr>
          <p:cNvPr id="3" name="Content Placeholder 2">
            <a:extLst>
              <a:ext uri="{FF2B5EF4-FFF2-40B4-BE49-F238E27FC236}">
                <a16:creationId xmlns:a16="http://schemas.microsoft.com/office/drawing/2014/main" id="{DEF6C536-9AA7-4C06-8819-D219E602985C}"/>
              </a:ext>
            </a:extLst>
          </p:cNvPr>
          <p:cNvSpPr>
            <a:spLocks noGrp="1"/>
          </p:cNvSpPr>
          <p:nvPr>
            <p:ph idx="1"/>
          </p:nvPr>
        </p:nvSpPr>
        <p:spPr/>
        <p:txBody>
          <a:bodyPr>
            <a:normAutofit lnSpcReduction="10000"/>
          </a:bodyPr>
          <a:lstStyle/>
          <a:p>
            <a:pPr algn="l"/>
            <a:r>
              <a:rPr lang="en-US" b="1" i="0" dirty="0">
                <a:solidFill>
                  <a:srgbClr val="000000"/>
                </a:solidFill>
                <a:effectLst/>
                <a:latin typeface="Arial" panose="020B0604020202020204" pitchFamily="34" charset="0"/>
              </a:rPr>
              <a:t>Pilot</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Approach</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When a small group of users within an organization uses a new system prior to wider use, the system is said to be </a:t>
            </a:r>
            <a:r>
              <a:rPr lang="en-US" b="1" i="0" dirty="0">
                <a:solidFill>
                  <a:srgbClr val="202122"/>
                </a:solidFill>
                <a:effectLst/>
                <a:latin typeface="Arial" panose="020B0604020202020204" pitchFamily="34" charset="0"/>
              </a:rPr>
              <a:t>piloted</a:t>
            </a:r>
            <a:r>
              <a:rPr lang="en-US" b="0" i="0" dirty="0">
                <a:solidFill>
                  <a:srgbClr val="202122"/>
                </a:solidFill>
                <a:effectLst/>
                <a:latin typeface="Arial" panose="020B0604020202020204" pitchFamily="34" charset="0"/>
              </a:rPr>
              <a:t>.</a:t>
            </a:r>
          </a:p>
          <a:p>
            <a:pPr algn="l"/>
            <a:r>
              <a:rPr lang="en-US" b="1" i="0" dirty="0">
                <a:solidFill>
                  <a:srgbClr val="202122"/>
                </a:solidFill>
                <a:effectLst/>
                <a:latin typeface="Arial" panose="020B0604020202020204" pitchFamily="34" charset="0"/>
              </a:rPr>
              <a:t>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Training can be supported by pilot group</a:t>
            </a:r>
          </a:p>
          <a:p>
            <a:pPr algn="l">
              <a:buFont typeface="Arial" panose="020B0604020202020204" pitchFamily="34" charset="0"/>
              <a:buChar char="•"/>
            </a:pPr>
            <a:r>
              <a:rPr lang="en-US" b="0" i="0" dirty="0">
                <a:solidFill>
                  <a:srgbClr val="202122"/>
                </a:solidFill>
                <a:effectLst/>
                <a:latin typeface="Arial" panose="020B0604020202020204" pitchFamily="34" charset="0"/>
              </a:rPr>
              <a:t>Failure or problems can be identified and addressed without wide-spread impact to the organization</a:t>
            </a:r>
          </a:p>
          <a:p>
            <a:pPr algn="l"/>
            <a:r>
              <a:rPr lang="en-US" b="1" i="0" dirty="0">
                <a:solidFill>
                  <a:srgbClr val="202122"/>
                </a:solidFill>
                <a:effectLst/>
                <a:latin typeface="Arial" panose="020B0604020202020204" pitchFamily="34" charset="0"/>
              </a:rPr>
              <a:t>Disadvantages: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In a pilot, issues of scale can cause problems. For example, the system might work well for 10 users, but not for 1000.</a:t>
            </a:r>
          </a:p>
          <a:p>
            <a:endParaRPr lang="en-US" dirty="0"/>
          </a:p>
        </p:txBody>
      </p:sp>
    </p:spTree>
    <p:extLst>
      <p:ext uri="{BB962C8B-B14F-4D97-AF65-F5344CB8AC3E}">
        <p14:creationId xmlns:p14="http://schemas.microsoft.com/office/powerpoint/2010/main" val="2895899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2CA3-8464-41AA-8B1F-FEFCC26D646A}"/>
              </a:ext>
            </a:extLst>
          </p:cNvPr>
          <p:cNvSpPr>
            <a:spLocks noGrp="1"/>
          </p:cNvSpPr>
          <p:nvPr>
            <p:ph type="title"/>
          </p:nvPr>
        </p:nvSpPr>
        <p:spPr/>
        <p:txBody>
          <a:bodyPr/>
          <a:lstStyle/>
          <a:p>
            <a:r>
              <a:rPr lang="en-US" sz="4400" spc="-400" dirty="0"/>
              <a:t>System </a:t>
            </a:r>
            <a:r>
              <a:rPr lang="en-US" sz="4400" spc="-434" dirty="0"/>
              <a:t>Run</a:t>
            </a:r>
            <a:r>
              <a:rPr lang="en-US" sz="4400" spc="-229" dirty="0"/>
              <a:t> </a:t>
            </a:r>
            <a:r>
              <a:rPr lang="en-US" sz="4400" spc="-250" dirty="0"/>
              <a:t>Strategies:</a:t>
            </a:r>
            <a:endParaRPr lang="en-US" dirty="0"/>
          </a:p>
        </p:txBody>
      </p:sp>
      <p:sp>
        <p:nvSpPr>
          <p:cNvPr id="3" name="Content Placeholder 2">
            <a:extLst>
              <a:ext uri="{FF2B5EF4-FFF2-40B4-BE49-F238E27FC236}">
                <a16:creationId xmlns:a16="http://schemas.microsoft.com/office/drawing/2014/main" id="{6CA5A13B-771B-494E-B2FD-9381B4E41F31}"/>
              </a:ext>
            </a:extLst>
          </p:cNvPr>
          <p:cNvSpPr>
            <a:spLocks noGrp="1"/>
          </p:cNvSpPr>
          <p:nvPr>
            <p:ph idx="1"/>
          </p:nvPr>
        </p:nvSpPr>
        <p:spPr/>
        <p:txBody>
          <a:bodyPr>
            <a:normAutofit lnSpcReduction="10000"/>
          </a:bodyPr>
          <a:lstStyle/>
          <a:p>
            <a:pPr algn="l"/>
            <a:r>
              <a:rPr lang="en-US" b="1" i="0" dirty="0">
                <a:solidFill>
                  <a:srgbClr val="000000"/>
                </a:solidFill>
                <a:effectLst/>
                <a:latin typeface="Arial" panose="020B0604020202020204" pitchFamily="34" charset="0"/>
              </a:rPr>
              <a:t>Direct</a:t>
            </a:r>
            <a:r>
              <a:rPr lang="en-US" dirty="0">
                <a:solidFill>
                  <a:srgbClr val="000000"/>
                </a:solidFill>
                <a:latin typeface="Arial" panose="020B0604020202020204" pitchFamily="34" charset="0"/>
              </a:rPr>
              <a:t> Approach</a:t>
            </a:r>
            <a:endParaRPr lang="en-US" b="1" i="0" dirty="0">
              <a:solidFill>
                <a:srgbClr val="000000"/>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When a new system is implemented without any phased or pilot implementation, it is said to be </a:t>
            </a:r>
            <a:r>
              <a:rPr lang="en-US" b="1" i="0" dirty="0">
                <a:solidFill>
                  <a:srgbClr val="202122"/>
                </a:solidFill>
                <a:effectLst/>
                <a:latin typeface="Arial" panose="020B0604020202020204" pitchFamily="34" charset="0"/>
              </a:rPr>
              <a:t>direct</a:t>
            </a:r>
            <a:r>
              <a:rPr lang="en-US" b="0" i="0" dirty="0">
                <a:solidFill>
                  <a:srgbClr val="202122"/>
                </a:solidFill>
                <a:effectLst/>
                <a:latin typeface="Arial" panose="020B0604020202020204" pitchFamily="34" charset="0"/>
              </a:rPr>
              <a:t>. The old system is retired, and the new system goes live.</a:t>
            </a:r>
          </a:p>
          <a:p>
            <a:pPr algn="l"/>
            <a:r>
              <a:rPr lang="en-US" b="1" i="0" dirty="0">
                <a:solidFill>
                  <a:srgbClr val="202122"/>
                </a:solidFill>
                <a:effectLst/>
                <a:latin typeface="Arial" panose="020B0604020202020204" pitchFamily="34" charset="0"/>
              </a:rPr>
              <a:t>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If the system is not critical, this can be a good method for implementation</a:t>
            </a:r>
          </a:p>
          <a:p>
            <a:pPr algn="l"/>
            <a:r>
              <a:rPr lang="en-US" b="1" i="0" dirty="0">
                <a:solidFill>
                  <a:srgbClr val="202122"/>
                </a:solidFill>
                <a:effectLst/>
                <a:latin typeface="Arial" panose="020B0604020202020204" pitchFamily="34" charset="0"/>
              </a:rPr>
              <a:t>Disadvantages: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If you are not sure the system will work, this method of implementation may not be a good idea</a:t>
            </a:r>
          </a:p>
          <a:p>
            <a:endParaRPr lang="en-US" dirty="0"/>
          </a:p>
        </p:txBody>
      </p:sp>
    </p:spTree>
    <p:extLst>
      <p:ext uri="{BB962C8B-B14F-4D97-AF65-F5344CB8AC3E}">
        <p14:creationId xmlns:p14="http://schemas.microsoft.com/office/powerpoint/2010/main" val="423410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a:t>
            </a:r>
          </a:p>
        </p:txBody>
      </p:sp>
      <p:pic>
        <p:nvPicPr>
          <p:cNvPr id="4" name="Content Placeholder 3"/>
          <p:cNvPicPr>
            <a:picLocks noGrp="1" noChangeAspect="1"/>
          </p:cNvPicPr>
          <p:nvPr>
            <p:ph idx="1"/>
          </p:nvPr>
        </p:nvPicPr>
        <p:blipFill>
          <a:blip r:embed="rId3"/>
          <a:stretch>
            <a:fillRect/>
          </a:stretch>
        </p:blipFill>
        <p:spPr>
          <a:xfrm>
            <a:off x="3357562" y="3244056"/>
            <a:ext cx="5476875" cy="1514475"/>
          </a:xfrm>
          <a:prstGeom prst="rect">
            <a:avLst/>
          </a:prstGeom>
        </p:spPr>
      </p:pic>
    </p:spTree>
    <p:extLst>
      <p:ext uri="{BB962C8B-B14F-4D97-AF65-F5344CB8AC3E}">
        <p14:creationId xmlns:p14="http://schemas.microsoft.com/office/powerpoint/2010/main" val="3264637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269824"/>
            <a:ext cx="3499485" cy="788670"/>
          </a:xfrm>
          <a:prstGeom prst="rect">
            <a:avLst/>
          </a:prstGeom>
        </p:spPr>
        <p:txBody>
          <a:bodyPr vert="horz" wrap="square" lIns="0" tIns="13335" rIns="0" bIns="0" rtlCol="0" anchor="ctr">
            <a:spAutoFit/>
          </a:bodyPr>
          <a:lstStyle/>
          <a:p>
            <a:pPr marL="12700">
              <a:lnSpc>
                <a:spcPct val="100000"/>
              </a:lnSpc>
              <a:spcBef>
                <a:spcPts val="105"/>
              </a:spcBef>
            </a:pPr>
            <a:r>
              <a:rPr sz="5000" b="1" spc="-220" dirty="0">
                <a:latin typeface="Trebuchet MS"/>
                <a:cs typeface="Trebuchet MS"/>
              </a:rPr>
              <a:t>Maintenance</a:t>
            </a:r>
            <a:endParaRPr sz="5000">
              <a:latin typeface="Trebuchet MS"/>
              <a:cs typeface="Trebuchet MS"/>
            </a:endParaRPr>
          </a:p>
        </p:txBody>
      </p:sp>
      <p:sp>
        <p:nvSpPr>
          <p:cNvPr id="8" name="object 8"/>
          <p:cNvSpPr txBox="1"/>
          <p:nvPr/>
        </p:nvSpPr>
        <p:spPr>
          <a:xfrm>
            <a:off x="2212340" y="1153414"/>
            <a:ext cx="7590790" cy="5380355"/>
          </a:xfrm>
          <a:prstGeom prst="rect">
            <a:avLst/>
          </a:prstGeom>
        </p:spPr>
        <p:txBody>
          <a:bodyPr vert="horz" wrap="square" lIns="0" tIns="12065" rIns="0" bIns="0" rtlCol="0">
            <a:spAutoFit/>
          </a:bodyPr>
          <a:lstStyle/>
          <a:p>
            <a:pPr marL="285750" indent="-273050">
              <a:lnSpc>
                <a:spcPts val="3080"/>
              </a:lnSpc>
              <a:spcBef>
                <a:spcPts val="95"/>
              </a:spcBef>
              <a:buClr>
                <a:srgbClr val="0AD0D9"/>
              </a:buClr>
              <a:buSzPct val="94642"/>
              <a:buFont typeface="Arial"/>
              <a:buChar char=""/>
              <a:tabLst>
                <a:tab pos="286385" algn="l"/>
              </a:tabLst>
            </a:pPr>
            <a:r>
              <a:rPr sz="2800" b="1" spc="-145" dirty="0">
                <a:latin typeface="Georgia"/>
                <a:cs typeface="Georgia"/>
              </a:rPr>
              <a:t>Maintenance </a:t>
            </a:r>
            <a:r>
              <a:rPr sz="2800" b="1" spc="-114" dirty="0">
                <a:latin typeface="Georgia"/>
                <a:cs typeface="Georgia"/>
              </a:rPr>
              <a:t>is </a:t>
            </a:r>
            <a:r>
              <a:rPr sz="2800" b="1" spc="-160" dirty="0">
                <a:latin typeface="Georgia"/>
                <a:cs typeface="Georgia"/>
              </a:rPr>
              <a:t>required</a:t>
            </a:r>
            <a:r>
              <a:rPr sz="2800" b="1" spc="-35" dirty="0">
                <a:latin typeface="Georgia"/>
                <a:cs typeface="Georgia"/>
              </a:rPr>
              <a:t> </a:t>
            </a:r>
            <a:r>
              <a:rPr sz="2800" b="1" spc="-85" dirty="0">
                <a:latin typeface="Georgia"/>
                <a:cs typeface="Georgia"/>
              </a:rPr>
              <a:t>to</a:t>
            </a:r>
            <a:r>
              <a:rPr sz="2800" spc="-85" dirty="0">
                <a:latin typeface="Times New Roman"/>
                <a:cs typeface="Times New Roman"/>
              </a:rPr>
              <a:t>:</a:t>
            </a:r>
            <a:endParaRPr sz="2800">
              <a:latin typeface="Times New Roman"/>
              <a:cs typeface="Times New Roman"/>
            </a:endParaRPr>
          </a:p>
          <a:p>
            <a:pPr marL="652780" lvl="1" indent="-247015">
              <a:lnSpc>
                <a:spcPts val="2310"/>
              </a:lnSpc>
              <a:buClr>
                <a:srgbClr val="0E6EC5"/>
              </a:buClr>
              <a:buSzPct val="85416"/>
              <a:buFont typeface="Arial"/>
              <a:buChar char=""/>
              <a:tabLst>
                <a:tab pos="653415" algn="l"/>
              </a:tabLst>
            </a:pPr>
            <a:r>
              <a:rPr sz="2400" spc="90" dirty="0">
                <a:latin typeface="Times New Roman"/>
                <a:cs typeface="Times New Roman"/>
              </a:rPr>
              <a:t>eliminate</a:t>
            </a:r>
            <a:r>
              <a:rPr sz="2400" spc="-130" dirty="0">
                <a:latin typeface="Times New Roman"/>
                <a:cs typeface="Times New Roman"/>
              </a:rPr>
              <a:t> </a:t>
            </a:r>
            <a:r>
              <a:rPr sz="2400" u="heavy" spc="90" dirty="0">
                <a:uFill>
                  <a:solidFill>
                    <a:srgbClr val="000000"/>
                  </a:solidFill>
                </a:uFill>
                <a:latin typeface="Times New Roman"/>
                <a:cs typeface="Times New Roman"/>
              </a:rPr>
              <a:t>errors</a:t>
            </a:r>
            <a:r>
              <a:rPr sz="2400" spc="-30" dirty="0">
                <a:latin typeface="Times New Roman"/>
                <a:cs typeface="Times New Roman"/>
              </a:rPr>
              <a:t> </a:t>
            </a:r>
            <a:r>
              <a:rPr sz="2400" spc="100" dirty="0">
                <a:latin typeface="Times New Roman"/>
                <a:cs typeface="Times New Roman"/>
              </a:rPr>
              <a:t>in</a:t>
            </a:r>
            <a:r>
              <a:rPr sz="2400" spc="-65" dirty="0">
                <a:latin typeface="Times New Roman"/>
                <a:cs typeface="Times New Roman"/>
              </a:rPr>
              <a:t> </a:t>
            </a:r>
            <a:r>
              <a:rPr sz="2400" spc="145" dirty="0">
                <a:latin typeface="Times New Roman"/>
                <a:cs typeface="Times New Roman"/>
              </a:rPr>
              <a:t>the</a:t>
            </a:r>
            <a:r>
              <a:rPr sz="2400" spc="-110" dirty="0">
                <a:latin typeface="Times New Roman"/>
                <a:cs typeface="Times New Roman"/>
              </a:rPr>
              <a:t> </a:t>
            </a:r>
            <a:r>
              <a:rPr sz="2400" spc="70" dirty="0">
                <a:latin typeface="Times New Roman"/>
                <a:cs typeface="Times New Roman"/>
              </a:rPr>
              <a:t>system</a:t>
            </a:r>
            <a:r>
              <a:rPr sz="2400" spc="-85" dirty="0">
                <a:latin typeface="Times New Roman"/>
                <a:cs typeface="Times New Roman"/>
              </a:rPr>
              <a:t> </a:t>
            </a:r>
            <a:r>
              <a:rPr sz="2400" spc="105" dirty="0">
                <a:latin typeface="Times New Roman"/>
                <a:cs typeface="Times New Roman"/>
              </a:rPr>
              <a:t>during</a:t>
            </a:r>
            <a:r>
              <a:rPr sz="2400" spc="5" dirty="0">
                <a:latin typeface="Times New Roman"/>
                <a:cs typeface="Times New Roman"/>
              </a:rPr>
              <a:t> </a:t>
            </a:r>
            <a:r>
              <a:rPr sz="2400" spc="70" dirty="0">
                <a:latin typeface="Times New Roman"/>
                <a:cs typeface="Times New Roman"/>
              </a:rPr>
              <a:t>its</a:t>
            </a:r>
            <a:r>
              <a:rPr sz="2400" spc="-110" dirty="0">
                <a:latin typeface="Times New Roman"/>
                <a:cs typeface="Times New Roman"/>
              </a:rPr>
              <a:t> </a:t>
            </a:r>
            <a:r>
              <a:rPr sz="2400" u="heavy" spc="65" dirty="0">
                <a:uFill>
                  <a:solidFill>
                    <a:srgbClr val="000000"/>
                  </a:solidFill>
                </a:uFill>
                <a:latin typeface="Times New Roman"/>
                <a:cs typeface="Times New Roman"/>
              </a:rPr>
              <a:t>working</a:t>
            </a:r>
            <a:r>
              <a:rPr sz="2400" u="heavy" spc="30" dirty="0">
                <a:uFill>
                  <a:solidFill>
                    <a:srgbClr val="000000"/>
                  </a:solidFill>
                </a:uFill>
                <a:latin typeface="Times New Roman"/>
                <a:cs typeface="Times New Roman"/>
              </a:rPr>
              <a:t> </a:t>
            </a:r>
            <a:r>
              <a:rPr sz="2400" u="heavy" spc="5" dirty="0">
                <a:uFill>
                  <a:solidFill>
                    <a:srgbClr val="000000"/>
                  </a:solidFill>
                </a:uFill>
                <a:latin typeface="Times New Roman"/>
                <a:cs typeface="Times New Roman"/>
              </a:rPr>
              <a:t>life</a:t>
            </a:r>
            <a:endParaRPr sz="2400">
              <a:latin typeface="Times New Roman"/>
              <a:cs typeface="Times New Roman"/>
            </a:endParaRPr>
          </a:p>
          <a:p>
            <a:pPr marL="652780" lvl="1" indent="-247015">
              <a:lnSpc>
                <a:spcPts val="2305"/>
              </a:lnSpc>
              <a:buClr>
                <a:srgbClr val="0E6EC5"/>
              </a:buClr>
              <a:buSzPct val="85416"/>
              <a:buFont typeface="Arial"/>
              <a:buChar char=""/>
              <a:tabLst>
                <a:tab pos="653415" algn="l"/>
              </a:tabLst>
            </a:pPr>
            <a:r>
              <a:rPr sz="2400" u="heavy" spc="150" dirty="0">
                <a:uFill>
                  <a:solidFill>
                    <a:srgbClr val="000000"/>
                  </a:solidFill>
                </a:uFill>
                <a:latin typeface="Times New Roman"/>
                <a:cs typeface="Times New Roman"/>
              </a:rPr>
              <a:t>tune</a:t>
            </a:r>
            <a:r>
              <a:rPr sz="2400" spc="-8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70" dirty="0">
                <a:latin typeface="Times New Roman"/>
                <a:cs typeface="Times New Roman"/>
              </a:rPr>
              <a:t>system</a:t>
            </a:r>
            <a:r>
              <a:rPr sz="2400" spc="-65" dirty="0">
                <a:latin typeface="Times New Roman"/>
                <a:cs typeface="Times New Roman"/>
              </a:rPr>
              <a:t> </a:t>
            </a:r>
            <a:r>
              <a:rPr sz="2400" spc="120" dirty="0">
                <a:latin typeface="Times New Roman"/>
                <a:cs typeface="Times New Roman"/>
              </a:rPr>
              <a:t>to</a:t>
            </a:r>
            <a:r>
              <a:rPr sz="2400" spc="-125" dirty="0">
                <a:latin typeface="Times New Roman"/>
                <a:cs typeface="Times New Roman"/>
              </a:rPr>
              <a:t> </a:t>
            </a:r>
            <a:r>
              <a:rPr sz="2400" spc="65" dirty="0">
                <a:latin typeface="Times New Roman"/>
                <a:cs typeface="Times New Roman"/>
              </a:rPr>
              <a:t>any</a:t>
            </a:r>
            <a:r>
              <a:rPr sz="2400" spc="-120" dirty="0">
                <a:latin typeface="Times New Roman"/>
                <a:cs typeface="Times New Roman"/>
              </a:rPr>
              <a:t> </a:t>
            </a:r>
            <a:r>
              <a:rPr sz="2400" spc="75" dirty="0">
                <a:latin typeface="Times New Roman"/>
                <a:cs typeface="Times New Roman"/>
              </a:rPr>
              <a:t>variations</a:t>
            </a:r>
            <a:r>
              <a:rPr sz="2400" spc="-70" dirty="0">
                <a:latin typeface="Times New Roman"/>
                <a:cs typeface="Times New Roman"/>
              </a:rPr>
              <a:t> </a:t>
            </a:r>
            <a:r>
              <a:rPr sz="2400" spc="100" dirty="0">
                <a:latin typeface="Times New Roman"/>
                <a:cs typeface="Times New Roman"/>
              </a:rPr>
              <a:t>in</a:t>
            </a:r>
            <a:r>
              <a:rPr sz="2400" spc="-40" dirty="0">
                <a:latin typeface="Times New Roman"/>
                <a:cs typeface="Times New Roman"/>
              </a:rPr>
              <a:t> </a:t>
            </a:r>
            <a:r>
              <a:rPr sz="2400" spc="70" dirty="0">
                <a:latin typeface="Times New Roman"/>
                <a:cs typeface="Times New Roman"/>
              </a:rPr>
              <a:t>its</a:t>
            </a:r>
            <a:r>
              <a:rPr sz="2400" spc="-105" dirty="0">
                <a:latin typeface="Times New Roman"/>
                <a:cs typeface="Times New Roman"/>
              </a:rPr>
              <a:t> </a:t>
            </a:r>
            <a:r>
              <a:rPr sz="2400" spc="65" dirty="0">
                <a:latin typeface="Times New Roman"/>
                <a:cs typeface="Times New Roman"/>
              </a:rPr>
              <a:t>working</a:t>
            </a:r>
            <a:endParaRPr sz="2400">
              <a:latin typeface="Times New Roman"/>
              <a:cs typeface="Times New Roman"/>
            </a:endParaRPr>
          </a:p>
          <a:p>
            <a:pPr marL="652780">
              <a:lnSpc>
                <a:spcPts val="2250"/>
              </a:lnSpc>
            </a:pPr>
            <a:r>
              <a:rPr sz="2400" spc="100" dirty="0">
                <a:latin typeface="Times New Roman"/>
                <a:cs typeface="Times New Roman"/>
              </a:rPr>
              <a:t>environment.</a:t>
            </a:r>
            <a:endParaRPr sz="2400">
              <a:latin typeface="Times New Roman"/>
              <a:cs typeface="Times New Roman"/>
            </a:endParaRPr>
          </a:p>
          <a:p>
            <a:pPr marL="285750" marR="1193165" indent="-273050">
              <a:lnSpc>
                <a:spcPts val="2690"/>
              </a:lnSpc>
              <a:spcBef>
                <a:spcPts val="305"/>
              </a:spcBef>
              <a:buClr>
                <a:srgbClr val="0AD0D9"/>
              </a:buClr>
              <a:buSzPct val="94642"/>
              <a:buFont typeface="Arial"/>
              <a:buChar char=""/>
              <a:tabLst>
                <a:tab pos="286385" algn="l"/>
              </a:tabLst>
            </a:pPr>
            <a:r>
              <a:rPr sz="2800" spc="70" dirty="0">
                <a:latin typeface="Times New Roman"/>
                <a:cs typeface="Times New Roman"/>
              </a:rPr>
              <a:t>Errors</a:t>
            </a:r>
            <a:r>
              <a:rPr sz="2800" spc="-110" dirty="0">
                <a:latin typeface="Times New Roman"/>
                <a:cs typeface="Times New Roman"/>
              </a:rPr>
              <a:t> </a:t>
            </a:r>
            <a:r>
              <a:rPr sz="2800" spc="95" dirty="0">
                <a:latin typeface="Times New Roman"/>
                <a:cs typeface="Times New Roman"/>
              </a:rPr>
              <a:t>are</a:t>
            </a:r>
            <a:r>
              <a:rPr sz="2800" spc="-135" dirty="0">
                <a:latin typeface="Times New Roman"/>
                <a:cs typeface="Times New Roman"/>
              </a:rPr>
              <a:t> </a:t>
            </a:r>
            <a:r>
              <a:rPr sz="2800" spc="10" dirty="0">
                <a:latin typeface="Times New Roman"/>
                <a:cs typeface="Times New Roman"/>
              </a:rPr>
              <a:t>always</a:t>
            </a:r>
            <a:r>
              <a:rPr sz="2800" spc="-35" dirty="0">
                <a:latin typeface="Times New Roman"/>
                <a:cs typeface="Times New Roman"/>
              </a:rPr>
              <a:t> </a:t>
            </a:r>
            <a:r>
              <a:rPr sz="2800" spc="114" dirty="0">
                <a:latin typeface="Times New Roman"/>
                <a:cs typeface="Times New Roman"/>
              </a:rPr>
              <a:t>in</a:t>
            </a:r>
            <a:r>
              <a:rPr sz="2800" spc="-110" dirty="0">
                <a:latin typeface="Times New Roman"/>
                <a:cs typeface="Times New Roman"/>
              </a:rPr>
              <a:t> </a:t>
            </a:r>
            <a:r>
              <a:rPr sz="2800" spc="80" dirty="0">
                <a:latin typeface="Times New Roman"/>
                <a:cs typeface="Times New Roman"/>
              </a:rPr>
              <a:t>system</a:t>
            </a:r>
            <a:r>
              <a:rPr sz="2800" spc="-40" dirty="0">
                <a:latin typeface="Times New Roman"/>
                <a:cs typeface="Times New Roman"/>
              </a:rPr>
              <a:t> </a:t>
            </a:r>
            <a:r>
              <a:rPr sz="2800" spc="180" dirty="0">
                <a:latin typeface="Times New Roman"/>
                <a:cs typeface="Times New Roman"/>
              </a:rPr>
              <a:t>that</a:t>
            </a:r>
            <a:r>
              <a:rPr sz="2800" spc="-60" dirty="0">
                <a:latin typeface="Times New Roman"/>
                <a:cs typeface="Times New Roman"/>
              </a:rPr>
              <a:t> </a:t>
            </a:r>
            <a:r>
              <a:rPr sz="2800" spc="165" dirty="0">
                <a:latin typeface="Times New Roman"/>
                <a:cs typeface="Times New Roman"/>
              </a:rPr>
              <a:t>must</a:t>
            </a:r>
            <a:r>
              <a:rPr sz="2800" spc="-55" dirty="0">
                <a:latin typeface="Times New Roman"/>
                <a:cs typeface="Times New Roman"/>
              </a:rPr>
              <a:t> </a:t>
            </a:r>
            <a:r>
              <a:rPr sz="2800" spc="-325" dirty="0">
                <a:latin typeface="Times New Roman"/>
                <a:cs typeface="Times New Roman"/>
              </a:rPr>
              <a:t>be  </a:t>
            </a:r>
            <a:r>
              <a:rPr sz="2800" spc="90" dirty="0">
                <a:latin typeface="Times New Roman"/>
                <a:cs typeface="Times New Roman"/>
              </a:rPr>
              <a:t>corrected.</a:t>
            </a:r>
            <a:endParaRPr sz="2800">
              <a:latin typeface="Times New Roman"/>
              <a:cs typeface="Times New Roman"/>
            </a:endParaRPr>
          </a:p>
          <a:p>
            <a:pPr marL="285750" marR="85090" indent="-273050">
              <a:lnSpc>
                <a:spcPct val="80000"/>
              </a:lnSpc>
              <a:spcBef>
                <a:spcPts val="20"/>
              </a:spcBef>
              <a:buClr>
                <a:srgbClr val="0AD0D9"/>
              </a:buClr>
              <a:buSzPct val="94642"/>
              <a:buFont typeface="Arial"/>
              <a:buChar char=""/>
              <a:tabLst>
                <a:tab pos="286385" algn="l"/>
              </a:tabLst>
            </a:pPr>
            <a:r>
              <a:rPr sz="2800" b="1" spc="-190" dirty="0">
                <a:latin typeface="Georgia"/>
                <a:cs typeface="Georgia"/>
              </a:rPr>
              <a:t>System </a:t>
            </a:r>
            <a:r>
              <a:rPr sz="2800" b="1" spc="-155" dirty="0">
                <a:latin typeface="Georgia"/>
                <a:cs typeface="Georgia"/>
              </a:rPr>
              <a:t>Review</a:t>
            </a:r>
            <a:r>
              <a:rPr sz="2800" spc="-155" dirty="0">
                <a:latin typeface="Times New Roman"/>
                <a:cs typeface="Times New Roman"/>
              </a:rPr>
              <a:t>: </a:t>
            </a:r>
            <a:r>
              <a:rPr sz="2800" spc="25" dirty="0">
                <a:latin typeface="Times New Roman"/>
                <a:cs typeface="Times New Roman"/>
              </a:rPr>
              <a:t>is </a:t>
            </a:r>
            <a:r>
              <a:rPr sz="2800" spc="75" dirty="0">
                <a:latin typeface="Times New Roman"/>
                <a:cs typeface="Times New Roman"/>
              </a:rPr>
              <a:t>necessary </a:t>
            </a:r>
            <a:r>
              <a:rPr sz="2800" spc="95" dirty="0">
                <a:latin typeface="Times New Roman"/>
                <a:cs typeface="Times New Roman"/>
              </a:rPr>
              <a:t>from </a:t>
            </a:r>
            <a:r>
              <a:rPr sz="2800" spc="135" dirty="0">
                <a:latin typeface="Times New Roman"/>
                <a:cs typeface="Times New Roman"/>
              </a:rPr>
              <a:t>time </a:t>
            </a:r>
            <a:r>
              <a:rPr sz="2800" spc="140" dirty="0">
                <a:latin typeface="Times New Roman"/>
                <a:cs typeface="Times New Roman"/>
              </a:rPr>
              <a:t>to </a:t>
            </a:r>
            <a:r>
              <a:rPr sz="2800" spc="-300" dirty="0">
                <a:latin typeface="Times New Roman"/>
                <a:cs typeface="Times New Roman"/>
              </a:rPr>
              <a:t>time  </a:t>
            </a:r>
            <a:r>
              <a:rPr sz="2800" spc="20" dirty="0">
                <a:latin typeface="Times New Roman"/>
                <a:cs typeface="Times New Roman"/>
              </a:rPr>
              <a:t>for:</a:t>
            </a:r>
            <a:endParaRPr sz="2800">
              <a:latin typeface="Times New Roman"/>
              <a:cs typeface="Times New Roman"/>
            </a:endParaRPr>
          </a:p>
          <a:p>
            <a:pPr marL="652780" lvl="1" indent="-247015">
              <a:lnSpc>
                <a:spcPts val="2035"/>
              </a:lnSpc>
              <a:buClr>
                <a:srgbClr val="0E6EC5"/>
              </a:buClr>
              <a:buSzPct val="85416"/>
              <a:buFont typeface="Arial"/>
              <a:buChar char=""/>
              <a:tabLst>
                <a:tab pos="653415" algn="l"/>
              </a:tabLst>
            </a:pPr>
            <a:r>
              <a:rPr sz="2400" spc="80" dirty="0">
                <a:latin typeface="Times New Roman"/>
                <a:cs typeface="Times New Roman"/>
              </a:rPr>
              <a:t>knowing</a:t>
            </a:r>
            <a:r>
              <a:rPr sz="2400" spc="-5" dirty="0">
                <a:latin typeface="Times New Roman"/>
                <a:cs typeface="Times New Roman"/>
              </a:rPr>
              <a:t> </a:t>
            </a:r>
            <a:r>
              <a:rPr sz="2400" spc="145" dirty="0">
                <a:latin typeface="Times New Roman"/>
                <a:cs typeface="Times New Roman"/>
              </a:rPr>
              <a:t>the</a:t>
            </a:r>
            <a:r>
              <a:rPr sz="2400" spc="-70" dirty="0">
                <a:latin typeface="Times New Roman"/>
                <a:cs typeface="Times New Roman"/>
              </a:rPr>
              <a:t> </a:t>
            </a:r>
            <a:r>
              <a:rPr sz="2400" spc="30" dirty="0">
                <a:latin typeface="Times New Roman"/>
                <a:cs typeface="Times New Roman"/>
              </a:rPr>
              <a:t>full</a:t>
            </a:r>
            <a:r>
              <a:rPr sz="2400" spc="-75" dirty="0">
                <a:latin typeface="Times New Roman"/>
                <a:cs typeface="Times New Roman"/>
              </a:rPr>
              <a:t> </a:t>
            </a:r>
            <a:r>
              <a:rPr sz="2400" spc="65" dirty="0">
                <a:latin typeface="Times New Roman"/>
                <a:cs typeface="Times New Roman"/>
              </a:rPr>
              <a:t>capabilities</a:t>
            </a:r>
            <a:r>
              <a:rPr sz="2400" spc="-120" dirty="0">
                <a:latin typeface="Times New Roman"/>
                <a:cs typeface="Times New Roman"/>
              </a:rPr>
              <a:t> </a:t>
            </a:r>
            <a:r>
              <a:rPr sz="2400" spc="20" dirty="0">
                <a:latin typeface="Times New Roman"/>
                <a:cs typeface="Times New Roman"/>
              </a:rPr>
              <a:t>of</a:t>
            </a:r>
            <a:r>
              <a:rPr sz="2400" spc="30" dirty="0">
                <a:latin typeface="Times New Roman"/>
                <a:cs typeface="Times New Roman"/>
              </a:rPr>
              <a:t> </a:t>
            </a:r>
            <a:r>
              <a:rPr sz="2400" spc="145" dirty="0">
                <a:latin typeface="Times New Roman"/>
                <a:cs typeface="Times New Roman"/>
              </a:rPr>
              <a:t>the</a:t>
            </a:r>
            <a:r>
              <a:rPr sz="2400" spc="-114" dirty="0">
                <a:latin typeface="Times New Roman"/>
                <a:cs typeface="Times New Roman"/>
              </a:rPr>
              <a:t> </a:t>
            </a:r>
            <a:r>
              <a:rPr sz="2400" spc="70" dirty="0">
                <a:latin typeface="Times New Roman"/>
                <a:cs typeface="Times New Roman"/>
              </a:rPr>
              <a:t>system</a:t>
            </a:r>
            <a:endParaRPr sz="2400">
              <a:latin typeface="Times New Roman"/>
              <a:cs typeface="Times New Roman"/>
            </a:endParaRPr>
          </a:p>
          <a:p>
            <a:pPr marL="652780" marR="728345" lvl="1" indent="-247015">
              <a:lnSpc>
                <a:spcPts val="2300"/>
              </a:lnSpc>
              <a:spcBef>
                <a:spcPts val="270"/>
              </a:spcBef>
              <a:buClr>
                <a:srgbClr val="0E6EC5"/>
              </a:buClr>
              <a:buSzPct val="85416"/>
              <a:buFont typeface="Arial"/>
              <a:buChar char=""/>
              <a:tabLst>
                <a:tab pos="653415" algn="l"/>
              </a:tabLst>
            </a:pPr>
            <a:r>
              <a:rPr sz="2400" spc="80" dirty="0">
                <a:latin typeface="Times New Roman"/>
                <a:cs typeface="Times New Roman"/>
              </a:rPr>
              <a:t>knowing</a:t>
            </a:r>
            <a:r>
              <a:rPr sz="2400" spc="-5" dirty="0">
                <a:latin typeface="Times New Roman"/>
                <a:cs typeface="Times New Roman"/>
              </a:rPr>
              <a:t> </a:t>
            </a:r>
            <a:r>
              <a:rPr sz="2400" spc="145" dirty="0">
                <a:latin typeface="Times New Roman"/>
                <a:cs typeface="Times New Roman"/>
              </a:rPr>
              <a:t>the</a:t>
            </a:r>
            <a:r>
              <a:rPr sz="2400" spc="-95" dirty="0">
                <a:latin typeface="Times New Roman"/>
                <a:cs typeface="Times New Roman"/>
              </a:rPr>
              <a:t> </a:t>
            </a:r>
            <a:r>
              <a:rPr sz="2400" spc="100" dirty="0">
                <a:latin typeface="Times New Roman"/>
                <a:cs typeface="Times New Roman"/>
              </a:rPr>
              <a:t>required</a:t>
            </a:r>
            <a:r>
              <a:rPr sz="2400" spc="-75" dirty="0">
                <a:latin typeface="Times New Roman"/>
                <a:cs typeface="Times New Roman"/>
              </a:rPr>
              <a:t> </a:t>
            </a:r>
            <a:r>
              <a:rPr sz="2400" spc="80" dirty="0">
                <a:latin typeface="Times New Roman"/>
                <a:cs typeface="Times New Roman"/>
              </a:rPr>
              <a:t>changes</a:t>
            </a:r>
            <a:r>
              <a:rPr sz="2400" spc="-95" dirty="0">
                <a:latin typeface="Times New Roman"/>
                <a:cs typeface="Times New Roman"/>
              </a:rPr>
              <a:t> </a:t>
            </a:r>
            <a:r>
              <a:rPr sz="2400" spc="105" dirty="0">
                <a:latin typeface="Times New Roman"/>
                <a:cs typeface="Times New Roman"/>
              </a:rPr>
              <a:t>or</a:t>
            </a:r>
            <a:r>
              <a:rPr sz="2400" spc="-95" dirty="0">
                <a:latin typeface="Times New Roman"/>
                <a:cs typeface="Times New Roman"/>
              </a:rPr>
              <a:t> </a:t>
            </a:r>
            <a:r>
              <a:rPr sz="2400" spc="145" dirty="0">
                <a:latin typeface="Times New Roman"/>
                <a:cs typeface="Times New Roman"/>
              </a:rPr>
              <a:t>the</a:t>
            </a:r>
            <a:r>
              <a:rPr sz="2400" spc="-125" dirty="0">
                <a:latin typeface="Times New Roman"/>
                <a:cs typeface="Times New Roman"/>
              </a:rPr>
              <a:t> </a:t>
            </a:r>
            <a:r>
              <a:rPr sz="2400" spc="75" dirty="0">
                <a:latin typeface="Times New Roman"/>
                <a:cs typeface="Times New Roman"/>
              </a:rPr>
              <a:t>additional  </a:t>
            </a:r>
            <a:r>
              <a:rPr sz="2400" spc="110" dirty="0">
                <a:latin typeface="Times New Roman"/>
                <a:cs typeface="Times New Roman"/>
              </a:rPr>
              <a:t>requirements</a:t>
            </a:r>
            <a:endParaRPr sz="2400">
              <a:latin typeface="Times New Roman"/>
              <a:cs typeface="Times New Roman"/>
            </a:endParaRPr>
          </a:p>
          <a:p>
            <a:pPr marL="652780" lvl="1" indent="-247015">
              <a:lnSpc>
                <a:spcPts val="1985"/>
              </a:lnSpc>
              <a:buClr>
                <a:srgbClr val="0E6EC5"/>
              </a:buClr>
              <a:buSzPct val="85416"/>
              <a:buFont typeface="Arial"/>
              <a:buChar char=""/>
              <a:tabLst>
                <a:tab pos="653415" algn="l"/>
              </a:tabLst>
            </a:pPr>
            <a:r>
              <a:rPr sz="2400" spc="85" dirty="0">
                <a:latin typeface="Times New Roman"/>
                <a:cs typeface="Times New Roman"/>
              </a:rPr>
              <a:t>studying </a:t>
            </a:r>
            <a:r>
              <a:rPr sz="2400" spc="145" dirty="0">
                <a:latin typeface="Times New Roman"/>
                <a:cs typeface="Times New Roman"/>
              </a:rPr>
              <a:t>the</a:t>
            </a:r>
            <a:r>
              <a:rPr sz="2400" spc="-204" dirty="0">
                <a:latin typeface="Times New Roman"/>
                <a:cs typeface="Times New Roman"/>
              </a:rPr>
              <a:t> </a:t>
            </a:r>
            <a:r>
              <a:rPr sz="2400" spc="95" dirty="0">
                <a:latin typeface="Times New Roman"/>
                <a:cs typeface="Times New Roman"/>
              </a:rPr>
              <a:t>performance</a:t>
            </a:r>
            <a:endParaRPr sz="2400">
              <a:latin typeface="Times New Roman"/>
              <a:cs typeface="Times New Roman"/>
            </a:endParaRPr>
          </a:p>
          <a:p>
            <a:pPr marL="285750" indent="-273050">
              <a:lnSpc>
                <a:spcPts val="2740"/>
              </a:lnSpc>
              <a:buClr>
                <a:srgbClr val="0AD0D9"/>
              </a:buClr>
              <a:buSzPct val="94642"/>
              <a:buFont typeface="Arial"/>
              <a:buChar char=""/>
              <a:tabLst>
                <a:tab pos="286385" algn="l"/>
              </a:tabLst>
            </a:pPr>
            <a:r>
              <a:rPr sz="2800" b="1" spc="-180" dirty="0">
                <a:latin typeface="Georgia"/>
                <a:cs typeface="Georgia"/>
              </a:rPr>
              <a:t>Major </a:t>
            </a:r>
            <a:r>
              <a:rPr sz="2800" b="1" spc="-145" dirty="0">
                <a:latin typeface="Georgia"/>
                <a:cs typeface="Georgia"/>
              </a:rPr>
              <a:t>change </a:t>
            </a:r>
            <a:r>
              <a:rPr sz="2800" spc="125" dirty="0">
                <a:latin typeface="Times New Roman"/>
                <a:cs typeface="Times New Roman"/>
              </a:rPr>
              <a:t>during </a:t>
            </a:r>
            <a:r>
              <a:rPr sz="2800" spc="170" dirty="0">
                <a:latin typeface="Times New Roman"/>
                <a:cs typeface="Times New Roman"/>
              </a:rPr>
              <a:t>the</a:t>
            </a:r>
            <a:r>
              <a:rPr sz="2800" spc="-204" dirty="0">
                <a:latin typeface="Times New Roman"/>
                <a:cs typeface="Times New Roman"/>
              </a:rPr>
              <a:t> </a:t>
            </a:r>
            <a:r>
              <a:rPr sz="2800" spc="30" dirty="0">
                <a:latin typeface="Times New Roman"/>
                <a:cs typeface="Times New Roman"/>
              </a:rPr>
              <a:t>review:</a:t>
            </a:r>
            <a:endParaRPr sz="2800">
              <a:latin typeface="Times New Roman"/>
              <a:cs typeface="Times New Roman"/>
            </a:endParaRPr>
          </a:p>
          <a:p>
            <a:pPr marL="652780" marR="5080" lvl="1" indent="-247015">
              <a:lnSpc>
                <a:spcPct val="80000"/>
              </a:lnSpc>
              <a:spcBef>
                <a:spcPts val="300"/>
              </a:spcBef>
              <a:buClr>
                <a:srgbClr val="0E6EC5"/>
              </a:buClr>
              <a:buSzPct val="85416"/>
              <a:buFont typeface="Arial"/>
              <a:buChar char=""/>
              <a:tabLst>
                <a:tab pos="653415" algn="l"/>
              </a:tabLst>
            </a:pPr>
            <a:r>
              <a:rPr sz="2400" spc="-20" dirty="0">
                <a:latin typeface="Times New Roman"/>
                <a:cs typeface="Times New Roman"/>
              </a:rPr>
              <a:t>If </a:t>
            </a:r>
            <a:r>
              <a:rPr sz="2400" spc="85" dirty="0">
                <a:latin typeface="Times New Roman"/>
                <a:cs typeface="Times New Roman"/>
              </a:rPr>
              <a:t>a </a:t>
            </a:r>
            <a:r>
              <a:rPr sz="2400" spc="90" dirty="0">
                <a:latin typeface="Times New Roman"/>
                <a:cs typeface="Times New Roman"/>
              </a:rPr>
              <a:t>major change </a:t>
            </a:r>
            <a:r>
              <a:rPr sz="2400" spc="120" dirty="0">
                <a:latin typeface="Times New Roman"/>
                <a:cs typeface="Times New Roman"/>
              </a:rPr>
              <a:t>to </a:t>
            </a:r>
            <a:r>
              <a:rPr sz="2400" spc="85" dirty="0">
                <a:latin typeface="Times New Roman"/>
                <a:cs typeface="Times New Roman"/>
              </a:rPr>
              <a:t>a </a:t>
            </a:r>
            <a:r>
              <a:rPr sz="2400" spc="70" dirty="0">
                <a:latin typeface="Times New Roman"/>
                <a:cs typeface="Times New Roman"/>
              </a:rPr>
              <a:t>system </a:t>
            </a:r>
            <a:r>
              <a:rPr sz="2400" spc="20" dirty="0">
                <a:latin typeface="Times New Roman"/>
                <a:cs typeface="Times New Roman"/>
              </a:rPr>
              <a:t>is </a:t>
            </a:r>
            <a:r>
              <a:rPr sz="2400" spc="110" dirty="0">
                <a:latin typeface="Times New Roman"/>
                <a:cs typeface="Times New Roman"/>
              </a:rPr>
              <a:t>needed, </a:t>
            </a:r>
            <a:r>
              <a:rPr sz="2400" spc="85" dirty="0">
                <a:latin typeface="Times New Roman"/>
                <a:cs typeface="Times New Roman"/>
              </a:rPr>
              <a:t>a </a:t>
            </a:r>
            <a:r>
              <a:rPr sz="2400" spc="95" dirty="0">
                <a:latin typeface="Times New Roman"/>
                <a:cs typeface="Times New Roman"/>
              </a:rPr>
              <a:t>new  </a:t>
            </a:r>
            <a:r>
              <a:rPr sz="2400" spc="85" dirty="0">
                <a:latin typeface="Times New Roman"/>
                <a:cs typeface="Times New Roman"/>
              </a:rPr>
              <a:t>project</a:t>
            </a:r>
            <a:r>
              <a:rPr sz="2400" spc="-50" dirty="0">
                <a:latin typeface="Times New Roman"/>
                <a:cs typeface="Times New Roman"/>
              </a:rPr>
              <a:t> </a:t>
            </a:r>
            <a:r>
              <a:rPr sz="2400" spc="60" dirty="0">
                <a:latin typeface="Times New Roman"/>
                <a:cs typeface="Times New Roman"/>
              </a:rPr>
              <a:t>may</a:t>
            </a:r>
            <a:r>
              <a:rPr sz="2400" spc="-80" dirty="0">
                <a:latin typeface="Times New Roman"/>
                <a:cs typeface="Times New Roman"/>
              </a:rPr>
              <a:t> </a:t>
            </a:r>
            <a:r>
              <a:rPr sz="2400" spc="50" dirty="0">
                <a:latin typeface="Times New Roman"/>
                <a:cs typeface="Times New Roman"/>
              </a:rPr>
              <a:t>have</a:t>
            </a:r>
            <a:r>
              <a:rPr sz="2400" spc="-85" dirty="0">
                <a:latin typeface="Times New Roman"/>
                <a:cs typeface="Times New Roman"/>
              </a:rPr>
              <a:t> </a:t>
            </a:r>
            <a:r>
              <a:rPr sz="2400" spc="120" dirty="0">
                <a:latin typeface="Times New Roman"/>
                <a:cs typeface="Times New Roman"/>
              </a:rPr>
              <a:t>to</a:t>
            </a:r>
            <a:r>
              <a:rPr sz="2400" spc="-55" dirty="0">
                <a:latin typeface="Times New Roman"/>
                <a:cs typeface="Times New Roman"/>
              </a:rPr>
              <a:t> </a:t>
            </a:r>
            <a:r>
              <a:rPr sz="2400" spc="105" dirty="0">
                <a:latin typeface="Times New Roman"/>
                <a:cs typeface="Times New Roman"/>
              </a:rPr>
              <a:t>be</a:t>
            </a:r>
            <a:r>
              <a:rPr sz="2400" spc="-105" dirty="0">
                <a:latin typeface="Times New Roman"/>
                <a:cs typeface="Times New Roman"/>
              </a:rPr>
              <a:t> </a:t>
            </a:r>
            <a:r>
              <a:rPr sz="2400" spc="100" dirty="0">
                <a:latin typeface="Times New Roman"/>
                <a:cs typeface="Times New Roman"/>
              </a:rPr>
              <a:t>set</a:t>
            </a:r>
            <a:r>
              <a:rPr sz="2400" spc="-90" dirty="0">
                <a:latin typeface="Times New Roman"/>
                <a:cs typeface="Times New Roman"/>
              </a:rPr>
              <a:t> </a:t>
            </a:r>
            <a:r>
              <a:rPr sz="2400" spc="150" dirty="0">
                <a:latin typeface="Times New Roman"/>
                <a:cs typeface="Times New Roman"/>
              </a:rPr>
              <a:t>up</a:t>
            </a:r>
            <a:r>
              <a:rPr sz="2400" spc="-90" dirty="0">
                <a:latin typeface="Times New Roman"/>
                <a:cs typeface="Times New Roman"/>
              </a:rPr>
              <a:t> </a:t>
            </a:r>
            <a:r>
              <a:rPr sz="2400" spc="120" dirty="0">
                <a:latin typeface="Times New Roman"/>
                <a:cs typeface="Times New Roman"/>
              </a:rPr>
              <a:t>to</a:t>
            </a:r>
            <a:r>
              <a:rPr sz="2400" spc="-110" dirty="0">
                <a:latin typeface="Times New Roman"/>
                <a:cs typeface="Times New Roman"/>
              </a:rPr>
              <a:t> </a:t>
            </a:r>
            <a:r>
              <a:rPr sz="2400" spc="65" dirty="0">
                <a:latin typeface="Times New Roman"/>
                <a:cs typeface="Times New Roman"/>
              </a:rPr>
              <a:t>carry</a:t>
            </a:r>
            <a:r>
              <a:rPr sz="2400" spc="-125" dirty="0">
                <a:latin typeface="Times New Roman"/>
                <a:cs typeface="Times New Roman"/>
              </a:rPr>
              <a:t> </a:t>
            </a:r>
            <a:r>
              <a:rPr sz="2400" spc="145" dirty="0">
                <a:latin typeface="Times New Roman"/>
                <a:cs typeface="Times New Roman"/>
              </a:rPr>
              <a:t>out</a:t>
            </a:r>
            <a:r>
              <a:rPr sz="2400" spc="-80" dirty="0">
                <a:latin typeface="Times New Roman"/>
                <a:cs typeface="Times New Roman"/>
              </a:rPr>
              <a:t> </a:t>
            </a:r>
            <a:r>
              <a:rPr sz="2400" spc="145" dirty="0">
                <a:latin typeface="Times New Roman"/>
                <a:cs typeface="Times New Roman"/>
              </a:rPr>
              <a:t>the</a:t>
            </a:r>
            <a:r>
              <a:rPr sz="2400" spc="-110" dirty="0">
                <a:latin typeface="Times New Roman"/>
                <a:cs typeface="Times New Roman"/>
              </a:rPr>
              <a:t> </a:t>
            </a:r>
            <a:r>
              <a:rPr sz="2400" spc="75" dirty="0">
                <a:latin typeface="Times New Roman"/>
                <a:cs typeface="Times New Roman"/>
              </a:rPr>
              <a:t>change.</a:t>
            </a:r>
            <a:endParaRPr sz="2400">
              <a:latin typeface="Times New Roman"/>
              <a:cs typeface="Times New Roman"/>
            </a:endParaRPr>
          </a:p>
          <a:p>
            <a:pPr marL="652780" marR="174625" lvl="1" indent="-247015">
              <a:lnSpc>
                <a:spcPct val="80000"/>
              </a:lnSpc>
              <a:buClr>
                <a:srgbClr val="0E6EC5"/>
              </a:buClr>
              <a:buSzPct val="85416"/>
              <a:buFont typeface="Arial"/>
              <a:buChar char=""/>
              <a:tabLst>
                <a:tab pos="653415" algn="l"/>
              </a:tabLst>
            </a:pPr>
            <a:r>
              <a:rPr sz="2400" spc="45" dirty="0">
                <a:latin typeface="Times New Roman"/>
                <a:cs typeface="Times New Roman"/>
              </a:rPr>
              <a:t>New</a:t>
            </a:r>
            <a:r>
              <a:rPr sz="2400" spc="-75" dirty="0">
                <a:latin typeface="Times New Roman"/>
                <a:cs typeface="Times New Roman"/>
              </a:rPr>
              <a:t> </a:t>
            </a:r>
            <a:r>
              <a:rPr sz="2400" spc="85" dirty="0">
                <a:latin typeface="Times New Roman"/>
                <a:cs typeface="Times New Roman"/>
              </a:rPr>
              <a:t>project</a:t>
            </a:r>
            <a:r>
              <a:rPr sz="2400" spc="-105" dirty="0">
                <a:latin typeface="Times New Roman"/>
                <a:cs typeface="Times New Roman"/>
              </a:rPr>
              <a:t> </a:t>
            </a:r>
            <a:r>
              <a:rPr sz="2400" spc="10" dirty="0">
                <a:latin typeface="Times New Roman"/>
                <a:cs typeface="Times New Roman"/>
              </a:rPr>
              <a:t>will</a:t>
            </a:r>
            <a:r>
              <a:rPr sz="2400" spc="-25" dirty="0">
                <a:latin typeface="Times New Roman"/>
                <a:cs typeface="Times New Roman"/>
              </a:rPr>
              <a:t> </a:t>
            </a:r>
            <a:r>
              <a:rPr sz="2400" spc="160" dirty="0">
                <a:latin typeface="Times New Roman"/>
                <a:cs typeface="Times New Roman"/>
              </a:rPr>
              <a:t>then</a:t>
            </a:r>
            <a:r>
              <a:rPr sz="2400" spc="-80" dirty="0">
                <a:latin typeface="Times New Roman"/>
                <a:cs typeface="Times New Roman"/>
              </a:rPr>
              <a:t> </a:t>
            </a:r>
            <a:r>
              <a:rPr sz="2400" spc="90" dirty="0">
                <a:latin typeface="Times New Roman"/>
                <a:cs typeface="Times New Roman"/>
              </a:rPr>
              <a:t>proceed</a:t>
            </a:r>
            <a:r>
              <a:rPr sz="2400" spc="-15" dirty="0">
                <a:latin typeface="Times New Roman"/>
                <a:cs typeface="Times New Roman"/>
              </a:rPr>
              <a:t> </a:t>
            </a:r>
            <a:r>
              <a:rPr sz="2400" spc="125" dirty="0">
                <a:latin typeface="Times New Roman"/>
                <a:cs typeface="Times New Roman"/>
              </a:rPr>
              <a:t>through</a:t>
            </a:r>
            <a:r>
              <a:rPr sz="2400" spc="-90" dirty="0">
                <a:latin typeface="Times New Roman"/>
                <a:cs typeface="Times New Roman"/>
              </a:rPr>
              <a:t> </a:t>
            </a:r>
            <a:r>
              <a:rPr sz="2400" spc="30" dirty="0">
                <a:latin typeface="Times New Roman"/>
                <a:cs typeface="Times New Roman"/>
              </a:rPr>
              <a:t>all</a:t>
            </a:r>
            <a:r>
              <a:rPr sz="2400" spc="-75" dirty="0">
                <a:latin typeface="Times New Roman"/>
                <a:cs typeface="Times New Roman"/>
              </a:rPr>
              <a:t> </a:t>
            </a:r>
            <a:r>
              <a:rPr sz="2400" spc="50" dirty="0">
                <a:latin typeface="Times New Roman"/>
                <a:cs typeface="Times New Roman"/>
              </a:rPr>
              <a:t>above</a:t>
            </a:r>
            <a:r>
              <a:rPr sz="2400" spc="-40" dirty="0">
                <a:latin typeface="Times New Roman"/>
                <a:cs typeface="Times New Roman"/>
              </a:rPr>
              <a:t> </a:t>
            </a:r>
            <a:r>
              <a:rPr sz="2400" spc="-80" dirty="0">
                <a:latin typeface="Times New Roman"/>
                <a:cs typeface="Times New Roman"/>
              </a:rPr>
              <a:t>life  </a:t>
            </a:r>
            <a:r>
              <a:rPr sz="2400" spc="10" dirty="0">
                <a:latin typeface="Times New Roman"/>
                <a:cs typeface="Times New Roman"/>
              </a:rPr>
              <a:t>cycle</a:t>
            </a:r>
            <a:r>
              <a:rPr sz="2400" spc="-85" dirty="0">
                <a:latin typeface="Times New Roman"/>
                <a:cs typeface="Times New Roman"/>
              </a:rPr>
              <a:t> </a:t>
            </a:r>
            <a:r>
              <a:rPr sz="2400" spc="75" dirty="0">
                <a:latin typeface="Times New Roman"/>
                <a:cs typeface="Times New Roman"/>
              </a:rPr>
              <a:t>phases.</a:t>
            </a:r>
            <a:endParaRPr sz="2400">
              <a:latin typeface="Times New Roman"/>
              <a:cs typeface="Times New Roman"/>
            </a:endParaRPr>
          </a:p>
        </p:txBody>
      </p:sp>
    </p:spTree>
    <p:extLst>
      <p:ext uri="{BB962C8B-B14F-4D97-AF65-F5344CB8AC3E}">
        <p14:creationId xmlns:p14="http://schemas.microsoft.com/office/powerpoint/2010/main" val="1758730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25D7-D486-47AC-8C8F-A53A5B9E8CF0}"/>
              </a:ext>
            </a:extLst>
          </p:cNvPr>
          <p:cNvSpPr>
            <a:spLocks noGrp="1"/>
          </p:cNvSpPr>
          <p:nvPr>
            <p:ph type="title"/>
          </p:nvPr>
        </p:nvSpPr>
        <p:spPr/>
        <p:txBody>
          <a:bodyPr/>
          <a:lstStyle/>
          <a:p>
            <a:r>
              <a:rPr lang="en-US" dirty="0"/>
              <a:t>Types of changes</a:t>
            </a:r>
          </a:p>
        </p:txBody>
      </p:sp>
      <p:sp>
        <p:nvSpPr>
          <p:cNvPr id="3" name="Content Placeholder 2">
            <a:extLst>
              <a:ext uri="{FF2B5EF4-FFF2-40B4-BE49-F238E27FC236}">
                <a16:creationId xmlns:a16="http://schemas.microsoft.com/office/drawing/2014/main" id="{36867947-ABD0-49EB-AEB2-B8BF422EF15C}"/>
              </a:ext>
            </a:extLst>
          </p:cNvPr>
          <p:cNvSpPr>
            <a:spLocks noGrp="1"/>
          </p:cNvSpPr>
          <p:nvPr>
            <p:ph idx="1"/>
          </p:nvPr>
        </p:nvSpPr>
        <p:spPr/>
        <p:txBody>
          <a:bodyPr>
            <a:normAutofit lnSpcReduction="10000"/>
          </a:bodyPr>
          <a:lstStyle/>
          <a:p>
            <a:r>
              <a:rPr lang="en-US" sz="3200" b="1" dirty="0"/>
              <a:t>Corrective</a:t>
            </a:r>
            <a:r>
              <a:rPr lang="en-US" dirty="0"/>
              <a:t> : Correctness of new bugs found</a:t>
            </a:r>
          </a:p>
          <a:p>
            <a:r>
              <a:rPr lang="en-US" sz="3600" b="1" dirty="0"/>
              <a:t>Adaptive</a:t>
            </a:r>
            <a:r>
              <a:rPr lang="en-US" dirty="0"/>
              <a:t> : system adjustments to environmental changes (upgrade)</a:t>
            </a:r>
          </a:p>
          <a:p>
            <a:r>
              <a:rPr lang="en-US" dirty="0"/>
              <a:t>Adjustments for the user’s changing needs</a:t>
            </a:r>
          </a:p>
          <a:p>
            <a:r>
              <a:rPr lang="en-US" b="1" dirty="0"/>
              <a:t>Preventative Maintenance</a:t>
            </a:r>
          </a:p>
          <a:p>
            <a:r>
              <a:rPr lang="en-US" dirty="0"/>
              <a:t>Preventive maintenance is the modification of software to detect and correct software errors before they take effect.</a:t>
            </a:r>
          </a:p>
          <a:p>
            <a:r>
              <a:rPr lang="en-US" sz="3600" b="1" dirty="0"/>
              <a:t>Perfective :</a:t>
            </a:r>
            <a:r>
              <a:rPr lang="en-US" dirty="0"/>
              <a:t> changes to use better techniques when they become available</a:t>
            </a:r>
          </a:p>
        </p:txBody>
      </p:sp>
    </p:spTree>
    <p:extLst>
      <p:ext uri="{BB962C8B-B14F-4D97-AF65-F5344CB8AC3E}">
        <p14:creationId xmlns:p14="http://schemas.microsoft.com/office/powerpoint/2010/main" val="2640326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Environments in Software Development</a:t>
            </a:r>
            <a:br>
              <a:rPr lang="en-US" dirty="0"/>
            </a:br>
            <a:r>
              <a:rPr lang="en-US" dirty="0"/>
              <a:t>(DTAP)</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3443287" y="1449238"/>
            <a:ext cx="5890494" cy="4899803"/>
          </a:xfrm>
          <a:prstGeom prst="rect">
            <a:avLst/>
          </a:prstGeom>
        </p:spPr>
      </p:pic>
    </p:spTree>
    <p:extLst>
      <p:ext uri="{BB962C8B-B14F-4D97-AF65-F5344CB8AC3E}">
        <p14:creationId xmlns:p14="http://schemas.microsoft.com/office/powerpoint/2010/main" val="626527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014D-1294-4F69-963F-3938F031A180}"/>
              </a:ext>
            </a:extLst>
          </p:cNvPr>
          <p:cNvSpPr>
            <a:spLocks noGrp="1"/>
          </p:cNvSpPr>
          <p:nvPr>
            <p:ph type="title"/>
          </p:nvPr>
        </p:nvSpPr>
        <p:spPr/>
        <p:txBody>
          <a:bodyPr/>
          <a:lstStyle/>
          <a:p>
            <a:r>
              <a:rPr lang="en-US" dirty="0"/>
              <a:t>Scenario 1</a:t>
            </a:r>
          </a:p>
        </p:txBody>
      </p:sp>
      <p:pic>
        <p:nvPicPr>
          <p:cNvPr id="5" name="Content Placeholder 4">
            <a:extLst>
              <a:ext uri="{FF2B5EF4-FFF2-40B4-BE49-F238E27FC236}">
                <a16:creationId xmlns:a16="http://schemas.microsoft.com/office/drawing/2014/main" id="{6A1B6D99-BE53-443E-AB5C-E8D90FCB9EBA}"/>
              </a:ext>
            </a:extLst>
          </p:cNvPr>
          <p:cNvPicPr>
            <a:picLocks noGrp="1" noChangeAspect="1"/>
          </p:cNvPicPr>
          <p:nvPr>
            <p:ph idx="1"/>
          </p:nvPr>
        </p:nvPicPr>
        <p:blipFill>
          <a:blip r:embed="rId3"/>
          <a:stretch>
            <a:fillRect/>
          </a:stretch>
        </p:blipFill>
        <p:spPr>
          <a:xfrm>
            <a:off x="3140016" y="2139351"/>
            <a:ext cx="6659592" cy="3536830"/>
          </a:xfrm>
        </p:spPr>
      </p:pic>
    </p:spTree>
    <p:extLst>
      <p:ext uri="{BB962C8B-B14F-4D97-AF65-F5344CB8AC3E}">
        <p14:creationId xmlns:p14="http://schemas.microsoft.com/office/powerpoint/2010/main" val="683522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2</a:t>
            </a:r>
          </a:p>
        </p:txBody>
      </p:sp>
      <p:pic>
        <p:nvPicPr>
          <p:cNvPr id="5" name="Content Placeholder 4">
            <a:extLst>
              <a:ext uri="{FF2B5EF4-FFF2-40B4-BE49-F238E27FC236}">
                <a16:creationId xmlns:a16="http://schemas.microsoft.com/office/drawing/2014/main" id="{41820CBB-5073-4367-9A94-F20CFADAF7C8}"/>
              </a:ext>
            </a:extLst>
          </p:cNvPr>
          <p:cNvPicPr>
            <a:picLocks noGrp="1" noChangeAspect="1"/>
          </p:cNvPicPr>
          <p:nvPr>
            <p:ph idx="1"/>
          </p:nvPr>
        </p:nvPicPr>
        <p:blipFill>
          <a:blip r:embed="rId3"/>
          <a:stretch>
            <a:fillRect/>
          </a:stretch>
        </p:blipFill>
        <p:spPr>
          <a:xfrm>
            <a:off x="2484407" y="1949570"/>
            <a:ext cx="7004649" cy="3916392"/>
          </a:xfrm>
        </p:spPr>
      </p:pic>
    </p:spTree>
    <p:extLst>
      <p:ext uri="{BB962C8B-B14F-4D97-AF65-F5344CB8AC3E}">
        <p14:creationId xmlns:p14="http://schemas.microsoft.com/office/powerpoint/2010/main" val="4208649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678-D68C-4AAA-9729-528F86F75869}"/>
              </a:ext>
            </a:extLst>
          </p:cNvPr>
          <p:cNvSpPr>
            <a:spLocks noGrp="1"/>
          </p:cNvSpPr>
          <p:nvPr>
            <p:ph type="title"/>
          </p:nvPr>
        </p:nvSpPr>
        <p:spPr/>
        <p:txBody>
          <a:bodyPr/>
          <a:lstStyle/>
          <a:p>
            <a:r>
              <a:rPr lang="en-US" dirty="0"/>
              <a:t>Scenario 3</a:t>
            </a:r>
          </a:p>
        </p:txBody>
      </p:sp>
      <p:pic>
        <p:nvPicPr>
          <p:cNvPr id="5" name="Content Placeholder 4">
            <a:extLst>
              <a:ext uri="{FF2B5EF4-FFF2-40B4-BE49-F238E27FC236}">
                <a16:creationId xmlns:a16="http://schemas.microsoft.com/office/drawing/2014/main" id="{57B73CDB-3088-49D0-B639-C843B8FF4BC1}"/>
              </a:ext>
            </a:extLst>
          </p:cNvPr>
          <p:cNvPicPr>
            <a:picLocks noGrp="1" noChangeAspect="1"/>
          </p:cNvPicPr>
          <p:nvPr>
            <p:ph idx="1"/>
          </p:nvPr>
        </p:nvPicPr>
        <p:blipFill>
          <a:blip r:embed="rId3"/>
          <a:stretch>
            <a:fillRect/>
          </a:stretch>
        </p:blipFill>
        <p:spPr>
          <a:xfrm>
            <a:off x="2674189" y="2242868"/>
            <a:ext cx="6676845" cy="3536829"/>
          </a:xfrm>
        </p:spPr>
      </p:pic>
    </p:spTree>
    <p:extLst>
      <p:ext uri="{BB962C8B-B14F-4D97-AF65-F5344CB8AC3E}">
        <p14:creationId xmlns:p14="http://schemas.microsoft.com/office/powerpoint/2010/main" val="1525338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5CE2-6516-4254-B0DC-B27EFD11D2A3}"/>
              </a:ext>
            </a:extLst>
          </p:cNvPr>
          <p:cNvSpPr>
            <a:spLocks noGrp="1"/>
          </p:cNvSpPr>
          <p:nvPr>
            <p:ph type="title"/>
          </p:nvPr>
        </p:nvSpPr>
        <p:spPr/>
        <p:txBody>
          <a:bodyPr/>
          <a:lstStyle/>
          <a:p>
            <a:r>
              <a:rPr lang="en-US" dirty="0"/>
              <a:t>Scenario 4</a:t>
            </a:r>
          </a:p>
        </p:txBody>
      </p:sp>
      <p:pic>
        <p:nvPicPr>
          <p:cNvPr id="5" name="Content Placeholder 4">
            <a:extLst>
              <a:ext uri="{FF2B5EF4-FFF2-40B4-BE49-F238E27FC236}">
                <a16:creationId xmlns:a16="http://schemas.microsoft.com/office/drawing/2014/main" id="{0932CDA1-1F95-4785-A51E-8A42E47829B8}"/>
              </a:ext>
            </a:extLst>
          </p:cNvPr>
          <p:cNvPicPr>
            <a:picLocks noGrp="1" noChangeAspect="1"/>
          </p:cNvPicPr>
          <p:nvPr>
            <p:ph idx="1"/>
          </p:nvPr>
        </p:nvPicPr>
        <p:blipFill>
          <a:blip r:embed="rId3"/>
          <a:stretch>
            <a:fillRect/>
          </a:stretch>
        </p:blipFill>
        <p:spPr>
          <a:xfrm>
            <a:off x="2639683" y="2260121"/>
            <a:ext cx="6694098" cy="3329796"/>
          </a:xfrm>
        </p:spPr>
      </p:pic>
    </p:spTree>
    <p:extLst>
      <p:ext uri="{BB962C8B-B14F-4D97-AF65-F5344CB8AC3E}">
        <p14:creationId xmlns:p14="http://schemas.microsoft.com/office/powerpoint/2010/main" val="3728298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Project Roles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Get the right people. Then no matter what all else you might do wrong after that, the people will save you. That’s what management is all about. ”</a:t>
            </a:r>
            <a:br>
              <a:rPr lang="en-US" dirty="0"/>
            </a:br>
            <a:r>
              <a:rPr lang="en-US" i="1" dirty="0"/>
              <a:t>– Tom DeMarco</a:t>
            </a:r>
          </a:p>
          <a:p>
            <a:pPr marL="0" indent="0">
              <a:buNone/>
            </a:pPr>
            <a:r>
              <a:rPr lang="en-US" b="1" dirty="0"/>
              <a:t>PROJECT SPONSOR “</a:t>
            </a:r>
            <a:r>
              <a:rPr lang="en-US" dirty="0"/>
              <a:t>Unengaged sponsor sinks the ship</a:t>
            </a:r>
            <a:r>
              <a:rPr lang="en-US" b="1" dirty="0"/>
              <a:t>”</a:t>
            </a:r>
          </a:p>
          <a:p>
            <a:pPr marL="0" indent="0">
              <a:buNone/>
            </a:pPr>
            <a:r>
              <a:rPr lang="en-US" b="1" dirty="0"/>
              <a:t>SUBJECT MATTER EXPERTS (SME)</a:t>
            </a:r>
          </a:p>
          <a:p>
            <a:pPr marL="0" indent="0">
              <a:buNone/>
            </a:pPr>
            <a:r>
              <a:rPr lang="en-US" b="1" dirty="0"/>
              <a:t>PRODUCT OWNER</a:t>
            </a:r>
          </a:p>
          <a:p>
            <a:pPr marL="0" indent="0">
              <a:buNone/>
            </a:pPr>
            <a:r>
              <a:rPr lang="en-US" b="1" dirty="0"/>
              <a:t>PROJECT MANAGER (PM)</a:t>
            </a:r>
          </a:p>
          <a:p>
            <a:pPr marL="0" indent="0">
              <a:buNone/>
            </a:pPr>
            <a:r>
              <a:rPr lang="en-US" b="1" dirty="0"/>
              <a:t>Business Analyst</a:t>
            </a:r>
          </a:p>
          <a:p>
            <a:pPr marL="0" indent="0">
              <a:buNone/>
            </a:pPr>
            <a:r>
              <a:rPr lang="en-US" b="1" dirty="0"/>
              <a:t>TECHNICAL LEAD</a:t>
            </a:r>
          </a:p>
          <a:p>
            <a:pPr marL="0" indent="0">
              <a:buNone/>
            </a:pPr>
            <a:r>
              <a:rPr lang="en-US" b="1" dirty="0"/>
              <a:t>SOFTWARE DEVELOPERS</a:t>
            </a:r>
          </a:p>
          <a:p>
            <a:pPr marL="0" indent="0">
              <a:buNone/>
            </a:pPr>
            <a:r>
              <a:rPr lang="en-US" b="1" dirty="0"/>
              <a:t>SOFTWARE TESTERS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749533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OOP basic concept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754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OOP Concepts and Terms</a:t>
            </a:r>
            <a:endParaRPr lang="en-US" dirty="0"/>
          </a:p>
        </p:txBody>
      </p:sp>
      <p:sp>
        <p:nvSpPr>
          <p:cNvPr id="3" name="Content Placeholder 2"/>
          <p:cNvSpPr>
            <a:spLocks noGrp="1"/>
          </p:cNvSpPr>
          <p:nvPr>
            <p:ph idx="1"/>
          </p:nvPr>
        </p:nvSpPr>
        <p:spPr/>
        <p:txBody>
          <a:bodyPr/>
          <a:lstStyle/>
          <a:p>
            <a:pPr marL="0" indent="0">
              <a:buNone/>
            </a:pPr>
            <a:r>
              <a:rPr lang="en-US" dirty="0"/>
              <a:t>Let’s begin with an </a:t>
            </a:r>
            <a:r>
              <a:rPr lang="en-US" b="1" dirty="0"/>
              <a:t>object and class,</a:t>
            </a:r>
          </a:p>
          <a:p>
            <a:pPr marL="0" indent="0" algn="just">
              <a:buNone/>
            </a:pPr>
            <a:r>
              <a:rPr lang="en-US" dirty="0"/>
              <a:t>But before starting……  </a:t>
            </a:r>
          </a:p>
          <a:p>
            <a:pPr marL="0" indent="0" algn="just">
              <a:buNone/>
            </a:pPr>
            <a:r>
              <a:rPr lang="en-US" dirty="0"/>
              <a:t>Can anybody differentiate between OOP and Procedural Programming?</a:t>
            </a:r>
          </a:p>
        </p:txBody>
      </p:sp>
      <p:pic>
        <p:nvPicPr>
          <p:cNvPr id="2050" name="Picture 2" descr="Multi-Ethnic group of human hands holding question marks Stock Photo - Alam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42"/>
          <a:stretch/>
        </p:blipFill>
        <p:spPr bwMode="auto">
          <a:xfrm>
            <a:off x="7630136" y="3877408"/>
            <a:ext cx="3944815" cy="2365131"/>
          </a:xfrm>
          <a:prstGeom prst="wedgeRectCallou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8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a:t>
            </a:r>
          </a:p>
        </p:txBody>
      </p:sp>
      <p:pic>
        <p:nvPicPr>
          <p:cNvPr id="4" name="Content Placeholder 3"/>
          <p:cNvPicPr>
            <a:picLocks noGrp="1" noChangeAspect="1"/>
          </p:cNvPicPr>
          <p:nvPr>
            <p:ph idx="1"/>
          </p:nvPr>
        </p:nvPicPr>
        <p:blipFill>
          <a:blip r:embed="rId3"/>
          <a:stretch>
            <a:fillRect/>
          </a:stretch>
        </p:blipFill>
        <p:spPr>
          <a:xfrm>
            <a:off x="7452864" y="2482055"/>
            <a:ext cx="4152900" cy="2924175"/>
          </a:xfrm>
          <a:prstGeom prst="rect">
            <a:avLst/>
          </a:prstGeom>
        </p:spPr>
      </p:pic>
      <p:pic>
        <p:nvPicPr>
          <p:cNvPr id="5" name="Picture 4"/>
          <p:cNvPicPr>
            <a:picLocks noChangeAspect="1"/>
          </p:cNvPicPr>
          <p:nvPr/>
        </p:nvPicPr>
        <p:blipFill>
          <a:blip r:embed="rId4"/>
          <a:stretch>
            <a:fillRect/>
          </a:stretch>
        </p:blipFill>
        <p:spPr>
          <a:xfrm>
            <a:off x="1504995" y="2482055"/>
            <a:ext cx="5153025" cy="3038475"/>
          </a:xfrm>
          <a:prstGeom prst="rect">
            <a:avLst/>
          </a:prstGeom>
        </p:spPr>
      </p:pic>
    </p:spTree>
    <p:extLst>
      <p:ext uri="{BB962C8B-B14F-4D97-AF65-F5344CB8AC3E}">
        <p14:creationId xmlns:p14="http://schemas.microsoft.com/office/powerpoint/2010/main" val="1287077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Objects:</a:t>
            </a:r>
          </a:p>
        </p:txBody>
      </p:sp>
      <p:sp>
        <p:nvSpPr>
          <p:cNvPr id="9" name="Content Placeholder 8"/>
          <p:cNvSpPr>
            <a:spLocks noGrp="1"/>
          </p:cNvSpPr>
          <p:nvPr>
            <p:ph idx="1"/>
          </p:nvPr>
        </p:nvSpPr>
        <p:spPr/>
        <p:txBody>
          <a:bodyPr/>
          <a:lstStyle/>
          <a:p>
            <a:pPr marL="0" indent="0">
              <a:buNone/>
            </a:pPr>
            <a:r>
              <a:rPr lang="en-US" u="sng" dirty="0"/>
              <a:t>Activity: </a:t>
            </a:r>
          </a:p>
          <a:p>
            <a:pPr marL="0" indent="0">
              <a:buNone/>
            </a:pPr>
            <a:r>
              <a:rPr lang="en-US" dirty="0"/>
              <a:t>Annotate Around the </a:t>
            </a:r>
          </a:p>
          <a:p>
            <a:pPr marL="0" indent="0">
              <a:buNone/>
            </a:pPr>
            <a:r>
              <a:rPr lang="en-US" dirty="0"/>
              <a:t>Circle.</a:t>
            </a:r>
          </a:p>
        </p:txBody>
      </p:sp>
      <p:sp>
        <p:nvSpPr>
          <p:cNvPr id="10" name="Oval 9"/>
          <p:cNvSpPr/>
          <p:nvPr/>
        </p:nvSpPr>
        <p:spPr>
          <a:xfrm>
            <a:off x="4202724" y="3200400"/>
            <a:ext cx="2294792" cy="206619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solidFill>
                  <a:schemeClr val="bg1"/>
                </a:solidFill>
              </a:rPr>
              <a:t>Class</a:t>
            </a:r>
          </a:p>
        </p:txBody>
      </p:sp>
    </p:spTree>
    <p:extLst>
      <p:ext uri="{BB962C8B-B14F-4D97-AF65-F5344CB8AC3E}">
        <p14:creationId xmlns:p14="http://schemas.microsoft.com/office/powerpoint/2010/main" val="2181105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Objects:</a:t>
            </a:r>
          </a:p>
        </p:txBody>
      </p:sp>
      <p:sp>
        <p:nvSpPr>
          <p:cNvPr id="9" name="Content Placeholder 8"/>
          <p:cNvSpPr>
            <a:spLocks noGrp="1"/>
          </p:cNvSpPr>
          <p:nvPr>
            <p:ph idx="1"/>
          </p:nvPr>
        </p:nvSpPr>
        <p:spPr/>
        <p:txBody>
          <a:bodyPr/>
          <a:lstStyle/>
          <a:p>
            <a:pPr marL="0" indent="0">
              <a:buNone/>
            </a:pPr>
            <a:r>
              <a:rPr lang="en-US" u="sng" dirty="0"/>
              <a:t>Activity:</a:t>
            </a:r>
          </a:p>
          <a:p>
            <a:pPr marL="0" indent="0">
              <a:buNone/>
            </a:pPr>
            <a:r>
              <a:rPr lang="en-US" dirty="0"/>
              <a:t>Annotate Around the </a:t>
            </a:r>
          </a:p>
          <a:p>
            <a:pPr marL="0" indent="0">
              <a:buNone/>
            </a:pPr>
            <a:r>
              <a:rPr lang="en-US" dirty="0"/>
              <a:t>Circle.</a:t>
            </a:r>
          </a:p>
          <a:p>
            <a:pPr marL="0" indent="0">
              <a:buNone/>
            </a:pPr>
            <a:endParaRPr lang="en-US" b="1" dirty="0"/>
          </a:p>
        </p:txBody>
      </p:sp>
      <p:sp>
        <p:nvSpPr>
          <p:cNvPr id="10" name="Oval 9"/>
          <p:cNvSpPr/>
          <p:nvPr/>
        </p:nvSpPr>
        <p:spPr>
          <a:xfrm>
            <a:off x="4202724" y="3200400"/>
            <a:ext cx="2294792" cy="206619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solidFill>
                  <a:schemeClr val="bg1"/>
                </a:solidFill>
              </a:rPr>
              <a:t>Object</a:t>
            </a:r>
          </a:p>
        </p:txBody>
      </p:sp>
    </p:spTree>
    <p:extLst>
      <p:ext uri="{BB962C8B-B14F-4D97-AF65-F5344CB8AC3E}">
        <p14:creationId xmlns:p14="http://schemas.microsoft.com/office/powerpoint/2010/main" val="1380041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a:t>
            </a:r>
          </a:p>
        </p:txBody>
      </p:sp>
      <p:sp>
        <p:nvSpPr>
          <p:cNvPr id="3" name="Content Placeholder 2"/>
          <p:cNvSpPr>
            <a:spLocks noGrp="1"/>
          </p:cNvSpPr>
          <p:nvPr>
            <p:ph idx="1"/>
          </p:nvPr>
        </p:nvSpPr>
        <p:spPr/>
        <p:txBody>
          <a:bodyPr/>
          <a:lstStyle/>
          <a:p>
            <a:r>
              <a:rPr lang="en-US" dirty="0"/>
              <a:t>Object is an entity having their own attributes and operations. </a:t>
            </a:r>
          </a:p>
          <a:p>
            <a:r>
              <a:rPr lang="en-US" dirty="0"/>
              <a:t>Class is a blueprint, a design and we can say a mold through which different objects are created. </a:t>
            </a:r>
          </a:p>
        </p:txBody>
      </p:sp>
    </p:spTree>
    <p:extLst>
      <p:ext uri="{BB962C8B-B14F-4D97-AF65-F5344CB8AC3E}">
        <p14:creationId xmlns:p14="http://schemas.microsoft.com/office/powerpoint/2010/main" val="371388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OPPs Pillars:</a:t>
            </a:r>
          </a:p>
        </p:txBody>
      </p:sp>
      <p:pic>
        <p:nvPicPr>
          <p:cNvPr id="1026" name="Picture 2" descr="Basic OOPS concepts in 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5" r="615"/>
          <a:stretch/>
        </p:blipFill>
        <p:spPr bwMode="auto">
          <a:xfrm>
            <a:off x="4961487" y="2715846"/>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5946" y="2787162"/>
            <a:ext cx="2620108" cy="1200329"/>
          </a:xfrm>
          <a:prstGeom prst="rect">
            <a:avLst/>
          </a:prstGeom>
          <a:noFill/>
        </p:spPr>
        <p:txBody>
          <a:bodyPr wrap="square" rtlCol="0">
            <a:spAutoFit/>
          </a:bodyPr>
          <a:lstStyle/>
          <a:p>
            <a:r>
              <a:rPr lang="en-US" u="sng" dirty="0"/>
              <a:t>Activity:</a:t>
            </a:r>
          </a:p>
          <a:p>
            <a:endParaRPr lang="en-US" u="sng" dirty="0"/>
          </a:p>
          <a:p>
            <a:r>
              <a:rPr lang="en-US" dirty="0"/>
              <a:t>Annotate around the Ellipse.</a:t>
            </a:r>
          </a:p>
        </p:txBody>
      </p:sp>
    </p:spTree>
    <p:extLst>
      <p:ext uri="{BB962C8B-B14F-4D97-AF65-F5344CB8AC3E}">
        <p14:creationId xmlns:p14="http://schemas.microsoft.com/office/powerpoint/2010/main" val="2054694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4C65-8B49-4B23-87E9-7E3F55D4913F}"/>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552F375-E036-43EF-89A4-B0F6ED5A0B43}"/>
              </a:ext>
            </a:extLst>
          </p:cNvPr>
          <p:cNvSpPr>
            <a:spLocks noGrp="1"/>
          </p:cNvSpPr>
          <p:nvPr>
            <p:ph idx="1"/>
          </p:nvPr>
        </p:nvSpPr>
        <p:spPr/>
        <p:txBody>
          <a:bodyPr>
            <a:normAutofit lnSpcReduction="10000"/>
          </a:bodyPr>
          <a:lstStyle/>
          <a:p>
            <a:r>
              <a:rPr lang="en-US" b="0" i="0" dirty="0">
                <a:solidFill>
                  <a:srgbClr val="1F1F1F"/>
                </a:solidFill>
                <a:effectLst/>
                <a:latin typeface="Source Sans Pro" panose="020B0503030403020204" pitchFamily="34" charset="0"/>
              </a:rPr>
              <a:t>Can we generalize classes?</a:t>
            </a:r>
          </a:p>
          <a:p>
            <a:pPr algn="l"/>
            <a:r>
              <a:rPr lang="en-US" b="0" i="0" dirty="0">
                <a:solidFill>
                  <a:srgbClr val="1F1F1F"/>
                </a:solidFill>
                <a:effectLst/>
                <a:latin typeface="Source Sans Pro" panose="020B0503030403020204" pitchFamily="34" charset="0"/>
              </a:rPr>
              <a:t>Generalization happens to be one of the main design principles of object-oriented modeling and programming. </a:t>
            </a:r>
            <a:endParaRPr lang="en-US" b="0" i="0" dirty="0">
              <a:effectLst/>
              <a:latin typeface="OpenSans"/>
            </a:endParaRPr>
          </a:p>
          <a:p>
            <a:pPr algn="l"/>
            <a:r>
              <a:rPr lang="en-US" b="0" i="0" dirty="0">
                <a:solidFill>
                  <a:srgbClr val="1F1F1F"/>
                </a:solidFill>
                <a:effectLst/>
                <a:latin typeface="Source Sans Pro" panose="020B0503030403020204" pitchFamily="34" charset="0"/>
              </a:rPr>
              <a:t> how is this done? </a:t>
            </a:r>
            <a:endParaRPr lang="en-US" b="0" i="0" dirty="0">
              <a:effectLst/>
              <a:latin typeface="OpenSans"/>
            </a:endParaRPr>
          </a:p>
          <a:p>
            <a:pPr algn="l"/>
            <a:r>
              <a:rPr lang="en-US" b="0" i="0" dirty="0">
                <a:solidFill>
                  <a:srgbClr val="1F1F1F"/>
                </a:solidFill>
                <a:effectLst/>
                <a:latin typeface="Source Sans Pro" panose="020B0503030403020204" pitchFamily="34" charset="0"/>
              </a:rPr>
              <a:t>Generalization can be achieved by classes through inheritance. </a:t>
            </a:r>
            <a:endParaRPr lang="en-US" b="0" i="0" dirty="0">
              <a:effectLst/>
              <a:latin typeface="OpenSans"/>
            </a:endParaRPr>
          </a:p>
          <a:p>
            <a:pPr algn="l"/>
            <a:r>
              <a:rPr lang="en-US" b="0" i="0" dirty="0">
                <a:solidFill>
                  <a:srgbClr val="1F1F1F"/>
                </a:solidFill>
                <a:effectLst/>
                <a:latin typeface="Source Sans Pro" panose="020B0503030403020204" pitchFamily="34" charset="0"/>
              </a:rPr>
              <a:t>In generalization we take repeated, common, or shared characteristics between two or more classes and factor them out into another class. </a:t>
            </a:r>
            <a:endParaRPr lang="en-US" b="0" i="0" dirty="0">
              <a:effectLst/>
              <a:latin typeface="OpenSans"/>
            </a:endParaRPr>
          </a:p>
          <a:p>
            <a:pPr algn="l"/>
            <a:r>
              <a:rPr lang="en-US" b="0" i="0" dirty="0">
                <a:solidFill>
                  <a:srgbClr val="1F1F1F"/>
                </a:solidFill>
                <a:effectLst/>
                <a:latin typeface="Source Sans Pro" panose="020B0503030403020204" pitchFamily="34" charset="0"/>
              </a:rPr>
              <a:t>Specifically, you can have two classes, a parent class and a child class.</a:t>
            </a:r>
            <a:endParaRPr lang="en-US" b="0" i="0" dirty="0">
              <a:effectLst/>
              <a:latin typeface="OpenSans"/>
            </a:endParaRPr>
          </a:p>
          <a:p>
            <a:endParaRPr lang="en-US" dirty="0"/>
          </a:p>
        </p:txBody>
      </p:sp>
    </p:spTree>
    <p:extLst>
      <p:ext uri="{BB962C8B-B14F-4D97-AF65-F5344CB8AC3E}">
        <p14:creationId xmlns:p14="http://schemas.microsoft.com/office/powerpoint/2010/main" val="3289327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A9EB-8BB0-4889-87A2-A9FF50E2DB4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A2BD5A01-DBA7-4BAE-9277-AF40B9D04055}"/>
              </a:ext>
            </a:extLst>
          </p:cNvPr>
          <p:cNvSpPr>
            <a:spLocks noGrp="1"/>
          </p:cNvSpPr>
          <p:nvPr>
            <p:ph idx="1"/>
          </p:nvPr>
        </p:nvSpPr>
        <p:spPr/>
        <p:txBody>
          <a:bodyPr/>
          <a:lstStyle/>
          <a:p>
            <a:r>
              <a:rPr lang="en-US" b="0" i="0" dirty="0">
                <a:solidFill>
                  <a:srgbClr val="1F1F1F"/>
                </a:solidFill>
                <a:effectLst/>
                <a:latin typeface="Source Sans Pro" panose="020B0503030403020204" pitchFamily="34" charset="0"/>
              </a:rPr>
              <a:t>Let's say you want to model a cat .</a:t>
            </a:r>
          </a:p>
          <a:p>
            <a:r>
              <a:rPr lang="en-US" b="0" i="0" dirty="0">
                <a:solidFill>
                  <a:srgbClr val="1F1F1F"/>
                </a:solidFill>
                <a:effectLst/>
                <a:latin typeface="Source Sans Pro" panose="020B0503030403020204" pitchFamily="34" charset="0"/>
              </a:rPr>
              <a:t>Cat has four legs, a tail, knows how to walk, run and eat</a:t>
            </a:r>
          </a:p>
          <a:p>
            <a:r>
              <a:rPr lang="en-US" b="1" dirty="0">
                <a:solidFill>
                  <a:srgbClr val="1F1F1F"/>
                </a:solidFill>
                <a:latin typeface="Source Sans Pro" panose="020B0503030403020204" pitchFamily="34" charset="0"/>
              </a:rPr>
              <a:t>General class?</a:t>
            </a:r>
          </a:p>
          <a:p>
            <a:r>
              <a:rPr lang="en-US" b="0" i="0" dirty="0">
                <a:solidFill>
                  <a:srgbClr val="1F1F1F"/>
                </a:solidFill>
                <a:effectLst/>
                <a:latin typeface="Source Sans Pro" panose="020B0503030403020204" pitchFamily="34" charset="0"/>
              </a:rPr>
              <a:t>An animal, then, is a general idea.</a:t>
            </a:r>
          </a:p>
          <a:p>
            <a:r>
              <a:rPr lang="en-US" b="0" i="0" dirty="0">
                <a:solidFill>
                  <a:srgbClr val="1F1F1F"/>
                </a:solidFill>
                <a:effectLst/>
                <a:latin typeface="Source Sans Pro" panose="020B0503030403020204" pitchFamily="34" charset="0"/>
              </a:rPr>
              <a:t>Inheritance and methods exemplify the generalization design principle.</a:t>
            </a:r>
            <a:endParaRPr lang="en-US" dirty="0">
              <a:solidFill>
                <a:srgbClr val="1F1F1F"/>
              </a:solidFill>
              <a:latin typeface="Source Sans Pro" panose="020B0503030403020204" pitchFamily="34" charset="0"/>
            </a:endParaRPr>
          </a:p>
          <a:p>
            <a:pPr algn="l"/>
            <a:r>
              <a:rPr lang="en-US" b="0" i="0" dirty="0">
                <a:solidFill>
                  <a:srgbClr val="1F1F1F"/>
                </a:solidFill>
                <a:effectLst/>
                <a:latin typeface="Source Sans Pro" panose="020B0503030403020204" pitchFamily="34" charset="0"/>
              </a:rPr>
              <a:t>Generalization will help you build software that is easier to expand, </a:t>
            </a:r>
            <a:endParaRPr lang="en-US" b="0" i="0" dirty="0">
              <a:effectLst/>
              <a:latin typeface="OpenSans"/>
            </a:endParaRPr>
          </a:p>
          <a:p>
            <a:pPr marL="0" indent="0" algn="l">
              <a:buNone/>
            </a:pPr>
            <a:r>
              <a:rPr lang="en-US" b="0" i="0" dirty="0">
                <a:solidFill>
                  <a:srgbClr val="1F1F1F"/>
                </a:solidFill>
                <a:effectLst/>
                <a:latin typeface="Source Sans Pro" panose="020B0503030403020204" pitchFamily="34" charset="0"/>
              </a:rPr>
              <a:t>easier to apply changes to and easier to maintain</a:t>
            </a:r>
            <a:endParaRPr lang="en-US" b="0" i="0" dirty="0">
              <a:effectLst/>
              <a:latin typeface="OpenSans"/>
            </a:endParaRPr>
          </a:p>
          <a:p>
            <a:pPr marL="0" indent="0">
              <a:buNone/>
            </a:pPr>
            <a:endParaRPr lang="en-US" b="1" dirty="0"/>
          </a:p>
        </p:txBody>
      </p:sp>
    </p:spTree>
    <p:extLst>
      <p:ext uri="{BB962C8B-B14F-4D97-AF65-F5344CB8AC3E}">
        <p14:creationId xmlns:p14="http://schemas.microsoft.com/office/powerpoint/2010/main" val="3193814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Property of an object to acquire all the properties and behavior of its parent object.</a:t>
            </a:r>
          </a:p>
          <a:p>
            <a:r>
              <a:rPr lang="en-US" dirty="0"/>
              <a:t>Inheritance represents the </a:t>
            </a:r>
            <a:r>
              <a:rPr lang="en-US" b="1" dirty="0"/>
              <a:t>“is-a” </a:t>
            </a:r>
            <a:r>
              <a:rPr lang="en-US" dirty="0"/>
              <a:t>relationship.</a:t>
            </a:r>
          </a:p>
        </p:txBody>
      </p:sp>
    </p:spTree>
    <p:extLst>
      <p:ext uri="{BB962C8B-B14F-4D97-AF65-F5344CB8AC3E}">
        <p14:creationId xmlns:p14="http://schemas.microsoft.com/office/powerpoint/2010/main" val="2768632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br>
              <a:rPr lang="en-US" dirty="0"/>
            </a:br>
            <a:endParaRPr lang="en-US" dirty="0"/>
          </a:p>
        </p:txBody>
      </p:sp>
      <p:sp>
        <p:nvSpPr>
          <p:cNvPr id="3" name="Content Placeholder 2"/>
          <p:cNvSpPr>
            <a:spLocks noGrp="1"/>
          </p:cNvSpPr>
          <p:nvPr>
            <p:ph idx="1"/>
          </p:nvPr>
        </p:nvSpPr>
        <p:spPr/>
        <p:txBody>
          <a:bodyPr/>
          <a:lstStyle/>
          <a:p>
            <a:r>
              <a:rPr lang="en-US" dirty="0"/>
              <a:t>Many forms</a:t>
            </a:r>
          </a:p>
          <a:p>
            <a:r>
              <a:rPr lang="en-US" dirty="0"/>
              <a:t>Compile time polymorphism or static polymorphism.(overloading)</a:t>
            </a:r>
          </a:p>
          <a:p>
            <a:r>
              <a:rPr lang="en-US" dirty="0"/>
              <a:t>Run time polymorphism or dynamic polymorphism.(overriding)</a:t>
            </a:r>
          </a:p>
          <a:p>
            <a:endParaRPr lang="en-US" dirty="0"/>
          </a:p>
        </p:txBody>
      </p:sp>
    </p:spTree>
    <p:extLst>
      <p:ext uri="{BB962C8B-B14F-4D97-AF65-F5344CB8AC3E}">
        <p14:creationId xmlns:p14="http://schemas.microsoft.com/office/powerpoint/2010/main" val="1797983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normAutofit/>
          </a:bodyPr>
          <a:lstStyle/>
          <a:p>
            <a:pPr algn="l"/>
            <a:r>
              <a:rPr lang="en-US" b="0" i="0" dirty="0">
                <a:solidFill>
                  <a:srgbClr val="1F1F1F"/>
                </a:solidFill>
                <a:effectLst/>
                <a:latin typeface="Source Sans Pro" panose="020B0503030403020204" pitchFamily="34" charset="0"/>
              </a:rPr>
              <a:t>Abstraction is the idea of simplifying a concept in the problem domain to its </a:t>
            </a:r>
            <a:r>
              <a:rPr lang="en-US" dirty="0">
                <a:latin typeface="OpenSans"/>
              </a:rPr>
              <a:t> </a:t>
            </a:r>
            <a:r>
              <a:rPr lang="en-US" b="0" i="0" dirty="0">
                <a:solidFill>
                  <a:srgbClr val="1F1F1F"/>
                </a:solidFill>
                <a:effectLst/>
                <a:latin typeface="Source Sans Pro" panose="020B0503030403020204" pitchFamily="34" charset="0"/>
              </a:rPr>
              <a:t>essentials within some context</a:t>
            </a:r>
          </a:p>
          <a:p>
            <a:pPr algn="l"/>
            <a:r>
              <a:rPr lang="en-US" b="0" i="0" dirty="0">
                <a:solidFill>
                  <a:srgbClr val="1F1F1F"/>
                </a:solidFill>
                <a:effectLst/>
                <a:latin typeface="Source Sans Pro" panose="020B0503030403020204" pitchFamily="34" charset="0"/>
              </a:rPr>
              <a:t>Good abstraction emphasizes the essentials needed for the concept and removes details that are not essential. </a:t>
            </a:r>
            <a:endParaRPr lang="en-US" dirty="0"/>
          </a:p>
          <a:p>
            <a:r>
              <a:rPr lang="en-US" dirty="0"/>
              <a:t>An abstraction that hides the internal implementation details. (coffee machine example) </a:t>
            </a:r>
          </a:p>
          <a:p>
            <a:r>
              <a:rPr lang="en-US" dirty="0"/>
              <a:t>Abstraction means displaying only essential information and hiding the details. </a:t>
            </a:r>
          </a:p>
        </p:txBody>
      </p:sp>
    </p:spTree>
    <p:extLst>
      <p:ext uri="{BB962C8B-B14F-4D97-AF65-F5344CB8AC3E}">
        <p14:creationId xmlns:p14="http://schemas.microsoft.com/office/powerpoint/2010/main" val="262055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398C-C991-4F49-8613-F28717C599F2}"/>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07775BC4-C964-445D-8EA7-2C0879EBFF64}"/>
              </a:ext>
            </a:extLst>
          </p:cNvPr>
          <p:cNvSpPr>
            <a:spLocks noGrp="1"/>
          </p:cNvSpPr>
          <p:nvPr>
            <p:ph idx="1"/>
          </p:nvPr>
        </p:nvSpPr>
        <p:spPr/>
        <p:txBody>
          <a:bodyPr>
            <a:normAutofit/>
          </a:bodyPr>
          <a:lstStyle/>
          <a:p>
            <a:pPr algn="l"/>
            <a:r>
              <a:rPr lang="en-US" b="0" i="0" dirty="0">
                <a:solidFill>
                  <a:srgbClr val="1F1F1F"/>
                </a:solidFill>
                <a:effectLst/>
                <a:latin typeface="Source Sans Pro" panose="020B0503030403020204" pitchFamily="34" charset="0"/>
              </a:rPr>
              <a:t>Let's take the concept of a person. </a:t>
            </a:r>
            <a:endParaRPr lang="en-US" b="0" i="0" dirty="0">
              <a:effectLst/>
              <a:latin typeface="OpenSans"/>
            </a:endParaRPr>
          </a:p>
          <a:p>
            <a:pPr algn="l"/>
            <a:r>
              <a:rPr lang="en-US" b="0" i="0" dirty="0">
                <a:solidFill>
                  <a:srgbClr val="1F1F1F"/>
                </a:solidFill>
                <a:effectLst/>
                <a:latin typeface="Source Sans Pro" panose="020B0503030403020204" pitchFamily="34" charset="0"/>
              </a:rPr>
              <a:t>What are the essential characteristics of a person that we care about? </a:t>
            </a:r>
            <a:endParaRPr lang="en-US" b="0" i="0" dirty="0">
              <a:effectLst/>
              <a:latin typeface="OpenSans"/>
            </a:endParaRPr>
          </a:p>
          <a:p>
            <a:pPr algn="l"/>
            <a:r>
              <a:rPr lang="en-US" b="0" i="0" dirty="0">
                <a:solidFill>
                  <a:srgbClr val="1F1F1F"/>
                </a:solidFill>
                <a:effectLst/>
                <a:latin typeface="Source Sans Pro" panose="020B0503030403020204" pitchFamily="34" charset="0"/>
              </a:rPr>
              <a:t>Well, it's hard to say because person is so vague and we haven't said what the purpose of our person is. </a:t>
            </a:r>
            <a:endParaRPr lang="en-US" b="0" i="0" dirty="0">
              <a:effectLst/>
              <a:latin typeface="OpenSans"/>
            </a:endParaRPr>
          </a:p>
          <a:p>
            <a:pPr algn="l"/>
            <a:r>
              <a:rPr lang="en-US" b="0" i="0" dirty="0">
                <a:solidFill>
                  <a:srgbClr val="1F1F1F"/>
                </a:solidFill>
                <a:effectLst/>
                <a:latin typeface="Source Sans Pro" panose="020B0503030403020204" pitchFamily="34" charset="0"/>
              </a:rPr>
              <a:t>The abstractions you create are relative to some context</a:t>
            </a:r>
          </a:p>
          <a:p>
            <a:pPr algn="l"/>
            <a:r>
              <a:rPr lang="en-US" b="0" i="0" dirty="0">
                <a:solidFill>
                  <a:srgbClr val="1F1F1F"/>
                </a:solidFill>
                <a:effectLst/>
                <a:latin typeface="Source Sans Pro" panose="020B0503030403020204" pitchFamily="34" charset="0"/>
              </a:rPr>
              <a:t>Let's look at an example where our context is an academic setting, and we want to create an abstraction for a student. </a:t>
            </a:r>
            <a:endParaRPr lang="en-US" b="0" i="0" dirty="0">
              <a:effectLst/>
              <a:latin typeface="OpenSans"/>
            </a:endParaRPr>
          </a:p>
          <a:p>
            <a:pPr algn="l"/>
            <a:r>
              <a:rPr lang="en-US" b="0" i="0" dirty="0">
                <a:solidFill>
                  <a:srgbClr val="1F1F1F"/>
                </a:solidFill>
                <a:effectLst/>
                <a:latin typeface="Source Sans Pro" panose="020B0503030403020204" pitchFamily="34" charset="0"/>
              </a:rPr>
              <a:t>What are some of the essential characteristics of a student?</a:t>
            </a:r>
            <a:endParaRPr lang="en-US" b="0" i="0" dirty="0">
              <a:effectLst/>
              <a:latin typeface="OpenSans"/>
            </a:endParaRPr>
          </a:p>
          <a:p>
            <a:pPr algn="l"/>
            <a:endParaRPr lang="en-US" b="0" i="0" dirty="0">
              <a:effectLst/>
              <a:latin typeface="OpenSans"/>
            </a:endParaRPr>
          </a:p>
          <a:p>
            <a:endParaRPr lang="en-US" dirty="0"/>
          </a:p>
        </p:txBody>
      </p:sp>
    </p:spTree>
    <p:extLst>
      <p:ext uri="{BB962C8B-B14F-4D97-AF65-F5344CB8AC3E}">
        <p14:creationId xmlns:p14="http://schemas.microsoft.com/office/powerpoint/2010/main" val="39789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house</a:t>
            </a:r>
          </a:p>
        </p:txBody>
      </p:sp>
      <p:pic>
        <p:nvPicPr>
          <p:cNvPr id="4" name="Content Placeholder 3"/>
          <p:cNvPicPr>
            <a:picLocks noGrp="1" noChangeAspect="1"/>
          </p:cNvPicPr>
          <p:nvPr>
            <p:ph idx="1"/>
          </p:nvPr>
        </p:nvPicPr>
        <p:blipFill>
          <a:blip r:embed="rId2"/>
          <a:stretch>
            <a:fillRect/>
          </a:stretch>
        </p:blipFill>
        <p:spPr>
          <a:xfrm>
            <a:off x="1620570" y="1825625"/>
            <a:ext cx="8519311" cy="4351338"/>
          </a:xfrm>
          <a:prstGeom prst="rect">
            <a:avLst/>
          </a:prstGeom>
        </p:spPr>
      </p:pic>
    </p:spTree>
    <p:extLst>
      <p:ext uri="{BB962C8B-B14F-4D97-AF65-F5344CB8AC3E}">
        <p14:creationId xmlns:p14="http://schemas.microsoft.com/office/powerpoint/2010/main" val="1722268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In normal terms </a:t>
            </a:r>
            <a:r>
              <a:rPr lang="en-US" b="1" dirty="0"/>
              <a:t>Encapsulation </a:t>
            </a:r>
            <a:r>
              <a:rPr lang="en-US" dirty="0"/>
              <a:t>is defined as wrapping up of data and information under a single unit.</a:t>
            </a:r>
          </a:p>
          <a:p>
            <a:r>
              <a:rPr lang="en-US" dirty="0"/>
              <a:t>In Object Oriented Programming, Encapsulation is defined as binding together the data and the functions that manipulates them</a:t>
            </a:r>
          </a:p>
        </p:txBody>
      </p:sp>
    </p:spTree>
    <p:extLst>
      <p:ext uri="{BB962C8B-B14F-4D97-AF65-F5344CB8AC3E}">
        <p14:creationId xmlns:p14="http://schemas.microsoft.com/office/powerpoint/2010/main" val="1466026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1B45-7DD7-4E0E-8F03-5F26775FAFC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AF0D4801-B086-4D01-A49D-0A6F1B0FCEED}"/>
              </a:ext>
            </a:extLst>
          </p:cNvPr>
          <p:cNvSpPr>
            <a:spLocks noGrp="1"/>
          </p:cNvSpPr>
          <p:nvPr>
            <p:ph idx="1"/>
          </p:nvPr>
        </p:nvSpPr>
        <p:spPr/>
        <p:txBody>
          <a:bodyPr>
            <a:normAutofit fontScale="92500" lnSpcReduction="20000"/>
          </a:bodyPr>
          <a:lstStyle/>
          <a:p>
            <a:pPr algn="l"/>
            <a:r>
              <a:rPr lang="en-US" b="0" i="0" dirty="0">
                <a:solidFill>
                  <a:srgbClr val="1F1F1F"/>
                </a:solidFill>
                <a:effectLst/>
                <a:latin typeface="Source Sans Pro" panose="020B0503030403020204" pitchFamily="34" charset="0"/>
              </a:rPr>
              <a:t>Encapsulation involves three ideas. </a:t>
            </a:r>
            <a:endParaRPr lang="en-US" b="0" i="0" dirty="0">
              <a:effectLst/>
              <a:latin typeface="OpenSans"/>
            </a:endParaRPr>
          </a:p>
          <a:p>
            <a:pPr algn="l"/>
            <a:r>
              <a:rPr lang="en-US" b="0" i="0" dirty="0">
                <a:solidFill>
                  <a:srgbClr val="1F1F1F"/>
                </a:solidFill>
                <a:effectLst/>
                <a:latin typeface="Source Sans Pro" panose="020B0503030403020204" pitchFamily="34" charset="0"/>
              </a:rPr>
              <a:t>As the name suggests, it's about making a sort of capsule.</a:t>
            </a:r>
          </a:p>
          <a:p>
            <a:pPr algn="l"/>
            <a:r>
              <a:rPr lang="en-US" b="0" i="0" dirty="0">
                <a:solidFill>
                  <a:srgbClr val="1F1F1F"/>
                </a:solidFill>
                <a:effectLst/>
                <a:latin typeface="Source Sans Pro" panose="020B0503030403020204" pitchFamily="34" charset="0"/>
              </a:rPr>
              <a:t>The capsule contains something inside, </a:t>
            </a:r>
            <a:endParaRPr lang="en-US" b="0" i="0" dirty="0">
              <a:effectLst/>
              <a:latin typeface="OpenSans"/>
            </a:endParaRPr>
          </a:p>
          <a:p>
            <a:pPr algn="l"/>
            <a:r>
              <a:rPr lang="en-US" b="0" i="0" dirty="0">
                <a:solidFill>
                  <a:srgbClr val="1F1F1F"/>
                </a:solidFill>
                <a:effectLst/>
                <a:latin typeface="Source Sans Pro" panose="020B0503030403020204" pitchFamily="34" charset="0"/>
              </a:rPr>
              <a:t>some of which you can access from the outside, </a:t>
            </a:r>
            <a:endParaRPr lang="en-US" b="0" i="0" dirty="0">
              <a:effectLst/>
              <a:latin typeface="OpenSans"/>
            </a:endParaRPr>
          </a:p>
          <a:p>
            <a:pPr algn="l"/>
            <a:r>
              <a:rPr lang="en-US" b="0" i="0" dirty="0">
                <a:solidFill>
                  <a:srgbClr val="1F1F1F"/>
                </a:solidFill>
                <a:effectLst/>
                <a:latin typeface="Source Sans Pro" panose="020B0503030403020204" pitchFamily="34" charset="0"/>
              </a:rPr>
              <a:t>and some of which you cannot. </a:t>
            </a:r>
            <a:endParaRPr lang="en-US" b="0" i="0" dirty="0">
              <a:effectLst/>
              <a:latin typeface="OpenSans"/>
            </a:endParaRPr>
          </a:p>
          <a:p>
            <a:pPr algn="l"/>
            <a:r>
              <a:rPr lang="en-US" b="0" i="0" dirty="0">
                <a:solidFill>
                  <a:srgbClr val="1F1F1F"/>
                </a:solidFill>
                <a:effectLst/>
                <a:latin typeface="Source Sans Pro" panose="020B0503030403020204" pitchFamily="34" charset="0"/>
              </a:rPr>
              <a:t>First, you bundle attribute values or data, and behaviors or functions, that manipulate those values together into a self-contained object. </a:t>
            </a:r>
            <a:endParaRPr lang="en-US" b="0" i="0" dirty="0">
              <a:effectLst/>
              <a:latin typeface="OpenSans"/>
            </a:endParaRPr>
          </a:p>
          <a:p>
            <a:pPr algn="l"/>
            <a:r>
              <a:rPr lang="en-US" b="0" i="0" dirty="0">
                <a:solidFill>
                  <a:srgbClr val="1F1F1F"/>
                </a:solidFill>
                <a:effectLst/>
                <a:latin typeface="Source Sans Pro" panose="020B0503030403020204" pitchFamily="34" charset="0"/>
              </a:rPr>
              <a:t>Second, you can expose certain data and functions of that object, which can be accessed from other objects. </a:t>
            </a:r>
            <a:endParaRPr lang="en-US" b="0" i="0" dirty="0">
              <a:effectLst/>
              <a:latin typeface="OpenSans"/>
            </a:endParaRPr>
          </a:p>
          <a:p>
            <a:pPr algn="l"/>
            <a:r>
              <a:rPr lang="en-US" b="0" i="0" dirty="0">
                <a:solidFill>
                  <a:srgbClr val="1F1F1F"/>
                </a:solidFill>
                <a:effectLst/>
                <a:latin typeface="Source Sans Pro" panose="020B0503030403020204" pitchFamily="34" charset="0"/>
              </a:rPr>
              <a:t>Third, you can restrict access to certain data and functions to only within that object.</a:t>
            </a:r>
            <a:endParaRPr lang="en-US" b="0" i="0" dirty="0">
              <a:effectLst/>
              <a:latin typeface="OpenSans"/>
            </a:endParaRPr>
          </a:p>
          <a:p>
            <a:endParaRPr lang="en-US" dirty="0"/>
          </a:p>
        </p:txBody>
      </p:sp>
    </p:spTree>
    <p:extLst>
      <p:ext uri="{BB962C8B-B14F-4D97-AF65-F5344CB8AC3E}">
        <p14:creationId xmlns:p14="http://schemas.microsoft.com/office/powerpoint/2010/main" val="2199560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64A6-1B6F-450D-B616-5B2133996F06}"/>
              </a:ext>
            </a:extLst>
          </p:cNvPr>
          <p:cNvSpPr>
            <a:spLocks noGrp="1"/>
          </p:cNvSpPr>
          <p:nvPr>
            <p:ph type="title"/>
          </p:nvPr>
        </p:nvSpPr>
        <p:spPr/>
        <p:txBody>
          <a:bodyPr/>
          <a:lstStyle/>
          <a:p>
            <a:r>
              <a:rPr lang="en-US" dirty="0"/>
              <a:t>Activity: </a:t>
            </a:r>
          </a:p>
        </p:txBody>
      </p:sp>
      <p:sp>
        <p:nvSpPr>
          <p:cNvPr id="3" name="Content Placeholder 2">
            <a:extLst>
              <a:ext uri="{FF2B5EF4-FFF2-40B4-BE49-F238E27FC236}">
                <a16:creationId xmlns:a16="http://schemas.microsoft.com/office/drawing/2014/main" id="{7BA92BEC-10B0-43CE-8050-E1E143376A8A}"/>
              </a:ext>
            </a:extLst>
          </p:cNvPr>
          <p:cNvSpPr>
            <a:spLocks noGrp="1"/>
          </p:cNvSpPr>
          <p:nvPr>
            <p:ph idx="1"/>
          </p:nvPr>
        </p:nvSpPr>
        <p:spPr/>
        <p:txBody>
          <a:bodyPr/>
          <a:lstStyle/>
          <a:p>
            <a:pPr algn="l"/>
            <a:r>
              <a:rPr lang="en-US" b="0" i="0" dirty="0">
                <a:solidFill>
                  <a:srgbClr val="292929"/>
                </a:solidFill>
                <a:effectLst/>
                <a:latin typeface="charter"/>
              </a:rPr>
              <a:t>example of an Uber app! </a:t>
            </a:r>
            <a:r>
              <a:rPr lang="en-US" b="0" i="0" dirty="0">
                <a:solidFill>
                  <a:srgbClr val="212121"/>
                </a:solidFill>
                <a:effectLst/>
                <a:latin typeface="open sans" panose="020B0606030504020204" pitchFamily="34" charset="0"/>
              </a:rPr>
              <a:t>a real world scenario explaining OOP (Class, Object, Abstraction , polymorphism, encapsulation , inheritance)</a:t>
            </a:r>
          </a:p>
          <a:p>
            <a:pPr algn="l"/>
            <a:endParaRPr lang="en-US" b="0" i="0" dirty="0">
              <a:solidFill>
                <a:srgbClr val="292929"/>
              </a:solidFill>
              <a:effectLst/>
              <a:latin typeface="charter"/>
            </a:endParaRPr>
          </a:p>
          <a:p>
            <a:endParaRPr lang="en-US" dirty="0"/>
          </a:p>
        </p:txBody>
      </p:sp>
      <p:pic>
        <p:nvPicPr>
          <p:cNvPr id="5" name="Picture 4">
            <a:extLst>
              <a:ext uri="{FF2B5EF4-FFF2-40B4-BE49-F238E27FC236}">
                <a16:creationId xmlns:a16="http://schemas.microsoft.com/office/drawing/2014/main" id="{4CA02A6F-1F5D-47AF-AC6C-1890B0CC06E3}"/>
              </a:ext>
            </a:extLst>
          </p:cNvPr>
          <p:cNvPicPr>
            <a:picLocks noChangeAspect="1"/>
          </p:cNvPicPr>
          <p:nvPr/>
        </p:nvPicPr>
        <p:blipFill>
          <a:blip r:embed="rId2"/>
          <a:stretch>
            <a:fillRect/>
          </a:stretch>
        </p:blipFill>
        <p:spPr>
          <a:xfrm>
            <a:off x="4710023" y="3429000"/>
            <a:ext cx="3105509" cy="2747963"/>
          </a:xfrm>
          <a:prstGeom prst="rect">
            <a:avLst/>
          </a:prstGeom>
        </p:spPr>
      </p:pic>
    </p:spTree>
    <p:extLst>
      <p:ext uri="{BB962C8B-B14F-4D97-AF65-F5344CB8AC3E}">
        <p14:creationId xmlns:p14="http://schemas.microsoft.com/office/powerpoint/2010/main" val="1548034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Difference between SAD and OOAD</a:t>
            </a:r>
            <a:br>
              <a:rPr lang="en-US" dirty="0"/>
            </a:br>
            <a:endParaRPr lang="en-US" dirty="0"/>
          </a:p>
        </p:txBody>
      </p:sp>
      <p:sp>
        <p:nvSpPr>
          <p:cNvPr id="3" name="Subtitle 2"/>
          <p:cNvSpPr>
            <a:spLocks noGrp="1"/>
          </p:cNvSpPr>
          <p:nvPr>
            <p:ph type="subTitle" idx="1"/>
          </p:nvPr>
        </p:nvSpPr>
        <p:spPr/>
        <p:txBody>
          <a:bodyPr/>
          <a:lstStyle/>
          <a:p>
            <a:r>
              <a:rPr lang="en-US" dirty="0"/>
              <a:t>Tools used in SAD</a:t>
            </a:r>
          </a:p>
        </p:txBody>
      </p:sp>
    </p:spTree>
    <p:extLst>
      <p:ext uri="{BB962C8B-B14F-4D97-AF65-F5344CB8AC3E}">
        <p14:creationId xmlns:p14="http://schemas.microsoft.com/office/powerpoint/2010/main" val="1021497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Structured and Object-oriented analysis :</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6424000"/>
              </p:ext>
            </p:extLst>
          </p:nvPr>
        </p:nvGraphicFramePr>
        <p:xfrm>
          <a:off x="838198" y="1795610"/>
          <a:ext cx="10704756" cy="4960191"/>
        </p:xfrm>
        <a:graphic>
          <a:graphicData uri="http://schemas.openxmlformats.org/drawingml/2006/table">
            <a:tbl>
              <a:tblPr/>
              <a:tblGrid>
                <a:gridCol w="5352378">
                  <a:extLst>
                    <a:ext uri="{9D8B030D-6E8A-4147-A177-3AD203B41FA5}">
                      <a16:colId xmlns:a16="http://schemas.microsoft.com/office/drawing/2014/main" val="20000"/>
                    </a:ext>
                  </a:extLst>
                </a:gridCol>
                <a:gridCol w="5352378">
                  <a:extLst>
                    <a:ext uri="{9D8B030D-6E8A-4147-A177-3AD203B41FA5}">
                      <a16:colId xmlns:a16="http://schemas.microsoft.com/office/drawing/2014/main" val="20001"/>
                    </a:ext>
                  </a:extLst>
                </a:gridCol>
              </a:tblGrid>
              <a:tr h="343875">
                <a:tc>
                  <a:txBody>
                    <a:bodyPr/>
                    <a:lstStyle/>
                    <a:p>
                      <a:pPr algn="l" fontAlgn="base"/>
                      <a:r>
                        <a:rPr lang="en-US" sz="1500" b="0">
                          <a:effectLst/>
                        </a:rPr>
                        <a:t>Structured Analysis</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Object-Oriented Analysis</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0"/>
                  </a:ext>
                </a:extLst>
              </a:tr>
              <a:tr h="602781">
                <a:tc>
                  <a:txBody>
                    <a:bodyPr/>
                    <a:lstStyle/>
                    <a:p>
                      <a:pPr algn="l" fontAlgn="base"/>
                      <a:r>
                        <a:rPr lang="en-US" sz="1500" b="0">
                          <a:effectLst/>
                        </a:rPr>
                        <a:t>The main focus is on process and procedures of system.</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The main focus in on data structure and real-world objects that are important.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1"/>
                  </a:ext>
                </a:extLst>
              </a:tr>
              <a:tr h="1104596">
                <a:tc>
                  <a:txBody>
                    <a:bodyPr/>
                    <a:lstStyle/>
                    <a:p>
                      <a:pPr algn="l" fontAlgn="base"/>
                      <a:r>
                        <a:rPr lang="en-US" sz="1500" b="0">
                          <a:effectLst/>
                        </a:rPr>
                        <a:t>It uses System Development Life Cycle (SDLC) methodology for different purposes like planning, analyzing, designing, implementing, and supporting an information system.</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It uses Incremental or Iterative methodology to refine and extend our design.</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2"/>
                  </a:ext>
                </a:extLst>
              </a:tr>
              <a:tr h="602781">
                <a:tc>
                  <a:txBody>
                    <a:bodyPr/>
                    <a:lstStyle/>
                    <a:p>
                      <a:pPr algn="l" fontAlgn="base"/>
                      <a:r>
                        <a:rPr lang="en-US" sz="1500" b="0">
                          <a:effectLst/>
                        </a:rPr>
                        <a:t>It is suitable for well-defined projects with stable user requirements.</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It is suitable for large projects with changing user requirements.</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3"/>
                  </a:ext>
                </a:extLst>
              </a:tr>
              <a:tr h="602781">
                <a:tc>
                  <a:txBody>
                    <a:bodyPr/>
                    <a:lstStyle/>
                    <a:p>
                      <a:pPr algn="l" fontAlgn="base"/>
                      <a:r>
                        <a:rPr lang="en-US" sz="1500" b="0">
                          <a:effectLst/>
                        </a:rPr>
                        <a:t>Risk while using this analysis technique is high and reusability is also low.</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Risk while using this analysis technique is low and reusability is also high.</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4"/>
                  </a:ext>
                </a:extLst>
              </a:tr>
              <a:tr h="1359502">
                <a:tc>
                  <a:txBody>
                    <a:bodyPr/>
                    <a:lstStyle/>
                    <a:p>
                      <a:pPr algn="l" fontAlgn="base"/>
                      <a:r>
                        <a:rPr lang="en-US" sz="1500" b="0">
                          <a:effectLst/>
                        </a:rPr>
                        <a:t>Structuring requirements include DFDs (Data Flow Diagram), Structured English, ER (Entity Relationship) diagram, CFD (Control Flow Diagram), Data Dictionary, Decision table/tree, State transition diagram.</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a:effectLst/>
                        </a:rPr>
                        <a:t>Requirement engineering includes Use case model (find Use cases, Flow of events, Activity Diagram), the Object model (find Classes and class relations, Object interaction, Object to ER mapping), Statechart Diagram, and deployment diagram.</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5"/>
                  </a:ext>
                </a:extLst>
              </a:tr>
              <a:tr h="343875">
                <a:tc>
                  <a:txBody>
                    <a:bodyPr/>
                    <a:lstStyle/>
                    <a:p>
                      <a:pPr algn="l" fontAlgn="base"/>
                      <a:r>
                        <a:rPr lang="en-US" sz="1500" b="0">
                          <a:effectLst/>
                        </a:rPr>
                        <a:t>This technique is old and is not preferred usually.</a:t>
                      </a:r>
                    </a:p>
                  </a:txBody>
                  <a:tcPr marL="75023" marR="75023" marT="37512" marB="37512" anchor="ctr">
                    <a:lnL>
                      <a:noFill/>
                    </a:lnL>
                    <a:lnR>
                      <a:noFill/>
                    </a:lnR>
                    <a:lnT>
                      <a:noFill/>
                    </a:lnT>
                    <a:lnB>
                      <a:noFill/>
                    </a:lnB>
                    <a:solidFill>
                      <a:srgbClr val="FFFFFF"/>
                    </a:solidFill>
                  </a:tcPr>
                </a:tc>
                <a:tc>
                  <a:txBody>
                    <a:bodyPr/>
                    <a:lstStyle/>
                    <a:p>
                      <a:pPr algn="l" fontAlgn="base"/>
                      <a:r>
                        <a:rPr lang="en-US" sz="1500" b="0" dirty="0">
                          <a:effectLst/>
                        </a:rPr>
                        <a:t>This technique is new and is mostly preferred.</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0575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BBE1-285C-48DE-B782-60632E6A2564}"/>
              </a:ext>
            </a:extLst>
          </p:cNvPr>
          <p:cNvSpPr>
            <a:spLocks noGrp="1"/>
          </p:cNvSpPr>
          <p:nvPr>
            <p:ph type="title"/>
          </p:nvPr>
        </p:nvSpPr>
        <p:spPr/>
        <p:txBody>
          <a:bodyPr/>
          <a:lstStyle/>
          <a:p>
            <a:r>
              <a:rPr lang="en-US" dirty="0"/>
              <a:t>Structured Analysis and Design(Traditional approach)</a:t>
            </a:r>
          </a:p>
        </p:txBody>
      </p:sp>
      <p:sp>
        <p:nvSpPr>
          <p:cNvPr id="3" name="Content Placeholder 2">
            <a:extLst>
              <a:ext uri="{FF2B5EF4-FFF2-40B4-BE49-F238E27FC236}">
                <a16:creationId xmlns:a16="http://schemas.microsoft.com/office/drawing/2014/main" id="{E12DACDE-F4DC-4A07-816E-F266DAC582E8}"/>
              </a:ext>
            </a:extLst>
          </p:cNvPr>
          <p:cNvSpPr>
            <a:spLocks noGrp="1"/>
          </p:cNvSpPr>
          <p:nvPr>
            <p:ph idx="1"/>
          </p:nvPr>
        </p:nvSpPr>
        <p:spPr/>
        <p:txBody>
          <a:bodyPr/>
          <a:lstStyle/>
          <a:p>
            <a:r>
              <a:rPr lang="en-US" b="0" i="0" dirty="0">
                <a:solidFill>
                  <a:srgbClr val="273239"/>
                </a:solidFill>
                <a:effectLst/>
                <a:latin typeface="urw-din"/>
              </a:rPr>
              <a:t>SA/SD is combined known as SAD </a:t>
            </a:r>
          </a:p>
          <a:p>
            <a:pPr algn="l" fontAlgn="base"/>
            <a:r>
              <a:rPr lang="en-US" b="0" i="0" dirty="0">
                <a:solidFill>
                  <a:srgbClr val="273239"/>
                </a:solidFill>
                <a:effectLst/>
                <a:latin typeface="urw-din"/>
              </a:rPr>
              <a:t>SA/SD involves 2 phases:</a:t>
            </a:r>
          </a:p>
          <a:p>
            <a:pPr algn="l" fontAlgn="base">
              <a:buFont typeface="+mj-lt"/>
              <a:buAutoNum type="arabicPeriod"/>
            </a:pPr>
            <a:r>
              <a:rPr lang="en-US" b="1" i="0" dirty="0">
                <a:solidFill>
                  <a:srgbClr val="273239"/>
                </a:solidFill>
                <a:effectLst/>
                <a:latin typeface="urw-din"/>
              </a:rPr>
              <a:t>Analysis Phase:</a:t>
            </a:r>
            <a:r>
              <a:rPr lang="en-US" b="0" i="0" dirty="0">
                <a:solidFill>
                  <a:srgbClr val="273239"/>
                </a:solidFill>
                <a:effectLst/>
                <a:latin typeface="urw-din"/>
              </a:rPr>
              <a:t> It uses Data Flow Diagram, Data Dictionary, State Transition diagram and ER diagram.</a:t>
            </a:r>
          </a:p>
          <a:p>
            <a:pPr algn="l" fontAlgn="base">
              <a:buFont typeface="+mj-lt"/>
              <a:buAutoNum type="arabicPeriod"/>
            </a:pPr>
            <a:r>
              <a:rPr lang="en-US" b="1" i="0" dirty="0">
                <a:solidFill>
                  <a:srgbClr val="273239"/>
                </a:solidFill>
                <a:effectLst/>
                <a:latin typeface="urw-din"/>
              </a:rPr>
              <a:t>Design Phase:</a:t>
            </a:r>
            <a:r>
              <a:rPr lang="en-US" b="0" i="0" dirty="0">
                <a:solidFill>
                  <a:srgbClr val="273239"/>
                </a:solidFill>
                <a:effectLst/>
                <a:latin typeface="urw-din"/>
              </a:rPr>
              <a:t> It uses Structure Chart and Pseudo Code.</a:t>
            </a:r>
          </a:p>
          <a:p>
            <a:endParaRPr lang="en-US" dirty="0"/>
          </a:p>
        </p:txBody>
      </p:sp>
    </p:spTree>
    <p:extLst>
      <p:ext uri="{BB962C8B-B14F-4D97-AF65-F5344CB8AC3E}">
        <p14:creationId xmlns:p14="http://schemas.microsoft.com/office/powerpoint/2010/main" val="3274377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76EA-6DD8-448A-99DA-AC73DBA3133D}"/>
              </a:ext>
            </a:extLst>
          </p:cNvPr>
          <p:cNvSpPr>
            <a:spLocks noGrp="1"/>
          </p:cNvSpPr>
          <p:nvPr>
            <p:ph type="title"/>
          </p:nvPr>
        </p:nvSpPr>
        <p:spPr/>
        <p:txBody>
          <a:bodyPr/>
          <a:lstStyle/>
          <a:p>
            <a:r>
              <a:rPr lang="en-US" b="0" i="0" dirty="0">
                <a:effectLst/>
                <a:latin typeface="Arial" panose="020B0604020202020204" pitchFamily="34" charset="0"/>
              </a:rPr>
              <a:t>Structured Analysis Tools</a:t>
            </a:r>
            <a:br>
              <a:rPr lang="en-US" b="0" i="0" dirty="0">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14A9BC64-580F-4AE9-97E7-F6DBC397AC8C}"/>
              </a:ext>
            </a:extLst>
          </p:cNvPr>
          <p:cNvPicPr>
            <a:picLocks noGrp="1" noChangeAspect="1"/>
          </p:cNvPicPr>
          <p:nvPr>
            <p:ph idx="1"/>
          </p:nvPr>
        </p:nvPicPr>
        <p:blipFill>
          <a:blip r:embed="rId2"/>
          <a:stretch>
            <a:fillRect/>
          </a:stretch>
        </p:blipFill>
        <p:spPr>
          <a:xfrm>
            <a:off x="2733675" y="2120106"/>
            <a:ext cx="6724650" cy="3762375"/>
          </a:xfrm>
        </p:spPr>
      </p:pic>
    </p:spTree>
    <p:extLst>
      <p:ext uri="{BB962C8B-B14F-4D97-AF65-F5344CB8AC3E}">
        <p14:creationId xmlns:p14="http://schemas.microsoft.com/office/powerpoint/2010/main" val="725578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4787-F7E3-4CC1-B6EB-14F356E9EC10}"/>
              </a:ext>
            </a:extLst>
          </p:cNvPr>
          <p:cNvSpPr>
            <a:spLocks noGrp="1"/>
          </p:cNvSpPr>
          <p:nvPr>
            <p:ph type="title"/>
          </p:nvPr>
        </p:nvSpPr>
        <p:spPr/>
        <p:txBody>
          <a:bodyPr/>
          <a:lstStyle/>
          <a:p>
            <a:r>
              <a:rPr lang="en-US" b="0" i="0" dirty="0">
                <a:effectLst/>
                <a:latin typeface="Arial" panose="020B0604020202020204" pitchFamily="34" charset="0"/>
              </a:rPr>
              <a:t>Data Flow Diagrams (DFD) </a:t>
            </a:r>
            <a:br>
              <a:rPr lang="en-US" b="0" i="0" dirty="0">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81507375-EA7B-4382-A396-9D63E6A636F7}"/>
              </a:ext>
            </a:extLst>
          </p:cNvPr>
          <p:cNvPicPr>
            <a:picLocks noGrp="1" noChangeAspect="1"/>
          </p:cNvPicPr>
          <p:nvPr>
            <p:ph idx="1"/>
          </p:nvPr>
        </p:nvPicPr>
        <p:blipFill>
          <a:blip r:embed="rId3"/>
          <a:stretch>
            <a:fillRect/>
          </a:stretch>
        </p:blipFill>
        <p:spPr>
          <a:xfrm>
            <a:off x="3261911" y="2891453"/>
            <a:ext cx="5181600" cy="2370039"/>
          </a:xfrm>
        </p:spPr>
      </p:pic>
    </p:spTree>
    <p:extLst>
      <p:ext uri="{BB962C8B-B14F-4D97-AF65-F5344CB8AC3E}">
        <p14:creationId xmlns:p14="http://schemas.microsoft.com/office/powerpoint/2010/main" val="356457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28E6-15A5-45E2-87D6-420FCA19A96D}"/>
              </a:ext>
            </a:extLst>
          </p:cNvPr>
          <p:cNvSpPr>
            <a:spLocks noGrp="1"/>
          </p:cNvSpPr>
          <p:nvPr>
            <p:ph type="title"/>
          </p:nvPr>
        </p:nvSpPr>
        <p:spPr/>
        <p:txBody>
          <a:bodyPr/>
          <a:lstStyle/>
          <a:p>
            <a:r>
              <a:rPr lang="en-US" b="0" i="0" dirty="0">
                <a:effectLst/>
                <a:latin typeface="Arial" panose="020B0604020202020204" pitchFamily="34" charset="0"/>
              </a:rPr>
              <a:t>Data Dictionary</a:t>
            </a:r>
            <a:br>
              <a:rPr lang="en-US" b="0" i="0" dirty="0">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7F5A9F94-F44D-46F8-9B23-C04872609C43}"/>
              </a:ext>
            </a:extLst>
          </p:cNvPr>
          <p:cNvPicPr>
            <a:picLocks noGrp="1" noChangeAspect="1"/>
          </p:cNvPicPr>
          <p:nvPr>
            <p:ph idx="1"/>
          </p:nvPr>
        </p:nvPicPr>
        <p:blipFill>
          <a:blip r:embed="rId3"/>
          <a:stretch>
            <a:fillRect/>
          </a:stretch>
        </p:blipFill>
        <p:spPr>
          <a:xfrm>
            <a:off x="1666875" y="1690688"/>
            <a:ext cx="8858250" cy="3536920"/>
          </a:xfrm>
        </p:spPr>
      </p:pic>
    </p:spTree>
    <p:extLst>
      <p:ext uri="{BB962C8B-B14F-4D97-AF65-F5344CB8AC3E}">
        <p14:creationId xmlns:p14="http://schemas.microsoft.com/office/powerpoint/2010/main" val="286431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br>
              <a:rPr lang="en-US" dirty="0"/>
            </a:br>
            <a:endParaRPr lang="en-US" dirty="0"/>
          </a:p>
        </p:txBody>
      </p:sp>
      <p:sp>
        <p:nvSpPr>
          <p:cNvPr id="3" name="Content Placeholder 2"/>
          <p:cNvSpPr>
            <a:spLocks noGrp="1"/>
          </p:cNvSpPr>
          <p:nvPr>
            <p:ph idx="1"/>
          </p:nvPr>
        </p:nvSpPr>
        <p:spPr/>
        <p:txBody>
          <a:bodyPr/>
          <a:lstStyle/>
          <a:p>
            <a:r>
              <a:rPr lang="en-US" b="1" dirty="0"/>
              <a:t>Flowchart</a:t>
            </a:r>
            <a:r>
              <a:rPr lang="en-US" dirty="0"/>
              <a:t> is a diagrammatic representation of sequence of logical steps of a program.</a:t>
            </a:r>
          </a:p>
        </p:txBody>
      </p:sp>
      <p:pic>
        <p:nvPicPr>
          <p:cNvPr id="4" name="Picture 3"/>
          <p:cNvPicPr>
            <a:picLocks noChangeAspect="1"/>
          </p:cNvPicPr>
          <p:nvPr/>
        </p:nvPicPr>
        <p:blipFill>
          <a:blip r:embed="rId2"/>
          <a:stretch>
            <a:fillRect/>
          </a:stretch>
        </p:blipFill>
        <p:spPr>
          <a:xfrm>
            <a:off x="3567917" y="2700168"/>
            <a:ext cx="5056166" cy="4157831"/>
          </a:xfrm>
          <a:prstGeom prst="rect">
            <a:avLst/>
          </a:prstGeom>
        </p:spPr>
      </p:pic>
    </p:spTree>
    <p:extLst>
      <p:ext uri="{BB962C8B-B14F-4D97-AF65-F5344CB8AC3E}">
        <p14:creationId xmlns:p14="http://schemas.microsoft.com/office/powerpoint/2010/main" val="200636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when you're building a software, </a:t>
            </a:r>
            <a:br>
              <a:rPr lang="en-US" dirty="0"/>
            </a:br>
            <a:r>
              <a:rPr lang="en-US" dirty="0"/>
              <a:t>similar to building a house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760841" y="1485407"/>
            <a:ext cx="1883505" cy="2000250"/>
          </a:xfrm>
          <a:prstGeom prst="rect">
            <a:avLst/>
          </a:prstGeom>
        </p:spPr>
      </p:pic>
      <p:pic>
        <p:nvPicPr>
          <p:cNvPr id="5" name="Picture 4"/>
          <p:cNvPicPr>
            <a:picLocks noChangeAspect="1"/>
          </p:cNvPicPr>
          <p:nvPr/>
        </p:nvPicPr>
        <p:blipFill>
          <a:blip r:embed="rId3"/>
          <a:stretch>
            <a:fillRect/>
          </a:stretch>
        </p:blipFill>
        <p:spPr>
          <a:xfrm>
            <a:off x="6695302" y="1485407"/>
            <a:ext cx="2110946" cy="1721708"/>
          </a:xfrm>
          <a:prstGeom prst="rect">
            <a:avLst/>
          </a:prstGeom>
        </p:spPr>
      </p:pic>
      <p:pic>
        <p:nvPicPr>
          <p:cNvPr id="6" name="Picture 5"/>
          <p:cNvPicPr>
            <a:picLocks noChangeAspect="1"/>
          </p:cNvPicPr>
          <p:nvPr/>
        </p:nvPicPr>
        <p:blipFill>
          <a:blip r:embed="rId4"/>
          <a:stretch>
            <a:fillRect/>
          </a:stretch>
        </p:blipFill>
        <p:spPr>
          <a:xfrm>
            <a:off x="3381118" y="1485408"/>
            <a:ext cx="2245326" cy="1721708"/>
          </a:xfrm>
          <a:prstGeom prst="rect">
            <a:avLst/>
          </a:prstGeom>
        </p:spPr>
      </p:pic>
      <p:pic>
        <p:nvPicPr>
          <p:cNvPr id="7" name="Picture 6"/>
          <p:cNvPicPr>
            <a:picLocks noChangeAspect="1"/>
          </p:cNvPicPr>
          <p:nvPr/>
        </p:nvPicPr>
        <p:blipFill>
          <a:blip r:embed="rId5"/>
          <a:stretch>
            <a:fillRect/>
          </a:stretch>
        </p:blipFill>
        <p:spPr>
          <a:xfrm>
            <a:off x="9514703" y="1485408"/>
            <a:ext cx="2051222" cy="1721708"/>
          </a:xfrm>
          <a:prstGeom prst="rect">
            <a:avLst/>
          </a:prstGeom>
        </p:spPr>
      </p:pic>
      <p:pic>
        <p:nvPicPr>
          <p:cNvPr id="8" name="Picture 7"/>
          <p:cNvPicPr>
            <a:picLocks noChangeAspect="1"/>
          </p:cNvPicPr>
          <p:nvPr/>
        </p:nvPicPr>
        <p:blipFill>
          <a:blip r:embed="rId6"/>
          <a:stretch>
            <a:fillRect/>
          </a:stretch>
        </p:blipFill>
        <p:spPr>
          <a:xfrm>
            <a:off x="838200" y="3591698"/>
            <a:ext cx="1880286" cy="2001794"/>
          </a:xfrm>
          <a:prstGeom prst="rect">
            <a:avLst/>
          </a:prstGeom>
        </p:spPr>
      </p:pic>
      <p:pic>
        <p:nvPicPr>
          <p:cNvPr id="9" name="Picture 8"/>
          <p:cNvPicPr>
            <a:picLocks noChangeAspect="1"/>
          </p:cNvPicPr>
          <p:nvPr/>
        </p:nvPicPr>
        <p:blipFill>
          <a:blip r:embed="rId7"/>
          <a:stretch>
            <a:fillRect/>
          </a:stretch>
        </p:blipFill>
        <p:spPr>
          <a:xfrm>
            <a:off x="3481387" y="3400811"/>
            <a:ext cx="2790825" cy="2192681"/>
          </a:xfrm>
          <a:prstGeom prst="rect">
            <a:avLst/>
          </a:prstGeom>
        </p:spPr>
      </p:pic>
      <p:pic>
        <p:nvPicPr>
          <p:cNvPr id="10" name="Picture 9"/>
          <p:cNvPicPr>
            <a:picLocks noChangeAspect="1"/>
          </p:cNvPicPr>
          <p:nvPr/>
        </p:nvPicPr>
        <p:blipFill>
          <a:blip r:embed="rId8"/>
          <a:stretch>
            <a:fillRect/>
          </a:stretch>
        </p:blipFill>
        <p:spPr>
          <a:xfrm>
            <a:off x="6695302" y="3574512"/>
            <a:ext cx="2110946" cy="2018979"/>
          </a:xfrm>
          <a:prstGeom prst="rect">
            <a:avLst/>
          </a:prstGeom>
        </p:spPr>
      </p:pic>
      <p:pic>
        <p:nvPicPr>
          <p:cNvPr id="11" name="Picture 10"/>
          <p:cNvPicPr>
            <a:picLocks noChangeAspect="1"/>
          </p:cNvPicPr>
          <p:nvPr/>
        </p:nvPicPr>
        <p:blipFill>
          <a:blip r:embed="rId9"/>
          <a:stretch>
            <a:fillRect/>
          </a:stretch>
        </p:blipFill>
        <p:spPr>
          <a:xfrm>
            <a:off x="9259072" y="3591697"/>
            <a:ext cx="2219325" cy="2001793"/>
          </a:xfrm>
          <a:prstGeom prst="rect">
            <a:avLst/>
          </a:prstGeom>
        </p:spPr>
      </p:pic>
    </p:spTree>
    <p:extLst>
      <p:ext uri="{BB962C8B-B14F-4D97-AF65-F5344CB8AC3E}">
        <p14:creationId xmlns:p14="http://schemas.microsoft.com/office/powerpoint/2010/main" val="4007194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596A-BE43-4EF6-A09E-99BDF65BF2AE}"/>
              </a:ext>
            </a:extLst>
          </p:cNvPr>
          <p:cNvSpPr>
            <a:spLocks noGrp="1"/>
          </p:cNvSpPr>
          <p:nvPr>
            <p:ph type="title"/>
          </p:nvPr>
        </p:nvSpPr>
        <p:spPr/>
        <p:txBody>
          <a:bodyPr/>
          <a:lstStyle/>
          <a:p>
            <a:r>
              <a:rPr lang="en-US" b="0" i="0" dirty="0">
                <a:effectLst/>
                <a:latin typeface="Arial" panose="020B0604020202020204" pitchFamily="34" charset="0"/>
              </a:rPr>
              <a:t>Decision Trees</a:t>
            </a:r>
            <a:br>
              <a:rPr lang="en-US" b="0" i="0" dirty="0">
                <a:effectLst/>
                <a:latin typeface="Arial" panose="020B0604020202020204" pitchFamily="34" charset="0"/>
              </a:rPr>
            </a:br>
            <a:endParaRPr lang="en-US" dirty="0"/>
          </a:p>
        </p:txBody>
      </p:sp>
      <p:pic>
        <p:nvPicPr>
          <p:cNvPr id="6" name="Content Placeholder 5">
            <a:extLst>
              <a:ext uri="{FF2B5EF4-FFF2-40B4-BE49-F238E27FC236}">
                <a16:creationId xmlns:a16="http://schemas.microsoft.com/office/drawing/2014/main" id="{A806C774-99E1-48E2-9198-81B360577121}"/>
              </a:ext>
            </a:extLst>
          </p:cNvPr>
          <p:cNvPicPr>
            <a:picLocks noGrp="1" noChangeAspect="1"/>
          </p:cNvPicPr>
          <p:nvPr>
            <p:ph idx="1"/>
          </p:nvPr>
        </p:nvPicPr>
        <p:blipFill>
          <a:blip r:embed="rId3"/>
          <a:stretch>
            <a:fillRect/>
          </a:stretch>
        </p:blipFill>
        <p:spPr>
          <a:xfrm>
            <a:off x="2380891" y="1690688"/>
            <a:ext cx="7004649" cy="3920331"/>
          </a:xfrm>
          <a:prstGeom prst="rect">
            <a:avLst/>
          </a:prstGeom>
        </p:spPr>
      </p:pic>
    </p:spTree>
    <p:extLst>
      <p:ext uri="{BB962C8B-B14F-4D97-AF65-F5344CB8AC3E}">
        <p14:creationId xmlns:p14="http://schemas.microsoft.com/office/powerpoint/2010/main" val="2730625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52B-944D-45D8-81EE-341279910195}"/>
              </a:ext>
            </a:extLst>
          </p:cNvPr>
          <p:cNvSpPr>
            <a:spLocks noGrp="1"/>
          </p:cNvSpPr>
          <p:nvPr>
            <p:ph type="title"/>
          </p:nvPr>
        </p:nvSpPr>
        <p:spPr/>
        <p:txBody>
          <a:bodyPr/>
          <a:lstStyle/>
          <a:p>
            <a:r>
              <a:rPr lang="en-US" b="0" i="0" dirty="0">
                <a:effectLst/>
                <a:latin typeface="Arial" panose="020B0604020202020204" pitchFamily="34" charset="0"/>
              </a:rPr>
              <a:t>Decision Tables</a:t>
            </a:r>
            <a:br>
              <a:rPr lang="en-US" b="0" i="0" dirty="0">
                <a:effectLst/>
                <a:latin typeface="Arial" panose="020B0604020202020204" pitchFamily="34" charset="0"/>
              </a:rPr>
            </a:br>
            <a:endParaRPr lang="en-US" dirty="0"/>
          </a:p>
        </p:txBody>
      </p:sp>
      <p:pic>
        <p:nvPicPr>
          <p:cNvPr id="6" name="Content Placeholder 5">
            <a:extLst>
              <a:ext uri="{FF2B5EF4-FFF2-40B4-BE49-F238E27FC236}">
                <a16:creationId xmlns:a16="http://schemas.microsoft.com/office/drawing/2014/main" id="{DC6ED98B-14A6-4BFB-A173-46E1DF1E34FC}"/>
              </a:ext>
            </a:extLst>
          </p:cNvPr>
          <p:cNvPicPr>
            <a:picLocks noGrp="1" noChangeAspect="1"/>
          </p:cNvPicPr>
          <p:nvPr>
            <p:ph idx="1"/>
          </p:nvPr>
        </p:nvPicPr>
        <p:blipFill>
          <a:blip r:embed="rId3"/>
          <a:stretch>
            <a:fillRect/>
          </a:stretch>
        </p:blipFill>
        <p:spPr>
          <a:xfrm>
            <a:off x="2008379" y="1825625"/>
            <a:ext cx="8175241" cy="4351338"/>
          </a:xfrm>
          <a:prstGeom prst="rect">
            <a:avLst/>
          </a:prstGeom>
        </p:spPr>
      </p:pic>
    </p:spTree>
    <p:extLst>
      <p:ext uri="{BB962C8B-B14F-4D97-AF65-F5344CB8AC3E}">
        <p14:creationId xmlns:p14="http://schemas.microsoft.com/office/powerpoint/2010/main" val="2695973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E31D-D094-46FD-AD83-290E79D8271C}"/>
              </a:ext>
            </a:extLst>
          </p:cNvPr>
          <p:cNvSpPr>
            <a:spLocks noGrp="1"/>
          </p:cNvSpPr>
          <p:nvPr>
            <p:ph type="title"/>
          </p:nvPr>
        </p:nvSpPr>
        <p:spPr/>
        <p:txBody>
          <a:bodyPr/>
          <a:lstStyle/>
          <a:p>
            <a:r>
              <a:rPr lang="en-US" b="0" i="0" dirty="0">
                <a:effectLst/>
                <a:latin typeface="Arial" panose="020B0604020202020204" pitchFamily="34" charset="0"/>
              </a:rPr>
              <a:t>Structured English</a:t>
            </a:r>
            <a:br>
              <a:rPr lang="en-US" b="0" i="0" dirty="0">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DB60754F-E9FB-41A2-943C-42563A87E754}"/>
              </a:ext>
            </a:extLst>
          </p:cNvPr>
          <p:cNvPicPr>
            <a:picLocks noGrp="1" noChangeAspect="1"/>
          </p:cNvPicPr>
          <p:nvPr>
            <p:ph idx="1"/>
          </p:nvPr>
        </p:nvPicPr>
        <p:blipFill>
          <a:blip r:embed="rId3"/>
          <a:stretch>
            <a:fillRect/>
          </a:stretch>
        </p:blipFill>
        <p:spPr>
          <a:xfrm>
            <a:off x="2600325" y="2548731"/>
            <a:ext cx="5829300" cy="3337719"/>
          </a:xfrm>
        </p:spPr>
      </p:pic>
    </p:spTree>
    <p:extLst>
      <p:ext uri="{BB962C8B-B14F-4D97-AF65-F5344CB8AC3E}">
        <p14:creationId xmlns:p14="http://schemas.microsoft.com/office/powerpoint/2010/main" val="977098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D314-4C15-4C07-B87D-C22B568113A1}"/>
              </a:ext>
            </a:extLst>
          </p:cNvPr>
          <p:cNvSpPr>
            <a:spLocks noGrp="1"/>
          </p:cNvSpPr>
          <p:nvPr>
            <p:ph type="title"/>
          </p:nvPr>
        </p:nvSpPr>
        <p:spPr/>
        <p:txBody>
          <a:bodyPr/>
          <a:lstStyle/>
          <a:p>
            <a:r>
              <a:rPr lang="en-US" b="1" i="0" dirty="0">
                <a:solidFill>
                  <a:srgbClr val="273239"/>
                </a:solidFill>
                <a:effectLst/>
                <a:latin typeface="urw-din"/>
              </a:rPr>
              <a:t>Structure Chart</a:t>
            </a:r>
            <a:endParaRPr lang="en-US" dirty="0"/>
          </a:p>
        </p:txBody>
      </p:sp>
      <p:pic>
        <p:nvPicPr>
          <p:cNvPr id="5" name="Content Placeholder 4">
            <a:extLst>
              <a:ext uri="{FF2B5EF4-FFF2-40B4-BE49-F238E27FC236}">
                <a16:creationId xmlns:a16="http://schemas.microsoft.com/office/drawing/2014/main" id="{AC441BE0-BE09-4EC5-98D5-ABC6F3238D97}"/>
              </a:ext>
            </a:extLst>
          </p:cNvPr>
          <p:cNvPicPr>
            <a:picLocks noGrp="1" noChangeAspect="1"/>
          </p:cNvPicPr>
          <p:nvPr>
            <p:ph idx="1"/>
          </p:nvPr>
        </p:nvPicPr>
        <p:blipFill>
          <a:blip r:embed="rId3"/>
          <a:stretch>
            <a:fillRect/>
          </a:stretch>
        </p:blipFill>
        <p:spPr>
          <a:xfrm>
            <a:off x="2260121" y="1897811"/>
            <a:ext cx="8315863" cy="3916393"/>
          </a:xfrm>
        </p:spPr>
      </p:pic>
    </p:spTree>
    <p:extLst>
      <p:ext uri="{BB962C8B-B14F-4D97-AF65-F5344CB8AC3E}">
        <p14:creationId xmlns:p14="http://schemas.microsoft.com/office/powerpoint/2010/main" val="550703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06A9-7009-40B7-9493-943D30CF9FC8}"/>
              </a:ext>
            </a:extLst>
          </p:cNvPr>
          <p:cNvSpPr>
            <a:spLocks noGrp="1"/>
          </p:cNvSpPr>
          <p:nvPr>
            <p:ph type="title"/>
          </p:nvPr>
        </p:nvSpPr>
        <p:spPr/>
        <p:txBody>
          <a:bodyPr/>
          <a:lstStyle/>
          <a:p>
            <a:r>
              <a:rPr lang="en-US" b="0" i="0" dirty="0">
                <a:effectLst/>
                <a:latin typeface="Arial" panose="020B0604020202020204" pitchFamily="34" charset="0"/>
              </a:rPr>
              <a:t>Pseudocode</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05F4D2D-CA6E-4374-BFC9-B24C00A1A198}"/>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Examples:</a:t>
            </a:r>
          </a:p>
          <a:p>
            <a:pPr algn="l"/>
            <a:r>
              <a:rPr lang="en-US" b="0" i="0" dirty="0">
                <a:solidFill>
                  <a:srgbClr val="000000"/>
                </a:solidFill>
                <a:effectLst/>
                <a:latin typeface="Times New Roman" panose="02020603050405020304" pitchFamily="18" charset="0"/>
              </a:rPr>
              <a:t>1.. If student's grade is greater than or equal to 60</a:t>
            </a:r>
          </a:p>
          <a:p>
            <a:pPr algn="l"/>
            <a:r>
              <a:rPr lang="en-US" b="0" i="0" dirty="0">
                <a:solidFill>
                  <a:srgbClr val="000000"/>
                </a:solidFill>
                <a:effectLst/>
                <a:latin typeface="Times New Roman" panose="02020603050405020304" pitchFamily="18" charset="0"/>
              </a:rPr>
              <a:t>Print "passed"</a:t>
            </a:r>
          </a:p>
          <a:p>
            <a:pPr algn="l"/>
            <a:r>
              <a:rPr lang="en-US" b="0" i="0" dirty="0">
                <a:solidFill>
                  <a:srgbClr val="000000"/>
                </a:solidFill>
                <a:effectLst/>
                <a:latin typeface="Times New Roman" panose="02020603050405020304" pitchFamily="18" charset="0"/>
              </a:rPr>
              <a:t>else</a:t>
            </a:r>
          </a:p>
          <a:p>
            <a:pPr algn="l"/>
            <a:r>
              <a:rPr lang="en-US" b="0" i="0" dirty="0">
                <a:solidFill>
                  <a:srgbClr val="000000"/>
                </a:solidFill>
                <a:effectLst/>
                <a:latin typeface="Times New Roman" panose="02020603050405020304" pitchFamily="18" charset="0"/>
              </a:rPr>
              <a:t>Print "failed"</a:t>
            </a:r>
          </a:p>
          <a:p>
            <a:pPr marL="0" indent="0">
              <a:buNone/>
            </a:pPr>
            <a:endParaRPr lang="en-US" dirty="0"/>
          </a:p>
        </p:txBody>
      </p:sp>
    </p:spTree>
    <p:extLst>
      <p:ext uri="{BB962C8B-B14F-4D97-AF65-F5344CB8AC3E}">
        <p14:creationId xmlns:p14="http://schemas.microsoft.com/office/powerpoint/2010/main" val="279768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2510"/>
            <a:ext cx="8199755" cy="788035"/>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 </a:t>
            </a:r>
            <a:r>
              <a:rPr sz="5000" b="1" spc="-270" dirty="0">
                <a:latin typeface="Trebuchet MS"/>
                <a:cs typeface="Trebuchet MS"/>
              </a:rPr>
              <a:t>Development </a:t>
            </a:r>
            <a:r>
              <a:rPr sz="5000" b="1" spc="-409" dirty="0">
                <a:latin typeface="Trebuchet MS"/>
                <a:cs typeface="Trebuchet MS"/>
              </a:rPr>
              <a:t>Life</a:t>
            </a:r>
            <a:r>
              <a:rPr sz="5000" b="1" spc="-655" dirty="0">
                <a:latin typeface="Trebuchet MS"/>
                <a:cs typeface="Trebuchet MS"/>
              </a:rPr>
              <a:t> </a:t>
            </a:r>
            <a:r>
              <a:rPr sz="5000" b="1" spc="-370" dirty="0">
                <a:latin typeface="Trebuchet MS"/>
                <a:cs typeface="Trebuchet MS"/>
              </a:rPr>
              <a:t>Cycle</a:t>
            </a:r>
            <a:endParaRPr sz="5000">
              <a:latin typeface="Trebuchet MS"/>
              <a:cs typeface="Trebuchet MS"/>
            </a:endParaRPr>
          </a:p>
        </p:txBody>
      </p:sp>
      <p:sp>
        <p:nvSpPr>
          <p:cNvPr id="8" name="object 8"/>
          <p:cNvSpPr/>
          <p:nvPr/>
        </p:nvSpPr>
        <p:spPr>
          <a:xfrm>
            <a:off x="6773546" y="2185984"/>
            <a:ext cx="511175" cy="0"/>
          </a:xfrm>
          <a:custGeom>
            <a:avLst/>
            <a:gdLst/>
            <a:ahLst/>
            <a:cxnLst/>
            <a:rect l="l" t="t" r="r" b="b"/>
            <a:pathLst>
              <a:path w="511175">
                <a:moveTo>
                  <a:pt x="0" y="0"/>
                </a:moveTo>
                <a:lnTo>
                  <a:pt x="510644" y="0"/>
                </a:lnTo>
              </a:path>
            </a:pathLst>
          </a:custGeom>
          <a:ln w="11195">
            <a:solidFill>
              <a:srgbClr val="000000"/>
            </a:solidFill>
          </a:ln>
        </p:spPr>
        <p:txBody>
          <a:bodyPr wrap="square" lIns="0" tIns="0" rIns="0" bIns="0" rtlCol="0"/>
          <a:lstStyle/>
          <a:p>
            <a:endParaRPr/>
          </a:p>
        </p:txBody>
      </p:sp>
      <p:sp>
        <p:nvSpPr>
          <p:cNvPr id="9" name="object 9"/>
          <p:cNvSpPr/>
          <p:nvPr/>
        </p:nvSpPr>
        <p:spPr>
          <a:xfrm>
            <a:off x="7285209" y="2185984"/>
            <a:ext cx="637540" cy="0"/>
          </a:xfrm>
          <a:custGeom>
            <a:avLst/>
            <a:gdLst/>
            <a:ahLst/>
            <a:cxnLst/>
            <a:rect l="l" t="t" r="r" b="b"/>
            <a:pathLst>
              <a:path w="637539">
                <a:moveTo>
                  <a:pt x="0" y="0"/>
                </a:moveTo>
                <a:lnTo>
                  <a:pt x="637032" y="0"/>
                </a:lnTo>
              </a:path>
            </a:pathLst>
          </a:custGeom>
          <a:ln w="11195">
            <a:solidFill>
              <a:srgbClr val="000000"/>
            </a:solidFill>
          </a:ln>
        </p:spPr>
        <p:txBody>
          <a:bodyPr wrap="square" lIns="0" tIns="0" rIns="0" bIns="0" rtlCol="0"/>
          <a:lstStyle/>
          <a:p>
            <a:endParaRPr/>
          </a:p>
        </p:txBody>
      </p:sp>
      <p:sp>
        <p:nvSpPr>
          <p:cNvPr id="10" name="object 10"/>
          <p:cNvSpPr/>
          <p:nvPr/>
        </p:nvSpPr>
        <p:spPr>
          <a:xfrm>
            <a:off x="7920712" y="2185984"/>
            <a:ext cx="382270" cy="0"/>
          </a:xfrm>
          <a:custGeom>
            <a:avLst/>
            <a:gdLst/>
            <a:ahLst/>
            <a:cxnLst/>
            <a:rect l="l" t="t" r="r" b="b"/>
            <a:pathLst>
              <a:path w="382270">
                <a:moveTo>
                  <a:pt x="0" y="0"/>
                </a:moveTo>
                <a:lnTo>
                  <a:pt x="382219" y="0"/>
                </a:lnTo>
              </a:path>
            </a:pathLst>
          </a:custGeom>
          <a:ln w="11195">
            <a:solidFill>
              <a:srgbClr val="000000"/>
            </a:solidFill>
          </a:ln>
        </p:spPr>
        <p:txBody>
          <a:bodyPr wrap="square" lIns="0" tIns="0" rIns="0" bIns="0" rtlCol="0"/>
          <a:lstStyle/>
          <a:p>
            <a:endParaRPr/>
          </a:p>
        </p:txBody>
      </p:sp>
      <p:sp>
        <p:nvSpPr>
          <p:cNvPr id="11" name="object 11"/>
          <p:cNvSpPr/>
          <p:nvPr/>
        </p:nvSpPr>
        <p:spPr>
          <a:xfrm>
            <a:off x="8301657" y="2185984"/>
            <a:ext cx="255270" cy="0"/>
          </a:xfrm>
          <a:custGeom>
            <a:avLst/>
            <a:gdLst/>
            <a:ahLst/>
            <a:cxnLst/>
            <a:rect l="l" t="t" r="r" b="b"/>
            <a:pathLst>
              <a:path w="255270">
                <a:moveTo>
                  <a:pt x="0" y="0"/>
                </a:moveTo>
                <a:lnTo>
                  <a:pt x="254812" y="0"/>
                </a:lnTo>
              </a:path>
            </a:pathLst>
          </a:custGeom>
          <a:ln w="11195">
            <a:solidFill>
              <a:srgbClr val="000000"/>
            </a:solidFill>
          </a:ln>
        </p:spPr>
        <p:txBody>
          <a:bodyPr wrap="square" lIns="0" tIns="0" rIns="0" bIns="0" rtlCol="0"/>
          <a:lstStyle/>
          <a:p>
            <a:endParaRPr/>
          </a:p>
        </p:txBody>
      </p:sp>
      <p:sp>
        <p:nvSpPr>
          <p:cNvPr id="12" name="object 12"/>
          <p:cNvSpPr txBox="1"/>
          <p:nvPr/>
        </p:nvSpPr>
        <p:spPr>
          <a:xfrm>
            <a:off x="2440940" y="1890725"/>
            <a:ext cx="7266305" cy="331470"/>
          </a:xfrm>
          <a:prstGeom prst="rect">
            <a:avLst/>
          </a:prstGeom>
        </p:spPr>
        <p:txBody>
          <a:bodyPr vert="horz" wrap="square" lIns="0" tIns="13335" rIns="0" bIns="0" rtlCol="0">
            <a:spAutoFit/>
          </a:bodyPr>
          <a:lstStyle/>
          <a:p>
            <a:pPr marL="12700">
              <a:spcBef>
                <a:spcPts val="105"/>
              </a:spcBef>
              <a:tabLst>
                <a:tab pos="285115" algn="l"/>
                <a:tab pos="6169660" algn="l"/>
              </a:tabLst>
            </a:pPr>
            <a:r>
              <a:rPr sz="1900" spc="-500" dirty="0">
                <a:solidFill>
                  <a:srgbClr val="0AD0D9"/>
                </a:solidFill>
                <a:latin typeface="Arial"/>
                <a:cs typeface="Arial"/>
              </a:rPr>
              <a:t>	</a:t>
            </a:r>
            <a:r>
              <a:rPr sz="2000" spc="35" dirty="0">
                <a:latin typeface="Times New Roman"/>
                <a:cs typeface="Times New Roman"/>
              </a:rPr>
              <a:t>System </a:t>
            </a:r>
            <a:r>
              <a:rPr sz="2000" spc="75" dirty="0">
                <a:latin typeface="Times New Roman"/>
                <a:cs typeface="Times New Roman"/>
              </a:rPr>
              <a:t>Development </a:t>
            </a:r>
            <a:r>
              <a:rPr sz="2000" spc="-25" dirty="0">
                <a:latin typeface="Times New Roman"/>
                <a:cs typeface="Times New Roman"/>
              </a:rPr>
              <a:t>Life </a:t>
            </a:r>
            <a:r>
              <a:rPr sz="2000" spc="-10" dirty="0">
                <a:latin typeface="Times New Roman"/>
                <a:cs typeface="Times New Roman"/>
              </a:rPr>
              <a:t>Cycle</a:t>
            </a:r>
            <a:r>
              <a:rPr sz="2000" spc="-250" dirty="0">
                <a:latin typeface="Times New Roman"/>
                <a:cs typeface="Times New Roman"/>
              </a:rPr>
              <a:t> </a:t>
            </a:r>
            <a:r>
              <a:rPr sz="2000" spc="20" dirty="0">
                <a:latin typeface="Times New Roman"/>
                <a:cs typeface="Times New Roman"/>
              </a:rPr>
              <a:t>is</a:t>
            </a:r>
            <a:r>
              <a:rPr sz="2000" spc="-85" dirty="0">
                <a:latin typeface="Times New Roman"/>
                <a:cs typeface="Times New Roman"/>
              </a:rPr>
              <a:t> </a:t>
            </a:r>
            <a:r>
              <a:rPr sz="2000" spc="120" dirty="0">
                <a:latin typeface="Times New Roman"/>
                <a:cs typeface="Times New Roman"/>
              </a:rPr>
              <a:t>an	</a:t>
            </a:r>
            <a:r>
              <a:rPr sz="2000" spc="55" dirty="0">
                <a:latin typeface="Times New Roman"/>
                <a:cs typeface="Times New Roman"/>
              </a:rPr>
              <a:t>process</a:t>
            </a:r>
            <a:r>
              <a:rPr sz="2000" spc="-145" dirty="0">
                <a:latin typeface="Times New Roman"/>
                <a:cs typeface="Times New Roman"/>
              </a:rPr>
              <a:t> </a:t>
            </a:r>
            <a:r>
              <a:rPr sz="2000" spc="15" dirty="0">
                <a:latin typeface="Times New Roman"/>
                <a:cs typeface="Times New Roman"/>
              </a:rPr>
              <a:t>of</a:t>
            </a:r>
            <a:endParaRPr sz="2000" dirty="0">
              <a:latin typeface="Times New Roman"/>
              <a:cs typeface="Times New Roman"/>
            </a:endParaRPr>
          </a:p>
        </p:txBody>
      </p:sp>
      <p:sp>
        <p:nvSpPr>
          <p:cNvPr id="13" name="object 13"/>
          <p:cNvSpPr/>
          <p:nvPr/>
        </p:nvSpPr>
        <p:spPr>
          <a:xfrm>
            <a:off x="5662296" y="3405532"/>
            <a:ext cx="254635" cy="0"/>
          </a:xfrm>
          <a:custGeom>
            <a:avLst/>
            <a:gdLst/>
            <a:ahLst/>
            <a:cxnLst/>
            <a:rect l="l" t="t" r="r" b="b"/>
            <a:pathLst>
              <a:path w="254635">
                <a:moveTo>
                  <a:pt x="0" y="0"/>
                </a:moveTo>
                <a:lnTo>
                  <a:pt x="254508" y="0"/>
                </a:lnTo>
              </a:path>
            </a:pathLst>
          </a:custGeom>
          <a:ln w="11182">
            <a:solidFill>
              <a:srgbClr val="000000"/>
            </a:solidFill>
          </a:ln>
        </p:spPr>
        <p:txBody>
          <a:bodyPr wrap="square" lIns="0" tIns="0" rIns="0" bIns="0" rtlCol="0"/>
          <a:lstStyle/>
          <a:p>
            <a:endParaRPr/>
          </a:p>
        </p:txBody>
      </p:sp>
      <p:sp>
        <p:nvSpPr>
          <p:cNvPr id="14" name="object 14"/>
          <p:cNvSpPr/>
          <p:nvPr/>
        </p:nvSpPr>
        <p:spPr>
          <a:xfrm>
            <a:off x="5918076" y="3405532"/>
            <a:ext cx="254635" cy="0"/>
          </a:xfrm>
          <a:custGeom>
            <a:avLst/>
            <a:gdLst/>
            <a:ahLst/>
            <a:cxnLst/>
            <a:rect l="l" t="t" r="r" b="b"/>
            <a:pathLst>
              <a:path w="254635">
                <a:moveTo>
                  <a:pt x="0" y="0"/>
                </a:moveTo>
                <a:lnTo>
                  <a:pt x="254508" y="0"/>
                </a:lnTo>
              </a:path>
            </a:pathLst>
          </a:custGeom>
          <a:ln w="11182">
            <a:solidFill>
              <a:srgbClr val="000000"/>
            </a:solidFill>
          </a:ln>
        </p:spPr>
        <p:txBody>
          <a:bodyPr wrap="square" lIns="0" tIns="0" rIns="0" bIns="0" rtlCol="0"/>
          <a:lstStyle/>
          <a:p>
            <a:endParaRPr/>
          </a:p>
        </p:txBody>
      </p:sp>
      <p:sp>
        <p:nvSpPr>
          <p:cNvPr id="15" name="object 15"/>
          <p:cNvSpPr/>
          <p:nvPr/>
        </p:nvSpPr>
        <p:spPr>
          <a:xfrm>
            <a:off x="6173857" y="3405532"/>
            <a:ext cx="254635" cy="0"/>
          </a:xfrm>
          <a:custGeom>
            <a:avLst/>
            <a:gdLst/>
            <a:ahLst/>
            <a:cxnLst/>
            <a:rect l="l" t="t" r="r" b="b"/>
            <a:pathLst>
              <a:path w="254635">
                <a:moveTo>
                  <a:pt x="0" y="0"/>
                </a:moveTo>
                <a:lnTo>
                  <a:pt x="254507" y="0"/>
                </a:lnTo>
              </a:path>
            </a:pathLst>
          </a:custGeom>
          <a:ln w="11182">
            <a:solidFill>
              <a:srgbClr val="000000"/>
            </a:solidFill>
          </a:ln>
        </p:spPr>
        <p:txBody>
          <a:bodyPr wrap="square" lIns="0" tIns="0" rIns="0" bIns="0" rtlCol="0"/>
          <a:lstStyle/>
          <a:p>
            <a:endParaRPr/>
          </a:p>
        </p:txBody>
      </p:sp>
      <p:sp>
        <p:nvSpPr>
          <p:cNvPr id="16" name="object 16"/>
          <p:cNvSpPr/>
          <p:nvPr/>
        </p:nvSpPr>
        <p:spPr>
          <a:xfrm>
            <a:off x="6886955" y="1799894"/>
            <a:ext cx="1788922" cy="508838"/>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7018146" y="1855674"/>
            <a:ext cx="1443990"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organizational</a:t>
            </a:r>
            <a:endParaRPr>
              <a:latin typeface="Arial"/>
              <a:cs typeface="Arial"/>
            </a:endParaRPr>
          </a:p>
        </p:txBody>
      </p:sp>
      <p:sp>
        <p:nvSpPr>
          <p:cNvPr id="18" name="object 18"/>
          <p:cNvSpPr/>
          <p:nvPr/>
        </p:nvSpPr>
        <p:spPr>
          <a:xfrm>
            <a:off x="3605784" y="2714294"/>
            <a:ext cx="1177861" cy="508838"/>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5510784" y="3029762"/>
            <a:ext cx="1037628" cy="508838"/>
          </a:xfrm>
          <a:prstGeom prst="rect">
            <a:avLst/>
          </a:prstGeom>
          <a:blipFill>
            <a:blip r:embed="rId9" cstate="print"/>
            <a:stretch>
              <a:fillRect/>
            </a:stretch>
          </a:blipFill>
        </p:spPr>
        <p:txBody>
          <a:bodyPr wrap="square" lIns="0" tIns="0" rIns="0" bIns="0" rtlCol="0"/>
          <a:lstStyle/>
          <a:p>
            <a:endParaRPr/>
          </a:p>
        </p:txBody>
      </p:sp>
      <p:sp>
        <p:nvSpPr>
          <p:cNvPr id="20" name="object 20"/>
          <p:cNvSpPr txBox="1"/>
          <p:nvPr/>
        </p:nvSpPr>
        <p:spPr>
          <a:xfrm>
            <a:off x="2440939" y="2135860"/>
            <a:ext cx="7411084" cy="3721100"/>
          </a:xfrm>
          <a:prstGeom prst="rect">
            <a:avLst/>
          </a:prstGeom>
        </p:spPr>
        <p:txBody>
          <a:bodyPr vert="horz" wrap="square" lIns="0" tIns="43180" rIns="0" bIns="0" rtlCol="0">
            <a:spAutoFit/>
          </a:bodyPr>
          <a:lstStyle/>
          <a:p>
            <a:pPr marL="285750">
              <a:spcBef>
                <a:spcPts val="340"/>
              </a:spcBef>
            </a:pPr>
            <a:r>
              <a:rPr sz="2000" spc="55" dirty="0">
                <a:latin typeface="Times New Roman"/>
                <a:cs typeface="Times New Roman"/>
              </a:rPr>
              <a:t>developing </a:t>
            </a:r>
            <a:r>
              <a:rPr sz="2000" spc="125" dirty="0">
                <a:latin typeface="Times New Roman"/>
                <a:cs typeface="Times New Roman"/>
              </a:rPr>
              <a:t>and </a:t>
            </a:r>
            <a:r>
              <a:rPr sz="2000" spc="85" dirty="0">
                <a:latin typeface="Times New Roman"/>
                <a:cs typeface="Times New Roman"/>
              </a:rPr>
              <a:t>maintaining</a:t>
            </a:r>
            <a:r>
              <a:rPr sz="2000" spc="-325" dirty="0">
                <a:latin typeface="Times New Roman"/>
                <a:cs typeface="Times New Roman"/>
              </a:rPr>
              <a:t> </a:t>
            </a:r>
            <a:r>
              <a:rPr sz="2000" spc="50" dirty="0">
                <a:latin typeface="Times New Roman"/>
                <a:cs typeface="Times New Roman"/>
              </a:rPr>
              <a:t>systems.</a:t>
            </a:r>
            <a:endParaRPr sz="2000" dirty="0">
              <a:latin typeface="Times New Roman"/>
              <a:cs typeface="Times New Roman"/>
            </a:endParaRPr>
          </a:p>
          <a:p>
            <a:pPr marL="285750" marR="1362075" indent="-273050">
              <a:lnSpc>
                <a:spcPts val="1920"/>
              </a:lnSpc>
              <a:spcBef>
                <a:spcPts val="700"/>
              </a:spcBef>
              <a:buClr>
                <a:srgbClr val="0AD0D9"/>
              </a:buClr>
              <a:buSzPct val="95000"/>
              <a:buFont typeface="Arial"/>
              <a:buChar char=""/>
              <a:tabLst>
                <a:tab pos="285115" algn="l"/>
                <a:tab pos="286385" algn="l"/>
                <a:tab pos="1308100" algn="l"/>
              </a:tabLst>
            </a:pPr>
            <a:r>
              <a:rPr sz="2000" spc="35" dirty="0">
                <a:latin typeface="Times New Roman"/>
                <a:cs typeface="Times New Roman"/>
              </a:rPr>
              <a:t>System</a:t>
            </a:r>
            <a:r>
              <a:rPr sz="2000" spc="-85" dirty="0">
                <a:latin typeface="Times New Roman"/>
                <a:cs typeface="Times New Roman"/>
              </a:rPr>
              <a:t> </a:t>
            </a:r>
            <a:r>
              <a:rPr sz="2000" spc="85" dirty="0">
                <a:latin typeface="Times New Roman"/>
                <a:cs typeface="Times New Roman"/>
              </a:rPr>
              <a:t>development</a:t>
            </a:r>
            <a:r>
              <a:rPr sz="2000" spc="-70" dirty="0">
                <a:latin typeface="Times New Roman"/>
                <a:cs typeface="Times New Roman"/>
              </a:rPr>
              <a:t> </a:t>
            </a:r>
            <a:r>
              <a:rPr sz="2000" spc="5" dirty="0">
                <a:latin typeface="Times New Roman"/>
                <a:cs typeface="Times New Roman"/>
              </a:rPr>
              <a:t>life</a:t>
            </a:r>
            <a:r>
              <a:rPr sz="2000" spc="-100" dirty="0">
                <a:latin typeface="Times New Roman"/>
                <a:cs typeface="Times New Roman"/>
              </a:rPr>
              <a:t> </a:t>
            </a:r>
            <a:r>
              <a:rPr sz="2000" spc="10" dirty="0">
                <a:latin typeface="Times New Roman"/>
                <a:cs typeface="Times New Roman"/>
              </a:rPr>
              <a:t>cycle</a:t>
            </a:r>
            <a:r>
              <a:rPr sz="2000" spc="-55" dirty="0">
                <a:latin typeface="Times New Roman"/>
                <a:cs typeface="Times New Roman"/>
              </a:rPr>
              <a:t> </a:t>
            </a:r>
            <a:r>
              <a:rPr sz="2000" spc="100" dirty="0">
                <a:latin typeface="Times New Roman"/>
                <a:cs typeface="Times New Roman"/>
              </a:rPr>
              <a:t>means</a:t>
            </a:r>
            <a:r>
              <a:rPr sz="2000" spc="-95" dirty="0">
                <a:latin typeface="Times New Roman"/>
                <a:cs typeface="Times New Roman"/>
              </a:rPr>
              <a:t> </a:t>
            </a:r>
            <a:r>
              <a:rPr sz="2000" spc="90" dirty="0">
                <a:latin typeface="Times New Roman"/>
                <a:cs typeface="Times New Roman"/>
              </a:rPr>
              <a:t>combination</a:t>
            </a:r>
            <a:r>
              <a:rPr sz="2000" spc="-110" dirty="0">
                <a:latin typeface="Times New Roman"/>
                <a:cs typeface="Times New Roman"/>
              </a:rPr>
              <a:t> </a:t>
            </a:r>
            <a:r>
              <a:rPr sz="2000" spc="15" dirty="0">
                <a:latin typeface="Times New Roman"/>
                <a:cs typeface="Times New Roman"/>
              </a:rPr>
              <a:t>of </a:t>
            </a:r>
            <a:r>
              <a:rPr sz="3000" spc="22" baseline="-6944" dirty="0">
                <a:latin typeface="Times New Roman"/>
                <a:cs typeface="Times New Roman"/>
              </a:rPr>
              <a:t> </a:t>
            </a:r>
            <a:r>
              <a:rPr sz="3000" spc="75" baseline="-6944" dirty="0">
                <a:latin typeface="Times New Roman"/>
                <a:cs typeface="Times New Roman"/>
              </a:rPr>
              <a:t>various</a:t>
            </a:r>
            <a:r>
              <a:rPr sz="2000" u="sng" spc="50" dirty="0">
                <a:uFill>
                  <a:solidFill>
                    <a:srgbClr val="000000"/>
                  </a:solidFill>
                </a:uFill>
                <a:latin typeface="Times New Roman"/>
                <a:cs typeface="Times New Roman"/>
              </a:rPr>
              <a:t> 	</a:t>
            </a:r>
            <a:r>
              <a:rPr u="sng" spc="-5" dirty="0">
                <a:uFill>
                  <a:solidFill>
                    <a:srgbClr val="000000"/>
                  </a:solidFill>
                </a:uFill>
                <a:latin typeface="Arial"/>
                <a:cs typeface="Arial"/>
              </a:rPr>
              <a:t>activities</a:t>
            </a:r>
            <a:r>
              <a:rPr spc="-165" dirty="0">
                <a:latin typeface="Arial"/>
                <a:cs typeface="Arial"/>
              </a:rPr>
              <a:t> </a:t>
            </a:r>
            <a:r>
              <a:rPr sz="3000" spc="15" baseline="-6944" dirty="0">
                <a:latin typeface="Times New Roman"/>
                <a:cs typeface="Times New Roman"/>
              </a:rPr>
              <a:t>.</a:t>
            </a:r>
            <a:endParaRPr sz="3000" baseline="-6944" dirty="0">
              <a:latin typeface="Times New Roman"/>
              <a:cs typeface="Times New Roman"/>
            </a:endParaRPr>
          </a:p>
          <a:p>
            <a:pPr marL="285750" indent="-273050">
              <a:spcBef>
                <a:spcPts val="500"/>
              </a:spcBef>
              <a:buClr>
                <a:srgbClr val="0AD0D9"/>
              </a:buClr>
              <a:buSzPct val="95000"/>
              <a:buFont typeface="Arial"/>
              <a:buChar char=""/>
              <a:tabLst>
                <a:tab pos="285115" algn="l"/>
                <a:tab pos="286385" algn="l"/>
              </a:tabLst>
            </a:pPr>
            <a:r>
              <a:rPr sz="2000" spc="25" dirty="0">
                <a:latin typeface="Times New Roman"/>
                <a:cs typeface="Times New Roman"/>
              </a:rPr>
              <a:t>Following</a:t>
            </a:r>
            <a:r>
              <a:rPr sz="2000" spc="-80" dirty="0">
                <a:latin typeface="Times New Roman"/>
                <a:cs typeface="Times New Roman"/>
              </a:rPr>
              <a:t> </a:t>
            </a:r>
            <a:r>
              <a:rPr sz="2000" spc="70" dirty="0">
                <a:latin typeface="Times New Roman"/>
                <a:cs typeface="Times New Roman"/>
              </a:rPr>
              <a:t>are</a:t>
            </a:r>
            <a:r>
              <a:rPr sz="2000" spc="-65" dirty="0">
                <a:latin typeface="Times New Roman"/>
                <a:cs typeface="Times New Roman"/>
              </a:rPr>
              <a:t> </a:t>
            </a:r>
            <a:r>
              <a:rPr sz="2000" spc="125" dirty="0">
                <a:latin typeface="Times New Roman"/>
                <a:cs typeface="Times New Roman"/>
              </a:rPr>
              <a:t>the</a:t>
            </a:r>
            <a:r>
              <a:rPr sz="2000" spc="-100" dirty="0">
                <a:latin typeface="Times New Roman"/>
                <a:cs typeface="Times New Roman"/>
              </a:rPr>
              <a:t> </a:t>
            </a:r>
            <a:r>
              <a:rPr sz="2000" spc="60" dirty="0">
                <a:latin typeface="Times New Roman"/>
                <a:cs typeface="Times New Roman"/>
              </a:rPr>
              <a:t>different</a:t>
            </a:r>
            <a:r>
              <a:rPr sz="2000" spc="-135" dirty="0">
                <a:latin typeface="Times New Roman"/>
                <a:cs typeface="Times New Roman"/>
              </a:rPr>
              <a:t> </a:t>
            </a:r>
            <a:r>
              <a:rPr sz="2700" spc="-15" baseline="12345" dirty="0">
                <a:latin typeface="Arial"/>
                <a:cs typeface="Arial"/>
              </a:rPr>
              <a:t>phases</a:t>
            </a:r>
            <a:r>
              <a:rPr sz="2700" spc="352" baseline="12345" dirty="0">
                <a:latin typeface="Arial"/>
                <a:cs typeface="Arial"/>
              </a:rPr>
              <a:t> </a:t>
            </a:r>
            <a:r>
              <a:rPr sz="2000" spc="15" dirty="0">
                <a:latin typeface="Times New Roman"/>
                <a:cs typeface="Times New Roman"/>
              </a:rPr>
              <a:t>of</a:t>
            </a:r>
            <a:r>
              <a:rPr sz="2000" spc="10" dirty="0">
                <a:latin typeface="Times New Roman"/>
                <a:cs typeface="Times New Roman"/>
              </a:rPr>
              <a:t> </a:t>
            </a:r>
            <a:r>
              <a:rPr sz="2000" spc="50" dirty="0">
                <a:latin typeface="Times New Roman"/>
                <a:cs typeface="Times New Roman"/>
              </a:rPr>
              <a:t>software</a:t>
            </a:r>
            <a:r>
              <a:rPr sz="2000" spc="-114" dirty="0">
                <a:latin typeface="Times New Roman"/>
                <a:cs typeface="Times New Roman"/>
              </a:rPr>
              <a:t> </a:t>
            </a:r>
            <a:r>
              <a:rPr sz="2000" spc="85" dirty="0">
                <a:latin typeface="Times New Roman"/>
                <a:cs typeface="Times New Roman"/>
              </a:rPr>
              <a:t>development</a:t>
            </a:r>
            <a:r>
              <a:rPr sz="2000" spc="-110" dirty="0">
                <a:latin typeface="Times New Roman"/>
                <a:cs typeface="Times New Roman"/>
              </a:rPr>
              <a:t> </a:t>
            </a:r>
            <a:r>
              <a:rPr sz="2000" dirty="0">
                <a:latin typeface="Times New Roman"/>
                <a:cs typeface="Times New Roman"/>
              </a:rPr>
              <a:t>cycle:</a:t>
            </a:r>
          </a:p>
          <a:p>
            <a:pPr marL="927100" lvl="1" indent="-247015">
              <a:spcBef>
                <a:spcPts val="220"/>
              </a:spcBef>
              <a:buClr>
                <a:srgbClr val="009DD9"/>
              </a:buClr>
              <a:buSzPct val="69444"/>
              <a:buFont typeface="Arial"/>
              <a:buChar char=""/>
              <a:tabLst>
                <a:tab pos="927100" algn="l"/>
                <a:tab pos="927735" algn="l"/>
              </a:tabLst>
            </a:pPr>
            <a:r>
              <a:rPr spc="30" dirty="0">
                <a:latin typeface="Times New Roman"/>
                <a:cs typeface="Times New Roman"/>
              </a:rPr>
              <a:t>System</a:t>
            </a:r>
            <a:r>
              <a:rPr spc="-85" dirty="0">
                <a:latin typeface="Times New Roman"/>
                <a:cs typeface="Times New Roman"/>
              </a:rPr>
              <a:t> </a:t>
            </a:r>
            <a:r>
              <a:rPr spc="70" dirty="0">
                <a:latin typeface="Times New Roman"/>
                <a:cs typeface="Times New Roman"/>
              </a:rPr>
              <a:t>study</a:t>
            </a:r>
            <a:endParaRPr dirty="0">
              <a:latin typeface="Times New Roman"/>
              <a:cs typeface="Times New Roman"/>
            </a:endParaRPr>
          </a:p>
          <a:p>
            <a:pPr marL="927100" lvl="1" indent="-247015">
              <a:spcBef>
                <a:spcPts val="220"/>
              </a:spcBef>
              <a:buClr>
                <a:srgbClr val="009DD9"/>
              </a:buClr>
              <a:buSzPct val="69444"/>
              <a:buFont typeface="Arial"/>
              <a:buChar char=""/>
              <a:tabLst>
                <a:tab pos="927100" algn="l"/>
                <a:tab pos="927735" algn="l"/>
              </a:tabLst>
            </a:pPr>
            <a:r>
              <a:rPr spc="25" dirty="0">
                <a:latin typeface="Times New Roman"/>
                <a:cs typeface="Times New Roman"/>
              </a:rPr>
              <a:t>Feasibility</a:t>
            </a:r>
            <a:r>
              <a:rPr spc="-85" dirty="0">
                <a:latin typeface="Times New Roman"/>
                <a:cs typeface="Times New Roman"/>
              </a:rPr>
              <a:t> </a:t>
            </a:r>
            <a:r>
              <a:rPr spc="70" dirty="0">
                <a:latin typeface="Times New Roman"/>
                <a:cs typeface="Times New Roman"/>
              </a:rPr>
              <a:t>study</a:t>
            </a:r>
            <a:endParaRPr dirty="0">
              <a:latin typeface="Times New Roman"/>
              <a:cs typeface="Times New Roman"/>
            </a:endParaRPr>
          </a:p>
          <a:p>
            <a:pPr marL="927100" lvl="1" indent="-247015">
              <a:spcBef>
                <a:spcPts val="215"/>
              </a:spcBef>
              <a:buClr>
                <a:srgbClr val="009DD9"/>
              </a:buClr>
              <a:buSzPct val="69444"/>
              <a:buFont typeface="Arial"/>
              <a:buChar char=""/>
              <a:tabLst>
                <a:tab pos="927100" algn="l"/>
                <a:tab pos="927735" algn="l"/>
              </a:tabLst>
            </a:pPr>
            <a:r>
              <a:rPr spc="30" dirty="0">
                <a:latin typeface="Times New Roman"/>
                <a:cs typeface="Times New Roman"/>
              </a:rPr>
              <a:t>System</a:t>
            </a:r>
            <a:r>
              <a:rPr spc="-95" dirty="0">
                <a:latin typeface="Times New Roman"/>
                <a:cs typeface="Times New Roman"/>
              </a:rPr>
              <a:t> </a:t>
            </a:r>
            <a:r>
              <a:rPr spc="30" dirty="0">
                <a:latin typeface="Times New Roman"/>
                <a:cs typeface="Times New Roman"/>
              </a:rPr>
              <a:t>analysis</a:t>
            </a:r>
            <a:endParaRPr dirty="0">
              <a:latin typeface="Times New Roman"/>
              <a:cs typeface="Times New Roman"/>
            </a:endParaRPr>
          </a:p>
          <a:p>
            <a:pPr marL="927100" lvl="1" indent="-247015">
              <a:spcBef>
                <a:spcPts val="215"/>
              </a:spcBef>
              <a:buClr>
                <a:srgbClr val="009DD9"/>
              </a:buClr>
              <a:buSzPct val="69444"/>
              <a:buFont typeface="Arial"/>
              <a:buChar char=""/>
              <a:tabLst>
                <a:tab pos="927100" algn="l"/>
                <a:tab pos="927735" algn="l"/>
              </a:tabLst>
            </a:pPr>
            <a:r>
              <a:rPr spc="30" dirty="0">
                <a:latin typeface="Times New Roman"/>
                <a:cs typeface="Times New Roman"/>
              </a:rPr>
              <a:t>System</a:t>
            </a:r>
            <a:r>
              <a:rPr spc="-95" dirty="0">
                <a:latin typeface="Times New Roman"/>
                <a:cs typeface="Times New Roman"/>
              </a:rPr>
              <a:t> </a:t>
            </a:r>
            <a:r>
              <a:rPr spc="55" dirty="0">
                <a:latin typeface="Times New Roman"/>
                <a:cs typeface="Times New Roman"/>
              </a:rPr>
              <a:t>design</a:t>
            </a:r>
            <a:endParaRPr dirty="0">
              <a:latin typeface="Times New Roman"/>
              <a:cs typeface="Times New Roman"/>
            </a:endParaRPr>
          </a:p>
          <a:p>
            <a:pPr marL="927100" lvl="1" indent="-247015">
              <a:spcBef>
                <a:spcPts val="219"/>
              </a:spcBef>
              <a:buClr>
                <a:srgbClr val="009DD9"/>
              </a:buClr>
              <a:buSzPct val="69444"/>
              <a:buFont typeface="Arial"/>
              <a:buChar char=""/>
              <a:tabLst>
                <a:tab pos="927100" algn="l"/>
                <a:tab pos="927735" algn="l"/>
              </a:tabLst>
            </a:pPr>
            <a:r>
              <a:rPr spc="45" dirty="0">
                <a:latin typeface="Times New Roman"/>
                <a:cs typeface="Times New Roman"/>
              </a:rPr>
              <a:t>Coding</a:t>
            </a:r>
            <a:endParaRPr dirty="0">
              <a:latin typeface="Times New Roman"/>
              <a:cs typeface="Times New Roman"/>
            </a:endParaRPr>
          </a:p>
          <a:p>
            <a:pPr marL="927100" lvl="1" indent="-247015">
              <a:spcBef>
                <a:spcPts val="215"/>
              </a:spcBef>
              <a:buClr>
                <a:srgbClr val="009DD9"/>
              </a:buClr>
              <a:buSzPct val="69444"/>
              <a:buFont typeface="Arial"/>
              <a:buChar char=""/>
              <a:tabLst>
                <a:tab pos="927100" algn="l"/>
                <a:tab pos="927735" algn="l"/>
              </a:tabLst>
            </a:pPr>
            <a:r>
              <a:rPr spc="30" dirty="0">
                <a:latin typeface="Times New Roman"/>
                <a:cs typeface="Times New Roman"/>
              </a:rPr>
              <a:t>Testing</a:t>
            </a:r>
            <a:endParaRPr dirty="0">
              <a:latin typeface="Times New Roman"/>
              <a:cs typeface="Times New Roman"/>
            </a:endParaRPr>
          </a:p>
          <a:p>
            <a:pPr marL="927100" lvl="1" indent="-247015">
              <a:spcBef>
                <a:spcPts val="219"/>
              </a:spcBef>
              <a:buClr>
                <a:srgbClr val="009DD9"/>
              </a:buClr>
              <a:buSzPct val="69444"/>
              <a:buFont typeface="Arial"/>
              <a:buChar char=""/>
              <a:tabLst>
                <a:tab pos="927100" algn="l"/>
                <a:tab pos="927735" algn="l"/>
              </a:tabLst>
            </a:pPr>
            <a:r>
              <a:rPr spc="90" dirty="0">
                <a:latin typeface="Times New Roman"/>
                <a:cs typeface="Times New Roman"/>
              </a:rPr>
              <a:t>Implementation</a:t>
            </a:r>
            <a:endParaRPr dirty="0">
              <a:latin typeface="Times New Roman"/>
              <a:cs typeface="Times New Roman"/>
            </a:endParaRPr>
          </a:p>
          <a:p>
            <a:pPr marL="927100" lvl="1" indent="-247015">
              <a:spcBef>
                <a:spcPts val="215"/>
              </a:spcBef>
              <a:buClr>
                <a:srgbClr val="009DD9"/>
              </a:buClr>
              <a:buSzPct val="69444"/>
              <a:buFont typeface="Arial"/>
              <a:buChar char=""/>
              <a:tabLst>
                <a:tab pos="927100" algn="l"/>
                <a:tab pos="927735" algn="l"/>
              </a:tabLst>
            </a:pPr>
            <a:r>
              <a:rPr spc="70" dirty="0">
                <a:latin typeface="Times New Roman"/>
                <a:cs typeface="Times New Roman"/>
              </a:rPr>
              <a:t>Maintenance</a:t>
            </a:r>
            <a:endParaRPr dirty="0">
              <a:latin typeface="Times New Roman"/>
              <a:cs typeface="Times New Roman"/>
            </a:endParaRPr>
          </a:p>
        </p:txBody>
      </p:sp>
    </p:spTree>
    <p:extLst>
      <p:ext uri="{BB962C8B-B14F-4D97-AF65-F5344CB8AC3E}">
        <p14:creationId xmlns:p14="http://schemas.microsoft.com/office/powerpoint/2010/main" val="276088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895600" y="1903476"/>
            <a:ext cx="6131052" cy="3354324"/>
          </a:xfrm>
          <a:prstGeom prst="rect">
            <a:avLst/>
          </a:prstGeom>
          <a:blipFill>
            <a:blip r:embed="rId7"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059940" y="696544"/>
            <a:ext cx="8199120" cy="788670"/>
          </a:xfrm>
          <a:prstGeom prst="rect">
            <a:avLst/>
          </a:prstGeom>
        </p:spPr>
        <p:txBody>
          <a:bodyPr vert="horz" wrap="square" lIns="0" tIns="13335" rIns="0" bIns="0" rtlCol="0" anchor="ctr">
            <a:spAutoFit/>
          </a:bodyPr>
          <a:lstStyle/>
          <a:p>
            <a:pPr marL="12700">
              <a:lnSpc>
                <a:spcPct val="100000"/>
              </a:lnSpc>
              <a:spcBef>
                <a:spcPts val="105"/>
              </a:spcBef>
            </a:pPr>
            <a:r>
              <a:rPr sz="5000" b="1" spc="-285" dirty="0">
                <a:latin typeface="Trebuchet MS"/>
                <a:cs typeface="Trebuchet MS"/>
              </a:rPr>
              <a:t>System </a:t>
            </a:r>
            <a:r>
              <a:rPr sz="5000" b="1" spc="-270" dirty="0">
                <a:latin typeface="Trebuchet MS"/>
                <a:cs typeface="Trebuchet MS"/>
              </a:rPr>
              <a:t>Development </a:t>
            </a:r>
            <a:r>
              <a:rPr sz="5000" b="1" spc="-409" dirty="0">
                <a:latin typeface="Trebuchet MS"/>
                <a:cs typeface="Trebuchet MS"/>
              </a:rPr>
              <a:t>Life</a:t>
            </a:r>
            <a:r>
              <a:rPr sz="5000" b="1" spc="-660" dirty="0">
                <a:latin typeface="Trebuchet MS"/>
                <a:cs typeface="Trebuchet MS"/>
              </a:rPr>
              <a:t> </a:t>
            </a:r>
            <a:r>
              <a:rPr sz="5000" b="1" spc="-370" dirty="0">
                <a:latin typeface="Trebuchet MS"/>
                <a:cs typeface="Trebuchet MS"/>
              </a:rPr>
              <a:t>Cycle</a:t>
            </a:r>
            <a:endParaRPr sz="5000">
              <a:latin typeface="Trebuchet MS"/>
              <a:cs typeface="Trebuchet MS"/>
            </a:endParaRPr>
          </a:p>
        </p:txBody>
      </p:sp>
    </p:spTree>
    <p:extLst>
      <p:ext uri="{BB962C8B-B14F-4D97-AF65-F5344CB8AC3E}">
        <p14:creationId xmlns:p14="http://schemas.microsoft.com/office/powerpoint/2010/main" val="280283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059941" y="1867955"/>
            <a:ext cx="4206875" cy="3795395"/>
          </a:xfrm>
          <a:prstGeom prst="rect">
            <a:avLst/>
          </a:prstGeom>
        </p:spPr>
        <p:txBody>
          <a:bodyPr vert="horz" wrap="square" lIns="0" tIns="92075" rIns="0" bIns="0" rtlCol="0">
            <a:spAutoFit/>
          </a:bodyPr>
          <a:lstStyle/>
          <a:p>
            <a:pPr marL="285115" indent="-272415">
              <a:spcBef>
                <a:spcPts val="725"/>
              </a:spcBef>
              <a:buClr>
                <a:srgbClr val="0AD0D9"/>
              </a:buClr>
              <a:buSzPct val="94230"/>
              <a:buFont typeface="Arial"/>
              <a:buChar char=""/>
              <a:tabLst>
                <a:tab pos="285750" algn="l"/>
              </a:tabLst>
            </a:pPr>
            <a:r>
              <a:rPr sz="2600" spc="100" dirty="0">
                <a:latin typeface="Times New Roman"/>
                <a:cs typeface="Times New Roman"/>
              </a:rPr>
              <a:t>Development</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25" dirty="0">
                <a:latin typeface="Times New Roman"/>
                <a:cs typeface="Times New Roman"/>
              </a:rPr>
              <a:t>Test</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60" dirty="0">
                <a:latin typeface="Times New Roman"/>
                <a:cs typeface="Times New Roman"/>
              </a:rPr>
              <a:t>Staging</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105" dirty="0">
                <a:latin typeface="Times New Roman"/>
                <a:cs typeface="Times New Roman"/>
              </a:rPr>
              <a:t>Pre-Production</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120" dirty="0">
                <a:latin typeface="Times New Roman"/>
                <a:cs typeface="Times New Roman"/>
              </a:rPr>
              <a:t>Production</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80" dirty="0">
                <a:latin typeface="Times New Roman"/>
                <a:cs typeface="Times New Roman"/>
              </a:rPr>
              <a:t>Mirror</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25" dirty="0">
                <a:latin typeface="Times New Roman"/>
                <a:cs typeface="Times New Roman"/>
              </a:rPr>
              <a:t>Roles</a:t>
            </a:r>
            <a:r>
              <a:rPr sz="2600" spc="-80" dirty="0">
                <a:latin typeface="Times New Roman"/>
                <a:cs typeface="Times New Roman"/>
              </a:rPr>
              <a:t> </a:t>
            </a:r>
            <a:r>
              <a:rPr sz="2600" spc="25" dirty="0">
                <a:latin typeface="Times New Roman"/>
                <a:cs typeface="Times New Roman"/>
              </a:rPr>
              <a:t>involved:</a:t>
            </a:r>
            <a:endParaRPr sz="2600" dirty="0">
              <a:latin typeface="Times New Roman"/>
              <a:cs typeface="Times New Roman"/>
            </a:endParaRPr>
          </a:p>
          <a:p>
            <a:pPr marL="405765">
              <a:spcBef>
                <a:spcPts val="585"/>
              </a:spcBef>
            </a:pPr>
            <a:r>
              <a:rPr sz="2050" spc="-545" dirty="0">
                <a:solidFill>
                  <a:srgbClr val="0E6EC5"/>
                </a:solidFill>
                <a:latin typeface="Arial"/>
                <a:cs typeface="Arial"/>
              </a:rPr>
              <a:t> </a:t>
            </a:r>
            <a:r>
              <a:rPr sz="2400" spc="-35" dirty="0">
                <a:latin typeface="Times New Roman"/>
                <a:cs typeface="Times New Roman"/>
              </a:rPr>
              <a:t>D, </a:t>
            </a:r>
            <a:r>
              <a:rPr sz="2400" spc="40" dirty="0">
                <a:latin typeface="Times New Roman"/>
                <a:cs typeface="Times New Roman"/>
              </a:rPr>
              <a:t>DM, </a:t>
            </a:r>
            <a:r>
              <a:rPr sz="2400" spc="35" dirty="0">
                <a:latin typeface="Times New Roman"/>
                <a:cs typeface="Times New Roman"/>
              </a:rPr>
              <a:t>PM, </a:t>
            </a:r>
            <a:r>
              <a:rPr sz="2400" spc="15" dirty="0">
                <a:latin typeface="Times New Roman"/>
                <a:cs typeface="Times New Roman"/>
              </a:rPr>
              <a:t>TM, </a:t>
            </a:r>
            <a:r>
              <a:rPr sz="2400" spc="-5" dirty="0">
                <a:latin typeface="Times New Roman"/>
                <a:cs typeface="Times New Roman"/>
              </a:rPr>
              <a:t>CM </a:t>
            </a:r>
            <a:r>
              <a:rPr sz="2400" spc="-245" dirty="0">
                <a:latin typeface="Times New Roman"/>
                <a:cs typeface="Times New Roman"/>
              </a:rPr>
              <a:t>&amp;</a:t>
            </a:r>
            <a:r>
              <a:rPr sz="2400" spc="-140" dirty="0">
                <a:latin typeface="Times New Roman"/>
                <a:cs typeface="Times New Roman"/>
              </a:rPr>
              <a:t> </a:t>
            </a:r>
            <a:r>
              <a:rPr sz="2400" spc="-155" dirty="0">
                <a:latin typeface="Times New Roman"/>
                <a:cs typeface="Times New Roman"/>
              </a:rPr>
              <a:t>DT.</a:t>
            </a:r>
            <a:endParaRPr sz="2400" dirty="0">
              <a:latin typeface="Times New Roman"/>
              <a:cs typeface="Times New Roman"/>
            </a:endParaRPr>
          </a:p>
        </p:txBody>
      </p:sp>
      <p:sp>
        <p:nvSpPr>
          <p:cNvPr id="8" name="object 8"/>
          <p:cNvSpPr txBox="1">
            <a:spLocks noGrp="1"/>
          </p:cNvSpPr>
          <p:nvPr>
            <p:ph type="title"/>
          </p:nvPr>
        </p:nvSpPr>
        <p:spPr>
          <a:xfrm>
            <a:off x="1968501" y="1032510"/>
            <a:ext cx="5998845" cy="788035"/>
          </a:xfrm>
          <a:prstGeom prst="rect">
            <a:avLst/>
          </a:prstGeom>
        </p:spPr>
        <p:txBody>
          <a:bodyPr vert="horz" wrap="square" lIns="0" tIns="13335" rIns="0" bIns="0" rtlCol="0" anchor="ctr">
            <a:spAutoFit/>
          </a:bodyPr>
          <a:lstStyle/>
          <a:p>
            <a:pPr marL="12700">
              <a:lnSpc>
                <a:spcPct val="100000"/>
              </a:lnSpc>
              <a:spcBef>
                <a:spcPts val="105"/>
              </a:spcBef>
            </a:pPr>
            <a:r>
              <a:rPr sz="5000" spc="-370" dirty="0"/>
              <a:t>System </a:t>
            </a:r>
            <a:r>
              <a:rPr sz="5000" spc="-220" dirty="0"/>
              <a:t>Environments</a:t>
            </a:r>
            <a:r>
              <a:rPr sz="5000" spc="-215" dirty="0"/>
              <a:t> </a:t>
            </a:r>
            <a:r>
              <a:rPr sz="5000" spc="-465" dirty="0"/>
              <a:t>?</a:t>
            </a:r>
            <a:endParaRPr sz="5000"/>
          </a:p>
        </p:txBody>
      </p:sp>
    </p:spTree>
    <p:extLst>
      <p:ext uri="{BB962C8B-B14F-4D97-AF65-F5344CB8AC3E}">
        <p14:creationId xmlns:p14="http://schemas.microsoft.com/office/powerpoint/2010/main" val="4278559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2701</TotalTime>
  <Words>1828</Words>
  <Application>Microsoft Office PowerPoint</Application>
  <PresentationFormat>Widescreen</PresentationFormat>
  <Paragraphs>343</Paragraphs>
  <Slides>64</Slides>
  <Notes>22</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Arial</vt:lpstr>
      <vt:lpstr>Calibri</vt:lpstr>
      <vt:lpstr>Calibri Light</vt:lpstr>
      <vt:lpstr>charter</vt:lpstr>
      <vt:lpstr>Georgia</vt:lpstr>
      <vt:lpstr>open sans</vt:lpstr>
      <vt:lpstr>OpenSans</vt:lpstr>
      <vt:lpstr>roboto</vt:lpstr>
      <vt:lpstr>Source Sans Pro</vt:lpstr>
      <vt:lpstr>Times New Roman</vt:lpstr>
      <vt:lpstr>Trebuchet MS</vt:lpstr>
      <vt:lpstr>urw-din</vt:lpstr>
      <vt:lpstr>Verdana</vt:lpstr>
      <vt:lpstr>Office Theme</vt:lpstr>
      <vt:lpstr>Software Analysis and Design (CS3004)  </vt:lpstr>
      <vt:lpstr>Software Development Lifecycle</vt:lpstr>
      <vt:lpstr>Lifecycle</vt:lpstr>
      <vt:lpstr>Software Development</vt:lpstr>
      <vt:lpstr>building a house</vt:lpstr>
      <vt:lpstr>So, when you're building a software,  similar to building a house </vt:lpstr>
      <vt:lpstr>System Development Life Cycle</vt:lpstr>
      <vt:lpstr>System Development Life Cycle</vt:lpstr>
      <vt:lpstr>System Environments ?</vt:lpstr>
      <vt:lpstr>System Study</vt:lpstr>
      <vt:lpstr>Feasibility Study</vt:lpstr>
      <vt:lpstr>Feasibility Study </vt:lpstr>
      <vt:lpstr>Feasibility Study</vt:lpstr>
      <vt:lpstr>System Analysis</vt:lpstr>
      <vt:lpstr>System Analysis Action items</vt:lpstr>
      <vt:lpstr>System Analysis</vt:lpstr>
      <vt:lpstr>Verification vs Validation </vt:lpstr>
      <vt:lpstr>System Design</vt:lpstr>
      <vt:lpstr>PowerPoint Presentation</vt:lpstr>
      <vt:lpstr>High-level Design </vt:lpstr>
      <vt:lpstr>Low-Level Design </vt:lpstr>
      <vt:lpstr>Coding</vt:lpstr>
      <vt:lpstr>Testing</vt:lpstr>
      <vt:lpstr>Test case example</vt:lpstr>
      <vt:lpstr>Implementation</vt:lpstr>
      <vt:lpstr>System Run Strategies:</vt:lpstr>
      <vt:lpstr>System Run Strategies:</vt:lpstr>
      <vt:lpstr>System Run Strategies:</vt:lpstr>
      <vt:lpstr>System Run Strategies:</vt:lpstr>
      <vt:lpstr>Maintenance</vt:lpstr>
      <vt:lpstr>Types of changes</vt:lpstr>
      <vt:lpstr>Environments in Software Development (DTAP) </vt:lpstr>
      <vt:lpstr>Scenario 1</vt:lpstr>
      <vt:lpstr>Scenario 2</vt:lpstr>
      <vt:lpstr>Scenario 3</vt:lpstr>
      <vt:lpstr>Scenario 4</vt:lpstr>
      <vt:lpstr>Software Development Project Roles </vt:lpstr>
      <vt:lpstr>OOP basic concept</vt:lpstr>
      <vt:lpstr>Basic OOP Concepts and Terms</vt:lpstr>
      <vt:lpstr>Class And Objects:</vt:lpstr>
      <vt:lpstr>Class And Objects:</vt:lpstr>
      <vt:lpstr>Class And Object:</vt:lpstr>
      <vt:lpstr>OPPs Pillars:</vt:lpstr>
      <vt:lpstr>Inheritance:</vt:lpstr>
      <vt:lpstr>Inheritance:</vt:lpstr>
      <vt:lpstr>Inheritance:</vt:lpstr>
      <vt:lpstr>Polymorphism: </vt:lpstr>
      <vt:lpstr>Abstraction:</vt:lpstr>
      <vt:lpstr>Abstraction:</vt:lpstr>
      <vt:lpstr>Encapsulation:</vt:lpstr>
      <vt:lpstr>Encapsulation:</vt:lpstr>
      <vt:lpstr>Activity: </vt:lpstr>
      <vt:lpstr>Difference between SAD and OOAD </vt:lpstr>
      <vt:lpstr>Difference Between Structured and Object-oriented analysis : </vt:lpstr>
      <vt:lpstr>Structured Analysis and Design(Traditional approach)</vt:lpstr>
      <vt:lpstr>Structured Analysis Tools </vt:lpstr>
      <vt:lpstr>Data Flow Diagrams (DFD)  </vt:lpstr>
      <vt:lpstr>Data Dictionary </vt:lpstr>
      <vt:lpstr>Flowchart </vt:lpstr>
      <vt:lpstr>Decision Trees </vt:lpstr>
      <vt:lpstr>Decision Tables </vt:lpstr>
      <vt:lpstr>Structured English </vt:lpstr>
      <vt:lpstr>Structure Chart</vt:lpstr>
      <vt:lpstr>Pseudocode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Munawar</dc:creator>
  <cp:lastModifiedBy>Nida Munawar</cp:lastModifiedBy>
  <cp:revision>47</cp:revision>
  <dcterms:created xsi:type="dcterms:W3CDTF">2021-09-06T09:02:59Z</dcterms:created>
  <dcterms:modified xsi:type="dcterms:W3CDTF">2022-09-02T06:09:12Z</dcterms:modified>
</cp:coreProperties>
</file>