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5"/>
  </p:notesMasterIdLst>
  <p:sldIdLst>
    <p:sldId id="257" r:id="rId2"/>
    <p:sldId id="258" r:id="rId3"/>
    <p:sldId id="317" r:id="rId4"/>
    <p:sldId id="259" r:id="rId5"/>
    <p:sldId id="328" r:id="rId6"/>
    <p:sldId id="260" r:id="rId7"/>
    <p:sldId id="261" r:id="rId8"/>
    <p:sldId id="262" r:id="rId9"/>
    <p:sldId id="263" r:id="rId10"/>
    <p:sldId id="318" r:id="rId11"/>
    <p:sldId id="320" r:id="rId12"/>
    <p:sldId id="266" r:id="rId13"/>
    <p:sldId id="267" r:id="rId14"/>
    <p:sldId id="268" r:id="rId15"/>
    <p:sldId id="269" r:id="rId16"/>
    <p:sldId id="339" r:id="rId17"/>
    <p:sldId id="345" r:id="rId18"/>
    <p:sldId id="270" r:id="rId19"/>
    <p:sldId id="271" r:id="rId20"/>
    <p:sldId id="272" r:id="rId21"/>
    <p:sldId id="346" r:id="rId22"/>
    <p:sldId id="338" r:id="rId23"/>
    <p:sldId id="273" r:id="rId24"/>
    <p:sldId id="274" r:id="rId25"/>
    <p:sldId id="275" r:id="rId26"/>
    <p:sldId id="276" r:id="rId27"/>
    <p:sldId id="300" r:id="rId28"/>
    <p:sldId id="321" r:id="rId29"/>
    <p:sldId id="347" r:id="rId30"/>
    <p:sldId id="327" r:id="rId31"/>
    <p:sldId id="322" r:id="rId32"/>
    <p:sldId id="323" r:id="rId33"/>
    <p:sldId id="351" r:id="rId34"/>
    <p:sldId id="283" r:id="rId35"/>
    <p:sldId id="326" r:id="rId36"/>
    <p:sldId id="324" r:id="rId37"/>
    <p:sldId id="325" r:id="rId38"/>
    <p:sldId id="288" r:id="rId39"/>
    <p:sldId id="289" r:id="rId40"/>
    <p:sldId id="291" r:id="rId41"/>
    <p:sldId id="292" r:id="rId42"/>
    <p:sldId id="293" r:id="rId43"/>
    <p:sldId id="301" r:id="rId44"/>
    <p:sldId id="294" r:id="rId45"/>
    <p:sldId id="340" r:id="rId46"/>
    <p:sldId id="295" r:id="rId47"/>
    <p:sldId id="335" r:id="rId48"/>
    <p:sldId id="334" r:id="rId49"/>
    <p:sldId id="341" r:id="rId50"/>
    <p:sldId id="296" r:id="rId51"/>
    <p:sldId id="297" r:id="rId52"/>
    <p:sldId id="319" r:id="rId53"/>
    <p:sldId id="331" r:id="rId54"/>
    <p:sldId id="302" r:id="rId55"/>
    <p:sldId id="303" r:id="rId56"/>
    <p:sldId id="333" r:id="rId57"/>
    <p:sldId id="330" r:id="rId58"/>
    <p:sldId id="304" r:id="rId59"/>
    <p:sldId id="329" r:id="rId60"/>
    <p:sldId id="332" r:id="rId61"/>
    <p:sldId id="337" r:id="rId62"/>
    <p:sldId id="342" r:id="rId63"/>
    <p:sldId id="299" r:id="rId64"/>
    <p:sldId id="343" r:id="rId65"/>
    <p:sldId id="305" r:id="rId66"/>
    <p:sldId id="298" r:id="rId67"/>
    <p:sldId id="336" r:id="rId68"/>
    <p:sldId id="344" r:id="rId69"/>
    <p:sldId id="306" r:id="rId70"/>
    <p:sldId id="307" r:id="rId71"/>
    <p:sldId id="308" r:id="rId72"/>
    <p:sldId id="309" r:id="rId73"/>
    <p:sldId id="310" r:id="rId7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262" autoAdjust="0"/>
  </p:normalViewPr>
  <p:slideViewPr>
    <p:cSldViewPr>
      <p:cViewPr varScale="1">
        <p:scale>
          <a:sx n="89" d="100"/>
          <a:sy n="89" d="100"/>
        </p:scale>
        <p:origin x="2244" y="84"/>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F4B32FB-6F15-4F48-9160-91DA28F83D2C}" type="datetimeFigureOut">
              <a:rPr lang="x-none" smtClean="0"/>
              <a:t>10/11/2022</a:t>
            </a:fld>
            <a:endParaRPr lang="x-none"/>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ECC37E7-98CE-4720-B526-B338494FC100}" type="slidenum">
              <a:rPr lang="x-none" smtClean="0"/>
              <a:t>‹#›</a:t>
            </a:fld>
            <a:endParaRPr lang="x-none"/>
          </a:p>
        </p:txBody>
      </p:sp>
    </p:spTree>
    <p:extLst>
      <p:ext uri="{BB962C8B-B14F-4D97-AF65-F5344CB8AC3E}">
        <p14:creationId xmlns:p14="http://schemas.microsoft.com/office/powerpoint/2010/main" val="357912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37E7-98CE-4720-B526-B338494FC100}" type="slidenum">
              <a:rPr lang="x-none" smtClean="0"/>
              <a:t>1</a:t>
            </a:fld>
            <a:endParaRPr lang="x-none"/>
          </a:p>
        </p:txBody>
      </p:sp>
    </p:spTree>
    <p:extLst>
      <p:ext uri="{BB962C8B-B14F-4D97-AF65-F5344CB8AC3E}">
        <p14:creationId xmlns:p14="http://schemas.microsoft.com/office/powerpoint/2010/main" val="2308357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AECC37E7-98CE-4720-B526-B338494FC100}" type="slidenum">
              <a:rPr lang="x-none" smtClean="0"/>
              <a:t>66</a:t>
            </a:fld>
            <a:endParaRPr lang="x-none"/>
          </a:p>
        </p:txBody>
      </p:sp>
    </p:spTree>
    <p:extLst>
      <p:ext uri="{BB962C8B-B14F-4D97-AF65-F5344CB8AC3E}">
        <p14:creationId xmlns:p14="http://schemas.microsoft.com/office/powerpoint/2010/main" val="146340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AECC37E7-98CE-4720-B526-B338494FC100}" type="slidenum">
              <a:rPr lang="x-none" smtClean="0"/>
              <a:t>72</a:t>
            </a:fld>
            <a:endParaRPr lang="x-none"/>
          </a:p>
        </p:txBody>
      </p:sp>
    </p:spTree>
    <p:extLst>
      <p:ext uri="{BB962C8B-B14F-4D97-AF65-F5344CB8AC3E}">
        <p14:creationId xmlns:p14="http://schemas.microsoft.com/office/powerpoint/2010/main" val="124516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AECC37E7-98CE-4720-B526-B338494FC100}" type="slidenum">
              <a:rPr lang="x-none" smtClean="0"/>
              <a:t>4</a:t>
            </a:fld>
            <a:endParaRPr lang="x-none"/>
          </a:p>
        </p:txBody>
      </p:sp>
    </p:spTree>
    <p:extLst>
      <p:ext uri="{BB962C8B-B14F-4D97-AF65-F5344CB8AC3E}">
        <p14:creationId xmlns:p14="http://schemas.microsoft.com/office/powerpoint/2010/main" val="2687997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37E7-98CE-4720-B526-B338494FC100}" type="slidenum">
              <a:rPr lang="x-none" smtClean="0"/>
              <a:t>14</a:t>
            </a:fld>
            <a:endParaRPr lang="x-none"/>
          </a:p>
        </p:txBody>
      </p:sp>
    </p:spTree>
    <p:extLst>
      <p:ext uri="{BB962C8B-B14F-4D97-AF65-F5344CB8AC3E}">
        <p14:creationId xmlns:p14="http://schemas.microsoft.com/office/powerpoint/2010/main" val="1974351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37E7-98CE-4720-B526-B338494FC100}" type="slidenum">
              <a:rPr lang="x-none" smtClean="0"/>
              <a:t>29</a:t>
            </a:fld>
            <a:endParaRPr lang="x-none"/>
          </a:p>
        </p:txBody>
      </p:sp>
    </p:spTree>
    <p:extLst>
      <p:ext uri="{BB962C8B-B14F-4D97-AF65-F5344CB8AC3E}">
        <p14:creationId xmlns:p14="http://schemas.microsoft.com/office/powerpoint/2010/main" val="3604880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AECC37E7-98CE-4720-B526-B338494FC100}" type="slidenum">
              <a:rPr lang="x-none" smtClean="0"/>
              <a:t>31</a:t>
            </a:fld>
            <a:endParaRPr lang="x-none"/>
          </a:p>
        </p:txBody>
      </p:sp>
    </p:spTree>
    <p:extLst>
      <p:ext uri="{BB962C8B-B14F-4D97-AF65-F5344CB8AC3E}">
        <p14:creationId xmlns:p14="http://schemas.microsoft.com/office/powerpoint/2010/main" val="205746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AECC37E7-98CE-4720-B526-B338494FC100}" type="slidenum">
              <a:rPr lang="x-none" smtClean="0"/>
              <a:t>46</a:t>
            </a:fld>
            <a:endParaRPr lang="x-none"/>
          </a:p>
        </p:txBody>
      </p:sp>
    </p:spTree>
    <p:extLst>
      <p:ext uri="{BB962C8B-B14F-4D97-AF65-F5344CB8AC3E}">
        <p14:creationId xmlns:p14="http://schemas.microsoft.com/office/powerpoint/2010/main" val="1564142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AECC37E7-98CE-4720-B526-B338494FC100}" type="slidenum">
              <a:rPr lang="x-none" smtClean="0"/>
              <a:t>53</a:t>
            </a:fld>
            <a:endParaRPr lang="x-none"/>
          </a:p>
        </p:txBody>
      </p:sp>
    </p:spTree>
    <p:extLst>
      <p:ext uri="{BB962C8B-B14F-4D97-AF65-F5344CB8AC3E}">
        <p14:creationId xmlns:p14="http://schemas.microsoft.com/office/powerpoint/2010/main" val="1467808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AECC37E7-98CE-4720-B526-B338494FC100}" type="slidenum">
              <a:rPr lang="x-none" smtClean="0"/>
              <a:t>54</a:t>
            </a:fld>
            <a:endParaRPr lang="x-none"/>
          </a:p>
        </p:txBody>
      </p:sp>
    </p:spTree>
    <p:extLst>
      <p:ext uri="{BB962C8B-B14F-4D97-AF65-F5344CB8AC3E}">
        <p14:creationId xmlns:p14="http://schemas.microsoft.com/office/powerpoint/2010/main" val="613419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37E7-98CE-4720-B526-B338494FC100}" type="slidenum">
              <a:rPr lang="x-none" smtClean="0"/>
              <a:t>57</a:t>
            </a:fld>
            <a:endParaRPr lang="x-none"/>
          </a:p>
        </p:txBody>
      </p:sp>
    </p:spTree>
    <p:extLst>
      <p:ext uri="{BB962C8B-B14F-4D97-AF65-F5344CB8AC3E}">
        <p14:creationId xmlns:p14="http://schemas.microsoft.com/office/powerpoint/2010/main" val="1568843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9595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8903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4569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7703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479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4977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7663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2325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7103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33725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7776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10/11/2022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962962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8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png"/><Relationship Id="rId2" Type="http://schemas.openxmlformats.org/officeDocument/2006/relationships/image" Target="../media/image3.png"/><Relationship Id="rId16"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5" Type="http://schemas.openxmlformats.org/officeDocument/2006/relationships/image" Target="../media/image79.png"/><Relationship Id="rId10" Type="http://schemas.openxmlformats.org/officeDocument/2006/relationships/image" Target="../media/image74.png"/><Relationship Id="rId19" Type="http://schemas.openxmlformats.org/officeDocument/2006/relationships/image" Target="../media/image83.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143000" y="3352800"/>
            <a:ext cx="6400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Course</a:t>
            </a:r>
            <a:r>
              <a:rPr kumimoji="0" lang="en-US" alt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Instructor</a:t>
            </a:r>
            <a:r>
              <a:rPr kumimoji="0" lang="en-US" altLang="en-US" sz="2400" b="0" i="0" u="none" strike="noStrike" kern="1200" cap="none" spc="0" normalizeH="0" baseline="0" noProof="0" dirty="0">
                <a:ln>
                  <a:noFill/>
                </a:ln>
                <a:solidFill>
                  <a:srgbClr val="000000"/>
                </a:solidFill>
                <a:effectLst/>
                <a:uLnTx/>
                <a:uFillTx/>
                <a:latin typeface="Arial"/>
                <a:ea typeface="+mn-ea"/>
                <a:cs typeface="+mn-cs"/>
              </a:rPr>
              <a:t>: Nida</a:t>
            </a:r>
            <a:r>
              <a:rPr kumimoji="0" lang="en-US" altLang="en-US" sz="2400" b="0" i="0" u="none" strike="noStrike" kern="1200" cap="none" spc="0" normalizeH="0" noProof="0" dirty="0">
                <a:ln>
                  <a:noFill/>
                </a:ln>
                <a:solidFill>
                  <a:srgbClr val="000000"/>
                </a:solidFill>
                <a:effectLst/>
                <a:uLnTx/>
                <a:uFillTx/>
                <a:latin typeface="Arial"/>
                <a:ea typeface="+mn-ea"/>
                <a:cs typeface="+mn-cs"/>
              </a:rPr>
              <a:t> Munawar</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Email Address: </a:t>
            </a:r>
            <a:r>
              <a:rPr lang="en-US" altLang="en-US" sz="1800" dirty="0" err="1">
                <a:solidFill>
                  <a:srgbClr val="000000"/>
                </a:solidFill>
                <a:latin typeface="Arial"/>
              </a:rPr>
              <a:t>nida.munawar</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@nu.edu.pk</a:t>
            </a:r>
            <a:endParaRPr kumimoji="0" lang="en-US" altLang="en-US"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altLang="en-US" sz="1800" b="1"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Arial"/>
                <a:ea typeface="+mn-ea"/>
                <a:cs typeface="+mn-cs"/>
              </a:rPr>
              <a:t>Reference Book</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 Applying UML and Patterns (An introduction to Object-Oriented Analysis and Design And Iterative Development) </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BY Craig </a:t>
            </a:r>
            <a:r>
              <a:rPr kumimoji="0" lang="en-US" altLang="en-US" sz="1800" b="0" i="0" u="none" strike="noStrike" kern="1200" cap="none" spc="0" normalizeH="0" baseline="0" noProof="0" dirty="0" err="1">
                <a:ln>
                  <a:noFill/>
                </a:ln>
                <a:solidFill>
                  <a:srgbClr val="000000"/>
                </a:solidFill>
                <a:effectLst/>
                <a:uLnTx/>
                <a:uFillTx/>
                <a:latin typeface="Arial"/>
                <a:ea typeface="+mn-ea"/>
                <a:cs typeface="+mn-cs"/>
              </a:rPr>
              <a:t>Larman</a:t>
            </a:r>
            <a:endParaRPr kumimoji="0" lang="en-US" alt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Third Edition</a:t>
            </a:r>
          </a:p>
        </p:txBody>
      </p:sp>
      <p:sp>
        <p:nvSpPr>
          <p:cNvPr id="5" name="Title 1"/>
          <p:cNvSpPr txBox="1">
            <a:spLocks/>
          </p:cNvSpPr>
          <p:nvPr/>
        </p:nvSpPr>
        <p:spPr bwMode="auto">
          <a:xfrm>
            <a:off x="1108841" y="3365938"/>
            <a:ext cx="6858000"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a_Futurica" pitchFamily="34" charset="-52"/>
              </a:defRPr>
            </a:lvl2pPr>
            <a:lvl3pPr algn="ctr" rtl="0" eaLnBrk="0" fontAlgn="base" hangingPunct="0">
              <a:spcBef>
                <a:spcPct val="0"/>
              </a:spcBef>
              <a:spcAft>
                <a:spcPct val="0"/>
              </a:spcAft>
              <a:defRPr sz="2400" b="1">
                <a:solidFill>
                  <a:schemeClr val="tx2"/>
                </a:solidFill>
                <a:latin typeface="a_Futurica" pitchFamily="34" charset="-52"/>
              </a:defRPr>
            </a:lvl3pPr>
            <a:lvl4pPr algn="ctr" rtl="0" eaLnBrk="0" fontAlgn="base" hangingPunct="0">
              <a:spcBef>
                <a:spcPct val="0"/>
              </a:spcBef>
              <a:spcAft>
                <a:spcPct val="0"/>
              </a:spcAft>
              <a:defRPr sz="2400" b="1">
                <a:solidFill>
                  <a:schemeClr val="tx2"/>
                </a:solidFill>
                <a:latin typeface="a_Futurica" pitchFamily="34" charset="-52"/>
              </a:defRPr>
            </a:lvl4pPr>
            <a:lvl5pPr algn="ctr" rtl="0" eaLnBrk="0" fontAlgn="base" hangingPunct="0">
              <a:spcBef>
                <a:spcPct val="0"/>
              </a:spcBef>
              <a:spcAft>
                <a:spcPct val="0"/>
              </a:spcAft>
              <a:defRPr sz="2400" b="1">
                <a:solidFill>
                  <a:schemeClr val="tx2"/>
                </a:solidFill>
                <a:latin typeface="a_Futurica" pitchFamily="34" charset="-52"/>
              </a:defRPr>
            </a:lvl5pPr>
            <a:lvl6pPr marL="457200" algn="ctr" rtl="0" fontAlgn="base">
              <a:spcBef>
                <a:spcPct val="0"/>
              </a:spcBef>
              <a:spcAft>
                <a:spcPct val="0"/>
              </a:spcAft>
              <a:defRPr sz="2400" b="1">
                <a:solidFill>
                  <a:schemeClr val="tx2"/>
                </a:solidFill>
                <a:latin typeface="a_Futurica" pitchFamily="34" charset="-52"/>
              </a:defRPr>
            </a:lvl6pPr>
            <a:lvl7pPr marL="914400" algn="ctr" rtl="0" fontAlgn="base">
              <a:spcBef>
                <a:spcPct val="0"/>
              </a:spcBef>
              <a:spcAft>
                <a:spcPct val="0"/>
              </a:spcAft>
              <a:defRPr sz="2400" b="1">
                <a:solidFill>
                  <a:schemeClr val="tx2"/>
                </a:solidFill>
                <a:latin typeface="a_Futurica" pitchFamily="34" charset="-52"/>
              </a:defRPr>
            </a:lvl7pPr>
            <a:lvl8pPr marL="1371600" algn="ctr" rtl="0" fontAlgn="base">
              <a:spcBef>
                <a:spcPct val="0"/>
              </a:spcBef>
              <a:spcAft>
                <a:spcPct val="0"/>
              </a:spcAft>
              <a:defRPr sz="2400" b="1">
                <a:solidFill>
                  <a:schemeClr val="tx2"/>
                </a:solidFill>
                <a:latin typeface="a_Futurica" pitchFamily="34" charset="-52"/>
              </a:defRPr>
            </a:lvl8pPr>
            <a:lvl9pPr marL="1828800" algn="ctr" rtl="0" fontAlgn="base">
              <a:spcBef>
                <a:spcPct val="0"/>
              </a:spcBef>
              <a:spcAft>
                <a:spcPct val="0"/>
              </a:spcAft>
              <a:defRPr sz="2400" b="1">
                <a:solidFill>
                  <a:schemeClr val="tx2"/>
                </a:solidFill>
                <a:latin typeface="a_Futurica" pitchFamily="34" charset="-5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i="0" u="none" strike="noStrike" kern="1200" cap="none" spc="0" normalizeH="0" baseline="0" noProof="0" dirty="0">
                <a:ln>
                  <a:noFill/>
                </a:ln>
                <a:solidFill>
                  <a:srgbClr val="000000"/>
                </a:solidFill>
                <a:effectLst/>
                <a:uLnTx/>
                <a:uFillTx/>
                <a:latin typeface="Algerian" panose="04020705040A02060702" pitchFamily="82" charset="0"/>
              </a:rPr>
              <a:t>Software Analysis and Design (CS:3004)</a:t>
            </a:r>
            <a:br>
              <a:rPr kumimoji="0" lang="en-US" altLang="en-US" sz="3200" i="0" u="none" strike="noStrike" kern="1200" cap="none" spc="0" normalizeH="0" baseline="0" noProof="0" dirty="0">
                <a:ln>
                  <a:noFill/>
                </a:ln>
                <a:solidFill>
                  <a:srgbClr val="000000"/>
                </a:solidFill>
                <a:effectLst/>
                <a:uLnTx/>
                <a:uFillTx/>
                <a:latin typeface="Algerian" panose="04020705040A02060702" pitchFamily="82" charset="0"/>
              </a:rPr>
            </a:br>
            <a:r>
              <a:rPr kumimoji="0" lang="en-US" altLang="en-US" sz="3200" i="0" u="none" strike="noStrike" kern="1200" cap="none" spc="0" normalizeH="0" baseline="0" noProof="0" dirty="0">
                <a:ln>
                  <a:noFill/>
                </a:ln>
                <a:solidFill>
                  <a:srgbClr val="000000"/>
                </a:solidFill>
                <a:effectLst/>
                <a:uLnTx/>
                <a:uFillTx/>
                <a:latin typeface="Algerian" panose="04020705040A02060702" pitchFamily="82" charset="0"/>
              </a:rPr>
              <a:t/>
            </a:r>
            <a:br>
              <a:rPr kumimoji="0" lang="en-US" altLang="en-US" sz="3200" i="0" u="none" strike="noStrike" kern="1200" cap="none" spc="0" normalizeH="0" baseline="0" noProof="0" dirty="0">
                <a:ln>
                  <a:noFill/>
                </a:ln>
                <a:solidFill>
                  <a:srgbClr val="000000"/>
                </a:solidFill>
                <a:effectLst/>
                <a:uLnTx/>
                <a:uFillTx/>
                <a:latin typeface="Algerian" panose="04020705040A02060702" pitchFamily="82" charset="0"/>
              </a:rPr>
            </a:br>
            <a:r>
              <a:rPr kumimoji="0" lang="en-US" altLang="en-US" sz="3200" i="0" u="none" strike="noStrike" kern="1200" cap="none" spc="0" normalizeH="0" baseline="0" noProof="0" dirty="0">
                <a:ln>
                  <a:noFill/>
                </a:ln>
                <a:solidFill>
                  <a:srgbClr val="000000"/>
                </a:solidFill>
                <a:effectLst/>
                <a:uLnTx/>
                <a:uFillTx/>
                <a:latin typeface="Algerian" panose="04020705040A02060702" pitchFamily="82" charset="0"/>
              </a:rPr>
              <a:t>Activity Diagram</a:t>
            </a:r>
            <a:r>
              <a:rPr kumimoji="0" lang="en-US" altLang="en-US" sz="4000" b="1" i="0" u="none" strike="noStrike" kern="1200" cap="none" spc="0" normalizeH="0" baseline="0" noProof="0" dirty="0">
                <a:ln>
                  <a:noFill/>
                </a:ln>
                <a:solidFill>
                  <a:srgbClr val="000000"/>
                </a:solidFill>
                <a:effectLst/>
                <a:uLnTx/>
                <a:uFillTx/>
                <a:ea typeface="+mj-ea"/>
                <a:cs typeface="+mj-cs"/>
              </a:rPr>
              <a:t/>
            </a:r>
            <a:br>
              <a:rPr kumimoji="0" lang="en-US" altLang="en-US" sz="4000" b="1" i="0" u="none" strike="noStrike" kern="1200" cap="none" spc="0" normalizeH="0" baseline="0" noProof="0" dirty="0">
                <a:ln>
                  <a:noFill/>
                </a:ln>
                <a:solidFill>
                  <a:srgbClr val="000000"/>
                </a:solidFill>
                <a:effectLst/>
                <a:uLnTx/>
                <a:uFillTx/>
                <a:ea typeface="+mj-ea"/>
                <a:cs typeface="+mj-cs"/>
              </a:rPr>
            </a:br>
            <a:r>
              <a:rPr kumimoji="0" lang="en-US" altLang="en-US" sz="4000" b="1" i="0" u="none" strike="noStrike" kern="1200" cap="none" spc="0" normalizeH="0" baseline="0" noProof="0" dirty="0">
                <a:ln>
                  <a:noFill/>
                </a:ln>
                <a:solidFill>
                  <a:srgbClr val="000000"/>
                </a:solidFill>
                <a:effectLst/>
                <a:uLnTx/>
                <a:uFillTx/>
                <a:ea typeface="+mj-ea"/>
                <a:cs typeface="+mj-cs"/>
              </a:rPr>
              <a:t/>
            </a:r>
            <a:br>
              <a:rPr kumimoji="0" lang="en-US" altLang="en-US" sz="4000" b="1" i="0" u="none" strike="noStrike" kern="1200" cap="none" spc="0" normalizeH="0" baseline="0" noProof="0" dirty="0">
                <a:ln>
                  <a:noFill/>
                </a:ln>
                <a:solidFill>
                  <a:srgbClr val="000000"/>
                </a:solidFill>
                <a:effectLst/>
                <a:uLnTx/>
                <a:uFillTx/>
                <a:ea typeface="+mj-ea"/>
                <a:cs typeface="+mj-cs"/>
              </a:rPr>
            </a:br>
            <a:endParaRPr kumimoji="0" lang="en-US" altLang="en-US" sz="4000" b="1" i="0" u="none" strike="noStrike" kern="1200" cap="none" spc="0" normalizeH="0" baseline="0" noProof="0" dirty="0">
              <a:ln>
                <a:noFill/>
              </a:ln>
              <a:solidFill>
                <a:srgbClr val="000000"/>
              </a:solidFill>
              <a:effectLst/>
              <a:uLnTx/>
              <a:uFillTx/>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66A0-928A-4FDE-A01B-AD859FFD7E7C}"/>
              </a:ext>
            </a:extLst>
          </p:cNvPr>
          <p:cNvSpPr>
            <a:spLocks noGrp="1"/>
          </p:cNvSpPr>
          <p:nvPr>
            <p:ph type="title"/>
          </p:nvPr>
        </p:nvSpPr>
        <p:spPr>
          <a:xfrm>
            <a:off x="414337" y="457200"/>
            <a:ext cx="7886700" cy="1325563"/>
          </a:xfrm>
        </p:spPr>
        <p:txBody>
          <a:bodyPr>
            <a:normAutofit fontScale="90000"/>
          </a:bodyPr>
          <a:lstStyle/>
          <a:p>
            <a:r>
              <a:rPr lang="en-US" sz="4800" dirty="0"/>
              <a:t>Notation-6</a:t>
            </a:r>
            <a:br>
              <a:rPr lang="en-US" sz="4800" dirty="0"/>
            </a:br>
            <a:r>
              <a:rPr lang="en-US" sz="4800" dirty="0"/>
              <a:t/>
            </a:r>
            <a:br>
              <a:rPr lang="en-US" sz="4800" dirty="0"/>
            </a:br>
            <a:endParaRPr lang="en-US" b="1" dirty="0"/>
          </a:p>
        </p:txBody>
      </p:sp>
      <p:pic>
        <p:nvPicPr>
          <p:cNvPr id="4" name="Content Placeholder 3">
            <a:extLst>
              <a:ext uri="{FF2B5EF4-FFF2-40B4-BE49-F238E27FC236}">
                <a16:creationId xmlns:a16="http://schemas.microsoft.com/office/drawing/2014/main" id="{D68F9B3C-4E15-4D75-82B7-616A8398EAD1}"/>
              </a:ext>
            </a:extLst>
          </p:cNvPr>
          <p:cNvPicPr>
            <a:picLocks noGrp="1" noChangeAspect="1"/>
          </p:cNvPicPr>
          <p:nvPr>
            <p:ph idx="1"/>
          </p:nvPr>
        </p:nvPicPr>
        <p:blipFill rotWithShape="1">
          <a:blip r:embed="rId2"/>
          <a:srcRect b="4036"/>
          <a:stretch/>
        </p:blipFill>
        <p:spPr>
          <a:xfrm>
            <a:off x="628649" y="1676400"/>
            <a:ext cx="7458075"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D8E58B18-A0D6-45F9-84C3-80D2B595C552}"/>
              </a:ext>
            </a:extLst>
          </p:cNvPr>
          <p:cNvSpPr/>
          <p:nvPr/>
        </p:nvSpPr>
        <p:spPr>
          <a:xfrm>
            <a:off x="3733800" y="5334278"/>
            <a:ext cx="2286000" cy="461665"/>
          </a:xfrm>
          <a:prstGeom prst="rect">
            <a:avLst/>
          </a:prstGeom>
        </p:spPr>
        <p:txBody>
          <a:bodyPr wrap="square">
            <a:spAutoFit/>
          </a:bodyPr>
          <a:lstStyle/>
          <a:p>
            <a:r>
              <a:rPr lang="en-US" sz="2400" b="1" dirty="0"/>
              <a:t>6.Partition</a:t>
            </a:r>
            <a:endParaRPr lang="en-US" sz="2400" dirty="0"/>
          </a:p>
        </p:txBody>
      </p:sp>
    </p:spTree>
    <p:extLst>
      <p:ext uri="{BB962C8B-B14F-4D97-AF65-F5344CB8AC3E}">
        <p14:creationId xmlns:p14="http://schemas.microsoft.com/office/powerpoint/2010/main" val="1796069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EF2C4FB-347C-4D6D-A2DB-D808A0C4EEA3}"/>
              </a:ext>
            </a:extLst>
          </p:cNvPr>
          <p:cNvPicPr>
            <a:picLocks noGrp="1" noChangeAspect="1"/>
          </p:cNvPicPr>
          <p:nvPr>
            <p:ph idx="1"/>
          </p:nvPr>
        </p:nvPicPr>
        <p:blipFill>
          <a:blip r:embed="rId2"/>
          <a:stretch>
            <a:fillRect/>
          </a:stretch>
        </p:blipFill>
        <p:spPr>
          <a:xfrm>
            <a:off x="482600" y="1138936"/>
            <a:ext cx="8178799" cy="458012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1C1B9AA-B010-4DBB-9885-B505A5634990}"/>
              </a:ext>
            </a:extLst>
          </p:cNvPr>
          <p:cNvSpPr txBox="1"/>
          <p:nvPr/>
        </p:nvSpPr>
        <p:spPr>
          <a:xfrm>
            <a:off x="1706881" y="4754881"/>
            <a:ext cx="6675119" cy="369332"/>
          </a:xfrm>
          <a:prstGeom prst="rect">
            <a:avLst/>
          </a:prstGeom>
          <a:noFill/>
        </p:spPr>
        <p:txBody>
          <a:bodyPr wrap="square" rtlCol="0">
            <a:spAutoFit/>
          </a:bodyPr>
          <a:lstStyle/>
          <a:p>
            <a:r>
              <a:rPr lang="en-US" dirty="0"/>
              <a:t>Must be true before moving to the next activity</a:t>
            </a:r>
            <a:endParaRPr lang="x-none" dirty="0"/>
          </a:p>
        </p:txBody>
      </p:sp>
    </p:spTree>
    <p:extLst>
      <p:ext uri="{BB962C8B-B14F-4D97-AF65-F5344CB8AC3E}">
        <p14:creationId xmlns:p14="http://schemas.microsoft.com/office/powerpoint/2010/main" val="115709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25905" y="2034494"/>
            <a:ext cx="6057265" cy="3053715"/>
          </a:xfrm>
          <a:prstGeom prst="rect">
            <a:avLst/>
          </a:prstGeom>
        </p:spPr>
        <p:txBody>
          <a:bodyPr vert="horz" wrap="square" lIns="0" tIns="195580" rIns="0" bIns="0" rtlCol="0">
            <a:spAutoFit/>
          </a:bodyPr>
          <a:lstStyle/>
          <a:p>
            <a:pPr marL="299085" indent="-286385">
              <a:lnSpc>
                <a:spcPct val="100000"/>
              </a:lnSpc>
              <a:spcBef>
                <a:spcPts val="1540"/>
              </a:spcBef>
              <a:buClr>
                <a:srgbClr val="0AD0D9"/>
              </a:buClr>
              <a:buSzPct val="93750"/>
              <a:buFont typeface="Arial"/>
              <a:buChar char=""/>
              <a:tabLst>
                <a:tab pos="299720" algn="l"/>
              </a:tabLst>
            </a:pPr>
            <a:r>
              <a:rPr sz="2400" spc="-114" dirty="0">
                <a:latin typeface="Georgia"/>
                <a:cs typeface="Georgia"/>
              </a:rPr>
              <a:t>To </a:t>
            </a:r>
            <a:r>
              <a:rPr sz="2400" spc="-20" dirty="0">
                <a:latin typeface="Georgia"/>
                <a:cs typeface="Georgia"/>
              </a:rPr>
              <a:t>model </a:t>
            </a:r>
            <a:r>
              <a:rPr sz="2400" spc="-5" dirty="0">
                <a:latin typeface="Georgia"/>
                <a:cs typeface="Georgia"/>
              </a:rPr>
              <a:t>the </a:t>
            </a:r>
            <a:r>
              <a:rPr sz="2400" b="1" i="1" u="heavy" spc="170" dirty="0">
                <a:uFill>
                  <a:solidFill>
                    <a:srgbClr val="000000"/>
                  </a:solidFill>
                </a:uFill>
                <a:latin typeface="Times New Roman"/>
                <a:cs typeface="Times New Roman"/>
              </a:rPr>
              <a:t>dynamic</a:t>
            </a:r>
            <a:r>
              <a:rPr sz="2400" b="1" i="1" spc="170" dirty="0">
                <a:latin typeface="Times New Roman"/>
                <a:cs typeface="Times New Roman"/>
              </a:rPr>
              <a:t> </a:t>
            </a:r>
            <a:r>
              <a:rPr sz="2400" spc="-30" dirty="0">
                <a:latin typeface="Georgia"/>
                <a:cs typeface="Georgia"/>
              </a:rPr>
              <a:t>aspects </a:t>
            </a:r>
            <a:r>
              <a:rPr sz="2400" spc="-20" dirty="0">
                <a:latin typeface="Georgia"/>
                <a:cs typeface="Georgia"/>
              </a:rPr>
              <a:t>of </a:t>
            </a:r>
            <a:r>
              <a:rPr sz="2400" spc="-60" dirty="0">
                <a:latin typeface="Georgia"/>
                <a:cs typeface="Georgia"/>
              </a:rPr>
              <a:t>a</a:t>
            </a:r>
            <a:r>
              <a:rPr sz="2400" spc="-254" dirty="0">
                <a:latin typeface="Georgia"/>
                <a:cs typeface="Georgia"/>
              </a:rPr>
              <a:t> </a:t>
            </a:r>
            <a:r>
              <a:rPr sz="2400" spc="-45" dirty="0">
                <a:latin typeface="Georgia"/>
                <a:cs typeface="Georgia"/>
              </a:rPr>
              <a:t>system</a:t>
            </a:r>
            <a:endParaRPr sz="2400">
              <a:latin typeface="Georgia"/>
              <a:cs typeface="Georgia"/>
            </a:endParaRPr>
          </a:p>
          <a:p>
            <a:pPr marL="299085" indent="-286385">
              <a:lnSpc>
                <a:spcPct val="100000"/>
              </a:lnSpc>
              <a:spcBef>
                <a:spcPts val="1440"/>
              </a:spcBef>
              <a:buClr>
                <a:srgbClr val="0AD0D9"/>
              </a:buClr>
              <a:buSzPct val="93750"/>
              <a:buFont typeface="Arial"/>
              <a:buChar char=""/>
              <a:tabLst>
                <a:tab pos="299720" algn="l"/>
              </a:tabLst>
            </a:pPr>
            <a:r>
              <a:rPr sz="2400" spc="-85" dirty="0">
                <a:latin typeface="Georgia"/>
                <a:cs typeface="Georgia"/>
              </a:rPr>
              <a:t>It </a:t>
            </a:r>
            <a:r>
              <a:rPr sz="2400" spc="-50" dirty="0">
                <a:latin typeface="Georgia"/>
                <a:cs typeface="Georgia"/>
              </a:rPr>
              <a:t>is </a:t>
            </a:r>
            <a:r>
              <a:rPr sz="2400" spc="-30" dirty="0">
                <a:latin typeface="Georgia"/>
                <a:cs typeface="Georgia"/>
              </a:rPr>
              <a:t>essentially </a:t>
            </a:r>
            <a:r>
              <a:rPr sz="2400" spc="-60" dirty="0">
                <a:latin typeface="Georgia"/>
                <a:cs typeface="Georgia"/>
              </a:rPr>
              <a:t>a</a:t>
            </a:r>
            <a:r>
              <a:rPr sz="2400" spc="-110" dirty="0">
                <a:latin typeface="Georgia"/>
                <a:cs typeface="Georgia"/>
              </a:rPr>
              <a:t> </a:t>
            </a:r>
            <a:r>
              <a:rPr sz="2400" b="1" i="1" u="heavy" spc="170" dirty="0">
                <a:uFill>
                  <a:solidFill>
                    <a:srgbClr val="000000"/>
                  </a:solidFill>
                </a:uFill>
                <a:latin typeface="Times New Roman"/>
                <a:cs typeface="Times New Roman"/>
              </a:rPr>
              <a:t>flowchart</a:t>
            </a:r>
            <a:endParaRPr sz="2400">
              <a:latin typeface="Times New Roman"/>
              <a:cs typeface="Times New Roman"/>
            </a:endParaRPr>
          </a:p>
          <a:p>
            <a:pPr marL="698500" lvl="1" indent="-228600">
              <a:lnSpc>
                <a:spcPct val="100000"/>
              </a:lnSpc>
              <a:spcBef>
                <a:spcPts val="1280"/>
              </a:spcBef>
              <a:buClr>
                <a:srgbClr val="0E6EC5"/>
              </a:buClr>
              <a:buSzPct val="85000"/>
              <a:buFont typeface="Arial"/>
              <a:buChar char=""/>
              <a:tabLst>
                <a:tab pos="698500" algn="l"/>
              </a:tabLst>
            </a:pPr>
            <a:r>
              <a:rPr sz="2000" spc="-30" dirty="0">
                <a:latin typeface="Georgia"/>
                <a:cs typeface="Georgia"/>
              </a:rPr>
              <a:t>Showing</a:t>
            </a:r>
            <a:r>
              <a:rPr sz="2000" dirty="0">
                <a:latin typeface="Georgia"/>
                <a:cs typeface="Georgia"/>
              </a:rPr>
              <a:t> </a:t>
            </a:r>
            <a:r>
              <a:rPr sz="2000" b="1" i="1" u="sng" spc="150" dirty="0">
                <a:uFill>
                  <a:solidFill>
                    <a:srgbClr val="000000"/>
                  </a:solidFill>
                </a:uFill>
                <a:latin typeface="Times New Roman"/>
                <a:cs typeface="Times New Roman"/>
              </a:rPr>
              <a:t>flow</a:t>
            </a:r>
            <a:r>
              <a:rPr sz="2000" b="1" i="1" u="sng" spc="-35" dirty="0">
                <a:uFill>
                  <a:solidFill>
                    <a:srgbClr val="000000"/>
                  </a:solidFill>
                </a:uFill>
                <a:latin typeface="Times New Roman"/>
                <a:cs typeface="Times New Roman"/>
              </a:rPr>
              <a:t> </a:t>
            </a:r>
            <a:r>
              <a:rPr sz="2000" b="1" i="1" u="sng" spc="105" dirty="0">
                <a:uFill>
                  <a:solidFill>
                    <a:srgbClr val="000000"/>
                  </a:solidFill>
                </a:uFill>
                <a:latin typeface="Times New Roman"/>
                <a:cs typeface="Times New Roman"/>
              </a:rPr>
              <a:t>of</a:t>
            </a:r>
            <a:r>
              <a:rPr sz="2000" b="1" i="1" u="sng" spc="-45" dirty="0">
                <a:uFill>
                  <a:solidFill>
                    <a:srgbClr val="000000"/>
                  </a:solidFill>
                </a:uFill>
                <a:latin typeface="Times New Roman"/>
                <a:cs typeface="Times New Roman"/>
              </a:rPr>
              <a:t> </a:t>
            </a:r>
            <a:r>
              <a:rPr sz="2000" b="1" i="1" u="sng" spc="135" dirty="0">
                <a:uFill>
                  <a:solidFill>
                    <a:srgbClr val="000000"/>
                  </a:solidFill>
                </a:uFill>
                <a:latin typeface="Times New Roman"/>
                <a:cs typeface="Times New Roman"/>
              </a:rPr>
              <a:t>control</a:t>
            </a:r>
            <a:r>
              <a:rPr sz="2000" b="1" i="1" spc="-45" dirty="0">
                <a:latin typeface="Times New Roman"/>
                <a:cs typeface="Times New Roman"/>
              </a:rPr>
              <a:t> </a:t>
            </a:r>
            <a:r>
              <a:rPr sz="2000" spc="-35" dirty="0">
                <a:latin typeface="Georgia"/>
                <a:cs typeface="Georgia"/>
              </a:rPr>
              <a:t>from</a:t>
            </a:r>
            <a:r>
              <a:rPr sz="2000" spc="-85" dirty="0">
                <a:latin typeface="Georgia"/>
                <a:cs typeface="Georgia"/>
              </a:rPr>
              <a:t> </a:t>
            </a:r>
            <a:r>
              <a:rPr sz="2000" spc="-15" dirty="0">
                <a:latin typeface="Georgia"/>
                <a:cs typeface="Georgia"/>
              </a:rPr>
              <a:t>activity</a:t>
            </a:r>
            <a:r>
              <a:rPr sz="2000" spc="-65" dirty="0">
                <a:latin typeface="Georgia"/>
                <a:cs typeface="Georgia"/>
              </a:rPr>
              <a:t> </a:t>
            </a:r>
            <a:r>
              <a:rPr sz="2000" spc="-5" dirty="0">
                <a:latin typeface="Georgia"/>
                <a:cs typeface="Georgia"/>
              </a:rPr>
              <a:t>to</a:t>
            </a:r>
            <a:r>
              <a:rPr sz="2000" spc="-100" dirty="0">
                <a:latin typeface="Georgia"/>
                <a:cs typeface="Georgia"/>
              </a:rPr>
              <a:t> </a:t>
            </a:r>
            <a:r>
              <a:rPr sz="2000" spc="-30" dirty="0">
                <a:latin typeface="Georgia"/>
                <a:cs typeface="Georgia"/>
              </a:rPr>
              <a:t>activity</a:t>
            </a:r>
            <a:endParaRPr sz="2000">
              <a:latin typeface="Georgia"/>
              <a:cs typeface="Georgia"/>
            </a:endParaRPr>
          </a:p>
          <a:p>
            <a:pPr marL="299085" indent="-286385">
              <a:lnSpc>
                <a:spcPct val="100000"/>
              </a:lnSpc>
              <a:spcBef>
                <a:spcPts val="1365"/>
              </a:spcBef>
              <a:buClr>
                <a:srgbClr val="0AD0D9"/>
              </a:buClr>
              <a:buSzPct val="93750"/>
              <a:buFont typeface="Arial"/>
              <a:buChar char=""/>
              <a:tabLst>
                <a:tab pos="299720" algn="l"/>
              </a:tabLst>
            </a:pPr>
            <a:r>
              <a:rPr sz="2400" spc="-40" dirty="0">
                <a:latin typeface="Georgia"/>
                <a:cs typeface="Georgia"/>
              </a:rPr>
              <a:t>Purpose</a:t>
            </a:r>
            <a:endParaRPr sz="2400">
              <a:latin typeface="Georgia"/>
              <a:cs typeface="Georgia"/>
            </a:endParaRPr>
          </a:p>
          <a:p>
            <a:pPr marL="698500" lvl="1" indent="-228600">
              <a:lnSpc>
                <a:spcPct val="100000"/>
              </a:lnSpc>
              <a:spcBef>
                <a:spcPts val="1275"/>
              </a:spcBef>
              <a:buClr>
                <a:srgbClr val="0E6EC5"/>
              </a:buClr>
              <a:buSzPct val="85000"/>
              <a:buFont typeface="Arial"/>
              <a:buChar char=""/>
              <a:tabLst>
                <a:tab pos="698500" algn="l"/>
              </a:tabLst>
            </a:pPr>
            <a:r>
              <a:rPr sz="2000" spc="-25" dirty="0">
                <a:latin typeface="Georgia"/>
                <a:cs typeface="Georgia"/>
              </a:rPr>
              <a:t>Model </a:t>
            </a:r>
            <a:r>
              <a:rPr sz="2000" spc="-35" dirty="0">
                <a:latin typeface="Georgia"/>
                <a:cs typeface="Georgia"/>
              </a:rPr>
              <a:t>business</a:t>
            </a:r>
            <a:r>
              <a:rPr sz="2000" spc="-50" dirty="0">
                <a:latin typeface="Georgia"/>
                <a:cs typeface="Georgia"/>
              </a:rPr>
              <a:t> </a:t>
            </a:r>
            <a:r>
              <a:rPr sz="2000" spc="-15" dirty="0">
                <a:latin typeface="Georgia"/>
                <a:cs typeface="Georgia"/>
              </a:rPr>
              <a:t>workflows</a:t>
            </a:r>
            <a:endParaRPr sz="2000">
              <a:latin typeface="Georgia"/>
              <a:cs typeface="Georgia"/>
            </a:endParaRPr>
          </a:p>
          <a:p>
            <a:pPr marL="698500" lvl="1" indent="-228600">
              <a:lnSpc>
                <a:spcPct val="100000"/>
              </a:lnSpc>
              <a:spcBef>
                <a:spcPts val="1200"/>
              </a:spcBef>
              <a:buClr>
                <a:srgbClr val="0E6EC5"/>
              </a:buClr>
              <a:buSzPct val="85000"/>
              <a:buFont typeface="Arial"/>
              <a:buChar char=""/>
              <a:tabLst>
                <a:tab pos="698500" algn="l"/>
              </a:tabLst>
            </a:pPr>
            <a:r>
              <a:rPr sz="2000" spc="-25" dirty="0">
                <a:latin typeface="Georgia"/>
                <a:cs typeface="Georgia"/>
              </a:rPr>
              <a:t>Model</a:t>
            </a:r>
            <a:r>
              <a:rPr sz="2000" spc="-45" dirty="0">
                <a:latin typeface="Georgia"/>
                <a:cs typeface="Georgia"/>
              </a:rPr>
              <a:t> </a:t>
            </a:r>
            <a:r>
              <a:rPr sz="2000" spc="-30" dirty="0">
                <a:latin typeface="Georgia"/>
                <a:cs typeface="Georgia"/>
              </a:rPr>
              <a:t>operations</a:t>
            </a:r>
            <a:endParaRPr sz="2000">
              <a:latin typeface="Georgia"/>
              <a:cs typeface="Georgia"/>
            </a:endParaRPr>
          </a:p>
        </p:txBody>
      </p:sp>
      <p:sp>
        <p:nvSpPr>
          <p:cNvPr id="8" name="object 8"/>
          <p:cNvSpPr txBox="1">
            <a:spLocks noGrp="1"/>
          </p:cNvSpPr>
          <p:nvPr>
            <p:ph type="title"/>
          </p:nvPr>
        </p:nvSpPr>
        <p:spPr>
          <a:xfrm>
            <a:off x="444500" y="616661"/>
            <a:ext cx="3525520" cy="514350"/>
          </a:xfrm>
          <a:prstGeom prst="rect">
            <a:avLst/>
          </a:prstGeom>
        </p:spPr>
        <p:txBody>
          <a:bodyPr vert="horz" wrap="square" lIns="0" tIns="13335" rIns="0" bIns="0" rtlCol="0">
            <a:spAutoFit/>
          </a:bodyPr>
          <a:lstStyle/>
          <a:p>
            <a:pPr marL="12700">
              <a:lnSpc>
                <a:spcPct val="100000"/>
              </a:lnSpc>
              <a:spcBef>
                <a:spcPts val="105"/>
              </a:spcBef>
            </a:pPr>
            <a:r>
              <a:rPr sz="3200" b="1" spc="-185" dirty="0">
                <a:latin typeface="Arial"/>
                <a:cs typeface="Arial"/>
              </a:rPr>
              <a:t>Activity </a:t>
            </a:r>
            <a:r>
              <a:rPr sz="3200" b="1" spc="-270" dirty="0">
                <a:latin typeface="Arial"/>
                <a:cs typeface="Arial"/>
              </a:rPr>
              <a:t>Diagrams</a:t>
            </a:r>
            <a:r>
              <a:rPr sz="3200" b="1" spc="-295" dirty="0">
                <a:latin typeface="Arial"/>
                <a:cs typeface="Arial"/>
              </a:rPr>
              <a:t> </a:t>
            </a:r>
            <a:r>
              <a:rPr sz="3200" b="1" spc="-100" dirty="0">
                <a:latin typeface="Arial"/>
                <a:cs typeface="Arial"/>
              </a:rPr>
              <a:t>(1)</a:t>
            </a:r>
            <a:endParaRPr sz="32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25905" y="2258644"/>
            <a:ext cx="5918835" cy="2219325"/>
          </a:xfrm>
          <a:prstGeom prst="rect">
            <a:avLst/>
          </a:prstGeom>
        </p:spPr>
        <p:txBody>
          <a:bodyPr vert="horz" wrap="square" lIns="0" tIns="12065" rIns="0" bIns="0" rtlCol="0">
            <a:spAutoFit/>
          </a:bodyPr>
          <a:lstStyle/>
          <a:p>
            <a:pPr marL="299085" indent="-286385">
              <a:lnSpc>
                <a:spcPct val="100000"/>
              </a:lnSpc>
              <a:spcBef>
                <a:spcPts val="95"/>
              </a:spcBef>
              <a:buClr>
                <a:srgbClr val="0AD0D9"/>
              </a:buClr>
              <a:buSzPct val="94642"/>
              <a:buFont typeface="Arial"/>
              <a:buChar char=""/>
              <a:tabLst>
                <a:tab pos="299720" algn="l"/>
              </a:tabLst>
            </a:pPr>
            <a:r>
              <a:rPr sz="2800" spc="-15" dirty="0">
                <a:latin typeface="Georgia"/>
                <a:cs typeface="Georgia"/>
              </a:rPr>
              <a:t>Activity </a:t>
            </a:r>
            <a:r>
              <a:rPr sz="2800" spc="-60" dirty="0">
                <a:latin typeface="Georgia"/>
                <a:cs typeface="Georgia"/>
              </a:rPr>
              <a:t>diagrams </a:t>
            </a:r>
            <a:r>
              <a:rPr sz="2800" spc="-30" dirty="0">
                <a:latin typeface="Georgia"/>
                <a:cs typeface="Georgia"/>
              </a:rPr>
              <a:t>commonly</a:t>
            </a:r>
            <a:r>
              <a:rPr sz="2800" spc="-280" dirty="0">
                <a:latin typeface="Georgia"/>
                <a:cs typeface="Georgia"/>
              </a:rPr>
              <a:t> </a:t>
            </a:r>
            <a:r>
              <a:rPr sz="2800" spc="-40" dirty="0">
                <a:latin typeface="Georgia"/>
                <a:cs typeface="Georgia"/>
              </a:rPr>
              <a:t>contain</a:t>
            </a:r>
            <a:endParaRPr sz="2800">
              <a:latin typeface="Georgia"/>
              <a:cs typeface="Georgia"/>
            </a:endParaRPr>
          </a:p>
          <a:p>
            <a:pPr marL="698500" lvl="1" indent="-228600">
              <a:lnSpc>
                <a:spcPct val="100000"/>
              </a:lnSpc>
              <a:spcBef>
                <a:spcPts val="1820"/>
              </a:spcBef>
              <a:buClr>
                <a:srgbClr val="0E6EC5"/>
              </a:buClr>
              <a:buSzPct val="85416"/>
              <a:buFont typeface="Arial"/>
              <a:buChar char=""/>
              <a:tabLst>
                <a:tab pos="698500" algn="l"/>
              </a:tabLst>
            </a:pPr>
            <a:r>
              <a:rPr sz="2400" spc="-15" dirty="0">
                <a:latin typeface="Georgia"/>
                <a:cs typeface="Georgia"/>
              </a:rPr>
              <a:t>Activity </a:t>
            </a:r>
            <a:r>
              <a:rPr sz="2400" spc="-35" dirty="0">
                <a:latin typeface="Georgia"/>
                <a:cs typeface="Georgia"/>
              </a:rPr>
              <a:t>states and </a:t>
            </a:r>
            <a:r>
              <a:rPr sz="2400" spc="-15" dirty="0">
                <a:latin typeface="Georgia"/>
                <a:cs typeface="Georgia"/>
              </a:rPr>
              <a:t>action</a:t>
            </a:r>
            <a:r>
              <a:rPr sz="2400" spc="-210" dirty="0">
                <a:latin typeface="Georgia"/>
                <a:cs typeface="Georgia"/>
              </a:rPr>
              <a:t> </a:t>
            </a:r>
            <a:r>
              <a:rPr sz="2400" spc="-35" dirty="0">
                <a:latin typeface="Georgia"/>
                <a:cs typeface="Georgia"/>
              </a:rPr>
              <a:t>states</a:t>
            </a:r>
            <a:endParaRPr sz="2400">
              <a:latin typeface="Georgia"/>
              <a:cs typeface="Georgia"/>
            </a:endParaRPr>
          </a:p>
          <a:p>
            <a:pPr marL="698500" lvl="1" indent="-228600">
              <a:lnSpc>
                <a:spcPct val="100000"/>
              </a:lnSpc>
              <a:spcBef>
                <a:spcPts val="1725"/>
              </a:spcBef>
              <a:buClr>
                <a:srgbClr val="0E6EC5"/>
              </a:buClr>
              <a:buSzPct val="85416"/>
              <a:buFont typeface="Arial"/>
              <a:buChar char=""/>
              <a:tabLst>
                <a:tab pos="698500" algn="l"/>
              </a:tabLst>
            </a:pPr>
            <a:r>
              <a:rPr sz="2400" spc="-50" dirty="0">
                <a:latin typeface="Georgia"/>
                <a:cs typeface="Georgia"/>
              </a:rPr>
              <a:t>Transitions</a:t>
            </a:r>
            <a:endParaRPr sz="2400">
              <a:latin typeface="Georgia"/>
              <a:cs typeface="Georgia"/>
            </a:endParaRPr>
          </a:p>
          <a:p>
            <a:pPr marL="698500" lvl="1" indent="-228600">
              <a:lnSpc>
                <a:spcPct val="100000"/>
              </a:lnSpc>
              <a:spcBef>
                <a:spcPts val="1730"/>
              </a:spcBef>
              <a:buClr>
                <a:srgbClr val="0E6EC5"/>
              </a:buClr>
              <a:buSzPct val="85416"/>
              <a:buFont typeface="Arial"/>
              <a:buChar char=""/>
              <a:tabLst>
                <a:tab pos="698500" algn="l"/>
              </a:tabLst>
            </a:pPr>
            <a:r>
              <a:rPr sz="2400" spc="-5" dirty="0">
                <a:latin typeface="Georgia"/>
                <a:cs typeface="Georgia"/>
              </a:rPr>
              <a:t>Objects</a:t>
            </a:r>
            <a:endParaRPr sz="2400">
              <a:latin typeface="Georgia"/>
              <a:cs typeface="Georgia"/>
            </a:endParaRPr>
          </a:p>
        </p:txBody>
      </p:sp>
      <p:sp>
        <p:nvSpPr>
          <p:cNvPr id="8" name="object 8"/>
          <p:cNvSpPr txBox="1">
            <a:spLocks noGrp="1"/>
          </p:cNvSpPr>
          <p:nvPr>
            <p:ph type="title"/>
          </p:nvPr>
        </p:nvSpPr>
        <p:spPr>
          <a:xfrm>
            <a:off x="444500" y="616661"/>
            <a:ext cx="3525520" cy="514350"/>
          </a:xfrm>
          <a:prstGeom prst="rect">
            <a:avLst/>
          </a:prstGeom>
        </p:spPr>
        <p:txBody>
          <a:bodyPr vert="horz" wrap="square" lIns="0" tIns="13335" rIns="0" bIns="0" rtlCol="0">
            <a:spAutoFit/>
          </a:bodyPr>
          <a:lstStyle/>
          <a:p>
            <a:pPr marL="12700">
              <a:lnSpc>
                <a:spcPct val="100000"/>
              </a:lnSpc>
              <a:spcBef>
                <a:spcPts val="105"/>
              </a:spcBef>
            </a:pPr>
            <a:r>
              <a:rPr sz="3200" b="1" spc="-185" dirty="0">
                <a:latin typeface="Arial"/>
                <a:cs typeface="Arial"/>
              </a:rPr>
              <a:t>Activity </a:t>
            </a:r>
            <a:r>
              <a:rPr sz="3200" b="1" spc="-270" dirty="0">
                <a:latin typeface="Arial"/>
                <a:cs typeface="Arial"/>
              </a:rPr>
              <a:t>Diagrams</a:t>
            </a:r>
            <a:r>
              <a:rPr sz="3200" b="1" spc="-295" dirty="0">
                <a:latin typeface="Arial"/>
                <a:cs typeface="Arial"/>
              </a:rPr>
              <a:t> </a:t>
            </a:r>
            <a:r>
              <a:rPr sz="3200" b="1" spc="-100" dirty="0">
                <a:latin typeface="Arial"/>
                <a:cs typeface="Arial"/>
              </a:rPr>
              <a:t>(2)</a:t>
            </a:r>
            <a:endParaRPr sz="32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25905" y="2023909"/>
            <a:ext cx="6409055" cy="4264025"/>
          </a:xfrm>
          <a:prstGeom prst="rect">
            <a:avLst/>
          </a:prstGeom>
        </p:spPr>
        <p:txBody>
          <a:bodyPr vert="horz" wrap="square" lIns="0" tIns="206375" rIns="0" bIns="0" rtlCol="0">
            <a:spAutoFit/>
          </a:bodyPr>
          <a:lstStyle/>
          <a:p>
            <a:pPr marL="299085" indent="-286385">
              <a:lnSpc>
                <a:spcPct val="100000"/>
              </a:lnSpc>
              <a:spcBef>
                <a:spcPts val="1625"/>
              </a:spcBef>
              <a:buClr>
                <a:srgbClr val="0AD0D9"/>
              </a:buClr>
              <a:buSzPct val="93750"/>
              <a:buFont typeface="Arial"/>
              <a:buChar char=""/>
              <a:tabLst>
                <a:tab pos="299720" algn="l"/>
              </a:tabLst>
            </a:pPr>
            <a:r>
              <a:rPr sz="2400" b="1" u="heavy" spc="-110" dirty="0">
                <a:uFill>
                  <a:solidFill>
                    <a:srgbClr val="000000"/>
                  </a:solidFill>
                </a:uFill>
                <a:latin typeface="Georgia"/>
                <a:cs typeface="Georgia"/>
              </a:rPr>
              <a:t>Action</a:t>
            </a:r>
            <a:r>
              <a:rPr sz="2400" b="1" spc="-50" dirty="0">
                <a:latin typeface="Georgia"/>
                <a:cs typeface="Georgia"/>
              </a:rPr>
              <a:t> </a:t>
            </a:r>
            <a:r>
              <a:rPr sz="2400" spc="-35" dirty="0">
                <a:latin typeface="Georgia"/>
                <a:cs typeface="Georgia"/>
              </a:rPr>
              <a:t>states</a:t>
            </a:r>
            <a:endParaRPr sz="2400" dirty="0">
              <a:latin typeface="Georgia"/>
              <a:cs typeface="Georgia"/>
            </a:endParaRPr>
          </a:p>
          <a:p>
            <a:pPr marL="698500" marR="755015" lvl="1" indent="-228600">
              <a:lnSpc>
                <a:spcPct val="130000"/>
              </a:lnSpc>
              <a:spcBef>
                <a:spcPts val="555"/>
              </a:spcBef>
              <a:buClr>
                <a:srgbClr val="0E6EC5"/>
              </a:buClr>
              <a:buSzPct val="85000"/>
              <a:buFont typeface="Arial"/>
              <a:buChar char=""/>
              <a:tabLst>
                <a:tab pos="698500" algn="l"/>
              </a:tabLst>
            </a:pPr>
            <a:r>
              <a:rPr sz="2000" spc="-40" dirty="0">
                <a:latin typeface="Georgia"/>
                <a:cs typeface="Georgia"/>
              </a:rPr>
              <a:t>Represents </a:t>
            </a:r>
            <a:r>
              <a:rPr sz="2000" spc="-5" dirty="0">
                <a:latin typeface="Georgia"/>
                <a:cs typeface="Georgia"/>
              </a:rPr>
              <a:t>the </a:t>
            </a:r>
            <a:r>
              <a:rPr sz="2000" u="sng" spc="-15" dirty="0">
                <a:uFill>
                  <a:solidFill>
                    <a:srgbClr val="000000"/>
                  </a:solidFill>
                </a:uFill>
                <a:latin typeface="Georgia"/>
                <a:cs typeface="Georgia"/>
              </a:rPr>
              <a:t>execution of </a:t>
            </a:r>
            <a:r>
              <a:rPr sz="2000" u="sng" spc="-35" dirty="0">
                <a:uFill>
                  <a:solidFill>
                    <a:srgbClr val="000000"/>
                  </a:solidFill>
                </a:uFill>
                <a:latin typeface="Georgia"/>
                <a:cs typeface="Georgia"/>
              </a:rPr>
              <a:t>an </a:t>
            </a:r>
            <a:r>
              <a:rPr sz="2000" u="sng" spc="-15" dirty="0">
                <a:uFill>
                  <a:solidFill>
                    <a:srgbClr val="000000"/>
                  </a:solidFill>
                </a:uFill>
                <a:latin typeface="Georgia"/>
                <a:cs typeface="Georgia"/>
              </a:rPr>
              <a:t>atomic </a:t>
            </a:r>
            <a:r>
              <a:rPr sz="2000" u="sng" spc="-60" dirty="0">
                <a:uFill>
                  <a:solidFill>
                    <a:srgbClr val="000000"/>
                  </a:solidFill>
                </a:uFill>
                <a:latin typeface="Georgia"/>
                <a:cs typeface="Georgia"/>
              </a:rPr>
              <a:t>action</a:t>
            </a:r>
            <a:r>
              <a:rPr sz="2000" spc="-60" dirty="0">
                <a:latin typeface="Georgia"/>
                <a:cs typeface="Georgia"/>
              </a:rPr>
              <a:t>,  </a:t>
            </a:r>
            <a:r>
              <a:rPr sz="2000" spc="-25" dirty="0">
                <a:latin typeface="Georgia"/>
                <a:cs typeface="Georgia"/>
              </a:rPr>
              <a:t>typically </a:t>
            </a:r>
            <a:r>
              <a:rPr sz="2000" spc="-5" dirty="0">
                <a:latin typeface="Georgia"/>
                <a:cs typeface="Georgia"/>
              </a:rPr>
              <a:t>the </a:t>
            </a:r>
            <a:r>
              <a:rPr sz="2000" u="sng" spc="-20" dirty="0">
                <a:uFill>
                  <a:solidFill>
                    <a:srgbClr val="000000"/>
                  </a:solidFill>
                </a:uFill>
                <a:latin typeface="Georgia"/>
                <a:cs typeface="Georgia"/>
              </a:rPr>
              <a:t>invocation </a:t>
            </a:r>
            <a:r>
              <a:rPr sz="2000" u="sng" spc="-15" dirty="0">
                <a:uFill>
                  <a:solidFill>
                    <a:srgbClr val="000000"/>
                  </a:solidFill>
                </a:uFill>
                <a:latin typeface="Georgia"/>
                <a:cs typeface="Georgia"/>
              </a:rPr>
              <a:t>of </a:t>
            </a:r>
            <a:r>
              <a:rPr sz="2000" u="sng" spc="-35" dirty="0">
                <a:uFill>
                  <a:solidFill>
                    <a:srgbClr val="000000"/>
                  </a:solidFill>
                </a:uFill>
                <a:latin typeface="Georgia"/>
                <a:cs typeface="Georgia"/>
              </a:rPr>
              <a:t>an</a:t>
            </a:r>
            <a:r>
              <a:rPr sz="2000" u="sng" spc="-170" dirty="0">
                <a:uFill>
                  <a:solidFill>
                    <a:srgbClr val="000000"/>
                  </a:solidFill>
                </a:uFill>
                <a:latin typeface="Georgia"/>
                <a:cs typeface="Georgia"/>
              </a:rPr>
              <a:t> </a:t>
            </a:r>
            <a:r>
              <a:rPr sz="2000" u="sng" spc="-25" dirty="0">
                <a:uFill>
                  <a:solidFill>
                    <a:srgbClr val="000000"/>
                  </a:solidFill>
                </a:uFill>
                <a:latin typeface="Georgia"/>
                <a:cs typeface="Georgia"/>
              </a:rPr>
              <a:t>operation</a:t>
            </a:r>
            <a:r>
              <a:rPr sz="2000" spc="-25" dirty="0">
                <a:latin typeface="Georgia"/>
                <a:cs typeface="Georgia"/>
              </a:rPr>
              <a:t>.</a:t>
            </a:r>
            <a:endParaRPr sz="2000" dirty="0">
              <a:latin typeface="Georgia"/>
              <a:cs typeface="Georgia"/>
            </a:endParaRPr>
          </a:p>
          <a:p>
            <a:pPr marL="698500" lvl="1" indent="-228600">
              <a:lnSpc>
                <a:spcPct val="100000"/>
              </a:lnSpc>
              <a:spcBef>
                <a:spcPts val="1200"/>
              </a:spcBef>
              <a:buClr>
                <a:srgbClr val="0E6EC5"/>
              </a:buClr>
              <a:buSzPct val="85000"/>
              <a:buFont typeface="Arial"/>
              <a:buChar char=""/>
              <a:tabLst>
                <a:tab pos="698500" algn="l"/>
              </a:tabLst>
            </a:pPr>
            <a:r>
              <a:rPr sz="2000" spc="-35" dirty="0">
                <a:latin typeface="Georgia"/>
                <a:cs typeface="Georgia"/>
              </a:rPr>
              <a:t>Work </a:t>
            </a:r>
            <a:r>
              <a:rPr sz="2000" spc="-15" dirty="0">
                <a:latin typeface="Georgia"/>
                <a:cs typeface="Georgia"/>
              </a:rPr>
              <a:t>of </a:t>
            </a:r>
            <a:r>
              <a:rPr sz="2000" spc="-5" dirty="0">
                <a:latin typeface="Georgia"/>
                <a:cs typeface="Georgia"/>
              </a:rPr>
              <a:t>the </a:t>
            </a:r>
            <a:r>
              <a:rPr sz="2000" spc="-10" dirty="0">
                <a:latin typeface="Georgia"/>
                <a:cs typeface="Georgia"/>
              </a:rPr>
              <a:t>action </a:t>
            </a:r>
            <a:r>
              <a:rPr sz="2000" spc="-20" dirty="0">
                <a:latin typeface="Georgia"/>
                <a:cs typeface="Georgia"/>
              </a:rPr>
              <a:t>state </a:t>
            </a:r>
            <a:r>
              <a:rPr sz="2000" spc="-40" dirty="0">
                <a:latin typeface="Georgia"/>
                <a:cs typeface="Georgia"/>
              </a:rPr>
              <a:t>is </a:t>
            </a:r>
            <a:r>
              <a:rPr sz="2000" u="sng" spc="-5" dirty="0">
                <a:uFill>
                  <a:solidFill>
                    <a:srgbClr val="000000"/>
                  </a:solidFill>
                </a:uFill>
                <a:latin typeface="Georgia"/>
                <a:cs typeface="Georgia"/>
              </a:rPr>
              <a:t>not</a:t>
            </a:r>
            <a:r>
              <a:rPr sz="2000" u="sng" spc="-170" dirty="0">
                <a:uFill>
                  <a:solidFill>
                    <a:srgbClr val="000000"/>
                  </a:solidFill>
                </a:uFill>
                <a:latin typeface="Georgia"/>
                <a:cs typeface="Georgia"/>
              </a:rPr>
              <a:t> </a:t>
            </a:r>
            <a:r>
              <a:rPr sz="2000" u="sng" spc="-25" dirty="0">
                <a:uFill>
                  <a:solidFill>
                    <a:srgbClr val="000000"/>
                  </a:solidFill>
                </a:uFill>
                <a:latin typeface="Georgia"/>
                <a:cs typeface="Georgia"/>
              </a:rPr>
              <a:t>interrupted</a:t>
            </a:r>
            <a:endParaRPr sz="2000" dirty="0">
              <a:latin typeface="Georgia"/>
              <a:cs typeface="Georgia"/>
            </a:endParaRPr>
          </a:p>
          <a:p>
            <a:pPr marL="299085" indent="-286385">
              <a:lnSpc>
                <a:spcPct val="100000"/>
              </a:lnSpc>
              <a:spcBef>
                <a:spcPts val="1370"/>
              </a:spcBef>
              <a:buClr>
                <a:srgbClr val="0AD0D9"/>
              </a:buClr>
              <a:buSzPct val="93750"/>
              <a:buFont typeface="Arial"/>
              <a:buChar char=""/>
              <a:tabLst>
                <a:tab pos="299720" algn="l"/>
              </a:tabLst>
            </a:pPr>
            <a:r>
              <a:rPr sz="2400" b="1" u="heavy" spc="-100" dirty="0">
                <a:uFill>
                  <a:solidFill>
                    <a:srgbClr val="000000"/>
                  </a:solidFill>
                </a:uFill>
                <a:latin typeface="Georgia"/>
                <a:cs typeface="Georgia"/>
              </a:rPr>
              <a:t>Activity</a:t>
            </a:r>
            <a:r>
              <a:rPr sz="2400" b="1" spc="-100" dirty="0">
                <a:latin typeface="Georgia"/>
                <a:cs typeface="Georgia"/>
              </a:rPr>
              <a:t> </a:t>
            </a:r>
            <a:r>
              <a:rPr sz="2400" spc="-35" dirty="0">
                <a:latin typeface="Georgia"/>
                <a:cs typeface="Georgia"/>
              </a:rPr>
              <a:t>states </a:t>
            </a:r>
            <a:r>
              <a:rPr sz="2400" spc="-25" dirty="0">
                <a:latin typeface="Georgia"/>
                <a:cs typeface="Georgia"/>
              </a:rPr>
              <a:t>can </a:t>
            </a:r>
            <a:r>
              <a:rPr sz="2400" spc="-15" dirty="0">
                <a:latin typeface="Georgia"/>
                <a:cs typeface="Georgia"/>
              </a:rPr>
              <a:t>be </a:t>
            </a:r>
            <a:r>
              <a:rPr sz="2400" spc="-30" dirty="0">
                <a:latin typeface="Georgia"/>
                <a:cs typeface="Georgia"/>
              </a:rPr>
              <a:t>further</a:t>
            </a:r>
            <a:r>
              <a:rPr sz="2400" spc="-155" dirty="0">
                <a:latin typeface="Georgia"/>
                <a:cs typeface="Georgia"/>
              </a:rPr>
              <a:t> </a:t>
            </a:r>
            <a:r>
              <a:rPr sz="2400" spc="-25" dirty="0">
                <a:latin typeface="Georgia"/>
                <a:cs typeface="Georgia"/>
              </a:rPr>
              <a:t>decomposed</a:t>
            </a:r>
            <a:endParaRPr sz="2400" dirty="0">
              <a:latin typeface="Georgia"/>
              <a:cs typeface="Georgia"/>
            </a:endParaRPr>
          </a:p>
          <a:p>
            <a:pPr marL="698500" marR="408305" lvl="1" indent="-228600">
              <a:lnSpc>
                <a:spcPct val="130000"/>
              </a:lnSpc>
              <a:spcBef>
                <a:spcPts val="555"/>
              </a:spcBef>
              <a:buClr>
                <a:srgbClr val="0E6EC5"/>
              </a:buClr>
              <a:buSzPct val="85000"/>
              <a:buFont typeface="Arial"/>
              <a:buChar char=""/>
              <a:tabLst>
                <a:tab pos="698500" algn="l"/>
              </a:tabLst>
            </a:pPr>
            <a:r>
              <a:rPr sz="2000" spc="-25" dirty="0">
                <a:latin typeface="Georgia"/>
                <a:cs typeface="Georgia"/>
              </a:rPr>
              <a:t>Their </a:t>
            </a:r>
            <a:r>
              <a:rPr sz="2000" spc="-15" dirty="0">
                <a:latin typeface="Georgia"/>
                <a:cs typeface="Georgia"/>
              </a:rPr>
              <a:t>activity being </a:t>
            </a:r>
            <a:r>
              <a:rPr sz="2000" spc="-30" dirty="0">
                <a:latin typeface="Georgia"/>
                <a:cs typeface="Georgia"/>
              </a:rPr>
              <a:t>represented </a:t>
            </a:r>
            <a:r>
              <a:rPr sz="2000" spc="-25" dirty="0">
                <a:latin typeface="Georgia"/>
                <a:cs typeface="Georgia"/>
              </a:rPr>
              <a:t>by </a:t>
            </a:r>
            <a:r>
              <a:rPr sz="2000" spc="-10" dirty="0">
                <a:latin typeface="Georgia"/>
                <a:cs typeface="Georgia"/>
              </a:rPr>
              <a:t>other</a:t>
            </a:r>
            <a:r>
              <a:rPr sz="2000" spc="-275" dirty="0">
                <a:latin typeface="Georgia"/>
                <a:cs typeface="Georgia"/>
              </a:rPr>
              <a:t> </a:t>
            </a:r>
            <a:r>
              <a:rPr sz="2000" spc="-40" dirty="0">
                <a:latin typeface="Georgia"/>
                <a:cs typeface="Georgia"/>
              </a:rPr>
              <a:t>activity  diagrams</a:t>
            </a:r>
            <a:endParaRPr sz="2000" dirty="0">
              <a:latin typeface="Georgia"/>
              <a:cs typeface="Georgia"/>
            </a:endParaRPr>
          </a:p>
          <a:p>
            <a:pPr marL="698500" lvl="1" indent="-228600">
              <a:lnSpc>
                <a:spcPct val="100000"/>
              </a:lnSpc>
              <a:spcBef>
                <a:spcPts val="1200"/>
              </a:spcBef>
              <a:buClr>
                <a:srgbClr val="0E6EC5"/>
              </a:buClr>
              <a:buSzPct val="85000"/>
              <a:buFont typeface="Arial"/>
              <a:buChar char=""/>
              <a:tabLst>
                <a:tab pos="698500" algn="l"/>
              </a:tabLst>
            </a:pPr>
            <a:r>
              <a:rPr sz="2000" spc="-15" dirty="0">
                <a:latin typeface="Georgia"/>
                <a:cs typeface="Georgia"/>
              </a:rPr>
              <a:t>They </a:t>
            </a:r>
            <a:r>
              <a:rPr sz="2000" spc="-45" dirty="0">
                <a:latin typeface="Georgia"/>
                <a:cs typeface="Georgia"/>
              </a:rPr>
              <a:t>may </a:t>
            </a:r>
            <a:r>
              <a:rPr sz="2000" spc="-10" dirty="0">
                <a:latin typeface="Georgia"/>
                <a:cs typeface="Georgia"/>
              </a:rPr>
              <a:t>be</a:t>
            </a:r>
            <a:r>
              <a:rPr sz="2000" spc="-50" dirty="0">
                <a:latin typeface="Georgia"/>
                <a:cs typeface="Georgia"/>
              </a:rPr>
              <a:t> </a:t>
            </a:r>
            <a:r>
              <a:rPr sz="2000" u="sng" spc="-25" dirty="0">
                <a:uFill>
                  <a:solidFill>
                    <a:srgbClr val="000000"/>
                  </a:solidFill>
                </a:uFill>
                <a:latin typeface="Georgia"/>
                <a:cs typeface="Georgia"/>
              </a:rPr>
              <a:t>interrupted</a:t>
            </a:r>
            <a:endParaRPr sz="2000" dirty="0">
              <a:latin typeface="Georgia"/>
              <a:cs typeface="Georgia"/>
            </a:endParaRPr>
          </a:p>
          <a:p>
            <a:pPr marL="102235">
              <a:lnSpc>
                <a:spcPct val="100000"/>
              </a:lnSpc>
              <a:spcBef>
                <a:spcPts val="1290"/>
              </a:spcBef>
            </a:pPr>
            <a:r>
              <a:rPr sz="2050" spc="-509" dirty="0">
                <a:solidFill>
                  <a:srgbClr val="0AD0D9"/>
                </a:solidFill>
                <a:latin typeface="Arial"/>
                <a:cs typeface="Arial"/>
              </a:rPr>
              <a:t> </a:t>
            </a:r>
            <a:r>
              <a:rPr sz="2200" spc="-25" dirty="0">
                <a:latin typeface="Georgia"/>
                <a:cs typeface="Georgia"/>
              </a:rPr>
              <a:t>ActionState </a:t>
            </a:r>
            <a:r>
              <a:rPr sz="2200" spc="-45" dirty="0">
                <a:latin typeface="Georgia"/>
                <a:cs typeface="Georgia"/>
              </a:rPr>
              <a:t>has is </a:t>
            </a:r>
            <a:r>
              <a:rPr sz="2200" spc="-35" dirty="0">
                <a:latin typeface="Georgia"/>
                <a:cs typeface="Georgia"/>
              </a:rPr>
              <a:t>replaced, </a:t>
            </a:r>
            <a:r>
              <a:rPr sz="2200" spc="-25" dirty="0">
                <a:latin typeface="Georgia"/>
                <a:cs typeface="Georgia"/>
              </a:rPr>
              <a:t>in </a:t>
            </a:r>
            <a:r>
              <a:rPr sz="2200" spc="-65" dirty="0">
                <a:latin typeface="Georgia"/>
                <a:cs typeface="Georgia"/>
              </a:rPr>
              <a:t>UML </a:t>
            </a:r>
            <a:r>
              <a:rPr sz="2200" spc="-100" dirty="0">
                <a:latin typeface="Georgia"/>
                <a:cs typeface="Georgia"/>
              </a:rPr>
              <a:t>2.0, </a:t>
            </a:r>
            <a:r>
              <a:rPr sz="2200" spc="-35" dirty="0">
                <a:latin typeface="Georgia"/>
                <a:cs typeface="Georgia"/>
              </a:rPr>
              <a:t>by</a:t>
            </a:r>
            <a:r>
              <a:rPr sz="2200" spc="165" dirty="0">
                <a:latin typeface="Georgia"/>
                <a:cs typeface="Georgia"/>
              </a:rPr>
              <a:t> </a:t>
            </a:r>
            <a:r>
              <a:rPr sz="2200" spc="-50" dirty="0">
                <a:latin typeface="Georgia"/>
                <a:cs typeface="Georgia"/>
              </a:rPr>
              <a:t>Action.</a:t>
            </a:r>
            <a:endParaRPr sz="2200" dirty="0">
              <a:latin typeface="Georgia"/>
              <a:cs typeface="Georgia"/>
            </a:endParaRPr>
          </a:p>
        </p:txBody>
      </p:sp>
      <p:sp>
        <p:nvSpPr>
          <p:cNvPr id="8" name="object 8"/>
          <p:cNvSpPr txBox="1">
            <a:spLocks noGrp="1"/>
          </p:cNvSpPr>
          <p:nvPr>
            <p:ph type="title"/>
          </p:nvPr>
        </p:nvSpPr>
        <p:spPr>
          <a:xfrm>
            <a:off x="444500" y="616661"/>
            <a:ext cx="5464810" cy="514350"/>
          </a:xfrm>
          <a:prstGeom prst="rect">
            <a:avLst/>
          </a:prstGeom>
        </p:spPr>
        <p:txBody>
          <a:bodyPr vert="horz" wrap="square" lIns="0" tIns="13335" rIns="0" bIns="0" rtlCol="0">
            <a:spAutoFit/>
          </a:bodyPr>
          <a:lstStyle/>
          <a:p>
            <a:pPr marL="12700">
              <a:lnSpc>
                <a:spcPct val="100000"/>
              </a:lnSpc>
              <a:spcBef>
                <a:spcPts val="105"/>
              </a:spcBef>
            </a:pPr>
            <a:r>
              <a:rPr sz="3200" b="1" spc="-225" dirty="0">
                <a:latin typeface="Arial"/>
                <a:cs typeface="Arial"/>
              </a:rPr>
              <a:t>Action </a:t>
            </a:r>
            <a:r>
              <a:rPr sz="3200" b="1" spc="-250" dirty="0">
                <a:latin typeface="Arial"/>
                <a:cs typeface="Arial"/>
              </a:rPr>
              <a:t>States </a:t>
            </a:r>
            <a:r>
              <a:rPr sz="3200" b="1" spc="-225" dirty="0">
                <a:latin typeface="Arial"/>
                <a:cs typeface="Arial"/>
              </a:rPr>
              <a:t>and </a:t>
            </a:r>
            <a:r>
              <a:rPr sz="3200" b="1" spc="-185" dirty="0">
                <a:latin typeface="Arial"/>
                <a:cs typeface="Arial"/>
              </a:rPr>
              <a:t>Activity</a:t>
            </a:r>
            <a:r>
              <a:rPr sz="3200" b="1" spc="-110" dirty="0">
                <a:latin typeface="Arial"/>
                <a:cs typeface="Arial"/>
              </a:rPr>
              <a:t> </a:t>
            </a:r>
            <a:r>
              <a:rPr sz="3200" b="1" spc="-250" dirty="0">
                <a:latin typeface="Arial"/>
                <a:cs typeface="Arial"/>
              </a:rPr>
              <a:t>States</a:t>
            </a:r>
            <a:endParaRPr sz="32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44500" y="616661"/>
            <a:ext cx="2415540" cy="514350"/>
          </a:xfrm>
          <a:prstGeom prst="rect">
            <a:avLst/>
          </a:prstGeom>
        </p:spPr>
        <p:txBody>
          <a:bodyPr vert="horz" wrap="square" lIns="0" tIns="13335" rIns="0" bIns="0" rtlCol="0">
            <a:spAutoFit/>
          </a:bodyPr>
          <a:lstStyle/>
          <a:p>
            <a:pPr marL="12700">
              <a:lnSpc>
                <a:spcPct val="100000"/>
              </a:lnSpc>
              <a:spcBef>
                <a:spcPts val="105"/>
              </a:spcBef>
            </a:pPr>
            <a:r>
              <a:rPr sz="3200" b="1" spc="-254" dirty="0">
                <a:latin typeface="Arial"/>
                <a:cs typeface="Arial"/>
              </a:rPr>
              <a:t>Transitions</a:t>
            </a:r>
            <a:r>
              <a:rPr sz="3200" b="1" spc="-225" dirty="0">
                <a:latin typeface="Arial"/>
                <a:cs typeface="Arial"/>
              </a:rPr>
              <a:t> </a:t>
            </a:r>
            <a:r>
              <a:rPr sz="3200" b="1" spc="-105" dirty="0">
                <a:latin typeface="Arial"/>
                <a:cs typeface="Arial"/>
              </a:rPr>
              <a:t>(1)</a:t>
            </a:r>
            <a:endParaRPr sz="3200">
              <a:latin typeface="Arial"/>
              <a:cs typeface="Arial"/>
            </a:endParaRPr>
          </a:p>
        </p:txBody>
      </p:sp>
      <p:sp>
        <p:nvSpPr>
          <p:cNvPr id="7" name="object 7"/>
          <p:cNvSpPr txBox="1">
            <a:spLocks noGrp="1"/>
          </p:cNvSpPr>
          <p:nvPr>
            <p:ph idx="1"/>
          </p:nvPr>
        </p:nvSpPr>
        <p:spPr>
          <a:prstGeom prst="rect">
            <a:avLst/>
          </a:prstGeom>
        </p:spPr>
        <p:txBody>
          <a:bodyPr vert="horz" wrap="square" lIns="0" tIns="12700" rIns="0" bIns="0" rtlCol="0">
            <a:spAutoFit/>
          </a:bodyPr>
          <a:lstStyle/>
          <a:p>
            <a:pPr marL="562610" marR="5080" indent="-286385">
              <a:lnSpc>
                <a:spcPct val="110000"/>
              </a:lnSpc>
              <a:spcBef>
                <a:spcPts val="100"/>
              </a:spcBef>
              <a:buClr>
                <a:srgbClr val="0AD0D9"/>
              </a:buClr>
              <a:buSzPct val="93750"/>
              <a:buFont typeface="Arial"/>
              <a:buChar char=""/>
              <a:tabLst>
                <a:tab pos="563245" algn="l"/>
              </a:tabLst>
            </a:pPr>
            <a:r>
              <a:rPr sz="2400" spc="15" dirty="0"/>
              <a:t>When </a:t>
            </a:r>
            <a:r>
              <a:rPr sz="2400" spc="-5" dirty="0"/>
              <a:t>the </a:t>
            </a:r>
            <a:r>
              <a:rPr sz="2400" spc="-10" dirty="0"/>
              <a:t>action </a:t>
            </a:r>
            <a:r>
              <a:rPr sz="2400" spc="-30" dirty="0"/>
              <a:t>or </a:t>
            </a:r>
            <a:r>
              <a:rPr sz="2400" spc="-20" dirty="0"/>
              <a:t>activity of </a:t>
            </a:r>
            <a:r>
              <a:rPr sz="2400" spc="-60" dirty="0"/>
              <a:t>a </a:t>
            </a:r>
            <a:r>
              <a:rPr sz="2400" spc="-30" dirty="0"/>
              <a:t>state  completes, </a:t>
            </a:r>
            <a:r>
              <a:rPr sz="2400" spc="15" dirty="0"/>
              <a:t>flow </a:t>
            </a:r>
            <a:r>
              <a:rPr sz="2400" spc="-20" dirty="0"/>
              <a:t>of </a:t>
            </a:r>
            <a:r>
              <a:rPr sz="2400" spc="-25" dirty="0"/>
              <a:t>control </a:t>
            </a:r>
            <a:r>
              <a:rPr sz="2400" spc="-50" dirty="0"/>
              <a:t>passes </a:t>
            </a:r>
            <a:r>
              <a:rPr sz="2400" spc="-30" dirty="0"/>
              <a:t>immediately  </a:t>
            </a:r>
            <a:r>
              <a:rPr sz="2400" spc="-10" dirty="0"/>
              <a:t>to </a:t>
            </a:r>
            <a:r>
              <a:rPr sz="2400" spc="-5" dirty="0"/>
              <a:t>the </a:t>
            </a:r>
            <a:r>
              <a:rPr sz="2400" spc="-25" dirty="0"/>
              <a:t>next </a:t>
            </a:r>
            <a:r>
              <a:rPr sz="2400" spc="-15" dirty="0"/>
              <a:t>action </a:t>
            </a:r>
            <a:r>
              <a:rPr sz="2400" spc="-30" dirty="0"/>
              <a:t>or </a:t>
            </a:r>
            <a:r>
              <a:rPr sz="2400" spc="-20" dirty="0"/>
              <a:t>activity</a:t>
            </a:r>
            <a:r>
              <a:rPr sz="2400" spc="-395" dirty="0"/>
              <a:t> </a:t>
            </a:r>
            <a:r>
              <a:rPr sz="2400" spc="-30" dirty="0"/>
              <a:t>state</a:t>
            </a:r>
            <a:endParaRPr sz="2400"/>
          </a:p>
          <a:p>
            <a:pPr marL="562610" marR="1191895" indent="-286385">
              <a:lnSpc>
                <a:spcPct val="110100"/>
              </a:lnSpc>
              <a:spcBef>
                <a:spcPts val="575"/>
              </a:spcBef>
              <a:buClr>
                <a:srgbClr val="0AD0D9"/>
              </a:buClr>
              <a:buSzPct val="93750"/>
              <a:buFont typeface="Arial"/>
              <a:buChar char=""/>
              <a:tabLst>
                <a:tab pos="563245" algn="l"/>
              </a:tabLst>
            </a:pPr>
            <a:r>
              <a:rPr sz="2400" spc="5" dirty="0"/>
              <a:t>A </a:t>
            </a:r>
            <a:r>
              <a:rPr sz="2400" spc="15" dirty="0"/>
              <a:t>flow </a:t>
            </a:r>
            <a:r>
              <a:rPr sz="2400" spc="-20" dirty="0"/>
              <a:t>of </a:t>
            </a:r>
            <a:r>
              <a:rPr sz="2400" spc="-25" dirty="0"/>
              <a:t>control </a:t>
            </a:r>
            <a:r>
              <a:rPr sz="2400" spc="-45" dirty="0"/>
              <a:t>has </a:t>
            </a:r>
            <a:r>
              <a:rPr sz="2400" spc="-10" dirty="0"/>
              <a:t>to </a:t>
            </a:r>
            <a:r>
              <a:rPr sz="2400" spc="-30" dirty="0"/>
              <a:t>start </a:t>
            </a:r>
            <a:r>
              <a:rPr sz="2400" spc="-35" dirty="0"/>
              <a:t>and </a:t>
            </a:r>
            <a:r>
              <a:rPr sz="2400" spc="-420" dirty="0"/>
              <a:t>end  </a:t>
            </a:r>
            <a:r>
              <a:rPr sz="2400" spc="-30" dirty="0"/>
              <a:t>someplace</a:t>
            </a:r>
            <a:endParaRPr sz="2400"/>
          </a:p>
          <a:p>
            <a:pPr marL="962025" lvl="1" indent="-228600">
              <a:lnSpc>
                <a:spcPct val="100000"/>
              </a:lnSpc>
              <a:spcBef>
                <a:spcPts val="770"/>
              </a:spcBef>
              <a:buClr>
                <a:srgbClr val="0E6EC5"/>
              </a:buClr>
              <a:buSzPct val="85000"/>
              <a:buFont typeface="Arial"/>
              <a:buChar char=""/>
              <a:tabLst>
                <a:tab pos="962025" algn="l"/>
              </a:tabLst>
            </a:pPr>
            <a:r>
              <a:rPr sz="2000" spc="-25" dirty="0">
                <a:latin typeface="Georgia"/>
                <a:cs typeface="Georgia"/>
              </a:rPr>
              <a:t>initial </a:t>
            </a:r>
            <a:r>
              <a:rPr sz="2000" spc="-20" dirty="0">
                <a:latin typeface="Georgia"/>
                <a:cs typeface="Georgia"/>
              </a:rPr>
              <a:t>state </a:t>
            </a:r>
            <a:r>
              <a:rPr sz="2000" spc="-35" dirty="0">
                <a:latin typeface="Georgia"/>
                <a:cs typeface="Georgia"/>
              </a:rPr>
              <a:t>-- </a:t>
            </a:r>
            <a:r>
              <a:rPr sz="2000" spc="-50" dirty="0">
                <a:latin typeface="Georgia"/>
                <a:cs typeface="Georgia"/>
              </a:rPr>
              <a:t>a </a:t>
            </a:r>
            <a:r>
              <a:rPr sz="2000" spc="-20" dirty="0">
                <a:latin typeface="Georgia"/>
                <a:cs typeface="Georgia"/>
              </a:rPr>
              <a:t>solid</a:t>
            </a:r>
            <a:r>
              <a:rPr sz="2000" spc="-55" dirty="0">
                <a:latin typeface="Georgia"/>
                <a:cs typeface="Georgia"/>
              </a:rPr>
              <a:t> </a:t>
            </a:r>
            <a:r>
              <a:rPr sz="2000" spc="-25" dirty="0">
                <a:latin typeface="Georgia"/>
                <a:cs typeface="Georgia"/>
              </a:rPr>
              <a:t>ball</a:t>
            </a:r>
            <a:endParaRPr sz="2000">
              <a:latin typeface="Georgia"/>
              <a:cs typeface="Georgia"/>
            </a:endParaRPr>
          </a:p>
          <a:p>
            <a:pPr marL="962025" lvl="1" indent="-228600">
              <a:lnSpc>
                <a:spcPct val="100000"/>
              </a:lnSpc>
              <a:spcBef>
                <a:spcPts val="720"/>
              </a:spcBef>
              <a:buClr>
                <a:srgbClr val="0E6EC5"/>
              </a:buClr>
              <a:buSzPct val="85000"/>
              <a:buFont typeface="Arial"/>
              <a:buChar char=""/>
              <a:tabLst>
                <a:tab pos="962025" algn="l"/>
              </a:tabLst>
            </a:pPr>
            <a:r>
              <a:rPr sz="2000" spc="-20" dirty="0">
                <a:latin typeface="Georgia"/>
                <a:cs typeface="Georgia"/>
              </a:rPr>
              <a:t>stop state </a:t>
            </a:r>
            <a:r>
              <a:rPr sz="2000" spc="-35" dirty="0">
                <a:latin typeface="Georgia"/>
                <a:cs typeface="Georgia"/>
              </a:rPr>
              <a:t>-- </a:t>
            </a:r>
            <a:r>
              <a:rPr sz="2000" spc="-50" dirty="0">
                <a:latin typeface="Georgia"/>
                <a:cs typeface="Georgia"/>
              </a:rPr>
              <a:t>a </a:t>
            </a:r>
            <a:r>
              <a:rPr sz="2000" spc="-20" dirty="0">
                <a:latin typeface="Georgia"/>
                <a:cs typeface="Georgia"/>
              </a:rPr>
              <a:t>solid </a:t>
            </a:r>
            <a:r>
              <a:rPr sz="2000" spc="-25" dirty="0">
                <a:latin typeface="Georgia"/>
                <a:cs typeface="Georgia"/>
              </a:rPr>
              <a:t>ball inside </a:t>
            </a:r>
            <a:r>
              <a:rPr sz="2000" spc="-50" dirty="0">
                <a:latin typeface="Georgia"/>
                <a:cs typeface="Georgia"/>
              </a:rPr>
              <a:t>a</a:t>
            </a:r>
            <a:r>
              <a:rPr sz="2000" spc="-215" dirty="0">
                <a:latin typeface="Georgia"/>
                <a:cs typeface="Georgia"/>
              </a:rPr>
              <a:t> </a:t>
            </a:r>
            <a:r>
              <a:rPr sz="2000" spc="-20" dirty="0">
                <a:latin typeface="Georgia"/>
                <a:cs typeface="Georgia"/>
              </a:rPr>
              <a:t>circle</a:t>
            </a:r>
            <a:endParaRPr sz="2000">
              <a:latin typeface="Georgia"/>
              <a:cs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use case diagram to activity diagram</a:t>
            </a:r>
          </a:p>
        </p:txBody>
      </p:sp>
      <p:sp>
        <p:nvSpPr>
          <p:cNvPr id="3" name="Content Placeholder 2"/>
          <p:cNvSpPr>
            <a:spLocks noGrp="1"/>
          </p:cNvSpPr>
          <p:nvPr>
            <p:ph idx="1"/>
          </p:nvPr>
        </p:nvSpPr>
        <p:spPr/>
        <p:txBody>
          <a:bodyPr/>
          <a:lstStyle/>
          <a:p>
            <a:r>
              <a:rPr lang="en-US" dirty="0"/>
              <a:t>A UML activity diagram helps to visualize a certain use case at a more detailed level. It is a behavioral diagram that illustrates the flow of activities through a system.</a:t>
            </a:r>
          </a:p>
          <a:p>
            <a:r>
              <a:rPr lang="en-US" b="1" dirty="0"/>
              <a:t>Activity diagram for ATM  Verify </a:t>
            </a:r>
          </a:p>
          <a:p>
            <a:endParaRPr lang="en-US" dirty="0"/>
          </a:p>
        </p:txBody>
      </p:sp>
      <p:pic>
        <p:nvPicPr>
          <p:cNvPr id="4" name="Picture 3"/>
          <p:cNvPicPr>
            <a:picLocks noChangeAspect="1"/>
          </p:cNvPicPr>
          <p:nvPr/>
        </p:nvPicPr>
        <p:blipFill>
          <a:blip r:embed="rId2"/>
          <a:stretch>
            <a:fillRect/>
          </a:stretch>
        </p:blipFill>
        <p:spPr>
          <a:xfrm>
            <a:off x="2362200" y="3352800"/>
            <a:ext cx="3848100" cy="1619250"/>
          </a:xfrm>
          <a:prstGeom prst="rect">
            <a:avLst/>
          </a:prstGeom>
        </p:spPr>
      </p:pic>
    </p:spTree>
    <p:extLst>
      <p:ext uri="{BB962C8B-B14F-4D97-AF65-F5344CB8AC3E}">
        <p14:creationId xmlns:p14="http://schemas.microsoft.com/office/powerpoint/2010/main" val="1581069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diagram for ATM  Verify </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28650" y="1066800"/>
            <a:ext cx="6667500" cy="5657850"/>
          </a:xfrm>
          <a:prstGeom prst="rect">
            <a:avLst/>
          </a:prstGeom>
        </p:spPr>
      </p:pic>
    </p:spTree>
    <p:extLst>
      <p:ext uri="{BB962C8B-B14F-4D97-AF65-F5344CB8AC3E}">
        <p14:creationId xmlns:p14="http://schemas.microsoft.com/office/powerpoint/2010/main" val="369776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616661"/>
            <a:ext cx="5001895" cy="514350"/>
          </a:xfrm>
          <a:prstGeom prst="rect">
            <a:avLst/>
          </a:prstGeom>
        </p:spPr>
        <p:txBody>
          <a:bodyPr vert="horz" wrap="square" lIns="0" tIns="13335" rIns="0" bIns="0" rtlCol="0">
            <a:spAutoFit/>
          </a:bodyPr>
          <a:lstStyle/>
          <a:p>
            <a:pPr marL="12700">
              <a:lnSpc>
                <a:spcPct val="100000"/>
              </a:lnSpc>
              <a:spcBef>
                <a:spcPts val="105"/>
              </a:spcBef>
            </a:pPr>
            <a:r>
              <a:rPr sz="3200" b="1" spc="-185" dirty="0">
                <a:latin typeface="Arial"/>
                <a:cs typeface="Arial"/>
              </a:rPr>
              <a:t>Activity </a:t>
            </a:r>
            <a:r>
              <a:rPr sz="3200" b="1" spc="-229" dirty="0">
                <a:latin typeface="Arial"/>
                <a:cs typeface="Arial"/>
              </a:rPr>
              <a:t>Diagram: </a:t>
            </a:r>
            <a:r>
              <a:rPr sz="3200" b="1" spc="-270" dirty="0">
                <a:latin typeface="Arial"/>
                <a:cs typeface="Arial"/>
              </a:rPr>
              <a:t>Example</a:t>
            </a:r>
            <a:r>
              <a:rPr sz="3200" b="1" spc="-220" dirty="0">
                <a:latin typeface="Arial"/>
                <a:cs typeface="Arial"/>
              </a:rPr>
              <a:t> </a:t>
            </a:r>
            <a:r>
              <a:rPr sz="3200" b="1" spc="-100" dirty="0">
                <a:latin typeface="Arial"/>
                <a:cs typeface="Arial"/>
              </a:rPr>
              <a:t>(1)</a:t>
            </a:r>
            <a:endParaRPr sz="3200">
              <a:latin typeface="Arial"/>
              <a:cs typeface="Arial"/>
            </a:endParaRPr>
          </a:p>
        </p:txBody>
      </p:sp>
      <p:sp>
        <p:nvSpPr>
          <p:cNvPr id="8" name="object 8"/>
          <p:cNvSpPr/>
          <p:nvPr/>
        </p:nvSpPr>
        <p:spPr>
          <a:xfrm>
            <a:off x="1447800" y="2292794"/>
            <a:ext cx="6324600" cy="416674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25905" y="2097965"/>
            <a:ext cx="6391275" cy="2885440"/>
          </a:xfrm>
          <a:prstGeom prst="rect">
            <a:avLst/>
          </a:prstGeom>
        </p:spPr>
        <p:txBody>
          <a:bodyPr vert="horz" wrap="square" lIns="0" tIns="12700" rIns="0" bIns="0" rtlCol="0">
            <a:spAutoFit/>
          </a:bodyPr>
          <a:lstStyle/>
          <a:p>
            <a:pPr marL="299085" marR="5080" indent="-286385">
              <a:lnSpc>
                <a:spcPct val="130000"/>
              </a:lnSpc>
              <a:spcBef>
                <a:spcPts val="100"/>
              </a:spcBef>
              <a:buClr>
                <a:srgbClr val="0AD0D9"/>
              </a:buClr>
              <a:buSzPct val="94642"/>
              <a:buFont typeface="Arial"/>
              <a:buChar char=""/>
              <a:tabLst>
                <a:tab pos="299720" algn="l"/>
              </a:tabLst>
            </a:pPr>
            <a:r>
              <a:rPr sz="2800" spc="5" dirty="0">
                <a:latin typeface="Georgia"/>
                <a:cs typeface="Georgia"/>
              </a:rPr>
              <a:t>A </a:t>
            </a:r>
            <a:r>
              <a:rPr sz="2800" spc="-40" dirty="0">
                <a:latin typeface="Georgia"/>
                <a:cs typeface="Georgia"/>
              </a:rPr>
              <a:t>branch </a:t>
            </a:r>
            <a:r>
              <a:rPr sz="2800" spc="-30" dirty="0">
                <a:latin typeface="Georgia"/>
                <a:cs typeface="Georgia"/>
              </a:rPr>
              <a:t>specifies </a:t>
            </a:r>
            <a:r>
              <a:rPr sz="2800" spc="-40" dirty="0">
                <a:latin typeface="Georgia"/>
                <a:cs typeface="Georgia"/>
              </a:rPr>
              <a:t>alternate </a:t>
            </a:r>
            <a:r>
              <a:rPr sz="2800" spc="-35" dirty="0">
                <a:latin typeface="Georgia"/>
                <a:cs typeface="Georgia"/>
              </a:rPr>
              <a:t>paths </a:t>
            </a:r>
            <a:r>
              <a:rPr sz="2800" spc="-110" dirty="0">
                <a:latin typeface="Georgia"/>
                <a:cs typeface="Georgia"/>
              </a:rPr>
              <a:t>taken  </a:t>
            </a:r>
            <a:r>
              <a:rPr sz="2800" spc="-45" dirty="0">
                <a:latin typeface="Georgia"/>
                <a:cs typeface="Georgia"/>
              </a:rPr>
              <a:t>based </a:t>
            </a:r>
            <a:r>
              <a:rPr sz="2800" spc="-15" dirty="0">
                <a:latin typeface="Georgia"/>
                <a:cs typeface="Georgia"/>
              </a:rPr>
              <a:t>on </a:t>
            </a:r>
            <a:r>
              <a:rPr sz="2800" spc="-35" dirty="0">
                <a:latin typeface="Georgia"/>
                <a:cs typeface="Georgia"/>
              </a:rPr>
              <a:t>some </a:t>
            </a:r>
            <a:r>
              <a:rPr sz="2800" spc="-45" dirty="0">
                <a:latin typeface="Georgia"/>
                <a:cs typeface="Georgia"/>
              </a:rPr>
              <a:t>Boolean</a:t>
            </a:r>
            <a:r>
              <a:rPr sz="2800" spc="-140" dirty="0">
                <a:latin typeface="Georgia"/>
                <a:cs typeface="Georgia"/>
              </a:rPr>
              <a:t> </a:t>
            </a:r>
            <a:r>
              <a:rPr sz="2800" spc="-50" dirty="0">
                <a:latin typeface="Georgia"/>
                <a:cs typeface="Georgia"/>
              </a:rPr>
              <a:t>expression</a:t>
            </a:r>
            <a:endParaRPr sz="2800">
              <a:latin typeface="Georgia"/>
              <a:cs typeface="Georgia"/>
            </a:endParaRPr>
          </a:p>
          <a:p>
            <a:pPr marL="299085" marR="551815" indent="-286385">
              <a:lnSpc>
                <a:spcPct val="130000"/>
              </a:lnSpc>
              <a:spcBef>
                <a:spcPts val="675"/>
              </a:spcBef>
              <a:buClr>
                <a:srgbClr val="0AD0D9"/>
              </a:buClr>
              <a:buSzPct val="94642"/>
              <a:buFont typeface="Arial"/>
              <a:buChar char=""/>
              <a:tabLst>
                <a:tab pos="299720" algn="l"/>
              </a:tabLst>
            </a:pPr>
            <a:r>
              <a:rPr sz="2800" spc="5" dirty="0">
                <a:latin typeface="Georgia"/>
                <a:cs typeface="Georgia"/>
              </a:rPr>
              <a:t>A </a:t>
            </a:r>
            <a:r>
              <a:rPr sz="2800" spc="-40" dirty="0">
                <a:latin typeface="Georgia"/>
                <a:cs typeface="Georgia"/>
              </a:rPr>
              <a:t>branch </a:t>
            </a:r>
            <a:r>
              <a:rPr sz="2800" spc="-70" dirty="0">
                <a:latin typeface="Georgia"/>
                <a:cs typeface="Georgia"/>
              </a:rPr>
              <a:t>may have </a:t>
            </a:r>
            <a:r>
              <a:rPr sz="2800" spc="-15" dirty="0">
                <a:latin typeface="Georgia"/>
                <a:cs typeface="Georgia"/>
              </a:rPr>
              <a:t>one </a:t>
            </a:r>
            <a:r>
              <a:rPr sz="2800" spc="-30" dirty="0">
                <a:latin typeface="Georgia"/>
                <a:cs typeface="Georgia"/>
              </a:rPr>
              <a:t>incoming  </a:t>
            </a:r>
            <a:r>
              <a:rPr sz="2800" spc="-35" dirty="0">
                <a:latin typeface="Georgia"/>
                <a:cs typeface="Georgia"/>
              </a:rPr>
              <a:t>transition </a:t>
            </a:r>
            <a:r>
              <a:rPr sz="2800" spc="-40" dirty="0">
                <a:latin typeface="Georgia"/>
                <a:cs typeface="Georgia"/>
              </a:rPr>
              <a:t>and </a:t>
            </a:r>
            <a:r>
              <a:rPr sz="2800" spc="-25" dirty="0">
                <a:latin typeface="Georgia"/>
                <a:cs typeface="Georgia"/>
              </a:rPr>
              <a:t>two </a:t>
            </a:r>
            <a:r>
              <a:rPr sz="2800" spc="-40" dirty="0">
                <a:latin typeface="Georgia"/>
                <a:cs typeface="Georgia"/>
              </a:rPr>
              <a:t>or </a:t>
            </a:r>
            <a:r>
              <a:rPr sz="2800" spc="-45" dirty="0">
                <a:latin typeface="Georgia"/>
                <a:cs typeface="Georgia"/>
              </a:rPr>
              <a:t>more</a:t>
            </a:r>
            <a:r>
              <a:rPr sz="2800" spc="-285" dirty="0">
                <a:latin typeface="Georgia"/>
                <a:cs typeface="Georgia"/>
              </a:rPr>
              <a:t> </a:t>
            </a:r>
            <a:r>
              <a:rPr sz="2800" spc="-20" dirty="0">
                <a:latin typeface="Georgia"/>
                <a:cs typeface="Georgia"/>
              </a:rPr>
              <a:t>outgoing  </a:t>
            </a:r>
            <a:r>
              <a:rPr sz="2800" spc="-30" dirty="0">
                <a:latin typeface="Georgia"/>
                <a:cs typeface="Georgia"/>
              </a:rPr>
              <a:t>ones</a:t>
            </a:r>
            <a:endParaRPr sz="2800">
              <a:latin typeface="Georgia"/>
              <a:cs typeface="Georgia"/>
            </a:endParaRPr>
          </a:p>
        </p:txBody>
      </p:sp>
      <p:sp>
        <p:nvSpPr>
          <p:cNvPr id="8" name="object 8"/>
          <p:cNvSpPr txBox="1">
            <a:spLocks noGrp="1"/>
          </p:cNvSpPr>
          <p:nvPr>
            <p:ph type="title"/>
          </p:nvPr>
        </p:nvSpPr>
        <p:spPr>
          <a:xfrm>
            <a:off x="444500" y="616661"/>
            <a:ext cx="2259330" cy="514350"/>
          </a:xfrm>
          <a:prstGeom prst="rect">
            <a:avLst/>
          </a:prstGeom>
        </p:spPr>
        <p:txBody>
          <a:bodyPr vert="horz" wrap="square" lIns="0" tIns="13335" rIns="0" bIns="0" rtlCol="0">
            <a:spAutoFit/>
          </a:bodyPr>
          <a:lstStyle/>
          <a:p>
            <a:pPr marL="12700">
              <a:lnSpc>
                <a:spcPct val="100000"/>
              </a:lnSpc>
              <a:spcBef>
                <a:spcPts val="105"/>
              </a:spcBef>
            </a:pPr>
            <a:r>
              <a:rPr sz="3200" b="1" spc="-290" dirty="0">
                <a:latin typeface="Arial"/>
                <a:cs typeface="Arial"/>
              </a:rPr>
              <a:t>Branching</a:t>
            </a:r>
            <a:r>
              <a:rPr sz="3200" b="1" spc="-235" dirty="0">
                <a:latin typeface="Arial"/>
                <a:cs typeface="Arial"/>
              </a:rPr>
              <a:t> </a:t>
            </a:r>
            <a:r>
              <a:rPr sz="3200" b="1" spc="-100" dirty="0">
                <a:latin typeface="Arial"/>
                <a:cs typeface="Arial"/>
              </a:rPr>
              <a:t>(1)</a:t>
            </a:r>
            <a:endParaRPr sz="3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28650" y="341337"/>
            <a:ext cx="6838950" cy="520655"/>
          </a:xfrm>
          <a:prstGeom prst="rect">
            <a:avLst/>
          </a:prstGeom>
        </p:spPr>
        <p:txBody>
          <a:bodyPr vert="horz" wrap="square" lIns="0" tIns="12700" rIns="0" bIns="0" rtlCol="0">
            <a:spAutoFit/>
          </a:bodyPr>
          <a:lstStyle/>
          <a:p>
            <a:pPr marL="12700">
              <a:lnSpc>
                <a:spcPct val="100000"/>
              </a:lnSpc>
              <a:spcBef>
                <a:spcPts val="100"/>
              </a:spcBef>
            </a:pPr>
            <a:r>
              <a:rPr spc="-235" dirty="0"/>
              <a:t>Objectives</a:t>
            </a:r>
            <a:r>
              <a:rPr lang="en-US" spc="-235" dirty="0"/>
              <a:t>:</a:t>
            </a:r>
            <a:endParaRPr spc="-235" dirty="0"/>
          </a:p>
        </p:txBody>
      </p:sp>
      <p:sp>
        <p:nvSpPr>
          <p:cNvPr id="8" name="object 8"/>
          <p:cNvSpPr txBox="1"/>
          <p:nvPr/>
        </p:nvSpPr>
        <p:spPr>
          <a:xfrm>
            <a:off x="457200" y="754406"/>
            <a:ext cx="6779259" cy="6103594"/>
          </a:xfrm>
          <a:prstGeom prst="rect">
            <a:avLst/>
          </a:prstGeom>
        </p:spPr>
        <p:txBody>
          <a:bodyPr vert="horz" wrap="square" lIns="0" tIns="85725" rIns="0" bIns="0" rtlCol="0">
            <a:spAutoFit/>
          </a:bodyPr>
          <a:lstStyle/>
          <a:p>
            <a:pPr marL="361950" indent="-349250">
              <a:lnSpc>
                <a:spcPct val="100000"/>
              </a:lnSpc>
              <a:spcBef>
                <a:spcPts val="675"/>
              </a:spcBef>
              <a:buClr>
                <a:srgbClr val="0AD0D9"/>
              </a:buClr>
              <a:buSzPct val="93750"/>
              <a:buFont typeface="Arial"/>
              <a:buChar char=""/>
              <a:tabLst>
                <a:tab pos="361315" algn="l"/>
                <a:tab pos="362585" algn="l"/>
              </a:tabLst>
            </a:pPr>
            <a:r>
              <a:rPr sz="2400" spc="-5" dirty="0">
                <a:latin typeface="Times New Roman"/>
                <a:cs typeface="Times New Roman"/>
              </a:rPr>
              <a:t>Discuss </a:t>
            </a:r>
            <a:r>
              <a:rPr sz="2400" dirty="0">
                <a:latin typeface="Times New Roman"/>
                <a:cs typeface="Times New Roman"/>
              </a:rPr>
              <a:t>and understand </a:t>
            </a:r>
            <a:r>
              <a:rPr sz="2400" spc="-5" dirty="0">
                <a:latin typeface="Times New Roman"/>
                <a:cs typeface="Times New Roman"/>
              </a:rPr>
              <a:t>activity</a:t>
            </a:r>
            <a:r>
              <a:rPr sz="2400" spc="-65" dirty="0">
                <a:latin typeface="Times New Roman"/>
                <a:cs typeface="Times New Roman"/>
              </a:rPr>
              <a:t> </a:t>
            </a:r>
            <a:r>
              <a:rPr sz="2400" spc="-5" dirty="0">
                <a:latin typeface="Times New Roman"/>
                <a:cs typeface="Times New Roman"/>
              </a:rPr>
              <a:t>diagrams</a:t>
            </a:r>
            <a:endParaRPr sz="2400" dirty="0">
              <a:latin typeface="Times New Roman"/>
              <a:cs typeface="Times New Roman"/>
            </a:endParaRPr>
          </a:p>
          <a:p>
            <a:pPr marL="361950" indent="-349250">
              <a:lnSpc>
                <a:spcPct val="100000"/>
              </a:lnSpc>
              <a:spcBef>
                <a:spcPts val="575"/>
              </a:spcBef>
              <a:buClr>
                <a:srgbClr val="0AD0D9"/>
              </a:buClr>
              <a:buSzPct val="93750"/>
              <a:buFont typeface="Arial"/>
              <a:buChar char=""/>
              <a:tabLst>
                <a:tab pos="361315" algn="l"/>
                <a:tab pos="362585" algn="l"/>
              </a:tabLst>
            </a:pPr>
            <a:r>
              <a:rPr sz="2400" dirty="0">
                <a:latin typeface="Times New Roman"/>
                <a:cs typeface="Times New Roman"/>
              </a:rPr>
              <a:t>Understand the </a:t>
            </a:r>
            <a:r>
              <a:rPr sz="2400" spc="-5" dirty="0">
                <a:latin typeface="Times New Roman"/>
                <a:cs typeface="Times New Roman"/>
              </a:rPr>
              <a:t>elements </a:t>
            </a:r>
            <a:r>
              <a:rPr sz="2400" dirty="0">
                <a:latin typeface="Times New Roman"/>
                <a:cs typeface="Times New Roman"/>
              </a:rPr>
              <a:t>of activity</a:t>
            </a:r>
            <a:r>
              <a:rPr sz="2400" spc="-85" dirty="0">
                <a:latin typeface="Times New Roman"/>
                <a:cs typeface="Times New Roman"/>
              </a:rPr>
              <a:t> </a:t>
            </a:r>
            <a:r>
              <a:rPr sz="2400" spc="-5" dirty="0">
                <a:latin typeface="Times New Roman"/>
                <a:cs typeface="Times New Roman"/>
              </a:rPr>
              <a:t>diagrams</a:t>
            </a:r>
            <a:endParaRPr sz="2400" dirty="0">
              <a:latin typeface="Times New Roman"/>
              <a:cs typeface="Times New Roman"/>
            </a:endParaRPr>
          </a:p>
          <a:p>
            <a:pPr marL="558165" lvl="1" indent="-273050">
              <a:lnSpc>
                <a:spcPct val="100000"/>
              </a:lnSpc>
              <a:spcBef>
                <a:spcPts val="560"/>
              </a:spcBef>
              <a:buClr>
                <a:srgbClr val="0AD0D9"/>
              </a:buClr>
              <a:buSzPct val="93478"/>
              <a:buFont typeface="Arial"/>
              <a:buChar char=""/>
              <a:tabLst>
                <a:tab pos="558800" algn="l"/>
              </a:tabLst>
            </a:pPr>
            <a:r>
              <a:rPr sz="2300" spc="-5" dirty="0">
                <a:latin typeface="Times New Roman"/>
                <a:cs typeface="Times New Roman"/>
              </a:rPr>
              <a:t>Activity</a:t>
            </a:r>
            <a:endParaRPr sz="2300" dirty="0">
              <a:latin typeface="Times New Roman"/>
              <a:cs typeface="Times New Roman"/>
            </a:endParaRPr>
          </a:p>
          <a:p>
            <a:pPr marL="558165" lvl="1" indent="-273050">
              <a:lnSpc>
                <a:spcPct val="100000"/>
              </a:lnSpc>
              <a:spcBef>
                <a:spcPts val="550"/>
              </a:spcBef>
              <a:buClr>
                <a:srgbClr val="0AD0D9"/>
              </a:buClr>
              <a:buSzPct val="93478"/>
              <a:buFont typeface="Arial"/>
              <a:buChar char=""/>
              <a:tabLst>
                <a:tab pos="558800" algn="l"/>
              </a:tabLst>
            </a:pPr>
            <a:r>
              <a:rPr sz="2300" spc="-10" dirty="0">
                <a:latin typeface="Times New Roman"/>
                <a:cs typeface="Times New Roman"/>
              </a:rPr>
              <a:t>Transition</a:t>
            </a:r>
            <a:endParaRPr sz="2300" dirty="0">
              <a:latin typeface="Times New Roman"/>
              <a:cs typeface="Times New Roman"/>
            </a:endParaRPr>
          </a:p>
          <a:p>
            <a:pPr marL="558165" lvl="1" indent="-273050">
              <a:lnSpc>
                <a:spcPct val="100000"/>
              </a:lnSpc>
              <a:spcBef>
                <a:spcPts val="550"/>
              </a:spcBef>
              <a:buClr>
                <a:srgbClr val="0AD0D9"/>
              </a:buClr>
              <a:buSzPct val="93478"/>
              <a:buFont typeface="Arial"/>
              <a:buChar char=""/>
              <a:tabLst>
                <a:tab pos="558800" algn="l"/>
              </a:tabLst>
            </a:pPr>
            <a:r>
              <a:rPr sz="2300" dirty="0">
                <a:latin typeface="Times New Roman"/>
                <a:cs typeface="Times New Roman"/>
              </a:rPr>
              <a:t>Synch.</a:t>
            </a:r>
            <a:r>
              <a:rPr sz="2300" spc="-30" dirty="0">
                <a:latin typeface="Times New Roman"/>
                <a:cs typeface="Times New Roman"/>
              </a:rPr>
              <a:t> </a:t>
            </a:r>
            <a:r>
              <a:rPr sz="2300" dirty="0">
                <a:latin typeface="Times New Roman"/>
                <a:cs typeface="Times New Roman"/>
              </a:rPr>
              <a:t>Bar</a:t>
            </a:r>
          </a:p>
          <a:p>
            <a:pPr marL="558165" lvl="1" indent="-273050">
              <a:lnSpc>
                <a:spcPct val="100000"/>
              </a:lnSpc>
              <a:spcBef>
                <a:spcPts val="555"/>
              </a:spcBef>
              <a:buClr>
                <a:srgbClr val="0AD0D9"/>
              </a:buClr>
              <a:buSzPct val="93478"/>
              <a:buFont typeface="Arial"/>
              <a:buChar char=""/>
              <a:tabLst>
                <a:tab pos="558800" algn="l"/>
              </a:tabLst>
            </a:pPr>
            <a:r>
              <a:rPr sz="2300" dirty="0">
                <a:latin typeface="Times New Roman"/>
                <a:cs typeface="Times New Roman"/>
              </a:rPr>
              <a:t>Decision</a:t>
            </a:r>
            <a:r>
              <a:rPr sz="2300" spc="-10" dirty="0">
                <a:latin typeface="Times New Roman"/>
                <a:cs typeface="Times New Roman"/>
              </a:rPr>
              <a:t> </a:t>
            </a:r>
            <a:r>
              <a:rPr sz="2300" spc="-5" dirty="0">
                <a:latin typeface="Times New Roman"/>
                <a:cs typeface="Times New Roman"/>
              </a:rPr>
              <a:t>Diamond</a:t>
            </a:r>
            <a:endParaRPr sz="2300" dirty="0">
              <a:latin typeface="Times New Roman"/>
              <a:cs typeface="Times New Roman"/>
            </a:endParaRPr>
          </a:p>
          <a:p>
            <a:pPr marL="558165" lvl="1" indent="-273050">
              <a:lnSpc>
                <a:spcPct val="100000"/>
              </a:lnSpc>
              <a:spcBef>
                <a:spcPts val="555"/>
              </a:spcBef>
              <a:buClr>
                <a:srgbClr val="0AD0D9"/>
              </a:buClr>
              <a:buSzPct val="93478"/>
              <a:buFont typeface="Arial"/>
              <a:buChar char=""/>
              <a:tabLst>
                <a:tab pos="558800" algn="l"/>
              </a:tabLst>
            </a:pPr>
            <a:r>
              <a:rPr sz="2300" dirty="0">
                <a:latin typeface="Times New Roman"/>
                <a:cs typeface="Times New Roman"/>
              </a:rPr>
              <a:t>Start &amp; Stop</a:t>
            </a:r>
            <a:r>
              <a:rPr sz="2300" spc="-45" dirty="0">
                <a:latin typeface="Times New Roman"/>
                <a:cs typeface="Times New Roman"/>
              </a:rPr>
              <a:t> </a:t>
            </a:r>
            <a:r>
              <a:rPr sz="2300" dirty="0">
                <a:latin typeface="Times New Roman"/>
                <a:cs typeface="Times New Roman"/>
              </a:rPr>
              <a:t>Markers</a:t>
            </a:r>
          </a:p>
          <a:p>
            <a:pPr marL="285115" indent="-272415">
              <a:lnSpc>
                <a:spcPct val="100000"/>
              </a:lnSpc>
              <a:spcBef>
                <a:spcPts val="570"/>
              </a:spcBef>
              <a:buClr>
                <a:srgbClr val="0AD0D9"/>
              </a:buClr>
              <a:buSzPct val="93750"/>
              <a:buFont typeface="Arial"/>
              <a:buChar char=""/>
              <a:tabLst>
                <a:tab pos="285750" algn="l"/>
              </a:tabLst>
            </a:pPr>
            <a:r>
              <a:rPr sz="2400" spc="-10" dirty="0">
                <a:latin typeface="Times New Roman"/>
                <a:cs typeface="Times New Roman"/>
              </a:rPr>
              <a:t>What </a:t>
            </a:r>
            <a:r>
              <a:rPr sz="2400" spc="-5" dirty="0">
                <a:latin typeface="Times New Roman"/>
                <a:cs typeface="Times New Roman"/>
              </a:rPr>
              <a:t>is </a:t>
            </a:r>
            <a:r>
              <a:rPr sz="2400" dirty="0">
                <a:latin typeface="Times New Roman"/>
                <a:cs typeface="Times New Roman"/>
              </a:rPr>
              <a:t>an activity</a:t>
            </a:r>
            <a:r>
              <a:rPr sz="2400" spc="-30" dirty="0">
                <a:latin typeface="Times New Roman"/>
                <a:cs typeface="Times New Roman"/>
              </a:rPr>
              <a:t> </a:t>
            </a:r>
            <a:r>
              <a:rPr sz="2400" spc="-5" dirty="0">
                <a:latin typeface="Times New Roman"/>
                <a:cs typeface="Times New Roman"/>
              </a:rPr>
              <a:t>diagram?</a:t>
            </a:r>
            <a:endParaRPr sz="2400" dirty="0">
              <a:latin typeface="Times New Roman"/>
              <a:cs typeface="Times New Roman"/>
            </a:endParaRPr>
          </a:p>
          <a:p>
            <a:pPr marL="285115" indent="-272415">
              <a:lnSpc>
                <a:spcPct val="100000"/>
              </a:lnSpc>
              <a:spcBef>
                <a:spcPts val="575"/>
              </a:spcBef>
              <a:buClr>
                <a:srgbClr val="0AD0D9"/>
              </a:buClr>
              <a:buSzPct val="93750"/>
              <a:buFont typeface="Arial"/>
              <a:buChar char=""/>
              <a:tabLst>
                <a:tab pos="285750" algn="l"/>
              </a:tabLst>
            </a:pPr>
            <a:r>
              <a:rPr sz="2400" spc="-5" dirty="0">
                <a:latin typeface="Times New Roman"/>
                <a:cs typeface="Times New Roman"/>
              </a:rPr>
              <a:t>Example: </a:t>
            </a:r>
            <a:r>
              <a:rPr sz="2400" dirty="0">
                <a:latin typeface="Times New Roman"/>
                <a:cs typeface="Times New Roman"/>
              </a:rPr>
              <a:t>Student </a:t>
            </a:r>
            <a:r>
              <a:rPr sz="2400" spc="-5" dirty="0">
                <a:latin typeface="Times New Roman"/>
                <a:cs typeface="Times New Roman"/>
              </a:rPr>
              <a:t>Enrollment </a:t>
            </a:r>
            <a:r>
              <a:rPr sz="2400" dirty="0">
                <a:latin typeface="Times New Roman"/>
                <a:cs typeface="Times New Roman"/>
              </a:rPr>
              <a:t>in IIT</a:t>
            </a:r>
            <a:r>
              <a:rPr sz="2400" spc="-110" dirty="0">
                <a:latin typeface="Times New Roman"/>
                <a:cs typeface="Times New Roman"/>
              </a:rPr>
              <a:t> </a:t>
            </a:r>
            <a:r>
              <a:rPr sz="2400" dirty="0">
                <a:latin typeface="Times New Roman"/>
                <a:cs typeface="Times New Roman"/>
              </a:rPr>
              <a:t>(SEIIT)</a:t>
            </a:r>
          </a:p>
          <a:p>
            <a:pPr marL="285115" indent="-272415">
              <a:lnSpc>
                <a:spcPct val="100000"/>
              </a:lnSpc>
              <a:spcBef>
                <a:spcPts val="580"/>
              </a:spcBef>
              <a:buClr>
                <a:srgbClr val="0AD0D9"/>
              </a:buClr>
              <a:buSzPct val="93750"/>
              <a:buFont typeface="Arial"/>
              <a:buChar char=""/>
              <a:tabLst>
                <a:tab pos="285750" algn="l"/>
              </a:tabLst>
            </a:pPr>
            <a:r>
              <a:rPr sz="2400" dirty="0">
                <a:latin typeface="Times New Roman"/>
                <a:cs typeface="Times New Roman"/>
              </a:rPr>
              <a:t>Activity diagram for a </a:t>
            </a:r>
            <a:r>
              <a:rPr sz="2400" spc="-5" dirty="0">
                <a:latin typeface="Times New Roman"/>
                <a:cs typeface="Times New Roman"/>
              </a:rPr>
              <a:t>use </a:t>
            </a:r>
            <a:r>
              <a:rPr sz="2400" dirty="0">
                <a:latin typeface="Times New Roman"/>
                <a:cs typeface="Times New Roman"/>
              </a:rPr>
              <a:t>case in</a:t>
            </a:r>
            <a:r>
              <a:rPr sz="2400" spc="-80" dirty="0">
                <a:latin typeface="Times New Roman"/>
                <a:cs typeface="Times New Roman"/>
              </a:rPr>
              <a:t> </a:t>
            </a:r>
            <a:r>
              <a:rPr sz="2400" dirty="0">
                <a:latin typeface="Times New Roman"/>
                <a:cs typeface="Times New Roman"/>
              </a:rPr>
              <a:t>SEIIT</a:t>
            </a:r>
          </a:p>
          <a:p>
            <a:pPr marL="285115" indent="-272415">
              <a:lnSpc>
                <a:spcPct val="100000"/>
              </a:lnSpc>
              <a:spcBef>
                <a:spcPts val="575"/>
              </a:spcBef>
              <a:buClr>
                <a:srgbClr val="0AD0D9"/>
              </a:buClr>
              <a:buSzPct val="93750"/>
              <a:buFont typeface="Arial"/>
              <a:buChar char=""/>
              <a:tabLst>
                <a:tab pos="285750" algn="l"/>
              </a:tabLst>
            </a:pPr>
            <a:r>
              <a:rPr sz="2400" dirty="0">
                <a:latin typeface="Times New Roman"/>
                <a:cs typeface="Times New Roman"/>
              </a:rPr>
              <a:t>Basic </a:t>
            </a:r>
            <a:r>
              <a:rPr sz="2400" spc="-5" dirty="0">
                <a:latin typeface="Times New Roman"/>
                <a:cs typeface="Times New Roman"/>
              </a:rPr>
              <a:t>components </a:t>
            </a:r>
            <a:r>
              <a:rPr sz="2400" dirty="0">
                <a:latin typeface="Times New Roman"/>
                <a:cs typeface="Times New Roman"/>
              </a:rPr>
              <a:t>in an activity diagram and their  </a:t>
            </a:r>
            <a:r>
              <a:rPr sz="2400" spc="-35" dirty="0">
                <a:latin typeface="Times New Roman"/>
                <a:cs typeface="Times New Roman"/>
              </a:rPr>
              <a:t>notations</a:t>
            </a:r>
            <a:endParaRPr sz="2400" dirty="0">
              <a:latin typeface="Times New Roman"/>
              <a:cs typeface="Times New Roman"/>
            </a:endParaRPr>
          </a:p>
          <a:p>
            <a:pPr marL="285115" indent="-272415">
              <a:lnSpc>
                <a:spcPct val="100000"/>
              </a:lnSpc>
              <a:spcBef>
                <a:spcPts val="575"/>
              </a:spcBef>
              <a:buClr>
                <a:srgbClr val="0AD0D9"/>
              </a:buClr>
              <a:buSzPct val="93750"/>
              <a:buFont typeface="Arial"/>
              <a:buChar char=""/>
              <a:tabLst>
                <a:tab pos="285750" algn="l"/>
              </a:tabLst>
            </a:pPr>
            <a:r>
              <a:rPr sz="2400" dirty="0">
                <a:latin typeface="Times New Roman"/>
                <a:cs typeface="Times New Roman"/>
              </a:rPr>
              <a:t>Managing the </a:t>
            </a:r>
            <a:r>
              <a:rPr sz="2400" spc="-10" dirty="0">
                <a:latin typeface="Times New Roman"/>
                <a:cs typeface="Times New Roman"/>
              </a:rPr>
              <a:t>large </a:t>
            </a:r>
            <a:r>
              <a:rPr sz="2400" spc="-5" dirty="0">
                <a:latin typeface="Times New Roman"/>
                <a:cs typeface="Times New Roman"/>
              </a:rPr>
              <a:t>activity diagram: Swim</a:t>
            </a:r>
            <a:r>
              <a:rPr sz="2400" spc="-55" dirty="0">
                <a:latin typeface="Times New Roman"/>
                <a:cs typeface="Times New Roman"/>
              </a:rPr>
              <a:t> </a:t>
            </a:r>
            <a:r>
              <a:rPr sz="2400" dirty="0">
                <a:latin typeface="Times New Roman"/>
                <a:cs typeface="Times New Roman"/>
              </a:rPr>
              <a:t>Lane</a:t>
            </a:r>
          </a:p>
          <a:p>
            <a:pPr marL="285115" indent="-272415">
              <a:lnSpc>
                <a:spcPct val="100000"/>
              </a:lnSpc>
              <a:spcBef>
                <a:spcPts val="580"/>
              </a:spcBef>
              <a:buClr>
                <a:srgbClr val="0AD0D9"/>
              </a:buClr>
              <a:buSzPct val="93750"/>
              <a:buFont typeface="Arial"/>
              <a:buChar char=""/>
              <a:tabLst>
                <a:tab pos="285750" algn="l"/>
              </a:tabLst>
            </a:pPr>
            <a:r>
              <a:rPr sz="2400" dirty="0">
                <a:latin typeface="Times New Roman"/>
                <a:cs typeface="Times New Roman"/>
              </a:rPr>
              <a:t>Activity diagram vs. Flow</a:t>
            </a:r>
            <a:r>
              <a:rPr sz="2400" spc="-70" dirty="0">
                <a:latin typeface="Times New Roman"/>
                <a:cs typeface="Times New Roman"/>
              </a:rPr>
              <a:t> </a:t>
            </a:r>
            <a:r>
              <a:rPr sz="2400" dirty="0">
                <a:latin typeface="Times New Roman"/>
                <a:cs typeface="Times New Roman"/>
              </a:rPr>
              <a:t>chart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616661"/>
            <a:ext cx="2259330" cy="514350"/>
          </a:xfrm>
          <a:prstGeom prst="rect">
            <a:avLst/>
          </a:prstGeom>
        </p:spPr>
        <p:txBody>
          <a:bodyPr vert="horz" wrap="square" lIns="0" tIns="13335" rIns="0" bIns="0" rtlCol="0">
            <a:spAutoFit/>
          </a:bodyPr>
          <a:lstStyle/>
          <a:p>
            <a:pPr marL="12700">
              <a:lnSpc>
                <a:spcPct val="100000"/>
              </a:lnSpc>
              <a:spcBef>
                <a:spcPts val="105"/>
              </a:spcBef>
            </a:pPr>
            <a:r>
              <a:rPr sz="3200" b="1" spc="-290" dirty="0">
                <a:latin typeface="Arial"/>
                <a:cs typeface="Arial"/>
              </a:rPr>
              <a:t>Branching</a:t>
            </a:r>
            <a:r>
              <a:rPr sz="3200" b="1" spc="-235" dirty="0">
                <a:latin typeface="Arial"/>
                <a:cs typeface="Arial"/>
              </a:rPr>
              <a:t> </a:t>
            </a:r>
            <a:r>
              <a:rPr sz="3200" b="1" spc="-100" dirty="0">
                <a:latin typeface="Arial"/>
                <a:cs typeface="Arial"/>
              </a:rPr>
              <a:t>(2)</a:t>
            </a:r>
            <a:endParaRPr sz="3200">
              <a:latin typeface="Arial"/>
              <a:cs typeface="Arial"/>
            </a:endParaRPr>
          </a:p>
        </p:txBody>
      </p:sp>
      <p:sp>
        <p:nvSpPr>
          <p:cNvPr id="8" name="object 8"/>
          <p:cNvSpPr/>
          <p:nvPr/>
        </p:nvSpPr>
        <p:spPr>
          <a:xfrm>
            <a:off x="1143000" y="1981200"/>
            <a:ext cx="7315200" cy="44545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Georgia" panose="02040502050405020303" pitchFamily="18" charset="0"/>
              </a:rPr>
              <a:t>Decision input behavior</a:t>
            </a:r>
            <a:endParaRPr lang="en-US" dirty="0"/>
          </a:p>
        </p:txBody>
      </p:sp>
      <p:pic>
        <p:nvPicPr>
          <p:cNvPr id="3" name="Picture 2"/>
          <p:cNvPicPr>
            <a:picLocks noChangeAspect="1"/>
          </p:cNvPicPr>
          <p:nvPr/>
        </p:nvPicPr>
        <p:blipFill>
          <a:blip r:embed="rId2"/>
          <a:stretch>
            <a:fillRect/>
          </a:stretch>
        </p:blipFill>
        <p:spPr>
          <a:xfrm>
            <a:off x="2993842" y="3124200"/>
            <a:ext cx="3143250" cy="2266950"/>
          </a:xfrm>
          <a:prstGeom prst="rect">
            <a:avLst/>
          </a:prstGeom>
        </p:spPr>
      </p:pic>
      <p:sp>
        <p:nvSpPr>
          <p:cNvPr id="4" name="Rectangle 3"/>
          <p:cNvSpPr/>
          <p:nvPr/>
        </p:nvSpPr>
        <p:spPr>
          <a:xfrm>
            <a:off x="615586" y="1752600"/>
            <a:ext cx="7899763" cy="923330"/>
          </a:xfrm>
          <a:prstGeom prst="rect">
            <a:avLst/>
          </a:prstGeom>
        </p:spPr>
        <p:txBody>
          <a:bodyPr wrap="square">
            <a:spAutoFit/>
          </a:bodyPr>
          <a:lstStyle/>
          <a:p>
            <a:r>
              <a:rPr lang="en-US" dirty="0">
                <a:solidFill>
                  <a:srgbClr val="000000"/>
                </a:solidFill>
                <a:latin typeface="Georgia" panose="02040502050405020303" pitchFamily="18" charset="0"/>
              </a:rPr>
              <a:t>is specified by the keyword </a:t>
            </a:r>
            <a:r>
              <a:rPr lang="en-US" b="1" dirty="0">
                <a:solidFill>
                  <a:srgbClr val="000000"/>
                </a:solidFill>
                <a:latin typeface="Georgia" panose="02040502050405020303" pitchFamily="18" charset="0"/>
              </a:rPr>
              <a:t>«</a:t>
            </a:r>
            <a:r>
              <a:rPr lang="en-US" b="1" dirty="0" err="1">
                <a:solidFill>
                  <a:srgbClr val="000000"/>
                </a:solidFill>
                <a:latin typeface="Georgia" panose="02040502050405020303" pitchFamily="18" charset="0"/>
              </a:rPr>
              <a:t>decisionInput</a:t>
            </a:r>
            <a:r>
              <a:rPr lang="en-US" b="1" dirty="0">
                <a:solidFill>
                  <a:srgbClr val="000000"/>
                </a:solidFill>
                <a:latin typeface="Georgia" panose="02040502050405020303" pitchFamily="18" charset="0"/>
              </a:rPr>
              <a:t>»</a:t>
            </a:r>
            <a:r>
              <a:rPr lang="en-US" dirty="0">
                <a:solidFill>
                  <a:srgbClr val="000000"/>
                </a:solidFill>
                <a:latin typeface="Georgia" panose="02040502050405020303" pitchFamily="18" charset="0"/>
              </a:rPr>
              <a:t> and some decision behavior or condition placed in a </a:t>
            </a:r>
            <a:r>
              <a:rPr lang="en-US" b="1" dirty="0">
                <a:solidFill>
                  <a:srgbClr val="000000"/>
                </a:solidFill>
                <a:latin typeface="Georgia" panose="02040502050405020303" pitchFamily="18" charset="0"/>
              </a:rPr>
              <a:t>note symbol</a:t>
            </a:r>
            <a:r>
              <a:rPr lang="en-US" dirty="0">
                <a:solidFill>
                  <a:srgbClr val="000000"/>
                </a:solidFill>
                <a:latin typeface="Georgia" panose="02040502050405020303" pitchFamily="18" charset="0"/>
              </a:rPr>
              <a:t>, and attached to the appropriate decision node.</a:t>
            </a:r>
            <a:endParaRPr lang="en-US" dirty="0"/>
          </a:p>
        </p:txBody>
      </p:sp>
    </p:spTree>
    <p:extLst>
      <p:ext uri="{BB962C8B-B14F-4D97-AF65-F5344CB8AC3E}">
        <p14:creationId xmlns:p14="http://schemas.microsoft.com/office/powerpoint/2010/main" val="2890563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normAutofit fontScale="90000"/>
          </a:bodyPr>
          <a:lstStyle/>
          <a:p>
            <a:r>
              <a:rPr lang="en-US" b="1" u="sng" dirty="0">
                <a:solidFill>
                  <a:schemeClr val="accent1"/>
                </a:solidFill>
              </a:rPr>
              <a:t>Class Activity:</a:t>
            </a:r>
          </a:p>
        </p:txBody>
      </p:sp>
      <p:sp>
        <p:nvSpPr>
          <p:cNvPr id="3" name="Content Placeholder 2"/>
          <p:cNvSpPr>
            <a:spLocks noGrp="1"/>
          </p:cNvSpPr>
          <p:nvPr>
            <p:ph idx="1"/>
          </p:nvPr>
        </p:nvSpPr>
        <p:spPr>
          <a:xfrm>
            <a:off x="533400" y="1295400"/>
            <a:ext cx="7886700" cy="4343400"/>
          </a:xfrm>
        </p:spPr>
        <p:txBody>
          <a:bodyPr/>
          <a:lstStyle/>
          <a:p>
            <a:pPr marL="0" indent="0">
              <a:buNone/>
            </a:pPr>
            <a:r>
              <a:rPr lang="en-US" sz="2000" b="1" dirty="0"/>
              <a:t>Identify the activities performed by an ATM user  in an ATM system</a:t>
            </a:r>
            <a:r>
              <a:rPr lang="en-US" sz="2400" dirty="0"/>
              <a:t>.</a:t>
            </a:r>
          </a:p>
        </p:txBody>
      </p:sp>
      <p:pic>
        <p:nvPicPr>
          <p:cNvPr id="4" name="Picture 3"/>
          <p:cNvPicPr>
            <a:picLocks noChangeAspect="1"/>
          </p:cNvPicPr>
          <p:nvPr/>
        </p:nvPicPr>
        <p:blipFill>
          <a:blip r:embed="rId2"/>
          <a:stretch>
            <a:fillRect/>
          </a:stretch>
        </p:blipFill>
        <p:spPr>
          <a:xfrm>
            <a:off x="3200400" y="2895600"/>
            <a:ext cx="2830286" cy="3276600"/>
          </a:xfrm>
          <a:prstGeom prst="rect">
            <a:avLst/>
          </a:prstGeom>
        </p:spPr>
      </p:pic>
    </p:spTree>
    <p:extLst>
      <p:ext uri="{BB962C8B-B14F-4D97-AF65-F5344CB8AC3E}">
        <p14:creationId xmlns:p14="http://schemas.microsoft.com/office/powerpoint/2010/main" val="201070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57200" y="426851"/>
            <a:ext cx="4989195" cy="505908"/>
          </a:xfrm>
          <a:prstGeom prst="rect">
            <a:avLst/>
          </a:prstGeom>
        </p:spPr>
        <p:txBody>
          <a:bodyPr vert="horz" wrap="square" lIns="0" tIns="13335" rIns="0" bIns="0" rtlCol="0">
            <a:spAutoFit/>
          </a:bodyPr>
          <a:lstStyle/>
          <a:p>
            <a:pPr marL="12700">
              <a:lnSpc>
                <a:spcPct val="100000"/>
              </a:lnSpc>
              <a:spcBef>
                <a:spcPts val="105"/>
              </a:spcBef>
            </a:pPr>
            <a:r>
              <a:rPr sz="3200" b="1" spc="-185" dirty="0">
                <a:latin typeface="Arial"/>
                <a:cs typeface="Arial"/>
              </a:rPr>
              <a:t>Activity </a:t>
            </a:r>
            <a:r>
              <a:rPr sz="3200" b="1" spc="-229" dirty="0">
                <a:latin typeface="Arial"/>
                <a:cs typeface="Arial"/>
              </a:rPr>
              <a:t>Diagram: </a:t>
            </a:r>
            <a:r>
              <a:rPr sz="3200" b="1" spc="-270" dirty="0">
                <a:latin typeface="Arial"/>
                <a:cs typeface="Arial"/>
              </a:rPr>
              <a:t>Example</a:t>
            </a:r>
            <a:r>
              <a:rPr sz="3200" b="1" spc="-220" dirty="0">
                <a:latin typeface="Arial"/>
                <a:cs typeface="Arial"/>
              </a:rPr>
              <a:t> </a:t>
            </a:r>
            <a:r>
              <a:rPr sz="3200" b="1" spc="-100" dirty="0">
                <a:latin typeface="Arial"/>
                <a:cs typeface="Arial"/>
              </a:rPr>
              <a:t>(2)</a:t>
            </a:r>
            <a:endParaRPr sz="3200" dirty="0">
              <a:latin typeface="Arial"/>
              <a:cs typeface="Arial"/>
            </a:endParaRPr>
          </a:p>
        </p:txBody>
      </p:sp>
      <p:sp>
        <p:nvSpPr>
          <p:cNvPr id="8" name="object 8"/>
          <p:cNvSpPr/>
          <p:nvPr/>
        </p:nvSpPr>
        <p:spPr>
          <a:xfrm>
            <a:off x="914400" y="1143000"/>
            <a:ext cx="7467600" cy="5562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44500" y="616661"/>
            <a:ext cx="3280410" cy="514350"/>
          </a:xfrm>
          <a:prstGeom prst="rect">
            <a:avLst/>
          </a:prstGeom>
        </p:spPr>
        <p:txBody>
          <a:bodyPr vert="horz" wrap="square" lIns="0" tIns="13335" rIns="0" bIns="0" rtlCol="0">
            <a:spAutoFit/>
          </a:bodyPr>
          <a:lstStyle/>
          <a:p>
            <a:pPr marL="12700">
              <a:lnSpc>
                <a:spcPct val="100000"/>
              </a:lnSpc>
              <a:spcBef>
                <a:spcPts val="105"/>
              </a:spcBef>
            </a:pPr>
            <a:r>
              <a:rPr lang="en-US" sz="3200" b="1" spc="-270">
                <a:latin typeface="Arial"/>
                <a:cs typeface="Arial"/>
              </a:rPr>
              <a:t>Forking </a:t>
            </a:r>
            <a:r>
              <a:rPr lang="en-US" sz="3200" b="1" spc="-225">
                <a:latin typeface="Arial"/>
                <a:cs typeface="Arial"/>
              </a:rPr>
              <a:t>and</a:t>
            </a:r>
            <a:r>
              <a:rPr lang="en-US" sz="3200" b="1" spc="-165">
                <a:latin typeface="Arial"/>
                <a:cs typeface="Arial"/>
              </a:rPr>
              <a:t> </a:t>
            </a:r>
            <a:r>
              <a:rPr lang="en-US" sz="3200" b="1" spc="-300">
                <a:latin typeface="Arial"/>
                <a:cs typeface="Arial"/>
              </a:rPr>
              <a:t>Joining</a:t>
            </a:r>
            <a:endParaRPr lang="en-US" sz="3200">
              <a:latin typeface="Arial"/>
              <a:cs typeface="Arial"/>
            </a:endParaRPr>
          </a:p>
        </p:txBody>
      </p:sp>
      <p:sp>
        <p:nvSpPr>
          <p:cNvPr id="7" name="object 7"/>
          <p:cNvSpPr txBox="1">
            <a:spLocks noGrp="1"/>
          </p:cNvSpPr>
          <p:nvPr>
            <p:ph idx="1"/>
          </p:nvPr>
        </p:nvSpPr>
        <p:spPr>
          <a:xfrm>
            <a:off x="533400" y="1165845"/>
            <a:ext cx="7886700" cy="2713050"/>
          </a:xfrm>
          <a:prstGeom prst="rect">
            <a:avLst/>
          </a:prstGeom>
        </p:spPr>
        <p:txBody>
          <a:bodyPr vert="horz" wrap="square" lIns="0" tIns="12700" rIns="0" bIns="0" rtlCol="0">
            <a:spAutoFit/>
          </a:bodyPr>
          <a:lstStyle/>
          <a:p>
            <a:pPr marL="562610" marR="5080" indent="-286385">
              <a:lnSpc>
                <a:spcPct val="130000"/>
              </a:lnSpc>
              <a:spcBef>
                <a:spcPts val="100"/>
              </a:spcBef>
              <a:buClr>
                <a:srgbClr val="0AD0D9"/>
              </a:buClr>
              <a:buSzPct val="94642"/>
              <a:buFont typeface="Arial"/>
              <a:buChar char=""/>
              <a:tabLst>
                <a:tab pos="563245" algn="l"/>
              </a:tabLst>
            </a:pPr>
            <a:r>
              <a:rPr lang="en-US" spc="-70" dirty="0"/>
              <a:t>Use a </a:t>
            </a:r>
            <a:r>
              <a:rPr lang="en-US" spc="-20" dirty="0"/>
              <a:t>synchronization </a:t>
            </a:r>
            <a:r>
              <a:rPr lang="en-US" spc="-55" dirty="0"/>
              <a:t>bar </a:t>
            </a:r>
            <a:r>
              <a:rPr lang="en-US" spc="-15" dirty="0"/>
              <a:t>to </a:t>
            </a:r>
            <a:r>
              <a:rPr lang="en-US" spc="-20" dirty="0"/>
              <a:t>specify </a:t>
            </a:r>
            <a:r>
              <a:rPr lang="en-US" spc="-455" dirty="0"/>
              <a:t>the  </a:t>
            </a:r>
            <a:r>
              <a:rPr lang="en-US" spc="-35" dirty="0"/>
              <a:t>forking </a:t>
            </a:r>
            <a:r>
              <a:rPr lang="en-US" spc="-40" dirty="0"/>
              <a:t>and </a:t>
            </a:r>
            <a:r>
              <a:rPr lang="en-US" spc="-30" dirty="0"/>
              <a:t>joining </a:t>
            </a:r>
            <a:r>
              <a:rPr lang="en-US" spc="-25" dirty="0"/>
              <a:t>of </a:t>
            </a:r>
            <a:r>
              <a:rPr lang="en-US" spc="-50" dirty="0"/>
              <a:t>parallel </a:t>
            </a:r>
            <a:r>
              <a:rPr lang="en-US" spc="-5" dirty="0"/>
              <a:t>flows </a:t>
            </a:r>
            <a:r>
              <a:rPr lang="en-US" spc="-25" dirty="0"/>
              <a:t>of  control</a:t>
            </a:r>
          </a:p>
          <a:p>
            <a:pPr marL="562610" marR="266065" indent="-286385">
              <a:lnSpc>
                <a:spcPct val="130000"/>
              </a:lnSpc>
              <a:spcBef>
                <a:spcPts val="675"/>
              </a:spcBef>
              <a:buClr>
                <a:srgbClr val="0AD0D9"/>
              </a:buClr>
              <a:buSzPct val="94642"/>
              <a:buFont typeface="Arial"/>
              <a:buChar char=""/>
              <a:tabLst>
                <a:tab pos="563245" algn="l"/>
              </a:tabLst>
            </a:pPr>
            <a:r>
              <a:rPr lang="en-US" spc="5" dirty="0"/>
              <a:t>A </a:t>
            </a:r>
            <a:r>
              <a:rPr lang="en-US" spc="-25" dirty="0"/>
              <a:t>synchronization </a:t>
            </a:r>
            <a:r>
              <a:rPr lang="en-US" spc="-55" dirty="0"/>
              <a:t>bar </a:t>
            </a:r>
            <a:r>
              <a:rPr lang="en-US" spc="-60" dirty="0"/>
              <a:t>is </a:t>
            </a:r>
            <a:r>
              <a:rPr lang="en-US" spc="-45" dirty="0"/>
              <a:t>rendered </a:t>
            </a:r>
            <a:r>
              <a:rPr lang="en-US" spc="-75" dirty="0"/>
              <a:t>as </a:t>
            </a:r>
            <a:r>
              <a:rPr lang="en-US" spc="-530" dirty="0"/>
              <a:t>a  </a:t>
            </a:r>
            <a:r>
              <a:rPr lang="en-US" spc="-5" dirty="0"/>
              <a:t>thick </a:t>
            </a:r>
            <a:r>
              <a:rPr lang="en-US" spc="-15" dirty="0"/>
              <a:t>horizontal </a:t>
            </a:r>
            <a:r>
              <a:rPr lang="en-US" spc="-40" dirty="0"/>
              <a:t>or </a:t>
            </a:r>
            <a:r>
              <a:rPr lang="en-US" spc="-35" dirty="0"/>
              <a:t>vertical</a:t>
            </a:r>
            <a:r>
              <a:rPr lang="en-US" spc="-110" dirty="0"/>
              <a:t> </a:t>
            </a:r>
            <a:r>
              <a:rPr lang="en-US" spc="-25" dirty="0"/>
              <a:t>line</a:t>
            </a:r>
          </a:p>
          <a:p>
            <a:pPr marL="562610" marR="266065" indent="-286385">
              <a:lnSpc>
                <a:spcPct val="130000"/>
              </a:lnSpc>
              <a:spcBef>
                <a:spcPts val="675"/>
              </a:spcBef>
              <a:buClr>
                <a:srgbClr val="0AD0D9"/>
              </a:buClr>
              <a:buSzPct val="94642"/>
              <a:buFont typeface="Arial"/>
              <a:buChar char=""/>
              <a:tabLst>
                <a:tab pos="563245" algn="l"/>
              </a:tabLst>
            </a:pPr>
            <a:r>
              <a:rPr lang="en-US" dirty="0"/>
              <a:t>. The actions are executed concurrently, although they can also be executed one by one. The important thing is that all the parallel edges be performed before they unite</a:t>
            </a:r>
            <a:endParaRPr lang="en-US" spc="-25" dirty="0"/>
          </a:p>
        </p:txBody>
      </p:sp>
      <p:pic>
        <p:nvPicPr>
          <p:cNvPr id="9" name="Picture 8">
            <a:extLst>
              <a:ext uri="{FF2B5EF4-FFF2-40B4-BE49-F238E27FC236}">
                <a16:creationId xmlns:a16="http://schemas.microsoft.com/office/drawing/2014/main" id="{7BDACCE2-1690-41FB-9D1E-B116FAF72DEF}"/>
              </a:ext>
            </a:extLst>
          </p:cNvPr>
          <p:cNvPicPr>
            <a:picLocks noChangeAspect="1"/>
          </p:cNvPicPr>
          <p:nvPr/>
        </p:nvPicPr>
        <p:blipFill>
          <a:blip r:embed="rId2"/>
          <a:stretch>
            <a:fillRect/>
          </a:stretch>
        </p:blipFill>
        <p:spPr>
          <a:xfrm>
            <a:off x="444500" y="4343400"/>
            <a:ext cx="4127500" cy="1913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118A9A59-2334-4FAB-8ACA-5099FE692D6D}"/>
              </a:ext>
            </a:extLst>
          </p:cNvPr>
          <p:cNvPicPr>
            <a:picLocks noChangeAspect="1"/>
          </p:cNvPicPr>
          <p:nvPr/>
        </p:nvPicPr>
        <p:blipFill>
          <a:blip r:embed="rId3"/>
          <a:stretch>
            <a:fillRect/>
          </a:stretch>
        </p:blipFill>
        <p:spPr>
          <a:xfrm>
            <a:off x="4756150" y="4343401"/>
            <a:ext cx="4256503" cy="1917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25905" y="2116900"/>
            <a:ext cx="6328410" cy="3269615"/>
          </a:xfrm>
          <a:prstGeom prst="rect">
            <a:avLst/>
          </a:prstGeom>
        </p:spPr>
        <p:txBody>
          <a:bodyPr vert="horz" wrap="square" lIns="0" tIns="85725" rIns="0" bIns="0" rtlCol="0">
            <a:spAutoFit/>
          </a:bodyPr>
          <a:lstStyle/>
          <a:p>
            <a:pPr marL="299085" indent="-286385">
              <a:lnSpc>
                <a:spcPct val="100000"/>
              </a:lnSpc>
              <a:spcBef>
                <a:spcPts val="675"/>
              </a:spcBef>
              <a:buClr>
                <a:srgbClr val="0AD0D9"/>
              </a:buClr>
              <a:buSzPct val="93750"/>
              <a:buFont typeface="Arial"/>
              <a:buChar char=""/>
              <a:tabLst>
                <a:tab pos="299720" algn="l"/>
              </a:tabLst>
            </a:pPr>
            <a:r>
              <a:rPr sz="2400" spc="5" dirty="0">
                <a:latin typeface="Georgia"/>
                <a:cs typeface="Georgia"/>
              </a:rPr>
              <a:t>A </a:t>
            </a:r>
            <a:r>
              <a:rPr sz="2400" spc="-35" dirty="0">
                <a:latin typeface="Georgia"/>
                <a:cs typeface="Georgia"/>
              </a:rPr>
              <a:t>fork </a:t>
            </a:r>
            <a:r>
              <a:rPr sz="2400" spc="-60" dirty="0">
                <a:latin typeface="Georgia"/>
                <a:cs typeface="Georgia"/>
              </a:rPr>
              <a:t>may have </a:t>
            </a:r>
            <a:r>
              <a:rPr sz="2400" spc="-15" dirty="0">
                <a:latin typeface="Georgia"/>
                <a:cs typeface="Georgia"/>
              </a:rPr>
              <a:t>one </a:t>
            </a:r>
            <a:r>
              <a:rPr sz="2400" spc="-25" dirty="0">
                <a:latin typeface="Georgia"/>
                <a:cs typeface="Georgia"/>
              </a:rPr>
              <a:t>incoming </a:t>
            </a:r>
            <a:r>
              <a:rPr sz="2400" spc="-35" dirty="0">
                <a:latin typeface="Georgia"/>
                <a:cs typeface="Georgia"/>
              </a:rPr>
              <a:t>transitions</a:t>
            </a:r>
            <a:r>
              <a:rPr sz="2400" spc="-90" dirty="0">
                <a:latin typeface="Georgia"/>
                <a:cs typeface="Georgia"/>
              </a:rPr>
              <a:t> </a:t>
            </a:r>
            <a:r>
              <a:rPr sz="2400" spc="-135" dirty="0">
                <a:latin typeface="Georgia"/>
                <a:cs typeface="Georgia"/>
              </a:rPr>
              <a:t>and</a:t>
            </a:r>
            <a:endParaRPr sz="2400">
              <a:latin typeface="Georgia"/>
              <a:cs typeface="Georgia"/>
            </a:endParaRPr>
          </a:p>
          <a:p>
            <a:pPr marL="299085">
              <a:lnSpc>
                <a:spcPct val="100000"/>
              </a:lnSpc>
              <a:spcBef>
                <a:spcPts val="580"/>
              </a:spcBef>
            </a:pPr>
            <a:r>
              <a:rPr sz="2400" spc="-25" dirty="0">
                <a:latin typeface="Georgia"/>
                <a:cs typeface="Georgia"/>
              </a:rPr>
              <a:t>two </a:t>
            </a:r>
            <a:r>
              <a:rPr sz="2400" spc="-30" dirty="0">
                <a:latin typeface="Georgia"/>
                <a:cs typeface="Georgia"/>
              </a:rPr>
              <a:t>or </a:t>
            </a:r>
            <a:r>
              <a:rPr sz="2400" spc="-40" dirty="0">
                <a:latin typeface="Georgia"/>
                <a:cs typeface="Georgia"/>
              </a:rPr>
              <a:t>more </a:t>
            </a:r>
            <a:r>
              <a:rPr sz="2400" spc="-15" dirty="0">
                <a:latin typeface="Georgia"/>
                <a:cs typeface="Georgia"/>
              </a:rPr>
              <a:t>outgoing</a:t>
            </a:r>
            <a:r>
              <a:rPr sz="2400" spc="-135" dirty="0">
                <a:latin typeface="Georgia"/>
                <a:cs typeface="Georgia"/>
              </a:rPr>
              <a:t> </a:t>
            </a:r>
            <a:r>
              <a:rPr sz="2400" spc="-35" dirty="0">
                <a:latin typeface="Georgia"/>
                <a:cs typeface="Georgia"/>
              </a:rPr>
              <a:t>transitions</a:t>
            </a:r>
            <a:endParaRPr sz="2400">
              <a:latin typeface="Georgia"/>
              <a:cs typeface="Georgia"/>
            </a:endParaRPr>
          </a:p>
          <a:p>
            <a:pPr marL="698500" marR="193040" lvl="1" indent="-228600">
              <a:lnSpc>
                <a:spcPct val="120000"/>
              </a:lnSpc>
              <a:spcBef>
                <a:spcPts val="540"/>
              </a:spcBef>
              <a:buClr>
                <a:srgbClr val="0E6EC5"/>
              </a:buClr>
              <a:buSzPct val="85000"/>
              <a:buFont typeface="Arial"/>
              <a:buChar char=""/>
              <a:tabLst>
                <a:tab pos="698500" algn="l"/>
              </a:tabLst>
            </a:pPr>
            <a:r>
              <a:rPr sz="2000" spc="-10" dirty="0">
                <a:latin typeface="Georgia"/>
                <a:cs typeface="Georgia"/>
              </a:rPr>
              <a:t>each </a:t>
            </a:r>
            <a:r>
              <a:rPr sz="2000" spc="-25" dirty="0">
                <a:latin typeface="Georgia"/>
                <a:cs typeface="Georgia"/>
              </a:rPr>
              <a:t>transition </a:t>
            </a:r>
            <a:r>
              <a:rPr sz="2000" spc="-35" dirty="0">
                <a:latin typeface="Georgia"/>
                <a:cs typeface="Georgia"/>
              </a:rPr>
              <a:t>represents an </a:t>
            </a:r>
            <a:r>
              <a:rPr sz="2000" spc="-15" dirty="0">
                <a:latin typeface="Georgia"/>
                <a:cs typeface="Georgia"/>
              </a:rPr>
              <a:t>independent </a:t>
            </a:r>
            <a:r>
              <a:rPr sz="2000" spc="15" dirty="0">
                <a:latin typeface="Georgia"/>
                <a:cs typeface="Georgia"/>
              </a:rPr>
              <a:t>flow </a:t>
            </a:r>
            <a:r>
              <a:rPr sz="2000" spc="-315" dirty="0">
                <a:latin typeface="Georgia"/>
                <a:cs typeface="Georgia"/>
              </a:rPr>
              <a:t>of  </a:t>
            </a:r>
            <a:r>
              <a:rPr sz="2000" spc="-20" dirty="0">
                <a:latin typeface="Georgia"/>
                <a:cs typeface="Georgia"/>
              </a:rPr>
              <a:t>control</a:t>
            </a:r>
            <a:endParaRPr sz="2000">
              <a:latin typeface="Georgia"/>
              <a:cs typeface="Georgia"/>
            </a:endParaRPr>
          </a:p>
          <a:p>
            <a:pPr marL="698500" marR="582930" lvl="1" indent="-228600">
              <a:lnSpc>
                <a:spcPct val="120000"/>
              </a:lnSpc>
              <a:spcBef>
                <a:spcPts val="484"/>
              </a:spcBef>
              <a:buClr>
                <a:srgbClr val="0E6EC5"/>
              </a:buClr>
              <a:buSzPct val="85000"/>
              <a:buFont typeface="Arial"/>
              <a:buChar char=""/>
              <a:tabLst>
                <a:tab pos="698500" algn="l"/>
              </a:tabLst>
            </a:pPr>
            <a:r>
              <a:rPr sz="2000" spc="-35" dirty="0">
                <a:latin typeface="Georgia"/>
                <a:cs typeface="Georgia"/>
              </a:rPr>
              <a:t>conceptually, </a:t>
            </a:r>
            <a:r>
              <a:rPr sz="2000" spc="-5" dirty="0">
                <a:latin typeface="Georgia"/>
                <a:cs typeface="Georgia"/>
              </a:rPr>
              <a:t>the </a:t>
            </a:r>
            <a:r>
              <a:rPr sz="2000" spc="-20" dirty="0">
                <a:latin typeface="Georgia"/>
                <a:cs typeface="Georgia"/>
              </a:rPr>
              <a:t>activities </a:t>
            </a:r>
            <a:r>
              <a:rPr sz="2000" spc="-15" dirty="0">
                <a:latin typeface="Georgia"/>
                <a:cs typeface="Georgia"/>
              </a:rPr>
              <a:t>of </a:t>
            </a:r>
            <a:r>
              <a:rPr sz="2000" spc="-10" dirty="0">
                <a:latin typeface="Georgia"/>
                <a:cs typeface="Georgia"/>
              </a:rPr>
              <a:t>each </a:t>
            </a:r>
            <a:r>
              <a:rPr sz="2000" spc="-15" dirty="0">
                <a:latin typeface="Georgia"/>
                <a:cs typeface="Georgia"/>
              </a:rPr>
              <a:t>of </a:t>
            </a:r>
            <a:r>
              <a:rPr sz="2000" spc="-45" dirty="0">
                <a:latin typeface="Georgia"/>
                <a:cs typeface="Georgia"/>
              </a:rPr>
              <a:t>outgoing  </a:t>
            </a:r>
            <a:r>
              <a:rPr sz="2000" spc="-30" dirty="0">
                <a:latin typeface="Georgia"/>
                <a:cs typeface="Georgia"/>
              </a:rPr>
              <a:t>transitions </a:t>
            </a:r>
            <a:r>
              <a:rPr sz="2000" spc="-45" dirty="0">
                <a:latin typeface="Georgia"/>
                <a:cs typeface="Georgia"/>
              </a:rPr>
              <a:t>are</a:t>
            </a:r>
            <a:r>
              <a:rPr sz="2000" spc="-175" dirty="0">
                <a:latin typeface="Georgia"/>
                <a:cs typeface="Georgia"/>
              </a:rPr>
              <a:t> </a:t>
            </a:r>
            <a:r>
              <a:rPr sz="2000" spc="-20" dirty="0">
                <a:latin typeface="Georgia"/>
                <a:cs typeface="Georgia"/>
              </a:rPr>
              <a:t>concurrent</a:t>
            </a:r>
            <a:endParaRPr sz="2000">
              <a:latin typeface="Georgia"/>
              <a:cs typeface="Georgia"/>
            </a:endParaRPr>
          </a:p>
          <a:p>
            <a:pPr marL="927100" lvl="2" indent="-247015">
              <a:lnSpc>
                <a:spcPct val="100000"/>
              </a:lnSpc>
              <a:spcBef>
                <a:spcPts val="894"/>
              </a:spcBef>
              <a:buClr>
                <a:srgbClr val="009DD9"/>
              </a:buClr>
              <a:buSzPct val="69444"/>
              <a:buFont typeface="Arial"/>
              <a:buChar char=""/>
              <a:tabLst>
                <a:tab pos="926465" algn="l"/>
                <a:tab pos="927100" algn="l"/>
              </a:tabLst>
            </a:pPr>
            <a:r>
              <a:rPr sz="1800" spc="-15" dirty="0">
                <a:latin typeface="Georgia"/>
                <a:cs typeface="Georgia"/>
              </a:rPr>
              <a:t>either </a:t>
            </a:r>
            <a:r>
              <a:rPr sz="1800" spc="-20" dirty="0">
                <a:latin typeface="Georgia"/>
                <a:cs typeface="Georgia"/>
              </a:rPr>
              <a:t>truly concurrent </a:t>
            </a:r>
            <a:r>
              <a:rPr sz="1800" spc="-15" dirty="0">
                <a:latin typeface="Georgia"/>
                <a:cs typeface="Georgia"/>
              </a:rPr>
              <a:t>(multiple</a:t>
            </a:r>
            <a:r>
              <a:rPr sz="1800" spc="-165" dirty="0">
                <a:latin typeface="Georgia"/>
                <a:cs typeface="Georgia"/>
              </a:rPr>
              <a:t> </a:t>
            </a:r>
            <a:r>
              <a:rPr sz="1800" spc="-25" dirty="0">
                <a:latin typeface="Georgia"/>
                <a:cs typeface="Georgia"/>
              </a:rPr>
              <a:t>nodes)</a:t>
            </a:r>
            <a:endParaRPr sz="1800">
              <a:latin typeface="Georgia"/>
              <a:cs typeface="Georgia"/>
            </a:endParaRPr>
          </a:p>
          <a:p>
            <a:pPr marL="927100" lvl="2" indent="-247015">
              <a:lnSpc>
                <a:spcPct val="100000"/>
              </a:lnSpc>
              <a:spcBef>
                <a:spcPts val="865"/>
              </a:spcBef>
              <a:buClr>
                <a:srgbClr val="009DD9"/>
              </a:buClr>
              <a:buSzPct val="69444"/>
              <a:buFont typeface="Arial"/>
              <a:buChar char=""/>
              <a:tabLst>
                <a:tab pos="926465" algn="l"/>
                <a:tab pos="927100" algn="l"/>
              </a:tabLst>
            </a:pPr>
            <a:r>
              <a:rPr sz="1800" spc="-25" dirty="0">
                <a:latin typeface="Georgia"/>
                <a:cs typeface="Georgia"/>
              </a:rPr>
              <a:t>or </a:t>
            </a:r>
            <a:r>
              <a:rPr sz="1800" spc="-20" dirty="0">
                <a:latin typeface="Georgia"/>
                <a:cs typeface="Georgia"/>
              </a:rPr>
              <a:t>sequential </a:t>
            </a:r>
            <a:r>
              <a:rPr sz="1800" spc="-25" dirty="0">
                <a:latin typeface="Georgia"/>
                <a:cs typeface="Georgia"/>
              </a:rPr>
              <a:t>yet </a:t>
            </a:r>
            <a:r>
              <a:rPr sz="1800" spc="-35" dirty="0">
                <a:latin typeface="Georgia"/>
                <a:cs typeface="Georgia"/>
              </a:rPr>
              <a:t>interleaved </a:t>
            </a:r>
            <a:r>
              <a:rPr sz="1800" spc="-15" dirty="0">
                <a:latin typeface="Georgia"/>
                <a:cs typeface="Georgia"/>
              </a:rPr>
              <a:t>(one</a:t>
            </a:r>
            <a:r>
              <a:rPr sz="1800" spc="-45" dirty="0">
                <a:latin typeface="Georgia"/>
                <a:cs typeface="Georgia"/>
              </a:rPr>
              <a:t> </a:t>
            </a:r>
            <a:r>
              <a:rPr sz="1800" spc="-15" dirty="0">
                <a:latin typeface="Georgia"/>
                <a:cs typeface="Georgia"/>
              </a:rPr>
              <a:t>node)</a:t>
            </a:r>
            <a:endParaRPr sz="1800">
              <a:latin typeface="Georgia"/>
              <a:cs typeface="Georgia"/>
            </a:endParaRPr>
          </a:p>
        </p:txBody>
      </p:sp>
      <p:sp>
        <p:nvSpPr>
          <p:cNvPr id="8" name="object 8"/>
          <p:cNvSpPr txBox="1">
            <a:spLocks noGrp="1"/>
          </p:cNvSpPr>
          <p:nvPr>
            <p:ph type="title"/>
          </p:nvPr>
        </p:nvSpPr>
        <p:spPr>
          <a:xfrm>
            <a:off x="444500" y="616661"/>
            <a:ext cx="768350" cy="514350"/>
          </a:xfrm>
          <a:prstGeom prst="rect">
            <a:avLst/>
          </a:prstGeom>
        </p:spPr>
        <p:txBody>
          <a:bodyPr vert="horz" wrap="square" lIns="0" tIns="13335" rIns="0" bIns="0" rtlCol="0">
            <a:spAutoFit/>
          </a:bodyPr>
          <a:lstStyle/>
          <a:p>
            <a:pPr marL="12700">
              <a:lnSpc>
                <a:spcPct val="100000"/>
              </a:lnSpc>
              <a:spcBef>
                <a:spcPts val="105"/>
              </a:spcBef>
            </a:pPr>
            <a:r>
              <a:rPr sz="3200" b="1" spc="-520" dirty="0">
                <a:latin typeface="Arial"/>
                <a:cs typeface="Arial"/>
              </a:rPr>
              <a:t>F</a:t>
            </a:r>
            <a:r>
              <a:rPr sz="3200" b="1" spc="-195" dirty="0">
                <a:latin typeface="Arial"/>
                <a:cs typeface="Arial"/>
              </a:rPr>
              <a:t>ork</a:t>
            </a:r>
            <a:endParaRPr sz="32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25905" y="2107719"/>
            <a:ext cx="6316345" cy="3428365"/>
          </a:xfrm>
          <a:prstGeom prst="rect">
            <a:avLst/>
          </a:prstGeom>
        </p:spPr>
        <p:txBody>
          <a:bodyPr vert="horz" wrap="square" lIns="0" tIns="122555" rIns="0" bIns="0" rtlCol="0">
            <a:spAutoFit/>
          </a:bodyPr>
          <a:lstStyle/>
          <a:p>
            <a:pPr marL="299085" indent="-286385">
              <a:lnSpc>
                <a:spcPct val="100000"/>
              </a:lnSpc>
              <a:spcBef>
                <a:spcPts val="965"/>
              </a:spcBef>
              <a:buClr>
                <a:srgbClr val="0AD0D9"/>
              </a:buClr>
              <a:buSzPct val="93750"/>
              <a:buFont typeface="Arial"/>
              <a:buChar char=""/>
              <a:tabLst>
                <a:tab pos="299720" algn="l"/>
              </a:tabLst>
            </a:pPr>
            <a:r>
              <a:rPr sz="2400" spc="5" dirty="0">
                <a:latin typeface="Georgia"/>
                <a:cs typeface="Georgia"/>
              </a:rPr>
              <a:t>A </a:t>
            </a:r>
            <a:r>
              <a:rPr sz="2400" spc="-30" dirty="0">
                <a:latin typeface="Georgia"/>
                <a:cs typeface="Georgia"/>
              </a:rPr>
              <a:t>join </a:t>
            </a:r>
            <a:r>
              <a:rPr sz="2400" spc="-60" dirty="0">
                <a:latin typeface="Georgia"/>
                <a:cs typeface="Georgia"/>
              </a:rPr>
              <a:t>may have </a:t>
            </a:r>
            <a:r>
              <a:rPr sz="2400" spc="-20" dirty="0">
                <a:latin typeface="Georgia"/>
                <a:cs typeface="Georgia"/>
              </a:rPr>
              <a:t>two </a:t>
            </a:r>
            <a:r>
              <a:rPr sz="2400" spc="-30" dirty="0">
                <a:latin typeface="Georgia"/>
                <a:cs typeface="Georgia"/>
              </a:rPr>
              <a:t>or </a:t>
            </a:r>
            <a:r>
              <a:rPr sz="2400" spc="-40" dirty="0">
                <a:latin typeface="Georgia"/>
                <a:cs typeface="Georgia"/>
              </a:rPr>
              <a:t>more</a:t>
            </a:r>
            <a:r>
              <a:rPr sz="2400" spc="-150" dirty="0">
                <a:latin typeface="Georgia"/>
                <a:cs typeface="Georgia"/>
              </a:rPr>
              <a:t> </a:t>
            </a:r>
            <a:r>
              <a:rPr sz="2400" spc="-25" dirty="0">
                <a:latin typeface="Georgia"/>
                <a:cs typeface="Georgia"/>
              </a:rPr>
              <a:t>incoming</a:t>
            </a:r>
            <a:endParaRPr sz="2400">
              <a:latin typeface="Georgia"/>
              <a:cs typeface="Georgia"/>
            </a:endParaRPr>
          </a:p>
          <a:p>
            <a:pPr marL="299085">
              <a:lnSpc>
                <a:spcPct val="100000"/>
              </a:lnSpc>
              <a:spcBef>
                <a:spcPts val="865"/>
              </a:spcBef>
            </a:pPr>
            <a:r>
              <a:rPr sz="2400" spc="-35" dirty="0">
                <a:latin typeface="Georgia"/>
                <a:cs typeface="Georgia"/>
              </a:rPr>
              <a:t>transitions and </a:t>
            </a:r>
            <a:r>
              <a:rPr sz="2400" spc="-15" dirty="0">
                <a:latin typeface="Georgia"/>
                <a:cs typeface="Georgia"/>
              </a:rPr>
              <a:t>one outgoing</a:t>
            </a:r>
            <a:r>
              <a:rPr sz="2400" spc="-114" dirty="0">
                <a:latin typeface="Georgia"/>
                <a:cs typeface="Georgia"/>
              </a:rPr>
              <a:t> </a:t>
            </a:r>
            <a:r>
              <a:rPr sz="2400" spc="-30" dirty="0">
                <a:latin typeface="Georgia"/>
                <a:cs typeface="Georgia"/>
              </a:rPr>
              <a:t>transition</a:t>
            </a:r>
            <a:endParaRPr sz="2400">
              <a:latin typeface="Georgia"/>
              <a:cs typeface="Georgia"/>
            </a:endParaRPr>
          </a:p>
          <a:p>
            <a:pPr marL="698500" marR="5080" lvl="1" indent="-228600">
              <a:lnSpc>
                <a:spcPct val="130100"/>
              </a:lnSpc>
              <a:spcBef>
                <a:spcPts val="555"/>
              </a:spcBef>
              <a:buClr>
                <a:srgbClr val="0E6EC5"/>
              </a:buClr>
              <a:buSzPct val="85000"/>
              <a:buFont typeface="Arial"/>
              <a:buChar char=""/>
              <a:tabLst>
                <a:tab pos="698500" algn="l"/>
              </a:tabLst>
            </a:pPr>
            <a:r>
              <a:rPr sz="2000" spc="-35" dirty="0">
                <a:latin typeface="Georgia"/>
                <a:cs typeface="Georgia"/>
              </a:rPr>
              <a:t>above </a:t>
            </a:r>
            <a:r>
              <a:rPr sz="2000" spc="-5" dirty="0">
                <a:latin typeface="Georgia"/>
                <a:cs typeface="Georgia"/>
              </a:rPr>
              <a:t>the </a:t>
            </a:r>
            <a:r>
              <a:rPr sz="2000" spc="-30" dirty="0">
                <a:latin typeface="Georgia"/>
                <a:cs typeface="Georgia"/>
              </a:rPr>
              <a:t>join, </a:t>
            </a:r>
            <a:r>
              <a:rPr sz="2000" spc="-5" dirty="0">
                <a:latin typeface="Georgia"/>
                <a:cs typeface="Georgia"/>
              </a:rPr>
              <a:t>the </a:t>
            </a:r>
            <a:r>
              <a:rPr sz="2000" spc="-20" dirty="0">
                <a:latin typeface="Georgia"/>
                <a:cs typeface="Georgia"/>
              </a:rPr>
              <a:t>activities </a:t>
            </a:r>
            <a:r>
              <a:rPr sz="2000" spc="-25" dirty="0">
                <a:latin typeface="Georgia"/>
                <a:cs typeface="Georgia"/>
              </a:rPr>
              <a:t>associated </a:t>
            </a:r>
            <a:r>
              <a:rPr sz="2000" spc="-10" dirty="0">
                <a:latin typeface="Georgia"/>
                <a:cs typeface="Georgia"/>
              </a:rPr>
              <a:t>with each </a:t>
            </a:r>
            <a:r>
              <a:rPr sz="2000" spc="-295" dirty="0">
                <a:latin typeface="Georgia"/>
                <a:cs typeface="Georgia"/>
              </a:rPr>
              <a:t>of  </a:t>
            </a:r>
            <a:r>
              <a:rPr sz="2000" spc="-15" dirty="0">
                <a:latin typeface="Georgia"/>
                <a:cs typeface="Georgia"/>
              </a:rPr>
              <a:t>these </a:t>
            </a:r>
            <a:r>
              <a:rPr sz="2000" spc="-25" dirty="0">
                <a:latin typeface="Georgia"/>
                <a:cs typeface="Georgia"/>
              </a:rPr>
              <a:t>paths </a:t>
            </a:r>
            <a:r>
              <a:rPr sz="2000" spc="-20" dirty="0">
                <a:latin typeface="Georgia"/>
                <a:cs typeface="Georgia"/>
              </a:rPr>
              <a:t>continues in</a:t>
            </a:r>
            <a:r>
              <a:rPr sz="2000" spc="-175" dirty="0">
                <a:latin typeface="Georgia"/>
                <a:cs typeface="Georgia"/>
              </a:rPr>
              <a:t> </a:t>
            </a:r>
            <a:r>
              <a:rPr sz="2000" spc="-35" dirty="0">
                <a:latin typeface="Georgia"/>
                <a:cs typeface="Georgia"/>
              </a:rPr>
              <a:t>parallel</a:t>
            </a:r>
            <a:endParaRPr sz="2000">
              <a:latin typeface="Georgia"/>
              <a:cs typeface="Georgia"/>
            </a:endParaRPr>
          </a:p>
          <a:p>
            <a:pPr marL="698500" lvl="1" indent="-228600">
              <a:lnSpc>
                <a:spcPct val="100000"/>
              </a:lnSpc>
              <a:spcBef>
                <a:spcPts val="1200"/>
              </a:spcBef>
              <a:buClr>
                <a:srgbClr val="0E6EC5"/>
              </a:buClr>
              <a:buSzPct val="85000"/>
              <a:buFont typeface="Arial"/>
              <a:buChar char=""/>
              <a:tabLst>
                <a:tab pos="698500" algn="l"/>
              </a:tabLst>
            </a:pPr>
            <a:r>
              <a:rPr sz="2000" spc="-15" dirty="0">
                <a:latin typeface="Georgia"/>
                <a:cs typeface="Georgia"/>
              </a:rPr>
              <a:t>at </a:t>
            </a:r>
            <a:r>
              <a:rPr sz="2000" spc="-5" dirty="0">
                <a:latin typeface="Georgia"/>
                <a:cs typeface="Georgia"/>
              </a:rPr>
              <a:t>the </a:t>
            </a:r>
            <a:r>
              <a:rPr sz="2000" spc="-30" dirty="0">
                <a:latin typeface="Georgia"/>
                <a:cs typeface="Georgia"/>
              </a:rPr>
              <a:t>join, </a:t>
            </a:r>
            <a:r>
              <a:rPr sz="2000" spc="-5" dirty="0">
                <a:latin typeface="Georgia"/>
                <a:cs typeface="Georgia"/>
              </a:rPr>
              <a:t>the </a:t>
            </a:r>
            <a:r>
              <a:rPr sz="2000" spc="-20" dirty="0">
                <a:latin typeface="Georgia"/>
                <a:cs typeface="Georgia"/>
              </a:rPr>
              <a:t>concurrent </a:t>
            </a:r>
            <a:r>
              <a:rPr sz="2000" dirty="0">
                <a:latin typeface="Georgia"/>
                <a:cs typeface="Georgia"/>
              </a:rPr>
              <a:t>flows</a:t>
            </a:r>
            <a:r>
              <a:rPr sz="2000" spc="-295" dirty="0">
                <a:latin typeface="Georgia"/>
                <a:cs typeface="Georgia"/>
              </a:rPr>
              <a:t> </a:t>
            </a:r>
            <a:r>
              <a:rPr sz="2000" spc="-15" dirty="0">
                <a:latin typeface="Georgia"/>
                <a:cs typeface="Georgia"/>
              </a:rPr>
              <a:t>synchronize</a:t>
            </a:r>
            <a:endParaRPr sz="2000">
              <a:latin typeface="Georgia"/>
              <a:cs typeface="Georgia"/>
            </a:endParaRPr>
          </a:p>
          <a:p>
            <a:pPr marL="927100" marR="236854" indent="-247015" algn="just">
              <a:lnSpc>
                <a:spcPct val="130000"/>
              </a:lnSpc>
              <a:spcBef>
                <a:spcPts val="475"/>
              </a:spcBef>
            </a:pPr>
            <a:r>
              <a:rPr sz="1250" spc="-320" dirty="0">
                <a:solidFill>
                  <a:srgbClr val="009DD9"/>
                </a:solidFill>
                <a:latin typeface="Arial"/>
                <a:cs typeface="Arial"/>
              </a:rPr>
              <a:t> </a:t>
            </a:r>
            <a:r>
              <a:rPr sz="1800" spc="-15" dirty="0">
                <a:latin typeface="Georgia"/>
                <a:cs typeface="Georgia"/>
              </a:rPr>
              <a:t>each </a:t>
            </a:r>
            <a:r>
              <a:rPr sz="1800" spc="-30" dirty="0">
                <a:latin typeface="Georgia"/>
                <a:cs typeface="Georgia"/>
              </a:rPr>
              <a:t>waits </a:t>
            </a:r>
            <a:r>
              <a:rPr sz="1800" spc="-15" dirty="0">
                <a:latin typeface="Georgia"/>
                <a:cs typeface="Georgia"/>
              </a:rPr>
              <a:t>until </a:t>
            </a:r>
            <a:r>
              <a:rPr sz="1800" spc="-25" dirty="0">
                <a:latin typeface="Georgia"/>
                <a:cs typeface="Georgia"/>
              </a:rPr>
              <a:t>all </a:t>
            </a:r>
            <a:r>
              <a:rPr sz="1800" spc="-20" dirty="0">
                <a:latin typeface="Georgia"/>
                <a:cs typeface="Georgia"/>
              </a:rPr>
              <a:t>incoming </a:t>
            </a:r>
            <a:r>
              <a:rPr sz="1800" dirty="0">
                <a:latin typeface="Georgia"/>
                <a:cs typeface="Georgia"/>
              </a:rPr>
              <a:t>flows </a:t>
            </a:r>
            <a:r>
              <a:rPr sz="1800" spc="-50" dirty="0">
                <a:latin typeface="Georgia"/>
                <a:cs typeface="Georgia"/>
              </a:rPr>
              <a:t>have </a:t>
            </a:r>
            <a:r>
              <a:rPr sz="1800" spc="-20" dirty="0">
                <a:latin typeface="Georgia"/>
                <a:cs typeface="Georgia"/>
              </a:rPr>
              <a:t>reached </a:t>
            </a:r>
            <a:r>
              <a:rPr sz="1800" dirty="0">
                <a:latin typeface="Georgia"/>
                <a:cs typeface="Georgia"/>
              </a:rPr>
              <a:t>the  </a:t>
            </a:r>
            <a:r>
              <a:rPr sz="1800" spc="-30" dirty="0">
                <a:latin typeface="Georgia"/>
                <a:cs typeface="Georgia"/>
              </a:rPr>
              <a:t>join, </a:t>
            </a:r>
            <a:r>
              <a:rPr sz="1800" spc="-15" dirty="0">
                <a:latin typeface="Georgia"/>
                <a:cs typeface="Georgia"/>
              </a:rPr>
              <a:t>at </a:t>
            </a:r>
            <a:r>
              <a:rPr sz="1800" spc="-10" dirty="0">
                <a:latin typeface="Georgia"/>
                <a:cs typeface="Georgia"/>
              </a:rPr>
              <a:t>which </a:t>
            </a:r>
            <a:r>
              <a:rPr sz="1800" spc="-15" dirty="0">
                <a:latin typeface="Georgia"/>
                <a:cs typeface="Georgia"/>
              </a:rPr>
              <a:t>point </a:t>
            </a:r>
            <a:r>
              <a:rPr sz="1800" spc="-10" dirty="0">
                <a:latin typeface="Georgia"/>
                <a:cs typeface="Georgia"/>
              </a:rPr>
              <a:t>one </a:t>
            </a:r>
            <a:r>
              <a:rPr sz="1800" spc="10" dirty="0">
                <a:latin typeface="Georgia"/>
                <a:cs typeface="Georgia"/>
              </a:rPr>
              <a:t>flow </a:t>
            </a:r>
            <a:r>
              <a:rPr sz="1800" spc="-15" dirty="0">
                <a:latin typeface="Georgia"/>
                <a:cs typeface="Georgia"/>
              </a:rPr>
              <a:t>of </a:t>
            </a:r>
            <a:r>
              <a:rPr sz="1800" spc="-20" dirty="0">
                <a:latin typeface="Georgia"/>
                <a:cs typeface="Georgia"/>
              </a:rPr>
              <a:t>control continues</a:t>
            </a:r>
            <a:r>
              <a:rPr sz="1800" spc="-225" dirty="0">
                <a:latin typeface="Georgia"/>
                <a:cs typeface="Georgia"/>
              </a:rPr>
              <a:t> </a:t>
            </a:r>
            <a:r>
              <a:rPr sz="1800" spc="-10" dirty="0">
                <a:latin typeface="Georgia"/>
                <a:cs typeface="Georgia"/>
              </a:rPr>
              <a:t>on  </a:t>
            </a:r>
            <a:r>
              <a:rPr sz="1800" spc="-20" dirty="0">
                <a:latin typeface="Georgia"/>
                <a:cs typeface="Georgia"/>
              </a:rPr>
              <a:t>below </a:t>
            </a:r>
            <a:r>
              <a:rPr sz="1800" dirty="0">
                <a:latin typeface="Georgia"/>
                <a:cs typeface="Georgia"/>
              </a:rPr>
              <a:t>the</a:t>
            </a:r>
            <a:r>
              <a:rPr sz="1800" spc="-80" dirty="0">
                <a:latin typeface="Georgia"/>
                <a:cs typeface="Georgia"/>
              </a:rPr>
              <a:t> </a:t>
            </a:r>
            <a:r>
              <a:rPr sz="1800" spc="-25" dirty="0">
                <a:latin typeface="Georgia"/>
                <a:cs typeface="Georgia"/>
              </a:rPr>
              <a:t>join</a:t>
            </a:r>
            <a:endParaRPr sz="1800">
              <a:latin typeface="Georgia"/>
              <a:cs typeface="Georgia"/>
            </a:endParaRPr>
          </a:p>
        </p:txBody>
      </p:sp>
      <p:sp>
        <p:nvSpPr>
          <p:cNvPr id="8" name="object 8"/>
          <p:cNvSpPr txBox="1">
            <a:spLocks noGrp="1"/>
          </p:cNvSpPr>
          <p:nvPr>
            <p:ph type="title"/>
          </p:nvPr>
        </p:nvSpPr>
        <p:spPr>
          <a:xfrm>
            <a:off x="444500" y="616661"/>
            <a:ext cx="697865" cy="514350"/>
          </a:xfrm>
          <a:prstGeom prst="rect">
            <a:avLst/>
          </a:prstGeom>
        </p:spPr>
        <p:txBody>
          <a:bodyPr vert="horz" wrap="square" lIns="0" tIns="13335" rIns="0" bIns="0" rtlCol="0">
            <a:spAutoFit/>
          </a:bodyPr>
          <a:lstStyle/>
          <a:p>
            <a:pPr marL="12700">
              <a:lnSpc>
                <a:spcPct val="100000"/>
              </a:lnSpc>
              <a:spcBef>
                <a:spcPts val="105"/>
              </a:spcBef>
            </a:pPr>
            <a:r>
              <a:rPr sz="3200" b="1" spc="-330" dirty="0">
                <a:latin typeface="Arial"/>
                <a:cs typeface="Arial"/>
              </a:rPr>
              <a:t>Join</a:t>
            </a:r>
            <a:endParaRPr sz="32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488645"/>
            <a:ext cx="7731759" cy="635000"/>
          </a:xfrm>
          <a:prstGeom prst="rect">
            <a:avLst/>
          </a:prstGeom>
        </p:spPr>
        <p:txBody>
          <a:bodyPr vert="horz" wrap="square" lIns="0" tIns="12065" rIns="0" bIns="0" rtlCol="0">
            <a:spAutoFit/>
          </a:bodyPr>
          <a:lstStyle/>
          <a:p>
            <a:pPr marL="12700">
              <a:lnSpc>
                <a:spcPct val="100000"/>
              </a:lnSpc>
              <a:spcBef>
                <a:spcPts val="95"/>
              </a:spcBef>
            </a:pPr>
            <a:r>
              <a:rPr sz="4000" spc="-190" dirty="0"/>
              <a:t>Parallel </a:t>
            </a:r>
            <a:r>
              <a:rPr sz="4000" spc="-95" dirty="0"/>
              <a:t>Activities: </a:t>
            </a:r>
            <a:r>
              <a:rPr sz="4000" spc="-200" dirty="0"/>
              <a:t>Forking </a:t>
            </a:r>
            <a:r>
              <a:rPr sz="4000" spc="-190" dirty="0"/>
              <a:t>and</a:t>
            </a:r>
            <a:r>
              <a:rPr sz="4000" spc="-395" dirty="0"/>
              <a:t> </a:t>
            </a:r>
            <a:r>
              <a:rPr sz="4000" spc="-204" dirty="0"/>
              <a:t>Joining</a:t>
            </a:r>
            <a:endParaRPr sz="4000" dirty="0"/>
          </a:p>
        </p:txBody>
      </p:sp>
      <p:sp>
        <p:nvSpPr>
          <p:cNvPr id="8" name="object 8"/>
          <p:cNvSpPr/>
          <p:nvPr/>
        </p:nvSpPr>
        <p:spPr>
          <a:xfrm>
            <a:off x="2133600" y="1295400"/>
            <a:ext cx="4572000" cy="52197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7F25-2D93-4990-8913-6C7D1C3F7EBB}"/>
              </a:ext>
            </a:extLst>
          </p:cNvPr>
          <p:cNvSpPr>
            <a:spLocks noGrp="1"/>
          </p:cNvSpPr>
          <p:nvPr>
            <p:ph type="title"/>
          </p:nvPr>
        </p:nvSpPr>
        <p:spPr/>
        <p:txBody>
          <a:bodyPr/>
          <a:lstStyle/>
          <a:p>
            <a:r>
              <a:rPr lang="en-US" dirty="0"/>
              <a:t>Merge</a:t>
            </a:r>
            <a:endParaRPr lang="x-none" dirty="0"/>
          </a:p>
        </p:txBody>
      </p:sp>
      <p:pic>
        <p:nvPicPr>
          <p:cNvPr id="5" name="Content Placeholder 4">
            <a:extLst>
              <a:ext uri="{FF2B5EF4-FFF2-40B4-BE49-F238E27FC236}">
                <a16:creationId xmlns:a16="http://schemas.microsoft.com/office/drawing/2014/main" id="{9C2B20D8-6E80-4004-B49D-D366DF3D72F8}"/>
              </a:ext>
            </a:extLst>
          </p:cNvPr>
          <p:cNvPicPr>
            <a:picLocks noGrp="1" noChangeAspect="1"/>
          </p:cNvPicPr>
          <p:nvPr>
            <p:ph idx="1"/>
          </p:nvPr>
        </p:nvPicPr>
        <p:blipFill>
          <a:blip r:embed="rId2"/>
          <a:stretch>
            <a:fillRect/>
          </a:stretch>
        </p:blipFill>
        <p:spPr>
          <a:xfrm>
            <a:off x="762000" y="3886200"/>
            <a:ext cx="7886700" cy="3264772"/>
          </a:xfrm>
        </p:spPr>
      </p:pic>
      <p:sp>
        <p:nvSpPr>
          <p:cNvPr id="6" name="TextBox 5">
            <a:extLst>
              <a:ext uri="{FF2B5EF4-FFF2-40B4-BE49-F238E27FC236}">
                <a16:creationId xmlns:a16="http://schemas.microsoft.com/office/drawing/2014/main" id="{8F575FC5-774E-4884-AE08-E384A89B37BF}"/>
              </a:ext>
            </a:extLst>
          </p:cNvPr>
          <p:cNvSpPr txBox="1"/>
          <p:nvPr/>
        </p:nvSpPr>
        <p:spPr>
          <a:xfrm flipH="1">
            <a:off x="762000" y="1721326"/>
            <a:ext cx="7269481" cy="2308324"/>
          </a:xfrm>
          <a:prstGeom prst="rect">
            <a:avLst/>
          </a:prstGeom>
          <a:noFill/>
        </p:spPr>
        <p:txBody>
          <a:bodyPr wrap="square" rtlCol="0">
            <a:spAutoFit/>
          </a:bodyPr>
          <a:lstStyle/>
          <a:p>
            <a:r>
              <a:rPr lang="en-US" dirty="0"/>
              <a:t>Two activities are merged with condition and only one activity flows forward</a:t>
            </a:r>
          </a:p>
          <a:p>
            <a:r>
              <a:rPr lang="en-US" dirty="0"/>
              <a:t>Rejoins mutually exclusive execution path(activities that can not happen concurrently)</a:t>
            </a:r>
          </a:p>
          <a:p>
            <a:r>
              <a:rPr lang="en-US" b="1" dirty="0"/>
              <a:t>Merge node</a:t>
            </a:r>
            <a:r>
              <a:rPr lang="en-US" dirty="0"/>
              <a:t> is a control node that brings together multiple incoming </a:t>
            </a:r>
            <a:r>
              <a:rPr lang="en-US" b="1" dirty="0"/>
              <a:t>alternate flows</a:t>
            </a:r>
            <a:r>
              <a:rPr lang="en-US" dirty="0"/>
              <a:t> to accept single outgoing flow. There is no joining of tokens. Merge </a:t>
            </a:r>
            <a:r>
              <a:rPr lang="en-US" b="1" dirty="0"/>
              <a:t>should not</a:t>
            </a:r>
            <a:r>
              <a:rPr lang="en-US" dirty="0"/>
              <a:t> be used to synchronize </a:t>
            </a:r>
            <a:r>
              <a:rPr lang="en-US" b="1" dirty="0"/>
              <a:t>concurrent flows</a:t>
            </a:r>
            <a:r>
              <a:rPr lang="en-US" dirty="0"/>
              <a:t>.</a:t>
            </a:r>
          </a:p>
          <a:p>
            <a:endParaRPr lang="x-none" dirty="0"/>
          </a:p>
        </p:txBody>
      </p:sp>
    </p:spTree>
    <p:extLst>
      <p:ext uri="{BB962C8B-B14F-4D97-AF65-F5344CB8AC3E}">
        <p14:creationId xmlns:p14="http://schemas.microsoft.com/office/powerpoint/2010/main" val="95619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example, if a decision is used after a fork, the two flows coming out of the decision need to be merged into one before going to a join; otherwise, the join will wait for </a:t>
            </a:r>
            <a:r>
              <a:rPr lang="en-US" b="1" dirty="0"/>
              <a:t>both</a:t>
            </a:r>
            <a:r>
              <a:rPr lang="en-US" dirty="0"/>
              <a:t> flows, only one of which will arrive.</a:t>
            </a:r>
          </a:p>
          <a:p>
            <a:endParaRPr lang="en-US" dirty="0"/>
          </a:p>
        </p:txBody>
      </p:sp>
      <p:pic>
        <p:nvPicPr>
          <p:cNvPr id="4" name="Picture 3"/>
          <p:cNvPicPr>
            <a:picLocks noChangeAspect="1"/>
          </p:cNvPicPr>
          <p:nvPr/>
        </p:nvPicPr>
        <p:blipFill>
          <a:blip r:embed="rId3"/>
          <a:stretch>
            <a:fillRect/>
          </a:stretch>
        </p:blipFill>
        <p:spPr>
          <a:xfrm>
            <a:off x="852487" y="2971800"/>
            <a:ext cx="7439025" cy="3571875"/>
          </a:xfrm>
          <a:prstGeom prst="rect">
            <a:avLst/>
          </a:prstGeom>
        </p:spPr>
      </p:pic>
    </p:spTree>
    <p:extLst>
      <p:ext uri="{BB962C8B-B14F-4D97-AF65-F5344CB8AC3E}">
        <p14:creationId xmlns:p14="http://schemas.microsoft.com/office/powerpoint/2010/main" val="57670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 Quick Recall…</a:t>
            </a:r>
          </a:p>
        </p:txBody>
      </p:sp>
      <p:sp>
        <p:nvSpPr>
          <p:cNvPr id="3" name="Content Placeholder 2"/>
          <p:cNvSpPr>
            <a:spLocks noGrp="1"/>
          </p:cNvSpPr>
          <p:nvPr>
            <p:ph idx="1"/>
          </p:nvPr>
        </p:nvSpPr>
        <p:spPr/>
        <p:txBody>
          <a:bodyPr/>
          <a:lstStyle/>
          <a:p>
            <a:r>
              <a:rPr lang="en-US" sz="2000" b="1" dirty="0">
                <a:solidFill>
                  <a:srgbClr val="3D4752"/>
                </a:solidFill>
                <a:latin typeface="-apple-system"/>
              </a:rPr>
              <a:t>Behavioral UML diagrams, </a:t>
            </a:r>
            <a:r>
              <a:rPr lang="en-US" sz="2000" dirty="0">
                <a:solidFill>
                  <a:srgbClr val="3D4752"/>
                </a:solidFill>
                <a:latin typeface="-apple-system"/>
              </a:rPr>
              <a:t>These UML diagrams visualize how the system behaves and interacts with itself and with users, other systems, and other entities.(What must happen in a system)</a:t>
            </a:r>
          </a:p>
          <a:p>
            <a:endParaRPr lang="en-US" sz="2000" dirty="0">
              <a:solidFill>
                <a:srgbClr val="3D4752"/>
              </a:solidFill>
              <a:latin typeface="-apple-system"/>
            </a:endParaRPr>
          </a:p>
          <a:p>
            <a:endParaRPr lang="en-US" sz="2000" dirty="0">
              <a:solidFill>
                <a:srgbClr val="3D4752"/>
              </a:solidFill>
              <a:latin typeface="-apple-system"/>
            </a:endParaRPr>
          </a:p>
          <a:p>
            <a:r>
              <a:rPr lang="en-US" sz="2000" b="1" dirty="0">
                <a:solidFill>
                  <a:srgbClr val="3D4752"/>
                </a:solidFill>
                <a:latin typeface="-apple-system"/>
              </a:rPr>
              <a:t>Structural UML diagrams, </a:t>
            </a:r>
            <a:r>
              <a:rPr lang="en-US" sz="2000" dirty="0">
                <a:solidFill>
                  <a:srgbClr val="3D4752"/>
                </a:solidFill>
                <a:latin typeface="-apple-system"/>
              </a:rPr>
              <a:t>as the name would suggest, show how the system is structured, including the classes, objects, packages, components, etc. in the system and the relationships between those elements.(What is contained in a system)</a:t>
            </a:r>
            <a:endParaRPr lang="en-US" sz="2000" dirty="0"/>
          </a:p>
          <a:p>
            <a:endParaRPr lang="en-US" dirty="0"/>
          </a:p>
        </p:txBody>
      </p:sp>
    </p:spTree>
    <p:extLst>
      <p:ext uri="{BB962C8B-B14F-4D97-AF65-F5344CB8AC3E}">
        <p14:creationId xmlns:p14="http://schemas.microsoft.com/office/powerpoint/2010/main" val="2479503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7C75C26-568C-4011-AACB-E00AF241C9FF}"/>
              </a:ext>
            </a:extLst>
          </p:cNvPr>
          <p:cNvPicPr>
            <a:picLocks noGrp="1" noChangeAspect="1"/>
          </p:cNvPicPr>
          <p:nvPr>
            <p:ph idx="1"/>
          </p:nvPr>
        </p:nvPicPr>
        <p:blipFill>
          <a:blip r:embed="rId2"/>
          <a:stretch>
            <a:fillRect/>
          </a:stretch>
        </p:blipFill>
        <p:spPr>
          <a:xfrm>
            <a:off x="482600" y="1384300"/>
            <a:ext cx="8178799" cy="4089399"/>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8518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C0616-E9EC-4817-B15C-EA37BDA176B2}"/>
              </a:ext>
            </a:extLst>
          </p:cNvPr>
          <p:cNvSpPr>
            <a:spLocks noGrp="1"/>
          </p:cNvSpPr>
          <p:nvPr>
            <p:ph type="title"/>
          </p:nvPr>
        </p:nvSpPr>
        <p:spPr/>
        <p:txBody>
          <a:bodyPr/>
          <a:lstStyle/>
          <a:p>
            <a:endParaRPr lang="x-none" dirty="0"/>
          </a:p>
        </p:txBody>
      </p:sp>
      <p:pic>
        <p:nvPicPr>
          <p:cNvPr id="5" name="Content Placeholder 4">
            <a:extLst>
              <a:ext uri="{FF2B5EF4-FFF2-40B4-BE49-F238E27FC236}">
                <a16:creationId xmlns:a16="http://schemas.microsoft.com/office/drawing/2014/main" id="{DFA71B9C-9A2A-43CB-8BEB-C5F3B7F04F37}"/>
              </a:ext>
            </a:extLst>
          </p:cNvPr>
          <p:cNvPicPr>
            <a:picLocks noGrp="1" noChangeAspect="1"/>
          </p:cNvPicPr>
          <p:nvPr>
            <p:ph idx="1"/>
          </p:nvPr>
        </p:nvPicPr>
        <p:blipFill>
          <a:blip r:embed="rId3"/>
          <a:stretch>
            <a:fillRect/>
          </a:stretch>
        </p:blipFill>
        <p:spPr>
          <a:xfrm>
            <a:off x="0" y="1690690"/>
            <a:ext cx="9220200" cy="5167310"/>
          </a:xfrm>
        </p:spPr>
      </p:pic>
    </p:spTree>
    <p:extLst>
      <p:ext uri="{BB962C8B-B14F-4D97-AF65-F5344CB8AC3E}">
        <p14:creationId xmlns:p14="http://schemas.microsoft.com/office/powerpoint/2010/main" val="3945761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C117C81-EEF6-494B-B3E5-96A3E44E6B0E}"/>
              </a:ext>
            </a:extLst>
          </p:cNvPr>
          <p:cNvPicPr>
            <a:picLocks noGrp="1" noChangeAspect="1"/>
          </p:cNvPicPr>
          <p:nvPr>
            <p:ph idx="1"/>
          </p:nvPr>
        </p:nvPicPr>
        <p:blipFill>
          <a:blip r:embed="rId2"/>
          <a:stretch>
            <a:fillRect/>
          </a:stretch>
        </p:blipFill>
        <p:spPr>
          <a:xfrm>
            <a:off x="-76200" y="781114"/>
            <a:ext cx="9220200" cy="607688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418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BC04-00D1-BA84-0EFD-7DBF6514C20D}"/>
              </a:ext>
            </a:extLst>
          </p:cNvPr>
          <p:cNvSpPr>
            <a:spLocks noGrp="1"/>
          </p:cNvSpPr>
          <p:nvPr>
            <p:ph type="title"/>
          </p:nvPr>
        </p:nvSpPr>
        <p:spPr/>
        <p:txBody>
          <a:bodyPr/>
          <a:lstStyle/>
          <a:p>
            <a:r>
              <a:rPr lang="en-US" b="1" dirty="0"/>
              <a:t>How to show that an activity is expanded in another activity diagram?</a:t>
            </a:r>
            <a:endParaRPr lang="en-PK" b="1" dirty="0"/>
          </a:p>
        </p:txBody>
      </p:sp>
      <p:sp>
        <p:nvSpPr>
          <p:cNvPr id="3" name="Content Placeholder 2">
            <a:extLst>
              <a:ext uri="{FF2B5EF4-FFF2-40B4-BE49-F238E27FC236}">
                <a16:creationId xmlns:a16="http://schemas.microsoft.com/office/drawing/2014/main" id="{28CCE41D-A5C5-F866-2486-33A4D11F138D}"/>
              </a:ext>
            </a:extLst>
          </p:cNvPr>
          <p:cNvSpPr>
            <a:spLocks noGrp="1"/>
          </p:cNvSpPr>
          <p:nvPr>
            <p:ph idx="1"/>
          </p:nvPr>
        </p:nvSpPr>
        <p:spPr/>
        <p:txBody>
          <a:bodyPr/>
          <a:lstStyle/>
          <a:p>
            <a:r>
              <a:rPr lang="en-US" dirty="0"/>
              <a:t>using the rake symbol. </a:t>
            </a:r>
            <a:endParaRPr lang="en-PK" dirty="0"/>
          </a:p>
        </p:txBody>
      </p:sp>
      <p:pic>
        <p:nvPicPr>
          <p:cNvPr id="5" name="Picture 4">
            <a:extLst>
              <a:ext uri="{FF2B5EF4-FFF2-40B4-BE49-F238E27FC236}">
                <a16:creationId xmlns:a16="http://schemas.microsoft.com/office/drawing/2014/main" id="{020F8A4A-76E5-0AF8-155E-760902A11378}"/>
              </a:ext>
            </a:extLst>
          </p:cNvPr>
          <p:cNvPicPr>
            <a:picLocks noChangeAspect="1"/>
          </p:cNvPicPr>
          <p:nvPr/>
        </p:nvPicPr>
        <p:blipFill>
          <a:blip r:embed="rId2"/>
          <a:stretch>
            <a:fillRect/>
          </a:stretch>
        </p:blipFill>
        <p:spPr>
          <a:xfrm>
            <a:off x="3429000" y="1825625"/>
            <a:ext cx="5086350" cy="4351338"/>
          </a:xfrm>
          <a:prstGeom prst="rect">
            <a:avLst/>
          </a:prstGeom>
        </p:spPr>
      </p:pic>
    </p:spTree>
    <p:extLst>
      <p:ext uri="{BB962C8B-B14F-4D97-AF65-F5344CB8AC3E}">
        <p14:creationId xmlns:p14="http://schemas.microsoft.com/office/powerpoint/2010/main" val="601100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628853"/>
            <a:ext cx="7310120" cy="514350"/>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Basic Components in an Activity</a:t>
            </a:r>
            <a:r>
              <a:rPr sz="3200" b="1" spc="-275" dirty="0">
                <a:latin typeface="Times New Roman"/>
                <a:cs typeface="Times New Roman"/>
              </a:rPr>
              <a:t> </a:t>
            </a:r>
            <a:r>
              <a:rPr sz="3200" b="1" dirty="0">
                <a:latin typeface="Times New Roman"/>
                <a:cs typeface="Times New Roman"/>
              </a:rPr>
              <a:t>Diagram</a:t>
            </a:r>
            <a:endParaRPr sz="3200">
              <a:latin typeface="Times New Roman"/>
              <a:cs typeface="Times New Roman"/>
            </a:endParaRPr>
          </a:p>
        </p:txBody>
      </p:sp>
      <p:sp>
        <p:nvSpPr>
          <p:cNvPr id="8" name="object 8"/>
          <p:cNvSpPr txBox="1"/>
          <p:nvPr/>
        </p:nvSpPr>
        <p:spPr>
          <a:xfrm>
            <a:off x="535940" y="1957781"/>
            <a:ext cx="8071484" cy="2698750"/>
          </a:xfrm>
          <a:prstGeom prst="rect">
            <a:avLst/>
          </a:prstGeom>
        </p:spPr>
        <p:txBody>
          <a:bodyPr vert="horz" wrap="square" lIns="0" tIns="12700" rIns="0" bIns="0" rtlCol="0">
            <a:spAutoFit/>
          </a:bodyPr>
          <a:lstStyle/>
          <a:p>
            <a:pPr marL="285115" indent="-272415">
              <a:lnSpc>
                <a:spcPct val="100000"/>
              </a:lnSpc>
              <a:spcBef>
                <a:spcPts val="100"/>
              </a:spcBef>
              <a:buClr>
                <a:srgbClr val="0AD0D9"/>
              </a:buClr>
              <a:buSzPct val="93750"/>
              <a:buFont typeface="Arial"/>
              <a:buChar char=""/>
              <a:tabLst>
                <a:tab pos="285750" algn="l"/>
              </a:tabLst>
            </a:pPr>
            <a:r>
              <a:rPr sz="2400" spc="-10" dirty="0">
                <a:latin typeface="Times New Roman"/>
                <a:cs typeface="Times New Roman"/>
              </a:rPr>
              <a:t>Difference </a:t>
            </a:r>
            <a:r>
              <a:rPr sz="2400" dirty="0">
                <a:latin typeface="Times New Roman"/>
                <a:cs typeface="Times New Roman"/>
              </a:rPr>
              <a:t>between Join and</a:t>
            </a:r>
            <a:r>
              <a:rPr sz="2400" spc="-35" dirty="0">
                <a:latin typeface="Times New Roman"/>
                <a:cs typeface="Times New Roman"/>
              </a:rPr>
              <a:t> </a:t>
            </a:r>
            <a:r>
              <a:rPr sz="2400" spc="-10" dirty="0">
                <a:latin typeface="Times New Roman"/>
                <a:cs typeface="Times New Roman"/>
              </a:rPr>
              <a:t>Merge</a:t>
            </a:r>
            <a:endParaRPr sz="2400">
              <a:latin typeface="Times New Roman"/>
              <a:cs typeface="Times New Roman"/>
            </a:endParaRPr>
          </a:p>
          <a:p>
            <a:pPr>
              <a:lnSpc>
                <a:spcPct val="100000"/>
              </a:lnSpc>
              <a:spcBef>
                <a:spcPts val="40"/>
              </a:spcBef>
              <a:buClr>
                <a:srgbClr val="0AD0D9"/>
              </a:buClr>
              <a:buFont typeface="Arial"/>
              <a:buChar char=""/>
            </a:pPr>
            <a:endParaRPr sz="2900">
              <a:latin typeface="Times New Roman"/>
              <a:cs typeface="Times New Roman"/>
            </a:endParaRPr>
          </a:p>
          <a:p>
            <a:pPr marL="652780" marR="5080" lvl="1" indent="-247015">
              <a:lnSpc>
                <a:spcPct val="100000"/>
              </a:lnSpc>
              <a:buClr>
                <a:srgbClr val="0E6EC5"/>
              </a:buClr>
              <a:buSzPct val="85000"/>
              <a:buFont typeface="Arial"/>
              <a:buChar char=""/>
              <a:tabLst>
                <a:tab pos="653415" algn="l"/>
              </a:tabLst>
            </a:pPr>
            <a:r>
              <a:rPr sz="2000" dirty="0">
                <a:latin typeface="Times New Roman"/>
                <a:cs typeface="Times New Roman"/>
              </a:rPr>
              <a:t>A join is </a:t>
            </a:r>
            <a:r>
              <a:rPr sz="2000" spc="-5" dirty="0">
                <a:latin typeface="Times New Roman"/>
                <a:cs typeface="Times New Roman"/>
              </a:rPr>
              <a:t>different </a:t>
            </a:r>
            <a:r>
              <a:rPr sz="2000" dirty="0">
                <a:latin typeface="Times New Roman"/>
                <a:cs typeface="Times New Roman"/>
              </a:rPr>
              <a:t>from a </a:t>
            </a:r>
            <a:r>
              <a:rPr sz="2000" spc="-10" dirty="0">
                <a:latin typeface="Times New Roman"/>
                <a:cs typeface="Times New Roman"/>
              </a:rPr>
              <a:t>merge </a:t>
            </a:r>
            <a:r>
              <a:rPr sz="2000" spc="-5" dirty="0">
                <a:latin typeface="Times New Roman"/>
                <a:cs typeface="Times New Roman"/>
              </a:rPr>
              <a:t>in that </a:t>
            </a:r>
            <a:r>
              <a:rPr sz="2000" dirty="0">
                <a:latin typeface="Times New Roman"/>
                <a:cs typeface="Times New Roman"/>
              </a:rPr>
              <a:t>the join </a:t>
            </a:r>
            <a:r>
              <a:rPr sz="2000" u="sng" dirty="0">
                <a:uFill>
                  <a:solidFill>
                    <a:srgbClr val="000000"/>
                  </a:solidFill>
                </a:uFill>
                <a:latin typeface="Times New Roman"/>
                <a:cs typeface="Times New Roman"/>
              </a:rPr>
              <a:t>synchronizes two </a:t>
            </a:r>
            <a:r>
              <a:rPr sz="2000" u="sng" spc="-50" dirty="0">
                <a:uFill>
                  <a:solidFill>
                    <a:srgbClr val="000000"/>
                  </a:solidFill>
                </a:uFill>
                <a:latin typeface="Times New Roman"/>
                <a:cs typeface="Times New Roman"/>
              </a:rPr>
              <a:t>inflows </a:t>
            </a:r>
            <a:r>
              <a:rPr sz="2000" spc="-50" dirty="0">
                <a:latin typeface="Times New Roman"/>
                <a:cs typeface="Times New Roman"/>
              </a:rPr>
              <a:t> </a:t>
            </a:r>
            <a:r>
              <a:rPr sz="2000" dirty="0">
                <a:latin typeface="Times New Roman"/>
                <a:cs typeface="Times New Roman"/>
              </a:rPr>
              <a:t>and produces a single </a:t>
            </a:r>
            <a:r>
              <a:rPr sz="2000" spc="-15" dirty="0">
                <a:latin typeface="Times New Roman"/>
                <a:cs typeface="Times New Roman"/>
              </a:rPr>
              <a:t>outflow. </a:t>
            </a:r>
            <a:r>
              <a:rPr sz="2000" dirty="0">
                <a:latin typeface="Times New Roman"/>
                <a:cs typeface="Times New Roman"/>
              </a:rPr>
              <a:t>The outflow from a join cannot execute  until </a:t>
            </a:r>
            <a:r>
              <a:rPr sz="2000" spc="-5" dirty="0">
                <a:latin typeface="Times New Roman"/>
                <a:cs typeface="Times New Roman"/>
              </a:rPr>
              <a:t>all </a:t>
            </a:r>
            <a:r>
              <a:rPr sz="2000" dirty="0">
                <a:latin typeface="Times New Roman"/>
                <a:cs typeface="Times New Roman"/>
              </a:rPr>
              <a:t>inflows have been</a:t>
            </a:r>
            <a:r>
              <a:rPr sz="2000" spc="-110" dirty="0">
                <a:latin typeface="Times New Roman"/>
                <a:cs typeface="Times New Roman"/>
              </a:rPr>
              <a:t> </a:t>
            </a:r>
            <a:r>
              <a:rPr sz="2000" dirty="0">
                <a:latin typeface="Times New Roman"/>
                <a:cs typeface="Times New Roman"/>
              </a:rPr>
              <a:t>received</a:t>
            </a:r>
            <a:endParaRPr sz="2000">
              <a:latin typeface="Times New Roman"/>
              <a:cs typeface="Times New Roman"/>
            </a:endParaRPr>
          </a:p>
          <a:p>
            <a:pPr lvl="1">
              <a:lnSpc>
                <a:spcPct val="100000"/>
              </a:lnSpc>
              <a:spcBef>
                <a:spcPts val="30"/>
              </a:spcBef>
              <a:buClr>
                <a:srgbClr val="0E6EC5"/>
              </a:buClr>
              <a:buFont typeface="Arial"/>
              <a:buChar char=""/>
            </a:pPr>
            <a:endParaRPr sz="2400">
              <a:latin typeface="Times New Roman"/>
              <a:cs typeface="Times New Roman"/>
            </a:endParaRPr>
          </a:p>
          <a:p>
            <a:pPr marL="652780" marR="52069" lvl="1" indent="-247015">
              <a:lnSpc>
                <a:spcPct val="100000"/>
              </a:lnSpc>
              <a:buClr>
                <a:srgbClr val="0E6EC5"/>
              </a:buClr>
              <a:buSzPct val="85000"/>
              <a:buFont typeface="Arial"/>
              <a:buChar char=""/>
              <a:tabLst>
                <a:tab pos="653415" algn="l"/>
              </a:tabLst>
            </a:pPr>
            <a:r>
              <a:rPr sz="2000" dirty="0">
                <a:latin typeface="Times New Roman"/>
                <a:cs typeface="Times New Roman"/>
              </a:rPr>
              <a:t>A </a:t>
            </a:r>
            <a:r>
              <a:rPr sz="2000" spc="-10" dirty="0">
                <a:latin typeface="Times New Roman"/>
                <a:cs typeface="Times New Roman"/>
              </a:rPr>
              <a:t>merge </a:t>
            </a:r>
            <a:r>
              <a:rPr sz="2000" dirty="0">
                <a:latin typeface="Times New Roman"/>
                <a:cs typeface="Times New Roman"/>
              </a:rPr>
              <a:t>passes any control flows straight through </a:t>
            </a:r>
            <a:r>
              <a:rPr sz="2000" spc="-5" dirty="0">
                <a:latin typeface="Times New Roman"/>
                <a:cs typeface="Times New Roman"/>
              </a:rPr>
              <a:t>it. </a:t>
            </a:r>
            <a:r>
              <a:rPr sz="2000" u="sng" dirty="0">
                <a:uFill>
                  <a:solidFill>
                    <a:srgbClr val="000000"/>
                  </a:solidFill>
                </a:uFill>
                <a:latin typeface="Times New Roman"/>
                <a:cs typeface="Times New Roman"/>
              </a:rPr>
              <a:t>When </a:t>
            </a:r>
            <a:r>
              <a:rPr sz="2000" u="sng" spc="-5" dirty="0">
                <a:uFill>
                  <a:solidFill>
                    <a:srgbClr val="000000"/>
                  </a:solidFill>
                </a:uFill>
                <a:latin typeface="Times New Roman"/>
                <a:cs typeface="Times New Roman"/>
              </a:rPr>
              <a:t>all </a:t>
            </a:r>
            <a:r>
              <a:rPr sz="2000" u="sng" spc="-35" dirty="0">
                <a:uFill>
                  <a:solidFill>
                    <a:srgbClr val="000000"/>
                  </a:solidFill>
                </a:uFill>
                <a:latin typeface="Times New Roman"/>
                <a:cs typeface="Times New Roman"/>
              </a:rPr>
              <a:t>incoming  </a:t>
            </a:r>
            <a:r>
              <a:rPr sz="2000" u="sng" dirty="0">
                <a:uFill>
                  <a:solidFill>
                    <a:srgbClr val="000000"/>
                  </a:solidFill>
                </a:uFill>
                <a:latin typeface="Times New Roman"/>
                <a:cs typeface="Times New Roman"/>
              </a:rPr>
              <a:t>flow reach this point then processing</a:t>
            </a:r>
            <a:r>
              <a:rPr sz="2000" u="sng" spc="-130" dirty="0">
                <a:uFill>
                  <a:solidFill>
                    <a:srgbClr val="000000"/>
                  </a:solidFill>
                </a:uFill>
                <a:latin typeface="Times New Roman"/>
                <a:cs typeface="Times New Roman"/>
              </a:rPr>
              <a:t> </a:t>
            </a:r>
            <a:r>
              <a:rPr sz="2000" u="sng" dirty="0">
                <a:uFill>
                  <a:solidFill>
                    <a:srgbClr val="000000"/>
                  </a:solidFill>
                </a:uFill>
                <a:latin typeface="Times New Roman"/>
                <a:cs typeface="Times New Roman"/>
              </a:rPr>
              <a:t>continues</a:t>
            </a:r>
            <a:endParaRPr sz="20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0745-80F6-4EFA-8447-B9FC35B6BEF8}"/>
              </a:ext>
            </a:extLst>
          </p:cNvPr>
          <p:cNvSpPr>
            <a:spLocks noGrp="1"/>
          </p:cNvSpPr>
          <p:nvPr>
            <p:ph type="title"/>
          </p:nvPr>
        </p:nvSpPr>
        <p:spPr/>
        <p:txBody>
          <a:bodyPr/>
          <a:lstStyle/>
          <a:p>
            <a:endParaRPr lang="x-none"/>
          </a:p>
        </p:txBody>
      </p:sp>
      <p:pic>
        <p:nvPicPr>
          <p:cNvPr id="5" name="Content Placeholder 4">
            <a:extLst>
              <a:ext uri="{FF2B5EF4-FFF2-40B4-BE49-F238E27FC236}">
                <a16:creationId xmlns:a16="http://schemas.microsoft.com/office/drawing/2014/main" id="{EEAE4133-41BD-42F9-8766-A21392014C06}"/>
              </a:ext>
            </a:extLst>
          </p:cNvPr>
          <p:cNvPicPr>
            <a:picLocks noGrp="1" noChangeAspect="1"/>
          </p:cNvPicPr>
          <p:nvPr>
            <p:ph idx="1"/>
          </p:nvPr>
        </p:nvPicPr>
        <p:blipFill>
          <a:blip r:embed="rId2"/>
          <a:stretch>
            <a:fillRect/>
          </a:stretch>
        </p:blipFill>
        <p:spPr>
          <a:xfrm>
            <a:off x="0" y="0"/>
            <a:ext cx="9144000" cy="7010400"/>
          </a:xfrm>
        </p:spPr>
      </p:pic>
    </p:spTree>
    <p:extLst>
      <p:ext uri="{BB962C8B-B14F-4D97-AF65-F5344CB8AC3E}">
        <p14:creationId xmlns:p14="http://schemas.microsoft.com/office/powerpoint/2010/main" val="2099618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3B37C2D-DF55-4368-B6BF-1EE5CA4E199F}"/>
              </a:ext>
            </a:extLst>
          </p:cNvPr>
          <p:cNvPicPr>
            <a:picLocks noGrp="1" noChangeAspect="1"/>
          </p:cNvPicPr>
          <p:nvPr>
            <p:ph idx="1"/>
          </p:nvPr>
        </p:nvPicPr>
        <p:blipFill>
          <a:blip r:embed="rId2"/>
          <a:stretch>
            <a:fillRect/>
          </a:stretch>
        </p:blipFill>
        <p:spPr>
          <a:xfrm>
            <a:off x="0" y="152400"/>
            <a:ext cx="9144000" cy="6858000"/>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722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677806E-586A-4544-B305-D654BAA0F3C5}"/>
              </a:ext>
            </a:extLst>
          </p:cNvPr>
          <p:cNvPicPr>
            <a:picLocks noGrp="1" noChangeAspect="1"/>
          </p:cNvPicPr>
          <p:nvPr>
            <p:ph idx="1"/>
          </p:nvPr>
        </p:nvPicPr>
        <p:blipFill>
          <a:blip r:embed="rId2"/>
          <a:stretch>
            <a:fillRect/>
          </a:stretch>
        </p:blipFill>
        <p:spPr>
          <a:xfrm>
            <a:off x="-76199" y="0"/>
            <a:ext cx="9144000" cy="6857999"/>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0248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371600" y="1447801"/>
            <a:ext cx="6486525" cy="4557273"/>
          </a:xfrm>
          <a:prstGeom prst="rect">
            <a:avLst/>
          </a:prstGeom>
        </p:spPr>
        <p:txBody>
          <a:bodyPr vert="horz" wrap="square" lIns="0" tIns="122555" rIns="0" bIns="0" rtlCol="0">
            <a:spAutoFit/>
          </a:bodyPr>
          <a:lstStyle/>
          <a:p>
            <a:pPr marL="299085" indent="-286385">
              <a:lnSpc>
                <a:spcPct val="100000"/>
              </a:lnSpc>
              <a:spcBef>
                <a:spcPts val="965"/>
              </a:spcBef>
              <a:buClr>
                <a:srgbClr val="0AD0D9"/>
              </a:buClr>
              <a:buSzPct val="93750"/>
              <a:buFont typeface="Arial"/>
              <a:buChar char=""/>
              <a:tabLst>
                <a:tab pos="299720" algn="l"/>
              </a:tabLst>
            </a:pPr>
            <a:r>
              <a:rPr lang="en-US" sz="2400" spc="5" dirty="0">
                <a:latin typeface="Georgia"/>
                <a:cs typeface="Georgia"/>
              </a:rPr>
              <a:t>A </a:t>
            </a:r>
            <a:r>
              <a:rPr lang="en-US" sz="2400" spc="5" dirty="0" err="1">
                <a:latin typeface="Georgia"/>
                <a:cs typeface="Georgia"/>
              </a:rPr>
              <a:t>swimlane</a:t>
            </a:r>
            <a:r>
              <a:rPr lang="en-US" sz="2400" spc="5" dirty="0">
                <a:latin typeface="Georgia"/>
                <a:cs typeface="Georgia"/>
              </a:rPr>
              <a:t> delineates who does what in a process.</a:t>
            </a:r>
          </a:p>
          <a:p>
            <a:pPr marL="299085" indent="-286385">
              <a:lnSpc>
                <a:spcPct val="100000"/>
              </a:lnSpc>
              <a:spcBef>
                <a:spcPts val="965"/>
              </a:spcBef>
              <a:buClr>
                <a:srgbClr val="0AD0D9"/>
              </a:buClr>
              <a:buSzPct val="93750"/>
              <a:buFont typeface="Arial"/>
              <a:buChar char=""/>
              <a:tabLst>
                <a:tab pos="299720" algn="l"/>
              </a:tabLst>
            </a:pPr>
            <a:r>
              <a:rPr sz="2400" spc="-114" dirty="0">
                <a:latin typeface="Georgia"/>
                <a:cs typeface="Georgia"/>
              </a:rPr>
              <a:t>To </a:t>
            </a:r>
            <a:r>
              <a:rPr sz="2400" spc="-25" dirty="0">
                <a:latin typeface="Georgia"/>
                <a:cs typeface="Georgia"/>
              </a:rPr>
              <a:t>partition </a:t>
            </a:r>
            <a:r>
              <a:rPr sz="2400" spc="-5" dirty="0">
                <a:latin typeface="Georgia"/>
                <a:cs typeface="Georgia"/>
              </a:rPr>
              <a:t>the </a:t>
            </a:r>
            <a:r>
              <a:rPr sz="2400" spc="-20" dirty="0">
                <a:latin typeface="Georgia"/>
                <a:cs typeface="Georgia"/>
              </a:rPr>
              <a:t>activity </a:t>
            </a:r>
            <a:r>
              <a:rPr sz="2400" spc="-35" dirty="0">
                <a:latin typeface="Georgia"/>
                <a:cs typeface="Georgia"/>
              </a:rPr>
              <a:t>states </a:t>
            </a:r>
            <a:r>
              <a:rPr sz="2400" spc="-10" dirty="0">
                <a:latin typeface="Georgia"/>
                <a:cs typeface="Georgia"/>
              </a:rPr>
              <a:t>on </a:t>
            </a:r>
            <a:r>
              <a:rPr sz="2400" spc="-40" dirty="0">
                <a:latin typeface="Georgia"/>
                <a:cs typeface="Georgia"/>
              </a:rPr>
              <a:t>an </a:t>
            </a:r>
            <a:r>
              <a:rPr sz="2400" spc="-65" dirty="0">
                <a:latin typeface="Georgia"/>
                <a:cs typeface="Georgia"/>
              </a:rPr>
              <a:t>activity  </a:t>
            </a:r>
            <a:r>
              <a:rPr sz="2400" spc="-45" dirty="0">
                <a:latin typeface="Georgia"/>
                <a:cs typeface="Georgia"/>
              </a:rPr>
              <a:t>diagram </a:t>
            </a:r>
            <a:r>
              <a:rPr sz="2400" spc="-20" dirty="0">
                <a:latin typeface="Georgia"/>
                <a:cs typeface="Georgia"/>
              </a:rPr>
              <a:t>into</a:t>
            </a:r>
            <a:r>
              <a:rPr sz="2400" spc="-80" dirty="0">
                <a:latin typeface="Georgia"/>
                <a:cs typeface="Georgia"/>
              </a:rPr>
              <a:t> </a:t>
            </a:r>
            <a:r>
              <a:rPr sz="2400" spc="-35" dirty="0">
                <a:latin typeface="Georgia"/>
                <a:cs typeface="Georgia"/>
              </a:rPr>
              <a:t>groups</a:t>
            </a:r>
            <a:endParaRPr sz="2400" dirty="0">
              <a:latin typeface="Georgia"/>
              <a:cs typeface="Georgia"/>
            </a:endParaRPr>
          </a:p>
          <a:p>
            <a:pPr marL="698500" marR="120014" lvl="1" indent="-228600">
              <a:lnSpc>
                <a:spcPct val="110100"/>
              </a:lnSpc>
              <a:spcBef>
                <a:spcPts val="530"/>
              </a:spcBef>
              <a:buClr>
                <a:srgbClr val="0E6EC5"/>
              </a:buClr>
              <a:buSzPct val="85000"/>
              <a:buFont typeface="Arial"/>
              <a:buChar char=""/>
              <a:tabLst>
                <a:tab pos="698500" algn="l"/>
              </a:tabLst>
            </a:pPr>
            <a:r>
              <a:rPr sz="2000" spc="-10" dirty="0">
                <a:latin typeface="Georgia"/>
                <a:cs typeface="Georgia"/>
              </a:rPr>
              <a:t>each </a:t>
            </a:r>
            <a:r>
              <a:rPr sz="2000" spc="-25" dirty="0">
                <a:latin typeface="Georgia"/>
                <a:cs typeface="Georgia"/>
              </a:rPr>
              <a:t>group representing </a:t>
            </a:r>
            <a:r>
              <a:rPr sz="2000" spc="-5" dirty="0">
                <a:latin typeface="Georgia"/>
                <a:cs typeface="Georgia"/>
              </a:rPr>
              <a:t>the </a:t>
            </a:r>
            <a:r>
              <a:rPr sz="2000" spc="-35" dirty="0">
                <a:latin typeface="Georgia"/>
                <a:cs typeface="Georgia"/>
              </a:rPr>
              <a:t>business </a:t>
            </a:r>
            <a:r>
              <a:rPr sz="2000" spc="-40" dirty="0">
                <a:latin typeface="Georgia"/>
                <a:cs typeface="Georgia"/>
              </a:rPr>
              <a:t>organization  </a:t>
            </a:r>
            <a:r>
              <a:rPr sz="2000" spc="-25" dirty="0">
                <a:latin typeface="Georgia"/>
                <a:cs typeface="Georgia"/>
              </a:rPr>
              <a:t>responsible </a:t>
            </a:r>
            <a:r>
              <a:rPr sz="2000" spc="-30" dirty="0">
                <a:latin typeface="Georgia"/>
                <a:cs typeface="Georgia"/>
              </a:rPr>
              <a:t>for </a:t>
            </a:r>
            <a:r>
              <a:rPr sz="2000" spc="-15" dirty="0">
                <a:latin typeface="Georgia"/>
                <a:cs typeface="Georgia"/>
              </a:rPr>
              <a:t>those</a:t>
            </a:r>
            <a:r>
              <a:rPr sz="2000" spc="-190" dirty="0">
                <a:latin typeface="Georgia"/>
                <a:cs typeface="Georgia"/>
              </a:rPr>
              <a:t> </a:t>
            </a:r>
            <a:r>
              <a:rPr sz="2000" spc="-20" dirty="0">
                <a:latin typeface="Georgia"/>
                <a:cs typeface="Georgia"/>
              </a:rPr>
              <a:t>activities</a:t>
            </a:r>
            <a:endParaRPr sz="2000" dirty="0">
              <a:latin typeface="Georgia"/>
              <a:cs typeface="Georgia"/>
            </a:endParaRPr>
          </a:p>
          <a:p>
            <a:pPr marL="698500" lvl="1" indent="-228600">
              <a:lnSpc>
                <a:spcPct val="100000"/>
              </a:lnSpc>
              <a:spcBef>
                <a:spcPts val="720"/>
              </a:spcBef>
              <a:buClr>
                <a:srgbClr val="0E6EC5"/>
              </a:buClr>
              <a:buSzPct val="85000"/>
              <a:buFont typeface="Arial"/>
              <a:buChar char=""/>
              <a:tabLst>
                <a:tab pos="698500" algn="l"/>
              </a:tabLst>
            </a:pPr>
            <a:r>
              <a:rPr sz="2000" spc="-10" dirty="0">
                <a:latin typeface="Georgia"/>
                <a:cs typeface="Georgia"/>
              </a:rPr>
              <a:t>each </a:t>
            </a:r>
            <a:r>
              <a:rPr sz="2000" spc="-25" dirty="0">
                <a:latin typeface="Georgia"/>
                <a:cs typeface="Georgia"/>
              </a:rPr>
              <a:t>group </a:t>
            </a:r>
            <a:r>
              <a:rPr sz="2000" spc="-40" dirty="0">
                <a:latin typeface="Georgia"/>
                <a:cs typeface="Georgia"/>
              </a:rPr>
              <a:t>is </a:t>
            </a:r>
            <a:r>
              <a:rPr sz="2000" spc="-20" dirty="0">
                <a:latin typeface="Georgia"/>
                <a:cs typeface="Georgia"/>
              </a:rPr>
              <a:t>called </a:t>
            </a:r>
            <a:r>
              <a:rPr sz="2000" spc="-50" dirty="0">
                <a:latin typeface="Georgia"/>
                <a:cs typeface="Georgia"/>
              </a:rPr>
              <a:t>a</a:t>
            </a:r>
            <a:r>
              <a:rPr sz="2000" spc="-204" dirty="0">
                <a:latin typeface="Georgia"/>
                <a:cs typeface="Georgia"/>
              </a:rPr>
              <a:t> </a:t>
            </a:r>
            <a:r>
              <a:rPr sz="2000" spc="-25" dirty="0">
                <a:latin typeface="Georgia"/>
                <a:cs typeface="Georgia"/>
              </a:rPr>
              <a:t>swimlane</a:t>
            </a:r>
            <a:endParaRPr sz="2000" dirty="0">
              <a:latin typeface="Georgia"/>
              <a:cs typeface="Georgia"/>
            </a:endParaRPr>
          </a:p>
          <a:p>
            <a:pPr marL="299085" marR="5080" indent="-286385">
              <a:lnSpc>
                <a:spcPct val="110100"/>
              </a:lnSpc>
              <a:spcBef>
                <a:spcPts val="520"/>
              </a:spcBef>
              <a:buClr>
                <a:srgbClr val="0AD0D9"/>
              </a:buClr>
              <a:buSzPct val="93750"/>
              <a:buFont typeface="Arial"/>
              <a:buChar char=""/>
              <a:tabLst>
                <a:tab pos="299720" algn="l"/>
              </a:tabLst>
            </a:pPr>
            <a:r>
              <a:rPr lang="en-US" sz="2400" spc="-60" dirty="0">
                <a:latin typeface="Georgia"/>
                <a:cs typeface="Georgia"/>
              </a:rPr>
              <a:t>It provides clarity and accountability by placing process steps within the horizontal or vertical “</a:t>
            </a:r>
            <a:r>
              <a:rPr lang="en-US" sz="2400" spc="-60" dirty="0" err="1">
                <a:latin typeface="Georgia"/>
                <a:cs typeface="Georgia"/>
              </a:rPr>
              <a:t>swimlanes</a:t>
            </a:r>
            <a:r>
              <a:rPr lang="en-US" sz="2400" spc="-60" dirty="0">
                <a:latin typeface="Georgia"/>
                <a:cs typeface="Georgia"/>
              </a:rPr>
              <a:t>” of a particular employee, work group or department.</a:t>
            </a:r>
            <a:endParaRPr sz="2400" dirty="0">
              <a:latin typeface="Georgia"/>
              <a:cs typeface="Georgia"/>
            </a:endParaRPr>
          </a:p>
        </p:txBody>
      </p:sp>
      <p:sp>
        <p:nvSpPr>
          <p:cNvPr id="8" name="object 8"/>
          <p:cNvSpPr txBox="1">
            <a:spLocks noGrp="1"/>
          </p:cNvSpPr>
          <p:nvPr>
            <p:ph type="title"/>
          </p:nvPr>
        </p:nvSpPr>
        <p:spPr>
          <a:xfrm>
            <a:off x="444500" y="327101"/>
            <a:ext cx="2851785" cy="788670"/>
          </a:xfrm>
          <a:prstGeom prst="rect">
            <a:avLst/>
          </a:prstGeom>
        </p:spPr>
        <p:txBody>
          <a:bodyPr vert="horz" wrap="square" lIns="0" tIns="13335" rIns="0" bIns="0" rtlCol="0">
            <a:spAutoFit/>
          </a:bodyPr>
          <a:lstStyle/>
          <a:p>
            <a:pPr marL="12700">
              <a:lnSpc>
                <a:spcPct val="100000"/>
              </a:lnSpc>
              <a:spcBef>
                <a:spcPts val="105"/>
              </a:spcBef>
            </a:pPr>
            <a:r>
              <a:rPr sz="5000" b="1" spc="-405" dirty="0">
                <a:latin typeface="Arial"/>
                <a:cs typeface="Arial"/>
              </a:rPr>
              <a:t>Swimlanes</a:t>
            </a:r>
            <a:endParaRPr sz="500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25905" y="2126080"/>
            <a:ext cx="6408420" cy="3464560"/>
          </a:xfrm>
          <a:prstGeom prst="rect">
            <a:avLst/>
          </a:prstGeom>
        </p:spPr>
        <p:txBody>
          <a:bodyPr vert="horz" wrap="square" lIns="0" tIns="49530" rIns="0" bIns="0" rtlCol="0">
            <a:spAutoFit/>
          </a:bodyPr>
          <a:lstStyle/>
          <a:p>
            <a:pPr marL="299085" indent="-286385">
              <a:lnSpc>
                <a:spcPct val="100000"/>
              </a:lnSpc>
              <a:spcBef>
                <a:spcPts val="390"/>
              </a:spcBef>
              <a:buClr>
                <a:srgbClr val="0AD0D9"/>
              </a:buClr>
              <a:buSzPct val="93750"/>
              <a:buFont typeface="Arial"/>
              <a:buChar char=""/>
              <a:tabLst>
                <a:tab pos="299720" algn="l"/>
              </a:tabLst>
            </a:pPr>
            <a:r>
              <a:rPr sz="2400" spc="-60" dirty="0">
                <a:latin typeface="Georgia"/>
                <a:cs typeface="Georgia"/>
              </a:rPr>
              <a:t>Each </a:t>
            </a:r>
            <a:r>
              <a:rPr sz="2400" spc="-35" dirty="0">
                <a:latin typeface="Georgia"/>
                <a:cs typeface="Georgia"/>
              </a:rPr>
              <a:t>swimlane </a:t>
            </a:r>
            <a:r>
              <a:rPr sz="2400" spc="-45" dirty="0">
                <a:latin typeface="Georgia"/>
                <a:cs typeface="Georgia"/>
              </a:rPr>
              <a:t>has </a:t>
            </a:r>
            <a:r>
              <a:rPr sz="2400" spc="-60" dirty="0">
                <a:latin typeface="Georgia"/>
                <a:cs typeface="Georgia"/>
              </a:rPr>
              <a:t>a </a:t>
            </a:r>
            <a:r>
              <a:rPr sz="2400" spc="-35" dirty="0">
                <a:latin typeface="Georgia"/>
                <a:cs typeface="Georgia"/>
              </a:rPr>
              <a:t>name </a:t>
            </a:r>
            <a:r>
              <a:rPr sz="2400" spc="-20" dirty="0">
                <a:latin typeface="Georgia"/>
                <a:cs typeface="Georgia"/>
              </a:rPr>
              <a:t>unique </a:t>
            </a:r>
            <a:r>
              <a:rPr sz="2400" spc="-15" dirty="0">
                <a:latin typeface="Georgia"/>
                <a:cs typeface="Georgia"/>
              </a:rPr>
              <a:t>within</a:t>
            </a:r>
            <a:r>
              <a:rPr sz="2400" spc="-204" dirty="0">
                <a:latin typeface="Georgia"/>
                <a:cs typeface="Georgia"/>
              </a:rPr>
              <a:t> </a:t>
            </a:r>
            <a:r>
              <a:rPr sz="2400" spc="-25" dirty="0">
                <a:latin typeface="Georgia"/>
                <a:cs typeface="Georgia"/>
              </a:rPr>
              <a:t>its</a:t>
            </a:r>
            <a:endParaRPr sz="2400">
              <a:latin typeface="Georgia"/>
              <a:cs typeface="Georgia"/>
            </a:endParaRPr>
          </a:p>
          <a:p>
            <a:pPr marL="299085">
              <a:lnSpc>
                <a:spcPct val="100000"/>
              </a:lnSpc>
              <a:spcBef>
                <a:spcPts val="285"/>
              </a:spcBef>
            </a:pPr>
            <a:r>
              <a:rPr sz="2400" spc="-45" dirty="0">
                <a:latin typeface="Georgia"/>
                <a:cs typeface="Georgia"/>
              </a:rPr>
              <a:t>diagram</a:t>
            </a:r>
            <a:endParaRPr sz="2400">
              <a:latin typeface="Georgia"/>
              <a:cs typeface="Georgia"/>
            </a:endParaRPr>
          </a:p>
          <a:p>
            <a:pPr marL="299085" marR="36195" indent="-286385">
              <a:lnSpc>
                <a:spcPct val="110000"/>
              </a:lnSpc>
              <a:spcBef>
                <a:spcPts val="580"/>
              </a:spcBef>
              <a:buClr>
                <a:srgbClr val="0AD0D9"/>
              </a:buClr>
              <a:buSzPct val="93750"/>
              <a:buFont typeface="Arial"/>
              <a:buChar char=""/>
              <a:tabLst>
                <a:tab pos="299720" algn="l"/>
              </a:tabLst>
            </a:pPr>
            <a:r>
              <a:rPr sz="2400" spc="-60" dirty="0">
                <a:latin typeface="Georgia"/>
                <a:cs typeface="Georgia"/>
              </a:rPr>
              <a:t>Each </a:t>
            </a:r>
            <a:r>
              <a:rPr sz="2400" spc="-35" dirty="0">
                <a:latin typeface="Georgia"/>
                <a:cs typeface="Georgia"/>
              </a:rPr>
              <a:t>swimlane </a:t>
            </a:r>
            <a:r>
              <a:rPr sz="2400" spc="-60" dirty="0">
                <a:latin typeface="Georgia"/>
                <a:cs typeface="Georgia"/>
              </a:rPr>
              <a:t>may </a:t>
            </a:r>
            <a:r>
              <a:rPr sz="2400" spc="-40" dirty="0">
                <a:latin typeface="Georgia"/>
                <a:cs typeface="Georgia"/>
              </a:rPr>
              <a:t>represent </a:t>
            </a:r>
            <a:r>
              <a:rPr sz="2400" spc="-30" dirty="0">
                <a:latin typeface="Georgia"/>
                <a:cs typeface="Georgia"/>
              </a:rPr>
              <a:t>some </a:t>
            </a:r>
            <a:r>
              <a:rPr sz="2400" spc="-85" dirty="0">
                <a:latin typeface="Georgia"/>
                <a:cs typeface="Georgia"/>
              </a:rPr>
              <a:t>real-world  </a:t>
            </a:r>
            <a:r>
              <a:rPr sz="2400" spc="-10" dirty="0">
                <a:latin typeface="Georgia"/>
                <a:cs typeface="Georgia"/>
              </a:rPr>
              <a:t>entity</a:t>
            </a:r>
            <a:endParaRPr sz="2400">
              <a:latin typeface="Georgia"/>
              <a:cs typeface="Georgia"/>
            </a:endParaRPr>
          </a:p>
          <a:p>
            <a:pPr marL="299085" marR="27940" indent="-286385">
              <a:lnSpc>
                <a:spcPct val="110000"/>
              </a:lnSpc>
              <a:spcBef>
                <a:spcPts val="575"/>
              </a:spcBef>
              <a:buClr>
                <a:srgbClr val="0AD0D9"/>
              </a:buClr>
              <a:buSzPct val="93750"/>
              <a:buFont typeface="Arial"/>
              <a:buChar char=""/>
              <a:tabLst>
                <a:tab pos="299720" algn="l"/>
              </a:tabLst>
            </a:pPr>
            <a:r>
              <a:rPr sz="2400" spc="-60" dirty="0">
                <a:latin typeface="Georgia"/>
                <a:cs typeface="Georgia"/>
              </a:rPr>
              <a:t>Each </a:t>
            </a:r>
            <a:r>
              <a:rPr sz="2400" spc="-35" dirty="0">
                <a:latin typeface="Georgia"/>
                <a:cs typeface="Georgia"/>
              </a:rPr>
              <a:t>swimlane </a:t>
            </a:r>
            <a:r>
              <a:rPr sz="2400" spc="-60" dirty="0">
                <a:latin typeface="Georgia"/>
                <a:cs typeface="Georgia"/>
              </a:rPr>
              <a:t>may </a:t>
            </a:r>
            <a:r>
              <a:rPr sz="2400" spc="-15" dirty="0">
                <a:latin typeface="Georgia"/>
                <a:cs typeface="Georgia"/>
              </a:rPr>
              <a:t>be </a:t>
            </a:r>
            <a:r>
              <a:rPr sz="2400" spc="-25" dirty="0">
                <a:latin typeface="Georgia"/>
                <a:cs typeface="Georgia"/>
              </a:rPr>
              <a:t>implemented </a:t>
            </a:r>
            <a:r>
              <a:rPr sz="2400" spc="-35" dirty="0">
                <a:latin typeface="Georgia"/>
                <a:cs typeface="Georgia"/>
              </a:rPr>
              <a:t>by </a:t>
            </a:r>
            <a:r>
              <a:rPr sz="2400" spc="-15" dirty="0">
                <a:latin typeface="Georgia"/>
                <a:cs typeface="Georgia"/>
              </a:rPr>
              <a:t>one </a:t>
            </a:r>
            <a:r>
              <a:rPr sz="2400" spc="-400" dirty="0">
                <a:latin typeface="Georgia"/>
                <a:cs typeface="Georgia"/>
              </a:rPr>
              <a:t>or  </a:t>
            </a:r>
            <a:r>
              <a:rPr sz="2400" spc="-40" dirty="0">
                <a:latin typeface="Georgia"/>
                <a:cs typeface="Georgia"/>
              </a:rPr>
              <a:t>more</a:t>
            </a:r>
            <a:r>
              <a:rPr sz="2400" spc="-105" dirty="0">
                <a:latin typeface="Georgia"/>
                <a:cs typeface="Georgia"/>
              </a:rPr>
              <a:t> </a:t>
            </a:r>
            <a:r>
              <a:rPr sz="2400" spc="-45" dirty="0">
                <a:latin typeface="Georgia"/>
                <a:cs typeface="Georgia"/>
              </a:rPr>
              <a:t>classes</a:t>
            </a:r>
            <a:endParaRPr sz="2400">
              <a:latin typeface="Georgia"/>
              <a:cs typeface="Georgia"/>
            </a:endParaRPr>
          </a:p>
          <a:p>
            <a:pPr marL="299085" marR="5080" indent="-286385">
              <a:lnSpc>
                <a:spcPct val="110100"/>
              </a:lnSpc>
              <a:spcBef>
                <a:spcPts val="575"/>
              </a:spcBef>
              <a:buClr>
                <a:srgbClr val="0AD0D9"/>
              </a:buClr>
              <a:buSzPct val="93750"/>
              <a:buFont typeface="Arial"/>
              <a:buChar char=""/>
              <a:tabLst>
                <a:tab pos="299720" algn="l"/>
              </a:tabLst>
            </a:pPr>
            <a:r>
              <a:rPr sz="2400" spc="-75" dirty="0">
                <a:latin typeface="Georgia"/>
                <a:cs typeface="Georgia"/>
              </a:rPr>
              <a:t>Every </a:t>
            </a:r>
            <a:r>
              <a:rPr sz="2400" spc="-20" dirty="0">
                <a:latin typeface="Georgia"/>
                <a:cs typeface="Georgia"/>
              </a:rPr>
              <a:t>activity </a:t>
            </a:r>
            <a:r>
              <a:rPr sz="2400" spc="-25" dirty="0">
                <a:latin typeface="Georgia"/>
                <a:cs typeface="Georgia"/>
              </a:rPr>
              <a:t>belongs </a:t>
            </a:r>
            <a:r>
              <a:rPr sz="2400" spc="-10" dirty="0">
                <a:latin typeface="Georgia"/>
                <a:cs typeface="Georgia"/>
              </a:rPr>
              <a:t>to </a:t>
            </a:r>
            <a:r>
              <a:rPr sz="2400" spc="-25" dirty="0">
                <a:latin typeface="Georgia"/>
                <a:cs typeface="Georgia"/>
              </a:rPr>
              <a:t>exactly </a:t>
            </a:r>
            <a:r>
              <a:rPr sz="2400" spc="-15" dirty="0">
                <a:latin typeface="Georgia"/>
                <a:cs typeface="Georgia"/>
              </a:rPr>
              <a:t>one </a:t>
            </a:r>
            <a:r>
              <a:rPr sz="2400" spc="-75" dirty="0">
                <a:latin typeface="Georgia"/>
                <a:cs typeface="Georgia"/>
              </a:rPr>
              <a:t>swimlane,  </a:t>
            </a:r>
            <a:r>
              <a:rPr sz="2400" spc="-5" dirty="0">
                <a:latin typeface="Georgia"/>
                <a:cs typeface="Georgia"/>
              </a:rPr>
              <a:t>but </a:t>
            </a:r>
            <a:r>
              <a:rPr sz="2400" spc="-35" dirty="0">
                <a:latin typeface="Georgia"/>
                <a:cs typeface="Georgia"/>
              </a:rPr>
              <a:t>transitions </a:t>
            </a:r>
            <a:r>
              <a:rPr sz="2400" spc="-60" dirty="0">
                <a:latin typeface="Georgia"/>
                <a:cs typeface="Georgia"/>
              </a:rPr>
              <a:t>may </a:t>
            </a:r>
            <a:r>
              <a:rPr sz="2400" spc="-45" dirty="0">
                <a:latin typeface="Georgia"/>
                <a:cs typeface="Georgia"/>
              </a:rPr>
              <a:t>cross</a:t>
            </a:r>
            <a:r>
              <a:rPr sz="2400" spc="-110" dirty="0">
                <a:latin typeface="Georgia"/>
                <a:cs typeface="Georgia"/>
              </a:rPr>
              <a:t> </a:t>
            </a:r>
            <a:r>
              <a:rPr sz="2400" spc="-35" dirty="0">
                <a:latin typeface="Georgia"/>
                <a:cs typeface="Georgia"/>
              </a:rPr>
              <a:t>lanes</a:t>
            </a:r>
            <a:endParaRPr sz="2400">
              <a:latin typeface="Georgia"/>
              <a:cs typeface="Georgia"/>
            </a:endParaRPr>
          </a:p>
        </p:txBody>
      </p:sp>
      <p:sp>
        <p:nvSpPr>
          <p:cNvPr id="8" name="object 8"/>
          <p:cNvSpPr txBox="1">
            <a:spLocks noGrp="1"/>
          </p:cNvSpPr>
          <p:nvPr>
            <p:ph type="title"/>
          </p:nvPr>
        </p:nvSpPr>
        <p:spPr>
          <a:xfrm>
            <a:off x="444500" y="327101"/>
            <a:ext cx="2851785" cy="788670"/>
          </a:xfrm>
          <a:prstGeom prst="rect">
            <a:avLst/>
          </a:prstGeom>
        </p:spPr>
        <p:txBody>
          <a:bodyPr vert="horz" wrap="square" lIns="0" tIns="13335" rIns="0" bIns="0" rtlCol="0">
            <a:spAutoFit/>
          </a:bodyPr>
          <a:lstStyle/>
          <a:p>
            <a:pPr marL="12700">
              <a:lnSpc>
                <a:spcPct val="100000"/>
              </a:lnSpc>
              <a:spcBef>
                <a:spcPts val="105"/>
              </a:spcBef>
            </a:pPr>
            <a:r>
              <a:rPr sz="5000" b="1" spc="-405" dirty="0">
                <a:latin typeface="Arial"/>
                <a:cs typeface="Arial"/>
              </a:rPr>
              <a:t>Swimlanes</a:t>
            </a:r>
            <a:endParaRPr sz="5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503885"/>
            <a:ext cx="6490335"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Times New Roman"/>
                <a:cs typeface="Times New Roman"/>
              </a:rPr>
              <a:t>What </a:t>
            </a:r>
            <a:r>
              <a:rPr sz="4000" b="1" dirty="0">
                <a:latin typeface="Times New Roman"/>
                <a:cs typeface="Times New Roman"/>
              </a:rPr>
              <a:t>is </a:t>
            </a:r>
            <a:r>
              <a:rPr sz="4000" b="1" spc="-5" dirty="0">
                <a:latin typeface="Times New Roman"/>
                <a:cs typeface="Times New Roman"/>
              </a:rPr>
              <a:t>an Activity</a:t>
            </a:r>
            <a:r>
              <a:rPr sz="4000" b="1" spc="-204" dirty="0">
                <a:latin typeface="Times New Roman"/>
                <a:cs typeface="Times New Roman"/>
              </a:rPr>
              <a:t> </a:t>
            </a:r>
            <a:r>
              <a:rPr sz="4000" b="1" spc="-5" dirty="0">
                <a:latin typeface="Times New Roman"/>
                <a:cs typeface="Times New Roman"/>
              </a:rPr>
              <a:t>Diagram?</a:t>
            </a:r>
            <a:endParaRPr sz="4000">
              <a:latin typeface="Times New Roman"/>
              <a:cs typeface="Times New Roman"/>
            </a:endParaRPr>
          </a:p>
        </p:txBody>
      </p:sp>
      <p:sp>
        <p:nvSpPr>
          <p:cNvPr id="8" name="object 8"/>
          <p:cNvSpPr txBox="1"/>
          <p:nvPr/>
        </p:nvSpPr>
        <p:spPr>
          <a:xfrm>
            <a:off x="535940" y="1424685"/>
            <a:ext cx="8065134" cy="4913653"/>
          </a:xfrm>
          <a:prstGeom prst="rect">
            <a:avLst/>
          </a:prstGeom>
        </p:spPr>
        <p:txBody>
          <a:bodyPr vert="horz" wrap="square" lIns="0" tIns="12700" rIns="0" bIns="0" rtlCol="0">
            <a:spAutoFit/>
          </a:bodyPr>
          <a:lstStyle/>
          <a:p>
            <a:pPr marL="299085" indent="-286385">
              <a:lnSpc>
                <a:spcPts val="2735"/>
              </a:lnSpc>
              <a:spcBef>
                <a:spcPts val="100"/>
              </a:spcBef>
              <a:buClr>
                <a:srgbClr val="0AD0D9"/>
              </a:buClr>
              <a:buSzPct val="93750"/>
              <a:buFont typeface="Arial"/>
              <a:buChar char=""/>
              <a:tabLst>
                <a:tab pos="299720" algn="l"/>
              </a:tabLst>
            </a:pPr>
            <a:r>
              <a:rPr sz="2400" spc="-50" dirty="0">
                <a:latin typeface="Georgia"/>
                <a:cs typeface="Georgia"/>
              </a:rPr>
              <a:t>Represent </a:t>
            </a:r>
            <a:r>
              <a:rPr sz="2400" spc="-5" dirty="0">
                <a:latin typeface="Georgia"/>
                <a:cs typeface="Georgia"/>
              </a:rPr>
              <a:t>the </a:t>
            </a:r>
            <a:r>
              <a:rPr sz="2400" u="heavy" spc="-35" dirty="0">
                <a:uFill>
                  <a:solidFill>
                    <a:srgbClr val="000000"/>
                  </a:solidFill>
                </a:uFill>
                <a:latin typeface="Georgia"/>
                <a:cs typeface="Georgia"/>
              </a:rPr>
              <a:t>dynamic (behavioral) </a:t>
            </a:r>
            <a:r>
              <a:rPr sz="2400" u="heavy" spc="-20" dirty="0">
                <a:uFill>
                  <a:solidFill>
                    <a:srgbClr val="000000"/>
                  </a:solidFill>
                </a:uFill>
                <a:latin typeface="Georgia"/>
                <a:cs typeface="Georgia"/>
              </a:rPr>
              <a:t>view</a:t>
            </a:r>
            <a:r>
              <a:rPr sz="2400" spc="-20" dirty="0">
                <a:latin typeface="Georgia"/>
                <a:cs typeface="Georgia"/>
              </a:rPr>
              <a:t> of </a:t>
            </a:r>
            <a:r>
              <a:rPr sz="2400" spc="-60" dirty="0">
                <a:latin typeface="Georgia"/>
                <a:cs typeface="Georgia"/>
              </a:rPr>
              <a:t>a</a:t>
            </a:r>
            <a:r>
              <a:rPr sz="2400" spc="-229" dirty="0">
                <a:latin typeface="Georgia"/>
                <a:cs typeface="Georgia"/>
              </a:rPr>
              <a:t> </a:t>
            </a:r>
            <a:r>
              <a:rPr sz="2400" spc="-45" dirty="0">
                <a:latin typeface="Georgia"/>
                <a:cs typeface="Georgia"/>
              </a:rPr>
              <a:t>system</a:t>
            </a:r>
            <a:endParaRPr sz="2400" dirty="0">
              <a:latin typeface="Georgia"/>
              <a:cs typeface="Georgia"/>
            </a:endParaRPr>
          </a:p>
          <a:p>
            <a:pPr marL="299085" marR="320040" indent="-286385">
              <a:lnSpc>
                <a:spcPct val="90100"/>
              </a:lnSpc>
              <a:spcBef>
                <a:spcPts val="140"/>
              </a:spcBef>
              <a:buClr>
                <a:srgbClr val="0AD0D9"/>
              </a:buClr>
              <a:buSzPct val="93750"/>
              <a:buFont typeface="Arial"/>
              <a:buChar char=""/>
              <a:tabLst>
                <a:tab pos="299720" algn="l"/>
              </a:tabLst>
            </a:pPr>
            <a:r>
              <a:rPr sz="2400" spc="-45" dirty="0">
                <a:latin typeface="Georgia"/>
                <a:cs typeface="Georgia"/>
              </a:rPr>
              <a:t>Used </a:t>
            </a:r>
            <a:r>
              <a:rPr sz="2400" spc="-40" dirty="0">
                <a:latin typeface="Georgia"/>
                <a:cs typeface="Georgia"/>
              </a:rPr>
              <a:t>for </a:t>
            </a:r>
            <a:r>
              <a:rPr sz="2400" u="heavy" spc="-40" dirty="0">
                <a:uFill>
                  <a:solidFill>
                    <a:srgbClr val="000000"/>
                  </a:solidFill>
                </a:uFill>
                <a:latin typeface="Georgia"/>
                <a:cs typeface="Georgia"/>
              </a:rPr>
              <a:t>business </a:t>
            </a:r>
            <a:r>
              <a:rPr sz="2400" u="heavy" spc="-30" dirty="0">
                <a:uFill>
                  <a:solidFill>
                    <a:srgbClr val="000000"/>
                  </a:solidFill>
                </a:uFill>
                <a:latin typeface="Georgia"/>
                <a:cs typeface="Georgia"/>
              </a:rPr>
              <a:t>(transaction)</a:t>
            </a:r>
            <a:r>
              <a:rPr sz="2400" spc="-30" dirty="0">
                <a:latin typeface="Georgia"/>
                <a:cs typeface="Georgia"/>
              </a:rPr>
              <a:t> </a:t>
            </a:r>
            <a:r>
              <a:rPr sz="2400" spc="-45" dirty="0">
                <a:latin typeface="Georgia"/>
                <a:cs typeface="Georgia"/>
              </a:rPr>
              <a:t>process </a:t>
            </a:r>
            <a:r>
              <a:rPr sz="2400" spc="-20" dirty="0">
                <a:latin typeface="Georgia"/>
                <a:cs typeface="Georgia"/>
              </a:rPr>
              <a:t>modeling </a:t>
            </a:r>
            <a:endParaRPr lang="en-US" sz="2400" spc="-20" dirty="0">
              <a:latin typeface="Georgia"/>
              <a:cs typeface="Georgia"/>
            </a:endParaRPr>
          </a:p>
          <a:p>
            <a:pPr marL="299085" marR="320040" indent="-286385">
              <a:lnSpc>
                <a:spcPct val="90100"/>
              </a:lnSpc>
              <a:spcBef>
                <a:spcPts val="140"/>
              </a:spcBef>
              <a:buClr>
                <a:srgbClr val="0AD0D9"/>
              </a:buClr>
              <a:buSzPct val="93750"/>
              <a:buFont typeface="Arial"/>
              <a:buChar char=""/>
              <a:tabLst>
                <a:tab pos="299720" algn="l"/>
              </a:tabLst>
            </a:pPr>
            <a:r>
              <a:rPr sz="2400" spc="-45" dirty="0">
                <a:latin typeface="Georgia"/>
                <a:cs typeface="Georgia"/>
              </a:rPr>
              <a:t>Used </a:t>
            </a:r>
            <a:r>
              <a:rPr sz="2400" spc="-10" dirty="0">
                <a:latin typeface="Georgia"/>
                <a:cs typeface="Georgia"/>
              </a:rPr>
              <a:t>to </a:t>
            </a:r>
            <a:r>
              <a:rPr sz="2400" u="heavy" spc="-40" dirty="0">
                <a:uFill>
                  <a:solidFill>
                    <a:srgbClr val="000000"/>
                  </a:solidFill>
                </a:uFill>
                <a:latin typeface="Georgia"/>
                <a:cs typeface="Georgia"/>
              </a:rPr>
              <a:t>represent </a:t>
            </a:r>
            <a:r>
              <a:rPr sz="2400" u="heavy" spc="15" dirty="0">
                <a:uFill>
                  <a:solidFill>
                    <a:srgbClr val="000000"/>
                  </a:solidFill>
                </a:uFill>
                <a:latin typeface="Georgia"/>
                <a:cs typeface="Georgia"/>
              </a:rPr>
              <a:t>flow </a:t>
            </a:r>
            <a:r>
              <a:rPr sz="2400" u="heavy" spc="-45" dirty="0">
                <a:uFill>
                  <a:solidFill>
                    <a:srgbClr val="000000"/>
                  </a:solidFill>
                </a:uFill>
                <a:latin typeface="Georgia"/>
                <a:cs typeface="Georgia"/>
              </a:rPr>
              <a:t>across </a:t>
            </a:r>
            <a:r>
              <a:rPr sz="2400" u="heavy" spc="-35" dirty="0">
                <a:uFill>
                  <a:solidFill>
                    <a:srgbClr val="000000"/>
                  </a:solidFill>
                </a:uFill>
                <a:latin typeface="Georgia"/>
                <a:cs typeface="Georgia"/>
              </a:rPr>
              <a:t>use </a:t>
            </a:r>
            <a:r>
              <a:rPr sz="2400" u="heavy" spc="-45" dirty="0">
                <a:uFill>
                  <a:solidFill>
                    <a:srgbClr val="000000"/>
                  </a:solidFill>
                </a:uFill>
                <a:latin typeface="Georgia"/>
                <a:cs typeface="Georgia"/>
              </a:rPr>
              <a:t>cases</a:t>
            </a:r>
            <a:r>
              <a:rPr sz="2400" spc="-45" dirty="0">
                <a:latin typeface="Georgia"/>
                <a:cs typeface="Georgia"/>
              </a:rPr>
              <a:t> </a:t>
            </a:r>
            <a:r>
              <a:rPr sz="2400" spc="-30" dirty="0">
                <a:latin typeface="Georgia"/>
                <a:cs typeface="Georgia"/>
              </a:rPr>
              <a:t>or </a:t>
            </a:r>
            <a:r>
              <a:rPr sz="2400" spc="-15" dirty="0">
                <a:latin typeface="Georgia"/>
                <a:cs typeface="Georgia"/>
              </a:rPr>
              <a:t>within</a:t>
            </a:r>
            <a:r>
              <a:rPr sz="2400" spc="-415" dirty="0">
                <a:latin typeface="Georgia"/>
                <a:cs typeface="Georgia"/>
              </a:rPr>
              <a:t> </a:t>
            </a:r>
            <a:r>
              <a:rPr sz="2400" spc="-60" dirty="0">
                <a:latin typeface="Georgia"/>
                <a:cs typeface="Georgia"/>
              </a:rPr>
              <a:t>a </a:t>
            </a:r>
            <a:r>
              <a:rPr sz="2400" spc="-35" dirty="0">
                <a:latin typeface="Georgia"/>
                <a:cs typeface="Georgia"/>
              </a:rPr>
              <a:t>use case</a:t>
            </a:r>
            <a:endParaRPr sz="2400" dirty="0">
              <a:latin typeface="Georgia"/>
              <a:cs typeface="Georgia"/>
            </a:endParaRPr>
          </a:p>
          <a:p>
            <a:pPr marL="299085" marR="5080" indent="-286385">
              <a:lnSpc>
                <a:spcPts val="2590"/>
              </a:lnSpc>
              <a:spcBef>
                <a:spcPts val="185"/>
              </a:spcBef>
              <a:buClr>
                <a:srgbClr val="0AD0D9"/>
              </a:buClr>
              <a:buSzPct val="93750"/>
              <a:buFont typeface="Arial"/>
              <a:buChar char=""/>
              <a:tabLst>
                <a:tab pos="299720" algn="l"/>
              </a:tabLst>
            </a:pPr>
            <a:r>
              <a:rPr sz="2400" spc="-70" dirty="0">
                <a:latin typeface="Georgia"/>
                <a:cs typeface="Georgia"/>
              </a:rPr>
              <a:t>UML </a:t>
            </a:r>
            <a:r>
              <a:rPr sz="2400" spc="-20" dirty="0">
                <a:latin typeface="Georgia"/>
                <a:cs typeface="Georgia"/>
              </a:rPr>
              <a:t>activity </a:t>
            </a:r>
            <a:r>
              <a:rPr sz="2400" spc="-50" dirty="0">
                <a:latin typeface="Georgia"/>
                <a:cs typeface="Georgia"/>
              </a:rPr>
              <a:t>diagrams </a:t>
            </a:r>
            <a:r>
              <a:rPr sz="2400" spc="-60" dirty="0">
                <a:latin typeface="Georgia"/>
                <a:cs typeface="Georgia"/>
              </a:rPr>
              <a:t>are </a:t>
            </a:r>
            <a:r>
              <a:rPr sz="2400" spc="-5" dirty="0">
                <a:latin typeface="Georgia"/>
                <a:cs typeface="Georgia"/>
              </a:rPr>
              <a:t>the </a:t>
            </a:r>
            <a:r>
              <a:rPr sz="2400" u="heavy" spc="-15" dirty="0">
                <a:uFill>
                  <a:solidFill>
                    <a:srgbClr val="000000"/>
                  </a:solidFill>
                </a:uFill>
                <a:latin typeface="Georgia"/>
                <a:cs typeface="Georgia"/>
              </a:rPr>
              <a:t>object </a:t>
            </a:r>
            <a:r>
              <a:rPr sz="2400" u="heavy" spc="-20" dirty="0">
                <a:uFill>
                  <a:solidFill>
                    <a:srgbClr val="000000"/>
                  </a:solidFill>
                </a:uFill>
                <a:latin typeface="Georgia"/>
                <a:cs typeface="Georgia"/>
              </a:rPr>
              <a:t>oriented </a:t>
            </a:r>
            <a:r>
              <a:rPr sz="2400" u="heavy" spc="-25" dirty="0">
                <a:uFill>
                  <a:solidFill>
                    <a:srgbClr val="000000"/>
                  </a:solidFill>
                </a:uFill>
                <a:latin typeface="Georgia"/>
                <a:cs typeface="Georgia"/>
              </a:rPr>
              <a:t>equivalent</a:t>
            </a:r>
            <a:r>
              <a:rPr sz="2400" spc="-25" dirty="0">
                <a:latin typeface="Georgia"/>
                <a:cs typeface="Georgia"/>
              </a:rPr>
              <a:t> </a:t>
            </a:r>
            <a:r>
              <a:rPr sz="2400" spc="-375" dirty="0">
                <a:latin typeface="Georgia"/>
                <a:cs typeface="Georgia"/>
              </a:rPr>
              <a:t>of  </a:t>
            </a:r>
            <a:r>
              <a:rPr sz="2400" spc="15" dirty="0">
                <a:latin typeface="Georgia"/>
                <a:cs typeface="Georgia"/>
              </a:rPr>
              <a:t>flow </a:t>
            </a:r>
            <a:r>
              <a:rPr sz="2400" spc="-25" dirty="0">
                <a:latin typeface="Georgia"/>
                <a:cs typeface="Georgia"/>
              </a:rPr>
              <a:t>chart </a:t>
            </a:r>
            <a:r>
              <a:rPr sz="2400" spc="-35" dirty="0">
                <a:latin typeface="Georgia"/>
                <a:cs typeface="Georgia"/>
              </a:rPr>
              <a:t>and </a:t>
            </a:r>
            <a:r>
              <a:rPr sz="2400" spc="-50" dirty="0">
                <a:latin typeface="Georgia"/>
                <a:cs typeface="Georgia"/>
              </a:rPr>
              <a:t>DFDs </a:t>
            </a:r>
            <a:r>
              <a:rPr sz="2400" spc="-25" dirty="0">
                <a:latin typeface="Georgia"/>
                <a:cs typeface="Georgia"/>
              </a:rPr>
              <a:t>in </a:t>
            </a:r>
            <a:r>
              <a:rPr sz="2400" spc="-20" dirty="0">
                <a:latin typeface="Georgia"/>
                <a:cs typeface="Georgia"/>
              </a:rPr>
              <a:t>function-oriented </a:t>
            </a:r>
            <a:r>
              <a:rPr sz="2400" spc="-30" dirty="0">
                <a:latin typeface="Georgia"/>
                <a:cs typeface="Georgia"/>
              </a:rPr>
              <a:t>design</a:t>
            </a:r>
            <a:r>
              <a:rPr sz="2400" spc="-130" dirty="0">
                <a:latin typeface="Georgia"/>
                <a:cs typeface="Georgia"/>
              </a:rPr>
              <a:t> </a:t>
            </a:r>
            <a:r>
              <a:rPr sz="2400" spc="-35" dirty="0">
                <a:latin typeface="Georgia"/>
                <a:cs typeface="Georgia"/>
              </a:rPr>
              <a:t>approach</a:t>
            </a:r>
            <a:endParaRPr sz="2400" dirty="0">
              <a:latin typeface="Georgia"/>
              <a:cs typeface="Georgia"/>
            </a:endParaRPr>
          </a:p>
          <a:p>
            <a:pPr marL="299085" indent="-286385">
              <a:lnSpc>
                <a:spcPts val="2845"/>
              </a:lnSpc>
              <a:buClr>
                <a:srgbClr val="0AD0D9"/>
              </a:buClr>
              <a:buSzPct val="93750"/>
              <a:buFont typeface="Arial"/>
              <a:buChar char=""/>
              <a:tabLst>
                <a:tab pos="299720" algn="l"/>
              </a:tabLst>
            </a:pPr>
            <a:r>
              <a:rPr sz="2400" spc="-30" dirty="0">
                <a:latin typeface="Georgia"/>
                <a:cs typeface="Georgia"/>
              </a:rPr>
              <a:t>Describes </a:t>
            </a:r>
            <a:r>
              <a:rPr sz="2400" spc="-25" dirty="0">
                <a:latin typeface="Georgia"/>
                <a:cs typeface="Georgia"/>
              </a:rPr>
              <a:t>how </a:t>
            </a:r>
            <a:r>
              <a:rPr sz="2400" spc="-20" dirty="0">
                <a:latin typeface="Georgia"/>
                <a:cs typeface="Georgia"/>
              </a:rPr>
              <a:t>activities </a:t>
            </a:r>
            <a:r>
              <a:rPr sz="2400" spc="-60" dirty="0">
                <a:latin typeface="Georgia"/>
                <a:cs typeface="Georgia"/>
              </a:rPr>
              <a:t>are</a:t>
            </a:r>
            <a:r>
              <a:rPr sz="2400" spc="-240" dirty="0">
                <a:latin typeface="Georgia"/>
                <a:cs typeface="Georgia"/>
              </a:rPr>
              <a:t> </a:t>
            </a:r>
            <a:r>
              <a:rPr sz="2400" spc="-30" dirty="0">
                <a:latin typeface="Georgia"/>
                <a:cs typeface="Georgia"/>
              </a:rPr>
              <a:t>coordinated.</a:t>
            </a:r>
            <a:endParaRPr sz="2400" dirty="0">
              <a:latin typeface="Georgia"/>
              <a:cs typeface="Georgia"/>
            </a:endParaRPr>
          </a:p>
          <a:p>
            <a:pPr marL="299085" marR="688340" indent="-286385">
              <a:lnSpc>
                <a:spcPct val="100000"/>
              </a:lnSpc>
              <a:buClr>
                <a:srgbClr val="0AD0D9"/>
              </a:buClr>
              <a:buSzPct val="93750"/>
              <a:buFont typeface="Arial"/>
              <a:buChar char=""/>
              <a:tabLst>
                <a:tab pos="299720" algn="l"/>
              </a:tabLst>
            </a:pPr>
            <a:r>
              <a:rPr sz="2400" spc="-65" dirty="0">
                <a:latin typeface="Georgia"/>
                <a:cs typeface="Georgia"/>
              </a:rPr>
              <a:t>Records </a:t>
            </a:r>
            <a:r>
              <a:rPr sz="2400" spc="-5" dirty="0">
                <a:latin typeface="Georgia"/>
                <a:cs typeface="Georgia"/>
              </a:rPr>
              <a:t>the </a:t>
            </a:r>
            <a:r>
              <a:rPr sz="2400" u="heavy" spc="-25" dirty="0">
                <a:uFill>
                  <a:solidFill>
                    <a:srgbClr val="000000"/>
                  </a:solidFill>
                </a:uFill>
                <a:latin typeface="Georgia"/>
                <a:cs typeface="Georgia"/>
              </a:rPr>
              <a:t>dependencies </a:t>
            </a:r>
            <a:r>
              <a:rPr sz="2400" u="heavy" spc="-20" dirty="0">
                <a:uFill>
                  <a:solidFill>
                    <a:srgbClr val="000000"/>
                  </a:solidFill>
                </a:uFill>
                <a:latin typeface="Georgia"/>
                <a:cs typeface="Georgia"/>
              </a:rPr>
              <a:t>between </a:t>
            </a:r>
            <a:r>
              <a:rPr sz="2400" u="heavy" spc="-25" dirty="0">
                <a:uFill>
                  <a:solidFill>
                    <a:srgbClr val="000000"/>
                  </a:solidFill>
                </a:uFill>
                <a:latin typeface="Georgia"/>
                <a:cs typeface="Georgia"/>
              </a:rPr>
              <a:t>activities</a:t>
            </a:r>
            <a:r>
              <a:rPr sz="2400" spc="-25" dirty="0">
                <a:latin typeface="Georgia"/>
                <a:cs typeface="Georgia"/>
              </a:rPr>
              <a:t>, </a:t>
            </a:r>
            <a:r>
              <a:rPr sz="2400" spc="-20" dirty="0">
                <a:latin typeface="Georgia"/>
                <a:cs typeface="Georgia"/>
              </a:rPr>
              <a:t>such </a:t>
            </a:r>
            <a:r>
              <a:rPr sz="2400" spc="-65" dirty="0">
                <a:latin typeface="Georgia"/>
                <a:cs typeface="Georgia"/>
              </a:rPr>
              <a:t>as  </a:t>
            </a:r>
            <a:r>
              <a:rPr sz="2400" spc="-15" dirty="0">
                <a:latin typeface="Georgia"/>
                <a:cs typeface="Georgia"/>
              </a:rPr>
              <a:t>which </a:t>
            </a:r>
            <a:r>
              <a:rPr sz="2400" spc="-20" dirty="0">
                <a:latin typeface="Georgia"/>
                <a:cs typeface="Georgia"/>
              </a:rPr>
              <a:t>things </a:t>
            </a:r>
            <a:r>
              <a:rPr sz="2400" spc="-25" dirty="0">
                <a:latin typeface="Georgia"/>
                <a:cs typeface="Georgia"/>
              </a:rPr>
              <a:t>can </a:t>
            </a:r>
            <a:r>
              <a:rPr sz="2400" spc="-30" dirty="0">
                <a:latin typeface="Georgia"/>
                <a:cs typeface="Georgia"/>
              </a:rPr>
              <a:t>happen </a:t>
            </a:r>
            <a:r>
              <a:rPr sz="2400" spc="-25" dirty="0">
                <a:latin typeface="Georgia"/>
                <a:cs typeface="Georgia"/>
              </a:rPr>
              <a:t>in </a:t>
            </a:r>
            <a:r>
              <a:rPr sz="2400" u="heavy" spc="-40" dirty="0">
                <a:uFill>
                  <a:solidFill>
                    <a:srgbClr val="000000"/>
                  </a:solidFill>
                </a:uFill>
                <a:latin typeface="Georgia"/>
                <a:cs typeface="Georgia"/>
              </a:rPr>
              <a:t>parallel</a:t>
            </a:r>
            <a:r>
              <a:rPr sz="2400" spc="-40" dirty="0">
                <a:latin typeface="Georgia"/>
                <a:cs typeface="Georgia"/>
              </a:rPr>
              <a:t> </a:t>
            </a:r>
            <a:r>
              <a:rPr sz="2400" spc="-35" dirty="0">
                <a:latin typeface="Georgia"/>
                <a:cs typeface="Georgia"/>
              </a:rPr>
              <a:t>and </a:t>
            </a:r>
            <a:r>
              <a:rPr sz="2400" spc="-25" dirty="0">
                <a:latin typeface="Georgia"/>
                <a:cs typeface="Georgia"/>
              </a:rPr>
              <a:t>what </a:t>
            </a:r>
            <a:r>
              <a:rPr sz="2400" spc="-30" dirty="0">
                <a:latin typeface="Georgia"/>
                <a:cs typeface="Georgia"/>
              </a:rPr>
              <a:t>must</a:t>
            </a:r>
            <a:r>
              <a:rPr sz="2400" spc="-150" dirty="0">
                <a:latin typeface="Georgia"/>
                <a:cs typeface="Georgia"/>
              </a:rPr>
              <a:t> </a:t>
            </a:r>
            <a:r>
              <a:rPr sz="2400" spc="-15" dirty="0">
                <a:latin typeface="Georgia"/>
                <a:cs typeface="Georgia"/>
              </a:rPr>
              <a:t>be  </a:t>
            </a:r>
            <a:r>
              <a:rPr sz="2400" spc="-25" dirty="0">
                <a:latin typeface="Georgia"/>
                <a:cs typeface="Georgia"/>
              </a:rPr>
              <a:t>finished </a:t>
            </a:r>
            <a:r>
              <a:rPr sz="2400" spc="-35" dirty="0">
                <a:latin typeface="Georgia"/>
                <a:cs typeface="Georgia"/>
              </a:rPr>
              <a:t>before </a:t>
            </a:r>
            <a:r>
              <a:rPr sz="2400" spc="-20" dirty="0">
                <a:latin typeface="Georgia"/>
                <a:cs typeface="Georgia"/>
              </a:rPr>
              <a:t>something </a:t>
            </a:r>
            <a:r>
              <a:rPr sz="2400" spc="-25" dirty="0">
                <a:latin typeface="Georgia"/>
                <a:cs typeface="Georgia"/>
              </a:rPr>
              <a:t>else can</a:t>
            </a:r>
            <a:r>
              <a:rPr sz="2400" spc="-195" dirty="0">
                <a:latin typeface="Georgia"/>
                <a:cs typeface="Georgia"/>
              </a:rPr>
              <a:t> </a:t>
            </a:r>
            <a:r>
              <a:rPr sz="2400" spc="-30" dirty="0">
                <a:latin typeface="Georgia"/>
                <a:cs typeface="Georgia"/>
              </a:rPr>
              <a:t>start.</a:t>
            </a:r>
            <a:endParaRPr sz="2400" dirty="0">
              <a:latin typeface="Georgia"/>
              <a:cs typeface="Georgia"/>
            </a:endParaRPr>
          </a:p>
          <a:p>
            <a:pPr marL="299085" indent="-286385">
              <a:lnSpc>
                <a:spcPts val="2730"/>
              </a:lnSpc>
              <a:spcBef>
                <a:spcPts val="15"/>
              </a:spcBef>
              <a:buClr>
                <a:srgbClr val="0AD0D9"/>
              </a:buClr>
              <a:buSzPct val="93750"/>
              <a:buFont typeface="Arial"/>
              <a:buChar char=""/>
              <a:tabLst>
                <a:tab pos="299720" algn="l"/>
              </a:tabLst>
            </a:pPr>
            <a:r>
              <a:rPr sz="2400" spc="-50" dirty="0">
                <a:latin typeface="Georgia"/>
                <a:cs typeface="Georgia"/>
              </a:rPr>
              <a:t>Represents </a:t>
            </a:r>
            <a:r>
              <a:rPr sz="2400" spc="-5" dirty="0">
                <a:latin typeface="Georgia"/>
                <a:cs typeface="Georgia"/>
              </a:rPr>
              <a:t>the </a:t>
            </a:r>
            <a:r>
              <a:rPr sz="2400" u="heavy" spc="-15" dirty="0">
                <a:uFill>
                  <a:solidFill>
                    <a:srgbClr val="000000"/>
                  </a:solidFill>
                </a:uFill>
                <a:latin typeface="Georgia"/>
                <a:cs typeface="Georgia"/>
              </a:rPr>
              <a:t>workflow</a:t>
            </a:r>
            <a:r>
              <a:rPr sz="2400" spc="-15" dirty="0">
                <a:latin typeface="Georgia"/>
                <a:cs typeface="Georgia"/>
              </a:rPr>
              <a:t> </a:t>
            </a:r>
            <a:r>
              <a:rPr sz="2400" spc="-20" dirty="0">
                <a:latin typeface="Georgia"/>
                <a:cs typeface="Georgia"/>
              </a:rPr>
              <a:t>of </a:t>
            </a:r>
            <a:r>
              <a:rPr sz="2400" spc="-5" dirty="0">
                <a:latin typeface="Georgia"/>
                <a:cs typeface="Georgia"/>
              </a:rPr>
              <a:t>the</a:t>
            </a:r>
            <a:r>
              <a:rPr sz="2400" spc="-135" dirty="0">
                <a:latin typeface="Georgia"/>
                <a:cs typeface="Georgia"/>
              </a:rPr>
              <a:t> </a:t>
            </a:r>
            <a:r>
              <a:rPr sz="2400" spc="-50" dirty="0">
                <a:latin typeface="Georgia"/>
                <a:cs typeface="Georgia"/>
              </a:rPr>
              <a:t>process.</a:t>
            </a:r>
            <a:endParaRPr sz="2400" dirty="0">
              <a:latin typeface="Georgia"/>
              <a:cs typeface="Georgia"/>
            </a:endParaRPr>
          </a:p>
          <a:p>
            <a:pPr marL="299085" marR="433070" indent="-286385">
              <a:lnSpc>
                <a:spcPts val="2590"/>
              </a:lnSpc>
              <a:spcBef>
                <a:spcPts val="175"/>
              </a:spcBef>
              <a:buClr>
                <a:srgbClr val="0AD0D9"/>
              </a:buClr>
              <a:buSzPct val="93750"/>
              <a:buFont typeface="Arial"/>
              <a:buChar char=""/>
              <a:tabLst>
                <a:tab pos="299720" algn="l"/>
              </a:tabLst>
            </a:pPr>
            <a:r>
              <a:rPr sz="2400" spc="-15" dirty="0">
                <a:latin typeface="Georgia"/>
                <a:cs typeface="Georgia"/>
              </a:rPr>
              <a:t>Activity </a:t>
            </a:r>
            <a:r>
              <a:rPr sz="2400" spc="-45" dirty="0">
                <a:latin typeface="Georgia"/>
                <a:cs typeface="Georgia"/>
              </a:rPr>
              <a:t>diagram </a:t>
            </a:r>
            <a:r>
              <a:rPr sz="2400" spc="-30" dirty="0">
                <a:latin typeface="Georgia"/>
                <a:cs typeface="Georgia"/>
              </a:rPr>
              <a:t>contains </a:t>
            </a:r>
            <a:r>
              <a:rPr sz="2400" spc="-25" dirty="0">
                <a:latin typeface="Georgia"/>
                <a:cs typeface="Georgia"/>
              </a:rPr>
              <a:t>activities, </a:t>
            </a:r>
            <a:r>
              <a:rPr sz="2400" spc="-35" dirty="0">
                <a:latin typeface="Georgia"/>
                <a:cs typeface="Georgia"/>
              </a:rPr>
              <a:t>transitions </a:t>
            </a:r>
            <a:r>
              <a:rPr sz="2400" spc="-55" dirty="0">
                <a:latin typeface="Georgia"/>
                <a:cs typeface="Georgia"/>
              </a:rPr>
              <a:t>between  </a:t>
            </a:r>
            <a:r>
              <a:rPr sz="2400" spc="-25" dirty="0">
                <a:latin typeface="Georgia"/>
                <a:cs typeface="Georgia"/>
              </a:rPr>
              <a:t>activities, </a:t>
            </a:r>
            <a:r>
              <a:rPr sz="2400" u="heavy" spc="-25" dirty="0">
                <a:uFill>
                  <a:solidFill>
                    <a:srgbClr val="000000"/>
                  </a:solidFill>
                </a:uFill>
                <a:latin typeface="Georgia"/>
                <a:cs typeface="Georgia"/>
              </a:rPr>
              <a:t>decision points</a:t>
            </a:r>
            <a:r>
              <a:rPr sz="2400" spc="-25" dirty="0">
                <a:latin typeface="Georgia"/>
                <a:cs typeface="Georgia"/>
              </a:rPr>
              <a:t>, </a:t>
            </a:r>
            <a:r>
              <a:rPr sz="2400" u="heavy" spc="-20" dirty="0">
                <a:uFill>
                  <a:solidFill>
                    <a:srgbClr val="000000"/>
                  </a:solidFill>
                </a:uFill>
                <a:latin typeface="Georgia"/>
                <a:cs typeface="Georgia"/>
              </a:rPr>
              <a:t>synchronization </a:t>
            </a:r>
            <a:r>
              <a:rPr sz="2400" u="heavy" spc="-55" dirty="0">
                <a:uFill>
                  <a:solidFill>
                    <a:srgbClr val="000000"/>
                  </a:solidFill>
                </a:uFill>
                <a:latin typeface="Georgia"/>
                <a:cs typeface="Georgia"/>
              </a:rPr>
              <a:t>bars, </a:t>
            </a:r>
            <a:r>
              <a:rPr sz="2400" u="heavy" spc="-35" dirty="0">
                <a:uFill>
                  <a:solidFill>
                    <a:srgbClr val="000000"/>
                  </a:solidFill>
                </a:uFill>
                <a:latin typeface="Georgia"/>
                <a:cs typeface="Georgia"/>
              </a:rPr>
              <a:t>swim  lanes</a:t>
            </a:r>
            <a:r>
              <a:rPr sz="2400" spc="-35" dirty="0">
                <a:latin typeface="Georgia"/>
                <a:cs typeface="Georgia"/>
              </a:rPr>
              <a:t> and </a:t>
            </a:r>
            <a:r>
              <a:rPr sz="2400" spc="-50" dirty="0">
                <a:latin typeface="Georgia"/>
                <a:cs typeface="Georgia"/>
              </a:rPr>
              <a:t>many</a:t>
            </a:r>
            <a:r>
              <a:rPr sz="2400" spc="-20" dirty="0">
                <a:latin typeface="Georgia"/>
                <a:cs typeface="Georgia"/>
              </a:rPr>
              <a:t> </a:t>
            </a:r>
            <a:r>
              <a:rPr sz="2400" spc="-40" dirty="0">
                <a:latin typeface="Georgia"/>
                <a:cs typeface="Georgia"/>
              </a:rPr>
              <a:t>more.</a:t>
            </a:r>
            <a:endParaRPr sz="2400" dirty="0">
              <a:latin typeface="Georgia"/>
              <a:cs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381000" y="2817876"/>
            <a:ext cx="5160264" cy="1213104"/>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68300" y="2635122"/>
            <a:ext cx="5184775" cy="1397635"/>
          </a:xfrm>
          <a:prstGeom prst="rect">
            <a:avLst/>
          </a:prstGeom>
        </p:spPr>
        <p:txBody>
          <a:bodyPr vert="horz" wrap="square" lIns="0" tIns="12700" rIns="0" bIns="0" rtlCol="0">
            <a:spAutoFit/>
          </a:bodyPr>
          <a:lstStyle/>
          <a:p>
            <a:pPr marL="12700" marR="5080">
              <a:lnSpc>
                <a:spcPct val="100000"/>
              </a:lnSpc>
              <a:spcBef>
                <a:spcPts val="100"/>
              </a:spcBef>
            </a:pPr>
            <a:r>
              <a:rPr sz="4500" dirty="0">
                <a:latin typeface="Times New Roman"/>
                <a:cs typeface="Times New Roman"/>
              </a:rPr>
              <a:t>Some </a:t>
            </a:r>
            <a:r>
              <a:rPr sz="4500" spc="-5" dirty="0">
                <a:latin typeface="Times New Roman"/>
                <a:cs typeface="Times New Roman"/>
              </a:rPr>
              <a:t>more features</a:t>
            </a:r>
            <a:r>
              <a:rPr sz="4500" spc="-30" dirty="0">
                <a:latin typeface="Times New Roman"/>
                <a:cs typeface="Times New Roman"/>
              </a:rPr>
              <a:t> </a:t>
            </a:r>
            <a:r>
              <a:rPr sz="4500" spc="-5" dirty="0">
                <a:latin typeface="Times New Roman"/>
                <a:cs typeface="Times New Roman"/>
              </a:rPr>
              <a:t>in  Activity</a:t>
            </a:r>
            <a:r>
              <a:rPr sz="4500" spc="-10" dirty="0">
                <a:latin typeface="Times New Roman"/>
                <a:cs typeface="Times New Roman"/>
              </a:rPr>
              <a:t> </a:t>
            </a:r>
            <a:r>
              <a:rPr sz="4500" dirty="0">
                <a:latin typeface="Times New Roman"/>
                <a:cs typeface="Times New Roman"/>
              </a:rPr>
              <a:t>Diagrams</a:t>
            </a:r>
            <a:endParaRPr sz="45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503885"/>
            <a:ext cx="5234940"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Times New Roman"/>
                <a:cs typeface="Times New Roman"/>
              </a:rPr>
              <a:t>Object and Object</a:t>
            </a:r>
            <a:r>
              <a:rPr sz="4000" b="1" spc="10" dirty="0">
                <a:latin typeface="Times New Roman"/>
                <a:cs typeface="Times New Roman"/>
              </a:rPr>
              <a:t> </a:t>
            </a:r>
            <a:r>
              <a:rPr sz="4000" b="1" spc="-5" dirty="0">
                <a:latin typeface="Times New Roman"/>
                <a:cs typeface="Times New Roman"/>
              </a:rPr>
              <a:t>Flow</a:t>
            </a:r>
            <a:endParaRPr sz="4000">
              <a:latin typeface="Times New Roman"/>
              <a:cs typeface="Times New Roman"/>
            </a:endParaRPr>
          </a:p>
        </p:txBody>
      </p:sp>
      <p:sp>
        <p:nvSpPr>
          <p:cNvPr id="8" name="object 8"/>
          <p:cNvSpPr txBox="1"/>
          <p:nvPr/>
        </p:nvSpPr>
        <p:spPr>
          <a:xfrm>
            <a:off x="444500" y="1219200"/>
            <a:ext cx="7978775" cy="2376170"/>
          </a:xfrm>
          <a:prstGeom prst="rect">
            <a:avLst/>
          </a:prstGeom>
        </p:spPr>
        <p:txBody>
          <a:bodyPr vert="horz" wrap="square" lIns="0" tIns="12700" rIns="0" bIns="0" rtlCol="0">
            <a:spAutoFit/>
          </a:bodyPr>
          <a:lstStyle/>
          <a:p>
            <a:pPr marL="285115" marR="5080" indent="-272415">
              <a:lnSpc>
                <a:spcPct val="100000"/>
              </a:lnSpc>
              <a:spcBef>
                <a:spcPts val="100"/>
              </a:spcBef>
              <a:buClr>
                <a:srgbClr val="0AD0D9"/>
              </a:buClr>
              <a:buSzPct val="93750"/>
              <a:buFont typeface="Arial"/>
              <a:buChar char=""/>
              <a:tabLst>
                <a:tab pos="285750" algn="l"/>
              </a:tabLst>
            </a:pPr>
            <a:r>
              <a:rPr sz="2400" spc="-30" dirty="0">
                <a:latin typeface="Georgia"/>
                <a:cs typeface="Georgia"/>
              </a:rPr>
              <a:t>There </a:t>
            </a:r>
            <a:r>
              <a:rPr sz="2400" spc="-50" dirty="0">
                <a:latin typeface="Georgia"/>
                <a:cs typeface="Georgia"/>
              </a:rPr>
              <a:t>is </a:t>
            </a:r>
            <a:r>
              <a:rPr sz="2400" spc="-15" dirty="0">
                <a:latin typeface="Georgia"/>
                <a:cs typeface="Georgia"/>
              </a:rPr>
              <a:t>no </a:t>
            </a:r>
            <a:r>
              <a:rPr sz="2400" spc="-35" dirty="0">
                <a:latin typeface="Georgia"/>
                <a:cs typeface="Georgia"/>
              </a:rPr>
              <a:t>data </a:t>
            </a:r>
            <a:r>
              <a:rPr sz="2400" spc="15" dirty="0">
                <a:latin typeface="Georgia"/>
                <a:cs typeface="Georgia"/>
              </a:rPr>
              <a:t>flow </a:t>
            </a:r>
            <a:r>
              <a:rPr sz="2400" spc="-25" dirty="0">
                <a:latin typeface="Georgia"/>
                <a:cs typeface="Georgia"/>
              </a:rPr>
              <a:t>in </a:t>
            </a:r>
            <a:r>
              <a:rPr sz="2400" spc="-20" dirty="0">
                <a:latin typeface="Georgia"/>
                <a:cs typeface="Georgia"/>
              </a:rPr>
              <a:t>activity </a:t>
            </a:r>
            <a:r>
              <a:rPr sz="2400" spc="-45" dirty="0">
                <a:latin typeface="Georgia"/>
                <a:cs typeface="Georgia"/>
              </a:rPr>
              <a:t>diagram. </a:t>
            </a:r>
            <a:r>
              <a:rPr sz="2400" spc="10" dirty="0">
                <a:latin typeface="Georgia"/>
                <a:cs typeface="Georgia"/>
              </a:rPr>
              <a:t>Object </a:t>
            </a:r>
            <a:r>
              <a:rPr sz="2400" spc="15" dirty="0">
                <a:latin typeface="Georgia"/>
                <a:cs typeface="Georgia"/>
              </a:rPr>
              <a:t>flow </a:t>
            </a:r>
            <a:r>
              <a:rPr sz="2400" spc="-120" dirty="0">
                <a:latin typeface="Georgia"/>
                <a:cs typeface="Georgia"/>
              </a:rPr>
              <a:t>plays  </a:t>
            </a:r>
            <a:r>
              <a:rPr sz="2400" spc="-30" dirty="0">
                <a:latin typeface="Georgia"/>
                <a:cs typeface="Georgia"/>
              </a:rPr>
              <a:t>role </a:t>
            </a:r>
            <a:r>
              <a:rPr sz="2400" spc="-20" dirty="0">
                <a:latin typeface="Georgia"/>
                <a:cs typeface="Georgia"/>
              </a:rPr>
              <a:t>of </a:t>
            </a:r>
            <a:r>
              <a:rPr sz="2400" spc="-35" dirty="0">
                <a:latin typeface="Georgia"/>
                <a:cs typeface="Georgia"/>
              </a:rPr>
              <a:t>data </a:t>
            </a:r>
            <a:r>
              <a:rPr sz="2400" spc="15" dirty="0">
                <a:latin typeface="Georgia"/>
                <a:cs typeface="Georgia"/>
              </a:rPr>
              <a:t>flow </a:t>
            </a:r>
            <a:r>
              <a:rPr sz="2400" spc="-65" dirty="0">
                <a:latin typeface="Georgia"/>
                <a:cs typeface="Georgia"/>
              </a:rPr>
              <a:t>as</a:t>
            </a:r>
            <a:r>
              <a:rPr sz="2400" spc="-235" dirty="0">
                <a:latin typeface="Georgia"/>
                <a:cs typeface="Georgia"/>
              </a:rPr>
              <a:t> </a:t>
            </a:r>
            <a:r>
              <a:rPr sz="2400" spc="-30" dirty="0">
                <a:latin typeface="Georgia"/>
                <a:cs typeface="Georgia"/>
              </a:rPr>
              <a:t>well.</a:t>
            </a:r>
            <a:endParaRPr sz="2400" dirty="0">
              <a:latin typeface="Georgia"/>
              <a:cs typeface="Georgia"/>
            </a:endParaRPr>
          </a:p>
          <a:p>
            <a:pPr marL="285115" indent="-272415">
              <a:lnSpc>
                <a:spcPct val="100000"/>
              </a:lnSpc>
              <a:spcBef>
                <a:spcPts val="650"/>
              </a:spcBef>
              <a:buClr>
                <a:srgbClr val="0AD0D9"/>
              </a:buClr>
              <a:buSzPct val="93750"/>
              <a:buFont typeface="Arial"/>
              <a:buChar char=""/>
              <a:tabLst>
                <a:tab pos="285750" algn="l"/>
              </a:tabLst>
            </a:pPr>
            <a:r>
              <a:rPr sz="2400" dirty="0">
                <a:latin typeface="Times New Roman"/>
                <a:cs typeface="Times New Roman"/>
              </a:rPr>
              <a:t>An object </a:t>
            </a:r>
            <a:r>
              <a:rPr sz="2400" spc="-5" dirty="0">
                <a:latin typeface="Times New Roman"/>
                <a:cs typeface="Times New Roman"/>
              </a:rPr>
              <a:t>flow </a:t>
            </a:r>
            <a:r>
              <a:rPr sz="2400" dirty="0">
                <a:latin typeface="Times New Roman"/>
                <a:cs typeface="Times New Roman"/>
              </a:rPr>
              <a:t>is a </a:t>
            </a:r>
            <a:r>
              <a:rPr sz="2400" spc="-5" dirty="0">
                <a:latin typeface="Times New Roman"/>
                <a:cs typeface="Times New Roman"/>
              </a:rPr>
              <a:t>path </a:t>
            </a:r>
            <a:r>
              <a:rPr sz="2400" dirty="0">
                <a:latin typeface="Times New Roman"/>
                <a:cs typeface="Times New Roman"/>
              </a:rPr>
              <a:t>along </a:t>
            </a:r>
            <a:r>
              <a:rPr sz="2400" spc="-5" dirty="0">
                <a:latin typeface="Times New Roman"/>
                <a:cs typeface="Times New Roman"/>
              </a:rPr>
              <a:t>which </a:t>
            </a:r>
            <a:r>
              <a:rPr sz="2400" dirty="0">
                <a:latin typeface="Times New Roman"/>
                <a:cs typeface="Times New Roman"/>
              </a:rPr>
              <a:t>objects can pass.</a:t>
            </a:r>
            <a:r>
              <a:rPr sz="2400" spc="-235" dirty="0">
                <a:latin typeface="Times New Roman"/>
                <a:cs typeface="Times New Roman"/>
              </a:rPr>
              <a:t> </a:t>
            </a:r>
            <a:r>
              <a:rPr sz="2400" dirty="0">
                <a:latin typeface="Times New Roman"/>
                <a:cs typeface="Times New Roman"/>
              </a:rPr>
              <a:t>An</a:t>
            </a:r>
          </a:p>
          <a:p>
            <a:pPr marL="285115">
              <a:lnSpc>
                <a:spcPct val="100000"/>
              </a:lnSpc>
            </a:pPr>
            <a:r>
              <a:rPr sz="2400" dirty="0">
                <a:latin typeface="Times New Roman"/>
                <a:cs typeface="Times New Roman"/>
              </a:rPr>
              <a:t>object </a:t>
            </a:r>
            <a:r>
              <a:rPr sz="2400" spc="-5" dirty="0">
                <a:latin typeface="Times New Roman"/>
                <a:cs typeface="Times New Roman"/>
              </a:rPr>
              <a:t>is </a:t>
            </a:r>
            <a:r>
              <a:rPr sz="2400" dirty="0">
                <a:latin typeface="Times New Roman"/>
                <a:cs typeface="Times New Roman"/>
              </a:rPr>
              <a:t>shown as a</a:t>
            </a:r>
            <a:r>
              <a:rPr sz="2400" spc="-50" dirty="0">
                <a:latin typeface="Times New Roman"/>
                <a:cs typeface="Times New Roman"/>
              </a:rPr>
              <a:t> </a:t>
            </a:r>
            <a:r>
              <a:rPr sz="2400" dirty="0">
                <a:latin typeface="Times New Roman"/>
                <a:cs typeface="Times New Roman"/>
              </a:rPr>
              <a:t>rectangle</a:t>
            </a:r>
          </a:p>
          <a:p>
            <a:pPr marL="285115" marR="545465" indent="-272415">
              <a:lnSpc>
                <a:spcPct val="100000"/>
              </a:lnSpc>
              <a:spcBef>
                <a:spcPts val="575"/>
              </a:spcBef>
              <a:buClr>
                <a:srgbClr val="0AD0D9"/>
              </a:buClr>
              <a:buSzPct val="93750"/>
              <a:buFont typeface="Arial"/>
              <a:buChar char=""/>
              <a:tabLst>
                <a:tab pos="285750" algn="l"/>
              </a:tabLst>
            </a:pPr>
            <a:r>
              <a:rPr sz="2400" spc="-5" dirty="0">
                <a:latin typeface="Times New Roman"/>
                <a:cs typeface="Times New Roman"/>
              </a:rPr>
              <a:t>An </a:t>
            </a:r>
            <a:r>
              <a:rPr sz="2400" dirty="0">
                <a:latin typeface="Times New Roman"/>
                <a:cs typeface="Times New Roman"/>
              </a:rPr>
              <a:t>object flow </a:t>
            </a:r>
            <a:r>
              <a:rPr sz="2400" spc="-5" dirty="0">
                <a:latin typeface="Times New Roman"/>
                <a:cs typeface="Times New Roman"/>
              </a:rPr>
              <a:t>is shown as </a:t>
            </a:r>
            <a:r>
              <a:rPr sz="2400" dirty="0">
                <a:latin typeface="Times New Roman"/>
                <a:cs typeface="Times New Roman"/>
              </a:rPr>
              <a:t>a connector with an  </a:t>
            </a:r>
            <a:r>
              <a:rPr sz="2400" spc="-25" dirty="0">
                <a:latin typeface="Times New Roman"/>
                <a:cs typeface="Times New Roman"/>
              </a:rPr>
              <a:t>arrowhead </a:t>
            </a:r>
            <a:r>
              <a:rPr sz="2400" dirty="0">
                <a:latin typeface="Times New Roman"/>
                <a:cs typeface="Times New Roman"/>
              </a:rPr>
              <a:t>denoting the direction the object </a:t>
            </a:r>
            <a:r>
              <a:rPr sz="2400" spc="-5" dirty="0">
                <a:latin typeface="Times New Roman"/>
                <a:cs typeface="Times New Roman"/>
              </a:rPr>
              <a:t>is </a:t>
            </a:r>
            <a:r>
              <a:rPr sz="2400" dirty="0">
                <a:latin typeface="Times New Roman"/>
                <a:cs typeface="Times New Roman"/>
              </a:rPr>
              <a:t>being  </a:t>
            </a:r>
            <a:r>
              <a:rPr sz="2400" spc="-5" dirty="0">
                <a:latin typeface="Times New Roman"/>
                <a:cs typeface="Times New Roman"/>
              </a:rPr>
              <a:t>passed.</a:t>
            </a:r>
            <a:endParaRPr sz="2400" dirty="0">
              <a:latin typeface="Times New Roman"/>
              <a:cs typeface="Times New Roman"/>
            </a:endParaRPr>
          </a:p>
        </p:txBody>
      </p:sp>
      <p:sp>
        <p:nvSpPr>
          <p:cNvPr id="10" name="object 10"/>
          <p:cNvSpPr/>
          <p:nvPr/>
        </p:nvSpPr>
        <p:spPr>
          <a:xfrm>
            <a:off x="1905000" y="4495800"/>
            <a:ext cx="5334000" cy="15684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503885"/>
            <a:ext cx="4758055"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Times New Roman"/>
                <a:cs typeface="Times New Roman"/>
              </a:rPr>
              <a:t>Input and Output</a:t>
            </a:r>
            <a:r>
              <a:rPr sz="4000" b="1" dirty="0">
                <a:latin typeface="Times New Roman"/>
                <a:cs typeface="Times New Roman"/>
              </a:rPr>
              <a:t> </a:t>
            </a:r>
            <a:r>
              <a:rPr sz="4000" b="1" spc="-5" dirty="0">
                <a:latin typeface="Times New Roman"/>
                <a:cs typeface="Times New Roman"/>
              </a:rPr>
              <a:t>Pin</a:t>
            </a:r>
            <a:endParaRPr sz="4000">
              <a:latin typeface="Times New Roman"/>
              <a:cs typeface="Times New Roman"/>
            </a:endParaRPr>
          </a:p>
        </p:txBody>
      </p:sp>
      <p:sp>
        <p:nvSpPr>
          <p:cNvPr id="8" name="object 8"/>
          <p:cNvSpPr txBox="1"/>
          <p:nvPr/>
        </p:nvSpPr>
        <p:spPr>
          <a:xfrm>
            <a:off x="535940" y="1957781"/>
            <a:ext cx="7856855" cy="1123315"/>
          </a:xfrm>
          <a:prstGeom prst="rect">
            <a:avLst/>
          </a:prstGeom>
        </p:spPr>
        <p:txBody>
          <a:bodyPr vert="horz" wrap="square" lIns="0" tIns="12700" rIns="0" bIns="0" rtlCol="0">
            <a:spAutoFit/>
          </a:bodyPr>
          <a:lstStyle/>
          <a:p>
            <a:pPr marL="12700">
              <a:lnSpc>
                <a:spcPct val="100000"/>
              </a:lnSpc>
              <a:spcBef>
                <a:spcPts val="100"/>
              </a:spcBef>
            </a:pPr>
            <a:r>
              <a:rPr sz="2250" spc="-565" dirty="0">
                <a:solidFill>
                  <a:srgbClr val="0AD0D9"/>
                </a:solidFill>
                <a:latin typeface="Arial"/>
                <a:cs typeface="Arial"/>
              </a:rPr>
              <a:t> </a:t>
            </a:r>
            <a:r>
              <a:rPr sz="2400" dirty="0">
                <a:latin typeface="Times New Roman"/>
                <a:cs typeface="Times New Roman"/>
              </a:rPr>
              <a:t>An object </a:t>
            </a:r>
            <a:r>
              <a:rPr sz="2400" spc="-5" dirty="0">
                <a:latin typeface="Times New Roman"/>
                <a:cs typeface="Times New Roman"/>
              </a:rPr>
              <a:t>flow </a:t>
            </a:r>
            <a:r>
              <a:rPr sz="2400" spc="-10" dirty="0">
                <a:latin typeface="Times New Roman"/>
                <a:cs typeface="Times New Roman"/>
              </a:rPr>
              <a:t>must </a:t>
            </a:r>
            <a:r>
              <a:rPr sz="2400" dirty="0">
                <a:latin typeface="Times New Roman"/>
                <a:cs typeface="Times New Roman"/>
              </a:rPr>
              <a:t>have an object on at least one of its</a:t>
            </a:r>
            <a:r>
              <a:rPr sz="2400" spc="-160" dirty="0">
                <a:latin typeface="Times New Roman"/>
                <a:cs typeface="Times New Roman"/>
              </a:rPr>
              <a:t> </a:t>
            </a:r>
            <a:r>
              <a:rPr sz="2400" spc="-325" dirty="0">
                <a:latin typeface="Times New Roman"/>
                <a:cs typeface="Times New Roman"/>
              </a:rPr>
              <a:t>ends.</a:t>
            </a:r>
            <a:endParaRPr sz="2400">
              <a:latin typeface="Times New Roman"/>
              <a:cs typeface="Times New Roman"/>
            </a:endParaRPr>
          </a:p>
          <a:p>
            <a:pPr marL="285115" marR="257810">
              <a:lnSpc>
                <a:spcPct val="100000"/>
              </a:lnSpc>
            </a:pPr>
            <a:r>
              <a:rPr sz="2400" spc="-5" dirty="0">
                <a:latin typeface="Times New Roman"/>
                <a:cs typeface="Times New Roman"/>
              </a:rPr>
              <a:t>A </a:t>
            </a:r>
            <a:r>
              <a:rPr sz="2400" dirty="0">
                <a:latin typeface="Times New Roman"/>
                <a:cs typeface="Times New Roman"/>
              </a:rPr>
              <a:t>shorthand notation for the above diagram would be to</a:t>
            </a:r>
            <a:r>
              <a:rPr sz="2400" spc="-315" dirty="0">
                <a:latin typeface="Times New Roman"/>
                <a:cs typeface="Times New Roman"/>
              </a:rPr>
              <a:t> </a:t>
            </a:r>
            <a:r>
              <a:rPr sz="2400" spc="-5" dirty="0">
                <a:latin typeface="Times New Roman"/>
                <a:cs typeface="Times New Roman"/>
              </a:rPr>
              <a:t>use  </a:t>
            </a:r>
            <a:r>
              <a:rPr sz="2400" dirty="0">
                <a:latin typeface="Times New Roman"/>
                <a:cs typeface="Times New Roman"/>
              </a:rPr>
              <a:t>input and output</a:t>
            </a:r>
            <a:r>
              <a:rPr sz="2400" spc="-45" dirty="0">
                <a:latin typeface="Times New Roman"/>
                <a:cs typeface="Times New Roman"/>
              </a:rPr>
              <a:t> </a:t>
            </a:r>
            <a:r>
              <a:rPr sz="2400" dirty="0">
                <a:latin typeface="Times New Roman"/>
                <a:cs typeface="Times New Roman"/>
              </a:rPr>
              <a:t>pins</a:t>
            </a:r>
            <a:endParaRPr sz="2400">
              <a:latin typeface="Times New Roman"/>
              <a:cs typeface="Times New Roman"/>
            </a:endParaRPr>
          </a:p>
        </p:txBody>
      </p:sp>
      <p:sp>
        <p:nvSpPr>
          <p:cNvPr id="9" name="object 9"/>
          <p:cNvSpPr/>
          <p:nvPr/>
        </p:nvSpPr>
        <p:spPr>
          <a:xfrm>
            <a:off x="1752600" y="3505072"/>
            <a:ext cx="5524500" cy="17129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535940" y="1235709"/>
            <a:ext cx="7849234" cy="635635"/>
          </a:xfrm>
          <a:prstGeom prst="rect">
            <a:avLst/>
          </a:prstGeom>
        </p:spPr>
        <p:txBody>
          <a:bodyPr vert="horz" wrap="square" lIns="0" tIns="13335" rIns="0" bIns="0" rtlCol="0">
            <a:spAutoFit/>
          </a:bodyPr>
          <a:lstStyle/>
          <a:p>
            <a:pPr marL="285115" marR="5080" indent="-273050">
              <a:lnSpc>
                <a:spcPct val="100000"/>
              </a:lnSpc>
              <a:spcBef>
                <a:spcPts val="105"/>
              </a:spcBef>
              <a:tabLst>
                <a:tab pos="285115" algn="l"/>
              </a:tabLst>
            </a:pPr>
            <a:r>
              <a:rPr sz="1900" spc="-500" dirty="0">
                <a:solidFill>
                  <a:srgbClr val="0AD0D9"/>
                </a:solidFill>
                <a:latin typeface="Arial"/>
                <a:cs typeface="Arial"/>
              </a:rPr>
              <a:t>	</a:t>
            </a:r>
            <a:r>
              <a:rPr sz="2000" dirty="0">
                <a:latin typeface="Georgia"/>
                <a:cs typeface="Georgia"/>
              </a:rPr>
              <a:t>Objects </a:t>
            </a:r>
            <a:r>
              <a:rPr sz="2000" spc="-20" dirty="0">
                <a:latin typeface="Georgia"/>
                <a:cs typeface="Georgia"/>
              </a:rPr>
              <a:t>in </a:t>
            </a:r>
            <a:r>
              <a:rPr sz="2000" spc="-5" dirty="0">
                <a:latin typeface="Georgia"/>
                <a:cs typeface="Georgia"/>
              </a:rPr>
              <a:t>the </a:t>
            </a:r>
            <a:r>
              <a:rPr sz="2000" spc="-55" dirty="0">
                <a:latin typeface="Georgia"/>
                <a:cs typeface="Georgia"/>
              </a:rPr>
              <a:t>UML </a:t>
            </a:r>
            <a:r>
              <a:rPr sz="2000" spc="-25" dirty="0">
                <a:latin typeface="Georgia"/>
                <a:cs typeface="Georgia"/>
              </a:rPr>
              <a:t>language </a:t>
            </a:r>
            <a:r>
              <a:rPr sz="2000" spc="-5" dirty="0">
                <a:latin typeface="Georgia"/>
                <a:cs typeface="Georgia"/>
              </a:rPr>
              <a:t>hold </a:t>
            </a:r>
            <a:r>
              <a:rPr sz="2000" spc="-25" dirty="0">
                <a:latin typeface="Georgia"/>
                <a:cs typeface="Georgia"/>
              </a:rPr>
              <a:t>information </a:t>
            </a:r>
            <a:r>
              <a:rPr sz="2000" spc="-30" dirty="0">
                <a:latin typeface="Georgia"/>
                <a:cs typeface="Georgia"/>
              </a:rPr>
              <a:t>- </a:t>
            </a:r>
            <a:r>
              <a:rPr sz="2000" spc="-20" dirty="0">
                <a:latin typeface="Georgia"/>
                <a:cs typeface="Georgia"/>
              </a:rPr>
              <a:t>state </a:t>
            </a:r>
            <a:r>
              <a:rPr sz="2000" spc="-30" dirty="0">
                <a:latin typeface="Georgia"/>
                <a:cs typeface="Georgia"/>
              </a:rPr>
              <a:t>- </a:t>
            </a:r>
            <a:r>
              <a:rPr sz="2000" spc="-10" dirty="0">
                <a:latin typeface="Georgia"/>
                <a:cs typeface="Georgia"/>
              </a:rPr>
              <a:t>that </a:t>
            </a:r>
            <a:r>
              <a:rPr sz="2000" spc="-40" dirty="0">
                <a:latin typeface="Georgia"/>
                <a:cs typeface="Georgia"/>
              </a:rPr>
              <a:t>is </a:t>
            </a:r>
            <a:r>
              <a:rPr sz="2000" spc="-35" dirty="0">
                <a:latin typeface="Georgia"/>
                <a:cs typeface="Georgia"/>
              </a:rPr>
              <a:t>passed  </a:t>
            </a:r>
            <a:r>
              <a:rPr sz="2000" spc="-15" dirty="0">
                <a:latin typeface="Georgia"/>
                <a:cs typeface="Georgia"/>
              </a:rPr>
              <a:t>between </a:t>
            </a:r>
            <a:r>
              <a:rPr sz="2000" spc="-20" dirty="0">
                <a:latin typeface="Georgia"/>
                <a:cs typeface="Georgia"/>
              </a:rPr>
              <a:t>actions. </a:t>
            </a:r>
            <a:r>
              <a:rPr sz="2000" dirty="0">
                <a:latin typeface="Georgia"/>
                <a:cs typeface="Georgia"/>
              </a:rPr>
              <a:t>Objects </a:t>
            </a:r>
            <a:r>
              <a:rPr sz="2000" spc="-45" dirty="0">
                <a:latin typeface="Georgia"/>
                <a:cs typeface="Georgia"/>
              </a:rPr>
              <a:t>may </a:t>
            </a:r>
            <a:r>
              <a:rPr sz="2000" spc="-30" dirty="0">
                <a:latin typeface="Georgia"/>
                <a:cs typeface="Georgia"/>
              </a:rPr>
              <a:t>represent </a:t>
            </a:r>
            <a:r>
              <a:rPr sz="2000" spc="-35" dirty="0">
                <a:latin typeface="Georgia"/>
                <a:cs typeface="Georgia"/>
              </a:rPr>
              <a:t>class</a:t>
            </a:r>
            <a:r>
              <a:rPr sz="2000" spc="-185" dirty="0">
                <a:latin typeface="Georgia"/>
                <a:cs typeface="Georgia"/>
              </a:rPr>
              <a:t> </a:t>
            </a:r>
            <a:r>
              <a:rPr sz="2000" spc="-40" dirty="0">
                <a:latin typeface="Georgia"/>
                <a:cs typeface="Georgia"/>
              </a:rPr>
              <a:t>instances:</a:t>
            </a:r>
            <a:endParaRPr sz="2000">
              <a:latin typeface="Georgia"/>
              <a:cs typeface="Georgia"/>
            </a:endParaRPr>
          </a:p>
        </p:txBody>
      </p:sp>
      <p:sp>
        <p:nvSpPr>
          <p:cNvPr id="8" name="object 8"/>
          <p:cNvSpPr txBox="1"/>
          <p:nvPr/>
        </p:nvSpPr>
        <p:spPr>
          <a:xfrm>
            <a:off x="535940" y="2638170"/>
            <a:ext cx="5269230" cy="330835"/>
          </a:xfrm>
          <a:prstGeom prst="rect">
            <a:avLst/>
          </a:prstGeom>
        </p:spPr>
        <p:txBody>
          <a:bodyPr vert="horz" wrap="square" lIns="0" tIns="13335" rIns="0" bIns="0" rtlCol="0">
            <a:spAutoFit/>
          </a:bodyPr>
          <a:lstStyle/>
          <a:p>
            <a:pPr marL="12700">
              <a:lnSpc>
                <a:spcPct val="100000"/>
              </a:lnSpc>
              <a:spcBef>
                <a:spcPts val="105"/>
              </a:spcBef>
              <a:tabLst>
                <a:tab pos="285115" algn="l"/>
              </a:tabLst>
            </a:pPr>
            <a:r>
              <a:rPr sz="1900" spc="-500" dirty="0">
                <a:solidFill>
                  <a:srgbClr val="0AD0D9"/>
                </a:solidFill>
                <a:latin typeface="Arial"/>
                <a:cs typeface="Arial"/>
              </a:rPr>
              <a:t>	</a:t>
            </a:r>
            <a:r>
              <a:rPr sz="2000" dirty="0">
                <a:latin typeface="Georgia"/>
                <a:cs typeface="Georgia"/>
              </a:rPr>
              <a:t>Objects </a:t>
            </a:r>
            <a:r>
              <a:rPr sz="2000" spc="-30" dirty="0">
                <a:latin typeface="Georgia"/>
                <a:cs typeface="Georgia"/>
              </a:rPr>
              <a:t>usually </a:t>
            </a:r>
            <a:r>
              <a:rPr sz="2000" spc="-25" dirty="0">
                <a:latin typeface="Georgia"/>
                <a:cs typeface="Georgia"/>
              </a:rPr>
              <a:t>change </a:t>
            </a:r>
            <a:r>
              <a:rPr sz="2000" spc="-20" dirty="0">
                <a:latin typeface="Georgia"/>
                <a:cs typeface="Georgia"/>
              </a:rPr>
              <a:t>state </a:t>
            </a:r>
            <a:r>
              <a:rPr sz="2000" spc="-15" dirty="0">
                <a:latin typeface="Georgia"/>
                <a:cs typeface="Georgia"/>
              </a:rPr>
              <a:t>between</a:t>
            </a:r>
            <a:r>
              <a:rPr sz="2000" spc="-300" dirty="0">
                <a:latin typeface="Georgia"/>
                <a:cs typeface="Georgia"/>
              </a:rPr>
              <a:t> </a:t>
            </a:r>
            <a:r>
              <a:rPr sz="2000" spc="-30" dirty="0">
                <a:latin typeface="Georgia"/>
                <a:cs typeface="Georgia"/>
              </a:rPr>
              <a:t>actions:</a:t>
            </a:r>
            <a:endParaRPr sz="2000">
              <a:latin typeface="Georgia"/>
              <a:cs typeface="Georgia"/>
            </a:endParaRPr>
          </a:p>
        </p:txBody>
      </p:sp>
      <p:sp>
        <p:nvSpPr>
          <p:cNvPr id="9" name="object 9"/>
          <p:cNvSpPr txBox="1"/>
          <p:nvPr/>
        </p:nvSpPr>
        <p:spPr>
          <a:xfrm>
            <a:off x="535940" y="3735704"/>
            <a:ext cx="7549515" cy="940435"/>
          </a:xfrm>
          <a:prstGeom prst="rect">
            <a:avLst/>
          </a:prstGeom>
        </p:spPr>
        <p:txBody>
          <a:bodyPr vert="horz" wrap="square" lIns="0" tIns="12700" rIns="0" bIns="0" rtlCol="0">
            <a:spAutoFit/>
          </a:bodyPr>
          <a:lstStyle/>
          <a:p>
            <a:pPr algn="ctr">
              <a:lnSpc>
                <a:spcPct val="100000"/>
              </a:lnSpc>
              <a:spcBef>
                <a:spcPts val="100"/>
              </a:spcBef>
              <a:tabLst>
                <a:tab pos="272415" algn="l"/>
              </a:tabLst>
            </a:pPr>
            <a:r>
              <a:rPr sz="1900" spc="-500" dirty="0">
                <a:solidFill>
                  <a:srgbClr val="0AD0D9"/>
                </a:solidFill>
                <a:latin typeface="Arial"/>
                <a:cs typeface="Arial"/>
              </a:rPr>
              <a:t>	</a:t>
            </a:r>
            <a:r>
              <a:rPr sz="2000" spc="-10" dirty="0">
                <a:latin typeface="Georgia"/>
                <a:cs typeface="Georgia"/>
              </a:rPr>
              <a:t>An</a:t>
            </a:r>
            <a:r>
              <a:rPr sz="2000" spc="-70" dirty="0">
                <a:latin typeface="Georgia"/>
                <a:cs typeface="Georgia"/>
              </a:rPr>
              <a:t> </a:t>
            </a:r>
            <a:r>
              <a:rPr sz="2000" spc="-30" dirty="0">
                <a:latin typeface="Georgia"/>
                <a:cs typeface="Georgia"/>
              </a:rPr>
              <a:t>alternative</a:t>
            </a:r>
            <a:r>
              <a:rPr sz="2000" spc="-45" dirty="0">
                <a:latin typeface="Georgia"/>
                <a:cs typeface="Georgia"/>
              </a:rPr>
              <a:t> </a:t>
            </a:r>
            <a:r>
              <a:rPr sz="2000" spc="-15" dirty="0">
                <a:latin typeface="Georgia"/>
                <a:cs typeface="Georgia"/>
              </a:rPr>
              <a:t>notation</a:t>
            </a:r>
            <a:r>
              <a:rPr sz="2000" spc="-85" dirty="0">
                <a:latin typeface="Georgia"/>
                <a:cs typeface="Georgia"/>
              </a:rPr>
              <a:t> </a:t>
            </a:r>
            <a:r>
              <a:rPr sz="2000" spc="-35" dirty="0">
                <a:latin typeface="Georgia"/>
                <a:cs typeface="Georgia"/>
              </a:rPr>
              <a:t>shows</a:t>
            </a:r>
            <a:r>
              <a:rPr sz="2000" spc="-80" dirty="0">
                <a:latin typeface="Georgia"/>
                <a:cs typeface="Georgia"/>
              </a:rPr>
              <a:t> </a:t>
            </a:r>
            <a:r>
              <a:rPr sz="2000" spc="-10" dirty="0">
                <a:latin typeface="Georgia"/>
                <a:cs typeface="Georgia"/>
              </a:rPr>
              <a:t>action</a:t>
            </a:r>
            <a:r>
              <a:rPr sz="2000" spc="-20" dirty="0">
                <a:latin typeface="Georgia"/>
                <a:cs typeface="Georgia"/>
              </a:rPr>
              <a:t> </a:t>
            </a:r>
            <a:r>
              <a:rPr sz="2000" b="1" i="1" spc="150" dirty="0">
                <a:latin typeface="Times New Roman"/>
                <a:cs typeface="Times New Roman"/>
              </a:rPr>
              <a:t>input</a:t>
            </a:r>
            <a:r>
              <a:rPr sz="2000" b="1" i="1" spc="-30" dirty="0">
                <a:latin typeface="Times New Roman"/>
                <a:cs typeface="Times New Roman"/>
              </a:rPr>
              <a:t> </a:t>
            </a:r>
            <a:r>
              <a:rPr sz="2000" b="1" i="1" spc="125" dirty="0">
                <a:latin typeface="Times New Roman"/>
                <a:cs typeface="Times New Roman"/>
              </a:rPr>
              <a:t>pins</a:t>
            </a:r>
            <a:r>
              <a:rPr sz="2000" b="1" i="1" spc="-35" dirty="0">
                <a:latin typeface="Times New Roman"/>
                <a:cs typeface="Times New Roman"/>
              </a:rPr>
              <a:t> </a:t>
            </a:r>
            <a:r>
              <a:rPr sz="2000" spc="-30" dirty="0">
                <a:latin typeface="Georgia"/>
                <a:cs typeface="Georgia"/>
              </a:rPr>
              <a:t>and</a:t>
            </a:r>
            <a:r>
              <a:rPr sz="2000" spc="20" dirty="0">
                <a:latin typeface="Georgia"/>
                <a:cs typeface="Georgia"/>
              </a:rPr>
              <a:t> </a:t>
            </a:r>
            <a:r>
              <a:rPr sz="2000" b="1" i="1" spc="185" dirty="0">
                <a:latin typeface="Times New Roman"/>
                <a:cs typeface="Times New Roman"/>
              </a:rPr>
              <a:t>output</a:t>
            </a:r>
            <a:r>
              <a:rPr sz="2000" b="1" i="1" spc="-45" dirty="0">
                <a:latin typeface="Times New Roman"/>
                <a:cs typeface="Times New Roman"/>
              </a:rPr>
              <a:t> </a:t>
            </a:r>
            <a:r>
              <a:rPr sz="2000" b="1" i="1" spc="90" dirty="0">
                <a:latin typeface="Times New Roman"/>
                <a:cs typeface="Times New Roman"/>
              </a:rPr>
              <a:t>pins</a:t>
            </a:r>
            <a:r>
              <a:rPr sz="2000" spc="90" dirty="0">
                <a:latin typeface="Georgia"/>
                <a:cs typeface="Georgia"/>
              </a:rPr>
              <a:t>.</a:t>
            </a:r>
            <a:endParaRPr sz="2000" dirty="0">
              <a:latin typeface="Georgia"/>
              <a:cs typeface="Georgia"/>
            </a:endParaRPr>
          </a:p>
          <a:p>
            <a:pPr marL="285115">
              <a:lnSpc>
                <a:spcPct val="100000"/>
              </a:lnSpc>
            </a:pPr>
            <a:r>
              <a:rPr sz="2000" spc="-20" dirty="0">
                <a:latin typeface="Georgia"/>
                <a:cs typeface="Georgia"/>
              </a:rPr>
              <a:t>These </a:t>
            </a:r>
            <a:r>
              <a:rPr sz="2000" spc="-15" dirty="0">
                <a:latin typeface="Georgia"/>
                <a:cs typeface="Georgia"/>
              </a:rPr>
              <a:t>emphasize </a:t>
            </a:r>
            <a:r>
              <a:rPr sz="2000" spc="-10" dirty="0">
                <a:latin typeface="Georgia"/>
                <a:cs typeface="Georgia"/>
              </a:rPr>
              <a:t>that </a:t>
            </a:r>
            <a:r>
              <a:rPr sz="2000" spc="-5" dirty="0">
                <a:latin typeface="Georgia"/>
                <a:cs typeface="Georgia"/>
              </a:rPr>
              <a:t>the </a:t>
            </a:r>
            <a:r>
              <a:rPr sz="2000" spc="-25" dirty="0">
                <a:latin typeface="Georgia"/>
                <a:cs typeface="Georgia"/>
              </a:rPr>
              <a:t>corresponding </a:t>
            </a:r>
            <a:r>
              <a:rPr sz="2000" spc="-10" dirty="0">
                <a:latin typeface="Georgia"/>
                <a:cs typeface="Georgia"/>
              </a:rPr>
              <a:t>object </a:t>
            </a:r>
            <a:r>
              <a:rPr sz="2000" spc="-40" dirty="0">
                <a:latin typeface="Georgia"/>
                <a:cs typeface="Georgia"/>
              </a:rPr>
              <a:t>is </a:t>
            </a:r>
            <a:r>
              <a:rPr sz="2000" i="1" spc="10" dirty="0">
                <a:latin typeface="Times New Roman"/>
                <a:cs typeface="Times New Roman"/>
              </a:rPr>
              <a:t>required</a:t>
            </a:r>
            <a:r>
              <a:rPr sz="2000" i="1" spc="-295" dirty="0">
                <a:latin typeface="Times New Roman"/>
                <a:cs typeface="Times New Roman"/>
              </a:rPr>
              <a:t> </a:t>
            </a:r>
            <a:r>
              <a:rPr sz="2000" spc="-20" dirty="0">
                <a:latin typeface="Georgia"/>
                <a:cs typeface="Georgia"/>
              </a:rPr>
              <a:t>while</a:t>
            </a:r>
            <a:endParaRPr sz="2000" dirty="0">
              <a:latin typeface="Georgia"/>
              <a:cs typeface="Georgia"/>
            </a:endParaRPr>
          </a:p>
          <a:p>
            <a:pPr marL="285115">
              <a:lnSpc>
                <a:spcPct val="100000"/>
              </a:lnSpc>
            </a:pPr>
            <a:r>
              <a:rPr sz="2000" b="1" i="1" spc="145" dirty="0">
                <a:latin typeface="Times New Roman"/>
                <a:cs typeface="Times New Roman"/>
              </a:rPr>
              <a:t>object</a:t>
            </a:r>
            <a:r>
              <a:rPr sz="2000" b="1" i="1" spc="-55" dirty="0">
                <a:latin typeface="Times New Roman"/>
                <a:cs typeface="Times New Roman"/>
              </a:rPr>
              <a:t> </a:t>
            </a:r>
            <a:r>
              <a:rPr sz="2000" b="1" i="1" spc="145" dirty="0">
                <a:latin typeface="Times New Roman"/>
                <a:cs typeface="Times New Roman"/>
              </a:rPr>
              <a:t>nodes</a:t>
            </a:r>
            <a:r>
              <a:rPr sz="2000" b="1" i="1" spc="-45" dirty="0">
                <a:latin typeface="Times New Roman"/>
                <a:cs typeface="Times New Roman"/>
              </a:rPr>
              <a:t> </a:t>
            </a:r>
            <a:r>
              <a:rPr sz="2000" spc="-45" dirty="0">
                <a:latin typeface="Georgia"/>
                <a:cs typeface="Georgia"/>
              </a:rPr>
              <a:t>rat</a:t>
            </a:r>
            <a:r>
              <a:rPr lang="en-US" sz="2000" spc="-45" dirty="0">
                <a:latin typeface="Georgia"/>
                <a:cs typeface="Georgia"/>
              </a:rPr>
              <a:t>h</a:t>
            </a:r>
            <a:r>
              <a:rPr sz="2000" spc="-45" dirty="0">
                <a:latin typeface="Georgia"/>
                <a:cs typeface="Georgia"/>
              </a:rPr>
              <a:t>er</a:t>
            </a:r>
            <a:r>
              <a:rPr sz="2000" spc="-125" dirty="0">
                <a:latin typeface="Georgia"/>
                <a:cs typeface="Georgia"/>
              </a:rPr>
              <a:t> </a:t>
            </a:r>
            <a:r>
              <a:rPr sz="2000" spc="-15" dirty="0">
                <a:latin typeface="Georgia"/>
                <a:cs typeface="Georgia"/>
              </a:rPr>
              <a:t>emphasize</a:t>
            </a:r>
            <a:r>
              <a:rPr sz="2000" spc="-40" dirty="0">
                <a:latin typeface="Georgia"/>
                <a:cs typeface="Georgia"/>
              </a:rPr>
              <a:t> </a:t>
            </a:r>
            <a:r>
              <a:rPr sz="2000" spc="-5" dirty="0">
                <a:latin typeface="Georgia"/>
                <a:cs typeface="Georgia"/>
              </a:rPr>
              <a:t>the</a:t>
            </a:r>
            <a:r>
              <a:rPr sz="2000" spc="-25" dirty="0">
                <a:latin typeface="Georgia"/>
                <a:cs typeface="Georgia"/>
              </a:rPr>
              <a:t> </a:t>
            </a:r>
            <a:r>
              <a:rPr sz="2000" i="1" spc="50" dirty="0">
                <a:latin typeface="Times New Roman"/>
                <a:cs typeface="Times New Roman"/>
              </a:rPr>
              <a:t>existance</a:t>
            </a:r>
            <a:r>
              <a:rPr sz="2000" i="1" spc="-55" dirty="0">
                <a:latin typeface="Times New Roman"/>
                <a:cs typeface="Times New Roman"/>
              </a:rPr>
              <a:t> </a:t>
            </a:r>
            <a:r>
              <a:rPr sz="2000" spc="-15" dirty="0">
                <a:latin typeface="Georgia"/>
                <a:cs typeface="Georgia"/>
              </a:rPr>
              <a:t>of</a:t>
            </a:r>
            <a:r>
              <a:rPr sz="2000" spc="30" dirty="0">
                <a:latin typeface="Georgia"/>
                <a:cs typeface="Georgia"/>
              </a:rPr>
              <a:t> </a:t>
            </a:r>
            <a:r>
              <a:rPr sz="2000" spc="-10" dirty="0">
                <a:latin typeface="Georgia"/>
                <a:cs typeface="Georgia"/>
              </a:rPr>
              <a:t>that</a:t>
            </a:r>
            <a:r>
              <a:rPr sz="2000" spc="-80" dirty="0">
                <a:latin typeface="Georgia"/>
                <a:cs typeface="Georgia"/>
              </a:rPr>
              <a:t> </a:t>
            </a:r>
            <a:r>
              <a:rPr sz="2000" spc="-25" dirty="0">
                <a:latin typeface="Georgia"/>
                <a:cs typeface="Georgia"/>
              </a:rPr>
              <a:t>object:</a:t>
            </a:r>
            <a:endParaRPr sz="2000" dirty="0">
              <a:latin typeface="Georgia"/>
              <a:cs typeface="Georgia"/>
            </a:endParaRPr>
          </a:p>
        </p:txBody>
      </p:sp>
      <p:sp>
        <p:nvSpPr>
          <p:cNvPr id="10" name="object 10"/>
          <p:cNvSpPr txBox="1">
            <a:spLocks noGrp="1"/>
          </p:cNvSpPr>
          <p:nvPr>
            <p:ph type="title"/>
          </p:nvPr>
        </p:nvSpPr>
        <p:spPr>
          <a:xfrm>
            <a:off x="444500" y="423113"/>
            <a:ext cx="7487920" cy="697230"/>
          </a:xfrm>
          <a:prstGeom prst="rect">
            <a:avLst/>
          </a:prstGeom>
        </p:spPr>
        <p:txBody>
          <a:bodyPr vert="horz" wrap="square" lIns="0" tIns="13335" rIns="0" bIns="0" rtlCol="0">
            <a:spAutoFit/>
          </a:bodyPr>
          <a:lstStyle/>
          <a:p>
            <a:pPr marL="12700">
              <a:lnSpc>
                <a:spcPct val="100000"/>
              </a:lnSpc>
              <a:spcBef>
                <a:spcPts val="105"/>
              </a:spcBef>
            </a:pPr>
            <a:r>
              <a:rPr sz="4400" spc="-360" dirty="0"/>
              <a:t>Passing </a:t>
            </a:r>
            <a:r>
              <a:rPr sz="4400" spc="-200" dirty="0"/>
              <a:t>Objects </a:t>
            </a:r>
            <a:r>
              <a:rPr sz="4400" spc="-185" dirty="0"/>
              <a:t>Between</a:t>
            </a:r>
            <a:r>
              <a:rPr sz="4400" spc="-200" dirty="0"/>
              <a:t> </a:t>
            </a:r>
            <a:r>
              <a:rPr sz="4400" spc="-175" dirty="0"/>
              <a:t>Actions</a:t>
            </a:r>
            <a:endParaRPr sz="4400" dirty="0"/>
          </a:p>
        </p:txBody>
      </p:sp>
      <p:sp>
        <p:nvSpPr>
          <p:cNvPr id="11" name="object 11"/>
          <p:cNvSpPr/>
          <p:nvPr/>
        </p:nvSpPr>
        <p:spPr>
          <a:xfrm>
            <a:off x="914400" y="1981200"/>
            <a:ext cx="6734175" cy="447675"/>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838200" y="3276600"/>
            <a:ext cx="6724650" cy="45720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066800" y="4953000"/>
            <a:ext cx="6343650" cy="97155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503885"/>
            <a:ext cx="2344420"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Times New Roman"/>
                <a:cs typeface="Times New Roman"/>
              </a:rPr>
              <a:t>Data</a:t>
            </a:r>
            <a:r>
              <a:rPr sz="4000" b="1" spc="-80" dirty="0">
                <a:latin typeface="Times New Roman"/>
                <a:cs typeface="Times New Roman"/>
              </a:rPr>
              <a:t> </a:t>
            </a:r>
            <a:r>
              <a:rPr sz="4000" b="1" spc="-15" dirty="0">
                <a:latin typeface="Times New Roman"/>
                <a:cs typeface="Times New Roman"/>
              </a:rPr>
              <a:t>Store</a:t>
            </a:r>
            <a:endParaRPr sz="4000">
              <a:latin typeface="Times New Roman"/>
              <a:cs typeface="Times New Roman"/>
            </a:endParaRPr>
          </a:p>
        </p:txBody>
      </p:sp>
      <p:sp>
        <p:nvSpPr>
          <p:cNvPr id="8" name="object 8"/>
          <p:cNvSpPr txBox="1"/>
          <p:nvPr/>
        </p:nvSpPr>
        <p:spPr>
          <a:xfrm>
            <a:off x="535940" y="1957781"/>
            <a:ext cx="6965950" cy="757555"/>
          </a:xfrm>
          <a:prstGeom prst="rect">
            <a:avLst/>
          </a:prstGeom>
        </p:spPr>
        <p:txBody>
          <a:bodyPr vert="horz" wrap="square" lIns="0" tIns="12700" rIns="0" bIns="0" rtlCol="0">
            <a:spAutoFit/>
          </a:bodyPr>
          <a:lstStyle/>
          <a:p>
            <a:pPr marL="12700">
              <a:lnSpc>
                <a:spcPct val="100000"/>
              </a:lnSpc>
              <a:spcBef>
                <a:spcPts val="100"/>
              </a:spcBef>
            </a:pPr>
            <a:r>
              <a:rPr sz="2250" spc="-565" dirty="0">
                <a:solidFill>
                  <a:srgbClr val="0AD0D9"/>
                </a:solidFill>
                <a:latin typeface="Arial"/>
                <a:cs typeface="Arial"/>
              </a:rPr>
              <a:t> </a:t>
            </a:r>
            <a:r>
              <a:rPr sz="2400" dirty="0">
                <a:latin typeface="Times New Roman"/>
                <a:cs typeface="Times New Roman"/>
              </a:rPr>
              <a:t>A data store is </a:t>
            </a:r>
            <a:r>
              <a:rPr sz="2400" spc="-5" dirty="0">
                <a:latin typeface="Times New Roman"/>
                <a:cs typeface="Times New Roman"/>
              </a:rPr>
              <a:t>shown </a:t>
            </a:r>
            <a:r>
              <a:rPr sz="2400" dirty="0">
                <a:latin typeface="Times New Roman"/>
                <a:cs typeface="Times New Roman"/>
              </a:rPr>
              <a:t>as an object with the</a:t>
            </a:r>
            <a:r>
              <a:rPr sz="2400" spc="-285" dirty="0">
                <a:latin typeface="Times New Roman"/>
                <a:cs typeface="Times New Roman"/>
              </a:rPr>
              <a:t> </a:t>
            </a:r>
            <a:r>
              <a:rPr sz="2400" spc="-30" dirty="0">
                <a:latin typeface="Times New Roman"/>
                <a:cs typeface="Times New Roman"/>
              </a:rPr>
              <a:t>«datastore»</a:t>
            </a:r>
            <a:endParaRPr sz="2400">
              <a:latin typeface="Times New Roman"/>
              <a:cs typeface="Times New Roman"/>
            </a:endParaRPr>
          </a:p>
          <a:p>
            <a:pPr marL="285115">
              <a:lnSpc>
                <a:spcPct val="100000"/>
              </a:lnSpc>
            </a:pPr>
            <a:r>
              <a:rPr sz="2400" spc="-5" dirty="0">
                <a:latin typeface="Times New Roman"/>
                <a:cs typeface="Times New Roman"/>
              </a:rPr>
              <a:t>keyword</a:t>
            </a:r>
            <a:endParaRPr sz="2400">
              <a:latin typeface="Times New Roman"/>
              <a:cs typeface="Times New Roman"/>
            </a:endParaRPr>
          </a:p>
        </p:txBody>
      </p:sp>
      <p:sp>
        <p:nvSpPr>
          <p:cNvPr id="9" name="object 9"/>
          <p:cNvSpPr/>
          <p:nvPr/>
        </p:nvSpPr>
        <p:spPr>
          <a:xfrm>
            <a:off x="2743200" y="2819400"/>
            <a:ext cx="2876550" cy="22129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Expansion Region: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On an Activity diagram, sometimes the output of an action can trigger multiple invocations of another action when this happens it's helpful to use an expansion region in your activity diagram.  </a:t>
            </a:r>
          </a:p>
          <a:p>
            <a:r>
              <a:rPr lang="en-US" dirty="0"/>
              <a:t>An expansion region shows a set of actions that occur once for each item in a collection so an expansion region contains some process that acts multiple times on the incoming data once for each element in the input collection it may be helpful to think of an expansion region as behaving like a for loop over the input collection. </a:t>
            </a:r>
          </a:p>
          <a:p>
            <a:endParaRPr lang="en-US" dirty="0"/>
          </a:p>
        </p:txBody>
      </p:sp>
      <p:pic>
        <p:nvPicPr>
          <p:cNvPr id="4" name="Picture 3"/>
          <p:cNvPicPr>
            <a:picLocks noChangeAspect="1"/>
          </p:cNvPicPr>
          <p:nvPr/>
        </p:nvPicPr>
        <p:blipFill>
          <a:blip r:embed="rId2"/>
          <a:stretch>
            <a:fillRect/>
          </a:stretch>
        </p:blipFill>
        <p:spPr>
          <a:xfrm>
            <a:off x="2590800" y="4648200"/>
            <a:ext cx="3581400" cy="1663699"/>
          </a:xfrm>
          <a:prstGeom prst="rect">
            <a:avLst/>
          </a:prstGeom>
        </p:spPr>
      </p:pic>
    </p:spTree>
    <p:extLst>
      <p:ext uri="{BB962C8B-B14F-4D97-AF65-F5344CB8AC3E}">
        <p14:creationId xmlns:p14="http://schemas.microsoft.com/office/powerpoint/2010/main" val="1983936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503885"/>
            <a:ext cx="3963670" cy="635000"/>
          </a:xfrm>
          <a:prstGeom prst="rect">
            <a:avLst/>
          </a:prstGeom>
        </p:spPr>
        <p:txBody>
          <a:bodyPr vert="horz" wrap="square" lIns="0" tIns="12065" rIns="0" bIns="0" rtlCol="0">
            <a:spAutoFit/>
          </a:bodyPr>
          <a:lstStyle/>
          <a:p>
            <a:pPr marL="12700">
              <a:lnSpc>
                <a:spcPct val="100000"/>
              </a:lnSpc>
              <a:spcBef>
                <a:spcPts val="95"/>
              </a:spcBef>
            </a:pPr>
            <a:r>
              <a:rPr sz="4000" b="1" dirty="0">
                <a:latin typeface="Times New Roman"/>
                <a:cs typeface="Times New Roman"/>
              </a:rPr>
              <a:t>Expansion</a:t>
            </a:r>
            <a:r>
              <a:rPr lang="en-US" sz="4000" b="1" dirty="0">
                <a:latin typeface="Times New Roman"/>
                <a:cs typeface="Times New Roman"/>
              </a:rPr>
              <a:t> </a:t>
            </a:r>
            <a:r>
              <a:rPr sz="4000" b="1" spc="-5" dirty="0">
                <a:latin typeface="Times New Roman"/>
                <a:cs typeface="Times New Roman"/>
              </a:rPr>
              <a:t>Region</a:t>
            </a:r>
            <a:endParaRPr sz="4000" dirty="0">
              <a:latin typeface="Times New Roman"/>
              <a:cs typeface="Times New Roman"/>
            </a:endParaRPr>
          </a:p>
        </p:txBody>
      </p:sp>
      <p:sp>
        <p:nvSpPr>
          <p:cNvPr id="8" name="object 8"/>
          <p:cNvSpPr txBox="1"/>
          <p:nvPr/>
        </p:nvSpPr>
        <p:spPr>
          <a:xfrm>
            <a:off x="535940" y="1189736"/>
            <a:ext cx="8023225" cy="2595245"/>
          </a:xfrm>
          <a:prstGeom prst="rect">
            <a:avLst/>
          </a:prstGeom>
        </p:spPr>
        <p:txBody>
          <a:bodyPr vert="horz" wrap="square" lIns="0" tIns="13335" rIns="0" bIns="0" rtlCol="0">
            <a:spAutoFit/>
          </a:bodyPr>
          <a:lstStyle/>
          <a:p>
            <a:pPr marL="285115" marR="349250" indent="-272415">
              <a:lnSpc>
                <a:spcPct val="100000"/>
              </a:lnSpc>
              <a:spcBef>
                <a:spcPts val="105"/>
              </a:spcBef>
              <a:buClr>
                <a:srgbClr val="0AD0D9"/>
              </a:buClr>
              <a:buSzPct val="95000"/>
              <a:buFont typeface="Arial"/>
              <a:buChar char=""/>
              <a:tabLst>
                <a:tab pos="285115" algn="l"/>
                <a:tab pos="285750" algn="l"/>
              </a:tabLst>
            </a:pPr>
            <a:r>
              <a:rPr sz="2000" spc="-45" dirty="0">
                <a:latin typeface="Georgia"/>
                <a:cs typeface="Georgia"/>
              </a:rPr>
              <a:t>Expansion </a:t>
            </a:r>
            <a:r>
              <a:rPr sz="2000" spc="-30" dirty="0">
                <a:latin typeface="Georgia"/>
                <a:cs typeface="Georgia"/>
              </a:rPr>
              <a:t>regions </a:t>
            </a:r>
            <a:r>
              <a:rPr sz="2000" spc="-25" dirty="0">
                <a:latin typeface="Georgia"/>
                <a:cs typeface="Georgia"/>
              </a:rPr>
              <a:t>and </a:t>
            </a:r>
            <a:r>
              <a:rPr sz="2000" spc="-20" dirty="0">
                <a:latin typeface="Georgia"/>
                <a:cs typeface="Georgia"/>
              </a:rPr>
              <a:t>structured activities </a:t>
            </a:r>
            <a:r>
              <a:rPr sz="2000" spc="-30" dirty="0">
                <a:latin typeface="Georgia"/>
                <a:cs typeface="Georgia"/>
              </a:rPr>
              <a:t>provide </a:t>
            </a:r>
            <a:r>
              <a:rPr sz="2000" spc="-25" dirty="0">
                <a:latin typeface="Georgia"/>
                <a:cs typeface="Georgia"/>
              </a:rPr>
              <a:t>mechanisms </a:t>
            </a:r>
            <a:r>
              <a:rPr sz="2000" spc="-5" dirty="0">
                <a:latin typeface="Georgia"/>
                <a:cs typeface="Georgia"/>
              </a:rPr>
              <a:t>to  </a:t>
            </a:r>
            <a:r>
              <a:rPr sz="2000" spc="-25" dirty="0">
                <a:latin typeface="Georgia"/>
                <a:cs typeface="Georgia"/>
              </a:rPr>
              <a:t>show </a:t>
            </a:r>
            <a:r>
              <a:rPr sz="2000" spc="-5" dirty="0">
                <a:latin typeface="Georgia"/>
                <a:cs typeface="Georgia"/>
              </a:rPr>
              <a:t>the </a:t>
            </a:r>
            <a:r>
              <a:rPr sz="2000" spc="-25" dirty="0">
                <a:latin typeface="Georgia"/>
                <a:cs typeface="Georgia"/>
              </a:rPr>
              <a:t>strategy </a:t>
            </a:r>
            <a:r>
              <a:rPr sz="2000" spc="-30" dirty="0">
                <a:latin typeface="Georgia"/>
                <a:cs typeface="Georgia"/>
              </a:rPr>
              <a:t>for managing </a:t>
            </a:r>
            <a:r>
              <a:rPr sz="2000" spc="-5" dirty="0">
                <a:latin typeface="Georgia"/>
                <a:cs typeface="Georgia"/>
              </a:rPr>
              <a:t>the </a:t>
            </a:r>
            <a:r>
              <a:rPr sz="2000" spc="-15" dirty="0">
                <a:latin typeface="Georgia"/>
                <a:cs typeface="Georgia"/>
              </a:rPr>
              <a:t>synchronization </a:t>
            </a:r>
            <a:r>
              <a:rPr sz="2000" spc="-40" dirty="0">
                <a:latin typeface="Georgia"/>
                <a:cs typeface="Georgia"/>
              </a:rPr>
              <a:t>issues </a:t>
            </a:r>
            <a:r>
              <a:rPr sz="2000" spc="-20" dirty="0">
                <a:latin typeface="Georgia"/>
                <a:cs typeface="Georgia"/>
              </a:rPr>
              <a:t>in </a:t>
            </a:r>
            <a:r>
              <a:rPr sz="2000" spc="-50" dirty="0">
                <a:latin typeface="Georgia"/>
                <a:cs typeface="Georgia"/>
              </a:rPr>
              <a:t>a</a:t>
            </a:r>
            <a:r>
              <a:rPr sz="2000" spc="-340" dirty="0">
                <a:latin typeface="Georgia"/>
                <a:cs typeface="Georgia"/>
              </a:rPr>
              <a:t> </a:t>
            </a:r>
            <a:r>
              <a:rPr sz="2000" spc="-35" dirty="0">
                <a:latin typeface="Georgia"/>
                <a:cs typeface="Georgia"/>
              </a:rPr>
              <a:t>real-  </a:t>
            </a:r>
            <a:r>
              <a:rPr sz="2000" spc="-15" dirty="0">
                <a:latin typeface="Georgia"/>
                <a:cs typeface="Georgia"/>
              </a:rPr>
              <a:t>time</a:t>
            </a:r>
            <a:r>
              <a:rPr sz="2000" spc="-80" dirty="0">
                <a:latin typeface="Georgia"/>
                <a:cs typeface="Georgia"/>
              </a:rPr>
              <a:t> </a:t>
            </a:r>
            <a:r>
              <a:rPr sz="2000" spc="-35" dirty="0">
                <a:latin typeface="Georgia"/>
                <a:cs typeface="Georgia"/>
              </a:rPr>
              <a:t>system.</a:t>
            </a:r>
            <a:endParaRPr sz="2000" dirty="0">
              <a:latin typeface="Georgia"/>
              <a:cs typeface="Georgia"/>
            </a:endParaRPr>
          </a:p>
          <a:p>
            <a:pPr marL="285115" indent="-272415">
              <a:lnSpc>
                <a:spcPct val="100000"/>
              </a:lnSpc>
              <a:spcBef>
                <a:spcPts val="540"/>
              </a:spcBef>
              <a:buClr>
                <a:srgbClr val="0AD0D9"/>
              </a:buClr>
              <a:buSzPct val="95000"/>
              <a:buFont typeface="Arial"/>
              <a:buChar char=""/>
              <a:tabLst>
                <a:tab pos="285115" algn="l"/>
                <a:tab pos="285750" algn="l"/>
              </a:tabLst>
            </a:pPr>
            <a:r>
              <a:rPr sz="2000" dirty="0">
                <a:latin typeface="Times New Roman"/>
                <a:cs typeface="Times New Roman"/>
              </a:rPr>
              <a:t>An expansion region is a structured </a:t>
            </a:r>
            <a:r>
              <a:rPr sz="2000" spc="-5" dirty="0">
                <a:latin typeface="Times New Roman"/>
                <a:cs typeface="Times New Roman"/>
              </a:rPr>
              <a:t>activity </a:t>
            </a:r>
            <a:r>
              <a:rPr sz="2000" dirty="0">
                <a:latin typeface="Times New Roman"/>
                <a:cs typeface="Times New Roman"/>
              </a:rPr>
              <a:t>region that executes</a:t>
            </a:r>
            <a:r>
              <a:rPr sz="2000" spc="-215" dirty="0">
                <a:latin typeface="Times New Roman"/>
                <a:cs typeface="Times New Roman"/>
              </a:rPr>
              <a:t> </a:t>
            </a:r>
            <a:r>
              <a:rPr sz="2000" spc="-5" dirty="0">
                <a:latin typeface="Times New Roman"/>
                <a:cs typeface="Times New Roman"/>
              </a:rPr>
              <a:t>multiple</a:t>
            </a:r>
            <a:endParaRPr sz="2000" dirty="0">
              <a:latin typeface="Times New Roman"/>
              <a:cs typeface="Times New Roman"/>
            </a:endParaRPr>
          </a:p>
          <a:p>
            <a:pPr marL="285115">
              <a:lnSpc>
                <a:spcPct val="100000"/>
              </a:lnSpc>
            </a:pPr>
            <a:r>
              <a:rPr sz="2000" spc="-10" dirty="0">
                <a:latin typeface="Times New Roman"/>
                <a:cs typeface="Times New Roman"/>
              </a:rPr>
              <a:t>times </a:t>
            </a:r>
            <a:r>
              <a:rPr sz="2000" dirty="0">
                <a:latin typeface="Times New Roman"/>
                <a:cs typeface="Times New Roman"/>
              </a:rPr>
              <a:t>for </a:t>
            </a:r>
            <a:r>
              <a:rPr sz="2000" spc="-5" dirty="0">
                <a:latin typeface="Times New Roman"/>
                <a:cs typeface="Times New Roman"/>
              </a:rPr>
              <a:t>collection</a:t>
            </a:r>
            <a:r>
              <a:rPr sz="2000" spc="-50" dirty="0">
                <a:latin typeface="Times New Roman"/>
                <a:cs typeface="Times New Roman"/>
              </a:rPr>
              <a:t> </a:t>
            </a:r>
            <a:r>
              <a:rPr sz="2000" spc="-5" dirty="0">
                <a:latin typeface="Times New Roman"/>
                <a:cs typeface="Times New Roman"/>
              </a:rPr>
              <a:t>items.</a:t>
            </a:r>
            <a:endParaRPr sz="2000" dirty="0">
              <a:latin typeface="Times New Roman"/>
              <a:cs typeface="Times New Roman"/>
            </a:endParaRPr>
          </a:p>
          <a:p>
            <a:pPr marL="285115" marR="5080" indent="-272415" algn="just">
              <a:lnSpc>
                <a:spcPct val="100000"/>
              </a:lnSpc>
              <a:spcBef>
                <a:spcPts val="480"/>
              </a:spcBef>
              <a:buClr>
                <a:srgbClr val="0AD0D9"/>
              </a:buClr>
              <a:buSzPct val="95000"/>
              <a:buFont typeface="Arial"/>
              <a:buChar char=""/>
              <a:tabLst>
                <a:tab pos="285750" algn="l"/>
              </a:tabLst>
            </a:pPr>
            <a:r>
              <a:rPr sz="2000" dirty="0">
                <a:latin typeface="Times New Roman"/>
                <a:cs typeface="Times New Roman"/>
              </a:rPr>
              <a:t>Input and output expansion nodes are drawn as a group of three / four </a:t>
            </a:r>
            <a:r>
              <a:rPr sz="2000" spc="-40" dirty="0">
                <a:latin typeface="Times New Roman"/>
                <a:cs typeface="Times New Roman"/>
              </a:rPr>
              <a:t>boxes  </a:t>
            </a:r>
            <a:r>
              <a:rPr sz="2000" dirty="0">
                <a:latin typeface="Times New Roman"/>
                <a:cs typeface="Times New Roman"/>
              </a:rPr>
              <a:t>representing a </a:t>
            </a:r>
            <a:r>
              <a:rPr sz="2000" spc="-5" dirty="0">
                <a:latin typeface="Times New Roman"/>
                <a:cs typeface="Times New Roman"/>
              </a:rPr>
              <a:t>multiple selection </a:t>
            </a:r>
            <a:r>
              <a:rPr sz="2000" dirty="0">
                <a:latin typeface="Times New Roman"/>
                <a:cs typeface="Times New Roman"/>
              </a:rPr>
              <a:t>of </a:t>
            </a:r>
            <a:r>
              <a:rPr sz="2000" spc="-5" dirty="0">
                <a:latin typeface="Times New Roman"/>
                <a:cs typeface="Times New Roman"/>
              </a:rPr>
              <a:t>items. </a:t>
            </a:r>
            <a:r>
              <a:rPr sz="2000" dirty="0">
                <a:latin typeface="Times New Roman"/>
                <a:cs typeface="Times New Roman"/>
              </a:rPr>
              <a:t>The keyword </a:t>
            </a:r>
            <a:r>
              <a:rPr sz="2000" spc="-5" dirty="0">
                <a:latin typeface="Times New Roman"/>
                <a:cs typeface="Times New Roman"/>
              </a:rPr>
              <a:t>iterative, parallel </a:t>
            </a:r>
            <a:r>
              <a:rPr sz="2000" dirty="0">
                <a:latin typeface="Times New Roman"/>
                <a:cs typeface="Times New Roman"/>
              </a:rPr>
              <a:t>or  stream is shown in the top </a:t>
            </a:r>
            <a:r>
              <a:rPr sz="2000" spc="-5" dirty="0">
                <a:latin typeface="Times New Roman"/>
                <a:cs typeface="Times New Roman"/>
              </a:rPr>
              <a:t>left </a:t>
            </a:r>
            <a:r>
              <a:rPr sz="2000" dirty="0">
                <a:latin typeface="Times New Roman"/>
                <a:cs typeface="Times New Roman"/>
              </a:rPr>
              <a:t>corner of the</a:t>
            </a:r>
            <a:r>
              <a:rPr sz="2000" spc="-200" dirty="0">
                <a:latin typeface="Times New Roman"/>
                <a:cs typeface="Times New Roman"/>
              </a:rPr>
              <a:t> </a:t>
            </a:r>
            <a:r>
              <a:rPr sz="2000" dirty="0">
                <a:latin typeface="Times New Roman"/>
                <a:cs typeface="Times New Roman"/>
              </a:rPr>
              <a:t>region</a:t>
            </a:r>
          </a:p>
        </p:txBody>
      </p:sp>
      <p:sp>
        <p:nvSpPr>
          <p:cNvPr id="9" name="object 9"/>
          <p:cNvSpPr/>
          <p:nvPr/>
        </p:nvSpPr>
        <p:spPr>
          <a:xfrm>
            <a:off x="2438400" y="4206875"/>
            <a:ext cx="4286250" cy="242252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07C4-B395-4E38-B008-FF31B8185520}"/>
              </a:ext>
            </a:extLst>
          </p:cNvPr>
          <p:cNvSpPr>
            <a:spLocks noGrp="1"/>
          </p:cNvSpPr>
          <p:nvPr>
            <p:ph type="title"/>
          </p:nvPr>
        </p:nvSpPr>
        <p:spPr/>
        <p:txBody>
          <a:bodyPr/>
          <a:lstStyle/>
          <a:p>
            <a:r>
              <a:rPr lang="en-US" dirty="0"/>
              <a:t>Interaction Types:</a:t>
            </a:r>
            <a:endParaRPr lang="x-none" dirty="0"/>
          </a:p>
        </p:txBody>
      </p:sp>
      <p:sp>
        <p:nvSpPr>
          <p:cNvPr id="3" name="Content Placeholder 2">
            <a:extLst>
              <a:ext uri="{FF2B5EF4-FFF2-40B4-BE49-F238E27FC236}">
                <a16:creationId xmlns:a16="http://schemas.microsoft.com/office/drawing/2014/main" id="{FA92BA35-7B92-46B5-B422-E0E2FE04F184}"/>
              </a:ext>
            </a:extLst>
          </p:cNvPr>
          <p:cNvSpPr>
            <a:spLocks noGrp="1"/>
          </p:cNvSpPr>
          <p:nvPr>
            <p:ph idx="1"/>
          </p:nvPr>
        </p:nvSpPr>
        <p:spPr/>
        <p:txBody>
          <a:bodyPr/>
          <a:lstStyle/>
          <a:p>
            <a:r>
              <a:rPr lang="en-US" dirty="0"/>
              <a:t>Iterative: when your expansion region is iterative the executions happens in sequence (One item at a time)</a:t>
            </a:r>
          </a:p>
          <a:p>
            <a:endParaRPr lang="en-US" dirty="0"/>
          </a:p>
          <a:p>
            <a:r>
              <a:rPr lang="en-US" dirty="0"/>
              <a:t>Parallel: when your expansion region is parallel it means your interactions are independent and can happen concurrently</a:t>
            </a:r>
          </a:p>
          <a:p>
            <a:endParaRPr lang="en-US" dirty="0"/>
          </a:p>
          <a:p>
            <a:r>
              <a:rPr lang="en-US" dirty="0"/>
              <a:t>Streams: All the input elements enters the expansion region at the same time so they come in all at once and the expansion region can operate on the collections as the whole</a:t>
            </a:r>
            <a:endParaRPr lang="x-none" dirty="0"/>
          </a:p>
        </p:txBody>
      </p:sp>
    </p:spTree>
    <p:extLst>
      <p:ext uri="{BB962C8B-B14F-4D97-AF65-F5344CB8AC3E}">
        <p14:creationId xmlns:p14="http://schemas.microsoft.com/office/powerpoint/2010/main" val="2890616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AF6E-562D-40A2-B95E-9A671A7D17ED}"/>
              </a:ext>
            </a:extLst>
          </p:cNvPr>
          <p:cNvSpPr>
            <a:spLocks noGrp="1"/>
          </p:cNvSpPr>
          <p:nvPr>
            <p:ph type="title"/>
          </p:nvPr>
        </p:nvSpPr>
        <p:spPr/>
        <p:txBody>
          <a:bodyPr/>
          <a:lstStyle/>
          <a:p>
            <a:r>
              <a:rPr lang="en-US" dirty="0"/>
              <a:t>Iterative:</a:t>
            </a:r>
            <a:endParaRPr lang="x-none" dirty="0"/>
          </a:p>
        </p:txBody>
      </p:sp>
      <p:sp>
        <p:nvSpPr>
          <p:cNvPr id="3" name="Content Placeholder 2"/>
          <p:cNvSpPr>
            <a:spLocks noGrp="1"/>
          </p:cNvSpPr>
          <p:nvPr>
            <p:ph idx="1"/>
          </p:nvPr>
        </p:nvSpPr>
        <p:spPr/>
        <p:txBody>
          <a:bodyPr/>
          <a:lstStyle/>
          <a:p>
            <a:r>
              <a:rPr lang="en-US" b="1" dirty="0"/>
              <a:t>Example:  </a:t>
            </a:r>
            <a:endParaRPr lang="en-US" dirty="0"/>
          </a:p>
          <a:p>
            <a:r>
              <a:rPr lang="en-US" dirty="0"/>
              <a:t>Imagine a car rental agency and when cars are returned to this agency they collect a batch of cars and then they send those cars through their one lane car wash one at a time so our action that would trigger this multiple invocation of the carwash would be receive returned cars and once they've received batch of cars they're going to send them one at a time through the carwash and so that will be our expansion region </a:t>
            </a:r>
          </a:p>
          <a:p>
            <a:endParaRPr lang="en-US" dirty="0"/>
          </a:p>
        </p:txBody>
      </p:sp>
    </p:spTree>
    <p:extLst>
      <p:ext uri="{BB962C8B-B14F-4D97-AF65-F5344CB8AC3E}">
        <p14:creationId xmlns:p14="http://schemas.microsoft.com/office/powerpoint/2010/main" val="877117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52587" y="2034381"/>
            <a:ext cx="5838825" cy="3933825"/>
          </a:xfrm>
          <a:prstGeom prst="rect">
            <a:avLst/>
          </a:prstGeom>
        </p:spPr>
      </p:pic>
    </p:spTree>
    <p:extLst>
      <p:ext uri="{BB962C8B-B14F-4D97-AF65-F5344CB8AC3E}">
        <p14:creationId xmlns:p14="http://schemas.microsoft.com/office/powerpoint/2010/main" val="313324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5BB7-45DF-442C-98E9-8C8EEBCD650D}"/>
              </a:ext>
            </a:extLst>
          </p:cNvPr>
          <p:cNvSpPr>
            <a:spLocks noGrp="1"/>
          </p:cNvSpPr>
          <p:nvPr>
            <p:ph type="title"/>
          </p:nvPr>
        </p:nvSpPr>
        <p:spPr/>
        <p:txBody>
          <a:bodyPr/>
          <a:lstStyle/>
          <a:p>
            <a:r>
              <a:rPr lang="en-US" dirty="0"/>
              <a:t>DFD using Activity Diagram</a:t>
            </a:r>
            <a:endParaRPr lang="x-none" dirty="0"/>
          </a:p>
        </p:txBody>
      </p:sp>
      <p:pic>
        <p:nvPicPr>
          <p:cNvPr id="5" name="Content Placeholder 4">
            <a:extLst>
              <a:ext uri="{FF2B5EF4-FFF2-40B4-BE49-F238E27FC236}">
                <a16:creationId xmlns:a16="http://schemas.microsoft.com/office/drawing/2014/main" id="{464B3B26-1D26-41F9-9E71-FA2B6BC5CF36}"/>
              </a:ext>
            </a:extLst>
          </p:cNvPr>
          <p:cNvPicPr>
            <a:picLocks noGrp="1" noChangeAspect="1"/>
          </p:cNvPicPr>
          <p:nvPr>
            <p:ph idx="1"/>
          </p:nvPr>
        </p:nvPicPr>
        <p:blipFill>
          <a:blip r:embed="rId2"/>
          <a:stretch>
            <a:fillRect/>
          </a:stretch>
        </p:blipFill>
        <p:spPr>
          <a:xfrm>
            <a:off x="990600" y="2286000"/>
            <a:ext cx="6860750" cy="4351338"/>
          </a:xfrm>
        </p:spPr>
      </p:pic>
      <p:sp>
        <p:nvSpPr>
          <p:cNvPr id="6" name="TextBox 5">
            <a:extLst>
              <a:ext uri="{FF2B5EF4-FFF2-40B4-BE49-F238E27FC236}">
                <a16:creationId xmlns:a16="http://schemas.microsoft.com/office/drawing/2014/main" id="{6A5DCC68-6652-414D-A0DB-7D4D1EC0D68B}"/>
              </a:ext>
            </a:extLst>
          </p:cNvPr>
          <p:cNvSpPr txBox="1"/>
          <p:nvPr/>
        </p:nvSpPr>
        <p:spPr>
          <a:xfrm>
            <a:off x="687175" y="1690689"/>
            <a:ext cx="7467600" cy="646331"/>
          </a:xfrm>
          <a:prstGeom prst="rect">
            <a:avLst/>
          </a:prstGeom>
          <a:noFill/>
        </p:spPr>
        <p:txBody>
          <a:bodyPr wrap="square" rtlCol="0">
            <a:spAutoFit/>
          </a:bodyPr>
          <a:lstStyle/>
          <a:p>
            <a:r>
              <a:rPr lang="en-US" dirty="0"/>
              <a:t>Fortunately, UML activity diagrams can satisfy the same goals they can be used for data flow modeling, replacing traditional DFD notation. </a:t>
            </a:r>
            <a:endParaRPr lang="x-none" dirty="0"/>
          </a:p>
        </p:txBody>
      </p:sp>
    </p:spTree>
    <p:extLst>
      <p:ext uri="{BB962C8B-B14F-4D97-AF65-F5344CB8AC3E}">
        <p14:creationId xmlns:p14="http://schemas.microsoft.com/office/powerpoint/2010/main" val="2734927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381000" y="2667000"/>
            <a:ext cx="8356600" cy="936795"/>
          </a:xfrm>
          <a:prstGeom prst="rect">
            <a:avLst/>
          </a:prstGeom>
        </p:spPr>
        <p:txBody>
          <a:bodyPr vert="horz" wrap="square" lIns="0" tIns="13335" rIns="0" bIns="0" rtlCol="0">
            <a:spAutoFit/>
          </a:bodyPr>
          <a:lstStyle/>
          <a:p>
            <a:pPr marL="12700" marR="102235">
              <a:lnSpc>
                <a:spcPct val="100000"/>
              </a:lnSpc>
              <a:spcBef>
                <a:spcPts val="105"/>
              </a:spcBef>
            </a:pPr>
            <a:r>
              <a:rPr sz="2000" spc="-95" dirty="0">
                <a:latin typeface="Georgia"/>
                <a:cs typeface="Georgia"/>
              </a:rPr>
              <a:t>The </a:t>
            </a:r>
            <a:r>
              <a:rPr sz="2000" spc="-85" dirty="0">
                <a:latin typeface="Georgia"/>
                <a:cs typeface="Georgia"/>
              </a:rPr>
              <a:t>organization </a:t>
            </a:r>
            <a:r>
              <a:rPr sz="2000" spc="-100" dirty="0">
                <a:latin typeface="Georgia"/>
                <a:cs typeface="Georgia"/>
              </a:rPr>
              <a:t>must </a:t>
            </a:r>
            <a:r>
              <a:rPr sz="2000" spc="-95" dirty="0">
                <a:latin typeface="Georgia"/>
                <a:cs typeface="Georgia"/>
              </a:rPr>
              <a:t>accept </a:t>
            </a:r>
            <a:r>
              <a:rPr sz="2000" spc="-114" dirty="0">
                <a:latin typeface="Georgia"/>
                <a:cs typeface="Georgia"/>
              </a:rPr>
              <a:t>an </a:t>
            </a:r>
            <a:r>
              <a:rPr sz="2000" spc="-80" dirty="0">
                <a:latin typeface="Georgia"/>
                <a:cs typeface="Georgia"/>
              </a:rPr>
              <a:t>electronic application, </a:t>
            </a:r>
            <a:r>
              <a:rPr sz="2000" spc="-114" dirty="0">
                <a:latin typeface="Georgia"/>
                <a:cs typeface="Georgia"/>
              </a:rPr>
              <a:t>review </a:t>
            </a:r>
            <a:r>
              <a:rPr sz="2000" spc="-60" dirty="0">
                <a:latin typeface="Georgia"/>
                <a:cs typeface="Georgia"/>
              </a:rPr>
              <a:t>the  </a:t>
            </a:r>
            <a:r>
              <a:rPr sz="2000" spc="-55" dirty="0">
                <a:latin typeface="Georgia"/>
                <a:cs typeface="Georgia"/>
              </a:rPr>
              <a:t>eligibility </a:t>
            </a:r>
            <a:r>
              <a:rPr sz="2000" spc="-75" dirty="0">
                <a:latin typeface="Georgia"/>
                <a:cs typeface="Georgia"/>
              </a:rPr>
              <a:t>of </a:t>
            </a:r>
            <a:r>
              <a:rPr sz="2000" spc="-60" dirty="0">
                <a:latin typeface="Georgia"/>
                <a:cs typeface="Georgia"/>
              </a:rPr>
              <a:t>the </a:t>
            </a:r>
            <a:r>
              <a:rPr sz="2000" spc="-80" dirty="0">
                <a:latin typeface="Georgia"/>
                <a:cs typeface="Georgia"/>
              </a:rPr>
              <a:t>application, </a:t>
            </a:r>
            <a:r>
              <a:rPr sz="2000" spc="-105" dirty="0">
                <a:latin typeface="Georgia"/>
                <a:cs typeface="Georgia"/>
              </a:rPr>
              <a:t>store </a:t>
            </a:r>
            <a:r>
              <a:rPr sz="2000" spc="-60" dirty="0">
                <a:latin typeface="Georgia"/>
                <a:cs typeface="Georgia"/>
              </a:rPr>
              <a:t>the </a:t>
            </a:r>
            <a:r>
              <a:rPr sz="2000" spc="-80" dirty="0">
                <a:latin typeface="Georgia"/>
                <a:cs typeface="Georgia"/>
              </a:rPr>
              <a:t>application, </a:t>
            </a:r>
            <a:r>
              <a:rPr sz="2000" spc="-105" dirty="0">
                <a:latin typeface="Georgia"/>
                <a:cs typeface="Georgia"/>
              </a:rPr>
              <a:t>and </a:t>
            </a:r>
            <a:r>
              <a:rPr sz="2000" spc="-70" dirty="0">
                <a:latin typeface="Georgia"/>
                <a:cs typeface="Georgia"/>
              </a:rPr>
              <a:t>then  </a:t>
            </a:r>
            <a:r>
              <a:rPr sz="2000" spc="-105" dirty="0">
                <a:latin typeface="Georgia"/>
                <a:cs typeface="Georgia"/>
              </a:rPr>
              <a:t>confirm </a:t>
            </a:r>
            <a:r>
              <a:rPr sz="2000" spc="-90" dirty="0">
                <a:latin typeface="Georgia"/>
                <a:cs typeface="Georgia"/>
              </a:rPr>
              <a:t>receipt </a:t>
            </a:r>
            <a:r>
              <a:rPr sz="2000" spc="-75" dirty="0">
                <a:latin typeface="Georgia"/>
                <a:cs typeface="Georgia"/>
              </a:rPr>
              <a:t>of </a:t>
            </a:r>
            <a:r>
              <a:rPr sz="2000" spc="-120" dirty="0">
                <a:latin typeface="Georgia"/>
                <a:cs typeface="Georgia"/>
              </a:rPr>
              <a:t>a </a:t>
            </a:r>
            <a:r>
              <a:rPr sz="2000" spc="-85" dirty="0">
                <a:latin typeface="Georgia"/>
                <a:cs typeface="Georgia"/>
              </a:rPr>
              <a:t>valid </a:t>
            </a:r>
            <a:r>
              <a:rPr sz="2000" spc="-80" dirty="0">
                <a:latin typeface="Georgia"/>
                <a:cs typeface="Georgia"/>
              </a:rPr>
              <a:t>application.</a:t>
            </a:r>
            <a:endParaRPr lang="en-US" sz="2000" spc="-80" dirty="0">
              <a:latin typeface="Georgia"/>
              <a:cs typeface="Georgia"/>
            </a:endParaRPr>
          </a:p>
        </p:txBody>
      </p:sp>
      <p:sp>
        <p:nvSpPr>
          <p:cNvPr id="8" name="object 8"/>
          <p:cNvSpPr txBox="1">
            <a:spLocks noGrp="1"/>
          </p:cNvSpPr>
          <p:nvPr>
            <p:ph type="title"/>
          </p:nvPr>
        </p:nvSpPr>
        <p:spPr>
          <a:xfrm>
            <a:off x="381000" y="183178"/>
            <a:ext cx="8002270" cy="161326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a:cs typeface="Times New Roman"/>
              </a:rPr>
              <a:t>Expansion </a:t>
            </a:r>
            <a:r>
              <a:rPr sz="3600" b="1" dirty="0">
                <a:latin typeface="Times New Roman"/>
                <a:cs typeface="Times New Roman"/>
              </a:rPr>
              <a:t>Region:</a:t>
            </a:r>
            <a:r>
              <a:rPr sz="3600" b="1" spc="-40" dirty="0">
                <a:latin typeface="Times New Roman"/>
                <a:cs typeface="Times New Roman"/>
              </a:rPr>
              <a:t> </a:t>
            </a:r>
            <a:r>
              <a:rPr lang="en-US" sz="3600" b="1" spc="-40" dirty="0">
                <a:latin typeface="Times New Roman"/>
                <a:cs typeface="Times New Roman"/>
              </a:rPr>
              <a:t/>
            </a:r>
            <a:br>
              <a:rPr lang="en-US" sz="3600" b="1" spc="-40" dirty="0">
                <a:latin typeface="Times New Roman"/>
                <a:cs typeface="Times New Roman"/>
              </a:rPr>
            </a:br>
            <a:r>
              <a:rPr lang="en-US" sz="3600" b="1" spc="-40" dirty="0">
                <a:latin typeface="Times New Roman"/>
                <a:cs typeface="Times New Roman"/>
              </a:rPr>
              <a:t/>
            </a:r>
            <a:br>
              <a:rPr lang="en-US" sz="3600" b="1" spc="-40" dirty="0">
                <a:latin typeface="Times New Roman"/>
                <a:cs typeface="Times New Roman"/>
              </a:rPr>
            </a:br>
            <a:r>
              <a:rPr lang="en-US" sz="3200" spc="-140" dirty="0"/>
              <a:t>A</a:t>
            </a:r>
            <a:r>
              <a:rPr sz="3200" spc="-140" dirty="0"/>
              <a:t>pplication-processing</a:t>
            </a:r>
            <a:r>
              <a:rPr lang="en-US" sz="3200" spc="-140" dirty="0"/>
              <a:t>:</a:t>
            </a:r>
            <a:endParaRPr sz="3200" dirty="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1783081" y="1752600"/>
            <a:ext cx="5504434" cy="4267200"/>
          </a:xfrm>
          <a:prstGeom prst="rect">
            <a:avLst/>
          </a:prstGeom>
          <a:blipFill>
            <a:blip r:embed="rId2" cstate="print"/>
            <a:srcRect/>
            <a:stretch>
              <a:fillRect b="-60714"/>
            </a:stretch>
          </a:blipFill>
        </p:spPr>
        <p:txBody>
          <a:bodyPr wrap="square" lIns="0" tIns="0" rIns="0" bIns="0" rtlCol="0"/>
          <a:lstStyle/>
          <a:p>
            <a:endParaRPr/>
          </a:p>
        </p:txBody>
      </p:sp>
      <p:sp>
        <p:nvSpPr>
          <p:cNvPr id="2" name="TextBox 1">
            <a:extLst>
              <a:ext uri="{FF2B5EF4-FFF2-40B4-BE49-F238E27FC236}">
                <a16:creationId xmlns:a16="http://schemas.microsoft.com/office/drawing/2014/main" id="{386AAEC1-C651-4C5E-96D8-574E4A8AADA4}"/>
              </a:ext>
            </a:extLst>
          </p:cNvPr>
          <p:cNvSpPr txBox="1"/>
          <p:nvPr/>
        </p:nvSpPr>
        <p:spPr>
          <a:xfrm>
            <a:off x="1783081" y="944881"/>
            <a:ext cx="2484119" cy="646331"/>
          </a:xfrm>
          <a:prstGeom prst="rect">
            <a:avLst/>
          </a:prstGeom>
          <a:noFill/>
        </p:spPr>
        <p:txBody>
          <a:bodyPr wrap="square" rtlCol="0">
            <a:spAutoFit/>
          </a:bodyPr>
          <a:lstStyle/>
          <a:p>
            <a:r>
              <a:rPr lang="en-US" sz="3600" b="1" dirty="0"/>
              <a:t>Parallel</a:t>
            </a:r>
            <a:endParaRPr lang="x-none" sz="36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t>Continue..</a:t>
            </a:r>
          </a:p>
        </p:txBody>
      </p:sp>
      <p:sp>
        <p:nvSpPr>
          <p:cNvPr id="3" name="Content Placeholder 2"/>
          <p:cNvSpPr>
            <a:spLocks noGrp="1"/>
          </p:cNvSpPr>
          <p:nvPr>
            <p:ph idx="1"/>
          </p:nvPr>
        </p:nvSpPr>
        <p:spPr>
          <a:xfrm>
            <a:off x="628650" y="1295400"/>
            <a:ext cx="7886700" cy="4881563"/>
          </a:xfrm>
        </p:spPr>
        <p:txBody>
          <a:bodyPr>
            <a:normAutofit fontScale="92500" lnSpcReduction="10000"/>
          </a:bodyPr>
          <a:lstStyle/>
          <a:p>
            <a:r>
              <a:rPr lang="en-US" dirty="0"/>
              <a:t>The top section on the diagram  shows an expansion region, a type of structured activity that handles the  input and output of collections with multiple executions.</a:t>
            </a:r>
          </a:p>
          <a:p>
            <a:r>
              <a:rPr lang="en-US" dirty="0"/>
              <a:t>The collection as two sets of four boxes on the top and one at the bottom  showing the application, the personal information, and the verified  applications.</a:t>
            </a:r>
          </a:p>
          <a:p>
            <a:r>
              <a:rPr lang="en-US" dirty="0"/>
              <a:t>The italicized word in the upper-left corner shows that this expansion</a:t>
            </a:r>
          </a:p>
          <a:p>
            <a:r>
              <a:rPr lang="en-US" dirty="0"/>
              <a:t>region allows multiple executions to the actions to occur in parallel.</a:t>
            </a:r>
          </a:p>
          <a:p>
            <a:r>
              <a:rPr lang="en-US" dirty="0"/>
              <a:t>The action executions do not have to follow any ordering on the  entering</a:t>
            </a:r>
          </a:p>
          <a:p>
            <a:pPr marL="0" indent="0">
              <a:buNone/>
            </a:pPr>
            <a:r>
              <a:rPr lang="en-US" dirty="0"/>
              <a:t>collections. </a:t>
            </a:r>
          </a:p>
          <a:p>
            <a:r>
              <a:rPr lang="en-US" dirty="0"/>
              <a:t>You can also use iterative to show the region only allows one  set of actions to execute at a time or streaming to show execution in the  order of the collection.</a:t>
            </a:r>
          </a:p>
          <a:p>
            <a:r>
              <a:rPr lang="en-US" dirty="0"/>
              <a:t>The system also relies on information from a database about the person.</a:t>
            </a:r>
          </a:p>
          <a:p>
            <a:r>
              <a:rPr lang="en-US" dirty="0"/>
              <a:t>When combined with the eligibility rules for the application, shown on  the diagram as a &lt;&lt;</a:t>
            </a:r>
            <a:r>
              <a:rPr lang="en-US" dirty="0" err="1"/>
              <a:t>decisionInput</a:t>
            </a:r>
            <a:r>
              <a:rPr lang="en-US" dirty="0"/>
              <a:t>&gt;&gt;, the organization filters out ineligible  applications and sends the application on for storage.</a:t>
            </a:r>
          </a:p>
          <a:p>
            <a:endParaRPr lang="en-US" dirty="0"/>
          </a:p>
        </p:txBody>
      </p:sp>
    </p:spTree>
    <p:extLst>
      <p:ext uri="{BB962C8B-B14F-4D97-AF65-F5344CB8AC3E}">
        <p14:creationId xmlns:p14="http://schemas.microsoft.com/office/powerpoint/2010/main" val="985462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F8C4-9FF5-48D5-A248-892B7655C191}"/>
              </a:ext>
            </a:extLst>
          </p:cNvPr>
          <p:cNvSpPr>
            <a:spLocks noGrp="1"/>
          </p:cNvSpPr>
          <p:nvPr>
            <p:ph type="title"/>
          </p:nvPr>
        </p:nvSpPr>
        <p:spPr/>
        <p:txBody>
          <a:bodyPr/>
          <a:lstStyle/>
          <a:p>
            <a:r>
              <a:rPr lang="en-US" dirty="0"/>
              <a:t>signals</a:t>
            </a:r>
            <a:endParaRPr lang="x-none" dirty="0"/>
          </a:p>
        </p:txBody>
      </p:sp>
      <p:pic>
        <p:nvPicPr>
          <p:cNvPr id="5" name="Content Placeholder 4">
            <a:extLst>
              <a:ext uri="{FF2B5EF4-FFF2-40B4-BE49-F238E27FC236}">
                <a16:creationId xmlns:a16="http://schemas.microsoft.com/office/drawing/2014/main" id="{72DC2C97-92A0-408C-8B96-5ABE2ECEB5B0}"/>
              </a:ext>
            </a:extLst>
          </p:cNvPr>
          <p:cNvPicPr>
            <a:picLocks noGrp="1" noChangeAspect="1"/>
          </p:cNvPicPr>
          <p:nvPr>
            <p:ph idx="1"/>
          </p:nvPr>
        </p:nvPicPr>
        <p:blipFill>
          <a:blip r:embed="rId3"/>
          <a:stretch>
            <a:fillRect/>
          </a:stretch>
        </p:blipFill>
        <p:spPr>
          <a:xfrm>
            <a:off x="628650" y="2872664"/>
            <a:ext cx="7886700" cy="2257259"/>
          </a:xfrm>
        </p:spPr>
      </p:pic>
      <p:sp>
        <p:nvSpPr>
          <p:cNvPr id="7" name="TextBox 6">
            <a:extLst>
              <a:ext uri="{FF2B5EF4-FFF2-40B4-BE49-F238E27FC236}">
                <a16:creationId xmlns:a16="http://schemas.microsoft.com/office/drawing/2014/main" id="{A094CD57-6135-4170-836C-E10A45B41DB2}"/>
              </a:ext>
            </a:extLst>
          </p:cNvPr>
          <p:cNvSpPr txBox="1"/>
          <p:nvPr/>
        </p:nvSpPr>
        <p:spPr>
          <a:xfrm>
            <a:off x="838200" y="1738676"/>
            <a:ext cx="8153400" cy="1477328"/>
          </a:xfrm>
          <a:prstGeom prst="rect">
            <a:avLst/>
          </a:prstGeom>
          <a:noFill/>
        </p:spPr>
        <p:txBody>
          <a:bodyPr wrap="square" rtlCol="0">
            <a:spAutoFit/>
          </a:bodyPr>
          <a:lstStyle/>
          <a:p>
            <a:r>
              <a:rPr lang="en-US" dirty="0"/>
              <a:t>They usually appear in pairs because the state can't change until the response is received</a:t>
            </a:r>
          </a:p>
          <a:p>
            <a:r>
              <a:rPr lang="en-US" dirty="0"/>
              <a:t>e.g., an authorization of payment is needed before the order is completed</a:t>
            </a:r>
          </a:p>
          <a:p>
            <a:r>
              <a:rPr lang="en-US" dirty="0"/>
              <a:t>Input/Receive signal : Initiate a particular action</a:t>
            </a:r>
          </a:p>
          <a:p>
            <a:r>
              <a:rPr lang="en-US" dirty="0"/>
              <a:t>Output/Send   signal : waits until the response is received</a:t>
            </a:r>
            <a:endParaRPr lang="x-none" dirty="0"/>
          </a:p>
        </p:txBody>
      </p:sp>
      <p:sp>
        <p:nvSpPr>
          <p:cNvPr id="4" name="TextBox 3">
            <a:extLst>
              <a:ext uri="{FF2B5EF4-FFF2-40B4-BE49-F238E27FC236}">
                <a16:creationId xmlns:a16="http://schemas.microsoft.com/office/drawing/2014/main" id="{5C9C5F33-3B43-7B74-DC6C-B3B5E178C79B}"/>
              </a:ext>
            </a:extLst>
          </p:cNvPr>
          <p:cNvSpPr txBox="1"/>
          <p:nvPr/>
        </p:nvSpPr>
        <p:spPr>
          <a:xfrm>
            <a:off x="861646" y="5605857"/>
            <a:ext cx="4572000" cy="646331"/>
          </a:xfrm>
          <a:prstGeom prst="rect">
            <a:avLst/>
          </a:prstGeom>
          <a:noFill/>
        </p:spPr>
        <p:txBody>
          <a:bodyPr wrap="square">
            <a:spAutoFit/>
          </a:bodyPr>
          <a:lstStyle/>
          <a:p>
            <a:r>
              <a:rPr lang="en-US" dirty="0"/>
              <a:t>Concave pentagon = receive signal</a:t>
            </a:r>
          </a:p>
          <a:p>
            <a:r>
              <a:rPr lang="en-US" dirty="0"/>
              <a:t>Context pentagon= send</a:t>
            </a:r>
            <a:endParaRPr lang="x-none" dirty="0"/>
          </a:p>
        </p:txBody>
      </p:sp>
    </p:spTree>
    <p:extLst>
      <p:ext uri="{BB962C8B-B14F-4D97-AF65-F5344CB8AC3E}">
        <p14:creationId xmlns:p14="http://schemas.microsoft.com/office/powerpoint/2010/main" val="4287381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535940" y="1232661"/>
            <a:ext cx="7825740" cy="2440305"/>
          </a:xfrm>
          <a:prstGeom prst="rect">
            <a:avLst/>
          </a:prstGeom>
        </p:spPr>
        <p:txBody>
          <a:bodyPr vert="horz" wrap="square" lIns="0" tIns="12700" rIns="0" bIns="0" rtlCol="0">
            <a:spAutoFit/>
          </a:bodyPr>
          <a:lstStyle/>
          <a:p>
            <a:pPr marL="285115" marR="80010" indent="-272415">
              <a:lnSpc>
                <a:spcPct val="100000"/>
              </a:lnSpc>
              <a:spcBef>
                <a:spcPts val="100"/>
              </a:spcBef>
              <a:buClr>
                <a:srgbClr val="0AD0D9"/>
              </a:buClr>
              <a:buSzPct val="93750"/>
              <a:buFont typeface="Arial"/>
              <a:buChar char=""/>
              <a:tabLst>
                <a:tab pos="285750" algn="l"/>
              </a:tabLst>
            </a:pPr>
            <a:r>
              <a:rPr sz="2400" spc="-55" dirty="0">
                <a:latin typeface="Georgia"/>
                <a:cs typeface="Georgia"/>
              </a:rPr>
              <a:t>External </a:t>
            </a:r>
            <a:r>
              <a:rPr sz="2400" spc="-30" dirty="0">
                <a:latin typeface="Georgia"/>
                <a:cs typeface="Georgia"/>
              </a:rPr>
              <a:t>participants </a:t>
            </a:r>
            <a:r>
              <a:rPr sz="2400" spc="-60" dirty="0">
                <a:latin typeface="Georgia"/>
                <a:cs typeface="Georgia"/>
              </a:rPr>
              <a:t>may </a:t>
            </a:r>
            <a:r>
              <a:rPr sz="2400" spc="-15" dirty="0">
                <a:latin typeface="Georgia"/>
                <a:cs typeface="Georgia"/>
              </a:rPr>
              <a:t>be </a:t>
            </a:r>
            <a:r>
              <a:rPr sz="2400" spc="-35" dirty="0">
                <a:latin typeface="Georgia"/>
                <a:cs typeface="Georgia"/>
              </a:rPr>
              <a:t>external </a:t>
            </a:r>
            <a:r>
              <a:rPr sz="2400" spc="-45" dirty="0">
                <a:latin typeface="Georgia"/>
                <a:cs typeface="Georgia"/>
              </a:rPr>
              <a:t>processes, </a:t>
            </a:r>
            <a:r>
              <a:rPr sz="2400" spc="-95" dirty="0">
                <a:latin typeface="Georgia"/>
                <a:cs typeface="Georgia"/>
              </a:rPr>
              <a:t>systems,  </a:t>
            </a:r>
            <a:r>
              <a:rPr sz="2400" spc="-30" dirty="0">
                <a:latin typeface="Georgia"/>
                <a:cs typeface="Georgia"/>
              </a:rPr>
              <a:t>or </a:t>
            </a:r>
            <a:r>
              <a:rPr sz="2400" spc="-20" dirty="0">
                <a:latin typeface="Georgia"/>
                <a:cs typeface="Georgia"/>
              </a:rPr>
              <a:t>people, </a:t>
            </a:r>
            <a:r>
              <a:rPr sz="2400" spc="-25" dirty="0">
                <a:latin typeface="Georgia"/>
                <a:cs typeface="Georgia"/>
              </a:rPr>
              <a:t>interacting </a:t>
            </a:r>
            <a:r>
              <a:rPr sz="2400" spc="-10" dirty="0">
                <a:latin typeface="Georgia"/>
                <a:cs typeface="Georgia"/>
              </a:rPr>
              <a:t>with </a:t>
            </a:r>
            <a:r>
              <a:rPr sz="2400" spc="-40" dirty="0">
                <a:latin typeface="Georgia"/>
                <a:cs typeface="Georgia"/>
              </a:rPr>
              <a:t>an</a:t>
            </a:r>
            <a:r>
              <a:rPr sz="2400" spc="-190" dirty="0">
                <a:latin typeface="Georgia"/>
                <a:cs typeface="Georgia"/>
              </a:rPr>
              <a:t> </a:t>
            </a:r>
            <a:r>
              <a:rPr sz="2400" spc="-45" dirty="0">
                <a:latin typeface="Georgia"/>
                <a:cs typeface="Georgia"/>
              </a:rPr>
              <a:t>activity.</a:t>
            </a:r>
            <a:endParaRPr sz="2400">
              <a:latin typeface="Georgia"/>
              <a:cs typeface="Georgia"/>
            </a:endParaRPr>
          </a:p>
          <a:p>
            <a:pPr marL="285115" indent="-272415">
              <a:lnSpc>
                <a:spcPct val="100000"/>
              </a:lnSpc>
              <a:spcBef>
                <a:spcPts val="580"/>
              </a:spcBef>
              <a:buClr>
                <a:srgbClr val="0AD0D9"/>
              </a:buClr>
              <a:buSzPct val="93750"/>
              <a:buFont typeface="Arial"/>
              <a:buChar char=""/>
              <a:tabLst>
                <a:tab pos="285750" algn="l"/>
              </a:tabLst>
            </a:pPr>
            <a:r>
              <a:rPr sz="2400" spc="5" dirty="0">
                <a:latin typeface="Georgia"/>
                <a:cs typeface="Georgia"/>
              </a:rPr>
              <a:t>A </a:t>
            </a:r>
            <a:r>
              <a:rPr sz="2400" b="1" i="1" spc="130" dirty="0">
                <a:latin typeface="Times New Roman"/>
                <a:cs typeface="Times New Roman"/>
              </a:rPr>
              <a:t>receive </a:t>
            </a:r>
            <a:r>
              <a:rPr sz="2400" b="1" i="1" spc="140" dirty="0">
                <a:latin typeface="Times New Roman"/>
                <a:cs typeface="Times New Roman"/>
              </a:rPr>
              <a:t>signal</a:t>
            </a:r>
            <a:r>
              <a:rPr sz="2400" b="1" i="1" spc="-330" dirty="0">
                <a:latin typeface="Times New Roman"/>
                <a:cs typeface="Times New Roman"/>
              </a:rPr>
              <a:t> </a:t>
            </a:r>
            <a:r>
              <a:rPr sz="2400" spc="-60" dirty="0">
                <a:latin typeface="Georgia"/>
                <a:cs typeface="Georgia"/>
              </a:rPr>
              <a:t>"wakes up" </a:t>
            </a:r>
            <a:r>
              <a:rPr sz="2400" spc="-40" dirty="0">
                <a:latin typeface="Georgia"/>
                <a:cs typeface="Georgia"/>
              </a:rPr>
              <a:t>an </a:t>
            </a:r>
            <a:r>
              <a:rPr sz="2400" spc="-10" dirty="0">
                <a:latin typeface="Georgia"/>
                <a:cs typeface="Georgia"/>
              </a:rPr>
              <a:t>action that </a:t>
            </a:r>
            <a:r>
              <a:rPr sz="2400" spc="-50" dirty="0">
                <a:latin typeface="Georgia"/>
                <a:cs typeface="Georgia"/>
              </a:rPr>
              <a:t>is </a:t>
            </a:r>
            <a:r>
              <a:rPr sz="2400" spc="-70" dirty="0">
                <a:latin typeface="Georgia"/>
                <a:cs typeface="Georgia"/>
              </a:rPr>
              <a:t>"sleeping“.</a:t>
            </a:r>
            <a:endParaRPr sz="2400">
              <a:latin typeface="Georgia"/>
              <a:cs typeface="Georgia"/>
            </a:endParaRPr>
          </a:p>
          <a:p>
            <a:pPr marL="285115" indent="-272415">
              <a:lnSpc>
                <a:spcPct val="100000"/>
              </a:lnSpc>
              <a:spcBef>
                <a:spcPts val="575"/>
              </a:spcBef>
              <a:buClr>
                <a:srgbClr val="0AD0D9"/>
              </a:buClr>
              <a:buSzPct val="93750"/>
              <a:buFont typeface="Arial"/>
              <a:buChar char=""/>
              <a:tabLst>
                <a:tab pos="285750" algn="l"/>
              </a:tabLst>
            </a:pPr>
            <a:r>
              <a:rPr sz="2400" spc="5" dirty="0">
                <a:latin typeface="Georgia"/>
                <a:cs typeface="Georgia"/>
              </a:rPr>
              <a:t>A </a:t>
            </a:r>
            <a:r>
              <a:rPr sz="2400" b="1" i="1" spc="160" dirty="0">
                <a:latin typeface="Times New Roman"/>
                <a:cs typeface="Times New Roman"/>
              </a:rPr>
              <a:t>send </a:t>
            </a:r>
            <a:r>
              <a:rPr sz="2400" b="1" i="1" spc="140" dirty="0">
                <a:latin typeface="Times New Roman"/>
                <a:cs typeface="Times New Roman"/>
              </a:rPr>
              <a:t>signal</a:t>
            </a:r>
            <a:r>
              <a:rPr sz="2400" b="1" i="1" spc="-400" dirty="0">
                <a:latin typeface="Times New Roman"/>
                <a:cs typeface="Times New Roman"/>
              </a:rPr>
              <a:t> </a:t>
            </a:r>
            <a:r>
              <a:rPr sz="2400" spc="-50" dirty="0">
                <a:latin typeface="Georgia"/>
                <a:cs typeface="Georgia"/>
              </a:rPr>
              <a:t>is </a:t>
            </a:r>
            <a:r>
              <a:rPr sz="2400" spc="-20" dirty="0">
                <a:latin typeface="Georgia"/>
                <a:cs typeface="Georgia"/>
              </a:rPr>
              <a:t>sent </a:t>
            </a:r>
            <a:r>
              <a:rPr sz="2400" spc="-10" dirty="0">
                <a:latin typeface="Georgia"/>
                <a:cs typeface="Georgia"/>
              </a:rPr>
              <a:t>to </a:t>
            </a:r>
            <a:r>
              <a:rPr sz="2400" spc="-40" dirty="0">
                <a:latin typeface="Georgia"/>
                <a:cs typeface="Georgia"/>
              </a:rPr>
              <a:t>an </a:t>
            </a:r>
            <a:r>
              <a:rPr sz="2400" spc="-35" dirty="0">
                <a:latin typeface="Georgia"/>
                <a:cs typeface="Georgia"/>
              </a:rPr>
              <a:t>external </a:t>
            </a:r>
            <a:r>
              <a:rPr sz="2400" spc="-25" dirty="0">
                <a:latin typeface="Georgia"/>
                <a:cs typeface="Georgia"/>
              </a:rPr>
              <a:t>participant.</a:t>
            </a:r>
            <a:endParaRPr sz="2400">
              <a:latin typeface="Georgia"/>
              <a:cs typeface="Georgia"/>
            </a:endParaRPr>
          </a:p>
          <a:p>
            <a:pPr marL="285115" marR="5080" indent="-272415">
              <a:lnSpc>
                <a:spcPct val="100000"/>
              </a:lnSpc>
              <a:spcBef>
                <a:spcPts val="575"/>
              </a:spcBef>
              <a:buClr>
                <a:srgbClr val="0AD0D9"/>
              </a:buClr>
              <a:buSzPct val="93750"/>
              <a:buFont typeface="Arial"/>
              <a:buChar char=""/>
              <a:tabLst>
                <a:tab pos="285750" algn="l"/>
              </a:tabLst>
            </a:pPr>
            <a:r>
              <a:rPr sz="2400" spc="-75" dirty="0">
                <a:latin typeface="Georgia"/>
                <a:cs typeface="Georgia"/>
              </a:rPr>
              <a:t>In </a:t>
            </a:r>
            <a:r>
              <a:rPr sz="2400" spc="-5" dirty="0">
                <a:latin typeface="Georgia"/>
                <a:cs typeface="Georgia"/>
              </a:rPr>
              <a:t>the </a:t>
            </a:r>
            <a:r>
              <a:rPr sz="2400" spc="-25" dirty="0">
                <a:latin typeface="Georgia"/>
                <a:cs typeface="Georgia"/>
              </a:rPr>
              <a:t>following </a:t>
            </a:r>
            <a:r>
              <a:rPr sz="2400" spc="-45" dirty="0">
                <a:latin typeface="Georgia"/>
                <a:cs typeface="Georgia"/>
              </a:rPr>
              <a:t>diagram, </a:t>
            </a:r>
            <a:r>
              <a:rPr sz="2400" spc="-5" dirty="0">
                <a:latin typeface="Georgia"/>
                <a:cs typeface="Georgia"/>
              </a:rPr>
              <a:t>both </a:t>
            </a:r>
            <a:r>
              <a:rPr sz="2400" spc="-60" dirty="0">
                <a:latin typeface="Georgia"/>
                <a:cs typeface="Georgia"/>
              </a:rPr>
              <a:t>a </a:t>
            </a:r>
            <a:r>
              <a:rPr sz="2400" b="1" i="1" spc="160" dirty="0">
                <a:latin typeface="Times New Roman"/>
                <a:cs typeface="Times New Roman"/>
              </a:rPr>
              <a:t>send </a:t>
            </a:r>
            <a:r>
              <a:rPr sz="2400" spc="-35" dirty="0">
                <a:latin typeface="Georgia"/>
                <a:cs typeface="Georgia"/>
              </a:rPr>
              <a:t>and </a:t>
            </a:r>
            <a:r>
              <a:rPr sz="2400" b="1" i="1" spc="130" dirty="0">
                <a:latin typeface="Times New Roman"/>
                <a:cs typeface="Times New Roman"/>
              </a:rPr>
              <a:t>receive </a:t>
            </a:r>
            <a:r>
              <a:rPr sz="2400" b="1" i="1" spc="85" dirty="0">
                <a:latin typeface="Times New Roman"/>
                <a:cs typeface="Times New Roman"/>
              </a:rPr>
              <a:t>signal  </a:t>
            </a:r>
            <a:r>
              <a:rPr sz="2400" b="1" i="1" spc="180" dirty="0">
                <a:latin typeface="Times New Roman"/>
                <a:cs typeface="Times New Roman"/>
              </a:rPr>
              <a:t>action </a:t>
            </a:r>
            <a:r>
              <a:rPr sz="2400" spc="-55" dirty="0">
                <a:latin typeface="Georgia"/>
                <a:cs typeface="Georgia"/>
              </a:rPr>
              <a:t>are</a:t>
            </a:r>
            <a:r>
              <a:rPr sz="2400" spc="-325" dirty="0">
                <a:latin typeface="Georgia"/>
                <a:cs typeface="Georgia"/>
              </a:rPr>
              <a:t> </a:t>
            </a:r>
            <a:r>
              <a:rPr sz="2400" spc="-35" dirty="0">
                <a:latin typeface="Georgia"/>
                <a:cs typeface="Georgia"/>
              </a:rPr>
              <a:t>used.</a:t>
            </a:r>
            <a:endParaRPr sz="2400">
              <a:latin typeface="Georgia"/>
              <a:cs typeface="Georgia"/>
            </a:endParaRPr>
          </a:p>
        </p:txBody>
      </p:sp>
      <p:sp>
        <p:nvSpPr>
          <p:cNvPr id="8" name="object 8"/>
          <p:cNvSpPr txBox="1"/>
          <p:nvPr/>
        </p:nvSpPr>
        <p:spPr>
          <a:xfrm>
            <a:off x="535940" y="5037277"/>
            <a:ext cx="7482840" cy="1854835"/>
          </a:xfrm>
          <a:prstGeom prst="rect">
            <a:avLst/>
          </a:prstGeom>
        </p:spPr>
        <p:txBody>
          <a:bodyPr vert="horz" wrap="square" lIns="0" tIns="12700" rIns="0" bIns="0" rtlCol="0">
            <a:spAutoFit/>
          </a:bodyPr>
          <a:lstStyle/>
          <a:p>
            <a:pPr marL="285115" marR="5080" indent="-273050">
              <a:lnSpc>
                <a:spcPct val="100000"/>
              </a:lnSpc>
              <a:spcBef>
                <a:spcPts val="100"/>
              </a:spcBef>
            </a:pPr>
            <a:r>
              <a:rPr sz="2250" spc="-565" dirty="0">
                <a:solidFill>
                  <a:srgbClr val="0AD0D9"/>
                </a:solidFill>
                <a:latin typeface="Arial"/>
                <a:cs typeface="Arial"/>
              </a:rPr>
              <a:t> </a:t>
            </a:r>
            <a:r>
              <a:rPr sz="2400" spc="-30" dirty="0">
                <a:latin typeface="Georgia"/>
                <a:cs typeface="Georgia"/>
              </a:rPr>
              <a:t>Note </a:t>
            </a:r>
            <a:r>
              <a:rPr sz="2400" spc="-10" dirty="0">
                <a:latin typeface="Georgia"/>
                <a:cs typeface="Georgia"/>
              </a:rPr>
              <a:t>that </a:t>
            </a:r>
            <a:r>
              <a:rPr sz="2400" spc="-5" dirty="0">
                <a:latin typeface="Georgia"/>
                <a:cs typeface="Georgia"/>
              </a:rPr>
              <a:t>the </a:t>
            </a:r>
            <a:r>
              <a:rPr sz="2400" spc="-20" dirty="0">
                <a:latin typeface="Georgia"/>
                <a:cs typeface="Georgia"/>
              </a:rPr>
              <a:t>activity </a:t>
            </a:r>
            <a:r>
              <a:rPr sz="2400" spc="15" dirty="0">
                <a:latin typeface="Georgia"/>
                <a:cs typeface="Georgia"/>
              </a:rPr>
              <a:t>flow </a:t>
            </a:r>
            <a:r>
              <a:rPr sz="2400" spc="-30" dirty="0">
                <a:latin typeface="Georgia"/>
                <a:cs typeface="Georgia"/>
              </a:rPr>
              <a:t>gets interrupted </a:t>
            </a:r>
            <a:r>
              <a:rPr sz="2400" spc="-35" dirty="0">
                <a:latin typeface="Georgia"/>
                <a:cs typeface="Georgia"/>
              </a:rPr>
              <a:t>- </a:t>
            </a:r>
            <a:r>
              <a:rPr sz="2400" spc="-30" dirty="0">
                <a:latin typeface="Georgia"/>
                <a:cs typeface="Georgia"/>
              </a:rPr>
              <a:t>gets </a:t>
            </a:r>
            <a:r>
              <a:rPr sz="2400" spc="-20" dirty="0">
                <a:latin typeface="Georgia"/>
                <a:cs typeface="Georgia"/>
              </a:rPr>
              <a:t>into</a:t>
            </a:r>
            <a:r>
              <a:rPr sz="2400" spc="-325" dirty="0">
                <a:latin typeface="Georgia"/>
                <a:cs typeface="Georgia"/>
              </a:rPr>
              <a:t> </a:t>
            </a:r>
            <a:r>
              <a:rPr sz="2400" spc="-415" dirty="0">
                <a:latin typeface="Georgia"/>
                <a:cs typeface="Georgia"/>
              </a:rPr>
              <a:t>a  </a:t>
            </a:r>
            <a:r>
              <a:rPr sz="2400" spc="-30" dirty="0">
                <a:latin typeface="Georgia"/>
                <a:cs typeface="Georgia"/>
              </a:rPr>
              <a:t>wait state </a:t>
            </a:r>
            <a:r>
              <a:rPr sz="2400" spc="-40" dirty="0">
                <a:latin typeface="Georgia"/>
                <a:cs typeface="Georgia"/>
              </a:rPr>
              <a:t>- </a:t>
            </a:r>
            <a:r>
              <a:rPr sz="2400" spc="-15" dirty="0">
                <a:latin typeface="Georgia"/>
                <a:cs typeface="Georgia"/>
              </a:rPr>
              <a:t>until </a:t>
            </a:r>
            <a:r>
              <a:rPr sz="2400" spc="-5" dirty="0">
                <a:latin typeface="Georgia"/>
                <a:cs typeface="Georgia"/>
              </a:rPr>
              <a:t>the </a:t>
            </a:r>
            <a:r>
              <a:rPr sz="2400" spc="-15" dirty="0">
                <a:latin typeface="Georgia"/>
                <a:cs typeface="Georgia"/>
              </a:rPr>
              <a:t>bug </a:t>
            </a:r>
            <a:r>
              <a:rPr sz="2400" spc="-25" dirty="0">
                <a:latin typeface="Georgia"/>
                <a:cs typeface="Georgia"/>
              </a:rPr>
              <a:t>fix </a:t>
            </a:r>
            <a:r>
              <a:rPr sz="2400" spc="-15" dirty="0">
                <a:latin typeface="Georgia"/>
                <a:cs typeface="Georgia"/>
              </a:rPr>
              <a:t>notification </a:t>
            </a:r>
            <a:r>
              <a:rPr sz="2400" spc="-50" dirty="0">
                <a:latin typeface="Georgia"/>
                <a:cs typeface="Georgia"/>
              </a:rPr>
              <a:t>is </a:t>
            </a:r>
            <a:r>
              <a:rPr sz="2400" spc="-40" dirty="0">
                <a:latin typeface="Georgia"/>
                <a:cs typeface="Georgia"/>
              </a:rPr>
              <a:t>received. </a:t>
            </a:r>
            <a:r>
              <a:rPr sz="2400" spc="-60" dirty="0">
                <a:latin typeface="Georgia"/>
                <a:cs typeface="Georgia"/>
              </a:rPr>
              <a:t>(If  </a:t>
            </a:r>
            <a:r>
              <a:rPr sz="2400" spc="-25" dirty="0">
                <a:latin typeface="Georgia"/>
                <a:cs typeface="Georgia"/>
              </a:rPr>
              <a:t>there </a:t>
            </a:r>
            <a:r>
              <a:rPr sz="2400" spc="-60" dirty="0">
                <a:latin typeface="Georgia"/>
                <a:cs typeface="Georgia"/>
              </a:rPr>
              <a:t>was </a:t>
            </a:r>
            <a:r>
              <a:rPr sz="2400" spc="-15" dirty="0">
                <a:latin typeface="Georgia"/>
                <a:cs typeface="Georgia"/>
              </a:rPr>
              <a:t>no </a:t>
            </a:r>
            <a:r>
              <a:rPr sz="2400" b="1" i="1" spc="130" dirty="0">
                <a:latin typeface="Times New Roman"/>
                <a:cs typeface="Times New Roman"/>
              </a:rPr>
              <a:t>receive </a:t>
            </a:r>
            <a:r>
              <a:rPr sz="2400" b="1" i="1" spc="140" dirty="0">
                <a:latin typeface="Times New Roman"/>
                <a:cs typeface="Times New Roman"/>
              </a:rPr>
              <a:t>signal </a:t>
            </a:r>
            <a:r>
              <a:rPr sz="2400" b="1" i="1" spc="150" dirty="0">
                <a:latin typeface="Times New Roman"/>
                <a:cs typeface="Times New Roman"/>
              </a:rPr>
              <a:t>action</a:t>
            </a:r>
            <a:r>
              <a:rPr sz="2400" spc="150" dirty="0">
                <a:latin typeface="Georgia"/>
                <a:cs typeface="Georgia"/>
              </a:rPr>
              <a:t>, </a:t>
            </a:r>
            <a:r>
              <a:rPr sz="2400" spc="-70" dirty="0">
                <a:latin typeface="Georgia"/>
                <a:cs typeface="Georgia"/>
              </a:rPr>
              <a:t>however, </a:t>
            </a:r>
            <a:r>
              <a:rPr sz="2400" spc="-5" dirty="0">
                <a:latin typeface="Georgia"/>
                <a:cs typeface="Georgia"/>
              </a:rPr>
              <a:t>the </a:t>
            </a:r>
            <a:r>
              <a:rPr sz="2400" spc="15" dirty="0">
                <a:latin typeface="Georgia"/>
                <a:cs typeface="Georgia"/>
              </a:rPr>
              <a:t>flow  </a:t>
            </a:r>
            <a:r>
              <a:rPr sz="2400" spc="-25" dirty="0">
                <a:latin typeface="Georgia"/>
                <a:cs typeface="Georgia"/>
              </a:rPr>
              <a:t>would </a:t>
            </a:r>
            <a:r>
              <a:rPr sz="2400" spc="-40" dirty="0">
                <a:latin typeface="Georgia"/>
                <a:cs typeface="Georgia"/>
              </a:rPr>
              <a:t>just </a:t>
            </a:r>
            <a:r>
              <a:rPr sz="2400" spc="-20" dirty="0">
                <a:latin typeface="Georgia"/>
                <a:cs typeface="Georgia"/>
              </a:rPr>
              <a:t>continue </a:t>
            </a:r>
            <a:r>
              <a:rPr sz="2400" spc="-40" dirty="0">
                <a:latin typeface="Georgia"/>
                <a:cs typeface="Georgia"/>
              </a:rPr>
              <a:t>after </a:t>
            </a:r>
            <a:r>
              <a:rPr sz="2400" spc="-20" dirty="0">
                <a:latin typeface="Georgia"/>
                <a:cs typeface="Georgia"/>
              </a:rPr>
              <a:t>executing </a:t>
            </a:r>
            <a:r>
              <a:rPr sz="2400" spc="-5" dirty="0">
                <a:latin typeface="Georgia"/>
                <a:cs typeface="Georgia"/>
              </a:rPr>
              <a:t>the </a:t>
            </a:r>
            <a:r>
              <a:rPr sz="2400" b="1" i="1" spc="160" dirty="0">
                <a:latin typeface="Times New Roman"/>
                <a:cs typeface="Times New Roman"/>
              </a:rPr>
              <a:t>send </a:t>
            </a:r>
            <a:r>
              <a:rPr sz="2400" b="1" i="1" spc="140" dirty="0">
                <a:latin typeface="Times New Roman"/>
                <a:cs typeface="Times New Roman"/>
              </a:rPr>
              <a:t>signal  </a:t>
            </a:r>
            <a:r>
              <a:rPr sz="2400" b="1" i="1" spc="125" dirty="0">
                <a:latin typeface="Times New Roman"/>
                <a:cs typeface="Times New Roman"/>
              </a:rPr>
              <a:t>action</a:t>
            </a:r>
            <a:r>
              <a:rPr sz="2400" spc="125" dirty="0">
                <a:latin typeface="Georgia"/>
                <a:cs typeface="Georgia"/>
              </a:rPr>
              <a:t>.)</a:t>
            </a:r>
            <a:endParaRPr sz="2400">
              <a:latin typeface="Georgia"/>
              <a:cs typeface="Georgia"/>
            </a:endParaRPr>
          </a:p>
        </p:txBody>
      </p:sp>
      <p:sp>
        <p:nvSpPr>
          <p:cNvPr id="9" name="object 9"/>
          <p:cNvSpPr txBox="1">
            <a:spLocks noGrp="1"/>
          </p:cNvSpPr>
          <p:nvPr>
            <p:ph type="title"/>
          </p:nvPr>
        </p:nvSpPr>
        <p:spPr>
          <a:xfrm>
            <a:off x="444500" y="488645"/>
            <a:ext cx="7630795" cy="635000"/>
          </a:xfrm>
          <a:prstGeom prst="rect">
            <a:avLst/>
          </a:prstGeom>
        </p:spPr>
        <p:txBody>
          <a:bodyPr vert="horz" wrap="square" lIns="0" tIns="12065" rIns="0" bIns="0" rtlCol="0">
            <a:spAutoFit/>
          </a:bodyPr>
          <a:lstStyle/>
          <a:p>
            <a:pPr marL="12700">
              <a:lnSpc>
                <a:spcPct val="100000"/>
              </a:lnSpc>
              <a:spcBef>
                <a:spcPts val="95"/>
              </a:spcBef>
            </a:pPr>
            <a:r>
              <a:rPr sz="4000" spc="-110" dirty="0"/>
              <a:t>Interacting </a:t>
            </a:r>
            <a:r>
              <a:rPr sz="4000" spc="20" dirty="0"/>
              <a:t>with </a:t>
            </a:r>
            <a:r>
              <a:rPr sz="4000" spc="-175" dirty="0"/>
              <a:t>External</a:t>
            </a:r>
            <a:r>
              <a:rPr sz="4000" spc="-550" dirty="0"/>
              <a:t> </a:t>
            </a:r>
            <a:r>
              <a:rPr sz="4000" spc="-150" dirty="0"/>
              <a:t>Participants</a:t>
            </a:r>
            <a:endParaRPr sz="4000"/>
          </a:p>
        </p:txBody>
      </p:sp>
      <p:sp>
        <p:nvSpPr>
          <p:cNvPr id="10" name="object 10"/>
          <p:cNvSpPr/>
          <p:nvPr/>
        </p:nvSpPr>
        <p:spPr>
          <a:xfrm>
            <a:off x="1204912" y="3657600"/>
            <a:ext cx="6734175" cy="1143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945589"/>
            <a:ext cx="7475855" cy="878840"/>
          </a:xfrm>
          <a:prstGeom prst="rect">
            <a:avLst/>
          </a:prstGeom>
        </p:spPr>
        <p:txBody>
          <a:bodyPr vert="horz" wrap="square" lIns="0" tIns="12065" rIns="0" bIns="0" rtlCol="0">
            <a:spAutoFit/>
          </a:bodyPr>
          <a:lstStyle/>
          <a:p>
            <a:pPr marL="285115" marR="5080" indent="-273050">
              <a:lnSpc>
                <a:spcPct val="100000"/>
              </a:lnSpc>
              <a:spcBef>
                <a:spcPts val="95"/>
              </a:spcBef>
            </a:pPr>
            <a:r>
              <a:rPr sz="2650" spc="-680" dirty="0">
                <a:solidFill>
                  <a:srgbClr val="0AD0D9"/>
                </a:solidFill>
                <a:latin typeface="Arial"/>
                <a:cs typeface="Arial"/>
              </a:rPr>
              <a:t> </a:t>
            </a:r>
            <a:r>
              <a:rPr sz="2800" spc="-15" dirty="0">
                <a:latin typeface="Georgia"/>
                <a:cs typeface="Georgia"/>
              </a:rPr>
              <a:t>An </a:t>
            </a:r>
            <a:r>
              <a:rPr sz="2800" spc="-20" dirty="0">
                <a:latin typeface="Georgia"/>
                <a:cs typeface="Georgia"/>
              </a:rPr>
              <a:t>activity </a:t>
            </a:r>
            <a:r>
              <a:rPr sz="2800" spc="-75" dirty="0">
                <a:latin typeface="Georgia"/>
                <a:cs typeface="Georgia"/>
              </a:rPr>
              <a:t>may </a:t>
            </a:r>
            <a:r>
              <a:rPr sz="2800" spc="-45" dirty="0">
                <a:latin typeface="Georgia"/>
                <a:cs typeface="Georgia"/>
              </a:rPr>
              <a:t>also </a:t>
            </a:r>
            <a:r>
              <a:rPr sz="2800" spc="-40" dirty="0">
                <a:latin typeface="Georgia"/>
                <a:cs typeface="Georgia"/>
              </a:rPr>
              <a:t>start </a:t>
            </a:r>
            <a:r>
              <a:rPr sz="2800" spc="-10" dirty="0">
                <a:latin typeface="Georgia"/>
                <a:cs typeface="Georgia"/>
              </a:rPr>
              <a:t>with </a:t>
            </a:r>
            <a:r>
              <a:rPr sz="2800" spc="-70" dirty="0">
                <a:latin typeface="Georgia"/>
                <a:cs typeface="Georgia"/>
              </a:rPr>
              <a:t>a </a:t>
            </a:r>
            <a:r>
              <a:rPr sz="2800" b="1" i="1" spc="145" dirty="0">
                <a:latin typeface="Times New Roman"/>
                <a:cs typeface="Times New Roman"/>
              </a:rPr>
              <a:t>receive  </a:t>
            </a:r>
            <a:r>
              <a:rPr sz="2800" b="1" i="1" spc="125" dirty="0">
                <a:latin typeface="Times New Roman"/>
                <a:cs typeface="Times New Roman"/>
              </a:rPr>
              <a:t>signal</a:t>
            </a:r>
            <a:r>
              <a:rPr sz="2800" b="1" i="1" spc="90" dirty="0">
                <a:latin typeface="Times New Roman"/>
                <a:cs typeface="Times New Roman"/>
              </a:rPr>
              <a:t> </a:t>
            </a:r>
            <a:r>
              <a:rPr sz="2800" b="1" i="1" spc="130" dirty="0">
                <a:latin typeface="Times New Roman"/>
                <a:cs typeface="Times New Roman"/>
              </a:rPr>
              <a:t>node</a:t>
            </a:r>
            <a:r>
              <a:rPr sz="2800" spc="130" dirty="0">
                <a:latin typeface="Georgia"/>
                <a:cs typeface="Georgia"/>
              </a:rPr>
              <a:t>:</a:t>
            </a:r>
            <a:endParaRPr sz="2800">
              <a:latin typeface="Georgia"/>
              <a:cs typeface="Georgia"/>
            </a:endParaRPr>
          </a:p>
        </p:txBody>
      </p:sp>
      <p:sp>
        <p:nvSpPr>
          <p:cNvPr id="3" name="object 3"/>
          <p:cNvSpPr txBox="1"/>
          <p:nvPr/>
        </p:nvSpPr>
        <p:spPr>
          <a:xfrm>
            <a:off x="444500" y="488645"/>
            <a:ext cx="7630795" cy="635000"/>
          </a:xfrm>
          <a:prstGeom prst="rect">
            <a:avLst/>
          </a:prstGeom>
        </p:spPr>
        <p:txBody>
          <a:bodyPr vert="horz" wrap="square" lIns="0" tIns="12065" rIns="0" bIns="0" rtlCol="0">
            <a:spAutoFit/>
          </a:bodyPr>
          <a:lstStyle/>
          <a:p>
            <a:pPr marL="12700">
              <a:lnSpc>
                <a:spcPct val="100000"/>
              </a:lnSpc>
              <a:spcBef>
                <a:spcPts val="95"/>
              </a:spcBef>
            </a:pPr>
            <a:r>
              <a:rPr sz="4000" spc="-110" dirty="0">
                <a:solidFill>
                  <a:srgbClr val="04607A"/>
                </a:solidFill>
                <a:latin typeface="Arial"/>
                <a:cs typeface="Arial"/>
              </a:rPr>
              <a:t>Interacting </a:t>
            </a:r>
            <a:r>
              <a:rPr sz="4000" spc="20" dirty="0">
                <a:solidFill>
                  <a:srgbClr val="04607A"/>
                </a:solidFill>
                <a:latin typeface="Arial"/>
                <a:cs typeface="Arial"/>
              </a:rPr>
              <a:t>with </a:t>
            </a:r>
            <a:r>
              <a:rPr sz="4000" spc="-175" dirty="0">
                <a:solidFill>
                  <a:srgbClr val="04607A"/>
                </a:solidFill>
                <a:latin typeface="Arial"/>
                <a:cs typeface="Arial"/>
              </a:rPr>
              <a:t>External</a:t>
            </a:r>
            <a:r>
              <a:rPr sz="4000" spc="-550" dirty="0">
                <a:solidFill>
                  <a:srgbClr val="04607A"/>
                </a:solidFill>
                <a:latin typeface="Arial"/>
                <a:cs typeface="Arial"/>
              </a:rPr>
              <a:t> </a:t>
            </a:r>
            <a:r>
              <a:rPr sz="4000" spc="-150" dirty="0">
                <a:solidFill>
                  <a:srgbClr val="04607A"/>
                </a:solidFill>
                <a:latin typeface="Arial"/>
                <a:cs typeface="Arial"/>
              </a:rPr>
              <a:t>Participants</a:t>
            </a:r>
            <a:endParaRPr sz="4000">
              <a:latin typeface="Arial"/>
              <a:cs typeface="Arial"/>
            </a:endParaRPr>
          </a:p>
        </p:txBody>
      </p:sp>
      <p:sp>
        <p:nvSpPr>
          <p:cNvPr id="4" name="object 4"/>
          <p:cNvSpPr/>
          <p:nvPr/>
        </p:nvSpPr>
        <p:spPr>
          <a:xfrm>
            <a:off x="2743200" y="3124200"/>
            <a:ext cx="2876550" cy="4667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845966-6EFC-468A-9CC7-BAB4B95854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solidFill>
            <a:srgbClr val="4555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75554383-98AF-4A47-BB65-705FAAA4BE6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14" name="Freeform: Shape 13">
            <a:extLst>
              <a:ext uri="{FF2B5EF4-FFF2-40B4-BE49-F238E27FC236}">
                <a16:creationId xmlns:a16="http://schemas.microsoft.com/office/drawing/2014/main" id="{ADAD1991-FFD1-4E94-ABAB-7560D33008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5" name="Content Placeholder 4">
            <a:extLst>
              <a:ext uri="{FF2B5EF4-FFF2-40B4-BE49-F238E27FC236}">
                <a16:creationId xmlns:a16="http://schemas.microsoft.com/office/drawing/2014/main" id="{FE7E7576-A6C7-406D-BE70-D4B81E6CCC73}"/>
              </a:ext>
            </a:extLst>
          </p:cNvPr>
          <p:cNvPicPr>
            <a:picLocks noGrp="1" noChangeAspect="1"/>
          </p:cNvPicPr>
          <p:nvPr>
            <p:ph idx="1"/>
          </p:nvPr>
        </p:nvPicPr>
        <p:blipFill>
          <a:blip r:embed="rId3"/>
          <a:stretch>
            <a:fillRect/>
          </a:stretch>
        </p:blipFill>
        <p:spPr>
          <a:xfrm>
            <a:off x="2514600" y="1172028"/>
            <a:ext cx="4267199" cy="5381171"/>
          </a:xfrm>
          <a:prstGeom prst="rect">
            <a:avLst/>
          </a:prstGeom>
        </p:spPr>
      </p:pic>
    </p:spTree>
    <p:extLst>
      <p:ext uri="{BB962C8B-B14F-4D97-AF65-F5344CB8AC3E}">
        <p14:creationId xmlns:p14="http://schemas.microsoft.com/office/powerpoint/2010/main" val="20092236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3997-9AE0-4C37-8B5A-6AF94B20C8B2}"/>
              </a:ext>
            </a:extLst>
          </p:cNvPr>
          <p:cNvSpPr>
            <a:spLocks noGrp="1"/>
          </p:cNvSpPr>
          <p:nvPr>
            <p:ph type="title"/>
          </p:nvPr>
        </p:nvSpPr>
        <p:spPr/>
        <p:txBody>
          <a:bodyPr/>
          <a:lstStyle/>
          <a:p>
            <a:r>
              <a:rPr lang="en-US" sz="3600" spc="-265" dirty="0"/>
              <a:t>Time</a:t>
            </a:r>
            <a:r>
              <a:rPr lang="en-US" sz="3600" spc="-285" dirty="0"/>
              <a:t> </a:t>
            </a:r>
            <a:r>
              <a:rPr lang="en-US" sz="3600" spc="-345" dirty="0"/>
              <a:t>Event</a:t>
            </a:r>
            <a:endParaRPr lang="x-none" dirty="0"/>
          </a:p>
        </p:txBody>
      </p:sp>
      <p:pic>
        <p:nvPicPr>
          <p:cNvPr id="5" name="Content Placeholder 4">
            <a:extLst>
              <a:ext uri="{FF2B5EF4-FFF2-40B4-BE49-F238E27FC236}">
                <a16:creationId xmlns:a16="http://schemas.microsoft.com/office/drawing/2014/main" id="{E3E64C74-5327-4E0E-8277-91BB855CA54E}"/>
              </a:ext>
            </a:extLst>
          </p:cNvPr>
          <p:cNvPicPr>
            <a:picLocks noGrp="1" noChangeAspect="1"/>
          </p:cNvPicPr>
          <p:nvPr>
            <p:ph idx="1"/>
          </p:nvPr>
        </p:nvPicPr>
        <p:blipFill>
          <a:blip r:embed="rId3"/>
          <a:stretch>
            <a:fillRect/>
          </a:stretch>
        </p:blipFill>
        <p:spPr>
          <a:xfrm>
            <a:off x="1604962" y="3105944"/>
            <a:ext cx="5934075" cy="1790700"/>
          </a:xfrm>
        </p:spPr>
      </p:pic>
      <p:sp>
        <p:nvSpPr>
          <p:cNvPr id="6" name="TextBox 5">
            <a:extLst>
              <a:ext uri="{FF2B5EF4-FFF2-40B4-BE49-F238E27FC236}">
                <a16:creationId xmlns:a16="http://schemas.microsoft.com/office/drawing/2014/main" id="{DEBB4AAB-5B59-4447-830D-5A6AEA39DDB1}"/>
              </a:ext>
            </a:extLst>
          </p:cNvPr>
          <p:cNvSpPr txBox="1"/>
          <p:nvPr/>
        </p:nvSpPr>
        <p:spPr>
          <a:xfrm>
            <a:off x="1447800" y="2286000"/>
            <a:ext cx="6477000" cy="369332"/>
          </a:xfrm>
          <a:prstGeom prst="rect">
            <a:avLst/>
          </a:prstGeom>
          <a:noFill/>
        </p:spPr>
        <p:txBody>
          <a:bodyPr wrap="square" rtlCol="0">
            <a:spAutoFit/>
          </a:bodyPr>
          <a:lstStyle/>
          <a:p>
            <a:r>
              <a:rPr lang="en-US" dirty="0"/>
              <a:t>Stops the flow for a period(depicted as an hour class)</a:t>
            </a:r>
            <a:endParaRPr lang="x-none" dirty="0"/>
          </a:p>
        </p:txBody>
      </p:sp>
    </p:spTree>
    <p:extLst>
      <p:ext uri="{BB962C8B-B14F-4D97-AF65-F5344CB8AC3E}">
        <p14:creationId xmlns:p14="http://schemas.microsoft.com/office/powerpoint/2010/main" val="11698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535940" y="3133470"/>
            <a:ext cx="7218045" cy="819150"/>
          </a:xfrm>
          <a:prstGeom prst="rect">
            <a:avLst/>
          </a:prstGeom>
        </p:spPr>
        <p:txBody>
          <a:bodyPr vert="horz" wrap="square" lIns="0" tIns="13335" rIns="0" bIns="0" rtlCol="0">
            <a:spAutoFit/>
          </a:bodyPr>
          <a:lstStyle/>
          <a:p>
            <a:pPr marL="285115" marR="5080" indent="-273050">
              <a:lnSpc>
                <a:spcPct val="100000"/>
              </a:lnSpc>
              <a:spcBef>
                <a:spcPts val="105"/>
              </a:spcBef>
            </a:pPr>
            <a:r>
              <a:rPr sz="2450" spc="-625" dirty="0">
                <a:solidFill>
                  <a:srgbClr val="0AD0D9"/>
                </a:solidFill>
                <a:latin typeface="Arial"/>
                <a:cs typeface="Arial"/>
              </a:rPr>
              <a:t> </a:t>
            </a:r>
            <a:r>
              <a:rPr sz="2600" spc="-10" dirty="0">
                <a:latin typeface="Georgia"/>
                <a:cs typeface="Georgia"/>
              </a:rPr>
              <a:t>An </a:t>
            </a:r>
            <a:r>
              <a:rPr sz="2600" spc="-20" dirty="0">
                <a:latin typeface="Georgia"/>
                <a:cs typeface="Georgia"/>
              </a:rPr>
              <a:t>activity </a:t>
            </a:r>
            <a:r>
              <a:rPr sz="2600" spc="-25" dirty="0">
                <a:latin typeface="Georgia"/>
                <a:cs typeface="Georgia"/>
              </a:rPr>
              <a:t>starting </a:t>
            </a:r>
            <a:r>
              <a:rPr sz="2600" spc="-5" dirty="0">
                <a:latin typeface="Georgia"/>
                <a:cs typeface="Georgia"/>
              </a:rPr>
              <a:t>with </a:t>
            </a:r>
            <a:r>
              <a:rPr sz="2600" spc="-65" dirty="0">
                <a:latin typeface="Georgia"/>
                <a:cs typeface="Georgia"/>
              </a:rPr>
              <a:t>a </a:t>
            </a:r>
            <a:r>
              <a:rPr sz="2600" spc="-20" dirty="0">
                <a:latin typeface="Georgia"/>
                <a:cs typeface="Georgia"/>
              </a:rPr>
              <a:t>time </a:t>
            </a:r>
            <a:r>
              <a:rPr sz="2600" spc="-25" dirty="0">
                <a:latin typeface="Georgia"/>
                <a:cs typeface="Georgia"/>
              </a:rPr>
              <a:t>event </a:t>
            </a:r>
            <a:r>
              <a:rPr sz="2600" spc="-50" dirty="0">
                <a:latin typeface="Georgia"/>
                <a:cs typeface="Georgia"/>
              </a:rPr>
              <a:t>is </a:t>
            </a:r>
            <a:r>
              <a:rPr sz="2600" spc="-440" dirty="0">
                <a:latin typeface="Georgia"/>
                <a:cs typeface="Georgia"/>
              </a:rPr>
              <a:t>launched  </a:t>
            </a:r>
            <a:r>
              <a:rPr sz="2600" spc="-40" dirty="0">
                <a:latin typeface="Georgia"/>
                <a:cs typeface="Georgia"/>
              </a:rPr>
              <a:t>periodically:</a:t>
            </a:r>
            <a:endParaRPr sz="2600">
              <a:latin typeface="Georgia"/>
              <a:cs typeface="Georgia"/>
            </a:endParaRPr>
          </a:p>
        </p:txBody>
      </p:sp>
      <p:sp>
        <p:nvSpPr>
          <p:cNvPr id="8" name="object 8"/>
          <p:cNvSpPr txBox="1">
            <a:spLocks noGrp="1"/>
          </p:cNvSpPr>
          <p:nvPr>
            <p:ph type="title"/>
          </p:nvPr>
        </p:nvSpPr>
        <p:spPr>
          <a:xfrm>
            <a:off x="444500" y="55899"/>
            <a:ext cx="5423535" cy="1597660"/>
          </a:xfrm>
          <a:prstGeom prst="rect">
            <a:avLst/>
          </a:prstGeom>
        </p:spPr>
        <p:txBody>
          <a:bodyPr vert="horz" wrap="square" lIns="0" tIns="284480" rIns="0" bIns="0" rtlCol="0">
            <a:spAutoFit/>
          </a:bodyPr>
          <a:lstStyle/>
          <a:p>
            <a:pPr marL="12700">
              <a:lnSpc>
                <a:spcPct val="100000"/>
              </a:lnSpc>
              <a:spcBef>
                <a:spcPts val="2240"/>
              </a:spcBef>
            </a:pPr>
            <a:r>
              <a:rPr sz="5000" spc="-265" dirty="0"/>
              <a:t>Time</a:t>
            </a:r>
            <a:r>
              <a:rPr sz="5000" spc="-285" dirty="0"/>
              <a:t> </a:t>
            </a:r>
            <a:r>
              <a:rPr sz="5000" spc="-345" dirty="0"/>
              <a:t>Events</a:t>
            </a:r>
            <a:endParaRPr sz="5000" dirty="0"/>
          </a:p>
          <a:p>
            <a:pPr marL="104139">
              <a:lnSpc>
                <a:spcPct val="100000"/>
              </a:lnSpc>
              <a:spcBef>
                <a:spcPts val="1115"/>
              </a:spcBef>
            </a:pPr>
            <a:r>
              <a:rPr sz="2450" spc="-625" dirty="0">
                <a:solidFill>
                  <a:srgbClr val="0AD0D9"/>
                </a:solidFill>
              </a:rPr>
              <a:t> </a:t>
            </a:r>
            <a:r>
              <a:rPr sz="2600" spc="10" dirty="0">
                <a:solidFill>
                  <a:srgbClr val="000000"/>
                </a:solidFill>
                <a:latin typeface="Georgia"/>
                <a:cs typeface="Georgia"/>
              </a:rPr>
              <a:t>A </a:t>
            </a:r>
            <a:r>
              <a:rPr sz="2600" b="1" i="1" spc="245" dirty="0">
                <a:solidFill>
                  <a:srgbClr val="000000"/>
                </a:solidFill>
                <a:latin typeface="Times New Roman"/>
                <a:cs typeface="Times New Roman"/>
              </a:rPr>
              <a:t>time </a:t>
            </a:r>
            <a:r>
              <a:rPr sz="2600" b="1" i="1" spc="200" dirty="0">
                <a:solidFill>
                  <a:srgbClr val="000000"/>
                </a:solidFill>
                <a:latin typeface="Times New Roman"/>
                <a:cs typeface="Times New Roman"/>
              </a:rPr>
              <a:t>event </a:t>
            </a:r>
            <a:r>
              <a:rPr sz="2600" spc="-30" dirty="0">
                <a:solidFill>
                  <a:srgbClr val="000000"/>
                </a:solidFill>
                <a:latin typeface="Georgia"/>
                <a:cs typeface="Georgia"/>
              </a:rPr>
              <a:t>models </a:t>
            </a:r>
            <a:r>
              <a:rPr sz="2600" spc="-65" dirty="0">
                <a:solidFill>
                  <a:srgbClr val="000000"/>
                </a:solidFill>
                <a:latin typeface="Georgia"/>
                <a:cs typeface="Georgia"/>
              </a:rPr>
              <a:t>a </a:t>
            </a:r>
            <a:r>
              <a:rPr sz="2600" spc="-25" dirty="0">
                <a:solidFill>
                  <a:srgbClr val="000000"/>
                </a:solidFill>
                <a:latin typeface="Georgia"/>
                <a:cs typeface="Georgia"/>
              </a:rPr>
              <a:t>wait  </a:t>
            </a:r>
            <a:r>
              <a:rPr sz="2600" spc="-80" dirty="0">
                <a:solidFill>
                  <a:srgbClr val="000000"/>
                </a:solidFill>
                <a:latin typeface="Georgia"/>
                <a:cs typeface="Georgia"/>
              </a:rPr>
              <a:t>period:</a:t>
            </a:r>
            <a:endParaRPr sz="2600" dirty="0">
              <a:latin typeface="Georgia"/>
              <a:cs typeface="Georgia"/>
            </a:endParaRPr>
          </a:p>
        </p:txBody>
      </p:sp>
      <p:sp>
        <p:nvSpPr>
          <p:cNvPr id="9" name="object 9"/>
          <p:cNvSpPr/>
          <p:nvPr/>
        </p:nvSpPr>
        <p:spPr>
          <a:xfrm>
            <a:off x="2209800" y="1828800"/>
            <a:ext cx="3819525" cy="105727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3048000" y="3810000"/>
            <a:ext cx="2190750" cy="54292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0AB0275-AEE5-45A2-BEF6-10B0A997DC7A}"/>
              </a:ext>
            </a:extLst>
          </p:cNvPr>
          <p:cNvPicPr>
            <a:picLocks noGrp="1" noChangeAspect="1"/>
          </p:cNvPicPr>
          <p:nvPr>
            <p:ph idx="1"/>
          </p:nvPr>
        </p:nvPicPr>
        <p:blipFill>
          <a:blip r:embed="rId2"/>
          <a:stretch>
            <a:fillRect/>
          </a:stretch>
        </p:blipFill>
        <p:spPr>
          <a:xfrm>
            <a:off x="511441" y="1254404"/>
            <a:ext cx="8178799" cy="545934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277ECC-3A4F-4E52-B91A-43DEFA295E1A}"/>
              </a:ext>
            </a:extLst>
          </p:cNvPr>
          <p:cNvSpPr txBox="1"/>
          <p:nvPr/>
        </p:nvSpPr>
        <p:spPr>
          <a:xfrm flipH="1">
            <a:off x="1344660" y="539647"/>
            <a:ext cx="6736081" cy="646331"/>
          </a:xfrm>
          <a:prstGeom prst="rect">
            <a:avLst/>
          </a:prstGeom>
          <a:noFill/>
        </p:spPr>
        <p:txBody>
          <a:bodyPr wrap="square" rtlCol="0">
            <a:spAutoFit/>
          </a:bodyPr>
          <a:lstStyle/>
          <a:p>
            <a:r>
              <a:rPr lang="en-US" dirty="0"/>
              <a:t>when you need to model events such as time triggering an action, or a cancellation request. </a:t>
            </a:r>
            <a:endParaRPr lang="x-none" dirty="0"/>
          </a:p>
        </p:txBody>
      </p:sp>
    </p:spTree>
    <p:extLst>
      <p:ext uri="{BB962C8B-B14F-4D97-AF65-F5344CB8AC3E}">
        <p14:creationId xmlns:p14="http://schemas.microsoft.com/office/powerpoint/2010/main" val="97865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499" y="329982"/>
            <a:ext cx="6244717" cy="782907"/>
          </a:xfrm>
          <a:prstGeom prst="rect">
            <a:avLst/>
          </a:prstGeom>
        </p:spPr>
        <p:txBody>
          <a:bodyPr vert="horz" wrap="square" lIns="0" tIns="13335" rIns="0" bIns="0" rtlCol="0">
            <a:spAutoFit/>
          </a:bodyPr>
          <a:lstStyle/>
          <a:p>
            <a:pPr marL="12700">
              <a:lnSpc>
                <a:spcPct val="100000"/>
              </a:lnSpc>
              <a:spcBef>
                <a:spcPts val="105"/>
              </a:spcBef>
            </a:pPr>
            <a:r>
              <a:rPr sz="5000" spc="-90" dirty="0"/>
              <a:t>Notation</a:t>
            </a:r>
            <a:r>
              <a:rPr lang="en-US" sz="5000" spc="-90" dirty="0"/>
              <a:t> 1 and 2</a:t>
            </a:r>
            <a:endParaRPr sz="5000" dirty="0"/>
          </a:p>
        </p:txBody>
      </p:sp>
      <p:sp>
        <p:nvSpPr>
          <p:cNvPr id="8" name="object 8"/>
          <p:cNvSpPr/>
          <p:nvPr/>
        </p:nvSpPr>
        <p:spPr>
          <a:xfrm>
            <a:off x="2209800" y="3429000"/>
            <a:ext cx="1600200" cy="838200"/>
          </a:xfrm>
          <a:custGeom>
            <a:avLst/>
            <a:gdLst/>
            <a:ahLst/>
            <a:cxnLst/>
            <a:rect l="l" t="t" r="r" b="b"/>
            <a:pathLst>
              <a:path w="1600200" h="838200">
                <a:moveTo>
                  <a:pt x="1460500" y="0"/>
                </a:moveTo>
                <a:lnTo>
                  <a:pt x="139700" y="0"/>
                </a:lnTo>
                <a:lnTo>
                  <a:pt x="95520" y="7116"/>
                </a:lnTo>
                <a:lnTo>
                  <a:pt x="57168" y="26936"/>
                </a:lnTo>
                <a:lnTo>
                  <a:pt x="26936" y="57168"/>
                </a:lnTo>
                <a:lnTo>
                  <a:pt x="7116" y="95520"/>
                </a:lnTo>
                <a:lnTo>
                  <a:pt x="0" y="139700"/>
                </a:lnTo>
                <a:lnTo>
                  <a:pt x="0" y="698500"/>
                </a:lnTo>
                <a:lnTo>
                  <a:pt x="7116" y="742630"/>
                </a:lnTo>
                <a:lnTo>
                  <a:pt x="26936" y="780976"/>
                </a:lnTo>
                <a:lnTo>
                  <a:pt x="57168" y="811227"/>
                </a:lnTo>
                <a:lnTo>
                  <a:pt x="95520" y="831071"/>
                </a:lnTo>
                <a:lnTo>
                  <a:pt x="139700" y="838200"/>
                </a:lnTo>
                <a:lnTo>
                  <a:pt x="1460500" y="838200"/>
                </a:lnTo>
                <a:lnTo>
                  <a:pt x="1504679" y="831071"/>
                </a:lnTo>
                <a:lnTo>
                  <a:pt x="1543031" y="811227"/>
                </a:lnTo>
                <a:lnTo>
                  <a:pt x="1573263" y="780976"/>
                </a:lnTo>
                <a:lnTo>
                  <a:pt x="1593083" y="742630"/>
                </a:lnTo>
                <a:lnTo>
                  <a:pt x="1600200" y="698500"/>
                </a:lnTo>
                <a:lnTo>
                  <a:pt x="1600200" y="139700"/>
                </a:lnTo>
                <a:lnTo>
                  <a:pt x="1593083" y="95520"/>
                </a:lnTo>
                <a:lnTo>
                  <a:pt x="1573263" y="57168"/>
                </a:lnTo>
                <a:lnTo>
                  <a:pt x="1543031" y="26936"/>
                </a:lnTo>
                <a:lnTo>
                  <a:pt x="1504679" y="7116"/>
                </a:lnTo>
                <a:lnTo>
                  <a:pt x="1460500" y="0"/>
                </a:lnTo>
                <a:close/>
              </a:path>
            </a:pathLst>
          </a:custGeom>
          <a:solidFill>
            <a:srgbClr val="FFFFFF"/>
          </a:solidFill>
        </p:spPr>
        <p:txBody>
          <a:bodyPr wrap="square" lIns="0" tIns="0" rIns="0" bIns="0" rtlCol="0"/>
          <a:lstStyle/>
          <a:p>
            <a:endParaRPr/>
          </a:p>
        </p:txBody>
      </p:sp>
      <p:sp>
        <p:nvSpPr>
          <p:cNvPr id="9" name="object 9"/>
          <p:cNvSpPr/>
          <p:nvPr/>
        </p:nvSpPr>
        <p:spPr>
          <a:xfrm>
            <a:off x="2209800" y="3429000"/>
            <a:ext cx="1600200" cy="838200"/>
          </a:xfrm>
          <a:custGeom>
            <a:avLst/>
            <a:gdLst/>
            <a:ahLst/>
            <a:cxnLst/>
            <a:rect l="l" t="t" r="r" b="b"/>
            <a:pathLst>
              <a:path w="1600200" h="838200">
                <a:moveTo>
                  <a:pt x="0" y="139700"/>
                </a:moveTo>
                <a:lnTo>
                  <a:pt x="7116" y="95520"/>
                </a:lnTo>
                <a:lnTo>
                  <a:pt x="26936" y="57168"/>
                </a:lnTo>
                <a:lnTo>
                  <a:pt x="57168" y="26936"/>
                </a:lnTo>
                <a:lnTo>
                  <a:pt x="95520" y="7116"/>
                </a:lnTo>
                <a:lnTo>
                  <a:pt x="139700" y="0"/>
                </a:lnTo>
                <a:lnTo>
                  <a:pt x="1460500" y="0"/>
                </a:lnTo>
                <a:lnTo>
                  <a:pt x="1504679" y="7116"/>
                </a:lnTo>
                <a:lnTo>
                  <a:pt x="1543031" y="26936"/>
                </a:lnTo>
                <a:lnTo>
                  <a:pt x="1573263" y="57168"/>
                </a:lnTo>
                <a:lnTo>
                  <a:pt x="1593083" y="95520"/>
                </a:lnTo>
                <a:lnTo>
                  <a:pt x="1600200" y="139700"/>
                </a:lnTo>
                <a:lnTo>
                  <a:pt x="1600200" y="698500"/>
                </a:lnTo>
                <a:lnTo>
                  <a:pt x="1593083" y="742630"/>
                </a:lnTo>
                <a:lnTo>
                  <a:pt x="1573263" y="780976"/>
                </a:lnTo>
                <a:lnTo>
                  <a:pt x="1543031" y="811227"/>
                </a:lnTo>
                <a:lnTo>
                  <a:pt x="1504679" y="831071"/>
                </a:lnTo>
                <a:lnTo>
                  <a:pt x="1460500" y="838200"/>
                </a:lnTo>
                <a:lnTo>
                  <a:pt x="139700" y="838200"/>
                </a:lnTo>
                <a:lnTo>
                  <a:pt x="95520" y="831071"/>
                </a:lnTo>
                <a:lnTo>
                  <a:pt x="57168" y="811227"/>
                </a:lnTo>
                <a:lnTo>
                  <a:pt x="26936" y="780976"/>
                </a:lnTo>
                <a:lnTo>
                  <a:pt x="7116" y="742630"/>
                </a:lnTo>
                <a:lnTo>
                  <a:pt x="0" y="698500"/>
                </a:lnTo>
                <a:lnTo>
                  <a:pt x="0" y="139700"/>
                </a:lnTo>
                <a:close/>
              </a:path>
            </a:pathLst>
          </a:custGeom>
          <a:ln w="9525">
            <a:solidFill>
              <a:srgbClr val="000000"/>
            </a:solidFill>
          </a:ln>
        </p:spPr>
        <p:txBody>
          <a:bodyPr wrap="square" lIns="0" tIns="0" rIns="0" bIns="0" rtlCol="0"/>
          <a:lstStyle/>
          <a:p>
            <a:endParaRPr/>
          </a:p>
        </p:txBody>
      </p:sp>
      <p:sp>
        <p:nvSpPr>
          <p:cNvPr id="10" name="object 10"/>
          <p:cNvSpPr/>
          <p:nvPr/>
        </p:nvSpPr>
        <p:spPr>
          <a:xfrm>
            <a:off x="2442972" y="3636264"/>
            <a:ext cx="1155191" cy="513588"/>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290315" y="3636264"/>
            <a:ext cx="371856" cy="513588"/>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2573782" y="3693032"/>
            <a:ext cx="8737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Activit</a:t>
            </a:r>
            <a:r>
              <a:rPr sz="1800" spc="-30" dirty="0">
                <a:latin typeface="Arial"/>
                <a:cs typeface="Arial"/>
              </a:rPr>
              <a:t>y</a:t>
            </a:r>
            <a:r>
              <a:rPr sz="1800" spc="-5" dirty="0">
                <a:latin typeface="Arial"/>
                <a:cs typeface="Arial"/>
              </a:rPr>
              <a:t>1</a:t>
            </a:r>
            <a:endParaRPr sz="1800">
              <a:latin typeface="Arial"/>
              <a:cs typeface="Arial"/>
            </a:endParaRPr>
          </a:p>
        </p:txBody>
      </p:sp>
      <p:sp>
        <p:nvSpPr>
          <p:cNvPr id="13" name="object 13"/>
          <p:cNvSpPr/>
          <p:nvPr/>
        </p:nvSpPr>
        <p:spPr>
          <a:xfrm>
            <a:off x="6324600" y="3429000"/>
            <a:ext cx="1600200" cy="838200"/>
          </a:xfrm>
          <a:custGeom>
            <a:avLst/>
            <a:gdLst/>
            <a:ahLst/>
            <a:cxnLst/>
            <a:rect l="l" t="t" r="r" b="b"/>
            <a:pathLst>
              <a:path w="1600200" h="838200">
                <a:moveTo>
                  <a:pt x="1460500" y="0"/>
                </a:moveTo>
                <a:lnTo>
                  <a:pt x="139700" y="0"/>
                </a:lnTo>
                <a:lnTo>
                  <a:pt x="95520" y="7116"/>
                </a:lnTo>
                <a:lnTo>
                  <a:pt x="57168" y="26936"/>
                </a:lnTo>
                <a:lnTo>
                  <a:pt x="26936" y="57168"/>
                </a:lnTo>
                <a:lnTo>
                  <a:pt x="7116" y="95520"/>
                </a:lnTo>
                <a:lnTo>
                  <a:pt x="0" y="139700"/>
                </a:lnTo>
                <a:lnTo>
                  <a:pt x="0" y="698500"/>
                </a:lnTo>
                <a:lnTo>
                  <a:pt x="7116" y="742630"/>
                </a:lnTo>
                <a:lnTo>
                  <a:pt x="26936" y="780976"/>
                </a:lnTo>
                <a:lnTo>
                  <a:pt x="57168" y="811227"/>
                </a:lnTo>
                <a:lnTo>
                  <a:pt x="95520" y="831071"/>
                </a:lnTo>
                <a:lnTo>
                  <a:pt x="139700" y="838200"/>
                </a:lnTo>
                <a:lnTo>
                  <a:pt x="1460500" y="838200"/>
                </a:lnTo>
                <a:lnTo>
                  <a:pt x="1504679" y="831071"/>
                </a:lnTo>
                <a:lnTo>
                  <a:pt x="1543031" y="811227"/>
                </a:lnTo>
                <a:lnTo>
                  <a:pt x="1573263" y="780976"/>
                </a:lnTo>
                <a:lnTo>
                  <a:pt x="1593083" y="742630"/>
                </a:lnTo>
                <a:lnTo>
                  <a:pt x="1600200" y="698500"/>
                </a:lnTo>
                <a:lnTo>
                  <a:pt x="1600200" y="139700"/>
                </a:lnTo>
                <a:lnTo>
                  <a:pt x="1593083" y="95520"/>
                </a:lnTo>
                <a:lnTo>
                  <a:pt x="1573263" y="57168"/>
                </a:lnTo>
                <a:lnTo>
                  <a:pt x="1543031" y="26936"/>
                </a:lnTo>
                <a:lnTo>
                  <a:pt x="1504679" y="7116"/>
                </a:lnTo>
                <a:lnTo>
                  <a:pt x="1460500" y="0"/>
                </a:lnTo>
                <a:close/>
              </a:path>
            </a:pathLst>
          </a:custGeom>
          <a:solidFill>
            <a:srgbClr val="FFFFFF"/>
          </a:solidFill>
        </p:spPr>
        <p:txBody>
          <a:bodyPr wrap="square" lIns="0" tIns="0" rIns="0" bIns="0" rtlCol="0"/>
          <a:lstStyle/>
          <a:p>
            <a:endParaRPr/>
          </a:p>
        </p:txBody>
      </p:sp>
      <p:sp>
        <p:nvSpPr>
          <p:cNvPr id="14" name="object 14"/>
          <p:cNvSpPr/>
          <p:nvPr/>
        </p:nvSpPr>
        <p:spPr>
          <a:xfrm>
            <a:off x="6324600" y="3429000"/>
            <a:ext cx="1600200" cy="838200"/>
          </a:xfrm>
          <a:custGeom>
            <a:avLst/>
            <a:gdLst/>
            <a:ahLst/>
            <a:cxnLst/>
            <a:rect l="l" t="t" r="r" b="b"/>
            <a:pathLst>
              <a:path w="1600200" h="838200">
                <a:moveTo>
                  <a:pt x="0" y="139700"/>
                </a:moveTo>
                <a:lnTo>
                  <a:pt x="7116" y="95520"/>
                </a:lnTo>
                <a:lnTo>
                  <a:pt x="26936" y="57168"/>
                </a:lnTo>
                <a:lnTo>
                  <a:pt x="57168" y="26936"/>
                </a:lnTo>
                <a:lnTo>
                  <a:pt x="95520" y="7116"/>
                </a:lnTo>
                <a:lnTo>
                  <a:pt x="139700" y="0"/>
                </a:lnTo>
                <a:lnTo>
                  <a:pt x="1460500" y="0"/>
                </a:lnTo>
                <a:lnTo>
                  <a:pt x="1504679" y="7116"/>
                </a:lnTo>
                <a:lnTo>
                  <a:pt x="1543031" y="26936"/>
                </a:lnTo>
                <a:lnTo>
                  <a:pt x="1573263" y="57168"/>
                </a:lnTo>
                <a:lnTo>
                  <a:pt x="1593083" y="95520"/>
                </a:lnTo>
                <a:lnTo>
                  <a:pt x="1600200" y="139700"/>
                </a:lnTo>
                <a:lnTo>
                  <a:pt x="1600200" y="698500"/>
                </a:lnTo>
                <a:lnTo>
                  <a:pt x="1593083" y="742630"/>
                </a:lnTo>
                <a:lnTo>
                  <a:pt x="1573263" y="780976"/>
                </a:lnTo>
                <a:lnTo>
                  <a:pt x="1543031" y="811227"/>
                </a:lnTo>
                <a:lnTo>
                  <a:pt x="1504679" y="831071"/>
                </a:lnTo>
                <a:lnTo>
                  <a:pt x="1460500" y="838200"/>
                </a:lnTo>
                <a:lnTo>
                  <a:pt x="139700" y="838200"/>
                </a:lnTo>
                <a:lnTo>
                  <a:pt x="95520" y="831071"/>
                </a:lnTo>
                <a:lnTo>
                  <a:pt x="57168" y="811227"/>
                </a:lnTo>
                <a:lnTo>
                  <a:pt x="26936" y="780976"/>
                </a:lnTo>
                <a:lnTo>
                  <a:pt x="7116" y="742630"/>
                </a:lnTo>
                <a:lnTo>
                  <a:pt x="0" y="698500"/>
                </a:lnTo>
                <a:lnTo>
                  <a:pt x="0" y="139700"/>
                </a:lnTo>
                <a:close/>
              </a:path>
            </a:pathLst>
          </a:custGeom>
          <a:ln w="9525">
            <a:solidFill>
              <a:srgbClr val="000000"/>
            </a:solidFill>
          </a:ln>
        </p:spPr>
        <p:txBody>
          <a:bodyPr wrap="square" lIns="0" tIns="0" rIns="0" bIns="0" rtlCol="0"/>
          <a:lstStyle/>
          <a:p>
            <a:endParaRPr/>
          </a:p>
        </p:txBody>
      </p:sp>
      <p:sp>
        <p:nvSpPr>
          <p:cNvPr id="15" name="object 15"/>
          <p:cNvSpPr/>
          <p:nvPr/>
        </p:nvSpPr>
        <p:spPr>
          <a:xfrm>
            <a:off x="6557771" y="3636264"/>
            <a:ext cx="1155192" cy="513588"/>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7405116" y="3636264"/>
            <a:ext cx="371855" cy="513588"/>
          </a:xfrm>
          <a:prstGeom prst="rect">
            <a:avLst/>
          </a:prstGeom>
          <a:blipFill>
            <a:blip r:embed="rId3" cstate="print"/>
            <a:stretch>
              <a:fillRect/>
            </a:stretch>
          </a:blipFill>
        </p:spPr>
        <p:txBody>
          <a:bodyPr wrap="square" lIns="0" tIns="0" rIns="0" bIns="0" rtlCol="0"/>
          <a:lstStyle/>
          <a:p>
            <a:endParaRPr/>
          </a:p>
        </p:txBody>
      </p:sp>
      <p:sp>
        <p:nvSpPr>
          <p:cNvPr id="17" name="object 17"/>
          <p:cNvSpPr txBox="1"/>
          <p:nvPr/>
        </p:nvSpPr>
        <p:spPr>
          <a:xfrm>
            <a:off x="6689217" y="3693032"/>
            <a:ext cx="8737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Activit</a:t>
            </a:r>
            <a:r>
              <a:rPr sz="1800" spc="-30" dirty="0">
                <a:latin typeface="Arial"/>
                <a:cs typeface="Arial"/>
              </a:rPr>
              <a:t>y</a:t>
            </a:r>
            <a:r>
              <a:rPr sz="1800" spc="-5" dirty="0">
                <a:latin typeface="Arial"/>
                <a:cs typeface="Arial"/>
              </a:rPr>
              <a:t>2</a:t>
            </a:r>
            <a:endParaRPr sz="1800">
              <a:latin typeface="Arial"/>
              <a:cs typeface="Arial"/>
            </a:endParaRPr>
          </a:p>
        </p:txBody>
      </p:sp>
      <p:sp>
        <p:nvSpPr>
          <p:cNvPr id="18" name="object 18"/>
          <p:cNvSpPr/>
          <p:nvPr/>
        </p:nvSpPr>
        <p:spPr>
          <a:xfrm>
            <a:off x="3810000" y="3819905"/>
            <a:ext cx="2515235" cy="132715"/>
          </a:xfrm>
          <a:custGeom>
            <a:avLst/>
            <a:gdLst/>
            <a:ahLst/>
            <a:cxnLst/>
            <a:rect l="l" t="t" r="r" b="b"/>
            <a:pathLst>
              <a:path w="2515235" h="132714">
                <a:moveTo>
                  <a:pt x="2458062" y="66294"/>
                </a:moveTo>
                <a:lnTo>
                  <a:pt x="2386584" y="107950"/>
                </a:lnTo>
                <a:lnTo>
                  <a:pt x="2384298" y="116713"/>
                </a:lnTo>
                <a:lnTo>
                  <a:pt x="2388235" y="123444"/>
                </a:lnTo>
                <a:lnTo>
                  <a:pt x="2392172" y="130302"/>
                </a:lnTo>
                <a:lnTo>
                  <a:pt x="2400935" y="132588"/>
                </a:lnTo>
                <a:lnTo>
                  <a:pt x="2490334" y="80518"/>
                </a:lnTo>
                <a:lnTo>
                  <a:pt x="2486279" y="80518"/>
                </a:lnTo>
                <a:lnTo>
                  <a:pt x="2486279" y="78613"/>
                </a:lnTo>
                <a:lnTo>
                  <a:pt x="2479166" y="78613"/>
                </a:lnTo>
                <a:lnTo>
                  <a:pt x="2458062" y="66294"/>
                </a:lnTo>
                <a:close/>
              </a:path>
              <a:path w="2515235" h="132714">
                <a:moveTo>
                  <a:pt x="2433476" y="51943"/>
                </a:moveTo>
                <a:lnTo>
                  <a:pt x="0" y="51943"/>
                </a:lnTo>
                <a:lnTo>
                  <a:pt x="0" y="80518"/>
                </a:lnTo>
                <a:lnTo>
                  <a:pt x="2433693" y="80518"/>
                </a:lnTo>
                <a:lnTo>
                  <a:pt x="2458062" y="66294"/>
                </a:lnTo>
                <a:lnTo>
                  <a:pt x="2433476" y="51943"/>
                </a:lnTo>
                <a:close/>
              </a:path>
              <a:path w="2515235" h="132714">
                <a:moveTo>
                  <a:pt x="2490116" y="51943"/>
                </a:moveTo>
                <a:lnTo>
                  <a:pt x="2486279" y="51943"/>
                </a:lnTo>
                <a:lnTo>
                  <a:pt x="2486279" y="80518"/>
                </a:lnTo>
                <a:lnTo>
                  <a:pt x="2490334" y="80518"/>
                </a:lnTo>
                <a:lnTo>
                  <a:pt x="2514727" y="66294"/>
                </a:lnTo>
                <a:lnTo>
                  <a:pt x="2490116" y="51943"/>
                </a:lnTo>
                <a:close/>
              </a:path>
              <a:path w="2515235" h="132714">
                <a:moveTo>
                  <a:pt x="2479166" y="53975"/>
                </a:moveTo>
                <a:lnTo>
                  <a:pt x="2458062" y="66294"/>
                </a:lnTo>
                <a:lnTo>
                  <a:pt x="2479166" y="78613"/>
                </a:lnTo>
                <a:lnTo>
                  <a:pt x="2479166" y="53975"/>
                </a:lnTo>
                <a:close/>
              </a:path>
              <a:path w="2515235" h="132714">
                <a:moveTo>
                  <a:pt x="2486279" y="53975"/>
                </a:moveTo>
                <a:lnTo>
                  <a:pt x="2479166" y="53975"/>
                </a:lnTo>
                <a:lnTo>
                  <a:pt x="2479166" y="78613"/>
                </a:lnTo>
                <a:lnTo>
                  <a:pt x="2486279" y="78613"/>
                </a:lnTo>
                <a:lnTo>
                  <a:pt x="2486279" y="53975"/>
                </a:lnTo>
                <a:close/>
              </a:path>
              <a:path w="2515235" h="132714">
                <a:moveTo>
                  <a:pt x="2400935" y="0"/>
                </a:moveTo>
                <a:lnTo>
                  <a:pt x="2392172" y="2286"/>
                </a:lnTo>
                <a:lnTo>
                  <a:pt x="2388235" y="9144"/>
                </a:lnTo>
                <a:lnTo>
                  <a:pt x="2384298" y="15875"/>
                </a:lnTo>
                <a:lnTo>
                  <a:pt x="2386584" y="24638"/>
                </a:lnTo>
                <a:lnTo>
                  <a:pt x="2458062" y="66294"/>
                </a:lnTo>
                <a:lnTo>
                  <a:pt x="2479166" y="53975"/>
                </a:lnTo>
                <a:lnTo>
                  <a:pt x="2486279" y="53975"/>
                </a:lnTo>
                <a:lnTo>
                  <a:pt x="2486279" y="51943"/>
                </a:lnTo>
                <a:lnTo>
                  <a:pt x="2490116" y="51943"/>
                </a:lnTo>
                <a:lnTo>
                  <a:pt x="2400935" y="0"/>
                </a:lnTo>
                <a:close/>
              </a:path>
            </a:pathLst>
          </a:custGeom>
          <a:solidFill>
            <a:srgbClr val="000000"/>
          </a:solidFill>
        </p:spPr>
        <p:txBody>
          <a:bodyPr wrap="square" lIns="0" tIns="0" rIns="0" bIns="0" rtlCol="0"/>
          <a:lstStyle/>
          <a:p>
            <a:endParaRPr/>
          </a:p>
        </p:txBody>
      </p:sp>
      <p:sp>
        <p:nvSpPr>
          <p:cNvPr id="19" name="object 19"/>
          <p:cNvSpPr/>
          <p:nvPr/>
        </p:nvSpPr>
        <p:spPr>
          <a:xfrm>
            <a:off x="2065020" y="5117591"/>
            <a:ext cx="1449324" cy="513588"/>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206495" y="5117591"/>
            <a:ext cx="371856" cy="513588"/>
          </a:xfrm>
          <a:prstGeom prst="rect">
            <a:avLst/>
          </a:prstGeom>
          <a:blipFill>
            <a:blip r:embed="rId3" cstate="print"/>
            <a:stretch>
              <a:fillRect/>
            </a:stretch>
          </a:blipFill>
        </p:spPr>
        <p:txBody>
          <a:bodyPr wrap="square" lIns="0" tIns="0" rIns="0" bIns="0" rtlCol="0"/>
          <a:lstStyle/>
          <a:p>
            <a:endParaRPr/>
          </a:p>
        </p:txBody>
      </p:sp>
      <p:sp>
        <p:nvSpPr>
          <p:cNvPr id="21" name="object 21"/>
          <p:cNvSpPr txBox="1"/>
          <p:nvPr/>
        </p:nvSpPr>
        <p:spPr>
          <a:xfrm>
            <a:off x="2196845" y="5174741"/>
            <a:ext cx="11671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r>
              <a:rPr sz="1800" spc="-160" dirty="0">
                <a:latin typeface="Arial"/>
                <a:cs typeface="Arial"/>
              </a:rPr>
              <a:t> </a:t>
            </a:r>
            <a:r>
              <a:rPr sz="1800" spc="-5" dirty="0">
                <a:latin typeface="Arial"/>
                <a:cs typeface="Arial"/>
              </a:rPr>
              <a:t>Activities</a:t>
            </a:r>
            <a:endParaRPr sz="1800">
              <a:latin typeface="Arial"/>
              <a:cs typeface="Arial"/>
            </a:endParaRPr>
          </a:p>
        </p:txBody>
      </p:sp>
      <p:sp>
        <p:nvSpPr>
          <p:cNvPr id="22" name="object 22"/>
          <p:cNvSpPr/>
          <p:nvPr/>
        </p:nvSpPr>
        <p:spPr>
          <a:xfrm>
            <a:off x="4443984" y="2180844"/>
            <a:ext cx="1551432" cy="513588"/>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5687567" y="2180844"/>
            <a:ext cx="371856" cy="513588"/>
          </a:xfrm>
          <a:prstGeom prst="rect">
            <a:avLst/>
          </a:prstGeom>
          <a:blipFill>
            <a:blip r:embed="rId3" cstate="print"/>
            <a:stretch>
              <a:fillRect/>
            </a:stretch>
          </a:blipFill>
        </p:spPr>
        <p:txBody>
          <a:bodyPr wrap="square" lIns="0" tIns="0" rIns="0" bIns="0" rtlCol="0"/>
          <a:lstStyle/>
          <a:p>
            <a:endParaRPr/>
          </a:p>
        </p:txBody>
      </p:sp>
      <p:sp>
        <p:nvSpPr>
          <p:cNvPr id="24" name="object 24"/>
          <p:cNvSpPr txBox="1"/>
          <p:nvPr/>
        </p:nvSpPr>
        <p:spPr>
          <a:xfrm>
            <a:off x="4575428" y="2237359"/>
            <a:ext cx="12700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r>
              <a:rPr sz="1800" spc="-105" dirty="0">
                <a:latin typeface="Arial"/>
                <a:cs typeface="Arial"/>
              </a:rPr>
              <a:t> </a:t>
            </a:r>
            <a:r>
              <a:rPr sz="1800" spc="-10" dirty="0">
                <a:latin typeface="Arial"/>
                <a:cs typeface="Arial"/>
              </a:rPr>
              <a:t>Transition</a:t>
            </a:r>
            <a:endParaRPr sz="1800">
              <a:latin typeface="Arial"/>
              <a:cs typeface="Arial"/>
            </a:endParaRPr>
          </a:p>
        </p:txBody>
      </p:sp>
      <p:sp>
        <p:nvSpPr>
          <p:cNvPr id="25" name="object 25"/>
          <p:cNvSpPr/>
          <p:nvPr/>
        </p:nvSpPr>
        <p:spPr>
          <a:xfrm>
            <a:off x="2857500" y="4267200"/>
            <a:ext cx="76200" cy="838200"/>
          </a:xfrm>
          <a:custGeom>
            <a:avLst/>
            <a:gdLst/>
            <a:ahLst/>
            <a:cxnLst/>
            <a:rect l="l" t="t" r="r" b="b"/>
            <a:pathLst>
              <a:path w="76200" h="838200">
                <a:moveTo>
                  <a:pt x="44450" y="63500"/>
                </a:moveTo>
                <a:lnTo>
                  <a:pt x="31750" y="63500"/>
                </a:lnTo>
                <a:lnTo>
                  <a:pt x="31750" y="838200"/>
                </a:lnTo>
                <a:lnTo>
                  <a:pt x="44450" y="838200"/>
                </a:lnTo>
                <a:lnTo>
                  <a:pt x="44450" y="63500"/>
                </a:lnTo>
                <a:close/>
              </a:path>
              <a:path w="76200" h="838200">
                <a:moveTo>
                  <a:pt x="38100" y="0"/>
                </a:moveTo>
                <a:lnTo>
                  <a:pt x="0" y="76200"/>
                </a:lnTo>
                <a:lnTo>
                  <a:pt x="31750" y="76200"/>
                </a:lnTo>
                <a:lnTo>
                  <a:pt x="31750" y="63500"/>
                </a:lnTo>
                <a:lnTo>
                  <a:pt x="69850" y="63500"/>
                </a:lnTo>
                <a:lnTo>
                  <a:pt x="38100" y="0"/>
                </a:lnTo>
                <a:close/>
              </a:path>
              <a:path w="76200" h="8382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26" name="object 26"/>
          <p:cNvSpPr/>
          <p:nvPr/>
        </p:nvSpPr>
        <p:spPr>
          <a:xfrm>
            <a:off x="3046476" y="4324858"/>
            <a:ext cx="3354704" cy="862965"/>
          </a:xfrm>
          <a:custGeom>
            <a:avLst/>
            <a:gdLst/>
            <a:ahLst/>
            <a:cxnLst/>
            <a:rect l="l" t="t" r="r" b="b"/>
            <a:pathLst>
              <a:path w="3354704" h="862964">
                <a:moveTo>
                  <a:pt x="3278875" y="30894"/>
                </a:moveTo>
                <a:lnTo>
                  <a:pt x="0" y="850519"/>
                </a:lnTo>
                <a:lnTo>
                  <a:pt x="3048" y="862965"/>
                </a:lnTo>
                <a:lnTo>
                  <a:pt x="3281958" y="43205"/>
                </a:lnTo>
                <a:lnTo>
                  <a:pt x="3278875" y="30894"/>
                </a:lnTo>
                <a:close/>
              </a:path>
              <a:path w="3354704" h="862964">
                <a:moveTo>
                  <a:pt x="3343525" y="27813"/>
                </a:moveTo>
                <a:lnTo>
                  <a:pt x="3291204" y="27813"/>
                </a:lnTo>
                <a:lnTo>
                  <a:pt x="3294253" y="40132"/>
                </a:lnTo>
                <a:lnTo>
                  <a:pt x="3281958" y="43205"/>
                </a:lnTo>
                <a:lnTo>
                  <a:pt x="3289681" y="74041"/>
                </a:lnTo>
                <a:lnTo>
                  <a:pt x="3343525" y="27813"/>
                </a:lnTo>
                <a:close/>
              </a:path>
              <a:path w="3354704" h="862964">
                <a:moveTo>
                  <a:pt x="3291204" y="27813"/>
                </a:moveTo>
                <a:lnTo>
                  <a:pt x="3278875" y="30894"/>
                </a:lnTo>
                <a:lnTo>
                  <a:pt x="3281958" y="43205"/>
                </a:lnTo>
                <a:lnTo>
                  <a:pt x="3294253" y="40132"/>
                </a:lnTo>
                <a:lnTo>
                  <a:pt x="3291204" y="27813"/>
                </a:lnTo>
                <a:close/>
              </a:path>
              <a:path w="3354704" h="862964">
                <a:moveTo>
                  <a:pt x="3271139" y="0"/>
                </a:moveTo>
                <a:lnTo>
                  <a:pt x="3278875" y="30894"/>
                </a:lnTo>
                <a:lnTo>
                  <a:pt x="3291204" y="27813"/>
                </a:lnTo>
                <a:lnTo>
                  <a:pt x="3343525" y="27813"/>
                </a:lnTo>
                <a:lnTo>
                  <a:pt x="3354324" y="18542"/>
                </a:lnTo>
                <a:lnTo>
                  <a:pt x="3271139" y="0"/>
                </a:lnTo>
                <a:close/>
              </a:path>
            </a:pathLst>
          </a:custGeom>
          <a:solidFill>
            <a:srgbClr val="000000"/>
          </a:solidFill>
        </p:spPr>
        <p:txBody>
          <a:bodyPr wrap="square" lIns="0" tIns="0" rIns="0" bIns="0" rtlCol="0"/>
          <a:lstStyle/>
          <a:p>
            <a:endParaRPr/>
          </a:p>
        </p:txBody>
      </p:sp>
      <p:sp>
        <p:nvSpPr>
          <p:cNvPr id="27" name="object 27"/>
          <p:cNvSpPr/>
          <p:nvPr/>
        </p:nvSpPr>
        <p:spPr>
          <a:xfrm>
            <a:off x="5067300" y="2667000"/>
            <a:ext cx="76200" cy="1066800"/>
          </a:xfrm>
          <a:custGeom>
            <a:avLst/>
            <a:gdLst/>
            <a:ahLst/>
            <a:cxnLst/>
            <a:rect l="l" t="t" r="r" b="b"/>
            <a:pathLst>
              <a:path w="76200" h="1066800">
                <a:moveTo>
                  <a:pt x="31750" y="990600"/>
                </a:moveTo>
                <a:lnTo>
                  <a:pt x="0" y="990600"/>
                </a:lnTo>
                <a:lnTo>
                  <a:pt x="38100" y="1066800"/>
                </a:lnTo>
                <a:lnTo>
                  <a:pt x="69850" y="1003300"/>
                </a:lnTo>
                <a:lnTo>
                  <a:pt x="31750" y="1003300"/>
                </a:lnTo>
                <a:lnTo>
                  <a:pt x="31750" y="990600"/>
                </a:lnTo>
                <a:close/>
              </a:path>
              <a:path w="76200" h="1066800">
                <a:moveTo>
                  <a:pt x="44450" y="0"/>
                </a:moveTo>
                <a:lnTo>
                  <a:pt x="31750" y="0"/>
                </a:lnTo>
                <a:lnTo>
                  <a:pt x="31750" y="1003300"/>
                </a:lnTo>
                <a:lnTo>
                  <a:pt x="44450" y="1003300"/>
                </a:lnTo>
                <a:lnTo>
                  <a:pt x="44450" y="0"/>
                </a:lnTo>
                <a:close/>
              </a:path>
              <a:path w="76200" h="1066800">
                <a:moveTo>
                  <a:pt x="76200" y="990600"/>
                </a:moveTo>
                <a:lnTo>
                  <a:pt x="44450" y="990600"/>
                </a:lnTo>
                <a:lnTo>
                  <a:pt x="44450" y="1003300"/>
                </a:lnTo>
                <a:lnTo>
                  <a:pt x="69850" y="1003300"/>
                </a:lnTo>
                <a:lnTo>
                  <a:pt x="76200" y="990600"/>
                </a:lnTo>
                <a:close/>
              </a:path>
            </a:pathLst>
          </a:custGeom>
          <a:solidFill>
            <a:srgbClr val="000000"/>
          </a:solidFill>
        </p:spPr>
        <p:txBody>
          <a:bodyPr wrap="square" lIns="0" tIns="0" rIns="0" bIns="0" rtlCol="0"/>
          <a:lstStyle/>
          <a:p>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8331-7AAA-492F-9211-2DDA7612AE94}"/>
              </a:ext>
            </a:extLst>
          </p:cNvPr>
          <p:cNvSpPr>
            <a:spLocks noGrp="1"/>
          </p:cNvSpPr>
          <p:nvPr>
            <p:ph type="title"/>
          </p:nvPr>
        </p:nvSpPr>
        <p:spPr/>
        <p:txBody>
          <a:bodyPr/>
          <a:lstStyle/>
          <a:p>
            <a:r>
              <a:rPr lang="en-US" sz="3600" spc="-60" dirty="0"/>
              <a:t>Interrupting </a:t>
            </a:r>
            <a:r>
              <a:rPr lang="en-US" sz="3600" spc="-235" dirty="0"/>
              <a:t>an</a:t>
            </a:r>
            <a:r>
              <a:rPr lang="en-US" sz="3600" spc="-455" dirty="0"/>
              <a:t> </a:t>
            </a:r>
            <a:r>
              <a:rPr lang="en-US" sz="3600" spc="-75" dirty="0"/>
              <a:t>Activity</a:t>
            </a:r>
            <a:endParaRPr lang="x-none" dirty="0"/>
          </a:p>
        </p:txBody>
      </p:sp>
      <p:pic>
        <p:nvPicPr>
          <p:cNvPr id="5" name="Content Placeholder 4">
            <a:extLst>
              <a:ext uri="{FF2B5EF4-FFF2-40B4-BE49-F238E27FC236}">
                <a16:creationId xmlns:a16="http://schemas.microsoft.com/office/drawing/2014/main" id="{8CCE448F-FDB2-44DF-8794-A1E814329A75}"/>
              </a:ext>
            </a:extLst>
          </p:cNvPr>
          <p:cNvPicPr>
            <a:picLocks noGrp="1" noChangeAspect="1"/>
          </p:cNvPicPr>
          <p:nvPr>
            <p:ph idx="1"/>
          </p:nvPr>
        </p:nvPicPr>
        <p:blipFill>
          <a:blip r:embed="rId2"/>
          <a:stretch>
            <a:fillRect/>
          </a:stretch>
        </p:blipFill>
        <p:spPr>
          <a:xfrm>
            <a:off x="771525" y="2610644"/>
            <a:ext cx="7600950" cy="2781300"/>
          </a:xfrm>
        </p:spPr>
      </p:pic>
      <p:sp>
        <p:nvSpPr>
          <p:cNvPr id="6" name="TextBox 5">
            <a:extLst>
              <a:ext uri="{FF2B5EF4-FFF2-40B4-BE49-F238E27FC236}">
                <a16:creationId xmlns:a16="http://schemas.microsoft.com/office/drawing/2014/main" id="{72C72B73-6657-4300-8F24-94A1B0B49320}"/>
              </a:ext>
            </a:extLst>
          </p:cNvPr>
          <p:cNvSpPr txBox="1"/>
          <p:nvPr/>
        </p:nvSpPr>
        <p:spPr>
          <a:xfrm>
            <a:off x="838200" y="1781334"/>
            <a:ext cx="8077200" cy="923330"/>
          </a:xfrm>
          <a:prstGeom prst="rect">
            <a:avLst/>
          </a:prstGeom>
          <a:noFill/>
        </p:spPr>
        <p:txBody>
          <a:bodyPr wrap="square" rtlCol="0">
            <a:spAutoFit/>
          </a:bodyPr>
          <a:lstStyle/>
          <a:p>
            <a:r>
              <a:rPr lang="en-US" dirty="0"/>
              <a:t>Interrupts a flow e.g., cancellation </a:t>
            </a:r>
          </a:p>
          <a:p>
            <a:r>
              <a:rPr lang="en-US" dirty="0"/>
              <a:t>Represented with Zigzag arrow</a:t>
            </a:r>
          </a:p>
          <a:p>
            <a:r>
              <a:rPr lang="en-US" dirty="0"/>
              <a:t>It looks like exception handler but in this context, we call it an interrupting edge</a:t>
            </a:r>
            <a:endParaRPr lang="x-none" dirty="0"/>
          </a:p>
        </p:txBody>
      </p:sp>
    </p:spTree>
    <p:extLst>
      <p:ext uri="{BB962C8B-B14F-4D97-AF65-F5344CB8AC3E}">
        <p14:creationId xmlns:p14="http://schemas.microsoft.com/office/powerpoint/2010/main" val="4816230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8BA0-E554-479D-A097-25355D39E427}"/>
              </a:ext>
            </a:extLst>
          </p:cNvPr>
          <p:cNvSpPr>
            <a:spLocks noGrp="1"/>
          </p:cNvSpPr>
          <p:nvPr>
            <p:ph type="title"/>
          </p:nvPr>
        </p:nvSpPr>
        <p:spPr/>
        <p:txBody>
          <a:bodyPr/>
          <a:lstStyle/>
          <a:p>
            <a:r>
              <a:rPr lang="en-US" sz="3600" b="1" spc="-5" dirty="0">
                <a:latin typeface="Times New Roman"/>
                <a:cs typeface="Times New Roman"/>
              </a:rPr>
              <a:t>Interruptible Activity</a:t>
            </a:r>
            <a:r>
              <a:rPr lang="en-US" sz="3600" b="1" spc="-175" dirty="0">
                <a:latin typeface="Times New Roman"/>
                <a:cs typeface="Times New Roman"/>
              </a:rPr>
              <a:t> </a:t>
            </a:r>
            <a:r>
              <a:rPr lang="en-US" sz="3600" b="1" spc="-5" dirty="0">
                <a:latin typeface="Times New Roman"/>
                <a:cs typeface="Times New Roman"/>
              </a:rPr>
              <a:t>Region</a:t>
            </a:r>
            <a:endParaRPr lang="x-none" dirty="0"/>
          </a:p>
        </p:txBody>
      </p:sp>
      <p:sp>
        <p:nvSpPr>
          <p:cNvPr id="3" name="Content Placeholder 2">
            <a:extLst>
              <a:ext uri="{FF2B5EF4-FFF2-40B4-BE49-F238E27FC236}">
                <a16:creationId xmlns:a16="http://schemas.microsoft.com/office/drawing/2014/main" id="{A6A9925D-CF98-4AAA-95E5-48C8E3BCE537}"/>
              </a:ext>
            </a:extLst>
          </p:cNvPr>
          <p:cNvSpPr>
            <a:spLocks noGrp="1"/>
          </p:cNvSpPr>
          <p:nvPr>
            <p:ph idx="1"/>
          </p:nvPr>
        </p:nvSpPr>
        <p:spPr/>
        <p:txBody>
          <a:bodyPr/>
          <a:lstStyle/>
          <a:p>
            <a:r>
              <a:rPr lang="en-US" sz="2400" dirty="0">
                <a:latin typeface="Times New Roman"/>
                <a:cs typeface="Times New Roman"/>
              </a:rPr>
              <a:t>An </a:t>
            </a:r>
            <a:r>
              <a:rPr lang="en-US" sz="2400" spc="-5" dirty="0">
                <a:latin typeface="Times New Roman"/>
                <a:cs typeface="Times New Roman"/>
              </a:rPr>
              <a:t>interruptible activity </a:t>
            </a:r>
            <a:r>
              <a:rPr lang="en-US" sz="2400" dirty="0">
                <a:latin typeface="Times New Roman"/>
                <a:cs typeface="Times New Roman"/>
              </a:rPr>
              <a:t>region is represented by </a:t>
            </a:r>
            <a:r>
              <a:rPr lang="en-US" dirty="0"/>
              <a:t>Activity box with the dashed lines</a:t>
            </a:r>
          </a:p>
          <a:p>
            <a:r>
              <a:rPr lang="en-US" dirty="0"/>
              <a:t>The actions that are interrupted must be placed inside the </a:t>
            </a:r>
            <a:r>
              <a:rPr lang="en-US" sz="2000" spc="-5" dirty="0">
                <a:latin typeface="Times New Roman"/>
                <a:cs typeface="Times New Roman"/>
              </a:rPr>
              <a:t>interruptible activity </a:t>
            </a:r>
            <a:r>
              <a:rPr lang="en-US" sz="2000" dirty="0">
                <a:latin typeface="Times New Roman"/>
                <a:cs typeface="Times New Roman"/>
              </a:rPr>
              <a:t>region </a:t>
            </a:r>
          </a:p>
          <a:p>
            <a:r>
              <a:rPr lang="en-US" sz="2000" dirty="0">
                <a:latin typeface="Times New Roman"/>
                <a:cs typeface="Times New Roman"/>
              </a:rPr>
              <a:t>The event that could cause the interruption as also placed inside the </a:t>
            </a:r>
            <a:r>
              <a:rPr lang="en-US" sz="2000" spc="-5" dirty="0">
                <a:latin typeface="Times New Roman"/>
                <a:cs typeface="Times New Roman"/>
              </a:rPr>
              <a:t>interruptible activity </a:t>
            </a:r>
            <a:r>
              <a:rPr lang="en-US" sz="2000" dirty="0">
                <a:latin typeface="Times New Roman"/>
                <a:cs typeface="Times New Roman"/>
              </a:rPr>
              <a:t>region </a:t>
            </a:r>
          </a:p>
          <a:p>
            <a:r>
              <a:rPr lang="en-US" sz="2000" dirty="0">
                <a:latin typeface="Times New Roman"/>
                <a:cs typeface="Times New Roman"/>
              </a:rPr>
              <a:t>When the interruption happens, we bypass all the actions and moves towards the end</a:t>
            </a:r>
            <a:endParaRPr lang="x-none" dirty="0"/>
          </a:p>
        </p:txBody>
      </p:sp>
    </p:spTree>
    <p:extLst>
      <p:ext uri="{BB962C8B-B14F-4D97-AF65-F5344CB8AC3E}">
        <p14:creationId xmlns:p14="http://schemas.microsoft.com/office/powerpoint/2010/main" val="5074977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you diagram a processor activity you may find that an action or a group of actions can be interrupted by some event to show this use an interrupted activity region an interruptible activity region is represented by an activity box with a dashed line border. </a:t>
            </a:r>
          </a:p>
          <a:p>
            <a:r>
              <a:rPr lang="en-US" dirty="0"/>
              <a:t> </a:t>
            </a:r>
          </a:p>
          <a:p>
            <a:endParaRPr lang="en-US" dirty="0"/>
          </a:p>
        </p:txBody>
      </p:sp>
    </p:spTree>
    <p:extLst>
      <p:ext uri="{BB962C8B-B14F-4D97-AF65-F5344CB8AC3E}">
        <p14:creationId xmlns:p14="http://schemas.microsoft.com/office/powerpoint/2010/main" val="23231131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503885"/>
            <a:ext cx="6348730"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Times New Roman"/>
                <a:cs typeface="Times New Roman"/>
              </a:rPr>
              <a:t>Interruptible Activity</a:t>
            </a:r>
            <a:r>
              <a:rPr sz="4000" b="1" spc="-175" dirty="0">
                <a:latin typeface="Times New Roman"/>
                <a:cs typeface="Times New Roman"/>
              </a:rPr>
              <a:t> </a:t>
            </a:r>
            <a:r>
              <a:rPr sz="4000" b="1" spc="-5" dirty="0">
                <a:latin typeface="Times New Roman"/>
                <a:cs typeface="Times New Roman"/>
              </a:rPr>
              <a:t>Region</a:t>
            </a:r>
            <a:endParaRPr sz="4000" dirty="0">
              <a:latin typeface="Times New Roman"/>
              <a:cs typeface="Times New Roman"/>
            </a:endParaRPr>
          </a:p>
        </p:txBody>
      </p:sp>
      <p:sp>
        <p:nvSpPr>
          <p:cNvPr id="8" name="object 8"/>
          <p:cNvSpPr txBox="1"/>
          <p:nvPr/>
        </p:nvSpPr>
        <p:spPr>
          <a:xfrm>
            <a:off x="535940" y="1959356"/>
            <a:ext cx="8033384" cy="1550670"/>
          </a:xfrm>
          <a:prstGeom prst="rect">
            <a:avLst/>
          </a:prstGeom>
        </p:spPr>
        <p:txBody>
          <a:bodyPr vert="horz" wrap="square" lIns="0" tIns="13335" rIns="0" bIns="0" rtlCol="0">
            <a:spAutoFit/>
          </a:bodyPr>
          <a:lstStyle/>
          <a:p>
            <a:pPr marL="285115" marR="5080" indent="-273050">
              <a:lnSpc>
                <a:spcPct val="100000"/>
              </a:lnSpc>
              <a:spcBef>
                <a:spcPts val="105"/>
              </a:spcBef>
              <a:tabLst>
                <a:tab pos="285115" algn="l"/>
              </a:tabLst>
            </a:pPr>
            <a:r>
              <a:rPr sz="1900" spc="-500" dirty="0">
                <a:solidFill>
                  <a:srgbClr val="0AD0D9"/>
                </a:solidFill>
                <a:latin typeface="Arial"/>
                <a:cs typeface="Arial"/>
              </a:rPr>
              <a:t>	</a:t>
            </a:r>
            <a:r>
              <a:rPr sz="2000" dirty="0">
                <a:latin typeface="Times New Roman"/>
                <a:cs typeface="Times New Roman"/>
              </a:rPr>
              <a:t>An </a:t>
            </a:r>
            <a:r>
              <a:rPr sz="2000" spc="-5" dirty="0">
                <a:latin typeface="Times New Roman"/>
                <a:cs typeface="Times New Roman"/>
              </a:rPr>
              <a:t>interruptible activity </a:t>
            </a:r>
            <a:r>
              <a:rPr sz="2000" dirty="0">
                <a:latin typeface="Times New Roman"/>
                <a:cs typeface="Times New Roman"/>
              </a:rPr>
              <a:t>region surrounds a group of actions that can be  </a:t>
            </a:r>
            <a:r>
              <a:rPr sz="2000" spc="-5" dirty="0">
                <a:latin typeface="Times New Roman"/>
                <a:cs typeface="Times New Roman"/>
              </a:rPr>
              <a:t>interrupted. </a:t>
            </a:r>
            <a:r>
              <a:rPr sz="2000" dirty="0">
                <a:latin typeface="Times New Roman"/>
                <a:cs typeface="Times New Roman"/>
              </a:rPr>
              <a:t>In the very </a:t>
            </a:r>
            <a:r>
              <a:rPr sz="2000" spc="-5" dirty="0">
                <a:latin typeface="Times New Roman"/>
                <a:cs typeface="Times New Roman"/>
              </a:rPr>
              <a:t>simple example </a:t>
            </a:r>
            <a:r>
              <a:rPr sz="2000" spc="-20" dirty="0">
                <a:latin typeface="Times New Roman"/>
                <a:cs typeface="Times New Roman"/>
              </a:rPr>
              <a:t>below, </a:t>
            </a:r>
            <a:r>
              <a:rPr sz="2000" dirty="0">
                <a:latin typeface="Times New Roman"/>
                <a:cs typeface="Times New Roman"/>
              </a:rPr>
              <a:t>the Process Order action</a:t>
            </a:r>
            <a:r>
              <a:rPr sz="2000" spc="-125" dirty="0">
                <a:latin typeface="Times New Roman"/>
                <a:cs typeface="Times New Roman"/>
              </a:rPr>
              <a:t> </a:t>
            </a:r>
            <a:r>
              <a:rPr sz="2000" dirty="0">
                <a:latin typeface="Times New Roman"/>
                <a:cs typeface="Times New Roman"/>
              </a:rPr>
              <a:t>will  execute until </a:t>
            </a:r>
            <a:r>
              <a:rPr sz="2000" spc="-5" dirty="0">
                <a:latin typeface="Times New Roman"/>
                <a:cs typeface="Times New Roman"/>
              </a:rPr>
              <a:t>completion, </a:t>
            </a:r>
            <a:r>
              <a:rPr sz="2000" dirty="0">
                <a:latin typeface="Times New Roman"/>
                <a:cs typeface="Times New Roman"/>
              </a:rPr>
              <a:t>when it will pass control to the </a:t>
            </a:r>
            <a:r>
              <a:rPr sz="2000" spc="-5" dirty="0">
                <a:latin typeface="Times New Roman"/>
                <a:cs typeface="Times New Roman"/>
              </a:rPr>
              <a:t>Close </a:t>
            </a:r>
            <a:r>
              <a:rPr sz="2000" dirty="0">
                <a:latin typeface="Times New Roman"/>
                <a:cs typeface="Times New Roman"/>
              </a:rPr>
              <a:t>Order  action, unless a Cancel Request interrupt is received which will pass</a:t>
            </a:r>
            <a:r>
              <a:rPr sz="2000" spc="-229" dirty="0">
                <a:latin typeface="Times New Roman"/>
                <a:cs typeface="Times New Roman"/>
              </a:rPr>
              <a:t> </a:t>
            </a:r>
            <a:r>
              <a:rPr sz="2000" dirty="0">
                <a:latin typeface="Times New Roman"/>
                <a:cs typeface="Times New Roman"/>
              </a:rPr>
              <a:t>control  to the Cancel Order</a:t>
            </a:r>
            <a:r>
              <a:rPr sz="2000" spc="-70" dirty="0">
                <a:latin typeface="Times New Roman"/>
                <a:cs typeface="Times New Roman"/>
              </a:rPr>
              <a:t> </a:t>
            </a:r>
            <a:r>
              <a:rPr sz="2000" dirty="0">
                <a:latin typeface="Times New Roman"/>
                <a:cs typeface="Times New Roman"/>
              </a:rPr>
              <a:t>action</a:t>
            </a:r>
          </a:p>
        </p:txBody>
      </p:sp>
      <p:sp>
        <p:nvSpPr>
          <p:cNvPr id="9" name="object 9"/>
          <p:cNvSpPr/>
          <p:nvPr/>
        </p:nvSpPr>
        <p:spPr>
          <a:xfrm>
            <a:off x="1676400" y="3584575"/>
            <a:ext cx="5638800" cy="27400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10179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3223"/>
            <a:ext cx="7886700" cy="651075"/>
          </a:xfrm>
        </p:spPr>
        <p:txBody>
          <a:bodyPr>
            <a:normAutofit fontScale="90000"/>
          </a:bodyPr>
          <a:lstStyle/>
          <a:p>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Example: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r>
            <a:b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br>
            <a:endParaRPr lang="en-US" dirty="0"/>
          </a:p>
        </p:txBody>
      </p:sp>
      <p:pic>
        <p:nvPicPr>
          <p:cNvPr id="4" name="Content Placeholder 3"/>
          <p:cNvPicPr>
            <a:picLocks noGrp="1" noChangeAspect="1"/>
          </p:cNvPicPr>
          <p:nvPr>
            <p:ph idx="1"/>
          </p:nvPr>
        </p:nvPicPr>
        <p:blipFill>
          <a:blip r:embed="rId2"/>
          <a:stretch>
            <a:fillRect/>
          </a:stretch>
        </p:blipFill>
        <p:spPr>
          <a:xfrm>
            <a:off x="1219200" y="3276600"/>
            <a:ext cx="7239000" cy="3427086"/>
          </a:xfrm>
          <a:prstGeom prst="rect">
            <a:avLst/>
          </a:prstGeom>
        </p:spPr>
      </p:pic>
      <p:sp>
        <p:nvSpPr>
          <p:cNvPr id="5" name="Rectangle 4"/>
          <p:cNvSpPr/>
          <p:nvPr/>
        </p:nvSpPr>
        <p:spPr>
          <a:xfrm>
            <a:off x="152400" y="837522"/>
            <a:ext cx="8839200" cy="2557431"/>
          </a:xfrm>
          <a:prstGeom prst="rect">
            <a:avLst/>
          </a:prstGeom>
        </p:spPr>
        <p:txBody>
          <a:bodyPr wrap="square">
            <a:spAutoFit/>
          </a:bodyPr>
          <a:lstStyle/>
          <a:p>
            <a:pPr marL="6350" marR="0" indent="-6350">
              <a:lnSpc>
                <a:spcPct val="112000"/>
              </a:lnSpc>
              <a:spcBef>
                <a:spcPts val="0"/>
              </a:spcBef>
              <a:spcAft>
                <a:spcPts val="35"/>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Booking of cab process is shown below this process will execute until completion, when cab is booked, search for nearest captain starts (Booking process), when search is complete cab is booked and process is finished but what happens if you cancel a request to cancel the cab, a cancellation request should interrupt these various actions that are going on bringing them to a halt. It can be represented by Interruptible region. The actions that could be interrupted are put inside this interruptible and the event that can cause the interruption and in the case of our diagram here that would be an input signal and that input signal would be a Cancel Cab Request </a:t>
            </a:r>
            <a:endPar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92105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535940" y="1231138"/>
            <a:ext cx="7491095" cy="1215390"/>
          </a:xfrm>
          <a:prstGeom prst="rect">
            <a:avLst/>
          </a:prstGeom>
        </p:spPr>
        <p:txBody>
          <a:bodyPr vert="horz" wrap="square" lIns="0" tIns="13335" rIns="0" bIns="0" rtlCol="0">
            <a:spAutoFit/>
          </a:bodyPr>
          <a:lstStyle/>
          <a:p>
            <a:pPr marL="285115" marR="5080" indent="-273050">
              <a:lnSpc>
                <a:spcPct val="100000"/>
              </a:lnSpc>
              <a:spcBef>
                <a:spcPts val="105"/>
              </a:spcBef>
            </a:pPr>
            <a:r>
              <a:rPr sz="2450" spc="-625" dirty="0">
                <a:solidFill>
                  <a:srgbClr val="0AD0D9"/>
                </a:solidFill>
                <a:latin typeface="Arial"/>
                <a:cs typeface="Arial"/>
              </a:rPr>
              <a:t> </a:t>
            </a:r>
            <a:r>
              <a:rPr sz="2600" spc="-45" dirty="0">
                <a:latin typeface="Georgia"/>
                <a:cs typeface="Georgia"/>
              </a:rPr>
              <a:t>Longer </a:t>
            </a:r>
            <a:r>
              <a:rPr sz="2600" spc="-30" dirty="0">
                <a:latin typeface="Georgia"/>
                <a:cs typeface="Georgia"/>
              </a:rPr>
              <a:t>running </a:t>
            </a:r>
            <a:r>
              <a:rPr sz="2600" spc="-45" dirty="0">
                <a:latin typeface="Georgia"/>
                <a:cs typeface="Georgia"/>
              </a:rPr>
              <a:t>processes </a:t>
            </a:r>
            <a:r>
              <a:rPr sz="2600" spc="-25" dirty="0">
                <a:latin typeface="Georgia"/>
                <a:cs typeface="Georgia"/>
              </a:rPr>
              <a:t>can </a:t>
            </a:r>
            <a:r>
              <a:rPr sz="2600" spc="-10" dirty="0">
                <a:latin typeface="Georgia"/>
                <a:cs typeface="Georgia"/>
              </a:rPr>
              <a:t>be </a:t>
            </a:r>
            <a:r>
              <a:rPr sz="2600" spc="-30" dirty="0">
                <a:latin typeface="Georgia"/>
                <a:cs typeface="Georgia"/>
              </a:rPr>
              <a:t>interrupted by </a:t>
            </a:r>
            <a:r>
              <a:rPr sz="2600" spc="-455" dirty="0">
                <a:latin typeface="Georgia"/>
                <a:cs typeface="Georgia"/>
              </a:rPr>
              <a:t>an  </a:t>
            </a:r>
            <a:r>
              <a:rPr sz="2600" spc="-25" dirty="0">
                <a:latin typeface="Georgia"/>
                <a:cs typeface="Georgia"/>
              </a:rPr>
              <a:t>event</a:t>
            </a:r>
            <a:r>
              <a:rPr sz="2600" spc="-60" dirty="0">
                <a:latin typeface="Georgia"/>
                <a:cs typeface="Georgia"/>
              </a:rPr>
              <a:t> </a:t>
            </a:r>
            <a:r>
              <a:rPr sz="2600" spc="-40" dirty="0">
                <a:latin typeface="Georgia"/>
                <a:cs typeface="Georgia"/>
              </a:rPr>
              <a:t>- </a:t>
            </a:r>
            <a:r>
              <a:rPr sz="2600" spc="-45" dirty="0">
                <a:latin typeface="Georgia"/>
                <a:cs typeface="Georgia"/>
              </a:rPr>
              <a:t>an</a:t>
            </a:r>
            <a:r>
              <a:rPr sz="2600" spc="-20" dirty="0">
                <a:latin typeface="Georgia"/>
                <a:cs typeface="Georgia"/>
              </a:rPr>
              <a:t> </a:t>
            </a:r>
            <a:r>
              <a:rPr sz="2600" b="1" i="1" spc="190" dirty="0">
                <a:latin typeface="Times New Roman"/>
                <a:cs typeface="Times New Roman"/>
              </a:rPr>
              <a:t>accept</a:t>
            </a:r>
            <a:r>
              <a:rPr sz="2600" b="1" i="1" spc="-55" dirty="0">
                <a:latin typeface="Times New Roman"/>
                <a:cs typeface="Times New Roman"/>
              </a:rPr>
              <a:t> </a:t>
            </a:r>
            <a:r>
              <a:rPr sz="2600" b="1" i="1" spc="200" dirty="0">
                <a:latin typeface="Times New Roman"/>
                <a:cs typeface="Times New Roman"/>
              </a:rPr>
              <a:t>event</a:t>
            </a:r>
            <a:r>
              <a:rPr sz="2600" b="1" i="1" spc="-75" dirty="0">
                <a:latin typeface="Times New Roman"/>
                <a:cs typeface="Times New Roman"/>
              </a:rPr>
              <a:t> </a:t>
            </a:r>
            <a:r>
              <a:rPr sz="2600" b="1" i="1" spc="195" dirty="0">
                <a:latin typeface="Times New Roman"/>
                <a:cs typeface="Times New Roman"/>
              </a:rPr>
              <a:t>action</a:t>
            </a:r>
            <a:r>
              <a:rPr sz="2600" b="1" i="1" spc="-80" dirty="0">
                <a:latin typeface="Times New Roman"/>
                <a:cs typeface="Times New Roman"/>
              </a:rPr>
              <a:t> </a:t>
            </a:r>
            <a:r>
              <a:rPr sz="2600" spc="-15" dirty="0">
                <a:latin typeface="Georgia"/>
                <a:cs typeface="Georgia"/>
              </a:rPr>
              <a:t>within</a:t>
            </a:r>
            <a:endParaRPr sz="2600">
              <a:latin typeface="Georgia"/>
              <a:cs typeface="Georgia"/>
            </a:endParaRPr>
          </a:p>
          <a:p>
            <a:pPr marL="285115">
              <a:lnSpc>
                <a:spcPct val="100000"/>
              </a:lnSpc>
            </a:pPr>
            <a:r>
              <a:rPr sz="2600" spc="-45" dirty="0">
                <a:latin typeface="Georgia"/>
                <a:cs typeface="Georgia"/>
              </a:rPr>
              <a:t>an </a:t>
            </a:r>
            <a:r>
              <a:rPr sz="2600" b="1" i="1" spc="180" dirty="0">
                <a:latin typeface="Times New Roman"/>
                <a:cs typeface="Times New Roman"/>
              </a:rPr>
              <a:t>interruptable </a:t>
            </a:r>
            <a:r>
              <a:rPr sz="2600" b="1" i="1" spc="204" dirty="0">
                <a:latin typeface="Times New Roman"/>
                <a:cs typeface="Times New Roman"/>
              </a:rPr>
              <a:t>activity</a:t>
            </a:r>
            <a:r>
              <a:rPr sz="2600" b="1" i="1" spc="-315" dirty="0">
                <a:latin typeface="Times New Roman"/>
                <a:cs typeface="Times New Roman"/>
              </a:rPr>
              <a:t> </a:t>
            </a:r>
            <a:r>
              <a:rPr sz="2600" b="1" i="1" spc="114" dirty="0">
                <a:latin typeface="Times New Roman"/>
                <a:cs typeface="Times New Roman"/>
              </a:rPr>
              <a:t>region:</a:t>
            </a:r>
            <a:endParaRPr sz="2600">
              <a:latin typeface="Times New Roman"/>
              <a:cs typeface="Times New Roman"/>
            </a:endParaRPr>
          </a:p>
        </p:txBody>
      </p:sp>
      <p:sp>
        <p:nvSpPr>
          <p:cNvPr id="8" name="object 8"/>
          <p:cNvSpPr txBox="1">
            <a:spLocks noGrp="1"/>
          </p:cNvSpPr>
          <p:nvPr>
            <p:ph type="title"/>
          </p:nvPr>
        </p:nvSpPr>
        <p:spPr>
          <a:xfrm>
            <a:off x="444500" y="423113"/>
            <a:ext cx="5278755" cy="697230"/>
          </a:xfrm>
          <a:prstGeom prst="rect">
            <a:avLst/>
          </a:prstGeom>
        </p:spPr>
        <p:txBody>
          <a:bodyPr vert="horz" wrap="square" lIns="0" tIns="13335" rIns="0" bIns="0" rtlCol="0">
            <a:spAutoFit/>
          </a:bodyPr>
          <a:lstStyle/>
          <a:p>
            <a:pPr marL="12700">
              <a:lnSpc>
                <a:spcPct val="100000"/>
              </a:lnSpc>
              <a:spcBef>
                <a:spcPts val="105"/>
              </a:spcBef>
            </a:pPr>
            <a:r>
              <a:rPr sz="4400" spc="-60" dirty="0"/>
              <a:t>Interrupting </a:t>
            </a:r>
            <a:r>
              <a:rPr sz="4400" spc="-235" dirty="0"/>
              <a:t>an</a:t>
            </a:r>
            <a:r>
              <a:rPr sz="4400" spc="-455" dirty="0"/>
              <a:t> </a:t>
            </a:r>
            <a:r>
              <a:rPr sz="4400" spc="-75" dirty="0"/>
              <a:t>Activity</a:t>
            </a:r>
            <a:endParaRPr sz="4400" dirty="0"/>
          </a:p>
        </p:txBody>
      </p:sp>
      <p:sp>
        <p:nvSpPr>
          <p:cNvPr id="9" name="object 9"/>
          <p:cNvSpPr/>
          <p:nvPr/>
        </p:nvSpPr>
        <p:spPr>
          <a:xfrm>
            <a:off x="2209800" y="2743200"/>
            <a:ext cx="3800475" cy="26003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503885"/>
            <a:ext cx="4357370"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Times New Roman"/>
                <a:cs typeface="Times New Roman"/>
              </a:rPr>
              <a:t>Exception</a:t>
            </a:r>
            <a:r>
              <a:rPr sz="4000" b="1" spc="-35" dirty="0">
                <a:latin typeface="Times New Roman"/>
                <a:cs typeface="Times New Roman"/>
              </a:rPr>
              <a:t> </a:t>
            </a:r>
            <a:r>
              <a:rPr sz="4000" b="1" spc="-5" dirty="0">
                <a:latin typeface="Times New Roman"/>
                <a:cs typeface="Times New Roman"/>
              </a:rPr>
              <a:t>Handling</a:t>
            </a:r>
            <a:endParaRPr sz="4000">
              <a:latin typeface="Times New Roman"/>
              <a:cs typeface="Times New Roman"/>
            </a:endParaRPr>
          </a:p>
        </p:txBody>
      </p:sp>
      <p:sp>
        <p:nvSpPr>
          <p:cNvPr id="8" name="object 8"/>
          <p:cNvSpPr txBox="1"/>
          <p:nvPr/>
        </p:nvSpPr>
        <p:spPr>
          <a:xfrm>
            <a:off x="535940" y="1957781"/>
            <a:ext cx="7896225" cy="2228815"/>
          </a:xfrm>
          <a:prstGeom prst="rect">
            <a:avLst/>
          </a:prstGeom>
        </p:spPr>
        <p:txBody>
          <a:bodyPr vert="horz" wrap="square" lIns="0" tIns="12700" rIns="0" bIns="0" rtlCol="0">
            <a:spAutoFit/>
          </a:bodyPr>
          <a:lstStyle/>
          <a:p>
            <a:pPr marL="12700">
              <a:lnSpc>
                <a:spcPct val="100000"/>
              </a:lnSpc>
              <a:spcBef>
                <a:spcPts val="100"/>
              </a:spcBef>
            </a:pPr>
            <a:r>
              <a:rPr sz="2250" spc="-565" dirty="0">
                <a:solidFill>
                  <a:srgbClr val="0AD0D9"/>
                </a:solidFill>
                <a:latin typeface="Arial"/>
                <a:cs typeface="Arial"/>
              </a:rPr>
              <a:t> </a:t>
            </a:r>
            <a:r>
              <a:rPr sz="2400" dirty="0">
                <a:latin typeface="Times New Roman"/>
                <a:cs typeface="Times New Roman"/>
              </a:rPr>
              <a:t>Exception Handlers can be </a:t>
            </a:r>
            <a:r>
              <a:rPr sz="2400" spc="-5" dirty="0">
                <a:latin typeface="Times New Roman"/>
                <a:cs typeface="Times New Roman"/>
              </a:rPr>
              <a:t>modeled </a:t>
            </a:r>
            <a:r>
              <a:rPr sz="2400" dirty="0">
                <a:latin typeface="Times New Roman"/>
                <a:cs typeface="Times New Roman"/>
              </a:rPr>
              <a:t>on activity </a:t>
            </a:r>
            <a:r>
              <a:rPr sz="2400" spc="-5" dirty="0">
                <a:latin typeface="Times New Roman"/>
                <a:cs typeface="Times New Roman"/>
              </a:rPr>
              <a:t>diagrams </a:t>
            </a:r>
            <a:r>
              <a:rPr sz="2400" dirty="0">
                <a:latin typeface="Times New Roman"/>
                <a:cs typeface="Times New Roman"/>
              </a:rPr>
              <a:t>as</a:t>
            </a:r>
            <a:r>
              <a:rPr sz="2400" spc="-160" dirty="0">
                <a:latin typeface="Times New Roman"/>
                <a:cs typeface="Times New Roman"/>
              </a:rPr>
              <a:t> </a:t>
            </a:r>
            <a:r>
              <a:rPr sz="2400" spc="-330" dirty="0">
                <a:latin typeface="Times New Roman"/>
                <a:cs typeface="Times New Roman"/>
              </a:rPr>
              <a:t>in</a:t>
            </a:r>
            <a:endParaRPr sz="2400" dirty="0">
              <a:latin typeface="Times New Roman"/>
              <a:cs typeface="Times New Roman"/>
            </a:endParaRPr>
          </a:p>
          <a:p>
            <a:pPr marL="285115">
              <a:lnSpc>
                <a:spcPct val="100000"/>
              </a:lnSpc>
            </a:pPr>
            <a:r>
              <a:rPr sz="2400" dirty="0">
                <a:latin typeface="Times New Roman"/>
                <a:cs typeface="Times New Roman"/>
              </a:rPr>
              <a:t>the </a:t>
            </a:r>
            <a:r>
              <a:rPr sz="2400" spc="-5" dirty="0">
                <a:latin typeface="Times New Roman"/>
                <a:cs typeface="Times New Roman"/>
              </a:rPr>
              <a:t>example</a:t>
            </a:r>
            <a:r>
              <a:rPr sz="2400" spc="-25" dirty="0">
                <a:latin typeface="Times New Roman"/>
                <a:cs typeface="Times New Roman"/>
              </a:rPr>
              <a:t> </a:t>
            </a:r>
            <a:r>
              <a:rPr sz="2400" spc="-5" dirty="0">
                <a:latin typeface="Times New Roman"/>
                <a:cs typeface="Times New Roman"/>
              </a:rPr>
              <a:t>below</a:t>
            </a:r>
            <a:endParaRPr lang="en-US" sz="2400" spc="-5" dirty="0">
              <a:latin typeface="Times New Roman"/>
              <a:cs typeface="Times New Roman"/>
            </a:endParaRPr>
          </a:p>
          <a:p>
            <a:pPr marL="285115"/>
            <a:r>
              <a:rPr lang="en-US" sz="2400" dirty="0"/>
              <a:t>The exceptions in the activity diagrams are the events or actions that occur during the execution of a program that interrupts the normal execution. </a:t>
            </a:r>
          </a:p>
          <a:p>
            <a:pPr marL="285115">
              <a:lnSpc>
                <a:spcPct val="100000"/>
              </a:lnSpc>
            </a:pPr>
            <a:endParaRPr sz="2400" dirty="0">
              <a:latin typeface="Times New Roman"/>
              <a:cs typeface="Times New Roman"/>
            </a:endParaRPr>
          </a:p>
        </p:txBody>
      </p:sp>
      <p:sp>
        <p:nvSpPr>
          <p:cNvPr id="9" name="object 9"/>
          <p:cNvSpPr/>
          <p:nvPr/>
        </p:nvSpPr>
        <p:spPr>
          <a:xfrm>
            <a:off x="990600" y="4170830"/>
            <a:ext cx="6553200" cy="18161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683548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51A7107-E6C2-44E2-9ACD-3035173072AC}"/>
              </a:ext>
            </a:extLst>
          </p:cNvPr>
          <p:cNvPicPr>
            <a:picLocks noGrp="1" noChangeAspect="1"/>
          </p:cNvPicPr>
          <p:nvPr>
            <p:ph idx="1"/>
          </p:nvPr>
        </p:nvPicPr>
        <p:blipFill>
          <a:blip r:embed="rId2"/>
          <a:stretch>
            <a:fillRect/>
          </a:stretch>
        </p:blipFill>
        <p:spPr>
          <a:xfrm>
            <a:off x="482600" y="1619441"/>
            <a:ext cx="8178799" cy="361911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94773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90662" y="2277269"/>
            <a:ext cx="6162675" cy="3448050"/>
          </a:xfrm>
          <a:prstGeom prst="rect">
            <a:avLst/>
          </a:prstGeom>
        </p:spPr>
      </p:pic>
    </p:spTree>
    <p:extLst>
      <p:ext uri="{BB962C8B-B14F-4D97-AF65-F5344CB8AC3E}">
        <p14:creationId xmlns:p14="http://schemas.microsoft.com/office/powerpoint/2010/main" val="22791987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535940" y="1261363"/>
            <a:ext cx="7835900" cy="1611630"/>
          </a:xfrm>
          <a:prstGeom prst="rect">
            <a:avLst/>
          </a:prstGeom>
        </p:spPr>
        <p:txBody>
          <a:bodyPr vert="horz" wrap="square" lIns="0" tIns="13335" rIns="0" bIns="0" rtlCol="0">
            <a:spAutoFit/>
          </a:bodyPr>
          <a:lstStyle/>
          <a:p>
            <a:pPr marL="285115" marR="5080" indent="-273050">
              <a:lnSpc>
                <a:spcPct val="100000"/>
              </a:lnSpc>
              <a:spcBef>
                <a:spcPts val="105"/>
              </a:spcBef>
            </a:pPr>
            <a:r>
              <a:rPr sz="2450" spc="-625" dirty="0">
                <a:solidFill>
                  <a:srgbClr val="0AD0D9"/>
                </a:solidFill>
                <a:latin typeface="Arial"/>
                <a:cs typeface="Arial"/>
              </a:rPr>
              <a:t> </a:t>
            </a:r>
            <a:r>
              <a:rPr sz="2600" spc="-45" dirty="0">
                <a:latin typeface="Georgia"/>
                <a:cs typeface="Georgia"/>
              </a:rPr>
              <a:t>Reaching </a:t>
            </a:r>
            <a:r>
              <a:rPr sz="2600" spc="-65" dirty="0">
                <a:latin typeface="Georgia"/>
                <a:cs typeface="Georgia"/>
              </a:rPr>
              <a:t>a </a:t>
            </a:r>
            <a:r>
              <a:rPr sz="2600" b="1" i="1" spc="200" dirty="0">
                <a:latin typeface="Times New Roman"/>
                <a:cs typeface="Times New Roman"/>
              </a:rPr>
              <a:t>flow </a:t>
            </a:r>
            <a:r>
              <a:rPr sz="2600" b="1" i="1" spc="150" dirty="0">
                <a:latin typeface="Times New Roman"/>
                <a:cs typeface="Times New Roman"/>
              </a:rPr>
              <a:t>final </a:t>
            </a:r>
            <a:r>
              <a:rPr sz="2600" b="1" i="1" spc="195" dirty="0">
                <a:latin typeface="Times New Roman"/>
                <a:cs typeface="Times New Roman"/>
              </a:rPr>
              <a:t>node </a:t>
            </a:r>
            <a:r>
              <a:rPr sz="2600" spc="-30" dirty="0">
                <a:latin typeface="Georgia"/>
                <a:cs typeface="Georgia"/>
              </a:rPr>
              <a:t>ends </a:t>
            </a:r>
            <a:r>
              <a:rPr sz="2600" spc="-65" dirty="0">
                <a:latin typeface="Georgia"/>
                <a:cs typeface="Georgia"/>
              </a:rPr>
              <a:t>a </a:t>
            </a:r>
            <a:r>
              <a:rPr sz="2600" spc="20" dirty="0">
                <a:latin typeface="Georgia"/>
                <a:cs typeface="Georgia"/>
              </a:rPr>
              <a:t>flow </a:t>
            </a:r>
            <a:r>
              <a:rPr sz="2600" spc="-5" dirty="0">
                <a:latin typeface="Georgia"/>
                <a:cs typeface="Georgia"/>
              </a:rPr>
              <a:t>(not the  </a:t>
            </a:r>
            <a:r>
              <a:rPr sz="2600" spc="-20" dirty="0">
                <a:latin typeface="Georgia"/>
                <a:cs typeface="Georgia"/>
              </a:rPr>
              <a:t>activity). </a:t>
            </a:r>
            <a:r>
              <a:rPr sz="2600" spc="-15" dirty="0">
                <a:latin typeface="Georgia"/>
                <a:cs typeface="Georgia"/>
              </a:rPr>
              <a:t>The </a:t>
            </a:r>
            <a:r>
              <a:rPr sz="2600" spc="-25" dirty="0">
                <a:latin typeface="Georgia"/>
                <a:cs typeface="Georgia"/>
              </a:rPr>
              <a:t>following </a:t>
            </a:r>
            <a:r>
              <a:rPr sz="2600" spc="-50" dirty="0">
                <a:latin typeface="Georgia"/>
                <a:cs typeface="Georgia"/>
              </a:rPr>
              <a:t>diagram </a:t>
            </a:r>
            <a:r>
              <a:rPr sz="2600" spc="-30" dirty="0">
                <a:latin typeface="Georgia"/>
                <a:cs typeface="Georgia"/>
              </a:rPr>
              <a:t>models </a:t>
            </a:r>
            <a:r>
              <a:rPr sz="2600" spc="-65" dirty="0">
                <a:latin typeface="Georgia"/>
                <a:cs typeface="Georgia"/>
              </a:rPr>
              <a:t>a </a:t>
            </a:r>
            <a:r>
              <a:rPr sz="2600" spc="-40" dirty="0">
                <a:latin typeface="Georgia"/>
                <a:cs typeface="Georgia"/>
              </a:rPr>
              <a:t>scenario </a:t>
            </a:r>
            <a:r>
              <a:rPr sz="2600" spc="-30" dirty="0">
                <a:latin typeface="Georgia"/>
                <a:cs typeface="Georgia"/>
              </a:rPr>
              <a:t>in  </a:t>
            </a:r>
            <a:r>
              <a:rPr sz="2600" spc="-10" dirty="0">
                <a:latin typeface="Georgia"/>
                <a:cs typeface="Georgia"/>
              </a:rPr>
              <a:t>which </a:t>
            </a:r>
            <a:r>
              <a:rPr sz="2600" spc="-40" dirty="0">
                <a:latin typeface="Georgia"/>
                <a:cs typeface="Georgia"/>
              </a:rPr>
              <a:t>software </a:t>
            </a:r>
            <a:r>
              <a:rPr sz="2600" spc="-50" dirty="0">
                <a:latin typeface="Georgia"/>
                <a:cs typeface="Georgia"/>
              </a:rPr>
              <a:t>is </a:t>
            </a:r>
            <a:r>
              <a:rPr sz="2600" spc="-25" dirty="0">
                <a:latin typeface="Georgia"/>
                <a:cs typeface="Georgia"/>
              </a:rPr>
              <a:t>tested </a:t>
            </a:r>
            <a:r>
              <a:rPr sz="2600" spc="-35" dirty="0">
                <a:latin typeface="Georgia"/>
                <a:cs typeface="Georgia"/>
              </a:rPr>
              <a:t>and </a:t>
            </a:r>
            <a:r>
              <a:rPr sz="2600" spc="-25" dirty="0">
                <a:latin typeface="Georgia"/>
                <a:cs typeface="Georgia"/>
              </a:rPr>
              <a:t>bugs </a:t>
            </a:r>
            <a:r>
              <a:rPr sz="2600" spc="-60" dirty="0">
                <a:latin typeface="Georgia"/>
                <a:cs typeface="Georgia"/>
              </a:rPr>
              <a:t>are </a:t>
            </a:r>
            <a:r>
              <a:rPr sz="2600" spc="-35" dirty="0">
                <a:latin typeface="Georgia"/>
                <a:cs typeface="Georgia"/>
              </a:rPr>
              <a:t>fixed </a:t>
            </a:r>
            <a:r>
              <a:rPr sz="2600" spc="-40" dirty="0">
                <a:latin typeface="Georgia"/>
                <a:cs typeface="Georgia"/>
              </a:rPr>
              <a:t>- </a:t>
            </a:r>
            <a:r>
              <a:rPr sz="2600" spc="-15" dirty="0">
                <a:latin typeface="Georgia"/>
                <a:cs typeface="Georgia"/>
              </a:rPr>
              <a:t>until</a:t>
            </a:r>
            <a:r>
              <a:rPr sz="2600" spc="-140" dirty="0">
                <a:latin typeface="Georgia"/>
                <a:cs typeface="Georgia"/>
              </a:rPr>
              <a:t> </a:t>
            </a:r>
            <a:r>
              <a:rPr sz="2600" spc="-5" dirty="0">
                <a:latin typeface="Georgia"/>
                <a:cs typeface="Georgia"/>
              </a:rPr>
              <a:t>the  </a:t>
            </a:r>
            <a:r>
              <a:rPr sz="2600" spc="-40" dirty="0">
                <a:latin typeface="Georgia"/>
                <a:cs typeface="Georgia"/>
              </a:rPr>
              <a:t>release </a:t>
            </a:r>
            <a:r>
              <a:rPr sz="2600" spc="-30" dirty="0">
                <a:latin typeface="Georgia"/>
                <a:cs typeface="Georgia"/>
              </a:rPr>
              <a:t>date </a:t>
            </a:r>
            <a:r>
              <a:rPr sz="2600" spc="-50" dirty="0">
                <a:latin typeface="Georgia"/>
                <a:cs typeface="Georgia"/>
              </a:rPr>
              <a:t>is</a:t>
            </a:r>
            <a:r>
              <a:rPr sz="2600" spc="-195" dirty="0">
                <a:latin typeface="Georgia"/>
                <a:cs typeface="Georgia"/>
              </a:rPr>
              <a:t> </a:t>
            </a:r>
            <a:r>
              <a:rPr sz="2600" spc="-55" dirty="0">
                <a:latin typeface="Georgia"/>
                <a:cs typeface="Georgia"/>
              </a:rPr>
              <a:t>due:</a:t>
            </a:r>
            <a:endParaRPr sz="2600">
              <a:latin typeface="Georgia"/>
              <a:cs typeface="Georgia"/>
            </a:endParaRPr>
          </a:p>
        </p:txBody>
      </p:sp>
      <p:sp>
        <p:nvSpPr>
          <p:cNvPr id="8" name="object 8"/>
          <p:cNvSpPr txBox="1">
            <a:spLocks noGrp="1"/>
          </p:cNvSpPr>
          <p:nvPr>
            <p:ph type="title"/>
          </p:nvPr>
        </p:nvSpPr>
        <p:spPr>
          <a:xfrm>
            <a:off x="444500" y="327101"/>
            <a:ext cx="3594735" cy="788670"/>
          </a:xfrm>
          <a:prstGeom prst="rect">
            <a:avLst/>
          </a:prstGeom>
        </p:spPr>
        <p:txBody>
          <a:bodyPr vert="horz" wrap="square" lIns="0" tIns="13335" rIns="0" bIns="0" rtlCol="0">
            <a:spAutoFit/>
          </a:bodyPr>
          <a:lstStyle/>
          <a:p>
            <a:pPr marL="12700">
              <a:lnSpc>
                <a:spcPct val="100000"/>
              </a:lnSpc>
              <a:spcBef>
                <a:spcPts val="105"/>
              </a:spcBef>
            </a:pPr>
            <a:r>
              <a:rPr sz="5000" spc="-295" dirty="0"/>
              <a:t>Ending </a:t>
            </a:r>
            <a:r>
              <a:rPr sz="5000" spc="-385" dirty="0"/>
              <a:t>a</a:t>
            </a:r>
            <a:r>
              <a:rPr sz="5000" spc="-335" dirty="0"/>
              <a:t> </a:t>
            </a:r>
            <a:r>
              <a:rPr sz="5000" spc="-229" dirty="0"/>
              <a:t>Flow</a:t>
            </a:r>
            <a:endParaRPr sz="5000" dirty="0"/>
          </a:p>
        </p:txBody>
      </p:sp>
      <p:sp>
        <p:nvSpPr>
          <p:cNvPr id="9" name="object 9"/>
          <p:cNvSpPr/>
          <p:nvPr/>
        </p:nvSpPr>
        <p:spPr>
          <a:xfrm>
            <a:off x="1447800" y="3124200"/>
            <a:ext cx="5305425" cy="17335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327101"/>
            <a:ext cx="3103880" cy="788670"/>
          </a:xfrm>
          <a:prstGeom prst="rect">
            <a:avLst/>
          </a:prstGeom>
        </p:spPr>
        <p:txBody>
          <a:bodyPr vert="horz" wrap="square" lIns="0" tIns="13335" rIns="0" bIns="0" rtlCol="0">
            <a:spAutoFit/>
          </a:bodyPr>
          <a:lstStyle/>
          <a:p>
            <a:pPr marL="12700">
              <a:lnSpc>
                <a:spcPct val="100000"/>
              </a:lnSpc>
              <a:spcBef>
                <a:spcPts val="105"/>
              </a:spcBef>
            </a:pPr>
            <a:r>
              <a:rPr sz="5000" spc="-90" dirty="0"/>
              <a:t>Notation </a:t>
            </a:r>
            <a:r>
              <a:rPr sz="5000" spc="-135" dirty="0"/>
              <a:t>-</a:t>
            </a:r>
            <a:r>
              <a:rPr sz="5000" spc="-535" dirty="0"/>
              <a:t> </a:t>
            </a:r>
            <a:r>
              <a:rPr lang="en-US" sz="5000" spc="-245" dirty="0"/>
              <a:t>3</a:t>
            </a:r>
            <a:endParaRPr sz="5000" dirty="0"/>
          </a:p>
        </p:txBody>
      </p:sp>
      <p:sp>
        <p:nvSpPr>
          <p:cNvPr id="8" name="object 8"/>
          <p:cNvSpPr/>
          <p:nvPr/>
        </p:nvSpPr>
        <p:spPr>
          <a:xfrm>
            <a:off x="1524000" y="3429000"/>
            <a:ext cx="1600200" cy="838200"/>
          </a:xfrm>
          <a:custGeom>
            <a:avLst/>
            <a:gdLst/>
            <a:ahLst/>
            <a:cxnLst/>
            <a:rect l="l" t="t" r="r" b="b"/>
            <a:pathLst>
              <a:path w="1600200" h="838200">
                <a:moveTo>
                  <a:pt x="1460500" y="0"/>
                </a:moveTo>
                <a:lnTo>
                  <a:pt x="139700" y="0"/>
                </a:lnTo>
                <a:lnTo>
                  <a:pt x="95520" y="7116"/>
                </a:lnTo>
                <a:lnTo>
                  <a:pt x="57168" y="26936"/>
                </a:lnTo>
                <a:lnTo>
                  <a:pt x="26936" y="57168"/>
                </a:lnTo>
                <a:lnTo>
                  <a:pt x="7116" y="95520"/>
                </a:lnTo>
                <a:lnTo>
                  <a:pt x="0" y="139700"/>
                </a:lnTo>
                <a:lnTo>
                  <a:pt x="0" y="698500"/>
                </a:lnTo>
                <a:lnTo>
                  <a:pt x="7116" y="742630"/>
                </a:lnTo>
                <a:lnTo>
                  <a:pt x="26936" y="780976"/>
                </a:lnTo>
                <a:lnTo>
                  <a:pt x="57168" y="811227"/>
                </a:lnTo>
                <a:lnTo>
                  <a:pt x="95520" y="831071"/>
                </a:lnTo>
                <a:lnTo>
                  <a:pt x="139700" y="838200"/>
                </a:lnTo>
                <a:lnTo>
                  <a:pt x="1460500" y="838200"/>
                </a:lnTo>
                <a:lnTo>
                  <a:pt x="1504679" y="831071"/>
                </a:lnTo>
                <a:lnTo>
                  <a:pt x="1543031" y="811227"/>
                </a:lnTo>
                <a:lnTo>
                  <a:pt x="1573263" y="780976"/>
                </a:lnTo>
                <a:lnTo>
                  <a:pt x="1593083" y="742630"/>
                </a:lnTo>
                <a:lnTo>
                  <a:pt x="1600200" y="698500"/>
                </a:lnTo>
                <a:lnTo>
                  <a:pt x="1600200" y="139700"/>
                </a:lnTo>
                <a:lnTo>
                  <a:pt x="1593083" y="95520"/>
                </a:lnTo>
                <a:lnTo>
                  <a:pt x="1573263" y="57168"/>
                </a:lnTo>
                <a:lnTo>
                  <a:pt x="1543031" y="26936"/>
                </a:lnTo>
                <a:lnTo>
                  <a:pt x="1504679" y="7116"/>
                </a:lnTo>
                <a:lnTo>
                  <a:pt x="1460500" y="0"/>
                </a:lnTo>
                <a:close/>
              </a:path>
            </a:pathLst>
          </a:custGeom>
          <a:solidFill>
            <a:srgbClr val="FFFFFF"/>
          </a:solidFill>
        </p:spPr>
        <p:txBody>
          <a:bodyPr wrap="square" lIns="0" tIns="0" rIns="0" bIns="0" rtlCol="0"/>
          <a:lstStyle/>
          <a:p>
            <a:endParaRPr/>
          </a:p>
        </p:txBody>
      </p:sp>
      <p:sp>
        <p:nvSpPr>
          <p:cNvPr id="9" name="object 9"/>
          <p:cNvSpPr/>
          <p:nvPr/>
        </p:nvSpPr>
        <p:spPr>
          <a:xfrm>
            <a:off x="1524000" y="3429000"/>
            <a:ext cx="1600200" cy="838200"/>
          </a:xfrm>
          <a:custGeom>
            <a:avLst/>
            <a:gdLst/>
            <a:ahLst/>
            <a:cxnLst/>
            <a:rect l="l" t="t" r="r" b="b"/>
            <a:pathLst>
              <a:path w="1600200" h="838200">
                <a:moveTo>
                  <a:pt x="0" y="139700"/>
                </a:moveTo>
                <a:lnTo>
                  <a:pt x="7116" y="95520"/>
                </a:lnTo>
                <a:lnTo>
                  <a:pt x="26936" y="57168"/>
                </a:lnTo>
                <a:lnTo>
                  <a:pt x="57168" y="26936"/>
                </a:lnTo>
                <a:lnTo>
                  <a:pt x="95520" y="7116"/>
                </a:lnTo>
                <a:lnTo>
                  <a:pt x="139700" y="0"/>
                </a:lnTo>
                <a:lnTo>
                  <a:pt x="1460500" y="0"/>
                </a:lnTo>
                <a:lnTo>
                  <a:pt x="1504679" y="7116"/>
                </a:lnTo>
                <a:lnTo>
                  <a:pt x="1543031" y="26936"/>
                </a:lnTo>
                <a:lnTo>
                  <a:pt x="1573263" y="57168"/>
                </a:lnTo>
                <a:lnTo>
                  <a:pt x="1593083" y="95520"/>
                </a:lnTo>
                <a:lnTo>
                  <a:pt x="1600200" y="139700"/>
                </a:lnTo>
                <a:lnTo>
                  <a:pt x="1600200" y="698500"/>
                </a:lnTo>
                <a:lnTo>
                  <a:pt x="1593083" y="742630"/>
                </a:lnTo>
                <a:lnTo>
                  <a:pt x="1573263" y="780976"/>
                </a:lnTo>
                <a:lnTo>
                  <a:pt x="1543031" y="811227"/>
                </a:lnTo>
                <a:lnTo>
                  <a:pt x="1504679" y="831071"/>
                </a:lnTo>
                <a:lnTo>
                  <a:pt x="1460500" y="838200"/>
                </a:lnTo>
                <a:lnTo>
                  <a:pt x="139700" y="838200"/>
                </a:lnTo>
                <a:lnTo>
                  <a:pt x="95520" y="831071"/>
                </a:lnTo>
                <a:lnTo>
                  <a:pt x="57168" y="811227"/>
                </a:lnTo>
                <a:lnTo>
                  <a:pt x="26936" y="780976"/>
                </a:lnTo>
                <a:lnTo>
                  <a:pt x="7116" y="742630"/>
                </a:lnTo>
                <a:lnTo>
                  <a:pt x="0" y="698500"/>
                </a:lnTo>
                <a:lnTo>
                  <a:pt x="0" y="139700"/>
                </a:lnTo>
                <a:close/>
              </a:path>
            </a:pathLst>
          </a:custGeom>
          <a:ln w="9525">
            <a:solidFill>
              <a:srgbClr val="000000"/>
            </a:solidFill>
          </a:ln>
        </p:spPr>
        <p:txBody>
          <a:bodyPr wrap="square" lIns="0" tIns="0" rIns="0" bIns="0" rtlCol="0"/>
          <a:lstStyle/>
          <a:p>
            <a:endParaRPr/>
          </a:p>
        </p:txBody>
      </p:sp>
      <p:sp>
        <p:nvSpPr>
          <p:cNvPr id="10" name="object 10"/>
          <p:cNvSpPr/>
          <p:nvPr/>
        </p:nvSpPr>
        <p:spPr>
          <a:xfrm>
            <a:off x="1757172" y="3636264"/>
            <a:ext cx="1155191" cy="513588"/>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2604516" y="3636264"/>
            <a:ext cx="371856" cy="513588"/>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1887727" y="3693032"/>
            <a:ext cx="8737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Activit</a:t>
            </a:r>
            <a:r>
              <a:rPr sz="1800" spc="-30" dirty="0">
                <a:latin typeface="Arial"/>
                <a:cs typeface="Arial"/>
              </a:rPr>
              <a:t>y</a:t>
            </a:r>
            <a:r>
              <a:rPr sz="1800" spc="-5" dirty="0">
                <a:latin typeface="Arial"/>
                <a:cs typeface="Arial"/>
              </a:rPr>
              <a:t>1</a:t>
            </a:r>
            <a:endParaRPr sz="1800">
              <a:latin typeface="Arial"/>
              <a:cs typeface="Arial"/>
            </a:endParaRPr>
          </a:p>
        </p:txBody>
      </p:sp>
      <p:sp>
        <p:nvSpPr>
          <p:cNvPr id="13" name="object 13"/>
          <p:cNvSpPr/>
          <p:nvPr/>
        </p:nvSpPr>
        <p:spPr>
          <a:xfrm>
            <a:off x="2219705" y="4267200"/>
            <a:ext cx="132715" cy="991235"/>
          </a:xfrm>
          <a:custGeom>
            <a:avLst/>
            <a:gdLst/>
            <a:ahLst/>
            <a:cxnLst/>
            <a:rect l="l" t="t" r="r" b="b"/>
            <a:pathLst>
              <a:path w="132714" h="991235">
                <a:moveTo>
                  <a:pt x="15875" y="860298"/>
                </a:moveTo>
                <a:lnTo>
                  <a:pt x="9143" y="864235"/>
                </a:lnTo>
                <a:lnTo>
                  <a:pt x="2286" y="868172"/>
                </a:lnTo>
                <a:lnTo>
                  <a:pt x="0" y="876935"/>
                </a:lnTo>
                <a:lnTo>
                  <a:pt x="3937" y="883793"/>
                </a:lnTo>
                <a:lnTo>
                  <a:pt x="66293" y="990727"/>
                </a:lnTo>
                <a:lnTo>
                  <a:pt x="82883" y="962279"/>
                </a:lnTo>
                <a:lnTo>
                  <a:pt x="52069" y="962279"/>
                </a:lnTo>
                <a:lnTo>
                  <a:pt x="51949" y="909487"/>
                </a:lnTo>
                <a:lnTo>
                  <a:pt x="28575" y="869442"/>
                </a:lnTo>
                <a:lnTo>
                  <a:pt x="24637" y="862583"/>
                </a:lnTo>
                <a:lnTo>
                  <a:pt x="15875" y="860298"/>
                </a:lnTo>
                <a:close/>
              </a:path>
              <a:path w="132714" h="991235">
                <a:moveTo>
                  <a:pt x="52063" y="909681"/>
                </a:moveTo>
                <a:lnTo>
                  <a:pt x="52069" y="962279"/>
                </a:lnTo>
                <a:lnTo>
                  <a:pt x="80644" y="962279"/>
                </a:lnTo>
                <a:lnTo>
                  <a:pt x="80644" y="955167"/>
                </a:lnTo>
                <a:lnTo>
                  <a:pt x="53975" y="955167"/>
                </a:lnTo>
                <a:lnTo>
                  <a:pt x="66293" y="934062"/>
                </a:lnTo>
                <a:lnTo>
                  <a:pt x="52063" y="909681"/>
                </a:lnTo>
                <a:close/>
              </a:path>
              <a:path w="132714" h="991235">
                <a:moveTo>
                  <a:pt x="116712" y="860298"/>
                </a:moveTo>
                <a:lnTo>
                  <a:pt x="107950" y="862583"/>
                </a:lnTo>
                <a:lnTo>
                  <a:pt x="104012" y="869442"/>
                </a:lnTo>
                <a:lnTo>
                  <a:pt x="80638" y="909487"/>
                </a:lnTo>
                <a:lnTo>
                  <a:pt x="80644" y="962279"/>
                </a:lnTo>
                <a:lnTo>
                  <a:pt x="82883" y="962279"/>
                </a:lnTo>
                <a:lnTo>
                  <a:pt x="128650" y="883793"/>
                </a:lnTo>
                <a:lnTo>
                  <a:pt x="132587" y="876935"/>
                </a:lnTo>
                <a:lnTo>
                  <a:pt x="130301" y="868172"/>
                </a:lnTo>
                <a:lnTo>
                  <a:pt x="123443" y="864235"/>
                </a:lnTo>
                <a:lnTo>
                  <a:pt x="116712" y="860298"/>
                </a:lnTo>
                <a:close/>
              </a:path>
              <a:path w="132714" h="991235">
                <a:moveTo>
                  <a:pt x="66293" y="934062"/>
                </a:moveTo>
                <a:lnTo>
                  <a:pt x="53975" y="955167"/>
                </a:lnTo>
                <a:lnTo>
                  <a:pt x="78612" y="955167"/>
                </a:lnTo>
                <a:lnTo>
                  <a:pt x="66293" y="934062"/>
                </a:lnTo>
                <a:close/>
              </a:path>
              <a:path w="132714" h="991235">
                <a:moveTo>
                  <a:pt x="80638" y="909487"/>
                </a:moveTo>
                <a:lnTo>
                  <a:pt x="66293" y="934062"/>
                </a:lnTo>
                <a:lnTo>
                  <a:pt x="78612" y="955167"/>
                </a:lnTo>
                <a:lnTo>
                  <a:pt x="80644" y="955167"/>
                </a:lnTo>
                <a:lnTo>
                  <a:pt x="80638" y="909487"/>
                </a:lnTo>
                <a:close/>
              </a:path>
              <a:path w="132714" h="991235">
                <a:moveTo>
                  <a:pt x="80518" y="0"/>
                </a:moveTo>
                <a:lnTo>
                  <a:pt x="51943" y="0"/>
                </a:lnTo>
                <a:lnTo>
                  <a:pt x="52063" y="909681"/>
                </a:lnTo>
                <a:lnTo>
                  <a:pt x="66293" y="934062"/>
                </a:lnTo>
                <a:lnTo>
                  <a:pt x="80524" y="909681"/>
                </a:lnTo>
                <a:lnTo>
                  <a:pt x="80518" y="0"/>
                </a:lnTo>
                <a:close/>
              </a:path>
            </a:pathLst>
          </a:custGeom>
          <a:solidFill>
            <a:srgbClr val="000000"/>
          </a:solidFill>
        </p:spPr>
        <p:txBody>
          <a:bodyPr wrap="square" lIns="0" tIns="0" rIns="0" bIns="0" rtlCol="0"/>
          <a:lstStyle/>
          <a:p>
            <a:endParaRPr/>
          </a:p>
        </p:txBody>
      </p:sp>
      <p:sp>
        <p:nvSpPr>
          <p:cNvPr id="14" name="object 14"/>
          <p:cNvSpPr/>
          <p:nvPr/>
        </p:nvSpPr>
        <p:spPr>
          <a:xfrm>
            <a:off x="2286000" y="2743200"/>
            <a:ext cx="0" cy="685800"/>
          </a:xfrm>
          <a:custGeom>
            <a:avLst/>
            <a:gdLst/>
            <a:ahLst/>
            <a:cxnLst/>
            <a:rect l="l" t="t" r="r" b="b"/>
            <a:pathLst>
              <a:path h="685800">
                <a:moveTo>
                  <a:pt x="0" y="685800"/>
                </a:moveTo>
                <a:lnTo>
                  <a:pt x="0" y="0"/>
                </a:lnTo>
              </a:path>
            </a:pathLst>
          </a:custGeom>
          <a:ln w="28575">
            <a:solidFill>
              <a:srgbClr val="000000"/>
            </a:solidFill>
          </a:ln>
        </p:spPr>
        <p:txBody>
          <a:bodyPr wrap="square" lIns="0" tIns="0" rIns="0" bIns="0" rtlCol="0"/>
          <a:lstStyle/>
          <a:p>
            <a:endParaRPr/>
          </a:p>
        </p:txBody>
      </p:sp>
      <p:sp>
        <p:nvSpPr>
          <p:cNvPr id="15" name="object 15"/>
          <p:cNvSpPr/>
          <p:nvPr/>
        </p:nvSpPr>
        <p:spPr>
          <a:xfrm>
            <a:off x="2286000" y="2676905"/>
            <a:ext cx="1524635" cy="132715"/>
          </a:xfrm>
          <a:custGeom>
            <a:avLst/>
            <a:gdLst/>
            <a:ahLst/>
            <a:cxnLst/>
            <a:rect l="l" t="t" r="r" b="b"/>
            <a:pathLst>
              <a:path w="1524635" h="132714">
                <a:moveTo>
                  <a:pt x="1410335" y="0"/>
                </a:moveTo>
                <a:lnTo>
                  <a:pt x="1401572" y="2286"/>
                </a:lnTo>
                <a:lnTo>
                  <a:pt x="1397635" y="9144"/>
                </a:lnTo>
                <a:lnTo>
                  <a:pt x="1393698" y="15875"/>
                </a:lnTo>
                <a:lnTo>
                  <a:pt x="1395984" y="24638"/>
                </a:lnTo>
                <a:lnTo>
                  <a:pt x="1443085" y="52065"/>
                </a:lnTo>
                <a:lnTo>
                  <a:pt x="1495678" y="52070"/>
                </a:lnTo>
                <a:lnTo>
                  <a:pt x="1495678" y="80645"/>
                </a:lnTo>
                <a:lnTo>
                  <a:pt x="1442876" y="80645"/>
                </a:lnTo>
                <a:lnTo>
                  <a:pt x="1395984" y="107950"/>
                </a:lnTo>
                <a:lnTo>
                  <a:pt x="1393698" y="116713"/>
                </a:lnTo>
                <a:lnTo>
                  <a:pt x="1397635" y="123444"/>
                </a:lnTo>
                <a:lnTo>
                  <a:pt x="1401572" y="130302"/>
                </a:lnTo>
                <a:lnTo>
                  <a:pt x="1410335" y="132588"/>
                </a:lnTo>
                <a:lnTo>
                  <a:pt x="1499516" y="80645"/>
                </a:lnTo>
                <a:lnTo>
                  <a:pt x="1495678" y="80645"/>
                </a:lnTo>
                <a:lnTo>
                  <a:pt x="1499524" y="80640"/>
                </a:lnTo>
                <a:lnTo>
                  <a:pt x="1524127" y="66294"/>
                </a:lnTo>
                <a:lnTo>
                  <a:pt x="1410335" y="0"/>
                </a:lnTo>
                <a:close/>
              </a:path>
              <a:path w="1524635" h="132714">
                <a:moveTo>
                  <a:pt x="1467462" y="66294"/>
                </a:moveTo>
                <a:lnTo>
                  <a:pt x="1442883" y="80640"/>
                </a:lnTo>
                <a:lnTo>
                  <a:pt x="1495678" y="80645"/>
                </a:lnTo>
                <a:lnTo>
                  <a:pt x="1495678" y="78613"/>
                </a:lnTo>
                <a:lnTo>
                  <a:pt x="1488566" y="78613"/>
                </a:lnTo>
                <a:lnTo>
                  <a:pt x="1467462" y="66294"/>
                </a:lnTo>
                <a:close/>
              </a:path>
              <a:path w="1524635" h="132714">
                <a:moveTo>
                  <a:pt x="0" y="51943"/>
                </a:moveTo>
                <a:lnTo>
                  <a:pt x="0" y="80518"/>
                </a:lnTo>
                <a:lnTo>
                  <a:pt x="1442883" y="80640"/>
                </a:lnTo>
                <a:lnTo>
                  <a:pt x="1467462" y="66294"/>
                </a:lnTo>
                <a:lnTo>
                  <a:pt x="1443085" y="52065"/>
                </a:lnTo>
                <a:lnTo>
                  <a:pt x="0" y="51943"/>
                </a:lnTo>
                <a:close/>
              </a:path>
              <a:path w="1524635" h="132714">
                <a:moveTo>
                  <a:pt x="1488566" y="53975"/>
                </a:moveTo>
                <a:lnTo>
                  <a:pt x="1467462" y="66294"/>
                </a:lnTo>
                <a:lnTo>
                  <a:pt x="1488566" y="78613"/>
                </a:lnTo>
                <a:lnTo>
                  <a:pt x="1488566" y="53975"/>
                </a:lnTo>
                <a:close/>
              </a:path>
              <a:path w="1524635" h="132714">
                <a:moveTo>
                  <a:pt x="1495678" y="53975"/>
                </a:moveTo>
                <a:lnTo>
                  <a:pt x="1488566" y="53975"/>
                </a:lnTo>
                <a:lnTo>
                  <a:pt x="1488566" y="78613"/>
                </a:lnTo>
                <a:lnTo>
                  <a:pt x="1495678" y="78613"/>
                </a:lnTo>
                <a:lnTo>
                  <a:pt x="1495678" y="53975"/>
                </a:lnTo>
                <a:close/>
              </a:path>
              <a:path w="1524635" h="132714">
                <a:moveTo>
                  <a:pt x="1443085" y="52065"/>
                </a:moveTo>
                <a:lnTo>
                  <a:pt x="1467462" y="66294"/>
                </a:lnTo>
                <a:lnTo>
                  <a:pt x="1488566" y="53975"/>
                </a:lnTo>
                <a:lnTo>
                  <a:pt x="1495678" y="53975"/>
                </a:lnTo>
                <a:lnTo>
                  <a:pt x="1495678" y="52070"/>
                </a:lnTo>
                <a:lnTo>
                  <a:pt x="1443085" y="52065"/>
                </a:lnTo>
                <a:close/>
              </a:path>
            </a:pathLst>
          </a:custGeom>
          <a:solidFill>
            <a:srgbClr val="000000"/>
          </a:solidFill>
        </p:spPr>
        <p:txBody>
          <a:bodyPr wrap="square" lIns="0" tIns="0" rIns="0" bIns="0" rtlCol="0"/>
          <a:lstStyle/>
          <a:p>
            <a:endParaRPr/>
          </a:p>
        </p:txBody>
      </p:sp>
      <p:sp>
        <p:nvSpPr>
          <p:cNvPr id="16" name="object 16"/>
          <p:cNvSpPr/>
          <p:nvPr/>
        </p:nvSpPr>
        <p:spPr>
          <a:xfrm>
            <a:off x="3124200" y="3819905"/>
            <a:ext cx="991235" cy="132715"/>
          </a:xfrm>
          <a:custGeom>
            <a:avLst/>
            <a:gdLst/>
            <a:ahLst/>
            <a:cxnLst/>
            <a:rect l="l" t="t" r="r" b="b"/>
            <a:pathLst>
              <a:path w="991235" h="132714">
                <a:moveTo>
                  <a:pt x="934062" y="66294"/>
                </a:moveTo>
                <a:lnTo>
                  <a:pt x="862584" y="107950"/>
                </a:lnTo>
                <a:lnTo>
                  <a:pt x="860298" y="116713"/>
                </a:lnTo>
                <a:lnTo>
                  <a:pt x="864235" y="123444"/>
                </a:lnTo>
                <a:lnTo>
                  <a:pt x="868172" y="130302"/>
                </a:lnTo>
                <a:lnTo>
                  <a:pt x="876935" y="132588"/>
                </a:lnTo>
                <a:lnTo>
                  <a:pt x="966334" y="80518"/>
                </a:lnTo>
                <a:lnTo>
                  <a:pt x="962278" y="80518"/>
                </a:lnTo>
                <a:lnTo>
                  <a:pt x="962278" y="78613"/>
                </a:lnTo>
                <a:lnTo>
                  <a:pt x="955166" y="78613"/>
                </a:lnTo>
                <a:lnTo>
                  <a:pt x="934062" y="66294"/>
                </a:lnTo>
                <a:close/>
              </a:path>
              <a:path w="991235" h="132714">
                <a:moveTo>
                  <a:pt x="909476" y="51943"/>
                </a:moveTo>
                <a:lnTo>
                  <a:pt x="0" y="51943"/>
                </a:lnTo>
                <a:lnTo>
                  <a:pt x="0" y="80518"/>
                </a:lnTo>
                <a:lnTo>
                  <a:pt x="909693" y="80518"/>
                </a:lnTo>
                <a:lnTo>
                  <a:pt x="934062" y="66294"/>
                </a:lnTo>
                <a:lnTo>
                  <a:pt x="909476" y="51943"/>
                </a:lnTo>
                <a:close/>
              </a:path>
              <a:path w="991235" h="132714">
                <a:moveTo>
                  <a:pt x="966116" y="51943"/>
                </a:moveTo>
                <a:lnTo>
                  <a:pt x="962278" y="51943"/>
                </a:lnTo>
                <a:lnTo>
                  <a:pt x="962278" y="80518"/>
                </a:lnTo>
                <a:lnTo>
                  <a:pt x="966334" y="80518"/>
                </a:lnTo>
                <a:lnTo>
                  <a:pt x="990726" y="66294"/>
                </a:lnTo>
                <a:lnTo>
                  <a:pt x="966116" y="51943"/>
                </a:lnTo>
                <a:close/>
              </a:path>
              <a:path w="991235" h="132714">
                <a:moveTo>
                  <a:pt x="955166" y="53975"/>
                </a:moveTo>
                <a:lnTo>
                  <a:pt x="934062" y="66294"/>
                </a:lnTo>
                <a:lnTo>
                  <a:pt x="955166" y="78613"/>
                </a:lnTo>
                <a:lnTo>
                  <a:pt x="955166" y="53975"/>
                </a:lnTo>
                <a:close/>
              </a:path>
              <a:path w="991235" h="132714">
                <a:moveTo>
                  <a:pt x="962278" y="53975"/>
                </a:moveTo>
                <a:lnTo>
                  <a:pt x="955166" y="53975"/>
                </a:lnTo>
                <a:lnTo>
                  <a:pt x="955166" y="78613"/>
                </a:lnTo>
                <a:lnTo>
                  <a:pt x="962278" y="78613"/>
                </a:lnTo>
                <a:lnTo>
                  <a:pt x="962278" y="53975"/>
                </a:lnTo>
                <a:close/>
              </a:path>
              <a:path w="991235" h="132714">
                <a:moveTo>
                  <a:pt x="876935" y="0"/>
                </a:moveTo>
                <a:lnTo>
                  <a:pt x="868172" y="2286"/>
                </a:lnTo>
                <a:lnTo>
                  <a:pt x="864235" y="9144"/>
                </a:lnTo>
                <a:lnTo>
                  <a:pt x="860298" y="15875"/>
                </a:lnTo>
                <a:lnTo>
                  <a:pt x="862584" y="24638"/>
                </a:lnTo>
                <a:lnTo>
                  <a:pt x="934062" y="66294"/>
                </a:lnTo>
                <a:lnTo>
                  <a:pt x="955166" y="53975"/>
                </a:lnTo>
                <a:lnTo>
                  <a:pt x="962278" y="53975"/>
                </a:lnTo>
                <a:lnTo>
                  <a:pt x="962278" y="51943"/>
                </a:lnTo>
                <a:lnTo>
                  <a:pt x="966116" y="51943"/>
                </a:lnTo>
                <a:lnTo>
                  <a:pt x="876935" y="0"/>
                </a:lnTo>
                <a:close/>
              </a:path>
            </a:pathLst>
          </a:custGeom>
          <a:solidFill>
            <a:srgbClr val="000000"/>
          </a:solidFill>
        </p:spPr>
        <p:txBody>
          <a:bodyPr wrap="square" lIns="0" tIns="0" rIns="0" bIns="0" rtlCol="0"/>
          <a:lstStyle/>
          <a:p>
            <a:endParaRPr/>
          </a:p>
        </p:txBody>
      </p:sp>
      <p:sp>
        <p:nvSpPr>
          <p:cNvPr id="17" name="object 17"/>
          <p:cNvSpPr/>
          <p:nvPr/>
        </p:nvSpPr>
        <p:spPr>
          <a:xfrm>
            <a:off x="2293620" y="2676144"/>
            <a:ext cx="847344" cy="51358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2833116" y="2676144"/>
            <a:ext cx="371856" cy="513588"/>
          </a:xfrm>
          <a:prstGeom prst="rect">
            <a:avLst/>
          </a:prstGeom>
          <a:blipFill>
            <a:blip r:embed="rId3" cstate="print"/>
            <a:stretch>
              <a:fillRect/>
            </a:stretch>
          </a:blipFill>
        </p:spPr>
        <p:txBody>
          <a:bodyPr wrap="square" lIns="0" tIns="0" rIns="0" bIns="0" rtlCol="0"/>
          <a:lstStyle/>
          <a:p>
            <a:endParaRPr/>
          </a:p>
        </p:txBody>
      </p:sp>
      <p:sp>
        <p:nvSpPr>
          <p:cNvPr id="19" name="object 19"/>
          <p:cNvSpPr txBox="1"/>
          <p:nvPr/>
        </p:nvSpPr>
        <p:spPr>
          <a:xfrm>
            <a:off x="2425445" y="2732659"/>
            <a:ext cx="5657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[x&gt;0]</a:t>
            </a:r>
            <a:endParaRPr sz="1800">
              <a:latin typeface="Arial"/>
              <a:cs typeface="Arial"/>
            </a:endParaRPr>
          </a:p>
        </p:txBody>
      </p:sp>
      <p:sp>
        <p:nvSpPr>
          <p:cNvPr id="20" name="object 20"/>
          <p:cNvSpPr/>
          <p:nvPr/>
        </p:nvSpPr>
        <p:spPr>
          <a:xfrm>
            <a:off x="3224783" y="4009644"/>
            <a:ext cx="847344" cy="513588"/>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3764279" y="4009644"/>
            <a:ext cx="371855" cy="513588"/>
          </a:xfrm>
          <a:prstGeom prst="rect">
            <a:avLst/>
          </a:prstGeom>
          <a:blipFill>
            <a:blip r:embed="rId3" cstate="print"/>
            <a:stretch>
              <a:fillRect/>
            </a:stretch>
          </a:blipFill>
        </p:spPr>
        <p:txBody>
          <a:bodyPr wrap="square" lIns="0" tIns="0" rIns="0" bIns="0" rtlCol="0"/>
          <a:lstStyle/>
          <a:p>
            <a:endParaRPr/>
          </a:p>
        </p:txBody>
      </p:sp>
      <p:sp>
        <p:nvSpPr>
          <p:cNvPr id="22" name="object 22"/>
          <p:cNvSpPr txBox="1"/>
          <p:nvPr/>
        </p:nvSpPr>
        <p:spPr>
          <a:xfrm>
            <a:off x="3355975" y="4066413"/>
            <a:ext cx="5657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[x=0]</a:t>
            </a:r>
            <a:endParaRPr sz="1800">
              <a:latin typeface="Arial"/>
              <a:cs typeface="Arial"/>
            </a:endParaRPr>
          </a:p>
        </p:txBody>
      </p:sp>
      <p:sp>
        <p:nvSpPr>
          <p:cNvPr id="23" name="object 23"/>
          <p:cNvSpPr/>
          <p:nvPr/>
        </p:nvSpPr>
        <p:spPr>
          <a:xfrm>
            <a:off x="2310383" y="4390644"/>
            <a:ext cx="847344" cy="513588"/>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2849879" y="4390644"/>
            <a:ext cx="371856" cy="513588"/>
          </a:xfrm>
          <a:prstGeom prst="rect">
            <a:avLst/>
          </a:prstGeom>
          <a:blipFill>
            <a:blip r:embed="rId3" cstate="print"/>
            <a:stretch>
              <a:fillRect/>
            </a:stretch>
          </a:blipFill>
        </p:spPr>
        <p:txBody>
          <a:bodyPr wrap="square" lIns="0" tIns="0" rIns="0" bIns="0" rtlCol="0"/>
          <a:lstStyle/>
          <a:p>
            <a:endParaRPr/>
          </a:p>
        </p:txBody>
      </p:sp>
      <p:sp>
        <p:nvSpPr>
          <p:cNvPr id="25" name="object 25"/>
          <p:cNvSpPr txBox="1"/>
          <p:nvPr/>
        </p:nvSpPr>
        <p:spPr>
          <a:xfrm>
            <a:off x="2441194" y="4447413"/>
            <a:ext cx="5657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[x&lt;0]</a:t>
            </a:r>
            <a:endParaRPr sz="1800">
              <a:latin typeface="Arial"/>
              <a:cs typeface="Arial"/>
            </a:endParaRPr>
          </a:p>
        </p:txBody>
      </p:sp>
      <p:sp>
        <p:nvSpPr>
          <p:cNvPr id="26" name="object 26"/>
          <p:cNvSpPr/>
          <p:nvPr/>
        </p:nvSpPr>
        <p:spPr>
          <a:xfrm>
            <a:off x="6019800" y="3733800"/>
            <a:ext cx="762000" cy="457200"/>
          </a:xfrm>
          <a:custGeom>
            <a:avLst/>
            <a:gdLst/>
            <a:ahLst/>
            <a:cxnLst/>
            <a:rect l="l" t="t" r="r" b="b"/>
            <a:pathLst>
              <a:path w="762000" h="457200">
                <a:moveTo>
                  <a:pt x="381000" y="0"/>
                </a:moveTo>
                <a:lnTo>
                  <a:pt x="0" y="228600"/>
                </a:lnTo>
                <a:lnTo>
                  <a:pt x="381000" y="457200"/>
                </a:lnTo>
                <a:lnTo>
                  <a:pt x="762000" y="228600"/>
                </a:lnTo>
                <a:lnTo>
                  <a:pt x="381000" y="0"/>
                </a:lnTo>
                <a:close/>
              </a:path>
            </a:pathLst>
          </a:custGeom>
          <a:solidFill>
            <a:srgbClr val="FFFFFF"/>
          </a:solidFill>
        </p:spPr>
        <p:txBody>
          <a:bodyPr wrap="square" lIns="0" tIns="0" rIns="0" bIns="0" rtlCol="0"/>
          <a:lstStyle/>
          <a:p>
            <a:endParaRPr/>
          </a:p>
        </p:txBody>
      </p:sp>
      <p:sp>
        <p:nvSpPr>
          <p:cNvPr id="27" name="object 27"/>
          <p:cNvSpPr/>
          <p:nvPr/>
        </p:nvSpPr>
        <p:spPr>
          <a:xfrm>
            <a:off x="6019800" y="3733800"/>
            <a:ext cx="762000" cy="457200"/>
          </a:xfrm>
          <a:custGeom>
            <a:avLst/>
            <a:gdLst/>
            <a:ahLst/>
            <a:cxnLst/>
            <a:rect l="l" t="t" r="r" b="b"/>
            <a:pathLst>
              <a:path w="762000" h="457200">
                <a:moveTo>
                  <a:pt x="0" y="228600"/>
                </a:moveTo>
                <a:lnTo>
                  <a:pt x="381000" y="0"/>
                </a:lnTo>
                <a:lnTo>
                  <a:pt x="762000" y="228600"/>
                </a:lnTo>
                <a:lnTo>
                  <a:pt x="381000" y="457200"/>
                </a:lnTo>
                <a:lnTo>
                  <a:pt x="0" y="228600"/>
                </a:lnTo>
                <a:close/>
              </a:path>
            </a:pathLst>
          </a:custGeom>
          <a:ln w="9525">
            <a:solidFill>
              <a:srgbClr val="000000"/>
            </a:solidFill>
          </a:ln>
        </p:spPr>
        <p:txBody>
          <a:bodyPr wrap="square" lIns="0" tIns="0" rIns="0" bIns="0" rtlCol="0"/>
          <a:lstStyle/>
          <a:p>
            <a:endParaRPr/>
          </a:p>
        </p:txBody>
      </p:sp>
      <p:sp>
        <p:nvSpPr>
          <p:cNvPr id="28" name="object 28"/>
          <p:cNvSpPr/>
          <p:nvPr/>
        </p:nvSpPr>
        <p:spPr>
          <a:xfrm>
            <a:off x="6400800" y="3048000"/>
            <a:ext cx="0" cy="685800"/>
          </a:xfrm>
          <a:custGeom>
            <a:avLst/>
            <a:gdLst/>
            <a:ahLst/>
            <a:cxnLst/>
            <a:rect l="l" t="t" r="r" b="b"/>
            <a:pathLst>
              <a:path h="685800">
                <a:moveTo>
                  <a:pt x="0" y="685800"/>
                </a:moveTo>
                <a:lnTo>
                  <a:pt x="0" y="0"/>
                </a:lnTo>
              </a:path>
            </a:pathLst>
          </a:custGeom>
          <a:ln w="28575">
            <a:solidFill>
              <a:srgbClr val="000000"/>
            </a:solidFill>
          </a:ln>
        </p:spPr>
        <p:txBody>
          <a:bodyPr wrap="square" lIns="0" tIns="0" rIns="0" bIns="0" rtlCol="0"/>
          <a:lstStyle/>
          <a:p>
            <a:endParaRPr/>
          </a:p>
        </p:txBody>
      </p:sp>
      <p:sp>
        <p:nvSpPr>
          <p:cNvPr id="29" name="object 29"/>
          <p:cNvSpPr/>
          <p:nvPr/>
        </p:nvSpPr>
        <p:spPr>
          <a:xfrm>
            <a:off x="6400800" y="2981705"/>
            <a:ext cx="1524635" cy="132715"/>
          </a:xfrm>
          <a:custGeom>
            <a:avLst/>
            <a:gdLst/>
            <a:ahLst/>
            <a:cxnLst/>
            <a:rect l="l" t="t" r="r" b="b"/>
            <a:pathLst>
              <a:path w="1524634" h="132714">
                <a:moveTo>
                  <a:pt x="1410334" y="0"/>
                </a:moveTo>
                <a:lnTo>
                  <a:pt x="1401572" y="2286"/>
                </a:lnTo>
                <a:lnTo>
                  <a:pt x="1397634" y="9144"/>
                </a:lnTo>
                <a:lnTo>
                  <a:pt x="1393698" y="15875"/>
                </a:lnTo>
                <a:lnTo>
                  <a:pt x="1395983" y="24638"/>
                </a:lnTo>
                <a:lnTo>
                  <a:pt x="1443085" y="52065"/>
                </a:lnTo>
                <a:lnTo>
                  <a:pt x="1495678" y="52070"/>
                </a:lnTo>
                <a:lnTo>
                  <a:pt x="1495678" y="80645"/>
                </a:lnTo>
                <a:lnTo>
                  <a:pt x="1442876" y="80645"/>
                </a:lnTo>
                <a:lnTo>
                  <a:pt x="1395983" y="107950"/>
                </a:lnTo>
                <a:lnTo>
                  <a:pt x="1393698" y="116713"/>
                </a:lnTo>
                <a:lnTo>
                  <a:pt x="1397634" y="123444"/>
                </a:lnTo>
                <a:lnTo>
                  <a:pt x="1401572" y="130302"/>
                </a:lnTo>
                <a:lnTo>
                  <a:pt x="1410334" y="132588"/>
                </a:lnTo>
                <a:lnTo>
                  <a:pt x="1499516" y="80645"/>
                </a:lnTo>
                <a:lnTo>
                  <a:pt x="1495678" y="80645"/>
                </a:lnTo>
                <a:lnTo>
                  <a:pt x="1499524" y="80640"/>
                </a:lnTo>
                <a:lnTo>
                  <a:pt x="1524127" y="66294"/>
                </a:lnTo>
                <a:lnTo>
                  <a:pt x="1410334" y="0"/>
                </a:lnTo>
                <a:close/>
              </a:path>
              <a:path w="1524634" h="132714">
                <a:moveTo>
                  <a:pt x="1467462" y="66294"/>
                </a:moveTo>
                <a:lnTo>
                  <a:pt x="1442883" y="80640"/>
                </a:lnTo>
                <a:lnTo>
                  <a:pt x="1495678" y="80645"/>
                </a:lnTo>
                <a:lnTo>
                  <a:pt x="1495678" y="78613"/>
                </a:lnTo>
                <a:lnTo>
                  <a:pt x="1488567" y="78613"/>
                </a:lnTo>
                <a:lnTo>
                  <a:pt x="1467462" y="66294"/>
                </a:lnTo>
                <a:close/>
              </a:path>
              <a:path w="1524634" h="132714">
                <a:moveTo>
                  <a:pt x="0" y="51943"/>
                </a:moveTo>
                <a:lnTo>
                  <a:pt x="0" y="80518"/>
                </a:lnTo>
                <a:lnTo>
                  <a:pt x="1442883" y="80640"/>
                </a:lnTo>
                <a:lnTo>
                  <a:pt x="1467462" y="66294"/>
                </a:lnTo>
                <a:lnTo>
                  <a:pt x="1443085" y="52065"/>
                </a:lnTo>
                <a:lnTo>
                  <a:pt x="0" y="51943"/>
                </a:lnTo>
                <a:close/>
              </a:path>
              <a:path w="1524634" h="132714">
                <a:moveTo>
                  <a:pt x="1488567" y="53975"/>
                </a:moveTo>
                <a:lnTo>
                  <a:pt x="1467462" y="66294"/>
                </a:lnTo>
                <a:lnTo>
                  <a:pt x="1488567" y="78613"/>
                </a:lnTo>
                <a:lnTo>
                  <a:pt x="1488567" y="53975"/>
                </a:lnTo>
                <a:close/>
              </a:path>
              <a:path w="1524634" h="132714">
                <a:moveTo>
                  <a:pt x="1495678" y="53975"/>
                </a:moveTo>
                <a:lnTo>
                  <a:pt x="1488567" y="53975"/>
                </a:lnTo>
                <a:lnTo>
                  <a:pt x="1488567" y="78613"/>
                </a:lnTo>
                <a:lnTo>
                  <a:pt x="1495678" y="78613"/>
                </a:lnTo>
                <a:lnTo>
                  <a:pt x="1495678" y="53975"/>
                </a:lnTo>
                <a:close/>
              </a:path>
              <a:path w="1524634" h="132714">
                <a:moveTo>
                  <a:pt x="1443085" y="52065"/>
                </a:moveTo>
                <a:lnTo>
                  <a:pt x="1467462" y="66294"/>
                </a:lnTo>
                <a:lnTo>
                  <a:pt x="1488567" y="53975"/>
                </a:lnTo>
                <a:lnTo>
                  <a:pt x="1495678" y="53975"/>
                </a:lnTo>
                <a:lnTo>
                  <a:pt x="1495678" y="52070"/>
                </a:lnTo>
                <a:lnTo>
                  <a:pt x="1443085" y="52065"/>
                </a:lnTo>
                <a:close/>
              </a:path>
            </a:pathLst>
          </a:custGeom>
          <a:solidFill>
            <a:srgbClr val="000000"/>
          </a:solidFill>
        </p:spPr>
        <p:txBody>
          <a:bodyPr wrap="square" lIns="0" tIns="0" rIns="0" bIns="0" rtlCol="0"/>
          <a:lstStyle/>
          <a:p>
            <a:endParaRPr/>
          </a:p>
        </p:txBody>
      </p:sp>
      <p:sp>
        <p:nvSpPr>
          <p:cNvPr id="30" name="object 30"/>
          <p:cNvSpPr/>
          <p:nvPr/>
        </p:nvSpPr>
        <p:spPr>
          <a:xfrm>
            <a:off x="6408420" y="2980944"/>
            <a:ext cx="847344" cy="513588"/>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6947916" y="2980944"/>
            <a:ext cx="371855" cy="513588"/>
          </a:xfrm>
          <a:prstGeom prst="rect">
            <a:avLst/>
          </a:prstGeom>
          <a:blipFill>
            <a:blip r:embed="rId3" cstate="print"/>
            <a:stretch>
              <a:fillRect/>
            </a:stretch>
          </a:blipFill>
        </p:spPr>
        <p:txBody>
          <a:bodyPr wrap="square" lIns="0" tIns="0" rIns="0" bIns="0" rtlCol="0"/>
          <a:lstStyle/>
          <a:p>
            <a:endParaRPr/>
          </a:p>
        </p:txBody>
      </p:sp>
      <p:sp>
        <p:nvSpPr>
          <p:cNvPr id="32" name="object 32"/>
          <p:cNvSpPr txBox="1"/>
          <p:nvPr/>
        </p:nvSpPr>
        <p:spPr>
          <a:xfrm>
            <a:off x="6541134" y="3037459"/>
            <a:ext cx="5657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[x&gt;0]</a:t>
            </a:r>
            <a:endParaRPr sz="1800">
              <a:latin typeface="Arial"/>
              <a:cs typeface="Arial"/>
            </a:endParaRPr>
          </a:p>
        </p:txBody>
      </p:sp>
      <p:sp>
        <p:nvSpPr>
          <p:cNvPr id="33" name="object 33"/>
          <p:cNvSpPr/>
          <p:nvPr/>
        </p:nvSpPr>
        <p:spPr>
          <a:xfrm>
            <a:off x="6781800" y="3896105"/>
            <a:ext cx="990600" cy="132715"/>
          </a:xfrm>
          <a:custGeom>
            <a:avLst/>
            <a:gdLst/>
            <a:ahLst/>
            <a:cxnLst/>
            <a:rect l="l" t="t" r="r" b="b"/>
            <a:pathLst>
              <a:path w="990600" h="132714">
                <a:moveTo>
                  <a:pt x="934062" y="66294"/>
                </a:moveTo>
                <a:lnTo>
                  <a:pt x="862583" y="107950"/>
                </a:lnTo>
                <a:lnTo>
                  <a:pt x="860298" y="116713"/>
                </a:lnTo>
                <a:lnTo>
                  <a:pt x="864234" y="123444"/>
                </a:lnTo>
                <a:lnTo>
                  <a:pt x="868172" y="130302"/>
                </a:lnTo>
                <a:lnTo>
                  <a:pt x="876934" y="132588"/>
                </a:lnTo>
                <a:lnTo>
                  <a:pt x="966236" y="80518"/>
                </a:lnTo>
                <a:lnTo>
                  <a:pt x="962278" y="80518"/>
                </a:lnTo>
                <a:lnTo>
                  <a:pt x="962278" y="78613"/>
                </a:lnTo>
                <a:lnTo>
                  <a:pt x="955167" y="78613"/>
                </a:lnTo>
                <a:lnTo>
                  <a:pt x="934062" y="66294"/>
                </a:lnTo>
                <a:close/>
              </a:path>
              <a:path w="990600" h="132714">
                <a:moveTo>
                  <a:pt x="909476" y="51943"/>
                </a:moveTo>
                <a:lnTo>
                  <a:pt x="0" y="51943"/>
                </a:lnTo>
                <a:lnTo>
                  <a:pt x="0" y="80518"/>
                </a:lnTo>
                <a:lnTo>
                  <a:pt x="909693" y="80518"/>
                </a:lnTo>
                <a:lnTo>
                  <a:pt x="934062" y="66294"/>
                </a:lnTo>
                <a:lnTo>
                  <a:pt x="909476" y="51943"/>
                </a:lnTo>
                <a:close/>
              </a:path>
              <a:path w="990600" h="132714">
                <a:moveTo>
                  <a:pt x="966019" y="51943"/>
                </a:moveTo>
                <a:lnTo>
                  <a:pt x="962278" y="51943"/>
                </a:lnTo>
                <a:lnTo>
                  <a:pt x="962278" y="80518"/>
                </a:lnTo>
                <a:lnTo>
                  <a:pt x="966236" y="80518"/>
                </a:lnTo>
                <a:lnTo>
                  <a:pt x="990600" y="66294"/>
                </a:lnTo>
                <a:lnTo>
                  <a:pt x="966019" y="51943"/>
                </a:lnTo>
                <a:close/>
              </a:path>
              <a:path w="990600" h="132714">
                <a:moveTo>
                  <a:pt x="955167" y="53975"/>
                </a:moveTo>
                <a:lnTo>
                  <a:pt x="934062" y="66294"/>
                </a:lnTo>
                <a:lnTo>
                  <a:pt x="955167" y="78613"/>
                </a:lnTo>
                <a:lnTo>
                  <a:pt x="955167" y="53975"/>
                </a:lnTo>
                <a:close/>
              </a:path>
              <a:path w="990600" h="132714">
                <a:moveTo>
                  <a:pt x="962278" y="53975"/>
                </a:moveTo>
                <a:lnTo>
                  <a:pt x="955167" y="53975"/>
                </a:lnTo>
                <a:lnTo>
                  <a:pt x="955167" y="78613"/>
                </a:lnTo>
                <a:lnTo>
                  <a:pt x="962278" y="78613"/>
                </a:lnTo>
                <a:lnTo>
                  <a:pt x="962278" y="53975"/>
                </a:lnTo>
                <a:close/>
              </a:path>
              <a:path w="990600" h="132714">
                <a:moveTo>
                  <a:pt x="876934" y="0"/>
                </a:moveTo>
                <a:lnTo>
                  <a:pt x="868172" y="2286"/>
                </a:lnTo>
                <a:lnTo>
                  <a:pt x="864234" y="9144"/>
                </a:lnTo>
                <a:lnTo>
                  <a:pt x="860298" y="15875"/>
                </a:lnTo>
                <a:lnTo>
                  <a:pt x="862583" y="24638"/>
                </a:lnTo>
                <a:lnTo>
                  <a:pt x="934062" y="66294"/>
                </a:lnTo>
                <a:lnTo>
                  <a:pt x="955167" y="53975"/>
                </a:lnTo>
                <a:lnTo>
                  <a:pt x="962278" y="53975"/>
                </a:lnTo>
                <a:lnTo>
                  <a:pt x="962278" y="51943"/>
                </a:lnTo>
                <a:lnTo>
                  <a:pt x="966019" y="51943"/>
                </a:lnTo>
                <a:lnTo>
                  <a:pt x="876934" y="0"/>
                </a:lnTo>
                <a:close/>
              </a:path>
            </a:pathLst>
          </a:custGeom>
          <a:solidFill>
            <a:srgbClr val="000000"/>
          </a:solidFill>
        </p:spPr>
        <p:txBody>
          <a:bodyPr wrap="square" lIns="0" tIns="0" rIns="0" bIns="0" rtlCol="0"/>
          <a:lstStyle/>
          <a:p>
            <a:endParaRPr/>
          </a:p>
        </p:txBody>
      </p:sp>
      <p:sp>
        <p:nvSpPr>
          <p:cNvPr id="34" name="object 34"/>
          <p:cNvSpPr/>
          <p:nvPr/>
        </p:nvSpPr>
        <p:spPr>
          <a:xfrm>
            <a:off x="6729983" y="3933444"/>
            <a:ext cx="847344" cy="513588"/>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7269480" y="3933444"/>
            <a:ext cx="371855" cy="513588"/>
          </a:xfrm>
          <a:prstGeom prst="rect">
            <a:avLst/>
          </a:prstGeom>
          <a:blipFill>
            <a:blip r:embed="rId3" cstate="print"/>
            <a:stretch>
              <a:fillRect/>
            </a:stretch>
          </a:blipFill>
        </p:spPr>
        <p:txBody>
          <a:bodyPr wrap="square" lIns="0" tIns="0" rIns="0" bIns="0" rtlCol="0"/>
          <a:lstStyle/>
          <a:p>
            <a:endParaRPr/>
          </a:p>
        </p:txBody>
      </p:sp>
      <p:sp>
        <p:nvSpPr>
          <p:cNvPr id="36" name="object 36"/>
          <p:cNvSpPr txBox="1"/>
          <p:nvPr/>
        </p:nvSpPr>
        <p:spPr>
          <a:xfrm>
            <a:off x="6861809" y="3990213"/>
            <a:ext cx="5657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[x=0]</a:t>
            </a:r>
            <a:endParaRPr sz="1800">
              <a:latin typeface="Arial"/>
              <a:cs typeface="Arial"/>
            </a:endParaRPr>
          </a:p>
        </p:txBody>
      </p:sp>
      <p:sp>
        <p:nvSpPr>
          <p:cNvPr id="37" name="object 37"/>
          <p:cNvSpPr/>
          <p:nvPr/>
        </p:nvSpPr>
        <p:spPr>
          <a:xfrm>
            <a:off x="6334505" y="4191000"/>
            <a:ext cx="132715" cy="991235"/>
          </a:xfrm>
          <a:custGeom>
            <a:avLst/>
            <a:gdLst/>
            <a:ahLst/>
            <a:cxnLst/>
            <a:rect l="l" t="t" r="r" b="b"/>
            <a:pathLst>
              <a:path w="132714" h="991235">
                <a:moveTo>
                  <a:pt x="15875" y="860298"/>
                </a:moveTo>
                <a:lnTo>
                  <a:pt x="9144" y="864235"/>
                </a:lnTo>
                <a:lnTo>
                  <a:pt x="2286" y="868172"/>
                </a:lnTo>
                <a:lnTo>
                  <a:pt x="0" y="876935"/>
                </a:lnTo>
                <a:lnTo>
                  <a:pt x="3937" y="883793"/>
                </a:lnTo>
                <a:lnTo>
                  <a:pt x="66294" y="990726"/>
                </a:lnTo>
                <a:lnTo>
                  <a:pt x="82883" y="962279"/>
                </a:lnTo>
                <a:lnTo>
                  <a:pt x="51943" y="962279"/>
                </a:lnTo>
                <a:lnTo>
                  <a:pt x="51943" y="909476"/>
                </a:lnTo>
                <a:lnTo>
                  <a:pt x="28575" y="869442"/>
                </a:lnTo>
                <a:lnTo>
                  <a:pt x="24638" y="862583"/>
                </a:lnTo>
                <a:lnTo>
                  <a:pt x="15875" y="860298"/>
                </a:lnTo>
                <a:close/>
              </a:path>
              <a:path w="132714" h="991235">
                <a:moveTo>
                  <a:pt x="51943" y="909476"/>
                </a:moveTo>
                <a:lnTo>
                  <a:pt x="51943" y="962279"/>
                </a:lnTo>
                <a:lnTo>
                  <a:pt x="80518" y="962279"/>
                </a:lnTo>
                <a:lnTo>
                  <a:pt x="80518" y="955167"/>
                </a:lnTo>
                <a:lnTo>
                  <a:pt x="53975" y="955167"/>
                </a:lnTo>
                <a:lnTo>
                  <a:pt x="66294" y="934062"/>
                </a:lnTo>
                <a:lnTo>
                  <a:pt x="51943" y="909476"/>
                </a:lnTo>
                <a:close/>
              </a:path>
              <a:path w="132714" h="991235">
                <a:moveTo>
                  <a:pt x="116713" y="860298"/>
                </a:moveTo>
                <a:lnTo>
                  <a:pt x="107950" y="862583"/>
                </a:lnTo>
                <a:lnTo>
                  <a:pt x="104013" y="869442"/>
                </a:lnTo>
                <a:lnTo>
                  <a:pt x="80645" y="909476"/>
                </a:lnTo>
                <a:lnTo>
                  <a:pt x="80518" y="962279"/>
                </a:lnTo>
                <a:lnTo>
                  <a:pt x="82883" y="962279"/>
                </a:lnTo>
                <a:lnTo>
                  <a:pt x="128651" y="883793"/>
                </a:lnTo>
                <a:lnTo>
                  <a:pt x="132588" y="876935"/>
                </a:lnTo>
                <a:lnTo>
                  <a:pt x="130302" y="868172"/>
                </a:lnTo>
                <a:lnTo>
                  <a:pt x="123444" y="864235"/>
                </a:lnTo>
                <a:lnTo>
                  <a:pt x="116713" y="860298"/>
                </a:lnTo>
                <a:close/>
              </a:path>
              <a:path w="132714" h="991235">
                <a:moveTo>
                  <a:pt x="66294" y="934062"/>
                </a:moveTo>
                <a:lnTo>
                  <a:pt x="53975" y="955167"/>
                </a:lnTo>
                <a:lnTo>
                  <a:pt x="78613" y="955167"/>
                </a:lnTo>
                <a:lnTo>
                  <a:pt x="66294" y="934062"/>
                </a:lnTo>
                <a:close/>
              </a:path>
              <a:path w="132714" h="991235">
                <a:moveTo>
                  <a:pt x="80518" y="909693"/>
                </a:moveTo>
                <a:lnTo>
                  <a:pt x="66294" y="934062"/>
                </a:lnTo>
                <a:lnTo>
                  <a:pt x="78613" y="955167"/>
                </a:lnTo>
                <a:lnTo>
                  <a:pt x="80518" y="955167"/>
                </a:lnTo>
                <a:lnTo>
                  <a:pt x="80518" y="909693"/>
                </a:lnTo>
                <a:close/>
              </a:path>
              <a:path w="132714" h="991235">
                <a:moveTo>
                  <a:pt x="80518" y="0"/>
                </a:moveTo>
                <a:lnTo>
                  <a:pt x="51943" y="0"/>
                </a:lnTo>
                <a:lnTo>
                  <a:pt x="52070" y="909693"/>
                </a:lnTo>
                <a:lnTo>
                  <a:pt x="66294" y="934062"/>
                </a:lnTo>
                <a:lnTo>
                  <a:pt x="80518" y="909693"/>
                </a:lnTo>
                <a:lnTo>
                  <a:pt x="80518" y="0"/>
                </a:lnTo>
                <a:close/>
              </a:path>
            </a:pathLst>
          </a:custGeom>
          <a:solidFill>
            <a:srgbClr val="000000"/>
          </a:solidFill>
        </p:spPr>
        <p:txBody>
          <a:bodyPr wrap="square" lIns="0" tIns="0" rIns="0" bIns="0" rtlCol="0"/>
          <a:lstStyle/>
          <a:p>
            <a:endParaRPr/>
          </a:p>
        </p:txBody>
      </p:sp>
      <p:sp>
        <p:nvSpPr>
          <p:cNvPr id="38" name="object 38"/>
          <p:cNvSpPr/>
          <p:nvPr/>
        </p:nvSpPr>
        <p:spPr>
          <a:xfrm>
            <a:off x="6272784" y="4466844"/>
            <a:ext cx="847343" cy="513588"/>
          </a:xfrm>
          <a:prstGeom prst="rect">
            <a:avLst/>
          </a:prstGeom>
          <a:blipFill>
            <a:blip r:embed="rId6" cstate="print"/>
            <a:stretch>
              <a:fillRect/>
            </a:stretch>
          </a:blipFill>
        </p:spPr>
        <p:txBody>
          <a:bodyPr wrap="square" lIns="0" tIns="0" rIns="0" bIns="0" rtlCol="0"/>
          <a:lstStyle/>
          <a:p>
            <a:endParaRPr/>
          </a:p>
        </p:txBody>
      </p:sp>
      <p:sp>
        <p:nvSpPr>
          <p:cNvPr id="39" name="object 39"/>
          <p:cNvSpPr/>
          <p:nvPr/>
        </p:nvSpPr>
        <p:spPr>
          <a:xfrm>
            <a:off x="6812280" y="4466844"/>
            <a:ext cx="371855" cy="513588"/>
          </a:xfrm>
          <a:prstGeom prst="rect">
            <a:avLst/>
          </a:prstGeom>
          <a:blipFill>
            <a:blip r:embed="rId3" cstate="print"/>
            <a:stretch>
              <a:fillRect/>
            </a:stretch>
          </a:blipFill>
        </p:spPr>
        <p:txBody>
          <a:bodyPr wrap="square" lIns="0" tIns="0" rIns="0" bIns="0" rtlCol="0"/>
          <a:lstStyle/>
          <a:p>
            <a:endParaRPr/>
          </a:p>
        </p:txBody>
      </p:sp>
      <p:sp>
        <p:nvSpPr>
          <p:cNvPr id="40" name="object 40"/>
          <p:cNvSpPr txBox="1"/>
          <p:nvPr/>
        </p:nvSpPr>
        <p:spPr>
          <a:xfrm>
            <a:off x="6404609" y="4523613"/>
            <a:ext cx="5657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[x&lt;0]</a:t>
            </a:r>
            <a:endParaRPr sz="1800">
              <a:latin typeface="Arial"/>
              <a:cs typeface="Arial"/>
            </a:endParaRPr>
          </a:p>
        </p:txBody>
      </p:sp>
      <p:sp>
        <p:nvSpPr>
          <p:cNvPr id="41" name="object 41"/>
          <p:cNvSpPr/>
          <p:nvPr/>
        </p:nvSpPr>
        <p:spPr>
          <a:xfrm>
            <a:off x="5334000" y="3896105"/>
            <a:ext cx="686435" cy="132715"/>
          </a:xfrm>
          <a:custGeom>
            <a:avLst/>
            <a:gdLst/>
            <a:ahLst/>
            <a:cxnLst/>
            <a:rect l="l" t="t" r="r" b="b"/>
            <a:pathLst>
              <a:path w="686435" h="132714">
                <a:moveTo>
                  <a:pt x="629262" y="66294"/>
                </a:moveTo>
                <a:lnTo>
                  <a:pt x="557784" y="107950"/>
                </a:lnTo>
                <a:lnTo>
                  <a:pt x="555498" y="116713"/>
                </a:lnTo>
                <a:lnTo>
                  <a:pt x="559435" y="123444"/>
                </a:lnTo>
                <a:lnTo>
                  <a:pt x="563372" y="130302"/>
                </a:lnTo>
                <a:lnTo>
                  <a:pt x="572135" y="132588"/>
                </a:lnTo>
                <a:lnTo>
                  <a:pt x="661534" y="80518"/>
                </a:lnTo>
                <a:lnTo>
                  <a:pt x="657478" y="80518"/>
                </a:lnTo>
                <a:lnTo>
                  <a:pt x="657478" y="78613"/>
                </a:lnTo>
                <a:lnTo>
                  <a:pt x="650366" y="78613"/>
                </a:lnTo>
                <a:lnTo>
                  <a:pt x="629262" y="66294"/>
                </a:lnTo>
                <a:close/>
              </a:path>
              <a:path w="686435" h="132714">
                <a:moveTo>
                  <a:pt x="604676" y="51943"/>
                </a:moveTo>
                <a:lnTo>
                  <a:pt x="0" y="51943"/>
                </a:lnTo>
                <a:lnTo>
                  <a:pt x="0" y="80518"/>
                </a:lnTo>
                <a:lnTo>
                  <a:pt x="604893" y="80518"/>
                </a:lnTo>
                <a:lnTo>
                  <a:pt x="629262" y="66294"/>
                </a:lnTo>
                <a:lnTo>
                  <a:pt x="604676" y="51943"/>
                </a:lnTo>
                <a:close/>
              </a:path>
              <a:path w="686435" h="132714">
                <a:moveTo>
                  <a:pt x="661316" y="51943"/>
                </a:moveTo>
                <a:lnTo>
                  <a:pt x="657478" y="51943"/>
                </a:lnTo>
                <a:lnTo>
                  <a:pt x="657478" y="80518"/>
                </a:lnTo>
                <a:lnTo>
                  <a:pt x="661534" y="80518"/>
                </a:lnTo>
                <a:lnTo>
                  <a:pt x="685926" y="66294"/>
                </a:lnTo>
                <a:lnTo>
                  <a:pt x="661316" y="51943"/>
                </a:lnTo>
                <a:close/>
              </a:path>
              <a:path w="686435" h="132714">
                <a:moveTo>
                  <a:pt x="650366" y="53975"/>
                </a:moveTo>
                <a:lnTo>
                  <a:pt x="629262" y="66294"/>
                </a:lnTo>
                <a:lnTo>
                  <a:pt x="650366" y="78613"/>
                </a:lnTo>
                <a:lnTo>
                  <a:pt x="650366" y="53975"/>
                </a:lnTo>
                <a:close/>
              </a:path>
              <a:path w="686435" h="132714">
                <a:moveTo>
                  <a:pt x="657478" y="53975"/>
                </a:moveTo>
                <a:lnTo>
                  <a:pt x="650366" y="53975"/>
                </a:lnTo>
                <a:lnTo>
                  <a:pt x="650366" y="78613"/>
                </a:lnTo>
                <a:lnTo>
                  <a:pt x="657478" y="78613"/>
                </a:lnTo>
                <a:lnTo>
                  <a:pt x="657478" y="53975"/>
                </a:lnTo>
                <a:close/>
              </a:path>
              <a:path w="686435" h="132714">
                <a:moveTo>
                  <a:pt x="572135" y="0"/>
                </a:moveTo>
                <a:lnTo>
                  <a:pt x="563372" y="2286"/>
                </a:lnTo>
                <a:lnTo>
                  <a:pt x="559435" y="9144"/>
                </a:lnTo>
                <a:lnTo>
                  <a:pt x="555498" y="15875"/>
                </a:lnTo>
                <a:lnTo>
                  <a:pt x="557784" y="24638"/>
                </a:lnTo>
                <a:lnTo>
                  <a:pt x="629262" y="66294"/>
                </a:lnTo>
                <a:lnTo>
                  <a:pt x="650366" y="53975"/>
                </a:lnTo>
                <a:lnTo>
                  <a:pt x="657478" y="53975"/>
                </a:lnTo>
                <a:lnTo>
                  <a:pt x="657478" y="51943"/>
                </a:lnTo>
                <a:lnTo>
                  <a:pt x="661316" y="51943"/>
                </a:lnTo>
                <a:lnTo>
                  <a:pt x="572135" y="0"/>
                </a:lnTo>
                <a:close/>
              </a:path>
            </a:pathLst>
          </a:custGeom>
          <a:solidFill>
            <a:srgbClr val="000000"/>
          </a:solidFill>
        </p:spPr>
        <p:txBody>
          <a:bodyPr wrap="square" lIns="0" tIns="0" rIns="0" bIns="0" rtlCol="0"/>
          <a:lstStyle/>
          <a:p>
            <a:endParaRPr/>
          </a:p>
        </p:txBody>
      </p:sp>
      <p:sp>
        <p:nvSpPr>
          <p:cNvPr id="42" name="object 42"/>
          <p:cNvSpPr/>
          <p:nvPr/>
        </p:nvSpPr>
        <p:spPr>
          <a:xfrm>
            <a:off x="4046220" y="5190744"/>
            <a:ext cx="2555748" cy="513588"/>
          </a:xfrm>
          <a:prstGeom prst="rect">
            <a:avLst/>
          </a:prstGeom>
          <a:blipFill>
            <a:blip r:embed="rId7" cstate="print"/>
            <a:stretch>
              <a:fillRect/>
            </a:stretch>
          </a:blipFill>
        </p:spPr>
        <p:txBody>
          <a:bodyPr wrap="square" lIns="0" tIns="0" rIns="0" bIns="0" rtlCol="0"/>
          <a:lstStyle/>
          <a:p>
            <a:endParaRPr/>
          </a:p>
        </p:txBody>
      </p:sp>
      <p:sp>
        <p:nvSpPr>
          <p:cNvPr id="43" name="object 43"/>
          <p:cNvSpPr/>
          <p:nvPr/>
        </p:nvSpPr>
        <p:spPr>
          <a:xfrm>
            <a:off x="6294120" y="5190744"/>
            <a:ext cx="371855" cy="513588"/>
          </a:xfrm>
          <a:prstGeom prst="rect">
            <a:avLst/>
          </a:prstGeom>
          <a:blipFill>
            <a:blip r:embed="rId3" cstate="print"/>
            <a:stretch>
              <a:fillRect/>
            </a:stretch>
          </a:blipFill>
        </p:spPr>
        <p:txBody>
          <a:bodyPr wrap="square" lIns="0" tIns="0" rIns="0" bIns="0" rtlCol="0"/>
          <a:lstStyle/>
          <a:p>
            <a:endParaRPr/>
          </a:p>
        </p:txBody>
      </p:sp>
      <p:sp>
        <p:nvSpPr>
          <p:cNvPr id="44" name="object 44"/>
          <p:cNvSpPr txBox="1"/>
          <p:nvPr/>
        </p:nvSpPr>
        <p:spPr>
          <a:xfrm>
            <a:off x="4178300" y="5247894"/>
            <a:ext cx="22726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3. Decision</a:t>
            </a:r>
            <a:r>
              <a:rPr sz="1800" b="1" spc="-40" dirty="0">
                <a:latin typeface="Arial"/>
                <a:cs typeface="Arial"/>
              </a:rPr>
              <a:t> </a:t>
            </a:r>
            <a:r>
              <a:rPr sz="1800" b="1" spc="-5" dirty="0">
                <a:latin typeface="Arial"/>
                <a:cs typeface="Arial"/>
              </a:rPr>
              <a:t>Diamond</a:t>
            </a:r>
            <a:endParaRPr sz="180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327101"/>
            <a:ext cx="6213475" cy="788670"/>
          </a:xfrm>
          <a:prstGeom prst="rect">
            <a:avLst/>
          </a:prstGeom>
        </p:spPr>
        <p:txBody>
          <a:bodyPr vert="horz" wrap="square" lIns="0" tIns="13335" rIns="0" bIns="0" rtlCol="0">
            <a:spAutoFit/>
          </a:bodyPr>
          <a:lstStyle/>
          <a:p>
            <a:pPr marL="12700">
              <a:lnSpc>
                <a:spcPct val="100000"/>
              </a:lnSpc>
              <a:spcBef>
                <a:spcPts val="105"/>
              </a:spcBef>
            </a:pPr>
            <a:r>
              <a:rPr sz="5000" b="1" spc="-325" dirty="0">
                <a:latin typeface="Arial"/>
                <a:cs typeface="Arial"/>
              </a:rPr>
              <a:t>Conditional</a:t>
            </a:r>
            <a:r>
              <a:rPr sz="5000" b="1" spc="-345" dirty="0">
                <a:latin typeface="Arial"/>
                <a:cs typeface="Arial"/>
              </a:rPr>
              <a:t> </a:t>
            </a:r>
            <a:r>
              <a:rPr sz="5000" b="1" spc="-335" dirty="0">
                <a:latin typeface="Arial"/>
                <a:cs typeface="Arial"/>
              </a:rPr>
              <a:t>Statements</a:t>
            </a:r>
            <a:endParaRPr sz="5000">
              <a:latin typeface="Arial"/>
              <a:cs typeface="Arial"/>
            </a:endParaRPr>
          </a:p>
        </p:txBody>
      </p:sp>
      <p:sp>
        <p:nvSpPr>
          <p:cNvPr id="8" name="object 8"/>
          <p:cNvSpPr/>
          <p:nvPr/>
        </p:nvSpPr>
        <p:spPr>
          <a:xfrm>
            <a:off x="1600200" y="1047749"/>
            <a:ext cx="5457825" cy="581024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327101"/>
            <a:ext cx="6213475" cy="788670"/>
          </a:xfrm>
          <a:prstGeom prst="rect">
            <a:avLst/>
          </a:prstGeom>
        </p:spPr>
        <p:txBody>
          <a:bodyPr vert="horz" wrap="square" lIns="0" tIns="13335" rIns="0" bIns="0" rtlCol="0">
            <a:spAutoFit/>
          </a:bodyPr>
          <a:lstStyle/>
          <a:p>
            <a:pPr marL="12700">
              <a:lnSpc>
                <a:spcPct val="100000"/>
              </a:lnSpc>
              <a:spcBef>
                <a:spcPts val="105"/>
              </a:spcBef>
            </a:pPr>
            <a:r>
              <a:rPr sz="5000" b="1" spc="-325" dirty="0">
                <a:latin typeface="Arial"/>
                <a:cs typeface="Arial"/>
              </a:rPr>
              <a:t>Conditional</a:t>
            </a:r>
            <a:r>
              <a:rPr sz="5000" b="1" spc="-345" dirty="0">
                <a:latin typeface="Arial"/>
                <a:cs typeface="Arial"/>
              </a:rPr>
              <a:t> </a:t>
            </a:r>
            <a:r>
              <a:rPr sz="5000" b="1" spc="-335" dirty="0">
                <a:latin typeface="Arial"/>
                <a:cs typeface="Arial"/>
              </a:rPr>
              <a:t>Statements</a:t>
            </a:r>
            <a:endParaRPr sz="5000">
              <a:latin typeface="Arial"/>
              <a:cs typeface="Arial"/>
            </a:endParaRPr>
          </a:p>
        </p:txBody>
      </p:sp>
      <p:sp>
        <p:nvSpPr>
          <p:cNvPr id="8" name="object 8"/>
          <p:cNvSpPr txBox="1"/>
          <p:nvPr/>
        </p:nvSpPr>
        <p:spPr>
          <a:xfrm>
            <a:off x="535940" y="1474977"/>
            <a:ext cx="5241925" cy="514794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public </a:t>
            </a:r>
            <a:r>
              <a:rPr sz="1400" spc="-5" dirty="0">
                <a:latin typeface="Arial"/>
                <a:cs typeface="Arial"/>
              </a:rPr>
              <a:t>boolean doValidateUser(String </a:t>
            </a:r>
            <a:r>
              <a:rPr sz="1400" dirty="0">
                <a:latin typeface="Arial"/>
                <a:cs typeface="Arial"/>
              </a:rPr>
              <a:t>Password,String</a:t>
            </a:r>
            <a:r>
              <a:rPr sz="1400" spc="-165" dirty="0">
                <a:latin typeface="Arial"/>
                <a:cs typeface="Arial"/>
              </a:rPr>
              <a:t> </a:t>
            </a:r>
            <a:r>
              <a:rPr sz="1400" spc="-5" dirty="0">
                <a:latin typeface="Arial"/>
                <a:cs typeface="Arial"/>
              </a:rPr>
              <a:t>UserName)</a:t>
            </a:r>
            <a:endParaRPr sz="1400">
              <a:latin typeface="Arial"/>
              <a:cs typeface="Arial"/>
            </a:endParaRPr>
          </a:p>
          <a:p>
            <a:pPr marL="356870">
              <a:lnSpc>
                <a:spcPct val="100000"/>
              </a:lnSpc>
            </a:pPr>
            <a:r>
              <a:rPr sz="1400" dirty="0">
                <a:latin typeface="Arial"/>
                <a:cs typeface="Arial"/>
              </a:rPr>
              <a:t>{</a:t>
            </a:r>
            <a:endParaRPr sz="1400">
              <a:latin typeface="Arial"/>
              <a:cs typeface="Arial"/>
            </a:endParaRPr>
          </a:p>
          <a:p>
            <a:pPr marL="749935">
              <a:lnSpc>
                <a:spcPct val="100000"/>
              </a:lnSpc>
            </a:pPr>
            <a:r>
              <a:rPr sz="1400" spc="-5" dirty="0">
                <a:latin typeface="Arial"/>
                <a:cs typeface="Arial"/>
              </a:rPr>
              <a:t>loadAccountDetails();</a:t>
            </a:r>
            <a:endParaRPr sz="1400">
              <a:latin typeface="Arial"/>
              <a:cs typeface="Arial"/>
            </a:endParaRPr>
          </a:p>
          <a:p>
            <a:pPr marL="749935">
              <a:lnSpc>
                <a:spcPct val="100000"/>
              </a:lnSpc>
            </a:pPr>
            <a:r>
              <a:rPr sz="1400" dirty="0">
                <a:latin typeface="Arial"/>
                <a:cs typeface="Arial"/>
              </a:rPr>
              <a:t>boolean</a:t>
            </a:r>
            <a:r>
              <a:rPr sz="1400" spc="-45" dirty="0">
                <a:latin typeface="Arial"/>
                <a:cs typeface="Arial"/>
              </a:rPr>
              <a:t> </a:t>
            </a:r>
            <a:r>
              <a:rPr sz="1400" dirty="0">
                <a:latin typeface="Arial"/>
                <a:cs typeface="Arial"/>
              </a:rPr>
              <a:t>bRet;</a:t>
            </a:r>
            <a:endParaRPr sz="1400">
              <a:latin typeface="Arial"/>
              <a:cs typeface="Arial"/>
            </a:endParaRPr>
          </a:p>
          <a:p>
            <a:pPr marL="749935">
              <a:lnSpc>
                <a:spcPct val="100000"/>
              </a:lnSpc>
            </a:pPr>
            <a:r>
              <a:rPr sz="1400" dirty="0">
                <a:latin typeface="Arial"/>
                <a:cs typeface="Arial"/>
              </a:rPr>
              <a:t>if</a:t>
            </a:r>
            <a:r>
              <a:rPr sz="1400" spc="-10" dirty="0">
                <a:latin typeface="Arial"/>
                <a:cs typeface="Arial"/>
              </a:rPr>
              <a:t> </a:t>
            </a:r>
            <a:r>
              <a:rPr sz="1400" spc="-5" dirty="0">
                <a:latin typeface="Arial"/>
                <a:cs typeface="Arial"/>
              </a:rPr>
              <a:t>(Username==name)</a:t>
            </a:r>
            <a:endParaRPr sz="1400">
              <a:latin typeface="Arial"/>
              <a:cs typeface="Arial"/>
            </a:endParaRPr>
          </a:p>
          <a:p>
            <a:pPr marL="749935">
              <a:lnSpc>
                <a:spcPct val="100000"/>
              </a:lnSpc>
            </a:pPr>
            <a:r>
              <a:rPr sz="1400" dirty="0">
                <a:latin typeface="Arial"/>
                <a:cs typeface="Arial"/>
              </a:rPr>
              <a:t>{</a:t>
            </a:r>
            <a:endParaRPr sz="1400">
              <a:latin typeface="Arial"/>
              <a:cs typeface="Arial"/>
            </a:endParaRPr>
          </a:p>
          <a:p>
            <a:pPr marL="1144905">
              <a:lnSpc>
                <a:spcPct val="100000"/>
              </a:lnSpc>
            </a:pPr>
            <a:r>
              <a:rPr sz="1400" dirty="0">
                <a:latin typeface="Arial"/>
                <a:cs typeface="Arial"/>
              </a:rPr>
              <a:t>if </a:t>
            </a:r>
            <a:r>
              <a:rPr sz="1400" spc="-5" dirty="0">
                <a:latin typeface="Arial"/>
                <a:cs typeface="Arial"/>
              </a:rPr>
              <a:t>(Password </a:t>
            </a:r>
            <a:r>
              <a:rPr sz="1400" dirty="0">
                <a:latin typeface="Arial"/>
                <a:cs typeface="Arial"/>
              </a:rPr>
              <a:t>==</a:t>
            </a:r>
            <a:r>
              <a:rPr sz="1400" spc="-65" dirty="0">
                <a:latin typeface="Arial"/>
                <a:cs typeface="Arial"/>
              </a:rPr>
              <a:t> </a:t>
            </a:r>
            <a:r>
              <a:rPr sz="1400" spc="-5" dirty="0">
                <a:latin typeface="Arial"/>
                <a:cs typeface="Arial"/>
              </a:rPr>
              <a:t>password)</a:t>
            </a:r>
            <a:endParaRPr sz="1400">
              <a:latin typeface="Arial"/>
              <a:cs typeface="Arial"/>
            </a:endParaRPr>
          </a:p>
          <a:p>
            <a:pPr marL="1144905">
              <a:lnSpc>
                <a:spcPct val="100000"/>
              </a:lnSpc>
            </a:pPr>
            <a:r>
              <a:rPr sz="1400" dirty="0">
                <a:latin typeface="Arial"/>
                <a:cs typeface="Arial"/>
              </a:rPr>
              <a:t>{</a:t>
            </a:r>
            <a:endParaRPr sz="1400">
              <a:latin typeface="Arial"/>
              <a:cs typeface="Arial"/>
            </a:endParaRPr>
          </a:p>
          <a:p>
            <a:pPr marL="1537970" marR="2280920">
              <a:lnSpc>
                <a:spcPct val="100000"/>
              </a:lnSpc>
            </a:pPr>
            <a:r>
              <a:rPr sz="1400" spc="-5" dirty="0">
                <a:latin typeface="Arial"/>
                <a:cs typeface="Arial"/>
              </a:rPr>
              <a:t>bRet </a:t>
            </a:r>
            <a:r>
              <a:rPr sz="1400" dirty="0">
                <a:latin typeface="Arial"/>
                <a:cs typeface="Arial"/>
              </a:rPr>
              <a:t>= true;  </a:t>
            </a:r>
            <a:r>
              <a:rPr sz="1400" spc="-15" dirty="0">
                <a:latin typeface="Arial"/>
                <a:cs typeface="Arial"/>
              </a:rPr>
              <a:t>bValidUser </a:t>
            </a:r>
            <a:r>
              <a:rPr sz="1400" dirty="0">
                <a:latin typeface="Arial"/>
                <a:cs typeface="Arial"/>
              </a:rPr>
              <a:t>=</a:t>
            </a:r>
            <a:r>
              <a:rPr sz="1400" spc="-60" dirty="0">
                <a:latin typeface="Arial"/>
                <a:cs typeface="Arial"/>
              </a:rPr>
              <a:t> </a:t>
            </a:r>
            <a:r>
              <a:rPr sz="1400" dirty="0">
                <a:latin typeface="Arial"/>
                <a:cs typeface="Arial"/>
              </a:rPr>
              <a:t>true;</a:t>
            </a:r>
            <a:endParaRPr sz="1400">
              <a:latin typeface="Arial"/>
              <a:cs typeface="Arial"/>
            </a:endParaRPr>
          </a:p>
          <a:p>
            <a:pPr marL="1144905">
              <a:lnSpc>
                <a:spcPct val="100000"/>
              </a:lnSpc>
              <a:spcBef>
                <a:spcPts val="5"/>
              </a:spcBef>
            </a:pPr>
            <a:r>
              <a:rPr sz="1400" dirty="0">
                <a:latin typeface="Arial"/>
                <a:cs typeface="Arial"/>
              </a:rPr>
              <a:t>}</a:t>
            </a:r>
            <a:endParaRPr sz="1400">
              <a:latin typeface="Arial"/>
              <a:cs typeface="Arial"/>
            </a:endParaRPr>
          </a:p>
          <a:p>
            <a:pPr marL="1144905">
              <a:lnSpc>
                <a:spcPct val="100000"/>
              </a:lnSpc>
            </a:pPr>
            <a:r>
              <a:rPr sz="1400" dirty="0">
                <a:latin typeface="Arial"/>
                <a:cs typeface="Arial"/>
              </a:rPr>
              <a:t>else</a:t>
            </a:r>
            <a:endParaRPr sz="1400">
              <a:latin typeface="Arial"/>
              <a:cs typeface="Arial"/>
            </a:endParaRPr>
          </a:p>
          <a:p>
            <a:pPr marL="1144905">
              <a:lnSpc>
                <a:spcPct val="100000"/>
              </a:lnSpc>
            </a:pPr>
            <a:r>
              <a:rPr sz="1400" dirty="0">
                <a:latin typeface="Arial"/>
                <a:cs typeface="Arial"/>
              </a:rPr>
              <a:t>{</a:t>
            </a:r>
            <a:endParaRPr sz="1400">
              <a:latin typeface="Arial"/>
              <a:cs typeface="Arial"/>
            </a:endParaRPr>
          </a:p>
          <a:p>
            <a:pPr marL="1537970">
              <a:lnSpc>
                <a:spcPct val="100000"/>
              </a:lnSpc>
            </a:pPr>
            <a:r>
              <a:rPr sz="1400" spc="-5" dirty="0">
                <a:latin typeface="Arial"/>
                <a:cs typeface="Arial"/>
              </a:rPr>
              <a:t>bRet </a:t>
            </a:r>
            <a:r>
              <a:rPr sz="1400" dirty="0">
                <a:latin typeface="Arial"/>
                <a:cs typeface="Arial"/>
              </a:rPr>
              <a:t>=</a:t>
            </a:r>
            <a:r>
              <a:rPr sz="1400" spc="-25" dirty="0">
                <a:latin typeface="Arial"/>
                <a:cs typeface="Arial"/>
              </a:rPr>
              <a:t> </a:t>
            </a:r>
            <a:r>
              <a:rPr sz="1400" dirty="0">
                <a:latin typeface="Arial"/>
                <a:cs typeface="Arial"/>
              </a:rPr>
              <a:t>false;</a:t>
            </a:r>
            <a:endParaRPr sz="1400">
              <a:latin typeface="Arial"/>
              <a:cs typeface="Arial"/>
            </a:endParaRPr>
          </a:p>
          <a:p>
            <a:pPr marL="1144905">
              <a:lnSpc>
                <a:spcPct val="100000"/>
              </a:lnSpc>
            </a:pPr>
            <a:r>
              <a:rPr sz="1400" dirty="0">
                <a:latin typeface="Arial"/>
                <a:cs typeface="Arial"/>
              </a:rPr>
              <a:t>}</a:t>
            </a:r>
            <a:endParaRPr sz="1400">
              <a:latin typeface="Arial"/>
              <a:cs typeface="Arial"/>
            </a:endParaRPr>
          </a:p>
          <a:p>
            <a:pPr>
              <a:lnSpc>
                <a:spcPct val="100000"/>
              </a:lnSpc>
              <a:spcBef>
                <a:spcPts val="10"/>
              </a:spcBef>
            </a:pPr>
            <a:endParaRPr sz="1450">
              <a:latin typeface="Times New Roman"/>
              <a:cs typeface="Times New Roman"/>
            </a:endParaRPr>
          </a:p>
          <a:p>
            <a:pPr marL="749935">
              <a:lnSpc>
                <a:spcPct val="100000"/>
              </a:lnSpc>
            </a:pPr>
            <a:r>
              <a:rPr sz="1400" dirty="0">
                <a:latin typeface="Arial"/>
                <a:cs typeface="Arial"/>
              </a:rPr>
              <a:t>}</a:t>
            </a:r>
            <a:endParaRPr sz="1400">
              <a:latin typeface="Arial"/>
              <a:cs typeface="Arial"/>
            </a:endParaRPr>
          </a:p>
          <a:p>
            <a:pPr marL="749935">
              <a:lnSpc>
                <a:spcPct val="100000"/>
              </a:lnSpc>
              <a:spcBef>
                <a:spcPts val="5"/>
              </a:spcBef>
            </a:pPr>
            <a:r>
              <a:rPr sz="1400" dirty="0">
                <a:latin typeface="Arial"/>
                <a:cs typeface="Arial"/>
              </a:rPr>
              <a:t>else</a:t>
            </a:r>
            <a:endParaRPr sz="1400">
              <a:latin typeface="Arial"/>
              <a:cs typeface="Arial"/>
            </a:endParaRPr>
          </a:p>
          <a:p>
            <a:pPr marL="749935">
              <a:lnSpc>
                <a:spcPct val="100000"/>
              </a:lnSpc>
            </a:pPr>
            <a:r>
              <a:rPr sz="1400" dirty="0">
                <a:latin typeface="Arial"/>
                <a:cs typeface="Arial"/>
              </a:rPr>
              <a:t>{</a:t>
            </a:r>
            <a:endParaRPr sz="1400">
              <a:latin typeface="Arial"/>
              <a:cs typeface="Arial"/>
            </a:endParaRPr>
          </a:p>
          <a:p>
            <a:pPr marL="1144905">
              <a:lnSpc>
                <a:spcPct val="100000"/>
              </a:lnSpc>
            </a:pPr>
            <a:r>
              <a:rPr sz="1400" spc="-5" dirty="0">
                <a:latin typeface="Arial"/>
                <a:cs typeface="Arial"/>
              </a:rPr>
              <a:t>bRet </a:t>
            </a:r>
            <a:r>
              <a:rPr sz="1400" dirty="0">
                <a:latin typeface="Arial"/>
                <a:cs typeface="Arial"/>
              </a:rPr>
              <a:t>=</a:t>
            </a:r>
            <a:r>
              <a:rPr sz="1400" spc="-25" dirty="0">
                <a:latin typeface="Arial"/>
                <a:cs typeface="Arial"/>
              </a:rPr>
              <a:t> </a:t>
            </a:r>
            <a:r>
              <a:rPr sz="1400" dirty="0">
                <a:latin typeface="Arial"/>
                <a:cs typeface="Arial"/>
              </a:rPr>
              <a:t>false;</a:t>
            </a:r>
            <a:endParaRPr sz="1400">
              <a:latin typeface="Arial"/>
              <a:cs typeface="Arial"/>
            </a:endParaRPr>
          </a:p>
          <a:p>
            <a:pPr marL="749935">
              <a:lnSpc>
                <a:spcPct val="100000"/>
              </a:lnSpc>
            </a:pPr>
            <a:r>
              <a:rPr sz="1400" dirty="0">
                <a:latin typeface="Arial"/>
                <a:cs typeface="Arial"/>
              </a:rPr>
              <a:t>}</a:t>
            </a:r>
            <a:endParaRPr sz="1400">
              <a:latin typeface="Arial"/>
              <a:cs typeface="Arial"/>
            </a:endParaRPr>
          </a:p>
          <a:p>
            <a:pPr>
              <a:lnSpc>
                <a:spcPct val="100000"/>
              </a:lnSpc>
              <a:spcBef>
                <a:spcPts val="10"/>
              </a:spcBef>
            </a:pPr>
            <a:endParaRPr sz="1450">
              <a:latin typeface="Times New Roman"/>
              <a:cs typeface="Times New Roman"/>
            </a:endParaRPr>
          </a:p>
          <a:p>
            <a:pPr marL="749935">
              <a:lnSpc>
                <a:spcPct val="100000"/>
              </a:lnSpc>
            </a:pPr>
            <a:r>
              <a:rPr sz="1400" dirty="0">
                <a:latin typeface="Arial"/>
                <a:cs typeface="Arial"/>
              </a:rPr>
              <a:t>return</a:t>
            </a:r>
            <a:r>
              <a:rPr sz="1400" spc="-35" dirty="0">
                <a:latin typeface="Arial"/>
                <a:cs typeface="Arial"/>
              </a:rPr>
              <a:t> </a:t>
            </a:r>
            <a:r>
              <a:rPr sz="1400" spc="-5" dirty="0">
                <a:latin typeface="Arial"/>
                <a:cs typeface="Arial"/>
              </a:rPr>
              <a:t>bRet;</a:t>
            </a:r>
            <a:endParaRPr sz="1400">
              <a:latin typeface="Arial"/>
              <a:cs typeface="Arial"/>
            </a:endParaRPr>
          </a:p>
          <a:p>
            <a:pPr marL="356870">
              <a:lnSpc>
                <a:spcPct val="100000"/>
              </a:lnSpc>
            </a:pPr>
            <a:r>
              <a:rPr sz="1400" dirty="0">
                <a:latin typeface="Arial"/>
                <a:cs typeface="Arial"/>
              </a:rPr>
              <a:t>}</a:t>
            </a:r>
            <a:endParaRPr sz="140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327101"/>
            <a:ext cx="1568450" cy="788670"/>
          </a:xfrm>
          <a:prstGeom prst="rect">
            <a:avLst/>
          </a:prstGeom>
        </p:spPr>
        <p:txBody>
          <a:bodyPr vert="horz" wrap="square" lIns="0" tIns="13335" rIns="0" bIns="0" rtlCol="0">
            <a:spAutoFit/>
          </a:bodyPr>
          <a:lstStyle/>
          <a:p>
            <a:pPr marL="12700">
              <a:lnSpc>
                <a:spcPct val="100000"/>
              </a:lnSpc>
              <a:spcBef>
                <a:spcPts val="105"/>
              </a:spcBef>
            </a:pPr>
            <a:r>
              <a:rPr sz="5000" b="1" spc="-555" dirty="0">
                <a:latin typeface="Arial"/>
                <a:cs typeface="Arial"/>
              </a:rPr>
              <a:t>Lo</a:t>
            </a:r>
            <a:r>
              <a:rPr sz="5000" b="1" spc="-570" dirty="0">
                <a:latin typeface="Arial"/>
                <a:cs typeface="Arial"/>
              </a:rPr>
              <a:t>o</a:t>
            </a:r>
            <a:r>
              <a:rPr sz="5000" b="1" spc="-395" dirty="0">
                <a:latin typeface="Arial"/>
                <a:cs typeface="Arial"/>
              </a:rPr>
              <a:t>p</a:t>
            </a:r>
            <a:r>
              <a:rPr sz="5000" b="1" spc="-785" dirty="0">
                <a:latin typeface="Arial"/>
                <a:cs typeface="Arial"/>
              </a:rPr>
              <a:t>s</a:t>
            </a:r>
            <a:endParaRPr sz="5000">
              <a:latin typeface="Arial"/>
              <a:cs typeface="Arial"/>
            </a:endParaRPr>
          </a:p>
        </p:txBody>
      </p:sp>
      <p:sp>
        <p:nvSpPr>
          <p:cNvPr id="8" name="object 8"/>
          <p:cNvSpPr/>
          <p:nvPr/>
        </p:nvSpPr>
        <p:spPr>
          <a:xfrm>
            <a:off x="2286000" y="1047749"/>
            <a:ext cx="3429000" cy="581024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327101"/>
            <a:ext cx="1568450" cy="788670"/>
          </a:xfrm>
          <a:prstGeom prst="rect">
            <a:avLst/>
          </a:prstGeom>
        </p:spPr>
        <p:txBody>
          <a:bodyPr vert="horz" wrap="square" lIns="0" tIns="13335" rIns="0" bIns="0" rtlCol="0">
            <a:spAutoFit/>
          </a:bodyPr>
          <a:lstStyle/>
          <a:p>
            <a:pPr marL="12700">
              <a:lnSpc>
                <a:spcPct val="100000"/>
              </a:lnSpc>
              <a:spcBef>
                <a:spcPts val="105"/>
              </a:spcBef>
            </a:pPr>
            <a:r>
              <a:rPr sz="5000" b="1" spc="-555" dirty="0">
                <a:latin typeface="Arial"/>
                <a:cs typeface="Arial"/>
              </a:rPr>
              <a:t>Lo</a:t>
            </a:r>
            <a:r>
              <a:rPr sz="5000" b="1" spc="-570" dirty="0">
                <a:latin typeface="Arial"/>
                <a:cs typeface="Arial"/>
              </a:rPr>
              <a:t>o</a:t>
            </a:r>
            <a:r>
              <a:rPr sz="5000" b="1" spc="-395" dirty="0">
                <a:latin typeface="Arial"/>
                <a:cs typeface="Arial"/>
              </a:rPr>
              <a:t>p</a:t>
            </a:r>
            <a:r>
              <a:rPr sz="5000" b="1" spc="-785" dirty="0">
                <a:latin typeface="Arial"/>
                <a:cs typeface="Arial"/>
              </a:rPr>
              <a:t>s</a:t>
            </a:r>
            <a:endParaRPr sz="5000">
              <a:latin typeface="Arial"/>
              <a:cs typeface="Arial"/>
            </a:endParaRPr>
          </a:p>
        </p:txBody>
      </p:sp>
      <p:sp>
        <p:nvSpPr>
          <p:cNvPr id="8" name="object 8"/>
          <p:cNvSpPr/>
          <p:nvPr/>
        </p:nvSpPr>
        <p:spPr>
          <a:xfrm>
            <a:off x="405384" y="1190244"/>
            <a:ext cx="371856" cy="51358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69391" y="1190244"/>
            <a:ext cx="1450847" cy="51358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612391" y="1190244"/>
            <a:ext cx="3477767" cy="51358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782311" y="1190244"/>
            <a:ext cx="460248" cy="51358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4934711" y="1190244"/>
            <a:ext cx="371856" cy="513588"/>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405384" y="1464563"/>
            <a:ext cx="752856" cy="513588"/>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850391" y="1464563"/>
            <a:ext cx="384047" cy="513588"/>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926591" y="1464563"/>
            <a:ext cx="371856" cy="513588"/>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405384" y="1738883"/>
            <a:ext cx="1260348" cy="513588"/>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1357883" y="1738883"/>
            <a:ext cx="2229612" cy="513588"/>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3279647" y="1738883"/>
            <a:ext cx="371855" cy="513588"/>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05384" y="2013204"/>
            <a:ext cx="1260348" cy="513588"/>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1357883" y="2013204"/>
            <a:ext cx="384047" cy="513588"/>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1434083" y="2013204"/>
            <a:ext cx="371855" cy="513588"/>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405384" y="2287523"/>
            <a:ext cx="1767839" cy="513588"/>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1865376" y="2287523"/>
            <a:ext cx="2511552" cy="513588"/>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4069079" y="2287523"/>
            <a:ext cx="524255" cy="513588"/>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4285488" y="2287523"/>
            <a:ext cx="371856" cy="513588"/>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405384" y="2561844"/>
            <a:ext cx="1767839" cy="513588"/>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1865376" y="2561844"/>
            <a:ext cx="2636520" cy="513588"/>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4194047" y="2561844"/>
            <a:ext cx="371855" cy="513588"/>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405384" y="2836164"/>
            <a:ext cx="1767839" cy="513588"/>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1865376" y="2836164"/>
            <a:ext cx="384048" cy="513588"/>
          </a:xfrm>
          <a:prstGeom prst="rect">
            <a:avLst/>
          </a:prstGeom>
          <a:blipFill>
            <a:blip r:embed="rId7" cstate="print"/>
            <a:stretch>
              <a:fillRect/>
            </a:stretch>
          </a:blipFill>
        </p:spPr>
        <p:txBody>
          <a:bodyPr wrap="square" lIns="0" tIns="0" rIns="0" bIns="0" rtlCol="0"/>
          <a:lstStyle/>
          <a:p>
            <a:endParaRPr/>
          </a:p>
        </p:txBody>
      </p:sp>
      <p:sp>
        <p:nvSpPr>
          <p:cNvPr id="31" name="object 31"/>
          <p:cNvSpPr/>
          <p:nvPr/>
        </p:nvSpPr>
        <p:spPr>
          <a:xfrm>
            <a:off x="1941576" y="2836164"/>
            <a:ext cx="371856" cy="513588"/>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405384" y="3110483"/>
            <a:ext cx="2276855" cy="513588"/>
          </a:xfrm>
          <a:prstGeom prst="rect">
            <a:avLst/>
          </a:prstGeom>
          <a:blipFill>
            <a:blip r:embed="rId14" cstate="print"/>
            <a:stretch>
              <a:fillRect/>
            </a:stretch>
          </a:blipFill>
        </p:spPr>
        <p:txBody>
          <a:bodyPr wrap="square" lIns="0" tIns="0" rIns="0" bIns="0" rtlCol="0"/>
          <a:lstStyle/>
          <a:p>
            <a:endParaRPr/>
          </a:p>
        </p:txBody>
      </p:sp>
      <p:sp>
        <p:nvSpPr>
          <p:cNvPr id="33" name="object 33"/>
          <p:cNvSpPr/>
          <p:nvPr/>
        </p:nvSpPr>
        <p:spPr>
          <a:xfrm>
            <a:off x="2374392" y="3110483"/>
            <a:ext cx="2031492" cy="513588"/>
          </a:xfrm>
          <a:prstGeom prst="rect">
            <a:avLst/>
          </a:prstGeom>
          <a:blipFill>
            <a:blip r:embed="rId15" cstate="print"/>
            <a:stretch>
              <a:fillRect/>
            </a:stretch>
          </a:blipFill>
        </p:spPr>
        <p:txBody>
          <a:bodyPr wrap="square" lIns="0" tIns="0" rIns="0" bIns="0" rtlCol="0"/>
          <a:lstStyle/>
          <a:p>
            <a:endParaRPr/>
          </a:p>
        </p:txBody>
      </p:sp>
      <p:sp>
        <p:nvSpPr>
          <p:cNvPr id="34" name="object 34"/>
          <p:cNvSpPr/>
          <p:nvPr/>
        </p:nvSpPr>
        <p:spPr>
          <a:xfrm>
            <a:off x="4098035" y="3110483"/>
            <a:ext cx="524256" cy="513588"/>
          </a:xfrm>
          <a:prstGeom prst="rect">
            <a:avLst/>
          </a:prstGeom>
          <a:blipFill>
            <a:blip r:embed="rId12" cstate="print"/>
            <a:stretch>
              <a:fillRect/>
            </a:stretch>
          </a:blipFill>
        </p:spPr>
        <p:txBody>
          <a:bodyPr wrap="square" lIns="0" tIns="0" rIns="0" bIns="0" rtlCol="0"/>
          <a:lstStyle/>
          <a:p>
            <a:endParaRPr/>
          </a:p>
        </p:txBody>
      </p:sp>
      <p:sp>
        <p:nvSpPr>
          <p:cNvPr id="35" name="object 35"/>
          <p:cNvSpPr/>
          <p:nvPr/>
        </p:nvSpPr>
        <p:spPr>
          <a:xfrm>
            <a:off x="4314444" y="3110483"/>
            <a:ext cx="371855" cy="513588"/>
          </a:xfrm>
          <a:prstGeom prst="rect">
            <a:avLst/>
          </a:prstGeom>
          <a:blipFill>
            <a:blip r:embed="rId2" cstate="print"/>
            <a:stretch>
              <a:fillRect/>
            </a:stretch>
          </a:blipFill>
        </p:spPr>
        <p:txBody>
          <a:bodyPr wrap="square" lIns="0" tIns="0" rIns="0" bIns="0" rtlCol="0"/>
          <a:lstStyle/>
          <a:p>
            <a:endParaRPr/>
          </a:p>
        </p:txBody>
      </p:sp>
      <p:sp>
        <p:nvSpPr>
          <p:cNvPr id="36" name="object 36"/>
          <p:cNvSpPr/>
          <p:nvPr/>
        </p:nvSpPr>
        <p:spPr>
          <a:xfrm>
            <a:off x="405384" y="3384803"/>
            <a:ext cx="1767839" cy="513588"/>
          </a:xfrm>
          <a:prstGeom prst="rect">
            <a:avLst/>
          </a:prstGeom>
          <a:blipFill>
            <a:blip r:embed="rId10" cstate="print"/>
            <a:stretch>
              <a:fillRect/>
            </a:stretch>
          </a:blipFill>
        </p:spPr>
        <p:txBody>
          <a:bodyPr wrap="square" lIns="0" tIns="0" rIns="0" bIns="0" rtlCol="0"/>
          <a:lstStyle/>
          <a:p>
            <a:endParaRPr/>
          </a:p>
        </p:txBody>
      </p:sp>
      <p:sp>
        <p:nvSpPr>
          <p:cNvPr id="37" name="object 37"/>
          <p:cNvSpPr/>
          <p:nvPr/>
        </p:nvSpPr>
        <p:spPr>
          <a:xfrm>
            <a:off x="1865376" y="3384803"/>
            <a:ext cx="384048" cy="513588"/>
          </a:xfrm>
          <a:prstGeom prst="rect">
            <a:avLst/>
          </a:prstGeom>
          <a:blipFill>
            <a:blip r:embed="rId16" cstate="print"/>
            <a:stretch>
              <a:fillRect/>
            </a:stretch>
          </a:blipFill>
        </p:spPr>
        <p:txBody>
          <a:bodyPr wrap="square" lIns="0" tIns="0" rIns="0" bIns="0" rtlCol="0"/>
          <a:lstStyle/>
          <a:p>
            <a:endParaRPr/>
          </a:p>
        </p:txBody>
      </p:sp>
      <p:sp>
        <p:nvSpPr>
          <p:cNvPr id="38" name="object 38"/>
          <p:cNvSpPr/>
          <p:nvPr/>
        </p:nvSpPr>
        <p:spPr>
          <a:xfrm>
            <a:off x="1941576" y="3384803"/>
            <a:ext cx="371856" cy="513588"/>
          </a:xfrm>
          <a:prstGeom prst="rect">
            <a:avLst/>
          </a:prstGeom>
          <a:blipFill>
            <a:blip r:embed="rId2" cstate="print"/>
            <a:stretch>
              <a:fillRect/>
            </a:stretch>
          </a:blipFill>
        </p:spPr>
        <p:txBody>
          <a:bodyPr wrap="square" lIns="0" tIns="0" rIns="0" bIns="0" rtlCol="0"/>
          <a:lstStyle/>
          <a:p>
            <a:endParaRPr/>
          </a:p>
        </p:txBody>
      </p:sp>
      <p:sp>
        <p:nvSpPr>
          <p:cNvPr id="39" name="object 39"/>
          <p:cNvSpPr/>
          <p:nvPr/>
        </p:nvSpPr>
        <p:spPr>
          <a:xfrm>
            <a:off x="405384" y="3659123"/>
            <a:ext cx="1260348" cy="513588"/>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1357883" y="3659123"/>
            <a:ext cx="384047" cy="513588"/>
          </a:xfrm>
          <a:prstGeom prst="rect">
            <a:avLst/>
          </a:prstGeom>
          <a:blipFill>
            <a:blip r:embed="rId16" cstate="print"/>
            <a:stretch>
              <a:fillRect/>
            </a:stretch>
          </a:blipFill>
        </p:spPr>
        <p:txBody>
          <a:bodyPr wrap="square" lIns="0" tIns="0" rIns="0" bIns="0" rtlCol="0"/>
          <a:lstStyle/>
          <a:p>
            <a:endParaRPr/>
          </a:p>
        </p:txBody>
      </p:sp>
      <p:sp>
        <p:nvSpPr>
          <p:cNvPr id="41" name="object 41"/>
          <p:cNvSpPr/>
          <p:nvPr/>
        </p:nvSpPr>
        <p:spPr>
          <a:xfrm>
            <a:off x="1434083" y="3659123"/>
            <a:ext cx="371855" cy="513588"/>
          </a:xfrm>
          <a:prstGeom prst="rect">
            <a:avLst/>
          </a:prstGeom>
          <a:blipFill>
            <a:blip r:embed="rId2" cstate="print"/>
            <a:stretch>
              <a:fillRect/>
            </a:stretch>
          </a:blipFill>
        </p:spPr>
        <p:txBody>
          <a:bodyPr wrap="square" lIns="0" tIns="0" rIns="0" bIns="0" rtlCol="0"/>
          <a:lstStyle/>
          <a:p>
            <a:endParaRPr/>
          </a:p>
        </p:txBody>
      </p:sp>
      <p:sp>
        <p:nvSpPr>
          <p:cNvPr id="42" name="object 42"/>
          <p:cNvSpPr/>
          <p:nvPr/>
        </p:nvSpPr>
        <p:spPr>
          <a:xfrm>
            <a:off x="405384" y="3933444"/>
            <a:ext cx="1260348" cy="513588"/>
          </a:xfrm>
          <a:prstGeom prst="rect">
            <a:avLst/>
          </a:prstGeom>
          <a:blipFill>
            <a:blip r:embed="rId8" cstate="print"/>
            <a:stretch>
              <a:fillRect/>
            </a:stretch>
          </a:blipFill>
        </p:spPr>
        <p:txBody>
          <a:bodyPr wrap="square" lIns="0" tIns="0" rIns="0" bIns="0" rtlCol="0"/>
          <a:lstStyle/>
          <a:p>
            <a:endParaRPr/>
          </a:p>
        </p:txBody>
      </p:sp>
      <p:sp>
        <p:nvSpPr>
          <p:cNvPr id="43" name="object 43"/>
          <p:cNvSpPr/>
          <p:nvPr/>
        </p:nvSpPr>
        <p:spPr>
          <a:xfrm>
            <a:off x="1357883" y="3933444"/>
            <a:ext cx="725423" cy="513588"/>
          </a:xfrm>
          <a:prstGeom prst="rect">
            <a:avLst/>
          </a:prstGeom>
          <a:blipFill>
            <a:blip r:embed="rId17" cstate="print"/>
            <a:stretch>
              <a:fillRect/>
            </a:stretch>
          </a:blipFill>
        </p:spPr>
        <p:txBody>
          <a:bodyPr wrap="square" lIns="0" tIns="0" rIns="0" bIns="0" rtlCol="0"/>
          <a:lstStyle/>
          <a:p>
            <a:endParaRPr/>
          </a:p>
        </p:txBody>
      </p:sp>
      <p:sp>
        <p:nvSpPr>
          <p:cNvPr id="44" name="object 44"/>
          <p:cNvSpPr/>
          <p:nvPr/>
        </p:nvSpPr>
        <p:spPr>
          <a:xfrm>
            <a:off x="1775460" y="3933444"/>
            <a:ext cx="371856" cy="513588"/>
          </a:xfrm>
          <a:prstGeom prst="rect">
            <a:avLst/>
          </a:prstGeom>
          <a:blipFill>
            <a:blip r:embed="rId2" cstate="print"/>
            <a:stretch>
              <a:fillRect/>
            </a:stretch>
          </a:blipFill>
        </p:spPr>
        <p:txBody>
          <a:bodyPr wrap="square" lIns="0" tIns="0" rIns="0" bIns="0" rtlCol="0"/>
          <a:lstStyle/>
          <a:p>
            <a:endParaRPr/>
          </a:p>
        </p:txBody>
      </p:sp>
      <p:sp>
        <p:nvSpPr>
          <p:cNvPr id="45" name="object 45"/>
          <p:cNvSpPr/>
          <p:nvPr/>
        </p:nvSpPr>
        <p:spPr>
          <a:xfrm>
            <a:off x="405384" y="4207764"/>
            <a:ext cx="1260348" cy="513588"/>
          </a:xfrm>
          <a:prstGeom prst="rect">
            <a:avLst/>
          </a:prstGeom>
          <a:blipFill>
            <a:blip r:embed="rId8" cstate="print"/>
            <a:stretch>
              <a:fillRect/>
            </a:stretch>
          </a:blipFill>
        </p:spPr>
        <p:txBody>
          <a:bodyPr wrap="square" lIns="0" tIns="0" rIns="0" bIns="0" rtlCol="0"/>
          <a:lstStyle/>
          <a:p>
            <a:endParaRPr/>
          </a:p>
        </p:txBody>
      </p:sp>
      <p:sp>
        <p:nvSpPr>
          <p:cNvPr id="46" name="object 46"/>
          <p:cNvSpPr/>
          <p:nvPr/>
        </p:nvSpPr>
        <p:spPr>
          <a:xfrm>
            <a:off x="1357883" y="4207764"/>
            <a:ext cx="384047" cy="513588"/>
          </a:xfrm>
          <a:prstGeom prst="rect">
            <a:avLst/>
          </a:prstGeom>
          <a:blipFill>
            <a:blip r:embed="rId7" cstate="print"/>
            <a:stretch>
              <a:fillRect/>
            </a:stretch>
          </a:blipFill>
        </p:spPr>
        <p:txBody>
          <a:bodyPr wrap="square" lIns="0" tIns="0" rIns="0" bIns="0" rtlCol="0"/>
          <a:lstStyle/>
          <a:p>
            <a:endParaRPr/>
          </a:p>
        </p:txBody>
      </p:sp>
      <p:sp>
        <p:nvSpPr>
          <p:cNvPr id="47" name="object 47"/>
          <p:cNvSpPr/>
          <p:nvPr/>
        </p:nvSpPr>
        <p:spPr>
          <a:xfrm>
            <a:off x="1434083" y="4207764"/>
            <a:ext cx="371855" cy="513588"/>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405384" y="4482084"/>
            <a:ext cx="1767839" cy="513588"/>
          </a:xfrm>
          <a:prstGeom prst="rect">
            <a:avLst/>
          </a:prstGeom>
          <a:blipFill>
            <a:blip r:embed="rId10" cstate="print"/>
            <a:stretch>
              <a:fillRect/>
            </a:stretch>
          </a:blipFill>
        </p:spPr>
        <p:txBody>
          <a:bodyPr wrap="square" lIns="0" tIns="0" rIns="0" bIns="0" rtlCol="0"/>
          <a:lstStyle/>
          <a:p>
            <a:endParaRPr/>
          </a:p>
        </p:txBody>
      </p:sp>
      <p:sp>
        <p:nvSpPr>
          <p:cNvPr id="49" name="object 49"/>
          <p:cNvSpPr/>
          <p:nvPr/>
        </p:nvSpPr>
        <p:spPr>
          <a:xfrm>
            <a:off x="1865376" y="4482084"/>
            <a:ext cx="2796540" cy="513588"/>
          </a:xfrm>
          <a:prstGeom prst="rect">
            <a:avLst/>
          </a:prstGeom>
          <a:blipFill>
            <a:blip r:embed="rId18" cstate="print"/>
            <a:stretch>
              <a:fillRect/>
            </a:stretch>
          </a:blipFill>
        </p:spPr>
        <p:txBody>
          <a:bodyPr wrap="square" lIns="0" tIns="0" rIns="0" bIns="0" rtlCol="0"/>
          <a:lstStyle/>
          <a:p>
            <a:endParaRPr/>
          </a:p>
        </p:txBody>
      </p:sp>
      <p:sp>
        <p:nvSpPr>
          <p:cNvPr id="50" name="object 50"/>
          <p:cNvSpPr/>
          <p:nvPr/>
        </p:nvSpPr>
        <p:spPr>
          <a:xfrm>
            <a:off x="4354067" y="4482084"/>
            <a:ext cx="371856" cy="513588"/>
          </a:xfrm>
          <a:prstGeom prst="rect">
            <a:avLst/>
          </a:prstGeom>
          <a:blipFill>
            <a:blip r:embed="rId2" cstate="print"/>
            <a:stretch>
              <a:fillRect/>
            </a:stretch>
          </a:blipFill>
        </p:spPr>
        <p:txBody>
          <a:bodyPr wrap="square" lIns="0" tIns="0" rIns="0" bIns="0" rtlCol="0"/>
          <a:lstStyle/>
          <a:p>
            <a:endParaRPr/>
          </a:p>
        </p:txBody>
      </p:sp>
      <p:sp>
        <p:nvSpPr>
          <p:cNvPr id="51" name="object 51"/>
          <p:cNvSpPr/>
          <p:nvPr/>
        </p:nvSpPr>
        <p:spPr>
          <a:xfrm>
            <a:off x="405384" y="4756403"/>
            <a:ext cx="1260348" cy="513588"/>
          </a:xfrm>
          <a:prstGeom prst="rect">
            <a:avLst/>
          </a:prstGeom>
          <a:blipFill>
            <a:blip r:embed="rId8" cstate="print"/>
            <a:stretch>
              <a:fillRect/>
            </a:stretch>
          </a:blipFill>
        </p:spPr>
        <p:txBody>
          <a:bodyPr wrap="square" lIns="0" tIns="0" rIns="0" bIns="0" rtlCol="0"/>
          <a:lstStyle/>
          <a:p>
            <a:endParaRPr/>
          </a:p>
        </p:txBody>
      </p:sp>
      <p:sp>
        <p:nvSpPr>
          <p:cNvPr id="52" name="object 52"/>
          <p:cNvSpPr/>
          <p:nvPr/>
        </p:nvSpPr>
        <p:spPr>
          <a:xfrm>
            <a:off x="1357883" y="4756403"/>
            <a:ext cx="384047" cy="513588"/>
          </a:xfrm>
          <a:prstGeom prst="rect">
            <a:avLst/>
          </a:prstGeom>
          <a:blipFill>
            <a:blip r:embed="rId16" cstate="print"/>
            <a:stretch>
              <a:fillRect/>
            </a:stretch>
          </a:blipFill>
        </p:spPr>
        <p:txBody>
          <a:bodyPr wrap="square" lIns="0" tIns="0" rIns="0" bIns="0" rtlCol="0"/>
          <a:lstStyle/>
          <a:p>
            <a:endParaRPr/>
          </a:p>
        </p:txBody>
      </p:sp>
      <p:sp>
        <p:nvSpPr>
          <p:cNvPr id="53" name="object 53"/>
          <p:cNvSpPr/>
          <p:nvPr/>
        </p:nvSpPr>
        <p:spPr>
          <a:xfrm>
            <a:off x="1434083" y="4756403"/>
            <a:ext cx="371855" cy="513588"/>
          </a:xfrm>
          <a:prstGeom prst="rect">
            <a:avLst/>
          </a:prstGeom>
          <a:blipFill>
            <a:blip r:embed="rId2" cstate="print"/>
            <a:stretch>
              <a:fillRect/>
            </a:stretch>
          </a:blipFill>
        </p:spPr>
        <p:txBody>
          <a:bodyPr wrap="square" lIns="0" tIns="0" rIns="0" bIns="0" rtlCol="0"/>
          <a:lstStyle/>
          <a:p>
            <a:endParaRPr/>
          </a:p>
        </p:txBody>
      </p:sp>
      <p:sp>
        <p:nvSpPr>
          <p:cNvPr id="54" name="object 54"/>
          <p:cNvSpPr/>
          <p:nvPr/>
        </p:nvSpPr>
        <p:spPr>
          <a:xfrm>
            <a:off x="405384" y="5030723"/>
            <a:ext cx="1260348" cy="513588"/>
          </a:xfrm>
          <a:prstGeom prst="rect">
            <a:avLst/>
          </a:prstGeom>
          <a:blipFill>
            <a:blip r:embed="rId8" cstate="print"/>
            <a:stretch>
              <a:fillRect/>
            </a:stretch>
          </a:blipFill>
        </p:spPr>
        <p:txBody>
          <a:bodyPr wrap="square" lIns="0" tIns="0" rIns="0" bIns="0" rtlCol="0"/>
          <a:lstStyle/>
          <a:p>
            <a:endParaRPr/>
          </a:p>
        </p:txBody>
      </p:sp>
      <p:sp>
        <p:nvSpPr>
          <p:cNvPr id="55" name="object 55"/>
          <p:cNvSpPr/>
          <p:nvPr/>
        </p:nvSpPr>
        <p:spPr>
          <a:xfrm>
            <a:off x="1357883" y="5030723"/>
            <a:ext cx="967740" cy="513588"/>
          </a:xfrm>
          <a:prstGeom prst="rect">
            <a:avLst/>
          </a:prstGeom>
          <a:blipFill>
            <a:blip r:embed="rId19" cstate="print"/>
            <a:stretch>
              <a:fillRect/>
            </a:stretch>
          </a:blipFill>
        </p:spPr>
        <p:txBody>
          <a:bodyPr wrap="square" lIns="0" tIns="0" rIns="0" bIns="0" rtlCol="0"/>
          <a:lstStyle/>
          <a:p>
            <a:endParaRPr/>
          </a:p>
        </p:txBody>
      </p:sp>
      <p:sp>
        <p:nvSpPr>
          <p:cNvPr id="56" name="object 56"/>
          <p:cNvSpPr/>
          <p:nvPr/>
        </p:nvSpPr>
        <p:spPr>
          <a:xfrm>
            <a:off x="2017776" y="5030723"/>
            <a:ext cx="371856" cy="513588"/>
          </a:xfrm>
          <a:prstGeom prst="rect">
            <a:avLst/>
          </a:prstGeom>
          <a:blipFill>
            <a:blip r:embed="rId2" cstate="print"/>
            <a:stretch>
              <a:fillRect/>
            </a:stretch>
          </a:blipFill>
        </p:spPr>
        <p:txBody>
          <a:bodyPr wrap="square" lIns="0" tIns="0" rIns="0" bIns="0" rtlCol="0"/>
          <a:lstStyle/>
          <a:p>
            <a:endParaRPr/>
          </a:p>
        </p:txBody>
      </p:sp>
      <p:sp>
        <p:nvSpPr>
          <p:cNvPr id="57" name="object 57"/>
          <p:cNvSpPr/>
          <p:nvPr/>
        </p:nvSpPr>
        <p:spPr>
          <a:xfrm>
            <a:off x="405384" y="5305044"/>
            <a:ext cx="752856" cy="513588"/>
          </a:xfrm>
          <a:prstGeom prst="rect">
            <a:avLst/>
          </a:prstGeom>
          <a:blipFill>
            <a:blip r:embed="rId6" cstate="print"/>
            <a:stretch>
              <a:fillRect/>
            </a:stretch>
          </a:blipFill>
        </p:spPr>
        <p:txBody>
          <a:bodyPr wrap="square" lIns="0" tIns="0" rIns="0" bIns="0" rtlCol="0"/>
          <a:lstStyle/>
          <a:p>
            <a:endParaRPr/>
          </a:p>
        </p:txBody>
      </p:sp>
      <p:sp>
        <p:nvSpPr>
          <p:cNvPr id="58" name="object 58"/>
          <p:cNvSpPr/>
          <p:nvPr/>
        </p:nvSpPr>
        <p:spPr>
          <a:xfrm>
            <a:off x="850391" y="5305044"/>
            <a:ext cx="384047" cy="513588"/>
          </a:xfrm>
          <a:prstGeom prst="rect">
            <a:avLst/>
          </a:prstGeom>
          <a:blipFill>
            <a:blip r:embed="rId16" cstate="print"/>
            <a:stretch>
              <a:fillRect/>
            </a:stretch>
          </a:blipFill>
        </p:spPr>
        <p:txBody>
          <a:bodyPr wrap="square" lIns="0" tIns="0" rIns="0" bIns="0" rtlCol="0"/>
          <a:lstStyle/>
          <a:p>
            <a:endParaRPr/>
          </a:p>
        </p:txBody>
      </p:sp>
      <p:sp>
        <p:nvSpPr>
          <p:cNvPr id="59" name="object 59"/>
          <p:cNvSpPr/>
          <p:nvPr/>
        </p:nvSpPr>
        <p:spPr>
          <a:xfrm>
            <a:off x="926591" y="5305044"/>
            <a:ext cx="371856" cy="513588"/>
          </a:xfrm>
          <a:prstGeom prst="rect">
            <a:avLst/>
          </a:prstGeom>
          <a:blipFill>
            <a:blip r:embed="rId2" cstate="print"/>
            <a:stretch>
              <a:fillRect/>
            </a:stretch>
          </a:blipFill>
        </p:spPr>
        <p:txBody>
          <a:bodyPr wrap="square" lIns="0" tIns="0" rIns="0" bIns="0" rtlCol="0"/>
          <a:lstStyle/>
          <a:p>
            <a:endParaRPr/>
          </a:p>
        </p:txBody>
      </p:sp>
      <p:sp>
        <p:nvSpPr>
          <p:cNvPr id="60" name="object 60"/>
          <p:cNvSpPr txBox="1"/>
          <p:nvPr/>
        </p:nvSpPr>
        <p:spPr>
          <a:xfrm>
            <a:off x="599948" y="1246378"/>
            <a:ext cx="4491990" cy="441579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public void</a:t>
            </a:r>
            <a:r>
              <a:rPr sz="1800" spc="20" dirty="0">
                <a:latin typeface="Arial"/>
                <a:cs typeface="Arial"/>
              </a:rPr>
              <a:t> </a:t>
            </a:r>
            <a:r>
              <a:rPr sz="1800" spc="-5" dirty="0">
                <a:latin typeface="Arial"/>
                <a:cs typeface="Arial"/>
              </a:rPr>
              <a:t>doCheckForOutstandingOrders()</a:t>
            </a:r>
            <a:endParaRPr sz="1800">
              <a:latin typeface="Arial"/>
              <a:cs typeface="Arial"/>
            </a:endParaRPr>
          </a:p>
          <a:p>
            <a:pPr marL="393700">
              <a:lnSpc>
                <a:spcPct val="100000"/>
              </a:lnSpc>
            </a:pPr>
            <a:r>
              <a:rPr sz="1800" dirty="0">
                <a:latin typeface="Arial"/>
                <a:cs typeface="Arial"/>
              </a:rPr>
              <a:t>{</a:t>
            </a:r>
            <a:endParaRPr sz="1800">
              <a:latin typeface="Arial"/>
              <a:cs typeface="Arial"/>
            </a:endParaRPr>
          </a:p>
          <a:p>
            <a:pPr marL="901065">
              <a:lnSpc>
                <a:spcPct val="100000"/>
              </a:lnSpc>
            </a:pPr>
            <a:r>
              <a:rPr sz="1800" dirty="0">
                <a:latin typeface="Arial"/>
                <a:cs typeface="Arial"/>
              </a:rPr>
              <a:t>if </a:t>
            </a:r>
            <a:r>
              <a:rPr sz="1800" spc="-5" dirty="0">
                <a:latin typeface="Arial"/>
                <a:cs typeface="Arial"/>
              </a:rPr>
              <a:t>(status </a:t>
            </a:r>
            <a:r>
              <a:rPr sz="1800" spc="-20" dirty="0">
                <a:latin typeface="Arial"/>
                <a:cs typeface="Arial"/>
              </a:rPr>
              <a:t>!=</a:t>
            </a:r>
            <a:r>
              <a:rPr sz="1800" spc="15" dirty="0">
                <a:latin typeface="Arial"/>
                <a:cs typeface="Arial"/>
              </a:rPr>
              <a:t> </a:t>
            </a:r>
            <a:r>
              <a:rPr sz="1800" spc="-5" dirty="0">
                <a:latin typeface="Arial"/>
                <a:cs typeface="Arial"/>
              </a:rPr>
              <a:t>closed)</a:t>
            </a:r>
            <a:endParaRPr sz="1800">
              <a:latin typeface="Arial"/>
              <a:cs typeface="Arial"/>
            </a:endParaRPr>
          </a:p>
          <a:p>
            <a:pPr marL="901065">
              <a:lnSpc>
                <a:spcPct val="100000"/>
              </a:lnSpc>
            </a:pPr>
            <a:r>
              <a:rPr sz="1800" dirty="0">
                <a:latin typeface="Arial"/>
                <a:cs typeface="Arial"/>
              </a:rPr>
              <a:t>{</a:t>
            </a:r>
            <a:endParaRPr sz="1800">
              <a:latin typeface="Arial"/>
              <a:cs typeface="Arial"/>
            </a:endParaRPr>
          </a:p>
          <a:p>
            <a:pPr marL="1408430" marR="654685">
              <a:lnSpc>
                <a:spcPct val="100000"/>
              </a:lnSpc>
            </a:pPr>
            <a:r>
              <a:rPr sz="1800" spc="-5" dirty="0">
                <a:latin typeface="Arial"/>
                <a:cs typeface="Arial"/>
              </a:rPr>
              <a:t>i</a:t>
            </a:r>
            <a:r>
              <a:rPr sz="1800" spc="-15" dirty="0">
                <a:latin typeface="Arial"/>
                <a:cs typeface="Arial"/>
              </a:rPr>
              <a:t>n</a:t>
            </a:r>
            <a:r>
              <a:rPr sz="1800" spc="-5" dirty="0">
                <a:latin typeface="Arial"/>
                <a:cs typeface="Arial"/>
              </a:rPr>
              <a:t>iti</a:t>
            </a:r>
            <a:r>
              <a:rPr sz="1800" spc="-15" dirty="0">
                <a:latin typeface="Arial"/>
                <a:cs typeface="Arial"/>
              </a:rPr>
              <a:t>a</a:t>
            </a:r>
            <a:r>
              <a:rPr sz="1800" spc="-5" dirty="0">
                <a:latin typeface="Arial"/>
                <a:cs typeface="Arial"/>
              </a:rPr>
              <a:t>l</a:t>
            </a:r>
            <a:r>
              <a:rPr sz="1800" spc="-15" dirty="0">
                <a:latin typeface="Arial"/>
                <a:cs typeface="Arial"/>
              </a:rPr>
              <a:t>i</a:t>
            </a:r>
            <a:r>
              <a:rPr sz="1800" spc="-5" dirty="0">
                <a:latin typeface="Arial"/>
                <a:cs typeface="Arial"/>
              </a:rPr>
              <a:t>ze</a:t>
            </a:r>
            <a:r>
              <a:rPr sz="1800" spc="-15" dirty="0">
                <a:latin typeface="Arial"/>
                <a:cs typeface="Arial"/>
              </a:rPr>
              <a:t>S</a:t>
            </a:r>
            <a:r>
              <a:rPr sz="1800" spc="-5" dirty="0">
                <a:latin typeface="Arial"/>
                <a:cs typeface="Arial"/>
              </a:rPr>
              <a:t>tateM</a:t>
            </a:r>
            <a:r>
              <a:rPr sz="1800" spc="-15" dirty="0">
                <a:latin typeface="Arial"/>
                <a:cs typeface="Arial"/>
              </a:rPr>
              <a:t>a</a:t>
            </a:r>
            <a:r>
              <a:rPr sz="1800" spc="-5" dirty="0">
                <a:latin typeface="Arial"/>
                <a:cs typeface="Arial"/>
              </a:rPr>
              <a:t>ch</a:t>
            </a:r>
            <a:r>
              <a:rPr sz="1800" spc="-15" dirty="0">
                <a:latin typeface="Arial"/>
                <a:cs typeface="Arial"/>
              </a:rPr>
              <a:t>i</a:t>
            </a:r>
            <a:r>
              <a:rPr sz="1800" spc="-5" dirty="0">
                <a:latin typeface="Arial"/>
                <a:cs typeface="Arial"/>
              </a:rPr>
              <a:t>n</a:t>
            </a:r>
            <a:r>
              <a:rPr sz="1800" spc="-10" dirty="0">
                <a:latin typeface="Arial"/>
                <a:cs typeface="Arial"/>
              </a:rPr>
              <a:t>e</a:t>
            </a:r>
            <a:r>
              <a:rPr sz="1800" dirty="0">
                <a:latin typeface="Arial"/>
                <a:cs typeface="Arial"/>
              </a:rPr>
              <a:t>();  </a:t>
            </a:r>
            <a:r>
              <a:rPr sz="1800" spc="-15" dirty="0">
                <a:latin typeface="Arial"/>
                <a:cs typeface="Arial"/>
              </a:rPr>
              <a:t>while </a:t>
            </a:r>
            <a:r>
              <a:rPr sz="1800" dirty="0">
                <a:latin typeface="Arial"/>
                <a:cs typeface="Arial"/>
              </a:rPr>
              <a:t>(status </a:t>
            </a:r>
            <a:r>
              <a:rPr sz="1800" spc="-20" dirty="0">
                <a:latin typeface="Arial"/>
                <a:cs typeface="Arial"/>
              </a:rPr>
              <a:t>!=</a:t>
            </a:r>
            <a:r>
              <a:rPr sz="1800" spc="40" dirty="0">
                <a:latin typeface="Arial"/>
                <a:cs typeface="Arial"/>
              </a:rPr>
              <a:t> </a:t>
            </a:r>
            <a:r>
              <a:rPr sz="1800" spc="-5" dirty="0">
                <a:latin typeface="Arial"/>
                <a:cs typeface="Arial"/>
              </a:rPr>
              <a:t>closed)</a:t>
            </a:r>
            <a:endParaRPr sz="1800">
              <a:latin typeface="Arial"/>
              <a:cs typeface="Arial"/>
            </a:endParaRPr>
          </a:p>
          <a:p>
            <a:pPr marL="1408430">
              <a:lnSpc>
                <a:spcPct val="100000"/>
              </a:lnSpc>
            </a:pPr>
            <a:r>
              <a:rPr sz="1800" dirty="0">
                <a:latin typeface="Arial"/>
                <a:cs typeface="Arial"/>
              </a:rPr>
              <a:t>{</a:t>
            </a:r>
            <a:endParaRPr sz="1800">
              <a:latin typeface="Arial"/>
              <a:cs typeface="Arial"/>
            </a:endParaRPr>
          </a:p>
          <a:p>
            <a:pPr marL="1917700">
              <a:lnSpc>
                <a:spcPct val="100000"/>
              </a:lnSpc>
            </a:pPr>
            <a:r>
              <a:rPr sz="1800" spc="-5" dirty="0">
                <a:latin typeface="Arial"/>
                <a:cs typeface="Arial"/>
              </a:rPr>
              <a:t>runStateMachine();</a:t>
            </a:r>
            <a:endParaRPr sz="1800">
              <a:latin typeface="Arial"/>
              <a:cs typeface="Arial"/>
            </a:endParaRPr>
          </a:p>
          <a:p>
            <a:pPr marL="1408430">
              <a:lnSpc>
                <a:spcPct val="100000"/>
              </a:lnSpc>
              <a:spcBef>
                <a:spcPts val="5"/>
              </a:spcBef>
            </a:pPr>
            <a:r>
              <a:rPr sz="1800" dirty="0">
                <a:latin typeface="Arial"/>
                <a:cs typeface="Arial"/>
              </a:rPr>
              <a:t>}</a:t>
            </a:r>
            <a:endParaRPr sz="1800">
              <a:latin typeface="Arial"/>
              <a:cs typeface="Arial"/>
            </a:endParaRPr>
          </a:p>
          <a:p>
            <a:pPr marL="901065">
              <a:lnSpc>
                <a:spcPct val="100000"/>
              </a:lnSpc>
            </a:pPr>
            <a:r>
              <a:rPr sz="1800" dirty="0">
                <a:latin typeface="Arial"/>
                <a:cs typeface="Arial"/>
              </a:rPr>
              <a:t>}</a:t>
            </a:r>
            <a:endParaRPr sz="1800">
              <a:latin typeface="Arial"/>
              <a:cs typeface="Arial"/>
            </a:endParaRPr>
          </a:p>
          <a:p>
            <a:pPr marL="901065">
              <a:lnSpc>
                <a:spcPct val="100000"/>
              </a:lnSpc>
            </a:pPr>
            <a:r>
              <a:rPr sz="1800" spc="-5" dirty="0">
                <a:latin typeface="Arial"/>
                <a:cs typeface="Arial"/>
              </a:rPr>
              <a:t>else</a:t>
            </a:r>
            <a:endParaRPr sz="1800">
              <a:latin typeface="Arial"/>
              <a:cs typeface="Arial"/>
            </a:endParaRPr>
          </a:p>
          <a:p>
            <a:pPr marL="901065">
              <a:lnSpc>
                <a:spcPct val="100000"/>
              </a:lnSpc>
            </a:pPr>
            <a:r>
              <a:rPr sz="1800" dirty="0">
                <a:latin typeface="Arial"/>
                <a:cs typeface="Arial"/>
              </a:rPr>
              <a:t>{</a:t>
            </a:r>
            <a:endParaRPr sz="1800">
              <a:latin typeface="Arial"/>
              <a:cs typeface="Arial"/>
            </a:endParaRPr>
          </a:p>
          <a:p>
            <a:pPr marL="1408430">
              <a:lnSpc>
                <a:spcPct val="100000"/>
              </a:lnSpc>
            </a:pPr>
            <a:r>
              <a:rPr sz="1800" dirty="0">
                <a:latin typeface="Arial"/>
                <a:cs typeface="Arial"/>
              </a:rPr>
              <a:t>//No </a:t>
            </a:r>
            <a:r>
              <a:rPr sz="1800" spc="-5" dirty="0">
                <a:latin typeface="Arial"/>
                <a:cs typeface="Arial"/>
              </a:rPr>
              <a:t>Outstanding</a:t>
            </a:r>
            <a:r>
              <a:rPr sz="1800" spc="-15" dirty="0">
                <a:latin typeface="Arial"/>
                <a:cs typeface="Arial"/>
              </a:rPr>
              <a:t> </a:t>
            </a:r>
            <a:r>
              <a:rPr sz="1800" spc="-5" dirty="0">
                <a:latin typeface="Arial"/>
                <a:cs typeface="Arial"/>
              </a:rPr>
              <a:t>orders;</a:t>
            </a:r>
            <a:endParaRPr sz="1800">
              <a:latin typeface="Arial"/>
              <a:cs typeface="Arial"/>
            </a:endParaRPr>
          </a:p>
          <a:p>
            <a:pPr marL="901065">
              <a:lnSpc>
                <a:spcPct val="100000"/>
              </a:lnSpc>
            </a:pPr>
            <a:r>
              <a:rPr sz="1800" dirty="0">
                <a:latin typeface="Arial"/>
                <a:cs typeface="Arial"/>
              </a:rPr>
              <a:t>}</a:t>
            </a:r>
            <a:endParaRPr sz="1800">
              <a:latin typeface="Arial"/>
              <a:cs typeface="Arial"/>
            </a:endParaRPr>
          </a:p>
          <a:p>
            <a:pPr marL="901065">
              <a:lnSpc>
                <a:spcPct val="100000"/>
              </a:lnSpc>
            </a:pPr>
            <a:r>
              <a:rPr sz="1800" spc="-5" dirty="0">
                <a:latin typeface="Arial"/>
                <a:cs typeface="Arial"/>
              </a:rPr>
              <a:t>return;</a:t>
            </a:r>
            <a:endParaRPr sz="1800">
              <a:latin typeface="Arial"/>
              <a:cs typeface="Arial"/>
            </a:endParaRPr>
          </a:p>
          <a:p>
            <a:pPr marL="393700">
              <a:lnSpc>
                <a:spcPct val="100000"/>
              </a:lnSpc>
            </a:pPr>
            <a:r>
              <a:rPr sz="1800" dirty="0">
                <a:latin typeface="Arial"/>
                <a:cs typeface="Arial"/>
              </a:rPr>
              <a:t>}</a:t>
            </a:r>
            <a:endParaRPr sz="1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02004" y="1089406"/>
            <a:ext cx="3103245" cy="788035"/>
          </a:xfrm>
          <a:prstGeom prst="rect">
            <a:avLst/>
          </a:prstGeom>
        </p:spPr>
        <p:txBody>
          <a:bodyPr vert="horz" wrap="square" lIns="0" tIns="13335" rIns="0" bIns="0" rtlCol="0">
            <a:spAutoFit/>
          </a:bodyPr>
          <a:lstStyle/>
          <a:p>
            <a:pPr marL="12700">
              <a:lnSpc>
                <a:spcPct val="100000"/>
              </a:lnSpc>
              <a:spcBef>
                <a:spcPts val="105"/>
              </a:spcBef>
            </a:pPr>
            <a:r>
              <a:rPr sz="5000" spc="-90" dirty="0"/>
              <a:t>Notation </a:t>
            </a:r>
            <a:r>
              <a:rPr sz="5000" spc="-135" dirty="0"/>
              <a:t>-</a:t>
            </a:r>
            <a:r>
              <a:rPr sz="5000" spc="-540" dirty="0"/>
              <a:t> </a:t>
            </a:r>
            <a:r>
              <a:rPr lang="en-US" sz="5000" spc="-245" dirty="0"/>
              <a:t>4</a:t>
            </a:r>
            <a:endParaRPr sz="5000" dirty="0"/>
          </a:p>
        </p:txBody>
      </p:sp>
      <p:sp>
        <p:nvSpPr>
          <p:cNvPr id="8" name="object 8"/>
          <p:cNvSpPr/>
          <p:nvPr/>
        </p:nvSpPr>
        <p:spPr>
          <a:xfrm>
            <a:off x="1853183" y="3476244"/>
            <a:ext cx="2569464" cy="513587"/>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114800" y="3476244"/>
            <a:ext cx="371855" cy="513587"/>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983994" y="3532708"/>
            <a:ext cx="228663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4.1 Synch. Bar</a:t>
            </a:r>
            <a:r>
              <a:rPr sz="1800" b="1" spc="-25" dirty="0">
                <a:latin typeface="Arial"/>
                <a:cs typeface="Arial"/>
              </a:rPr>
              <a:t> </a:t>
            </a:r>
            <a:r>
              <a:rPr sz="1800" b="1" spc="-5" dirty="0">
                <a:latin typeface="Arial"/>
                <a:cs typeface="Arial"/>
              </a:rPr>
              <a:t>(Join)</a:t>
            </a:r>
            <a:endParaRPr sz="1800">
              <a:latin typeface="Arial"/>
              <a:cs typeface="Arial"/>
            </a:endParaRPr>
          </a:p>
        </p:txBody>
      </p:sp>
      <p:sp>
        <p:nvSpPr>
          <p:cNvPr id="11" name="object 11"/>
          <p:cNvSpPr/>
          <p:nvPr/>
        </p:nvSpPr>
        <p:spPr>
          <a:xfrm>
            <a:off x="2819400" y="2362200"/>
            <a:ext cx="0" cy="838200"/>
          </a:xfrm>
          <a:custGeom>
            <a:avLst/>
            <a:gdLst/>
            <a:ahLst/>
            <a:cxnLst/>
            <a:rect l="l" t="t" r="r" b="b"/>
            <a:pathLst>
              <a:path h="838200">
                <a:moveTo>
                  <a:pt x="0" y="0"/>
                </a:moveTo>
                <a:lnTo>
                  <a:pt x="0" y="838200"/>
                </a:lnTo>
              </a:path>
            </a:pathLst>
          </a:custGeom>
          <a:ln w="57150">
            <a:solidFill>
              <a:srgbClr val="000000"/>
            </a:solidFill>
          </a:ln>
        </p:spPr>
        <p:txBody>
          <a:bodyPr wrap="square" lIns="0" tIns="0" rIns="0" bIns="0" rtlCol="0"/>
          <a:lstStyle/>
          <a:p>
            <a:endParaRPr/>
          </a:p>
        </p:txBody>
      </p:sp>
      <p:sp>
        <p:nvSpPr>
          <p:cNvPr id="12" name="object 12"/>
          <p:cNvSpPr/>
          <p:nvPr/>
        </p:nvSpPr>
        <p:spPr>
          <a:xfrm>
            <a:off x="1981200" y="2459227"/>
            <a:ext cx="838200" cy="111125"/>
          </a:xfrm>
          <a:custGeom>
            <a:avLst/>
            <a:gdLst/>
            <a:ahLst/>
            <a:cxnLst/>
            <a:rect l="l" t="t" r="r" b="b"/>
            <a:pathLst>
              <a:path w="838200" h="111125">
                <a:moveTo>
                  <a:pt x="800426" y="55372"/>
                </a:moveTo>
                <a:lnTo>
                  <a:pt x="733806" y="94234"/>
                </a:lnTo>
                <a:lnTo>
                  <a:pt x="732282" y="100075"/>
                </a:lnTo>
                <a:lnTo>
                  <a:pt x="737616" y="109220"/>
                </a:lnTo>
                <a:lnTo>
                  <a:pt x="743457" y="110744"/>
                </a:lnTo>
                <a:lnTo>
                  <a:pt x="747902" y="108076"/>
                </a:lnTo>
                <a:lnTo>
                  <a:pt x="821881" y="64897"/>
                </a:lnTo>
                <a:lnTo>
                  <a:pt x="819404" y="64897"/>
                </a:lnTo>
                <a:lnTo>
                  <a:pt x="819404" y="63626"/>
                </a:lnTo>
                <a:lnTo>
                  <a:pt x="814577" y="63626"/>
                </a:lnTo>
                <a:lnTo>
                  <a:pt x="800426" y="55372"/>
                </a:lnTo>
                <a:close/>
              </a:path>
              <a:path w="838200" h="111125">
                <a:moveTo>
                  <a:pt x="784098" y="45847"/>
                </a:moveTo>
                <a:lnTo>
                  <a:pt x="0" y="45847"/>
                </a:lnTo>
                <a:lnTo>
                  <a:pt x="0" y="64897"/>
                </a:lnTo>
                <a:lnTo>
                  <a:pt x="784098" y="64897"/>
                </a:lnTo>
                <a:lnTo>
                  <a:pt x="800426" y="55372"/>
                </a:lnTo>
                <a:lnTo>
                  <a:pt x="784098" y="45847"/>
                </a:lnTo>
                <a:close/>
              </a:path>
              <a:path w="838200" h="111125">
                <a:moveTo>
                  <a:pt x="821881" y="45847"/>
                </a:moveTo>
                <a:lnTo>
                  <a:pt x="819404" y="45847"/>
                </a:lnTo>
                <a:lnTo>
                  <a:pt x="819404" y="64897"/>
                </a:lnTo>
                <a:lnTo>
                  <a:pt x="821881" y="64897"/>
                </a:lnTo>
                <a:lnTo>
                  <a:pt x="838200" y="55372"/>
                </a:lnTo>
                <a:lnTo>
                  <a:pt x="821881" y="45847"/>
                </a:lnTo>
                <a:close/>
              </a:path>
              <a:path w="838200" h="111125">
                <a:moveTo>
                  <a:pt x="814577" y="47117"/>
                </a:moveTo>
                <a:lnTo>
                  <a:pt x="800426" y="55372"/>
                </a:lnTo>
                <a:lnTo>
                  <a:pt x="814577" y="63626"/>
                </a:lnTo>
                <a:lnTo>
                  <a:pt x="814577" y="47117"/>
                </a:lnTo>
                <a:close/>
              </a:path>
              <a:path w="838200" h="111125">
                <a:moveTo>
                  <a:pt x="819404" y="47117"/>
                </a:moveTo>
                <a:lnTo>
                  <a:pt x="814577" y="47117"/>
                </a:lnTo>
                <a:lnTo>
                  <a:pt x="814577" y="63626"/>
                </a:lnTo>
                <a:lnTo>
                  <a:pt x="819404" y="63626"/>
                </a:lnTo>
                <a:lnTo>
                  <a:pt x="819404" y="47117"/>
                </a:lnTo>
                <a:close/>
              </a:path>
              <a:path w="838200" h="111125">
                <a:moveTo>
                  <a:pt x="743457" y="0"/>
                </a:moveTo>
                <a:lnTo>
                  <a:pt x="737616" y="1524"/>
                </a:lnTo>
                <a:lnTo>
                  <a:pt x="732282" y="10668"/>
                </a:lnTo>
                <a:lnTo>
                  <a:pt x="733806" y="16510"/>
                </a:lnTo>
                <a:lnTo>
                  <a:pt x="800426" y="55372"/>
                </a:lnTo>
                <a:lnTo>
                  <a:pt x="814577" y="47117"/>
                </a:lnTo>
                <a:lnTo>
                  <a:pt x="819404" y="47117"/>
                </a:lnTo>
                <a:lnTo>
                  <a:pt x="819404" y="45847"/>
                </a:lnTo>
                <a:lnTo>
                  <a:pt x="821881" y="45847"/>
                </a:lnTo>
                <a:lnTo>
                  <a:pt x="747902" y="2667"/>
                </a:lnTo>
                <a:lnTo>
                  <a:pt x="743457" y="0"/>
                </a:lnTo>
                <a:close/>
              </a:path>
            </a:pathLst>
          </a:custGeom>
          <a:solidFill>
            <a:srgbClr val="000000"/>
          </a:solidFill>
        </p:spPr>
        <p:txBody>
          <a:bodyPr wrap="square" lIns="0" tIns="0" rIns="0" bIns="0" rtlCol="0"/>
          <a:lstStyle/>
          <a:p>
            <a:endParaRPr/>
          </a:p>
        </p:txBody>
      </p:sp>
      <p:sp>
        <p:nvSpPr>
          <p:cNvPr id="13" name="object 13"/>
          <p:cNvSpPr/>
          <p:nvPr/>
        </p:nvSpPr>
        <p:spPr>
          <a:xfrm>
            <a:off x="1981200" y="2992627"/>
            <a:ext cx="838200" cy="111125"/>
          </a:xfrm>
          <a:custGeom>
            <a:avLst/>
            <a:gdLst/>
            <a:ahLst/>
            <a:cxnLst/>
            <a:rect l="l" t="t" r="r" b="b"/>
            <a:pathLst>
              <a:path w="838200" h="111125">
                <a:moveTo>
                  <a:pt x="800426" y="55372"/>
                </a:moveTo>
                <a:lnTo>
                  <a:pt x="733806" y="94234"/>
                </a:lnTo>
                <a:lnTo>
                  <a:pt x="732282" y="100075"/>
                </a:lnTo>
                <a:lnTo>
                  <a:pt x="737616" y="109220"/>
                </a:lnTo>
                <a:lnTo>
                  <a:pt x="743457" y="110744"/>
                </a:lnTo>
                <a:lnTo>
                  <a:pt x="747902" y="108076"/>
                </a:lnTo>
                <a:lnTo>
                  <a:pt x="821881" y="64897"/>
                </a:lnTo>
                <a:lnTo>
                  <a:pt x="819404" y="64897"/>
                </a:lnTo>
                <a:lnTo>
                  <a:pt x="819404" y="63626"/>
                </a:lnTo>
                <a:lnTo>
                  <a:pt x="814577" y="63626"/>
                </a:lnTo>
                <a:lnTo>
                  <a:pt x="800426" y="55372"/>
                </a:lnTo>
                <a:close/>
              </a:path>
              <a:path w="838200" h="111125">
                <a:moveTo>
                  <a:pt x="784098" y="45847"/>
                </a:moveTo>
                <a:lnTo>
                  <a:pt x="0" y="45847"/>
                </a:lnTo>
                <a:lnTo>
                  <a:pt x="0" y="64897"/>
                </a:lnTo>
                <a:lnTo>
                  <a:pt x="784098" y="64897"/>
                </a:lnTo>
                <a:lnTo>
                  <a:pt x="800426" y="55372"/>
                </a:lnTo>
                <a:lnTo>
                  <a:pt x="784098" y="45847"/>
                </a:lnTo>
                <a:close/>
              </a:path>
              <a:path w="838200" h="111125">
                <a:moveTo>
                  <a:pt x="821881" y="45847"/>
                </a:moveTo>
                <a:lnTo>
                  <a:pt x="819404" y="45847"/>
                </a:lnTo>
                <a:lnTo>
                  <a:pt x="819404" y="64897"/>
                </a:lnTo>
                <a:lnTo>
                  <a:pt x="821881" y="64897"/>
                </a:lnTo>
                <a:lnTo>
                  <a:pt x="838200" y="55372"/>
                </a:lnTo>
                <a:lnTo>
                  <a:pt x="821881" y="45847"/>
                </a:lnTo>
                <a:close/>
              </a:path>
              <a:path w="838200" h="111125">
                <a:moveTo>
                  <a:pt x="814577" y="47117"/>
                </a:moveTo>
                <a:lnTo>
                  <a:pt x="800426" y="55372"/>
                </a:lnTo>
                <a:lnTo>
                  <a:pt x="814577" y="63626"/>
                </a:lnTo>
                <a:lnTo>
                  <a:pt x="814577" y="47117"/>
                </a:lnTo>
                <a:close/>
              </a:path>
              <a:path w="838200" h="111125">
                <a:moveTo>
                  <a:pt x="819404" y="47117"/>
                </a:moveTo>
                <a:lnTo>
                  <a:pt x="814577" y="47117"/>
                </a:lnTo>
                <a:lnTo>
                  <a:pt x="814577" y="63626"/>
                </a:lnTo>
                <a:lnTo>
                  <a:pt x="819404" y="63626"/>
                </a:lnTo>
                <a:lnTo>
                  <a:pt x="819404" y="47117"/>
                </a:lnTo>
                <a:close/>
              </a:path>
              <a:path w="838200" h="111125">
                <a:moveTo>
                  <a:pt x="743457" y="0"/>
                </a:moveTo>
                <a:lnTo>
                  <a:pt x="737616" y="1524"/>
                </a:lnTo>
                <a:lnTo>
                  <a:pt x="732282" y="10668"/>
                </a:lnTo>
                <a:lnTo>
                  <a:pt x="733806" y="16510"/>
                </a:lnTo>
                <a:lnTo>
                  <a:pt x="800426" y="55372"/>
                </a:lnTo>
                <a:lnTo>
                  <a:pt x="814577" y="47117"/>
                </a:lnTo>
                <a:lnTo>
                  <a:pt x="819404" y="47117"/>
                </a:lnTo>
                <a:lnTo>
                  <a:pt x="819404" y="45847"/>
                </a:lnTo>
                <a:lnTo>
                  <a:pt x="821881" y="45847"/>
                </a:lnTo>
                <a:lnTo>
                  <a:pt x="747902" y="2667"/>
                </a:lnTo>
                <a:lnTo>
                  <a:pt x="743457" y="0"/>
                </a:lnTo>
                <a:close/>
              </a:path>
            </a:pathLst>
          </a:custGeom>
          <a:solidFill>
            <a:srgbClr val="000000"/>
          </a:solidFill>
        </p:spPr>
        <p:txBody>
          <a:bodyPr wrap="square" lIns="0" tIns="0" rIns="0" bIns="0" rtlCol="0"/>
          <a:lstStyle/>
          <a:p>
            <a:endParaRPr/>
          </a:p>
        </p:txBody>
      </p:sp>
      <p:sp>
        <p:nvSpPr>
          <p:cNvPr id="14" name="object 14"/>
          <p:cNvSpPr/>
          <p:nvPr/>
        </p:nvSpPr>
        <p:spPr>
          <a:xfrm>
            <a:off x="2819400" y="2687827"/>
            <a:ext cx="838200" cy="111125"/>
          </a:xfrm>
          <a:custGeom>
            <a:avLst/>
            <a:gdLst/>
            <a:ahLst/>
            <a:cxnLst/>
            <a:rect l="l" t="t" r="r" b="b"/>
            <a:pathLst>
              <a:path w="838200" h="111125">
                <a:moveTo>
                  <a:pt x="800426" y="55372"/>
                </a:moveTo>
                <a:lnTo>
                  <a:pt x="733805" y="94234"/>
                </a:lnTo>
                <a:lnTo>
                  <a:pt x="732282" y="100075"/>
                </a:lnTo>
                <a:lnTo>
                  <a:pt x="737615" y="109220"/>
                </a:lnTo>
                <a:lnTo>
                  <a:pt x="743458" y="110744"/>
                </a:lnTo>
                <a:lnTo>
                  <a:pt x="747902" y="108076"/>
                </a:lnTo>
                <a:lnTo>
                  <a:pt x="821881" y="64897"/>
                </a:lnTo>
                <a:lnTo>
                  <a:pt x="819403" y="64897"/>
                </a:lnTo>
                <a:lnTo>
                  <a:pt x="819403" y="63626"/>
                </a:lnTo>
                <a:lnTo>
                  <a:pt x="814577" y="63626"/>
                </a:lnTo>
                <a:lnTo>
                  <a:pt x="800426" y="55372"/>
                </a:lnTo>
                <a:close/>
              </a:path>
              <a:path w="838200" h="111125">
                <a:moveTo>
                  <a:pt x="784098" y="45847"/>
                </a:moveTo>
                <a:lnTo>
                  <a:pt x="0" y="45847"/>
                </a:lnTo>
                <a:lnTo>
                  <a:pt x="0" y="64897"/>
                </a:lnTo>
                <a:lnTo>
                  <a:pt x="784098" y="64897"/>
                </a:lnTo>
                <a:lnTo>
                  <a:pt x="800426" y="55372"/>
                </a:lnTo>
                <a:lnTo>
                  <a:pt x="784098" y="45847"/>
                </a:lnTo>
                <a:close/>
              </a:path>
              <a:path w="838200" h="111125">
                <a:moveTo>
                  <a:pt x="821881" y="45847"/>
                </a:moveTo>
                <a:lnTo>
                  <a:pt x="819403" y="45847"/>
                </a:lnTo>
                <a:lnTo>
                  <a:pt x="819403" y="64897"/>
                </a:lnTo>
                <a:lnTo>
                  <a:pt x="821881" y="64897"/>
                </a:lnTo>
                <a:lnTo>
                  <a:pt x="838200" y="55372"/>
                </a:lnTo>
                <a:lnTo>
                  <a:pt x="821881" y="45847"/>
                </a:lnTo>
                <a:close/>
              </a:path>
              <a:path w="838200" h="111125">
                <a:moveTo>
                  <a:pt x="814577" y="47117"/>
                </a:moveTo>
                <a:lnTo>
                  <a:pt x="800426" y="55372"/>
                </a:lnTo>
                <a:lnTo>
                  <a:pt x="814577" y="63626"/>
                </a:lnTo>
                <a:lnTo>
                  <a:pt x="814577" y="47117"/>
                </a:lnTo>
                <a:close/>
              </a:path>
              <a:path w="838200" h="111125">
                <a:moveTo>
                  <a:pt x="819403" y="47117"/>
                </a:moveTo>
                <a:lnTo>
                  <a:pt x="814577" y="47117"/>
                </a:lnTo>
                <a:lnTo>
                  <a:pt x="814577" y="63626"/>
                </a:lnTo>
                <a:lnTo>
                  <a:pt x="819403" y="63626"/>
                </a:lnTo>
                <a:lnTo>
                  <a:pt x="819403" y="47117"/>
                </a:lnTo>
                <a:close/>
              </a:path>
              <a:path w="838200" h="111125">
                <a:moveTo>
                  <a:pt x="743458" y="0"/>
                </a:moveTo>
                <a:lnTo>
                  <a:pt x="737615" y="1524"/>
                </a:lnTo>
                <a:lnTo>
                  <a:pt x="732282" y="10668"/>
                </a:lnTo>
                <a:lnTo>
                  <a:pt x="733805" y="16510"/>
                </a:lnTo>
                <a:lnTo>
                  <a:pt x="800426" y="55372"/>
                </a:lnTo>
                <a:lnTo>
                  <a:pt x="814577" y="47117"/>
                </a:lnTo>
                <a:lnTo>
                  <a:pt x="819403" y="47117"/>
                </a:lnTo>
                <a:lnTo>
                  <a:pt x="819403" y="45847"/>
                </a:lnTo>
                <a:lnTo>
                  <a:pt x="821881" y="45847"/>
                </a:lnTo>
                <a:lnTo>
                  <a:pt x="747902" y="2667"/>
                </a:lnTo>
                <a:lnTo>
                  <a:pt x="743458" y="0"/>
                </a:lnTo>
                <a:close/>
              </a:path>
            </a:pathLst>
          </a:custGeom>
          <a:solidFill>
            <a:srgbClr val="000000"/>
          </a:solidFill>
        </p:spPr>
        <p:txBody>
          <a:bodyPr wrap="square" lIns="0" tIns="0" rIns="0" bIns="0" rtlCol="0"/>
          <a:lstStyle/>
          <a:p>
            <a:endParaRPr/>
          </a:p>
        </p:txBody>
      </p:sp>
      <p:sp>
        <p:nvSpPr>
          <p:cNvPr id="15" name="object 15"/>
          <p:cNvSpPr/>
          <p:nvPr/>
        </p:nvSpPr>
        <p:spPr>
          <a:xfrm>
            <a:off x="5891784" y="3552444"/>
            <a:ext cx="2758440" cy="513587"/>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8342376" y="3552444"/>
            <a:ext cx="371855" cy="513587"/>
          </a:xfrm>
          <a:prstGeom prst="rect">
            <a:avLst/>
          </a:prstGeom>
          <a:blipFill>
            <a:blip r:embed="rId3" cstate="print"/>
            <a:stretch>
              <a:fillRect/>
            </a:stretch>
          </a:blipFill>
        </p:spPr>
        <p:txBody>
          <a:bodyPr wrap="square" lIns="0" tIns="0" rIns="0" bIns="0" rtlCol="0"/>
          <a:lstStyle/>
          <a:p>
            <a:endParaRPr/>
          </a:p>
        </p:txBody>
      </p:sp>
      <p:sp>
        <p:nvSpPr>
          <p:cNvPr id="17" name="object 17"/>
          <p:cNvSpPr txBox="1"/>
          <p:nvPr/>
        </p:nvSpPr>
        <p:spPr>
          <a:xfrm>
            <a:off x="6023609" y="3609213"/>
            <a:ext cx="247523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4.2 </a:t>
            </a:r>
            <a:r>
              <a:rPr sz="1800" b="1" dirty="0">
                <a:latin typeface="Arial"/>
                <a:cs typeface="Arial"/>
              </a:rPr>
              <a:t>Splitting </a:t>
            </a:r>
            <a:r>
              <a:rPr sz="1800" b="1" spc="-5" dirty="0">
                <a:latin typeface="Arial"/>
                <a:cs typeface="Arial"/>
              </a:rPr>
              <a:t>Bar</a:t>
            </a:r>
            <a:r>
              <a:rPr sz="1800" b="1" spc="-65" dirty="0">
                <a:latin typeface="Arial"/>
                <a:cs typeface="Arial"/>
              </a:rPr>
              <a:t> </a:t>
            </a:r>
            <a:r>
              <a:rPr sz="1800" b="1" spc="-5" dirty="0">
                <a:latin typeface="Arial"/>
                <a:cs typeface="Arial"/>
              </a:rPr>
              <a:t>(Fork)</a:t>
            </a:r>
            <a:endParaRPr sz="1800">
              <a:latin typeface="Arial"/>
              <a:cs typeface="Arial"/>
            </a:endParaRPr>
          </a:p>
        </p:txBody>
      </p:sp>
      <p:sp>
        <p:nvSpPr>
          <p:cNvPr id="18" name="object 18"/>
          <p:cNvSpPr/>
          <p:nvPr/>
        </p:nvSpPr>
        <p:spPr>
          <a:xfrm>
            <a:off x="6324600" y="2286000"/>
            <a:ext cx="0" cy="838200"/>
          </a:xfrm>
          <a:custGeom>
            <a:avLst/>
            <a:gdLst/>
            <a:ahLst/>
            <a:cxnLst/>
            <a:rect l="l" t="t" r="r" b="b"/>
            <a:pathLst>
              <a:path h="838200">
                <a:moveTo>
                  <a:pt x="0" y="0"/>
                </a:moveTo>
                <a:lnTo>
                  <a:pt x="0" y="838200"/>
                </a:lnTo>
              </a:path>
            </a:pathLst>
          </a:custGeom>
          <a:ln w="57150">
            <a:solidFill>
              <a:srgbClr val="000000"/>
            </a:solidFill>
          </a:ln>
        </p:spPr>
        <p:txBody>
          <a:bodyPr wrap="square" lIns="0" tIns="0" rIns="0" bIns="0" rtlCol="0"/>
          <a:lstStyle/>
          <a:p>
            <a:endParaRPr/>
          </a:p>
        </p:txBody>
      </p:sp>
      <p:sp>
        <p:nvSpPr>
          <p:cNvPr id="19" name="object 19"/>
          <p:cNvSpPr/>
          <p:nvPr/>
        </p:nvSpPr>
        <p:spPr>
          <a:xfrm>
            <a:off x="5486400" y="2687827"/>
            <a:ext cx="838200" cy="111125"/>
          </a:xfrm>
          <a:custGeom>
            <a:avLst/>
            <a:gdLst/>
            <a:ahLst/>
            <a:cxnLst/>
            <a:rect l="l" t="t" r="r" b="b"/>
            <a:pathLst>
              <a:path w="838200" h="111125">
                <a:moveTo>
                  <a:pt x="800426" y="55372"/>
                </a:moveTo>
                <a:lnTo>
                  <a:pt x="733805" y="94234"/>
                </a:lnTo>
                <a:lnTo>
                  <a:pt x="732282" y="100075"/>
                </a:lnTo>
                <a:lnTo>
                  <a:pt x="737615" y="109220"/>
                </a:lnTo>
                <a:lnTo>
                  <a:pt x="743330" y="110744"/>
                </a:lnTo>
                <a:lnTo>
                  <a:pt x="821880" y="64897"/>
                </a:lnTo>
                <a:lnTo>
                  <a:pt x="819276" y="64897"/>
                </a:lnTo>
                <a:lnTo>
                  <a:pt x="819276" y="63626"/>
                </a:lnTo>
                <a:lnTo>
                  <a:pt x="814577" y="63626"/>
                </a:lnTo>
                <a:lnTo>
                  <a:pt x="800426" y="55372"/>
                </a:lnTo>
                <a:close/>
              </a:path>
              <a:path w="838200" h="111125">
                <a:moveTo>
                  <a:pt x="784098" y="45847"/>
                </a:moveTo>
                <a:lnTo>
                  <a:pt x="0" y="45847"/>
                </a:lnTo>
                <a:lnTo>
                  <a:pt x="0" y="64897"/>
                </a:lnTo>
                <a:lnTo>
                  <a:pt x="784098" y="64897"/>
                </a:lnTo>
                <a:lnTo>
                  <a:pt x="800426" y="55372"/>
                </a:lnTo>
                <a:lnTo>
                  <a:pt x="784098" y="45847"/>
                </a:lnTo>
                <a:close/>
              </a:path>
              <a:path w="838200" h="111125">
                <a:moveTo>
                  <a:pt x="821881" y="45847"/>
                </a:moveTo>
                <a:lnTo>
                  <a:pt x="819276" y="45847"/>
                </a:lnTo>
                <a:lnTo>
                  <a:pt x="819276" y="64897"/>
                </a:lnTo>
                <a:lnTo>
                  <a:pt x="821880" y="64897"/>
                </a:lnTo>
                <a:lnTo>
                  <a:pt x="838200" y="55372"/>
                </a:lnTo>
                <a:lnTo>
                  <a:pt x="821881" y="45847"/>
                </a:lnTo>
                <a:close/>
              </a:path>
              <a:path w="838200" h="111125">
                <a:moveTo>
                  <a:pt x="814577" y="47117"/>
                </a:moveTo>
                <a:lnTo>
                  <a:pt x="800426" y="55372"/>
                </a:lnTo>
                <a:lnTo>
                  <a:pt x="814577" y="63626"/>
                </a:lnTo>
                <a:lnTo>
                  <a:pt x="814577" y="47117"/>
                </a:lnTo>
                <a:close/>
              </a:path>
              <a:path w="838200" h="111125">
                <a:moveTo>
                  <a:pt x="819276" y="47117"/>
                </a:moveTo>
                <a:lnTo>
                  <a:pt x="814577" y="47117"/>
                </a:lnTo>
                <a:lnTo>
                  <a:pt x="814577" y="63626"/>
                </a:lnTo>
                <a:lnTo>
                  <a:pt x="819276" y="63626"/>
                </a:lnTo>
                <a:lnTo>
                  <a:pt x="819276" y="47117"/>
                </a:lnTo>
                <a:close/>
              </a:path>
              <a:path w="838200" h="111125">
                <a:moveTo>
                  <a:pt x="743330" y="0"/>
                </a:moveTo>
                <a:lnTo>
                  <a:pt x="737615" y="1524"/>
                </a:lnTo>
                <a:lnTo>
                  <a:pt x="732282" y="10668"/>
                </a:lnTo>
                <a:lnTo>
                  <a:pt x="733805" y="16510"/>
                </a:lnTo>
                <a:lnTo>
                  <a:pt x="800426" y="55372"/>
                </a:lnTo>
                <a:lnTo>
                  <a:pt x="814577" y="47117"/>
                </a:lnTo>
                <a:lnTo>
                  <a:pt x="819276" y="47117"/>
                </a:lnTo>
                <a:lnTo>
                  <a:pt x="819276" y="45847"/>
                </a:lnTo>
                <a:lnTo>
                  <a:pt x="821881" y="45847"/>
                </a:lnTo>
                <a:lnTo>
                  <a:pt x="743330" y="0"/>
                </a:lnTo>
                <a:close/>
              </a:path>
            </a:pathLst>
          </a:custGeom>
          <a:solidFill>
            <a:srgbClr val="000000"/>
          </a:solidFill>
        </p:spPr>
        <p:txBody>
          <a:bodyPr wrap="square" lIns="0" tIns="0" rIns="0" bIns="0" rtlCol="0"/>
          <a:lstStyle/>
          <a:p>
            <a:endParaRPr/>
          </a:p>
        </p:txBody>
      </p:sp>
      <p:sp>
        <p:nvSpPr>
          <p:cNvPr id="20" name="object 20"/>
          <p:cNvSpPr/>
          <p:nvPr/>
        </p:nvSpPr>
        <p:spPr>
          <a:xfrm>
            <a:off x="6324600" y="2916427"/>
            <a:ext cx="838200" cy="111125"/>
          </a:xfrm>
          <a:custGeom>
            <a:avLst/>
            <a:gdLst/>
            <a:ahLst/>
            <a:cxnLst/>
            <a:rect l="l" t="t" r="r" b="b"/>
            <a:pathLst>
              <a:path w="838200" h="111125">
                <a:moveTo>
                  <a:pt x="800426" y="55372"/>
                </a:moveTo>
                <a:lnTo>
                  <a:pt x="733805" y="94234"/>
                </a:lnTo>
                <a:lnTo>
                  <a:pt x="732281" y="100075"/>
                </a:lnTo>
                <a:lnTo>
                  <a:pt x="737616" y="109220"/>
                </a:lnTo>
                <a:lnTo>
                  <a:pt x="743330" y="110744"/>
                </a:lnTo>
                <a:lnTo>
                  <a:pt x="821880" y="64897"/>
                </a:lnTo>
                <a:lnTo>
                  <a:pt x="819276" y="64897"/>
                </a:lnTo>
                <a:lnTo>
                  <a:pt x="819276" y="63626"/>
                </a:lnTo>
                <a:lnTo>
                  <a:pt x="814577" y="63626"/>
                </a:lnTo>
                <a:lnTo>
                  <a:pt x="800426" y="55372"/>
                </a:lnTo>
                <a:close/>
              </a:path>
              <a:path w="838200" h="111125">
                <a:moveTo>
                  <a:pt x="784098" y="45847"/>
                </a:moveTo>
                <a:lnTo>
                  <a:pt x="0" y="45847"/>
                </a:lnTo>
                <a:lnTo>
                  <a:pt x="0" y="64897"/>
                </a:lnTo>
                <a:lnTo>
                  <a:pt x="784098" y="64897"/>
                </a:lnTo>
                <a:lnTo>
                  <a:pt x="800426" y="55372"/>
                </a:lnTo>
                <a:lnTo>
                  <a:pt x="784098" y="45847"/>
                </a:lnTo>
                <a:close/>
              </a:path>
              <a:path w="838200" h="111125">
                <a:moveTo>
                  <a:pt x="821881" y="45847"/>
                </a:moveTo>
                <a:lnTo>
                  <a:pt x="819276" y="45847"/>
                </a:lnTo>
                <a:lnTo>
                  <a:pt x="819276" y="64897"/>
                </a:lnTo>
                <a:lnTo>
                  <a:pt x="821880" y="64897"/>
                </a:lnTo>
                <a:lnTo>
                  <a:pt x="838200" y="55372"/>
                </a:lnTo>
                <a:lnTo>
                  <a:pt x="821881" y="45847"/>
                </a:lnTo>
                <a:close/>
              </a:path>
              <a:path w="838200" h="111125">
                <a:moveTo>
                  <a:pt x="814577" y="47117"/>
                </a:moveTo>
                <a:lnTo>
                  <a:pt x="800426" y="55372"/>
                </a:lnTo>
                <a:lnTo>
                  <a:pt x="814577" y="63626"/>
                </a:lnTo>
                <a:lnTo>
                  <a:pt x="814577" y="47117"/>
                </a:lnTo>
                <a:close/>
              </a:path>
              <a:path w="838200" h="111125">
                <a:moveTo>
                  <a:pt x="819276" y="47117"/>
                </a:moveTo>
                <a:lnTo>
                  <a:pt x="814577" y="47117"/>
                </a:lnTo>
                <a:lnTo>
                  <a:pt x="814577" y="63626"/>
                </a:lnTo>
                <a:lnTo>
                  <a:pt x="819276" y="63626"/>
                </a:lnTo>
                <a:lnTo>
                  <a:pt x="819276" y="47117"/>
                </a:lnTo>
                <a:close/>
              </a:path>
              <a:path w="838200" h="111125">
                <a:moveTo>
                  <a:pt x="743330" y="0"/>
                </a:moveTo>
                <a:lnTo>
                  <a:pt x="737616" y="1524"/>
                </a:lnTo>
                <a:lnTo>
                  <a:pt x="732281" y="10668"/>
                </a:lnTo>
                <a:lnTo>
                  <a:pt x="733805" y="16510"/>
                </a:lnTo>
                <a:lnTo>
                  <a:pt x="800426" y="55372"/>
                </a:lnTo>
                <a:lnTo>
                  <a:pt x="814577" y="47117"/>
                </a:lnTo>
                <a:lnTo>
                  <a:pt x="819276" y="47117"/>
                </a:lnTo>
                <a:lnTo>
                  <a:pt x="819276" y="45847"/>
                </a:lnTo>
                <a:lnTo>
                  <a:pt x="821881" y="45847"/>
                </a:lnTo>
                <a:lnTo>
                  <a:pt x="743330" y="0"/>
                </a:lnTo>
                <a:close/>
              </a:path>
            </a:pathLst>
          </a:custGeom>
          <a:solidFill>
            <a:srgbClr val="000000"/>
          </a:solidFill>
        </p:spPr>
        <p:txBody>
          <a:bodyPr wrap="square" lIns="0" tIns="0" rIns="0" bIns="0" rtlCol="0"/>
          <a:lstStyle/>
          <a:p>
            <a:endParaRPr/>
          </a:p>
        </p:txBody>
      </p:sp>
      <p:sp>
        <p:nvSpPr>
          <p:cNvPr id="21" name="object 21"/>
          <p:cNvSpPr/>
          <p:nvPr/>
        </p:nvSpPr>
        <p:spPr>
          <a:xfrm>
            <a:off x="6324600" y="2459227"/>
            <a:ext cx="838200" cy="111125"/>
          </a:xfrm>
          <a:custGeom>
            <a:avLst/>
            <a:gdLst/>
            <a:ahLst/>
            <a:cxnLst/>
            <a:rect l="l" t="t" r="r" b="b"/>
            <a:pathLst>
              <a:path w="838200" h="111125">
                <a:moveTo>
                  <a:pt x="800426" y="55372"/>
                </a:moveTo>
                <a:lnTo>
                  <a:pt x="733805" y="94234"/>
                </a:lnTo>
                <a:lnTo>
                  <a:pt x="732281" y="100075"/>
                </a:lnTo>
                <a:lnTo>
                  <a:pt x="737616" y="109220"/>
                </a:lnTo>
                <a:lnTo>
                  <a:pt x="743330" y="110744"/>
                </a:lnTo>
                <a:lnTo>
                  <a:pt x="821880" y="64897"/>
                </a:lnTo>
                <a:lnTo>
                  <a:pt x="819276" y="64897"/>
                </a:lnTo>
                <a:lnTo>
                  <a:pt x="819276" y="63626"/>
                </a:lnTo>
                <a:lnTo>
                  <a:pt x="814577" y="63626"/>
                </a:lnTo>
                <a:lnTo>
                  <a:pt x="800426" y="55372"/>
                </a:lnTo>
                <a:close/>
              </a:path>
              <a:path w="838200" h="111125">
                <a:moveTo>
                  <a:pt x="784098" y="45847"/>
                </a:moveTo>
                <a:lnTo>
                  <a:pt x="0" y="45847"/>
                </a:lnTo>
                <a:lnTo>
                  <a:pt x="0" y="64897"/>
                </a:lnTo>
                <a:lnTo>
                  <a:pt x="784098" y="64897"/>
                </a:lnTo>
                <a:lnTo>
                  <a:pt x="800426" y="55372"/>
                </a:lnTo>
                <a:lnTo>
                  <a:pt x="784098" y="45847"/>
                </a:lnTo>
                <a:close/>
              </a:path>
              <a:path w="838200" h="111125">
                <a:moveTo>
                  <a:pt x="821881" y="45847"/>
                </a:moveTo>
                <a:lnTo>
                  <a:pt x="819276" y="45847"/>
                </a:lnTo>
                <a:lnTo>
                  <a:pt x="819276" y="64897"/>
                </a:lnTo>
                <a:lnTo>
                  <a:pt x="821880" y="64897"/>
                </a:lnTo>
                <a:lnTo>
                  <a:pt x="838200" y="55372"/>
                </a:lnTo>
                <a:lnTo>
                  <a:pt x="821881" y="45847"/>
                </a:lnTo>
                <a:close/>
              </a:path>
              <a:path w="838200" h="111125">
                <a:moveTo>
                  <a:pt x="814577" y="47117"/>
                </a:moveTo>
                <a:lnTo>
                  <a:pt x="800426" y="55372"/>
                </a:lnTo>
                <a:lnTo>
                  <a:pt x="814577" y="63626"/>
                </a:lnTo>
                <a:lnTo>
                  <a:pt x="814577" y="47117"/>
                </a:lnTo>
                <a:close/>
              </a:path>
              <a:path w="838200" h="111125">
                <a:moveTo>
                  <a:pt x="819276" y="47117"/>
                </a:moveTo>
                <a:lnTo>
                  <a:pt x="814577" y="47117"/>
                </a:lnTo>
                <a:lnTo>
                  <a:pt x="814577" y="63626"/>
                </a:lnTo>
                <a:lnTo>
                  <a:pt x="819276" y="63626"/>
                </a:lnTo>
                <a:lnTo>
                  <a:pt x="819276" y="47117"/>
                </a:lnTo>
                <a:close/>
              </a:path>
              <a:path w="838200" h="111125">
                <a:moveTo>
                  <a:pt x="743330" y="0"/>
                </a:moveTo>
                <a:lnTo>
                  <a:pt x="737616" y="1524"/>
                </a:lnTo>
                <a:lnTo>
                  <a:pt x="732281" y="10668"/>
                </a:lnTo>
                <a:lnTo>
                  <a:pt x="733805" y="16510"/>
                </a:lnTo>
                <a:lnTo>
                  <a:pt x="800426" y="55372"/>
                </a:lnTo>
                <a:lnTo>
                  <a:pt x="814577" y="47117"/>
                </a:lnTo>
                <a:lnTo>
                  <a:pt x="819276" y="47117"/>
                </a:lnTo>
                <a:lnTo>
                  <a:pt x="819276" y="45847"/>
                </a:lnTo>
                <a:lnTo>
                  <a:pt x="821881" y="45847"/>
                </a:lnTo>
                <a:lnTo>
                  <a:pt x="743330" y="0"/>
                </a:lnTo>
                <a:close/>
              </a:path>
            </a:pathLst>
          </a:custGeom>
          <a:solidFill>
            <a:srgbClr val="000000"/>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327101"/>
            <a:ext cx="3103880" cy="788670"/>
          </a:xfrm>
          <a:prstGeom prst="rect">
            <a:avLst/>
          </a:prstGeom>
        </p:spPr>
        <p:txBody>
          <a:bodyPr vert="horz" wrap="square" lIns="0" tIns="13335" rIns="0" bIns="0" rtlCol="0">
            <a:spAutoFit/>
          </a:bodyPr>
          <a:lstStyle/>
          <a:p>
            <a:pPr marL="12700">
              <a:lnSpc>
                <a:spcPct val="100000"/>
              </a:lnSpc>
              <a:spcBef>
                <a:spcPts val="105"/>
              </a:spcBef>
            </a:pPr>
            <a:r>
              <a:rPr sz="5000" spc="-90" dirty="0"/>
              <a:t>Notation </a:t>
            </a:r>
            <a:r>
              <a:rPr sz="5000" spc="-135" dirty="0"/>
              <a:t>-</a:t>
            </a:r>
            <a:r>
              <a:rPr sz="5000" spc="-535" dirty="0"/>
              <a:t> </a:t>
            </a:r>
            <a:r>
              <a:rPr lang="en-US" sz="5000" spc="-245" dirty="0"/>
              <a:t>5</a:t>
            </a:r>
            <a:endParaRPr sz="5000" dirty="0"/>
          </a:p>
        </p:txBody>
      </p:sp>
      <p:sp>
        <p:nvSpPr>
          <p:cNvPr id="8" name="object 8"/>
          <p:cNvSpPr/>
          <p:nvPr/>
        </p:nvSpPr>
        <p:spPr>
          <a:xfrm>
            <a:off x="4046220" y="5190744"/>
            <a:ext cx="2819400" cy="51358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7771" y="5190744"/>
            <a:ext cx="371855" cy="513588"/>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4178300" y="5247894"/>
            <a:ext cx="25374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5. Start &amp; </a:t>
            </a:r>
            <a:r>
              <a:rPr sz="1800" b="1" dirty="0">
                <a:latin typeface="Arial"/>
                <a:cs typeface="Arial"/>
              </a:rPr>
              <a:t>Stop</a:t>
            </a:r>
            <a:r>
              <a:rPr sz="1800" b="1" spc="-45" dirty="0">
                <a:latin typeface="Arial"/>
                <a:cs typeface="Arial"/>
              </a:rPr>
              <a:t> </a:t>
            </a:r>
            <a:r>
              <a:rPr sz="1800" b="1" spc="-5" dirty="0">
                <a:latin typeface="Arial"/>
                <a:cs typeface="Arial"/>
              </a:rPr>
              <a:t>Markers</a:t>
            </a:r>
            <a:endParaRPr sz="1800">
              <a:latin typeface="Arial"/>
              <a:cs typeface="Arial"/>
            </a:endParaRPr>
          </a:p>
        </p:txBody>
      </p:sp>
      <p:sp>
        <p:nvSpPr>
          <p:cNvPr id="11" name="object 11"/>
          <p:cNvSpPr/>
          <p:nvPr/>
        </p:nvSpPr>
        <p:spPr>
          <a:xfrm>
            <a:off x="2514600" y="2819400"/>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000000"/>
          </a:solidFill>
        </p:spPr>
        <p:txBody>
          <a:bodyPr wrap="square" lIns="0" tIns="0" rIns="0" bIns="0" rtlCol="0"/>
          <a:lstStyle/>
          <a:p>
            <a:endParaRPr/>
          </a:p>
        </p:txBody>
      </p:sp>
      <p:sp>
        <p:nvSpPr>
          <p:cNvPr id="12" name="object 12"/>
          <p:cNvSpPr/>
          <p:nvPr/>
        </p:nvSpPr>
        <p:spPr>
          <a:xfrm>
            <a:off x="2514600" y="2819400"/>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9525">
            <a:solidFill>
              <a:srgbClr val="000000"/>
            </a:solidFill>
          </a:ln>
        </p:spPr>
        <p:txBody>
          <a:bodyPr wrap="square" lIns="0" tIns="0" rIns="0" bIns="0" rtlCol="0"/>
          <a:lstStyle/>
          <a:p>
            <a:endParaRPr/>
          </a:p>
        </p:txBody>
      </p:sp>
      <p:sp>
        <p:nvSpPr>
          <p:cNvPr id="13" name="object 13"/>
          <p:cNvSpPr/>
          <p:nvPr/>
        </p:nvSpPr>
        <p:spPr>
          <a:xfrm>
            <a:off x="6248400" y="2743200"/>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FFFF"/>
          </a:solidFill>
        </p:spPr>
        <p:txBody>
          <a:bodyPr wrap="square" lIns="0" tIns="0" rIns="0" bIns="0" rtlCol="0"/>
          <a:lstStyle/>
          <a:p>
            <a:endParaRPr/>
          </a:p>
        </p:txBody>
      </p:sp>
      <p:sp>
        <p:nvSpPr>
          <p:cNvPr id="14" name="object 14"/>
          <p:cNvSpPr/>
          <p:nvPr/>
        </p:nvSpPr>
        <p:spPr>
          <a:xfrm>
            <a:off x="6248400" y="2743200"/>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9525">
            <a:solidFill>
              <a:srgbClr val="000000"/>
            </a:solidFill>
          </a:ln>
        </p:spPr>
        <p:txBody>
          <a:bodyPr wrap="square" lIns="0" tIns="0" rIns="0" bIns="0" rtlCol="0"/>
          <a:lstStyle/>
          <a:p>
            <a:endParaRPr/>
          </a:p>
        </p:txBody>
      </p:sp>
      <p:sp>
        <p:nvSpPr>
          <p:cNvPr id="15" name="object 15"/>
          <p:cNvSpPr/>
          <p:nvPr/>
        </p:nvSpPr>
        <p:spPr>
          <a:xfrm>
            <a:off x="6324600" y="28194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0000"/>
          </a:solidFill>
        </p:spPr>
        <p:txBody>
          <a:bodyPr wrap="square" lIns="0" tIns="0" rIns="0" bIns="0" rtlCol="0"/>
          <a:lstStyle/>
          <a:p>
            <a:endParaRPr/>
          </a:p>
        </p:txBody>
      </p:sp>
      <p:sp>
        <p:nvSpPr>
          <p:cNvPr id="16" name="object 16"/>
          <p:cNvSpPr/>
          <p:nvPr/>
        </p:nvSpPr>
        <p:spPr>
          <a:xfrm>
            <a:off x="6324600" y="28194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17" name="object 17"/>
          <p:cNvSpPr/>
          <p:nvPr/>
        </p:nvSpPr>
        <p:spPr>
          <a:xfrm>
            <a:off x="2005583" y="3781044"/>
            <a:ext cx="1638299" cy="51358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3336035" y="3781044"/>
            <a:ext cx="371856" cy="513588"/>
          </a:xfrm>
          <a:prstGeom prst="rect">
            <a:avLst/>
          </a:prstGeom>
          <a:blipFill>
            <a:blip r:embed="rId3" cstate="print"/>
            <a:stretch>
              <a:fillRect/>
            </a:stretch>
          </a:blipFill>
        </p:spPr>
        <p:txBody>
          <a:bodyPr wrap="square" lIns="0" tIns="0" rIns="0" bIns="0" rtlCol="0"/>
          <a:lstStyle/>
          <a:p>
            <a:endParaRPr/>
          </a:p>
        </p:txBody>
      </p:sp>
      <p:sp>
        <p:nvSpPr>
          <p:cNvPr id="19" name="object 19"/>
          <p:cNvSpPr txBox="1"/>
          <p:nvPr/>
        </p:nvSpPr>
        <p:spPr>
          <a:xfrm>
            <a:off x="2136394" y="3837813"/>
            <a:ext cx="135699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Start</a:t>
            </a:r>
            <a:r>
              <a:rPr sz="1800" b="1" spc="-60" dirty="0">
                <a:latin typeface="Arial"/>
                <a:cs typeface="Arial"/>
              </a:rPr>
              <a:t> </a:t>
            </a:r>
            <a:r>
              <a:rPr sz="1800" b="1" spc="-5" dirty="0">
                <a:latin typeface="Arial"/>
                <a:cs typeface="Arial"/>
              </a:rPr>
              <a:t>Marker</a:t>
            </a:r>
            <a:endParaRPr sz="1800">
              <a:latin typeface="Arial"/>
              <a:cs typeface="Arial"/>
            </a:endParaRPr>
          </a:p>
        </p:txBody>
      </p:sp>
      <p:sp>
        <p:nvSpPr>
          <p:cNvPr id="20" name="object 20"/>
          <p:cNvSpPr/>
          <p:nvPr/>
        </p:nvSpPr>
        <p:spPr>
          <a:xfrm>
            <a:off x="5891784" y="3704844"/>
            <a:ext cx="1626108" cy="513588"/>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7210043" y="3704844"/>
            <a:ext cx="371855" cy="513588"/>
          </a:xfrm>
          <a:prstGeom prst="rect">
            <a:avLst/>
          </a:prstGeom>
          <a:blipFill>
            <a:blip r:embed="rId3" cstate="print"/>
            <a:stretch>
              <a:fillRect/>
            </a:stretch>
          </a:blipFill>
        </p:spPr>
        <p:txBody>
          <a:bodyPr wrap="square" lIns="0" tIns="0" rIns="0" bIns="0" rtlCol="0"/>
          <a:lstStyle/>
          <a:p>
            <a:endParaRPr/>
          </a:p>
        </p:txBody>
      </p:sp>
      <p:sp>
        <p:nvSpPr>
          <p:cNvPr id="22" name="object 22"/>
          <p:cNvSpPr txBox="1"/>
          <p:nvPr/>
        </p:nvSpPr>
        <p:spPr>
          <a:xfrm>
            <a:off x="6023609" y="3761613"/>
            <a:ext cx="13442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Stop</a:t>
            </a:r>
            <a:r>
              <a:rPr sz="1800" b="1" spc="-80" dirty="0">
                <a:latin typeface="Arial"/>
                <a:cs typeface="Arial"/>
              </a:rPr>
              <a:t> </a:t>
            </a:r>
            <a:r>
              <a:rPr sz="1800" b="1" spc="-5" dirty="0">
                <a:latin typeface="Arial"/>
                <a:cs typeface="Arial"/>
              </a:rPr>
              <a:t>Marker</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3417</TotalTime>
  <Words>2491</Words>
  <Application>Microsoft Office PowerPoint</Application>
  <PresentationFormat>On-screen Show (4:3)</PresentationFormat>
  <Paragraphs>289</Paragraphs>
  <Slides>73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Algerian</vt:lpstr>
      <vt:lpstr>-apple-system</vt:lpstr>
      <vt:lpstr>Arial</vt:lpstr>
      <vt:lpstr>Calibri</vt:lpstr>
      <vt:lpstr>Calibri Light</vt:lpstr>
      <vt:lpstr>Georgia</vt:lpstr>
      <vt:lpstr>Times New Roman</vt:lpstr>
      <vt:lpstr>Office Theme</vt:lpstr>
      <vt:lpstr>PowerPoint Presentation</vt:lpstr>
      <vt:lpstr>Objectives:</vt:lpstr>
      <vt:lpstr>A Quick Recall…</vt:lpstr>
      <vt:lpstr>What is an Activity Diagram?</vt:lpstr>
      <vt:lpstr>DFD using Activity Diagram</vt:lpstr>
      <vt:lpstr>Notation 1 and 2</vt:lpstr>
      <vt:lpstr>Notation - 3</vt:lpstr>
      <vt:lpstr>Notation - 4</vt:lpstr>
      <vt:lpstr>Notation - 5</vt:lpstr>
      <vt:lpstr>Notation-6  </vt:lpstr>
      <vt:lpstr>PowerPoint Presentation</vt:lpstr>
      <vt:lpstr>Activity Diagrams (1)</vt:lpstr>
      <vt:lpstr>Activity Diagrams (2)</vt:lpstr>
      <vt:lpstr>Action States and Activity States</vt:lpstr>
      <vt:lpstr>Transitions (1)</vt:lpstr>
      <vt:lpstr>convert use case diagram to activity diagram</vt:lpstr>
      <vt:lpstr>Activity diagram for ATM  Verify  </vt:lpstr>
      <vt:lpstr>Activity Diagram: Example (1)</vt:lpstr>
      <vt:lpstr>Branching (1)</vt:lpstr>
      <vt:lpstr>Branching (2)</vt:lpstr>
      <vt:lpstr>Decision input behavior</vt:lpstr>
      <vt:lpstr>Class Activity:</vt:lpstr>
      <vt:lpstr>Activity Diagram: Example (2)</vt:lpstr>
      <vt:lpstr>Forking and Joining</vt:lpstr>
      <vt:lpstr>Fork</vt:lpstr>
      <vt:lpstr>Join</vt:lpstr>
      <vt:lpstr>Parallel Activities: Forking and Joining</vt:lpstr>
      <vt:lpstr>Merge</vt:lpstr>
      <vt:lpstr>PowerPoint Presentation</vt:lpstr>
      <vt:lpstr>PowerPoint Presentation</vt:lpstr>
      <vt:lpstr>PowerPoint Presentation</vt:lpstr>
      <vt:lpstr>PowerPoint Presentation</vt:lpstr>
      <vt:lpstr>How to show that an activity is expanded in another activity diagram?</vt:lpstr>
      <vt:lpstr>Basic Components in an Activity Diagram</vt:lpstr>
      <vt:lpstr>PowerPoint Presentation</vt:lpstr>
      <vt:lpstr>PowerPoint Presentation</vt:lpstr>
      <vt:lpstr>PowerPoint Presentation</vt:lpstr>
      <vt:lpstr>Swimlanes</vt:lpstr>
      <vt:lpstr>Swimlanes</vt:lpstr>
      <vt:lpstr>Some more features in  Activity Diagrams</vt:lpstr>
      <vt:lpstr>Object and Object Flow</vt:lpstr>
      <vt:lpstr>Input and Output Pin</vt:lpstr>
      <vt:lpstr>Passing Objects Between Actions</vt:lpstr>
      <vt:lpstr>Data Store</vt:lpstr>
      <vt:lpstr>Expansion Region:  </vt:lpstr>
      <vt:lpstr>Expansion Region</vt:lpstr>
      <vt:lpstr>Interaction Types:</vt:lpstr>
      <vt:lpstr>Iterative:</vt:lpstr>
      <vt:lpstr>PowerPoint Presentation</vt:lpstr>
      <vt:lpstr>Expansion Region:   Application-processing:</vt:lpstr>
      <vt:lpstr>PowerPoint Presentation</vt:lpstr>
      <vt:lpstr>Continue..</vt:lpstr>
      <vt:lpstr>signals</vt:lpstr>
      <vt:lpstr>Interacting with External Participants</vt:lpstr>
      <vt:lpstr>PowerPoint Presentation</vt:lpstr>
      <vt:lpstr>PowerPoint Presentation</vt:lpstr>
      <vt:lpstr>Time Event</vt:lpstr>
      <vt:lpstr>Time Events  A time event models a wait  period:</vt:lpstr>
      <vt:lpstr>PowerPoint Presentation</vt:lpstr>
      <vt:lpstr>Interrupting an Activity</vt:lpstr>
      <vt:lpstr>Interruptible Activity Region</vt:lpstr>
      <vt:lpstr>PowerPoint Presentation</vt:lpstr>
      <vt:lpstr>Interruptible Activity Region</vt:lpstr>
      <vt:lpstr>Example:  </vt:lpstr>
      <vt:lpstr>Interrupting an Activity</vt:lpstr>
      <vt:lpstr>Exception Handling</vt:lpstr>
      <vt:lpstr>PowerPoint Presentation</vt:lpstr>
      <vt:lpstr>PowerPoint Presentation</vt:lpstr>
      <vt:lpstr>Ending a Flow</vt:lpstr>
      <vt:lpstr>Conditional Statements</vt:lpstr>
      <vt:lpstr>Conditional Statements</vt:lpstr>
      <vt:lpstr>Loops</vt:lpstr>
      <vt:lpstr>Loops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Nida Munawar</cp:lastModifiedBy>
  <cp:revision>98</cp:revision>
  <dcterms:created xsi:type="dcterms:W3CDTF">2018-08-01T10:05:58Z</dcterms:created>
  <dcterms:modified xsi:type="dcterms:W3CDTF">2022-10-12T06:32:23Z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2017-02-16T00:00:00Z</vt:filetime>
  </property>
  <property fmtid="{D5CDD505-2E9C-101B-9397-08002B2CF9AE}" pid="3" name="Creator">
    <vt:lpwstr>Microsoft® PowerPoint® 2010</vt:lpwstr>
  </property>
  <property fmtid="{D5CDD505-2E9C-101B-9397-08002B2CF9AE}" pid="4" name="LastSaved">
    <vt:filetime>2018-08-01T00:00:00Z</vt:filetime>
  </property>
</Properties>
</file>