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70" r:id="rId5"/>
    <p:sldId id="272" r:id="rId6"/>
    <p:sldId id="273" r:id="rId7"/>
    <p:sldId id="265" r:id="rId8"/>
    <p:sldId id="266" r:id="rId9"/>
    <p:sldId id="267" r:id="rId10"/>
    <p:sldId id="264" r:id="rId11"/>
    <p:sldId id="268" r:id="rId12"/>
    <p:sldId id="271"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993" autoAdjust="0"/>
  </p:normalViewPr>
  <p:slideViewPr>
    <p:cSldViewPr snapToGrid="0">
      <p:cViewPr varScale="1">
        <p:scale>
          <a:sx n="86" d="100"/>
          <a:sy n="86" d="100"/>
        </p:scale>
        <p:origin x="9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8944A-B87D-4C57-BFFA-F355EC0952E9}"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757F-3672-44CF-841C-5410BEF93F47}" type="slidenum">
              <a:rPr lang="en-US" smtClean="0"/>
              <a:t>‹#›</a:t>
            </a:fld>
            <a:endParaRPr lang="en-US"/>
          </a:p>
        </p:txBody>
      </p:sp>
    </p:spTree>
    <p:extLst>
      <p:ext uri="{BB962C8B-B14F-4D97-AF65-F5344CB8AC3E}">
        <p14:creationId xmlns:p14="http://schemas.microsoft.com/office/powerpoint/2010/main" val="993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F757F-3672-44CF-841C-5410BEF93F47}" type="slidenum">
              <a:rPr lang="en-US" smtClean="0"/>
              <a:t>2</a:t>
            </a:fld>
            <a:endParaRPr lang="en-US"/>
          </a:p>
        </p:txBody>
      </p:sp>
    </p:spTree>
    <p:extLst>
      <p:ext uri="{BB962C8B-B14F-4D97-AF65-F5344CB8AC3E}">
        <p14:creationId xmlns:p14="http://schemas.microsoft.com/office/powerpoint/2010/main" val="103148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F757F-3672-44CF-841C-5410BEF93F47}" type="slidenum">
              <a:rPr lang="en-US" smtClean="0"/>
              <a:t>10</a:t>
            </a:fld>
            <a:endParaRPr lang="en-US"/>
          </a:p>
        </p:txBody>
      </p:sp>
    </p:spTree>
    <p:extLst>
      <p:ext uri="{BB962C8B-B14F-4D97-AF65-F5344CB8AC3E}">
        <p14:creationId xmlns:p14="http://schemas.microsoft.com/office/powerpoint/2010/main" val="169734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F757F-3672-44CF-841C-5410BEF93F47}" type="slidenum">
              <a:rPr lang="en-US" smtClean="0"/>
              <a:t>11</a:t>
            </a:fld>
            <a:endParaRPr lang="en-US"/>
          </a:p>
        </p:txBody>
      </p:sp>
    </p:spTree>
    <p:extLst>
      <p:ext uri="{BB962C8B-B14F-4D97-AF65-F5344CB8AC3E}">
        <p14:creationId xmlns:p14="http://schemas.microsoft.com/office/powerpoint/2010/main" val="231689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F757F-3672-44CF-841C-5410BEF93F47}" type="slidenum">
              <a:rPr lang="en-US" smtClean="0"/>
              <a:t>12</a:t>
            </a:fld>
            <a:endParaRPr lang="en-US"/>
          </a:p>
        </p:txBody>
      </p:sp>
    </p:spTree>
    <p:extLst>
      <p:ext uri="{BB962C8B-B14F-4D97-AF65-F5344CB8AC3E}">
        <p14:creationId xmlns:p14="http://schemas.microsoft.com/office/powerpoint/2010/main" val="167826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F757F-3672-44CF-841C-5410BEF93F47}" type="slidenum">
              <a:rPr lang="en-US" smtClean="0"/>
              <a:t>13</a:t>
            </a:fld>
            <a:endParaRPr lang="en-US"/>
          </a:p>
        </p:txBody>
      </p:sp>
    </p:spTree>
    <p:extLst>
      <p:ext uri="{BB962C8B-B14F-4D97-AF65-F5344CB8AC3E}">
        <p14:creationId xmlns:p14="http://schemas.microsoft.com/office/powerpoint/2010/main" val="88470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57CC7-EEB3-4501-A04C-962EF7AB0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39CC109-069C-482D-844C-4A05355F9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8F7C26-B761-493D-867E-7BD64D3DF18B}"/>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2FB67593-7C52-4293-BB9C-5515CCA80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F410F7-8EAF-4949-913A-C6CFAF96EE56}"/>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4012420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39640-30D6-4B26-A94E-25343737FA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BA326E7-07BD-4F73-9974-2EAC2D51F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F6D998-B777-42F5-AAF9-FBD2D02E7580}"/>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6623BD92-CE5A-4E3E-B73E-002A043DA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22EFEB-9F9B-4BDC-8C8D-FAFDF08841E7}"/>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62769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F2D16F4-BCF4-43C1-AC73-7FC4F60F8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9B11384-159D-426B-928B-A1AF43A77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59DFE9-DA58-4D23-AE7B-4C0F1FCB6519}"/>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78646644-AF2B-4C19-A194-4A22B374D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591F1F-359D-473E-AD56-087417044A81}"/>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15459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6899C-BA9E-4477-BFFB-22A85DD7F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9FA60E8-367F-4584-B141-23417376C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C69DB9-3DCC-4618-B7BB-08EEF11A3E59}"/>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E6B409AA-946C-44D8-88F4-47CF65B19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762DA5-B8F3-460C-B73A-8F5801734FA6}"/>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10446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06854-B715-4212-87C7-1BB9B2AC2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B0C13C5-1472-407D-B801-CF91A1F68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53CA32F-C0A7-4CA5-8728-C1AA30BFD101}"/>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C94255F6-9FB7-49D7-B08B-A721045F3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B62E70-0FC7-42CD-B76A-1F592DA9AA7B}"/>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125254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7A5E5-1A9E-4D23-BC46-3AEF8E26B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80A4C69-3A16-4EDD-AC8F-905E84448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8577A53-9AFB-4BC1-9E17-6ABA8FD1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3DFCCB-9F66-4827-BA94-D51C5BD0BF77}"/>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6" name="Footer Placeholder 5">
            <a:extLst>
              <a:ext uri="{FF2B5EF4-FFF2-40B4-BE49-F238E27FC236}">
                <a16:creationId xmlns:a16="http://schemas.microsoft.com/office/drawing/2014/main" xmlns="" id="{06A7D97D-9813-40BE-9569-C487D1E57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9E21B85-0CCF-4478-83E7-B255CB0869B8}"/>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238643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01873-39B8-4E12-84CB-C3CF35089D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1BAB1FE-7C72-43E1-806C-22D12DBA8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F3D3E51-02E0-44E9-AE7F-6B592CF2C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F4BA799-BC34-405E-B825-B0E802C5C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A16AB8C-6B8D-4BF3-B7B6-5497B1647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3914BC3-3DC7-4008-A246-993D4D84347A}"/>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8" name="Footer Placeholder 7">
            <a:extLst>
              <a:ext uri="{FF2B5EF4-FFF2-40B4-BE49-F238E27FC236}">
                <a16:creationId xmlns:a16="http://schemas.microsoft.com/office/drawing/2014/main" xmlns="" id="{D7271E76-0963-485B-AA8D-17A1EC4523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0D9BFDC-4296-498E-94D5-33B8E36D7177}"/>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198235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FEB17-ACAC-431D-8987-70C5A0059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306FE83-16A2-4215-BF3F-4106EB188923}"/>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4" name="Footer Placeholder 3">
            <a:extLst>
              <a:ext uri="{FF2B5EF4-FFF2-40B4-BE49-F238E27FC236}">
                <a16:creationId xmlns:a16="http://schemas.microsoft.com/office/drawing/2014/main" xmlns="" id="{0128345F-8052-4436-8413-7B8DCC07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32E858-C1E5-4722-9489-657188CB7A4F}"/>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348383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62F7B9E-265F-4B41-870A-FB0AD1CAD115}"/>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3" name="Footer Placeholder 2">
            <a:extLst>
              <a:ext uri="{FF2B5EF4-FFF2-40B4-BE49-F238E27FC236}">
                <a16:creationId xmlns:a16="http://schemas.microsoft.com/office/drawing/2014/main" xmlns="" id="{2266B87A-760D-4C32-AC50-AADD3CB0D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732C93F-3DBC-45AD-AD66-FB2378B1F777}"/>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120444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B6BF5-447E-4752-A74D-90A57B102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65EE514-1300-44C2-8790-C941761E4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BF630CC-DDE3-4626-B2D3-D43F48EB1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F010B5-09CA-42C5-950D-6BC0C6D04A61}"/>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6" name="Footer Placeholder 5">
            <a:extLst>
              <a:ext uri="{FF2B5EF4-FFF2-40B4-BE49-F238E27FC236}">
                <a16:creationId xmlns:a16="http://schemas.microsoft.com/office/drawing/2014/main" xmlns="" id="{1C4A8E50-B135-4A24-AD69-F9D690FCF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90F75A0-9AA9-42EF-B77D-C2661E6114FB}"/>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393792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2DF18-11FB-4688-A3CC-6AC5847E8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8BB2CB9-71F7-4C9D-856B-7217BCD81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3851454-7F8F-4F36-AFEC-430213959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9C9E251-9C55-4783-A037-20D6E654E29A}"/>
              </a:ext>
            </a:extLst>
          </p:cNvPr>
          <p:cNvSpPr>
            <a:spLocks noGrp="1"/>
          </p:cNvSpPr>
          <p:nvPr>
            <p:ph type="dt" sz="half" idx="10"/>
          </p:nvPr>
        </p:nvSpPr>
        <p:spPr/>
        <p:txBody>
          <a:bodyPr/>
          <a:lstStyle/>
          <a:p>
            <a:fld id="{35327F8F-191B-47A1-A695-C0A3668B6F0A}" type="datetimeFigureOut">
              <a:rPr lang="en-US" smtClean="0"/>
              <a:t>8/22/2022</a:t>
            </a:fld>
            <a:endParaRPr lang="en-US"/>
          </a:p>
        </p:txBody>
      </p:sp>
      <p:sp>
        <p:nvSpPr>
          <p:cNvPr id="6" name="Footer Placeholder 5">
            <a:extLst>
              <a:ext uri="{FF2B5EF4-FFF2-40B4-BE49-F238E27FC236}">
                <a16:creationId xmlns:a16="http://schemas.microsoft.com/office/drawing/2014/main" xmlns="" id="{926E7F51-8B81-4C8B-B96F-6778DDEA0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FD9F441-0CAA-40FA-BBF2-B75A2FEEF9D1}"/>
              </a:ext>
            </a:extLst>
          </p:cNvPr>
          <p:cNvSpPr>
            <a:spLocks noGrp="1"/>
          </p:cNvSpPr>
          <p:nvPr>
            <p:ph type="sldNum" sz="quarter" idx="12"/>
          </p:nvPr>
        </p:nvSpPr>
        <p:spPr/>
        <p:txBody>
          <a:bodyPr/>
          <a:lstStyle/>
          <a:p>
            <a:fld id="{9A6522A9-AA20-477E-B4EC-E25CB8C2122E}" type="slidenum">
              <a:rPr lang="en-US" smtClean="0"/>
              <a:t>‹#›</a:t>
            </a:fld>
            <a:endParaRPr lang="en-US"/>
          </a:p>
        </p:txBody>
      </p:sp>
    </p:spTree>
    <p:extLst>
      <p:ext uri="{BB962C8B-B14F-4D97-AF65-F5344CB8AC3E}">
        <p14:creationId xmlns:p14="http://schemas.microsoft.com/office/powerpoint/2010/main" val="390887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59C327-A906-4686-B454-B927957DF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6B80B8C-AF89-4B39-911A-D6896F51D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998BF2-42B8-4D60-93CE-4E117939B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27F8F-191B-47A1-A695-C0A3668B6F0A}" type="datetimeFigureOut">
              <a:rPr lang="en-US" smtClean="0"/>
              <a:t>8/22/2022</a:t>
            </a:fld>
            <a:endParaRPr lang="en-US"/>
          </a:p>
        </p:txBody>
      </p:sp>
      <p:sp>
        <p:nvSpPr>
          <p:cNvPr id="5" name="Footer Placeholder 4">
            <a:extLst>
              <a:ext uri="{FF2B5EF4-FFF2-40B4-BE49-F238E27FC236}">
                <a16:creationId xmlns:a16="http://schemas.microsoft.com/office/drawing/2014/main" xmlns="" id="{A86AA1A0-743C-4832-8FFC-6740D1715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5B41650-A98F-4F0D-A441-7F1E61646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522A9-AA20-477E-B4EC-E25CB8C2122E}" type="slidenum">
              <a:rPr lang="en-US" smtClean="0"/>
              <a:t>‹#›</a:t>
            </a:fld>
            <a:endParaRPr lang="en-US"/>
          </a:p>
        </p:txBody>
      </p:sp>
    </p:spTree>
    <p:extLst>
      <p:ext uri="{BB962C8B-B14F-4D97-AF65-F5344CB8AC3E}">
        <p14:creationId xmlns:p14="http://schemas.microsoft.com/office/powerpoint/2010/main" val="100244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953" y="1907931"/>
            <a:ext cx="9527932" cy="967153"/>
          </a:xfrm>
        </p:spPr>
        <p:txBody>
          <a:bodyPr>
            <a:normAutofit fontScale="90000"/>
          </a:bodyPr>
          <a:lstStyle/>
          <a:p>
            <a:r>
              <a:rPr lang="en-US" sz="4900" b="1" dirty="0"/>
              <a:t>Software Analysis and Design (CS3004)</a:t>
            </a:r>
            <a:r>
              <a:rPr lang="en-US" b="1" dirty="0"/>
              <a:t/>
            </a:r>
            <a:br>
              <a:rPr lang="en-US" b="1" dirty="0"/>
            </a:br>
            <a:r>
              <a:rPr lang="en-US" dirty="0"/>
              <a:t/>
            </a:r>
            <a:br>
              <a:rPr lang="en-US" dirty="0"/>
            </a:br>
            <a:endParaRPr lang="en-US" b="1" dirty="0"/>
          </a:p>
        </p:txBody>
      </p:sp>
      <p:sp>
        <p:nvSpPr>
          <p:cNvPr id="3" name="Subtitle 2"/>
          <p:cNvSpPr>
            <a:spLocks noGrp="1"/>
          </p:cNvSpPr>
          <p:nvPr>
            <p:ph type="subTitle" idx="1"/>
          </p:nvPr>
        </p:nvSpPr>
        <p:spPr>
          <a:xfrm>
            <a:off x="1503485" y="3007061"/>
            <a:ext cx="9144000" cy="2728424"/>
          </a:xfrm>
        </p:spPr>
        <p:txBody>
          <a:bodyPr>
            <a:normAutofit/>
          </a:bodyPr>
          <a:lstStyle/>
          <a:p>
            <a:r>
              <a:rPr lang="en-US" b="1" dirty="0"/>
              <a:t>Reference Book</a:t>
            </a:r>
            <a:r>
              <a:rPr lang="en-US" dirty="0"/>
              <a:t>: Applying UML and Patterns (An introduction to Object-Oriented Analysis and Design And Iterative Development) </a:t>
            </a:r>
          </a:p>
          <a:p>
            <a:r>
              <a:rPr lang="en-US" dirty="0"/>
              <a:t>BY Craig </a:t>
            </a:r>
            <a:r>
              <a:rPr lang="en-US" dirty="0" err="1"/>
              <a:t>Larman</a:t>
            </a:r>
            <a:endParaRPr lang="en-US" dirty="0"/>
          </a:p>
          <a:p>
            <a:r>
              <a:rPr lang="en-US" dirty="0"/>
              <a:t>Third Edition</a:t>
            </a:r>
          </a:p>
          <a:p>
            <a:endParaRPr lang="en-US" dirty="0"/>
          </a:p>
          <a:p>
            <a:endParaRPr lang="en-US" dirty="0"/>
          </a:p>
          <a:p>
            <a:endParaRPr lang="en-US" dirty="0"/>
          </a:p>
        </p:txBody>
      </p:sp>
      <p:sp>
        <p:nvSpPr>
          <p:cNvPr id="4" name="Rectangle 3"/>
          <p:cNvSpPr/>
          <p:nvPr/>
        </p:nvSpPr>
        <p:spPr>
          <a:xfrm>
            <a:off x="3130062" y="1775954"/>
            <a:ext cx="7798777" cy="892552"/>
          </a:xfrm>
          <a:prstGeom prst="rect">
            <a:avLst/>
          </a:prstGeom>
        </p:spPr>
        <p:txBody>
          <a:bodyPr wrap="square">
            <a:spAutoFit/>
          </a:bodyPr>
          <a:lstStyle/>
          <a:p>
            <a:r>
              <a:rPr lang="en-US" sz="2400" dirty="0"/>
              <a:t>Course</a:t>
            </a:r>
            <a:r>
              <a:rPr lang="en-US" sz="2800" dirty="0"/>
              <a:t> </a:t>
            </a:r>
            <a:r>
              <a:rPr lang="en-US" sz="2400" dirty="0"/>
              <a:t>Instructor</a:t>
            </a:r>
            <a:r>
              <a:rPr lang="en-US" sz="2800" dirty="0"/>
              <a:t>: </a:t>
            </a:r>
            <a:r>
              <a:rPr lang="en-US" sz="2400" dirty="0"/>
              <a:t>Nida Munawar</a:t>
            </a:r>
          </a:p>
          <a:p>
            <a:r>
              <a:rPr lang="en-US" sz="2400" dirty="0"/>
              <a:t>Email Address: nida.munawar@nu.edu.pk</a:t>
            </a:r>
            <a:endParaRPr lang="en-US" sz="2800" dirty="0"/>
          </a:p>
        </p:txBody>
      </p:sp>
    </p:spTree>
    <p:extLst>
      <p:ext uri="{BB962C8B-B14F-4D97-AF65-F5344CB8AC3E}">
        <p14:creationId xmlns:p14="http://schemas.microsoft.com/office/powerpoint/2010/main" val="2440702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Software?</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Computer software</a:t>
            </a:r>
            <a:r>
              <a:rPr lang="en-US" dirty="0"/>
              <a:t>, or simply </a:t>
            </a:r>
            <a:r>
              <a:rPr lang="en-US" b="1" dirty="0"/>
              <a:t>software</a:t>
            </a:r>
            <a:r>
              <a:rPr lang="en-US" dirty="0"/>
              <a:t>, is a collection/set </a:t>
            </a:r>
            <a:r>
              <a:rPr lang="en-US" dirty="0">
                <a:solidFill>
                  <a:schemeClr val="tx1"/>
                </a:solidFill>
              </a:rPr>
              <a:t>of </a:t>
            </a:r>
            <a:r>
              <a:rPr lang="en-US" b="1" dirty="0">
                <a:solidFill>
                  <a:schemeClr val="tx1"/>
                </a:solidFill>
              </a:rPr>
              <a:t>instructions</a:t>
            </a:r>
            <a:r>
              <a:rPr lang="en-US" dirty="0">
                <a:solidFill>
                  <a:schemeClr val="tx1"/>
                </a:solidFill>
              </a:rPr>
              <a:t>, </a:t>
            </a:r>
            <a:r>
              <a:rPr lang="en-US" b="1" dirty="0"/>
              <a:t>data</a:t>
            </a:r>
            <a:r>
              <a:rPr lang="en-US" dirty="0">
                <a:solidFill>
                  <a:schemeClr val="tx1"/>
                </a:solidFill>
              </a:rPr>
              <a:t> or </a:t>
            </a:r>
            <a:r>
              <a:rPr lang="en-US" b="1" dirty="0"/>
              <a:t>programs</a:t>
            </a:r>
            <a:r>
              <a:rPr lang="en-US" dirty="0"/>
              <a:t> that tell the computer how to work.</a:t>
            </a:r>
          </a:p>
          <a:p>
            <a:endParaRPr lang="en-US" dirty="0"/>
          </a:p>
          <a:p>
            <a:r>
              <a:rPr lang="en-US" dirty="0"/>
              <a:t>A software plays a key role of a mediator between the user and the computer </a:t>
            </a:r>
            <a:r>
              <a:rPr lang="en-US" dirty="0" err="1"/>
              <a:t>hardware.In</a:t>
            </a:r>
            <a:r>
              <a:rPr lang="en-US" dirty="0"/>
              <a:t> the absence of software, a user essentially can’t perform any task on a computer.</a:t>
            </a:r>
          </a:p>
          <a:p>
            <a:r>
              <a:rPr lang="en-US" b="1" dirty="0"/>
              <a:t>Types of Software</a:t>
            </a:r>
          </a:p>
          <a:p>
            <a:pPr marL="514350" indent="-514350">
              <a:buAutoNum type="arabicPeriod"/>
            </a:pPr>
            <a:r>
              <a:rPr lang="en-US" b="1" dirty="0"/>
              <a:t>Application software</a:t>
            </a:r>
          </a:p>
          <a:p>
            <a:pPr marL="514350" indent="-514350">
              <a:buAutoNum type="arabicPeriod"/>
            </a:pPr>
            <a:r>
              <a:rPr lang="en-US" b="1" dirty="0"/>
              <a:t>System software</a:t>
            </a:r>
            <a:endParaRPr lang="en-US" dirty="0"/>
          </a:p>
        </p:txBody>
      </p:sp>
    </p:spTree>
    <p:extLst>
      <p:ext uri="{BB962C8B-B14F-4D97-AF65-F5344CB8AC3E}">
        <p14:creationId xmlns:p14="http://schemas.microsoft.com/office/powerpoint/2010/main" val="4029793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F3647-5F6C-42D4-8E7F-536F2EF2D762}"/>
              </a:ext>
            </a:extLst>
          </p:cNvPr>
          <p:cNvSpPr>
            <a:spLocks noGrp="1"/>
          </p:cNvSpPr>
          <p:nvPr>
            <p:ph type="title"/>
          </p:nvPr>
        </p:nvSpPr>
        <p:spPr/>
        <p:txBody>
          <a:bodyPr>
            <a:normAutofit/>
          </a:bodyPr>
          <a:lstStyle/>
          <a:p>
            <a:r>
              <a:rPr lang="en-US" sz="2800" b="1" i="0" u="none" strike="noStrike" baseline="0" dirty="0">
                <a:latin typeface="Arial" panose="020B0604020202020204" pitchFamily="34" charset="0"/>
              </a:rPr>
              <a:t>What is Analysis and Design?</a:t>
            </a:r>
            <a:endParaRPr lang="en-US" sz="6000" dirty="0"/>
          </a:p>
        </p:txBody>
      </p:sp>
      <p:sp>
        <p:nvSpPr>
          <p:cNvPr id="3" name="Content Placeholder 2">
            <a:extLst>
              <a:ext uri="{FF2B5EF4-FFF2-40B4-BE49-F238E27FC236}">
                <a16:creationId xmlns:a16="http://schemas.microsoft.com/office/drawing/2014/main" xmlns="" id="{1D002DC3-06B5-429E-8485-4352982E175F}"/>
              </a:ext>
            </a:extLst>
          </p:cNvPr>
          <p:cNvSpPr>
            <a:spLocks noGrp="1"/>
          </p:cNvSpPr>
          <p:nvPr>
            <p:ph idx="1"/>
          </p:nvPr>
        </p:nvSpPr>
        <p:spPr/>
        <p:txBody>
          <a:bodyPr>
            <a:normAutofit/>
          </a:bodyPr>
          <a:lstStyle/>
          <a:p>
            <a:pPr algn="l"/>
            <a:r>
              <a:rPr lang="en-US" b="1" i="0" u="none" strike="noStrike" baseline="0" dirty="0"/>
              <a:t>Analysis </a:t>
            </a:r>
            <a:r>
              <a:rPr lang="en-US" b="0" i="0" u="none" strike="noStrike" baseline="0" dirty="0"/>
              <a:t>emphasizes an </a:t>
            </a:r>
            <a:r>
              <a:rPr lang="en-US" b="0" i="1" u="none" strike="noStrike" baseline="0" dirty="0"/>
              <a:t>investigation </a:t>
            </a:r>
            <a:r>
              <a:rPr lang="en-US" b="0" i="0" u="none" strike="noStrike" baseline="0" dirty="0"/>
              <a:t>of the problem and requirements, rather than a solution. For example, if a new online trading system is desired, how will it be used? What are its functions?</a:t>
            </a:r>
          </a:p>
          <a:p>
            <a:pPr algn="l"/>
            <a:r>
              <a:rPr lang="en-US" b="0" i="0" u="none" strike="noStrike" baseline="0" dirty="0"/>
              <a:t>"Analysis" is a broad term, best qualified, as in </a:t>
            </a:r>
            <a:r>
              <a:rPr lang="en-US" b="0" i="1" u="none" strike="noStrike" baseline="0" dirty="0"/>
              <a:t>requirements analysis </a:t>
            </a:r>
            <a:r>
              <a:rPr lang="en-US" b="0" i="0" u="none" strike="noStrike" baseline="0" dirty="0"/>
              <a:t>(an investigation of the requirements) or </a:t>
            </a:r>
            <a:r>
              <a:rPr lang="en-US" b="0" i="1" u="none" strike="noStrike" baseline="0" dirty="0"/>
              <a:t>object-oriented analysis </a:t>
            </a:r>
            <a:r>
              <a:rPr lang="en-US" b="0" i="0" u="none" strike="noStrike" baseline="0" dirty="0"/>
              <a:t>(an investigation of the domain objects).</a:t>
            </a:r>
          </a:p>
          <a:p>
            <a:pPr algn="l"/>
            <a:endParaRPr lang="en-US" dirty="0"/>
          </a:p>
        </p:txBody>
      </p:sp>
    </p:spTree>
    <p:extLst>
      <p:ext uri="{BB962C8B-B14F-4D97-AF65-F5344CB8AC3E}">
        <p14:creationId xmlns:p14="http://schemas.microsoft.com/office/powerpoint/2010/main" val="91088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A0008-B625-48BB-B7BA-83AA537C3441}"/>
              </a:ext>
            </a:extLst>
          </p:cNvPr>
          <p:cNvSpPr>
            <a:spLocks noGrp="1"/>
          </p:cNvSpPr>
          <p:nvPr>
            <p:ph type="title"/>
          </p:nvPr>
        </p:nvSpPr>
        <p:spPr/>
        <p:txBody>
          <a:bodyPr/>
          <a:lstStyle/>
          <a:p>
            <a:r>
              <a:rPr lang="en-US" sz="4400" b="1" i="0" u="none" strike="noStrike" baseline="0" dirty="0">
                <a:latin typeface="Arial" panose="020B0604020202020204" pitchFamily="34" charset="0"/>
              </a:rPr>
              <a:t>What is Analysis and Design?</a:t>
            </a:r>
            <a:endParaRPr lang="en-US" dirty="0"/>
          </a:p>
        </p:txBody>
      </p:sp>
      <p:sp>
        <p:nvSpPr>
          <p:cNvPr id="3" name="Content Placeholder 2">
            <a:extLst>
              <a:ext uri="{FF2B5EF4-FFF2-40B4-BE49-F238E27FC236}">
                <a16:creationId xmlns:a16="http://schemas.microsoft.com/office/drawing/2014/main" xmlns="" id="{6AFD3019-025B-479B-AACE-838544E40B04}"/>
              </a:ext>
            </a:extLst>
          </p:cNvPr>
          <p:cNvSpPr>
            <a:spLocks noGrp="1"/>
          </p:cNvSpPr>
          <p:nvPr>
            <p:ph idx="1"/>
          </p:nvPr>
        </p:nvSpPr>
        <p:spPr/>
        <p:txBody>
          <a:bodyPr/>
          <a:lstStyle/>
          <a:p>
            <a:pPr algn="l"/>
            <a:r>
              <a:rPr lang="en-US" sz="2800" b="1" i="0" u="none" strike="noStrike" baseline="0" dirty="0">
                <a:latin typeface="Verdana" panose="020B0604030504040204" pitchFamily="34" charset="0"/>
              </a:rPr>
              <a:t>Design </a:t>
            </a:r>
            <a:r>
              <a:rPr lang="en-US" sz="2800" b="0" i="0" u="none" strike="noStrike" baseline="0" dirty="0">
                <a:latin typeface="Verdana" panose="020B0604030504040204" pitchFamily="34" charset="0"/>
              </a:rPr>
              <a:t>emphasizes a </a:t>
            </a:r>
            <a:r>
              <a:rPr lang="en-US" sz="2800" b="0" i="1" u="none" strike="noStrike" baseline="0" dirty="0">
                <a:latin typeface="Verdana" panose="020B0604030504040204" pitchFamily="34" charset="0"/>
              </a:rPr>
              <a:t>conceptual solution </a:t>
            </a:r>
            <a:r>
              <a:rPr lang="en-US" sz="2800" b="0" i="0" u="none" strike="noStrike" baseline="0" dirty="0">
                <a:latin typeface="Verdana" panose="020B0604030504040204" pitchFamily="34" charset="0"/>
              </a:rPr>
              <a:t>(in software and hardware) that fulfills the requirements, rather than its implementation. For example, a description of a database schema and software objects. Design ideas often exclude low-level or "obvious" details obvious to the intended consumers. Ultimately, designs can be implemented, and the implementation (such as code) expresses the true and complete realized design.</a:t>
            </a:r>
          </a:p>
          <a:p>
            <a:pPr algn="l"/>
            <a:r>
              <a:rPr lang="en-US" sz="2800" b="0" i="0" u="none" strike="noStrike" baseline="0" dirty="0">
                <a:latin typeface="Verdana" panose="020B0604030504040204" pitchFamily="34" charset="0"/>
              </a:rPr>
              <a:t>As with analysis, the term is best qualified, as in </a:t>
            </a:r>
            <a:r>
              <a:rPr lang="en-US" sz="2800" b="0" i="1" u="none" strike="noStrike" baseline="0" dirty="0">
                <a:latin typeface="Verdana" panose="020B0604030504040204" pitchFamily="34" charset="0"/>
              </a:rPr>
              <a:t>object-oriented design </a:t>
            </a:r>
            <a:r>
              <a:rPr lang="en-US" sz="2800" b="0" i="0" u="none" strike="noStrike" baseline="0" dirty="0">
                <a:latin typeface="Verdana" panose="020B0604030504040204" pitchFamily="34" charset="0"/>
              </a:rPr>
              <a:t>or </a:t>
            </a:r>
            <a:r>
              <a:rPr lang="en-US" sz="2800" b="0" i="1" u="none" strike="noStrike" baseline="0" dirty="0">
                <a:latin typeface="Verdana" panose="020B0604030504040204" pitchFamily="34" charset="0"/>
              </a:rPr>
              <a:t>database design</a:t>
            </a:r>
            <a:r>
              <a:rPr lang="en-US" sz="2800" b="0" i="0" u="none" strike="noStrike" baseline="0" dirty="0">
                <a:latin typeface="Verdana" panose="020B0604030504040204" pitchFamily="34" charset="0"/>
              </a:rPr>
              <a:t>.</a:t>
            </a:r>
            <a:endParaRPr lang="en-US" dirty="0"/>
          </a:p>
        </p:txBody>
      </p:sp>
    </p:spTree>
    <p:extLst>
      <p:ext uri="{BB962C8B-B14F-4D97-AF65-F5344CB8AC3E}">
        <p14:creationId xmlns:p14="http://schemas.microsoft.com/office/powerpoint/2010/main" val="2882302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2D2A7-D152-4B9F-8B09-9D7B3AA34E55}"/>
              </a:ext>
            </a:extLst>
          </p:cNvPr>
          <p:cNvSpPr>
            <a:spLocks noGrp="1"/>
          </p:cNvSpPr>
          <p:nvPr>
            <p:ph type="title"/>
          </p:nvPr>
        </p:nvSpPr>
        <p:spPr/>
        <p:txBody>
          <a:bodyPr>
            <a:normAutofit/>
          </a:bodyPr>
          <a:lstStyle/>
          <a:p>
            <a:r>
              <a:rPr lang="en-US" sz="2800" b="1" i="0" u="none" strike="noStrike" baseline="0" dirty="0">
                <a:latin typeface="Arial" panose="020B0604020202020204" pitchFamily="34" charset="0"/>
              </a:rPr>
              <a:t>What is Object-Oriented Analysis and Design?</a:t>
            </a:r>
            <a:endParaRPr lang="en-US" sz="6000" dirty="0"/>
          </a:p>
        </p:txBody>
      </p:sp>
      <p:sp>
        <p:nvSpPr>
          <p:cNvPr id="3" name="Content Placeholder 2">
            <a:extLst>
              <a:ext uri="{FF2B5EF4-FFF2-40B4-BE49-F238E27FC236}">
                <a16:creationId xmlns:a16="http://schemas.microsoft.com/office/drawing/2014/main" xmlns="" id="{A2C8CC25-636E-4115-A260-E661282AD6BA}"/>
              </a:ext>
            </a:extLst>
          </p:cNvPr>
          <p:cNvSpPr>
            <a:spLocks noGrp="1"/>
          </p:cNvSpPr>
          <p:nvPr>
            <p:ph idx="1"/>
          </p:nvPr>
        </p:nvSpPr>
        <p:spPr/>
        <p:txBody>
          <a:bodyPr>
            <a:normAutofit lnSpcReduction="10000"/>
          </a:bodyPr>
          <a:lstStyle/>
          <a:p>
            <a:pPr algn="l"/>
            <a:r>
              <a:rPr lang="en-US" b="0" i="0" u="none" strike="noStrike" baseline="0" dirty="0">
                <a:latin typeface="Verdana" panose="020B0604030504040204" pitchFamily="34" charset="0"/>
              </a:rPr>
              <a:t>During </a:t>
            </a:r>
            <a:r>
              <a:rPr lang="en-US" b="1" i="0" u="none" strike="noStrike" baseline="0" dirty="0">
                <a:latin typeface="Verdana" panose="020B0604030504040204" pitchFamily="34" charset="0"/>
              </a:rPr>
              <a:t>object-oriented analysis </a:t>
            </a:r>
            <a:r>
              <a:rPr lang="en-US" b="0" i="0" u="none" strike="noStrike" baseline="0" dirty="0">
                <a:latin typeface="Verdana" panose="020B0604030504040204" pitchFamily="34" charset="0"/>
              </a:rPr>
              <a:t>there is an emphasis on finding and describing the objects or concepts in the problem domain. For example, Bank system(find the objects)</a:t>
            </a:r>
          </a:p>
          <a:p>
            <a:pPr algn="l"/>
            <a:r>
              <a:rPr lang="en-US" b="0" i="0" u="none" strike="noStrike" baseline="0" dirty="0">
                <a:latin typeface="Verdana" panose="020B0604030504040204" pitchFamily="34" charset="0"/>
              </a:rPr>
              <a:t>During </a:t>
            </a:r>
            <a:r>
              <a:rPr lang="en-US" b="1" i="0" u="none" strike="noStrike" baseline="0" dirty="0">
                <a:latin typeface="Verdana" panose="020B0604030504040204" pitchFamily="34" charset="0"/>
              </a:rPr>
              <a:t>object-oriented design </a:t>
            </a:r>
            <a:r>
              <a:rPr lang="en-US" b="0" i="0" u="none" strike="noStrike" baseline="0" dirty="0">
                <a:latin typeface="Verdana" panose="020B0604030504040204" pitchFamily="34" charset="0"/>
              </a:rPr>
              <a:t>(or simply, object design) there is an emphasis on defining software objects and how they collaborate to fulfill the requirements. For example, a </a:t>
            </a:r>
            <a:r>
              <a:rPr lang="en-US" i="1" dirty="0" err="1">
                <a:latin typeface="Verdana" panose="020B0604030504040204" pitchFamily="34" charset="0"/>
              </a:rPr>
              <a:t>Bank_Customer</a:t>
            </a:r>
            <a:r>
              <a:rPr lang="en-US" b="0" i="1" u="none" strike="noStrike" baseline="0" dirty="0">
                <a:latin typeface="Verdana" panose="020B0604030504040204" pitchFamily="34" charset="0"/>
              </a:rPr>
              <a:t> </a:t>
            </a:r>
            <a:r>
              <a:rPr lang="en-US" b="0" i="0" u="none" strike="noStrike" baseline="0" dirty="0">
                <a:latin typeface="Verdana" panose="020B0604030504040204" pitchFamily="34" charset="0"/>
              </a:rPr>
              <a:t>software object have a</a:t>
            </a:r>
          </a:p>
          <a:p>
            <a:pPr algn="l"/>
            <a:r>
              <a:rPr lang="en-US" i="1" dirty="0" err="1">
                <a:latin typeface="Verdana" panose="020B0604030504040204" pitchFamily="34" charset="0"/>
              </a:rPr>
              <a:t>Account</a:t>
            </a:r>
            <a:r>
              <a:rPr lang="en-US" b="0" i="1" u="none" strike="noStrike" baseline="0" dirty="0" err="1">
                <a:latin typeface="Verdana" panose="020B0604030504040204" pitchFamily="34" charset="0"/>
              </a:rPr>
              <a:t>Number</a:t>
            </a:r>
            <a:r>
              <a:rPr lang="en-US" b="0" i="1" u="none" strike="noStrike" baseline="0" dirty="0">
                <a:latin typeface="Verdana" panose="020B0604030504040204" pitchFamily="34" charset="0"/>
              </a:rPr>
              <a:t> </a:t>
            </a:r>
            <a:r>
              <a:rPr lang="en-US" b="0" i="0" u="none" strike="noStrike" baseline="0" dirty="0">
                <a:latin typeface="Verdana" panose="020B0604030504040204" pitchFamily="34" charset="0"/>
              </a:rPr>
              <a:t>attribute and a </a:t>
            </a:r>
            <a:r>
              <a:rPr lang="en-US" b="0" i="1" u="none" strike="noStrike" baseline="0" dirty="0" err="1">
                <a:latin typeface="Verdana" panose="020B0604030504040204" pitchFamily="34" charset="0"/>
              </a:rPr>
              <a:t>getAccount</a:t>
            </a:r>
            <a:r>
              <a:rPr lang="en-US" b="0" i="1" u="none" strike="noStrike" baseline="0" dirty="0">
                <a:latin typeface="Verdana" panose="020B0604030504040204" pitchFamily="34" charset="0"/>
              </a:rPr>
              <a:t> History </a:t>
            </a:r>
            <a:r>
              <a:rPr lang="en-US" b="0" i="0" u="none" strike="noStrike" baseline="0" dirty="0">
                <a:latin typeface="Verdana" panose="020B0604030504040204" pitchFamily="34" charset="0"/>
              </a:rPr>
              <a:t>method </a:t>
            </a:r>
            <a:endParaRPr lang="en-US" dirty="0"/>
          </a:p>
        </p:txBody>
      </p:sp>
    </p:spTree>
    <p:extLst>
      <p:ext uri="{BB962C8B-B14F-4D97-AF65-F5344CB8AC3E}">
        <p14:creationId xmlns:p14="http://schemas.microsoft.com/office/powerpoint/2010/main" val="234087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analysis goal:</a:t>
            </a:r>
          </a:p>
        </p:txBody>
      </p:sp>
      <p:sp>
        <p:nvSpPr>
          <p:cNvPr id="3" name="Content Placeholder 2"/>
          <p:cNvSpPr>
            <a:spLocks noGrp="1"/>
          </p:cNvSpPr>
          <p:nvPr>
            <p:ph idx="1"/>
          </p:nvPr>
        </p:nvSpPr>
        <p:spPr/>
        <p:txBody>
          <a:bodyPr/>
          <a:lstStyle/>
          <a:p>
            <a:r>
              <a:rPr lang="en-US" dirty="0"/>
              <a:t>The goal of requirement analysis phase is answer to question: what software must do (and with what constraints)?</a:t>
            </a:r>
          </a:p>
          <a:p>
            <a:r>
              <a:rPr lang="en-US" dirty="0"/>
              <a:t>  The goal of software analysis phase is answer to question: how system should work?</a:t>
            </a:r>
          </a:p>
          <a:p>
            <a:r>
              <a:rPr lang="en-US" dirty="0"/>
              <a:t>  The goal of software design phase is answer to question: how system should be implemented? </a:t>
            </a:r>
          </a:p>
        </p:txBody>
      </p:sp>
    </p:spTree>
    <p:extLst>
      <p:ext uri="{BB962C8B-B14F-4D97-AF65-F5344CB8AC3E}">
        <p14:creationId xmlns:p14="http://schemas.microsoft.com/office/powerpoint/2010/main" val="1999428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that will be strictly followed:</a:t>
            </a:r>
          </a:p>
        </p:txBody>
      </p:sp>
      <p:sp>
        <p:nvSpPr>
          <p:cNvPr id="3" name="Content Placeholder 2"/>
          <p:cNvSpPr>
            <a:spLocks noGrp="1"/>
          </p:cNvSpPr>
          <p:nvPr>
            <p:ph idx="1"/>
          </p:nvPr>
        </p:nvSpPr>
        <p:spPr/>
        <p:txBody>
          <a:bodyPr>
            <a:normAutofit lnSpcReduction="10000"/>
          </a:bodyPr>
          <a:lstStyle/>
          <a:p>
            <a:r>
              <a:rPr lang="en-US" dirty="0"/>
              <a:t>All the assignments and projects will be uploaded and submitted via  google classroom.</a:t>
            </a:r>
          </a:p>
          <a:p>
            <a:r>
              <a:rPr lang="en-US" dirty="0"/>
              <a:t>No assignment will be accepted via email. (Excuses will not be accepted)</a:t>
            </a:r>
          </a:p>
          <a:p>
            <a:r>
              <a:rPr lang="en-US" dirty="0"/>
              <a:t>All the quizzes will be announced a week before.</a:t>
            </a:r>
          </a:p>
          <a:p>
            <a:r>
              <a:rPr lang="en-US" dirty="0"/>
              <a:t>Missed quiz/assignments will not be retaken. (Excuses will not be accepted)</a:t>
            </a:r>
          </a:p>
          <a:p>
            <a:pPr marL="0" indent="0">
              <a:buNone/>
            </a:pPr>
            <a:r>
              <a:rPr lang="en-US" b="1" dirty="0"/>
              <a:t>Announcement:</a:t>
            </a:r>
          </a:p>
          <a:p>
            <a:r>
              <a:rPr lang="en-US" dirty="0"/>
              <a:t>Project details and course outline will be shared with you soon via Google classroom.</a:t>
            </a:r>
          </a:p>
          <a:p>
            <a:endParaRPr lang="en-US" dirty="0"/>
          </a:p>
          <a:p>
            <a:endParaRPr lang="en-US" dirty="0"/>
          </a:p>
        </p:txBody>
      </p:sp>
    </p:spTree>
    <p:extLst>
      <p:ext uri="{BB962C8B-B14F-4D97-AF65-F5344CB8AC3E}">
        <p14:creationId xmlns:p14="http://schemas.microsoft.com/office/powerpoint/2010/main" val="3948876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085"/>
            <a:ext cx="10515600" cy="5587878"/>
          </a:xfrm>
        </p:spPr>
        <p:txBody>
          <a:bodyPr/>
          <a:lstStyle/>
          <a:p>
            <a:pPr marL="0" indent="0">
              <a:buNone/>
            </a:pPr>
            <a:r>
              <a:rPr lang="en-US" b="1" dirty="0"/>
              <a:t>Tentative Marks distribution:</a:t>
            </a:r>
          </a:p>
          <a:p>
            <a:pPr marL="0" indent="0">
              <a:buNone/>
            </a:pPr>
            <a:r>
              <a:rPr lang="en-US" dirty="0"/>
              <a:t>Assignment:10</a:t>
            </a:r>
          </a:p>
          <a:p>
            <a:pPr marL="0" indent="0">
              <a:buNone/>
            </a:pPr>
            <a:r>
              <a:rPr lang="en-US" dirty="0"/>
              <a:t>Project: 10</a:t>
            </a:r>
          </a:p>
          <a:p>
            <a:pPr marL="0" indent="0">
              <a:buNone/>
            </a:pPr>
            <a:r>
              <a:rPr lang="en-US" dirty="0"/>
              <a:t>Sessional: 30 (15 each)</a:t>
            </a:r>
          </a:p>
          <a:p>
            <a:pPr marL="0" indent="0">
              <a:buNone/>
            </a:pPr>
            <a:r>
              <a:rPr lang="en-US" dirty="0"/>
              <a:t>Final: 50</a:t>
            </a:r>
          </a:p>
          <a:p>
            <a:pPr marL="0" indent="0">
              <a:buNone/>
            </a:pPr>
            <a:r>
              <a:rPr lang="en-US" dirty="0"/>
              <a:t>PS: Absolute Grading scheme will be followed</a:t>
            </a:r>
          </a:p>
          <a:p>
            <a:pPr marL="0" indent="0">
              <a:buNone/>
            </a:pPr>
            <a:endParaRPr lang="en-US" dirty="0"/>
          </a:p>
        </p:txBody>
      </p:sp>
    </p:spTree>
    <p:extLst>
      <p:ext uri="{BB962C8B-B14F-4D97-AF65-F5344CB8AC3E}">
        <p14:creationId xmlns:p14="http://schemas.microsoft.com/office/powerpoint/2010/main" val="109010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49968-FAE3-4067-B011-0B0C7C389003}"/>
              </a:ext>
            </a:extLst>
          </p:cNvPr>
          <p:cNvSpPr>
            <a:spLocks noGrp="1"/>
          </p:cNvSpPr>
          <p:nvPr>
            <p:ph type="title"/>
          </p:nvPr>
        </p:nvSpPr>
        <p:spPr/>
        <p:txBody>
          <a:bodyPr/>
          <a:lstStyle/>
          <a:p>
            <a:r>
              <a:rPr lang="en-US" dirty="0"/>
              <a:t>What you will learn….</a:t>
            </a:r>
          </a:p>
        </p:txBody>
      </p:sp>
      <p:sp>
        <p:nvSpPr>
          <p:cNvPr id="3" name="Content Placeholder 2">
            <a:extLst>
              <a:ext uri="{FF2B5EF4-FFF2-40B4-BE49-F238E27FC236}">
                <a16:creationId xmlns:a16="http://schemas.microsoft.com/office/drawing/2014/main" xmlns="" id="{F7ACA63B-D40C-41A6-8D34-EEEF9DE70A67}"/>
              </a:ext>
            </a:extLst>
          </p:cNvPr>
          <p:cNvSpPr>
            <a:spLocks noGrp="1"/>
          </p:cNvSpPr>
          <p:nvPr>
            <p:ph idx="1"/>
          </p:nvPr>
        </p:nvSpPr>
        <p:spPr/>
        <p:txBody>
          <a:bodyPr>
            <a:normAutofit fontScale="92500" lnSpcReduction="10000"/>
          </a:bodyPr>
          <a:lstStyle/>
          <a:p>
            <a:pPr marL="0" indent="0" algn="l">
              <a:buNone/>
            </a:pPr>
            <a:endParaRPr lang="en-US" b="0" i="0" dirty="0">
              <a:effectLst/>
              <a:latin typeface="OpenSans"/>
            </a:endParaRPr>
          </a:p>
          <a:p>
            <a:pPr algn="l"/>
            <a:r>
              <a:rPr lang="en-US" b="0" i="0" dirty="0">
                <a:solidFill>
                  <a:srgbClr val="1F1F1F"/>
                </a:solidFill>
                <a:effectLst/>
                <a:latin typeface="Source Sans Pro" panose="020B0503030403020204" pitchFamily="34" charset="0"/>
              </a:rPr>
              <a:t>In the  course, you will learn about object-oriented Analysis and Design. </a:t>
            </a:r>
            <a:endParaRPr lang="en-US" b="0" i="0" dirty="0">
              <a:effectLst/>
              <a:latin typeface="OpenSans"/>
            </a:endParaRPr>
          </a:p>
          <a:p>
            <a:pPr algn="l"/>
            <a:r>
              <a:rPr lang="en-US" b="0" i="0" dirty="0">
                <a:solidFill>
                  <a:srgbClr val="1F1F1F"/>
                </a:solidFill>
                <a:effectLst/>
                <a:latin typeface="Source Sans Pro" panose="020B0503030403020204" pitchFamily="34" charset="0"/>
              </a:rPr>
              <a:t>This course will build upon the basics of Java and take you to the next level by covering object-oriented analysis and design. </a:t>
            </a:r>
            <a:endParaRPr lang="en-US" b="0" i="0" dirty="0">
              <a:effectLst/>
              <a:latin typeface="OpenSans"/>
            </a:endParaRPr>
          </a:p>
          <a:p>
            <a:pPr algn="l"/>
            <a:r>
              <a:rPr lang="en-US" b="0" i="0" dirty="0">
                <a:solidFill>
                  <a:srgbClr val="1F1F1F"/>
                </a:solidFill>
                <a:effectLst/>
                <a:latin typeface="Source Sans Pro" panose="020B0503030403020204" pitchFamily="34" charset="0"/>
              </a:rPr>
              <a:t>You will discover how to create flexible, reusable, and maintainable software by applying object oriented design principles. </a:t>
            </a:r>
            <a:endParaRPr lang="en-US" b="0" i="0" dirty="0">
              <a:effectLst/>
              <a:latin typeface="OpenSans"/>
            </a:endParaRPr>
          </a:p>
          <a:p>
            <a:pPr algn="l"/>
            <a:r>
              <a:rPr lang="en-US" b="0" i="0" dirty="0">
                <a:solidFill>
                  <a:srgbClr val="1F1F1F"/>
                </a:solidFill>
                <a:effectLst/>
                <a:latin typeface="Source Sans Pro" panose="020B0503030403020204" pitchFamily="34" charset="0"/>
              </a:rPr>
              <a:t>You will learn how to communicate these designs by expressing them in a visual notation known as Unified Modeling Language or UML.  </a:t>
            </a:r>
            <a:endParaRPr lang="en-US" b="0" i="0" dirty="0">
              <a:effectLst/>
              <a:latin typeface="OpenSans"/>
            </a:endParaRPr>
          </a:p>
          <a:p>
            <a:pPr algn="l"/>
            <a:r>
              <a:rPr lang="en-US" dirty="0">
                <a:solidFill>
                  <a:srgbClr val="1F1F1F"/>
                </a:solidFill>
                <a:latin typeface="Source Sans Pro" panose="020B0503030403020204" pitchFamily="34" charset="0"/>
              </a:rPr>
              <a:t>After MID II</a:t>
            </a:r>
            <a:r>
              <a:rPr lang="en-US" b="0" i="0" dirty="0">
                <a:solidFill>
                  <a:srgbClr val="1F1F1F"/>
                </a:solidFill>
                <a:effectLst/>
                <a:latin typeface="Source Sans Pro" panose="020B0503030403020204" pitchFamily="34" charset="0"/>
              </a:rPr>
              <a:t> focuses on design patterns. </a:t>
            </a:r>
            <a:endParaRPr lang="en-US" b="0" i="0" dirty="0">
              <a:effectLst/>
              <a:latin typeface="OpenSans"/>
            </a:endParaRPr>
          </a:p>
          <a:p>
            <a:pPr algn="l"/>
            <a:r>
              <a:rPr lang="en-US" b="0" i="0" dirty="0">
                <a:solidFill>
                  <a:srgbClr val="1F1F1F"/>
                </a:solidFill>
                <a:effectLst/>
                <a:latin typeface="Source Sans Pro" panose="020B0503030403020204" pitchFamily="34" charset="0"/>
              </a:rPr>
              <a:t>Design issues and applications can be resolved through design patterns commonly applied by experts.</a:t>
            </a:r>
            <a:endParaRPr lang="en-US" b="0" i="0" dirty="0">
              <a:effectLst/>
              <a:latin typeface="OpenSans"/>
            </a:endParaRPr>
          </a:p>
          <a:p>
            <a:endParaRPr lang="en-US" dirty="0"/>
          </a:p>
        </p:txBody>
      </p:sp>
    </p:spTree>
    <p:extLst>
      <p:ext uri="{BB962C8B-B14F-4D97-AF65-F5344CB8AC3E}">
        <p14:creationId xmlns:p14="http://schemas.microsoft.com/office/powerpoint/2010/main" val="4002778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83A76-D838-4808-9C90-488AE4D5EF89}"/>
              </a:ext>
            </a:extLst>
          </p:cNvPr>
          <p:cNvSpPr>
            <a:spLocks noGrp="1"/>
          </p:cNvSpPr>
          <p:nvPr>
            <p:ph type="title"/>
          </p:nvPr>
        </p:nvSpPr>
        <p:spPr/>
        <p:txBody>
          <a:bodyPr/>
          <a:lstStyle/>
          <a:p>
            <a:r>
              <a:rPr lang="en-US" sz="4400" spc="-355" dirty="0"/>
              <a:t>Course </a:t>
            </a:r>
            <a:r>
              <a:rPr lang="en-US" sz="4400" spc="-280" dirty="0"/>
              <a:t>Catalogue </a:t>
            </a:r>
            <a:r>
              <a:rPr lang="en-US" sz="4400" spc="-135" dirty="0"/>
              <a:t>-</a:t>
            </a:r>
            <a:r>
              <a:rPr lang="en-US" sz="4400" spc="-245" dirty="0"/>
              <a:t> </a:t>
            </a:r>
            <a:r>
              <a:rPr lang="en-US" sz="4400" spc="-800" dirty="0"/>
              <a:t>HEC</a:t>
            </a:r>
            <a:endParaRPr lang="en-US" dirty="0"/>
          </a:p>
        </p:txBody>
      </p:sp>
      <p:sp>
        <p:nvSpPr>
          <p:cNvPr id="3" name="Content Placeholder 2">
            <a:extLst>
              <a:ext uri="{FF2B5EF4-FFF2-40B4-BE49-F238E27FC236}">
                <a16:creationId xmlns:a16="http://schemas.microsoft.com/office/drawing/2014/main" xmlns="" id="{3DA6053E-2319-4B1C-B279-FF7999C01317}"/>
              </a:ext>
            </a:extLst>
          </p:cNvPr>
          <p:cNvSpPr>
            <a:spLocks noGrp="1"/>
          </p:cNvSpPr>
          <p:nvPr>
            <p:ph idx="1"/>
          </p:nvPr>
        </p:nvSpPr>
        <p:spPr/>
        <p:txBody>
          <a:bodyPr/>
          <a:lstStyle/>
          <a:p>
            <a:pPr marL="285115" marR="5080" indent="-273050">
              <a:spcBef>
                <a:spcPts val="105"/>
              </a:spcBef>
            </a:pPr>
            <a:r>
              <a:rPr lang="en-US" sz="2800" dirty="0"/>
              <a:t> Object-Oriented  Analysis: Developing the Static  Model, Class Diagrams, UML Relationships:  Association, Aggregation, Composition,  Inheritance. UML Packages, Object Diagrams.</a:t>
            </a:r>
          </a:p>
          <a:p>
            <a:pPr marL="285115" marR="230504"/>
            <a:r>
              <a:rPr lang="en-US" sz="2800" dirty="0"/>
              <a:t>Object-Oriented Analysis: Developing the  Dynamic Model ,Use Case Diagrams, Sequence  Diagrams, Collaboration Diagrams, </a:t>
            </a:r>
            <a:r>
              <a:rPr lang="en-US" sz="2800" dirty="0" err="1"/>
              <a:t>Statechart</a:t>
            </a:r>
            <a:r>
              <a:rPr lang="en-US" sz="2800" dirty="0"/>
              <a:t>  Diagrams, Advanced States: Substates,  </a:t>
            </a:r>
            <a:r>
              <a:rPr lang="en-US" sz="2800" dirty="0" err="1"/>
              <a:t>Superstates,Activity</a:t>
            </a:r>
            <a:r>
              <a:rPr lang="en-US" sz="2800" dirty="0"/>
              <a:t> Diagrams.</a:t>
            </a:r>
          </a:p>
          <a:p>
            <a:endParaRPr lang="en-US" dirty="0"/>
          </a:p>
        </p:txBody>
      </p:sp>
    </p:spTree>
    <p:extLst>
      <p:ext uri="{BB962C8B-B14F-4D97-AF65-F5344CB8AC3E}">
        <p14:creationId xmlns:p14="http://schemas.microsoft.com/office/powerpoint/2010/main" val="2296335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DDAA9-A894-40BA-9EA9-6219D5A0F88C}"/>
              </a:ext>
            </a:extLst>
          </p:cNvPr>
          <p:cNvSpPr>
            <a:spLocks noGrp="1"/>
          </p:cNvSpPr>
          <p:nvPr>
            <p:ph type="title"/>
          </p:nvPr>
        </p:nvSpPr>
        <p:spPr/>
        <p:txBody>
          <a:bodyPr/>
          <a:lstStyle/>
          <a:p>
            <a:r>
              <a:rPr lang="en-US" sz="4400" spc="-355" dirty="0"/>
              <a:t>Course</a:t>
            </a:r>
            <a:r>
              <a:rPr lang="en-US" sz="4400" spc="-345" dirty="0"/>
              <a:t> </a:t>
            </a:r>
            <a:r>
              <a:rPr lang="en-US" sz="4400" spc="-355" dirty="0"/>
              <a:t>Goals</a:t>
            </a:r>
            <a:endParaRPr lang="en-US" dirty="0"/>
          </a:p>
        </p:txBody>
      </p:sp>
      <p:sp>
        <p:nvSpPr>
          <p:cNvPr id="3" name="Content Placeholder 2">
            <a:extLst>
              <a:ext uri="{FF2B5EF4-FFF2-40B4-BE49-F238E27FC236}">
                <a16:creationId xmlns:a16="http://schemas.microsoft.com/office/drawing/2014/main" xmlns="" id="{5B18C196-BE16-43F3-87CA-5CCA4C4D3395}"/>
              </a:ext>
            </a:extLst>
          </p:cNvPr>
          <p:cNvSpPr>
            <a:spLocks noGrp="1"/>
          </p:cNvSpPr>
          <p:nvPr>
            <p:ph idx="1"/>
          </p:nvPr>
        </p:nvSpPr>
        <p:spPr/>
        <p:txBody>
          <a:bodyPr/>
          <a:lstStyle/>
          <a:p>
            <a:r>
              <a:rPr lang="en-US" dirty="0"/>
              <a:t>After successful completion of this course students  should be able to do analysis of software system. Do  modeling using UML and create diagram like use  cases, activity, class, sequence, collaboration etc.</a:t>
            </a:r>
          </a:p>
          <a:p>
            <a:endParaRPr lang="en-US" dirty="0"/>
          </a:p>
        </p:txBody>
      </p:sp>
    </p:spTree>
    <p:extLst>
      <p:ext uri="{BB962C8B-B14F-4D97-AF65-F5344CB8AC3E}">
        <p14:creationId xmlns:p14="http://schemas.microsoft.com/office/powerpoint/2010/main" val="2873393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34293-586F-41DC-A653-F83FC46E44E6}"/>
              </a:ext>
            </a:extLst>
          </p:cNvPr>
          <p:cNvSpPr>
            <a:spLocks noGrp="1"/>
          </p:cNvSpPr>
          <p:nvPr>
            <p:ph type="title"/>
          </p:nvPr>
        </p:nvSpPr>
        <p:spPr/>
        <p:txBody>
          <a:bodyPr/>
          <a:lstStyle/>
          <a:p>
            <a:r>
              <a:rPr lang="en-US" b="0" i="0" dirty="0">
                <a:solidFill>
                  <a:srgbClr val="1F1F1F"/>
                </a:solidFill>
                <a:effectLst/>
                <a:latin typeface="Source Sans Pro" panose="020B0503030403020204" pitchFamily="34" charset="0"/>
              </a:rPr>
              <a:t>Take a minute and think of the projects that you worked on?</a:t>
            </a:r>
            <a:endParaRPr lang="en-US" dirty="0"/>
          </a:p>
        </p:txBody>
      </p:sp>
      <p:sp>
        <p:nvSpPr>
          <p:cNvPr id="3" name="Content Placeholder 2">
            <a:extLst>
              <a:ext uri="{FF2B5EF4-FFF2-40B4-BE49-F238E27FC236}">
                <a16:creationId xmlns:a16="http://schemas.microsoft.com/office/drawing/2014/main" xmlns="" id="{6D62F9B5-BEE5-4C22-91D3-5C7BBFEC52AF}"/>
              </a:ext>
            </a:extLst>
          </p:cNvPr>
          <p:cNvSpPr>
            <a:spLocks noGrp="1"/>
          </p:cNvSpPr>
          <p:nvPr>
            <p:ph idx="1"/>
          </p:nvPr>
        </p:nvSpPr>
        <p:spPr/>
        <p:txBody>
          <a:bodyPr>
            <a:normAutofit/>
          </a:bodyPr>
          <a:lstStyle/>
          <a:p>
            <a:r>
              <a:rPr lang="en-US" b="0" i="0" dirty="0">
                <a:solidFill>
                  <a:srgbClr val="1F1F1F"/>
                </a:solidFill>
                <a:effectLst/>
                <a:latin typeface="Source Sans Pro" panose="020B0503030403020204" pitchFamily="34" charset="0"/>
              </a:rPr>
              <a:t>You've probably already worked on some software projects in the past</a:t>
            </a:r>
          </a:p>
          <a:p>
            <a:pPr algn="l"/>
            <a:r>
              <a:rPr lang="en-US" b="0" i="0" dirty="0">
                <a:solidFill>
                  <a:srgbClr val="1F1F1F"/>
                </a:solidFill>
                <a:effectLst/>
                <a:latin typeface="Source Sans Pro" panose="020B0503030403020204" pitchFamily="34" charset="0"/>
              </a:rPr>
              <a:t>Did they have a good design? </a:t>
            </a:r>
          </a:p>
          <a:p>
            <a:pPr algn="l"/>
            <a:r>
              <a:rPr lang="en-US" b="0" i="0" dirty="0">
                <a:solidFill>
                  <a:srgbClr val="1F1F1F"/>
                </a:solidFill>
                <a:effectLst/>
                <a:latin typeface="Source Sans Pro" panose="020B0503030403020204" pitchFamily="34" charset="0"/>
              </a:rPr>
              <a:t>Could the design be done better? </a:t>
            </a:r>
            <a:endParaRPr lang="en-US" b="0" i="0" dirty="0">
              <a:effectLst/>
              <a:latin typeface="OpenSans"/>
            </a:endParaRPr>
          </a:p>
          <a:p>
            <a:pPr algn="l"/>
            <a:r>
              <a:rPr lang="en-US" b="0" i="0" dirty="0">
                <a:solidFill>
                  <a:srgbClr val="1F1F1F"/>
                </a:solidFill>
                <a:effectLst/>
                <a:latin typeface="Source Sans Pro" panose="020B0503030403020204" pitchFamily="34" charset="0"/>
              </a:rPr>
              <a:t>Was there even a design at all? </a:t>
            </a:r>
            <a:endParaRPr lang="en-US" b="0" i="0" dirty="0">
              <a:effectLst/>
              <a:latin typeface="OpenSans"/>
            </a:endParaRPr>
          </a:p>
          <a:p>
            <a:pPr algn="l"/>
            <a:r>
              <a:rPr lang="en-US" b="0" i="0" dirty="0">
                <a:solidFill>
                  <a:srgbClr val="1F1F1F"/>
                </a:solidFill>
                <a:effectLst/>
                <a:latin typeface="Source Sans Pro" panose="020B0503030403020204" pitchFamily="34" charset="0"/>
              </a:rPr>
              <a:t>Think of how easy it was to make changes to your code. </a:t>
            </a:r>
            <a:endParaRPr lang="en-US" b="0" i="0" dirty="0">
              <a:effectLst/>
              <a:latin typeface="OpenSans"/>
            </a:endParaRPr>
          </a:p>
          <a:p>
            <a:pPr algn="l"/>
            <a:r>
              <a:rPr lang="en-US" b="0" i="0" dirty="0">
                <a:solidFill>
                  <a:srgbClr val="1F1F1F"/>
                </a:solidFill>
                <a:effectLst/>
                <a:latin typeface="Source Sans Pro" panose="020B0503030403020204" pitchFamily="34" charset="0"/>
              </a:rPr>
              <a:t>Did a small code change produce a ripple-effect for changes elsewhere in the code? </a:t>
            </a:r>
            <a:endParaRPr lang="en-US" b="0" i="0" dirty="0">
              <a:effectLst/>
              <a:latin typeface="OpenSans"/>
            </a:endParaRPr>
          </a:p>
          <a:p>
            <a:pPr algn="l"/>
            <a:r>
              <a:rPr lang="en-US" b="0" i="0" dirty="0">
                <a:solidFill>
                  <a:srgbClr val="1F1F1F"/>
                </a:solidFill>
                <a:effectLst/>
                <a:latin typeface="Source Sans Pro" panose="020B0503030403020204" pitchFamily="34" charset="0"/>
              </a:rPr>
              <a:t>Was your code hard to reuse?</a:t>
            </a:r>
            <a:endParaRPr lang="en-US" b="0" i="0" dirty="0">
              <a:effectLst/>
              <a:latin typeface="OpenSans"/>
            </a:endParaRPr>
          </a:p>
          <a:p>
            <a:endParaRPr lang="en-US" dirty="0"/>
          </a:p>
        </p:txBody>
      </p:sp>
    </p:spTree>
    <p:extLst>
      <p:ext uri="{BB962C8B-B14F-4D97-AF65-F5344CB8AC3E}">
        <p14:creationId xmlns:p14="http://schemas.microsoft.com/office/powerpoint/2010/main" val="2188627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8F490-C7C1-4A8C-B457-634E3B0AAF02}"/>
              </a:ext>
            </a:extLst>
          </p:cNvPr>
          <p:cNvSpPr>
            <a:spLocks noGrp="1"/>
          </p:cNvSpPr>
          <p:nvPr>
            <p:ph type="title"/>
          </p:nvPr>
        </p:nvSpPr>
        <p:spPr/>
        <p:txBody>
          <a:bodyPr/>
          <a:lstStyle/>
          <a:p>
            <a:r>
              <a:rPr lang="en-US" b="0" i="0" dirty="0">
                <a:solidFill>
                  <a:srgbClr val="1F1F1F"/>
                </a:solidFill>
                <a:effectLst/>
                <a:latin typeface="Source Sans Pro" panose="020B0503030403020204" pitchFamily="34" charset="0"/>
              </a:rPr>
              <a:t>Good design isn't just about code.</a:t>
            </a:r>
            <a:endParaRPr lang="en-US" dirty="0"/>
          </a:p>
        </p:txBody>
      </p:sp>
      <p:sp>
        <p:nvSpPr>
          <p:cNvPr id="3" name="Content Placeholder 2">
            <a:extLst>
              <a:ext uri="{FF2B5EF4-FFF2-40B4-BE49-F238E27FC236}">
                <a16:creationId xmlns:a16="http://schemas.microsoft.com/office/drawing/2014/main" xmlns="" id="{EDCD1094-29C9-4050-9DFD-2D977E3D18E2}"/>
              </a:ext>
            </a:extLst>
          </p:cNvPr>
          <p:cNvSpPr>
            <a:spLocks noGrp="1"/>
          </p:cNvSpPr>
          <p:nvPr>
            <p:ph idx="1"/>
          </p:nvPr>
        </p:nvSpPr>
        <p:spPr/>
        <p:txBody>
          <a:bodyPr/>
          <a:lstStyle/>
          <a:p>
            <a:pPr algn="l"/>
            <a:r>
              <a:rPr lang="en-US" b="0" i="0" dirty="0">
                <a:solidFill>
                  <a:srgbClr val="1F1F1F"/>
                </a:solidFill>
                <a:effectLst/>
                <a:latin typeface="Source Sans Pro" panose="020B0503030403020204" pitchFamily="34" charset="0"/>
              </a:rPr>
              <a:t>It is about being able to express ideas for your software with other developers, other teams, and your clients. </a:t>
            </a:r>
            <a:endParaRPr lang="en-US" b="0" i="0" dirty="0">
              <a:effectLst/>
              <a:latin typeface="OpenSans"/>
            </a:endParaRPr>
          </a:p>
          <a:p>
            <a:pPr algn="l"/>
            <a:r>
              <a:rPr lang="en-US" b="0" i="0" dirty="0">
                <a:solidFill>
                  <a:srgbClr val="1F1F1F"/>
                </a:solidFill>
                <a:effectLst/>
                <a:latin typeface="Source Sans Pro" panose="020B0503030403020204" pitchFamily="34" charset="0"/>
              </a:rPr>
              <a:t>Having a well-thought design makes your software easier to implement, reduces a need for major changes later or the project and it saves you from headaches down the line.</a:t>
            </a:r>
            <a:endParaRPr lang="en-US" b="0" i="0" dirty="0">
              <a:effectLst/>
              <a:latin typeface="OpenSans"/>
            </a:endParaRPr>
          </a:p>
          <a:p>
            <a:endParaRPr lang="en-US" dirty="0"/>
          </a:p>
        </p:txBody>
      </p:sp>
    </p:spTree>
    <p:extLst>
      <p:ext uri="{BB962C8B-B14F-4D97-AF65-F5344CB8AC3E}">
        <p14:creationId xmlns:p14="http://schemas.microsoft.com/office/powerpoint/2010/main" val="399703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77124-FB11-4E5B-991A-78EED120270B}"/>
              </a:ext>
            </a:extLst>
          </p:cNvPr>
          <p:cNvSpPr>
            <a:spLocks noGrp="1"/>
          </p:cNvSpPr>
          <p:nvPr>
            <p:ph type="title"/>
          </p:nvPr>
        </p:nvSpPr>
        <p:spPr/>
        <p:txBody>
          <a:bodyPr/>
          <a:lstStyle/>
          <a:p>
            <a:r>
              <a:rPr lang="en-US" b="0" i="0" dirty="0">
                <a:solidFill>
                  <a:srgbClr val="1F1F1F"/>
                </a:solidFill>
                <a:effectLst/>
                <a:latin typeface="Source Sans Pro" panose="020B0503030403020204" pitchFamily="34" charset="0"/>
              </a:rPr>
              <a:t>Consider this scenario.</a:t>
            </a:r>
            <a:endParaRPr lang="en-US" dirty="0"/>
          </a:p>
        </p:txBody>
      </p:sp>
      <p:sp>
        <p:nvSpPr>
          <p:cNvPr id="3" name="Content Placeholder 2">
            <a:extLst>
              <a:ext uri="{FF2B5EF4-FFF2-40B4-BE49-F238E27FC236}">
                <a16:creationId xmlns:a16="http://schemas.microsoft.com/office/drawing/2014/main" xmlns="" id="{7B961F5E-F3E0-4422-A2F9-B5EECC3D7A15}"/>
              </a:ext>
            </a:extLst>
          </p:cNvPr>
          <p:cNvSpPr>
            <a:spLocks noGrp="1"/>
          </p:cNvSpPr>
          <p:nvPr>
            <p:ph idx="1"/>
          </p:nvPr>
        </p:nvSpPr>
        <p:spPr/>
        <p:txBody>
          <a:bodyPr/>
          <a:lstStyle/>
          <a:p>
            <a:pPr algn="l"/>
            <a:r>
              <a:rPr lang="en-US" b="0" i="0" dirty="0">
                <a:solidFill>
                  <a:srgbClr val="1F1F1F"/>
                </a:solidFill>
                <a:effectLst/>
                <a:latin typeface="Source Sans Pro" panose="020B0503030403020204" pitchFamily="34" charset="0"/>
              </a:rPr>
              <a:t>You join a project that's been in development for a while. </a:t>
            </a:r>
            <a:endParaRPr lang="en-US" b="0" i="0" dirty="0">
              <a:effectLst/>
              <a:latin typeface="OpenSans"/>
            </a:endParaRPr>
          </a:p>
          <a:p>
            <a:pPr algn="l"/>
            <a:r>
              <a:rPr lang="en-US" b="0" i="0" dirty="0">
                <a:solidFill>
                  <a:srgbClr val="1F1F1F"/>
                </a:solidFill>
                <a:effectLst/>
                <a:latin typeface="Source Sans Pro" panose="020B0503030403020204" pitchFamily="34" charset="0"/>
              </a:rPr>
              <a:t>You look at the code and become instantly overwhelmed. </a:t>
            </a:r>
            <a:endParaRPr lang="en-US" b="0" i="0" dirty="0">
              <a:effectLst/>
              <a:latin typeface="OpenSans"/>
            </a:endParaRPr>
          </a:p>
          <a:p>
            <a:pPr algn="l"/>
            <a:r>
              <a:rPr lang="en-US" b="0" i="0" dirty="0">
                <a:solidFill>
                  <a:srgbClr val="1F1F1F"/>
                </a:solidFill>
                <a:effectLst/>
                <a:latin typeface="Source Sans Pro" panose="020B0503030403020204" pitchFamily="34" charset="0"/>
              </a:rPr>
              <a:t>You can't tell what the purpose of the pieces are, things are unorganized, and design documentation is non-existent. </a:t>
            </a:r>
            <a:endParaRPr lang="en-US" b="0" i="0" dirty="0">
              <a:effectLst/>
              <a:latin typeface="OpenSans"/>
            </a:endParaRPr>
          </a:p>
          <a:p>
            <a:pPr algn="l"/>
            <a:r>
              <a:rPr lang="en-US" b="0" i="0" dirty="0">
                <a:solidFill>
                  <a:srgbClr val="1F1F1F"/>
                </a:solidFill>
                <a:effectLst/>
                <a:latin typeface="Source Sans Pro" panose="020B0503030403020204" pitchFamily="34" charset="0"/>
              </a:rPr>
              <a:t>You don't even know where to begin?????</a:t>
            </a:r>
            <a:endParaRPr lang="en-US" b="0" i="0" dirty="0">
              <a:effectLst/>
              <a:latin typeface="OpenSans"/>
            </a:endParaRPr>
          </a:p>
          <a:p>
            <a:endParaRPr lang="en-US" dirty="0"/>
          </a:p>
        </p:txBody>
      </p:sp>
      <p:pic>
        <p:nvPicPr>
          <p:cNvPr id="4" name="Picture 2" descr="Multi-Ethnic group of human hands holding question marks Stock Photo - Alamy">
            <a:extLst>
              <a:ext uri="{FF2B5EF4-FFF2-40B4-BE49-F238E27FC236}">
                <a16:creationId xmlns:a16="http://schemas.microsoft.com/office/drawing/2014/main" xmlns="" id="{D3D4CD5B-4382-4614-AC3F-2D90C7AED86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42"/>
          <a:stretch/>
        </p:blipFill>
        <p:spPr bwMode="auto">
          <a:xfrm>
            <a:off x="7616884" y="4114492"/>
            <a:ext cx="3944815" cy="2365131"/>
          </a:xfrm>
          <a:prstGeom prst="wedgeRectCallou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966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TotalTime>
  <Words>662</Words>
  <Application>Microsoft Office PowerPoint</Application>
  <PresentationFormat>Widescreen</PresentationFormat>
  <Paragraphs>75</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OpenSans</vt:lpstr>
      <vt:lpstr>Source Sans Pro</vt:lpstr>
      <vt:lpstr>Verdana</vt:lpstr>
      <vt:lpstr>Office Theme</vt:lpstr>
      <vt:lpstr>Software Analysis and Design (CS3004)  </vt:lpstr>
      <vt:lpstr>Rules that will be strictly followed:</vt:lpstr>
      <vt:lpstr>PowerPoint Presentation</vt:lpstr>
      <vt:lpstr>What you will learn….</vt:lpstr>
      <vt:lpstr>Course Catalogue - HEC</vt:lpstr>
      <vt:lpstr>Course Goals</vt:lpstr>
      <vt:lpstr>Take a minute and think of the projects that you worked on?</vt:lpstr>
      <vt:lpstr>Good design isn't just about code.</vt:lpstr>
      <vt:lpstr>Consider this scenario.</vt:lpstr>
      <vt:lpstr>Software? </vt:lpstr>
      <vt:lpstr>What is Analysis and Design?</vt:lpstr>
      <vt:lpstr>What is Analysis and Design?</vt:lpstr>
      <vt:lpstr>What is Object-Oriented Analysis and Design?</vt:lpstr>
      <vt:lpstr>Software analysis goal: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(CS3004)  </dc:title>
  <dc:creator>Nida Munawar</dc:creator>
  <cp:lastModifiedBy>Nida Munawar</cp:lastModifiedBy>
  <cp:revision>12</cp:revision>
  <dcterms:created xsi:type="dcterms:W3CDTF">2021-09-05T06:59:02Z</dcterms:created>
  <dcterms:modified xsi:type="dcterms:W3CDTF">2022-08-22T05:25:52Z</dcterms:modified>
</cp:coreProperties>
</file>