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8" r:id="rId3"/>
    <p:sldId id="289" r:id="rId4"/>
    <p:sldId id="285" r:id="rId5"/>
    <p:sldId id="286" r:id="rId6"/>
    <p:sldId id="287" r:id="rId7"/>
    <p:sldId id="257" r:id="rId8"/>
    <p:sldId id="259" r:id="rId9"/>
    <p:sldId id="264" r:id="rId10"/>
    <p:sldId id="262" r:id="rId11"/>
    <p:sldId id="283" r:id="rId12"/>
    <p:sldId id="280" r:id="rId13"/>
    <p:sldId id="281" r:id="rId14"/>
    <p:sldId id="282" r:id="rId15"/>
    <p:sldId id="284" r:id="rId16"/>
    <p:sldId id="275" r:id="rId17"/>
    <p:sldId id="273" r:id="rId18"/>
    <p:sldId id="274" r:id="rId19"/>
    <p:sldId id="290" r:id="rId20"/>
    <p:sldId id="291" r:id="rId21"/>
    <p:sldId id="272" r:id="rId22"/>
    <p:sldId id="261" r:id="rId23"/>
    <p:sldId id="266" r:id="rId24"/>
    <p:sldId id="265" r:id="rId25"/>
    <p:sldId id="276" r:id="rId26"/>
    <p:sldId id="277" r:id="rId27"/>
    <p:sldId id="278" r:id="rId28"/>
    <p:sldId id="279" r:id="rId29"/>
    <p:sldId id="260" r:id="rId30"/>
    <p:sldId id="258" r:id="rId31"/>
    <p:sldId id="267" r:id="rId32"/>
    <p:sldId id="268"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04" autoAdjust="0"/>
  </p:normalViewPr>
  <p:slideViewPr>
    <p:cSldViewPr snapToGrid="0">
      <p:cViewPr varScale="1">
        <p:scale>
          <a:sx n="78" d="100"/>
          <a:sy n="78" d="100"/>
        </p:scale>
        <p:origin x="8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94995-8036-454A-BC1F-357EA4751B98}" type="datetimeFigureOut">
              <a:rPr lang="en-PK" smtClean="0"/>
              <a:t>06/10/2022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E8F32-2450-48D7-BCFD-B8B442E31424}" type="slidenum">
              <a:rPr lang="en-PK" smtClean="0"/>
              <a:t>‹#›</a:t>
            </a:fld>
            <a:endParaRPr lang="en-PK"/>
          </a:p>
        </p:txBody>
      </p:sp>
    </p:spTree>
    <p:extLst>
      <p:ext uri="{BB962C8B-B14F-4D97-AF65-F5344CB8AC3E}">
        <p14:creationId xmlns:p14="http://schemas.microsoft.com/office/powerpoint/2010/main" val="89919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1</a:t>
            </a:fld>
            <a:endParaRPr lang="en-PK"/>
          </a:p>
        </p:txBody>
      </p:sp>
    </p:spTree>
    <p:extLst>
      <p:ext uri="{BB962C8B-B14F-4D97-AF65-F5344CB8AC3E}">
        <p14:creationId xmlns:p14="http://schemas.microsoft.com/office/powerpoint/2010/main" val="281933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2</a:t>
            </a:fld>
            <a:endParaRPr lang="en-PK"/>
          </a:p>
        </p:txBody>
      </p:sp>
    </p:spTree>
    <p:extLst>
      <p:ext uri="{BB962C8B-B14F-4D97-AF65-F5344CB8AC3E}">
        <p14:creationId xmlns:p14="http://schemas.microsoft.com/office/powerpoint/2010/main" val="1243707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4</a:t>
            </a:fld>
            <a:endParaRPr lang="en-PK"/>
          </a:p>
        </p:txBody>
      </p:sp>
    </p:spTree>
    <p:extLst>
      <p:ext uri="{BB962C8B-B14F-4D97-AF65-F5344CB8AC3E}">
        <p14:creationId xmlns:p14="http://schemas.microsoft.com/office/powerpoint/2010/main" val="141702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6</a:t>
            </a:fld>
            <a:endParaRPr lang="en-PK"/>
          </a:p>
        </p:txBody>
      </p:sp>
    </p:spTree>
    <p:extLst>
      <p:ext uri="{BB962C8B-B14F-4D97-AF65-F5344CB8AC3E}">
        <p14:creationId xmlns:p14="http://schemas.microsoft.com/office/powerpoint/2010/main" val="170055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17</a:t>
            </a:fld>
            <a:endParaRPr lang="en-PK"/>
          </a:p>
        </p:txBody>
      </p:sp>
    </p:spTree>
    <p:extLst>
      <p:ext uri="{BB962C8B-B14F-4D97-AF65-F5344CB8AC3E}">
        <p14:creationId xmlns:p14="http://schemas.microsoft.com/office/powerpoint/2010/main" val="337670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19</a:t>
            </a:fld>
            <a:endParaRPr lang="en-PK"/>
          </a:p>
        </p:txBody>
      </p:sp>
    </p:spTree>
    <p:extLst>
      <p:ext uri="{BB962C8B-B14F-4D97-AF65-F5344CB8AC3E}">
        <p14:creationId xmlns:p14="http://schemas.microsoft.com/office/powerpoint/2010/main" val="326016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41AEED-7AA8-498B-BF5C-60180591AF1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72573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1AEED-7AA8-498B-BF5C-60180591AF1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387710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1AEED-7AA8-498B-BF5C-60180591AF1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909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1AEED-7AA8-498B-BF5C-60180591AF1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47274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41AEED-7AA8-498B-BF5C-60180591AF1D}"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7823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41AEED-7AA8-498B-BF5C-60180591AF1D}"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42376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41AEED-7AA8-498B-BF5C-60180591AF1D}"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138851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41AEED-7AA8-498B-BF5C-60180591AF1D}"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95661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1AEED-7AA8-498B-BF5C-60180591AF1D}" type="datetimeFigureOut">
              <a:rPr lang="en-US" smtClean="0"/>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56976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41AEED-7AA8-498B-BF5C-60180591AF1D}"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370884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41AEED-7AA8-498B-BF5C-60180591AF1D}"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55226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1AEED-7AA8-498B-BF5C-60180591AF1D}" type="datetimeFigureOut">
              <a:rPr lang="en-US" smtClean="0"/>
              <a:t>10/6/2022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12AF4-7BE2-4AD3-9C0F-5D7D331095B7}" type="slidenum">
              <a:rPr lang="en-US" smtClean="0"/>
              <a:t>‹#›</a:t>
            </a:fld>
            <a:endParaRPr lang="en-US"/>
          </a:p>
        </p:txBody>
      </p:sp>
    </p:spTree>
    <p:extLst>
      <p:ext uri="{BB962C8B-B14F-4D97-AF65-F5344CB8AC3E}">
        <p14:creationId xmlns:p14="http://schemas.microsoft.com/office/powerpoint/2010/main" val="306881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71702"/>
          </a:xfrm>
        </p:spPr>
        <p:txBody>
          <a:bodyPr>
            <a:normAutofit fontScale="90000"/>
          </a:bodyPr>
          <a:lstStyle/>
          <a:p>
            <a:r>
              <a:rPr lang="en-US" b="1" dirty="0"/>
              <a:t>Software Analysis and Design (CS:3004)</a:t>
            </a:r>
            <a:endParaRPr lang="en-US" dirty="0"/>
          </a:p>
        </p:txBody>
      </p:sp>
      <p:sp>
        <p:nvSpPr>
          <p:cNvPr id="3" name="Subtitle 2"/>
          <p:cNvSpPr>
            <a:spLocks noGrp="1"/>
          </p:cNvSpPr>
          <p:nvPr>
            <p:ph type="subTitle" idx="1"/>
          </p:nvPr>
        </p:nvSpPr>
        <p:spPr/>
        <p:txBody>
          <a:bodyPr>
            <a:normAutofit/>
          </a:bodyPr>
          <a:lstStyle/>
          <a:p>
            <a:r>
              <a:rPr lang="en-US" sz="3200" b="1" dirty="0"/>
              <a:t>Entity Control and Boundary Classes</a:t>
            </a:r>
          </a:p>
        </p:txBody>
      </p:sp>
    </p:spTree>
    <p:extLst>
      <p:ext uri="{BB962C8B-B14F-4D97-AF65-F5344CB8AC3E}">
        <p14:creationId xmlns:p14="http://schemas.microsoft.com/office/powerpoint/2010/main" val="8303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261" y="836410"/>
            <a:ext cx="10515600" cy="4351338"/>
          </a:xfrm>
        </p:spPr>
        <p:txBody>
          <a:bodyPr/>
          <a:lstStyle/>
          <a:p>
            <a:r>
              <a:rPr lang="en-US" b="1" dirty="0"/>
              <a:t>Boundary object</a:t>
            </a:r>
            <a:r>
              <a:rPr lang="en-US" dirty="0"/>
              <a:t> (or interface object) is what actors use in communicating with the system. The HTML, CSS, etc. which makes up the look and feel of the application</a:t>
            </a:r>
          </a:p>
          <a:p>
            <a:r>
              <a:rPr lang="en-US" b="1" dirty="0"/>
              <a:t>Entity object</a:t>
            </a:r>
            <a:r>
              <a:rPr lang="en-US" dirty="0"/>
              <a:t>  The persistent data that we keep in the data store. Entities are objects representing system data: Customer, Product, Transaction, Cart, etc.</a:t>
            </a:r>
          </a:p>
          <a:p>
            <a:r>
              <a:rPr lang="en-US" b="1" dirty="0"/>
              <a:t>Control objects</a:t>
            </a:r>
            <a:r>
              <a:rPr lang="en-US" dirty="0"/>
              <a:t> (also known as controllers in MVC), which serve as the “glue” between boundary objects and entity objects. The code that does the thinking and decision making </a:t>
            </a:r>
          </a:p>
        </p:txBody>
      </p:sp>
    </p:spTree>
    <p:extLst>
      <p:ext uri="{BB962C8B-B14F-4D97-AF65-F5344CB8AC3E}">
        <p14:creationId xmlns:p14="http://schemas.microsoft.com/office/powerpoint/2010/main" val="84953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D78F-9033-4789-8127-1F17CDBE33DF}"/>
              </a:ext>
            </a:extLst>
          </p:cNvPr>
          <p:cNvSpPr>
            <a:spLocks noGrp="1"/>
          </p:cNvSpPr>
          <p:nvPr>
            <p:ph type="title"/>
          </p:nvPr>
        </p:nvSpPr>
        <p:spPr/>
        <p:txBody>
          <a:bodyPr/>
          <a:lstStyle/>
          <a:p>
            <a:r>
              <a:rPr lang="en-US" sz="4400" spc="-145" dirty="0">
                <a:solidFill>
                  <a:srgbClr val="04607A"/>
                </a:solidFill>
                <a:latin typeface="Arial"/>
                <a:cs typeface="Arial"/>
              </a:rPr>
              <a:t>What </a:t>
            </a:r>
            <a:r>
              <a:rPr lang="en-US" sz="4400" spc="-340" dirty="0">
                <a:solidFill>
                  <a:srgbClr val="04607A"/>
                </a:solidFill>
                <a:latin typeface="Arial"/>
                <a:cs typeface="Arial"/>
              </a:rPr>
              <a:t>Is </a:t>
            </a:r>
            <a:r>
              <a:rPr lang="en-US" sz="4400" spc="-270" dirty="0">
                <a:solidFill>
                  <a:srgbClr val="04607A"/>
                </a:solidFill>
                <a:latin typeface="Arial"/>
                <a:cs typeface="Arial"/>
              </a:rPr>
              <a:t>an </a:t>
            </a:r>
            <a:r>
              <a:rPr lang="en-US" sz="4400" spc="-290" dirty="0">
                <a:solidFill>
                  <a:srgbClr val="04607A"/>
                </a:solidFill>
                <a:latin typeface="Arial"/>
                <a:cs typeface="Arial"/>
              </a:rPr>
              <a:t>Analysis</a:t>
            </a:r>
            <a:r>
              <a:rPr lang="en-US" sz="4400" spc="-360" dirty="0">
                <a:solidFill>
                  <a:srgbClr val="04607A"/>
                </a:solidFill>
                <a:latin typeface="Arial"/>
                <a:cs typeface="Arial"/>
              </a:rPr>
              <a:t> </a:t>
            </a:r>
            <a:r>
              <a:rPr lang="en-US" sz="4400" spc="-480" dirty="0">
                <a:solidFill>
                  <a:srgbClr val="04607A"/>
                </a:solidFill>
                <a:latin typeface="Arial"/>
                <a:cs typeface="Arial"/>
              </a:rPr>
              <a:t>Class?</a:t>
            </a:r>
            <a:br>
              <a:rPr lang="en-US" sz="4400" dirty="0">
                <a:latin typeface="Arial"/>
                <a:cs typeface="Arial"/>
              </a:rPr>
            </a:br>
            <a:endParaRPr lang="x-none" dirty="0"/>
          </a:p>
        </p:txBody>
      </p:sp>
      <p:sp>
        <p:nvSpPr>
          <p:cNvPr id="3" name="Content Placeholder 2">
            <a:extLst>
              <a:ext uri="{FF2B5EF4-FFF2-40B4-BE49-F238E27FC236}">
                <a16:creationId xmlns:a16="http://schemas.microsoft.com/office/drawing/2014/main" id="{A98458B3-6C60-429C-911F-45E94AA826C3}"/>
              </a:ext>
            </a:extLst>
          </p:cNvPr>
          <p:cNvSpPr>
            <a:spLocks noGrp="1"/>
          </p:cNvSpPr>
          <p:nvPr>
            <p:ph idx="1"/>
          </p:nvPr>
        </p:nvSpPr>
        <p:spPr/>
        <p:txBody>
          <a:bodyPr/>
          <a:lstStyle/>
          <a:p>
            <a:r>
              <a:rPr lang="en-US" sz="2800" spc="10" dirty="0">
                <a:latin typeface="Georgia"/>
                <a:cs typeface="Georgia"/>
              </a:rPr>
              <a:t>A </a:t>
            </a:r>
            <a:r>
              <a:rPr lang="en-US" sz="2800" spc="-45" dirty="0">
                <a:latin typeface="Georgia"/>
                <a:cs typeface="Georgia"/>
              </a:rPr>
              <a:t>class </a:t>
            </a:r>
            <a:r>
              <a:rPr lang="en-US" sz="2800" spc="-10" dirty="0">
                <a:latin typeface="Georgia"/>
                <a:cs typeface="Georgia"/>
              </a:rPr>
              <a:t>that </a:t>
            </a:r>
            <a:r>
              <a:rPr lang="en-US" sz="2800" spc="-45" dirty="0">
                <a:latin typeface="Georgia"/>
                <a:cs typeface="Georgia"/>
              </a:rPr>
              <a:t>represents </a:t>
            </a:r>
            <a:r>
              <a:rPr lang="en-US" sz="2800" spc="-30" dirty="0">
                <a:latin typeface="Georgia"/>
                <a:cs typeface="Georgia"/>
              </a:rPr>
              <a:t>initial </a:t>
            </a:r>
            <a:r>
              <a:rPr lang="en-US" sz="2800" spc="-35" dirty="0">
                <a:latin typeface="Georgia"/>
                <a:cs typeface="Georgia"/>
              </a:rPr>
              <a:t>data and behavior  requirements, and </a:t>
            </a:r>
            <a:r>
              <a:rPr lang="en-US" sz="2800" spc="-25" dirty="0">
                <a:latin typeface="Georgia"/>
                <a:cs typeface="Georgia"/>
              </a:rPr>
              <a:t>whose </a:t>
            </a:r>
            <a:r>
              <a:rPr lang="en-US" sz="2800" spc="-40" dirty="0">
                <a:latin typeface="Georgia"/>
                <a:cs typeface="Georgia"/>
              </a:rPr>
              <a:t>software </a:t>
            </a:r>
            <a:r>
              <a:rPr lang="en-US" sz="2800" spc="-35" dirty="0">
                <a:latin typeface="Georgia"/>
                <a:cs typeface="Georgia"/>
              </a:rPr>
              <a:t>and</a:t>
            </a:r>
            <a:r>
              <a:rPr lang="en-US" sz="2800" spc="-229" dirty="0">
                <a:latin typeface="Georgia"/>
                <a:cs typeface="Georgia"/>
              </a:rPr>
              <a:t> </a:t>
            </a:r>
            <a:r>
              <a:rPr lang="en-US" sz="2800" spc="-55" dirty="0">
                <a:latin typeface="Georgia"/>
                <a:cs typeface="Georgia"/>
              </a:rPr>
              <a:t>hardware-  </a:t>
            </a:r>
            <a:r>
              <a:rPr lang="en-US" sz="2800" spc="-25" dirty="0">
                <a:latin typeface="Georgia"/>
                <a:cs typeface="Georgia"/>
              </a:rPr>
              <a:t>oriented </a:t>
            </a:r>
            <a:r>
              <a:rPr lang="en-US" sz="2800" spc="-30" dirty="0">
                <a:latin typeface="Georgia"/>
                <a:cs typeface="Georgia"/>
              </a:rPr>
              <a:t>details </a:t>
            </a:r>
            <a:r>
              <a:rPr lang="en-US" sz="2800" spc="-60" dirty="0">
                <a:latin typeface="Georgia"/>
                <a:cs typeface="Georgia"/>
              </a:rPr>
              <a:t>have </a:t>
            </a:r>
            <a:r>
              <a:rPr lang="en-US" sz="2800" spc="-5" dirty="0">
                <a:latin typeface="Georgia"/>
                <a:cs typeface="Georgia"/>
              </a:rPr>
              <a:t>not </a:t>
            </a:r>
            <a:r>
              <a:rPr lang="en-US" sz="2800" spc="-15" dirty="0">
                <a:latin typeface="Georgia"/>
                <a:cs typeface="Georgia"/>
              </a:rPr>
              <a:t>been</a:t>
            </a:r>
            <a:r>
              <a:rPr lang="en-US" sz="2800" spc="-170" dirty="0">
                <a:latin typeface="Georgia"/>
                <a:cs typeface="Georgia"/>
              </a:rPr>
              <a:t> </a:t>
            </a:r>
            <a:r>
              <a:rPr lang="en-US" sz="2800" spc="-20" dirty="0">
                <a:latin typeface="Georgia"/>
                <a:cs typeface="Georgia"/>
              </a:rPr>
              <a:t>specified</a:t>
            </a:r>
            <a:endParaRPr lang="x-none" dirty="0"/>
          </a:p>
        </p:txBody>
      </p:sp>
    </p:spTree>
    <p:extLst>
      <p:ext uri="{BB962C8B-B14F-4D97-AF65-F5344CB8AC3E}">
        <p14:creationId xmlns:p14="http://schemas.microsoft.com/office/powerpoint/2010/main" val="27712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5765-851C-4612-99FC-AD082FEB7B22}"/>
              </a:ext>
            </a:extLst>
          </p:cNvPr>
          <p:cNvSpPr>
            <a:spLocks noGrp="1"/>
          </p:cNvSpPr>
          <p:nvPr>
            <p:ph type="title"/>
          </p:nvPr>
        </p:nvSpPr>
        <p:spPr/>
        <p:txBody>
          <a:bodyPr/>
          <a:lstStyle/>
          <a:p>
            <a:r>
              <a:rPr lang="en-US" sz="4400" spc="-210" dirty="0"/>
              <a:t>Find </a:t>
            </a:r>
            <a:r>
              <a:rPr lang="en-US" sz="4400" spc="-375" dirty="0"/>
              <a:t>Classes </a:t>
            </a:r>
            <a:r>
              <a:rPr lang="en-US" sz="4400" spc="-220" dirty="0"/>
              <a:t>From </a:t>
            </a:r>
            <a:r>
              <a:rPr lang="en-US" sz="4400" spc="-355" dirty="0"/>
              <a:t>Use-Case</a:t>
            </a:r>
            <a:r>
              <a:rPr lang="en-US" sz="4400" spc="-80" dirty="0"/>
              <a:t> </a:t>
            </a:r>
            <a:r>
              <a:rPr lang="en-US" sz="4400" spc="-190" dirty="0"/>
              <a:t>Behavior</a:t>
            </a:r>
            <a:endParaRPr lang="x-none" dirty="0"/>
          </a:p>
        </p:txBody>
      </p:sp>
      <p:sp>
        <p:nvSpPr>
          <p:cNvPr id="3" name="Content Placeholder 2">
            <a:extLst>
              <a:ext uri="{FF2B5EF4-FFF2-40B4-BE49-F238E27FC236}">
                <a16:creationId xmlns:a16="http://schemas.microsoft.com/office/drawing/2014/main" id="{EAA2464F-CD1D-45CB-A5AD-7D99AF22FF4F}"/>
              </a:ext>
            </a:extLst>
          </p:cNvPr>
          <p:cNvSpPr>
            <a:spLocks noGrp="1"/>
          </p:cNvSpPr>
          <p:nvPr>
            <p:ph idx="1"/>
          </p:nvPr>
        </p:nvSpPr>
        <p:spPr>
          <a:xfrm>
            <a:off x="838200" y="1438183"/>
            <a:ext cx="10515600" cy="4738780"/>
          </a:xfrm>
        </p:spPr>
        <p:txBody>
          <a:bodyPr/>
          <a:lstStyle/>
          <a:p>
            <a:pPr marL="285115" marR="571500" indent="-272415">
              <a:lnSpc>
                <a:spcPct val="100000"/>
              </a:lnSpc>
              <a:spcBef>
                <a:spcPts val="95"/>
              </a:spcBef>
              <a:buClr>
                <a:srgbClr val="0AD0D9"/>
              </a:buClr>
              <a:buSzPct val="94642"/>
              <a:buFont typeface="Arial"/>
              <a:buChar char=""/>
              <a:tabLst>
                <a:tab pos="285750" algn="l"/>
              </a:tabLst>
            </a:pPr>
            <a:r>
              <a:rPr lang="en-US" sz="2800" spc="10" dirty="0">
                <a:latin typeface="Georgia"/>
                <a:cs typeface="Georgia"/>
              </a:rPr>
              <a:t> </a:t>
            </a:r>
            <a:r>
              <a:rPr lang="en-US" sz="2400" spc="-20" dirty="0">
                <a:latin typeface="Georgia"/>
                <a:cs typeface="Georgia"/>
              </a:rPr>
              <a:t>The </a:t>
            </a:r>
            <a:r>
              <a:rPr lang="en-US" sz="2400" spc="-25" dirty="0">
                <a:latin typeface="Georgia"/>
                <a:cs typeface="Georgia"/>
              </a:rPr>
              <a:t>complete </a:t>
            </a:r>
            <a:r>
              <a:rPr lang="en-US" sz="2400" spc="-40" dirty="0">
                <a:latin typeface="Georgia"/>
                <a:cs typeface="Georgia"/>
              </a:rPr>
              <a:t>behavior </a:t>
            </a:r>
            <a:r>
              <a:rPr lang="en-US" sz="2400" spc="-25" dirty="0">
                <a:latin typeface="Georgia"/>
                <a:cs typeface="Georgia"/>
              </a:rPr>
              <a:t>of </a:t>
            </a:r>
            <a:r>
              <a:rPr lang="en-US" sz="2400" spc="-70" dirty="0">
                <a:latin typeface="Georgia"/>
                <a:cs typeface="Georgia"/>
              </a:rPr>
              <a:t>a </a:t>
            </a:r>
            <a:r>
              <a:rPr lang="en-US" sz="2400" spc="-45" dirty="0">
                <a:latin typeface="Georgia"/>
                <a:cs typeface="Georgia"/>
              </a:rPr>
              <a:t>use </a:t>
            </a:r>
            <a:r>
              <a:rPr lang="en-US" sz="2400" spc="-40" dirty="0">
                <a:latin typeface="Georgia"/>
                <a:cs typeface="Georgia"/>
              </a:rPr>
              <a:t>case </a:t>
            </a:r>
            <a:r>
              <a:rPr lang="en-US" sz="2400" spc="-55" dirty="0">
                <a:latin typeface="Georgia"/>
                <a:cs typeface="Georgia"/>
              </a:rPr>
              <a:t>has </a:t>
            </a:r>
            <a:r>
              <a:rPr lang="en-US" sz="2400" spc="-15" dirty="0">
                <a:latin typeface="Georgia"/>
                <a:cs typeface="Georgia"/>
              </a:rPr>
              <a:t>to </a:t>
            </a:r>
            <a:r>
              <a:rPr lang="en-US" sz="2400" spc="-245" dirty="0">
                <a:latin typeface="Georgia"/>
                <a:cs typeface="Georgia"/>
              </a:rPr>
              <a:t>be  </a:t>
            </a:r>
            <a:r>
              <a:rPr lang="en-US" sz="2400" spc="-35" dirty="0">
                <a:latin typeface="Georgia"/>
                <a:cs typeface="Georgia"/>
              </a:rPr>
              <a:t>distributed </a:t>
            </a:r>
            <a:r>
              <a:rPr lang="en-US" sz="2400" spc="-10" dirty="0">
                <a:latin typeface="Georgia"/>
                <a:cs typeface="Georgia"/>
              </a:rPr>
              <a:t>to </a:t>
            </a:r>
            <a:r>
              <a:rPr lang="en-US" sz="2400" spc="-60" dirty="0">
                <a:latin typeface="Georgia"/>
                <a:cs typeface="Georgia"/>
              </a:rPr>
              <a:t>analysis</a:t>
            </a:r>
            <a:r>
              <a:rPr lang="en-US" sz="2400" spc="-140" dirty="0">
                <a:latin typeface="Georgia"/>
                <a:cs typeface="Georgia"/>
              </a:rPr>
              <a:t> </a:t>
            </a:r>
            <a:r>
              <a:rPr lang="en-US" sz="2400" spc="-50" dirty="0">
                <a:latin typeface="Georgia"/>
                <a:cs typeface="Georgia"/>
              </a:rPr>
              <a:t>classes</a:t>
            </a:r>
            <a:endParaRPr lang="en-US" sz="2400" dirty="0">
              <a:latin typeface="Georgia"/>
              <a:cs typeface="Georgia"/>
            </a:endParaRPr>
          </a:p>
          <a:p>
            <a:pPr marL="285115" marR="5080" indent="-272415">
              <a:lnSpc>
                <a:spcPct val="100000"/>
              </a:lnSpc>
              <a:spcBef>
                <a:spcPts val="670"/>
              </a:spcBef>
              <a:buClr>
                <a:srgbClr val="0AD0D9"/>
              </a:buClr>
              <a:buSzPct val="94642"/>
              <a:buFont typeface="Arial"/>
              <a:buChar char=""/>
              <a:tabLst>
                <a:tab pos="285750" algn="l"/>
              </a:tabLst>
            </a:pPr>
            <a:r>
              <a:rPr lang="en-US" sz="2400" spc="-45" dirty="0">
                <a:latin typeface="Georgia"/>
                <a:cs typeface="Georgia"/>
              </a:rPr>
              <a:t>We </a:t>
            </a:r>
            <a:r>
              <a:rPr lang="en-US" sz="2400" spc="-35" dirty="0">
                <a:latin typeface="Georgia"/>
                <a:cs typeface="Georgia"/>
              </a:rPr>
              <a:t>must </a:t>
            </a:r>
            <a:r>
              <a:rPr lang="en-US" sz="2400" spc="-20" dirty="0">
                <a:latin typeface="Georgia"/>
                <a:cs typeface="Georgia"/>
              </a:rPr>
              <a:t>‘identify’ </a:t>
            </a:r>
            <a:r>
              <a:rPr lang="en-US" sz="2400" spc="-25" dirty="0">
                <a:latin typeface="Georgia"/>
                <a:cs typeface="Georgia"/>
              </a:rPr>
              <a:t>these </a:t>
            </a:r>
            <a:r>
              <a:rPr lang="en-US" sz="2400" spc="-50" dirty="0">
                <a:latin typeface="Georgia"/>
                <a:cs typeface="Georgia"/>
              </a:rPr>
              <a:t>classes </a:t>
            </a:r>
            <a:r>
              <a:rPr lang="en-US" sz="2400" spc="-405" dirty="0">
                <a:latin typeface="Georgia"/>
                <a:cs typeface="Georgia"/>
              </a:rPr>
              <a:t>– </a:t>
            </a:r>
            <a:r>
              <a:rPr lang="en-US" sz="2400" spc="-45" dirty="0">
                <a:latin typeface="Georgia"/>
                <a:cs typeface="Georgia"/>
              </a:rPr>
              <a:t>identify, </a:t>
            </a:r>
            <a:r>
              <a:rPr lang="en-US" sz="2400" spc="-405" dirty="0">
                <a:latin typeface="Georgia"/>
                <a:cs typeface="Georgia"/>
              </a:rPr>
              <a:t>name,  </a:t>
            </a:r>
            <a:r>
              <a:rPr lang="en-US" sz="2400" spc="-40" dirty="0">
                <a:latin typeface="Georgia"/>
                <a:cs typeface="Georgia"/>
              </a:rPr>
              <a:t>and </a:t>
            </a:r>
            <a:r>
              <a:rPr lang="en-US" sz="2400" spc="-10" dirty="0">
                <a:latin typeface="Georgia"/>
                <a:cs typeface="Georgia"/>
              </a:rPr>
              <a:t>briefly </a:t>
            </a:r>
            <a:r>
              <a:rPr lang="en-US" sz="2400" spc="-35" dirty="0">
                <a:latin typeface="Georgia"/>
                <a:cs typeface="Georgia"/>
              </a:rPr>
              <a:t>describe in </a:t>
            </a:r>
            <a:r>
              <a:rPr lang="en-US" sz="2400" spc="-70" dirty="0">
                <a:latin typeface="Georgia"/>
                <a:cs typeface="Georgia"/>
              </a:rPr>
              <a:t>a </a:t>
            </a:r>
            <a:r>
              <a:rPr lang="en-US" sz="2400" spc="-40" dirty="0">
                <a:latin typeface="Georgia"/>
                <a:cs typeface="Georgia"/>
              </a:rPr>
              <a:t>few</a:t>
            </a:r>
            <a:r>
              <a:rPr lang="en-US" sz="2400" spc="-160" dirty="0">
                <a:latin typeface="Georgia"/>
                <a:cs typeface="Georgia"/>
              </a:rPr>
              <a:t> </a:t>
            </a:r>
            <a:r>
              <a:rPr lang="en-US" sz="2400" spc="-40" dirty="0">
                <a:latin typeface="Georgia"/>
                <a:cs typeface="Georgia"/>
              </a:rPr>
              <a:t>sentences.</a:t>
            </a:r>
            <a:endParaRPr lang="en-US" sz="2400" dirty="0">
              <a:latin typeface="Georgia"/>
              <a:cs typeface="Georgia"/>
            </a:endParaRPr>
          </a:p>
          <a:p>
            <a:pPr marL="12700" indent="0">
              <a:lnSpc>
                <a:spcPts val="2565"/>
              </a:lnSpc>
              <a:buClr>
                <a:srgbClr val="0AD0D9"/>
              </a:buClr>
              <a:buSzPct val="94642"/>
              <a:buNone/>
              <a:tabLst>
                <a:tab pos="285750" algn="l"/>
              </a:tabLst>
            </a:pPr>
            <a:endParaRPr lang="en-US" sz="2400" dirty="0">
              <a:latin typeface="Georgia"/>
              <a:cs typeface="Georgia"/>
            </a:endParaRPr>
          </a:p>
          <a:p>
            <a:endParaRPr lang="x-none" dirty="0"/>
          </a:p>
        </p:txBody>
      </p:sp>
      <p:pic>
        <p:nvPicPr>
          <p:cNvPr id="5" name="Picture 4">
            <a:extLst>
              <a:ext uri="{FF2B5EF4-FFF2-40B4-BE49-F238E27FC236}">
                <a16:creationId xmlns:a16="http://schemas.microsoft.com/office/drawing/2014/main" id="{81CEB3DA-B54C-49C1-A990-2A0E7C09E3FE}"/>
              </a:ext>
            </a:extLst>
          </p:cNvPr>
          <p:cNvPicPr>
            <a:picLocks noChangeAspect="1"/>
          </p:cNvPicPr>
          <p:nvPr/>
        </p:nvPicPr>
        <p:blipFill>
          <a:blip r:embed="rId2"/>
          <a:stretch>
            <a:fillRect/>
          </a:stretch>
        </p:blipFill>
        <p:spPr>
          <a:xfrm>
            <a:off x="3090051" y="3151761"/>
            <a:ext cx="7762875" cy="3443592"/>
          </a:xfrm>
          <a:prstGeom prst="rect">
            <a:avLst/>
          </a:prstGeom>
        </p:spPr>
      </p:pic>
    </p:spTree>
    <p:extLst>
      <p:ext uri="{BB962C8B-B14F-4D97-AF65-F5344CB8AC3E}">
        <p14:creationId xmlns:p14="http://schemas.microsoft.com/office/powerpoint/2010/main" val="382517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7548-0A09-45B0-8768-788E6C36765C}"/>
              </a:ext>
            </a:extLst>
          </p:cNvPr>
          <p:cNvSpPr>
            <a:spLocks noGrp="1"/>
          </p:cNvSpPr>
          <p:nvPr>
            <p:ph type="title"/>
          </p:nvPr>
        </p:nvSpPr>
        <p:spPr/>
        <p:txBody>
          <a:bodyPr/>
          <a:lstStyle/>
          <a:p>
            <a:r>
              <a:rPr lang="en-US" spc="-245" dirty="0"/>
              <a:t>Discovering</a:t>
            </a:r>
            <a:r>
              <a:rPr lang="en-US" spc="-375" dirty="0"/>
              <a:t> </a:t>
            </a:r>
            <a:r>
              <a:rPr lang="en-US" spc="-465" dirty="0"/>
              <a:t>Classes</a:t>
            </a:r>
            <a:endParaRPr lang="x-none" dirty="0"/>
          </a:p>
        </p:txBody>
      </p:sp>
      <p:sp>
        <p:nvSpPr>
          <p:cNvPr id="3" name="Content Placeholder 2">
            <a:extLst>
              <a:ext uri="{FF2B5EF4-FFF2-40B4-BE49-F238E27FC236}">
                <a16:creationId xmlns:a16="http://schemas.microsoft.com/office/drawing/2014/main" id="{76665D96-3EB9-4CA1-B483-E9A8137A28BB}"/>
              </a:ext>
            </a:extLst>
          </p:cNvPr>
          <p:cNvSpPr>
            <a:spLocks noGrp="1"/>
          </p:cNvSpPr>
          <p:nvPr>
            <p:ph idx="1"/>
          </p:nvPr>
        </p:nvSpPr>
        <p:spPr/>
        <p:txBody>
          <a:bodyPr>
            <a:normAutofit fontScale="92500" lnSpcReduction="10000"/>
          </a:bodyPr>
          <a:lstStyle/>
          <a:p>
            <a:pPr marL="285115" marR="5080" indent="-272415">
              <a:lnSpc>
                <a:spcPct val="100000"/>
              </a:lnSpc>
              <a:spcBef>
                <a:spcPts val="105"/>
              </a:spcBef>
              <a:buClr>
                <a:srgbClr val="0AD0D9"/>
              </a:buClr>
              <a:buSzPct val="94230"/>
              <a:buChar char=""/>
              <a:tabLst>
                <a:tab pos="285750" algn="l"/>
              </a:tabLst>
            </a:pPr>
            <a:r>
              <a:rPr lang="en-US" sz="2800" dirty="0">
                <a:latin typeface="Arial"/>
                <a:cs typeface="Arial"/>
              </a:rPr>
              <a:t>Analysis classes represent an </a:t>
            </a:r>
            <a:r>
              <a:rPr lang="en-US" sz="2800" b="1" u="heavy" dirty="0">
                <a:uFill>
                  <a:solidFill>
                    <a:srgbClr val="000000"/>
                  </a:solidFill>
                </a:uFill>
                <a:latin typeface="Arial"/>
                <a:cs typeface="Arial"/>
              </a:rPr>
              <a:t>early conceptual model</a:t>
            </a:r>
            <a:r>
              <a:rPr lang="en-US" sz="2800" b="1" dirty="0">
                <a:latin typeface="Arial"/>
                <a:cs typeface="Arial"/>
              </a:rPr>
              <a:t> </a:t>
            </a:r>
            <a:r>
              <a:rPr lang="en-US" sz="2800" spc="-450" dirty="0">
                <a:latin typeface="Arial"/>
                <a:cs typeface="Arial"/>
              </a:rPr>
              <a:t>for  </a:t>
            </a:r>
            <a:r>
              <a:rPr lang="en-US" sz="2800" spc="-5" dirty="0">
                <a:latin typeface="Arial"/>
                <a:cs typeface="Arial"/>
              </a:rPr>
              <a:t>‘things </a:t>
            </a:r>
            <a:r>
              <a:rPr lang="en-US" sz="2800" dirty="0">
                <a:latin typeface="Arial"/>
                <a:cs typeface="Arial"/>
              </a:rPr>
              <a:t>in the system </a:t>
            </a:r>
            <a:r>
              <a:rPr lang="en-US" sz="2800" spc="-5" dirty="0">
                <a:latin typeface="Arial"/>
                <a:cs typeface="Arial"/>
              </a:rPr>
              <a:t>which </a:t>
            </a:r>
            <a:r>
              <a:rPr lang="en-US" sz="2800" dirty="0">
                <a:latin typeface="Arial"/>
                <a:cs typeface="Arial"/>
              </a:rPr>
              <a:t>have responsibilities </a:t>
            </a:r>
            <a:r>
              <a:rPr lang="en-US" sz="2800" spc="-5" dirty="0">
                <a:latin typeface="Arial"/>
                <a:cs typeface="Arial"/>
              </a:rPr>
              <a:t>and  </a:t>
            </a:r>
            <a:r>
              <a:rPr lang="en-US" sz="2800" dirty="0">
                <a:latin typeface="Arial"/>
                <a:cs typeface="Arial"/>
              </a:rPr>
              <a:t>behaviors’.</a:t>
            </a:r>
          </a:p>
          <a:p>
            <a:pPr marL="0" indent="0">
              <a:lnSpc>
                <a:spcPct val="100000"/>
              </a:lnSpc>
              <a:spcBef>
                <a:spcPts val="55"/>
              </a:spcBef>
              <a:buClr>
                <a:srgbClr val="0AD0D9"/>
              </a:buClr>
              <a:buNone/>
            </a:pPr>
            <a:endParaRPr lang="en-US" sz="4000" dirty="0">
              <a:latin typeface="Times New Roman"/>
              <a:cs typeface="Times New Roman"/>
            </a:endParaRPr>
          </a:p>
          <a:p>
            <a:pPr marL="285115" marR="297180" indent="-272415">
              <a:lnSpc>
                <a:spcPct val="100000"/>
              </a:lnSpc>
              <a:buClr>
                <a:srgbClr val="0AD0D9"/>
              </a:buClr>
              <a:buSzPct val="94230"/>
              <a:buChar char=""/>
              <a:tabLst>
                <a:tab pos="285750" algn="l"/>
              </a:tabLst>
            </a:pPr>
            <a:r>
              <a:rPr lang="en-US" sz="2800" dirty="0">
                <a:latin typeface="Arial"/>
                <a:cs typeface="Arial"/>
              </a:rPr>
              <a:t>Analysis classes </a:t>
            </a:r>
            <a:r>
              <a:rPr lang="en-US" sz="2800" spc="-5" dirty="0">
                <a:latin typeface="Arial"/>
                <a:cs typeface="Arial"/>
              </a:rPr>
              <a:t>are </a:t>
            </a:r>
            <a:r>
              <a:rPr lang="en-US" sz="2800" dirty="0">
                <a:latin typeface="Arial"/>
                <a:cs typeface="Arial"/>
              </a:rPr>
              <a:t>used to </a:t>
            </a:r>
            <a:r>
              <a:rPr lang="en-US" sz="2800" spc="-5" dirty="0">
                <a:latin typeface="Arial"/>
                <a:cs typeface="Arial"/>
              </a:rPr>
              <a:t>capture </a:t>
            </a:r>
            <a:r>
              <a:rPr lang="en-US" sz="2800" dirty="0">
                <a:latin typeface="Arial"/>
                <a:cs typeface="Arial"/>
              </a:rPr>
              <a:t>a </a:t>
            </a:r>
            <a:r>
              <a:rPr lang="en-US" sz="2800" spc="-5" dirty="0">
                <a:latin typeface="Arial"/>
                <a:cs typeface="Arial"/>
              </a:rPr>
              <a:t>‘first-draft’, </a:t>
            </a:r>
            <a:r>
              <a:rPr lang="en-US" sz="2800" spc="-65" dirty="0">
                <a:latin typeface="Arial"/>
                <a:cs typeface="Arial"/>
              </a:rPr>
              <a:t>rough-  </a:t>
            </a:r>
            <a:r>
              <a:rPr lang="en-US" sz="2800" dirty="0">
                <a:latin typeface="Arial"/>
                <a:cs typeface="Arial"/>
              </a:rPr>
              <a:t>cut of the object model of </a:t>
            </a:r>
            <a:r>
              <a:rPr lang="en-US" sz="2800" spc="-5" dirty="0">
                <a:latin typeface="Arial"/>
                <a:cs typeface="Arial"/>
              </a:rPr>
              <a:t>the</a:t>
            </a:r>
            <a:r>
              <a:rPr lang="en-US" sz="2800" spc="-20" dirty="0">
                <a:latin typeface="Arial"/>
                <a:cs typeface="Arial"/>
              </a:rPr>
              <a:t> </a:t>
            </a:r>
            <a:r>
              <a:rPr lang="en-US" sz="2800" dirty="0">
                <a:latin typeface="Arial"/>
                <a:cs typeface="Arial"/>
              </a:rPr>
              <a:t>system.</a:t>
            </a:r>
          </a:p>
          <a:p>
            <a:pPr>
              <a:lnSpc>
                <a:spcPct val="100000"/>
              </a:lnSpc>
              <a:buClr>
                <a:srgbClr val="0AD0D9"/>
              </a:buClr>
              <a:buFont typeface="Arial"/>
              <a:buChar char=""/>
            </a:pPr>
            <a:endParaRPr lang="en-US" sz="4000" dirty="0">
              <a:latin typeface="Times New Roman"/>
              <a:cs typeface="Times New Roman"/>
            </a:endParaRPr>
          </a:p>
          <a:p>
            <a:pPr marL="285115" marR="297180" indent="-272415">
              <a:lnSpc>
                <a:spcPct val="100000"/>
              </a:lnSpc>
              <a:buClr>
                <a:srgbClr val="0AD0D9"/>
              </a:buClr>
              <a:buSzPct val="94230"/>
              <a:buChar char=""/>
              <a:tabLst>
                <a:tab pos="285750" algn="l"/>
                <a:tab pos="6682105" algn="l"/>
              </a:tabLst>
            </a:pPr>
            <a:r>
              <a:rPr lang="en-US" sz="2800" dirty="0">
                <a:latin typeface="Arial"/>
                <a:cs typeface="Arial"/>
              </a:rPr>
              <a:t>Analysis classes handle </a:t>
            </a:r>
            <a:r>
              <a:rPr lang="en-US" sz="2800" u="heavy" dirty="0">
                <a:uFill>
                  <a:solidFill>
                    <a:srgbClr val="000000"/>
                  </a:solidFill>
                </a:uFill>
                <a:latin typeface="Arial"/>
                <a:cs typeface="Arial"/>
              </a:rPr>
              <a:t>primary functional </a:t>
            </a:r>
            <a:r>
              <a:rPr lang="en-US" sz="2800" u="heavy" spc="-40" dirty="0">
                <a:uFill>
                  <a:solidFill>
                    <a:srgbClr val="000000"/>
                  </a:solidFill>
                </a:uFill>
                <a:latin typeface="Arial"/>
                <a:cs typeface="Arial"/>
              </a:rPr>
              <a:t>requirements</a:t>
            </a:r>
            <a:r>
              <a:rPr lang="en-US" sz="2800" spc="-40" dirty="0">
                <a:latin typeface="Arial"/>
                <a:cs typeface="Arial"/>
              </a:rPr>
              <a:t>,  </a:t>
            </a:r>
            <a:r>
              <a:rPr lang="en-US" sz="2800" dirty="0">
                <a:latin typeface="Arial"/>
                <a:cs typeface="Arial"/>
              </a:rPr>
              <a:t>interface requirements, and some</a:t>
            </a:r>
            <a:r>
              <a:rPr lang="en-US" sz="2800" spc="30" dirty="0">
                <a:latin typeface="Arial"/>
                <a:cs typeface="Arial"/>
              </a:rPr>
              <a:t> </a:t>
            </a:r>
            <a:r>
              <a:rPr lang="en-US" sz="2800" dirty="0">
                <a:latin typeface="Arial"/>
                <a:cs typeface="Arial"/>
              </a:rPr>
              <a:t>control</a:t>
            </a:r>
            <a:r>
              <a:rPr lang="en-US" sz="2800" spc="15" dirty="0">
                <a:latin typeface="Arial"/>
                <a:cs typeface="Arial"/>
              </a:rPr>
              <a:t> </a:t>
            </a:r>
            <a:r>
              <a:rPr lang="en-US" sz="2800" dirty="0">
                <a:latin typeface="Arial"/>
                <a:cs typeface="Arial"/>
              </a:rPr>
              <a:t>-	and model  these objects from the </a:t>
            </a:r>
            <a:r>
              <a:rPr lang="en-US" sz="2800" u="heavy" dirty="0">
                <a:uFill>
                  <a:solidFill>
                    <a:srgbClr val="000000"/>
                  </a:solidFill>
                </a:uFill>
                <a:latin typeface="Arial"/>
                <a:cs typeface="Arial"/>
              </a:rPr>
              <a:t>problem domain</a:t>
            </a:r>
            <a:r>
              <a:rPr lang="en-US" sz="2800" spc="-25" dirty="0">
                <a:latin typeface="Arial"/>
                <a:cs typeface="Arial"/>
              </a:rPr>
              <a:t> </a:t>
            </a:r>
            <a:r>
              <a:rPr lang="en-US" sz="2800" dirty="0">
                <a:latin typeface="Arial"/>
                <a:cs typeface="Arial"/>
              </a:rPr>
              <a:t>perspective.</a:t>
            </a:r>
          </a:p>
          <a:p>
            <a:endParaRPr lang="x-none" dirty="0"/>
          </a:p>
        </p:txBody>
      </p:sp>
    </p:spTree>
    <p:extLst>
      <p:ext uri="{BB962C8B-B14F-4D97-AF65-F5344CB8AC3E}">
        <p14:creationId xmlns:p14="http://schemas.microsoft.com/office/powerpoint/2010/main" val="35178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C1B3-EC48-45EF-9F7F-97AA09A265E8}"/>
              </a:ext>
            </a:extLst>
          </p:cNvPr>
          <p:cNvSpPr>
            <a:spLocks noGrp="1"/>
          </p:cNvSpPr>
          <p:nvPr>
            <p:ph type="title"/>
          </p:nvPr>
        </p:nvSpPr>
        <p:spPr/>
        <p:txBody>
          <a:bodyPr/>
          <a:lstStyle/>
          <a:p>
            <a:r>
              <a:rPr lang="en-US" u="heavy" spc="-310" dirty="0">
                <a:uFill>
                  <a:solidFill>
                    <a:srgbClr val="04607A"/>
                  </a:solidFill>
                </a:uFill>
              </a:rPr>
              <a:t>Kinds</a:t>
            </a:r>
            <a:r>
              <a:rPr lang="en-US" spc="-310" dirty="0"/>
              <a:t> </a:t>
            </a:r>
            <a:r>
              <a:rPr lang="en-US" spc="-5" dirty="0"/>
              <a:t>of </a:t>
            </a:r>
            <a:r>
              <a:rPr lang="en-US" spc="-290" dirty="0"/>
              <a:t>Analysis</a:t>
            </a:r>
            <a:r>
              <a:rPr lang="en-US" spc="-590" dirty="0"/>
              <a:t> </a:t>
            </a:r>
            <a:r>
              <a:rPr lang="en-US" spc="-465" dirty="0"/>
              <a:t>Classes</a:t>
            </a:r>
            <a:endParaRPr lang="x-none" dirty="0"/>
          </a:p>
        </p:txBody>
      </p:sp>
      <p:sp>
        <p:nvSpPr>
          <p:cNvPr id="3" name="Content Placeholder 2">
            <a:extLst>
              <a:ext uri="{FF2B5EF4-FFF2-40B4-BE49-F238E27FC236}">
                <a16:creationId xmlns:a16="http://schemas.microsoft.com/office/drawing/2014/main" id="{DC927630-A840-48B4-8638-7C6B624180E8}"/>
              </a:ext>
            </a:extLst>
          </p:cNvPr>
          <p:cNvSpPr>
            <a:spLocks noGrp="1"/>
          </p:cNvSpPr>
          <p:nvPr>
            <p:ph idx="1"/>
          </p:nvPr>
        </p:nvSpPr>
        <p:spPr/>
        <p:txBody>
          <a:bodyPr/>
          <a:lstStyle/>
          <a:p>
            <a:pPr marL="285115" indent="-272415">
              <a:lnSpc>
                <a:spcPts val="3295"/>
              </a:lnSpc>
              <a:spcBef>
                <a:spcPts val="95"/>
              </a:spcBef>
              <a:buClr>
                <a:srgbClr val="0AD0D9"/>
              </a:buClr>
              <a:buSzPct val="94642"/>
              <a:buFont typeface="Arial"/>
              <a:buChar char=""/>
              <a:tabLst>
                <a:tab pos="285750" algn="l"/>
              </a:tabLst>
            </a:pPr>
            <a:r>
              <a:rPr lang="en-US" sz="2800" spc="-40" dirty="0">
                <a:latin typeface="Georgia"/>
                <a:cs typeface="Georgia"/>
              </a:rPr>
              <a:t>Three </a:t>
            </a:r>
            <a:r>
              <a:rPr lang="en-US" sz="2800" spc="-30" dirty="0">
                <a:latin typeface="Georgia"/>
                <a:cs typeface="Georgia"/>
              </a:rPr>
              <a:t>things </a:t>
            </a:r>
            <a:r>
              <a:rPr lang="en-US" sz="2800" spc="-35" dirty="0">
                <a:latin typeface="Georgia"/>
                <a:cs typeface="Georgia"/>
              </a:rPr>
              <a:t>likely </a:t>
            </a:r>
            <a:r>
              <a:rPr lang="en-US" sz="2800" spc="-10" dirty="0">
                <a:latin typeface="Georgia"/>
                <a:cs typeface="Georgia"/>
              </a:rPr>
              <a:t>to </a:t>
            </a:r>
            <a:r>
              <a:rPr lang="en-US" sz="2800" spc="-35" dirty="0">
                <a:latin typeface="Georgia"/>
                <a:cs typeface="Georgia"/>
              </a:rPr>
              <a:t>change in </a:t>
            </a:r>
            <a:r>
              <a:rPr lang="en-US" sz="2800" spc="-70" dirty="0">
                <a:latin typeface="Georgia"/>
                <a:cs typeface="Georgia"/>
              </a:rPr>
              <a:t>a</a:t>
            </a:r>
            <a:r>
              <a:rPr lang="en-US" sz="2800" spc="-325" dirty="0">
                <a:latin typeface="Georgia"/>
                <a:cs typeface="Georgia"/>
              </a:rPr>
              <a:t> </a:t>
            </a:r>
            <a:r>
              <a:rPr lang="en-US" sz="2800" spc="-70" dirty="0">
                <a:latin typeface="Georgia"/>
                <a:cs typeface="Georgia"/>
              </a:rPr>
              <a:t>system:</a:t>
            </a:r>
            <a:endParaRPr lang="en-US" sz="2800" dirty="0">
              <a:latin typeface="Georgia"/>
              <a:cs typeface="Georgia"/>
            </a:endParaRPr>
          </a:p>
          <a:p>
            <a:pPr marL="652780" marR="1031240" lvl="1" indent="-247015">
              <a:lnSpc>
                <a:spcPct val="76700"/>
              </a:lnSpc>
              <a:spcBef>
                <a:spcPts val="605"/>
              </a:spcBef>
              <a:buClr>
                <a:srgbClr val="0E6EC5"/>
              </a:buClr>
              <a:buSzPct val="85416"/>
              <a:buFont typeface="Arial"/>
              <a:buChar char=""/>
              <a:tabLst>
                <a:tab pos="653415" algn="l"/>
              </a:tabLst>
            </a:pPr>
            <a:r>
              <a:rPr lang="en-US" sz="2400" spc="-15" dirty="0">
                <a:latin typeface="Georgia"/>
                <a:cs typeface="Georgia"/>
              </a:rPr>
              <a:t>The </a:t>
            </a:r>
            <a:r>
              <a:rPr lang="en-US" sz="2400" u="heavy" spc="-30" dirty="0">
                <a:uFill>
                  <a:solidFill>
                    <a:srgbClr val="000000"/>
                  </a:solidFill>
                </a:uFill>
                <a:latin typeface="Georgia"/>
                <a:cs typeface="Georgia"/>
              </a:rPr>
              <a:t>boundary</a:t>
            </a:r>
            <a:r>
              <a:rPr lang="en-US" sz="2400" spc="-30" dirty="0">
                <a:latin typeface="Georgia"/>
                <a:cs typeface="Georgia"/>
              </a:rPr>
              <a:t> </a:t>
            </a:r>
            <a:r>
              <a:rPr lang="en-US" sz="2400" spc="-20" dirty="0">
                <a:latin typeface="Georgia"/>
                <a:cs typeface="Georgia"/>
              </a:rPr>
              <a:t>between </a:t>
            </a:r>
            <a:r>
              <a:rPr lang="en-US" sz="2400" spc="-5" dirty="0">
                <a:latin typeface="Georgia"/>
                <a:cs typeface="Georgia"/>
              </a:rPr>
              <a:t>the </a:t>
            </a:r>
            <a:r>
              <a:rPr lang="en-US" sz="2400" spc="-45" dirty="0">
                <a:latin typeface="Georgia"/>
                <a:cs typeface="Georgia"/>
              </a:rPr>
              <a:t>system </a:t>
            </a:r>
            <a:r>
              <a:rPr lang="en-US" sz="2400" spc="-35" dirty="0">
                <a:latin typeface="Georgia"/>
                <a:cs typeface="Georgia"/>
              </a:rPr>
              <a:t>and </a:t>
            </a:r>
            <a:r>
              <a:rPr lang="en-US" sz="2400" spc="-25" dirty="0">
                <a:latin typeface="Georgia"/>
                <a:cs typeface="Georgia"/>
              </a:rPr>
              <a:t>its </a:t>
            </a:r>
            <a:r>
              <a:rPr lang="en-US" sz="2400" spc="-70" dirty="0">
                <a:latin typeface="Georgia"/>
                <a:cs typeface="Georgia"/>
              </a:rPr>
              <a:t>actors  </a:t>
            </a:r>
            <a:r>
              <a:rPr lang="en-US" sz="2400" spc="-50" dirty="0">
                <a:latin typeface="Georgia"/>
                <a:cs typeface="Georgia"/>
              </a:rPr>
              <a:t>(interfaces…)</a:t>
            </a:r>
            <a:endParaRPr lang="en-US" sz="2400" dirty="0">
              <a:latin typeface="Georgia"/>
              <a:cs typeface="Georgia"/>
            </a:endParaRPr>
          </a:p>
          <a:p>
            <a:pPr marL="652780" lvl="1" indent="-247015">
              <a:lnSpc>
                <a:spcPts val="2755"/>
              </a:lnSpc>
              <a:buClr>
                <a:srgbClr val="0E6EC5"/>
              </a:buClr>
              <a:buSzPct val="85416"/>
              <a:buFont typeface="Arial"/>
              <a:buChar char=""/>
              <a:tabLst>
                <a:tab pos="653415" algn="l"/>
              </a:tabLst>
            </a:pPr>
            <a:r>
              <a:rPr lang="en-US" sz="2400" spc="-15" dirty="0">
                <a:latin typeface="Georgia"/>
                <a:cs typeface="Georgia"/>
              </a:rPr>
              <a:t>The </a:t>
            </a:r>
            <a:r>
              <a:rPr lang="en-US" sz="2400" spc="-30" dirty="0">
                <a:latin typeface="Georgia"/>
                <a:cs typeface="Georgia"/>
              </a:rPr>
              <a:t>information </a:t>
            </a:r>
            <a:r>
              <a:rPr lang="en-US" sz="2400" spc="-60" dirty="0">
                <a:latin typeface="Georgia"/>
                <a:cs typeface="Georgia"/>
              </a:rPr>
              <a:t>a </a:t>
            </a:r>
            <a:r>
              <a:rPr lang="en-US" sz="2400" spc="-45" dirty="0">
                <a:latin typeface="Georgia"/>
                <a:cs typeface="Georgia"/>
              </a:rPr>
              <a:t>system uses </a:t>
            </a:r>
            <a:r>
              <a:rPr lang="en-US" sz="2400" spc="-30" dirty="0">
                <a:latin typeface="Georgia"/>
                <a:cs typeface="Georgia"/>
              </a:rPr>
              <a:t>(data),</a:t>
            </a:r>
            <a:r>
              <a:rPr lang="en-US" sz="2400" spc="-140" dirty="0">
                <a:latin typeface="Georgia"/>
                <a:cs typeface="Georgia"/>
              </a:rPr>
              <a:t> </a:t>
            </a:r>
            <a:r>
              <a:rPr lang="en-US" sz="2400" spc="-35" dirty="0">
                <a:latin typeface="Georgia"/>
                <a:cs typeface="Georgia"/>
              </a:rPr>
              <a:t>and</a:t>
            </a:r>
            <a:endParaRPr lang="en-US" sz="2400" dirty="0">
              <a:latin typeface="Georgia"/>
              <a:cs typeface="Georgia"/>
            </a:endParaRPr>
          </a:p>
          <a:p>
            <a:pPr marL="652780" lvl="1" indent="-247015">
              <a:lnSpc>
                <a:spcPts val="2690"/>
              </a:lnSpc>
              <a:buClr>
                <a:srgbClr val="0E6EC5"/>
              </a:buClr>
              <a:buSzPct val="85416"/>
              <a:buFont typeface="Arial"/>
              <a:buChar char=""/>
              <a:tabLst>
                <a:tab pos="653415" algn="l"/>
                <a:tab pos="4829175" algn="l"/>
              </a:tabLst>
            </a:pPr>
            <a:r>
              <a:rPr lang="en-US" sz="2400" spc="-15" dirty="0">
                <a:latin typeface="Georgia"/>
                <a:cs typeface="Georgia"/>
              </a:rPr>
              <a:t>The </a:t>
            </a:r>
            <a:r>
              <a:rPr lang="en-US" sz="2400" spc="-25" dirty="0">
                <a:latin typeface="Georgia"/>
                <a:cs typeface="Georgia"/>
              </a:rPr>
              <a:t>control </a:t>
            </a:r>
            <a:r>
              <a:rPr lang="en-US" sz="2400" spc="-5" dirty="0">
                <a:latin typeface="Georgia"/>
                <a:cs typeface="Georgia"/>
              </a:rPr>
              <a:t>logic </a:t>
            </a:r>
            <a:r>
              <a:rPr lang="en-US" sz="2400" spc="-20" dirty="0">
                <a:latin typeface="Georgia"/>
                <a:cs typeface="Georgia"/>
              </a:rPr>
              <a:t>of</a:t>
            </a:r>
            <a:r>
              <a:rPr lang="en-US" sz="2400" spc="-5" dirty="0">
                <a:latin typeface="Georgia"/>
                <a:cs typeface="Georgia"/>
              </a:rPr>
              <a:t> the</a:t>
            </a:r>
            <a:r>
              <a:rPr lang="en-US" sz="2400" spc="-90" dirty="0">
                <a:latin typeface="Georgia"/>
                <a:cs typeface="Georgia"/>
              </a:rPr>
              <a:t> </a:t>
            </a:r>
            <a:r>
              <a:rPr lang="en-US" sz="2400" spc="-45" dirty="0">
                <a:latin typeface="Georgia"/>
                <a:cs typeface="Georgia"/>
              </a:rPr>
              <a:t>system	</a:t>
            </a:r>
            <a:r>
              <a:rPr lang="en-US" sz="2400" spc="-20" dirty="0">
                <a:latin typeface="Georgia"/>
                <a:cs typeface="Georgia"/>
              </a:rPr>
              <a:t>(who </a:t>
            </a:r>
            <a:r>
              <a:rPr lang="en-US" sz="2400" spc="-30" dirty="0">
                <a:latin typeface="Georgia"/>
                <a:cs typeface="Georgia"/>
              </a:rPr>
              <a:t>does</a:t>
            </a:r>
            <a:r>
              <a:rPr lang="en-US" sz="2400" spc="-150" dirty="0">
                <a:latin typeface="Georgia"/>
                <a:cs typeface="Georgia"/>
              </a:rPr>
              <a:t> </a:t>
            </a:r>
            <a:r>
              <a:rPr lang="en-US" sz="2400" spc="-25" dirty="0">
                <a:latin typeface="Georgia"/>
                <a:cs typeface="Georgia"/>
              </a:rPr>
              <a:t>what)</a:t>
            </a:r>
            <a:endParaRPr lang="en-US" sz="2400" dirty="0">
              <a:latin typeface="Georgia"/>
              <a:cs typeface="Georgia"/>
            </a:endParaRPr>
          </a:p>
          <a:p>
            <a:pPr marL="285115" indent="-272415">
              <a:lnSpc>
                <a:spcPts val="3150"/>
              </a:lnSpc>
              <a:buClr>
                <a:srgbClr val="0AD0D9"/>
              </a:buClr>
              <a:buSzPct val="94642"/>
              <a:buFont typeface="Arial"/>
              <a:buChar char=""/>
              <a:tabLst>
                <a:tab pos="285750" algn="l"/>
              </a:tabLst>
            </a:pPr>
            <a:r>
              <a:rPr lang="en-US" sz="2800" spc="-85" dirty="0">
                <a:latin typeface="Georgia"/>
                <a:cs typeface="Georgia"/>
              </a:rPr>
              <a:t>So, </a:t>
            </a:r>
            <a:r>
              <a:rPr lang="en-US" sz="2800" spc="-50" dirty="0">
                <a:latin typeface="Georgia"/>
                <a:cs typeface="Georgia"/>
              </a:rPr>
              <a:t>we </a:t>
            </a:r>
            <a:r>
              <a:rPr lang="en-US" sz="2800" spc="-35" dirty="0">
                <a:latin typeface="Georgia"/>
                <a:cs typeface="Georgia"/>
              </a:rPr>
              <a:t>isolate </a:t>
            </a:r>
            <a:r>
              <a:rPr lang="en-US" sz="2800" spc="-5" dirty="0">
                <a:latin typeface="Georgia"/>
                <a:cs typeface="Georgia"/>
              </a:rPr>
              <a:t>the </a:t>
            </a:r>
            <a:r>
              <a:rPr lang="en-US" sz="2800" spc="-40" dirty="0">
                <a:latin typeface="Georgia"/>
                <a:cs typeface="Georgia"/>
              </a:rPr>
              <a:t>different </a:t>
            </a:r>
            <a:r>
              <a:rPr lang="en-US" sz="2800" spc="-35" dirty="0">
                <a:latin typeface="Georgia"/>
                <a:cs typeface="Georgia"/>
              </a:rPr>
              <a:t>kinds </a:t>
            </a:r>
            <a:r>
              <a:rPr lang="en-US" sz="2800" spc="-25" dirty="0">
                <a:latin typeface="Georgia"/>
                <a:cs typeface="Georgia"/>
              </a:rPr>
              <a:t>of </a:t>
            </a:r>
            <a:r>
              <a:rPr lang="en-US" sz="2800" spc="-60" dirty="0">
                <a:latin typeface="Georgia"/>
                <a:cs typeface="Georgia"/>
              </a:rPr>
              <a:t>analysis</a:t>
            </a:r>
            <a:r>
              <a:rPr lang="en-US" sz="2800" spc="-210" dirty="0">
                <a:latin typeface="Georgia"/>
                <a:cs typeface="Georgia"/>
              </a:rPr>
              <a:t> </a:t>
            </a:r>
            <a:r>
              <a:rPr lang="en-US" sz="2800" spc="-385" dirty="0">
                <a:latin typeface="Georgia"/>
                <a:cs typeface="Georgia"/>
              </a:rPr>
              <a:t>classes</a:t>
            </a:r>
            <a:endParaRPr lang="en-US" sz="2800" dirty="0">
              <a:latin typeface="Georgia"/>
              <a:cs typeface="Georgia"/>
            </a:endParaRPr>
          </a:p>
          <a:p>
            <a:endParaRPr lang="x-none" dirty="0"/>
          </a:p>
        </p:txBody>
      </p:sp>
    </p:spTree>
    <p:extLst>
      <p:ext uri="{BB962C8B-B14F-4D97-AF65-F5344CB8AC3E}">
        <p14:creationId xmlns:p14="http://schemas.microsoft.com/office/powerpoint/2010/main" val="123820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2C35-B860-4327-97D3-D34969FC058B}"/>
              </a:ext>
            </a:extLst>
          </p:cNvPr>
          <p:cNvSpPr>
            <a:spLocks noGrp="1"/>
          </p:cNvSpPr>
          <p:nvPr>
            <p:ph type="title"/>
          </p:nvPr>
        </p:nvSpPr>
        <p:spPr/>
        <p:txBody>
          <a:bodyPr/>
          <a:lstStyle/>
          <a:p>
            <a:r>
              <a:rPr lang="en-US" spc="-254" dirty="0"/>
              <a:t>Candidate </a:t>
            </a:r>
            <a:r>
              <a:rPr lang="en-US" spc="-120" dirty="0"/>
              <a:t>Entity</a:t>
            </a:r>
            <a:r>
              <a:rPr lang="en-US" spc="-345" dirty="0"/>
              <a:t> </a:t>
            </a:r>
            <a:r>
              <a:rPr lang="en-US" spc="-465" dirty="0"/>
              <a:t>Classes</a:t>
            </a:r>
            <a:endParaRPr lang="x-none" dirty="0"/>
          </a:p>
        </p:txBody>
      </p:sp>
      <p:sp>
        <p:nvSpPr>
          <p:cNvPr id="3" name="Content Placeholder 2">
            <a:extLst>
              <a:ext uri="{FF2B5EF4-FFF2-40B4-BE49-F238E27FC236}">
                <a16:creationId xmlns:a16="http://schemas.microsoft.com/office/drawing/2014/main" id="{245C7686-89EB-4820-B92E-78D45B34255F}"/>
              </a:ext>
            </a:extLst>
          </p:cNvPr>
          <p:cNvSpPr>
            <a:spLocks noGrp="1"/>
          </p:cNvSpPr>
          <p:nvPr>
            <p:ph idx="1"/>
          </p:nvPr>
        </p:nvSpPr>
        <p:spPr/>
        <p:txBody>
          <a:bodyPr>
            <a:normAutofit lnSpcReduction="10000"/>
          </a:bodyPr>
          <a:lstStyle/>
          <a:p>
            <a:pPr marL="285115" marR="47625" indent="-272415">
              <a:lnSpc>
                <a:spcPct val="100000"/>
              </a:lnSpc>
              <a:spcBef>
                <a:spcPts val="95"/>
              </a:spcBef>
              <a:buClr>
                <a:srgbClr val="0AD0D9"/>
              </a:buClr>
              <a:buSzPct val="94642"/>
              <a:buChar char=""/>
              <a:tabLst>
                <a:tab pos="285750" algn="l"/>
                <a:tab pos="2693035" algn="l"/>
                <a:tab pos="5682615" algn="l"/>
              </a:tabLst>
            </a:pPr>
            <a:r>
              <a:rPr lang="en-US" sz="2800" spc="-5" dirty="0">
                <a:latin typeface="Arial"/>
                <a:cs typeface="Arial"/>
              </a:rPr>
              <a:t>Sometimes </a:t>
            </a:r>
            <a:r>
              <a:rPr lang="en-US" sz="2800" dirty="0">
                <a:latin typeface="Arial"/>
                <a:cs typeface="Arial"/>
              </a:rPr>
              <a:t>there </a:t>
            </a:r>
            <a:r>
              <a:rPr lang="en-US" sz="2800" spc="-5" dirty="0">
                <a:latin typeface="Arial"/>
                <a:cs typeface="Arial"/>
              </a:rPr>
              <a:t>is a need to </a:t>
            </a:r>
            <a:r>
              <a:rPr lang="en-US" sz="2800" dirty="0">
                <a:latin typeface="Arial"/>
                <a:cs typeface="Arial"/>
              </a:rPr>
              <a:t>model information  about an actor </a:t>
            </a:r>
            <a:r>
              <a:rPr lang="en-US" sz="2800" spc="-5" dirty="0">
                <a:latin typeface="Arial"/>
                <a:cs typeface="Arial"/>
              </a:rPr>
              <a:t>within</a:t>
            </a:r>
            <a:r>
              <a:rPr lang="en-US" sz="2800" spc="55" dirty="0">
                <a:latin typeface="Arial"/>
                <a:cs typeface="Arial"/>
              </a:rPr>
              <a:t> </a:t>
            </a:r>
            <a:r>
              <a:rPr lang="en-US" sz="2800" dirty="0">
                <a:latin typeface="Arial"/>
                <a:cs typeface="Arial"/>
              </a:rPr>
              <a:t>the</a:t>
            </a:r>
            <a:r>
              <a:rPr lang="en-US" sz="2800" spc="10" dirty="0">
                <a:latin typeface="Arial"/>
                <a:cs typeface="Arial"/>
              </a:rPr>
              <a:t> </a:t>
            </a:r>
            <a:r>
              <a:rPr lang="en-US" sz="2800" dirty="0">
                <a:latin typeface="Arial"/>
                <a:cs typeface="Arial"/>
              </a:rPr>
              <a:t>system.	</a:t>
            </a:r>
            <a:r>
              <a:rPr lang="en-US" sz="2800" spc="-5" dirty="0">
                <a:latin typeface="Arial"/>
                <a:cs typeface="Arial"/>
              </a:rPr>
              <a:t>This is </a:t>
            </a:r>
            <a:r>
              <a:rPr lang="en-US" sz="2800" dirty="0">
                <a:latin typeface="Arial"/>
                <a:cs typeface="Arial"/>
              </a:rPr>
              <a:t>not the  </a:t>
            </a:r>
            <a:r>
              <a:rPr lang="en-US" sz="2800" spc="-5" dirty="0">
                <a:latin typeface="Arial"/>
                <a:cs typeface="Arial"/>
              </a:rPr>
              <a:t>same </a:t>
            </a:r>
            <a:r>
              <a:rPr lang="en-US" sz="2800" dirty="0">
                <a:latin typeface="Arial"/>
                <a:cs typeface="Arial"/>
              </a:rPr>
              <a:t>as modeling </a:t>
            </a:r>
            <a:r>
              <a:rPr lang="en-US" sz="2800" spc="-5" dirty="0">
                <a:latin typeface="Arial"/>
                <a:cs typeface="Arial"/>
              </a:rPr>
              <a:t>the </a:t>
            </a:r>
            <a:r>
              <a:rPr lang="en-US" sz="2800" dirty="0">
                <a:latin typeface="Arial"/>
                <a:cs typeface="Arial"/>
              </a:rPr>
              <a:t>actor (actors are </a:t>
            </a:r>
            <a:r>
              <a:rPr lang="en-US" sz="2800" u="heavy" dirty="0">
                <a:uFill>
                  <a:solidFill>
                    <a:srgbClr val="000000"/>
                  </a:solidFill>
                </a:uFill>
                <a:latin typeface="Arial"/>
                <a:cs typeface="Arial"/>
              </a:rPr>
              <a:t>external</a:t>
            </a:r>
            <a:r>
              <a:rPr lang="en-US" sz="2800" dirty="0">
                <a:latin typeface="Arial"/>
                <a:cs typeface="Arial"/>
              </a:rPr>
              <a:t>.  </a:t>
            </a:r>
            <a:r>
              <a:rPr lang="en-US" sz="2800" spc="-5" dirty="0">
                <a:latin typeface="Arial"/>
                <a:cs typeface="Arial"/>
              </a:rPr>
              <a:t>by</a:t>
            </a:r>
            <a:r>
              <a:rPr lang="en-US" sz="2800" spc="5" dirty="0">
                <a:latin typeface="Arial"/>
                <a:cs typeface="Arial"/>
              </a:rPr>
              <a:t> </a:t>
            </a:r>
            <a:r>
              <a:rPr lang="en-US" sz="2800" dirty="0">
                <a:latin typeface="Arial"/>
                <a:cs typeface="Arial"/>
              </a:rPr>
              <a:t>definition).	</a:t>
            </a:r>
            <a:r>
              <a:rPr lang="en-US" sz="2800" spc="-5" dirty="0">
                <a:latin typeface="Arial"/>
                <a:cs typeface="Arial"/>
              </a:rPr>
              <a:t>These </a:t>
            </a:r>
            <a:r>
              <a:rPr lang="en-US" sz="2800" dirty="0">
                <a:latin typeface="Arial"/>
                <a:cs typeface="Arial"/>
              </a:rPr>
              <a:t>classes </a:t>
            </a:r>
            <a:r>
              <a:rPr lang="en-US" sz="2800" spc="-5" dirty="0">
                <a:latin typeface="Arial"/>
                <a:cs typeface="Arial"/>
              </a:rPr>
              <a:t>are </a:t>
            </a:r>
            <a:r>
              <a:rPr lang="en-US" sz="2800" dirty="0">
                <a:latin typeface="Arial"/>
                <a:cs typeface="Arial"/>
              </a:rPr>
              <a:t>sometimes  </a:t>
            </a:r>
            <a:r>
              <a:rPr lang="en-US" sz="2800" spc="-5" dirty="0">
                <a:latin typeface="Arial"/>
                <a:cs typeface="Arial"/>
              </a:rPr>
              <a:t>called</a:t>
            </a:r>
            <a:r>
              <a:rPr lang="en-US" sz="2800" dirty="0">
                <a:latin typeface="Arial"/>
                <a:cs typeface="Arial"/>
              </a:rPr>
              <a:t> </a:t>
            </a:r>
            <a:r>
              <a:rPr lang="en-US" sz="2800" spc="-5" dirty="0">
                <a:latin typeface="Arial"/>
                <a:cs typeface="Arial"/>
              </a:rPr>
              <a:t>“</a:t>
            </a:r>
            <a:r>
              <a:rPr lang="en-US" sz="2800" b="1" spc="-5" dirty="0">
                <a:latin typeface="Arial"/>
                <a:cs typeface="Arial"/>
              </a:rPr>
              <a:t>surrogates</a:t>
            </a:r>
            <a:r>
              <a:rPr lang="en-US" sz="2800" spc="-5" dirty="0">
                <a:latin typeface="Arial"/>
                <a:cs typeface="Arial"/>
              </a:rPr>
              <a:t>”.</a:t>
            </a:r>
            <a:endParaRPr lang="en-US" sz="2800" dirty="0">
              <a:latin typeface="Arial"/>
              <a:cs typeface="Arial"/>
            </a:endParaRPr>
          </a:p>
          <a:p>
            <a:pPr marL="285115" marR="88265" indent="-272415">
              <a:lnSpc>
                <a:spcPct val="100000"/>
              </a:lnSpc>
              <a:spcBef>
                <a:spcPts val="675"/>
              </a:spcBef>
              <a:buClr>
                <a:srgbClr val="0AD0D9"/>
              </a:buClr>
              <a:buSzPct val="94642"/>
              <a:buChar char=""/>
              <a:tabLst>
                <a:tab pos="285750" algn="l"/>
              </a:tabLst>
            </a:pPr>
            <a:r>
              <a:rPr lang="en-US" sz="2800" spc="-5" dirty="0">
                <a:latin typeface="Arial"/>
                <a:cs typeface="Arial"/>
              </a:rPr>
              <a:t>For </a:t>
            </a:r>
            <a:r>
              <a:rPr lang="en-US" sz="2800" dirty="0">
                <a:latin typeface="Arial"/>
                <a:cs typeface="Arial"/>
              </a:rPr>
              <a:t>example, </a:t>
            </a:r>
            <a:r>
              <a:rPr lang="en-US" sz="2800" spc="-5" dirty="0">
                <a:latin typeface="Arial"/>
                <a:cs typeface="Arial"/>
              </a:rPr>
              <a:t>a </a:t>
            </a:r>
            <a:r>
              <a:rPr lang="en-US" sz="2800" dirty="0">
                <a:latin typeface="Arial"/>
                <a:cs typeface="Arial"/>
              </a:rPr>
              <a:t>course registration system  maintains information about the student </a:t>
            </a:r>
            <a:r>
              <a:rPr lang="en-US" sz="2800" spc="-5" dirty="0">
                <a:latin typeface="Arial"/>
                <a:cs typeface="Arial"/>
              </a:rPr>
              <a:t>which is  </a:t>
            </a:r>
            <a:r>
              <a:rPr lang="en-US" sz="2800" dirty="0">
                <a:latin typeface="Arial"/>
                <a:cs typeface="Arial"/>
              </a:rPr>
              <a:t>independent </a:t>
            </a:r>
            <a:r>
              <a:rPr lang="en-US" sz="2800" spc="-5" dirty="0">
                <a:latin typeface="Arial"/>
                <a:cs typeface="Arial"/>
              </a:rPr>
              <a:t>of </a:t>
            </a:r>
            <a:r>
              <a:rPr lang="en-US" sz="2800" dirty="0">
                <a:latin typeface="Arial"/>
                <a:cs typeface="Arial"/>
              </a:rPr>
              <a:t>the </a:t>
            </a:r>
            <a:r>
              <a:rPr lang="en-US" sz="2800" spc="-5" dirty="0">
                <a:latin typeface="Arial"/>
                <a:cs typeface="Arial"/>
              </a:rPr>
              <a:t>fact that the </a:t>
            </a:r>
            <a:r>
              <a:rPr lang="en-US" sz="2800" dirty="0">
                <a:latin typeface="Arial"/>
                <a:cs typeface="Arial"/>
              </a:rPr>
              <a:t>student also  plays </a:t>
            </a:r>
            <a:r>
              <a:rPr lang="en-US" sz="2800" spc="-5" dirty="0">
                <a:latin typeface="Arial"/>
                <a:cs typeface="Arial"/>
              </a:rPr>
              <a:t>a </a:t>
            </a:r>
            <a:r>
              <a:rPr lang="en-US" sz="2800" dirty="0">
                <a:latin typeface="Arial"/>
                <a:cs typeface="Arial"/>
              </a:rPr>
              <a:t>role as an actor </a:t>
            </a:r>
            <a:r>
              <a:rPr lang="en-US" sz="2800" spc="-5" dirty="0">
                <a:latin typeface="Arial"/>
                <a:cs typeface="Arial"/>
              </a:rPr>
              <a:t>of </a:t>
            </a:r>
            <a:r>
              <a:rPr lang="en-US" sz="2800" dirty="0">
                <a:latin typeface="Arial"/>
                <a:cs typeface="Arial"/>
              </a:rPr>
              <a:t>the system.</a:t>
            </a:r>
          </a:p>
          <a:p>
            <a:pPr marL="652780" marR="5080" indent="-247650">
              <a:lnSpc>
                <a:spcPct val="99400"/>
              </a:lnSpc>
              <a:spcBef>
                <a:spcPts val="615"/>
              </a:spcBef>
            </a:pPr>
            <a:r>
              <a:rPr lang="en-US" sz="2050" spc="-545" dirty="0">
                <a:solidFill>
                  <a:srgbClr val="0E6EC5"/>
                </a:solidFill>
                <a:latin typeface="Arial"/>
                <a:cs typeface="Arial"/>
              </a:rPr>
              <a:t> </a:t>
            </a:r>
            <a:r>
              <a:rPr lang="en-US" sz="2400" spc="-5" dirty="0">
                <a:latin typeface="Arial"/>
                <a:cs typeface="Arial"/>
              </a:rPr>
              <a:t>This </a:t>
            </a:r>
            <a:r>
              <a:rPr lang="en-US" sz="2400" dirty="0">
                <a:latin typeface="Arial"/>
                <a:cs typeface="Arial"/>
              </a:rPr>
              <a:t>information </a:t>
            </a:r>
            <a:r>
              <a:rPr lang="en-US" sz="2400" spc="-5" dirty="0">
                <a:latin typeface="Arial"/>
                <a:cs typeface="Arial"/>
              </a:rPr>
              <a:t>about the student </a:t>
            </a:r>
            <a:r>
              <a:rPr lang="en-US" sz="2400" dirty="0">
                <a:latin typeface="Arial"/>
                <a:cs typeface="Arial"/>
              </a:rPr>
              <a:t>that </a:t>
            </a:r>
            <a:r>
              <a:rPr lang="en-US" sz="2400" spc="-10" dirty="0">
                <a:latin typeface="Arial"/>
                <a:cs typeface="Arial"/>
              </a:rPr>
              <a:t>is </a:t>
            </a:r>
            <a:r>
              <a:rPr lang="en-US" sz="2400" dirty="0">
                <a:latin typeface="Arial"/>
                <a:cs typeface="Arial"/>
              </a:rPr>
              <a:t>stored </a:t>
            </a:r>
            <a:r>
              <a:rPr lang="en-US" sz="2400" spc="-5" dirty="0">
                <a:latin typeface="Arial"/>
                <a:cs typeface="Arial"/>
              </a:rPr>
              <a:t>in a  ‘Student’ class is completely </a:t>
            </a:r>
            <a:r>
              <a:rPr lang="en-US" sz="2400" spc="-10" dirty="0">
                <a:latin typeface="Arial"/>
                <a:cs typeface="Arial"/>
              </a:rPr>
              <a:t>independent </a:t>
            </a:r>
            <a:r>
              <a:rPr lang="en-US" sz="2400" spc="-5" dirty="0">
                <a:latin typeface="Arial"/>
                <a:cs typeface="Arial"/>
              </a:rPr>
              <a:t>of </a:t>
            </a:r>
            <a:r>
              <a:rPr lang="en-US" sz="2400" dirty="0">
                <a:latin typeface="Arial"/>
                <a:cs typeface="Arial"/>
              </a:rPr>
              <a:t>the </a:t>
            </a:r>
            <a:r>
              <a:rPr lang="en-US" sz="2400" spc="10" dirty="0">
                <a:latin typeface="Arial"/>
                <a:cs typeface="Arial"/>
              </a:rPr>
              <a:t>‘actor’  </a:t>
            </a:r>
            <a:r>
              <a:rPr lang="en-US" sz="2400" spc="-5" dirty="0">
                <a:latin typeface="Arial"/>
                <a:cs typeface="Arial"/>
              </a:rPr>
              <a:t>role </a:t>
            </a:r>
            <a:r>
              <a:rPr lang="en-US" sz="2400" dirty="0">
                <a:latin typeface="Arial"/>
                <a:cs typeface="Arial"/>
              </a:rPr>
              <a:t>the </a:t>
            </a:r>
            <a:r>
              <a:rPr lang="en-US" sz="2400" spc="-5" dirty="0">
                <a:latin typeface="Arial"/>
                <a:cs typeface="Arial"/>
              </a:rPr>
              <a:t>student plays; </a:t>
            </a:r>
            <a:r>
              <a:rPr lang="en-US" sz="2400" dirty="0">
                <a:latin typeface="Arial"/>
                <a:cs typeface="Arial"/>
              </a:rPr>
              <a:t>the </a:t>
            </a:r>
            <a:r>
              <a:rPr lang="en-US" sz="2400" spc="-5" dirty="0">
                <a:latin typeface="Arial"/>
                <a:cs typeface="Arial"/>
              </a:rPr>
              <a:t>Student class </a:t>
            </a:r>
            <a:r>
              <a:rPr lang="en-US" sz="2400" dirty="0">
                <a:latin typeface="Arial"/>
                <a:cs typeface="Arial"/>
              </a:rPr>
              <a:t>(entity) </a:t>
            </a:r>
            <a:r>
              <a:rPr lang="en-US" sz="2400" spc="-10" dirty="0">
                <a:latin typeface="Arial"/>
                <a:cs typeface="Arial"/>
              </a:rPr>
              <a:t>will  </a:t>
            </a:r>
            <a:r>
              <a:rPr lang="en-US" sz="2400" spc="-5" dirty="0">
                <a:latin typeface="Arial"/>
                <a:cs typeface="Arial"/>
              </a:rPr>
              <a:t>exist whether or </a:t>
            </a:r>
            <a:r>
              <a:rPr lang="en-US" sz="2400" dirty="0">
                <a:latin typeface="Arial"/>
                <a:cs typeface="Arial"/>
              </a:rPr>
              <a:t>not the </a:t>
            </a:r>
            <a:r>
              <a:rPr lang="en-US" sz="2400" spc="-5" dirty="0">
                <a:latin typeface="Arial"/>
                <a:cs typeface="Arial"/>
              </a:rPr>
              <a:t>student is an </a:t>
            </a:r>
            <a:r>
              <a:rPr lang="en-US" sz="2400" dirty="0">
                <a:latin typeface="Arial"/>
                <a:cs typeface="Arial"/>
              </a:rPr>
              <a:t>actor to the  system.</a:t>
            </a:r>
          </a:p>
          <a:p>
            <a:endParaRPr lang="x-none" dirty="0"/>
          </a:p>
        </p:txBody>
      </p:sp>
    </p:spTree>
    <p:extLst>
      <p:ext uri="{BB962C8B-B14F-4D97-AF65-F5344CB8AC3E}">
        <p14:creationId xmlns:p14="http://schemas.microsoft.com/office/powerpoint/2010/main" val="331853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F531-94BC-4FB1-95D8-8FF5EC2DE046}"/>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id="{658C34A5-8762-4449-9FB6-3F7070C1EEFA}"/>
              </a:ext>
            </a:extLst>
          </p:cNvPr>
          <p:cNvSpPr>
            <a:spLocks noGrp="1"/>
          </p:cNvSpPr>
          <p:nvPr>
            <p:ph idx="1"/>
          </p:nvPr>
        </p:nvSpPr>
        <p:spPr/>
        <p:txBody>
          <a:bodyPr>
            <a:normAutofit fontScale="92500" lnSpcReduction="20000"/>
          </a:bodyPr>
          <a:lstStyle/>
          <a:p>
            <a:r>
              <a:rPr lang="en-US" dirty="0"/>
              <a:t>Classes can be stereotyped (categorized) as </a:t>
            </a:r>
          </a:p>
          <a:p>
            <a:r>
              <a:rPr lang="en-US" dirty="0"/>
              <a:t>Control</a:t>
            </a:r>
          </a:p>
          <a:p>
            <a:r>
              <a:rPr lang="en-US" dirty="0"/>
              <a:t> Boundary</a:t>
            </a:r>
          </a:p>
          <a:p>
            <a:r>
              <a:rPr lang="en-US" dirty="0"/>
              <a:t>Entity. </a:t>
            </a:r>
          </a:p>
          <a:p>
            <a:pPr marL="0" indent="0">
              <a:buNone/>
            </a:pPr>
            <a:endParaRPr lang="en-US" dirty="0"/>
          </a:p>
          <a:p>
            <a:r>
              <a:rPr lang="en-US" dirty="0"/>
              <a:t>These stereotypes are used to increase the semantic meaning of the classes and their usage in modeling situations. </a:t>
            </a:r>
          </a:p>
          <a:p>
            <a:r>
              <a:rPr lang="en-US" dirty="0"/>
              <a:t>These stereotypes are not found in the core of the UML specification. Rather, they are common stereotypes implemented in many UML tools and used during the design and analysis phase. They are based on the model-view-controller concept, where the entity is the model, the control is the controller, and the boundary is the view. </a:t>
            </a:r>
          </a:p>
          <a:p>
            <a:endParaRPr lang="x-none" dirty="0"/>
          </a:p>
        </p:txBody>
      </p:sp>
    </p:spTree>
    <p:extLst>
      <p:ext uri="{BB962C8B-B14F-4D97-AF65-F5344CB8AC3E}">
        <p14:creationId xmlns:p14="http://schemas.microsoft.com/office/powerpoint/2010/main" val="2123997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1132-9313-4FA3-9B96-D23EE753902C}"/>
              </a:ext>
            </a:extLst>
          </p:cNvPr>
          <p:cNvSpPr>
            <a:spLocks noGrp="1"/>
          </p:cNvSpPr>
          <p:nvPr>
            <p:ph type="title"/>
          </p:nvPr>
        </p:nvSpPr>
        <p:spPr/>
        <p:txBody>
          <a:bodyPr/>
          <a:lstStyle/>
          <a:p>
            <a:r>
              <a:rPr lang="en-US" dirty="0"/>
              <a:t>Model(entity) , Controller(control), View(boundary)</a:t>
            </a:r>
            <a:endParaRPr lang="x-none" dirty="0"/>
          </a:p>
        </p:txBody>
      </p:sp>
      <p:pic>
        <p:nvPicPr>
          <p:cNvPr id="4" name="Content Placeholder 3">
            <a:extLst>
              <a:ext uri="{FF2B5EF4-FFF2-40B4-BE49-F238E27FC236}">
                <a16:creationId xmlns:a16="http://schemas.microsoft.com/office/drawing/2014/main" id="{998310F1-087F-4EEF-8F9D-AE0536CFD032}"/>
              </a:ext>
            </a:extLst>
          </p:cNvPr>
          <p:cNvPicPr>
            <a:picLocks noGrp="1" noChangeAspect="1"/>
          </p:cNvPicPr>
          <p:nvPr>
            <p:ph idx="1"/>
          </p:nvPr>
        </p:nvPicPr>
        <p:blipFill>
          <a:blip r:embed="rId3"/>
          <a:stretch>
            <a:fillRect/>
          </a:stretch>
        </p:blipFill>
        <p:spPr>
          <a:xfrm>
            <a:off x="2053913" y="1825625"/>
            <a:ext cx="8084174" cy="4351338"/>
          </a:xfrm>
          <a:prstGeom prst="rect">
            <a:avLst/>
          </a:prstGeom>
        </p:spPr>
      </p:pic>
    </p:spTree>
    <p:extLst>
      <p:ext uri="{BB962C8B-B14F-4D97-AF65-F5344CB8AC3E}">
        <p14:creationId xmlns:p14="http://schemas.microsoft.com/office/powerpoint/2010/main" val="1355293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2A3D-4B60-496F-A191-72AF915F8EAF}"/>
              </a:ext>
            </a:extLst>
          </p:cNvPr>
          <p:cNvSpPr>
            <a:spLocks noGrp="1"/>
          </p:cNvSpPr>
          <p:nvPr>
            <p:ph type="title"/>
          </p:nvPr>
        </p:nvSpPr>
        <p:spPr/>
        <p:txBody>
          <a:bodyPr/>
          <a:lstStyle/>
          <a:p>
            <a:r>
              <a:rPr lang="en-US" dirty="0"/>
              <a:t>Model(entity) , Controller(control), View(boundary)</a:t>
            </a:r>
            <a:endParaRPr lang="x-none" dirty="0"/>
          </a:p>
        </p:txBody>
      </p:sp>
      <p:pic>
        <p:nvPicPr>
          <p:cNvPr id="4" name="Content Placeholder 5">
            <a:extLst>
              <a:ext uri="{FF2B5EF4-FFF2-40B4-BE49-F238E27FC236}">
                <a16:creationId xmlns:a16="http://schemas.microsoft.com/office/drawing/2014/main" id="{B6DA5E63-5FE3-4E59-A0AF-27805680F595}"/>
              </a:ext>
            </a:extLst>
          </p:cNvPr>
          <p:cNvPicPr>
            <a:picLocks noGrp="1" noChangeAspect="1"/>
          </p:cNvPicPr>
          <p:nvPr>
            <p:ph idx="1"/>
          </p:nvPr>
        </p:nvPicPr>
        <p:blipFill>
          <a:blip r:embed="rId2"/>
          <a:stretch>
            <a:fillRect/>
          </a:stretch>
        </p:blipFill>
        <p:spPr>
          <a:xfrm>
            <a:off x="2029611" y="1825625"/>
            <a:ext cx="8132778" cy="4351338"/>
          </a:xfrm>
          <a:prstGeom prst="rect">
            <a:avLst/>
          </a:prstGeom>
        </p:spPr>
      </p:pic>
    </p:spTree>
    <p:extLst>
      <p:ext uri="{BB962C8B-B14F-4D97-AF65-F5344CB8AC3E}">
        <p14:creationId xmlns:p14="http://schemas.microsoft.com/office/powerpoint/2010/main" val="382064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AE2D617-C279-3800-D2B9-C864FA15CFFC}"/>
              </a:ext>
            </a:extLst>
          </p:cNvPr>
          <p:cNvPicPr>
            <a:picLocks noGrp="1" noChangeAspect="1"/>
          </p:cNvPicPr>
          <p:nvPr>
            <p:ph idx="1"/>
          </p:nvPr>
        </p:nvPicPr>
        <p:blipFill>
          <a:blip r:embed="rId3"/>
          <a:stretch>
            <a:fillRect/>
          </a:stretch>
        </p:blipFill>
        <p:spPr>
          <a:xfrm>
            <a:off x="1334407" y="643467"/>
            <a:ext cx="952318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14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a:t>
            </a:r>
            <a:br>
              <a:rPr lang="en-US" b="1" dirty="0"/>
            </a:br>
            <a:endParaRPr lang="en-US" dirty="0"/>
          </a:p>
        </p:txBody>
      </p:sp>
      <p:sp>
        <p:nvSpPr>
          <p:cNvPr id="3" name="Content Placeholder 2"/>
          <p:cNvSpPr>
            <a:spLocks noGrp="1"/>
          </p:cNvSpPr>
          <p:nvPr>
            <p:ph idx="1"/>
          </p:nvPr>
        </p:nvSpPr>
        <p:spPr/>
        <p:txBody>
          <a:bodyPr/>
          <a:lstStyle/>
          <a:p>
            <a:r>
              <a:rPr lang="en-US" dirty="0"/>
              <a:t>When someone wants a machine built, they tell us how they want the machine to behave when they use it. They give us examples, and we develop the machine's structure and control from the examples.</a:t>
            </a:r>
          </a:p>
          <a:p>
            <a:r>
              <a:rPr lang="en-US" dirty="0"/>
              <a:t>An example behavior is called a </a:t>
            </a:r>
            <a:r>
              <a:rPr lang="en-US" i="1" dirty="0"/>
              <a:t>use case</a:t>
            </a:r>
            <a:r>
              <a:rPr lang="en-US" dirty="0"/>
              <a:t>. </a:t>
            </a:r>
          </a:p>
          <a:p>
            <a:endParaRPr lang="en-US" dirty="0"/>
          </a:p>
          <a:p>
            <a:endParaRPr lang="en-US" dirty="0"/>
          </a:p>
        </p:txBody>
      </p:sp>
      <p:pic>
        <p:nvPicPr>
          <p:cNvPr id="7" name="Picture 6"/>
          <p:cNvPicPr>
            <a:picLocks noChangeAspect="1"/>
          </p:cNvPicPr>
          <p:nvPr/>
        </p:nvPicPr>
        <p:blipFill>
          <a:blip r:embed="rId3"/>
          <a:stretch>
            <a:fillRect/>
          </a:stretch>
        </p:blipFill>
        <p:spPr>
          <a:xfrm>
            <a:off x="838200" y="3866506"/>
            <a:ext cx="7127789" cy="2369537"/>
          </a:xfrm>
          <a:prstGeom prst="rect">
            <a:avLst/>
          </a:prstGeom>
        </p:spPr>
      </p:pic>
    </p:spTree>
    <p:extLst>
      <p:ext uri="{BB962C8B-B14F-4D97-AF65-F5344CB8AC3E}">
        <p14:creationId xmlns:p14="http://schemas.microsoft.com/office/powerpoint/2010/main" val="3777733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31E8C1-56E3-E9AF-41A3-009134D6E35C}"/>
              </a:ext>
            </a:extLst>
          </p:cNvPr>
          <p:cNvPicPr>
            <a:picLocks noGrp="1" noChangeAspect="1"/>
          </p:cNvPicPr>
          <p:nvPr>
            <p:ph idx="1"/>
          </p:nvPr>
        </p:nvPicPr>
        <p:blipFill>
          <a:blip r:embed="rId2"/>
          <a:stretch>
            <a:fillRect/>
          </a:stretch>
        </p:blipFill>
        <p:spPr>
          <a:xfrm>
            <a:off x="739204" y="643466"/>
            <a:ext cx="10713592" cy="5571067"/>
          </a:xfrm>
          <a:prstGeom prst="rect">
            <a:avLst/>
          </a:prstGeom>
        </p:spPr>
      </p:pic>
    </p:spTree>
    <p:extLst>
      <p:ext uri="{BB962C8B-B14F-4D97-AF65-F5344CB8AC3E}">
        <p14:creationId xmlns:p14="http://schemas.microsoft.com/office/powerpoint/2010/main" val="375001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762"/>
            <a:ext cx="9932324" cy="682279"/>
          </a:xfrm>
        </p:spPr>
        <p:txBody>
          <a:bodyPr>
            <a:normAutofit fontScale="90000"/>
          </a:bodyPr>
          <a:lstStyle/>
          <a:p>
            <a:r>
              <a:rPr lang="en-US" dirty="0"/>
              <a:t>Several Types of Boundary Classes</a:t>
            </a:r>
            <a:br>
              <a:rPr lang="en-US" dirty="0"/>
            </a:br>
            <a:endParaRPr lang="en-US" dirty="0"/>
          </a:p>
        </p:txBody>
      </p:sp>
      <p:sp>
        <p:nvSpPr>
          <p:cNvPr id="3" name="Content Placeholder 2"/>
          <p:cNvSpPr>
            <a:spLocks noGrp="1"/>
          </p:cNvSpPr>
          <p:nvPr>
            <p:ph idx="1"/>
          </p:nvPr>
        </p:nvSpPr>
        <p:spPr>
          <a:xfrm>
            <a:off x="605443" y="1368425"/>
            <a:ext cx="10515600" cy="4351338"/>
          </a:xfrm>
        </p:spPr>
        <p:txBody>
          <a:bodyPr>
            <a:normAutofit fontScale="85000" lnSpcReduction="10000"/>
          </a:bodyPr>
          <a:lstStyle/>
          <a:p>
            <a:pPr marL="0" indent="0">
              <a:buNone/>
            </a:pPr>
            <a:r>
              <a:rPr lang="en-US" b="1" dirty="0"/>
              <a:t>User interface classes </a:t>
            </a:r>
            <a:r>
              <a:rPr lang="en-US" dirty="0"/>
              <a:t>–</a:t>
            </a:r>
          </a:p>
          <a:p>
            <a:pPr marL="0" indent="0">
              <a:buNone/>
            </a:pPr>
            <a:r>
              <a:rPr lang="en-US" dirty="0"/>
              <a:t>Classes that facilitate  communication with human users of the system Menus, forms, etc.	User interface classes.</a:t>
            </a:r>
          </a:p>
          <a:p>
            <a:pPr marL="0" indent="0">
              <a:buNone/>
            </a:pPr>
            <a:r>
              <a:rPr lang="en-US" b="1" dirty="0"/>
              <a:t>System interface classes </a:t>
            </a:r>
            <a:r>
              <a:rPr lang="en-US" dirty="0"/>
              <a:t>:</a:t>
            </a:r>
          </a:p>
          <a:p>
            <a:r>
              <a:rPr lang="en-US" dirty="0"/>
              <a:t> Classes which facilitate  communications with   other systems.</a:t>
            </a:r>
          </a:p>
          <a:p>
            <a:r>
              <a:rPr lang="en-US" dirty="0"/>
              <a:t>These boundary classes are responsible for managing the  dialogue with the external system, like getting data from  an existing database system or flat file.</a:t>
            </a:r>
          </a:p>
          <a:p>
            <a:r>
              <a:rPr lang="en-US" dirty="0"/>
              <a:t>Provides an interface to that system for this system</a:t>
            </a:r>
          </a:p>
          <a:p>
            <a:pPr marL="0" indent="0">
              <a:buNone/>
            </a:pPr>
            <a:r>
              <a:rPr lang="en-US" b="1" dirty="0"/>
              <a:t>Device Interface Classes </a:t>
            </a:r>
            <a:endParaRPr lang="en-US" dirty="0"/>
          </a:p>
          <a:p>
            <a:r>
              <a:rPr lang="en-US" dirty="0"/>
              <a:t>Provide an interface to devices  which detect external events – like a sensor or …</a:t>
            </a:r>
          </a:p>
          <a:p>
            <a:r>
              <a:rPr lang="en-US" dirty="0"/>
              <a:t>One boundary class per use case/actor pair</a:t>
            </a:r>
          </a:p>
          <a:p>
            <a:endParaRPr lang="en-US" dirty="0"/>
          </a:p>
        </p:txBody>
      </p:sp>
    </p:spTree>
    <p:extLst>
      <p:ext uri="{BB962C8B-B14F-4D97-AF65-F5344CB8AC3E}">
        <p14:creationId xmlns:p14="http://schemas.microsoft.com/office/powerpoint/2010/main" val="935175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Robustness Analysis Diagram at a Glance:</a:t>
            </a:r>
          </a:p>
        </p:txBody>
      </p:sp>
      <p:sp>
        <p:nvSpPr>
          <p:cNvPr id="3" name="Content Placeholder 2"/>
          <p:cNvSpPr>
            <a:spLocks noGrp="1"/>
          </p:cNvSpPr>
          <p:nvPr>
            <p:ph idx="1"/>
          </p:nvPr>
        </p:nvSpPr>
        <p:spPr>
          <a:xfrm>
            <a:off x="838200" y="1825625"/>
            <a:ext cx="4955771" cy="4351338"/>
          </a:xfrm>
        </p:spPr>
        <p:txBody>
          <a:bodyPr>
            <a:normAutofit/>
          </a:bodyPr>
          <a:lstStyle/>
          <a:p>
            <a:pPr marL="0" indent="0">
              <a:buNone/>
            </a:pPr>
            <a:r>
              <a:rPr lang="en-US" sz="2400" dirty="0"/>
              <a:t>Suppose we have the following simple use case description in textual format:</a:t>
            </a:r>
          </a:p>
          <a:p>
            <a:pPr marL="0" indent="0">
              <a:buNone/>
            </a:pPr>
            <a:endParaRPr lang="en-US" sz="2400" dirty="0"/>
          </a:p>
          <a:p>
            <a:pPr marL="0" indent="0">
              <a:buNone/>
            </a:pPr>
            <a:r>
              <a:rPr lang="en-US" sz="2400" u="sng" dirty="0"/>
              <a:t>Login: use case text  </a:t>
            </a:r>
          </a:p>
          <a:p>
            <a:pPr marL="0" indent="0">
              <a:buNone/>
            </a:pPr>
            <a:r>
              <a:rPr lang="en-US" sz="2400" dirty="0"/>
              <a:t>Basic Course: The Customer enters his or her user ID and password, and then clicks the Log In button. The system validates the login information against the persistent Account data, and then returns the Customer to the Home Page. </a:t>
            </a:r>
            <a:endParaRPr lang="en-US" sz="2400" dirty="0">
              <a:solidFill>
                <a:schemeClr val="accent1"/>
              </a:solidFill>
            </a:endParaRPr>
          </a:p>
        </p:txBody>
      </p:sp>
      <p:pic>
        <p:nvPicPr>
          <p:cNvPr id="5" name="Picture 4"/>
          <p:cNvPicPr>
            <a:picLocks noChangeAspect="1"/>
          </p:cNvPicPr>
          <p:nvPr/>
        </p:nvPicPr>
        <p:blipFill>
          <a:blip r:embed="rId2"/>
          <a:stretch>
            <a:fillRect/>
          </a:stretch>
        </p:blipFill>
        <p:spPr>
          <a:xfrm>
            <a:off x="5929746" y="1690688"/>
            <a:ext cx="6011920" cy="440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8048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Robustness Diagram – 4 Connection Rules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Keep in mind that both boundary objects and entity objects are nouns and that controllers are verbs. Nouns can’t talk to other nouns, but verbs can talk to either nouns or verbs.</a:t>
            </a:r>
          </a:p>
          <a:p>
            <a:pPr marL="0" indent="0">
              <a:buNone/>
            </a:pPr>
            <a:r>
              <a:rPr lang="en-US" dirty="0"/>
              <a:t>Here I listed the four basic connection rules which should always be mind:</a:t>
            </a:r>
          </a:p>
          <a:p>
            <a:endParaRPr lang="en-US" dirty="0"/>
          </a:p>
          <a:p>
            <a:r>
              <a:rPr lang="en-US" dirty="0"/>
              <a:t>Actors can only talk to boundary objects.</a:t>
            </a:r>
          </a:p>
          <a:p>
            <a:r>
              <a:rPr lang="en-US" dirty="0"/>
              <a:t>Boundary objects can only talk to controllers and actors.</a:t>
            </a:r>
          </a:p>
          <a:p>
            <a:r>
              <a:rPr lang="en-US" dirty="0"/>
              <a:t>Entity objects can only talk to controllers.</a:t>
            </a:r>
          </a:p>
          <a:p>
            <a:r>
              <a:rPr lang="en-US" dirty="0"/>
              <a:t>Controllers can talk to boundary objects and entity objects, and to other controllers, but not to actors.</a:t>
            </a:r>
          </a:p>
        </p:txBody>
      </p:sp>
    </p:spTree>
    <p:extLst>
      <p:ext uri="{BB962C8B-B14F-4D97-AF65-F5344CB8AC3E}">
        <p14:creationId xmlns:p14="http://schemas.microsoft.com/office/powerpoint/2010/main" val="3659293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Robustness Analysis Diagram connection rules: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2078183" y="1579418"/>
            <a:ext cx="7481454" cy="4531043"/>
          </a:xfrm>
          <a:prstGeom prst="rect">
            <a:avLst/>
          </a:prstGeom>
        </p:spPr>
      </p:pic>
    </p:spTree>
    <p:extLst>
      <p:ext uri="{BB962C8B-B14F-4D97-AF65-F5344CB8AC3E}">
        <p14:creationId xmlns:p14="http://schemas.microsoft.com/office/powerpoint/2010/main" val="278590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F44-DCCC-423F-9227-F35AD349E070}"/>
              </a:ext>
            </a:extLst>
          </p:cNvPr>
          <p:cNvSpPr>
            <a:spLocks noGrp="1"/>
          </p:cNvSpPr>
          <p:nvPr>
            <p:ph type="title"/>
          </p:nvPr>
        </p:nvSpPr>
        <p:spPr/>
        <p:txBody>
          <a:bodyPr/>
          <a:lstStyle/>
          <a:p>
            <a:r>
              <a:rPr lang="en-US" b="1" dirty="0"/>
              <a:t>Robustness Analysis Diagram connection rules:</a:t>
            </a:r>
            <a:br>
              <a:rPr lang="en-US" dirty="0"/>
            </a:br>
            <a:endParaRPr lang="x-none" dirty="0"/>
          </a:p>
        </p:txBody>
      </p:sp>
      <p:pic>
        <p:nvPicPr>
          <p:cNvPr id="4" name="Content Placeholder 3">
            <a:extLst>
              <a:ext uri="{FF2B5EF4-FFF2-40B4-BE49-F238E27FC236}">
                <a16:creationId xmlns:a16="http://schemas.microsoft.com/office/drawing/2014/main" id="{53A81CE8-E6E0-44B5-818F-37E8BDEAB14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2683" y="2291317"/>
            <a:ext cx="7332956" cy="4201557"/>
          </a:xfrm>
          <a:prstGeom prst="rect">
            <a:avLst/>
          </a:prstGeom>
          <a:noFill/>
          <a:ln>
            <a:noFill/>
          </a:ln>
        </p:spPr>
      </p:pic>
    </p:spTree>
    <p:extLst>
      <p:ext uri="{BB962C8B-B14F-4D97-AF65-F5344CB8AC3E}">
        <p14:creationId xmlns:p14="http://schemas.microsoft.com/office/powerpoint/2010/main" val="3951999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0434" y="0"/>
          <a:ext cx="12027877" cy="7084094"/>
        </p:xfrm>
        <a:graphic>
          <a:graphicData uri="http://schemas.openxmlformats.org/drawingml/2006/table">
            <a:tbl>
              <a:tblPr firstRow="1" bandRow="1">
                <a:tableStyleId>{5C22544A-7EE6-4342-B048-85BDC9FD1C3A}</a:tableStyleId>
              </a:tblPr>
              <a:tblGrid>
                <a:gridCol w="3516491">
                  <a:extLst>
                    <a:ext uri="{9D8B030D-6E8A-4147-A177-3AD203B41FA5}">
                      <a16:colId xmlns:a16="http://schemas.microsoft.com/office/drawing/2014/main" val="20000"/>
                    </a:ext>
                  </a:extLst>
                </a:gridCol>
                <a:gridCol w="8511386">
                  <a:extLst>
                    <a:ext uri="{9D8B030D-6E8A-4147-A177-3AD203B41FA5}">
                      <a16:colId xmlns:a16="http://schemas.microsoft.com/office/drawing/2014/main" val="20001"/>
                    </a:ext>
                  </a:extLst>
                </a:gridCol>
              </a:tblGrid>
              <a:tr h="379243">
                <a:tc>
                  <a:txBody>
                    <a:bodyPr/>
                    <a:lstStyle/>
                    <a:p>
                      <a:pPr algn="ctr"/>
                      <a:r>
                        <a:rPr lang="en-US" sz="1400" b="1" dirty="0"/>
                        <a:t>Use case</a:t>
                      </a:r>
                      <a:r>
                        <a:rPr lang="en-US" sz="1400" b="1" baseline="0" dirty="0"/>
                        <a:t> ID</a:t>
                      </a:r>
                      <a:endParaRPr lang="en-US" sz="1400" b="1" dirty="0"/>
                    </a:p>
                  </a:txBody>
                  <a:tcPr/>
                </a:tc>
                <a:tc>
                  <a:txBody>
                    <a:bodyPr/>
                    <a:lstStyle/>
                    <a:p>
                      <a:r>
                        <a:rPr lang="en-US" sz="1400" b="1" dirty="0"/>
                        <a:t>UC103</a:t>
                      </a:r>
                    </a:p>
                  </a:txBody>
                  <a:tcPr/>
                </a:tc>
                <a:extLst>
                  <a:ext uri="{0D108BD9-81ED-4DB2-BD59-A6C34878D82A}">
                    <a16:rowId xmlns:a16="http://schemas.microsoft.com/office/drawing/2014/main" val="10000"/>
                  </a:ext>
                </a:extLst>
              </a:tr>
              <a:tr h="379243">
                <a:tc>
                  <a:txBody>
                    <a:bodyPr/>
                    <a:lstStyle/>
                    <a:p>
                      <a:r>
                        <a:rPr lang="en-US" sz="1400" b="1" dirty="0"/>
                        <a:t>Use </a:t>
                      </a:r>
                      <a:r>
                        <a:rPr lang="en-US" sz="1400" b="1" baseline="0" dirty="0"/>
                        <a:t>case Name</a:t>
                      </a:r>
                      <a:endParaRPr lang="en-US" sz="1400" b="1" dirty="0"/>
                    </a:p>
                  </a:txBody>
                  <a:tcPr/>
                </a:tc>
                <a:tc>
                  <a:txBody>
                    <a:bodyPr/>
                    <a:lstStyle/>
                    <a:p>
                      <a:r>
                        <a:rPr lang="en-US" sz="1400" b="1" dirty="0"/>
                        <a:t>Search Products</a:t>
                      </a:r>
                    </a:p>
                  </a:txBody>
                  <a:tcPr/>
                </a:tc>
                <a:extLst>
                  <a:ext uri="{0D108BD9-81ED-4DB2-BD59-A6C34878D82A}">
                    <a16:rowId xmlns:a16="http://schemas.microsoft.com/office/drawing/2014/main" val="10001"/>
                  </a:ext>
                </a:extLst>
              </a:tr>
              <a:tr h="379243">
                <a:tc>
                  <a:txBody>
                    <a:bodyPr/>
                    <a:lstStyle/>
                    <a:p>
                      <a:r>
                        <a:rPr lang="en-US" sz="1400" b="1" dirty="0"/>
                        <a:t>Actors</a:t>
                      </a:r>
                      <a:r>
                        <a:rPr lang="en-US" sz="1400" b="1" baseline="0" dirty="0"/>
                        <a:t> </a:t>
                      </a:r>
                      <a:endParaRPr lang="en-US" sz="1400" b="1" dirty="0"/>
                    </a:p>
                  </a:txBody>
                  <a:tcPr/>
                </a:tc>
                <a:tc>
                  <a:txBody>
                    <a:bodyPr/>
                    <a:lstStyle/>
                    <a:p>
                      <a:r>
                        <a:rPr lang="en-US" sz="1400" b="1" dirty="0"/>
                        <a:t>Customer</a:t>
                      </a:r>
                    </a:p>
                  </a:txBody>
                  <a:tcPr/>
                </a:tc>
                <a:extLst>
                  <a:ext uri="{0D108BD9-81ED-4DB2-BD59-A6C34878D82A}">
                    <a16:rowId xmlns:a16="http://schemas.microsoft.com/office/drawing/2014/main" val="10002"/>
                  </a:ext>
                </a:extLst>
              </a:tr>
              <a:tr h="379243">
                <a:tc>
                  <a:txBody>
                    <a:bodyPr/>
                    <a:lstStyle/>
                    <a:p>
                      <a:r>
                        <a:rPr lang="en-US" sz="1400" b="1" dirty="0"/>
                        <a:t>Description</a:t>
                      </a:r>
                    </a:p>
                  </a:txBody>
                  <a:tcPr/>
                </a:tc>
                <a:tc>
                  <a:txBody>
                    <a:bodyPr/>
                    <a:lstStyle/>
                    <a:p>
                      <a:r>
                        <a:rPr lang="en-US" sz="1400" b="1" dirty="0"/>
                        <a:t>Search</a:t>
                      </a:r>
                      <a:r>
                        <a:rPr lang="en-US" sz="1400" b="1" baseline="0" dirty="0"/>
                        <a:t> for products based on some criteria </a:t>
                      </a:r>
                      <a:endParaRPr lang="en-US" sz="1400" b="1" dirty="0"/>
                    </a:p>
                  </a:txBody>
                  <a:tcPr/>
                </a:tc>
                <a:extLst>
                  <a:ext uri="{0D108BD9-81ED-4DB2-BD59-A6C34878D82A}">
                    <a16:rowId xmlns:a16="http://schemas.microsoft.com/office/drawing/2014/main" val="10003"/>
                  </a:ext>
                </a:extLst>
              </a:tr>
              <a:tr h="362070">
                <a:tc>
                  <a:txBody>
                    <a:bodyPr/>
                    <a:lstStyle/>
                    <a:p>
                      <a:endParaRPr lang="en-US" sz="1400" b="1"/>
                    </a:p>
                  </a:txBody>
                  <a:tcPr/>
                </a:tc>
                <a:tc>
                  <a:txBody>
                    <a:bodyPr/>
                    <a:lstStyle/>
                    <a:p>
                      <a:r>
                        <a:rPr lang="en-US" sz="1400" b="1" dirty="0"/>
                        <a:t>The customer</a:t>
                      </a:r>
                      <a:r>
                        <a:rPr lang="en-US" sz="1400" b="1" baseline="0" dirty="0"/>
                        <a:t> wants to browse among products or the customer would like to search for certain products</a:t>
                      </a:r>
                      <a:endParaRPr lang="en-US" sz="1400" b="1" dirty="0"/>
                    </a:p>
                  </a:txBody>
                  <a:tcPr/>
                </a:tc>
                <a:extLst>
                  <a:ext uri="{0D108BD9-81ED-4DB2-BD59-A6C34878D82A}">
                    <a16:rowId xmlns:a16="http://schemas.microsoft.com/office/drawing/2014/main" val="10004"/>
                  </a:ext>
                </a:extLst>
              </a:tr>
              <a:tr h="379243">
                <a:tc>
                  <a:txBody>
                    <a:bodyPr/>
                    <a:lstStyle/>
                    <a:p>
                      <a:r>
                        <a:rPr lang="en-US" sz="1400" b="1" dirty="0"/>
                        <a:t>Precondition</a:t>
                      </a:r>
                    </a:p>
                  </a:txBody>
                  <a:tcPr/>
                </a:tc>
                <a:tc>
                  <a:txBody>
                    <a:bodyPr/>
                    <a:lstStyle/>
                    <a:p>
                      <a:r>
                        <a:rPr lang="en-US" sz="1400" b="1" dirty="0"/>
                        <a:t>Customer</a:t>
                      </a:r>
                      <a:r>
                        <a:rPr lang="en-US" sz="1400" b="1" baseline="0" dirty="0"/>
                        <a:t> starts web browser</a:t>
                      </a:r>
                      <a:endParaRPr lang="en-US" sz="1400" b="1" dirty="0"/>
                    </a:p>
                  </a:txBody>
                  <a:tcPr/>
                </a:tc>
                <a:extLst>
                  <a:ext uri="{0D108BD9-81ED-4DB2-BD59-A6C34878D82A}">
                    <a16:rowId xmlns:a16="http://schemas.microsoft.com/office/drawing/2014/main" val="10005"/>
                  </a:ext>
                </a:extLst>
              </a:tr>
              <a:tr h="379243">
                <a:tc>
                  <a:txBody>
                    <a:bodyPr/>
                    <a:lstStyle/>
                    <a:p>
                      <a:r>
                        <a:rPr lang="en-US" sz="1400" b="1" dirty="0" err="1"/>
                        <a:t>Postcondition</a:t>
                      </a:r>
                      <a:endParaRPr lang="en-US" sz="1400" b="1" dirty="0"/>
                    </a:p>
                  </a:txBody>
                  <a:tcPr/>
                </a:tc>
                <a:tc>
                  <a:txBody>
                    <a:bodyPr/>
                    <a:lstStyle/>
                    <a:p>
                      <a:r>
                        <a:rPr lang="en-US" sz="1400" b="1" dirty="0"/>
                        <a:t>Search results meeting</a:t>
                      </a:r>
                      <a:r>
                        <a:rPr lang="en-US" sz="1400" b="1" baseline="0" dirty="0"/>
                        <a:t> the criteria are displayed</a:t>
                      </a:r>
                      <a:endParaRPr lang="en-US" sz="1400" b="1" dirty="0"/>
                    </a:p>
                  </a:txBody>
                  <a:tcPr/>
                </a:tc>
                <a:extLst>
                  <a:ext uri="{0D108BD9-81ED-4DB2-BD59-A6C34878D82A}">
                    <a16:rowId xmlns:a16="http://schemas.microsoft.com/office/drawing/2014/main" val="10006"/>
                  </a:ext>
                </a:extLst>
              </a:tr>
              <a:tr h="1622819">
                <a:tc>
                  <a:txBody>
                    <a:bodyPr/>
                    <a:lstStyle/>
                    <a:p>
                      <a:r>
                        <a:rPr lang="en-US" sz="1400" b="1" dirty="0"/>
                        <a:t>Normal Flow</a:t>
                      </a:r>
                      <a:r>
                        <a:rPr lang="en-US" sz="1400" b="1" baseline="0" dirty="0"/>
                        <a:t> </a:t>
                      </a:r>
                      <a:endParaRPr lang="en-US" sz="1400" b="1" dirty="0"/>
                    </a:p>
                  </a:txBody>
                  <a:tcPr/>
                </a:tc>
                <a:tc>
                  <a:txBody>
                    <a:bodyPr/>
                    <a:lstStyle/>
                    <a:p>
                      <a:pPr marL="342900" indent="-342900">
                        <a:buFont typeface="+mj-lt"/>
                        <a:buAutoNum type="arabicPeriod"/>
                      </a:pPr>
                      <a:r>
                        <a:rPr lang="en-US" sz="1400" b="1" dirty="0"/>
                        <a:t>Customer</a:t>
                      </a:r>
                      <a:r>
                        <a:rPr lang="en-US" sz="1400" b="1" baseline="0" dirty="0"/>
                        <a:t> visits the application home page</a:t>
                      </a:r>
                    </a:p>
                    <a:p>
                      <a:pPr marL="342900" indent="-342900">
                        <a:buFont typeface="+mj-lt"/>
                        <a:buAutoNum type="arabicPeriod"/>
                      </a:pPr>
                      <a:r>
                        <a:rPr lang="en-US" sz="1400" b="1" dirty="0"/>
                        <a:t>Customer</a:t>
                      </a:r>
                      <a:r>
                        <a:rPr lang="en-US" sz="1400" b="1" baseline="0" dirty="0"/>
                        <a:t> clicks the search button</a:t>
                      </a:r>
                    </a:p>
                    <a:p>
                      <a:pPr marL="342900" indent="-342900">
                        <a:buFont typeface="+mj-lt"/>
                        <a:buAutoNum type="arabicPeriod"/>
                      </a:pPr>
                      <a:r>
                        <a:rPr lang="en-US" sz="1400" b="1" baseline="0" dirty="0"/>
                        <a:t>Search page is displayed by the system</a:t>
                      </a:r>
                    </a:p>
                    <a:p>
                      <a:pPr marL="342900" indent="-342900">
                        <a:buFont typeface="+mj-lt"/>
                        <a:buAutoNum type="arabicPeriod"/>
                      </a:pPr>
                      <a:r>
                        <a:rPr lang="en-US" sz="1400" b="1" baseline="0" dirty="0"/>
                        <a:t>Customer enters search criteria</a:t>
                      </a:r>
                    </a:p>
                    <a:p>
                      <a:pPr marL="342900" indent="-342900">
                        <a:buFont typeface="+mj-lt"/>
                        <a:buAutoNum type="arabicPeriod"/>
                      </a:pPr>
                      <a:r>
                        <a:rPr lang="en-US" sz="1400" b="1" baseline="0" dirty="0"/>
                        <a:t>The system validates the criteria provided </a:t>
                      </a:r>
                    </a:p>
                    <a:p>
                      <a:pPr marL="342900" indent="-342900">
                        <a:buFont typeface="+mj-lt"/>
                        <a:buAutoNum type="arabicPeriod"/>
                      </a:pPr>
                      <a:r>
                        <a:rPr lang="en-US" sz="1400" b="1" baseline="0" dirty="0"/>
                        <a:t>The system looks up the catalog to find the products that meet the criteria</a:t>
                      </a:r>
                    </a:p>
                    <a:p>
                      <a:pPr marL="342900" indent="-342900">
                        <a:buFont typeface="+mj-lt"/>
                        <a:buAutoNum type="arabicPeriod"/>
                      </a:pPr>
                      <a:r>
                        <a:rPr lang="en-US" sz="1400" b="1" baseline="0" dirty="0"/>
                        <a:t>Search results page is displayed with the product fulfilling the criteria </a:t>
                      </a:r>
                    </a:p>
                    <a:p>
                      <a:pPr marL="342900" indent="-342900">
                        <a:buFont typeface="+mj-lt"/>
                        <a:buAutoNum type="arabicPeriod"/>
                      </a:pPr>
                      <a:endParaRPr lang="en-US" sz="1400" b="1" dirty="0"/>
                    </a:p>
                  </a:txBody>
                  <a:tcPr/>
                </a:tc>
                <a:extLst>
                  <a:ext uri="{0D108BD9-81ED-4DB2-BD59-A6C34878D82A}">
                    <a16:rowId xmlns:a16="http://schemas.microsoft.com/office/drawing/2014/main" val="10007"/>
                  </a:ext>
                </a:extLst>
              </a:tr>
              <a:tr h="379243">
                <a:tc>
                  <a:txBody>
                    <a:bodyPr/>
                    <a:lstStyle/>
                    <a:p>
                      <a:r>
                        <a:rPr lang="en-US" sz="1400" b="1" dirty="0"/>
                        <a:t>Alternative flows</a:t>
                      </a:r>
                      <a:r>
                        <a:rPr lang="en-US" sz="1400" b="1" baseline="0" dirty="0"/>
                        <a:t> </a:t>
                      </a:r>
                      <a:endParaRPr lang="en-US" sz="1400" b="1" dirty="0"/>
                    </a:p>
                  </a:txBody>
                  <a:tcPr/>
                </a:tc>
                <a:tc>
                  <a:txBody>
                    <a:bodyPr/>
                    <a:lstStyle/>
                    <a:p>
                      <a:r>
                        <a:rPr lang="en-US" sz="1400" b="1" dirty="0"/>
                        <a:t>Refine Search</a:t>
                      </a:r>
                      <a:r>
                        <a:rPr lang="en-US" sz="1400" b="1" baseline="0" dirty="0"/>
                        <a:t> Results</a:t>
                      </a:r>
                    </a:p>
                    <a:p>
                      <a:r>
                        <a:rPr lang="en-US" sz="1400" b="1" baseline="0" dirty="0"/>
                        <a:t>The following steps are added:</a:t>
                      </a:r>
                    </a:p>
                    <a:p>
                      <a:pPr marL="342900" indent="-342900">
                        <a:buFont typeface="+mj-lt"/>
                        <a:buAutoNum type="arabicPeriod" startAt="8"/>
                      </a:pPr>
                      <a:r>
                        <a:rPr lang="en-US" sz="1400" b="1" baseline="0" dirty="0"/>
                        <a:t>Customer refines search results by providing additional criteria</a:t>
                      </a:r>
                    </a:p>
                    <a:p>
                      <a:pPr marL="342900" indent="-342900">
                        <a:buFont typeface="+mj-lt"/>
                        <a:buAutoNum type="arabicPeriod" startAt="8"/>
                      </a:pPr>
                      <a:r>
                        <a:rPr lang="en-US" sz="1400" b="1" baseline="0" dirty="0"/>
                        <a:t>Step 5-7 are re-executed </a:t>
                      </a:r>
                      <a:endParaRPr lang="en-US" sz="1400" b="1" dirty="0"/>
                    </a:p>
                  </a:txBody>
                  <a:tcPr/>
                </a:tc>
                <a:extLst>
                  <a:ext uri="{0D108BD9-81ED-4DB2-BD59-A6C34878D82A}">
                    <a16:rowId xmlns:a16="http://schemas.microsoft.com/office/drawing/2014/main" val="10008"/>
                  </a:ext>
                </a:extLst>
              </a:tr>
              <a:tr h="379243">
                <a:tc>
                  <a:txBody>
                    <a:bodyPr/>
                    <a:lstStyle/>
                    <a:p>
                      <a:r>
                        <a:rPr lang="en-US" sz="1400" b="1" dirty="0"/>
                        <a:t>Exceptions</a:t>
                      </a:r>
                    </a:p>
                  </a:txBody>
                  <a:tcPr/>
                </a:tc>
                <a:tc>
                  <a:txBody>
                    <a:bodyPr/>
                    <a:lstStyle/>
                    <a:p>
                      <a:r>
                        <a:rPr lang="en-US" sz="1400" b="1" dirty="0"/>
                        <a:t>In</a:t>
                      </a:r>
                      <a:r>
                        <a:rPr lang="en-US" sz="1400" b="1" baseline="0" dirty="0"/>
                        <a:t> step 5, if search criteria is invalid or even missing then Step 3 (display search page) will be executed along with some hints on valid criteria </a:t>
                      </a:r>
                    </a:p>
                    <a:p>
                      <a:r>
                        <a:rPr lang="en-US" sz="1400" b="1" baseline="0" dirty="0"/>
                        <a:t>Step 6, if no products found meet the criteria then Step 3 (display search page) will be executed along with the error message “Product not found”</a:t>
                      </a:r>
                      <a:endParaRPr lang="en-US" sz="1400" b="1" dirty="0"/>
                    </a:p>
                  </a:txBody>
                  <a:tcPr/>
                </a:tc>
                <a:extLst>
                  <a:ext uri="{0D108BD9-81ED-4DB2-BD59-A6C34878D82A}">
                    <a16:rowId xmlns:a16="http://schemas.microsoft.com/office/drawing/2014/main" val="10009"/>
                  </a:ext>
                </a:extLst>
              </a:tr>
              <a:tr h="379243">
                <a:tc>
                  <a:txBody>
                    <a:bodyPr/>
                    <a:lstStyle/>
                    <a:p>
                      <a:r>
                        <a:rPr lang="en-US" sz="1400" b="1" dirty="0"/>
                        <a:t>Included</a:t>
                      </a:r>
                      <a:r>
                        <a:rPr lang="en-US" sz="1400" b="1" baseline="0" dirty="0"/>
                        <a:t> </a:t>
                      </a:r>
                      <a:endParaRPr lang="en-US" sz="1400" b="1" dirty="0"/>
                    </a:p>
                  </a:txBody>
                  <a:tcPr/>
                </a:tc>
                <a:tc>
                  <a:txBody>
                    <a:bodyPr/>
                    <a:lstStyle/>
                    <a:p>
                      <a:r>
                        <a:rPr lang="en-US" sz="1400" b="1" dirty="0"/>
                        <a:t>None</a:t>
                      </a:r>
                      <a:r>
                        <a:rPr lang="en-US" sz="1400" b="1" baseline="0" dirty="0"/>
                        <a:t> </a:t>
                      </a:r>
                      <a:endParaRPr lang="en-US" sz="1400" b="1" dirty="0"/>
                    </a:p>
                  </a:txBody>
                  <a:tcPr/>
                </a:tc>
                <a:extLst>
                  <a:ext uri="{0D108BD9-81ED-4DB2-BD59-A6C34878D82A}">
                    <a16:rowId xmlns:a16="http://schemas.microsoft.com/office/drawing/2014/main" val="10010"/>
                  </a:ext>
                </a:extLst>
              </a:tr>
              <a:tr h="379243">
                <a:tc>
                  <a:txBody>
                    <a:bodyPr/>
                    <a:lstStyle/>
                    <a:p>
                      <a:r>
                        <a:rPr lang="en-US" sz="1400" b="1" dirty="0"/>
                        <a:t>Notes and issues</a:t>
                      </a:r>
                      <a:r>
                        <a:rPr lang="en-US" sz="1400" b="1" baseline="0" dirty="0"/>
                        <a:t> </a:t>
                      </a:r>
                      <a:endParaRPr lang="en-US" sz="1400" b="1" dirty="0"/>
                    </a:p>
                  </a:txBody>
                  <a:tcPr/>
                </a:tc>
                <a:tc>
                  <a:txBody>
                    <a:bodyPr/>
                    <a:lstStyle/>
                    <a:p>
                      <a:r>
                        <a:rPr lang="en-US" sz="1400" b="1" dirty="0"/>
                        <a:t>None</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06692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Robustness Diagram</a:t>
            </a:r>
          </a:p>
        </p:txBody>
      </p:sp>
      <p:pic>
        <p:nvPicPr>
          <p:cNvPr id="4" name="Content Placeholder 3"/>
          <p:cNvPicPr>
            <a:picLocks noGrp="1" noChangeAspect="1"/>
          </p:cNvPicPr>
          <p:nvPr>
            <p:ph idx="1"/>
          </p:nvPr>
        </p:nvPicPr>
        <p:blipFill>
          <a:blip r:embed="rId2"/>
          <a:stretch>
            <a:fillRect/>
          </a:stretch>
        </p:blipFill>
        <p:spPr>
          <a:xfrm>
            <a:off x="1066179" y="1875525"/>
            <a:ext cx="9627227" cy="4635808"/>
          </a:xfrm>
          <a:prstGeom prst="rect">
            <a:avLst/>
          </a:prstGeom>
        </p:spPr>
      </p:pic>
    </p:spTree>
    <p:extLst>
      <p:ext uri="{BB962C8B-B14F-4D97-AF65-F5344CB8AC3E}">
        <p14:creationId xmlns:p14="http://schemas.microsoft.com/office/powerpoint/2010/main" val="356119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6CBF-3817-47DD-A8B9-55A018652208}"/>
              </a:ext>
            </a:extLst>
          </p:cNvPr>
          <p:cNvSpPr>
            <a:spLocks noGrp="1"/>
          </p:cNvSpPr>
          <p:nvPr>
            <p:ph type="title"/>
          </p:nvPr>
        </p:nvSpPr>
        <p:spPr/>
        <p:txBody>
          <a:bodyPr/>
          <a:lstStyle/>
          <a:p>
            <a:endParaRPr lang="x-none"/>
          </a:p>
        </p:txBody>
      </p:sp>
      <p:pic>
        <p:nvPicPr>
          <p:cNvPr id="4" name="Content Placeholder 3">
            <a:extLst>
              <a:ext uri="{FF2B5EF4-FFF2-40B4-BE49-F238E27FC236}">
                <a16:creationId xmlns:a16="http://schemas.microsoft.com/office/drawing/2014/main" id="{3BB93CC1-AF80-44ED-94FE-2D928A51AF74}"/>
              </a:ext>
            </a:extLst>
          </p:cNvPr>
          <p:cNvPicPr>
            <a:picLocks noGrp="1" noChangeAspect="1"/>
          </p:cNvPicPr>
          <p:nvPr>
            <p:ph idx="1"/>
          </p:nvPr>
        </p:nvPicPr>
        <p:blipFill>
          <a:blip r:embed="rId2"/>
          <a:stretch>
            <a:fillRect/>
          </a:stretch>
        </p:blipFill>
        <p:spPr>
          <a:xfrm>
            <a:off x="2298189" y="1825625"/>
            <a:ext cx="7595621" cy="4351338"/>
          </a:xfrm>
          <a:prstGeom prst="rect">
            <a:avLst/>
          </a:prstGeom>
        </p:spPr>
      </p:pic>
    </p:spTree>
    <p:extLst>
      <p:ext uri="{BB962C8B-B14F-4D97-AF65-F5344CB8AC3E}">
        <p14:creationId xmlns:p14="http://schemas.microsoft.com/office/powerpoint/2010/main" val="2996418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444" y="76112"/>
            <a:ext cx="10515600" cy="1325563"/>
          </a:xfrm>
        </p:spPr>
        <p:txBody>
          <a:bodyPr/>
          <a:lstStyle/>
          <a:p>
            <a:r>
              <a:rPr lang="en-US" b="1" dirty="0"/>
              <a:t>Login Sequence diagram:</a:t>
            </a:r>
          </a:p>
        </p:txBody>
      </p:sp>
      <p:pic>
        <p:nvPicPr>
          <p:cNvPr id="4" name="Content Placeholder 3"/>
          <p:cNvPicPr>
            <a:picLocks noGrp="1" noChangeAspect="1"/>
          </p:cNvPicPr>
          <p:nvPr>
            <p:ph idx="1"/>
          </p:nvPr>
        </p:nvPicPr>
        <p:blipFill>
          <a:blip r:embed="rId2"/>
          <a:stretch>
            <a:fillRect/>
          </a:stretch>
        </p:blipFill>
        <p:spPr>
          <a:xfrm>
            <a:off x="605444" y="1401675"/>
            <a:ext cx="2367546" cy="4351338"/>
          </a:xfrm>
          <a:prstGeom prst="rect">
            <a:avLst/>
          </a:prstGeom>
        </p:spPr>
      </p:pic>
      <p:pic>
        <p:nvPicPr>
          <p:cNvPr id="5" name="Picture 4"/>
          <p:cNvPicPr>
            <a:picLocks noChangeAspect="1"/>
          </p:cNvPicPr>
          <p:nvPr/>
        </p:nvPicPr>
        <p:blipFill rotWithShape="1">
          <a:blip r:embed="rId3"/>
          <a:srcRect l="7646"/>
          <a:stretch/>
        </p:blipFill>
        <p:spPr>
          <a:xfrm>
            <a:off x="3266902" y="1401675"/>
            <a:ext cx="7498080" cy="4529471"/>
          </a:xfrm>
          <a:prstGeom prst="rect">
            <a:avLst/>
          </a:prstGeom>
        </p:spPr>
      </p:pic>
    </p:spTree>
    <p:extLst>
      <p:ext uri="{BB962C8B-B14F-4D97-AF65-F5344CB8AC3E}">
        <p14:creationId xmlns:p14="http://schemas.microsoft.com/office/powerpoint/2010/main" val="187842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323639"/>
            <a:ext cx="1145698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use case describes behavior from the user's perspective. But there is also behavior that occurs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machine's perspective. When we include the latter into the use case, we have a </a:t>
            </a:r>
            <a:r>
              <a:rPr kumimoji="0" lang="en-US" altLang="en-US" sz="1800" b="0" i="1" u="none" strike="noStrike" cap="none" normalizeH="0" baseline="0" dirty="0">
                <a:ln>
                  <a:noFill/>
                </a:ln>
                <a:solidFill>
                  <a:srgbClr val="8B0000"/>
                </a:solidFill>
                <a:effectLst/>
                <a:latin typeface="Times New Roman" panose="02020603050405020304" pitchFamily="18" charset="0"/>
                <a:cs typeface="Times New Roman" panose="02020603050405020304" pitchFamily="18" charset="0"/>
              </a:rPr>
              <a:t>use-case realization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that gives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us big clues how to build the machine that has the desired behavior.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the candy machine, the use-case realization might go like this: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1" u="none" strike="noStrike" cap="none" normalizeH="0" baseline="0" dirty="0">
                <a:ln>
                  <a:noFill/>
                </a:ln>
                <a:solidFill>
                  <a:srgbClr val="8B0000"/>
                </a:solidFill>
                <a:effectLst/>
                <a:latin typeface="Times New Roman" panose="02020603050405020304" pitchFamily="18" charset="0"/>
                <a:cs typeface="Times New Roman" panose="02020603050405020304" pitchFamily="18" charset="0"/>
              </a:rPr>
              <a:t>human inserts bill</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machine's bill slot rolls the bill under a scanner that checks the authenticity and the value of the bill.</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value is transmitted to the machine's money controller which enables the appropriate buttons for the candy bars.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bill drops in the money box.</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1" u="none" strike="noStrike" cap="none" normalizeH="0" baseline="0" dirty="0">
                <a:ln>
                  <a:noFill/>
                </a:ln>
                <a:solidFill>
                  <a:srgbClr val="8B0000"/>
                </a:solidFill>
                <a:effectLst/>
                <a:latin typeface="Times New Roman" panose="02020603050405020304" pitchFamily="18" charset="0"/>
                <a:cs typeface="Times New Roman" panose="02020603050405020304" pitchFamily="18" charset="0"/>
              </a:rPr>
              <a:t>human presses button with picture of candy next to it</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button-press event notifies the button's controller for the selected candy bar.</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button's controller tells the data base to subtract the price of the bar from the amount deposited,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it also tells the candy-bar bin to release one bar (which it does --- we hope!)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signal is sent to the change-box controller to issue coins for change (which it does --- we hope!)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Signals are sent to all button controllers to tell them to disable the buttons next to the pictures of the candy bars.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1" u="none" strike="noStrike" cap="none" normalizeH="0" baseline="0" dirty="0">
                <a:ln>
                  <a:noFill/>
                </a:ln>
                <a:solidFill>
                  <a:srgbClr val="8B0000"/>
                </a:solidFill>
                <a:effectLst/>
                <a:latin typeface="Times New Roman" panose="02020603050405020304" pitchFamily="18" charset="0"/>
                <a:cs typeface="Times New Roman" panose="02020603050405020304" pitchFamily="18" charset="0"/>
              </a:rPr>
              <a:t>matching candy bar falls out of machine and onto floor</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realization talks about entity objects, both hard(ware) and soft(ware); multiple controllers for money and buttons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change; and buttons and pictures of the view (boundary entities).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With enough use cases documented and realized, we can design a machine that does the behaviors.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When this technique is applied to a software system, it helps us design the class diagram that lets us build the system. </a:t>
            </a:r>
          </a:p>
        </p:txBody>
      </p:sp>
    </p:spTree>
    <p:extLst>
      <p:ext uri="{BB962C8B-B14F-4D97-AF65-F5344CB8AC3E}">
        <p14:creationId xmlns:p14="http://schemas.microsoft.com/office/powerpoint/2010/main" val="2777152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Edit Shopping Cart use case text:</a:t>
            </a:r>
            <a:br>
              <a:rPr lang="en-US" dirty="0"/>
            </a:br>
            <a:endParaRPr lang="en-US" dirty="0"/>
          </a:p>
        </p:txBody>
      </p:sp>
      <p:sp>
        <p:nvSpPr>
          <p:cNvPr id="3" name="Content Placeholder 2"/>
          <p:cNvSpPr>
            <a:spLocks noGrp="1"/>
          </p:cNvSpPr>
          <p:nvPr>
            <p:ph idx="1"/>
          </p:nvPr>
        </p:nvSpPr>
        <p:spPr/>
        <p:txBody>
          <a:bodyPr/>
          <a:lstStyle/>
          <a:p>
            <a:pPr marL="0" indent="0">
              <a:buNone/>
            </a:pPr>
            <a:r>
              <a:rPr lang="en-US" u="sng" dirty="0"/>
              <a:t> Basic Course: </a:t>
            </a:r>
          </a:p>
          <a:p>
            <a:r>
              <a:rPr lang="en-US" dirty="0"/>
              <a:t>On the Shopping Cart Page, the Customer modifies</a:t>
            </a:r>
          </a:p>
          <a:p>
            <a:r>
              <a:rPr lang="en-US" dirty="0"/>
              <a:t>the quantity of an Item in the Shopping Cart, and then presses the</a:t>
            </a:r>
          </a:p>
          <a:p>
            <a:r>
              <a:rPr lang="en-US" dirty="0"/>
              <a:t>Update button. The system stores the new quantity, and then</a:t>
            </a:r>
          </a:p>
          <a:p>
            <a:r>
              <a:rPr lang="en-US" dirty="0"/>
              <a:t>computes and displays the new cost for that Item.</a:t>
            </a:r>
          </a:p>
          <a:p>
            <a:pPr marL="0" indent="0">
              <a:buNone/>
            </a:pPr>
            <a:r>
              <a:rPr lang="en-US" u="sng" dirty="0"/>
              <a:t>Alternate Course:</a:t>
            </a:r>
          </a:p>
          <a:p>
            <a:r>
              <a:rPr lang="en-US" dirty="0"/>
              <a:t> If the Customer changes the quantity of the Item</a:t>
            </a:r>
          </a:p>
          <a:p>
            <a:r>
              <a:rPr lang="en-US" dirty="0"/>
              <a:t>to 0, the system deletes that Item from the Shopping Cart.</a:t>
            </a:r>
          </a:p>
        </p:txBody>
      </p:sp>
    </p:spTree>
    <p:extLst>
      <p:ext uri="{BB962C8B-B14F-4D97-AF65-F5344CB8AC3E}">
        <p14:creationId xmlns:p14="http://schemas.microsoft.com/office/powerpoint/2010/main" val="2993226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606811" y="811471"/>
            <a:ext cx="8966978" cy="4733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450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Steps for Creating Robustness Analysis: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You perform robustness analysis for a use case by walking through the use case text.</a:t>
            </a:r>
          </a:p>
          <a:p>
            <a:r>
              <a:rPr lang="en-US" dirty="0"/>
              <a:t>One sentence at a time, and drawing the actors, the appropriate boundary, entity objects and controllers, and the connections among the various elements of the diagram.</a:t>
            </a:r>
          </a:p>
          <a:p>
            <a:r>
              <a:rPr lang="en-US" dirty="0"/>
              <a:t>You should be able to fit the basic course and all of the alternate courses on one diagram.</a:t>
            </a:r>
          </a:p>
          <a:p>
            <a:r>
              <a:rPr lang="en-US" dirty="0"/>
              <a:t>Anyone who reviews a robustness diagram should be able to read a course of action in the use case text, trace his finger along with the associations on the diagram, and see a clear match between text and picture.</a:t>
            </a:r>
          </a:p>
          <a:p>
            <a:endParaRPr lang="en-US" dirty="0"/>
          </a:p>
        </p:txBody>
      </p:sp>
    </p:spTree>
    <p:extLst>
      <p:ext uri="{BB962C8B-B14F-4D97-AF65-F5344CB8AC3E}">
        <p14:creationId xmlns:p14="http://schemas.microsoft.com/office/powerpoint/2010/main" val="967321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03367" y="847898"/>
            <a:ext cx="7913717" cy="4954133"/>
          </a:xfrm>
          <a:prstGeom prst="rect">
            <a:avLst/>
          </a:prstGeom>
        </p:spPr>
      </p:pic>
    </p:spTree>
    <p:extLst>
      <p:ext uri="{BB962C8B-B14F-4D97-AF65-F5344CB8AC3E}">
        <p14:creationId xmlns:p14="http://schemas.microsoft.com/office/powerpoint/2010/main" val="249961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Realization</a:t>
            </a:r>
          </a:p>
        </p:txBody>
      </p:sp>
      <p:sp>
        <p:nvSpPr>
          <p:cNvPr id="3" name="Content Placeholder 2"/>
          <p:cNvSpPr>
            <a:spLocks noGrp="1"/>
          </p:cNvSpPr>
          <p:nvPr>
            <p:ph idx="1"/>
          </p:nvPr>
        </p:nvSpPr>
        <p:spPr/>
        <p:txBody>
          <a:bodyPr/>
          <a:lstStyle/>
          <a:p>
            <a:r>
              <a:rPr lang="en-US" dirty="0"/>
              <a:t>A use-case realization represents how a use case will be implemented in terms of collaborating objects. The realizations reside within the design</a:t>
            </a:r>
          </a:p>
          <a:p>
            <a:endParaRPr lang="en-US" dirty="0"/>
          </a:p>
        </p:txBody>
      </p:sp>
      <p:pic>
        <p:nvPicPr>
          <p:cNvPr id="4" name="Picture 3"/>
          <p:cNvPicPr>
            <a:picLocks noChangeAspect="1"/>
          </p:cNvPicPr>
          <p:nvPr/>
        </p:nvPicPr>
        <p:blipFill>
          <a:blip r:embed="rId3"/>
          <a:stretch>
            <a:fillRect/>
          </a:stretch>
        </p:blipFill>
        <p:spPr>
          <a:xfrm>
            <a:off x="3877318" y="3172619"/>
            <a:ext cx="4245190" cy="1657350"/>
          </a:xfrm>
          <a:prstGeom prst="rect">
            <a:avLst/>
          </a:prstGeom>
        </p:spPr>
      </p:pic>
      <p:sp>
        <p:nvSpPr>
          <p:cNvPr id="6" name="TextBox 5">
            <a:extLst>
              <a:ext uri="{FF2B5EF4-FFF2-40B4-BE49-F238E27FC236}">
                <a16:creationId xmlns:a16="http://schemas.microsoft.com/office/drawing/2014/main" id="{E6A8246A-824A-0C28-3367-D3579F4AA0AB}"/>
              </a:ext>
            </a:extLst>
          </p:cNvPr>
          <p:cNvSpPr txBox="1"/>
          <p:nvPr/>
        </p:nvSpPr>
        <p:spPr>
          <a:xfrm>
            <a:off x="824238" y="4698276"/>
            <a:ext cx="11062962"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reason for separating the use-case realization from its use case is that doing so allows the requirements, in the form of use cases, to be managed separately from the design, in the form of realizations. </a:t>
            </a:r>
            <a:endParaRPr lang="en-PK" dirty="0"/>
          </a:p>
        </p:txBody>
      </p:sp>
    </p:spTree>
    <p:extLst>
      <p:ext uri="{BB962C8B-B14F-4D97-AF65-F5344CB8AC3E}">
        <p14:creationId xmlns:p14="http://schemas.microsoft.com/office/powerpoint/2010/main" val="334506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According to RUP the Use Case Realization task creates the Analysis Model consisting of Boundary classes, Control classes and Entity classes diagrammed in Class Diagrams, and in interaction diagrams (Sequence and communication Diagrams).</a:t>
            </a:r>
          </a:p>
          <a:p>
            <a:r>
              <a:rPr lang="en-US" dirty="0"/>
              <a:t>These Models are LOGICAL models describing white box inner workings of the system (as opposed to the use cases that treat the system as a Black box.</a:t>
            </a:r>
          </a:p>
          <a:p>
            <a:r>
              <a:rPr lang="en-US" dirty="0"/>
              <a:t>The Design Model - that is often created by adding details and modifying the Analysis Model - represents the PHYSICAL description of the system to be done.</a:t>
            </a:r>
          </a:p>
        </p:txBody>
      </p:sp>
    </p:spTree>
    <p:extLst>
      <p:ext uri="{BB962C8B-B14F-4D97-AF65-F5344CB8AC3E}">
        <p14:creationId xmlns:p14="http://schemas.microsoft.com/office/powerpoint/2010/main" val="136216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One major difference between the Analysis Model and the Design Model, is that the Design Model contain implementation language specific information, whereas the Analysis Model does not.</a:t>
            </a:r>
          </a:p>
          <a:p>
            <a:r>
              <a:rPr lang="en-US" dirty="0"/>
              <a:t>Use Cases are the WHAT, the functional requirements. Use Case Realizations are the HOW, the solution (at the logical level)</a:t>
            </a:r>
          </a:p>
          <a:p>
            <a:r>
              <a:rPr lang="en-US" dirty="0"/>
              <a:t>Each use case realization will define the physical design in terms of classes and collaborating objects which support the use case.  Therefore, each use case realization typically is made up of a class diagram and a number of interaction diagrams, most commonly sequence diagrams, showing the collaboration or interaction between physical objects.</a:t>
            </a:r>
          </a:p>
        </p:txBody>
      </p:sp>
    </p:spTree>
    <p:extLst>
      <p:ext uri="{BB962C8B-B14F-4D97-AF65-F5344CB8AC3E}">
        <p14:creationId xmlns:p14="http://schemas.microsoft.com/office/powerpoint/2010/main" val="384467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ECB(Robustness Analysis):</a:t>
            </a:r>
          </a:p>
        </p:txBody>
      </p:sp>
      <p:sp>
        <p:nvSpPr>
          <p:cNvPr id="3" name="Content Placeholder 2"/>
          <p:cNvSpPr>
            <a:spLocks noGrp="1"/>
          </p:cNvSpPr>
          <p:nvPr>
            <p:ph idx="1"/>
          </p:nvPr>
        </p:nvSpPr>
        <p:spPr/>
        <p:txBody>
          <a:bodyPr/>
          <a:lstStyle/>
          <a:p>
            <a:r>
              <a:rPr lang="en-US" dirty="0"/>
              <a:t>The Robustness Analysis is a practice that originated with </a:t>
            </a:r>
            <a:r>
              <a:rPr lang="en-US" dirty="0">
                <a:solidFill>
                  <a:schemeClr val="accent1"/>
                </a:solidFill>
              </a:rPr>
              <a:t>Ivar Jacobson’s </a:t>
            </a:r>
            <a:r>
              <a:rPr lang="en-US" dirty="0" err="1"/>
              <a:t>Objectory</a:t>
            </a:r>
            <a:r>
              <a:rPr lang="en-US" dirty="0"/>
              <a:t> Method. (also called Jacobson’s diagram)</a:t>
            </a:r>
          </a:p>
          <a:p>
            <a:r>
              <a:rPr lang="en-US" dirty="0"/>
              <a:t>This involves analyzing the narrative text of use cases, identifying the first-guess set of objects that will participate in those use cases, and classifying these objects based on the roles they play. </a:t>
            </a:r>
          </a:p>
          <a:p>
            <a:r>
              <a:rPr lang="en-US" dirty="0"/>
              <a:t>Robustness analysis helps you to bridge the gap from Use Cases and Domain Classes.</a:t>
            </a:r>
          </a:p>
        </p:txBody>
      </p:sp>
    </p:spTree>
    <p:extLst>
      <p:ext uri="{BB962C8B-B14F-4D97-AF65-F5344CB8AC3E}">
        <p14:creationId xmlns:p14="http://schemas.microsoft.com/office/powerpoint/2010/main" val="134182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70363" y="977727"/>
            <a:ext cx="8379501" cy="4957560"/>
          </a:xfrm>
          <a:prstGeom prst="rect">
            <a:avLst/>
          </a:prstGeom>
        </p:spPr>
      </p:pic>
    </p:spTree>
    <p:extLst>
      <p:ext uri="{BB962C8B-B14F-4D97-AF65-F5344CB8AC3E}">
        <p14:creationId xmlns:p14="http://schemas.microsoft.com/office/powerpoint/2010/main" val="117952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911225"/>
            <a:ext cx="3941619" cy="4101350"/>
          </a:xfrm>
        </p:spPr>
        <p:txBody>
          <a:bodyPr>
            <a:normAutofit lnSpcReduction="10000"/>
          </a:bodyPr>
          <a:lstStyle/>
          <a:p>
            <a:r>
              <a:rPr lang="en-US" dirty="0"/>
              <a:t>ECB partitions the system into three types of classes: entities, controls, and boundaries.</a:t>
            </a:r>
          </a:p>
          <a:p>
            <a:r>
              <a:rPr lang="en-US" dirty="0"/>
              <a:t>entity, control, and boundary are official UML class stereotypes. UML has some special icons to represent them.</a:t>
            </a:r>
          </a:p>
        </p:txBody>
      </p:sp>
      <p:pic>
        <p:nvPicPr>
          <p:cNvPr id="4" name="Picture 3"/>
          <p:cNvPicPr>
            <a:picLocks noChangeAspect="1"/>
          </p:cNvPicPr>
          <p:nvPr/>
        </p:nvPicPr>
        <p:blipFill>
          <a:blip r:embed="rId2"/>
          <a:stretch>
            <a:fillRect/>
          </a:stretch>
        </p:blipFill>
        <p:spPr>
          <a:xfrm>
            <a:off x="4962699" y="304627"/>
            <a:ext cx="6791497" cy="5467350"/>
          </a:xfrm>
          <a:prstGeom prst="rect">
            <a:avLst/>
          </a:prstGeom>
        </p:spPr>
      </p:pic>
    </p:spTree>
    <p:extLst>
      <p:ext uri="{BB962C8B-B14F-4D97-AF65-F5344CB8AC3E}">
        <p14:creationId xmlns:p14="http://schemas.microsoft.com/office/powerpoint/2010/main" val="945393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1988</Words>
  <Application>Microsoft Office PowerPoint</Application>
  <PresentationFormat>Widescreen</PresentationFormat>
  <Paragraphs>152</Paragraphs>
  <Slides>33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vt:lpstr>
      <vt:lpstr>Calibri</vt:lpstr>
      <vt:lpstr>Calibri Light</vt:lpstr>
      <vt:lpstr>Georgia</vt:lpstr>
      <vt:lpstr>Times New Roman</vt:lpstr>
      <vt:lpstr>Office Theme</vt:lpstr>
      <vt:lpstr>Software Analysis and Design (CS:3004)</vt:lpstr>
      <vt:lpstr>Use cases </vt:lpstr>
      <vt:lpstr>PowerPoint Presentation</vt:lpstr>
      <vt:lpstr>Use Case Realization</vt:lpstr>
      <vt:lpstr>PowerPoint Presentation</vt:lpstr>
      <vt:lpstr>PowerPoint Presentation</vt:lpstr>
      <vt:lpstr>ECB(Robustness Analysis):</vt:lpstr>
      <vt:lpstr>PowerPoint Presentation</vt:lpstr>
      <vt:lpstr>PowerPoint Presentation</vt:lpstr>
      <vt:lpstr>PowerPoint Presentation</vt:lpstr>
      <vt:lpstr>What Is an Analysis Class? </vt:lpstr>
      <vt:lpstr>Find Classes From Use-Case Behavior</vt:lpstr>
      <vt:lpstr>Discovering Classes</vt:lpstr>
      <vt:lpstr>Kinds of Analysis Classes</vt:lpstr>
      <vt:lpstr>Candidate Entity Classes</vt:lpstr>
      <vt:lpstr>PowerPoint Presentation</vt:lpstr>
      <vt:lpstr>Model(entity) , Controller(control), View(boundary)</vt:lpstr>
      <vt:lpstr>Model(entity) , Controller(control), View(boundary)</vt:lpstr>
      <vt:lpstr>PowerPoint Presentation</vt:lpstr>
      <vt:lpstr>PowerPoint Presentation</vt:lpstr>
      <vt:lpstr>Several Types of Boundary Classes </vt:lpstr>
      <vt:lpstr>Robustness Analysis Diagram at a Glance:</vt:lpstr>
      <vt:lpstr>Robustness Diagram – 4 Connection Rules</vt:lpstr>
      <vt:lpstr>Robustness Analysis Diagram connection rules: </vt:lpstr>
      <vt:lpstr>Robustness Analysis Diagram connection rules: </vt:lpstr>
      <vt:lpstr>PowerPoint Presentation</vt:lpstr>
      <vt:lpstr>Robustness Diagram</vt:lpstr>
      <vt:lpstr>PowerPoint Presentation</vt:lpstr>
      <vt:lpstr>Login Sequence diagram:</vt:lpstr>
      <vt:lpstr>Edit Shopping Cart use case text: </vt:lpstr>
      <vt:lpstr>PowerPoint Presentation</vt:lpstr>
      <vt:lpstr>Five Steps for Creating Robustness Analysis: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(CS:324)</dc:title>
  <dc:creator>Miss. Romasha Khurshid</dc:creator>
  <cp:lastModifiedBy>Nida</cp:lastModifiedBy>
  <cp:revision>32</cp:revision>
  <dcterms:created xsi:type="dcterms:W3CDTF">2020-11-20T08:15:28Z</dcterms:created>
  <dcterms:modified xsi:type="dcterms:W3CDTF">2022-10-06T12:44:35Z</dcterms:modified>
</cp:coreProperties>
</file>