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3" r:id="rId65"/>
    <p:sldId id="322" r:id="rId66"/>
    <p:sldId id="324" r:id="rId67"/>
    <p:sldId id="325" r:id="rId68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C886FF-3C34-4B1B-A6E8-26D02A4F83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29B04D-DA15-4DC7-960C-E0637B793F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A6688C-BCE7-49E0-B8F0-E5F35E8198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B46C9-A95D-4396-927B-9DC5A6F812B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28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70C8F8-3A36-44D1-A0EC-3C894E3A04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00C768-29B0-49B6-9C13-BB5D015C17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EE809B-B3EF-487F-94CB-D19623625E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A8A75-A1A2-4A11-8A01-85C63302925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65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CA80CB-73FC-4657-9D8B-990F12CAA5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326BFC-652C-4452-B2D0-D02826B1F1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1209FC-A5DE-441B-80D7-D6D2D43D66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C131D-BF00-47DA-A8C4-EA400A8DB60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30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EDBC82-8CD5-472A-A5DF-56F2160D0E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606CEB-A2EB-4163-9907-4D1BB9305D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96B2-9460-4309-8C71-96A8E25DB4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B37EF-96BE-4618-BDAB-6A820799EF4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216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9A5E9C-52F8-4720-8C54-DAC26FFD8D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F24AB1-B384-4225-9FD8-B4CE035CA2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04E9FD-9969-40FE-95CD-2FEF76687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7CF7C-2887-4756-BC74-794C0E58ECC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69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6C9BD1-B579-4E23-9489-0689994549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770A88-987E-44DD-9C9C-5FBE068D75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01261-4B3E-47C7-9876-CD2FF3745E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0835E-4188-4B4F-B0DA-C07C04FE527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88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857B97-2407-408B-BF5F-09C585E352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B8D974-3B30-40A1-9EEC-8B2F6653B3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1E708E-087F-48B3-9B26-710BF19DB6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1A9F5-60A1-42FB-99DD-50943F77B3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42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04848D-4C7F-4F39-90B9-B568AE753C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98555D-3DD0-48E3-A2F5-EC2E29F7F3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A31D0-BE10-499A-A6E0-DC3DD3DFF7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B4680-1C9D-4784-BD40-C60631A3D4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22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7849A31-ACC9-47AF-8B2F-5269065B8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35A9799-000A-40EE-A852-71E7D89C19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CA36B21-CC5A-46A7-ADEE-D455E2AA7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B4048-4D78-457E-A282-0028D3893D3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25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7169075-18E3-4FD4-A330-1F349D34FB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76CFA5-7ED3-4126-99E9-9CA4329016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17BCD4-BF94-4665-9ED7-97EA516B7C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22B3F-C79A-49E6-A421-D6B0A8D9FB9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243DFE3-A078-4B25-8718-DFEA0FF2D4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B1809B7-ACC4-4D45-B6B3-5AD9C6993A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758B61B-E391-4C84-9529-00377BED78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8FE93-2B80-4843-946E-AB44BD49C94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30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50C08F-BD0B-4A64-8564-04F70320EE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A89E07-AD6B-46C4-A812-06182698EF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5DDA9D-98D5-4053-A740-6844545F35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6A7B2-1FCB-4218-862A-B3992015A0E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77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DDC8B-5E3A-436D-90AD-777096D102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F4EF69-D034-4841-84DB-99A2EDA205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8DAA69-906C-4D5F-8306-7C450104CD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A5D8B-6373-4BF4-801D-23CF6D38653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84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756FC39-1244-4557-A7F9-E971AAD96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70A73B5-0A9C-46E7-8AE3-4BEF718AB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Click to edit Master text styles</a:t>
            </a:r>
          </a:p>
          <a:p>
            <a:pPr lvl="1"/>
            <a:r>
              <a:rPr lang="fr-FR" altLang="en-US"/>
              <a:t>Second level</a:t>
            </a:r>
          </a:p>
          <a:p>
            <a:pPr lvl="2"/>
            <a:r>
              <a:rPr lang="fr-FR" altLang="en-US"/>
              <a:t>Third level</a:t>
            </a:r>
          </a:p>
          <a:p>
            <a:pPr lvl="3"/>
            <a:r>
              <a:rPr lang="fr-FR" altLang="en-US"/>
              <a:t>Fourth level</a:t>
            </a:r>
          </a:p>
          <a:p>
            <a:pPr lvl="4"/>
            <a:r>
              <a:rPr lang="fr-FR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FC690AF-738E-4390-A9A5-B820B51E9D8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D60CDD5-C1E4-4AC2-96AF-1AFF265E56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86C9D22-1D43-4D51-AA3C-D678C02233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ED5D741-66F0-4DAB-9544-E16AE3D8057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DADC00B-BB55-4074-9B12-7341A9332A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fr-FR" altLang="en-US" sz="4400"/>
              <a:t>Basics of Python</a:t>
            </a: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1A2F346E-B8AF-4F86-8ED4-A16E128057C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E11A761-E1D5-4643-8D1C-985A52C0B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Simple Input/Output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F7E36D0-132F-47E0-99C6-D9C018E13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800" b="1" dirty="0"/>
              <a:t>&gt;&gt;&gt;</a:t>
            </a:r>
            <a:r>
              <a:rPr lang="fr-FR" altLang="en-US" sz="2800" b="1" dirty="0" err="1"/>
              <a:t>print</a:t>
            </a:r>
            <a:r>
              <a:rPr lang="fr-FR" altLang="en-US" sz="2800" b="1" dirty="0"/>
              <a:t>(‘Python </a:t>
            </a:r>
            <a:r>
              <a:rPr lang="fr-FR" altLang="en-US" sz="2800" b="1" dirty="0" err="1"/>
              <a:t>is</a:t>
            </a:r>
            <a:r>
              <a:rPr lang="fr-FR" altLang="en-US" sz="2800" b="1" dirty="0"/>
              <a:t> cool’)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800" dirty="0"/>
              <a:t>Python </a:t>
            </a:r>
            <a:r>
              <a:rPr lang="fr-FR" altLang="en-US" sz="2800" dirty="0" err="1"/>
              <a:t>is</a:t>
            </a:r>
            <a:r>
              <a:rPr lang="fr-FR" altLang="en-US" sz="2800" dirty="0"/>
              <a:t> cool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800" b="1" dirty="0"/>
              <a:t>&gt;&gt;&gt;</a:t>
            </a:r>
            <a:r>
              <a:rPr lang="fr-FR" altLang="en-US" sz="2800" b="1" dirty="0" err="1"/>
              <a:t>print</a:t>
            </a:r>
            <a:r>
              <a:rPr lang="fr-FR" altLang="en-US" sz="2800" b="1" dirty="0"/>
              <a:t>(‘You are \n </a:t>
            </a:r>
            <a:r>
              <a:rPr lang="fr-FR" altLang="en-US" sz="2800" b="1" dirty="0" err="1"/>
              <a:t>Welcome</a:t>
            </a:r>
            <a:r>
              <a:rPr lang="fr-FR" altLang="en-US" sz="2800" b="1" dirty="0"/>
              <a:t>’)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800" dirty="0"/>
              <a:t>You are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800" dirty="0" err="1"/>
              <a:t>Welcome</a:t>
            </a:r>
            <a:endParaRPr lang="fr-FR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800" b="1" dirty="0"/>
              <a:t> </a:t>
            </a:r>
            <a:r>
              <a:rPr lang="fr-FR" altLang="en-US" sz="2800" b="1" dirty="0">
                <a:solidFill>
                  <a:srgbClr val="0033CC"/>
                </a:solidFill>
              </a:rPr>
              <a:t>&gt;&gt;&gt; </a:t>
            </a:r>
            <a:r>
              <a:rPr lang="fr-FR" altLang="en-US" sz="2800" b="1" dirty="0" smtClean="0">
                <a:solidFill>
                  <a:srgbClr val="0033CC"/>
                </a:solidFill>
              </a:rPr>
              <a:t>x = input(‘Enter </a:t>
            </a:r>
            <a:r>
              <a:rPr lang="fr-FR" altLang="en-US" sz="2800" b="1" dirty="0" err="1" smtClean="0">
                <a:solidFill>
                  <a:srgbClr val="0033CC"/>
                </a:solidFill>
              </a:rPr>
              <a:t>your</a:t>
            </a:r>
            <a:r>
              <a:rPr lang="fr-FR" altLang="en-US" sz="2800" b="1" dirty="0" smtClean="0">
                <a:solidFill>
                  <a:srgbClr val="0033CC"/>
                </a:solidFill>
              </a:rPr>
              <a:t> </a:t>
            </a:r>
            <a:r>
              <a:rPr lang="fr-FR" altLang="en-US" sz="2800" b="1" dirty="0" err="1" smtClean="0">
                <a:solidFill>
                  <a:srgbClr val="0033CC"/>
                </a:solidFill>
              </a:rPr>
              <a:t>age</a:t>
            </a:r>
            <a:r>
              <a:rPr lang="fr-FR" altLang="en-US" sz="2800" b="1" dirty="0" smtClean="0">
                <a:solidFill>
                  <a:srgbClr val="0033CC"/>
                </a:solidFill>
              </a:rPr>
              <a:t>:’)</a:t>
            </a:r>
            <a:endParaRPr lang="fr-FR" altLang="en-US" sz="2800" b="1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800" dirty="0">
                <a:solidFill>
                  <a:srgbClr val="0033CC"/>
                </a:solidFill>
              </a:rPr>
              <a:t>Enter </a:t>
            </a:r>
            <a:r>
              <a:rPr lang="fr-FR" altLang="en-US" sz="2800" dirty="0" err="1">
                <a:solidFill>
                  <a:srgbClr val="0033CC"/>
                </a:solidFill>
              </a:rPr>
              <a:t>your</a:t>
            </a:r>
            <a:r>
              <a:rPr lang="fr-FR" altLang="en-US" sz="2800" dirty="0">
                <a:solidFill>
                  <a:srgbClr val="0033CC"/>
                </a:solidFill>
              </a:rPr>
              <a:t> </a:t>
            </a:r>
            <a:r>
              <a:rPr lang="fr-FR" altLang="en-US" sz="2800" dirty="0" err="1">
                <a:solidFill>
                  <a:srgbClr val="0033CC"/>
                </a:solidFill>
              </a:rPr>
              <a:t>age</a:t>
            </a:r>
            <a:r>
              <a:rPr lang="fr-FR" altLang="en-US" sz="2800" dirty="0">
                <a:solidFill>
                  <a:srgbClr val="0033CC"/>
                </a:solidFill>
              </a:rPr>
              <a:t>: </a:t>
            </a:r>
            <a:r>
              <a:rPr lang="fr-FR" altLang="en-US" sz="2800" b="1" dirty="0">
                <a:solidFill>
                  <a:srgbClr val="0033CC"/>
                </a:solidFill>
              </a:rPr>
              <a:t>65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800" b="1" dirty="0">
                <a:solidFill>
                  <a:srgbClr val="0033CC"/>
                </a:solidFill>
              </a:rPr>
              <a:t>&gt;&gt;&gt; </a:t>
            </a:r>
            <a:r>
              <a:rPr lang="fr-FR" altLang="en-US" sz="2800" b="1" dirty="0" err="1">
                <a:solidFill>
                  <a:srgbClr val="0033CC"/>
                </a:solidFill>
              </a:rPr>
              <a:t>print</a:t>
            </a:r>
            <a:r>
              <a:rPr lang="fr-FR" altLang="en-US" sz="2800" b="1" dirty="0">
                <a:solidFill>
                  <a:srgbClr val="0033CC"/>
                </a:solidFill>
              </a:rPr>
              <a:t>(x)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800" dirty="0">
                <a:solidFill>
                  <a:srgbClr val="0033CC"/>
                </a:solidFill>
              </a:rPr>
              <a:t>65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530FCCC-3982-48A1-8003-96F3ECBF4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Basic Type Conversion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8CB4EEB-DB94-40B9-99AB-DD06B1C31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Functions: </a:t>
            </a:r>
            <a:r>
              <a:rPr lang="fr-FR" altLang="en-US" b="1"/>
              <a:t>int()</a:t>
            </a:r>
            <a:r>
              <a:rPr lang="fr-FR" altLang="en-US"/>
              <a:t> , </a:t>
            </a:r>
            <a:r>
              <a:rPr lang="fr-FR" altLang="en-US" b="1"/>
              <a:t>float()</a:t>
            </a:r>
            <a:r>
              <a:rPr lang="fr-FR" altLang="en-US"/>
              <a:t>, </a:t>
            </a:r>
            <a:r>
              <a:rPr lang="fr-FR" altLang="en-US" b="1"/>
              <a:t>str()</a:t>
            </a:r>
          </a:p>
          <a:p>
            <a:pPr eaLnBrk="1" hangingPunct="1">
              <a:buFontTx/>
              <a:buNone/>
            </a:pPr>
            <a:endParaRPr lang="fr-FR" altLang="en-US" b="1"/>
          </a:p>
          <a:p>
            <a:pPr eaLnBrk="1" hangingPunct="1">
              <a:buFontTx/>
              <a:buNone/>
            </a:pPr>
            <a:r>
              <a:rPr lang="fr-FR" altLang="en-US" b="1"/>
              <a:t>&gt;&gt;&gt; int(‘5’) + int(‘4’)</a:t>
            </a:r>
          </a:p>
          <a:p>
            <a:pPr eaLnBrk="1" hangingPunct="1">
              <a:buFontTx/>
              <a:buNone/>
            </a:pPr>
            <a:r>
              <a:rPr lang="fr-FR" altLang="en-US"/>
              <a:t>9</a:t>
            </a:r>
          </a:p>
          <a:p>
            <a:pPr eaLnBrk="1" hangingPunct="1">
              <a:buFontTx/>
              <a:buNone/>
            </a:pPr>
            <a:r>
              <a:rPr lang="fr-FR" altLang="en-US" b="1"/>
              <a:t>&gt;&gt;&gt; int(‘5’ + ‘4’)</a:t>
            </a:r>
          </a:p>
          <a:p>
            <a:pPr eaLnBrk="1" hangingPunct="1">
              <a:buFontTx/>
              <a:buNone/>
            </a:pPr>
            <a:r>
              <a:rPr lang="fr-FR" altLang="en-US"/>
              <a:t>54</a:t>
            </a:r>
          </a:p>
          <a:p>
            <a:pPr eaLnBrk="1" hangingPunct="1">
              <a:buFontTx/>
              <a:buNone/>
            </a:pPr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60C089E-29CC-4410-949F-DEF3E1CAE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Variables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7696A37-498B-46F9-8C63-E7961CA8A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en-US"/>
              <a:t>A variable </a:t>
            </a:r>
            <a:r>
              <a:rPr lang="fr-FR" altLang="en-US" b="1"/>
              <a:t>allows you to store a value</a:t>
            </a:r>
            <a:r>
              <a:rPr lang="fr-FR" altLang="en-US"/>
              <a:t> by assigning it to a name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/>
              <a:t>&gt;&gt;&gt; a </a:t>
            </a:r>
            <a:r>
              <a:rPr lang="fr-FR" altLang="en-US" b="1"/>
              <a:t>=</a:t>
            </a:r>
            <a:r>
              <a:rPr lang="fr-FR" altLang="en-US"/>
              <a:t> 10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/>
              <a:t>&gt;&gt;&gt;print(a)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/>
              <a:t>10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/>
              <a:t>&gt;&gt;&gt; print(a+5)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/>
              <a:t>15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/>
              <a:t>&gt;&gt;&gt; print(‘Come’ * 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/>
              <a:t>ComeCome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B15ECE0-FDE6-465A-98C7-27B478EFA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Variables (cont)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E172E3C-284E-45DF-8FD5-650604E66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en-US" sz="2400"/>
              <a:t>In Python Variables do NOT have an associated type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400"/>
              <a:t>&gt;&gt;&gt; x = 15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400"/>
              <a:t>&gt;&gt;&gt; print(x)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400"/>
              <a:t>15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400"/>
              <a:t>&gt;&gt;&gt; x = ‘Great!’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400"/>
              <a:t>&gt;&gt;&gt; print(x)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400"/>
              <a:t>Great!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400"/>
              <a:t>&gt;&gt;&gt; x = 5.0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400"/>
              <a:t>&gt;&gt;&gt; print(x)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400"/>
              <a:t>5.0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D1814D18-F5EA-49EE-BB84-CBC699883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3881438"/>
            <a:ext cx="4121150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Remember, Python is </a:t>
            </a:r>
            <a:r>
              <a:rPr lang="fr-FR" altLang="en-US" sz="1800" b="1"/>
              <a:t>case sensitive</a:t>
            </a:r>
            <a:r>
              <a:rPr lang="fr-FR" altLang="en-US" sz="1800"/>
              <a:t>,</a:t>
            </a:r>
            <a:br>
              <a:rPr lang="fr-FR" altLang="en-US" sz="1800"/>
            </a:br>
            <a:r>
              <a:rPr lang="fr-FR" altLang="en-US" sz="1800"/>
              <a:t>so x and X are TWO different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4059783-1BF6-4D43-BE80-3ED824028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Variables (cont)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980FEA0-66F2-493A-A003-7AF5BA1B2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/>
              <a:t>&gt;&gt;&gt; print(xyz)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>
                <a:solidFill>
                  <a:srgbClr val="FF0000"/>
                </a:solidFill>
              </a:rPr>
              <a:t>NameError: ‘xyz’ is not defined</a:t>
            </a:r>
            <a:endParaRPr lang="fr-FR" altLang="en-US"/>
          </a:p>
          <a:p>
            <a:pPr eaLnBrk="1" hangingPunct="1">
              <a:lnSpc>
                <a:spcPct val="90000"/>
              </a:lnSpc>
            </a:pPr>
            <a:r>
              <a:rPr lang="fr-FR" altLang="en-US"/>
              <a:t>To remove a variable from memory use </a:t>
            </a:r>
            <a:r>
              <a:rPr lang="fr-FR" altLang="en-US" b="1"/>
              <a:t>del</a:t>
            </a:r>
            <a:r>
              <a:rPr lang="fr-FR" altLang="en-US"/>
              <a:t> statement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/>
              <a:t>&gt;&gt;&gt; x = 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/>
              <a:t>&gt;&gt;&gt; del 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/>
              <a:t>&gt;&gt;&gt; print (x)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>
                <a:solidFill>
                  <a:srgbClr val="FF0000"/>
                </a:solidFill>
              </a:rPr>
              <a:t>NameError: ‘x’ is not defined</a:t>
            </a:r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916AEF5-51A2-4DF2-AC94-FCE9B85A9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In-Place Operators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5A5BAD2-FE4D-4D0B-893F-C60BF9F0B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en-US" b="1"/>
              <a:t>+= -= *= /= %=  </a:t>
            </a:r>
            <a:r>
              <a:rPr lang="fr-FR" altLang="en-US">
                <a:solidFill>
                  <a:srgbClr val="FF0000"/>
                </a:solidFill>
              </a:rPr>
              <a:t>(++ -- are NOT in Python)</a:t>
            </a:r>
          </a:p>
          <a:p>
            <a:pPr eaLnBrk="1" hangingPunct="1">
              <a:buFontTx/>
              <a:buNone/>
            </a:pPr>
            <a:r>
              <a:rPr lang="fr-FR" altLang="en-US" b="1"/>
              <a:t>x + = 5 </a:t>
            </a:r>
            <a:r>
              <a:rPr lang="fr-FR" altLang="en-US"/>
              <a:t>–is equal to –</a:t>
            </a:r>
            <a:r>
              <a:rPr lang="fr-FR" altLang="en-US" b="1"/>
              <a:t> x = x + 5</a:t>
            </a:r>
          </a:p>
          <a:p>
            <a:pPr eaLnBrk="1" hangingPunct="1">
              <a:buFontTx/>
              <a:buNone/>
            </a:pPr>
            <a:endParaRPr lang="fr-FR" altLang="en-US" b="1"/>
          </a:p>
          <a:p>
            <a:pPr eaLnBrk="1" hangingPunct="1">
              <a:buFontTx/>
              <a:buNone/>
            </a:pPr>
            <a:r>
              <a:rPr lang="fr-FR" altLang="en-US" b="1"/>
              <a:t>&gt;&gt;&gt; y = 2</a:t>
            </a:r>
          </a:p>
          <a:p>
            <a:pPr eaLnBrk="1" hangingPunct="1">
              <a:buFontTx/>
              <a:buNone/>
            </a:pPr>
            <a:r>
              <a:rPr lang="fr-FR" altLang="en-US" b="1"/>
              <a:t>&gt;&gt;&gt; y *= 3</a:t>
            </a:r>
          </a:p>
          <a:p>
            <a:pPr eaLnBrk="1" hangingPunct="1">
              <a:buFontTx/>
              <a:buNone/>
            </a:pPr>
            <a:r>
              <a:rPr lang="fr-FR" altLang="en-US" b="1"/>
              <a:t>&gt;&gt;&gt; print (y)</a:t>
            </a:r>
          </a:p>
          <a:p>
            <a:pPr eaLnBrk="1" hangingPunct="1">
              <a:buFontTx/>
              <a:buNone/>
            </a:pPr>
            <a:r>
              <a:rPr lang="fr-FR" altLang="en-US" b="1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9169D41-B00C-488E-AB2E-E3F1DA614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Quiz 1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1BC14F1-F697-4472-8E20-C9F57EE1A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A46025A-F876-4261-A776-200878B36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Boolean Type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DF3CF98-F4E4-4AE7-8CAC-5D8C70EE8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en-US" sz="2800"/>
              <a:t>Two possible values: </a:t>
            </a:r>
            <a:r>
              <a:rPr lang="fr-FR" altLang="en-US" sz="2800" b="1"/>
              <a:t>True</a:t>
            </a:r>
            <a:r>
              <a:rPr lang="fr-FR" altLang="en-US" sz="2800"/>
              <a:t> and </a:t>
            </a:r>
            <a:r>
              <a:rPr lang="fr-FR" altLang="en-US" sz="2800" b="1"/>
              <a:t>False</a:t>
            </a:r>
          </a:p>
          <a:p>
            <a:pPr eaLnBrk="1" hangingPunct="1">
              <a:lnSpc>
                <a:spcPct val="90000"/>
              </a:lnSpc>
            </a:pPr>
            <a:r>
              <a:rPr lang="fr-FR" altLang="en-US" sz="2800"/>
              <a:t>When we use relational operator such as equal to operator (</a:t>
            </a:r>
            <a:r>
              <a:rPr lang="fr-FR" altLang="en-US" sz="2800" b="1"/>
              <a:t>==</a:t>
            </a:r>
            <a:r>
              <a:rPr lang="fr-FR" altLang="en-US" sz="2800"/>
              <a:t>), we get a Boolean result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800" b="1"/>
              <a:t>&gt;&gt;&gt; 5==2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800"/>
              <a:t>False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800" b="1"/>
              <a:t>&gt;&gt;&gt; x =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800" b="1"/>
              <a:t>&gt;&gt;&gt; x==3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800"/>
              <a:t>True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2A1FCB76-8169-4E11-98BD-A0853F734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276475"/>
            <a:ext cx="4273550" cy="9159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Remember Python is Case Sensitive so </a:t>
            </a:r>
            <a:br>
              <a:rPr lang="fr-FR" altLang="en-US" sz="1800"/>
            </a:br>
            <a:r>
              <a:rPr lang="fr-FR" altLang="en-US" sz="1800"/>
              <a:t>false and FALSE are not valid Boolean</a:t>
            </a:r>
            <a:br>
              <a:rPr lang="fr-FR" altLang="en-US" sz="1800"/>
            </a:br>
            <a:r>
              <a:rPr lang="fr-FR" altLang="en-US" sz="1800"/>
              <a:t>values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FFFF5BF-7987-4D50-BD55-DEDA76AFF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Relation Operators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C184568-4435-43D3-BC1A-F4E446C55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en-US" sz="2800"/>
              <a:t>==  !=  &gt; &lt; &gt;= &lt;=</a:t>
            </a:r>
          </a:p>
          <a:p>
            <a:pPr eaLnBrk="1" hangingPunct="1">
              <a:lnSpc>
                <a:spcPct val="90000"/>
              </a:lnSpc>
            </a:pPr>
            <a:r>
              <a:rPr lang="fr-FR" altLang="en-US" sz="2800"/>
              <a:t>These operators can also be used for Strings. Strings are compare according to Alphabetical order.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800" b="1"/>
              <a:t>&gt;&gt;&gt; 4 &gt; 4</a:t>
            </a:r>
            <a:br>
              <a:rPr lang="fr-FR" altLang="en-US" sz="2800" b="1"/>
            </a:br>
            <a:r>
              <a:rPr lang="fr-FR" altLang="en-US" sz="2800"/>
              <a:t>False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800" b="1"/>
              <a:t>&gt;&gt;&gt; 4 &gt;= 4</a:t>
            </a:r>
            <a:r>
              <a:rPr lang="fr-FR" altLang="en-US" sz="2800"/>
              <a:t/>
            </a:r>
            <a:br>
              <a:rPr lang="fr-FR" altLang="en-US" sz="2800"/>
            </a:br>
            <a:r>
              <a:rPr lang="fr-FR" altLang="en-US" sz="2800"/>
              <a:t>False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800" b="1"/>
              <a:t>&gt;&gt;&gt; ‘Good’ &gt; ‘Bad’</a:t>
            </a:r>
            <a:r>
              <a:rPr lang="fr-FR" altLang="en-US" sz="2800"/>
              <a:t/>
            </a:r>
            <a:br>
              <a:rPr lang="fr-FR" altLang="en-US" sz="2800"/>
            </a:br>
            <a:r>
              <a:rPr lang="fr-FR" altLang="en-US" sz="280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A69DEED-07ED-437B-B3C1-C84835166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b="1"/>
              <a:t>if</a:t>
            </a:r>
            <a:r>
              <a:rPr lang="fr-FR" altLang="en-US"/>
              <a:t> Statement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039BF6E-D435-4D16-87AB-5E41A9530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en-US" b="1"/>
              <a:t>if</a:t>
            </a:r>
            <a:r>
              <a:rPr lang="fr-FR" altLang="en-US"/>
              <a:t> expression</a:t>
            </a:r>
            <a:r>
              <a:rPr lang="fr-FR" altLang="en-US" b="1"/>
              <a:t>:</a:t>
            </a:r>
            <a:r>
              <a:rPr lang="fr-FR" altLang="en-US"/>
              <a:t/>
            </a:r>
            <a:br>
              <a:rPr lang="fr-FR" altLang="en-US"/>
            </a:br>
            <a:r>
              <a:rPr lang="fr-FR" altLang="en-US"/>
              <a:t>   statement 1</a:t>
            </a:r>
            <a:br>
              <a:rPr lang="fr-FR" altLang="en-US"/>
            </a:br>
            <a:r>
              <a:rPr lang="fr-FR" altLang="en-US"/>
              <a:t>   statement 2</a:t>
            </a:r>
            <a:br>
              <a:rPr lang="fr-FR" altLang="en-US"/>
            </a:br>
            <a:r>
              <a:rPr lang="fr-FR" altLang="en-US"/>
              <a:t>   .</a:t>
            </a:r>
            <a:br>
              <a:rPr lang="fr-FR" altLang="en-US"/>
            </a:br>
            <a:r>
              <a:rPr lang="fr-FR" altLang="en-US"/>
              <a:t>   .</a:t>
            </a:r>
            <a:br>
              <a:rPr lang="fr-FR" altLang="en-US"/>
            </a:br>
            <a:r>
              <a:rPr lang="fr-FR" altLang="en-US"/>
              <a:t>   statement n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C3B7DDA5-1DC7-4A79-BCFC-2C4618B02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4529138"/>
            <a:ext cx="4019550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All the statements of if block </a:t>
            </a:r>
            <a:r>
              <a:rPr lang="fr-FR" altLang="en-US" sz="1800" b="1"/>
              <a:t>must</a:t>
            </a:r>
            <a:r>
              <a:rPr lang="fr-FR" altLang="en-US" sz="1800"/>
              <a:t> be </a:t>
            </a:r>
            <a:br>
              <a:rPr lang="fr-FR" altLang="en-US" sz="1800"/>
            </a:br>
            <a:r>
              <a:rPr lang="fr-FR" altLang="en-US" sz="1800"/>
              <a:t>INDENTED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48DFA4E-38B3-4A69-A2BE-03E2723AC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What is Python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11CB224-9926-46D9-B7C9-999A1637A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en-US"/>
              <a:t>An </a:t>
            </a:r>
            <a:r>
              <a:rPr lang="fr-FR" altLang="en-US" b="1"/>
              <a:t>Interpreted</a:t>
            </a:r>
            <a:r>
              <a:rPr lang="fr-FR" altLang="en-US"/>
              <a:t> High level </a:t>
            </a:r>
            <a:r>
              <a:rPr lang="fr-FR" altLang="en-US" b="1"/>
              <a:t>programming language</a:t>
            </a:r>
          </a:p>
          <a:p>
            <a:pPr eaLnBrk="1" hangingPunct="1">
              <a:lnSpc>
                <a:spcPct val="90000"/>
              </a:lnSpc>
            </a:pPr>
            <a:endParaRPr lang="fr-FR" altLang="en-US" b="1"/>
          </a:p>
          <a:p>
            <a:pPr eaLnBrk="1" hangingPunct="1">
              <a:lnSpc>
                <a:spcPct val="90000"/>
              </a:lnSpc>
            </a:pPr>
            <a:r>
              <a:rPr lang="fr-FR" altLang="en-US"/>
              <a:t>Many applications: Web programming, scripting, scientific computing, Artificial Intelligence and </a:t>
            </a:r>
            <a:r>
              <a:rPr lang="fr-FR" altLang="en-US" b="1"/>
              <a:t>Data Sciences</a:t>
            </a:r>
          </a:p>
          <a:p>
            <a:pPr eaLnBrk="1" hangingPunct="1">
              <a:lnSpc>
                <a:spcPct val="90000"/>
              </a:lnSpc>
            </a:pPr>
            <a:endParaRPr lang="fr-FR" altLang="en-US"/>
          </a:p>
          <a:p>
            <a:pPr eaLnBrk="1" hangingPunct="1">
              <a:lnSpc>
                <a:spcPct val="90000"/>
              </a:lnSpc>
            </a:pPr>
            <a:r>
              <a:rPr lang="fr-FR" altLang="en-US"/>
              <a:t>Used by big companies Google, NASA, CIA and Walt Disney etc………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A1191058-5CFA-4E75-B864-B4C75FD87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196975"/>
            <a:ext cx="4772025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2400" b="1"/>
              <a:t>Python 3.0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D4F9F57-F3E6-4535-80D9-25DCE2BB4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b="1"/>
              <a:t>if</a:t>
            </a:r>
            <a:r>
              <a:rPr lang="fr-FR" altLang="en-US"/>
              <a:t> Statement (cont)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C6FDB9C-812D-4FCF-B62B-5AB0557CC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2405063"/>
          </a:xfrm>
          <a:solidFill>
            <a:srgbClr val="CCFFCC"/>
          </a:solidFill>
          <a:ln cap="flat">
            <a:solidFill>
              <a:srgbClr val="008000"/>
            </a:solidFill>
            <a:prstDash val="lgDashDot"/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fr-FR" altLang="en-US"/>
              <a:t>x=6</a:t>
            </a:r>
          </a:p>
          <a:p>
            <a:pPr eaLnBrk="1" hangingPunct="1">
              <a:buFontTx/>
              <a:buNone/>
            </a:pPr>
            <a:r>
              <a:rPr lang="fr-FR" altLang="en-US"/>
              <a:t>if x&gt;5:</a:t>
            </a:r>
          </a:p>
          <a:p>
            <a:pPr eaLnBrk="1" hangingPunct="1">
              <a:buFontTx/>
              <a:buNone/>
            </a:pPr>
            <a:r>
              <a:rPr lang="fr-FR" altLang="en-US"/>
              <a:t>    print('Valid number')</a:t>
            </a:r>
          </a:p>
          <a:p>
            <a:pPr eaLnBrk="1" hangingPunct="1">
              <a:buFontTx/>
              <a:buNone/>
            </a:pPr>
            <a:r>
              <a:rPr lang="fr-FR" altLang="en-US"/>
              <a:t>print(‘--Program End--')          # outside if</a:t>
            </a:r>
          </a:p>
          <a:p>
            <a:pPr eaLnBrk="1" hangingPunct="1">
              <a:buFontTx/>
              <a:buNone/>
            </a:pPr>
            <a:endParaRPr lang="fr-FR" altLang="en-US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E0780CC0-635F-439C-AFE5-028461A8E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600575"/>
            <a:ext cx="8280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2400" b="1"/>
              <a:t>OUTPUT:</a:t>
            </a:r>
            <a:r>
              <a:rPr lang="fr-FR" altLang="en-US" sz="2400"/>
              <a:t/>
            </a:r>
            <a:br>
              <a:rPr lang="fr-FR" altLang="en-US" sz="2400"/>
            </a:br>
            <a:r>
              <a:rPr lang="fr-FR" altLang="en-US" sz="2400"/>
              <a:t>Valid number</a:t>
            </a:r>
            <a:br>
              <a:rPr lang="fr-FR" altLang="en-US" sz="2400"/>
            </a:br>
            <a:r>
              <a:rPr lang="fr-FR" altLang="en-US" sz="2400"/>
              <a:t>--Program End--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3DFAD1D-6149-443F-B276-C69915016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b="1"/>
              <a:t>if-else</a:t>
            </a:r>
            <a:r>
              <a:rPr lang="fr-FR" altLang="en-US"/>
              <a:t> Statement (cont)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A826B3B-9E1A-4F22-9740-AAF159FF2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3095625"/>
          </a:xfrm>
          <a:solidFill>
            <a:srgbClr val="CCFFCC"/>
          </a:solidFill>
          <a:ln cap="flat">
            <a:solidFill>
              <a:srgbClr val="008000"/>
            </a:solidFill>
            <a:prstDash val="lgDashDot"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400" dirty="0"/>
              <a:t>x=3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400" dirty="0"/>
              <a:t>if x&gt;5: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400" dirty="0"/>
              <a:t>    </a:t>
            </a:r>
            <a:r>
              <a:rPr lang="fr-FR" altLang="en-US" sz="2400" dirty="0" err="1"/>
              <a:t>print</a:t>
            </a:r>
            <a:r>
              <a:rPr lang="fr-FR" altLang="en-US" sz="2400" dirty="0"/>
              <a:t>('</a:t>
            </a:r>
            <a:r>
              <a:rPr lang="fr-FR" altLang="en-US" sz="2400" dirty="0" err="1"/>
              <a:t>Valid</a:t>
            </a:r>
            <a:r>
              <a:rPr lang="fr-FR" altLang="en-US" sz="2400" dirty="0"/>
              <a:t> </a:t>
            </a:r>
            <a:r>
              <a:rPr lang="fr-FR" altLang="en-US" sz="2400" dirty="0" err="1"/>
              <a:t>number</a:t>
            </a:r>
            <a:r>
              <a:rPr lang="fr-FR" altLang="en-US" sz="2400" dirty="0"/>
              <a:t>')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400" dirty="0" err="1"/>
              <a:t>else</a:t>
            </a:r>
            <a:r>
              <a:rPr lang="fr-FR" altLang="en-US" sz="2400" dirty="0"/>
              <a:t>:                         </a:t>
            </a:r>
            <a:r>
              <a:rPr lang="fr-FR" altLang="en-US" sz="2400" dirty="0">
                <a:solidFill>
                  <a:srgbClr val="0033CC"/>
                </a:solidFill>
              </a:rPr>
              <a:t>#</a:t>
            </a:r>
            <a:r>
              <a:rPr lang="fr-FR" altLang="en-US" sz="2400" dirty="0" err="1">
                <a:solidFill>
                  <a:srgbClr val="0033CC"/>
                </a:solidFill>
              </a:rPr>
              <a:t>executes</a:t>
            </a:r>
            <a:r>
              <a:rPr lang="fr-FR" altLang="en-US" sz="2400" dirty="0">
                <a:solidFill>
                  <a:srgbClr val="0033CC"/>
                </a:solidFill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</a:rPr>
              <a:t>when</a:t>
            </a:r>
            <a:r>
              <a:rPr lang="fr-FR" altLang="en-US" sz="2400" dirty="0">
                <a:solidFill>
                  <a:srgbClr val="0033CC"/>
                </a:solidFill>
              </a:rPr>
              <a:t> if-expression </a:t>
            </a:r>
            <a:r>
              <a:rPr lang="fr-FR" altLang="en-US" sz="2400" dirty="0" err="1">
                <a:solidFill>
                  <a:srgbClr val="0033CC"/>
                </a:solidFill>
              </a:rPr>
              <a:t>is</a:t>
            </a:r>
            <a:r>
              <a:rPr lang="fr-FR" altLang="en-US" sz="2400" dirty="0">
                <a:solidFill>
                  <a:srgbClr val="0033CC"/>
                </a:solidFill>
              </a:rPr>
              <a:t> False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400" dirty="0"/>
              <a:t>	</a:t>
            </a:r>
            <a:r>
              <a:rPr lang="fr-FR" altLang="en-US" sz="2400" dirty="0" err="1"/>
              <a:t>print</a:t>
            </a:r>
            <a:r>
              <a:rPr lang="fr-FR" altLang="en-US" sz="2400" dirty="0"/>
              <a:t>(‘</a:t>
            </a:r>
            <a:r>
              <a:rPr lang="fr-FR" altLang="en-US" sz="2400" dirty="0" err="1"/>
              <a:t>Invalid</a:t>
            </a:r>
            <a:r>
              <a:rPr lang="fr-FR" altLang="en-US" sz="2400" dirty="0"/>
              <a:t> </a:t>
            </a:r>
            <a:r>
              <a:rPr lang="fr-FR" altLang="en-US" sz="2400" dirty="0" err="1"/>
              <a:t>number</a:t>
            </a:r>
            <a:r>
              <a:rPr lang="fr-FR" altLang="en-US" sz="2400" dirty="0"/>
              <a:t>’)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400" dirty="0" err="1"/>
              <a:t>print</a:t>
            </a:r>
            <a:r>
              <a:rPr lang="fr-FR" altLang="en-US" sz="2400" dirty="0"/>
              <a:t>(‘--Program End--')          </a:t>
            </a:r>
            <a:r>
              <a:rPr lang="fr-FR" altLang="en-US" sz="2400" dirty="0">
                <a:solidFill>
                  <a:srgbClr val="0033CC"/>
                </a:solidFill>
              </a:rPr>
              <a:t># </a:t>
            </a:r>
            <a:r>
              <a:rPr lang="fr-FR" altLang="en-US" sz="2400" dirty="0" err="1">
                <a:solidFill>
                  <a:srgbClr val="0033CC"/>
                </a:solidFill>
              </a:rPr>
              <a:t>outside</a:t>
            </a:r>
            <a:r>
              <a:rPr lang="fr-FR" altLang="en-US" sz="2400" dirty="0">
                <a:solidFill>
                  <a:srgbClr val="0033CC"/>
                </a:solidFill>
              </a:rPr>
              <a:t> if-</a:t>
            </a:r>
            <a:r>
              <a:rPr lang="fr-FR" altLang="en-US" sz="2400" dirty="0" err="1">
                <a:solidFill>
                  <a:srgbClr val="0033CC"/>
                </a:solidFill>
              </a:rPr>
              <a:t>else</a:t>
            </a:r>
            <a:endParaRPr lang="fr-FR" altLang="en-US" sz="2400" dirty="0">
              <a:solidFill>
                <a:srgbClr val="0033CC"/>
              </a:solidFill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1F42C25E-1F06-4ABA-B46F-706503C65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229225"/>
            <a:ext cx="8280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2400" b="1"/>
              <a:t>OUTPUT:</a:t>
            </a:r>
            <a:r>
              <a:rPr lang="fr-FR" altLang="en-US" sz="2400"/>
              <a:t/>
            </a:r>
            <a:br>
              <a:rPr lang="fr-FR" altLang="en-US" sz="2400"/>
            </a:br>
            <a:r>
              <a:rPr lang="fr-FR" altLang="en-US" sz="2400"/>
              <a:t>Invalid number</a:t>
            </a:r>
            <a:br>
              <a:rPr lang="fr-FR" altLang="en-US" sz="2400"/>
            </a:br>
            <a:r>
              <a:rPr lang="fr-FR" altLang="en-US" sz="2400"/>
              <a:t>--Program End--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54FE391-6035-4EB5-A884-35F6ADAD3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b="1"/>
              <a:t>if-elif</a:t>
            </a:r>
            <a:r>
              <a:rPr lang="fr-FR" altLang="en-US"/>
              <a:t> Statement (cont)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01ECA78-783D-4237-AD8E-1F43A6EE0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3095625"/>
          </a:xfrm>
          <a:solidFill>
            <a:srgbClr val="CCFFCC"/>
          </a:solidFill>
          <a:ln cap="flat">
            <a:solidFill>
              <a:srgbClr val="008000"/>
            </a:solidFill>
            <a:prstDash val="lgDashDot"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000"/>
              <a:t>x=3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000" b="1"/>
              <a:t>If x==1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000"/>
              <a:t>    print(‘Option One')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000" b="1"/>
              <a:t>elif x==2:</a:t>
            </a:r>
            <a:endParaRPr lang="fr-FR" altLang="en-US" sz="2000" b="1">
              <a:solidFill>
                <a:srgbClr val="0033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000"/>
              <a:t>	print(‘Option Two’)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000" b="1"/>
              <a:t>elif x==3:</a:t>
            </a:r>
            <a:endParaRPr lang="fr-FR" altLang="en-US" sz="2000" b="1">
              <a:solidFill>
                <a:srgbClr val="0033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000"/>
              <a:t>	print(‘Option Three’)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000" b="1"/>
              <a:t>else:</a:t>
            </a:r>
            <a:r>
              <a:rPr lang="fr-FR" altLang="en-US" sz="2000"/>
              <a:t/>
            </a:r>
            <a:br>
              <a:rPr lang="fr-FR" altLang="en-US" sz="2000"/>
            </a:br>
            <a:r>
              <a:rPr lang="fr-FR" altLang="en-US" sz="2000"/>
              <a:t>print(‘Invalid Option’)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000"/>
              <a:t>print(‘--Program End--')          </a:t>
            </a:r>
            <a:r>
              <a:rPr lang="fr-FR" altLang="en-US" sz="2000">
                <a:solidFill>
                  <a:srgbClr val="0033CC"/>
                </a:solidFill>
              </a:rPr>
              <a:t># outside if-else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5FBAF5A9-2996-447B-962D-3C2FF1E4D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229225"/>
            <a:ext cx="8280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2400" b="1"/>
              <a:t>OUTPUT:</a:t>
            </a:r>
            <a:r>
              <a:rPr lang="fr-FR" altLang="en-US" sz="2400"/>
              <a:t/>
            </a:r>
            <a:br>
              <a:rPr lang="fr-FR" altLang="en-US" sz="2400"/>
            </a:br>
            <a:r>
              <a:rPr lang="fr-FR" altLang="en-US" sz="2400"/>
              <a:t>Option Three</a:t>
            </a:r>
            <a:br>
              <a:rPr lang="fr-FR" altLang="en-US" sz="2400"/>
            </a:br>
            <a:r>
              <a:rPr lang="fr-FR" altLang="en-US" sz="2400"/>
              <a:t>--Program End--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ED82145-B4CC-4B55-A28A-83854CE67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Boolean Operators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7746443-6306-4114-BCA6-B4B136E88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en-US"/>
              <a:t>Operate on Boolean operands and the result is again a boolean value</a:t>
            </a:r>
          </a:p>
          <a:p>
            <a:pPr eaLnBrk="1" hangingPunct="1">
              <a:lnSpc>
                <a:spcPct val="90000"/>
              </a:lnSpc>
            </a:pPr>
            <a:r>
              <a:rPr lang="fr-FR" altLang="en-US"/>
              <a:t>Operators: </a:t>
            </a:r>
            <a:r>
              <a:rPr lang="fr-FR" altLang="en-US" b="1"/>
              <a:t>and</a:t>
            </a:r>
            <a:r>
              <a:rPr lang="fr-FR" altLang="en-US"/>
              <a:t>, </a:t>
            </a:r>
            <a:r>
              <a:rPr lang="fr-FR" altLang="en-US" b="1"/>
              <a:t>or</a:t>
            </a:r>
            <a:r>
              <a:rPr lang="fr-FR" altLang="en-US"/>
              <a:t> , </a:t>
            </a:r>
            <a:r>
              <a:rPr lang="fr-FR" altLang="en-US" b="1"/>
              <a:t>not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b="1"/>
              <a:t>&gt;&gt;&gt; 2==2 and 3&gt;5</a:t>
            </a:r>
            <a:r>
              <a:rPr lang="fr-FR" altLang="en-US"/>
              <a:t/>
            </a:r>
            <a:br>
              <a:rPr lang="fr-FR" altLang="en-US"/>
            </a:br>
            <a:r>
              <a:rPr lang="fr-FR" altLang="en-US"/>
              <a:t>False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b="1"/>
              <a:t>&gt;&gt;&gt; 2==2 and 3&lt;5</a:t>
            </a:r>
            <a:r>
              <a:rPr lang="fr-FR" altLang="en-US"/>
              <a:t/>
            </a:r>
            <a:br>
              <a:rPr lang="fr-FR" altLang="en-US"/>
            </a:br>
            <a:r>
              <a:rPr lang="fr-FR" altLang="en-US"/>
              <a:t>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b="1"/>
              <a:t>&gt;&gt;&gt; 2!=2 and 3&gt;5</a:t>
            </a:r>
            <a:br>
              <a:rPr lang="fr-FR" altLang="en-US" b="1"/>
            </a:br>
            <a:r>
              <a:rPr lang="fr-FR" altLang="en-US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9742708-05E3-46DD-B3BC-7F50FC352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Boolean Operators (cont)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AF10225-F074-4B54-94E4-4B957BD84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800" b="1"/>
              <a:t>&gt;&gt;&gt; 2==2 or 3&gt;5</a:t>
            </a:r>
            <a:r>
              <a:rPr lang="fr-FR" altLang="en-US" sz="2800"/>
              <a:t/>
            </a:r>
            <a:br>
              <a:rPr lang="fr-FR" altLang="en-US" sz="2800"/>
            </a:br>
            <a:r>
              <a:rPr lang="fr-FR" altLang="en-US" sz="2800"/>
              <a:t>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800" b="1"/>
              <a:t>&gt;&gt;&gt; 2==2 or 3&lt;5</a:t>
            </a:r>
            <a:r>
              <a:rPr lang="fr-FR" altLang="en-US" sz="2800"/>
              <a:t/>
            </a:r>
            <a:br>
              <a:rPr lang="fr-FR" altLang="en-US" sz="2800"/>
            </a:br>
            <a:r>
              <a:rPr lang="fr-FR" altLang="en-US" sz="2800"/>
              <a:t>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800" b="1"/>
              <a:t>&gt;&gt;&gt; 2!=2 or 3&gt;5</a:t>
            </a:r>
            <a:br>
              <a:rPr lang="fr-FR" altLang="en-US" sz="2800" b="1"/>
            </a:br>
            <a:r>
              <a:rPr lang="fr-FR" altLang="en-US" sz="2800"/>
              <a:t>False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800" b="1"/>
              <a:t>&gt;&gt;&gt; not 3&gt;5</a:t>
            </a:r>
            <a:r>
              <a:rPr lang="fr-FR" altLang="en-US" sz="2800"/>
              <a:t/>
            </a:r>
            <a:br>
              <a:rPr lang="fr-FR" altLang="en-US" sz="2800"/>
            </a:br>
            <a:r>
              <a:rPr lang="fr-FR" altLang="en-US" sz="2800"/>
              <a:t>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2800" b="1"/>
              <a:t>&gt;&gt;&gt; not 2==2</a:t>
            </a:r>
            <a:br>
              <a:rPr lang="fr-FR" altLang="en-US" sz="2800" b="1"/>
            </a:br>
            <a:r>
              <a:rPr lang="fr-FR" altLang="en-US" sz="280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49E4D36-E3CF-4A31-9E6C-18ECD6DC9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Operator Precedence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A0CCB08-CACB-45E7-82AB-1BB77420A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Opertor precedence decides the order of operations in an expression</a:t>
            </a:r>
          </a:p>
          <a:p>
            <a:pPr eaLnBrk="1" hangingPunct="1"/>
            <a:r>
              <a:rPr lang="fr-FR" altLang="en-US"/>
              <a:t>Parenthesis first -&gt; exponent -&gt; multiplication/division -&gt; addition/subtraction</a:t>
            </a:r>
          </a:p>
          <a:p>
            <a:pPr eaLnBrk="1" hangingPunct="1"/>
            <a:r>
              <a:rPr lang="fr-FR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98">
            <a:extLst>
              <a:ext uri="{FF2B5EF4-FFF2-40B4-BE49-F238E27FC236}">
                <a16:creationId xmlns:a16="http://schemas.microsoft.com/office/drawing/2014/main" id="{A2A881E4-E842-4896-BA70-9BD3222B0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Operator Precedence (cont)</a:t>
            </a:r>
          </a:p>
        </p:txBody>
      </p:sp>
      <p:graphicFrame>
        <p:nvGraphicFramePr>
          <p:cNvPr id="31941" name="Group 197">
            <a:extLst>
              <a:ext uri="{FF2B5EF4-FFF2-40B4-BE49-F238E27FC236}">
                <a16:creationId xmlns:a16="http://schemas.microsoft.com/office/drawing/2014/main" id="{4BF47CA1-C5FC-4F53-B08F-1AAD5C74C0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8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()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Parentheses (grouping)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**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Exponentiation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~</a:t>
                      </a:r>
                      <a:r>
                        <a:rPr kumimoji="0" lang="fr-FR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not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kumimoji="0" lang="fr-FR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kumimoji="0" lang="fr-F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-</a:t>
                      </a:r>
                      <a:r>
                        <a:rPr kumimoji="0" lang="fr-FR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Positive, negative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*, /, %, //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Multiplication, division, remainder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+, -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Addition, subtraction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&lt;&lt;, &gt;&gt;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shifts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&amp;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AND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^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XOR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|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OR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4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in, not in, is, is not, &lt;, &lt;=,  &gt;,  &gt;=,</a:t>
                      </a:r>
                      <a:b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&lt;&gt;, !=, ==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Comparisons, membership, identity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not </a:t>
                      </a:r>
                      <a:r>
                        <a:rPr kumimoji="0" lang="fr-FR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 NOT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and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 AND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2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or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 OR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6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lambda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Lambda expression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D7CD15B-56F6-420F-8F03-7650E317B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Operator Precedence (cont)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1812904-0019-40A9-9B1C-5017F50CF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8B09915E-0BAB-4B3B-B035-B461244A6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628775"/>
            <a:ext cx="8229600" cy="1871663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000"/>
              <a:t>x=4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000"/>
              <a:t>y=2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000"/>
              <a:t>if not 1+1 == y or x==4 and 7==8:</a:t>
            </a:r>
            <a:br>
              <a:rPr lang="fr-FR" altLang="en-US" sz="2000"/>
            </a:br>
            <a:r>
              <a:rPr lang="fr-FR" altLang="en-US" sz="2000"/>
              <a:t>print(‘yes’)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000"/>
              <a:t>else:</a:t>
            </a:r>
            <a:br>
              <a:rPr lang="fr-FR" altLang="en-US" sz="2000"/>
            </a:br>
            <a:r>
              <a:rPr lang="fr-FR" altLang="en-US" sz="2000"/>
              <a:t>print(‘no’)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5D4D540-5E08-4ACB-9C41-39E6F2DCC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While Loop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9A2A522-3D3E-4593-918F-E05AFDEA1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A while loop repeadtedly executes as long as the condition holds True</a:t>
            </a:r>
          </a:p>
          <a:p>
            <a:pPr eaLnBrk="1" hangingPunct="1"/>
            <a:r>
              <a:rPr lang="fr-FR" altLang="en-US" b="1"/>
              <a:t>while</a:t>
            </a:r>
            <a:r>
              <a:rPr lang="fr-FR" altLang="en-US"/>
              <a:t> </a:t>
            </a:r>
            <a:r>
              <a:rPr lang="fr-FR" altLang="en-US">
                <a:solidFill>
                  <a:srgbClr val="0033CC"/>
                </a:solidFill>
              </a:rPr>
              <a:t>condition</a:t>
            </a:r>
            <a:r>
              <a:rPr lang="fr-FR" altLang="en-US" b="1"/>
              <a:t>:</a:t>
            </a:r>
            <a:r>
              <a:rPr lang="fr-FR" altLang="en-US"/>
              <a:t/>
            </a:r>
            <a:br>
              <a:rPr lang="fr-FR" altLang="en-US"/>
            </a:br>
            <a:r>
              <a:rPr lang="fr-FR" altLang="en-US"/>
              <a:t>   </a:t>
            </a:r>
            <a:r>
              <a:rPr lang="fr-FR" altLang="en-US">
                <a:solidFill>
                  <a:srgbClr val="0033CC"/>
                </a:solidFill>
              </a:rPr>
              <a:t>statement(s)</a:t>
            </a:r>
          </a:p>
          <a:p>
            <a:pPr eaLnBrk="1" hangingPunct="1"/>
            <a:r>
              <a:rPr lang="fr-FR" altLang="en-US"/>
              <a:t>Once the condition evaluates to False, the next block of code outside while loop is executed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67CA0A5-97A6-4B0E-AC2B-DF650226B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While Loop (cont)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DCAC35B-83D3-46FB-98B8-14FD70B36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3860800"/>
            <a:ext cx="8229600" cy="233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000"/>
              <a:t>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000"/>
              <a:t>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000"/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000"/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000"/>
              <a:t>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000"/>
              <a:t>--Outside Loop--</a:t>
            </a:r>
          </a:p>
        </p:txBody>
      </p:sp>
      <p:sp>
        <p:nvSpPr>
          <p:cNvPr id="30724" name="Rectangle 5">
            <a:extLst>
              <a:ext uri="{FF2B5EF4-FFF2-40B4-BE49-F238E27FC236}">
                <a16:creationId xmlns:a16="http://schemas.microsoft.com/office/drawing/2014/main" id="{E3B96CD7-A161-479B-8E02-522822368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628775"/>
            <a:ext cx="8229600" cy="20161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 dirty="0"/>
              <a:t>x=1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 dirty="0" err="1"/>
              <a:t>while</a:t>
            </a:r>
            <a:r>
              <a:rPr lang="fr-FR" altLang="en-US" sz="2400" dirty="0"/>
              <a:t> x&lt;6:</a:t>
            </a:r>
            <a:br>
              <a:rPr lang="fr-FR" altLang="en-US" sz="2400" dirty="0"/>
            </a:br>
            <a:r>
              <a:rPr lang="fr-FR" altLang="en-US" sz="2400" dirty="0" err="1"/>
              <a:t>print</a:t>
            </a:r>
            <a:r>
              <a:rPr lang="fr-FR" altLang="en-US" sz="2400" dirty="0"/>
              <a:t>(x)</a:t>
            </a:r>
            <a:br>
              <a:rPr lang="fr-FR" altLang="en-US" sz="2400" dirty="0"/>
            </a:br>
            <a:r>
              <a:rPr lang="fr-FR" altLang="en-US" sz="2400" dirty="0"/>
              <a:t>x+=1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 dirty="0" err="1"/>
              <a:t>print</a:t>
            </a:r>
            <a:r>
              <a:rPr lang="fr-FR" altLang="en-US" sz="2400" dirty="0"/>
              <a:t>(‘--</a:t>
            </a:r>
            <a:r>
              <a:rPr lang="fr-FR" altLang="en-US" sz="2400" dirty="0" err="1"/>
              <a:t>Outside</a:t>
            </a:r>
            <a:r>
              <a:rPr lang="fr-FR" altLang="en-US" sz="2400" dirty="0"/>
              <a:t> Loop--’)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816D51A-0AD6-45C3-BF86-F19EC9735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Python Environment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9BC96F2-45C8-4C50-89B8-A925C46E2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Download Python latest version from </a:t>
            </a:r>
            <a:r>
              <a:rPr lang="fr-FR" altLang="en-US">
                <a:hlinkClick r:id="rId2"/>
              </a:rPr>
              <a:t>www.python.org</a:t>
            </a:r>
            <a:endParaRPr lang="fr-FR" altLang="en-US"/>
          </a:p>
          <a:p>
            <a:pPr eaLnBrk="1" hangingPunct="1"/>
            <a:r>
              <a:rPr lang="fr-FR" altLang="en-US"/>
              <a:t>Python Console can be accesses via</a:t>
            </a:r>
          </a:p>
          <a:p>
            <a:pPr lvl="1" eaLnBrk="1" hangingPunct="1"/>
            <a:r>
              <a:rPr lang="fr-FR" altLang="en-US"/>
              <a:t>Command line</a:t>
            </a:r>
          </a:p>
          <a:p>
            <a:pPr lvl="1" eaLnBrk="1" hangingPunct="1"/>
            <a:r>
              <a:rPr lang="fr-FR" altLang="en-US"/>
              <a:t>Directly executing the interpreter</a:t>
            </a:r>
          </a:p>
          <a:p>
            <a:pPr lvl="1" eaLnBrk="1" hangingPunct="1"/>
            <a:r>
              <a:rPr lang="fr-FR" altLang="en-US"/>
              <a:t>GUI (IDLE)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AB28755-6AD4-4822-AA76-BBDF3DB4B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break statement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9367682-CDF3-4CE5-906D-354A3A7ED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41463"/>
          </a:xfrm>
        </p:spPr>
        <p:txBody>
          <a:bodyPr/>
          <a:lstStyle/>
          <a:p>
            <a:pPr eaLnBrk="1" hangingPunct="1"/>
            <a:r>
              <a:rPr lang="fr-FR" altLang="en-US" sz="2800"/>
              <a:t>When encountered inside a loop, the </a:t>
            </a:r>
            <a:r>
              <a:rPr lang="fr-FR" altLang="en-US" sz="2800" b="1"/>
              <a:t>break</a:t>
            </a:r>
            <a:r>
              <a:rPr lang="fr-FR" altLang="en-US" sz="2800"/>
              <a:t> statement IMMEDIATELY terminates the loop</a:t>
            </a:r>
          </a:p>
          <a:p>
            <a:pPr eaLnBrk="1" hangingPunct="1"/>
            <a:r>
              <a:rPr lang="fr-FR" altLang="en-US" sz="2800"/>
              <a:t>Outside loop, </a:t>
            </a:r>
            <a:r>
              <a:rPr lang="fr-FR" altLang="en-US" sz="2800" b="1"/>
              <a:t>break</a:t>
            </a:r>
            <a:r>
              <a:rPr lang="fr-FR" altLang="en-US" sz="2800"/>
              <a:t> statement causes ERROR</a:t>
            </a:r>
          </a:p>
          <a:p>
            <a:pPr eaLnBrk="1" hangingPunct="1">
              <a:buFontTx/>
              <a:buNone/>
            </a:pPr>
            <a:endParaRPr lang="fr-FR" altLang="en-US" sz="2800"/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914FA2AC-F431-401D-A6A2-6222E1153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573463"/>
            <a:ext cx="8229600" cy="2665412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x=1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while x&lt;6:</a:t>
            </a:r>
            <a:br>
              <a:rPr lang="fr-FR" altLang="en-US" sz="2400"/>
            </a:br>
            <a:r>
              <a:rPr lang="fr-FR" altLang="en-US" sz="2400"/>
              <a:t>print(x)</a:t>
            </a:r>
            <a:br>
              <a:rPr lang="fr-FR" altLang="en-US" sz="2400"/>
            </a:br>
            <a:r>
              <a:rPr lang="fr-FR" altLang="en-US" sz="2400"/>
              <a:t>if x==2:</a:t>
            </a:r>
            <a:br>
              <a:rPr lang="fr-FR" altLang="en-US" sz="2400"/>
            </a:br>
            <a:r>
              <a:rPr lang="fr-FR" altLang="en-US" sz="2400"/>
              <a:t>   print(‘Terminating Loop’)</a:t>
            </a:r>
            <a:br>
              <a:rPr lang="fr-FR" altLang="en-US" sz="2400"/>
            </a:br>
            <a:r>
              <a:rPr lang="fr-FR" altLang="en-US" sz="2400"/>
              <a:t>   break  </a:t>
            </a:r>
            <a:br>
              <a:rPr lang="fr-FR" altLang="en-US" sz="2400"/>
            </a:br>
            <a:r>
              <a:rPr lang="fr-FR" altLang="en-US" sz="2400"/>
              <a:t>x+=1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print(‘--Outside Loop--’)</a:t>
            </a: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0EEA112C-44F6-4E03-9297-43CB162FA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221163"/>
            <a:ext cx="1962150" cy="14652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Terminating Loop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--Outside Loop--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43CDEF9-8D04-4B59-8EE8-B357A17F7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continue statement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50E365C-F480-4CDB-8807-E969F53D2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57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en-US" sz="2800"/>
              <a:t>When encountered inside a loop, the </a:t>
            </a:r>
            <a:r>
              <a:rPr lang="fr-FR" altLang="en-US" sz="2800" b="1"/>
              <a:t>continue</a:t>
            </a:r>
            <a:r>
              <a:rPr lang="fr-FR" altLang="en-US" sz="2800"/>
              <a:t> statement JUMPS BACK at the TOP of the loop</a:t>
            </a:r>
          </a:p>
          <a:p>
            <a:pPr eaLnBrk="1" hangingPunct="1">
              <a:lnSpc>
                <a:spcPct val="90000"/>
              </a:lnSpc>
            </a:pPr>
            <a:r>
              <a:rPr lang="fr-FR" altLang="en-US" sz="2800"/>
              <a:t>Outside loop, </a:t>
            </a:r>
            <a:r>
              <a:rPr lang="fr-FR" altLang="en-US" sz="2800" b="1"/>
              <a:t>continue</a:t>
            </a:r>
            <a:r>
              <a:rPr lang="fr-FR" altLang="en-US" sz="2800"/>
              <a:t> statement causes ERROR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6CDE0B3E-D85A-4F0C-B5E9-C3BE66EDD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573463"/>
            <a:ext cx="8229600" cy="2665412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x=1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while x&lt;6:</a:t>
            </a:r>
            <a:br>
              <a:rPr lang="fr-FR" altLang="en-US" sz="2400"/>
            </a:br>
            <a:r>
              <a:rPr lang="fr-FR" altLang="en-US" sz="2400"/>
              <a:t>print(x)</a:t>
            </a:r>
            <a:br>
              <a:rPr lang="fr-FR" altLang="en-US" sz="2400"/>
            </a:br>
            <a:r>
              <a:rPr lang="fr-FR" altLang="en-US" sz="2400"/>
              <a:t>x+=1 </a:t>
            </a:r>
            <a:br>
              <a:rPr lang="fr-FR" altLang="en-US" sz="2400"/>
            </a:br>
            <a:r>
              <a:rPr lang="fr-FR" altLang="en-US" sz="2400"/>
              <a:t>if x==2 or x==4:</a:t>
            </a:r>
            <a:br>
              <a:rPr lang="fr-FR" altLang="en-US" sz="2400"/>
            </a:br>
            <a:r>
              <a:rPr lang="fr-FR" altLang="en-US" sz="2400"/>
              <a:t>   print(‘skipped’)</a:t>
            </a:r>
            <a:br>
              <a:rPr lang="fr-FR" altLang="en-US" sz="2400"/>
            </a:br>
            <a:r>
              <a:rPr lang="fr-FR" altLang="en-US" sz="2400"/>
              <a:t>   continue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print(‘--Outside Loop--’)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28253187-02A6-4726-835D-C72122307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716338"/>
            <a:ext cx="1962150" cy="20145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skipped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skipped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--Outside Loop--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0B306370-E088-430F-87EB-F35A02229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573463"/>
            <a:ext cx="8229600" cy="2665412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x=1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while x&lt;6:</a:t>
            </a:r>
            <a:br>
              <a:rPr lang="fr-FR" altLang="en-US" sz="2400"/>
            </a:br>
            <a:r>
              <a:rPr lang="fr-FR" altLang="en-US" sz="2400"/>
              <a:t>print(x)</a:t>
            </a:r>
            <a:br>
              <a:rPr lang="fr-FR" altLang="en-US" sz="2400"/>
            </a:br>
            <a:r>
              <a:rPr lang="fr-FR" altLang="en-US" sz="2400"/>
              <a:t>x+=1 </a:t>
            </a:r>
            <a:br>
              <a:rPr lang="fr-FR" altLang="en-US" sz="2400"/>
            </a:br>
            <a:r>
              <a:rPr lang="fr-FR" altLang="en-US" sz="2400"/>
              <a:t>if x==2 or x==4:</a:t>
            </a:r>
            <a:br>
              <a:rPr lang="fr-FR" altLang="en-US" sz="2400"/>
            </a:br>
            <a:r>
              <a:rPr lang="fr-FR" altLang="en-US" sz="2400"/>
              <a:t>   print(‘skipped’)</a:t>
            </a:r>
            <a:br>
              <a:rPr lang="fr-FR" altLang="en-US" sz="2400"/>
            </a:br>
            <a:r>
              <a:rPr lang="fr-FR" altLang="en-US" sz="2400"/>
              <a:t>   continue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print(‘--Outside Loop--’)</a:t>
            </a: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0B8D3111-28C7-4BBC-A21D-22E8D4A0F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716338"/>
            <a:ext cx="1962150" cy="20145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skipped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skipped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--Outside Loop--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nimBg="1"/>
      <p:bldP spid="3789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DD9C350-D260-4438-8256-9FC1AE0D9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dirty="0" err="1"/>
              <a:t>Lists</a:t>
            </a:r>
            <a:endParaRPr lang="fr-FR" altLang="en-US" dirty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97BD04C-A25A-4B66-BEE8-03878B937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en-US" dirty="0"/>
              <a:t>A </a:t>
            </a:r>
            <a:r>
              <a:rPr lang="fr-FR" altLang="en-US" dirty="0" err="1"/>
              <a:t>list</a:t>
            </a:r>
            <a:r>
              <a:rPr lang="fr-FR" altLang="en-US" dirty="0"/>
              <a:t> </a:t>
            </a:r>
            <a:r>
              <a:rPr lang="fr-FR" altLang="en-US" dirty="0" err="1"/>
              <a:t>is</a:t>
            </a:r>
            <a:r>
              <a:rPr lang="fr-FR" altLang="en-US" dirty="0"/>
              <a:t> an </a:t>
            </a:r>
            <a:r>
              <a:rPr lang="fr-FR" altLang="en-US" b="1" dirty="0" err="1"/>
              <a:t>object</a:t>
            </a:r>
            <a:r>
              <a:rPr lang="fr-FR" altLang="en-US" dirty="0"/>
              <a:t> </a:t>
            </a:r>
            <a:r>
              <a:rPr lang="fr-FR" altLang="en-US" dirty="0" err="1"/>
              <a:t>that</a:t>
            </a:r>
            <a:r>
              <a:rPr lang="fr-FR" altLang="en-US" dirty="0"/>
              <a:t> stores an </a:t>
            </a:r>
            <a:r>
              <a:rPr lang="fr-FR" altLang="en-US" b="1" dirty="0" err="1"/>
              <a:t>indexed</a:t>
            </a:r>
            <a:r>
              <a:rPr lang="fr-FR" altLang="en-US" dirty="0"/>
              <a:t> </a:t>
            </a:r>
            <a:r>
              <a:rPr lang="fr-FR" altLang="en-US" dirty="0" err="1"/>
              <a:t>list</a:t>
            </a:r>
            <a:r>
              <a:rPr lang="fr-FR" altLang="en-US" dirty="0"/>
              <a:t> of items</a:t>
            </a:r>
          </a:p>
          <a:p>
            <a:pPr eaLnBrk="1" hangingPunct="1"/>
            <a:r>
              <a:rPr lang="fr-FR" altLang="en-US" dirty="0"/>
              <a:t>A </a:t>
            </a:r>
            <a:r>
              <a:rPr lang="fr-FR" altLang="en-US" dirty="0" err="1"/>
              <a:t>list</a:t>
            </a:r>
            <a:r>
              <a:rPr lang="fr-FR" altLang="en-US" dirty="0"/>
              <a:t> </a:t>
            </a:r>
            <a:r>
              <a:rPr lang="fr-FR" altLang="en-US" dirty="0" err="1"/>
              <a:t>is</a:t>
            </a:r>
            <a:r>
              <a:rPr lang="fr-FR" altLang="en-US" dirty="0"/>
              <a:t> </a:t>
            </a:r>
            <a:r>
              <a:rPr lang="fr-FR" altLang="en-US" dirty="0" err="1"/>
              <a:t>created</a:t>
            </a:r>
            <a:r>
              <a:rPr lang="fr-FR" altLang="en-US" dirty="0"/>
              <a:t> by </a:t>
            </a:r>
            <a:r>
              <a:rPr lang="fr-FR" altLang="en-US" dirty="0" err="1"/>
              <a:t>using</a:t>
            </a:r>
            <a:r>
              <a:rPr lang="fr-FR" altLang="en-US" dirty="0"/>
              <a:t> </a:t>
            </a:r>
            <a:r>
              <a:rPr lang="fr-FR" altLang="en-US" b="1" dirty="0"/>
              <a:t>square </a:t>
            </a:r>
            <a:r>
              <a:rPr lang="fr-FR" altLang="en-US" b="1" dirty="0" err="1"/>
              <a:t>brackets</a:t>
            </a:r>
            <a:r>
              <a:rPr lang="fr-FR" altLang="en-US" dirty="0"/>
              <a:t> and items </a:t>
            </a:r>
            <a:r>
              <a:rPr lang="fr-FR" altLang="en-US" dirty="0" err="1"/>
              <a:t>separated</a:t>
            </a:r>
            <a:r>
              <a:rPr lang="fr-FR" altLang="en-US" dirty="0"/>
              <a:t> </a:t>
            </a:r>
            <a:r>
              <a:rPr lang="fr-FR" altLang="en-US" dirty="0" err="1"/>
              <a:t>with</a:t>
            </a:r>
            <a:r>
              <a:rPr lang="fr-FR" altLang="en-US" dirty="0"/>
              <a:t> </a:t>
            </a:r>
            <a:r>
              <a:rPr lang="fr-FR" altLang="en-US" b="1" dirty="0"/>
              <a:t>commas</a:t>
            </a:r>
          </a:p>
          <a:p>
            <a:pPr eaLnBrk="1" hangingPunct="1">
              <a:buFontTx/>
              <a:buNone/>
            </a:pPr>
            <a:r>
              <a:rPr lang="fr-FR" altLang="en-US" b="1" dirty="0"/>
              <a:t/>
            </a:r>
            <a:br>
              <a:rPr lang="fr-FR" altLang="en-US" b="1" dirty="0"/>
            </a:br>
            <a:r>
              <a:rPr lang="fr-FR" altLang="en-US" b="1" dirty="0" err="1"/>
              <a:t>students</a:t>
            </a:r>
            <a:r>
              <a:rPr lang="fr-FR" altLang="en-US" b="1" dirty="0"/>
              <a:t> = [‘</a:t>
            </a:r>
            <a:r>
              <a:rPr lang="fr-FR" altLang="en-US" b="1" dirty="0" err="1"/>
              <a:t>Baber</a:t>
            </a:r>
            <a:r>
              <a:rPr lang="fr-FR" altLang="en-US" b="1" dirty="0"/>
              <a:t>’, ‘Ali’, ‘</a:t>
            </a:r>
            <a:r>
              <a:rPr lang="fr-FR" altLang="en-US" b="1" dirty="0" err="1"/>
              <a:t>Niha</a:t>
            </a:r>
            <a:r>
              <a:rPr lang="fr-FR" altLang="en-US" b="1" dirty="0"/>
              <a:t>’]</a:t>
            </a:r>
          </a:p>
          <a:p>
            <a:pPr eaLnBrk="1" hangingPunct="1"/>
            <a:r>
              <a:rPr lang="fr-FR" altLang="en-US" dirty="0"/>
              <a:t>The index of first item in </a:t>
            </a:r>
            <a:r>
              <a:rPr lang="fr-FR" altLang="en-US" dirty="0" err="1"/>
              <a:t>list</a:t>
            </a:r>
            <a:r>
              <a:rPr lang="fr-FR" altLang="en-US" dirty="0"/>
              <a:t> </a:t>
            </a:r>
            <a:r>
              <a:rPr lang="fr-FR" altLang="en-US" dirty="0" err="1"/>
              <a:t>is</a:t>
            </a:r>
            <a:r>
              <a:rPr lang="fr-FR" altLang="en-US" dirty="0"/>
              <a:t> </a:t>
            </a:r>
            <a:r>
              <a:rPr lang="fr-FR" altLang="en-US" b="1" dirty="0"/>
              <a:t>0 </a:t>
            </a:r>
          </a:p>
          <a:p>
            <a:pPr eaLnBrk="1" hangingPunct="1"/>
            <a:r>
              <a:rPr lang="fr-FR" altLang="en-US" b="1" dirty="0"/>
              <a:t>x = [ ]    </a:t>
            </a:r>
            <a:r>
              <a:rPr lang="fr-FR" altLang="en-US" dirty="0">
                <a:sym typeface="Wingdings" panose="05000000000000000000" pitchFamily="2" charset="2"/>
              </a:rPr>
              <a:t> </a:t>
            </a:r>
            <a:r>
              <a:rPr lang="fr-FR" altLang="en-US" dirty="0" err="1">
                <a:sym typeface="Wingdings" panose="05000000000000000000" pitchFamily="2" charset="2"/>
              </a:rPr>
              <a:t>creates</a:t>
            </a:r>
            <a:r>
              <a:rPr lang="fr-FR" altLang="en-US" dirty="0">
                <a:sym typeface="Wingdings" panose="05000000000000000000" pitchFamily="2" charset="2"/>
              </a:rPr>
              <a:t> an </a:t>
            </a:r>
            <a:r>
              <a:rPr lang="fr-FR" altLang="en-US" dirty="0" err="1">
                <a:sym typeface="Wingdings" panose="05000000000000000000" pitchFamily="2" charset="2"/>
              </a:rPr>
              <a:t>empty</a:t>
            </a:r>
            <a:r>
              <a:rPr lang="fr-FR" altLang="en-US" dirty="0">
                <a:sym typeface="Wingdings" panose="05000000000000000000" pitchFamily="2" charset="2"/>
              </a:rPr>
              <a:t> </a:t>
            </a:r>
            <a:r>
              <a:rPr lang="fr-FR" altLang="en-US" dirty="0" err="1">
                <a:sym typeface="Wingdings" panose="05000000000000000000" pitchFamily="2" charset="2"/>
              </a:rPr>
              <a:t>list</a:t>
            </a:r>
            <a:r>
              <a:rPr lang="fr-FR" altLang="en-US" dirty="0"/>
              <a:t> </a:t>
            </a:r>
            <a:r>
              <a:rPr lang="fr-FR" altLang="en-US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E3955BE-262C-4996-833D-A58C414E1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Lists (cont)</a:t>
            </a: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BAFE30BE-D17E-4E11-A0D4-CD1EA9D31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771650"/>
            <a:ext cx="8229600" cy="165735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 dirty="0" err="1"/>
              <a:t>students</a:t>
            </a:r>
            <a:r>
              <a:rPr lang="fr-FR" altLang="en-US" sz="2400" dirty="0"/>
              <a:t> = [‘</a:t>
            </a:r>
            <a:r>
              <a:rPr lang="fr-FR" altLang="en-US" sz="2400" dirty="0" err="1"/>
              <a:t>Baber</a:t>
            </a:r>
            <a:r>
              <a:rPr lang="fr-FR" altLang="en-US" sz="2400" dirty="0"/>
              <a:t>’, ‘Ali’, ‘</a:t>
            </a:r>
            <a:r>
              <a:rPr lang="fr-FR" altLang="en-US" sz="2400" dirty="0" err="1"/>
              <a:t>Niha</a:t>
            </a:r>
            <a:r>
              <a:rPr lang="fr-FR" altLang="en-US" sz="2400" dirty="0"/>
              <a:t>’]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 dirty="0" err="1"/>
              <a:t>print</a:t>
            </a:r>
            <a:r>
              <a:rPr lang="fr-FR" altLang="en-US" sz="2400" dirty="0"/>
              <a:t>(</a:t>
            </a:r>
            <a:r>
              <a:rPr lang="fr-FR" altLang="en-US" sz="2400" dirty="0" err="1"/>
              <a:t>students</a:t>
            </a:r>
            <a:r>
              <a:rPr lang="fr-FR" altLang="en-US" sz="2400" dirty="0"/>
              <a:t>[0])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 dirty="0" err="1"/>
              <a:t>print</a:t>
            </a:r>
            <a:r>
              <a:rPr lang="fr-FR" altLang="en-US" sz="2400" dirty="0"/>
              <a:t>(</a:t>
            </a:r>
            <a:r>
              <a:rPr lang="fr-FR" altLang="en-US" sz="2400" dirty="0" err="1"/>
              <a:t>students</a:t>
            </a:r>
            <a:r>
              <a:rPr lang="fr-FR" altLang="en-US" sz="2400" dirty="0"/>
              <a:t>[1])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 dirty="0" err="1"/>
              <a:t>print</a:t>
            </a:r>
            <a:r>
              <a:rPr lang="fr-FR" altLang="en-US" sz="2400" dirty="0"/>
              <a:t>(</a:t>
            </a:r>
            <a:r>
              <a:rPr lang="fr-FR" altLang="en-US" sz="2400" dirty="0" err="1"/>
              <a:t>students</a:t>
            </a:r>
            <a:r>
              <a:rPr lang="fr-FR" altLang="en-US" sz="2400" dirty="0"/>
              <a:t>[2])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9898105A-10DC-499B-8CE7-4D95AB44A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644900"/>
            <a:ext cx="1962150" cy="11906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Baber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Ali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Niha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3A75AF3-F333-4E47-ADB8-5BE1FA5CF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Lists (cont)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0CB9F71-AD3A-4DD9-B1FF-CD896C316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84338"/>
          </a:xfrm>
        </p:spPr>
        <p:txBody>
          <a:bodyPr/>
          <a:lstStyle/>
          <a:p>
            <a:pPr eaLnBrk="1" hangingPunct="1"/>
            <a:r>
              <a:rPr lang="fr-FR" altLang="en-US" dirty="0"/>
              <a:t> A </a:t>
            </a:r>
            <a:r>
              <a:rPr lang="fr-FR" altLang="en-US" dirty="0" err="1"/>
              <a:t>list</a:t>
            </a:r>
            <a:r>
              <a:rPr lang="fr-FR" altLang="en-US" dirty="0"/>
              <a:t> can </a:t>
            </a:r>
            <a:r>
              <a:rPr lang="fr-FR" altLang="en-US" dirty="0" err="1"/>
              <a:t>contain</a:t>
            </a:r>
            <a:r>
              <a:rPr lang="fr-FR" altLang="en-US" dirty="0"/>
              <a:t> items of </a:t>
            </a:r>
            <a:r>
              <a:rPr lang="fr-FR" altLang="en-US" dirty="0" err="1"/>
              <a:t>different</a:t>
            </a:r>
            <a:r>
              <a:rPr lang="fr-FR" altLang="en-US" dirty="0"/>
              <a:t> data types </a:t>
            </a:r>
            <a:br>
              <a:rPr lang="fr-FR" altLang="en-US" dirty="0"/>
            </a:br>
            <a:r>
              <a:rPr lang="fr-FR" altLang="en-US" dirty="0"/>
              <a:t>x= [‘hi’,2,5.0, False, [3,4,5] ]</a:t>
            </a:r>
          </a:p>
        </p:txBody>
      </p:sp>
      <p:sp>
        <p:nvSpPr>
          <p:cNvPr id="40964" name="AutoShape 4">
            <a:extLst>
              <a:ext uri="{FF2B5EF4-FFF2-40B4-BE49-F238E27FC236}">
                <a16:creationId xmlns:a16="http://schemas.microsoft.com/office/drawing/2014/main" id="{B70687F0-878A-455B-8F51-FA7810155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500438"/>
            <a:ext cx="2879725" cy="1152525"/>
          </a:xfrm>
          <a:prstGeom prst="wedgeRoundRectCallout">
            <a:avLst>
              <a:gd name="adj1" fmla="val -51046"/>
              <a:gd name="adj2" fmla="val -78648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A List </a:t>
            </a:r>
            <a:r>
              <a:rPr lang="fr-FR" altLang="en-US" sz="1800" b="1"/>
              <a:t>nested</a:t>
            </a:r>
            <a:r>
              <a:rPr lang="fr-FR" altLang="en-US" sz="1800"/>
              <a:t> within another list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X[4][1] == ??? 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C51D635B-6C6A-4801-8D64-24B43A6CD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24400"/>
            <a:ext cx="8229600" cy="168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/>
              <a:t> A list in list acts like a 2D array.</a:t>
            </a:r>
            <a:br>
              <a:rPr lang="fr-FR" altLang="en-US"/>
            </a:br>
            <a:r>
              <a:rPr lang="fr-FR" altLang="en-US"/>
              <a:t>NOTE: Python does not have 2D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B5845AE-4348-49B5-AF66-C4EB26E6E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Lists (cont)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8791CB6-54F9-4074-8436-A9E04257C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en-US" dirty="0"/>
              <a:t>Strings </a:t>
            </a:r>
            <a:r>
              <a:rPr lang="fr-FR" altLang="en-US" dirty="0" err="1"/>
              <a:t>act</a:t>
            </a:r>
            <a:r>
              <a:rPr lang="fr-FR" altLang="en-US" dirty="0"/>
              <a:t> as </a:t>
            </a:r>
            <a:r>
              <a:rPr lang="fr-FR" altLang="en-US" dirty="0" err="1"/>
              <a:t>lists</a:t>
            </a:r>
            <a:r>
              <a:rPr lang="fr-FR" altLang="en-US" dirty="0"/>
              <a:t> of </a:t>
            </a:r>
            <a:r>
              <a:rPr lang="fr-FR" altLang="en-US" dirty="0" err="1"/>
              <a:t>characters</a:t>
            </a:r>
            <a:r>
              <a:rPr lang="fr-FR" altLang="en-US" dirty="0"/>
              <a:t/>
            </a:r>
            <a:br>
              <a:rPr lang="fr-FR" altLang="en-US" dirty="0"/>
            </a:br>
            <a:r>
              <a:rPr lang="fr-FR" altLang="en-US" dirty="0"/>
              <a:t>s = ‘Hi how are </a:t>
            </a:r>
            <a:r>
              <a:rPr lang="fr-FR" altLang="en-US" dirty="0" err="1"/>
              <a:t>you</a:t>
            </a:r>
            <a:r>
              <a:rPr lang="fr-FR" altLang="en-US" dirty="0"/>
              <a:t>?’</a:t>
            </a:r>
            <a:br>
              <a:rPr lang="fr-FR" altLang="en-US" dirty="0"/>
            </a:br>
            <a:r>
              <a:rPr lang="fr-FR" altLang="en-US" dirty="0" err="1"/>
              <a:t>print</a:t>
            </a:r>
            <a:r>
              <a:rPr lang="fr-FR" altLang="en-US" dirty="0"/>
              <a:t>(s[1])</a:t>
            </a:r>
          </a:p>
          <a:p>
            <a:pPr eaLnBrk="1" hangingPunct="1"/>
            <a:r>
              <a:rPr lang="fr-FR" altLang="en-US" dirty="0" err="1"/>
              <a:t>IndexError</a:t>
            </a:r>
            <a:endParaRPr lang="fr-FR" altLang="en-US" dirty="0"/>
          </a:p>
          <a:p>
            <a:pPr lvl="1" eaLnBrk="1" hangingPunct="1"/>
            <a:r>
              <a:rPr lang="fr-FR" altLang="en-US" dirty="0" err="1"/>
              <a:t>Occurs</a:t>
            </a:r>
            <a:r>
              <a:rPr lang="fr-FR" altLang="en-US" dirty="0"/>
              <a:t> </a:t>
            </a:r>
            <a:r>
              <a:rPr lang="fr-FR" altLang="en-US" dirty="0" err="1"/>
              <a:t>when</a:t>
            </a:r>
            <a:r>
              <a:rPr lang="fr-FR" altLang="en-US" dirty="0"/>
              <a:t> </a:t>
            </a:r>
            <a:r>
              <a:rPr lang="fr-FR" altLang="en-US" dirty="0" err="1"/>
              <a:t>you</a:t>
            </a:r>
            <a:r>
              <a:rPr lang="fr-FR" altLang="en-US" dirty="0"/>
              <a:t> </a:t>
            </a:r>
            <a:r>
              <a:rPr lang="fr-FR" altLang="en-US" dirty="0" err="1"/>
              <a:t>try</a:t>
            </a:r>
            <a:r>
              <a:rPr lang="fr-FR" altLang="en-US" dirty="0"/>
              <a:t> to </a:t>
            </a:r>
            <a:r>
              <a:rPr lang="fr-FR" altLang="en-US" dirty="0" err="1"/>
              <a:t>access</a:t>
            </a:r>
            <a:r>
              <a:rPr lang="fr-FR" altLang="en-US" dirty="0"/>
              <a:t> an index not in the </a:t>
            </a:r>
            <a:r>
              <a:rPr lang="fr-FR" altLang="en-US" dirty="0" err="1"/>
              <a:t>list</a:t>
            </a:r>
            <a:endParaRPr lang="fr-F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DAE4BE3-743B-48DA-AFAF-26540FC81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List Operations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8C5F62A-0281-460B-8C76-F6549A52E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en-US" dirty="0"/>
              <a:t>Assignement of an </a:t>
            </a:r>
            <a:r>
              <a:rPr lang="fr-FR" altLang="en-US" dirty="0" err="1"/>
              <a:t>element</a:t>
            </a:r>
            <a:endParaRPr lang="fr-FR" altLang="en-US" dirty="0"/>
          </a:p>
          <a:p>
            <a:pPr eaLnBrk="1" hangingPunct="1">
              <a:buFontTx/>
              <a:buNone/>
            </a:pPr>
            <a:r>
              <a:rPr lang="fr-FR" altLang="en-US" dirty="0"/>
              <a:t>&gt;&gt;&gt; f =[3,2,1]</a:t>
            </a:r>
          </a:p>
          <a:p>
            <a:pPr eaLnBrk="1" hangingPunct="1">
              <a:buFontTx/>
              <a:buNone/>
            </a:pPr>
            <a:r>
              <a:rPr lang="fr-FR" altLang="en-US" dirty="0"/>
              <a:t>&gt;&gt;&gt; f[0]  = 5</a:t>
            </a:r>
          </a:p>
          <a:p>
            <a:pPr eaLnBrk="1" hangingPunct="1">
              <a:buFontTx/>
              <a:buNone/>
            </a:pPr>
            <a:r>
              <a:rPr lang="fr-FR" altLang="en-US" dirty="0"/>
              <a:t>&gt;&gt;&gt; </a:t>
            </a:r>
            <a:r>
              <a:rPr lang="fr-FR" altLang="en-US" dirty="0" err="1"/>
              <a:t>print</a:t>
            </a:r>
            <a:r>
              <a:rPr lang="fr-FR" altLang="en-US" dirty="0"/>
              <a:t>(f)</a:t>
            </a:r>
          </a:p>
          <a:p>
            <a:pPr eaLnBrk="1" hangingPunct="1">
              <a:buFontTx/>
              <a:buNone/>
            </a:pPr>
            <a:r>
              <a:rPr lang="fr-FR" altLang="en-US" b="1" dirty="0"/>
              <a:t>[5,2,1]</a:t>
            </a:r>
          </a:p>
          <a:p>
            <a:pPr eaLnBrk="1" hangingPunct="1"/>
            <a:r>
              <a:rPr lang="fr-FR" altLang="en-US" dirty="0" err="1"/>
              <a:t>Two</a:t>
            </a:r>
            <a:r>
              <a:rPr lang="fr-FR" altLang="en-US" dirty="0"/>
              <a:t> </a:t>
            </a:r>
            <a:r>
              <a:rPr lang="fr-FR" altLang="en-US" dirty="0" err="1"/>
              <a:t>lists</a:t>
            </a:r>
            <a:r>
              <a:rPr lang="fr-FR" altLang="en-US" dirty="0"/>
              <a:t> can </a:t>
            </a:r>
            <a:r>
              <a:rPr lang="fr-FR" altLang="en-US" dirty="0" err="1"/>
              <a:t>be</a:t>
            </a:r>
            <a:r>
              <a:rPr lang="fr-FR" altLang="en-US" dirty="0"/>
              <a:t> </a:t>
            </a:r>
            <a:r>
              <a:rPr lang="fr-FR" altLang="en-US" dirty="0" err="1"/>
              <a:t>combined</a:t>
            </a:r>
            <a:r>
              <a:rPr lang="fr-FR" altLang="en-US" dirty="0"/>
              <a:t> by </a:t>
            </a:r>
            <a:r>
              <a:rPr lang="fr-FR" altLang="en-US" dirty="0" err="1"/>
              <a:t>using</a:t>
            </a:r>
            <a:r>
              <a:rPr lang="fr-FR" altLang="en-US" dirty="0"/>
              <a:t> + </a:t>
            </a:r>
            <a:r>
              <a:rPr lang="fr-FR" altLang="en-US" dirty="0" err="1"/>
              <a:t>operator</a:t>
            </a:r>
            <a:r>
              <a:rPr lang="fr-FR" altLang="en-US" dirty="0"/>
              <a:t/>
            </a:r>
            <a:br>
              <a:rPr lang="fr-FR" altLang="en-US" dirty="0"/>
            </a:br>
            <a:r>
              <a:rPr lang="fr-FR" altLang="en-US" dirty="0"/>
              <a:t>[1,2,3] + [‘a’, ‘b’, ‘c’] == [1,2,3,‘a’, ‘b’, ‘c’]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6A9DC8B-9CC2-4E5F-9866-58B21947F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List Operations (cont)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D2225B8-BA27-4735-8A38-E629A6A6C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If we multiply a list by a number, it creates a new list as follows:</a:t>
            </a:r>
            <a:br>
              <a:rPr lang="fr-FR" altLang="en-US"/>
            </a:br>
            <a:r>
              <a:rPr lang="fr-FR" altLang="en-US"/>
              <a:t>&gt;&gt;&gt; x = [1,2]</a:t>
            </a:r>
            <a:br>
              <a:rPr lang="fr-FR" altLang="en-US"/>
            </a:br>
            <a:r>
              <a:rPr lang="fr-FR" altLang="en-US"/>
              <a:t>&gt;&gt;&gt; y = x*5</a:t>
            </a:r>
            <a:br>
              <a:rPr lang="fr-FR" altLang="en-US"/>
            </a:br>
            <a:r>
              <a:rPr lang="fr-FR" altLang="en-US"/>
              <a:t>&gt;&gt;&gt; print(y)</a:t>
            </a:r>
            <a:br>
              <a:rPr lang="fr-FR" altLang="en-US"/>
            </a:br>
            <a:r>
              <a:rPr lang="fr-FR" altLang="en-US" b="1"/>
              <a:t>[1,2, 1,2, 1,2, 1,2, 1,2,]</a:t>
            </a:r>
            <a:r>
              <a:rPr lang="fr-FR" altLang="en-US"/>
              <a:t/>
            </a:r>
            <a:br>
              <a:rPr lang="fr-FR" altLang="en-US"/>
            </a:br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6BF6984-F63E-4DD1-8FEA-6738BDE0C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List Operations (cont)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C756FD1-D563-4A25-B110-DDEA701D5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33625"/>
          </a:xfrm>
        </p:spPr>
        <p:txBody>
          <a:bodyPr/>
          <a:lstStyle/>
          <a:p>
            <a:pPr eaLnBrk="1" hangingPunct="1"/>
            <a:r>
              <a:rPr lang="fr-FR" altLang="en-US"/>
              <a:t>To check if an item is in the list use </a:t>
            </a:r>
            <a:r>
              <a:rPr lang="fr-FR" altLang="en-US" b="1"/>
              <a:t>in</a:t>
            </a:r>
            <a:r>
              <a:rPr lang="fr-FR" altLang="en-US"/>
              <a:t> operator</a:t>
            </a:r>
          </a:p>
          <a:p>
            <a:pPr eaLnBrk="1" hangingPunct="1"/>
            <a:r>
              <a:rPr lang="fr-FR" altLang="en-US" b="1"/>
              <a:t>in</a:t>
            </a:r>
            <a:r>
              <a:rPr lang="fr-FR" altLang="en-US"/>
              <a:t> operator returns </a:t>
            </a:r>
            <a:r>
              <a:rPr lang="fr-FR" altLang="en-US" b="1"/>
              <a:t>True</a:t>
            </a:r>
            <a:r>
              <a:rPr lang="fr-FR" altLang="en-US"/>
              <a:t>, if item appears one or more time in the list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5B562CC6-58C4-45F3-B19D-221286569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76700"/>
            <a:ext cx="8229600" cy="165735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students = [‘Baber’, ‘Ali’, ‘Niha’]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print(‘Ali’ </a:t>
            </a:r>
            <a:r>
              <a:rPr lang="fr-FR" altLang="en-US" sz="2400" b="1"/>
              <a:t>in</a:t>
            </a:r>
            <a:r>
              <a:rPr lang="fr-FR" altLang="en-US" sz="2400"/>
              <a:t> students)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print(‘Niha’ </a:t>
            </a:r>
            <a:r>
              <a:rPr lang="fr-FR" altLang="en-US" sz="2400" b="1"/>
              <a:t>in</a:t>
            </a:r>
            <a:r>
              <a:rPr lang="fr-FR" altLang="en-US" sz="2400"/>
              <a:t> students)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print(‘Amjad’ </a:t>
            </a:r>
            <a:r>
              <a:rPr lang="fr-FR" altLang="en-US" sz="2400" b="1"/>
              <a:t>in</a:t>
            </a:r>
            <a:r>
              <a:rPr lang="fr-FR" altLang="en-US" sz="2400"/>
              <a:t> students)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17E92AA5-8A0C-4BB8-9362-7B19CC7B8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508500"/>
            <a:ext cx="1962150" cy="11906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False</a:t>
            </a: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8F6F4043-33D1-47F8-BC67-2983A011E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508500"/>
            <a:ext cx="1962150" cy="11906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False</a:t>
            </a:r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1F1D78D3-741F-4EF3-8D31-82C1743E1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76700"/>
            <a:ext cx="8229600" cy="165735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 dirty="0" err="1"/>
              <a:t>students</a:t>
            </a:r>
            <a:r>
              <a:rPr lang="fr-FR" altLang="en-US" sz="2400" dirty="0"/>
              <a:t> = [‘</a:t>
            </a:r>
            <a:r>
              <a:rPr lang="fr-FR" altLang="en-US" sz="2400" dirty="0" err="1"/>
              <a:t>Baber</a:t>
            </a:r>
            <a:r>
              <a:rPr lang="fr-FR" altLang="en-US" sz="2400" dirty="0"/>
              <a:t>’, ‘Ali’, ‘</a:t>
            </a:r>
            <a:r>
              <a:rPr lang="fr-FR" altLang="en-US" sz="2400" dirty="0" err="1"/>
              <a:t>Niha</a:t>
            </a:r>
            <a:r>
              <a:rPr lang="fr-FR" altLang="en-US" sz="2400" dirty="0"/>
              <a:t>’]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 dirty="0" err="1"/>
              <a:t>print</a:t>
            </a:r>
            <a:r>
              <a:rPr lang="fr-FR" altLang="en-US" sz="2400" dirty="0"/>
              <a:t>(‘Ali’ </a:t>
            </a:r>
            <a:r>
              <a:rPr lang="fr-FR" altLang="en-US" sz="2400" b="1" dirty="0"/>
              <a:t>in</a:t>
            </a:r>
            <a:r>
              <a:rPr lang="fr-FR" altLang="en-US" sz="2400" dirty="0"/>
              <a:t> </a:t>
            </a:r>
            <a:r>
              <a:rPr lang="fr-FR" altLang="en-US" sz="2400" dirty="0" err="1"/>
              <a:t>students</a:t>
            </a:r>
            <a:r>
              <a:rPr lang="fr-FR" altLang="en-US" sz="2400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 dirty="0" err="1"/>
              <a:t>print</a:t>
            </a:r>
            <a:r>
              <a:rPr lang="fr-FR" altLang="en-US" sz="2400" dirty="0"/>
              <a:t>(‘</a:t>
            </a:r>
            <a:r>
              <a:rPr lang="fr-FR" altLang="en-US" sz="2400" dirty="0" err="1"/>
              <a:t>Niha</a:t>
            </a:r>
            <a:r>
              <a:rPr lang="fr-FR" altLang="en-US" sz="2400" dirty="0"/>
              <a:t>’ </a:t>
            </a:r>
            <a:r>
              <a:rPr lang="fr-FR" altLang="en-US" sz="2400" b="1" dirty="0"/>
              <a:t>in</a:t>
            </a:r>
            <a:r>
              <a:rPr lang="fr-FR" altLang="en-US" sz="2400" dirty="0"/>
              <a:t> </a:t>
            </a:r>
            <a:r>
              <a:rPr lang="fr-FR" altLang="en-US" sz="2400" dirty="0" err="1"/>
              <a:t>students</a:t>
            </a:r>
            <a:r>
              <a:rPr lang="fr-FR" altLang="en-US" sz="2400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 dirty="0" err="1"/>
              <a:t>print</a:t>
            </a:r>
            <a:r>
              <a:rPr lang="fr-FR" altLang="en-US" sz="2400" dirty="0"/>
              <a:t>(‘</a:t>
            </a:r>
            <a:r>
              <a:rPr lang="fr-FR" altLang="en-US" sz="2400" dirty="0" err="1"/>
              <a:t>Amjad</a:t>
            </a:r>
            <a:r>
              <a:rPr lang="fr-FR" altLang="en-US" sz="2400" dirty="0"/>
              <a:t>’ </a:t>
            </a:r>
            <a:r>
              <a:rPr lang="fr-FR" altLang="en-US" sz="2400" b="1" dirty="0"/>
              <a:t>in</a:t>
            </a:r>
            <a:r>
              <a:rPr lang="fr-FR" altLang="en-US" sz="2400" dirty="0"/>
              <a:t> </a:t>
            </a:r>
            <a:r>
              <a:rPr lang="fr-FR" altLang="en-US" sz="2400" dirty="0" err="1"/>
              <a:t>students</a:t>
            </a:r>
            <a:r>
              <a:rPr lang="fr-FR" altLang="en-US" sz="2400" dirty="0"/>
              <a:t>)</a:t>
            </a:r>
          </a:p>
        </p:txBody>
      </p:sp>
      <p:sp>
        <p:nvSpPr>
          <p:cNvPr id="45064" name="Text Box 8">
            <a:extLst>
              <a:ext uri="{FF2B5EF4-FFF2-40B4-BE49-F238E27FC236}">
                <a16:creationId xmlns:a16="http://schemas.microsoft.com/office/drawing/2014/main" id="{061CD262-ADF1-41FA-AEA9-0178CEBFB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508500"/>
            <a:ext cx="1962150" cy="11906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/>
      <p:bldP spid="45062" grpId="0" animBg="1"/>
      <p:bldP spid="4506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A079951-151D-4D59-ADE8-710E719CE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List Operations (cont)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0873142-8F26-42A4-9893-C80171ACB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84338"/>
          </a:xfrm>
        </p:spPr>
        <p:txBody>
          <a:bodyPr/>
          <a:lstStyle/>
          <a:p>
            <a:pPr eaLnBrk="1" hangingPunct="1"/>
            <a:r>
              <a:rPr lang="fr-FR" altLang="en-US"/>
              <a:t>Similarly, </a:t>
            </a:r>
            <a:r>
              <a:rPr lang="fr-FR" altLang="en-US" b="1"/>
              <a:t>in</a:t>
            </a:r>
            <a:r>
              <a:rPr lang="fr-FR" altLang="en-US"/>
              <a:t> operator can be used to check whether or not a substring is part of another string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408E372B-0DC3-4219-9575-F14F29295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76700"/>
            <a:ext cx="8229600" cy="165735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 dirty="0"/>
              <a:t>msg = ‘</a:t>
            </a:r>
            <a:r>
              <a:rPr lang="fr-FR" altLang="en-US" sz="2400" dirty="0" err="1"/>
              <a:t>Pay</a:t>
            </a:r>
            <a:r>
              <a:rPr lang="fr-FR" altLang="en-US" sz="2400" dirty="0"/>
              <a:t> attention and </a:t>
            </a:r>
            <a:r>
              <a:rPr lang="fr-FR" altLang="en-US" sz="2400" dirty="0" err="1"/>
              <a:t>try</a:t>
            </a:r>
            <a:r>
              <a:rPr lang="fr-FR" altLang="en-US" sz="2400" dirty="0"/>
              <a:t> to </a:t>
            </a:r>
            <a:r>
              <a:rPr lang="fr-FR" altLang="en-US" sz="2400" dirty="0" err="1"/>
              <a:t>understand</a:t>
            </a:r>
            <a:r>
              <a:rPr lang="fr-FR" altLang="en-US" sz="2400" dirty="0"/>
              <a:t> </a:t>
            </a:r>
            <a:r>
              <a:rPr lang="fr-FR" altLang="en-US" sz="2400" dirty="0" err="1"/>
              <a:t>whatever</a:t>
            </a:r>
            <a:r>
              <a:rPr lang="fr-FR" altLang="en-US" sz="2400" dirty="0"/>
              <a:t> I </a:t>
            </a:r>
            <a:r>
              <a:rPr lang="fr-FR" altLang="en-US" sz="2400" dirty="0" err="1"/>
              <a:t>say</a:t>
            </a:r>
            <a:r>
              <a:rPr lang="fr-FR" altLang="en-US" sz="2400" dirty="0"/>
              <a:t>, It </a:t>
            </a:r>
            <a:r>
              <a:rPr lang="fr-FR" altLang="en-US" sz="2400" dirty="0" err="1"/>
              <a:t>is</a:t>
            </a:r>
            <a:r>
              <a:rPr lang="fr-FR" altLang="en-US" sz="2400" dirty="0"/>
              <a:t> </a:t>
            </a:r>
            <a:r>
              <a:rPr lang="fr-FR" altLang="en-US" sz="2400" dirty="0" err="1"/>
              <a:t>really</a:t>
            </a:r>
            <a:r>
              <a:rPr lang="fr-FR" altLang="en-US" sz="2400" dirty="0"/>
              <a:t> </a:t>
            </a:r>
            <a:r>
              <a:rPr lang="fr-FR" altLang="en-US" sz="2400" dirty="0" err="1"/>
              <a:t>easy</a:t>
            </a:r>
            <a:r>
              <a:rPr lang="fr-FR" altLang="en-US" sz="2400" dirty="0"/>
              <a:t>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 dirty="0" err="1"/>
              <a:t>print</a:t>
            </a:r>
            <a:r>
              <a:rPr lang="fr-FR" altLang="en-US" sz="2400" dirty="0"/>
              <a:t>(‘</a:t>
            </a:r>
            <a:r>
              <a:rPr lang="fr-FR" altLang="en-US" sz="2400" dirty="0" err="1"/>
              <a:t>easy</a:t>
            </a:r>
            <a:r>
              <a:rPr lang="fr-FR" altLang="en-US" sz="2400" dirty="0"/>
              <a:t>’ </a:t>
            </a:r>
            <a:r>
              <a:rPr lang="fr-FR" altLang="en-US" sz="2400" b="1" dirty="0"/>
              <a:t>in</a:t>
            </a:r>
            <a:r>
              <a:rPr lang="fr-FR" altLang="en-US" sz="2400" dirty="0"/>
              <a:t> msg)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 dirty="0" err="1"/>
              <a:t>print</a:t>
            </a:r>
            <a:r>
              <a:rPr lang="fr-FR" altLang="en-US" sz="2400" dirty="0"/>
              <a:t>(‘</a:t>
            </a:r>
            <a:r>
              <a:rPr lang="fr-FR" altLang="en-US" sz="2400" dirty="0" err="1"/>
              <a:t>try</a:t>
            </a:r>
            <a:r>
              <a:rPr lang="fr-FR" altLang="en-US" sz="2400" dirty="0"/>
              <a:t>’ </a:t>
            </a:r>
            <a:r>
              <a:rPr lang="fr-FR" altLang="en-US" sz="2400" b="1" dirty="0"/>
              <a:t>in</a:t>
            </a:r>
            <a:r>
              <a:rPr lang="fr-FR" altLang="en-US" sz="2400" dirty="0"/>
              <a:t> msg)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 dirty="0" err="1"/>
              <a:t>print</a:t>
            </a:r>
            <a:r>
              <a:rPr lang="fr-FR" altLang="en-US" sz="2400" dirty="0"/>
              <a:t>(‘cool’ </a:t>
            </a:r>
            <a:r>
              <a:rPr lang="fr-FR" altLang="en-US" sz="2400" b="1" dirty="0"/>
              <a:t>in</a:t>
            </a:r>
            <a:r>
              <a:rPr lang="fr-FR" altLang="en-US" sz="2400" dirty="0"/>
              <a:t> msg)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F1E2ADB5-9C5C-4AC1-BAD8-6CE159298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508500"/>
            <a:ext cx="1962150" cy="11906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25D9C844-8E63-4B9D-9D05-9FFEDF01A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aphicFrame>
        <p:nvGraphicFramePr>
          <p:cNvPr id="5123" name="Object 4">
            <a:extLst>
              <a:ext uri="{FF2B5EF4-FFF2-40B4-BE49-F238E27FC236}">
                <a16:creationId xmlns:a16="http://schemas.microsoft.com/office/drawing/2014/main" id="{6326762C-B5D1-4D65-95E4-0BD2FD1BBDB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619250" y="333375"/>
          <a:ext cx="6035675" cy="577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Image bitmap" r:id="rId3" imgW="6380952" imgH="6106377" progId="Paint.Picture">
                  <p:embed/>
                </p:oleObj>
              </mc:Choice>
              <mc:Fallback>
                <p:oleObj name="Image bitmap" r:id="rId3" imgW="6380952" imgH="610637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33375"/>
                        <a:ext cx="6035675" cy="577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>
            <a:extLst>
              <a:ext uri="{FF2B5EF4-FFF2-40B4-BE49-F238E27FC236}">
                <a16:creationId xmlns:a16="http://schemas.microsoft.com/office/drawing/2014/main" id="{64F17D54-3C2B-47FF-B747-1388A82B5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1073150"/>
            <a:ext cx="4775666" cy="92333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dirty="0" err="1"/>
              <a:t>Allows</a:t>
            </a:r>
            <a:r>
              <a:rPr lang="fr-FR" altLang="en-US" sz="1800" dirty="0"/>
              <a:t> </a:t>
            </a:r>
            <a:r>
              <a:rPr lang="fr-FR" altLang="en-US" sz="1800" dirty="0" err="1"/>
              <a:t>you</a:t>
            </a:r>
            <a:r>
              <a:rPr lang="fr-FR" altLang="en-US" sz="1800" dirty="0"/>
              <a:t> to enter one line of code </a:t>
            </a:r>
            <a:r>
              <a:rPr lang="fr-FR" altLang="en-US" sz="1800" dirty="0" smtClean="0"/>
              <a:t>at </a:t>
            </a:r>
            <a:r>
              <a:rPr lang="fr-FR" altLang="en-US" sz="1800" dirty="0"/>
              <a:t>a time</a:t>
            </a:r>
            <a:br>
              <a:rPr lang="fr-FR" altLang="en-US" sz="1800" dirty="0"/>
            </a:br>
            <a:r>
              <a:rPr lang="fr-FR" altLang="en-US" sz="1800" dirty="0"/>
              <a:t>and displays </a:t>
            </a:r>
            <a:r>
              <a:rPr lang="fr-FR" altLang="en-US" sz="1800" dirty="0" err="1"/>
              <a:t>results</a:t>
            </a:r>
            <a:endParaRPr lang="fr-FR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dirty="0"/>
              <a:t>Read-</a:t>
            </a:r>
            <a:r>
              <a:rPr lang="fr-FR" altLang="en-US" sz="1800" dirty="0" err="1"/>
              <a:t>Evaluate</a:t>
            </a:r>
            <a:r>
              <a:rPr lang="fr-FR" altLang="en-US" sz="1800" dirty="0"/>
              <a:t>-</a:t>
            </a:r>
            <a:r>
              <a:rPr lang="fr-FR" altLang="en-US" sz="1800" dirty="0" err="1"/>
              <a:t>Print</a:t>
            </a:r>
            <a:r>
              <a:rPr lang="fr-FR" altLang="en-US" sz="1800" dirty="0"/>
              <a:t> Loop (REPL)</a:t>
            </a:r>
          </a:p>
        </p:txBody>
      </p:sp>
      <p:sp>
        <p:nvSpPr>
          <p:cNvPr id="6152" name="Text Box 8">
            <a:extLst>
              <a:ext uri="{FF2B5EF4-FFF2-40B4-BE49-F238E27FC236}">
                <a16:creationId xmlns:a16="http://schemas.microsoft.com/office/drawing/2014/main" id="{938AE6FE-2E1A-4A1C-8D54-A0876BFE2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565400"/>
            <a:ext cx="5040312" cy="11906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&gt;&gt;&gt; 5+9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14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&gt;&gt;&gt; print(‘Welcome to Python’)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Welcome to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nimBg="1"/>
      <p:bldP spid="615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93D9113-3D12-4EFA-8D99-6F7E08A7C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List Functions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B623C50-1051-45C5-9CBA-726EF764C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en-US" b="1"/>
              <a:t>append()</a:t>
            </a:r>
            <a:r>
              <a:rPr lang="fr-FR" altLang="en-US"/>
              <a:t> </a:t>
            </a:r>
            <a:r>
              <a:rPr lang="fr-FR" altLang="en-US" u="sng"/>
              <a:t>method</a:t>
            </a:r>
            <a:r>
              <a:rPr lang="fr-FR" altLang="en-US"/>
              <a:t> adds an item at the end of the list</a:t>
            </a:r>
          </a:p>
          <a:p>
            <a:pPr eaLnBrk="1" hangingPunct="1">
              <a:lnSpc>
                <a:spcPct val="90000"/>
              </a:lnSpc>
            </a:pPr>
            <a:r>
              <a:rPr lang="fr-FR" altLang="en-US" b="1"/>
              <a:t>insert()</a:t>
            </a:r>
            <a:r>
              <a:rPr lang="fr-FR" altLang="en-US"/>
              <a:t> method inserts a new item in the list at a specified position</a:t>
            </a:r>
          </a:p>
          <a:p>
            <a:pPr eaLnBrk="1" hangingPunct="1">
              <a:lnSpc>
                <a:spcPct val="90000"/>
              </a:lnSpc>
            </a:pPr>
            <a:r>
              <a:rPr lang="fr-FR" altLang="en-US" b="1"/>
              <a:t>index()</a:t>
            </a:r>
            <a:r>
              <a:rPr lang="fr-FR" altLang="en-US"/>
              <a:t> method finds the first occurrence of item in list and returns its index. If item is not found, it raises </a:t>
            </a:r>
            <a:r>
              <a:rPr lang="fr-FR" altLang="en-US">
                <a:solidFill>
                  <a:srgbClr val="0033CC"/>
                </a:solidFill>
              </a:rPr>
              <a:t>ValueError</a:t>
            </a:r>
            <a:r>
              <a:rPr lang="fr-FR" altLang="en-US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fr-FR" altLang="en-US" b="1"/>
              <a:t>len()</a:t>
            </a:r>
            <a:r>
              <a:rPr lang="fr-FR" altLang="en-US"/>
              <a:t> function returns the number of items in a list</a:t>
            </a:r>
          </a:p>
          <a:p>
            <a:pPr eaLnBrk="1" hangingPunct="1">
              <a:lnSpc>
                <a:spcPct val="90000"/>
              </a:lnSpc>
            </a:pPr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9B9D511-29ED-4EFA-8B95-F2CE820B8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List Functions (cont)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2BEFABC-F332-4ECC-8E0D-28D22655A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max()</a:t>
            </a:r>
          </a:p>
          <a:p>
            <a:pPr eaLnBrk="1" hangingPunct="1"/>
            <a:r>
              <a:rPr lang="fr-FR" altLang="en-US"/>
              <a:t>min()</a:t>
            </a:r>
          </a:p>
          <a:p>
            <a:pPr eaLnBrk="1" hangingPunct="1"/>
            <a:r>
              <a:rPr lang="fr-FR" altLang="en-US"/>
              <a:t>count()</a:t>
            </a:r>
          </a:p>
          <a:p>
            <a:pPr eaLnBrk="1" hangingPunct="1"/>
            <a:r>
              <a:rPr lang="fr-FR" altLang="en-US"/>
              <a:t>remove()</a:t>
            </a:r>
          </a:p>
          <a:p>
            <a:pPr eaLnBrk="1" hangingPunct="1"/>
            <a:r>
              <a:rPr lang="fr-FR" altLang="en-US"/>
              <a:t>reverse()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B5C6C53-248A-48CD-9041-47575790C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List Functions (cont)</a:t>
            </a:r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2E17D389-7B23-4505-897D-ABF026095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25538"/>
            <a:ext cx="8229600" cy="5183187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fr-FR" altLang="en-US" sz="1600" dirty="0"/>
              <a:t>score = [3,4,5]</a:t>
            </a:r>
          </a:p>
          <a:p>
            <a:pPr marL="0" indent="0" eaLnBrk="1" hangingPunct="1">
              <a:buNone/>
            </a:pPr>
            <a:r>
              <a:rPr lang="fr-FR" altLang="en-US" sz="1600" dirty="0" err="1"/>
              <a:t>print</a:t>
            </a:r>
            <a:r>
              <a:rPr lang="fr-FR" altLang="en-US" sz="1600" dirty="0"/>
              <a:t> (score)</a:t>
            </a:r>
          </a:p>
          <a:p>
            <a:pPr marL="0" indent="0" eaLnBrk="1" hangingPunct="1">
              <a:buNone/>
            </a:pPr>
            <a:r>
              <a:rPr lang="fr-FR" altLang="en-US" sz="1600" dirty="0" err="1"/>
              <a:t>score.append</a:t>
            </a:r>
            <a:r>
              <a:rPr lang="fr-FR" altLang="en-US" sz="1600" dirty="0"/>
              <a:t>(6)</a:t>
            </a:r>
          </a:p>
          <a:p>
            <a:pPr marL="0" indent="0" eaLnBrk="1" hangingPunct="1">
              <a:buNone/>
            </a:pPr>
            <a:r>
              <a:rPr lang="fr-FR" altLang="en-US" sz="1600" dirty="0" err="1"/>
              <a:t>print</a:t>
            </a:r>
            <a:r>
              <a:rPr lang="fr-FR" altLang="en-US" sz="1600" dirty="0"/>
              <a:t> (score)</a:t>
            </a:r>
          </a:p>
          <a:p>
            <a:pPr marL="0" indent="0" eaLnBrk="1" hangingPunct="1">
              <a:buNone/>
            </a:pPr>
            <a:r>
              <a:rPr lang="fr-FR" altLang="en-US" sz="1600" dirty="0" err="1"/>
              <a:t>score.insert</a:t>
            </a:r>
            <a:r>
              <a:rPr lang="fr-FR" altLang="en-US" sz="1600" dirty="0"/>
              <a:t>(2,6)</a:t>
            </a:r>
          </a:p>
          <a:p>
            <a:pPr marL="0" indent="0" eaLnBrk="1" hangingPunct="1">
              <a:buNone/>
            </a:pPr>
            <a:r>
              <a:rPr lang="fr-FR" altLang="en-US" sz="1600" dirty="0" err="1"/>
              <a:t>print</a:t>
            </a:r>
            <a:r>
              <a:rPr lang="fr-FR" altLang="en-US" sz="1600" dirty="0"/>
              <a:t> (score)</a:t>
            </a:r>
          </a:p>
          <a:p>
            <a:pPr marL="0" indent="0" eaLnBrk="1" hangingPunct="1">
              <a:buNone/>
            </a:pPr>
            <a:r>
              <a:rPr lang="fr-FR" altLang="en-US" sz="1600" dirty="0"/>
              <a:t>pos = </a:t>
            </a:r>
            <a:r>
              <a:rPr lang="fr-FR" altLang="en-US" sz="1600" dirty="0" err="1"/>
              <a:t>score.index</a:t>
            </a:r>
            <a:r>
              <a:rPr lang="fr-FR" altLang="en-US" sz="1600" dirty="0"/>
              <a:t>(6)</a:t>
            </a:r>
          </a:p>
          <a:p>
            <a:pPr marL="0" indent="0" eaLnBrk="1" hangingPunct="1">
              <a:buNone/>
            </a:pPr>
            <a:r>
              <a:rPr lang="fr-FR" altLang="en-US" sz="1600" dirty="0" err="1"/>
              <a:t>print</a:t>
            </a:r>
            <a:r>
              <a:rPr lang="fr-FR" altLang="en-US" sz="1600" dirty="0"/>
              <a:t>('6 </a:t>
            </a:r>
            <a:r>
              <a:rPr lang="fr-FR" altLang="en-US" sz="1600" dirty="0" err="1"/>
              <a:t>is</a:t>
            </a:r>
            <a:r>
              <a:rPr lang="fr-FR" altLang="en-US" sz="1600" dirty="0"/>
              <a:t> </a:t>
            </a:r>
            <a:r>
              <a:rPr lang="fr-FR" altLang="en-US" sz="1600" dirty="0" err="1"/>
              <a:t>found</a:t>
            </a:r>
            <a:r>
              <a:rPr lang="fr-FR" altLang="en-US" sz="1600" dirty="0"/>
              <a:t> </a:t>
            </a:r>
            <a:r>
              <a:rPr lang="fr-FR" altLang="en-US" sz="1600" dirty="0" err="1"/>
              <a:t>at',pos</a:t>
            </a:r>
            <a:r>
              <a:rPr lang="fr-FR" altLang="en-US" sz="1600" dirty="0"/>
              <a:t>)</a:t>
            </a:r>
          </a:p>
          <a:p>
            <a:pPr marL="0" indent="0" eaLnBrk="1" hangingPunct="1">
              <a:buNone/>
            </a:pPr>
            <a:r>
              <a:rPr lang="fr-FR" altLang="en-US" sz="1600" dirty="0" err="1"/>
              <a:t>print</a:t>
            </a:r>
            <a:r>
              <a:rPr lang="fr-FR" altLang="en-US" sz="1600" dirty="0"/>
              <a:t>('</a:t>
            </a:r>
            <a:r>
              <a:rPr lang="fr-FR" altLang="en-US" sz="1600" dirty="0" err="1"/>
              <a:t>Length</a:t>
            </a:r>
            <a:r>
              <a:rPr lang="fr-FR" altLang="en-US" sz="1600" dirty="0"/>
              <a:t> of </a:t>
            </a:r>
            <a:r>
              <a:rPr lang="fr-FR" altLang="en-US" sz="1600" dirty="0" err="1"/>
              <a:t>list</a:t>
            </a:r>
            <a:r>
              <a:rPr lang="fr-FR" altLang="en-US" sz="1600" dirty="0"/>
              <a:t> </a:t>
            </a:r>
            <a:r>
              <a:rPr lang="fr-FR" altLang="en-US" sz="1600" dirty="0" err="1"/>
              <a:t>is</a:t>
            </a:r>
            <a:r>
              <a:rPr lang="fr-FR" altLang="en-US" sz="1600" dirty="0"/>
              <a:t>', </a:t>
            </a:r>
            <a:r>
              <a:rPr lang="fr-FR" altLang="en-US" sz="1600" dirty="0" err="1"/>
              <a:t>len</a:t>
            </a:r>
            <a:r>
              <a:rPr lang="fr-FR" altLang="en-US" sz="1600" dirty="0"/>
              <a:t>(score))</a:t>
            </a:r>
          </a:p>
          <a:p>
            <a:pPr marL="0" indent="0" eaLnBrk="1" hangingPunct="1">
              <a:buNone/>
            </a:pPr>
            <a:r>
              <a:rPr lang="fr-FR" altLang="en-US" sz="1600" dirty="0" err="1"/>
              <a:t>print</a:t>
            </a:r>
            <a:r>
              <a:rPr lang="fr-FR" altLang="en-US" sz="1600" dirty="0"/>
              <a:t>('Max value in </a:t>
            </a:r>
            <a:r>
              <a:rPr lang="fr-FR" altLang="en-US" sz="1600" dirty="0" err="1"/>
              <a:t>list</a:t>
            </a:r>
            <a:r>
              <a:rPr lang="fr-FR" altLang="en-US" sz="1600" dirty="0"/>
              <a:t> </a:t>
            </a:r>
            <a:r>
              <a:rPr lang="fr-FR" altLang="en-US" sz="1600" dirty="0" err="1"/>
              <a:t>is</a:t>
            </a:r>
            <a:r>
              <a:rPr lang="fr-FR" altLang="en-US" sz="1600" dirty="0"/>
              <a:t>', max(score))</a:t>
            </a:r>
          </a:p>
          <a:p>
            <a:pPr marL="0" indent="0" eaLnBrk="1" hangingPunct="1">
              <a:buNone/>
            </a:pPr>
            <a:r>
              <a:rPr lang="fr-FR" altLang="en-US" sz="1600" dirty="0" err="1"/>
              <a:t>print</a:t>
            </a:r>
            <a:r>
              <a:rPr lang="fr-FR" altLang="en-US" sz="1600" dirty="0"/>
              <a:t>('Min value in </a:t>
            </a:r>
            <a:r>
              <a:rPr lang="fr-FR" altLang="en-US" sz="1600" dirty="0" err="1"/>
              <a:t>list</a:t>
            </a:r>
            <a:r>
              <a:rPr lang="fr-FR" altLang="en-US" sz="1600" dirty="0"/>
              <a:t> </a:t>
            </a:r>
            <a:r>
              <a:rPr lang="fr-FR" altLang="en-US" sz="1600" dirty="0" err="1"/>
              <a:t>is</a:t>
            </a:r>
            <a:r>
              <a:rPr lang="fr-FR" altLang="en-US" sz="1600" dirty="0"/>
              <a:t>', min(score))</a:t>
            </a:r>
          </a:p>
          <a:p>
            <a:pPr marL="0" indent="0" eaLnBrk="1" hangingPunct="1">
              <a:buNone/>
            </a:pPr>
            <a:r>
              <a:rPr lang="fr-FR" altLang="en-US" sz="1600" dirty="0" err="1"/>
              <a:t>print</a:t>
            </a:r>
            <a:r>
              <a:rPr lang="fr-FR" altLang="en-US" sz="1600" dirty="0"/>
              <a:t>('2 </a:t>
            </a:r>
            <a:r>
              <a:rPr lang="fr-FR" altLang="en-US" sz="1600" dirty="0" err="1"/>
              <a:t>appears</a:t>
            </a:r>
            <a:r>
              <a:rPr lang="fr-FR" altLang="en-US" sz="1600" dirty="0"/>
              <a:t>', </a:t>
            </a:r>
            <a:r>
              <a:rPr lang="fr-FR" altLang="en-US" sz="1600" dirty="0" err="1"/>
              <a:t>score.count</a:t>
            </a:r>
            <a:r>
              <a:rPr lang="fr-FR" altLang="en-US" sz="1600" dirty="0"/>
              <a:t>(2), 'times in the </a:t>
            </a:r>
            <a:r>
              <a:rPr lang="fr-FR" altLang="en-US" sz="1600" dirty="0" err="1"/>
              <a:t>list</a:t>
            </a:r>
            <a:r>
              <a:rPr lang="fr-FR" altLang="en-US" sz="1600" dirty="0"/>
              <a:t>')</a:t>
            </a:r>
          </a:p>
          <a:p>
            <a:pPr marL="0" indent="0" eaLnBrk="1" hangingPunct="1">
              <a:buNone/>
            </a:pPr>
            <a:r>
              <a:rPr lang="fr-FR" altLang="en-US" sz="1600" dirty="0" err="1"/>
              <a:t>print</a:t>
            </a:r>
            <a:r>
              <a:rPr lang="fr-FR" altLang="en-US" sz="1600" dirty="0"/>
              <a:t>('6 </a:t>
            </a:r>
            <a:r>
              <a:rPr lang="fr-FR" altLang="en-US" sz="1600" dirty="0" err="1"/>
              <a:t>appears</a:t>
            </a:r>
            <a:r>
              <a:rPr lang="fr-FR" altLang="en-US" sz="1600" dirty="0"/>
              <a:t>', </a:t>
            </a:r>
            <a:r>
              <a:rPr lang="fr-FR" altLang="en-US" sz="1600" dirty="0" err="1"/>
              <a:t>score.count</a:t>
            </a:r>
            <a:r>
              <a:rPr lang="fr-FR" altLang="en-US" sz="1600" dirty="0"/>
              <a:t>(6), 'times in the </a:t>
            </a:r>
            <a:r>
              <a:rPr lang="fr-FR" altLang="en-US" sz="1600" dirty="0" err="1"/>
              <a:t>list</a:t>
            </a:r>
            <a:r>
              <a:rPr lang="fr-FR" altLang="en-US" sz="1600" dirty="0"/>
              <a:t>')</a:t>
            </a:r>
          </a:p>
          <a:p>
            <a:pPr marL="0" indent="0" eaLnBrk="1" hangingPunct="1">
              <a:buNone/>
            </a:pPr>
            <a:r>
              <a:rPr lang="fr-FR" altLang="en-US" sz="1600" dirty="0" err="1"/>
              <a:t>score.remove</a:t>
            </a:r>
            <a:r>
              <a:rPr lang="fr-FR" altLang="en-US" sz="1600" dirty="0"/>
              <a:t>(6)</a:t>
            </a:r>
          </a:p>
          <a:p>
            <a:pPr marL="0" indent="0" eaLnBrk="1" hangingPunct="1">
              <a:buNone/>
            </a:pPr>
            <a:r>
              <a:rPr lang="fr-FR" altLang="en-US" sz="1600" dirty="0" err="1"/>
              <a:t>print</a:t>
            </a:r>
            <a:r>
              <a:rPr lang="fr-FR" altLang="en-US" sz="1600" dirty="0"/>
              <a:t>(score)</a:t>
            </a:r>
          </a:p>
          <a:p>
            <a:pPr marL="0" indent="0" eaLnBrk="1" hangingPunct="1">
              <a:buNone/>
            </a:pPr>
            <a:r>
              <a:rPr lang="fr-FR" altLang="en-US" sz="1600" dirty="0" err="1"/>
              <a:t>score.reverse</a:t>
            </a:r>
            <a:r>
              <a:rPr lang="fr-FR" altLang="en-US" sz="1600" dirty="0"/>
              <a:t>()</a:t>
            </a:r>
          </a:p>
          <a:p>
            <a:pPr marL="0" indent="0" eaLnBrk="1" hangingPunct="1">
              <a:buNone/>
            </a:pPr>
            <a:r>
              <a:rPr lang="fr-FR" altLang="en-US" sz="1600" dirty="0" err="1"/>
              <a:t>print</a:t>
            </a:r>
            <a:r>
              <a:rPr lang="fr-FR" altLang="en-US" sz="1600" dirty="0"/>
              <a:t>(score)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01289FAE-2A36-466E-8380-286B4A7B9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268413"/>
            <a:ext cx="3168650" cy="33877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[3, 4, 5]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[3, 4, 5, 6]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[3, 4, 6, 5, 6]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6 is found at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Length of list is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Max value in list is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Min value in list is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 appears 0 times in the list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6 appears 2 times in the list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[3, 4, 5, 6]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[6, 5, 4, 3]</a:t>
            </a:r>
            <a:endParaRPr lang="fr-F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1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1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77C944E-175A-49E5-AF70-90E88CD80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Range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E75DA78-7B4B-453A-897F-A5D9B07EB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The range() function creates a range object containing sequential numbers</a:t>
            </a:r>
          </a:p>
          <a:p>
            <a:pPr eaLnBrk="1" hangingPunct="1"/>
            <a:r>
              <a:rPr lang="fr-FR" altLang="en-US"/>
              <a:t>A range object can be converted to list by using </a:t>
            </a:r>
            <a:r>
              <a:rPr lang="fr-FR" altLang="en-US" b="1"/>
              <a:t>list()</a:t>
            </a:r>
            <a:r>
              <a:rPr lang="fr-FR" altLang="en-US"/>
              <a:t> function</a:t>
            </a:r>
          </a:p>
          <a:p>
            <a:pPr eaLnBrk="1" hangingPunct="1">
              <a:buFontTx/>
              <a:buNone/>
            </a:pPr>
            <a:r>
              <a:rPr lang="fr-FR" altLang="en-US"/>
              <a:t>&gt;&gt;&gt; r = range(5)</a:t>
            </a:r>
          </a:p>
          <a:p>
            <a:pPr eaLnBrk="1" hangingPunct="1">
              <a:buFontTx/>
              <a:buNone/>
            </a:pPr>
            <a:r>
              <a:rPr lang="fr-FR" altLang="en-US"/>
              <a:t>&gt;&gt;&gt; n = list(r)</a:t>
            </a:r>
          </a:p>
          <a:p>
            <a:pPr eaLnBrk="1" hangingPunct="1">
              <a:buFontTx/>
              <a:buNone/>
            </a:pPr>
            <a:r>
              <a:rPr lang="fr-FR" altLang="en-US"/>
              <a:t>&gt;&gt;&gt; print (n)</a:t>
            </a:r>
          </a:p>
          <a:p>
            <a:pPr eaLnBrk="1" hangingPunct="1">
              <a:buFontTx/>
              <a:buNone/>
            </a:pPr>
            <a:r>
              <a:rPr lang="fr-FR" altLang="en-US"/>
              <a:t>[0,1,2,3,4]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D31CF8D-69F9-4855-8EFE-5F2B507EC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fr-FR" altLang="en-US"/>
              <a:t>Range (cont)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F3DC5DB-A598-42A7-B551-973B43457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fr-FR" altLang="en-US"/>
              <a:t>&gt;&gt;&gt; sq = list(</a:t>
            </a:r>
            <a:r>
              <a:rPr lang="fr-FR" altLang="en-US" b="1"/>
              <a:t>range(5,8)</a:t>
            </a:r>
            <a:r>
              <a:rPr lang="fr-FR" altLang="en-US"/>
              <a:t>)</a:t>
            </a:r>
          </a:p>
          <a:p>
            <a:pPr eaLnBrk="1" hangingPunct="1">
              <a:buFontTx/>
              <a:buNone/>
            </a:pPr>
            <a:r>
              <a:rPr lang="fr-FR" altLang="en-US"/>
              <a:t>&gt;&gt;&gt; print (sq)</a:t>
            </a:r>
            <a:br>
              <a:rPr lang="fr-FR" altLang="en-US"/>
            </a:br>
            <a:r>
              <a:rPr lang="fr-FR" altLang="en-US"/>
              <a:t>[5,6,7]</a:t>
            </a:r>
          </a:p>
          <a:p>
            <a:pPr eaLnBrk="1" hangingPunct="1">
              <a:buFontTx/>
              <a:buNone/>
            </a:pPr>
            <a:endParaRPr lang="fr-FR" altLang="en-US"/>
          </a:p>
          <a:p>
            <a:pPr eaLnBrk="1" hangingPunct="1">
              <a:buFontTx/>
              <a:buNone/>
            </a:pPr>
            <a:r>
              <a:rPr lang="fr-FR" altLang="en-US"/>
              <a:t>&gt;&gt;&gt; marks = list(</a:t>
            </a:r>
            <a:r>
              <a:rPr lang="fr-FR" altLang="en-US" b="1"/>
              <a:t>range(1,10,2)</a:t>
            </a:r>
            <a:r>
              <a:rPr lang="fr-FR" altLang="en-US"/>
              <a:t>)</a:t>
            </a:r>
          </a:p>
          <a:p>
            <a:pPr eaLnBrk="1" hangingPunct="1">
              <a:buFontTx/>
              <a:buNone/>
            </a:pPr>
            <a:r>
              <a:rPr lang="fr-FR" altLang="en-US"/>
              <a:t>&gt;&gt;&gt; print (marks)</a:t>
            </a:r>
            <a:br>
              <a:rPr lang="fr-FR" altLang="en-US"/>
            </a:br>
            <a:r>
              <a:rPr lang="fr-FR" altLang="en-US"/>
              <a:t>[1,3,5,7,9]</a:t>
            </a:r>
          </a:p>
          <a:p>
            <a:pPr eaLnBrk="1" hangingPunct="1">
              <a:buFontTx/>
              <a:buNone/>
            </a:pPr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D418813-7434-4690-9A78-25D736F1C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For Loop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A7411E9-E555-400E-A067-24860C873D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161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en-US"/>
              <a:t>The </a:t>
            </a:r>
            <a:r>
              <a:rPr lang="fr-FR" altLang="en-US" u="sng"/>
              <a:t>for</a:t>
            </a:r>
            <a:r>
              <a:rPr lang="fr-FR" altLang="en-US"/>
              <a:t> loop in Python is called </a:t>
            </a:r>
            <a:r>
              <a:rPr lang="fr-FR" altLang="en-US" b="1"/>
              <a:t>foreach</a:t>
            </a:r>
            <a:r>
              <a:rPr lang="fr-FR" altLang="en-US"/>
              <a:t> loop in other languages</a:t>
            </a:r>
          </a:p>
          <a:p>
            <a:pPr eaLnBrk="1" hangingPunct="1">
              <a:lnSpc>
                <a:spcPct val="90000"/>
              </a:lnSpc>
            </a:pPr>
            <a:r>
              <a:rPr lang="fr-FR" altLang="en-US" b="1"/>
              <a:t>for</a:t>
            </a:r>
            <a:r>
              <a:rPr lang="fr-FR" altLang="en-US"/>
              <a:t> </a:t>
            </a:r>
            <a:r>
              <a:rPr lang="fr-FR" altLang="en-US">
                <a:solidFill>
                  <a:srgbClr val="0033CC"/>
                </a:solidFill>
              </a:rPr>
              <a:t>control_variable</a:t>
            </a:r>
            <a:r>
              <a:rPr lang="fr-FR" altLang="en-US"/>
              <a:t> </a:t>
            </a:r>
            <a:r>
              <a:rPr lang="fr-FR" altLang="en-US" b="1"/>
              <a:t>in</a:t>
            </a:r>
            <a:r>
              <a:rPr lang="fr-FR" altLang="en-US"/>
              <a:t> </a:t>
            </a:r>
            <a:r>
              <a:rPr lang="fr-FR" altLang="en-US">
                <a:solidFill>
                  <a:srgbClr val="0033CC"/>
                </a:solidFill>
              </a:rPr>
              <a:t>list_or_range</a:t>
            </a:r>
            <a:r>
              <a:rPr lang="fr-FR" altLang="en-US" b="1"/>
              <a:t>:</a:t>
            </a:r>
            <a:r>
              <a:rPr lang="fr-FR" altLang="en-US"/>
              <a:t/>
            </a:r>
            <a:br>
              <a:rPr lang="fr-FR" altLang="en-US"/>
            </a:br>
            <a:r>
              <a:rPr lang="fr-FR" altLang="en-US"/>
              <a:t>   </a:t>
            </a:r>
            <a:r>
              <a:rPr lang="fr-FR" altLang="en-US">
                <a:solidFill>
                  <a:srgbClr val="0033CC"/>
                </a:solidFill>
              </a:rPr>
              <a:t>statement(s)</a:t>
            </a:r>
            <a:r>
              <a:rPr lang="fr-FR" altLang="en-US"/>
              <a:t> 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00446A98-88F3-49DF-9C78-312905A89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89363"/>
            <a:ext cx="8229600" cy="2303462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students = [‘Baber’, ‘Ali’, ‘Niha’]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for s in students: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   print s </a:t>
            </a: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8ABF353D-6D32-4C07-A65E-7116D6835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149725"/>
            <a:ext cx="1962150" cy="11906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Baber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Ali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Niha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CFEFAE44-DCA5-4FD3-B74E-21BFFE4AE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89363"/>
            <a:ext cx="8229600" cy="2303462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students = [‘Baber’, ‘Ali’, ‘Niha’]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for s in students: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   print s </a:t>
            </a:r>
          </a:p>
        </p:txBody>
      </p:sp>
      <p:sp>
        <p:nvSpPr>
          <p:cNvPr id="52231" name="Text Box 7">
            <a:extLst>
              <a:ext uri="{FF2B5EF4-FFF2-40B4-BE49-F238E27FC236}">
                <a16:creationId xmlns:a16="http://schemas.microsoft.com/office/drawing/2014/main" id="{3A971B65-191E-4862-A62F-007730409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149725"/>
            <a:ext cx="1962150" cy="11906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Baber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Ali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Niha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  <p:bldP spid="5223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93B409C-5CB7-40B3-A0BB-14E7B6A07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For Loop (cont)</a:t>
            </a:r>
          </a:p>
        </p:txBody>
      </p:sp>
      <p:sp>
        <p:nvSpPr>
          <p:cNvPr id="48131" name="Rectangle 4">
            <a:extLst>
              <a:ext uri="{FF2B5EF4-FFF2-40B4-BE49-F238E27FC236}">
                <a16:creationId xmlns:a16="http://schemas.microsoft.com/office/drawing/2014/main" id="{B1D73FF5-40A8-4E8D-9F10-86B12D7D8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44675"/>
            <a:ext cx="8229600" cy="2303463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fr-FR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for x in range(1,10,2):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   print x 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8AC15A10-B803-4810-9BB9-9FCB55D83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2205038"/>
            <a:ext cx="1962150" cy="17399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851517C-1B1C-4DFA-993A-1A39BD419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Quiz 2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05D1EA7-CFF1-4E60-8541-A0EAB9F90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C78A5C9-320E-4406-B35E-4E5976E77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User Defined Functions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CA5287F-4BB1-42FA-8E8F-8551874F0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9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altLang="en-US" b="1"/>
              <a:t>def</a:t>
            </a:r>
            <a:r>
              <a:rPr lang="fr-FR" altLang="en-US"/>
              <a:t> </a:t>
            </a:r>
            <a:r>
              <a:rPr lang="fr-FR" altLang="en-US">
                <a:solidFill>
                  <a:srgbClr val="0033CC"/>
                </a:solidFill>
              </a:rPr>
              <a:t>func_name</a:t>
            </a:r>
            <a:r>
              <a:rPr lang="fr-FR" altLang="en-US" b="1"/>
              <a:t>():</a:t>
            </a:r>
          </a:p>
          <a:p>
            <a:pPr eaLnBrk="1" hangingPunct="1">
              <a:buFontTx/>
              <a:buNone/>
            </a:pPr>
            <a:r>
              <a:rPr lang="fr-FR" altLang="en-US"/>
              <a:t>   </a:t>
            </a:r>
            <a:r>
              <a:rPr lang="fr-FR" altLang="en-US">
                <a:solidFill>
                  <a:srgbClr val="0033CC"/>
                </a:solidFill>
              </a:rPr>
              <a:t>statement(s)</a:t>
            </a:r>
            <a:r>
              <a:rPr lang="fr-FR" altLang="en-US"/>
              <a:t> </a:t>
            </a:r>
          </a:p>
          <a:p>
            <a:pPr eaLnBrk="1" hangingPunct="1">
              <a:buFontTx/>
              <a:buNone/>
            </a:pPr>
            <a:endParaRPr lang="fr-FR" altLang="en-US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8E44524A-BFD3-4847-A031-E874053BD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286125"/>
            <a:ext cx="8229600" cy="2303463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def msg():</a:t>
            </a:r>
            <a:br>
              <a:rPr lang="fr-FR" altLang="en-US" sz="2400"/>
            </a:br>
            <a:r>
              <a:rPr lang="fr-FR" altLang="en-US" sz="2400"/>
              <a:t>print(‘Learning Python is FUN’) </a:t>
            </a:r>
            <a:br>
              <a:rPr lang="fr-FR" altLang="en-US" sz="2400"/>
            </a:br>
            <a:r>
              <a:rPr lang="fr-FR" altLang="en-US" sz="2400"/>
              <a:t>print(‘:)’)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fr-FR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msg()</a:t>
            </a:r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4C1CC02C-4EFB-4109-B0CA-3ED7A4271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646488"/>
            <a:ext cx="3311525" cy="9159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Learning Python is FUN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:)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19A9B84-9F6A-49EA-B308-339515095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Functions with Arguments</a:t>
            </a:r>
          </a:p>
        </p:txBody>
      </p:sp>
      <p:sp>
        <p:nvSpPr>
          <p:cNvPr id="51203" name="Rectangle 4">
            <a:extLst>
              <a:ext uri="{FF2B5EF4-FFF2-40B4-BE49-F238E27FC236}">
                <a16:creationId xmlns:a16="http://schemas.microsoft.com/office/drawing/2014/main" id="{83ACE6C9-9B79-49CD-8780-E53D32C50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341438"/>
            <a:ext cx="8229600" cy="30956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def msg(</a:t>
            </a:r>
            <a:r>
              <a:rPr lang="fr-FR" altLang="en-US" sz="2400" b="1"/>
              <a:t>m</a:t>
            </a:r>
            <a:r>
              <a:rPr lang="fr-FR" altLang="en-US" sz="2400"/>
              <a:t>):</a:t>
            </a:r>
            <a:br>
              <a:rPr lang="fr-FR" altLang="en-US" sz="2400"/>
            </a:br>
            <a:r>
              <a:rPr lang="fr-FR" altLang="en-US" sz="2400"/>
              <a:t>print(</a:t>
            </a:r>
            <a:r>
              <a:rPr lang="fr-FR" altLang="en-US" sz="2400" b="1"/>
              <a:t>m</a:t>
            </a:r>
            <a:r>
              <a:rPr lang="fr-FR" altLang="en-US" sz="2400"/>
              <a:t>) </a:t>
            </a:r>
            <a:br>
              <a:rPr lang="fr-FR" altLang="en-US" sz="2400"/>
            </a:br>
            <a:r>
              <a:rPr lang="fr-FR" altLang="en-US" sz="2400"/>
              <a:t>print(‘:)’)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fr-FR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msg</a:t>
            </a:r>
            <a:r>
              <a:rPr lang="fr-FR" altLang="en-US" sz="2400" b="1"/>
              <a:t>(‘Learning Python is FUN’</a:t>
            </a:r>
            <a:r>
              <a:rPr lang="fr-FR" altLang="en-US" sz="2400"/>
              <a:t>)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2A1803D2-4726-4F59-839D-7F85A15BB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284538"/>
            <a:ext cx="4248150" cy="9159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Learning Python is FUN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:)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67FD9DF-A37A-4298-B8AC-3C4359F7B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Arithmetic Operations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4C8A30A-A121-4A0C-93DB-A40FBB8B9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/>
            <a:r>
              <a:rPr lang="fr-FR" altLang="en-US" sz="2800"/>
              <a:t>() / * + - ** // %</a:t>
            </a:r>
          </a:p>
          <a:p>
            <a:pPr eaLnBrk="1" hangingPunct="1"/>
            <a:r>
              <a:rPr lang="fr-FR" altLang="en-US" sz="2800" b="1"/>
              <a:t>&gt;&gt;&gt; 20 / 2</a:t>
            </a:r>
          </a:p>
          <a:p>
            <a:pPr eaLnBrk="1" hangingPunct="1">
              <a:buFontTx/>
              <a:buNone/>
            </a:pPr>
            <a:r>
              <a:rPr lang="fr-FR" altLang="en-US" sz="2800"/>
              <a:t>10.0 ( a float?)</a:t>
            </a:r>
          </a:p>
          <a:p>
            <a:pPr eaLnBrk="1" hangingPunct="1"/>
            <a:r>
              <a:rPr lang="fr-FR" altLang="en-US" sz="2800" b="1"/>
              <a:t>&gt;&gt;&gt; 3/0</a:t>
            </a:r>
          </a:p>
          <a:p>
            <a:pPr eaLnBrk="1" hangingPunct="1">
              <a:buFontTx/>
              <a:buNone/>
            </a:pPr>
            <a:r>
              <a:rPr lang="fr-FR" altLang="en-US" sz="2800">
                <a:solidFill>
                  <a:srgbClr val="FF0000"/>
                </a:solidFill>
              </a:rPr>
              <a:t>ZeroDivisonError</a:t>
            </a:r>
            <a:r>
              <a:rPr lang="fr-FR" altLang="en-US" sz="2800"/>
              <a:t>: division by Zero</a:t>
            </a:r>
          </a:p>
          <a:p>
            <a:pPr eaLnBrk="1" hangingPunct="1"/>
            <a:r>
              <a:rPr lang="fr-FR" altLang="en-US" sz="2800" b="1"/>
              <a:t>&gt;&gt;&gt; 5 + 3.0</a:t>
            </a:r>
          </a:p>
          <a:p>
            <a:pPr eaLnBrk="1" hangingPunct="1">
              <a:buFontTx/>
              <a:buNone/>
            </a:pPr>
            <a:r>
              <a:rPr lang="fr-FR" altLang="en-US" sz="2800"/>
              <a:t>8.0</a:t>
            </a:r>
          </a:p>
          <a:p>
            <a:pPr eaLnBrk="1" hangingPunct="1"/>
            <a:r>
              <a:rPr lang="fr-FR" altLang="en-US" sz="2800" b="1"/>
              <a:t>&gt;&gt;&gt;2 ** 3</a:t>
            </a:r>
          </a:p>
          <a:p>
            <a:pPr eaLnBrk="1" hangingPunct="1">
              <a:buFontTx/>
              <a:buNone/>
            </a:pPr>
            <a:r>
              <a:rPr lang="fr-FR" altLang="en-US" sz="280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8879D9F-234B-40DE-BF42-55E66E543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Functions with Arguments (cont)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BEA33E7-45CD-4FA0-B7E4-1954D6BCD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341438"/>
            <a:ext cx="8229600" cy="30956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def sum(</a:t>
            </a:r>
            <a:r>
              <a:rPr lang="fr-FR" altLang="en-US" sz="2400" b="1"/>
              <a:t>x, y, z</a:t>
            </a:r>
            <a:r>
              <a:rPr lang="fr-FR" altLang="en-US" sz="2400"/>
              <a:t>):</a:t>
            </a:r>
            <a:br>
              <a:rPr lang="fr-FR" altLang="en-US" sz="2400"/>
            </a:br>
            <a:r>
              <a:rPr lang="fr-FR" altLang="en-US" sz="2400"/>
              <a:t>print(</a:t>
            </a:r>
            <a:r>
              <a:rPr lang="fr-FR" altLang="en-US" sz="2400" b="1"/>
              <a:t>x+y+z</a:t>
            </a:r>
            <a:r>
              <a:rPr lang="fr-FR" altLang="en-US" sz="2400"/>
              <a:t>) </a:t>
            </a:r>
            <a:br>
              <a:rPr lang="fr-FR" altLang="en-US" sz="2400"/>
            </a:br>
            <a:endParaRPr lang="fr-FR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fr-FR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sum</a:t>
            </a:r>
            <a:r>
              <a:rPr lang="fr-FR" altLang="en-US" sz="2400" b="1"/>
              <a:t>(5, 10, 15</a:t>
            </a:r>
            <a:r>
              <a:rPr lang="fr-FR" altLang="en-US" sz="2400"/>
              <a:t>)</a:t>
            </a: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F43B61A3-56B6-4D46-A5B0-259F4F48A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284538"/>
            <a:ext cx="4248150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A281809-3ACD-4CFB-95A4-AD626A1D5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Functions with Arguments (cont)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5FB94E6-9292-46BF-A049-6C85F96A0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341438"/>
            <a:ext cx="8229600" cy="30956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def sum(</a:t>
            </a:r>
            <a:r>
              <a:rPr lang="fr-FR" altLang="en-US" sz="2400" b="1"/>
              <a:t>x</a:t>
            </a:r>
            <a:r>
              <a:rPr lang="fr-FR" altLang="en-US" sz="2400"/>
              <a:t>):</a:t>
            </a:r>
            <a:br>
              <a:rPr lang="fr-FR" altLang="en-US" sz="2400"/>
            </a:br>
            <a:r>
              <a:rPr lang="fr-FR" altLang="en-US" sz="2400"/>
              <a:t>a = 2</a:t>
            </a:r>
            <a:br>
              <a:rPr lang="fr-FR" altLang="en-US" sz="2400"/>
            </a:br>
            <a:r>
              <a:rPr lang="fr-FR" altLang="en-US" sz="2400"/>
              <a:t>print(</a:t>
            </a:r>
            <a:r>
              <a:rPr lang="fr-FR" altLang="en-US" sz="2400" b="1"/>
              <a:t>a+x</a:t>
            </a:r>
            <a:r>
              <a:rPr lang="fr-FR" altLang="en-US" sz="2400"/>
              <a:t>) </a:t>
            </a:r>
            <a:br>
              <a:rPr lang="fr-FR" altLang="en-US" sz="2400"/>
            </a:br>
            <a:endParaRPr lang="fr-FR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fr-FR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sum</a:t>
            </a:r>
            <a:r>
              <a:rPr lang="fr-FR" altLang="en-US" sz="2400" b="1"/>
              <a:t>(3</a:t>
            </a:r>
            <a:r>
              <a:rPr lang="fr-FR" altLang="en-US" sz="240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print (x)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F7F82B96-D38E-470F-80D2-98D3016B1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284538"/>
            <a:ext cx="4248150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>
                <a:solidFill>
                  <a:srgbClr val="FF0000"/>
                </a:solidFill>
              </a:rPr>
              <a:t>NameError: name ‘x’ is not 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574C533-14FB-4F8C-9A9C-AB224CAC9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Returning From Functions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9F66801-0459-4BB3-B448-5EF969636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341438"/>
            <a:ext cx="8229600" cy="30956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def sum(x, y, z):</a:t>
            </a:r>
            <a:br>
              <a:rPr lang="fr-FR" altLang="en-US" sz="2400"/>
            </a:br>
            <a:r>
              <a:rPr lang="fr-FR" altLang="en-US" sz="2400" b="1"/>
              <a:t>return</a:t>
            </a:r>
            <a:r>
              <a:rPr lang="fr-FR" altLang="en-US" sz="2400"/>
              <a:t> x+y+z </a:t>
            </a:r>
            <a:br>
              <a:rPr lang="fr-FR" altLang="en-US" sz="2400"/>
            </a:br>
            <a:endParaRPr lang="fr-FR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fr-FR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 b="1"/>
              <a:t>result =</a:t>
            </a:r>
            <a:r>
              <a:rPr lang="fr-FR" altLang="en-US" sz="2400"/>
              <a:t> sum(5, 10, 15)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print(result)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AEC0FF40-9AB2-4876-836B-6034C908A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284538"/>
            <a:ext cx="4248150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30</a:t>
            </a: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E96166B7-AFF4-4421-8B69-33F1FA4B8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229225"/>
            <a:ext cx="73342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2400">
                <a:solidFill>
                  <a:srgbClr val="FF0000"/>
                </a:solidFill>
              </a:rPr>
              <a:t>A </a:t>
            </a:r>
            <a:r>
              <a:rPr lang="fr-FR" altLang="en-US" sz="2400" b="1">
                <a:solidFill>
                  <a:srgbClr val="FF0000"/>
                </a:solidFill>
              </a:rPr>
              <a:t>return</a:t>
            </a:r>
            <a:r>
              <a:rPr lang="fr-FR" altLang="en-US" sz="2400">
                <a:solidFill>
                  <a:srgbClr val="FF0000"/>
                </a:solidFill>
              </a:rPr>
              <a:t> statement outside a function raises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nimBg="1"/>
      <p:bldP spid="6144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C5DE1A1-6FFE-44F6-B7E8-F6ABA4526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Function as Objects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CD1701E-0737-4659-B9AB-C90AD2755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16138"/>
          </a:xfrm>
        </p:spPr>
        <p:txBody>
          <a:bodyPr/>
          <a:lstStyle/>
          <a:p>
            <a:pPr eaLnBrk="1" hangingPunct="1"/>
            <a:r>
              <a:rPr lang="fr-FR" altLang="en-US"/>
              <a:t>A function can be assigned to a variable and later referenced by the variable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0000485F-6B5F-4A28-8F08-F13458EB1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89363"/>
            <a:ext cx="8229600" cy="2303462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students = [‘Baber’, ‘Ali’, ‘Niha’]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for s in students: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   print s 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942E03F2-A6CB-4ECE-92B5-911518150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149725"/>
            <a:ext cx="1962150" cy="11906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Baber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Ali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Niha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A984AD95-3EAE-4BF8-AC1D-E78AF549E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716338"/>
            <a:ext cx="8229600" cy="2303462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def sum(x, y, z):</a:t>
            </a:r>
            <a:br>
              <a:rPr lang="fr-FR" altLang="en-US" sz="2400"/>
            </a:br>
            <a:r>
              <a:rPr lang="fr-FR" altLang="en-US" sz="2400"/>
              <a:t>print(x+y+z) </a:t>
            </a:r>
            <a:br>
              <a:rPr lang="fr-FR" altLang="en-US" sz="2400"/>
            </a:br>
            <a:endParaRPr lang="fr-FR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 b="1"/>
              <a:t>func = sum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func(5, 10, 15)</a:t>
            </a:r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9E8529B4-AEAF-4B8E-B479-AA654198E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149725"/>
            <a:ext cx="1962150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nimBg="1"/>
      <p:bldP spid="6349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6E31700-49A2-4FB4-9C3C-02B06A99E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Function as Arguments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0E30AE4-C67D-4FEE-BBC6-178EE1866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16138"/>
          </a:xfrm>
        </p:spPr>
        <p:txBody>
          <a:bodyPr/>
          <a:lstStyle/>
          <a:p>
            <a:pPr eaLnBrk="1" hangingPunct="1"/>
            <a:r>
              <a:rPr lang="fr-FR" altLang="en-US"/>
              <a:t>A function can be passed as an argument to another function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AB13F5A1-6E9D-4CD5-9316-03349555C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149725"/>
            <a:ext cx="1962150" cy="11906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Baber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Ali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Niha</a:t>
            </a:r>
          </a:p>
        </p:txBody>
      </p:sp>
      <p:sp>
        <p:nvSpPr>
          <p:cNvPr id="56325" name="Rectangle 6">
            <a:extLst>
              <a:ext uri="{FF2B5EF4-FFF2-40B4-BE49-F238E27FC236}">
                <a16:creationId xmlns:a16="http://schemas.microsoft.com/office/drawing/2014/main" id="{AF504012-1E81-4F71-9D0D-647B41AB3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08275"/>
            <a:ext cx="8229600" cy="3238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def double(i):</a:t>
            </a:r>
            <a:br>
              <a:rPr lang="fr-FR" altLang="en-US" sz="2400"/>
            </a:br>
            <a:r>
              <a:rPr lang="fr-FR" altLang="en-US" sz="2400"/>
              <a:t>return 2*i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fr-FR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def multiply(</a:t>
            </a:r>
            <a:r>
              <a:rPr lang="fr-FR" altLang="en-US" sz="2400" b="1"/>
              <a:t>func</a:t>
            </a:r>
            <a:r>
              <a:rPr lang="fr-FR" altLang="en-US" sz="2400"/>
              <a:t>,x, y):</a:t>
            </a:r>
            <a:br>
              <a:rPr lang="fr-FR" altLang="en-US" sz="2400"/>
            </a:br>
            <a:r>
              <a:rPr lang="fr-FR" altLang="en-US" sz="2400"/>
              <a:t>return func(x)*func(y)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result = multiply(</a:t>
            </a:r>
            <a:r>
              <a:rPr lang="fr-FR" altLang="en-US" sz="2400" b="1"/>
              <a:t>double</a:t>
            </a:r>
            <a:r>
              <a:rPr lang="fr-FR" altLang="en-US" sz="2400"/>
              <a:t>,5,3)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rrint(result)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98BE79A0-DE3D-4560-BBBC-AF1ECB879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149725"/>
            <a:ext cx="1962150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60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A92486DB-B5CF-4284-8292-DEE60ECFA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Modules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1CEDE90-90EB-4656-90A8-2B72A32E3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Python module is simply a Python </a:t>
            </a:r>
            <a:r>
              <a:rPr lang="en-US" altLang="en-US" b="1"/>
              <a:t>source file</a:t>
            </a:r>
            <a:r>
              <a:rPr lang="en-US" altLang="en-US"/>
              <a:t>, which can contain classes, functions and global variables.</a:t>
            </a:r>
          </a:p>
          <a:p>
            <a:pPr eaLnBrk="1" hangingPunct="1"/>
            <a:r>
              <a:rPr lang="en-US" altLang="en-US"/>
              <a:t>When imported from another Python source file, the file name is treated as a </a:t>
            </a:r>
            <a:r>
              <a:rPr lang="en-US" altLang="en-US" b="1"/>
              <a:t>namespace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 b="1"/>
              <a:t>import</a:t>
            </a:r>
            <a:r>
              <a:rPr lang="en-US" altLang="en-US"/>
              <a:t> </a:t>
            </a:r>
            <a:r>
              <a:rPr lang="en-US" altLang="en-US">
                <a:solidFill>
                  <a:srgbClr val="0033CC"/>
                </a:solidFill>
              </a:rPr>
              <a:t>module_name</a:t>
            </a:r>
            <a:br>
              <a:rPr lang="en-US" altLang="en-US">
                <a:solidFill>
                  <a:srgbClr val="0033CC"/>
                </a:solidFill>
              </a:rPr>
            </a:br>
            <a:r>
              <a:rPr lang="en-US" altLang="en-US">
                <a:solidFill>
                  <a:srgbClr val="0033CC"/>
                </a:solidFill>
              </a:rPr>
              <a:t>module_name.variable</a:t>
            </a:r>
            <a:endParaRPr lang="fr-FR" altLang="en-US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3FDCDBC-73AB-4750-8F47-632333C08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Modules (cont)</a:t>
            </a:r>
          </a:p>
        </p:txBody>
      </p:sp>
      <p:sp>
        <p:nvSpPr>
          <p:cNvPr id="58371" name="Text Box 4">
            <a:extLst>
              <a:ext uri="{FF2B5EF4-FFF2-40B4-BE49-F238E27FC236}">
                <a16:creationId xmlns:a16="http://schemas.microsoft.com/office/drawing/2014/main" id="{7B235B4D-8F2A-4B20-927C-E6F4ECBB7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133600"/>
            <a:ext cx="1962150" cy="11906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Baber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Ali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Niha</a:t>
            </a:r>
          </a:p>
        </p:txBody>
      </p:sp>
      <p:sp>
        <p:nvSpPr>
          <p:cNvPr id="58372" name="Rectangle 5">
            <a:extLst>
              <a:ext uri="{FF2B5EF4-FFF2-40B4-BE49-F238E27FC236}">
                <a16:creationId xmlns:a16="http://schemas.microsoft.com/office/drawing/2014/main" id="{6D03AC53-7606-432F-A0CA-7D8B1A139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41438"/>
            <a:ext cx="8229600" cy="3238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Import math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x = math.sqrt(36)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print(x)</a:t>
            </a:r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44540A36-95C9-4D9D-B752-DA2C34CD1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068638"/>
            <a:ext cx="1962150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6.0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8AB19A8-8BAF-4073-8D7C-8CAE72AF4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Modules (cont)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B4CFFAB-9499-44B7-A8BF-2FCCD1CB5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16138"/>
          </a:xfrm>
        </p:spPr>
        <p:txBody>
          <a:bodyPr/>
          <a:lstStyle/>
          <a:p>
            <a:pPr eaLnBrk="1" hangingPunct="1"/>
            <a:r>
              <a:rPr lang="fr-FR" altLang="en-US" sz="2800"/>
              <a:t>If you need only certain variables or functions from a module, use </a:t>
            </a:r>
            <a:r>
              <a:rPr lang="fr-FR" altLang="en-US" sz="2800" b="1"/>
              <a:t>from</a:t>
            </a:r>
            <a:r>
              <a:rPr lang="fr-FR" altLang="en-US" sz="2800"/>
              <a:t> statement</a:t>
            </a:r>
          </a:p>
          <a:p>
            <a:pPr eaLnBrk="1" hangingPunct="1"/>
            <a:r>
              <a:rPr lang="fr-FR" altLang="en-US" sz="2800"/>
              <a:t>Then you can use those variables and functions as if they are defined in your file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9AF09C9C-84A8-4195-A68D-4258E11A8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149725"/>
            <a:ext cx="1962150" cy="11906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Baber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Ali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Niha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1E3C1D0A-F8A4-49B8-8D60-CF8C32360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716338"/>
            <a:ext cx="8229600" cy="2230437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 b="1"/>
              <a:t>from</a:t>
            </a:r>
            <a:r>
              <a:rPr lang="fr-FR" altLang="en-US" sz="2400"/>
              <a:t> random </a:t>
            </a:r>
            <a:r>
              <a:rPr lang="fr-FR" altLang="en-US" sz="2400" b="1"/>
              <a:t>import</a:t>
            </a:r>
            <a:r>
              <a:rPr lang="fr-FR" altLang="en-US" sz="2400"/>
              <a:t> randint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rn =  </a:t>
            </a:r>
            <a:r>
              <a:rPr lang="fr-FR" altLang="en-US" sz="2400" b="1"/>
              <a:t>randint(1,10</a:t>
            </a:r>
            <a:r>
              <a:rPr lang="fr-FR" altLang="en-US" sz="240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print(rn) 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4A90DE16-C837-448E-883A-EE00D42F6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149725"/>
            <a:ext cx="1962150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6</a:t>
            </a:r>
          </a:p>
        </p:txBody>
      </p:sp>
      <p:sp>
        <p:nvSpPr>
          <p:cNvPr id="69639" name="AutoShape 7">
            <a:extLst>
              <a:ext uri="{FF2B5EF4-FFF2-40B4-BE49-F238E27FC236}">
                <a16:creationId xmlns:a16="http://schemas.microsoft.com/office/drawing/2014/main" id="{AF8FFC64-CE77-44C4-8165-2B66F62E2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1700213"/>
            <a:ext cx="3600450" cy="1728787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2400">
                <a:solidFill>
                  <a:srgbClr val="FF0000"/>
                </a:solidFill>
              </a:rPr>
              <a:t>If a module does not exist, then import statement results in </a:t>
            </a:r>
            <a:r>
              <a:rPr lang="fr-FR" altLang="en-US" sz="2400" b="1">
                <a:solidFill>
                  <a:srgbClr val="FF0000"/>
                </a:solidFill>
              </a:rPr>
              <a:t>ImportError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animBg="1"/>
      <p:bldP spid="6963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E438F50-4E4F-4062-9C2C-299D85244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Modules (cont)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4F7BA26F-AE1F-4786-B408-30BFB27BB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133600"/>
            <a:ext cx="1962150" cy="11906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Baber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Ali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Niha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422B6708-C6D1-43A7-A9F1-8AD690D67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41438"/>
            <a:ext cx="8229600" cy="3238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from math import </a:t>
            </a:r>
            <a:r>
              <a:rPr lang="fr-FR" altLang="en-US" sz="2400" b="1"/>
              <a:t>sin, cos, tan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x = sin(0)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print(x)</a:t>
            </a:r>
          </a:p>
        </p:txBody>
      </p:sp>
      <p:sp>
        <p:nvSpPr>
          <p:cNvPr id="70661" name="Text Box 5">
            <a:extLst>
              <a:ext uri="{FF2B5EF4-FFF2-40B4-BE49-F238E27FC236}">
                <a16:creationId xmlns:a16="http://schemas.microsoft.com/office/drawing/2014/main" id="{97A74E2D-500E-41B1-A404-391DE97BA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068638"/>
            <a:ext cx="1962150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0.0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0B03CCB-F751-4BA8-933F-79623777D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Modules (cont)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AA7D88AA-ADE4-4ECD-AFD9-537525B76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133600"/>
            <a:ext cx="1962150" cy="11906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Baber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Ali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Niha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22E5D000-9875-4B00-88A9-1750FA36B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41438"/>
            <a:ext cx="8229600" cy="3238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from math import </a:t>
            </a:r>
            <a:r>
              <a:rPr lang="fr-FR" altLang="en-US" sz="2400" b="1"/>
              <a:t>sin as 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x = s(0)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print(x)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y=sin(0)</a:t>
            </a:r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A1F63187-FE61-4A3E-89D6-9385CFD08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068638"/>
            <a:ext cx="4391025" cy="9159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0.0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NameError: name 'sin' is not defined</a:t>
            </a:r>
            <a:endParaRPr lang="fr-FR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18EC580-D529-443A-BD6E-FE0FF441A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Arithmetic Operations (cont)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F9C0B8A-80BF-4A52-9002-B09E69F67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en-US" dirty="0"/>
              <a:t>&gt;&gt;&gt; 15.0 // 2.0      </a:t>
            </a:r>
            <a:r>
              <a:rPr lang="fr-FR" altLang="en-US" dirty="0">
                <a:solidFill>
                  <a:srgbClr val="0033CC"/>
                </a:solidFill>
              </a:rPr>
              <a:t>(</a:t>
            </a:r>
            <a:r>
              <a:rPr lang="fr-FR" altLang="en-US" dirty="0" err="1">
                <a:solidFill>
                  <a:srgbClr val="0033CC"/>
                </a:solidFill>
              </a:rPr>
              <a:t>floor</a:t>
            </a:r>
            <a:r>
              <a:rPr lang="fr-FR" altLang="en-US" dirty="0">
                <a:solidFill>
                  <a:srgbClr val="0033CC"/>
                </a:solidFill>
              </a:rPr>
              <a:t> division)</a:t>
            </a:r>
          </a:p>
          <a:p>
            <a:pPr eaLnBrk="1" hangingPunct="1">
              <a:buFontTx/>
              <a:buNone/>
            </a:pPr>
            <a:r>
              <a:rPr lang="fr-FR" altLang="en-US" dirty="0" smtClean="0"/>
              <a:t>7.0</a:t>
            </a:r>
            <a:endParaRPr lang="fr-FR" altLang="en-US" dirty="0"/>
          </a:p>
          <a:p>
            <a:pPr eaLnBrk="1" hangingPunct="1"/>
            <a:r>
              <a:rPr lang="fr-FR" altLang="en-US" dirty="0"/>
              <a:t>&gt;&gt;&gt; 15.0 % 2.0     </a:t>
            </a:r>
            <a:r>
              <a:rPr lang="fr-FR" altLang="en-US" dirty="0">
                <a:solidFill>
                  <a:srgbClr val="0033CC"/>
                </a:solidFill>
              </a:rPr>
              <a:t>(</a:t>
            </a:r>
            <a:r>
              <a:rPr lang="fr-FR" altLang="en-US" dirty="0" err="1">
                <a:solidFill>
                  <a:srgbClr val="0033CC"/>
                </a:solidFill>
              </a:rPr>
              <a:t>remainder</a:t>
            </a:r>
            <a:r>
              <a:rPr lang="fr-FR" altLang="en-US" dirty="0">
                <a:solidFill>
                  <a:srgbClr val="0033CC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fr-FR" altLang="en-US" dirty="0" smtClean="0"/>
              <a:t>1.0</a:t>
            </a:r>
            <a:endParaRPr lang="fr-F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39B24E3-EA37-40BF-AE22-EF79B1202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The Standard Library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2E168FE2-5CA3-41DD-8C4D-150D5C4F0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It is a </a:t>
            </a:r>
            <a:r>
              <a:rPr lang="fr-FR" altLang="en-US" b="1"/>
              <a:t>collection of modules</a:t>
            </a:r>
            <a:r>
              <a:rPr lang="fr-FR" altLang="en-US"/>
              <a:t> that come pre-installed with Python</a:t>
            </a:r>
          </a:p>
          <a:p>
            <a:pPr eaLnBrk="1" hangingPunct="1"/>
            <a:r>
              <a:rPr lang="fr-FR" altLang="en-US"/>
              <a:t>Useful modules</a:t>
            </a:r>
            <a:br>
              <a:rPr lang="fr-FR" altLang="en-US"/>
            </a:br>
            <a:r>
              <a:rPr lang="fr-FR" altLang="en-US"/>
              <a:t>string, re, datetime, math, random, os, multiprocessing, subprocess, socket, email, json, doctest, unittest, pdb, argparse and sys</a:t>
            </a:r>
          </a:p>
          <a:p>
            <a:pPr eaLnBrk="1" hangingPunct="1"/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DA4569C-9085-482D-8D0A-8B5F5B5C3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Installing Third Party Modules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41F0893-8748-4077-B9CA-CC04BFE1A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en-US"/>
              <a:t>Python Package Index (</a:t>
            </a:r>
            <a:r>
              <a:rPr lang="fr-FR" altLang="en-US">
                <a:hlinkClick r:id="rId2"/>
              </a:rPr>
              <a:t>https://pypi.python.org/pypi</a:t>
            </a:r>
            <a:r>
              <a:rPr lang="fr-FR" altLang="en-US"/>
              <a:t>) is a repository of software for Python. </a:t>
            </a:r>
          </a:p>
          <a:p>
            <a:pPr eaLnBrk="1" hangingPunct="1">
              <a:lnSpc>
                <a:spcPct val="90000"/>
              </a:lnSpc>
            </a:pPr>
            <a:r>
              <a:rPr lang="fr-FR" altLang="en-US"/>
              <a:t>Currently it has 101365 packages (WoW!)</a:t>
            </a:r>
          </a:p>
          <a:p>
            <a:pPr eaLnBrk="1" hangingPunct="1">
              <a:lnSpc>
                <a:spcPct val="90000"/>
              </a:lnSpc>
            </a:pPr>
            <a:r>
              <a:rPr lang="fr-FR" altLang="en-US"/>
              <a:t>Search the library you want to install from PyPI</a:t>
            </a:r>
          </a:p>
          <a:p>
            <a:pPr eaLnBrk="1" hangingPunct="1">
              <a:lnSpc>
                <a:spcPct val="90000"/>
              </a:lnSpc>
            </a:pPr>
            <a:r>
              <a:rPr lang="fr-FR" altLang="en-US"/>
              <a:t>Now use pip tool that comes with Python</a:t>
            </a:r>
          </a:p>
          <a:p>
            <a:pPr eaLnBrk="1" hangingPunct="1">
              <a:lnSpc>
                <a:spcPct val="90000"/>
              </a:lnSpc>
            </a:pPr>
            <a:r>
              <a:rPr lang="fr-FR" altLang="en-US"/>
              <a:t>Go to </a:t>
            </a:r>
            <a:r>
              <a:rPr lang="fr-FR" altLang="en-US" u="sng"/>
              <a:t>command line</a:t>
            </a:r>
            <a:r>
              <a:rPr lang="fr-FR" altLang="en-US"/>
              <a:t> and type</a:t>
            </a:r>
            <a:br>
              <a:rPr lang="fr-FR" altLang="en-US"/>
            </a:br>
            <a:r>
              <a:rPr lang="fr-FR" altLang="en-US" b="1"/>
              <a:t>c:\&gt; pip install </a:t>
            </a:r>
            <a:r>
              <a:rPr lang="fr-FR" altLang="en-US" b="1">
                <a:solidFill>
                  <a:srgbClr val="0033CC"/>
                </a:solidFill>
              </a:rPr>
              <a:t>library_name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9225659-DF0B-4661-ABD6-219D396C4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Exceptions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F3392393-5FEB-4BC7-BBEF-5DFDE3D1A74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291513" cy="1252538"/>
          </a:xfrm>
        </p:spPr>
        <p:txBody>
          <a:bodyPr/>
          <a:lstStyle/>
          <a:p>
            <a:pPr eaLnBrk="1" hangingPunct="1"/>
            <a:r>
              <a:rPr lang="fr-FR" altLang="en-US" sz="2800"/>
              <a:t>An </a:t>
            </a:r>
            <a:r>
              <a:rPr lang="fr-FR" altLang="en-US" sz="2800" b="1"/>
              <a:t>exception</a:t>
            </a:r>
            <a:r>
              <a:rPr lang="fr-FR" altLang="en-US" sz="2800"/>
              <a:t> occur when something goes wrong.</a:t>
            </a:r>
          </a:p>
        </p:txBody>
      </p:sp>
      <p:graphicFrame>
        <p:nvGraphicFramePr>
          <p:cNvPr id="74793" name="Group 41">
            <a:extLst>
              <a:ext uri="{FF2B5EF4-FFF2-40B4-BE49-F238E27FC236}">
                <a16:creationId xmlns:a16="http://schemas.microsoft.com/office/drawing/2014/main" id="{46229675-B8E1-4D37-911D-657A020CA53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84213" y="2349500"/>
          <a:ext cx="7848600" cy="4211638"/>
        </p:xfrm>
        <a:graphic>
          <a:graphicData uri="http://schemas.openxmlformats.org/drawingml/2006/table">
            <a:tbl>
              <a:tblPr/>
              <a:tblGrid>
                <a:gridCol w="221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ImportError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 import fails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3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IndexError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 index is out of range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ZeroDivisionError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Division by zero error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SyntaxError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Syntax error in code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3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TypeError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Invalid type for an operation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ValueError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Invalid value for an operation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NameError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 identifier used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5E28EF9-C08B-473E-9975-2745F5CE4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Exception Handling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220B07BA-CEEF-4BA5-94C1-24D5AF883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en-US" sz="2800"/>
              <a:t>Exception handling is done by </a:t>
            </a:r>
            <a:r>
              <a:rPr lang="fr-FR" altLang="en-US" sz="2800" b="1"/>
              <a:t>try/except</a:t>
            </a:r>
            <a:r>
              <a:rPr lang="fr-FR" altLang="en-US" sz="2800"/>
              <a:t> statement</a:t>
            </a:r>
          </a:p>
          <a:p>
            <a:pPr lvl="1" eaLnBrk="1" hangingPunct="1"/>
            <a:r>
              <a:rPr lang="fr-FR" altLang="en-US" sz="2400"/>
              <a:t>useful when dealing with user input</a:t>
            </a:r>
          </a:p>
          <a:p>
            <a:pPr eaLnBrk="1" hangingPunct="1"/>
            <a:r>
              <a:rPr lang="fr-FR" altLang="en-US" sz="2800" b="1"/>
              <a:t>try/except</a:t>
            </a:r>
            <a:r>
              <a:rPr lang="fr-FR" altLang="en-US" sz="2800"/>
              <a:t> block</a:t>
            </a:r>
          </a:p>
          <a:p>
            <a:pPr lvl="1" eaLnBrk="1" hangingPunct="1"/>
            <a:r>
              <a:rPr lang="fr-FR" altLang="en-US" sz="2400"/>
              <a:t>Contains code that may throw an exception</a:t>
            </a:r>
          </a:p>
          <a:p>
            <a:pPr lvl="1" eaLnBrk="1" hangingPunct="1"/>
            <a:r>
              <a:rPr lang="fr-FR" altLang="en-US" sz="2400"/>
              <a:t>If exception occurs, the code the try block is stopped and the control is transfered to except block</a:t>
            </a:r>
          </a:p>
          <a:p>
            <a:pPr lvl="1" eaLnBrk="1" hangingPunct="1"/>
            <a:r>
              <a:rPr lang="fr-FR" altLang="en-US" sz="2400"/>
              <a:t>If exception does NOT occur, the code in except block is not run </a:t>
            </a:r>
          </a:p>
          <a:p>
            <a:pPr eaLnBrk="1" hangingPunct="1"/>
            <a:endParaRPr lang="fr-FR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BEBFA76F-4A9A-4EF3-AD38-6BF4B9330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Exception Handling (cont)</a:t>
            </a: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07DBE4E4-F989-447C-BAE7-2EFBDE6D3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133600"/>
            <a:ext cx="1962150" cy="11906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Baber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Ali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Niha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B6EBA267-BF7B-4206-85F8-8F1910709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41438"/>
            <a:ext cx="8229600" cy="3238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try: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	x = 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	y =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	print (x / y)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	print ("x divided by y.")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except ZeroDivisioError: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	print ("Division by zero is not allowed"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	</a:t>
            </a: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EA7B4643-BD4B-48BB-82EF-5EB672950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5157788"/>
            <a:ext cx="4391025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  <a:endParaRPr lang="fr-FR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Division by zero is not allowed</a:t>
            </a:r>
            <a:endParaRPr lang="fr-FR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FD47E0D-75ED-4190-90CD-1B3BC9AB2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Exception Handling (cont)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1593ADE6-83F1-4D10-8F72-1945C8F152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en-US"/>
              <a:t>A try block can have multiple associated except blocks to handle various types of exceptions</a:t>
            </a:r>
          </a:p>
          <a:p>
            <a:pPr eaLnBrk="1" hangingPunct="1">
              <a:lnSpc>
                <a:spcPct val="90000"/>
              </a:lnSpc>
            </a:pPr>
            <a:r>
              <a:rPr lang="fr-FR" altLang="en-US"/>
              <a:t> Multiple exceptions can also be put in a single except block using parenthesis</a:t>
            </a:r>
          </a:p>
          <a:p>
            <a:pPr eaLnBrk="1" hangingPunct="1">
              <a:lnSpc>
                <a:spcPct val="90000"/>
              </a:lnSpc>
            </a:pPr>
            <a:r>
              <a:rPr lang="fr-FR" altLang="en-US"/>
              <a:t>An excpet statement that does not specify an expception type can handle all 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en-US"/>
              <a:t>Not a good idea as it hides undetected flaws</a:t>
            </a:r>
          </a:p>
          <a:p>
            <a:pPr lvl="1" eaLnBrk="1" hangingPunct="1">
              <a:lnSpc>
                <a:spcPct val="90000"/>
              </a:lnSpc>
            </a:pPr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0C4EB349-5F8A-4ABD-8522-57A87883C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Exception Handling (cont)</a:t>
            </a: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6A58B626-BFB2-46CA-AA53-0E883282B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133600"/>
            <a:ext cx="1962150" cy="11906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Baber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Ali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/>
              <a:t>Niha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B163E52E-8D02-49AF-9923-F461FF2D4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41438"/>
            <a:ext cx="8208962" cy="360045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try: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	x = 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	y =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	print (x / y)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	print ("x divided by y.")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except ZeroDivisionError: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	print ("Division by zero is not allowed"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except (IndexError, NameError):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	 print ("Code to handle Index and Name Errors"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fr-FR" altLang="en-US" sz="2400"/>
              <a:t>	</a:t>
            </a:r>
          </a:p>
        </p:txBody>
      </p:sp>
      <p:sp>
        <p:nvSpPr>
          <p:cNvPr id="79877" name="Text Box 5">
            <a:extLst>
              <a:ext uri="{FF2B5EF4-FFF2-40B4-BE49-F238E27FC236}">
                <a16:creationId xmlns:a16="http://schemas.microsoft.com/office/drawing/2014/main" id="{191D7830-4576-420A-A32F-90CA0DA51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5157788"/>
            <a:ext cx="4391025" cy="6413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b="1" u="sng"/>
              <a:t>OUTPUT:</a:t>
            </a:r>
            <a:endParaRPr lang="fr-FR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Division by zero is not allowed</a:t>
            </a:r>
            <a:endParaRPr lang="fr-FR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F4C5A5B-B49A-488D-937C-04FBF3967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E63C6F7-1FA0-43B5-A69A-EC267CEFC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95D5081-491F-4C75-B1A8-D071127D9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Strings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8214E23-6861-452A-9A95-0D6CF56AC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en-US"/>
              <a:t>A string is created by entering a text between two </a:t>
            </a:r>
            <a:r>
              <a:rPr lang="fr-FR" altLang="en-US" b="1"/>
              <a:t>double quotations</a:t>
            </a:r>
            <a:r>
              <a:rPr lang="fr-FR" altLang="en-US"/>
              <a:t> or  two </a:t>
            </a:r>
            <a:r>
              <a:rPr lang="fr-FR" altLang="en-US" b="1"/>
              <a:t>single quotes</a:t>
            </a:r>
          </a:p>
          <a:p>
            <a:pPr eaLnBrk="1" hangingPunct="1">
              <a:lnSpc>
                <a:spcPct val="90000"/>
              </a:lnSpc>
            </a:pPr>
            <a:r>
              <a:rPr lang="fr-FR" altLang="en-US" b="1"/>
              <a:t>&gt;&gt;&gt; ‘We are Programmers’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/>
              <a:t>‘We are programmers’</a:t>
            </a:r>
          </a:p>
          <a:p>
            <a:pPr eaLnBrk="1" hangingPunct="1">
              <a:lnSpc>
                <a:spcPct val="90000"/>
              </a:lnSpc>
            </a:pPr>
            <a:r>
              <a:rPr lang="fr-FR" altLang="en-US"/>
              <a:t>Three Quotes String</a:t>
            </a:r>
            <a:br>
              <a:rPr lang="fr-FR" altLang="en-US"/>
            </a:br>
            <a:r>
              <a:rPr lang="fr-FR" altLang="en-US"/>
              <a:t>‘‘‘Whatever I write here</a:t>
            </a:r>
            <a:br>
              <a:rPr lang="fr-FR" altLang="en-US"/>
            </a:br>
            <a:r>
              <a:rPr lang="fr-FR" altLang="en-US"/>
              <a:t>will be displayed</a:t>
            </a:r>
            <a:br>
              <a:rPr lang="fr-FR" altLang="en-US"/>
            </a:br>
            <a:r>
              <a:rPr lang="fr-FR" altLang="en-US"/>
              <a:t>as it is’’’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264AA8C-7D77-4237-B107-0A1236419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Strings (cont)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0405DB8-4039-4294-B7C5-BC5DB5BF9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fr-FR" altLang="en-US" b="1"/>
              <a:t>&gt;&gt;&gt;print(‘one,’ + ‘ two,’ + ‘ three’)</a:t>
            </a:r>
          </a:p>
          <a:p>
            <a:pPr marL="609600" indent="-609600" eaLnBrk="1" hangingPunct="1">
              <a:buFontTx/>
              <a:buNone/>
            </a:pPr>
            <a:r>
              <a:rPr lang="fr-FR" altLang="en-US"/>
              <a:t>one, two, three</a:t>
            </a:r>
          </a:p>
          <a:p>
            <a:pPr marL="609600" indent="-609600" eaLnBrk="1" hangingPunct="1">
              <a:buFontTx/>
              <a:buNone/>
            </a:pPr>
            <a:r>
              <a:rPr lang="fr-FR" altLang="en-US" b="1"/>
              <a:t>&gt;&gt;&gt;‘5’ + ‘3’</a:t>
            </a:r>
          </a:p>
          <a:p>
            <a:pPr marL="609600" indent="-609600" eaLnBrk="1" hangingPunct="1">
              <a:buFontTx/>
              <a:buNone/>
            </a:pPr>
            <a:r>
              <a:rPr lang="fr-FR" altLang="en-US"/>
              <a:t>53</a:t>
            </a:r>
            <a:r>
              <a:rPr lang="fr-FR" altLang="en-US">
                <a:solidFill>
                  <a:srgbClr val="FF0000"/>
                </a:solidFill>
              </a:rPr>
              <a:t>       (not 8)</a:t>
            </a:r>
          </a:p>
          <a:p>
            <a:pPr marL="609600" indent="-609600" eaLnBrk="1" hangingPunct="1">
              <a:buFontTx/>
              <a:buNone/>
            </a:pPr>
            <a:r>
              <a:rPr lang="fr-FR" altLang="en-US"/>
              <a:t>&gt;&gt;&gt; ‘1’ + 5</a:t>
            </a:r>
          </a:p>
          <a:p>
            <a:pPr marL="609600" indent="-609600" eaLnBrk="1" hangingPunct="1">
              <a:buFontTx/>
              <a:buNone/>
            </a:pPr>
            <a:r>
              <a:rPr lang="fr-FR" altLang="en-US">
                <a:solidFill>
                  <a:srgbClr val="FF0000"/>
                </a:solidFill>
              </a:rPr>
              <a:t>TypeError: unsupported operand types</a:t>
            </a:r>
            <a:r>
              <a:rPr lang="fr-FR" altLang="en-US"/>
              <a:t> </a:t>
            </a:r>
          </a:p>
          <a:p>
            <a:pPr marL="609600" indent="-609600" eaLnBrk="1" hangingPunct="1">
              <a:buFontTx/>
              <a:buNone/>
            </a:pPr>
            <a:endParaRPr lang="fr-FR" altLang="en-US"/>
          </a:p>
          <a:p>
            <a:pPr marL="609600" indent="-609600" eaLnBrk="1" hangingPunct="1">
              <a:buFontTx/>
              <a:buNone/>
            </a:pPr>
            <a:endParaRPr lang="fr-FR" altLang="en-US">
              <a:solidFill>
                <a:srgbClr val="FF0000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fr-F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B1DC259-BCD2-44FE-8222-FB8603A21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Strings (conts)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189BC0D-A4D7-4FA2-B722-6E1043C0A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b="1"/>
              <a:t>&gt;&gt;&gt; print(‘Hi’ * 4)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/>
              <a:t>HiHiHiHi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b="1"/>
              <a:t>&gt;&gt;&gt; print(4 * ‘Hi’)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/>
              <a:t>HiHiHiHi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b="1"/>
              <a:t>&gt;&gt;&gt; print(4.0 * ‘Hi’)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>
                <a:solidFill>
                  <a:srgbClr val="FF0000"/>
                </a:solidFill>
              </a:rPr>
              <a:t>TypeError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b="1"/>
              <a:t>&gt;&gt;&gt; print(‘Hello’ * ‘Hi’)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>
                <a:solidFill>
                  <a:srgbClr val="FF0000"/>
                </a:solidFill>
              </a:rPr>
              <a:t>TypeError</a:t>
            </a:r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7450</TotalTime>
  <Words>3052</Words>
  <Application>Microsoft Office PowerPoint</Application>
  <PresentationFormat>On-screen Show (4:3)</PresentationFormat>
  <Paragraphs>590</Paragraphs>
  <Slides>67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Courier New</vt:lpstr>
      <vt:lpstr>Times New Roman</vt:lpstr>
      <vt:lpstr>Wingdings</vt:lpstr>
      <vt:lpstr>Default Design</vt:lpstr>
      <vt:lpstr>Image bitmap</vt:lpstr>
      <vt:lpstr>Basics of Python</vt:lpstr>
      <vt:lpstr>What is Python</vt:lpstr>
      <vt:lpstr>Python Environment</vt:lpstr>
      <vt:lpstr>PowerPoint Presentation</vt:lpstr>
      <vt:lpstr>Arithmetic Operations</vt:lpstr>
      <vt:lpstr>Arithmetic Operations (cont)</vt:lpstr>
      <vt:lpstr>Strings</vt:lpstr>
      <vt:lpstr>Strings (cont)</vt:lpstr>
      <vt:lpstr>Strings (conts)</vt:lpstr>
      <vt:lpstr>Simple Input/Output</vt:lpstr>
      <vt:lpstr>Basic Type Conversion</vt:lpstr>
      <vt:lpstr>Variables</vt:lpstr>
      <vt:lpstr>Variables (cont)</vt:lpstr>
      <vt:lpstr>Variables (cont)</vt:lpstr>
      <vt:lpstr>In-Place Operators</vt:lpstr>
      <vt:lpstr>Quiz 1</vt:lpstr>
      <vt:lpstr>Boolean Type</vt:lpstr>
      <vt:lpstr>Relation Operators</vt:lpstr>
      <vt:lpstr>if Statement</vt:lpstr>
      <vt:lpstr>if Statement (cont)</vt:lpstr>
      <vt:lpstr>if-else Statement (cont)</vt:lpstr>
      <vt:lpstr>if-elif Statement (cont)</vt:lpstr>
      <vt:lpstr>Boolean Operators</vt:lpstr>
      <vt:lpstr>Boolean Operators (cont)</vt:lpstr>
      <vt:lpstr>Operator Precedence</vt:lpstr>
      <vt:lpstr>Operator Precedence (cont)</vt:lpstr>
      <vt:lpstr>Operator Precedence (cont)</vt:lpstr>
      <vt:lpstr>While Loop</vt:lpstr>
      <vt:lpstr>While Loop (cont)</vt:lpstr>
      <vt:lpstr>break statement</vt:lpstr>
      <vt:lpstr>continue statement</vt:lpstr>
      <vt:lpstr>Lists</vt:lpstr>
      <vt:lpstr>Lists (cont)</vt:lpstr>
      <vt:lpstr>Lists (cont)</vt:lpstr>
      <vt:lpstr>Lists (cont)</vt:lpstr>
      <vt:lpstr>List Operations</vt:lpstr>
      <vt:lpstr>List Operations (cont)</vt:lpstr>
      <vt:lpstr>List Operations (cont)</vt:lpstr>
      <vt:lpstr>List Operations (cont)</vt:lpstr>
      <vt:lpstr>List Functions</vt:lpstr>
      <vt:lpstr>List Functions (cont)</vt:lpstr>
      <vt:lpstr>List Functions (cont)</vt:lpstr>
      <vt:lpstr>Range</vt:lpstr>
      <vt:lpstr>Range (cont)</vt:lpstr>
      <vt:lpstr>For Loop</vt:lpstr>
      <vt:lpstr>For Loop (cont)</vt:lpstr>
      <vt:lpstr>Quiz 2</vt:lpstr>
      <vt:lpstr>User Defined Functions</vt:lpstr>
      <vt:lpstr>Functions with Arguments</vt:lpstr>
      <vt:lpstr>Functions with Arguments (cont)</vt:lpstr>
      <vt:lpstr>Functions with Arguments (cont)</vt:lpstr>
      <vt:lpstr>Returning From Functions</vt:lpstr>
      <vt:lpstr>Function as Objects</vt:lpstr>
      <vt:lpstr>Function as Arguments</vt:lpstr>
      <vt:lpstr>Modules</vt:lpstr>
      <vt:lpstr>Modules (cont)</vt:lpstr>
      <vt:lpstr>Modules (cont)</vt:lpstr>
      <vt:lpstr>Modules (cont)</vt:lpstr>
      <vt:lpstr>Modules (cont)</vt:lpstr>
      <vt:lpstr>The Standard Library</vt:lpstr>
      <vt:lpstr>Installing Third Party Modules</vt:lpstr>
      <vt:lpstr>Exceptions</vt:lpstr>
      <vt:lpstr>Exception Handling</vt:lpstr>
      <vt:lpstr>Exception Handling (cont)</vt:lpstr>
      <vt:lpstr>Exception Handling (cont)</vt:lpstr>
      <vt:lpstr>Exception Handling (cont)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Big Data Processing</dc:title>
  <dc:creator>Image</dc:creator>
  <cp:lastModifiedBy>Muhammad</cp:lastModifiedBy>
  <cp:revision>190</cp:revision>
  <dcterms:created xsi:type="dcterms:W3CDTF">2017-03-22T04:50:33Z</dcterms:created>
  <dcterms:modified xsi:type="dcterms:W3CDTF">2021-02-17T07:15:29Z</dcterms:modified>
</cp:coreProperties>
</file>