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73" r:id="rId2"/>
    <p:sldId id="274" r:id="rId3"/>
    <p:sldId id="278" r:id="rId4"/>
    <p:sldId id="362" r:id="rId5"/>
    <p:sldId id="361" r:id="rId6"/>
    <p:sldId id="363" r:id="rId7"/>
    <p:sldId id="356" r:id="rId8"/>
    <p:sldId id="364" r:id="rId9"/>
    <p:sldId id="365" r:id="rId10"/>
    <p:sldId id="367" r:id="rId11"/>
    <p:sldId id="368" r:id="rId12"/>
    <p:sldId id="369" r:id="rId13"/>
    <p:sldId id="370" r:id="rId14"/>
    <p:sldId id="366" r:id="rId15"/>
    <p:sldId id="35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8545" autoAdjust="0"/>
  </p:normalViewPr>
  <p:slideViewPr>
    <p:cSldViewPr snapToGrid="0">
      <p:cViewPr varScale="1">
        <p:scale>
          <a:sx n="84" d="100"/>
          <a:sy n="84"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95B8C-0C6F-4884-A5B1-FAFE61E44D18}" type="datetimeFigureOut">
              <a:rPr lang="en-US" smtClean="0"/>
              <a:t>30-May-2021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9BCDB-8378-4391-B401-B33116E9C6B9}" type="slidenum">
              <a:rPr lang="en-US" smtClean="0"/>
              <a:t>‹#›</a:t>
            </a:fld>
            <a:endParaRPr lang="en-US"/>
          </a:p>
        </p:txBody>
      </p:sp>
    </p:spTree>
    <p:extLst>
      <p:ext uri="{BB962C8B-B14F-4D97-AF65-F5344CB8AC3E}">
        <p14:creationId xmlns:p14="http://schemas.microsoft.com/office/powerpoint/2010/main" val="198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Foundation for Advancement of Science and Technology</a:t>
            </a:r>
          </a:p>
          <a:p>
            <a:r>
              <a:rPr lang="en-US" sz="1200" b="0" i="0" kern="1200" dirty="0" smtClean="0">
                <a:solidFill>
                  <a:schemeClr val="tx1"/>
                </a:solidFill>
                <a:effectLst/>
                <a:latin typeface="+mn-lt"/>
                <a:ea typeface="+mn-ea"/>
                <a:cs typeface="+mn-cs"/>
              </a:rPr>
              <a:t>The sponsoring body of the </a:t>
            </a:r>
            <a:r>
              <a:rPr lang="en-US" sz="1200" b="1" i="0" kern="1200" dirty="0" smtClean="0">
                <a:solidFill>
                  <a:schemeClr val="tx1"/>
                </a:solidFill>
                <a:effectLst/>
                <a:latin typeface="+mn-lt"/>
                <a:ea typeface="+mn-ea"/>
                <a:cs typeface="+mn-cs"/>
              </a:rPr>
              <a:t>University</a:t>
            </a:r>
            <a:r>
              <a:rPr lang="en-US" sz="1200" b="0" i="0" kern="1200" dirty="0" smtClean="0">
                <a:solidFill>
                  <a:schemeClr val="tx1"/>
                </a:solidFill>
                <a:effectLst/>
                <a:latin typeface="+mn-lt"/>
                <a:ea typeface="+mn-ea"/>
                <a:cs typeface="+mn-cs"/>
              </a:rPr>
              <a:t> – the Foundation for Advancement of Science and Technology (</a:t>
            </a:r>
            <a:r>
              <a:rPr lang="en-US" sz="1200" b="1" i="0" kern="1200" dirty="0" smtClean="0">
                <a:solidFill>
                  <a:schemeClr val="tx1"/>
                </a:solidFill>
                <a:effectLst/>
                <a:latin typeface="+mn-lt"/>
                <a:ea typeface="+mn-ea"/>
                <a:cs typeface="+mn-cs"/>
              </a:rPr>
              <a:t>FAST</a:t>
            </a:r>
            <a:r>
              <a:rPr lang="en-US" sz="1200" b="0" i="0" kern="1200" dirty="0" smtClean="0">
                <a:solidFill>
                  <a:schemeClr val="tx1"/>
                </a:solidFill>
                <a:effectLst/>
                <a:latin typeface="+mn-lt"/>
                <a:ea typeface="+mn-ea"/>
                <a:cs typeface="+mn-cs"/>
              </a:rPr>
              <a:t>) was established in 1980.</a:t>
            </a:r>
          </a:p>
          <a:p>
            <a:r>
              <a:rPr lang="en-US" dirty="0" smtClean="0"/>
              <a:t>Start with the Name of Allah,</a:t>
            </a:r>
            <a:r>
              <a:rPr lang="en-US" baseline="0" dirty="0" smtClean="0"/>
              <a:t> Who is the most merciful and the most beneficent.</a:t>
            </a:r>
          </a:p>
        </p:txBody>
      </p:sp>
      <p:sp>
        <p:nvSpPr>
          <p:cNvPr id="4" name="Slide Number Placeholder 3"/>
          <p:cNvSpPr>
            <a:spLocks noGrp="1"/>
          </p:cNvSpPr>
          <p:nvPr>
            <p:ph type="sldNum" sz="quarter" idx="10"/>
          </p:nvPr>
        </p:nvSpPr>
        <p:spPr/>
        <p:txBody>
          <a:bodyPr/>
          <a:lstStyle/>
          <a:p>
            <a:fld id="{D009BCDB-8378-4391-B401-B33116E9C6B9}" type="slidenum">
              <a:rPr lang="en-US" smtClean="0"/>
              <a:t>1</a:t>
            </a:fld>
            <a:endParaRPr lang="en-US"/>
          </a:p>
        </p:txBody>
      </p:sp>
    </p:spTree>
    <p:extLst>
      <p:ext uri="{BB962C8B-B14F-4D97-AF65-F5344CB8AC3E}">
        <p14:creationId xmlns:p14="http://schemas.microsoft.com/office/powerpoint/2010/main" val="746211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10</a:t>
            </a:fld>
            <a:endParaRPr lang="en-US"/>
          </a:p>
        </p:txBody>
      </p:sp>
    </p:spTree>
    <p:extLst>
      <p:ext uri="{BB962C8B-B14F-4D97-AF65-F5344CB8AC3E}">
        <p14:creationId xmlns:p14="http://schemas.microsoft.com/office/powerpoint/2010/main" val="877314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11</a:t>
            </a:fld>
            <a:endParaRPr lang="en-US"/>
          </a:p>
        </p:txBody>
      </p:sp>
    </p:spTree>
    <p:extLst>
      <p:ext uri="{BB962C8B-B14F-4D97-AF65-F5344CB8AC3E}">
        <p14:creationId xmlns:p14="http://schemas.microsoft.com/office/powerpoint/2010/main" val="309953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12</a:t>
            </a:fld>
            <a:endParaRPr lang="en-US"/>
          </a:p>
        </p:txBody>
      </p:sp>
    </p:spTree>
    <p:extLst>
      <p:ext uri="{BB962C8B-B14F-4D97-AF65-F5344CB8AC3E}">
        <p14:creationId xmlns:p14="http://schemas.microsoft.com/office/powerpoint/2010/main" val="84074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13</a:t>
            </a:fld>
            <a:endParaRPr lang="en-US"/>
          </a:p>
        </p:txBody>
      </p:sp>
    </p:spTree>
    <p:extLst>
      <p:ext uri="{BB962C8B-B14F-4D97-AF65-F5344CB8AC3E}">
        <p14:creationId xmlns:p14="http://schemas.microsoft.com/office/powerpoint/2010/main" val="411400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14</a:t>
            </a:fld>
            <a:endParaRPr lang="en-US"/>
          </a:p>
        </p:txBody>
      </p:sp>
    </p:spTree>
    <p:extLst>
      <p:ext uri="{BB962C8B-B14F-4D97-AF65-F5344CB8AC3E}">
        <p14:creationId xmlns:p14="http://schemas.microsoft.com/office/powerpoint/2010/main" val="216832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15</a:t>
            </a:fld>
            <a:endParaRPr lang="en-US"/>
          </a:p>
        </p:txBody>
      </p:sp>
    </p:spTree>
    <p:extLst>
      <p:ext uri="{BB962C8B-B14F-4D97-AF65-F5344CB8AC3E}">
        <p14:creationId xmlns:p14="http://schemas.microsoft.com/office/powerpoint/2010/main" val="268985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2</a:t>
            </a:fld>
            <a:endParaRPr lang="en-US"/>
          </a:p>
        </p:txBody>
      </p:sp>
    </p:spTree>
    <p:extLst>
      <p:ext uri="{BB962C8B-B14F-4D97-AF65-F5344CB8AC3E}">
        <p14:creationId xmlns:p14="http://schemas.microsoft.com/office/powerpoint/2010/main" val="281239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3</a:t>
            </a:fld>
            <a:endParaRPr lang="en-US"/>
          </a:p>
        </p:txBody>
      </p:sp>
    </p:spTree>
    <p:extLst>
      <p:ext uri="{BB962C8B-B14F-4D97-AF65-F5344CB8AC3E}">
        <p14:creationId xmlns:p14="http://schemas.microsoft.com/office/powerpoint/2010/main" val="380950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4</a:t>
            </a:fld>
            <a:endParaRPr lang="en-US"/>
          </a:p>
        </p:txBody>
      </p:sp>
    </p:spTree>
    <p:extLst>
      <p:ext uri="{BB962C8B-B14F-4D97-AF65-F5344CB8AC3E}">
        <p14:creationId xmlns:p14="http://schemas.microsoft.com/office/powerpoint/2010/main" val="41206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5</a:t>
            </a:fld>
            <a:endParaRPr lang="en-US"/>
          </a:p>
        </p:txBody>
      </p:sp>
    </p:spTree>
    <p:extLst>
      <p:ext uri="{BB962C8B-B14F-4D97-AF65-F5344CB8AC3E}">
        <p14:creationId xmlns:p14="http://schemas.microsoft.com/office/powerpoint/2010/main" val="199322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6</a:t>
            </a:fld>
            <a:endParaRPr lang="en-US"/>
          </a:p>
        </p:txBody>
      </p:sp>
    </p:spTree>
    <p:extLst>
      <p:ext uri="{BB962C8B-B14F-4D97-AF65-F5344CB8AC3E}">
        <p14:creationId xmlns:p14="http://schemas.microsoft.com/office/powerpoint/2010/main" val="38859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7</a:t>
            </a:fld>
            <a:endParaRPr lang="en-US"/>
          </a:p>
        </p:txBody>
      </p:sp>
    </p:spTree>
    <p:extLst>
      <p:ext uri="{BB962C8B-B14F-4D97-AF65-F5344CB8AC3E}">
        <p14:creationId xmlns:p14="http://schemas.microsoft.com/office/powerpoint/2010/main" val="35860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8</a:t>
            </a:fld>
            <a:endParaRPr lang="en-US"/>
          </a:p>
        </p:txBody>
      </p:sp>
    </p:spTree>
    <p:extLst>
      <p:ext uri="{BB962C8B-B14F-4D97-AF65-F5344CB8AC3E}">
        <p14:creationId xmlns:p14="http://schemas.microsoft.com/office/powerpoint/2010/main" val="188568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9BCDB-8378-4391-B401-B33116E9C6B9}" type="slidenum">
              <a:rPr lang="en-US" smtClean="0"/>
              <a:t>9</a:t>
            </a:fld>
            <a:endParaRPr lang="en-US"/>
          </a:p>
        </p:txBody>
      </p:sp>
    </p:spTree>
    <p:extLst>
      <p:ext uri="{BB962C8B-B14F-4D97-AF65-F5344CB8AC3E}">
        <p14:creationId xmlns:p14="http://schemas.microsoft.com/office/powerpoint/2010/main" val="27756577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33A178-D24A-44E0-BB83-788537D6F4F1}" type="datetime1">
              <a:rPr lang="en-US" smtClean="0"/>
              <a:t>30-May-2021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930B7-6D58-46BB-9603-4D7CBA18DBD3}" type="datetime1">
              <a:rPr lang="en-US" smtClean="0"/>
              <a:t>30-May-2021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39A40B-A901-4C78-AE34-D8F86C8B239A}" type="datetime1">
              <a:rPr lang="en-US" smtClean="0"/>
              <a:t>30-May-2021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C5228-D193-4305-B71E-7F9687BD832D}" type="datetime1">
              <a:rPr lang="en-US" smtClean="0"/>
              <a:t>30-May-2021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6E0773B5-EF50-4FBC-829D-CE5D0CEB17F5}" type="datetime1">
              <a:rPr lang="en-US" smtClean="0"/>
              <a:t>30-May-2021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8436FD-181C-4D12-859E-AFBAFC0425D1}" type="datetime1">
              <a:rPr lang="en-US" smtClean="0"/>
              <a:t>30-May-2021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B72C90-6775-4D5A-A35E-0A16D226BD2C}" type="datetime1">
              <a:rPr lang="en-US" smtClean="0"/>
              <a:t>30-May-2021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2F719D-F08F-43FC-BE76-274BC1892CE9}" type="datetime1">
              <a:rPr lang="en-US" smtClean="0"/>
              <a:t>30-May-2021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AE82D-D7E6-4F15-80B4-CFD055BA5ED2}" type="datetime1">
              <a:rPr lang="en-US" smtClean="0"/>
              <a:t>30-May-2021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0C8B1B-221D-4AD9-8A6A-19CC06D6008A}" type="datetime1">
              <a:rPr lang="en-US" smtClean="0"/>
              <a:t>30-May-2021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0AFC4E-DA1F-49C0-AC3F-CC85C5EE7920}" type="datetime1">
              <a:rPr lang="en-US" smtClean="0"/>
              <a:t>30-May-2021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D8C5E7F-BDBA-446D-B321-DB0EFA427D1C}" type="datetime1">
              <a:rPr lang="en-US" smtClean="0"/>
              <a:t>30-May-2021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4" descr="National University of Computer and Emerging Sciences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31" y="378900"/>
            <a:ext cx="2884843" cy="28848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72069" y="713325"/>
            <a:ext cx="5735534" cy="2215991"/>
          </a:xfrm>
          <a:prstGeom prst="rect">
            <a:avLst/>
          </a:prstGeom>
          <a:noFill/>
        </p:spPr>
        <p:txBody>
          <a:bodyPr wrap="square" rtlCol="0">
            <a:spAutoFit/>
          </a:bodyPr>
          <a:lstStyle/>
          <a:p>
            <a:r>
              <a:rPr lang="en-US" sz="13800" u="sng" dirty="0" smtClean="0">
                <a:solidFill>
                  <a:schemeClr val="bg1"/>
                </a:solidFill>
                <a:latin typeface="Arial Black" panose="020B0A04020102020204" pitchFamily="34" charset="0"/>
              </a:rPr>
              <a:t>FAST</a:t>
            </a:r>
            <a:endParaRPr lang="en-US" sz="13800" u="sng" dirty="0">
              <a:solidFill>
                <a:schemeClr val="bg1"/>
              </a:solidFill>
              <a:latin typeface="Arial Black" panose="020B0A04020102020204" pitchFamily="34" charset="0"/>
            </a:endParaRPr>
          </a:p>
        </p:txBody>
      </p:sp>
      <p:sp>
        <p:nvSpPr>
          <p:cNvPr id="9" name="TextBox 8"/>
          <p:cNvSpPr txBox="1"/>
          <p:nvPr/>
        </p:nvSpPr>
        <p:spPr>
          <a:xfrm>
            <a:off x="4759775" y="2390707"/>
            <a:ext cx="5346752" cy="1077218"/>
          </a:xfrm>
          <a:prstGeom prst="rect">
            <a:avLst/>
          </a:prstGeom>
          <a:noFill/>
        </p:spPr>
        <p:txBody>
          <a:bodyPr wrap="square" rtlCol="0">
            <a:spAutoFit/>
          </a:bodyPr>
          <a:lstStyle/>
          <a:p>
            <a:pPr fontAlgn="t"/>
            <a:r>
              <a:rPr lang="ar-AE" sz="3200" b="1" dirty="0">
                <a:solidFill>
                  <a:schemeClr val="bg1"/>
                </a:solidFill>
                <a:latin typeface="Arial Black" panose="020B0A04020102020204" pitchFamily="34" charset="0"/>
              </a:rPr>
              <a:t/>
            </a:r>
            <a:br>
              <a:rPr lang="ar-AE" sz="3200" b="1" dirty="0">
                <a:solidFill>
                  <a:schemeClr val="bg1"/>
                </a:solidFill>
                <a:latin typeface="Arial Black" panose="020B0A04020102020204" pitchFamily="34" charset="0"/>
              </a:rPr>
            </a:br>
            <a:r>
              <a:rPr lang="ar-AE" sz="3200" b="1" dirty="0">
                <a:solidFill>
                  <a:schemeClr val="bg1"/>
                </a:solidFill>
                <a:latin typeface="Arial Black" panose="020B0A04020102020204" pitchFamily="34" charset="0"/>
              </a:rPr>
              <a:t>الذی علم بالقلم۔ علم الانسان ما لم يعلم۔</a:t>
            </a:r>
          </a:p>
        </p:txBody>
      </p:sp>
      <p:sp>
        <p:nvSpPr>
          <p:cNvPr id="10" name="Rectangle 9"/>
          <p:cNvSpPr/>
          <p:nvPr/>
        </p:nvSpPr>
        <p:spPr>
          <a:xfrm>
            <a:off x="465220" y="3703695"/>
            <a:ext cx="11277602" cy="646331"/>
          </a:xfrm>
          <a:prstGeom prst="rect">
            <a:avLst/>
          </a:prstGeom>
        </p:spPr>
        <p:txBody>
          <a:bodyPr wrap="square">
            <a:spAutoFit/>
          </a:bodyPr>
          <a:lstStyle/>
          <a:p>
            <a:r>
              <a:rPr lang="en-US" sz="3600" b="1" dirty="0">
                <a:solidFill>
                  <a:schemeClr val="bg1"/>
                </a:solidFill>
                <a:latin typeface="Times New Roman" panose="02020603050405020304" pitchFamily="18" charset="0"/>
                <a:cs typeface="Times New Roman" panose="02020603050405020304" pitchFamily="18" charset="0"/>
              </a:rPr>
              <a:t>National University of Computer and Emerging Sciences</a:t>
            </a:r>
            <a:endParaRPr lang="en-US" sz="3600" b="1" i="0" dirty="0">
              <a:solidFill>
                <a:schemeClr val="bg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631820" y="4403844"/>
            <a:ext cx="5818639"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DEPARMENT OF </a:t>
            </a:r>
            <a:r>
              <a:rPr lang="en-US" sz="2400" dirty="0" smtClean="0">
                <a:solidFill>
                  <a:schemeClr val="bg1"/>
                </a:solidFill>
                <a:latin typeface="Times New Roman" panose="02020603050405020304" pitchFamily="18" charset="0"/>
                <a:cs typeface="Times New Roman" panose="02020603050405020304" pitchFamily="18" charset="0"/>
              </a:rPr>
              <a:t>COMPUTER SCIENCE</a:t>
            </a:r>
            <a:endParaRPr lang="en-US" sz="2400" dirty="0"/>
          </a:p>
        </p:txBody>
      </p:sp>
      <p:sp>
        <p:nvSpPr>
          <p:cNvPr id="8" name="Rectangle 7"/>
          <p:cNvSpPr/>
          <p:nvPr/>
        </p:nvSpPr>
        <p:spPr>
          <a:xfrm>
            <a:off x="3631819" y="5172991"/>
            <a:ext cx="5818639" cy="769441"/>
          </a:xfrm>
          <a:prstGeom prst="rect">
            <a:avLst/>
          </a:prstGeom>
        </p:spPr>
        <p:txBody>
          <a:bodyPr wrap="square">
            <a:spAutoFit/>
          </a:bodyPr>
          <a:lstStyle/>
          <a:p>
            <a:r>
              <a:rPr lang="en-US" sz="4400" b="1" dirty="0" smtClean="0">
                <a:solidFill>
                  <a:schemeClr val="bg1"/>
                </a:solidFill>
                <a:latin typeface="Times New Roman" panose="02020603050405020304" pitchFamily="18" charset="0"/>
                <a:cs typeface="Times New Roman" panose="02020603050405020304" pitchFamily="18" charset="0"/>
              </a:rPr>
              <a:t>Digital Logic Design </a:t>
            </a:r>
            <a:endParaRPr lang="en-US" sz="4400" b="1" dirty="0"/>
          </a:p>
        </p:txBody>
      </p:sp>
    </p:spTree>
    <p:extLst>
      <p:ext uri="{BB962C8B-B14F-4D97-AF65-F5344CB8AC3E}">
        <p14:creationId xmlns:p14="http://schemas.microsoft.com/office/powerpoint/2010/main" val="2528941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SR latch using </a:t>
            </a:r>
            <a:r>
              <a:rPr lang="en-US" dirty="0" err="1" smtClean="0">
                <a:solidFill>
                  <a:schemeClr val="bg1"/>
                </a:solidFill>
              </a:rPr>
              <a:t>nand</a:t>
            </a:r>
            <a:r>
              <a:rPr lang="en-US" dirty="0" smtClean="0">
                <a:solidFill>
                  <a:schemeClr val="bg1"/>
                </a:solidFill>
              </a:rPr>
              <a:t> version</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https://media.geeksforgeeks.org/wp-content/uploads/RS-with-NAND-gat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138" y="1560465"/>
            <a:ext cx="57340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35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SR latch using </a:t>
            </a:r>
            <a:r>
              <a:rPr lang="en-US" dirty="0" err="1" smtClean="0">
                <a:solidFill>
                  <a:schemeClr val="bg1"/>
                </a:solidFill>
              </a:rPr>
              <a:t>nand</a:t>
            </a:r>
            <a:r>
              <a:rPr lang="en-US" dirty="0" smtClean="0">
                <a:solidFill>
                  <a:schemeClr val="bg1"/>
                </a:solidFill>
              </a:rPr>
              <a:t> contd..</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5" y="1141704"/>
            <a:ext cx="6096000" cy="646331"/>
          </a:xfrm>
          <a:prstGeom prst="rect">
            <a:avLst/>
          </a:prstGeom>
        </p:spPr>
        <p:txBody>
          <a:bodyPr>
            <a:spAutoFit/>
          </a:bodyPr>
          <a:lstStyle/>
          <a:p>
            <a:r>
              <a:rPr lang="en-US" b="1" dirty="0">
                <a:solidFill>
                  <a:srgbClr val="40424E"/>
                </a:solidFill>
                <a:latin typeface="urw-din"/>
              </a:rPr>
              <a:t>Case-1: S’=R’=</a:t>
            </a:r>
            <a:r>
              <a:rPr lang="en-US" b="1" dirty="0" smtClean="0">
                <a:solidFill>
                  <a:srgbClr val="40424E"/>
                </a:solidFill>
                <a:latin typeface="urw-din"/>
              </a:rPr>
              <a:t>1</a:t>
            </a:r>
            <a:r>
              <a:rPr lang="en-US" dirty="0"/>
              <a:t/>
            </a:r>
            <a:br>
              <a:rPr lang="en-US" dirty="0"/>
            </a:br>
            <a:endParaRPr lang="en-US" dirty="0"/>
          </a:p>
        </p:txBody>
      </p:sp>
      <p:pic>
        <p:nvPicPr>
          <p:cNvPr id="7170" name="Picture 2" descr="https://media.geeksforgeeks.org/wp-content/uploads/RS-with-NAND-gate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788035"/>
            <a:ext cx="113538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97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SR latch using </a:t>
            </a:r>
            <a:r>
              <a:rPr lang="en-US" dirty="0" err="1" smtClean="0">
                <a:solidFill>
                  <a:schemeClr val="bg1"/>
                </a:solidFill>
              </a:rPr>
              <a:t>nand</a:t>
            </a:r>
            <a:r>
              <a:rPr lang="en-US" dirty="0" smtClean="0">
                <a:solidFill>
                  <a:schemeClr val="bg1"/>
                </a:solidFill>
              </a:rPr>
              <a:t> contd..</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5" y="1141704"/>
            <a:ext cx="6096000" cy="646331"/>
          </a:xfrm>
          <a:prstGeom prst="rect">
            <a:avLst/>
          </a:prstGeom>
        </p:spPr>
        <p:txBody>
          <a:bodyPr>
            <a:spAutoFit/>
          </a:bodyPr>
          <a:lstStyle/>
          <a:p>
            <a:r>
              <a:rPr lang="en-US" b="1" dirty="0"/>
              <a:t>Case-2: S’=0, R’=1</a:t>
            </a:r>
            <a:r>
              <a:rPr lang="en-US" dirty="0"/>
              <a:t/>
            </a:r>
            <a:br>
              <a:rPr lang="en-US" dirty="0"/>
            </a:br>
            <a:endParaRPr lang="en-US" dirty="0"/>
          </a:p>
        </p:txBody>
      </p:sp>
      <p:pic>
        <p:nvPicPr>
          <p:cNvPr id="8194" name="Picture 2" descr="https://media.geeksforgeeks.org/wp-content/uploads/RS-with-NAND-gate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994" y="1050765"/>
            <a:ext cx="4253203" cy="28861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90521" y="4826617"/>
            <a:ext cx="2313454" cy="369332"/>
          </a:xfrm>
          <a:prstGeom prst="rect">
            <a:avLst/>
          </a:prstGeom>
        </p:spPr>
        <p:txBody>
          <a:bodyPr wrap="none">
            <a:spAutoFit/>
          </a:bodyPr>
          <a:lstStyle/>
          <a:p>
            <a:r>
              <a:rPr lang="en-US" b="1" dirty="0">
                <a:solidFill>
                  <a:srgbClr val="40424E"/>
                </a:solidFill>
                <a:latin typeface="urw-din"/>
              </a:rPr>
              <a:t>Case-3: S’= 1, R’= </a:t>
            </a:r>
            <a:r>
              <a:rPr lang="en-US" b="1" dirty="0" smtClean="0">
                <a:solidFill>
                  <a:srgbClr val="40424E"/>
                </a:solidFill>
                <a:latin typeface="urw-din"/>
              </a:rPr>
              <a:t>0</a:t>
            </a:r>
            <a:endParaRPr lang="en-US" dirty="0"/>
          </a:p>
        </p:txBody>
      </p:sp>
      <p:pic>
        <p:nvPicPr>
          <p:cNvPr id="8196" name="Picture 4" descr="https://media.geeksforgeeks.org/wp-content/uploads/RS-with-NAND-gates-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197" y="3537580"/>
            <a:ext cx="4492931" cy="308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5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SR latch using </a:t>
            </a:r>
            <a:r>
              <a:rPr lang="en-US" dirty="0" err="1" smtClean="0">
                <a:solidFill>
                  <a:schemeClr val="bg1"/>
                </a:solidFill>
              </a:rPr>
              <a:t>nand</a:t>
            </a:r>
            <a:r>
              <a:rPr lang="en-US" dirty="0" smtClean="0">
                <a:solidFill>
                  <a:schemeClr val="bg1"/>
                </a:solidFill>
              </a:rPr>
              <a:t> contd..</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4" y="1141704"/>
            <a:ext cx="11003153" cy="646331"/>
          </a:xfrm>
          <a:prstGeom prst="rect">
            <a:avLst/>
          </a:prstGeom>
        </p:spPr>
        <p:txBody>
          <a:bodyPr wrap="square">
            <a:spAutoFit/>
          </a:bodyPr>
          <a:lstStyle/>
          <a:p>
            <a:r>
              <a:rPr lang="en-US" b="1" dirty="0"/>
              <a:t>Case-4: S’= R’= </a:t>
            </a:r>
            <a:r>
              <a:rPr lang="en-US" b="1" dirty="0" smtClean="0"/>
              <a:t>0</a:t>
            </a:r>
          </a:p>
          <a:p>
            <a:r>
              <a:rPr lang="en-US" dirty="0"/>
              <a:t>When S=R=1, both Q and Q’ becomes 1 which is not allowed. So, the input condition is prohibited.</a:t>
            </a:r>
          </a:p>
        </p:txBody>
      </p:sp>
    </p:spTree>
    <p:extLst>
      <p:ext uri="{BB962C8B-B14F-4D97-AF65-F5344CB8AC3E}">
        <p14:creationId xmlns:p14="http://schemas.microsoft.com/office/powerpoint/2010/main" val="210096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Gated D latch</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55575" y="1050765"/>
            <a:ext cx="10371765" cy="1754326"/>
          </a:xfrm>
          <a:prstGeom prst="rect">
            <a:avLst/>
          </a:prstGeom>
          <a:noFill/>
        </p:spPr>
        <p:txBody>
          <a:bodyPr wrap="square" rtlCol="0">
            <a:spAutoFit/>
          </a:bodyPr>
          <a:lstStyle/>
          <a:p>
            <a:r>
              <a:rPr lang="en-US" dirty="0"/>
              <a:t>The Gated D Latch is another special type of gated latch having two inputs, i.e., DATA and ENABLE. When the enable input set to 1, the input is the same as the Data input. Otherwise, there is no change in output.</a:t>
            </a:r>
          </a:p>
          <a:p>
            <a:r>
              <a:rPr lang="en-US" dirty="0"/>
              <a:t>We can design the gated D latch by using gated SR latch. The set and reset inputs are connected together using an inverter. By doing this, the outputs will be opposite to each other. Below is the circuit diagram of the Gated D latch.</a:t>
            </a:r>
          </a:p>
        </p:txBody>
      </p:sp>
      <p:pic>
        <p:nvPicPr>
          <p:cNvPr id="5122" name="Picture 2" descr="La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3169536"/>
            <a:ext cx="5467563" cy="272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62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Applications</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15</a:t>
            </a:fld>
            <a:endParaRPr lang="en-US" dirty="0"/>
          </a:p>
        </p:txBody>
      </p:sp>
      <p:sp>
        <p:nvSpPr>
          <p:cNvPr id="8" name="TextBox 7"/>
          <p:cNvSpPr txBox="1"/>
          <p:nvPr/>
        </p:nvSpPr>
        <p:spPr>
          <a:xfrm>
            <a:off x="155574" y="1310903"/>
            <a:ext cx="11795633"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Latches are single bit storage elements which are widely used in computing as well as data storage</a:t>
            </a:r>
            <a:r>
              <a:rPr lang="en-US" dirty="0" smtClean="0"/>
              <a:t>.</a:t>
            </a:r>
          </a:p>
          <a:p>
            <a:pPr marL="285750" indent="-285750" algn="just">
              <a:buFont typeface="Arial" panose="020B0604020202020204" pitchFamily="34" charset="0"/>
              <a:buChar char="•"/>
            </a:pPr>
            <a:r>
              <a:rPr lang="en-US" dirty="0"/>
              <a:t>Latches are used in the circuits like power gating &amp; clock as a storage device.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780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102428"/>
          </a:xfrm>
          <a:solidFill>
            <a:srgbClr val="0070C0"/>
          </a:solidFill>
        </p:spPr>
        <p:txBody>
          <a:bodyPr/>
          <a:lstStyle/>
          <a:p>
            <a:pPr algn="ctr"/>
            <a:r>
              <a:rPr lang="en-US" b="1" dirty="0" smtClean="0">
                <a:solidFill>
                  <a:schemeClr val="bg1"/>
                </a:solidFill>
              </a:rPr>
              <a:t>Digital logic design</a:t>
            </a:r>
            <a:br>
              <a:rPr lang="en-US" b="1" dirty="0" smtClean="0">
                <a:solidFill>
                  <a:schemeClr val="bg1"/>
                </a:solidFill>
              </a:rPr>
            </a:br>
            <a:r>
              <a:rPr lang="en-US" b="1" dirty="0" smtClean="0">
                <a:solidFill>
                  <a:schemeClr val="bg1"/>
                </a:solidFill>
              </a:rPr>
              <a:t>(lab-11)</a:t>
            </a:r>
            <a:br>
              <a:rPr lang="en-US" b="1" dirty="0" smtClean="0">
                <a:solidFill>
                  <a:schemeClr val="bg1"/>
                </a:solidFill>
              </a:rPr>
            </a:br>
            <a:r>
              <a:rPr lang="en-US" b="1" dirty="0" smtClean="0">
                <a:solidFill>
                  <a:schemeClr val="bg1"/>
                </a:solidFill>
              </a:rPr>
              <a:t>Latches</a:t>
            </a:r>
            <a:endParaRPr lang="en-US" b="1" dirty="0">
              <a:solidFill>
                <a:schemeClr val="bg1"/>
              </a:solidFill>
            </a:endParaRPr>
          </a:p>
        </p:txBody>
      </p:sp>
      <p:sp>
        <p:nvSpPr>
          <p:cNvPr id="3" name="Content Placeholder 2"/>
          <p:cNvSpPr>
            <a:spLocks noGrp="1"/>
          </p:cNvSpPr>
          <p:nvPr>
            <p:ph idx="1"/>
          </p:nvPr>
        </p:nvSpPr>
        <p:spPr>
          <a:xfrm>
            <a:off x="-1" y="3102429"/>
            <a:ext cx="12192001" cy="3755571"/>
          </a:xfrm>
        </p:spPr>
        <p:txBody>
          <a:bodyPr/>
          <a:lstStyle/>
          <a:p>
            <a:pPr marL="0" indent="0">
              <a:buNone/>
            </a:pPr>
            <a:r>
              <a:rPr lang="en-US" dirty="0"/>
              <a:t> </a:t>
            </a:r>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2428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Latches</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3</a:t>
            </a:fld>
            <a:endParaRPr lang="en-US" dirty="0"/>
          </a:p>
        </p:txBody>
      </p:sp>
      <p:sp>
        <p:nvSpPr>
          <p:cNvPr id="8" name="TextBox 7"/>
          <p:cNvSpPr txBox="1"/>
          <p:nvPr/>
        </p:nvSpPr>
        <p:spPr>
          <a:xfrm>
            <a:off x="142696" y="1050765"/>
            <a:ext cx="10371765" cy="923330"/>
          </a:xfrm>
          <a:prstGeom prst="rect">
            <a:avLst/>
          </a:prstGeom>
          <a:noFill/>
        </p:spPr>
        <p:txBody>
          <a:bodyPr wrap="square" rtlCol="0">
            <a:spAutoFit/>
          </a:bodyPr>
          <a:lstStyle/>
          <a:p>
            <a:pPr algn="just"/>
            <a:r>
              <a:rPr lang="en-US" dirty="0"/>
              <a:t>A </a:t>
            </a:r>
            <a:r>
              <a:rPr lang="en-US" b="1" dirty="0"/>
              <a:t>Latch</a:t>
            </a:r>
            <a:r>
              <a:rPr lang="en-US" dirty="0"/>
              <a:t> is a special type of logical circuit. The latches have </a:t>
            </a:r>
            <a:r>
              <a:rPr lang="en-US" b="1" dirty="0"/>
              <a:t>low</a:t>
            </a:r>
            <a:r>
              <a:rPr lang="en-US" dirty="0"/>
              <a:t> and </a:t>
            </a:r>
            <a:r>
              <a:rPr lang="en-US" b="1" dirty="0"/>
              <a:t>high</a:t>
            </a:r>
            <a:r>
              <a:rPr lang="en-US" dirty="0"/>
              <a:t> two stable states. Due to these states, latches also refer to as </a:t>
            </a:r>
            <a:r>
              <a:rPr lang="en-US" b="1" dirty="0"/>
              <a:t>bistable-multivibrators</a:t>
            </a:r>
            <a:r>
              <a:rPr lang="en-US" dirty="0"/>
              <a:t>. </a:t>
            </a:r>
            <a:endParaRPr lang="en-US" dirty="0" smtClean="0"/>
          </a:p>
          <a:p>
            <a:pPr algn="just"/>
            <a:r>
              <a:rPr lang="en-US" dirty="0" smtClean="0"/>
              <a:t>A </a:t>
            </a:r>
            <a:r>
              <a:rPr lang="en-US" dirty="0"/>
              <a:t>latch is a storage device that holds the data using the feedback lane</a:t>
            </a:r>
            <a:r>
              <a:rPr lang="en-US" dirty="0" smtClean="0"/>
              <a:t>.</a:t>
            </a:r>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79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Types of Latches</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4</a:t>
            </a:fld>
            <a:endParaRPr lang="en-US" dirty="0"/>
          </a:p>
        </p:txBody>
      </p:sp>
      <p:sp>
        <p:nvSpPr>
          <p:cNvPr id="8" name="TextBox 7"/>
          <p:cNvSpPr txBox="1"/>
          <p:nvPr/>
        </p:nvSpPr>
        <p:spPr>
          <a:xfrm>
            <a:off x="142696" y="1050765"/>
            <a:ext cx="10371765" cy="2031325"/>
          </a:xfrm>
          <a:prstGeom prst="rect">
            <a:avLst/>
          </a:prstGeom>
          <a:noFill/>
        </p:spPr>
        <p:txBody>
          <a:bodyPr wrap="square" rtlCol="0">
            <a:spAutoFit/>
          </a:bodyPr>
          <a:lstStyle/>
          <a:p>
            <a:pPr algn="just"/>
            <a:r>
              <a:rPr lang="en-US" dirty="0"/>
              <a:t>There are various types of latches used in digital circuits which are as follows</a:t>
            </a:r>
            <a:r>
              <a:rPr lang="en-US" dirty="0" smtClean="0"/>
              <a:t>:</a:t>
            </a:r>
          </a:p>
          <a:p>
            <a:pPr marL="285750" indent="-285750">
              <a:buFont typeface="Arial" panose="020B0604020202020204" pitchFamily="34" charset="0"/>
              <a:buChar char="•"/>
            </a:pPr>
            <a:r>
              <a:rPr lang="en-US" b="1" dirty="0"/>
              <a:t>SR Latch</a:t>
            </a:r>
            <a:endParaRPr lang="en-US" dirty="0"/>
          </a:p>
          <a:p>
            <a:pPr marL="285750" indent="-285750">
              <a:buFont typeface="Arial" panose="020B0604020202020204" pitchFamily="34" charset="0"/>
              <a:buChar char="•"/>
            </a:pPr>
            <a:r>
              <a:rPr lang="en-US" b="1" dirty="0"/>
              <a:t>Gated S-R Latch</a:t>
            </a:r>
            <a:endParaRPr lang="en-US" dirty="0"/>
          </a:p>
          <a:p>
            <a:pPr marL="285750" indent="-285750">
              <a:buFont typeface="Arial" panose="020B0604020202020204" pitchFamily="34" charset="0"/>
              <a:buChar char="•"/>
            </a:pPr>
            <a:r>
              <a:rPr lang="en-US" b="1" dirty="0"/>
              <a:t>D latch</a:t>
            </a:r>
            <a:endParaRPr lang="en-US" dirty="0"/>
          </a:p>
          <a:p>
            <a:pPr marL="285750" indent="-285750">
              <a:buFont typeface="Arial" panose="020B0604020202020204" pitchFamily="34" charset="0"/>
              <a:buChar char="•"/>
            </a:pPr>
            <a:r>
              <a:rPr lang="en-US" b="1" dirty="0"/>
              <a:t>Gated D </a:t>
            </a:r>
            <a:r>
              <a:rPr lang="en-US" b="1" dirty="0" smtClean="0"/>
              <a:t>Latch</a:t>
            </a:r>
          </a:p>
          <a:p>
            <a:pPr marL="285750" indent="-285750">
              <a:buFont typeface="Arial" panose="020B0604020202020204" pitchFamily="34" charset="0"/>
              <a:buChar char="•"/>
            </a:pPr>
            <a:endParaRPr lang="en-US" dirty="0"/>
          </a:p>
          <a:p>
            <a:pPr algn="just"/>
            <a:endParaRPr lang="en-US" dirty="0" smtClean="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325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err="1" smtClean="0">
                <a:solidFill>
                  <a:schemeClr val="bg1"/>
                </a:solidFill>
              </a:rPr>
              <a:t>Sr</a:t>
            </a:r>
            <a:r>
              <a:rPr lang="en-US" dirty="0" smtClean="0">
                <a:solidFill>
                  <a:schemeClr val="bg1"/>
                </a:solidFill>
              </a:rPr>
              <a:t> Latch</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5</a:t>
            </a:fld>
            <a:endParaRPr lang="en-US" dirty="0"/>
          </a:p>
        </p:txBody>
      </p:sp>
      <p:sp>
        <p:nvSpPr>
          <p:cNvPr id="8" name="TextBox 7"/>
          <p:cNvSpPr txBox="1"/>
          <p:nvPr/>
        </p:nvSpPr>
        <p:spPr>
          <a:xfrm>
            <a:off x="155575" y="1050765"/>
            <a:ext cx="10371765" cy="1477328"/>
          </a:xfrm>
          <a:prstGeom prst="rect">
            <a:avLst/>
          </a:prstGeom>
          <a:noFill/>
        </p:spPr>
        <p:txBody>
          <a:bodyPr wrap="square" rtlCol="0">
            <a:spAutoFit/>
          </a:bodyPr>
          <a:lstStyle/>
          <a:p>
            <a:pPr algn="just"/>
            <a:r>
              <a:rPr lang="en-US" dirty="0"/>
              <a:t>SR Latch is a circuit with:</a:t>
            </a:r>
          </a:p>
          <a:p>
            <a:pPr algn="just"/>
            <a:r>
              <a:rPr lang="en-US" dirty="0"/>
              <a:t>(</a:t>
            </a:r>
            <a:r>
              <a:rPr lang="en-US" dirty="0" err="1"/>
              <a:t>i</a:t>
            </a:r>
            <a:r>
              <a:rPr lang="en-US" dirty="0"/>
              <a:t>) 2 cross-coupled NOR gate or 2 cross-coupled NAND gate.</a:t>
            </a:r>
          </a:p>
          <a:p>
            <a:pPr algn="just"/>
            <a:r>
              <a:rPr lang="en-US" dirty="0"/>
              <a:t>(ii) 2 input S for SET and R for RESET.</a:t>
            </a:r>
          </a:p>
          <a:p>
            <a:pPr algn="just"/>
            <a:r>
              <a:rPr lang="en-US" dirty="0"/>
              <a:t>(iii) 2 output Q, Q</a:t>
            </a:r>
            <a:r>
              <a:rPr lang="en-US" dirty="0" smtClean="0"/>
              <a:t>’.</a:t>
            </a:r>
          </a:p>
          <a:p>
            <a:pPr algn="just"/>
            <a:r>
              <a:rPr lang="en-US" dirty="0" smtClean="0"/>
              <a:t>SR </a:t>
            </a:r>
            <a:r>
              <a:rPr lang="en-US" dirty="0"/>
              <a:t>Latch is also called as </a:t>
            </a:r>
            <a:r>
              <a:rPr lang="en-US" b="1" dirty="0"/>
              <a:t>Set Reset Latch</a:t>
            </a:r>
            <a:r>
              <a:rPr lang="en-US" dirty="0"/>
              <a:t>.</a:t>
            </a:r>
            <a:endParaRPr lang="en-US" dirty="0" smtClean="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La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226" y="1421591"/>
            <a:ext cx="4052776" cy="437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2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err="1" smtClean="0">
                <a:solidFill>
                  <a:schemeClr val="bg1"/>
                </a:solidFill>
              </a:rPr>
              <a:t>Sr</a:t>
            </a:r>
            <a:r>
              <a:rPr lang="en-US" dirty="0" smtClean="0">
                <a:solidFill>
                  <a:schemeClr val="bg1"/>
                </a:solidFill>
              </a:rPr>
              <a:t> Latch truth table</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6</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772412" y="2183927"/>
            <a:ext cx="10049319" cy="2555497"/>
          </a:xfrm>
          <a:prstGeom prst="rect">
            <a:avLst/>
          </a:prstGeom>
        </p:spPr>
      </p:pic>
      <p:sp>
        <p:nvSpPr>
          <p:cNvPr id="9" name="TextBox 8"/>
          <p:cNvSpPr txBox="1"/>
          <p:nvPr/>
        </p:nvSpPr>
        <p:spPr>
          <a:xfrm>
            <a:off x="155575" y="1050765"/>
            <a:ext cx="10371765" cy="646331"/>
          </a:xfrm>
          <a:prstGeom prst="rect">
            <a:avLst/>
          </a:prstGeom>
          <a:noFill/>
        </p:spPr>
        <p:txBody>
          <a:bodyPr wrap="square" rtlCol="0">
            <a:spAutoFit/>
          </a:bodyPr>
          <a:lstStyle/>
          <a:p>
            <a:pPr algn="just"/>
            <a:r>
              <a:rPr lang="en-US" dirty="0"/>
              <a:t>When both S and R are equal to 1, </a:t>
            </a:r>
            <a:r>
              <a:rPr lang="en-US" dirty="0" smtClean="0"/>
              <a:t>Q </a:t>
            </a:r>
            <a:r>
              <a:rPr lang="en-US" dirty="0"/>
              <a:t>= 0 and </a:t>
            </a:r>
            <a:r>
              <a:rPr lang="en-US" dirty="0" smtClean="0"/>
              <a:t>Q’ </a:t>
            </a:r>
            <a:r>
              <a:rPr lang="en-US" dirty="0"/>
              <a:t>= 0 which contradicts the complementary condition. Hence the input condition S = R = 1 is said to be not allowed.</a:t>
            </a:r>
          </a:p>
        </p:txBody>
      </p:sp>
    </p:spTree>
    <p:extLst>
      <p:ext uri="{BB962C8B-B14F-4D97-AF65-F5344CB8AC3E}">
        <p14:creationId xmlns:p14="http://schemas.microsoft.com/office/powerpoint/2010/main" val="305447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Gated SR latch</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dirty="0"/>
          </a:p>
        </p:txBody>
      </p:sp>
      <p:sp>
        <p:nvSpPr>
          <p:cNvPr id="8" name="TextBox 7"/>
          <p:cNvSpPr txBox="1"/>
          <p:nvPr/>
        </p:nvSpPr>
        <p:spPr>
          <a:xfrm>
            <a:off x="155575" y="1050765"/>
            <a:ext cx="10371765" cy="1754326"/>
          </a:xfrm>
          <a:prstGeom prst="rect">
            <a:avLst/>
          </a:prstGeom>
          <a:noFill/>
        </p:spPr>
        <p:txBody>
          <a:bodyPr wrap="square" rtlCol="0">
            <a:spAutoFit/>
          </a:bodyPr>
          <a:lstStyle/>
          <a:p>
            <a:pPr algn="just"/>
            <a:r>
              <a:rPr lang="en-US" dirty="0"/>
              <a:t>A </a:t>
            </a:r>
            <a:r>
              <a:rPr lang="en-US" b="1" dirty="0"/>
              <a:t>Gated SR Latch</a:t>
            </a:r>
            <a:r>
              <a:rPr lang="en-US" dirty="0"/>
              <a:t> is a special type of </a:t>
            </a:r>
            <a:r>
              <a:rPr lang="en-US" b="1" dirty="0"/>
              <a:t>SR Latch</a:t>
            </a:r>
            <a:r>
              <a:rPr lang="en-US" dirty="0"/>
              <a:t> having three inputs, i.e., Set, Reset, and Enable. The enable input must be active for the SET and RESET inputs to be effective</a:t>
            </a:r>
            <a:r>
              <a:rPr lang="en-US" dirty="0" smtClean="0"/>
              <a:t>. The</a:t>
            </a:r>
            <a:r>
              <a:rPr lang="en-US" dirty="0"/>
              <a:t> </a:t>
            </a:r>
            <a:r>
              <a:rPr lang="en-US" b="1" dirty="0"/>
              <a:t>ENABLE</a:t>
            </a:r>
            <a:r>
              <a:rPr lang="en-US" dirty="0"/>
              <a:t> input of gated SR Latch enables the operation of the SET and RESET inputs</a:t>
            </a:r>
            <a:r>
              <a:rPr lang="en-US" dirty="0" smtClean="0"/>
              <a:t>. This</a:t>
            </a:r>
            <a:r>
              <a:rPr lang="en-US" dirty="0"/>
              <a:t> </a:t>
            </a:r>
            <a:r>
              <a:rPr lang="en-US" b="1" dirty="0"/>
              <a:t>ENABLE</a:t>
            </a:r>
            <a:r>
              <a:rPr lang="en-US" dirty="0"/>
              <a:t> input connects with a switch. The Set-Reset inputs are enabled when this switch is on. Otherwise, all the changes are ignored in the set and reset inputs. Below are the circuit diagram and the truth table of the Gated SR latch.</a:t>
            </a:r>
            <a:endParaRPr lang="en-US" dirty="0" smtClean="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31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Gated SR latch contd..</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8</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La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1050764"/>
            <a:ext cx="6233099" cy="31091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tch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954" y="2873322"/>
            <a:ext cx="4537790" cy="312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77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5"/>
            <a:ext cx="12192000" cy="981492"/>
          </a:xfrm>
          <a:solidFill>
            <a:srgbClr val="0070C0"/>
          </a:solidFill>
        </p:spPr>
        <p:txBody>
          <a:bodyPr/>
          <a:lstStyle/>
          <a:p>
            <a:pPr algn="ctr"/>
            <a:r>
              <a:rPr lang="en-US" dirty="0" smtClean="0">
                <a:solidFill>
                  <a:schemeClr val="bg1"/>
                </a:solidFill>
              </a:rPr>
              <a:t>D latch</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9</a:t>
            </a:fld>
            <a:endParaRPr lang="en-US" dirty="0"/>
          </a:p>
        </p:txBody>
      </p:sp>
      <p:sp>
        <p:nvSpPr>
          <p:cNvPr id="5" name="AutoShape 2" descr="Makes digital logic design dld easy for you by Hamidsah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55575" y="1050765"/>
            <a:ext cx="10371765" cy="1200329"/>
          </a:xfrm>
          <a:prstGeom prst="rect">
            <a:avLst/>
          </a:prstGeom>
          <a:noFill/>
        </p:spPr>
        <p:txBody>
          <a:bodyPr wrap="square" rtlCol="0">
            <a:spAutoFit/>
          </a:bodyPr>
          <a:lstStyle/>
          <a:p>
            <a:pPr algn="just"/>
            <a:r>
              <a:rPr lang="en-US" dirty="0"/>
              <a:t>There is one drawback of SR Latch. That is the next state value can’t be predicted when both the inputs S &amp; R are </a:t>
            </a:r>
            <a:r>
              <a:rPr lang="en-US" dirty="0" smtClean="0"/>
              <a:t>one.</a:t>
            </a:r>
          </a:p>
          <a:p>
            <a:pPr algn="just"/>
            <a:r>
              <a:rPr lang="en-US" dirty="0" smtClean="0"/>
              <a:t>So</a:t>
            </a:r>
            <a:r>
              <a:rPr lang="en-US" dirty="0"/>
              <a:t>, we can overcome this difficulty by D Latch. It is also called as Data Latch. The </a:t>
            </a:r>
            <a:r>
              <a:rPr lang="en-US" b="1" dirty="0"/>
              <a:t>circuit diagram</a:t>
            </a:r>
            <a:r>
              <a:rPr lang="en-US" dirty="0"/>
              <a:t> of D Latch is shown in the following figure.</a:t>
            </a:r>
            <a:endParaRPr lang="en-US" dirty="0" smtClean="0"/>
          </a:p>
        </p:txBody>
      </p:sp>
      <p:pic>
        <p:nvPicPr>
          <p:cNvPr id="4098" name="Picture 2" descr="La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24" y="2883642"/>
            <a:ext cx="5409976" cy="19887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atch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32052"/>
            <a:ext cx="5218799" cy="282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7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11618</TotalTime>
  <Words>363</Words>
  <Application>Microsoft Office PowerPoint</Application>
  <PresentationFormat>Widescreen</PresentationFormat>
  <Paragraphs>83</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Rockwell</vt:lpstr>
      <vt:lpstr>Rockwell Condensed</vt:lpstr>
      <vt:lpstr>Times New Roman</vt:lpstr>
      <vt:lpstr>urw-din</vt:lpstr>
      <vt:lpstr>Wingdings</vt:lpstr>
      <vt:lpstr>Wood Type</vt:lpstr>
      <vt:lpstr>PowerPoint Presentation</vt:lpstr>
      <vt:lpstr>Digital logic design (lab-11) Latches</vt:lpstr>
      <vt:lpstr>Latches</vt:lpstr>
      <vt:lpstr>Types of Latches</vt:lpstr>
      <vt:lpstr>Sr Latch</vt:lpstr>
      <vt:lpstr>Sr Latch truth table</vt:lpstr>
      <vt:lpstr>Gated SR latch</vt:lpstr>
      <vt:lpstr>Gated SR latch contd..</vt:lpstr>
      <vt:lpstr>D latch</vt:lpstr>
      <vt:lpstr>SR latch using nand version</vt:lpstr>
      <vt:lpstr>SR latch using nand contd..</vt:lpstr>
      <vt:lpstr>SR latch using nand contd..</vt:lpstr>
      <vt:lpstr>SR latch using nand contd..</vt:lpstr>
      <vt:lpstr>Gated D latch</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Khuram Shahzad</dc:creator>
  <cp:lastModifiedBy>Khuram Shahzad</cp:lastModifiedBy>
  <cp:revision>426</cp:revision>
  <cp:lastPrinted>2021-03-01T08:22:02Z</cp:lastPrinted>
  <dcterms:created xsi:type="dcterms:W3CDTF">2020-12-05T16:15:02Z</dcterms:created>
  <dcterms:modified xsi:type="dcterms:W3CDTF">2021-05-30T18:11:56Z</dcterms:modified>
</cp:coreProperties>
</file>