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2"/>
  </p:notesMasterIdLst>
  <p:sldIdLst>
    <p:sldId id="256" r:id="rId2"/>
    <p:sldId id="512" r:id="rId3"/>
    <p:sldId id="467" r:id="rId4"/>
    <p:sldId id="572" r:id="rId5"/>
    <p:sldId id="555" r:id="rId6"/>
    <p:sldId id="534" r:id="rId7"/>
    <p:sldId id="557" r:id="rId8"/>
    <p:sldId id="559" r:id="rId9"/>
    <p:sldId id="560" r:id="rId10"/>
    <p:sldId id="558" r:id="rId11"/>
    <p:sldId id="561" r:id="rId12"/>
    <p:sldId id="562" r:id="rId13"/>
    <p:sldId id="563" r:id="rId14"/>
    <p:sldId id="564" r:id="rId15"/>
    <p:sldId id="565" r:id="rId16"/>
    <p:sldId id="566" r:id="rId17"/>
    <p:sldId id="532" r:id="rId18"/>
    <p:sldId id="567" r:id="rId19"/>
    <p:sldId id="568" r:id="rId20"/>
    <p:sldId id="577" r:id="rId21"/>
    <p:sldId id="569" r:id="rId22"/>
    <p:sldId id="571" r:id="rId23"/>
    <p:sldId id="570" r:id="rId24"/>
    <p:sldId id="609" r:id="rId25"/>
    <p:sldId id="573" r:id="rId26"/>
    <p:sldId id="574" r:id="rId27"/>
    <p:sldId id="611" r:id="rId28"/>
    <p:sldId id="612" r:id="rId29"/>
    <p:sldId id="576" r:id="rId30"/>
    <p:sldId id="578" r:id="rId31"/>
    <p:sldId id="579" r:id="rId32"/>
    <p:sldId id="580" r:id="rId33"/>
    <p:sldId id="581" r:id="rId34"/>
    <p:sldId id="582" r:id="rId35"/>
    <p:sldId id="583" r:id="rId36"/>
    <p:sldId id="585" r:id="rId37"/>
    <p:sldId id="586" r:id="rId38"/>
    <p:sldId id="584" r:id="rId39"/>
    <p:sldId id="587" r:id="rId40"/>
    <p:sldId id="588" r:id="rId41"/>
    <p:sldId id="589" r:id="rId42"/>
    <p:sldId id="610" r:id="rId43"/>
    <p:sldId id="590" r:id="rId44"/>
    <p:sldId id="575" r:id="rId45"/>
    <p:sldId id="593" r:id="rId46"/>
    <p:sldId id="613" r:id="rId47"/>
    <p:sldId id="594" r:id="rId48"/>
    <p:sldId id="595" r:id="rId49"/>
    <p:sldId id="596" r:id="rId50"/>
    <p:sldId id="597" r:id="rId51"/>
    <p:sldId id="598" r:id="rId52"/>
    <p:sldId id="599" r:id="rId53"/>
    <p:sldId id="600" r:id="rId54"/>
    <p:sldId id="601" r:id="rId55"/>
    <p:sldId id="602" r:id="rId56"/>
    <p:sldId id="603" r:id="rId57"/>
    <p:sldId id="604" r:id="rId58"/>
    <p:sldId id="605" r:id="rId59"/>
    <p:sldId id="606" r:id="rId60"/>
    <p:sldId id="27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4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2BBB8-8556-4E28-A092-78D44613A909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82AE-D552-4696-B0E0-3D1D23BE643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174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05/12/2021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1755807" y="3429000"/>
            <a:ext cx="7734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Aashir Mahboob</a:t>
            </a:r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Aashir.mahboob@nu.edu.pk</a:t>
            </a:r>
          </a:p>
          <a:p>
            <a:r>
              <a:rPr lang="en-US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82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Use MOVSD to delete the first element of the following doubleword array. All subsequent array values must be moved one position forward toward the beginning of the array: array DWORD 1,1,2,3,4,5,6,7,8,9,10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DWORD 1,1,2,3,4,5,6,7,8,9,10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,(LENGTHOF array) - 1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array+4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array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movsd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9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CMPSB, CMPSW, &amp; CMPSD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CMPSB, CMPSW, and CMPSD instructions each compare a memory operand pointed to by ESI to a memory operand pointed to by EDI</a:t>
            </a:r>
          </a:p>
          <a:p>
            <a:pPr lvl="1" algn="just"/>
            <a:r>
              <a:rPr lang="en-US" dirty="0"/>
              <a:t>CMPSB compares bytes</a:t>
            </a:r>
          </a:p>
          <a:p>
            <a:pPr lvl="1" algn="just"/>
            <a:r>
              <a:rPr lang="en-US" dirty="0"/>
              <a:t>CMPSW compares words</a:t>
            </a:r>
          </a:p>
          <a:p>
            <a:pPr lvl="1" algn="just"/>
            <a:r>
              <a:rPr lang="en-US" dirty="0"/>
              <a:t>CMPSD compares doublewords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Repeat prefix often used</a:t>
            </a:r>
          </a:p>
          <a:p>
            <a:pPr lvl="1" algn="just"/>
            <a:r>
              <a:rPr lang="en-US" dirty="0"/>
              <a:t>REPE (REPZ)</a:t>
            </a:r>
          </a:p>
          <a:p>
            <a:pPr lvl="1" algn="just"/>
            <a:r>
              <a:rPr lang="en-US" dirty="0"/>
              <a:t>REPNE (REPNZ)</a:t>
            </a:r>
          </a:p>
        </p:txBody>
      </p:sp>
    </p:spTree>
    <p:extLst>
      <p:ext uri="{BB962C8B-B14F-4D97-AF65-F5344CB8AC3E}">
        <p14:creationId xmlns:p14="http://schemas.microsoft.com/office/powerpoint/2010/main" val="218382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Comparing a Pair of Doublewords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source &gt; target, the code jumps to label L1; otherwise, it jumps to label L2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DWORD 1234h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DWORD 5678h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source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target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cmpsd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; compare doublewords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 L1				; jump if source &gt; target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L2				; jump if source &lt;= target</a:t>
            </a:r>
          </a:p>
        </p:txBody>
      </p:sp>
    </p:spTree>
    <p:extLst>
      <p:ext uri="{BB962C8B-B14F-4D97-AF65-F5344CB8AC3E}">
        <p14:creationId xmlns:p14="http://schemas.microsoft.com/office/powerpoint/2010/main" val="392945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Comparing a Pair of Doublewords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Modify the program in the previous slide by declaring both source and target as WORD variables. Make any other necessary changes.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4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Comparing a Pair of Doublewords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Use a REPE (repeat while equal) prefix to compare corresponding elements of two arrays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 = 20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DWORD COUNT DUP(?)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DWORD COUNT DUP(?)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COUNT				; repetition count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source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target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; direction = forward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repe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cmpsd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; repeat while equal</a:t>
            </a:r>
          </a:p>
        </p:txBody>
      </p:sp>
    </p:spTree>
    <p:extLst>
      <p:ext uri="{BB962C8B-B14F-4D97-AF65-F5344CB8AC3E}">
        <p14:creationId xmlns:p14="http://schemas.microsoft.com/office/powerpoint/2010/main" val="172052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Example: Comparing Two Strings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program compares two strings (source and destination). It displays a message indicating whether the lexical value of the source string is less than the destination string.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BYTE "MARTIN  "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BYTE "MARTINEZ"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str1 BYTE "Source is smaller",0dh,0ah,0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str2 BYTE "Source is not smaller",0dh,0ah,0</a:t>
            </a:r>
          </a:p>
        </p:txBody>
      </p:sp>
    </p:spTree>
    <p:extLst>
      <p:ext uri="{BB962C8B-B14F-4D97-AF65-F5344CB8AC3E}">
        <p14:creationId xmlns:p14="http://schemas.microsoft.com/office/powerpoint/2010/main" val="89988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Example: Comparing Two Strings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77500" lnSpcReduction="20000"/>
          </a:bodyPr>
          <a:lstStyle/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 PROC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; direction = forward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source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LENGTHOF source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repe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cmpsb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source_smaller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edx,OFFSET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str2		; "source is not smaller"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done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source_smaller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edx,OFFSET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str1		; "source is smaller"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done: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WriteString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 ENDP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51434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Example: Comparing Two Strings 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following diagram shows the final values of ESI and EDI after comparing the strings: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07F45-DE5E-40C0-8EF5-BA1308F4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6" y="2345240"/>
            <a:ext cx="9831407" cy="30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2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SCASB, SCASW, &amp; SCASD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SCASB, SCASW, and SCASD instructions compare a value in AL/AX/EAX to a byte, word, or doubleword, respectively, addressed by EDI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Useful types of searches:</a:t>
            </a:r>
          </a:p>
          <a:p>
            <a:pPr lvl="1" algn="just"/>
            <a:r>
              <a:rPr lang="en-US" dirty="0"/>
              <a:t>Search for a specific element in a long string or array</a:t>
            </a:r>
          </a:p>
          <a:p>
            <a:pPr lvl="1" algn="just"/>
            <a:r>
              <a:rPr lang="en-US" dirty="0"/>
              <a:t>Search for the first element that does not match a given value</a:t>
            </a:r>
          </a:p>
          <a:p>
            <a:pPr algn="just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1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SCASB, SCASW, &amp; SCASD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Search for the letter 'F' in a string named alpha:</a:t>
            </a:r>
          </a:p>
          <a:p>
            <a:pPr algn="just"/>
            <a:r>
              <a:rPr lang="en-US" b="1" dirty="0"/>
              <a:t>Solution: </a:t>
            </a:r>
            <a:endParaRPr lang="en-US" dirty="0"/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F17A1-E896-4BAD-BF7E-1475D41F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60" y="2204858"/>
            <a:ext cx="8328074" cy="43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Chapter 9: Strings &amp; Arrays</a:t>
            </a:r>
          </a:p>
          <a:p>
            <a:pPr marL="0" indent="0" algn="ctr">
              <a:buNone/>
            </a:pP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209597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STOSB, STOSW, &amp; STOSD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STOSB, STOSW, and STOSD instructions store the contents of AL/AX/EAX, respectively, in memory at the offset pointed to by EDI</a:t>
            </a:r>
          </a:p>
          <a:p>
            <a:pPr algn="just"/>
            <a:r>
              <a:rPr lang="en-US" dirty="0"/>
              <a:t>When used with the REP prefix, these instructions are useful for filling all elements of a string or array with a single value 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fill an array with 0FFh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A8BD0-C4DA-4291-AFFE-3D982081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93" y="3429000"/>
            <a:ext cx="7810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2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LODSB, LODSW &amp; LODSD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LODSB, LODSW, and LODSD load a byte or word from memory at ESI into AL/AX/EAX, respectively. </a:t>
            </a:r>
          </a:p>
          <a:p>
            <a:pPr algn="just"/>
            <a:r>
              <a:rPr lang="en-US" sz="1800" dirty="0"/>
              <a:t>•The REP prefix is rarely used with LODS because each new value loaded into the accumulator overwrites its previous contents. </a:t>
            </a:r>
          </a:p>
          <a:p>
            <a:pPr algn="just"/>
            <a:r>
              <a:rPr lang="en-US" sz="1800" dirty="0"/>
              <a:t>• Instead, LODS is used to load a single value. 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223DE-D997-48E0-ABB1-A1534589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84" y="3019290"/>
            <a:ext cx="7668431" cy="36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0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Array Multiplication Example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Write a program that converts each unpacked binary-coded decimal byte belonging to an array into an ASCII decimal byte and copies it to a new array.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DWORD 1,2,3,4,5,6,7,8,9,10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BYTE (LENGTHOF array) DUP(?)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		; direction = up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array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ecx,LENGTHOF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array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lodsb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load into AL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or al,30h	; convert to ASCII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stosb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store into memory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loop L1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4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Exercixe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Write a program that converts each unpacked binary-coded decimal byte belonging to an array into an ASCII decimal byte and copies it to a new array.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BYTE 1,2,3,4,5,6,7,8,9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BYTE (LENGTHOF array) DUP(?)</a:t>
            </a:r>
          </a:p>
          <a:p>
            <a:pPr algn="just"/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array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dest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ecx,LENGTHOF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array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					; direction = up 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lodsb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; load into AL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or al,30h						; convert to ASCII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stosb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; store into memory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loop L1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1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27C52-CEB1-4300-822C-E36EA2A3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363480"/>
            <a:ext cx="9720775" cy="30655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E3766-911D-48A7-ABE7-CB255F6C797E}"/>
              </a:ext>
            </a:extLst>
          </p:cNvPr>
          <p:cNvSpPr/>
          <p:nvPr/>
        </p:nvSpPr>
        <p:spPr>
          <a:xfrm>
            <a:off x="694006" y="3738881"/>
            <a:ext cx="10803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•Although they are called string primitives, they are not limited to character arrays</a:t>
            </a:r>
            <a:r>
              <a:rPr lang="en-US" dirty="0"/>
              <a:t>.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2C077-C4F9-4135-BB30-E61541B234C4}"/>
              </a:ext>
            </a:extLst>
          </p:cNvPr>
          <p:cNvSpPr/>
          <p:nvPr/>
        </p:nvSpPr>
        <p:spPr>
          <a:xfrm>
            <a:off x="694006" y="4442321"/>
            <a:ext cx="11052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•Each instruction implicitly uses ESI, EDI, or both registers to address memory.</a:t>
            </a:r>
            <a:endParaRPr lang="en-PK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87510-3D18-4297-B006-BDF2489D93AE}"/>
              </a:ext>
            </a:extLst>
          </p:cNvPr>
          <p:cNvSpPr/>
          <p:nvPr/>
        </p:nvSpPr>
        <p:spPr>
          <a:xfrm>
            <a:off x="776067" y="5145761"/>
            <a:ext cx="10639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•String primitives execute efficiently because they automatically repeat and increment array indexes. 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25217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Selected String Procedures</a:t>
            </a:r>
          </a:p>
          <a:p>
            <a:pPr marL="0" indent="0" algn="ctr">
              <a:buNone/>
            </a:pPr>
            <a:endParaRPr lang="en-US" sz="13800" b="1" cap="small" dirty="0"/>
          </a:p>
          <a:p>
            <a:pPr marL="0" indent="0" algn="ctr">
              <a:buNone/>
            </a:pP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246593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Selected String Procedures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following string procedures may be found in the Irvine32 and Irvine16 libraries:</a:t>
            </a:r>
          </a:p>
          <a:p>
            <a:pPr lvl="1" algn="just"/>
            <a:r>
              <a:rPr lang="en-US" dirty="0" err="1"/>
              <a:t>Str_compare</a:t>
            </a:r>
            <a:r>
              <a:rPr lang="en-US" dirty="0"/>
              <a:t> Procedure</a:t>
            </a:r>
          </a:p>
          <a:p>
            <a:pPr lvl="1" algn="just"/>
            <a:r>
              <a:rPr lang="en-US" dirty="0" err="1"/>
              <a:t>Str_length</a:t>
            </a:r>
            <a:r>
              <a:rPr lang="en-US" dirty="0"/>
              <a:t> Procedure</a:t>
            </a:r>
          </a:p>
          <a:p>
            <a:pPr lvl="1" algn="just"/>
            <a:r>
              <a:rPr lang="en-US" dirty="0" err="1"/>
              <a:t>Str_copy</a:t>
            </a:r>
            <a:r>
              <a:rPr lang="en-US" dirty="0"/>
              <a:t> Procedure</a:t>
            </a:r>
          </a:p>
          <a:p>
            <a:pPr lvl="1" algn="just"/>
            <a:r>
              <a:rPr lang="en-US" dirty="0" err="1"/>
              <a:t>Str_trim</a:t>
            </a:r>
            <a:r>
              <a:rPr lang="en-US" dirty="0"/>
              <a:t> Procedure</a:t>
            </a:r>
          </a:p>
          <a:p>
            <a:pPr lvl="1" algn="just"/>
            <a:r>
              <a:rPr lang="en-US" dirty="0" err="1"/>
              <a:t>Str_ucase</a:t>
            </a:r>
            <a:r>
              <a:rPr lang="en-US" dirty="0"/>
              <a:t> Procedure</a:t>
            </a:r>
          </a:p>
        </p:txBody>
      </p:sp>
    </p:spTree>
    <p:extLst>
      <p:ext uri="{BB962C8B-B14F-4D97-AF65-F5344CB8AC3E}">
        <p14:creationId xmlns:p14="http://schemas.microsoft.com/office/powerpoint/2010/main" val="178401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B498-A7E7-42E9-BDAB-F5B04046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872499"/>
          </a:xfrm>
        </p:spPr>
        <p:txBody>
          <a:bodyPr/>
          <a:lstStyle/>
          <a:p>
            <a:pPr algn="ctr"/>
            <a:r>
              <a:rPr lang="en-US" b="1" dirty="0"/>
              <a:t>PROTO DIRECTIVE</a:t>
            </a:r>
            <a:endParaRPr lang="en-P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3AFBF-2B39-46CC-A328-4CE1CA4D0461}"/>
              </a:ext>
            </a:extLst>
          </p:cNvPr>
          <p:cNvSpPr/>
          <p:nvPr/>
        </p:nvSpPr>
        <p:spPr>
          <a:xfrm>
            <a:off x="503582" y="1555331"/>
            <a:ext cx="1046921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•Creates a procedure prototype </a:t>
            </a:r>
          </a:p>
          <a:p>
            <a:pPr algn="ctr"/>
            <a:r>
              <a:rPr lang="it-IT" sz="2000" b="1" dirty="0">
                <a:solidFill>
                  <a:srgbClr val="FFC000"/>
                </a:solidFill>
              </a:rPr>
              <a:t>label PROTO paramList</a:t>
            </a:r>
            <a:endParaRPr lang="en-PK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A1E1C-8F0C-431E-943A-6EB68D6FECC3}"/>
              </a:ext>
            </a:extLst>
          </p:cNvPr>
          <p:cNvSpPr/>
          <p:nvPr/>
        </p:nvSpPr>
        <p:spPr>
          <a:xfrm>
            <a:off x="503582" y="2695018"/>
            <a:ext cx="9952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•Every procedure called by the INVOKE directive must have a prototype.</a:t>
            </a:r>
            <a:endParaRPr lang="en-PK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7E461-9B78-4C39-AE48-3E304542772A}"/>
              </a:ext>
            </a:extLst>
          </p:cNvPr>
          <p:cNvSpPr/>
          <p:nvPr/>
        </p:nvSpPr>
        <p:spPr>
          <a:xfrm>
            <a:off x="503582" y="3429000"/>
            <a:ext cx="10049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•A complete procedure definition can also serve as its own prototype.</a:t>
            </a:r>
            <a:endParaRPr lang="en-PK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F0AB7-AD03-4A44-BEF2-381CAEA6B1A4}"/>
              </a:ext>
            </a:extLst>
          </p:cNvPr>
          <p:cNvSpPr/>
          <p:nvPr/>
        </p:nvSpPr>
        <p:spPr>
          <a:xfrm>
            <a:off x="503582" y="4246457"/>
            <a:ext cx="10919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•Standard configuration: PROTO appears at top of the program listing, INVOKE appears in the code segment, and the procedure implementation occurs later in the program</a:t>
            </a:r>
            <a:r>
              <a:rPr lang="en-US" dirty="0"/>
              <a:t>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3980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6085-06A0-48A1-8706-C6337784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198A1-B42B-49F0-85BB-C6136DB1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4" y="1293536"/>
            <a:ext cx="6337232" cy="2864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D6BB26-A6DA-4F86-BA17-3C8EB45A4374}"/>
              </a:ext>
            </a:extLst>
          </p:cNvPr>
          <p:cNvSpPr/>
          <p:nvPr/>
        </p:nvSpPr>
        <p:spPr>
          <a:xfrm>
            <a:off x="6665844" y="1293536"/>
            <a:ext cx="475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• Prototype for the </a:t>
            </a:r>
            <a:r>
              <a:rPr lang="en-US" b="1" dirty="0" err="1"/>
              <a:t>ArraySum</a:t>
            </a:r>
            <a:r>
              <a:rPr lang="en-US" b="1" dirty="0"/>
              <a:t> procedure, showing its parameter list:</a:t>
            </a:r>
            <a:endParaRPr lang="en-P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9296C-BFC6-4F52-847A-A13012B7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46" y="4159342"/>
            <a:ext cx="634365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31ADF-2011-4AB9-AFF0-3F1AACCB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46" y="5314048"/>
            <a:ext cx="6372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9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Str_compare</a:t>
            </a:r>
            <a:r>
              <a:rPr lang="en-US" sz="3200" b="1" cap="small" dirty="0"/>
              <a:t> Procedure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Compares string1 to string2, setting the Carry and Zero flags accordingly</a:t>
            </a:r>
          </a:p>
          <a:p>
            <a:pPr algn="just"/>
            <a:r>
              <a:rPr lang="en-US" b="1" dirty="0"/>
              <a:t>PROTOTYPE (PROTO)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Str_compare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PROTO,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string1:PTR BYTE,			; pointer to string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string2:PTR BYTE			; pointer to string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CC35C09-266B-4A38-A45C-94604DA4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99" y="4416391"/>
            <a:ext cx="7396942" cy="198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9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Strings &amp; Arrays</a:t>
            </a:r>
            <a:endParaRPr lang="en-PK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String Primitive Instructions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Selected String Procedures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Two-Dimensional Arrays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Searching and Sorting Integer Arrays</a:t>
            </a:r>
          </a:p>
        </p:txBody>
      </p:sp>
    </p:spTree>
    <p:extLst>
      <p:ext uri="{BB962C8B-B14F-4D97-AF65-F5344CB8AC3E}">
        <p14:creationId xmlns:p14="http://schemas.microsoft.com/office/powerpoint/2010/main" val="3974398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Str_compare</a:t>
            </a:r>
            <a:r>
              <a:rPr lang="en-US" sz="3200" b="1" cap="small" dirty="0"/>
              <a:t> Procedure Source Code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1"/>
            <a:ext cx="11164186" cy="5362289"/>
          </a:xfrm>
        </p:spPr>
        <p:txBody>
          <a:bodyPr>
            <a:normAutofit fontScale="85000" lnSpcReduction="20000"/>
          </a:bodyPr>
          <a:lstStyle/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Str_compare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 USES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string1:PTR BYTE, string2:PTR BYTE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mov esi,string1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mov edi,string2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 mov  al,[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mov  dl,[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al,0    		; end of string1?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L2      			; no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dl,0    		; yes: end of string2?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L2      			; no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L3      			; yes, exit with ZF = 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L2: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		; point to next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al,dl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		; chars equal?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je   L1      			; yes: continue loop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L3: ret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Str_compare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504112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Str_length</a:t>
            </a:r>
            <a:r>
              <a:rPr lang="en-US" sz="3200" b="1" cap="small" dirty="0"/>
              <a:t> Procedure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Calculates the length of a null-terminated string and returns the length in the EAX register</a:t>
            </a:r>
          </a:p>
          <a:p>
            <a:pPr algn="just"/>
            <a:r>
              <a:rPr lang="en-US" b="1" dirty="0"/>
              <a:t>PROTOTYPE (PROTO)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Str_length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PROTO,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pString:PTR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									; pointer to string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 "abcdefg",0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INVOKE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Str_length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 ADDR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; EAX = 7</a:t>
            </a:r>
          </a:p>
        </p:txBody>
      </p:sp>
    </p:spTree>
    <p:extLst>
      <p:ext uri="{BB962C8B-B14F-4D97-AF65-F5344CB8AC3E}">
        <p14:creationId xmlns:p14="http://schemas.microsoft.com/office/powerpoint/2010/main" val="3638834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Str_length</a:t>
            </a:r>
            <a:r>
              <a:rPr lang="en-US" sz="3200" b="1" cap="small" dirty="0"/>
              <a:t> Procedure Source Code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1"/>
            <a:ext cx="11164186" cy="5362289"/>
          </a:xfrm>
        </p:spPr>
        <p:txBody>
          <a:bodyPr>
            <a:normAutofit/>
          </a:bodyPr>
          <a:lstStyle/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Str_length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 USES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pString:PTR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				; pointer to string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pString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eax,0     				; character count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],0			; end of string?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je  L2						; yes: quit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; no: point to next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; add 1 to count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L2: ret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Str_length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3493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Str_copy</a:t>
            </a:r>
            <a:r>
              <a:rPr lang="en-US" sz="3200" b="1" cap="small" dirty="0"/>
              <a:t> Procedure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Copies a null-terminated string from a source location to a target location</a:t>
            </a:r>
          </a:p>
          <a:p>
            <a:pPr algn="just"/>
            <a:r>
              <a:rPr lang="en-US" b="1" dirty="0"/>
              <a:t>PROTOTYPE (PROTO)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Str_copy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PROTO,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source:PTR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BYTE,	; pointer to string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target:PTR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	; pointer to string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BYTE "hello",0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BYTE SIZEOF source DUP (?)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INVOKE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Str_copy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 ADDR source,  ADDR target</a:t>
            </a:r>
          </a:p>
        </p:txBody>
      </p:sp>
    </p:spTree>
    <p:extLst>
      <p:ext uri="{BB962C8B-B14F-4D97-AF65-F5344CB8AC3E}">
        <p14:creationId xmlns:p14="http://schemas.microsoft.com/office/powerpoint/2010/main" val="3583691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Str_copy</a:t>
            </a:r>
            <a:r>
              <a:rPr lang="en-US" sz="3200" b="1" cap="small" dirty="0"/>
              <a:t> Procedure Source Code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1"/>
            <a:ext cx="11164186" cy="5362289"/>
          </a:xfrm>
        </p:spPr>
        <p:txBody>
          <a:bodyPr>
            <a:normAutofit/>
          </a:bodyPr>
          <a:lstStyle/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Str_copy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 USES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source:PTR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BYTE, 			; source string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target:PTR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		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		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string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INVOKE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Str_length,source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; EAX = length source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ecx,eax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; REP count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				; add 1 for null byte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esi,source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edi,target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					; direction = up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rep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movsb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				; copy the string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ret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Str_copy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427761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Str_trim</a:t>
            </a:r>
            <a:r>
              <a:rPr lang="en-US" sz="3200" b="1" cap="small" dirty="0"/>
              <a:t> Procedure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Str_trim</a:t>
            </a:r>
            <a:r>
              <a:rPr lang="en-US" dirty="0"/>
              <a:t> procedure removes all occurrences of a selected trailing character from a null-terminated string</a:t>
            </a:r>
          </a:p>
          <a:p>
            <a:pPr algn="just"/>
            <a:r>
              <a:rPr lang="en-US" b="1" dirty="0"/>
              <a:t>PROTOTYPE (PROTO)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Str_trim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PROTO,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pString:PTR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BYTE,	; points to string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char:BYTE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; char to remove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 "Hello###",0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INVOKE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Str_trim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ADDR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'#'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"Hello"</a:t>
            </a:r>
          </a:p>
        </p:txBody>
      </p:sp>
    </p:spTree>
    <p:extLst>
      <p:ext uri="{BB962C8B-B14F-4D97-AF65-F5344CB8AC3E}">
        <p14:creationId xmlns:p14="http://schemas.microsoft.com/office/powerpoint/2010/main" val="793677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Str_trim</a:t>
            </a:r>
            <a:r>
              <a:rPr lang="en-US" sz="3200" b="1" cap="small" dirty="0"/>
              <a:t> Procedure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Str_trim</a:t>
            </a:r>
            <a:r>
              <a:rPr lang="en-US" dirty="0"/>
              <a:t> checks a number of possible cases (shown here with # as the trailing character:</a:t>
            </a:r>
          </a:p>
          <a:p>
            <a:pPr algn="just"/>
            <a:r>
              <a:rPr lang="en-US" dirty="0"/>
              <a:t>The string is empty</a:t>
            </a:r>
          </a:p>
          <a:p>
            <a:pPr algn="just"/>
            <a:r>
              <a:rPr lang="en-US" dirty="0"/>
              <a:t>The string contains other characters followed by one or more trailing characters, as in "Hello##"</a:t>
            </a:r>
          </a:p>
          <a:p>
            <a:pPr algn="just"/>
            <a:r>
              <a:rPr lang="en-US" dirty="0"/>
              <a:t>The string contains only one character, the trailing character, as in "#"</a:t>
            </a:r>
          </a:p>
          <a:p>
            <a:pPr algn="just"/>
            <a:r>
              <a:rPr lang="en-US" dirty="0"/>
              <a:t>The string contains no trailing character, as in "Hello" or "H"</a:t>
            </a:r>
          </a:p>
          <a:p>
            <a:pPr algn="just"/>
            <a:r>
              <a:rPr lang="en-US" dirty="0"/>
              <a:t>The string contains one or more trailing characters followed by one or more </a:t>
            </a:r>
            <a:r>
              <a:rPr lang="en-US" dirty="0" err="1"/>
              <a:t>nontrailing</a:t>
            </a:r>
            <a:r>
              <a:rPr lang="en-US" dirty="0"/>
              <a:t> characters, as in "#H" or "###Hello"</a:t>
            </a:r>
          </a:p>
        </p:txBody>
      </p:sp>
    </p:spTree>
    <p:extLst>
      <p:ext uri="{BB962C8B-B14F-4D97-AF65-F5344CB8AC3E}">
        <p14:creationId xmlns:p14="http://schemas.microsoft.com/office/powerpoint/2010/main" val="1954503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Str_trim</a:t>
            </a:r>
            <a:r>
              <a:rPr lang="en-US" sz="3200" b="1" cap="small" dirty="0"/>
              <a:t> Procedure</a:t>
            </a:r>
            <a:endParaRPr lang="en-PK" cap="small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FE37B4-7E9D-4795-88A2-56C13625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41" y="1254642"/>
            <a:ext cx="9240982" cy="336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EAD603E-2217-49ED-ABEB-1A9E75DFB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323" y="4890807"/>
            <a:ext cx="2362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B6832D01-3FD1-4128-AEF0-AD73C30C1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541" y="5282919"/>
            <a:ext cx="632773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/>
              <a:t>Using the first definition in the table, position of EDI when SCASB stops</a:t>
            </a:r>
            <a:r>
              <a:rPr lang="en-US" altLang="en-US" sz="15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206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Str_trim</a:t>
            </a:r>
            <a:r>
              <a:rPr lang="en-US" sz="3200" b="1" cap="small" dirty="0"/>
              <a:t> Procedure Source Code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1"/>
            <a:ext cx="11164186" cy="5362289"/>
          </a:xfrm>
        </p:spPr>
        <p:txBody>
          <a:bodyPr>
            <a:normAutofit fontScale="77500" lnSpcReduction="20000"/>
          </a:bodyPr>
          <a:lstStyle/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Str_trim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 USES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pString:PTR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BYTE,	; points to string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char:BYTE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char to remove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edi,pString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INVOKE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Str_length,edi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	; returns length in EAX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eax,0	; zero-length string?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je   L2	; yes: exit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ecx,eax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no: counter = string length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EDI points to last char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al,char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char to trim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std	; direction = reverse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repe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scasb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skip past trim character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L1	; removed first character?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; adjust EDI: ZF=1 &amp;&amp; ECX=0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	mov  BYTE PTR [edi+2],0	; insert null byte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L2:	ret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Str_trim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33364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Str_ucase</a:t>
            </a:r>
            <a:r>
              <a:rPr lang="en-US" sz="3200" b="1" cap="small" dirty="0"/>
              <a:t> Procedure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Str_ucase</a:t>
            </a:r>
            <a:r>
              <a:rPr lang="en-US" dirty="0"/>
              <a:t> procedure converts a string to all uppercase characters. It returns no value. </a:t>
            </a:r>
          </a:p>
          <a:p>
            <a:pPr algn="just"/>
            <a:r>
              <a:rPr lang="en-US" b="1" dirty="0"/>
              <a:t>PROTOTYPE (PROTO)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Str_ucase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PROTO,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pString:PTR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		; pointer to string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myString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 "Hello",0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INVOKE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Str_ucase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ADDR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myString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String Primitive Instructions</a:t>
            </a:r>
          </a:p>
          <a:p>
            <a:pPr marL="0" indent="0" algn="ctr">
              <a:buNone/>
            </a:pP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2470253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 err="1"/>
              <a:t>Str_ucase</a:t>
            </a:r>
            <a:r>
              <a:rPr lang="en-US" sz="3200" b="1" cap="small" dirty="0"/>
              <a:t> Procedure Source Code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1"/>
            <a:ext cx="11164186" cy="5362289"/>
          </a:xfrm>
        </p:spPr>
        <p:txBody>
          <a:bodyPr>
            <a:normAutofit fontScale="77500" lnSpcReduction="20000"/>
          </a:bodyPr>
          <a:lstStyle/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Str_ucase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 USES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pString:PTR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BYTE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esi,pString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	mov al,[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				; get char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al,0					; end of string?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je  L3						; yes: quit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al,'a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					; below "a"?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jb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L2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al,'z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					; above "z"?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ja  L2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and BYTE PTR 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],11011111b	; convert the char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L2: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; next char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L1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L3: ret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Str_ucase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2957421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Two-Dimensional Arrays</a:t>
            </a:r>
          </a:p>
          <a:p>
            <a:pPr marL="0" indent="0" algn="ctr">
              <a:buNone/>
            </a:pP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3839208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F33D3C-D922-4FA1-A77B-6EF3BB3BC65D}"/>
              </a:ext>
            </a:extLst>
          </p:cNvPr>
          <p:cNvSpPr/>
          <p:nvPr/>
        </p:nvSpPr>
        <p:spPr>
          <a:xfrm>
            <a:off x="520507" y="1011927"/>
            <a:ext cx="10072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•The two methods of arranging the rows and columns in memory: row-major order and column-major order. </a:t>
            </a:r>
            <a:endParaRPr lang="en-PK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0E59C-4387-4C2D-AFCE-9FD73CCD11AD}"/>
              </a:ext>
            </a:extLst>
          </p:cNvPr>
          <p:cNvSpPr/>
          <p:nvPr/>
        </p:nvSpPr>
        <p:spPr>
          <a:xfrm>
            <a:off x="520507" y="1954462"/>
            <a:ext cx="11085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•If you implement a two-dimensional array in assembly language, you can choose either ordering method. </a:t>
            </a:r>
            <a:endParaRPr lang="en-P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010A7-F9A6-41E8-A094-3D0F1A3F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14" y="2362705"/>
            <a:ext cx="4460265" cy="179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D0E0C-C41F-4C36-8A8E-E05259DC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9" y="4429630"/>
            <a:ext cx="5934589" cy="886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5A1F9-A7FE-43BC-88B1-D1560D6A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307" y="5587562"/>
            <a:ext cx="6285417" cy="8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5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dirty="0"/>
              <a:t>THE TWO OPERAND TYPES</a:t>
            </a:r>
            <a:endParaRPr lang="en-PK" b="1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5301"/>
            <a:ext cx="11164186" cy="4509981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Base-Index Operands</a:t>
            </a:r>
          </a:p>
          <a:p>
            <a:pPr algn="just"/>
            <a:endParaRPr lang="en-US" sz="4400" dirty="0"/>
          </a:p>
          <a:p>
            <a:pPr algn="just"/>
            <a:r>
              <a:rPr lang="en-US" sz="4400" dirty="0"/>
              <a:t>Base-Index Displacement Operands</a:t>
            </a:r>
            <a:endParaRPr lang="en-US" sz="5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4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Base-Index Operand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base-index operand adds the values of two registers (called base and index), producing an effective address</a:t>
            </a:r>
          </a:p>
          <a:p>
            <a:pPr lvl="1" algn="just"/>
            <a:r>
              <a:rPr lang="en-US" dirty="0"/>
              <a:t>Any two 32-bit general-purpose registers may be used (Note: </a:t>
            </a:r>
            <a:r>
              <a:rPr lang="en-US" dirty="0" err="1"/>
              <a:t>esp</a:t>
            </a:r>
            <a:r>
              <a:rPr lang="en-US" dirty="0"/>
              <a:t> is not used for general purpose)</a:t>
            </a:r>
          </a:p>
          <a:p>
            <a:pPr algn="just"/>
            <a:endParaRPr lang="en-US" dirty="0"/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[base + index]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02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Base-Index-Displacement Operand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 base-index-displacement operand combines a displacement, a base register, an index register, and an optional scale factor to produce an effective address.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Displacement can be the name of a variable or a constant expression.</a:t>
            </a:r>
          </a:p>
          <a:p>
            <a:pPr algn="just"/>
            <a:r>
              <a:rPr lang="en-US" dirty="0"/>
              <a:t>Common Format:</a:t>
            </a:r>
          </a:p>
          <a:p>
            <a:pPr marL="400050" lvl="1" indent="1120775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[base + index + displacement] </a:t>
            </a:r>
          </a:p>
          <a:p>
            <a:pPr marL="400050" lvl="1" indent="1120775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displacement[base + index] </a:t>
            </a:r>
          </a:p>
          <a:p>
            <a:pPr marL="400050" lvl="1" indent="1120775" algn="ctr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400050" lvl="1" indent="1120775" algn="ctr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19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AECA-E0B1-4EA0-9B48-5E3041A7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171"/>
          </a:xfrm>
        </p:spPr>
        <p:txBody>
          <a:bodyPr/>
          <a:lstStyle/>
          <a:p>
            <a:pPr algn="ctr"/>
            <a:r>
              <a:rPr lang="en-US" b="1" dirty="0"/>
              <a:t>BASE-INDEX OPERANDS </a:t>
            </a: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1C940-7B9F-4DE3-AEBB-75743737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35" y="1223889"/>
            <a:ext cx="8799874" cy="51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6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Two-Dimensional Array Example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Imagine a table with three rows and five columns. The data can be arranged in any format on the page:</a:t>
            </a:r>
          </a:p>
          <a:p>
            <a:pPr marL="400050" lvl="1" indent="1120775" algn="just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 BYTE   10h,    20h,   30h,   40h,   50h</a:t>
            </a:r>
          </a:p>
          <a:p>
            <a:pPr marL="400050" lvl="1" indent="1120775" algn="just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BYTE   60h,    70h,   80h,   90h, 0A0h</a:t>
            </a:r>
          </a:p>
          <a:p>
            <a:pPr marL="400050" lvl="1" indent="1120775" algn="just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BYTE 0B0h, 0C0h, 0D0h, 0E0h, 0F0h</a:t>
            </a:r>
          </a:p>
          <a:p>
            <a:pPr marL="400050" lvl="1" indent="1120775" algn="just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NumCols = 5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/>
              <a:t>Alternative format</a:t>
            </a:r>
            <a:r>
              <a:rPr lang="en-US" b="1" dirty="0"/>
              <a:t>:</a:t>
            </a:r>
            <a:endParaRPr lang="en-US" dirty="0"/>
          </a:p>
          <a:p>
            <a:pPr marL="400050" lvl="1" indent="1120775" algn="just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 BYTE  10h,20h,30h,40h,50h,60h,70h,80h,90h,0A0h,0B0h,0C0h,0D0h,0E0h,0F0h</a:t>
            </a:r>
          </a:p>
          <a:p>
            <a:pPr marL="400050" lvl="1" indent="1120775" algn="just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NumCols = 5</a:t>
            </a:r>
          </a:p>
        </p:txBody>
      </p:sp>
    </p:spTree>
    <p:extLst>
      <p:ext uri="{BB962C8B-B14F-4D97-AF65-F5344CB8AC3E}">
        <p14:creationId xmlns:p14="http://schemas.microsoft.com/office/powerpoint/2010/main" val="1534846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Two-Dimensional Array Example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following code loads the table element stored in row 1, column 2: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E08A3-9809-4810-AF13-6F6D3350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50" y="4614735"/>
            <a:ext cx="8713368" cy="1594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12E2B9-FEEF-4596-948B-4D982439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50" y="2128692"/>
            <a:ext cx="7926647" cy="22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9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198614"/>
            <a:ext cx="8946541" cy="2460771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13800" b="1" cap="small" dirty="0"/>
              <a:t>Searching &amp; Sorting Integer Arrays</a:t>
            </a:r>
          </a:p>
          <a:p>
            <a:pPr marL="0" indent="0" algn="ctr">
              <a:buNone/>
            </a:pPr>
            <a:endParaRPr lang="en-PK" b="1" cap="small" dirty="0"/>
          </a:p>
        </p:txBody>
      </p:sp>
    </p:spTree>
    <p:extLst>
      <p:ext uri="{BB962C8B-B14F-4D97-AF65-F5344CB8AC3E}">
        <p14:creationId xmlns:p14="http://schemas.microsoft.com/office/powerpoint/2010/main" val="24579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String Primitive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A09-3172-4E10-83B3-0AB51443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MOVSB, MOVSW, and MOVSD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CMPSB, CMPSW, and CMPSD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SCASB, SCASW, and SCASD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STOSB, STOSW, and STOSD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LODSB, LODSW, and LODSD</a:t>
            </a:r>
          </a:p>
        </p:txBody>
      </p:sp>
    </p:spTree>
    <p:extLst>
      <p:ext uri="{BB962C8B-B14F-4D97-AF65-F5344CB8AC3E}">
        <p14:creationId xmlns:p14="http://schemas.microsoft.com/office/powerpoint/2010/main" val="2629042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Searching and Sorting Integer Arrays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Bubble Sort</a:t>
            </a:r>
          </a:p>
          <a:p>
            <a:pPr lvl="1" algn="just"/>
            <a:r>
              <a:rPr lang="en-US" dirty="0"/>
              <a:t>A simple sorting algorithm that works well for small arrays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Binary Search</a:t>
            </a:r>
          </a:p>
          <a:p>
            <a:pPr lvl="1" algn="just"/>
            <a:r>
              <a:rPr lang="en-US" dirty="0"/>
              <a:t>A simple searching algorithm that works well for large arrays of values that have been placed in either ascending 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4288593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Bubble Sort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pair of adjacent values is compared, and exchanged if the values are not ordered correctly: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BCBFE-20C5-44F3-AB89-241D1597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22" y="1960984"/>
            <a:ext cx="8107111" cy="42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Bubble Sort Pseudocode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 = array size, cx1 = outer loop counter, cx2 = inner loop counter: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cx1 = N - 1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while( cx1 &gt; 0 )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addr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(array)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cx2 = cx1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while( cx2 &gt; 0 )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{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if( array[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 &lt; array[esi+4]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exchange( array[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], array[esi+4]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add esi,4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cx2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}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cx1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413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Bubble Sort Implementation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080655"/>
            <a:ext cx="11164186" cy="5602778"/>
          </a:xfrm>
        </p:spPr>
        <p:txBody>
          <a:bodyPr>
            <a:normAutofit fontScale="85000" lnSpcReduction="20000"/>
          </a:bodyPr>
          <a:lstStyle/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BubbleSort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 USES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pArray:PTR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DWORD,Count:DWORD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ecx,Count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; decrement count by 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	push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; save outer loop count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esi,pArray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; point to first value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L2: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				; get array value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[esi+4],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; compare a pair of values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jge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L3					; if 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 &lt;= 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], skip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xchg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,[esi+4]			; else exchange the pair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],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L3:	add  esi,4					; move both pointers forward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loop L2					; inner loop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pop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; retrieve outer loop count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loop L1					; else repeat outer loop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L4:	ret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BubbleSort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674030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Binary Search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Searching algorithm, well-suited to large ordered data sets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Divide and conquer strategy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</a:t>
            </a:r>
            <a:r>
              <a:rPr lang="en-US" b="1" dirty="0"/>
              <a:t>"guess" </a:t>
            </a:r>
            <a:r>
              <a:rPr lang="en-US" dirty="0"/>
              <a:t>divides the list in half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Classified as an </a:t>
            </a:r>
            <a:r>
              <a:rPr lang="en-US" b="1" dirty="0"/>
              <a:t>O(log n) </a:t>
            </a:r>
            <a:r>
              <a:rPr lang="en-US" dirty="0"/>
              <a:t>algorithm: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the number of array elements increases by a factor of </a:t>
            </a:r>
            <a:r>
              <a:rPr lang="en-US" b="1" dirty="0"/>
              <a:t>n</a:t>
            </a:r>
            <a:r>
              <a:rPr lang="en-US" dirty="0"/>
              <a:t>, the average search time increases by a factor of log </a:t>
            </a:r>
            <a:r>
              <a:rPr lang="en-US" b="1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07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Binary Search</a:t>
            </a:r>
            <a:endParaRPr lang="en-PK" cap="small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E30CC007-EBC7-487A-9B56-1CB54C43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56" y="1331259"/>
            <a:ext cx="7753004" cy="479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939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Binary Search Pseudocode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77500" lnSpcReduction="20000"/>
          </a:bodyPr>
          <a:lstStyle/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BinSearch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int values[], 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const int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searchVal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int count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int first = 0;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int last = count - 1;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while( first &lt;= last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{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int mid = (last + first) / 2;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if( values[mid] &lt;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searchVal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first = mid + 1;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else if( values[mid] &gt;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searchVal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last = mid - 1;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else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	return mid; 	// success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}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return -1; 				// not found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48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Binary Search Implementation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3"/>
            <a:ext cx="11164186" cy="5603358"/>
          </a:xfrm>
        </p:spPr>
        <p:txBody>
          <a:bodyPr>
            <a:normAutofit fontScale="85000" lnSpcReduction="20000"/>
          </a:bodyPr>
          <a:lstStyle/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BinarySearch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 uses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ebx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pArray:PTR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DWORD,	; pointer to array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Count:DWORD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		; array size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searchVal:DWORD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search value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first:DWORD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		; first position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last:DWORD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			; last position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mid:DWORD			; midpoint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first,0			; first = 0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eax,Count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last = (count - 1)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last,eax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edi,searchVal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EDI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searchVal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ebx,pArray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EBX points to the array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L1: 						; while first &lt;= last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eax,first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eax,last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L5				; exit search</a:t>
            </a:r>
          </a:p>
        </p:txBody>
      </p:sp>
    </p:spTree>
    <p:extLst>
      <p:ext uri="{BB962C8B-B14F-4D97-AF65-F5344CB8AC3E}">
        <p14:creationId xmlns:p14="http://schemas.microsoft.com/office/powerpoint/2010/main" val="2944403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Binary Search Implementation (Continue)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3"/>
            <a:ext cx="11164186" cy="5603358"/>
          </a:xfrm>
        </p:spPr>
        <p:txBody>
          <a:bodyPr>
            <a:normAutofit fontScale="70000" lnSpcReduction="20000"/>
          </a:bodyPr>
          <a:lstStyle/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mid = (last + first) / 2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eax,last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add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eax,first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eax,1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mid,eax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EDX = values[mid]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esi,mid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esi,2			; scale mid value by 4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,[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ebx+esi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	; EDX = values[mid]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if ( EDX &lt;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searchval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(EDI)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  first = mid + 1;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edx,edi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jge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L2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eax,mid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first = mid + 1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first,eax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L4			; continue the loop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3B54F26-23AA-46F7-8A2C-B037F68CDF90}"/>
              </a:ext>
            </a:extLst>
          </p:cNvPr>
          <p:cNvGrpSpPr>
            <a:grpSpLocks/>
          </p:cNvGrpSpPr>
          <p:nvPr/>
        </p:nvGrpSpPr>
        <p:grpSpPr bwMode="auto">
          <a:xfrm>
            <a:off x="3595872" y="1949335"/>
            <a:ext cx="3505200" cy="1828800"/>
            <a:chOff x="2352" y="1008"/>
            <a:chExt cx="2208" cy="1152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21DC5CDE-9EC1-4722-9630-F81D89BC5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296"/>
              <a:ext cx="1200" cy="864"/>
            </a:xfrm>
            <a:prstGeom prst="line">
              <a:avLst/>
            </a:prstGeom>
            <a:noFill/>
            <a:ln w="9525">
              <a:solidFill>
                <a:srgbClr val="FC08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37160" bIns="137160">
              <a:spAutoFit/>
            </a:bodyPr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FB12449-2176-4877-BE75-6BBA3EE67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008"/>
              <a:ext cx="1008" cy="504"/>
            </a:xfrm>
            <a:prstGeom prst="rect">
              <a:avLst/>
            </a:prstGeom>
            <a:noFill/>
            <a:ln w="9525">
              <a:solidFill>
                <a:srgbClr val="FC08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 b="1">
                  <a:solidFill>
                    <a:schemeClr val="tx2"/>
                  </a:solidFill>
                </a:rPr>
                <a:t>base-index addressing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57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Binary Search Implementation (Continue)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254643"/>
            <a:ext cx="11164186" cy="5603358"/>
          </a:xfrm>
        </p:spPr>
        <p:txBody>
          <a:bodyPr>
            <a:normAutofit fontScale="85000" lnSpcReduction="20000"/>
          </a:bodyPr>
          <a:lstStyle/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else if( EDX &gt;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searchVal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(EDI) 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	last = mid - 1;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L2: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edx,edi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(could be removed)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jle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L3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eax,mid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last = mid - 1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last,eax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L4			; continue the loop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else return mid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L3:	mov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eax,mid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		; value found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L9			; return (mid)</a:t>
            </a:r>
          </a:p>
          <a:p>
            <a:pPr marL="400050" lvl="1" indent="1120775" algn="just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L4:	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jmp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L1			; continue the loop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L5:	mov  eax,-1		; search failed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L9:	ret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BinarySearch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40060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MOVSB, MOVSW, &amp; MOVSD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MOVSB, MOVSW, and MOVSD instructions copy data from the memory location pointed to by ESI to the memory location pointed to by EDI.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</a:t>
            </a:r>
            <a:endParaRPr lang="en-US" dirty="0"/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DWORD 0FFFFFFFFh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DWORD ?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source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OFFSET target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movsd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869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MOVSB, MOVSW, &amp; MOVSD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ESI and EDI are automatically incremented or decremented:</a:t>
            </a:r>
          </a:p>
          <a:p>
            <a:pPr lvl="1" algn="just"/>
            <a:r>
              <a:rPr lang="en-US" dirty="0"/>
              <a:t>MOVSB increments/decrements by 1</a:t>
            </a:r>
          </a:p>
          <a:p>
            <a:pPr lvl="1" algn="just"/>
            <a:r>
              <a:rPr lang="en-US" dirty="0"/>
              <a:t>MOVSW increments/decrements by 2</a:t>
            </a:r>
          </a:p>
          <a:p>
            <a:pPr lvl="1" algn="just"/>
            <a:r>
              <a:rPr lang="en-US" dirty="0"/>
              <a:t>MOVSD increments/decrements by 4</a:t>
            </a:r>
          </a:p>
        </p:txBody>
      </p:sp>
    </p:spTree>
    <p:extLst>
      <p:ext uri="{BB962C8B-B14F-4D97-AF65-F5344CB8AC3E}">
        <p14:creationId xmlns:p14="http://schemas.microsoft.com/office/powerpoint/2010/main" val="276590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Direction Flag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Direction flag controls the incrementing or decrementing of ESI and EDI.</a:t>
            </a:r>
          </a:p>
          <a:p>
            <a:pPr lvl="1" algn="just"/>
            <a:r>
              <a:rPr lang="en-US" dirty="0"/>
              <a:t>DF = clear (0): increment ESI and EDI</a:t>
            </a:r>
          </a:p>
          <a:p>
            <a:pPr lvl="1" algn="just"/>
            <a:r>
              <a:rPr lang="en-US" dirty="0"/>
              <a:t>DF = set (1): decrement ESI and EDI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Direction flag can be explicitly changed using the CLD and STD instructions: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CLD 	; clear Direction flag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STD 	; set Direction flag</a:t>
            </a:r>
          </a:p>
        </p:txBody>
      </p:sp>
    </p:spTree>
    <p:extLst>
      <p:ext uri="{BB962C8B-B14F-4D97-AF65-F5344CB8AC3E}">
        <p14:creationId xmlns:p14="http://schemas.microsoft.com/office/powerpoint/2010/main" val="89318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C42F-B944-4B16-ACDC-3013A371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924"/>
          </a:xfrm>
        </p:spPr>
        <p:txBody>
          <a:bodyPr/>
          <a:lstStyle/>
          <a:p>
            <a:pPr algn="ctr"/>
            <a:r>
              <a:rPr lang="en-US" sz="3200" b="1" cap="small" dirty="0"/>
              <a:t>Using a Repeat Prefix</a:t>
            </a:r>
            <a:endParaRPr lang="en-PK" cap="smal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2C81F-BB00-4890-9DAF-BC1F3E05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164186" cy="50740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By itself, a string primitive instruction processes only a single memory value or pair of values.</a:t>
            </a:r>
          </a:p>
          <a:p>
            <a:pPr algn="just"/>
            <a:r>
              <a:rPr lang="en-US" dirty="0"/>
              <a:t>REP (a repeat prefix) can be inserted just before MOVSB, MOVSW, or MOVSD</a:t>
            </a:r>
          </a:p>
          <a:p>
            <a:pPr algn="just"/>
            <a:r>
              <a:rPr lang="en-US" dirty="0"/>
              <a:t>ECX controls the number of repetitions</a:t>
            </a:r>
          </a:p>
          <a:p>
            <a:pPr algn="just"/>
            <a:r>
              <a:rPr lang="en-US" dirty="0"/>
              <a:t>Example: Copy 20 doublewords from source to target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.data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 DWORD 20 DUP(?)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DWORD 20 DUP(?)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.code</a:t>
            </a:r>
          </a:p>
          <a:p>
            <a:pPr marL="400050" lvl="1" indent="1120775" algn="just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; direction = forward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ecx,LENGTHOF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source	; set REP counter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esi,OFFSET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source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edi,OFFSET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target</a:t>
            </a:r>
          </a:p>
          <a:p>
            <a:pPr marL="400050" lvl="1" indent="1120775" algn="just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movsd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19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11322</TotalTime>
  <Words>3833</Words>
  <Application>Microsoft Office PowerPoint</Application>
  <PresentationFormat>Widescreen</PresentationFormat>
  <Paragraphs>523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Century Gothic</vt:lpstr>
      <vt:lpstr>Wingdings 3</vt:lpstr>
      <vt:lpstr>Ion</vt:lpstr>
      <vt:lpstr>EE-2003  Computer Organization &amp; Assembly Language</vt:lpstr>
      <vt:lpstr>PowerPoint Presentation</vt:lpstr>
      <vt:lpstr>Strings &amp; Arrays</vt:lpstr>
      <vt:lpstr>PowerPoint Presentation</vt:lpstr>
      <vt:lpstr>String Primitive Instructions</vt:lpstr>
      <vt:lpstr>MOVSB, MOVSW, &amp; MOVSD</vt:lpstr>
      <vt:lpstr>MOVSB, MOVSW, &amp; MOVSD</vt:lpstr>
      <vt:lpstr>Direction Flag</vt:lpstr>
      <vt:lpstr>Using a Repeat Prefix</vt:lpstr>
      <vt:lpstr>Example</vt:lpstr>
      <vt:lpstr>CMPSB, CMPSW, &amp; CMPSD</vt:lpstr>
      <vt:lpstr>Comparing a Pair of Doublewords</vt:lpstr>
      <vt:lpstr>Comparing a Pair of Doublewords</vt:lpstr>
      <vt:lpstr>Comparing a Pair of Doublewords</vt:lpstr>
      <vt:lpstr>Example: Comparing Two Strings</vt:lpstr>
      <vt:lpstr>Example: Comparing Two Strings</vt:lpstr>
      <vt:lpstr>Example: Comparing Two Strings </vt:lpstr>
      <vt:lpstr>SCASB, SCASW, &amp; SCASD</vt:lpstr>
      <vt:lpstr>SCASB, SCASW, &amp; SCASD</vt:lpstr>
      <vt:lpstr>STOSB, STOSW, &amp; STOSD</vt:lpstr>
      <vt:lpstr>LODSB, LODSW &amp; LODSD</vt:lpstr>
      <vt:lpstr>Array Multiplication Example</vt:lpstr>
      <vt:lpstr>Exercixe</vt:lpstr>
      <vt:lpstr>PowerPoint Presentation</vt:lpstr>
      <vt:lpstr>PowerPoint Presentation</vt:lpstr>
      <vt:lpstr>Selected String Procedures</vt:lpstr>
      <vt:lpstr>PROTO DIRECTIVE</vt:lpstr>
      <vt:lpstr>EXAMPLE</vt:lpstr>
      <vt:lpstr>Str_compare Procedure</vt:lpstr>
      <vt:lpstr>Str_compare Procedure Source Code</vt:lpstr>
      <vt:lpstr>Str_length Procedure</vt:lpstr>
      <vt:lpstr>Str_length Procedure Source Code</vt:lpstr>
      <vt:lpstr>Str_copy Procedure</vt:lpstr>
      <vt:lpstr>Str_copy Procedure Source Code</vt:lpstr>
      <vt:lpstr>Str_trim Procedure</vt:lpstr>
      <vt:lpstr>Str_trim Procedure</vt:lpstr>
      <vt:lpstr>Str_trim Procedure</vt:lpstr>
      <vt:lpstr>Str_trim Procedure Source Code</vt:lpstr>
      <vt:lpstr>Str_ucase Procedure</vt:lpstr>
      <vt:lpstr>Str_ucase Procedure Source Code</vt:lpstr>
      <vt:lpstr>PowerPoint Presentation</vt:lpstr>
      <vt:lpstr>PowerPoint Presentation</vt:lpstr>
      <vt:lpstr>THE TWO OPERAND TYPES</vt:lpstr>
      <vt:lpstr>Base-Index Operand</vt:lpstr>
      <vt:lpstr>Base-Index-Displacement Operand</vt:lpstr>
      <vt:lpstr>BASE-INDEX OPERANDS </vt:lpstr>
      <vt:lpstr>Two-Dimensional Array Example</vt:lpstr>
      <vt:lpstr>Two-Dimensional Array Example</vt:lpstr>
      <vt:lpstr>PowerPoint Presentation</vt:lpstr>
      <vt:lpstr>Searching and Sorting Integer Arrays</vt:lpstr>
      <vt:lpstr>Bubble Sort</vt:lpstr>
      <vt:lpstr>Bubble Sort Pseudocode</vt:lpstr>
      <vt:lpstr>Bubble Sort Implementation</vt:lpstr>
      <vt:lpstr>Binary Search</vt:lpstr>
      <vt:lpstr>Binary Search</vt:lpstr>
      <vt:lpstr>Binary Search Pseudocode</vt:lpstr>
      <vt:lpstr>Binary Search Implementation</vt:lpstr>
      <vt:lpstr>Binary Search Implementation (Continue)</vt:lpstr>
      <vt:lpstr>Binary Search Implementation (Continue)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Aashir Mahboob</cp:lastModifiedBy>
  <cp:revision>281</cp:revision>
  <dcterms:created xsi:type="dcterms:W3CDTF">2021-08-30T19:27:23Z</dcterms:created>
  <dcterms:modified xsi:type="dcterms:W3CDTF">2021-12-05T15:39:23Z</dcterms:modified>
</cp:coreProperties>
</file>