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92000"/>
  <p:notesSz cx="6858000" cy="9144000"/>
  <p:embeddedFontLs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0" roundtripDataSignature="AMtx7mhoROaD5UsesWzf3A49GmVdmdMD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customschemas.google.com/relationships/presentationmetadata" Target="meta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6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6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6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6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6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6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6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6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6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6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6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6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6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6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6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6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6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6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6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6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6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6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5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5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5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60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6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7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5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5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5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42.png"/><Relationship Id="rId5" Type="http://schemas.openxmlformats.org/officeDocument/2006/relationships/image" Target="../media/image49.png"/><Relationship Id="rId6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9.png"/><Relationship Id="rId4" Type="http://schemas.openxmlformats.org/officeDocument/2006/relationships/image" Target="../media/image64.png"/><Relationship Id="rId5" Type="http://schemas.openxmlformats.org/officeDocument/2006/relationships/image" Target="../media/image60.png"/><Relationship Id="rId6" Type="http://schemas.openxmlformats.org/officeDocument/2006/relationships/image" Target="../media/image7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8.png"/><Relationship Id="rId4" Type="http://schemas.openxmlformats.org/officeDocument/2006/relationships/image" Target="../media/image63.png"/><Relationship Id="rId5" Type="http://schemas.openxmlformats.org/officeDocument/2006/relationships/image" Target="../media/image71.png"/><Relationship Id="rId6" Type="http://schemas.openxmlformats.org/officeDocument/2006/relationships/image" Target="../media/image7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Relationship Id="rId4" Type="http://schemas.openxmlformats.org/officeDocument/2006/relationships/image" Target="../media/image7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304596" y="298715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 sz="5400"/>
              <a:t>EE-2003 </a:t>
            </a:r>
            <a:br>
              <a:rPr b="1" lang="en-US" sz="5400"/>
            </a:br>
            <a:r>
              <a:rPr b="1" lang="en-US" sz="5400"/>
              <a:t>Computer Organization &amp; Assembly Language</a:t>
            </a:r>
            <a:endParaRPr b="1" sz="5400"/>
          </a:p>
        </p:txBody>
      </p:sp>
      <p:sp>
        <p:nvSpPr>
          <p:cNvPr id="148" name="Google Shape;148;p1"/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Engr. Aashir Mahboob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Lecturer, Department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 NUCES (Karachi)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aashir.mahboob@nu.edu.pk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257176" y="1173708"/>
            <a:ext cx="11387138" cy="507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Zero Extension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•MOV instruction cannot directly copy data from a smaller operand to a larger one.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mov bl,10001111b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mov ax,bl ;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</a:t>
            </a:r>
            <a:r>
              <a:rPr b="1" lang="en-US"/>
              <a:t>MOVZX (move with zero-extend) instruction</a:t>
            </a:r>
            <a:r>
              <a:rPr lang="en-US"/>
              <a:t> fills (extends) the upper half of the destination with zeros.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646111" y="452718"/>
            <a:ext cx="9404723" cy="72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MOVZX INSTRUCTION</a:t>
            </a:r>
            <a:endParaRPr/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4" y="4919661"/>
            <a:ext cx="8350620" cy="17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646111" y="452718"/>
            <a:ext cx="9404723" cy="70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EXERCISE</a:t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91" y="1499050"/>
            <a:ext cx="34575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3268425"/>
            <a:ext cx="31908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/>
          <p:nvPr/>
        </p:nvSpPr>
        <p:spPr>
          <a:xfrm>
            <a:off x="4783160" y="1499050"/>
            <a:ext cx="67746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down values of registers</a:t>
            </a:r>
            <a:endParaRPr b="1" sz="5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2245" y="2765875"/>
            <a:ext cx="3012341" cy="171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95534" y="1473958"/>
            <a:ext cx="11300347" cy="4774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</a:t>
            </a:r>
            <a:r>
              <a:rPr b="1" lang="en-US"/>
              <a:t>MOVSX instruction (move with sign-extend)</a:t>
            </a:r>
            <a:r>
              <a:rPr lang="en-US"/>
              <a:t> copies the contents of a source operand into a destination operand and fills the upper half of the destination with a copy of the source operand's sign bit.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646111" y="452718"/>
            <a:ext cx="9404723" cy="72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MOVSX INSTRUCTION</a:t>
            </a:r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210" y="3532495"/>
            <a:ext cx="41719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319" y="3437245"/>
            <a:ext cx="4441991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646111" y="452718"/>
            <a:ext cx="9404723" cy="70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EXERCISE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0" y="1627069"/>
            <a:ext cx="5404501" cy="82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2923606"/>
            <a:ext cx="54045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646110" y="4171665"/>
            <a:ext cx="50674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down values ax.</a:t>
            </a:r>
            <a:endParaRPr b="1" sz="5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6459" y="1807475"/>
            <a:ext cx="5440151" cy="60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6775" y="2756848"/>
            <a:ext cx="5273061" cy="277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646111" y="452718"/>
            <a:ext cx="9404723" cy="693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XCHG INSTRUCTION</a:t>
            </a:r>
            <a:endParaRPr/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354842" y="1337482"/>
            <a:ext cx="11136573" cy="5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 XCHG (exchange data) instruction exchanges the contents of two operands.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are three variants: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You can exchange data between registers or between registers and memory, </a:t>
            </a:r>
            <a:r>
              <a:rPr b="1" lang="en-US"/>
              <a:t>but not from memory to memory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143" y="2730689"/>
            <a:ext cx="2437263" cy="121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251" y="5342528"/>
            <a:ext cx="8820295" cy="99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259308" y="1241946"/>
            <a:ext cx="11546006" cy="500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rules for operands in the XCHG instruction are the same as those for the MOV instruction...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                      ...except that XCHG does not accept immediate operands.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array sorting applications, XCHG provides a simple way to exchange two array elements.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endParaRPr b="1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252" name="Google Shape;252;p15"/>
          <p:cNvSpPr txBox="1"/>
          <p:nvPr>
            <p:ph type="title"/>
          </p:nvPr>
        </p:nvSpPr>
        <p:spPr>
          <a:xfrm>
            <a:off x="646111" y="452718"/>
            <a:ext cx="9404723" cy="693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XCHG INSTRUCTION</a:t>
            </a:r>
            <a:endParaRPr/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84" y="4080681"/>
            <a:ext cx="9956156" cy="216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/>
        </p:nvSpPr>
        <p:spPr>
          <a:xfrm>
            <a:off x="646111" y="452718"/>
            <a:ext cx="9404723" cy="70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</a:t>
            </a:r>
            <a:endParaRPr b="1" i="0"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532458"/>
            <a:ext cx="3270796" cy="134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3712191"/>
            <a:ext cx="3680229" cy="15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4503694" y="1466629"/>
            <a:ext cx="67569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down contents of ax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memory locations after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Execution of each instruction.</a:t>
            </a:r>
            <a:endParaRPr b="1" sz="5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646111" y="452718"/>
            <a:ext cx="9404723" cy="713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Direct-Offset Operands</a:t>
            </a:r>
            <a:endParaRPr b="1"/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646111" y="1166191"/>
            <a:ext cx="10578479" cy="508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lets you access memory locations that may not have explicit labels.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 constant is added to a data label to produce an effective address (EA). The address is dereferenced to get the value inside its memory location. 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941" y="3707295"/>
            <a:ext cx="5370822" cy="105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10" y="5181600"/>
            <a:ext cx="5815965" cy="122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Direct-Offset Operands</a:t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/>
              <a:t>WORD Arrays</a:t>
            </a:r>
            <a:r>
              <a:rPr lang="en-US" sz="1800"/>
              <a:t>; In an array of 16-bit words, the offset of each array element is 2 bytes beyond the previous one.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That’s why 2 is added as offset in Array (for each next element of an array)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/>
              <a:t>DWORD Arrays</a:t>
            </a:r>
            <a:r>
              <a:rPr lang="en-US" sz="1800"/>
              <a:t>; In an array of 32-bit words, the offset of each array element is 4 bytes beyond the previous one.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That’s why 4 is added as offset in Array (for each next element of an array)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67124" l="3267" r="0" t="0"/>
          <a:stretch/>
        </p:blipFill>
        <p:spPr>
          <a:xfrm>
            <a:off x="776472" y="2847112"/>
            <a:ext cx="8845153" cy="10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 b="-2999" l="0" r="3267" t="67000"/>
          <a:stretch/>
        </p:blipFill>
        <p:spPr>
          <a:xfrm>
            <a:off x="776472" y="2443942"/>
            <a:ext cx="884515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5">
            <a:alphaModFix/>
          </a:blip>
          <a:srcRect b="-364" l="3267" r="0" t="49909"/>
          <a:stretch/>
        </p:blipFill>
        <p:spPr>
          <a:xfrm>
            <a:off x="776471" y="5037512"/>
            <a:ext cx="8845153" cy="156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646111" y="452718"/>
            <a:ext cx="9404723" cy="792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EXAMPLE PROGRAM (MOVES)</a:t>
            </a:r>
            <a:endParaRPr b="1"/>
          </a:p>
        </p:txBody>
      </p:sp>
      <p:pic>
        <p:nvPicPr>
          <p:cNvPr id="284" name="Google Shape;28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26" y="1374396"/>
            <a:ext cx="4029269" cy="16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657" y="1374396"/>
            <a:ext cx="2767647" cy="424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2367" y="1391004"/>
            <a:ext cx="2407338" cy="422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7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Chapter No: 04</a:t>
            </a:r>
            <a:endParaRPr b="1" sz="3200"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545910" y="1562589"/>
            <a:ext cx="11191165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r>
              <a:rPr b="1" lang="en-US" sz="4000"/>
              <a:t>Data Transfers, Addressing, and Arithmetic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646111" y="452718"/>
            <a:ext cx="9404723" cy="7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ADDITION AND SUBTRACTION</a:t>
            </a:r>
            <a:endParaRPr b="1"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357810" y="1325217"/>
            <a:ext cx="10310190" cy="4923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INC and DEC Instructions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•The INC (increment) and DEC (decrement) instructions, respectively, add 1 and subtract 1 from a register or memory operand.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293" name="Google Shape;2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2706343"/>
            <a:ext cx="453291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1064" y="4299157"/>
            <a:ext cx="3326710" cy="224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0272" y="4255006"/>
            <a:ext cx="2391519" cy="227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idx="1" type="body"/>
          </p:nvPr>
        </p:nvSpPr>
        <p:spPr>
          <a:xfrm>
            <a:off x="645130" y="1391478"/>
            <a:ext cx="10751740" cy="51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ADD Instruction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ADD instruction adds a source operand to a destination operand of the same size.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SUB Instruction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SUB instruction subtracts a source operand from a destination operand.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•The set of possible operands is the same as for the MOV instruction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301" name="Google Shape;301;p21"/>
          <p:cNvSpPr txBox="1"/>
          <p:nvPr/>
        </p:nvSpPr>
        <p:spPr>
          <a:xfrm>
            <a:off x="646111" y="452718"/>
            <a:ext cx="9404723" cy="7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 AND SUBTRACTION</a:t>
            </a:r>
            <a:endParaRPr b="1" i="0"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450" y="2570922"/>
            <a:ext cx="3122705" cy="62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8450" y="4853513"/>
            <a:ext cx="3690832" cy="62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00" y="1555164"/>
            <a:ext cx="3463759" cy="132055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646111" y="452718"/>
            <a:ext cx="9404723" cy="7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 AND SUBTRACTION</a:t>
            </a:r>
            <a:endParaRPr b="1" i="0"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3429000"/>
            <a:ext cx="3750961" cy="253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9843" y="2610678"/>
            <a:ext cx="2777642" cy="266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646111" y="452718"/>
            <a:ext cx="9404723" cy="80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NEG Instruction</a:t>
            </a:r>
            <a:endParaRPr b="1"/>
          </a:p>
        </p:txBody>
      </p:sp>
      <p:sp>
        <p:nvSpPr>
          <p:cNvPr id="317" name="Google Shape;317;p23"/>
          <p:cNvSpPr txBox="1"/>
          <p:nvPr>
            <p:ph idx="1" type="body"/>
          </p:nvPr>
        </p:nvSpPr>
        <p:spPr>
          <a:xfrm>
            <a:off x="530087" y="1364974"/>
            <a:ext cx="10614991" cy="488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neg (negate) instruction takes the two's complement of a byte or word.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 takes a single (destination) operation and negates it. The syntax for this instruction is: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Neg always updates the A, S, P, and Z flags as though you were using the sub instruction.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3730" y="2995612"/>
            <a:ext cx="2312687" cy="135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646111" y="452718"/>
            <a:ext cx="9404723" cy="753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b="1" lang="en-US" sz="4000"/>
              <a:t>Implementing Arithmetic Expressions</a:t>
            </a:r>
            <a:endParaRPr b="1" sz="4000"/>
          </a:p>
        </p:txBody>
      </p: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516836" y="1298714"/>
            <a:ext cx="10124660" cy="4949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HLL compilers translate mathematical expressions into assembly language. You can do it also. For example: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823" y="2202760"/>
            <a:ext cx="5326252" cy="64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053" y="3429000"/>
            <a:ext cx="2799995" cy="201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4644" y="3266440"/>
            <a:ext cx="2186609" cy="313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7078" y="3429000"/>
            <a:ext cx="1572879" cy="253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646111" y="452718"/>
            <a:ext cx="9404723" cy="63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Flags Affected by Addition and Subtraction </a:t>
            </a:r>
            <a:endParaRPr b="1" sz="3200"/>
          </a:p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695874" y="1272210"/>
            <a:ext cx="10124660" cy="498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•The ALU has a number of status flags that reflect the outcome of arithmetic (and bitwise) operations.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• based on the contents of the destination operand.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•We use the values of CPU status flags to check the outcome of arithmetic operations and to activate conditional branching instructions.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•Essential flags: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Zero flag – set when destination equals zero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Sign flag – set when destination is negative; if the MSB of the destination operand is set,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 Carry flag – set when unsigned value is out of range.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Overflow flag – set when signed value is out of range 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646113" y="452439"/>
            <a:ext cx="9404350" cy="62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Flags Affected by Addition and Subtraction </a:t>
            </a:r>
            <a:endParaRPr b="1" sz="3200"/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925" y="1457739"/>
            <a:ext cx="4113144" cy="46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418" y="1457739"/>
            <a:ext cx="4113143" cy="465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ADD &amp; SUB Instructions</a:t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Example:</a:t>
            </a:r>
            <a:endParaRPr/>
          </a:p>
          <a:p>
            <a:pPr indent="-261620" lvl="0" marL="342900" rtl="0" algn="just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348" name="Google Shape;3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547" y="1824037"/>
            <a:ext cx="8622906" cy="426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ADD &amp; SUB Instructions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Example:</a:t>
            </a:r>
            <a:endParaRPr/>
          </a:p>
          <a:p>
            <a:pPr indent="-261620" lvl="0" marL="342900" rtl="0" algn="just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355" name="Google Shape;3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477" y="1952712"/>
            <a:ext cx="8420895" cy="41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ADD &amp; SUB Instructions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Sign and Overflow Flags: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Sign flag is set when the result of a signed arithmetic operation is negative.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Overflow flag is set when the result of a signed arithmetic operation overflows or underflows the destination operand.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61620" lvl="0" marL="342900" rtl="0" algn="just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412" y="2451908"/>
            <a:ext cx="10239175" cy="111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411" y="4593117"/>
            <a:ext cx="10239175" cy="101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748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OUTLINE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887104" y="1310186"/>
            <a:ext cx="10181230" cy="493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DATA TRANSFER INSTRUCTIONS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ADDITION AND SUBTRACTION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DATA RELATED OPERATORS AND DIRECTIVES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INDIRECT ADDRESSING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JMP AND LOOP INSTRUCTIONS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type="title"/>
          </p:nvPr>
        </p:nvSpPr>
        <p:spPr>
          <a:xfrm>
            <a:off x="646111" y="452718"/>
            <a:ext cx="9404723" cy="713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LAHF/SAHF (load/store status flag from/to AH)</a:t>
            </a:r>
            <a:endParaRPr b="1" sz="3200"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331303" y="1166191"/>
            <a:ext cx="11449879" cy="523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LAHF instruction loads lower byte of the EFLAGS register into AH register.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/>
              <a:t>The lowest 8 bits of the flags are transferred: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Sign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Zero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Auxiliary Carry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Parity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Carry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70" name="Google Shape;3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651" y="4416908"/>
            <a:ext cx="90011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idx="1" type="body"/>
          </p:nvPr>
        </p:nvSpPr>
        <p:spPr>
          <a:xfrm>
            <a:off x="645504" y="1086679"/>
            <a:ext cx="10499573" cy="547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SAHF restores the value of lower byte flags.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This instruction copies, AH into low byte of EFLAGS Register.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</p:txBody>
      </p:sp>
      <p:sp>
        <p:nvSpPr>
          <p:cNvPr id="376" name="Google Shape;376;p31"/>
          <p:cNvSpPr txBox="1"/>
          <p:nvPr>
            <p:ph type="title"/>
          </p:nvPr>
        </p:nvSpPr>
        <p:spPr>
          <a:xfrm>
            <a:off x="646113" y="452439"/>
            <a:ext cx="9404350" cy="6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LAHF/SAHF (load/store status flag from/to AH)</a:t>
            </a:r>
            <a:endParaRPr b="1" sz="3200"/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01" y="3230372"/>
            <a:ext cx="11905397" cy="95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685868" y="0"/>
            <a:ext cx="9404723" cy="80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EFLAGS</a:t>
            </a:r>
            <a:endParaRPr b="1"/>
          </a:p>
        </p:txBody>
      </p:sp>
      <p:pic>
        <p:nvPicPr>
          <p:cNvPr id="383" name="Google Shape;38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95" y="640687"/>
            <a:ext cx="8534400" cy="6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646111" y="452718"/>
            <a:ext cx="9404723" cy="76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ALIGN DIRECTIVE</a:t>
            </a:r>
            <a:endParaRPr b="1"/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424070" y="1219200"/>
            <a:ext cx="10455965" cy="547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The ALIGN directive aligns a variable on a byte, word, doubleword, or paragraph boundary.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</a:t>
            </a:r>
            <a:r>
              <a:rPr b="1" lang="en-US"/>
              <a:t>The syntax is 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ALIGN bound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Bound can be 1, 2, 4, 8, or 16. A value of 1 aligns the next variable on a 1- byte boundary (the default).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If bound is 2, the next variable is aligned on an even-numbered address. If bound is 4, the next address is a multiple of 4. If bound is 16, the next address is a multiple of 16, a paragraph boundary.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idx="1" type="body"/>
          </p:nvPr>
        </p:nvSpPr>
        <p:spPr>
          <a:xfrm>
            <a:off x="304800" y="1152939"/>
            <a:ext cx="10972800" cy="551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The assembler can insert one or more empty bytes before the variable to fix the alignment</a:t>
            </a:r>
            <a:r>
              <a:rPr lang="en-US"/>
              <a:t>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Why bother aligning data?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Because the CPU can process data stored at even-numbered addresses more quickly than those at odd-numbered addresses.</a:t>
            </a:r>
            <a:endParaRPr b="1" sz="2400"/>
          </a:p>
        </p:txBody>
      </p:sp>
      <p:sp>
        <p:nvSpPr>
          <p:cNvPr id="395" name="Google Shape;395;p34"/>
          <p:cNvSpPr txBox="1"/>
          <p:nvPr>
            <p:ph type="title"/>
          </p:nvPr>
        </p:nvSpPr>
        <p:spPr>
          <a:xfrm>
            <a:off x="646113" y="452438"/>
            <a:ext cx="9404350" cy="70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ALIGN DIRECTIVE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645503" y="1179443"/>
            <a:ext cx="10393557" cy="547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In the following example, bVal is arbitrarily located at offset 00404000. Inserting the ALIGN 2 directive before wVal causes it to be assigned an even-numbered offset: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Note that dVal would have been at offset 00404005, but the ALIGN 4 directive bumped it up to offset 00404008.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</p:txBody>
      </p:sp>
      <p:sp>
        <p:nvSpPr>
          <p:cNvPr id="401" name="Google Shape;401;p35"/>
          <p:cNvSpPr txBox="1"/>
          <p:nvPr>
            <p:ph type="title"/>
          </p:nvPr>
        </p:nvSpPr>
        <p:spPr>
          <a:xfrm>
            <a:off x="646113" y="452438"/>
            <a:ext cx="9404350" cy="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ALIGN DIRECTIVE</a:t>
            </a:r>
            <a:endParaRPr b="1"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379" y="2523601"/>
            <a:ext cx="6583108" cy="269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OFFSET Operator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OFFSET operator return the offset of a data label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offset represents the distance, in bytes, of the label from beginning of the data segment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Figure shows a variable named myByte inside the data segment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  <p:pic>
        <p:nvPicPr>
          <p:cNvPr id="409" name="Google Shape;409;p36"/>
          <p:cNvPicPr preferRelativeResize="0"/>
          <p:nvPr/>
        </p:nvPicPr>
        <p:blipFill rotWithShape="1">
          <a:blip r:embed="rId3">
            <a:alphaModFix/>
          </a:blip>
          <a:srcRect b="0" l="0" r="0" t="52986"/>
          <a:stretch/>
        </p:blipFill>
        <p:spPr>
          <a:xfrm>
            <a:off x="1625957" y="2676698"/>
            <a:ext cx="8940085" cy="150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646111" y="402843"/>
            <a:ext cx="9404723" cy="8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b="1" lang="en-US" sz="4400"/>
              <a:t>OFFSET Operator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318977" y="1331259"/>
            <a:ext cx="11461897" cy="507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Example: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Declaration of different types: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If bVal were located at offset 00404000 (hexa-decimal), the OFFSET operator would return the following values: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 b="49596" l="0" r="0" t="17470"/>
          <a:stretch/>
        </p:blipFill>
        <p:spPr>
          <a:xfrm>
            <a:off x="1043172" y="2231967"/>
            <a:ext cx="8610600" cy="11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 rotWithShape="1">
          <a:blip r:embed="rId4">
            <a:alphaModFix/>
          </a:blip>
          <a:srcRect b="272" l="0" r="0" t="72053"/>
          <a:stretch/>
        </p:blipFill>
        <p:spPr>
          <a:xfrm>
            <a:off x="1043172" y="4638501"/>
            <a:ext cx="8610600" cy="10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type="title"/>
          </p:nvPr>
        </p:nvSpPr>
        <p:spPr>
          <a:xfrm>
            <a:off x="646111" y="452718"/>
            <a:ext cx="9404723" cy="81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PTR Operator</a:t>
            </a:r>
            <a:endParaRPr b="1"/>
          </a:p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645130" y="1272209"/>
            <a:ext cx="10195148" cy="505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You can use the PTR operator to override the declared size of an operand.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Why wasn’t 1234h moved into AX?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x86 processors use the little endian storage format in which the low-order byte is stored at the variable’s starting address. 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722" y="2091700"/>
            <a:ext cx="8945217" cy="226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645130" y="479223"/>
            <a:ext cx="9404723" cy="80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TYPE Operator </a:t>
            </a:r>
            <a:endParaRPr b="1"/>
          </a:p>
        </p:txBody>
      </p:sp>
      <p:sp>
        <p:nvSpPr>
          <p:cNvPr id="430" name="Google Shape;430;p39"/>
          <p:cNvSpPr txBox="1"/>
          <p:nvPr>
            <p:ph idx="1" type="body"/>
          </p:nvPr>
        </p:nvSpPr>
        <p:spPr>
          <a:xfrm>
            <a:off x="645130" y="1285460"/>
            <a:ext cx="9784331" cy="49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The TYPE operator returns the size, in bytes, of a single element of a data declaration.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31" name="Google Shape;4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235" y="2439849"/>
            <a:ext cx="4207948" cy="268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351" y="2477534"/>
            <a:ext cx="4916215" cy="257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DATA TRANSFER INSTRUCTION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46111" y="1241946"/>
            <a:ext cx="10708825" cy="500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Operand Types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•Instructions in assembly language can have zero, one, two, or three operands.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•mnemonic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•mnemonic [destination]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•mnemonic [destination],[source]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•mnemonic [destination],[source1],[source2]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646111" y="452718"/>
            <a:ext cx="9404723" cy="70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LENGTHOF Operator</a:t>
            </a:r>
            <a:endParaRPr b="1"/>
          </a:p>
        </p:txBody>
      </p:sp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646111" y="1192696"/>
            <a:ext cx="10061646" cy="5252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The LENGTHOF operator counts the number of elements in an array, defined by the values appearing on the same line as its label.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If you declare an array that spans multiple program lines, LENGTHOF only regards the data from the first line as part of the array (here LENGTHOF myArray returns 5).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881" y="2305878"/>
            <a:ext cx="5114008" cy="28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345" y="2352777"/>
            <a:ext cx="3907202" cy="279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8542" y="2352777"/>
            <a:ext cx="1675207" cy="279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2021" y="6033807"/>
            <a:ext cx="6045736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646111" y="452718"/>
            <a:ext cx="9404723" cy="7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SIZEOF Operator</a:t>
            </a:r>
            <a:endParaRPr b="1"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645130" y="1192696"/>
            <a:ext cx="9996366" cy="54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The SIZEOF operator returns a value that is equivalent to multiplying LENGTHOF by TYPE.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97" y="2101977"/>
            <a:ext cx="5501452" cy="256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053" y="2101977"/>
            <a:ext cx="1124573" cy="25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953" y="5255315"/>
            <a:ext cx="4578211" cy="81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4200" y="5427313"/>
            <a:ext cx="1497639" cy="55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646111" y="452718"/>
            <a:ext cx="9404723" cy="68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LABEL Directive</a:t>
            </a:r>
            <a:endParaRPr b="1"/>
          </a:p>
        </p:txBody>
      </p:sp>
      <p:sp>
        <p:nvSpPr>
          <p:cNvPr id="458" name="Google Shape;458;p42"/>
          <p:cNvSpPr txBox="1"/>
          <p:nvPr>
            <p:ph idx="1" type="body"/>
          </p:nvPr>
        </p:nvSpPr>
        <p:spPr>
          <a:xfrm>
            <a:off x="645130" y="1139688"/>
            <a:ext cx="10049374" cy="510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The LABEL directive assigns an alternate label name and type to an existing storage location. LABEL does not allocate any storage of its own.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• A common use of LABEL is to provide an alternative name and size attribute for the variable declared next in the data segment.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59" name="Google Shape;4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139" y="2637184"/>
            <a:ext cx="7199525" cy="206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0336" y="4702230"/>
            <a:ext cx="6695941" cy="213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646111" y="452718"/>
            <a:ext cx="9404723" cy="72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INDIRECT ADDRESSING</a:t>
            </a:r>
            <a:endParaRPr b="1"/>
          </a:p>
        </p:txBody>
      </p:sp>
      <p:sp>
        <p:nvSpPr>
          <p:cNvPr id="466" name="Google Shape;466;p43"/>
          <p:cNvSpPr txBox="1"/>
          <p:nvPr>
            <p:ph idx="1" type="body"/>
          </p:nvPr>
        </p:nvSpPr>
        <p:spPr>
          <a:xfrm>
            <a:off x="463826" y="1179443"/>
            <a:ext cx="10641496" cy="522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Direct addressing is rarely used for array processing because it is impractical to use constant offsets to address more than a few array elements.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An indirect operand holds the address of a variable, usually an array or string. It can be dereferenced (just like a pointer).</a:t>
            </a:r>
            <a:r>
              <a:rPr lang="en-US"/>
              <a:t>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67" name="Google Shape;4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925" y="2987159"/>
            <a:ext cx="8612909" cy="355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idx="1" type="body"/>
          </p:nvPr>
        </p:nvSpPr>
        <p:spPr>
          <a:xfrm>
            <a:off x="646113" y="1230589"/>
            <a:ext cx="10221279" cy="517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The size of an operand may not be evident from the context of an instruction.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Because the assembler does not know whether ESI points to a byte, word, doubleword, or some other size. The PTR operator confirms the operand size: 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473" name="Google Shape;473;p44"/>
          <p:cNvSpPr txBox="1"/>
          <p:nvPr>
            <p:ph type="title"/>
          </p:nvPr>
        </p:nvSpPr>
        <p:spPr>
          <a:xfrm>
            <a:off x="646113" y="452439"/>
            <a:ext cx="9404350" cy="62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INDIRECT ADDRESSING</a:t>
            </a:r>
            <a:endParaRPr b="1"/>
          </a:p>
        </p:txBody>
      </p:sp>
      <p:pic>
        <p:nvPicPr>
          <p:cNvPr id="474" name="Google Shape;4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566" y="1932539"/>
            <a:ext cx="9774826" cy="7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8" y="4288113"/>
            <a:ext cx="3908100" cy="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 txBox="1"/>
          <p:nvPr>
            <p:ph type="title"/>
          </p:nvPr>
        </p:nvSpPr>
        <p:spPr>
          <a:xfrm>
            <a:off x="646111" y="452718"/>
            <a:ext cx="9404723" cy="70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Arrays</a:t>
            </a:r>
            <a:endParaRPr b="1"/>
          </a:p>
        </p:txBody>
      </p:sp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645130" y="1152940"/>
            <a:ext cx="9404723" cy="509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Indirect operands are ideal tools for stepping through arrays.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722" y="1884069"/>
            <a:ext cx="8375373" cy="38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type="title"/>
          </p:nvPr>
        </p:nvSpPr>
        <p:spPr>
          <a:xfrm>
            <a:off x="646111" y="452718"/>
            <a:ext cx="9404723" cy="80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Indexed Operands</a:t>
            </a:r>
            <a:endParaRPr b="1"/>
          </a:p>
        </p:txBody>
      </p:sp>
      <p:sp>
        <p:nvSpPr>
          <p:cNvPr id="488" name="Google Shape;488;p46"/>
          <p:cNvSpPr txBox="1"/>
          <p:nvPr>
            <p:ph idx="1" type="body"/>
          </p:nvPr>
        </p:nvSpPr>
        <p:spPr>
          <a:xfrm>
            <a:off x="646111" y="1203804"/>
            <a:ext cx="9983113" cy="520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An indexed operand adds a constant to a register to generate an effective address. There are two notational forms: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 </a:t>
            </a:r>
            <a:r>
              <a:rPr b="1" lang="en-US"/>
              <a:t>[label + reg]                                     label[reg]</a:t>
            </a:r>
            <a:endParaRPr b="1"/>
          </a:p>
        </p:txBody>
      </p:sp>
      <p:pic>
        <p:nvPicPr>
          <p:cNvPr id="489" name="Google Shape;4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363" y="2454823"/>
            <a:ext cx="9404723" cy="414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646111" y="452718"/>
            <a:ext cx="9404723" cy="68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Scale Factors in Indexed Operands</a:t>
            </a:r>
            <a:endParaRPr b="1"/>
          </a:p>
        </p:txBody>
      </p:sp>
      <p:sp>
        <p:nvSpPr>
          <p:cNvPr id="495" name="Google Shape;495;p47"/>
          <p:cNvSpPr txBox="1"/>
          <p:nvPr>
            <p:ph idx="1" type="body"/>
          </p:nvPr>
        </p:nvSpPr>
        <p:spPr>
          <a:xfrm>
            <a:off x="490330" y="1272209"/>
            <a:ext cx="10429461" cy="5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Indexed operands must take into account the size of each array element when calculating offsets.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Using an array of doublewords, as in the following example, we multiply the subscript (3) by 4 (the size of a doubleword) to generate the offset of the array element containing 400h: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</p:txBody>
      </p:sp>
      <p:pic>
        <p:nvPicPr>
          <p:cNvPr id="496" name="Google Shape;4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731" y="3944703"/>
            <a:ext cx="9116760" cy="24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"/>
          <p:cNvSpPr txBox="1"/>
          <p:nvPr>
            <p:ph idx="1" type="body"/>
          </p:nvPr>
        </p:nvSpPr>
        <p:spPr>
          <a:xfrm>
            <a:off x="424070" y="1205949"/>
            <a:ext cx="10840278" cy="534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The x86 instruction set provides a way for offsets to be calculated, using a scale factor . </a:t>
            </a:r>
            <a:endParaRPr/>
          </a:p>
          <a:p>
            <a:pPr indent="-22098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The scale factor is the size of the array component (WORD=2, DWORD=4 or QWORD=8 ).</a:t>
            </a:r>
            <a:endParaRPr b="1" sz="2400"/>
          </a:p>
        </p:txBody>
      </p:sp>
      <p:sp>
        <p:nvSpPr>
          <p:cNvPr id="502" name="Google Shape;502;p48"/>
          <p:cNvSpPr txBox="1"/>
          <p:nvPr>
            <p:ph type="title"/>
          </p:nvPr>
        </p:nvSpPr>
        <p:spPr>
          <a:xfrm>
            <a:off x="646113" y="452439"/>
            <a:ext cx="9404350" cy="75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Scale Factors in Indexed Operands</a:t>
            </a:r>
            <a:endParaRPr b="1"/>
          </a:p>
        </p:txBody>
      </p:sp>
      <p:pic>
        <p:nvPicPr>
          <p:cNvPr id="503" name="Google Shape;5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70" y="3876261"/>
            <a:ext cx="6275940" cy="229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584" y="4137058"/>
            <a:ext cx="5414546" cy="177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type="title"/>
          </p:nvPr>
        </p:nvSpPr>
        <p:spPr>
          <a:xfrm>
            <a:off x="646111" y="452718"/>
            <a:ext cx="9404723" cy="80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EXERCISE</a:t>
            </a:r>
            <a:endParaRPr/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464024" y="1105470"/>
            <a:ext cx="10727140" cy="552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What will be the value of EAX after each of the following instructions execute?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576" y="1716648"/>
            <a:ext cx="5168023" cy="142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699" y="3393260"/>
            <a:ext cx="7551031" cy="298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586854" y="1296538"/>
            <a:ext cx="10904561" cy="495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•The three types of operands are: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1. </a:t>
            </a:r>
            <a:r>
              <a:rPr b="1" lang="en-US"/>
              <a:t>Immediate: </a:t>
            </a:r>
            <a:r>
              <a:rPr lang="en-US"/>
              <a:t>a numeric literal expression /a constant integer (8, 16, or 32 bits), value is encoded within the instruction.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2. </a:t>
            </a:r>
            <a:r>
              <a:rPr b="1" lang="en-US"/>
              <a:t>Register:</a:t>
            </a:r>
            <a:r>
              <a:rPr lang="en-US"/>
              <a:t> the name of a register, register name is converted to a number and encoded within the instruction.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3. </a:t>
            </a:r>
            <a:r>
              <a:rPr b="1" lang="en-US"/>
              <a:t>Memory:</a:t>
            </a:r>
            <a:r>
              <a:rPr lang="en-US"/>
              <a:t> references a location in memory, memory address is encoded within the instruction, or a register holds the address of a memory location.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874220" y="468640"/>
            <a:ext cx="9404723" cy="827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TRANSFER INSTRUCTION</a:t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611" y="5406788"/>
            <a:ext cx="2686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type="title"/>
          </p:nvPr>
        </p:nvSpPr>
        <p:spPr>
          <a:xfrm>
            <a:off x="646111" y="452718"/>
            <a:ext cx="9404723" cy="76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EXERCISE</a:t>
            </a:r>
            <a:endParaRPr/>
          </a:p>
        </p:txBody>
      </p:sp>
      <p:pic>
        <p:nvPicPr>
          <p:cNvPr id="518" name="Google Shape;51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73" y="2555997"/>
            <a:ext cx="6205065" cy="379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5498" y="3084394"/>
            <a:ext cx="4115141" cy="293938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0"/>
          <p:cNvSpPr/>
          <p:nvPr/>
        </p:nvSpPr>
        <p:spPr>
          <a:xfrm>
            <a:off x="263973" y="1287794"/>
            <a:ext cx="83503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down values of destination registers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Make Any Question Essential with Three Easy Steps – Wabisabi Learning" id="525" name="Google Shape;5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269" y="1296536"/>
            <a:ext cx="9374394" cy="522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874220" y="468640"/>
            <a:ext cx="9404723" cy="827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TRANSFER INSTRUCTION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646111" y="1302292"/>
            <a:ext cx="1052242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Direct Memory Operands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 </a:t>
            </a:r>
            <a:r>
              <a:rPr lang="en-US"/>
              <a:t>•Variable names are references to offsets within the data segment.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•A direct memory operand is a named reference to storage in memory.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  •The named reference (label) is automatically dereferenced by the assembler.</a:t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646111" y="452718"/>
            <a:ext cx="9404723" cy="748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TRANSFER INSTRUCTION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472" y="3957851"/>
            <a:ext cx="7369791" cy="262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646111" y="452718"/>
            <a:ext cx="9404723" cy="72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MOV INSTRUCTION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504967" y="1479712"/>
            <a:ext cx="10645254" cy="4866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•The MOV instruction copies data from a source operand to a destination operand. Known as a data transfer instruction.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MOV destination,source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•Both operands must be the same size.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•Both operands cannot be memory operands.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•The instruction pointer register (IP, EIP) and CS cannot be a destination operand.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240" y="4476466"/>
            <a:ext cx="2893324" cy="217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12" y="1540100"/>
            <a:ext cx="35528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>
            <p:ph type="title"/>
          </p:nvPr>
        </p:nvSpPr>
        <p:spPr>
          <a:xfrm>
            <a:off x="646111" y="452718"/>
            <a:ext cx="9404723" cy="72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MOV INSTRUCTION</a:t>
            </a: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99" y="3233240"/>
            <a:ext cx="3295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464611" y="5069091"/>
            <a:ext cx="49119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ABOVE INSTRUCTIONS ARE CORRECT??</a:t>
            </a:r>
            <a:endParaRPr b="1" sz="5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5684" y="1311002"/>
            <a:ext cx="31051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5831948" y="3033185"/>
            <a:ext cx="49119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ABOVE INSTRUCTIONS ARE CORRECT??</a:t>
            </a:r>
            <a:endParaRPr b="1" sz="5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7314282" y="3485950"/>
            <a:ext cx="23679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Mistakes??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2021-08-30T19:27:23Z</dcterms:created>
  <dc:creator>Aashir Mahboob</dc:creator>
</cp:coreProperties>
</file>