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embeddedFontLst>
    <p:embeddedFont>
      <p:font typeface="Cambria Math"/>
      <p:regular r:id="rId62"/>
    </p:embeddedFont>
    <p:embeddedFont>
      <p:font typeface="Century Gothic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g66zZbc9YWK7+zsawhgy8ZLBtx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01EAE-090A-4582-BBEE-98088694A607}">
  <a:tblStyle styleId="{0C101EAE-090A-4582-BBEE-98088694A60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ambriaMath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enturyGothic-bold.fntdata"/><Relationship Id="rId63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Masking</a:t>
            </a:r>
            <a:endParaRPr/>
          </a:p>
        </p:txBody>
      </p:sp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Masking</a:t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6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6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8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8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9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6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6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6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7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1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7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71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7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71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71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7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7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7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72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72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72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7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72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72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72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7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7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7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7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4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7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1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2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62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62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6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5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65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6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6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6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6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6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7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5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57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7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5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6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304596" y="298715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 sz="5400"/>
              <a:t>EE-2003 </a:t>
            </a:r>
            <a:br>
              <a:rPr b="1" lang="en-US" sz="5400"/>
            </a:br>
            <a:r>
              <a:rPr b="1" lang="en-US" sz="5400"/>
              <a:t>Computer Organization &amp; Assembly Language</a:t>
            </a:r>
            <a:endParaRPr b="1" sz="5400"/>
          </a:p>
        </p:txBody>
      </p:sp>
      <p:sp>
        <p:nvSpPr>
          <p:cNvPr id="152" name="Google Shape;152;p1"/>
          <p:cNvSpPr/>
          <p:nvPr/>
        </p:nvSpPr>
        <p:spPr>
          <a:xfrm>
            <a:off x="1755807" y="3429000"/>
            <a:ext cx="773465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Engr. Aashir Mahboob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Lecturer, Department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Office: Room No: 16, Opposite HoD (CS)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 NUCES (Karachi)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Aashir.mahboob@nu.edu.pk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Applications</a:t>
            </a:r>
            <a:endParaRPr cap="small"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Jump to a label if the value in AL is not zero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r>
              <a:rPr lang="en-US"/>
              <a:t> OR the byte with itself, then use the JNZ (jump if not zero) instruction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or 		al , al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jnz 	IsNotZero 			; jump if not zero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Non-Destructive Instructions</a:t>
            </a:r>
            <a:endParaRPr b="1" cap="smal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TEST Instruction</a:t>
            </a:r>
            <a:endParaRPr cap="small"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Performs a nondestructive AND operation between each pair of matching bits in two operands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No operands are modified, but the flags are affected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TEST instruction always clears the Overflow and Carry flags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 jump to a label if either </a:t>
            </a:r>
            <a:r>
              <a:rPr b="1" lang="en-US"/>
              <a:t>bit</a:t>
            </a:r>
            <a:r>
              <a:rPr lang="en-US"/>
              <a:t> </a:t>
            </a:r>
            <a:r>
              <a:rPr b="1" lang="en-US"/>
              <a:t>0</a:t>
            </a:r>
            <a:r>
              <a:rPr lang="en-US"/>
              <a:t> or </a:t>
            </a:r>
            <a:r>
              <a:rPr b="1" lang="en-US"/>
              <a:t>bit 1</a:t>
            </a:r>
            <a:r>
              <a:rPr lang="en-US"/>
              <a:t> in AL is set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test 	al, 00000011b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jnz 	ValueFound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 jump to a label if neither </a:t>
            </a:r>
            <a:r>
              <a:rPr b="1" lang="en-US"/>
              <a:t>bit 0 </a:t>
            </a:r>
            <a:r>
              <a:rPr lang="en-US"/>
              <a:t>nor </a:t>
            </a:r>
            <a:r>
              <a:rPr b="1" lang="en-US"/>
              <a:t>bit 1</a:t>
            </a:r>
            <a:r>
              <a:rPr lang="en-US"/>
              <a:t> in AL is set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test 	al, 00000011b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jz 		ValueNotFound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CMP Instruction</a:t>
            </a:r>
            <a:endParaRPr cap="small"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Compares the destination operand to the source operand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Nondestructive subtraction of source from destination (destination operand is not changed)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Syntax: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CMP destination, source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Example: destination == source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al , 5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cmp al , 5 				; Zero flag set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Example: destination &lt; source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al , 4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cmp al , 5 				; Carry flag set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Example: destination &gt; source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al , 6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cmp al , 5 				; ZF = 0, CF = 0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7212202" y="4403044"/>
            <a:ext cx="41148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comparisons shown so far were unsigned</a:t>
            </a:r>
            <a:endParaRPr sz="1800">
              <a:solidFill>
                <a:srgbClr val="FF0000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CMP Instruction</a:t>
            </a:r>
            <a:endParaRPr cap="small"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comparisons shown here are performed with signed integers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 destination &gt; source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al , 5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cmp al , -2 				; Sign flag == Overflow flag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 destination &lt; source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al , -1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cmp al , 5				; Sign flag != Overflow flag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Conditions and Output</a:t>
            </a:r>
            <a:endParaRPr cap="small"/>
          </a:p>
        </p:txBody>
      </p:sp>
      <p:graphicFrame>
        <p:nvGraphicFramePr>
          <p:cNvPr id="246" name="Google Shape;246;p15"/>
          <p:cNvGraphicFramePr/>
          <p:nvPr/>
        </p:nvGraphicFramePr>
        <p:xfrm>
          <a:off x="1284472" y="1818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4072625"/>
                <a:gridCol w="2059700"/>
                <a:gridCol w="1995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Unsigned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ZF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CF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destination &lt;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destination &gt;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destination =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" name="Google Shape;247;p15"/>
          <p:cNvGraphicFramePr/>
          <p:nvPr/>
        </p:nvGraphicFramePr>
        <p:xfrm>
          <a:off x="1284472" y="3902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Signed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FLAGS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destination &lt;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SF != OF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destination &gt;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SF == OF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destination = source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ZF = 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Setting and Clearing Individual Flags</a:t>
            </a:r>
            <a:endParaRPr cap="small"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528763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and 	al , 0 						; set Zero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or 	al , 1						; clear Zero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or 	al , 80h 					; set Sign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and 	al , 7Fh 					; clear Sign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stc 								; set Carry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clc 								; clear Carry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	al , 7Fh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inc 	al 							; set Overflow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or 	eax , 0 						; clear Overflow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Conditional jumps</a:t>
            </a:r>
            <a:endParaRPr b="1" cap="smal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Conditional Structures</a:t>
            </a:r>
            <a:endParaRPr cap="small"/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are no high-level logic structures such as if-then-else, in the IA-32 instruction set 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But, you can use combinations of comparisons and jumps to implement any logic structure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First, an operation such as CMP, AND or SUB is executed to modified the CPU flags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Second, a conditional jump instruction tests the flags and changes the execution flow accordingly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cmp eax,0  				 			  and dl,10110000b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jz L1     ; jump if ZF = 1       			  jnz L2                    ; jump if ZF = 0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. .                                       			  ….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L1:                                      				  L2: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Jcond Instructions</a:t>
            </a:r>
            <a:endParaRPr cap="small"/>
          </a:p>
        </p:txBody>
      </p:sp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conditional jump instruction branches to a label when specific register or flag conditions are met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Jcond Destination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Four groups: (some are the same)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based on specific flag values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based on equality between operands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based on comparisons of unsigned operands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based on comparisons of signed operands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646111" y="452718"/>
            <a:ext cx="9404723" cy="7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Chapter No: 06</a:t>
            </a:r>
            <a:endParaRPr b="1" sz="3200"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875201" y="248622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r>
              <a:rPr b="1" lang="en-US" sz="6000" cap="small"/>
              <a:t>Conditional Processing</a:t>
            </a:r>
            <a:endParaRPr b="1" cap="smal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Jumps Based on Specific Flags</a:t>
            </a:r>
            <a:endParaRPr cap="small"/>
          </a:p>
        </p:txBody>
      </p:sp>
      <p:graphicFrame>
        <p:nvGraphicFramePr>
          <p:cNvPr id="276" name="Google Shape;276;p20"/>
          <p:cNvGraphicFramePr/>
          <p:nvPr/>
        </p:nvGraphicFramePr>
        <p:xfrm>
          <a:off x="874896" y="1581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1381275"/>
                <a:gridCol w="1810325"/>
                <a:gridCol w="3518775"/>
                <a:gridCol w="223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Flag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Flag Status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JZ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zero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ZF = 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JNZ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not zero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ZF =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CARRY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JC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carry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CF = 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JNC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not carry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CF =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Over-Flow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overflow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OF = 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not overflow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OF =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sign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SF = 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not sign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SF =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PARITY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JP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parity (even)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PF = 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JNP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not parity (odd)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PF =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Jumps Based on Equality</a:t>
            </a:r>
            <a:endParaRPr cap="small"/>
          </a:p>
        </p:txBody>
      </p:sp>
      <p:graphicFrame>
        <p:nvGraphicFramePr>
          <p:cNvPr id="282" name="Google Shape;282;p21"/>
          <p:cNvGraphicFramePr/>
          <p:nvPr/>
        </p:nvGraphicFramePr>
        <p:xfrm>
          <a:off x="874897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2709425"/>
                <a:gridCol w="6237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equal (left OP = right OP)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JCXZ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Jump if CX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JECXZ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Jump if ECX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Jumps Based on Un-signed Comparison</a:t>
            </a:r>
            <a:endParaRPr cap="small"/>
          </a:p>
        </p:txBody>
      </p:sp>
      <p:graphicFrame>
        <p:nvGraphicFramePr>
          <p:cNvPr id="288" name="Google Shape;288;p22"/>
          <p:cNvGraphicFramePr/>
          <p:nvPr/>
        </p:nvGraphicFramePr>
        <p:xfrm>
          <a:off x="874897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1277175"/>
                <a:gridCol w="1616375"/>
                <a:gridCol w="605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JNAE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JBE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JNBE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Jumps Based on Signed Comparison</a:t>
            </a:r>
            <a:endParaRPr cap="small"/>
          </a:p>
        </p:txBody>
      </p:sp>
      <p:graphicFrame>
        <p:nvGraphicFramePr>
          <p:cNvPr id="294" name="Google Shape;294;p23"/>
          <p:cNvGraphicFramePr/>
          <p:nvPr/>
        </p:nvGraphicFramePr>
        <p:xfrm>
          <a:off x="874897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{0C101EAE-090A-4582-BBEE-98088694A607}</a:tableStyleId>
              </a:tblPr>
              <a:tblGrid>
                <a:gridCol w="1277175"/>
                <a:gridCol w="1616375"/>
                <a:gridCol w="605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JNLE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646111" y="452718"/>
            <a:ext cx="9404723" cy="70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EXAMPLES</a:t>
            </a:r>
            <a:endParaRPr b="1"/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58" y="1153551"/>
            <a:ext cx="68389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45" y="2801376"/>
            <a:ext cx="682466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358" y="4390513"/>
            <a:ext cx="68389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645" y="5704449"/>
            <a:ext cx="6838950" cy="100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645130" y="382381"/>
            <a:ext cx="9404723" cy="8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EXAMPLES (Signed CMP)</a:t>
            </a:r>
            <a:endParaRPr b="1"/>
          </a:p>
        </p:txBody>
      </p:sp>
      <p:pic>
        <p:nvPicPr>
          <p:cNvPr id="309" name="Google Shape;30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311" y="1195755"/>
            <a:ext cx="71056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311" y="2661871"/>
            <a:ext cx="7153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9785" y="4157296"/>
            <a:ext cx="7172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7886" y="5411226"/>
            <a:ext cx="71247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Examples</a:t>
            </a:r>
            <a:endParaRPr cap="small"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Compare unsigned AX to BX, and copy the larger of the two into a variable named Large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	Large , bx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cmp 	ax , bx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jna 	Next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	Large , ax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Next: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Compare signed AX to BX, and copy the smaller of the two into a variable named small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	small , ax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cmp 	bx , ax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jnl 		Next</a:t>
            </a:r>
            <a:endParaRPr/>
          </a:p>
          <a:p>
            <a:pPr indent="1528763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	small , bx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Next: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Examples</a:t>
            </a:r>
            <a:endParaRPr cap="small"/>
          </a:p>
        </p:txBody>
      </p:sp>
      <p:sp>
        <p:nvSpPr>
          <p:cNvPr id="324" name="Google Shape;324;p2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Find the first even number in an array of unsigned Integers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.date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intArray DWORD 7, 9, 3, 4, 6, 1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...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	mov ebx, OFFSET intArray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	mov ecx, LENGTHOF intArray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L1: 	test DWORD PTR [ebx], 1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		jz found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		add ebx, 4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		loop L1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...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Found: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Conditional Structures</a:t>
            </a:r>
            <a:endParaRPr b="1" cap="smal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If Statements</a:t>
            </a:r>
            <a:endParaRPr cap="small"/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                       then                         else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JNE esle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JMP endif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else: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endif: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988291" y="1403927"/>
            <a:ext cx="1487054" cy="277091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3241960" y="1403927"/>
            <a:ext cx="1487054" cy="277091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5481776" y="1403926"/>
            <a:ext cx="1487054" cy="277091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2219036" y="1870365"/>
            <a:ext cx="1487054" cy="752764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2219036" y="3084944"/>
            <a:ext cx="1487054" cy="752764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2219036" y="4827082"/>
            <a:ext cx="1487054" cy="752764"/>
          </a:xfrm>
          <a:prstGeom prst="rect">
            <a:avLst/>
          </a:prstGeom>
          <a:solidFill>
            <a:srgbClr val="BFBFBF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Bit-wise Operations</a:t>
            </a:r>
            <a:endParaRPr b="1" cap="smal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Block-structured If Statements</a:t>
            </a:r>
            <a:endParaRPr cap="small"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Assembly language programmers can easily translate logical statements written in C++ into assembly language. For example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46111" y="2618440"/>
            <a:ext cx="2817525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 op1 == op2 )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 2;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3602180" y="3691012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50" name="Google Shape;350;p30"/>
          <p:cNvGrpSpPr/>
          <p:nvPr/>
        </p:nvGrpSpPr>
        <p:grpSpPr>
          <a:xfrm>
            <a:off x="4368797" y="2210342"/>
            <a:ext cx="2475345" cy="3879273"/>
            <a:chOff x="4996873" y="2281382"/>
            <a:chExt cx="2475345" cy="3879273"/>
          </a:xfrm>
        </p:grpSpPr>
        <p:sp>
          <p:nvSpPr>
            <p:cNvPr id="351" name="Google Shape;351;p30"/>
            <p:cNvSpPr/>
            <p:nvPr/>
          </p:nvSpPr>
          <p:spPr>
            <a:xfrm>
              <a:off x="4996873" y="2281382"/>
              <a:ext cx="2475345" cy="3879273"/>
            </a:xfrm>
            <a:prstGeom prst="rect">
              <a:avLst/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JNE else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JMP endif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else: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Endif:</a:t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140036" y="2373745"/>
              <a:ext cx="2189018" cy="932873"/>
            </a:xfrm>
            <a:prstGeom prst="rect">
              <a:avLst/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Condition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140036" y="3736109"/>
              <a:ext cx="2189018" cy="603760"/>
            </a:xfrm>
            <a:prstGeom prst="rect">
              <a:avLst/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Then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40036" y="5172363"/>
              <a:ext cx="2189018" cy="603760"/>
            </a:xfrm>
            <a:prstGeom prst="rect">
              <a:avLst/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Else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5" name="Google Shape;355;p30"/>
          <p:cNvSpPr/>
          <p:nvPr/>
        </p:nvSpPr>
        <p:spPr>
          <a:xfrm>
            <a:off x="6982686" y="368524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7749303" y="2210341"/>
            <a:ext cx="2475345" cy="38792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JNE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Endif:</a:t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7892466" y="2302704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EAX, op1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op2</a:t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7892466" y="3665068"/>
            <a:ext cx="2189018" cy="60376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X , 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7892466" y="5101322"/>
            <a:ext cx="2189018" cy="60376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X , 2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Exercise</a:t>
            </a:r>
            <a:endParaRPr cap="small"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 the following pseudocode in assembly language, all values are unsigned: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2336366" y="2618439"/>
            <a:ext cx="2817525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 ebx &lt;= ecx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eax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edx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6314236" y="2535314"/>
            <a:ext cx="2475345" cy="2869519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 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Endif:</a:t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6457399" y="2681050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EBX, ECX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EAX ,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EDX ,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Exercise</a:t>
            </a:r>
            <a:endParaRPr cap="small"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 the following pseudocode in assembly language, all values are 32-bit signed integer</a:t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498338" y="2618439"/>
            <a:ext cx="2817525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 va1 &lt;= var2 )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var3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var3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var4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3665878" y="3685239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4643966" y="2108741"/>
            <a:ext cx="2475345" cy="419969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JG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Endif: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4787129" y="2201104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EAX, var1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var2</a:t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4787129" y="3563468"/>
            <a:ext cx="2189018" cy="60376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var3 , 10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4787129" y="4944710"/>
            <a:ext cx="2189018" cy="104419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var3 ,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var4 , 7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7467884" y="3685239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8411390" y="2108741"/>
            <a:ext cx="2475345" cy="419969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JLE 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Endif:</a:t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8554553" y="2201104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EAX, var1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var2</a:t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8554553" y="5224861"/>
            <a:ext cx="2189018" cy="60376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var3 , 10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8554553" y="3563468"/>
            <a:ext cx="2189018" cy="104419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var3 ,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var4 , 7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Compound Expression with AND</a:t>
            </a:r>
            <a:endParaRPr cap="small"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When implementing the logical AND operator, consider that HLLs use short-circuit evaluation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the following example, if the first expression is false, the second expression is skipped</a:t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646111" y="2872509"/>
            <a:ext cx="2817525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if(al &gt; bl &amp;&amp; bl &gt; cl)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 1;</a:t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3602180" y="4170217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4368797" y="2872509"/>
            <a:ext cx="3260439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al,bl ;1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 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jmp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bl,cl ;2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 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jmp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L2: ; both are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mov X,1    ; set X to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next: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7781633" y="4170217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8562103" y="2872508"/>
            <a:ext cx="3260439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al,bl ;1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jbe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bl,cl ;2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jbe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mov X,1    ; set X to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Compound Expression with OR</a:t>
            </a:r>
            <a:endParaRPr cap="small"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the following example, if the first expression is true, the second expression is skipped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646111" y="2198261"/>
            <a:ext cx="2817525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if(al &gt; bl || bl &gt; cl)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 1;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3602180" y="3495969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4368797" y="2198261"/>
            <a:ext cx="3260439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al,bl ;1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jbe 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jmp 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bl,cl ;2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jbe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L2: ; both are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mov X,1    ; set X to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next:</a:t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7781633" y="3495969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8562103" y="2198260"/>
            <a:ext cx="3260439" cy="3158835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al,bl ;1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 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cmp bl,cl ;2</a:t>
            </a:r>
            <a:r>
              <a:rPr baseline="30000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jbe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mov X,1    ; set X to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Exercise</a:t>
            </a:r>
            <a:endParaRPr cap="small"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 the following pseudocode in assembly language, all values are unsigned: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 ebx &lt;= ecx &amp;&amp; ecx &gt; edx)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eax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edx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Endif:</a:t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6457399" y="2482817"/>
            <a:ext cx="2189018" cy="141566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EBX, ECX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 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ECX, EDX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JBE endif</a:t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EAX ,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EDX ,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While Loop</a:t>
            </a:r>
            <a:endParaRPr cap="small"/>
          </a:p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WHILE loop is really an IF statement followed by the body of the loop followed by an unconditional jump to the top of the loop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Consider the following example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while( eax &lt; ebx)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eax = eax + 1;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_While: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_while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_endwhile: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6457399" y="2706255"/>
            <a:ext cx="2189018" cy="119223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EBX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JAE _endwhile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6457399" y="4067732"/>
            <a:ext cx="2189018" cy="531977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 EAX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While Loop</a:t>
            </a:r>
            <a:endParaRPr cap="small"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WHILE loop is really an IF statement followed by the body of the loop followed by an unconditional jump to the top of the loop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Consider the following example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while( eax &lt; ebx)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eax = eax + 1;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_While: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_while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_endwhile:</a:t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6457399" y="2706255"/>
            <a:ext cx="2189018" cy="119223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EBX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JAE _endwhile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6457399" y="4067732"/>
            <a:ext cx="2189018" cy="531977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 EAX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Exercise</a:t>
            </a:r>
            <a:endParaRPr cap="small"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 the following loop, using unsigned 32-bit integer</a:t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while( ebx &lt;= val1)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eax++;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(ebx == ecx)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X=2;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X=3;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6314236" y="2105890"/>
            <a:ext cx="2475345" cy="4498109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_While: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_while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_endwhile:</a:t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6457399" y="2618511"/>
            <a:ext cx="2189018" cy="655781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EbX, val1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 _endwhile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6457399" y="3565236"/>
            <a:ext cx="2189018" cy="2281382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EBX, ECX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JNE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X,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_while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 X,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Do Loop</a:t>
            </a:r>
            <a:endParaRPr cap="small"/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DO loop is really an IF statement, here the body of the loop followed by an IF statement to unconditional jump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Consider the following example</a:t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eax = eax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}while( eax &lt; ebx)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5467927" y="3705410"/>
            <a:ext cx="628073" cy="5634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Jmp _do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_enddo:</a:t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6457399" y="3716900"/>
            <a:ext cx="2189018" cy="838947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 EAX, EBX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JAE _enddo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6457399" y="2947507"/>
            <a:ext cx="2189018" cy="568924"/>
          </a:xfrm>
          <a:prstGeom prst="rect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 EAX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Status Flags (Revision)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221226" y="1401096"/>
            <a:ext cx="11828206" cy="4847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• The Zero flag is set when the result of an operation equals zero.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 • The Carry flag is set when an instruction generates a result that is too large (or too small) for the destination operand.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• The Sign flag is set if the destination operand is negative, and it is clear if the destination operand is positive.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• The Overflow flag is set when an instruction generates an invalid signed result.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• The Parity flag is set when an instruction generates an even number of 1 bits in the low byte of the destination operand.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• The Auxiliary Carry flag is set when an operation produces a carry out from bit 3 to bit 4.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646111" y="452718"/>
            <a:ext cx="9404723" cy="6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BT (Bit Test) Instruction</a:t>
            </a:r>
            <a:endParaRPr/>
          </a:p>
        </p:txBody>
      </p:sp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486698" y="1224116"/>
            <a:ext cx="10869560" cy="50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Copies bit n from an operand into the Carry flag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</a:t>
            </a:r>
            <a:endParaRPr/>
          </a:p>
          <a:p>
            <a:pPr indent="0" lvl="1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 BT bitBase, n</a:t>
            </a:r>
            <a:endParaRPr/>
          </a:p>
          <a:p>
            <a:pPr indent="0" lvl="1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 bitBase may be	 r/m16 		or	 r/m32 </a:t>
            </a:r>
            <a:endParaRPr sz="2000"/>
          </a:p>
          <a:p>
            <a:pPr indent="0" lvl="1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  n may be 			r16, 	r32,		 or		 imm8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• Example: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jump to label L1 if bit 9 is set in the AX register: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71" name="Google Shape;4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737" y="4582565"/>
            <a:ext cx="8259097" cy="108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646112" y="1297858"/>
            <a:ext cx="11078856" cy="495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BTC </a:t>
            </a:r>
            <a:r>
              <a:rPr b="1" i="1" lang="en-US"/>
              <a:t>bitBase, n	: </a:t>
            </a:r>
            <a:r>
              <a:rPr b="1" lang="en-US"/>
              <a:t>bit test and complement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BTR </a:t>
            </a:r>
            <a:r>
              <a:rPr b="1" i="1" lang="en-US"/>
              <a:t>bitBase, n	: </a:t>
            </a:r>
            <a:r>
              <a:rPr b="1" lang="en-US"/>
              <a:t>bit test and reset (clear)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BTS </a:t>
            </a:r>
            <a:r>
              <a:rPr b="1" i="1" lang="en-US"/>
              <a:t>bitBase, n	: </a:t>
            </a:r>
            <a:r>
              <a:rPr b="1" lang="en-US"/>
              <a:t>bit test and set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 txBox="1"/>
          <p:nvPr/>
        </p:nvSpPr>
        <p:spPr>
          <a:xfrm>
            <a:off x="646111" y="452718"/>
            <a:ext cx="9404723" cy="6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i="0" lang="en-US" sz="3200" cap="small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BT (Bit Test) Instruction</a:t>
            </a:r>
            <a:endParaRPr b="1" i="0" sz="3200" cap="small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646111" y="3324517"/>
            <a:ext cx="1069539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BTC 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copies bit n to the Carry flag and complements bit n in the destination operand. 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BTR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copies bit n to the Carry flag and clears bit n in the destination.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BTS 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copies bit n to the Carry flag and sets bit n in the destination. 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/>
              <a:t> </a:t>
            </a:r>
            <a:r>
              <a:rPr b="1" lang="en-US"/>
              <a:t>LOOPZ and LOOPE (Conditional Loops)</a:t>
            </a:r>
            <a:endParaRPr b="1"/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838200" y="1254034"/>
            <a:ext cx="10515600" cy="492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LOOPE </a:t>
            </a:r>
            <a:r>
              <a:rPr b="1" i="1" lang="en-US">
                <a:solidFill>
                  <a:srgbClr val="FFC000"/>
                </a:solidFill>
              </a:rPr>
              <a:t>destination </a:t>
            </a:r>
            <a:endParaRPr b="1" i="1">
              <a:solidFill>
                <a:srgbClr val="FFC000"/>
              </a:solidFill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LOOPZ </a:t>
            </a:r>
            <a:r>
              <a:rPr b="1" i="1" lang="en-US">
                <a:solidFill>
                  <a:srgbClr val="FFC000"/>
                </a:solidFill>
              </a:rPr>
              <a:t>destination</a:t>
            </a:r>
            <a:endParaRPr>
              <a:solidFill>
                <a:srgbClr val="FFC000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Logic:</a:t>
            </a:r>
            <a:r>
              <a:rPr lang="en-US">
                <a:solidFill>
                  <a:srgbClr val="00B050"/>
                </a:solidFill>
              </a:rPr>
              <a:t> 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ECX </a:t>
            </a:r>
            <a:r>
              <a:rPr b="1" baseline="-25000" lang="en-US">
                <a:solidFill>
                  <a:srgbClr val="FFC000"/>
                </a:solidFill>
                <a:latin typeface="Cambria Math"/>
                <a:ea typeface="Cambria Math"/>
                <a:cs typeface="Cambria Math"/>
                <a:sym typeface="Cambria Math"/>
              </a:rPr>
              <a:t>⟵</a:t>
            </a:r>
            <a:r>
              <a:rPr b="1" baseline="-25000" lang="en-US">
                <a:solidFill>
                  <a:srgbClr val="FFC000"/>
                </a:solidFill>
              </a:rPr>
              <a:t> </a:t>
            </a:r>
            <a:r>
              <a:rPr b="1" lang="en-US">
                <a:solidFill>
                  <a:srgbClr val="FFC000"/>
                </a:solidFill>
              </a:rPr>
              <a:t>ECX – 1</a:t>
            </a:r>
            <a:endParaRPr b="1" i="1">
              <a:solidFill>
                <a:srgbClr val="FFC000"/>
              </a:solidFill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 if ECX != 0 and ZF=1, jump to </a:t>
            </a:r>
            <a:r>
              <a:rPr b="1" i="1" lang="en-US">
                <a:solidFill>
                  <a:srgbClr val="FFC000"/>
                </a:solidFill>
              </a:rPr>
              <a:t>destination</a:t>
            </a:r>
            <a:endParaRPr/>
          </a:p>
          <a:p>
            <a:pPr indent="0" lvl="1" marL="4572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destination label must be between -128 and +127 bytes from the location of the following instruction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Useful when scanning an array for the first element that meets some condition.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title"/>
          </p:nvPr>
        </p:nvSpPr>
        <p:spPr>
          <a:xfrm>
            <a:off x="646111" y="452718"/>
            <a:ext cx="9404723" cy="786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1" lang="en-US" sz="3800"/>
              <a:t>LOOPNZ and LOOPNE</a:t>
            </a:r>
            <a:endParaRPr b="1" sz="3800"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</a:t>
            </a:r>
            <a:endParaRPr sz="11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C000"/>
                </a:solidFill>
              </a:rPr>
              <a:t>LOOPNZ </a:t>
            </a:r>
            <a:r>
              <a:rPr b="1" i="1" lang="en-US">
                <a:solidFill>
                  <a:srgbClr val="FFC000"/>
                </a:solidFill>
              </a:rPr>
              <a:t>destination</a:t>
            </a:r>
            <a:endParaRPr sz="700">
              <a:solidFill>
                <a:srgbClr val="FFC000"/>
              </a:solidFill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C000"/>
                </a:solidFill>
              </a:rPr>
              <a:t>LOOPNE </a:t>
            </a:r>
            <a:r>
              <a:rPr b="1" i="1" lang="en-US">
                <a:solidFill>
                  <a:srgbClr val="FFC000"/>
                </a:solidFill>
              </a:rPr>
              <a:t>destination</a:t>
            </a:r>
            <a:endParaRPr sz="700">
              <a:solidFill>
                <a:srgbClr val="FFC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Logic: </a:t>
            </a:r>
            <a:endParaRPr sz="11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ECX </a:t>
            </a:r>
            <a:r>
              <a:rPr b="1" lang="en-US">
                <a:solidFill>
                  <a:srgbClr val="FFC000"/>
                </a:solidFill>
                <a:latin typeface="Cambria Math"/>
                <a:ea typeface="Cambria Math"/>
                <a:cs typeface="Cambria Math"/>
                <a:sym typeface="Cambria Math"/>
              </a:rPr>
              <a:t>⟵</a:t>
            </a:r>
            <a:r>
              <a:rPr b="1" lang="en-US">
                <a:solidFill>
                  <a:srgbClr val="FFC000"/>
                </a:solidFill>
              </a:rPr>
              <a:t> ECX – 1; </a:t>
            </a:r>
            <a:endParaRPr b="1" sz="1100">
              <a:solidFill>
                <a:srgbClr val="FFC000"/>
              </a:solidFill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FFC000"/>
                </a:solidFill>
              </a:rPr>
              <a:t>if ECX != 0 and ZF=0, jump to </a:t>
            </a:r>
            <a:r>
              <a:rPr b="1" i="1" lang="en-US">
                <a:solidFill>
                  <a:srgbClr val="FFC000"/>
                </a:solidFill>
              </a:rPr>
              <a:t>destination</a:t>
            </a:r>
            <a:endParaRPr b="1" sz="1100">
              <a:solidFill>
                <a:srgbClr val="FFC000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Example 1: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838200" y="14206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Write assembly code that finds the first positive value in an array. </a:t>
            </a:r>
            <a:endParaRPr b="1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Example 1: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2" name="Google Shape;502;p45"/>
          <p:cNvSpPr txBox="1"/>
          <p:nvPr>
            <p:ph idx="1" type="body"/>
          </p:nvPr>
        </p:nvSpPr>
        <p:spPr>
          <a:xfrm>
            <a:off x="838200" y="14206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Write assembly code that finds the first positive value in an array: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15222"/>
            <a:ext cx="704064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/>
          <p:nvPr/>
        </p:nvSpPr>
        <p:spPr>
          <a:xfrm>
            <a:off x="838200" y="2460942"/>
            <a:ext cx="7040648" cy="4259898"/>
          </a:xfrm>
          <a:prstGeom prst="rect">
            <a:avLst/>
          </a:prstGeom>
          <a:noFill/>
          <a:ln cap="flat" cmpd="sng" w="38100">
            <a:solidFill>
              <a:srgbClr val="9F3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5" name="Google Shape;505;p45"/>
          <p:cNvCxnSpPr/>
          <p:nvPr/>
        </p:nvCxnSpPr>
        <p:spPr>
          <a:xfrm flipH="1">
            <a:off x="3739301" y="2415222"/>
            <a:ext cx="4529488" cy="3723437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6" name="Google Shape;506;p45"/>
          <p:cNvSpPr txBox="1"/>
          <p:nvPr/>
        </p:nvSpPr>
        <p:spPr>
          <a:xfrm>
            <a:off x="8268789" y="2129246"/>
            <a:ext cx="34355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ESI was incremented due to which it points to the next value rather than the desired value after the loop terminates. In this step we are subtracting its value by 2 so that it points to the first non negative value in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7" name="Google Shape;507;p45"/>
          <p:cNvCxnSpPr/>
          <p:nvPr/>
        </p:nvCxnSpPr>
        <p:spPr>
          <a:xfrm flipH="1">
            <a:off x="1580635" y="877683"/>
            <a:ext cx="5555778" cy="5014188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45"/>
          <p:cNvSpPr txBox="1"/>
          <p:nvPr/>
        </p:nvSpPr>
        <p:spPr>
          <a:xfrm>
            <a:off x="7136413" y="365125"/>
            <a:ext cx="42173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 value is found then after adding 2 to the ESI it points to sentinel, so we need to skip the next line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5"/>
          <p:cNvSpPr txBox="1"/>
          <p:nvPr/>
        </p:nvSpPr>
        <p:spPr>
          <a:xfrm>
            <a:off x="8674652" y="4549676"/>
            <a:ext cx="308501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code the ESI points to the desired value, There are 2 situations: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positive value is found it points to the desired value.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 value is found it points to the sentinel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7136413" y="365125"/>
            <a:ext cx="4358901" cy="923330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8268789" y="2129246"/>
            <a:ext cx="3566160" cy="2011680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8706322" y="4590891"/>
            <a:ext cx="3213666" cy="2031325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Example 2: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8" name="Google Shape;518;p46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Locate the first nonzero value in the array. If none is found, let ESI point to the sentinel value: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19" name="Google Shape;5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4" y="2463686"/>
            <a:ext cx="8013357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6"/>
          <p:cNvSpPr/>
          <p:nvPr/>
        </p:nvSpPr>
        <p:spPr>
          <a:xfrm>
            <a:off x="-613954" y="3239589"/>
            <a:ext cx="45719" cy="457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46"/>
          <p:cNvSpPr/>
          <p:nvPr/>
        </p:nvSpPr>
        <p:spPr>
          <a:xfrm>
            <a:off x="1802674" y="2463686"/>
            <a:ext cx="8013357" cy="4229690"/>
          </a:xfrm>
          <a:prstGeom prst="rect">
            <a:avLst/>
          </a:prstGeom>
          <a:noFill/>
          <a:ln cap="flat" cmpd="sng" w="57150">
            <a:solidFill>
              <a:srgbClr val="9F3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Solution: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27" name="Google Shape;52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499" y="1825625"/>
            <a:ext cx="721146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/>
          <p:nvPr/>
        </p:nvSpPr>
        <p:spPr>
          <a:xfrm>
            <a:off x="2755499" y="1825625"/>
            <a:ext cx="7211461" cy="4351338"/>
          </a:xfrm>
          <a:prstGeom prst="rect">
            <a:avLst/>
          </a:prstGeom>
          <a:noFill/>
          <a:ln cap="flat" cmpd="sng" w="38100">
            <a:solidFill>
              <a:srgbClr val="9F3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Example 1: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838200" y="14206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Write assembly code that finds the first positive value in an array: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35" name="Google Shape;5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15222"/>
            <a:ext cx="704064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8"/>
          <p:cNvSpPr/>
          <p:nvPr/>
        </p:nvSpPr>
        <p:spPr>
          <a:xfrm>
            <a:off x="838200" y="2460942"/>
            <a:ext cx="7040648" cy="4259898"/>
          </a:xfrm>
          <a:prstGeom prst="rect">
            <a:avLst/>
          </a:prstGeom>
          <a:noFill/>
          <a:ln cap="flat" cmpd="sng" w="38100">
            <a:solidFill>
              <a:srgbClr val="9F3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7" name="Google Shape;537;p48"/>
          <p:cNvCxnSpPr/>
          <p:nvPr/>
        </p:nvCxnSpPr>
        <p:spPr>
          <a:xfrm flipH="1">
            <a:off x="3739301" y="2415222"/>
            <a:ext cx="4529488" cy="3723437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48"/>
          <p:cNvSpPr txBox="1"/>
          <p:nvPr/>
        </p:nvSpPr>
        <p:spPr>
          <a:xfrm>
            <a:off x="8268789" y="2129246"/>
            <a:ext cx="34355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ESI was incremented due to which it points to the next value rather than the desired value after the loop terminates. In this step we are subtracting its value by 2 so that it points to the first non negative value in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9" name="Google Shape;539;p48"/>
          <p:cNvCxnSpPr/>
          <p:nvPr/>
        </p:nvCxnSpPr>
        <p:spPr>
          <a:xfrm flipH="1">
            <a:off x="1580635" y="877683"/>
            <a:ext cx="5555778" cy="5014188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0" name="Google Shape;540;p48"/>
          <p:cNvSpPr txBox="1"/>
          <p:nvPr/>
        </p:nvSpPr>
        <p:spPr>
          <a:xfrm>
            <a:off x="7136413" y="365125"/>
            <a:ext cx="42173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 value is found then after adding 2 to the ESI it points to sentinel, so we need to skip the next line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48"/>
          <p:cNvSpPr txBox="1"/>
          <p:nvPr/>
        </p:nvSpPr>
        <p:spPr>
          <a:xfrm>
            <a:off x="8674652" y="4549676"/>
            <a:ext cx="308501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code the ESI points to the desired value, There are 2 situations: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positive value is found it points to the desired value.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 value is found it points to the sentinel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2" name="Google Shape;542;p48"/>
          <p:cNvSpPr/>
          <p:nvPr/>
        </p:nvSpPr>
        <p:spPr>
          <a:xfrm>
            <a:off x="7136413" y="365125"/>
            <a:ext cx="4358901" cy="923330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3" name="Google Shape;543;p48"/>
          <p:cNvSpPr/>
          <p:nvPr/>
        </p:nvSpPr>
        <p:spPr>
          <a:xfrm>
            <a:off x="8268789" y="2129246"/>
            <a:ext cx="3566160" cy="2011680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p48"/>
          <p:cNvSpPr/>
          <p:nvPr/>
        </p:nvSpPr>
        <p:spPr>
          <a:xfrm>
            <a:off x="8706322" y="4590891"/>
            <a:ext cx="3213666" cy="2031325"/>
          </a:xfrm>
          <a:prstGeom prst="rect">
            <a:avLst/>
          </a:prstGeom>
          <a:noFill/>
          <a:ln cap="flat" cmpd="sng" w="38100">
            <a:solidFill>
              <a:srgbClr val="0E72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 txBox="1"/>
          <p:nvPr>
            <p:ph type="title"/>
          </p:nvPr>
        </p:nvSpPr>
        <p:spPr>
          <a:xfrm>
            <a:off x="313509" y="0"/>
            <a:ext cx="10515600" cy="6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Option 2: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0" name="Google Shape;550;p49"/>
          <p:cNvSpPr txBox="1"/>
          <p:nvPr>
            <p:ph idx="1" type="body"/>
          </p:nvPr>
        </p:nvSpPr>
        <p:spPr>
          <a:xfrm>
            <a:off x="313509" y="862149"/>
            <a:ext cx="11040291" cy="5865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INCLUDE Irvine32.inc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.data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array SWORD -3,6,-1,-10,10,30,40,4 ,-40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sentinel SWORD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.code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main PROC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mov esi,OFFSET array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mov ecx,LENGTHOF array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next: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movsx eax, word ptr [esi]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or eax, eax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jns quit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3700"/>
              <a:t>add esi,TYPE array </a:t>
            </a:r>
            <a:endParaRPr/>
          </a:p>
          <a:p>
            <a:pPr indent="-27178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 flipH="1">
            <a:off x="6690710" y="91441"/>
            <a:ext cx="1" cy="68580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4938" y="1136469"/>
            <a:ext cx="5139282" cy="531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5"/>
          <p:cNvGraphicFramePr/>
          <p:nvPr/>
        </p:nvGraphicFramePr>
        <p:xfrm>
          <a:off x="1159596" y="4551362"/>
          <a:ext cx="5457825" cy="1209675"/>
        </p:xfrm>
        <a:graphic>
          <a:graphicData uri="http://schemas.openxmlformats.org/presentationml/2006/ole">
            <mc:AlternateContent>
              <mc:Choice Requires="v">
                <p:oleObj r:id="rId4" imgH="1209675" imgW="5457825" progId="Paint.Picture.1" spid="_x0000_s1">
                  <p:embed/>
                </p:oleObj>
              </mc:Choice>
              <mc:Fallback>
                <p:oleObj r:id="rId5" imgH="1209675" imgW="5457825" progId="Paint.Picture.1">
                  <p:embed/>
                  <p:pic>
                    <p:nvPicPr>
                      <p:cNvPr id="175" name="Google Shape;175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59596" y="4551362"/>
                        <a:ext cx="54578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Google Shape;176;p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NOT Instruction</a:t>
            </a:r>
            <a:endParaRPr cap="small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Performs a bitwise Boolean </a:t>
            </a:r>
            <a:r>
              <a:rPr b="1" lang="en-US"/>
              <a:t>NOT</a:t>
            </a:r>
            <a:r>
              <a:rPr lang="en-US"/>
              <a:t> operation on a single destination operand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(no flag affected)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NOT destination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al 11110000b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NOT al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9596" y="4551362"/>
            <a:ext cx="54578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"/>
          <p:cNvSpPr txBox="1"/>
          <p:nvPr>
            <p:ph type="title"/>
          </p:nvPr>
        </p:nvSpPr>
        <p:spPr>
          <a:xfrm>
            <a:off x="838200" y="365125"/>
            <a:ext cx="10515600" cy="758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Option 3: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58" name="Google Shape;55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16" y="1096693"/>
            <a:ext cx="5910737" cy="576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097" y="1649648"/>
            <a:ext cx="2771502" cy="195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50"/>
          <p:cNvCxnSpPr/>
          <p:nvPr/>
        </p:nvCxnSpPr>
        <p:spPr>
          <a:xfrm flipH="1">
            <a:off x="7354811" y="0"/>
            <a:ext cx="13063" cy="685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838200" y="365125"/>
            <a:ext cx="10515600" cy="758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Exercise 1: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483325" y="1227909"/>
            <a:ext cx="11390811" cy="5342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Create a procedure that returns the sum of all array elements falling within the range j...k (inclusive). Write a test program that calls the procedure twice, passing a pointer to a signed doubleword array, the size of the array, and the values of j and k. Return the sum in the EAX register and preserve all other register values between calls to the procedure. Display both the results.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C000"/>
                </a:solidFill>
              </a:rPr>
              <a:t>Note: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Do include the documentation of your user-defined procedure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C000"/>
                </a:solidFill>
              </a:rPr>
              <a:t>Hint: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use the </a:t>
            </a:r>
            <a:r>
              <a:rPr b="1" lang="en-US">
                <a:solidFill>
                  <a:srgbClr val="FFC000"/>
                </a:solidFill>
              </a:rPr>
              <a:t>USES</a:t>
            </a:r>
            <a:r>
              <a:rPr lang="en-US">
                <a:solidFill>
                  <a:srgbClr val="FFC000"/>
                </a:solidFill>
              </a:rPr>
              <a:t> </a:t>
            </a:r>
            <a:r>
              <a:rPr lang="en-US"/>
              <a:t>operator for saving registers. Don’t use pushad/ popad here as result of procedure will be stored in EAX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C000"/>
                </a:solidFill>
              </a:rPr>
              <a:t>Assume: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Array values: 30, -40, 20, 65, 80,45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j = 20 and k = 50 for 1</a:t>
            </a:r>
            <a:r>
              <a:rPr baseline="30000" lang="en-US"/>
              <a:t>st</a:t>
            </a:r>
            <a:r>
              <a:rPr lang="en-US"/>
              <a:t> call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j = 35 and k = 90 for 2</a:t>
            </a:r>
            <a:r>
              <a:rPr baseline="30000" lang="en-US"/>
              <a:t>nd</a:t>
            </a:r>
            <a:r>
              <a:rPr lang="en-US"/>
              <a:t> call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Exercise 2: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2" name="Google Shape;572;p52"/>
          <p:cNvSpPr txBox="1"/>
          <p:nvPr>
            <p:ph idx="1" type="body"/>
          </p:nvPr>
        </p:nvSpPr>
        <p:spPr>
          <a:xfrm>
            <a:off x="412956" y="1415845"/>
            <a:ext cx="11017044" cy="4832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Create a procedure that saves the positive values  of all array elements of an array1 in another array2. Write a test program that calls the procedure, passing a pointer to a signed doubleword array and the size of the array. Preserve all other register values between calls to the procedure. 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Let elements of </a:t>
            </a:r>
            <a:r>
              <a:rPr b="1" lang="en-US" sz="2400"/>
              <a:t>array1 be 40, -90, -67, 98, 78, -45, 0, 32.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Exercise 3: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8" name="Google Shape;578;p53"/>
          <p:cNvSpPr txBox="1"/>
          <p:nvPr>
            <p:ph idx="1" type="body"/>
          </p:nvPr>
        </p:nvSpPr>
        <p:spPr>
          <a:xfrm>
            <a:off x="486698" y="1548580"/>
            <a:ext cx="11238270" cy="474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If AL contains 1 or 3, display "o"; if AL contains 2 or 4, display "e".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idx="1" type="body"/>
          </p:nvPr>
        </p:nvSpPr>
        <p:spPr>
          <a:xfrm>
            <a:off x="744583" y="130629"/>
            <a:ext cx="10609217" cy="672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Solution: (option 1)</a:t>
            </a:r>
            <a:endParaRPr b="1"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INCLUDE Irvine32.inc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.code 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main PROC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mov eax,0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CALL ReadDec</a:t>
            </a:r>
            <a:endParaRPr b="1" sz="2800"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CMP AL, 1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JE _ODD 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CMP AL,3 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JE _ODD 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CMP AL, 2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JE _EVEN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CMP AL,4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JE _EVEN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/>
              <a:t>JMP END_CASE</a:t>
            </a:r>
            <a:endParaRPr/>
          </a:p>
          <a:p>
            <a:pPr indent="0" lvl="2" marL="9144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BB9917"/>
              </a:solidFill>
            </a:endParaRPr>
          </a:p>
        </p:txBody>
      </p:sp>
      <p:cxnSp>
        <p:nvCxnSpPr>
          <p:cNvPr id="584" name="Google Shape;584;p54"/>
          <p:cNvCxnSpPr>
            <a:stCxn id="583" idx="0"/>
            <a:endCxn id="583" idx="2"/>
          </p:cNvCxnSpPr>
          <p:nvPr/>
        </p:nvCxnSpPr>
        <p:spPr>
          <a:xfrm>
            <a:off x="6049191" y="130629"/>
            <a:ext cx="0" cy="67275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5" name="Google Shape;5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884" y="304176"/>
            <a:ext cx="3838754" cy="604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>
            <p:ph idx="1" type="body"/>
          </p:nvPr>
        </p:nvSpPr>
        <p:spPr>
          <a:xfrm>
            <a:off x="744583" y="130629"/>
            <a:ext cx="10609217" cy="672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Solution: (option 2)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INCLUDE Irvine32.inc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.code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main PROC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mov eax,0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CALL Readchar</a:t>
            </a:r>
            <a:endParaRPr b="1"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CMP AL, '1'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JE _ODD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CMP AL,'3'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JE _ODD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CMP AL, '2'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JE _EVEN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CMP AL,'4'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JE _EVEN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JMP END_CASE</a:t>
            </a:r>
            <a:endParaRPr b="1"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_ODD: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MOV AL, 'o'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JMP DISPLAY</a:t>
            </a:r>
            <a:endParaRPr b="1" sz="2000"/>
          </a:p>
        </p:txBody>
      </p:sp>
      <p:cxnSp>
        <p:nvCxnSpPr>
          <p:cNvPr id="591" name="Google Shape;591;p55"/>
          <p:cNvCxnSpPr>
            <a:stCxn id="590" idx="0"/>
            <a:endCxn id="590" idx="2"/>
          </p:cNvCxnSpPr>
          <p:nvPr/>
        </p:nvCxnSpPr>
        <p:spPr>
          <a:xfrm>
            <a:off x="6049191" y="130629"/>
            <a:ext cx="0" cy="67275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2" name="Google Shape;59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208" y="490532"/>
            <a:ext cx="3335293" cy="3850138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5"/>
          <p:cNvSpPr txBox="1"/>
          <p:nvPr/>
        </p:nvSpPr>
        <p:spPr>
          <a:xfrm>
            <a:off x="6784209" y="4450629"/>
            <a:ext cx="437147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are calling procedure Readchar then while comparing do insert single quotes, as numbers will be treated as characters.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55"/>
          <p:cNvSpPr/>
          <p:nvPr/>
        </p:nvSpPr>
        <p:spPr>
          <a:xfrm>
            <a:off x="6474542" y="4450629"/>
            <a:ext cx="5117690" cy="2198365"/>
          </a:xfrm>
          <a:prstGeom prst="rect">
            <a:avLst/>
          </a:prstGeom>
          <a:noFill/>
          <a:ln cap="flat" cmpd="sng" w="38100">
            <a:solidFill>
              <a:srgbClr val="9F3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Make Any Question Essential with Three Easy Steps – Wabisabi Learning" id="599" name="Google Shape;5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AND Instruction</a:t>
            </a:r>
            <a:endParaRPr cap="small"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Performs a bitwise Boolean </a:t>
            </a:r>
            <a:r>
              <a:rPr b="1" lang="en-US"/>
              <a:t>AND</a:t>
            </a:r>
            <a:r>
              <a:rPr lang="en-US"/>
              <a:t> operation between each pair of matching bits in two operands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AND instruction always clears Overflow and Carry flag. Also can modify Sign, Zero, and Parity in a way that is consistent with the value assigned to the destination operand.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</a:t>
            </a:r>
            <a:r>
              <a:rPr lang="en-US">
                <a:solidFill>
                  <a:srgbClr val="F0D983"/>
                </a:solidFill>
              </a:rPr>
              <a:t>AND destination, source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	al, 00111011b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and 	al, 00001111b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6"/>
          <p:cNvGraphicFramePr/>
          <p:nvPr/>
        </p:nvGraphicFramePr>
        <p:xfrm rot="-2552614">
          <a:off x="7154652" y="4432513"/>
          <a:ext cx="5918342" cy="1972781"/>
        </p:xfrm>
        <a:graphic>
          <a:graphicData uri="http://schemas.openxmlformats.org/presentationml/2006/ole">
            <mc:AlternateContent>
              <mc:Choice Requires="v">
                <p:oleObj r:id="rId4" imgH="1972781" imgW="5918342" progId="Paint.Picture.1" spid="_x0000_s1">
                  <p:embed/>
                </p:oleObj>
              </mc:Choice>
              <mc:Fallback>
                <p:oleObj r:id="rId5" imgH="1972781" imgW="5918342" progId="Paint.Picture.1">
                  <p:embed/>
                  <p:pic>
                    <p:nvPicPr>
                      <p:cNvPr id="185" name="Google Shape;185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 rot="-2552614">
                        <a:off x="7154652" y="4432513"/>
                        <a:ext cx="5918342" cy="197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" name="Google Shape;18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531899">
            <a:off x="2724727" y="4432500"/>
            <a:ext cx="5918345" cy="197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OR Instruction</a:t>
            </a:r>
            <a:endParaRPr cap="small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Performs a bitwise Boolean </a:t>
            </a:r>
            <a:r>
              <a:rPr b="1" lang="en-US"/>
              <a:t>OR</a:t>
            </a:r>
            <a:r>
              <a:rPr lang="en-US"/>
              <a:t> operation between each pair of matching bits in two operands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Clears Overflow, Cary . Modifies Sign, Zero, and Parity in a way that is consistent with the value assigned to the destination operand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</a:t>
            </a:r>
            <a:r>
              <a:rPr lang="en-US">
                <a:solidFill>
                  <a:srgbClr val="F0D983"/>
                </a:solidFill>
              </a:rPr>
              <a:t>OR destination, source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	al, 00111011b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or     	al, 00001111b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7"/>
          <p:cNvGraphicFramePr/>
          <p:nvPr/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>
              <mc:Choice Requires="v">
                <p:oleObj r:id="rId4" imgH="1972782" imgW="5918345" progId="Paint.Picture.1" spid="_x0000_s1">
                  <p:embed/>
                </p:oleObj>
              </mc:Choice>
              <mc:Fallback>
                <p:oleObj r:id="rId5" imgH="1972782" imgW="5918345" progId="Paint.Picture.1">
                  <p:embed/>
                  <p:pic>
                    <p:nvPicPr>
                      <p:cNvPr id="193" name="Google Shape;193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>
              <mc:Choice Requires="v">
                <p:oleObj r:id="rId7" imgH="1972782" imgW="5918345" progId="Paint.Picture.1" spid="_x0000_s2">
                  <p:embed/>
                </p:oleObj>
              </mc:Choice>
              <mc:Fallback>
                <p:oleObj r:id="rId8" imgH="1972782" imgW="5918345" progId="Paint.Picture.1">
                  <p:embed/>
                  <p:pic>
                    <p:nvPicPr>
                      <p:cNvPr id="194" name="Google Shape;194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XOR Instruction</a:t>
            </a:r>
            <a:endParaRPr cap="small"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Performs a bitwise Boolean X</a:t>
            </a:r>
            <a:r>
              <a:rPr b="1" lang="en-US"/>
              <a:t>OR</a:t>
            </a:r>
            <a:r>
              <a:rPr lang="en-US"/>
              <a:t> operation between each pair of matching bits in two operands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XOR instruction always clears the Overflow and Carry flags.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Syntax: </a:t>
            </a:r>
            <a:r>
              <a:rPr lang="en-US">
                <a:solidFill>
                  <a:srgbClr val="F0D983"/>
                </a:solidFill>
              </a:rPr>
              <a:t>XOR destination, source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Example: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mov 	al, 00111011b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F0D983"/>
                </a:solidFill>
              </a:rPr>
              <a:t>xor     	al, 00001111b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8"/>
          <p:cNvGraphicFramePr/>
          <p:nvPr/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>
              <mc:Choice Requires="v">
                <p:oleObj r:id="rId4" imgH="1972782" imgW="5918346" progId="Paint.Picture.1" spid="_x0000_s1">
                  <p:embed/>
                </p:oleObj>
              </mc:Choice>
              <mc:Fallback>
                <p:oleObj r:id="rId5" imgH="1972782" imgW="5918346" progId="Paint.Picture.1">
                  <p:embed/>
                  <p:pic>
                    <p:nvPicPr>
                      <p:cNvPr id="201" name="Google Shape;201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Google Shape;202;p8"/>
          <p:cNvGraphicFramePr/>
          <p:nvPr/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>
              <mc:Choice Requires="v">
                <p:oleObj r:id="rId7" imgH="1972782" imgW="5918346" progId="Paint.Picture.1" spid="_x0000_s2">
                  <p:embed/>
                </p:oleObj>
              </mc:Choice>
              <mc:Fallback>
                <p:oleObj r:id="rId8" imgH="1972782" imgW="5918346" progId="Paint.Picture.1">
                  <p:embed/>
                  <p:pic>
                    <p:nvPicPr>
                      <p:cNvPr id="202" name="Google Shape;202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Google Shape;203;p8"/>
          <p:cNvSpPr txBox="1"/>
          <p:nvPr/>
        </p:nvSpPr>
        <p:spPr>
          <a:xfrm>
            <a:off x="8320566" y="4957226"/>
            <a:ext cx="41148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XOR is a useful way to invert the bits in an operand and data encryption</a:t>
            </a:r>
            <a:endParaRPr sz="1800">
              <a:solidFill>
                <a:srgbClr val="FF0000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Applications</a:t>
            </a:r>
            <a:endParaRPr cap="small"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Convert the character in AL to upper case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r>
              <a:rPr lang="en-US"/>
              <a:t>Use the AND instruction to clear bit 5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	al , 'a’ 				; AL = 01100001b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and 	al , 11011111b 		; AL = 01000001b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Convert a binary decimal byte into its equivalent ASCII decimal digit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r>
              <a:rPr lang="en-US"/>
              <a:t>Use the OR instruction to set bits 4 and 5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	al , 6 				; AL = 00000110b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or 		al , 00110000b 		; AL = 00110110b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Jump to a label if an integer is even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Solution: </a:t>
            </a:r>
            <a:r>
              <a:rPr lang="en-US"/>
              <a:t>AND the lowest bit with a 1, If the result is Zero, the number was even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mov 	ax , wordVal</a:t>
            </a:r>
            <a:endParaRPr>
              <a:solidFill>
                <a:srgbClr val="F0D983"/>
              </a:solidFill>
            </a:endParaRPr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and 	ax , 1 				; low bit set?</a:t>
            </a:r>
            <a:endParaRPr/>
          </a:p>
          <a:p>
            <a:pPr indent="1528763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0D983"/>
                </a:solidFill>
              </a:rPr>
              <a:t>jz 		EvenValue 			; jump if Zero flag</a:t>
            </a:r>
            <a:endParaRPr>
              <a:solidFill>
                <a:srgbClr val="F0D98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4892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2021-08-30T19:27:23Z</dcterms:created>
  <dc:creator>Aashir Mahboob</dc:creator>
</cp:coreProperties>
</file>