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92" r:id="rId2"/>
    <p:sldId id="293"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D22BE7-ABD7-41AF-83C8-5AF8D5AEF966}" type="datetimeFigureOut">
              <a:rPr lang="en-PK" smtClean="0"/>
              <a:t>04/10/2021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2365686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D22BE7-ABD7-41AF-83C8-5AF8D5AEF966}" type="datetimeFigureOut">
              <a:rPr lang="en-PK" smtClean="0"/>
              <a:t>04/10/2021</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935033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9D22BE7-ABD7-41AF-83C8-5AF8D5AEF966}" type="datetimeFigureOut">
              <a:rPr lang="en-PK" smtClean="0"/>
              <a:t>04/10/2021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591423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9D22BE7-ABD7-41AF-83C8-5AF8D5AEF966}" type="datetimeFigureOut">
              <a:rPr lang="en-PK" smtClean="0"/>
              <a:t>04/10/2021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40833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D22BE7-ABD7-41AF-83C8-5AF8D5AEF966}" type="datetimeFigureOut">
              <a:rPr lang="en-PK" smtClean="0"/>
              <a:t>04/10/2021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1237566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D22BE7-ABD7-41AF-83C8-5AF8D5AEF966}" type="datetimeFigureOut">
              <a:rPr lang="en-PK" smtClean="0"/>
              <a:t>04/10/2021</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286829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D22BE7-ABD7-41AF-83C8-5AF8D5AEF966}" type="datetimeFigureOut">
              <a:rPr lang="en-PK" smtClean="0"/>
              <a:t>04/10/2021</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894569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D22BE7-ABD7-41AF-83C8-5AF8D5AEF966}" type="datetimeFigureOut">
              <a:rPr lang="en-PK" smtClean="0"/>
              <a:t>04/10/2021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1111465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D22BE7-ABD7-41AF-83C8-5AF8D5AEF966}" type="datetimeFigureOut">
              <a:rPr lang="en-PK" smtClean="0"/>
              <a:t>04/10/2021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227018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D22BE7-ABD7-41AF-83C8-5AF8D5AEF966}" type="datetimeFigureOut">
              <a:rPr lang="en-PK" smtClean="0"/>
              <a:t>04/10/2021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419677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D22BE7-ABD7-41AF-83C8-5AF8D5AEF966}" type="datetimeFigureOut">
              <a:rPr lang="en-PK" smtClean="0"/>
              <a:t>04/10/2021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87335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D22BE7-ABD7-41AF-83C8-5AF8D5AEF966}" type="datetimeFigureOut">
              <a:rPr lang="en-PK" smtClean="0"/>
              <a:t>04/10/2021</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942313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D22BE7-ABD7-41AF-83C8-5AF8D5AEF966}" type="datetimeFigureOut">
              <a:rPr lang="en-PK" smtClean="0"/>
              <a:t>04/10/2021</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734969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9D22BE7-ABD7-41AF-83C8-5AF8D5AEF966}" type="datetimeFigureOut">
              <a:rPr lang="en-PK" smtClean="0"/>
              <a:t>04/10/2021</a:t>
            </a:fld>
            <a:endParaRPr lang="en-PK"/>
          </a:p>
        </p:txBody>
      </p:sp>
      <p:sp>
        <p:nvSpPr>
          <p:cNvPr id="5" name="Footer Placeholder 3"/>
          <p:cNvSpPr>
            <a:spLocks noGrp="1"/>
          </p:cNvSpPr>
          <p:nvPr>
            <p:ph type="ftr" sz="quarter" idx="11"/>
          </p:nvPr>
        </p:nvSpPr>
        <p:spPr/>
        <p:txBody>
          <a:bodyPr/>
          <a:lstStyle/>
          <a:p>
            <a:endParaRPr lang="en-PK"/>
          </a:p>
        </p:txBody>
      </p:sp>
      <p:sp>
        <p:nvSpPr>
          <p:cNvPr id="6" name="Slide Number Placeholder 4"/>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2643070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9D22BE7-ABD7-41AF-83C8-5AF8D5AEF966}" type="datetimeFigureOut">
              <a:rPr lang="en-PK" smtClean="0"/>
              <a:t>04/10/2021</a:t>
            </a:fld>
            <a:endParaRPr lang="en-PK"/>
          </a:p>
        </p:txBody>
      </p:sp>
      <p:sp>
        <p:nvSpPr>
          <p:cNvPr id="5" name="Footer Placeholder 2"/>
          <p:cNvSpPr>
            <a:spLocks noGrp="1"/>
          </p:cNvSpPr>
          <p:nvPr>
            <p:ph type="ftr" sz="quarter" idx="11"/>
          </p:nvPr>
        </p:nvSpPr>
        <p:spPr/>
        <p:txBody>
          <a:bodyPr/>
          <a:lstStyle/>
          <a:p>
            <a:endParaRPr lang="en-PK"/>
          </a:p>
        </p:txBody>
      </p:sp>
      <p:sp>
        <p:nvSpPr>
          <p:cNvPr id="6" name="Slide Number Placeholder 3"/>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840008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9D22BE7-ABD7-41AF-83C8-5AF8D5AEF966}" type="datetimeFigureOut">
              <a:rPr lang="en-PK" smtClean="0"/>
              <a:t>04/10/2021</a:t>
            </a:fld>
            <a:endParaRPr lang="en-PK"/>
          </a:p>
        </p:txBody>
      </p:sp>
      <p:sp>
        <p:nvSpPr>
          <p:cNvPr id="5" name="Footer Placeholder 5"/>
          <p:cNvSpPr>
            <a:spLocks noGrp="1"/>
          </p:cNvSpPr>
          <p:nvPr>
            <p:ph type="ftr" sz="quarter" idx="11"/>
          </p:nvPr>
        </p:nvSpPr>
        <p:spPr/>
        <p:txBody>
          <a:bodyPr/>
          <a:lstStyle/>
          <a:p>
            <a:endParaRPr lang="en-PK"/>
          </a:p>
        </p:txBody>
      </p:sp>
      <p:sp>
        <p:nvSpPr>
          <p:cNvPr id="6" name="Slide Number Placeholder 6"/>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162086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D22BE7-ABD7-41AF-83C8-5AF8D5AEF966}" type="datetimeFigureOut">
              <a:rPr lang="en-PK" smtClean="0"/>
              <a:t>04/10/2021</a:t>
            </a:fld>
            <a:endParaRPr lang="en-PK"/>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982300F-B408-4C2B-9408-2319A05315D0}" type="slidenum">
              <a:rPr lang="en-PK" smtClean="0"/>
              <a:t>‹#›</a:t>
            </a:fld>
            <a:endParaRPr lang="en-PK"/>
          </a:p>
        </p:txBody>
      </p:sp>
    </p:spTree>
    <p:extLst>
      <p:ext uri="{BB962C8B-B14F-4D97-AF65-F5344CB8AC3E}">
        <p14:creationId xmlns:p14="http://schemas.microsoft.com/office/powerpoint/2010/main" val="3949403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9D22BE7-ABD7-41AF-83C8-5AF8D5AEF966}" type="datetimeFigureOut">
              <a:rPr lang="en-PK" smtClean="0"/>
              <a:t>04/10/2021</a:t>
            </a:fld>
            <a:endParaRPr lang="en-PK"/>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K"/>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982300F-B408-4C2B-9408-2319A05315D0}" type="slidenum">
              <a:rPr lang="en-PK" smtClean="0"/>
              <a:t>‹#›</a:t>
            </a:fld>
            <a:endParaRPr lang="en-PK"/>
          </a:p>
        </p:txBody>
      </p:sp>
    </p:spTree>
    <p:extLst>
      <p:ext uri="{BB962C8B-B14F-4D97-AF65-F5344CB8AC3E}">
        <p14:creationId xmlns:p14="http://schemas.microsoft.com/office/powerpoint/2010/main" val="1088828837"/>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78D72-F4B5-4700-AEC0-F224D0183366}"/>
              </a:ext>
            </a:extLst>
          </p:cNvPr>
          <p:cNvSpPr>
            <a:spLocks noGrp="1"/>
          </p:cNvSpPr>
          <p:nvPr>
            <p:ph type="ctrTitle"/>
          </p:nvPr>
        </p:nvSpPr>
        <p:spPr>
          <a:xfrm>
            <a:off x="1304596" y="298715"/>
            <a:ext cx="8637073" cy="2541431"/>
          </a:xfrm>
        </p:spPr>
        <p:txBody>
          <a:bodyPr/>
          <a:lstStyle/>
          <a:p>
            <a:pPr algn="ctr"/>
            <a:r>
              <a:rPr lang="en-US" sz="5400" b="1" dirty="0"/>
              <a:t>EE-2003 </a:t>
            </a:r>
            <a:br>
              <a:rPr lang="en-US" sz="5400" b="1" dirty="0"/>
            </a:br>
            <a:r>
              <a:rPr lang="en-US" sz="5400" b="1" dirty="0"/>
              <a:t>Computer Organization &amp; Assembly Language</a:t>
            </a:r>
            <a:endParaRPr lang="en-PK" sz="5400" b="1" dirty="0"/>
          </a:p>
        </p:txBody>
      </p:sp>
      <p:sp>
        <p:nvSpPr>
          <p:cNvPr id="4" name="Rectangle 3">
            <a:extLst>
              <a:ext uri="{FF2B5EF4-FFF2-40B4-BE49-F238E27FC236}">
                <a16:creationId xmlns:a16="http://schemas.microsoft.com/office/drawing/2014/main" id="{1B17BE75-F8AE-40A5-A370-603CDFA59F0F}"/>
              </a:ext>
            </a:extLst>
          </p:cNvPr>
          <p:cNvSpPr/>
          <p:nvPr/>
        </p:nvSpPr>
        <p:spPr>
          <a:xfrm>
            <a:off x="3138349" y="3429000"/>
            <a:ext cx="6639339" cy="2585323"/>
          </a:xfrm>
          <a:prstGeom prst="rect">
            <a:avLst/>
          </a:prstGeom>
        </p:spPr>
        <p:txBody>
          <a:bodyPr wrap="square">
            <a:spAutoFit/>
          </a:bodyPr>
          <a:lstStyle/>
          <a:p>
            <a:r>
              <a:rPr lang="en-US" sz="2400" b="1" dirty="0"/>
              <a:t>INSTRUCTOR</a:t>
            </a:r>
          </a:p>
          <a:p>
            <a:endParaRPr lang="en-US" sz="2400" b="1" dirty="0"/>
          </a:p>
          <a:p>
            <a:r>
              <a:rPr lang="en-US" sz="2400" b="1" dirty="0"/>
              <a:t>Engr. Aashir Mahboob</a:t>
            </a:r>
          </a:p>
          <a:p>
            <a:r>
              <a:rPr lang="en-US" sz="2400" b="1" dirty="0"/>
              <a:t>Lecturer, Department of Computer Science</a:t>
            </a:r>
          </a:p>
          <a:p>
            <a:r>
              <a:rPr lang="en-US" sz="2400" b="1" dirty="0"/>
              <a:t>FAST NUCES (Karachi)</a:t>
            </a:r>
          </a:p>
          <a:p>
            <a:r>
              <a:rPr lang="en-US" sz="2400" b="1" dirty="0"/>
              <a:t>aashir.mahboob@nu.edu.pk</a:t>
            </a:r>
          </a:p>
          <a:p>
            <a:r>
              <a:rPr lang="en-US" b="1" dirty="0"/>
              <a:t> </a:t>
            </a:r>
            <a:endParaRPr lang="en-PK" dirty="0"/>
          </a:p>
        </p:txBody>
      </p:sp>
    </p:spTree>
    <p:extLst>
      <p:ext uri="{BB962C8B-B14F-4D97-AF65-F5344CB8AC3E}">
        <p14:creationId xmlns:p14="http://schemas.microsoft.com/office/powerpoint/2010/main" val="1376161232"/>
      </p:ext>
    </p:extLst>
  </p:cSld>
  <p:clrMapOvr>
    <a:masterClrMapping/>
  </p:clrMapOvr>
  <mc:AlternateContent xmlns:mc="http://schemas.openxmlformats.org/markup-compatibility/2006" xmlns:p14="http://schemas.microsoft.com/office/powerpoint/2010/main">
    <mc:Choice Requires="p14">
      <p:transition spd="slow" p14:dur="2000" advTm="69613"/>
    </mc:Choice>
    <mc:Fallback xmlns="">
      <p:transition spd="slow" advTm="6961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1144" y="1323832"/>
            <a:ext cx="5031358" cy="5472061"/>
          </a:xfrm>
          <a:prstGeom prst="rect">
            <a:avLst/>
          </a:prstGeom>
        </p:spPr>
      </p:pic>
      <p:sp>
        <p:nvSpPr>
          <p:cNvPr id="5" name="Title 1"/>
          <p:cNvSpPr>
            <a:spLocks noGrp="1"/>
          </p:cNvSpPr>
          <p:nvPr>
            <p:ph type="title"/>
          </p:nvPr>
        </p:nvSpPr>
        <p:spPr>
          <a:xfrm>
            <a:off x="646111" y="452717"/>
            <a:ext cx="9404723" cy="871115"/>
          </a:xfrm>
        </p:spPr>
        <p:txBody>
          <a:bodyPr/>
          <a:lstStyle/>
          <a:p>
            <a:pPr algn="ctr"/>
            <a:r>
              <a:rPr lang="en-US" b="1" dirty="0"/>
              <a:t>EXERCISE</a:t>
            </a:r>
          </a:p>
        </p:txBody>
      </p:sp>
      <p:sp>
        <p:nvSpPr>
          <p:cNvPr id="6" name="Rectangle 5"/>
          <p:cNvSpPr/>
          <p:nvPr/>
        </p:nvSpPr>
        <p:spPr>
          <a:xfrm>
            <a:off x="6030825" y="1838615"/>
            <a:ext cx="3951724" cy="584775"/>
          </a:xfrm>
          <a:prstGeom prst="rect">
            <a:avLst/>
          </a:prstGeom>
        </p:spPr>
        <p:txBody>
          <a:bodyPr wrap="none">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Final value of EAX?</a:t>
            </a:r>
          </a:p>
        </p:txBody>
      </p:sp>
      <p:sp>
        <p:nvSpPr>
          <p:cNvPr id="8" name="Rectangle 7"/>
          <p:cNvSpPr/>
          <p:nvPr/>
        </p:nvSpPr>
        <p:spPr>
          <a:xfrm>
            <a:off x="5804776" y="3336666"/>
            <a:ext cx="5803192" cy="584775"/>
          </a:xfrm>
          <a:prstGeom prst="rect">
            <a:avLst/>
          </a:prstGeom>
        </p:spPr>
        <p:txBody>
          <a:bodyPr wrap="none">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No: of times loop executed?</a:t>
            </a:r>
            <a:endParaRPr lang="en-US" sz="4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501259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50325" y="1257466"/>
            <a:ext cx="4812993" cy="5268090"/>
          </a:xfrm>
          <a:prstGeom prst="rect">
            <a:avLst/>
          </a:prstGeom>
        </p:spPr>
      </p:pic>
      <p:sp>
        <p:nvSpPr>
          <p:cNvPr id="5" name="Title 1"/>
          <p:cNvSpPr>
            <a:spLocks noGrp="1"/>
          </p:cNvSpPr>
          <p:nvPr>
            <p:ph type="title"/>
          </p:nvPr>
        </p:nvSpPr>
        <p:spPr>
          <a:xfrm>
            <a:off x="646111" y="452718"/>
            <a:ext cx="9404723" cy="693694"/>
          </a:xfrm>
        </p:spPr>
        <p:txBody>
          <a:bodyPr/>
          <a:lstStyle/>
          <a:p>
            <a:pPr algn="ctr"/>
            <a:r>
              <a:rPr lang="en-US" b="1" dirty="0"/>
              <a:t>EXERCISE</a:t>
            </a:r>
          </a:p>
        </p:txBody>
      </p:sp>
      <p:sp>
        <p:nvSpPr>
          <p:cNvPr id="6" name="Rectangle 5"/>
          <p:cNvSpPr/>
          <p:nvPr/>
        </p:nvSpPr>
        <p:spPr>
          <a:xfrm>
            <a:off x="7132829" y="1514901"/>
            <a:ext cx="4897496" cy="707886"/>
          </a:xfrm>
          <a:prstGeom prst="rect">
            <a:avLst/>
          </a:prstGeom>
          <a:noFill/>
        </p:spPr>
        <p:txBody>
          <a:bodyPr wrap="non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Final value of EAX?</a:t>
            </a:r>
          </a:p>
        </p:txBody>
      </p:sp>
      <p:sp>
        <p:nvSpPr>
          <p:cNvPr id="7" name="Rectangle 6"/>
          <p:cNvSpPr/>
          <p:nvPr/>
        </p:nvSpPr>
        <p:spPr>
          <a:xfrm>
            <a:off x="7111991" y="2703206"/>
            <a:ext cx="4918334" cy="707886"/>
          </a:xfrm>
          <a:prstGeom prst="rect">
            <a:avLst/>
          </a:prstGeom>
          <a:noFill/>
        </p:spPr>
        <p:txBody>
          <a:bodyPr wrap="non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Final value of ECX?</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 name="Rectangle 7"/>
          <p:cNvSpPr/>
          <p:nvPr/>
        </p:nvSpPr>
        <p:spPr>
          <a:xfrm>
            <a:off x="6388808" y="3891511"/>
            <a:ext cx="5803192" cy="584775"/>
          </a:xfrm>
          <a:prstGeom prst="rect">
            <a:avLst/>
          </a:prstGeom>
          <a:noFill/>
        </p:spPr>
        <p:txBody>
          <a:bodyPr wrap="non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No: of times loop executed?</a:t>
            </a:r>
            <a:endParaRPr lang="en-US"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25154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5581"/>
          </a:xfrm>
        </p:spPr>
        <p:txBody>
          <a:bodyPr/>
          <a:lstStyle/>
          <a:p>
            <a:pPr algn="ctr"/>
            <a:r>
              <a:rPr lang="en-US" b="1" dirty="0"/>
              <a:t>Programming Errors with Loop</a:t>
            </a:r>
          </a:p>
        </p:txBody>
      </p:sp>
      <p:sp>
        <p:nvSpPr>
          <p:cNvPr id="3" name="Content Placeholder 2"/>
          <p:cNvSpPr>
            <a:spLocks noGrp="1"/>
          </p:cNvSpPr>
          <p:nvPr>
            <p:ph idx="1"/>
          </p:nvPr>
        </p:nvSpPr>
        <p:spPr>
          <a:xfrm>
            <a:off x="341194" y="1228300"/>
            <a:ext cx="11218460" cy="5390864"/>
          </a:xfrm>
        </p:spPr>
        <p:txBody>
          <a:bodyPr/>
          <a:lstStyle/>
          <a:p>
            <a:pPr algn="just"/>
            <a:r>
              <a:rPr lang="en-US" b="1" dirty="0"/>
              <a:t>A common programming error is to inadvertently initialize ECX to zero before beginning a loop.</a:t>
            </a:r>
          </a:p>
          <a:p>
            <a:pPr algn="just"/>
            <a:endParaRPr lang="en-US" b="1" dirty="0"/>
          </a:p>
          <a:p>
            <a:pPr algn="just"/>
            <a:r>
              <a:rPr lang="en-US" b="1" dirty="0"/>
              <a:t>If this happens, the LOOP instruction decrements ECX to FFFFFFFFh, and the loop repeats 4,294,967,296 times! .If CX is the loop counter (in real-address mode), it repeats 65,536 times.</a:t>
            </a:r>
          </a:p>
          <a:p>
            <a:pPr algn="just"/>
            <a:endParaRPr lang="en-US" b="1" dirty="0"/>
          </a:p>
          <a:p>
            <a:pPr algn="just"/>
            <a:r>
              <a:rPr lang="en-US" b="1" dirty="0"/>
              <a:t>Occasionally, you might create a loop that is large enough to exceed the allowed relative jump range of the LOOP instruction. Following is an example of an error message generated by MASM because the target label of a LOOP instruction was too far away:</a:t>
            </a:r>
          </a:p>
          <a:p>
            <a:pPr algn="just"/>
            <a:endParaRPr lang="en-US" b="1" dirty="0"/>
          </a:p>
          <a:p>
            <a:pPr algn="just"/>
            <a:endParaRPr lang="en-US" b="1" dirty="0"/>
          </a:p>
        </p:txBody>
      </p:sp>
      <p:pic>
        <p:nvPicPr>
          <p:cNvPr id="4" name="Picture 3"/>
          <p:cNvPicPr>
            <a:picLocks noChangeAspect="1"/>
          </p:cNvPicPr>
          <p:nvPr/>
        </p:nvPicPr>
        <p:blipFill>
          <a:blip r:embed="rId2"/>
          <a:stretch>
            <a:fillRect/>
          </a:stretch>
        </p:blipFill>
        <p:spPr>
          <a:xfrm>
            <a:off x="2919909" y="5486400"/>
            <a:ext cx="6800123" cy="727455"/>
          </a:xfrm>
          <a:prstGeom prst="rect">
            <a:avLst/>
          </a:prstGeom>
        </p:spPr>
      </p:pic>
    </p:spTree>
    <p:extLst>
      <p:ext uri="{BB962C8B-B14F-4D97-AF65-F5344CB8AC3E}">
        <p14:creationId xmlns:p14="http://schemas.microsoft.com/office/powerpoint/2010/main" val="959430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2264" y="1269242"/>
            <a:ext cx="11122924" cy="5295331"/>
          </a:xfrm>
        </p:spPr>
        <p:txBody>
          <a:bodyPr/>
          <a:lstStyle/>
          <a:p>
            <a:pPr algn="just"/>
            <a:r>
              <a:rPr lang="en-US" b="1" dirty="0"/>
              <a:t>Rarely should you explicitly modify ECX inside a loop. If you do, the LOOP instruction may not work as expected. In the following example, ECX is incremented within the loop. It never reaches zero, so the loop never stops:</a:t>
            </a:r>
          </a:p>
          <a:p>
            <a:pPr algn="just"/>
            <a:endParaRPr lang="en-US" b="1" dirty="0"/>
          </a:p>
          <a:p>
            <a:pPr algn="just"/>
            <a:endParaRPr lang="en-US" b="1" dirty="0"/>
          </a:p>
          <a:p>
            <a:pPr algn="just"/>
            <a:endParaRPr lang="en-US" b="1" dirty="0"/>
          </a:p>
          <a:p>
            <a:pPr algn="just"/>
            <a:endParaRPr lang="en-US" b="1" dirty="0"/>
          </a:p>
          <a:p>
            <a:pPr algn="just"/>
            <a:endParaRPr lang="en-US" b="1" dirty="0"/>
          </a:p>
          <a:p>
            <a:pPr algn="just"/>
            <a:r>
              <a:rPr lang="en-US" b="1" dirty="0"/>
              <a:t>If you need to modify ECX inside a loop, you can save it in a variable at the beginning of the loop and restore it just before the LOOP instruction:</a:t>
            </a:r>
          </a:p>
          <a:p>
            <a:pPr algn="just"/>
            <a:endParaRPr lang="en-US" b="1" dirty="0"/>
          </a:p>
          <a:p>
            <a:pPr algn="just"/>
            <a:endParaRPr lang="en-US" b="1" dirty="0"/>
          </a:p>
          <a:p>
            <a:pPr algn="just"/>
            <a:endParaRPr lang="en-US" b="1" dirty="0"/>
          </a:p>
        </p:txBody>
      </p:sp>
      <p:sp>
        <p:nvSpPr>
          <p:cNvPr id="4" name="Title 1"/>
          <p:cNvSpPr>
            <a:spLocks noGrp="1"/>
          </p:cNvSpPr>
          <p:nvPr>
            <p:ph type="title"/>
          </p:nvPr>
        </p:nvSpPr>
        <p:spPr>
          <a:xfrm>
            <a:off x="646111" y="452718"/>
            <a:ext cx="9404723" cy="816524"/>
          </a:xfrm>
        </p:spPr>
        <p:txBody>
          <a:bodyPr/>
          <a:lstStyle/>
          <a:p>
            <a:pPr algn="ctr"/>
            <a:r>
              <a:rPr lang="en-US" b="1" dirty="0"/>
              <a:t>Programming Errors with Loop</a:t>
            </a:r>
          </a:p>
        </p:txBody>
      </p:sp>
      <p:pic>
        <p:nvPicPr>
          <p:cNvPr id="6" name="Picture 5"/>
          <p:cNvPicPr>
            <a:picLocks noChangeAspect="1"/>
          </p:cNvPicPr>
          <p:nvPr/>
        </p:nvPicPr>
        <p:blipFill>
          <a:blip r:embed="rId2"/>
          <a:stretch>
            <a:fillRect/>
          </a:stretch>
        </p:blipFill>
        <p:spPr>
          <a:xfrm>
            <a:off x="4432465" y="2340023"/>
            <a:ext cx="2371725" cy="1905000"/>
          </a:xfrm>
          <a:prstGeom prst="rect">
            <a:avLst/>
          </a:prstGeom>
        </p:spPr>
      </p:pic>
    </p:spTree>
    <p:extLst>
      <p:ext uri="{BB962C8B-B14F-4D97-AF65-F5344CB8AC3E}">
        <p14:creationId xmlns:p14="http://schemas.microsoft.com/office/powerpoint/2010/main" val="273852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96236" y="1728200"/>
            <a:ext cx="9650300" cy="4697372"/>
          </a:xfrm>
          <a:prstGeom prst="rect">
            <a:avLst/>
          </a:prstGeom>
        </p:spPr>
      </p:pic>
      <p:sp>
        <p:nvSpPr>
          <p:cNvPr id="5" name="Title 1"/>
          <p:cNvSpPr>
            <a:spLocks noGrp="1"/>
          </p:cNvSpPr>
          <p:nvPr>
            <p:ph type="title"/>
          </p:nvPr>
        </p:nvSpPr>
        <p:spPr>
          <a:xfrm>
            <a:off x="646111" y="452718"/>
            <a:ext cx="9404723" cy="966649"/>
          </a:xfrm>
        </p:spPr>
        <p:txBody>
          <a:bodyPr/>
          <a:lstStyle/>
          <a:p>
            <a:pPr algn="ctr"/>
            <a:r>
              <a:rPr lang="en-US" b="1" dirty="0"/>
              <a:t>Programming Errors with Loop</a:t>
            </a:r>
          </a:p>
        </p:txBody>
      </p:sp>
    </p:spTree>
    <p:extLst>
      <p:ext uri="{BB962C8B-B14F-4D97-AF65-F5344CB8AC3E}">
        <p14:creationId xmlns:p14="http://schemas.microsoft.com/office/powerpoint/2010/main" val="105477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8285"/>
          </a:xfrm>
        </p:spPr>
        <p:txBody>
          <a:bodyPr/>
          <a:lstStyle/>
          <a:p>
            <a:pPr algn="ctr"/>
            <a:r>
              <a:rPr lang="en-US" b="1" dirty="0"/>
              <a:t>NESTED LOOPS</a:t>
            </a:r>
          </a:p>
        </p:txBody>
      </p:sp>
      <p:sp>
        <p:nvSpPr>
          <p:cNvPr id="3" name="Content Placeholder 2"/>
          <p:cNvSpPr>
            <a:spLocks noGrp="1"/>
          </p:cNvSpPr>
          <p:nvPr>
            <p:ph idx="1"/>
          </p:nvPr>
        </p:nvSpPr>
        <p:spPr>
          <a:xfrm>
            <a:off x="368490" y="1201003"/>
            <a:ext cx="10863617" cy="5486400"/>
          </a:xfrm>
        </p:spPr>
        <p:txBody>
          <a:bodyPr/>
          <a:lstStyle/>
          <a:p>
            <a:pPr algn="just"/>
            <a:r>
              <a:rPr lang="en-US" b="1" dirty="0"/>
              <a:t>When creating a loop inside another loop, special consideration must be given to the outer loop counter in ECX. You can save it in a variable:</a:t>
            </a:r>
          </a:p>
        </p:txBody>
      </p:sp>
      <p:pic>
        <p:nvPicPr>
          <p:cNvPr id="4" name="Picture 3"/>
          <p:cNvPicPr>
            <a:picLocks noChangeAspect="1"/>
          </p:cNvPicPr>
          <p:nvPr/>
        </p:nvPicPr>
        <p:blipFill>
          <a:blip r:embed="rId2"/>
          <a:stretch>
            <a:fillRect/>
          </a:stretch>
        </p:blipFill>
        <p:spPr>
          <a:xfrm>
            <a:off x="1078174" y="2101162"/>
            <a:ext cx="9816165" cy="4586241"/>
          </a:xfrm>
          <a:prstGeom prst="rect">
            <a:avLst/>
          </a:prstGeom>
        </p:spPr>
      </p:pic>
    </p:spTree>
    <p:extLst>
      <p:ext uri="{BB962C8B-B14F-4D97-AF65-F5344CB8AC3E}">
        <p14:creationId xmlns:p14="http://schemas.microsoft.com/office/powerpoint/2010/main" val="2821183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8285"/>
          </a:xfrm>
        </p:spPr>
        <p:txBody>
          <a:bodyPr/>
          <a:lstStyle/>
          <a:p>
            <a:pPr algn="ctr"/>
            <a:r>
              <a:rPr lang="en-US" b="1" dirty="0"/>
              <a:t>EXAMPLE</a:t>
            </a:r>
          </a:p>
        </p:txBody>
      </p:sp>
      <p:sp>
        <p:nvSpPr>
          <p:cNvPr id="3" name="Content Placeholder 2"/>
          <p:cNvSpPr>
            <a:spLocks noGrp="1"/>
          </p:cNvSpPr>
          <p:nvPr>
            <p:ph idx="1"/>
          </p:nvPr>
        </p:nvSpPr>
        <p:spPr/>
        <p:txBody>
          <a:bodyPr>
            <a:normAutofit/>
          </a:bodyPr>
          <a:lstStyle/>
          <a:p>
            <a:pPr marL="0" indent="0">
              <a:buNone/>
            </a:pPr>
            <a:r>
              <a:rPr lang="en-US" dirty="0"/>
              <a:t> </a:t>
            </a:r>
          </a:p>
          <a:p>
            <a:endParaRPr lang="en-US" dirty="0"/>
          </a:p>
        </p:txBody>
      </p:sp>
      <p:pic>
        <p:nvPicPr>
          <p:cNvPr id="4" name="Picture 3"/>
          <p:cNvPicPr>
            <a:picLocks noChangeAspect="1"/>
          </p:cNvPicPr>
          <p:nvPr/>
        </p:nvPicPr>
        <p:blipFill>
          <a:blip r:embed="rId2"/>
          <a:stretch>
            <a:fillRect/>
          </a:stretch>
        </p:blipFill>
        <p:spPr>
          <a:xfrm>
            <a:off x="167895" y="1201003"/>
            <a:ext cx="4458696" cy="5414131"/>
          </a:xfrm>
          <a:prstGeom prst="rect">
            <a:avLst/>
          </a:prstGeom>
        </p:spPr>
      </p:pic>
      <p:sp>
        <p:nvSpPr>
          <p:cNvPr id="5" name="Rectangle 4"/>
          <p:cNvSpPr/>
          <p:nvPr/>
        </p:nvSpPr>
        <p:spPr>
          <a:xfrm>
            <a:off x="5043332" y="1686183"/>
            <a:ext cx="6739344" cy="584775"/>
          </a:xfrm>
          <a:prstGeom prst="rect">
            <a:avLst/>
          </a:prstGeom>
          <a:noFill/>
        </p:spPr>
        <p:txBody>
          <a:bodyPr wrap="non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How many times L1 will execute?</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Rectangle 5"/>
          <p:cNvSpPr/>
          <p:nvPr/>
        </p:nvSpPr>
        <p:spPr>
          <a:xfrm>
            <a:off x="5043332" y="3233188"/>
            <a:ext cx="6739344" cy="584775"/>
          </a:xfrm>
          <a:prstGeom prst="rect">
            <a:avLst/>
          </a:prstGeom>
          <a:noFill/>
        </p:spPr>
        <p:txBody>
          <a:bodyPr wrap="non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How many times L2 will execute?</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74575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30172"/>
          </a:xfrm>
        </p:spPr>
        <p:txBody>
          <a:bodyPr/>
          <a:lstStyle/>
          <a:p>
            <a:pPr algn="ctr"/>
            <a:r>
              <a:rPr lang="en-US" b="1" dirty="0"/>
              <a:t>EXERCISE</a:t>
            </a:r>
          </a:p>
        </p:txBody>
      </p:sp>
      <p:sp>
        <p:nvSpPr>
          <p:cNvPr id="3" name="Content Placeholder 2"/>
          <p:cNvSpPr>
            <a:spLocks noGrp="1"/>
          </p:cNvSpPr>
          <p:nvPr>
            <p:ph idx="1"/>
          </p:nvPr>
        </p:nvSpPr>
        <p:spPr>
          <a:xfrm>
            <a:off x="327546" y="1187356"/>
            <a:ext cx="10549719" cy="5320351"/>
          </a:xfrm>
        </p:spPr>
        <p:txBody>
          <a:bodyPr>
            <a:normAutofit/>
          </a:bodyPr>
          <a:lstStyle/>
          <a:p>
            <a:r>
              <a:rPr lang="en-US" sz="2400" b="1" dirty="0"/>
              <a:t>Write a code to add 16- bit integers  Stored in an Pre-defined Array.</a:t>
            </a:r>
          </a:p>
          <a:p>
            <a:endParaRPr lang="en-US" sz="2400" b="1" dirty="0"/>
          </a:p>
          <a:p>
            <a:r>
              <a:rPr lang="en-US" sz="2400" b="1" dirty="0"/>
              <a:t>LOOP  Instructions must be Used.</a:t>
            </a:r>
          </a:p>
          <a:p>
            <a:endParaRPr lang="en-US" sz="2400" b="1" dirty="0"/>
          </a:p>
          <a:p>
            <a:r>
              <a:rPr lang="en-US" sz="2400" b="1" dirty="0"/>
              <a:t>Also use OFFSET, LENGTHOF and TYPE Operators.</a:t>
            </a:r>
          </a:p>
          <a:p>
            <a:endParaRPr lang="en-US" sz="2400" b="1" dirty="0"/>
          </a:p>
          <a:p>
            <a:r>
              <a:rPr lang="en-US" sz="2400" b="1" dirty="0"/>
              <a:t>Array must contain 4- unsigned intergers. </a:t>
            </a:r>
          </a:p>
        </p:txBody>
      </p:sp>
    </p:spTree>
    <p:extLst>
      <p:ext uri="{BB962C8B-B14F-4D97-AF65-F5344CB8AC3E}">
        <p14:creationId xmlns:p14="http://schemas.microsoft.com/office/powerpoint/2010/main" val="293238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9228"/>
          </a:xfrm>
        </p:spPr>
        <p:txBody>
          <a:bodyPr/>
          <a:lstStyle/>
          <a:p>
            <a:pPr algn="ctr"/>
            <a:r>
              <a:rPr lang="en-US" b="1" dirty="0"/>
              <a:t>SOLUTION</a:t>
            </a:r>
          </a:p>
        </p:txBody>
      </p:sp>
      <p:pic>
        <p:nvPicPr>
          <p:cNvPr id="4" name="Picture 3"/>
          <p:cNvPicPr>
            <a:picLocks noChangeAspect="1"/>
          </p:cNvPicPr>
          <p:nvPr/>
        </p:nvPicPr>
        <p:blipFill>
          <a:blip r:embed="rId2"/>
          <a:stretch>
            <a:fillRect/>
          </a:stretch>
        </p:blipFill>
        <p:spPr>
          <a:xfrm>
            <a:off x="317287" y="1241946"/>
            <a:ext cx="10995634" cy="5445457"/>
          </a:xfrm>
          <a:prstGeom prst="rect">
            <a:avLst/>
          </a:prstGeom>
        </p:spPr>
      </p:pic>
    </p:spTree>
    <p:extLst>
      <p:ext uri="{BB962C8B-B14F-4D97-AF65-F5344CB8AC3E}">
        <p14:creationId xmlns:p14="http://schemas.microsoft.com/office/powerpoint/2010/main" val="323247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7467"/>
          </a:xfrm>
        </p:spPr>
        <p:txBody>
          <a:bodyPr/>
          <a:lstStyle/>
          <a:p>
            <a:pPr algn="ctr"/>
            <a:r>
              <a:rPr lang="en-US" b="1" dirty="0"/>
              <a:t>EXERCISE (Copying a String)</a:t>
            </a:r>
          </a:p>
        </p:txBody>
      </p:sp>
      <p:pic>
        <p:nvPicPr>
          <p:cNvPr id="4" name="Picture 3"/>
          <p:cNvPicPr>
            <a:picLocks noChangeAspect="1"/>
          </p:cNvPicPr>
          <p:nvPr/>
        </p:nvPicPr>
        <p:blipFill>
          <a:blip r:embed="rId2"/>
          <a:stretch>
            <a:fillRect/>
          </a:stretch>
        </p:blipFill>
        <p:spPr>
          <a:xfrm>
            <a:off x="646111" y="1310185"/>
            <a:ext cx="10303827" cy="5435505"/>
          </a:xfrm>
          <a:prstGeom prst="rect">
            <a:avLst/>
          </a:prstGeom>
        </p:spPr>
      </p:pic>
    </p:spTree>
    <p:extLst>
      <p:ext uri="{BB962C8B-B14F-4D97-AF65-F5344CB8AC3E}">
        <p14:creationId xmlns:p14="http://schemas.microsoft.com/office/powerpoint/2010/main" val="257610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52751"/>
          </a:xfrm>
        </p:spPr>
        <p:txBody>
          <a:bodyPr/>
          <a:lstStyle/>
          <a:p>
            <a:pPr algn="ctr"/>
            <a:r>
              <a:rPr lang="en-US" b="1" dirty="0"/>
              <a:t>JMP AND LOOP INSTRUCTIONS</a:t>
            </a:r>
          </a:p>
        </p:txBody>
      </p:sp>
      <p:sp>
        <p:nvSpPr>
          <p:cNvPr id="3" name="Content Placeholder 2"/>
          <p:cNvSpPr>
            <a:spLocks noGrp="1"/>
          </p:cNvSpPr>
          <p:nvPr>
            <p:ph idx="1"/>
          </p:nvPr>
        </p:nvSpPr>
        <p:spPr>
          <a:xfrm>
            <a:off x="646111" y="1282891"/>
            <a:ext cx="10545052" cy="5142930"/>
          </a:xfrm>
        </p:spPr>
        <p:txBody>
          <a:bodyPr/>
          <a:lstStyle/>
          <a:p>
            <a:pPr algn="just"/>
            <a:r>
              <a:rPr lang="en-US" b="1" dirty="0"/>
              <a:t>By default, the CPU loads and executes programs sequentially.However, control may be transferred to a new location in the program.</a:t>
            </a:r>
          </a:p>
          <a:p>
            <a:pPr algn="just"/>
            <a:endParaRPr lang="en-US" b="1" dirty="0"/>
          </a:p>
          <a:p>
            <a:pPr algn="just"/>
            <a:r>
              <a:rPr lang="en-US" b="1" dirty="0"/>
              <a:t>A transfer of control, or branch, is a way of altering the order in which statements are executed, there are two basic types:</a:t>
            </a:r>
          </a:p>
          <a:p>
            <a:pPr algn="just"/>
            <a:endParaRPr lang="en-US" b="1" dirty="0"/>
          </a:p>
          <a:p>
            <a:pPr algn="just"/>
            <a:r>
              <a:rPr lang="en-US" b="1" dirty="0"/>
              <a:t>1. Unconditional Transfer: </a:t>
            </a:r>
            <a:r>
              <a:rPr lang="en-US" dirty="0"/>
              <a:t>No condition is involved, control is transferred to a new location in all cases.</a:t>
            </a:r>
          </a:p>
          <a:p>
            <a:pPr algn="just"/>
            <a:endParaRPr lang="en-US" dirty="0"/>
          </a:p>
          <a:p>
            <a:pPr algn="just"/>
            <a:r>
              <a:rPr lang="en-US" b="1" dirty="0"/>
              <a:t>2. Conditional Transfer: </a:t>
            </a:r>
            <a:r>
              <a:rPr lang="en-US" dirty="0"/>
              <a:t>The program branches if a certain condition is true (based on status of flags).</a:t>
            </a:r>
          </a:p>
        </p:txBody>
      </p:sp>
    </p:spTree>
    <p:extLst>
      <p:ext uri="{BB962C8B-B14F-4D97-AF65-F5344CB8AC3E}">
        <p14:creationId xmlns:p14="http://schemas.microsoft.com/office/powerpoint/2010/main" val="146902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8285"/>
          </a:xfrm>
        </p:spPr>
        <p:txBody>
          <a:bodyPr/>
          <a:lstStyle/>
          <a:p>
            <a:pPr algn="ctr"/>
            <a:r>
              <a:rPr lang="en-US" b="1" dirty="0"/>
              <a:t>EXERCISE</a:t>
            </a:r>
          </a:p>
        </p:txBody>
      </p:sp>
      <p:sp>
        <p:nvSpPr>
          <p:cNvPr id="3" name="Content Placeholder 2"/>
          <p:cNvSpPr>
            <a:spLocks noGrp="1"/>
          </p:cNvSpPr>
          <p:nvPr>
            <p:ph idx="1"/>
          </p:nvPr>
        </p:nvSpPr>
        <p:spPr>
          <a:xfrm>
            <a:off x="646111" y="1201003"/>
            <a:ext cx="10149267" cy="5047397"/>
          </a:xfrm>
        </p:spPr>
        <p:txBody>
          <a:bodyPr>
            <a:normAutofit/>
          </a:bodyPr>
          <a:lstStyle/>
          <a:p>
            <a:pPr algn="just"/>
            <a:r>
              <a:rPr lang="en-US" sz="3600" b="1" dirty="0"/>
              <a:t>Write a loop that iterates through a doubleword array and calculates the sum of its elements using a scale factor with indexed addressing.</a:t>
            </a:r>
          </a:p>
        </p:txBody>
      </p:sp>
    </p:spTree>
    <p:extLst>
      <p:ext uri="{BB962C8B-B14F-4D97-AF65-F5344CB8AC3E}">
        <p14:creationId xmlns:p14="http://schemas.microsoft.com/office/powerpoint/2010/main" val="1468089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6524"/>
          </a:xfrm>
        </p:spPr>
        <p:txBody>
          <a:bodyPr/>
          <a:lstStyle/>
          <a:p>
            <a:pPr algn="ctr"/>
            <a:r>
              <a:rPr lang="en-US" b="1" dirty="0"/>
              <a:t>EXERCISE</a:t>
            </a:r>
          </a:p>
        </p:txBody>
      </p:sp>
      <p:sp>
        <p:nvSpPr>
          <p:cNvPr id="3" name="Content Placeholder 2"/>
          <p:cNvSpPr>
            <a:spLocks noGrp="1"/>
          </p:cNvSpPr>
          <p:nvPr>
            <p:ph idx="1"/>
          </p:nvPr>
        </p:nvSpPr>
        <p:spPr>
          <a:xfrm>
            <a:off x="532264" y="1160060"/>
            <a:ext cx="10345002" cy="5088340"/>
          </a:xfrm>
        </p:spPr>
        <p:txBody>
          <a:bodyPr>
            <a:normAutofit/>
          </a:bodyPr>
          <a:lstStyle/>
          <a:p>
            <a:pPr algn="just"/>
            <a:r>
              <a:rPr lang="en-US" sz="2400" b="1" dirty="0"/>
              <a:t>Write a program with a loop and indirect addressing that copies a string from source to target, reversing the character order in the process. Use the following variables:</a:t>
            </a:r>
          </a:p>
          <a:p>
            <a:pPr algn="just"/>
            <a:endParaRPr lang="en-US" sz="2400" b="1" dirty="0"/>
          </a:p>
          <a:p>
            <a:pPr algn="just"/>
            <a:endParaRPr lang="en-US" sz="2400" b="1" dirty="0"/>
          </a:p>
        </p:txBody>
      </p:sp>
      <p:pic>
        <p:nvPicPr>
          <p:cNvPr id="4" name="Picture 3"/>
          <p:cNvPicPr>
            <a:picLocks noChangeAspect="1"/>
          </p:cNvPicPr>
          <p:nvPr/>
        </p:nvPicPr>
        <p:blipFill>
          <a:blip r:embed="rId2"/>
          <a:stretch>
            <a:fillRect/>
          </a:stretch>
        </p:blipFill>
        <p:spPr>
          <a:xfrm>
            <a:off x="1042196" y="2975212"/>
            <a:ext cx="9297880" cy="924920"/>
          </a:xfrm>
          <a:prstGeom prst="rect">
            <a:avLst/>
          </a:prstGeom>
        </p:spPr>
      </p:pic>
    </p:spTree>
    <p:extLst>
      <p:ext uri="{BB962C8B-B14F-4D97-AF65-F5344CB8AC3E}">
        <p14:creationId xmlns:p14="http://schemas.microsoft.com/office/powerpoint/2010/main" val="45037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ow to Make Any Question Essential with Three Easy Steps – Wabisabi Learning">
            <a:extLst>
              <a:ext uri="{FF2B5EF4-FFF2-40B4-BE49-F238E27FC236}">
                <a16:creationId xmlns:a16="http://schemas.microsoft.com/office/drawing/2014/main" id="{161E9A55-2B15-4846-A60B-5B4EB5502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774653"/>
      </p:ext>
    </p:extLst>
  </p:cSld>
  <p:clrMapOvr>
    <a:masterClrMapping/>
  </p:clrMapOvr>
  <mc:AlternateContent xmlns:mc="http://schemas.openxmlformats.org/markup-compatibility/2006" xmlns:p14="http://schemas.microsoft.com/office/powerpoint/2010/main">
    <mc:Choice Requires="p14">
      <p:transition spd="slow" p14:dur="2000" advTm="10604"/>
    </mc:Choice>
    <mc:Fallback xmlns="">
      <p:transition spd="slow" advTm="1060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5581"/>
          </a:xfrm>
        </p:spPr>
        <p:txBody>
          <a:bodyPr/>
          <a:lstStyle/>
          <a:p>
            <a:pPr algn="ctr"/>
            <a:r>
              <a:rPr lang="en-US" b="1" dirty="0"/>
              <a:t>JMP Instruction</a:t>
            </a:r>
            <a:endParaRPr lang="en-US" dirty="0"/>
          </a:p>
        </p:txBody>
      </p:sp>
      <p:sp>
        <p:nvSpPr>
          <p:cNvPr id="3" name="Content Placeholder 2"/>
          <p:cNvSpPr>
            <a:spLocks noGrp="1"/>
          </p:cNvSpPr>
          <p:nvPr>
            <p:ph idx="1"/>
          </p:nvPr>
        </p:nvSpPr>
        <p:spPr>
          <a:xfrm>
            <a:off x="491319" y="1228299"/>
            <a:ext cx="10454185" cy="5336274"/>
          </a:xfrm>
        </p:spPr>
        <p:txBody>
          <a:bodyPr/>
          <a:lstStyle/>
          <a:p>
            <a:pPr algn="just"/>
            <a:r>
              <a:rPr lang="en-US" b="1" dirty="0"/>
              <a:t>The JMP instruction causes an unconditional transfer to a destination, identified by a code label.</a:t>
            </a:r>
          </a:p>
          <a:p>
            <a:pPr algn="just"/>
            <a:endParaRPr lang="en-US" b="1" dirty="0"/>
          </a:p>
          <a:p>
            <a:pPr algn="just"/>
            <a:endParaRPr lang="en-US" b="1" dirty="0"/>
          </a:p>
          <a:p>
            <a:pPr algn="just"/>
            <a:endParaRPr lang="en-US" b="1" dirty="0"/>
          </a:p>
          <a:p>
            <a:pPr algn="just"/>
            <a:r>
              <a:rPr lang="en-US" b="1" dirty="0"/>
              <a:t>Offset of destination is moved into the instruction pointer, causing execution to continue at the new location.</a:t>
            </a:r>
          </a:p>
          <a:p>
            <a:pPr algn="just"/>
            <a:endParaRPr lang="en-US" b="1" dirty="0"/>
          </a:p>
          <a:p>
            <a:pPr algn="just"/>
            <a:r>
              <a:rPr lang="en-US" b="1" dirty="0"/>
              <a:t>L o g i c :  E I P  </a:t>
            </a:r>
            <a:r>
              <a:rPr lang="en-US" b="1" dirty="0">
                <a:sym typeface="Wingdings" panose="05000000000000000000" pitchFamily="2" charset="2"/>
              </a:rPr>
              <a:t> </a:t>
            </a:r>
            <a:r>
              <a:rPr lang="en-US" b="1" dirty="0"/>
              <a:t> Label.</a:t>
            </a:r>
          </a:p>
          <a:p>
            <a:pPr algn="just"/>
            <a:endParaRPr lang="en-US" b="1" dirty="0"/>
          </a:p>
          <a:p>
            <a:pPr algn="just"/>
            <a:endParaRPr lang="en-US" b="1" dirty="0"/>
          </a:p>
          <a:p>
            <a:pPr algn="just"/>
            <a:endParaRPr lang="en-US" b="1" dirty="0"/>
          </a:p>
          <a:p>
            <a:pPr algn="just"/>
            <a:endParaRPr lang="en-US" b="1" dirty="0"/>
          </a:p>
          <a:p>
            <a:endParaRPr lang="en-US" dirty="0"/>
          </a:p>
        </p:txBody>
      </p:sp>
      <p:pic>
        <p:nvPicPr>
          <p:cNvPr id="4" name="Picture 3"/>
          <p:cNvPicPr>
            <a:picLocks noChangeAspect="1"/>
          </p:cNvPicPr>
          <p:nvPr/>
        </p:nvPicPr>
        <p:blipFill>
          <a:blip r:embed="rId2"/>
          <a:stretch>
            <a:fillRect/>
          </a:stretch>
        </p:blipFill>
        <p:spPr>
          <a:xfrm>
            <a:off x="3665015" y="2167654"/>
            <a:ext cx="3915890" cy="725672"/>
          </a:xfrm>
          <a:prstGeom prst="rect">
            <a:avLst/>
          </a:prstGeom>
        </p:spPr>
      </p:pic>
      <p:pic>
        <p:nvPicPr>
          <p:cNvPr id="5" name="Picture 4"/>
          <p:cNvPicPr>
            <a:picLocks noChangeAspect="1"/>
          </p:cNvPicPr>
          <p:nvPr/>
        </p:nvPicPr>
        <p:blipFill>
          <a:blip r:embed="rId3"/>
          <a:stretch>
            <a:fillRect/>
          </a:stretch>
        </p:blipFill>
        <p:spPr>
          <a:xfrm>
            <a:off x="5051875" y="4642940"/>
            <a:ext cx="4479299" cy="1921633"/>
          </a:xfrm>
          <a:prstGeom prst="rect">
            <a:avLst/>
          </a:prstGeom>
        </p:spPr>
      </p:pic>
    </p:spTree>
    <p:extLst>
      <p:ext uri="{BB962C8B-B14F-4D97-AF65-F5344CB8AC3E}">
        <p14:creationId xmlns:p14="http://schemas.microsoft.com/office/powerpoint/2010/main" val="7083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6524"/>
          </a:xfrm>
        </p:spPr>
        <p:txBody>
          <a:bodyPr/>
          <a:lstStyle/>
          <a:p>
            <a:pPr algn="ctr"/>
            <a:r>
              <a:rPr lang="en-US" b="1" dirty="0"/>
              <a:t>LOOP Instruction</a:t>
            </a:r>
            <a:endParaRPr lang="en-US" dirty="0"/>
          </a:p>
        </p:txBody>
      </p:sp>
      <p:sp>
        <p:nvSpPr>
          <p:cNvPr id="3" name="Content Placeholder 2"/>
          <p:cNvSpPr>
            <a:spLocks noGrp="1"/>
          </p:cNvSpPr>
          <p:nvPr>
            <p:ph idx="1"/>
          </p:nvPr>
        </p:nvSpPr>
        <p:spPr>
          <a:xfrm>
            <a:off x="518615" y="1269242"/>
            <a:ext cx="10768083" cy="5254388"/>
          </a:xfrm>
        </p:spPr>
        <p:txBody>
          <a:bodyPr>
            <a:normAutofit/>
          </a:bodyPr>
          <a:lstStyle/>
          <a:p>
            <a:pPr algn="just"/>
            <a:r>
              <a:rPr lang="en-US" b="1" dirty="0"/>
              <a:t>The LOOP instruction, formally known as Loop According to ECX Counter, repeats a block of statements a specific number of times.</a:t>
            </a:r>
          </a:p>
          <a:p>
            <a:pPr algn="just"/>
            <a:endParaRPr lang="en-US" b="1" dirty="0"/>
          </a:p>
          <a:p>
            <a:pPr algn="just"/>
            <a:r>
              <a:rPr lang="en-US" b="1" dirty="0"/>
              <a:t> ECX is automatically used as a counter and is decremented each time the loop repeats.</a:t>
            </a:r>
          </a:p>
          <a:p>
            <a:pPr algn="just"/>
            <a:endParaRPr lang="en-US" b="1" dirty="0"/>
          </a:p>
          <a:p>
            <a:pPr algn="just"/>
            <a:endParaRPr lang="en-US" b="1" dirty="0"/>
          </a:p>
          <a:p>
            <a:pPr algn="just"/>
            <a:endParaRPr lang="en-US" b="1" dirty="0"/>
          </a:p>
          <a:p>
            <a:r>
              <a:rPr lang="en-US" b="1" dirty="0"/>
              <a:t>L o g i c :</a:t>
            </a:r>
          </a:p>
          <a:p>
            <a:r>
              <a:rPr lang="en-US" b="1" dirty="0"/>
              <a:t>•ECX </a:t>
            </a:r>
            <a:r>
              <a:rPr lang="en-US" b="1" dirty="0">
                <a:sym typeface="Wingdings" panose="05000000000000000000" pitchFamily="2" charset="2"/>
              </a:rPr>
              <a:t></a:t>
            </a:r>
            <a:r>
              <a:rPr lang="en-US" b="1" dirty="0"/>
              <a:t>ECX –1</a:t>
            </a:r>
          </a:p>
          <a:p>
            <a:r>
              <a:rPr lang="en-US" b="1" dirty="0"/>
              <a:t>•i f  ECX != 0 , jump to </a:t>
            </a:r>
            <a:r>
              <a:rPr lang="en-US" b="1" i="1" dirty="0"/>
              <a:t>target</a:t>
            </a:r>
          </a:p>
          <a:p>
            <a:pPr algn="just"/>
            <a:endParaRPr lang="en-US" b="1" dirty="0"/>
          </a:p>
          <a:p>
            <a:pPr algn="just"/>
            <a:endParaRPr lang="en-US" b="1" dirty="0"/>
          </a:p>
        </p:txBody>
      </p:sp>
      <p:pic>
        <p:nvPicPr>
          <p:cNvPr id="4" name="Picture 3"/>
          <p:cNvPicPr>
            <a:picLocks noChangeAspect="1"/>
          </p:cNvPicPr>
          <p:nvPr/>
        </p:nvPicPr>
        <p:blipFill>
          <a:blip r:embed="rId2"/>
          <a:stretch>
            <a:fillRect/>
          </a:stretch>
        </p:blipFill>
        <p:spPr>
          <a:xfrm>
            <a:off x="3770737" y="3178151"/>
            <a:ext cx="4205029" cy="929825"/>
          </a:xfrm>
          <a:prstGeom prst="rect">
            <a:avLst/>
          </a:prstGeom>
        </p:spPr>
      </p:pic>
    </p:spTree>
    <p:extLst>
      <p:ext uri="{BB962C8B-B14F-4D97-AF65-F5344CB8AC3E}">
        <p14:creationId xmlns:p14="http://schemas.microsoft.com/office/powerpoint/2010/main" val="3941309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19" y="1132764"/>
            <a:ext cx="10549719" cy="5172502"/>
          </a:xfrm>
        </p:spPr>
        <p:txBody>
          <a:bodyPr>
            <a:normAutofit/>
          </a:bodyPr>
          <a:lstStyle/>
          <a:p>
            <a:pPr algn="just"/>
            <a:r>
              <a:rPr lang="en-US" b="1" dirty="0"/>
              <a:t>The execution of the LOOP instruction involves two steps:</a:t>
            </a:r>
          </a:p>
          <a:p>
            <a:pPr algn="just"/>
            <a:endParaRPr lang="en-US" b="1" dirty="0"/>
          </a:p>
          <a:p>
            <a:pPr algn="just"/>
            <a:r>
              <a:rPr lang="en-US" b="1" dirty="0"/>
              <a:t>1. First, it subtracts 1 from ECX.</a:t>
            </a:r>
          </a:p>
          <a:p>
            <a:pPr algn="just"/>
            <a:endParaRPr lang="en-US" dirty="0"/>
          </a:p>
          <a:p>
            <a:pPr algn="just"/>
            <a:r>
              <a:rPr lang="en-US" b="1" dirty="0"/>
              <a:t>2. Next, it compares ECX to zero. If ECX is not equal to zero, a jump is taken to the label identified by </a:t>
            </a:r>
            <a:r>
              <a:rPr lang="en-US" b="1" i="1" dirty="0"/>
              <a:t>destination. Otherwise, no jump </a:t>
            </a:r>
            <a:r>
              <a:rPr lang="en-US" b="1" dirty="0"/>
              <a:t>takes place, and control passes to the instruction following the loop.</a:t>
            </a:r>
          </a:p>
        </p:txBody>
      </p:sp>
      <p:sp>
        <p:nvSpPr>
          <p:cNvPr id="4" name="Title 1"/>
          <p:cNvSpPr>
            <a:spLocks noGrp="1"/>
          </p:cNvSpPr>
          <p:nvPr>
            <p:ph type="title"/>
          </p:nvPr>
        </p:nvSpPr>
        <p:spPr>
          <a:xfrm>
            <a:off x="646111" y="452718"/>
            <a:ext cx="9404723" cy="680046"/>
          </a:xfrm>
        </p:spPr>
        <p:txBody>
          <a:bodyPr/>
          <a:lstStyle/>
          <a:p>
            <a:pPr algn="ctr"/>
            <a:r>
              <a:rPr lang="en-US" b="1" dirty="0"/>
              <a:t>LOOP Instruction</a:t>
            </a:r>
            <a:endParaRPr lang="en-US" dirty="0"/>
          </a:p>
        </p:txBody>
      </p:sp>
      <p:pic>
        <p:nvPicPr>
          <p:cNvPr id="5" name="Picture 4"/>
          <p:cNvPicPr>
            <a:picLocks noChangeAspect="1"/>
          </p:cNvPicPr>
          <p:nvPr/>
        </p:nvPicPr>
        <p:blipFill>
          <a:blip r:embed="rId2"/>
          <a:stretch>
            <a:fillRect/>
          </a:stretch>
        </p:blipFill>
        <p:spPr>
          <a:xfrm>
            <a:off x="3862884" y="3912099"/>
            <a:ext cx="3820806" cy="2807361"/>
          </a:xfrm>
          <a:prstGeom prst="rect">
            <a:avLst/>
          </a:prstGeom>
        </p:spPr>
      </p:pic>
    </p:spTree>
    <p:extLst>
      <p:ext uri="{BB962C8B-B14F-4D97-AF65-F5344CB8AC3E}">
        <p14:creationId xmlns:p14="http://schemas.microsoft.com/office/powerpoint/2010/main" val="41778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19" y="1160059"/>
            <a:ext cx="10290411" cy="5308979"/>
          </a:xfrm>
        </p:spPr>
        <p:txBody>
          <a:bodyPr/>
          <a:lstStyle/>
          <a:p>
            <a:pPr algn="just"/>
            <a:r>
              <a:rPr lang="en-US" b="1" dirty="0"/>
              <a:t>•The assembler calculates the distance in bytes between the current location and the offset of  the target label. It is called the relative offset.</a:t>
            </a:r>
          </a:p>
          <a:p>
            <a:pPr algn="just"/>
            <a:endParaRPr lang="en-US" b="1" dirty="0"/>
          </a:p>
          <a:p>
            <a:pPr algn="just"/>
            <a:r>
              <a:rPr lang="en-US" b="1" dirty="0"/>
              <a:t>The relative offset is added to EIP .</a:t>
            </a:r>
          </a:p>
          <a:p>
            <a:endParaRPr lang="en-US" dirty="0"/>
          </a:p>
        </p:txBody>
      </p:sp>
      <p:sp>
        <p:nvSpPr>
          <p:cNvPr id="4" name="Title 1"/>
          <p:cNvSpPr>
            <a:spLocks noGrp="1"/>
          </p:cNvSpPr>
          <p:nvPr>
            <p:ph type="title"/>
          </p:nvPr>
        </p:nvSpPr>
        <p:spPr>
          <a:xfrm>
            <a:off x="646111" y="452718"/>
            <a:ext cx="9404723" cy="707342"/>
          </a:xfrm>
        </p:spPr>
        <p:txBody>
          <a:bodyPr/>
          <a:lstStyle/>
          <a:p>
            <a:pPr algn="ctr"/>
            <a:r>
              <a:rPr lang="en-US" b="1" dirty="0"/>
              <a:t>LOOP Instruction</a:t>
            </a:r>
            <a:endParaRPr lang="en-US" dirty="0"/>
          </a:p>
        </p:txBody>
      </p:sp>
      <p:pic>
        <p:nvPicPr>
          <p:cNvPr id="5" name="Picture 4"/>
          <p:cNvPicPr>
            <a:picLocks noChangeAspect="1"/>
          </p:cNvPicPr>
          <p:nvPr/>
        </p:nvPicPr>
        <p:blipFill>
          <a:blip r:embed="rId2"/>
          <a:stretch>
            <a:fillRect/>
          </a:stretch>
        </p:blipFill>
        <p:spPr>
          <a:xfrm>
            <a:off x="1378425" y="3230764"/>
            <a:ext cx="9127246" cy="3012661"/>
          </a:xfrm>
          <a:prstGeom prst="rect">
            <a:avLst/>
          </a:prstGeom>
        </p:spPr>
      </p:pic>
    </p:spTree>
    <p:extLst>
      <p:ext uri="{BB962C8B-B14F-4D97-AF65-F5344CB8AC3E}">
        <p14:creationId xmlns:p14="http://schemas.microsoft.com/office/powerpoint/2010/main" val="358535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34637"/>
          </a:xfrm>
        </p:spPr>
        <p:txBody>
          <a:bodyPr/>
          <a:lstStyle/>
          <a:p>
            <a:pPr algn="ctr"/>
            <a:r>
              <a:rPr lang="en-US" b="1" dirty="0"/>
              <a:t>EXERCISE</a:t>
            </a:r>
          </a:p>
        </p:txBody>
      </p:sp>
      <p:pic>
        <p:nvPicPr>
          <p:cNvPr id="4" name="Content Placeholder 3"/>
          <p:cNvPicPr>
            <a:picLocks noGrp="1" noChangeAspect="1"/>
          </p:cNvPicPr>
          <p:nvPr>
            <p:ph idx="1"/>
          </p:nvPr>
        </p:nvPicPr>
        <p:blipFill>
          <a:blip r:embed="rId2"/>
          <a:stretch>
            <a:fillRect/>
          </a:stretch>
        </p:blipFill>
        <p:spPr>
          <a:xfrm>
            <a:off x="835878" y="1187355"/>
            <a:ext cx="3545053" cy="2616317"/>
          </a:xfrm>
          <a:prstGeom prst="rect">
            <a:avLst/>
          </a:prstGeom>
        </p:spPr>
      </p:pic>
      <p:sp>
        <p:nvSpPr>
          <p:cNvPr id="5" name="Rectangle 4"/>
          <p:cNvSpPr/>
          <p:nvPr/>
        </p:nvSpPr>
        <p:spPr>
          <a:xfrm>
            <a:off x="5348472" y="1572183"/>
            <a:ext cx="6114174" cy="523220"/>
          </a:xfrm>
          <a:prstGeom prst="rect">
            <a:avLst/>
          </a:prstGeom>
          <a:noFill/>
        </p:spPr>
        <p:txBody>
          <a:bodyPr wrap="none" lIns="91440" tIns="45720" rIns="91440" bIns="45720">
            <a:spAutoFit/>
          </a:bodyPr>
          <a:lstStyle/>
          <a:p>
            <a:r>
              <a:rPr lang="en-US" sz="2800" b="1" dirty="0"/>
              <a:t>What will be the final value of AX?</a:t>
            </a:r>
          </a:p>
        </p:txBody>
      </p:sp>
      <p:pic>
        <p:nvPicPr>
          <p:cNvPr id="6" name="Picture 5"/>
          <p:cNvPicPr>
            <a:picLocks noChangeAspect="1"/>
          </p:cNvPicPr>
          <p:nvPr/>
        </p:nvPicPr>
        <p:blipFill>
          <a:blip r:embed="rId3"/>
          <a:stretch>
            <a:fillRect/>
          </a:stretch>
        </p:blipFill>
        <p:spPr>
          <a:xfrm>
            <a:off x="835877" y="4224813"/>
            <a:ext cx="3545053" cy="2359025"/>
          </a:xfrm>
          <a:prstGeom prst="rect">
            <a:avLst/>
          </a:prstGeom>
        </p:spPr>
      </p:pic>
      <p:sp>
        <p:nvSpPr>
          <p:cNvPr id="7" name="Rectangle 6"/>
          <p:cNvSpPr/>
          <p:nvPr/>
        </p:nvSpPr>
        <p:spPr>
          <a:xfrm>
            <a:off x="5063319" y="4375077"/>
            <a:ext cx="8106770" cy="523220"/>
          </a:xfrm>
          <a:prstGeom prst="rect">
            <a:avLst/>
          </a:prstGeom>
        </p:spPr>
        <p:txBody>
          <a:bodyPr wrap="square">
            <a:spAutoFit/>
          </a:bodyPr>
          <a:lstStyle/>
          <a:p>
            <a:r>
              <a:rPr lang="en-US" sz="2800" b="1" dirty="0"/>
              <a:t>How many times will the loop execute?</a:t>
            </a:r>
            <a:endParaRPr lang="en-US" sz="2400" b="1" dirty="0"/>
          </a:p>
        </p:txBody>
      </p:sp>
    </p:spTree>
    <p:extLst>
      <p:ext uri="{BB962C8B-B14F-4D97-AF65-F5344CB8AC3E}">
        <p14:creationId xmlns:p14="http://schemas.microsoft.com/office/powerpoint/2010/main" val="76003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84763"/>
          </a:xfrm>
        </p:spPr>
        <p:txBody>
          <a:bodyPr/>
          <a:lstStyle/>
          <a:p>
            <a:pPr algn="ctr"/>
            <a:r>
              <a:rPr lang="en-US" b="1" dirty="0"/>
              <a:t>EXAMPLE</a:t>
            </a:r>
          </a:p>
        </p:txBody>
      </p:sp>
      <p:pic>
        <p:nvPicPr>
          <p:cNvPr id="5" name="Content Placeholder 4"/>
          <p:cNvPicPr>
            <a:picLocks noGrp="1" noChangeAspect="1"/>
          </p:cNvPicPr>
          <p:nvPr>
            <p:ph idx="1"/>
          </p:nvPr>
        </p:nvPicPr>
        <p:blipFill>
          <a:blip r:embed="rId2"/>
          <a:stretch>
            <a:fillRect/>
          </a:stretch>
        </p:blipFill>
        <p:spPr>
          <a:xfrm>
            <a:off x="177421" y="1463110"/>
            <a:ext cx="7088458" cy="4855109"/>
          </a:xfrm>
          <a:prstGeom prst="rect">
            <a:avLst/>
          </a:prstGeom>
        </p:spPr>
      </p:pic>
      <p:sp>
        <p:nvSpPr>
          <p:cNvPr id="6" name="Rectangle 5"/>
          <p:cNvSpPr/>
          <p:nvPr/>
        </p:nvSpPr>
        <p:spPr>
          <a:xfrm>
            <a:off x="7265879" y="1514901"/>
            <a:ext cx="4631396" cy="707886"/>
          </a:xfrm>
          <a:prstGeom prst="rect">
            <a:avLst/>
          </a:prstGeom>
          <a:noFill/>
        </p:spPr>
        <p:txBody>
          <a:bodyPr wrap="non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Final value of AX?</a:t>
            </a:r>
          </a:p>
        </p:txBody>
      </p:sp>
      <p:sp>
        <p:nvSpPr>
          <p:cNvPr id="7" name="Rectangle 6"/>
          <p:cNvSpPr/>
          <p:nvPr/>
        </p:nvSpPr>
        <p:spPr>
          <a:xfrm>
            <a:off x="7464356" y="2703206"/>
            <a:ext cx="4578497" cy="707886"/>
          </a:xfrm>
          <a:prstGeom prst="rect">
            <a:avLst/>
          </a:prstGeom>
          <a:noFill/>
        </p:spPr>
        <p:txBody>
          <a:bodyPr wrap="non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Final value of ESI?</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 name="Rectangle 7"/>
          <p:cNvSpPr/>
          <p:nvPr/>
        </p:nvSpPr>
        <p:spPr>
          <a:xfrm>
            <a:off x="7097336" y="4008893"/>
            <a:ext cx="5094664" cy="523220"/>
          </a:xfrm>
          <a:prstGeom prst="rect">
            <a:avLst/>
          </a:prstGeom>
          <a:noFill/>
        </p:spPr>
        <p:txBody>
          <a:bodyPr wrap="none" lIns="91440" tIns="45720" rIns="91440" bIns="45720">
            <a:spAutoFit/>
          </a:bodyPr>
          <a:lstStyle/>
          <a:p>
            <a:pPr algn="ct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No: of times loop executed?</a:t>
            </a:r>
            <a:endPar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02115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5581"/>
          </a:xfrm>
        </p:spPr>
        <p:txBody>
          <a:bodyPr/>
          <a:lstStyle/>
          <a:p>
            <a:pPr algn="ctr"/>
            <a:r>
              <a:rPr lang="en-US" b="1" dirty="0"/>
              <a:t>EXERCISE</a:t>
            </a:r>
          </a:p>
        </p:txBody>
      </p:sp>
      <p:sp>
        <p:nvSpPr>
          <p:cNvPr id="3" name="Content Placeholder 2"/>
          <p:cNvSpPr>
            <a:spLocks noGrp="1"/>
          </p:cNvSpPr>
          <p:nvPr>
            <p:ph idx="1"/>
          </p:nvPr>
        </p:nvSpPr>
        <p:spPr>
          <a:xfrm>
            <a:off x="354841" y="1105469"/>
            <a:ext cx="10931857" cy="5336274"/>
          </a:xfrm>
        </p:spPr>
        <p:txBody>
          <a:bodyPr/>
          <a:lstStyle/>
          <a:p>
            <a:pPr algn="just"/>
            <a:r>
              <a:rPr lang="en-US" b="1" dirty="0"/>
              <a:t>Write a program to print the numbers from 1 till N(your desire higher range) and move value in eax instead of using print statement. The following is the helping program of numbers to print from 1 to 10.</a:t>
            </a:r>
          </a:p>
          <a:p>
            <a:pPr algn="just"/>
            <a:endParaRPr lang="en-US" b="1" dirty="0"/>
          </a:p>
          <a:p>
            <a:pPr algn="just"/>
            <a:endParaRPr lang="en-US" b="1" dirty="0"/>
          </a:p>
        </p:txBody>
      </p:sp>
      <p:pic>
        <p:nvPicPr>
          <p:cNvPr id="4" name="Picture 3"/>
          <p:cNvPicPr>
            <a:picLocks noChangeAspect="1"/>
          </p:cNvPicPr>
          <p:nvPr/>
        </p:nvPicPr>
        <p:blipFill>
          <a:blip r:embed="rId2"/>
          <a:stretch>
            <a:fillRect/>
          </a:stretch>
        </p:blipFill>
        <p:spPr>
          <a:xfrm>
            <a:off x="3383815" y="2350733"/>
            <a:ext cx="5023205" cy="3845350"/>
          </a:xfrm>
          <a:prstGeom prst="rect">
            <a:avLst/>
          </a:prstGeom>
        </p:spPr>
      </p:pic>
    </p:spTree>
    <p:extLst>
      <p:ext uri="{BB962C8B-B14F-4D97-AF65-F5344CB8AC3E}">
        <p14:creationId xmlns:p14="http://schemas.microsoft.com/office/powerpoint/2010/main" val="370476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1513</TotalTime>
  <Words>799</Words>
  <Application>Microsoft Office PowerPoint</Application>
  <PresentationFormat>Widescreen</PresentationFormat>
  <Paragraphs>99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Wingdings</vt:lpstr>
      <vt:lpstr>Wingdings 3</vt:lpstr>
      <vt:lpstr>Ion</vt:lpstr>
      <vt:lpstr>EE-2003  Computer Organization &amp; Assembly Language</vt:lpstr>
      <vt:lpstr>JMP AND LOOP INSTRUCTIONS</vt:lpstr>
      <vt:lpstr>JMP Instruction</vt:lpstr>
      <vt:lpstr>LOOP Instruction</vt:lpstr>
      <vt:lpstr>LOOP Instruction</vt:lpstr>
      <vt:lpstr>LOOP Instruction</vt:lpstr>
      <vt:lpstr>EXERCISE</vt:lpstr>
      <vt:lpstr>EXAMPLE</vt:lpstr>
      <vt:lpstr>EXERCISE</vt:lpstr>
      <vt:lpstr>EXERCISE</vt:lpstr>
      <vt:lpstr>EXERCISE</vt:lpstr>
      <vt:lpstr>Programming Errors with Loop</vt:lpstr>
      <vt:lpstr>Programming Errors with Loop</vt:lpstr>
      <vt:lpstr>Programming Errors with Loop</vt:lpstr>
      <vt:lpstr>NESTED LOOPS</vt:lpstr>
      <vt:lpstr>EXAMPLE</vt:lpstr>
      <vt:lpstr>EXERCISE</vt:lpstr>
      <vt:lpstr>SOLUTION</vt:lpstr>
      <vt:lpstr>EXERCISE (Copying a String)</vt:lpstr>
      <vt:lpstr>EXERCISE</vt:lpstr>
      <vt:lpstr>EXERCISE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EE-2003  Computer Organization &amp; Assembly Language</dc:title>
  <dc:creator>Aashir Mahboob</dc:creator>
  <cp:lastModifiedBy>Aashir Mahboob</cp:lastModifiedBy>
  <cp:revision>96</cp:revision>
  <dcterms:created xsi:type="dcterms:W3CDTF">2021-08-30T19:27:23Z</dcterms:created>
  <dcterms:modified xsi:type="dcterms:W3CDTF">2021-10-04T06:26:56Z</dcterms:modified>
</cp:coreProperties>
</file>