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Lst>
  <p:sldSz cy="6858000" cx="12192000"/>
  <p:notesSz cx="6858000" cy="9144000"/>
  <p:embeddedFontLst>
    <p:embeddedFont>
      <p:font typeface="Century Gothic"/>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4" roundtripDataSignature="AMtx7midL4Z5OHdDuLcDaCTvFDwKzSb2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CenturyGothic-italic.fntdata"/><Relationship Id="rId61" Type="http://schemas.openxmlformats.org/officeDocument/2006/relationships/font" Target="fonts/CenturyGothic-bold.fntdata"/><Relationship Id="rId20" Type="http://schemas.openxmlformats.org/officeDocument/2006/relationships/slide" Target="slides/slide16.xml"/><Relationship Id="rId64" Type="http://customschemas.google.com/relationships/presentationmetadata" Target="metadata"/><Relationship Id="rId63" Type="http://schemas.openxmlformats.org/officeDocument/2006/relationships/font" Target="fonts/CenturyGothic-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CenturyGothic-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57"/>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7"/>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chemeClr val="accent1"/>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4" name="Google Shape;24;p5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8" name="Shape 78"/>
        <p:cNvGrpSpPr/>
        <p:nvPr/>
      </p:nvGrpSpPr>
      <p:grpSpPr>
        <a:xfrm>
          <a:off x="0" y="0"/>
          <a:ext cx="0" cy="0"/>
          <a:chOff x="0" y="0"/>
          <a:chExt cx="0" cy="0"/>
        </a:xfrm>
      </p:grpSpPr>
      <p:sp>
        <p:nvSpPr>
          <p:cNvPr id="79" name="Google Shape;79;p66"/>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66"/>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81" name="Google Shape;81;p66"/>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2" name="Google Shape;82;p6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5" name="Shape 85"/>
        <p:cNvGrpSpPr/>
        <p:nvPr/>
      </p:nvGrpSpPr>
      <p:grpSpPr>
        <a:xfrm>
          <a:off x="0" y="0"/>
          <a:ext cx="0" cy="0"/>
          <a:chOff x="0" y="0"/>
          <a:chExt cx="0" cy="0"/>
        </a:xfrm>
      </p:grpSpPr>
      <p:sp>
        <p:nvSpPr>
          <p:cNvPr id="86" name="Google Shape;86;p67"/>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67"/>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8" name="Google Shape;88;p6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6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6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sp>
        <p:nvSpPr>
          <p:cNvPr id="92" name="Google Shape;92;p68"/>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68"/>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chemeClr val="accent1"/>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4" name="Google Shape;94;p68"/>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5" name="Google Shape;95;p6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6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6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8" name="Google Shape;98;p68"/>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chemeClr val="accent1"/>
                </a:solidFill>
                <a:latin typeface="Arial"/>
                <a:ea typeface="Arial"/>
                <a:cs typeface="Arial"/>
                <a:sym typeface="Arial"/>
              </a:rPr>
              <a:t>“</a:t>
            </a:r>
            <a:endParaRPr/>
          </a:p>
        </p:txBody>
      </p:sp>
      <p:sp>
        <p:nvSpPr>
          <p:cNvPr id="99" name="Google Shape;99;p68"/>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0" name="Shape 100"/>
        <p:cNvGrpSpPr/>
        <p:nvPr/>
      </p:nvGrpSpPr>
      <p:grpSpPr>
        <a:xfrm>
          <a:off x="0" y="0"/>
          <a:ext cx="0" cy="0"/>
          <a:chOff x="0" y="0"/>
          <a:chExt cx="0" cy="0"/>
        </a:xfrm>
      </p:grpSpPr>
      <p:sp>
        <p:nvSpPr>
          <p:cNvPr id="101" name="Google Shape;101;p69"/>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69"/>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3" name="Google Shape;103;p6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6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6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6" name="Shape 106"/>
        <p:cNvGrpSpPr/>
        <p:nvPr/>
      </p:nvGrpSpPr>
      <p:grpSpPr>
        <a:xfrm>
          <a:off x="0" y="0"/>
          <a:ext cx="0" cy="0"/>
          <a:chOff x="0" y="0"/>
          <a:chExt cx="0" cy="0"/>
        </a:xfrm>
      </p:grpSpPr>
      <p:sp>
        <p:nvSpPr>
          <p:cNvPr id="107" name="Google Shape;107;p7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70"/>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70"/>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0" name="Google Shape;110;p70"/>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1" name="Google Shape;111;p70"/>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2" name="Google Shape;112;p70"/>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3" name="Google Shape;113;p70"/>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4" name="Google Shape;114;p70"/>
          <p:cNvCxnSpPr/>
          <p:nvPr/>
        </p:nvCxnSpPr>
        <p:spPr>
          <a:xfrm>
            <a:off x="3726142"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15" name="Google Shape;115;p70"/>
          <p:cNvCxnSpPr/>
          <p:nvPr/>
        </p:nvCxnSpPr>
        <p:spPr>
          <a:xfrm>
            <a:off x="6962227"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16" name="Google Shape;116;p7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7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7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9" name="Shape 119"/>
        <p:cNvGrpSpPr/>
        <p:nvPr/>
      </p:nvGrpSpPr>
      <p:grpSpPr>
        <a:xfrm>
          <a:off x="0" y="0"/>
          <a:ext cx="0" cy="0"/>
          <a:chOff x="0" y="0"/>
          <a:chExt cx="0" cy="0"/>
        </a:xfrm>
      </p:grpSpPr>
      <p:sp>
        <p:nvSpPr>
          <p:cNvPr id="120" name="Google Shape;120;p7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71"/>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2" name="Google Shape;122;p71"/>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3" name="Google Shape;123;p71"/>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4" name="Google Shape;124;p71"/>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5" name="Google Shape;125;p71"/>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6" name="Google Shape;126;p71"/>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7" name="Google Shape;127;p71"/>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8" name="Google Shape;128;p71"/>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9" name="Google Shape;129;p71"/>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30" name="Google Shape;130;p71"/>
          <p:cNvCxnSpPr/>
          <p:nvPr/>
        </p:nvCxnSpPr>
        <p:spPr>
          <a:xfrm>
            <a:off x="3726142"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31" name="Google Shape;131;p71"/>
          <p:cNvCxnSpPr/>
          <p:nvPr/>
        </p:nvCxnSpPr>
        <p:spPr>
          <a:xfrm>
            <a:off x="6962227"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32" name="Google Shape;132;p7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7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7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7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72"/>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8" name="Google Shape;138;p7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7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7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73"/>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73"/>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4" name="Google Shape;144;p7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7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7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5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8"/>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0" name="Google Shape;30;p5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59"/>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9"/>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6" name="Google Shape;36;p5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0"/>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2" name="Google Shape;42;p60"/>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3" name="Google Shape;43;p6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6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1"/>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9" name="Google Shape;49;p61"/>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0" name="Google Shape;50;p61"/>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1" name="Google Shape;51;p61"/>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2" name="Google Shape;52;p6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6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6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64"/>
          <p:cNvSpPr txBox="1"/>
          <p:nvPr>
            <p:ph type="title"/>
          </p:nvPr>
        </p:nvSpPr>
        <p:spPr>
          <a:xfrm>
            <a:off x="1154954"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4"/>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7" name="Google Shape;67;p64"/>
          <p:cNvSpPr txBox="1"/>
          <p:nvPr>
            <p:ph idx="2" type="body"/>
          </p:nvPr>
        </p:nvSpPr>
        <p:spPr>
          <a:xfrm>
            <a:off x="1154954"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8" name="Google Shape;68;p6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65"/>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5"/>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4" name="Google Shape;74;p65"/>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5" name="Google Shape;75;p6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10.png"/><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2.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56"/>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11" name="Google Shape;11;p56"/>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12" name="Google Shape;12;p56"/>
          <p:cNvSpPr/>
          <p:nvPr/>
        </p:nvSpPr>
        <p:spPr>
          <a:xfrm>
            <a:off x="8609012" y="1676400"/>
            <a:ext cx="2819400" cy="2819400"/>
          </a:xfrm>
          <a:prstGeom prst="ellipse">
            <a:avLst/>
          </a:prstGeom>
          <a:gradFill>
            <a:gsLst>
              <a:gs pos="0">
                <a:srgbClr val="78C4F1">
                  <a:alpha val="6666"/>
                </a:srgbClr>
              </a:gs>
              <a:gs pos="36000">
                <a:srgbClr val="78C4F1">
                  <a:alpha val="5882"/>
                </a:srgbClr>
              </a:gs>
              <a:gs pos="69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 name="Google Shape;13;p56"/>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4" name="Google Shape;14;p56"/>
          <p:cNvPicPr preferRelativeResize="0"/>
          <p:nvPr/>
        </p:nvPicPr>
        <p:blipFill rotWithShape="1">
          <a:blip r:embed="rId5">
            <a:alphaModFix/>
          </a:blip>
          <a:srcRect b="23320" l="0" r="0" t="0"/>
          <a:stretch/>
        </p:blipFill>
        <p:spPr>
          <a:xfrm>
            <a:off x="8609012" y="6096000"/>
            <a:ext cx="993734" cy="762000"/>
          </a:xfrm>
          <a:prstGeom prst="rect">
            <a:avLst/>
          </a:prstGeom>
          <a:noFill/>
          <a:ln>
            <a:noFill/>
          </a:ln>
        </p:spPr>
      </p:pic>
      <p:sp>
        <p:nvSpPr>
          <p:cNvPr id="15" name="Google Shape;15;p5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5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7" name="Google Shape;17;p5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chemeClr val="accent1"/>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chemeClr val="accen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chemeClr val="accen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8" name="Google Shape;18;p5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5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5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17.png"/><Relationship Id="rId5"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2.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8.png"/><Relationship Id="rId4" Type="http://schemas.openxmlformats.org/officeDocument/2006/relationships/image" Target="../media/image31.png"/><Relationship Id="rId5"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0.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3.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4.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1.pn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3.png"/><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55.png"/><Relationship Id="rId4" Type="http://schemas.openxmlformats.org/officeDocument/2006/relationships/image" Target="../media/image5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5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6.png"/><Relationship Id="rId4" Type="http://schemas.openxmlformats.org/officeDocument/2006/relationships/image" Target="../media/image57.png"/><Relationship Id="rId5" Type="http://schemas.openxmlformats.org/officeDocument/2006/relationships/image" Target="../media/image4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5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63.gi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5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50.png"/><Relationship Id="rId4" Type="http://schemas.openxmlformats.org/officeDocument/2006/relationships/image" Target="../media/image60.png"/><Relationship Id="rId5" Type="http://schemas.openxmlformats.org/officeDocument/2006/relationships/image" Target="../media/image5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61.png"/><Relationship Id="rId4" Type="http://schemas.openxmlformats.org/officeDocument/2006/relationships/image" Target="../media/image6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6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1304596" y="298715"/>
            <a:ext cx="8637073" cy="2541431"/>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5400"/>
              <a:buFont typeface="Century Gothic"/>
              <a:buNone/>
            </a:pPr>
            <a:r>
              <a:rPr b="1" lang="en-US" sz="5400"/>
              <a:t>EE-2003 </a:t>
            </a:r>
            <a:br>
              <a:rPr b="1" lang="en-US" sz="5400"/>
            </a:br>
            <a:r>
              <a:rPr b="1" lang="en-US" sz="5400"/>
              <a:t>Computer Organization &amp; Assembly Language</a:t>
            </a:r>
            <a:endParaRPr b="1" sz="5400"/>
          </a:p>
        </p:txBody>
      </p:sp>
      <p:sp>
        <p:nvSpPr>
          <p:cNvPr id="152" name="Google Shape;152;p1"/>
          <p:cNvSpPr/>
          <p:nvPr/>
        </p:nvSpPr>
        <p:spPr>
          <a:xfrm>
            <a:off x="1755807" y="3429000"/>
            <a:ext cx="7734650" cy="29546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lt1"/>
                </a:solidFill>
                <a:latin typeface="Century Gothic"/>
                <a:ea typeface="Century Gothic"/>
                <a:cs typeface="Century Gothic"/>
                <a:sym typeface="Century Gothic"/>
              </a:rPr>
              <a:t>INSTRUCTOR</a:t>
            </a:r>
            <a:endParaRPr/>
          </a:p>
          <a:p>
            <a:pPr indent="0" lvl="0" marL="0" marR="0" rtl="0" algn="l">
              <a:spcBef>
                <a:spcPts val="0"/>
              </a:spcBef>
              <a:spcAft>
                <a:spcPts val="0"/>
              </a:spcAft>
              <a:buNone/>
            </a:pPr>
            <a:r>
              <a:t/>
            </a:r>
            <a:endParaRPr b="1" sz="24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b="1" lang="en-US" sz="2400">
                <a:solidFill>
                  <a:schemeClr val="lt1"/>
                </a:solidFill>
                <a:latin typeface="Century Gothic"/>
                <a:ea typeface="Century Gothic"/>
                <a:cs typeface="Century Gothic"/>
                <a:sym typeface="Century Gothic"/>
              </a:rPr>
              <a:t>Engr. Aashir Mahboob</a:t>
            </a:r>
            <a:endParaRPr/>
          </a:p>
          <a:p>
            <a:pPr indent="0" lvl="0" marL="0" marR="0" rtl="0" algn="l">
              <a:spcBef>
                <a:spcPts val="0"/>
              </a:spcBef>
              <a:spcAft>
                <a:spcPts val="0"/>
              </a:spcAft>
              <a:buNone/>
            </a:pPr>
            <a:r>
              <a:rPr b="1" lang="en-US" sz="2400">
                <a:solidFill>
                  <a:schemeClr val="lt1"/>
                </a:solidFill>
                <a:latin typeface="Century Gothic"/>
                <a:ea typeface="Century Gothic"/>
                <a:cs typeface="Century Gothic"/>
                <a:sym typeface="Century Gothic"/>
              </a:rPr>
              <a:t>Lecturer, Department of Computer Science</a:t>
            </a:r>
            <a:endParaRPr/>
          </a:p>
          <a:p>
            <a:pPr indent="0" lvl="0" marL="0" marR="0" rtl="0" algn="l">
              <a:spcBef>
                <a:spcPts val="0"/>
              </a:spcBef>
              <a:spcAft>
                <a:spcPts val="0"/>
              </a:spcAft>
              <a:buNone/>
            </a:pPr>
            <a:r>
              <a:rPr b="1" lang="en-US" sz="2400">
                <a:solidFill>
                  <a:schemeClr val="lt1"/>
                </a:solidFill>
                <a:latin typeface="Century Gothic"/>
                <a:ea typeface="Century Gothic"/>
                <a:cs typeface="Century Gothic"/>
                <a:sym typeface="Century Gothic"/>
              </a:rPr>
              <a:t>Office: Room No: 16, Opposite HoD (CS) Office</a:t>
            </a:r>
            <a:endParaRPr/>
          </a:p>
          <a:p>
            <a:pPr indent="0" lvl="0" marL="0" marR="0" rtl="0" algn="l">
              <a:spcBef>
                <a:spcPts val="0"/>
              </a:spcBef>
              <a:spcAft>
                <a:spcPts val="0"/>
              </a:spcAft>
              <a:buNone/>
            </a:pPr>
            <a:r>
              <a:rPr b="1" lang="en-US" sz="2400">
                <a:solidFill>
                  <a:schemeClr val="lt1"/>
                </a:solidFill>
                <a:latin typeface="Century Gothic"/>
                <a:ea typeface="Century Gothic"/>
                <a:cs typeface="Century Gothic"/>
                <a:sym typeface="Century Gothic"/>
              </a:rPr>
              <a:t>FAST NUCES (Karachi)</a:t>
            </a:r>
            <a:endParaRPr/>
          </a:p>
          <a:p>
            <a:pPr indent="0" lvl="0" marL="0" marR="0" rtl="0" algn="l">
              <a:spcBef>
                <a:spcPts val="0"/>
              </a:spcBef>
              <a:spcAft>
                <a:spcPts val="0"/>
              </a:spcAft>
              <a:buNone/>
            </a:pPr>
            <a:r>
              <a:rPr b="1" lang="en-US" sz="2400">
                <a:solidFill>
                  <a:schemeClr val="lt1"/>
                </a:solidFill>
                <a:latin typeface="Century Gothic"/>
                <a:ea typeface="Century Gothic"/>
                <a:cs typeface="Century Gothic"/>
                <a:sym typeface="Century Gothic"/>
              </a:rPr>
              <a:t>Aashir.mahboob@nu.edu.pk</a:t>
            </a:r>
            <a:endParaRPr/>
          </a:p>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FF00"/>
              </a:buClr>
              <a:buSzPts val="4200"/>
              <a:buFont typeface="Century Gothic"/>
              <a:buNone/>
            </a:pPr>
            <a:r>
              <a:rPr b="1" lang="en-US">
                <a:solidFill>
                  <a:srgbClr val="FFFF00"/>
                </a:solidFill>
              </a:rPr>
              <a:t>Arguments pushed on the stack</a:t>
            </a:r>
            <a:endParaRPr/>
          </a:p>
        </p:txBody>
      </p:sp>
      <p:sp>
        <p:nvSpPr>
          <p:cNvPr id="213" name="Google Shape;213;p10"/>
          <p:cNvSpPr txBox="1"/>
          <p:nvPr>
            <p:ph idx="1" type="body"/>
          </p:nvPr>
        </p:nvSpPr>
        <p:spPr>
          <a:xfrm>
            <a:off x="1104293" y="1476142"/>
            <a:ext cx="8946541" cy="419548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b="1" lang="en-US"/>
              <a:t>Two general types of arguments are pushed on the stack during subroutine calls: </a:t>
            </a:r>
            <a:endParaRPr/>
          </a:p>
          <a:p>
            <a:pPr indent="0" lvl="0" marL="0" rtl="0" algn="just">
              <a:spcBef>
                <a:spcPts val="1000"/>
              </a:spcBef>
              <a:spcAft>
                <a:spcPts val="0"/>
              </a:spcAft>
              <a:buSzPts val="1600"/>
              <a:buNone/>
            </a:pPr>
            <a:r>
              <a:t/>
            </a:r>
            <a:endParaRPr b="1"/>
          </a:p>
          <a:p>
            <a:pPr indent="-342900" lvl="0" marL="342900" rtl="0" algn="just">
              <a:spcBef>
                <a:spcPts val="1000"/>
              </a:spcBef>
              <a:spcAft>
                <a:spcPts val="0"/>
              </a:spcAft>
              <a:buSzPts val="1600"/>
              <a:buChar char="►"/>
            </a:pPr>
            <a:r>
              <a:rPr b="1" lang="en-US"/>
              <a:t>Value arguments (values of variables and constants) </a:t>
            </a:r>
            <a:endParaRPr/>
          </a:p>
          <a:p>
            <a:pPr indent="-241300" lvl="0" marL="342900" rtl="0" algn="just">
              <a:spcBef>
                <a:spcPts val="1000"/>
              </a:spcBef>
              <a:spcAft>
                <a:spcPts val="0"/>
              </a:spcAft>
              <a:buSzPts val="1600"/>
              <a:buNone/>
            </a:pPr>
            <a:r>
              <a:t/>
            </a:r>
            <a:endParaRPr b="1"/>
          </a:p>
          <a:p>
            <a:pPr indent="-342900" lvl="0" marL="342900" rtl="0" algn="just">
              <a:spcBef>
                <a:spcPts val="1000"/>
              </a:spcBef>
              <a:spcAft>
                <a:spcPts val="0"/>
              </a:spcAft>
              <a:buSzPts val="1600"/>
              <a:buChar char="►"/>
            </a:pPr>
            <a:r>
              <a:rPr b="1" lang="en-US"/>
              <a:t>Reference arguments (addresses of variables)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1"/>
          <p:cNvSpPr txBox="1"/>
          <p:nvPr>
            <p:ph idx="1" type="body"/>
          </p:nvPr>
        </p:nvSpPr>
        <p:spPr>
          <a:xfrm>
            <a:off x="422031" y="627017"/>
            <a:ext cx="10931769" cy="5549946"/>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920"/>
              <a:buChar char="►"/>
            </a:pPr>
            <a:r>
              <a:rPr b="1" lang="en-US" sz="2400"/>
              <a:t>Passing by value:</a:t>
            </a:r>
            <a:endParaRPr/>
          </a:p>
          <a:p>
            <a:pPr indent="0" lvl="0" marL="0" rtl="0" algn="just">
              <a:spcBef>
                <a:spcPts val="1000"/>
              </a:spcBef>
              <a:spcAft>
                <a:spcPts val="0"/>
              </a:spcAft>
              <a:buSzPts val="1920"/>
              <a:buNone/>
            </a:pPr>
            <a:r>
              <a:rPr b="1" lang="en-US" sz="2400"/>
              <a:t>When an argument is passed by value, a copy of the value is pushed on the stack.</a:t>
            </a:r>
            <a:endParaRPr/>
          </a:p>
          <a:p>
            <a:pPr indent="-342900" lvl="0" marL="342900" rtl="0" algn="just">
              <a:spcBef>
                <a:spcPts val="1000"/>
              </a:spcBef>
              <a:spcAft>
                <a:spcPts val="0"/>
              </a:spcAft>
              <a:buSzPts val="1920"/>
              <a:buChar char="►"/>
            </a:pPr>
            <a:r>
              <a:rPr b="1" lang="en-US" sz="2400"/>
              <a:t>Passing by Reference </a:t>
            </a:r>
            <a:endParaRPr/>
          </a:p>
          <a:p>
            <a:pPr indent="0" lvl="0" marL="0" rtl="0" algn="just">
              <a:spcBef>
                <a:spcPts val="1000"/>
              </a:spcBef>
              <a:spcAft>
                <a:spcPts val="0"/>
              </a:spcAft>
              <a:buSzPts val="1920"/>
              <a:buNone/>
            </a:pPr>
            <a:r>
              <a:rPr b="1" lang="en-US" sz="2400"/>
              <a:t>An argument passed by reference consists of the address (offset) of an object.</a:t>
            </a:r>
            <a:endParaRPr/>
          </a:p>
          <a:p>
            <a:pPr indent="-342900" lvl="0" marL="342900" rtl="0" algn="just">
              <a:spcBef>
                <a:spcPts val="1000"/>
              </a:spcBef>
              <a:spcAft>
                <a:spcPts val="0"/>
              </a:spcAft>
              <a:buSzPts val="1920"/>
              <a:buChar char="►"/>
            </a:pPr>
            <a:r>
              <a:rPr b="1" lang="en-US" sz="2400"/>
              <a:t>Passing Arrays </a:t>
            </a:r>
            <a:endParaRPr/>
          </a:p>
          <a:p>
            <a:pPr indent="0" lvl="0" marL="0" rtl="0" algn="just">
              <a:spcBef>
                <a:spcPts val="1000"/>
              </a:spcBef>
              <a:spcAft>
                <a:spcPts val="0"/>
              </a:spcAft>
              <a:buSzPts val="1920"/>
              <a:buNone/>
            </a:pPr>
            <a:r>
              <a:rPr b="1" lang="en-US" sz="2400"/>
              <a:t>High-level languages always pass arrays to subroutines by reference. That is, they push the address of an array on the stack. one would not want to pass an array by value, because doing so would require each array element to be pushed on the stack separately. Such an operation would be very slow, and it would use up precious stack space.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2"/>
          <p:cNvSpPr txBox="1"/>
          <p:nvPr>
            <p:ph type="title"/>
          </p:nvPr>
        </p:nvSpPr>
        <p:spPr>
          <a:xfrm>
            <a:off x="200466" y="191652"/>
            <a:ext cx="10856739"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FF00"/>
              </a:buClr>
              <a:buSzPts val="3600"/>
              <a:buFont typeface="Century Gothic"/>
              <a:buNone/>
            </a:pPr>
            <a:r>
              <a:rPr b="1" lang="en-US" sz="3600">
                <a:solidFill>
                  <a:srgbClr val="FFFF00"/>
                </a:solidFill>
              </a:rPr>
              <a:t>Passing by value and passing by reference</a:t>
            </a:r>
            <a:endParaRPr/>
          </a:p>
        </p:txBody>
      </p:sp>
      <p:pic>
        <p:nvPicPr>
          <p:cNvPr id="224" name="Google Shape;224;p12"/>
          <p:cNvPicPr preferRelativeResize="0"/>
          <p:nvPr>
            <p:ph idx="1" type="body"/>
          </p:nvPr>
        </p:nvPicPr>
        <p:blipFill rotWithShape="1">
          <a:blip r:embed="rId3">
            <a:alphaModFix/>
          </a:blip>
          <a:srcRect b="0" l="0" r="0" t="0"/>
          <a:stretch/>
        </p:blipFill>
        <p:spPr>
          <a:xfrm>
            <a:off x="2756263" y="1447444"/>
            <a:ext cx="7870987" cy="5225369"/>
          </a:xfrm>
          <a:prstGeom prst="rect">
            <a:avLst/>
          </a:prstGeom>
          <a:noFill/>
          <a:ln>
            <a:noFill/>
          </a:ln>
        </p:spPr>
      </p:pic>
      <p:sp>
        <p:nvSpPr>
          <p:cNvPr id="225" name="Google Shape;225;p12"/>
          <p:cNvSpPr/>
          <p:nvPr/>
        </p:nvSpPr>
        <p:spPr>
          <a:xfrm>
            <a:off x="5904411" y="2521131"/>
            <a:ext cx="195943" cy="15675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6" name="Google Shape;226;p12"/>
          <p:cNvSpPr txBox="1"/>
          <p:nvPr/>
        </p:nvSpPr>
        <p:spPr>
          <a:xfrm>
            <a:off x="1384663" y="2965269"/>
            <a:ext cx="391886" cy="3788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7" name="Google Shape;227;p12"/>
          <p:cNvSpPr txBox="1"/>
          <p:nvPr/>
        </p:nvSpPr>
        <p:spPr>
          <a:xfrm>
            <a:off x="5858690" y="2368675"/>
            <a:ext cx="23731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Century Gothic"/>
                <a:ea typeface="Century Gothic"/>
                <a:cs typeface="Century Gothic"/>
                <a:sym typeface="Century Gothic"/>
              </a:rPr>
              <a:t>a</a:t>
            </a:r>
            <a:endParaRPr/>
          </a:p>
        </p:txBody>
      </p:sp>
      <p:sp>
        <p:nvSpPr>
          <p:cNvPr id="228" name="Google Shape;228;p12"/>
          <p:cNvSpPr/>
          <p:nvPr/>
        </p:nvSpPr>
        <p:spPr>
          <a:xfrm>
            <a:off x="5858690" y="2521131"/>
            <a:ext cx="45721" cy="15675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Passing Parameters on the Stack</a:t>
            </a:r>
            <a:endParaRPr/>
          </a:p>
        </p:txBody>
      </p:sp>
      <p:sp>
        <p:nvSpPr>
          <p:cNvPr id="234" name="Google Shape;234;p13"/>
          <p:cNvSpPr txBox="1"/>
          <p:nvPr>
            <p:ph idx="1" type="body"/>
          </p:nvPr>
        </p:nvSpPr>
        <p:spPr>
          <a:xfrm>
            <a:off x="1981200" y="1066801"/>
            <a:ext cx="8229600" cy="19018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Calling procedure pushes </a:t>
            </a:r>
            <a:r>
              <a:rPr lang="en-US">
                <a:solidFill>
                  <a:srgbClr val="FFFF00"/>
                </a:solidFill>
              </a:rPr>
              <a:t>parameters on the stack</a:t>
            </a:r>
            <a:endParaRPr/>
          </a:p>
          <a:p>
            <a:pPr indent="-342900" lvl="0" marL="342900" rtl="0" algn="l">
              <a:spcBef>
                <a:spcPts val="1000"/>
              </a:spcBef>
              <a:spcAft>
                <a:spcPts val="0"/>
              </a:spcAft>
              <a:buSzPts val="1600"/>
              <a:buChar char="►"/>
            </a:pPr>
            <a:r>
              <a:rPr lang="en-US"/>
              <a:t>Procedure </a:t>
            </a:r>
            <a:r>
              <a:rPr lang="en-US">
                <a:solidFill>
                  <a:srgbClr val="000099"/>
                </a:solidFill>
              </a:rPr>
              <a:t>max </a:t>
            </a:r>
            <a:r>
              <a:rPr lang="en-US"/>
              <a:t>receives parameters on the stack</a:t>
            </a:r>
            <a:endParaRPr/>
          </a:p>
          <a:p>
            <a:pPr indent="-285750" lvl="1" marL="742950" rtl="0" algn="l">
              <a:spcBef>
                <a:spcPts val="1000"/>
              </a:spcBef>
              <a:spcAft>
                <a:spcPts val="0"/>
              </a:spcAft>
              <a:buSzPts val="1440"/>
              <a:buChar char="►"/>
            </a:pPr>
            <a:r>
              <a:rPr lang="en-US"/>
              <a:t>Parameters are pushed in</a:t>
            </a:r>
            <a:r>
              <a:rPr lang="en-US">
                <a:solidFill>
                  <a:srgbClr val="FF0000"/>
                </a:solidFill>
              </a:rPr>
              <a:t> </a:t>
            </a:r>
            <a:r>
              <a:rPr lang="en-US">
                <a:solidFill>
                  <a:srgbClr val="FFFF00"/>
                </a:solidFill>
              </a:rPr>
              <a:t>reverse order</a:t>
            </a:r>
            <a:endParaRPr/>
          </a:p>
          <a:p>
            <a:pPr indent="-285750" lvl="1" marL="742950" rtl="0" algn="l">
              <a:spcBef>
                <a:spcPts val="1000"/>
              </a:spcBef>
              <a:spcAft>
                <a:spcPts val="0"/>
              </a:spcAft>
              <a:buSzPts val="1440"/>
              <a:buChar char="►"/>
            </a:pPr>
            <a:r>
              <a:rPr lang="en-US"/>
              <a:t>Parameters are located</a:t>
            </a:r>
            <a:r>
              <a:rPr lang="en-US">
                <a:solidFill>
                  <a:srgbClr val="FF0000"/>
                </a:solidFill>
              </a:rPr>
              <a:t> </a:t>
            </a:r>
            <a:r>
              <a:rPr lang="en-US">
                <a:solidFill>
                  <a:srgbClr val="FFFF00"/>
                </a:solidFill>
              </a:rPr>
              <a:t>relative to ESP</a:t>
            </a:r>
            <a:endParaRPr/>
          </a:p>
        </p:txBody>
      </p:sp>
      <p:pic>
        <p:nvPicPr>
          <p:cNvPr id="235" name="Google Shape;235;p13"/>
          <p:cNvPicPr preferRelativeResize="0"/>
          <p:nvPr/>
        </p:nvPicPr>
        <p:blipFill rotWithShape="1">
          <a:blip r:embed="rId3">
            <a:alphaModFix/>
          </a:blip>
          <a:srcRect b="0" l="0" r="0" t="0"/>
          <a:stretch/>
        </p:blipFill>
        <p:spPr>
          <a:xfrm>
            <a:off x="449163" y="3012625"/>
            <a:ext cx="5449889" cy="3444868"/>
          </a:xfrm>
          <a:prstGeom prst="rect">
            <a:avLst/>
          </a:prstGeom>
          <a:noFill/>
          <a:ln>
            <a:noFill/>
          </a:ln>
        </p:spPr>
      </p:pic>
      <p:pic>
        <p:nvPicPr>
          <p:cNvPr id="236" name="Google Shape;236;p13"/>
          <p:cNvPicPr preferRelativeResize="0"/>
          <p:nvPr/>
        </p:nvPicPr>
        <p:blipFill rotWithShape="1">
          <a:blip r:embed="rId4">
            <a:alphaModFix/>
          </a:blip>
          <a:srcRect b="0" l="0" r="0" t="0"/>
          <a:stretch/>
        </p:blipFill>
        <p:spPr>
          <a:xfrm>
            <a:off x="7719697" y="2287762"/>
            <a:ext cx="3826192" cy="4431124"/>
          </a:xfrm>
          <a:prstGeom prst="rect">
            <a:avLst/>
          </a:prstGeom>
          <a:noFill/>
          <a:ln>
            <a:noFill/>
          </a:ln>
        </p:spPr>
      </p:pic>
      <p:sp>
        <p:nvSpPr>
          <p:cNvPr id="237" name="Google Shape;237;p13"/>
          <p:cNvSpPr/>
          <p:nvPr/>
        </p:nvSpPr>
        <p:spPr>
          <a:xfrm>
            <a:off x="6096000" y="3910818"/>
            <a:ext cx="1514622" cy="731520"/>
          </a:xfrm>
          <a:prstGeom prst="rightArrow">
            <a:avLst>
              <a:gd fmla="val 50000" name="adj1"/>
              <a:gd fmla="val 50000" name="adj2"/>
            </a:avLst>
          </a:prstGeom>
          <a:solidFill>
            <a:schemeClr val="accent1"/>
          </a:solid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Using the Base Pointer Register</a:t>
            </a:r>
            <a:endParaRPr/>
          </a:p>
        </p:txBody>
      </p:sp>
      <p:sp>
        <p:nvSpPr>
          <p:cNvPr id="243" name="Google Shape;243;p14"/>
          <p:cNvSpPr txBox="1"/>
          <p:nvPr>
            <p:ph idx="1" type="body"/>
          </p:nvPr>
        </p:nvSpPr>
        <p:spPr>
          <a:xfrm>
            <a:off x="1981200" y="1066801"/>
            <a:ext cx="8229600" cy="19018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EBP is used to locate parameters on the stack</a:t>
            </a:r>
            <a:endParaRPr/>
          </a:p>
          <a:p>
            <a:pPr indent="-342900" lvl="0" marL="342900" rtl="0" algn="l">
              <a:spcBef>
                <a:spcPts val="1000"/>
              </a:spcBef>
              <a:spcAft>
                <a:spcPts val="0"/>
              </a:spcAft>
              <a:buSzPts val="1600"/>
              <a:buChar char="►"/>
            </a:pPr>
            <a:r>
              <a:rPr lang="en-US"/>
              <a:t>Like any other register, EBP must be saved before use</a:t>
            </a:r>
            <a:endParaRPr/>
          </a:p>
        </p:txBody>
      </p:sp>
      <p:pic>
        <p:nvPicPr>
          <p:cNvPr id="244" name="Google Shape;244;p14"/>
          <p:cNvPicPr preferRelativeResize="0"/>
          <p:nvPr/>
        </p:nvPicPr>
        <p:blipFill rotWithShape="1">
          <a:blip r:embed="rId3">
            <a:alphaModFix/>
          </a:blip>
          <a:srcRect b="0" l="0" r="0" t="0"/>
          <a:stretch/>
        </p:blipFill>
        <p:spPr>
          <a:xfrm>
            <a:off x="368691" y="2159300"/>
            <a:ext cx="5455334" cy="4198467"/>
          </a:xfrm>
          <a:prstGeom prst="rect">
            <a:avLst/>
          </a:prstGeom>
          <a:noFill/>
          <a:ln>
            <a:noFill/>
          </a:ln>
        </p:spPr>
      </p:pic>
      <p:pic>
        <p:nvPicPr>
          <p:cNvPr id="245" name="Google Shape;245;p14"/>
          <p:cNvPicPr preferRelativeResize="0"/>
          <p:nvPr/>
        </p:nvPicPr>
        <p:blipFill rotWithShape="1">
          <a:blip r:embed="rId4">
            <a:alphaModFix/>
          </a:blip>
          <a:srcRect b="0" l="0" r="0" t="0"/>
          <a:stretch/>
        </p:blipFill>
        <p:spPr>
          <a:xfrm>
            <a:off x="7301133" y="2096211"/>
            <a:ext cx="3713869" cy="43375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5"/>
          <p:cNvSpPr txBox="1"/>
          <p:nvPr>
            <p:ph type="title"/>
          </p:nvPr>
        </p:nvSpPr>
        <p:spPr>
          <a:xfrm>
            <a:off x="838200" y="365125"/>
            <a:ext cx="10515600" cy="54927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rgbClr val="FFFF00"/>
              </a:buClr>
              <a:buSzPct val="100000"/>
              <a:buFont typeface="Century Gothic"/>
              <a:buNone/>
            </a:pPr>
            <a:r>
              <a:rPr b="1" lang="en-US">
                <a:solidFill>
                  <a:srgbClr val="FFFF00"/>
                </a:solidFill>
              </a:rPr>
              <a:t>Stack Frame Example:</a:t>
            </a:r>
            <a:endParaRPr/>
          </a:p>
        </p:txBody>
      </p:sp>
      <p:pic>
        <p:nvPicPr>
          <p:cNvPr id="251" name="Google Shape;251;p15"/>
          <p:cNvPicPr preferRelativeResize="0"/>
          <p:nvPr>
            <p:ph idx="1" type="body"/>
          </p:nvPr>
        </p:nvPicPr>
        <p:blipFill rotWithShape="1">
          <a:blip r:embed="rId3">
            <a:alphaModFix/>
          </a:blip>
          <a:srcRect b="0" l="0" r="0" t="0"/>
          <a:stretch/>
        </p:blipFill>
        <p:spPr>
          <a:xfrm>
            <a:off x="120146" y="1124216"/>
            <a:ext cx="7930777" cy="5493282"/>
          </a:xfrm>
          <a:prstGeom prst="rect">
            <a:avLst/>
          </a:prstGeom>
          <a:noFill/>
          <a:ln>
            <a:noFill/>
          </a:ln>
        </p:spPr>
      </p:pic>
      <p:sp>
        <p:nvSpPr>
          <p:cNvPr id="252" name="Google Shape;252;p15"/>
          <p:cNvSpPr/>
          <p:nvPr/>
        </p:nvSpPr>
        <p:spPr>
          <a:xfrm>
            <a:off x="8050923" y="2369122"/>
            <a:ext cx="363753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Century Gothic"/>
                <a:ea typeface="Century Gothic"/>
                <a:cs typeface="Century Gothic"/>
                <a:sym typeface="Century Gothic"/>
              </a:rPr>
              <a:t>int AddTwo( int x, int y )</a:t>
            </a:r>
            <a:endParaRPr/>
          </a:p>
          <a:p>
            <a:pPr indent="0" lvl="0" marL="0" marR="0" rtl="0" algn="l">
              <a:spcBef>
                <a:spcPts val="0"/>
              </a:spcBef>
              <a:spcAft>
                <a:spcPts val="0"/>
              </a:spcAft>
              <a:buNone/>
            </a:pPr>
            <a:r>
              <a:rPr b="1" lang="en-US" sz="2400">
                <a:solidFill>
                  <a:schemeClr val="lt1"/>
                </a:solidFill>
                <a:latin typeface="Century Gothic"/>
                <a:ea typeface="Century Gothic"/>
                <a:cs typeface="Century Gothic"/>
                <a:sym typeface="Century Gothic"/>
              </a:rPr>
              <a:t> { return x + y; </a:t>
            </a:r>
            <a:endParaRPr/>
          </a:p>
          <a:p>
            <a:pPr indent="0" lvl="0" marL="0" marR="0" rtl="0" algn="l">
              <a:spcBef>
                <a:spcPts val="0"/>
              </a:spcBef>
              <a:spcAft>
                <a:spcPts val="0"/>
              </a:spcAft>
              <a:buNone/>
            </a:pPr>
            <a:r>
              <a:rPr b="1" lang="en-US" sz="2400">
                <a:solidFill>
                  <a:schemeClr val="lt1"/>
                </a:solidFill>
                <a:latin typeface="Century Gothic"/>
                <a:ea typeface="Century Gothic"/>
                <a:cs typeface="Century Gothic"/>
                <a:sym typeface="Century Gothic"/>
              </a:rPr>
              <a:t> }</a:t>
            </a:r>
            <a:endParaRPr/>
          </a:p>
        </p:txBody>
      </p:sp>
      <p:sp>
        <p:nvSpPr>
          <p:cNvPr id="253" name="Google Shape;253;p15"/>
          <p:cNvSpPr/>
          <p:nvPr/>
        </p:nvSpPr>
        <p:spPr>
          <a:xfrm>
            <a:off x="3500846" y="6165669"/>
            <a:ext cx="1227908" cy="45182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6"/>
          <p:cNvSpPr txBox="1"/>
          <p:nvPr>
            <p:ph type="title"/>
          </p:nvPr>
        </p:nvSpPr>
        <p:spPr>
          <a:xfrm>
            <a:off x="838200" y="365126"/>
            <a:ext cx="10515600" cy="771344"/>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FF00"/>
              </a:buClr>
              <a:buSzPts val="4200"/>
              <a:buFont typeface="Century Gothic"/>
              <a:buNone/>
            </a:pPr>
            <a:r>
              <a:rPr b="1" lang="en-US">
                <a:solidFill>
                  <a:srgbClr val="FFFF00"/>
                </a:solidFill>
              </a:rPr>
              <a:t>Stack Frame Example:</a:t>
            </a:r>
            <a:endParaRPr/>
          </a:p>
        </p:txBody>
      </p:sp>
      <p:pic>
        <p:nvPicPr>
          <p:cNvPr id="259" name="Google Shape;259;p16"/>
          <p:cNvPicPr preferRelativeResize="0"/>
          <p:nvPr>
            <p:ph idx="1" type="body"/>
          </p:nvPr>
        </p:nvPicPr>
        <p:blipFill rotWithShape="1">
          <a:blip r:embed="rId3">
            <a:alphaModFix/>
          </a:blip>
          <a:srcRect b="0" l="0" r="0" t="0"/>
          <a:stretch/>
        </p:blipFill>
        <p:spPr>
          <a:xfrm>
            <a:off x="1841863" y="1005840"/>
            <a:ext cx="8523269" cy="58521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FF00"/>
              </a:buClr>
              <a:buSzPts val="4200"/>
              <a:buFont typeface="Century Gothic"/>
              <a:buNone/>
            </a:pPr>
            <a:r>
              <a:rPr b="1" lang="en-US">
                <a:solidFill>
                  <a:srgbClr val="FFFF00"/>
                </a:solidFill>
              </a:rPr>
              <a:t>Base-Offset Addressing</a:t>
            </a:r>
            <a:endParaRPr/>
          </a:p>
        </p:txBody>
      </p:sp>
      <p:sp>
        <p:nvSpPr>
          <p:cNvPr id="265" name="Google Shape;265;p17"/>
          <p:cNvSpPr txBox="1"/>
          <p:nvPr>
            <p:ph idx="1" type="body"/>
          </p:nvPr>
        </p:nvSpPr>
        <p:spPr>
          <a:xfrm>
            <a:off x="1103312" y="1477108"/>
            <a:ext cx="9827285" cy="4771291"/>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SzPts val="1600"/>
              <a:buChar char="►"/>
            </a:pPr>
            <a:r>
              <a:rPr b="1" lang="en-US"/>
              <a:t>We will use base-offset addressing to access stack parameters. EBP is the base register and the offset is a constant. 32-bit values are usually returned in EAX. The following implementation of AddTwo adds the parameters and returns their sum in EAX: </a:t>
            </a:r>
            <a:endParaRPr/>
          </a:p>
          <a:p>
            <a:pPr indent="0" lvl="0" marL="0" rtl="0" algn="just">
              <a:spcBef>
                <a:spcPts val="1000"/>
              </a:spcBef>
              <a:spcAft>
                <a:spcPts val="0"/>
              </a:spcAft>
              <a:buSzPts val="1760"/>
              <a:buNone/>
            </a:pPr>
            <a:r>
              <a:rPr b="1" lang="en-US" sz="2200"/>
              <a:t>AddTwo PROC </a:t>
            </a:r>
            <a:endParaRPr/>
          </a:p>
          <a:p>
            <a:pPr indent="0" lvl="0" marL="0" rtl="0" algn="just">
              <a:spcBef>
                <a:spcPts val="1000"/>
              </a:spcBef>
              <a:spcAft>
                <a:spcPts val="0"/>
              </a:spcAft>
              <a:buSzPts val="1760"/>
              <a:buNone/>
            </a:pPr>
            <a:r>
              <a:rPr b="1" lang="en-US" sz="2200"/>
              <a:t>push ebp </a:t>
            </a:r>
            <a:endParaRPr/>
          </a:p>
          <a:p>
            <a:pPr indent="0" lvl="0" marL="0" rtl="0" algn="just">
              <a:spcBef>
                <a:spcPts val="1000"/>
              </a:spcBef>
              <a:spcAft>
                <a:spcPts val="0"/>
              </a:spcAft>
              <a:buSzPts val="1760"/>
              <a:buNone/>
            </a:pPr>
            <a:r>
              <a:rPr b="1" lang="en-US" sz="2200"/>
              <a:t>mov ebp,esp                 ; base of stack frame </a:t>
            </a:r>
            <a:endParaRPr/>
          </a:p>
          <a:p>
            <a:pPr indent="0" lvl="0" marL="0" rtl="0" algn="just">
              <a:spcBef>
                <a:spcPts val="1000"/>
              </a:spcBef>
              <a:spcAft>
                <a:spcPts val="0"/>
              </a:spcAft>
              <a:buSzPts val="1760"/>
              <a:buNone/>
            </a:pPr>
            <a:r>
              <a:rPr b="1" lang="en-US" sz="2200"/>
              <a:t>mov eax,[ebp + 12]      ; second parameter </a:t>
            </a:r>
            <a:endParaRPr/>
          </a:p>
          <a:p>
            <a:pPr indent="0" lvl="0" marL="0" rtl="0" algn="just">
              <a:spcBef>
                <a:spcPts val="1000"/>
              </a:spcBef>
              <a:spcAft>
                <a:spcPts val="0"/>
              </a:spcAft>
              <a:buSzPts val="1760"/>
              <a:buNone/>
            </a:pPr>
            <a:r>
              <a:rPr b="1" lang="en-US" sz="2200"/>
              <a:t>add eax,[ebp + 8]         ; first parameter </a:t>
            </a:r>
            <a:endParaRPr/>
          </a:p>
          <a:p>
            <a:pPr indent="0" lvl="0" marL="0" rtl="0" algn="just">
              <a:spcBef>
                <a:spcPts val="1000"/>
              </a:spcBef>
              <a:spcAft>
                <a:spcPts val="0"/>
              </a:spcAft>
              <a:buSzPts val="1760"/>
              <a:buNone/>
            </a:pPr>
            <a:r>
              <a:rPr b="1" lang="en-US" sz="2200"/>
              <a:t>pop ebp </a:t>
            </a:r>
            <a:endParaRPr/>
          </a:p>
          <a:p>
            <a:pPr indent="0" lvl="0" marL="0" rtl="0" algn="just">
              <a:spcBef>
                <a:spcPts val="1000"/>
              </a:spcBef>
              <a:spcAft>
                <a:spcPts val="0"/>
              </a:spcAft>
              <a:buSzPts val="1760"/>
              <a:buNone/>
            </a:pPr>
            <a:r>
              <a:rPr b="1" lang="en-US" sz="2200"/>
              <a:t>ret </a:t>
            </a:r>
            <a:endParaRPr/>
          </a:p>
          <a:p>
            <a:pPr indent="0" lvl="0" marL="0" rtl="0" algn="just">
              <a:spcBef>
                <a:spcPts val="1000"/>
              </a:spcBef>
              <a:spcAft>
                <a:spcPts val="0"/>
              </a:spcAft>
              <a:buSzPts val="1760"/>
              <a:buNone/>
            </a:pPr>
            <a:r>
              <a:rPr b="1" lang="en-US" sz="2200"/>
              <a:t>AddTwo ENDP </a:t>
            </a:r>
            <a:endParaRPr/>
          </a:p>
          <a:p>
            <a:pPr indent="-241300" lvl="0" marL="34290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FF00"/>
              </a:buClr>
              <a:buSzPts val="4200"/>
              <a:buFont typeface="Century Gothic"/>
              <a:buNone/>
            </a:pPr>
            <a:r>
              <a:rPr b="1" lang="en-US">
                <a:solidFill>
                  <a:srgbClr val="FFFF00"/>
                </a:solidFill>
              </a:rPr>
              <a:t>Explicit Stack Parameters</a:t>
            </a:r>
            <a:endParaRPr/>
          </a:p>
        </p:txBody>
      </p:sp>
      <p:sp>
        <p:nvSpPr>
          <p:cNvPr id="271" name="Google Shape;271;p18"/>
          <p:cNvSpPr txBox="1"/>
          <p:nvPr>
            <p:ph idx="1" type="body"/>
          </p:nvPr>
        </p:nvSpPr>
        <p:spPr>
          <a:xfrm>
            <a:off x="112542" y="1687158"/>
            <a:ext cx="11676185" cy="419548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2560"/>
              <a:buChar char="►"/>
            </a:pPr>
            <a:r>
              <a:rPr b="1" lang="en-US" sz="3200"/>
              <a:t>When stack parameters are referenced with expressions such as [ebp+8] we call them explicit stack parameters . The reason for this term is that the assembly code explicitly states the offset of the parameter as a constant value.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FF00"/>
              </a:buClr>
              <a:buSzPts val="4200"/>
              <a:buFont typeface="Century Gothic"/>
              <a:buNone/>
            </a:pPr>
            <a:r>
              <a:rPr b="1" lang="en-US">
                <a:solidFill>
                  <a:srgbClr val="FFFF00"/>
                </a:solidFill>
              </a:rPr>
              <a:t>Cleaning up the stack</a:t>
            </a:r>
            <a:endParaRPr/>
          </a:p>
        </p:txBody>
      </p:sp>
      <p:sp>
        <p:nvSpPr>
          <p:cNvPr id="277" name="Google Shape;277;p19"/>
          <p:cNvSpPr txBox="1"/>
          <p:nvPr>
            <p:ph idx="1" type="body"/>
          </p:nvPr>
        </p:nvSpPr>
        <p:spPr>
          <a:xfrm>
            <a:off x="838200" y="1463040"/>
            <a:ext cx="10515600" cy="4713923"/>
          </a:xfrm>
          <a:prstGeom prst="rect">
            <a:avLst/>
          </a:prstGeom>
          <a:noFill/>
          <a:ln>
            <a:noFill/>
          </a:ln>
        </p:spPr>
        <p:txBody>
          <a:bodyPr anchorCtr="0" anchor="t" bIns="45700" lIns="91425" spcFirstLastPara="1" rIns="91425" wrap="square" tIns="45700">
            <a:normAutofit fontScale="77500" lnSpcReduction="20000"/>
          </a:bodyPr>
          <a:lstStyle/>
          <a:p>
            <a:pPr indent="-342925" lvl="0" marL="342900" rtl="0" algn="just">
              <a:spcBef>
                <a:spcPts val="0"/>
              </a:spcBef>
              <a:spcAft>
                <a:spcPts val="0"/>
              </a:spcAft>
              <a:buSzPct val="80000"/>
              <a:buChar char="►"/>
            </a:pPr>
            <a:r>
              <a:rPr b="1" lang="en-US" sz="2300"/>
              <a:t>There must be a way for parameters to be removed from the stack when a subroutine returns. Otherwise, a memory leak would result, and the stack would become corrupted.</a:t>
            </a:r>
            <a:endParaRPr/>
          </a:p>
          <a:p>
            <a:pPr indent="-342900" lvl="0" marL="342900" rtl="0" algn="just">
              <a:spcBef>
                <a:spcPts val="1000"/>
              </a:spcBef>
              <a:spcAft>
                <a:spcPts val="0"/>
              </a:spcAft>
              <a:buSzPct val="80000"/>
              <a:buChar char="►"/>
            </a:pPr>
            <a:r>
              <a:rPr lang="en-US">
                <a:solidFill>
                  <a:srgbClr val="00B050"/>
                </a:solidFill>
              </a:rPr>
              <a:t>Example:</a:t>
            </a:r>
            <a:endParaRPr/>
          </a:p>
          <a:p>
            <a:pPr indent="0" lvl="1" marL="457200" rtl="0" algn="just">
              <a:spcBef>
                <a:spcPts val="1000"/>
              </a:spcBef>
              <a:spcAft>
                <a:spcPts val="0"/>
              </a:spcAft>
              <a:buSzPct val="79999"/>
              <a:buNone/>
            </a:pPr>
            <a:r>
              <a:rPr b="1" lang="en-US" sz="2600">
                <a:solidFill>
                  <a:srgbClr val="FFFF00"/>
                </a:solidFill>
              </a:rPr>
              <a:t>main PROC </a:t>
            </a:r>
            <a:endParaRPr/>
          </a:p>
          <a:p>
            <a:pPr indent="0" lvl="1" marL="457200" rtl="0" algn="just">
              <a:spcBef>
                <a:spcPts val="1000"/>
              </a:spcBef>
              <a:spcAft>
                <a:spcPts val="0"/>
              </a:spcAft>
              <a:buSzPct val="79999"/>
              <a:buNone/>
            </a:pPr>
            <a:r>
              <a:rPr b="1" lang="en-US" sz="2600">
                <a:solidFill>
                  <a:srgbClr val="FFFF00"/>
                </a:solidFill>
              </a:rPr>
              <a:t>call Example1 </a:t>
            </a:r>
            <a:endParaRPr/>
          </a:p>
          <a:p>
            <a:pPr indent="0" lvl="1" marL="457200" rtl="0" algn="just">
              <a:spcBef>
                <a:spcPts val="1000"/>
              </a:spcBef>
              <a:spcAft>
                <a:spcPts val="0"/>
              </a:spcAft>
              <a:buSzPct val="79999"/>
              <a:buNone/>
            </a:pPr>
            <a:r>
              <a:rPr b="1" lang="en-US" sz="2600">
                <a:solidFill>
                  <a:srgbClr val="FFFF00"/>
                </a:solidFill>
              </a:rPr>
              <a:t>exit </a:t>
            </a:r>
            <a:endParaRPr/>
          </a:p>
          <a:p>
            <a:pPr indent="0" lvl="1" marL="457200" rtl="0" algn="just">
              <a:spcBef>
                <a:spcPts val="1000"/>
              </a:spcBef>
              <a:spcAft>
                <a:spcPts val="0"/>
              </a:spcAft>
              <a:buSzPct val="79999"/>
              <a:buNone/>
            </a:pPr>
            <a:r>
              <a:rPr b="1" lang="en-US" sz="2600">
                <a:solidFill>
                  <a:srgbClr val="FFFF00"/>
                </a:solidFill>
              </a:rPr>
              <a:t>main ENDP </a:t>
            </a:r>
            <a:endParaRPr/>
          </a:p>
          <a:p>
            <a:pPr indent="0" lvl="1" marL="457200" rtl="0" algn="just">
              <a:spcBef>
                <a:spcPts val="1000"/>
              </a:spcBef>
              <a:spcAft>
                <a:spcPts val="0"/>
              </a:spcAft>
              <a:buSzPct val="79999"/>
              <a:buNone/>
            </a:pPr>
            <a:r>
              <a:rPr b="1" lang="en-US" sz="2600">
                <a:solidFill>
                  <a:srgbClr val="FFFF00"/>
                </a:solidFill>
              </a:rPr>
              <a:t>Example1 PROC </a:t>
            </a:r>
            <a:endParaRPr/>
          </a:p>
          <a:p>
            <a:pPr indent="0" lvl="1" marL="457200" rtl="0" algn="just">
              <a:spcBef>
                <a:spcPts val="1000"/>
              </a:spcBef>
              <a:spcAft>
                <a:spcPts val="0"/>
              </a:spcAft>
              <a:buSzPct val="79999"/>
              <a:buNone/>
            </a:pPr>
            <a:r>
              <a:rPr b="1" lang="en-US" sz="2600">
                <a:solidFill>
                  <a:srgbClr val="FFFF00"/>
                </a:solidFill>
              </a:rPr>
              <a:t>push 6 </a:t>
            </a:r>
            <a:endParaRPr/>
          </a:p>
          <a:p>
            <a:pPr indent="0" lvl="1" marL="457200" rtl="0" algn="just">
              <a:spcBef>
                <a:spcPts val="1000"/>
              </a:spcBef>
              <a:spcAft>
                <a:spcPts val="0"/>
              </a:spcAft>
              <a:buSzPct val="79999"/>
              <a:buNone/>
            </a:pPr>
            <a:r>
              <a:rPr b="1" lang="en-US" sz="2600">
                <a:solidFill>
                  <a:srgbClr val="FFFF00"/>
                </a:solidFill>
              </a:rPr>
              <a:t>push 5 </a:t>
            </a:r>
            <a:endParaRPr/>
          </a:p>
          <a:p>
            <a:pPr indent="0" lvl="1" marL="457200" rtl="0" algn="just">
              <a:spcBef>
                <a:spcPts val="1000"/>
              </a:spcBef>
              <a:spcAft>
                <a:spcPts val="0"/>
              </a:spcAft>
              <a:buSzPct val="79999"/>
              <a:buNone/>
            </a:pPr>
            <a:r>
              <a:rPr b="1" lang="en-US" sz="2600">
                <a:solidFill>
                  <a:srgbClr val="FFFF00"/>
                </a:solidFill>
              </a:rPr>
              <a:t>call AddTwo </a:t>
            </a:r>
            <a:endParaRPr/>
          </a:p>
          <a:p>
            <a:pPr indent="0" lvl="1" marL="457200" rtl="0" algn="just">
              <a:spcBef>
                <a:spcPts val="1000"/>
              </a:spcBef>
              <a:spcAft>
                <a:spcPts val="0"/>
              </a:spcAft>
              <a:buSzPct val="79999"/>
              <a:buNone/>
            </a:pPr>
            <a:r>
              <a:rPr b="1" lang="en-US" sz="2600">
                <a:solidFill>
                  <a:srgbClr val="FFFF00"/>
                </a:solidFill>
              </a:rPr>
              <a:t>ret                                   ; stack is corrupted! </a:t>
            </a:r>
            <a:endParaRPr/>
          </a:p>
          <a:p>
            <a:pPr indent="0" lvl="1" marL="457200" rtl="0" algn="just">
              <a:spcBef>
                <a:spcPts val="1000"/>
              </a:spcBef>
              <a:spcAft>
                <a:spcPts val="0"/>
              </a:spcAft>
              <a:buSzPct val="79999"/>
              <a:buNone/>
            </a:pPr>
            <a:r>
              <a:rPr b="1" lang="en-US" sz="2600">
                <a:solidFill>
                  <a:srgbClr val="FFFF00"/>
                </a:solidFill>
              </a:rPr>
              <a:t>Example1 ENDP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
          <p:cNvSpPr txBox="1"/>
          <p:nvPr>
            <p:ph idx="1" type="body"/>
          </p:nvPr>
        </p:nvSpPr>
        <p:spPr>
          <a:xfrm>
            <a:off x="176981" y="206478"/>
            <a:ext cx="11267767" cy="604192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3840"/>
              <a:buNone/>
            </a:pPr>
            <a:r>
              <a:t/>
            </a:r>
            <a:endParaRPr b="1" sz="4800"/>
          </a:p>
          <a:p>
            <a:pPr indent="0" lvl="0" marL="0" rtl="0" algn="ctr">
              <a:spcBef>
                <a:spcPts val="1000"/>
              </a:spcBef>
              <a:spcAft>
                <a:spcPts val="0"/>
              </a:spcAft>
              <a:buSzPts val="3840"/>
              <a:buNone/>
            </a:pPr>
            <a:r>
              <a:rPr b="1" lang="en-US" sz="4800"/>
              <a:t>CHAPTER No: 8</a:t>
            </a:r>
            <a:endParaRPr/>
          </a:p>
          <a:p>
            <a:pPr indent="0" lvl="0" marL="0" rtl="0" algn="l">
              <a:spcBef>
                <a:spcPts val="1000"/>
              </a:spcBef>
              <a:spcAft>
                <a:spcPts val="0"/>
              </a:spcAft>
              <a:buSzPts val="6400"/>
              <a:buNone/>
            </a:pPr>
            <a:r>
              <a:rPr b="1" lang="en-US" sz="8000"/>
              <a:t>  </a:t>
            </a:r>
            <a:r>
              <a:rPr b="1" lang="en-US" sz="6600"/>
              <a:t>ADVANCE PROCEDURES</a:t>
            </a:r>
            <a:endParaRPr b="1" sz="8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FF00"/>
              </a:buClr>
              <a:buSzPts val="4200"/>
              <a:buFont typeface="Century Gothic"/>
              <a:buNone/>
            </a:pPr>
            <a:r>
              <a:rPr b="1" lang="en-US">
                <a:solidFill>
                  <a:srgbClr val="FFFF00"/>
                </a:solidFill>
              </a:rPr>
              <a:t>Who Should Clean up the Stack?</a:t>
            </a:r>
            <a:endParaRPr/>
          </a:p>
        </p:txBody>
      </p:sp>
      <p:sp>
        <p:nvSpPr>
          <p:cNvPr id="283" name="Google Shape;283;p20"/>
          <p:cNvSpPr txBox="1"/>
          <p:nvPr>
            <p:ph idx="1" type="body"/>
          </p:nvPr>
        </p:nvSpPr>
        <p:spPr>
          <a:xfrm>
            <a:off x="627017" y="1489711"/>
            <a:ext cx="10215154" cy="516572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b="1" lang="en-US"/>
              <a:t>When returning for a procedure call …</a:t>
            </a:r>
            <a:endParaRPr/>
          </a:p>
          <a:p>
            <a:pPr indent="-285750" lvl="1" marL="742950" rtl="0" algn="just">
              <a:spcBef>
                <a:spcPts val="630"/>
              </a:spcBef>
              <a:spcAft>
                <a:spcPts val="0"/>
              </a:spcAft>
              <a:buSzPts val="1440"/>
              <a:buChar char="►"/>
            </a:pPr>
            <a:r>
              <a:rPr b="1" lang="en-US"/>
              <a:t>Who should remove parameters and clean up the stack?</a:t>
            </a:r>
            <a:endParaRPr/>
          </a:p>
          <a:p>
            <a:pPr indent="-342900" lvl="0" marL="342900" rtl="0" algn="just">
              <a:spcBef>
                <a:spcPts val="700"/>
              </a:spcBef>
              <a:spcAft>
                <a:spcPts val="0"/>
              </a:spcAft>
              <a:buSzPts val="1600"/>
              <a:buChar char="►"/>
            </a:pPr>
            <a:r>
              <a:rPr b="1" lang="en-US"/>
              <a:t>Clean-up can be done by the calling procedure</a:t>
            </a:r>
            <a:endParaRPr/>
          </a:p>
          <a:p>
            <a:pPr indent="-285750" lvl="1" marL="742950" rtl="0" algn="just">
              <a:spcBef>
                <a:spcPts val="630"/>
              </a:spcBef>
              <a:spcAft>
                <a:spcPts val="0"/>
              </a:spcAft>
              <a:buSzPts val="1440"/>
              <a:buChar char="►"/>
            </a:pPr>
            <a:r>
              <a:rPr b="1" lang="en-US">
                <a:solidFill>
                  <a:srgbClr val="BB9917"/>
                </a:solidFill>
                <a:latin typeface="Courier New"/>
                <a:ea typeface="Courier New"/>
                <a:cs typeface="Courier New"/>
                <a:sym typeface="Courier New"/>
              </a:rPr>
              <a:t>add ESP,12</a:t>
            </a:r>
            <a:r>
              <a:rPr b="1" lang="en-US">
                <a:solidFill>
                  <a:srgbClr val="FF0000"/>
                </a:solidFill>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 will clean up stack</a:t>
            </a:r>
            <a:endParaRPr b="1">
              <a:solidFill>
                <a:srgbClr val="008000"/>
              </a:solidFill>
            </a:endParaRPr>
          </a:p>
          <a:p>
            <a:pPr indent="-342900" lvl="0" marL="342900" rtl="0" algn="just">
              <a:spcBef>
                <a:spcPts val="700"/>
              </a:spcBef>
              <a:spcAft>
                <a:spcPts val="0"/>
              </a:spcAft>
              <a:buSzPts val="1600"/>
              <a:buChar char="►"/>
            </a:pPr>
            <a:r>
              <a:rPr b="1" lang="en-US"/>
              <a:t>Clean-up can be done also by the called procedure</a:t>
            </a:r>
            <a:endParaRPr/>
          </a:p>
          <a:p>
            <a:pPr indent="-285750" lvl="1" marL="742950" rtl="0" algn="just">
              <a:spcBef>
                <a:spcPts val="630"/>
              </a:spcBef>
              <a:spcAft>
                <a:spcPts val="0"/>
              </a:spcAft>
              <a:buSzPts val="1440"/>
              <a:buChar char="►"/>
            </a:pPr>
            <a:r>
              <a:rPr b="1" lang="en-US"/>
              <a:t>We can specify an </a:t>
            </a:r>
            <a:r>
              <a:rPr b="1" lang="en-US">
                <a:solidFill>
                  <a:srgbClr val="FFFF00"/>
                </a:solidFill>
              </a:rPr>
              <a:t>optional integer </a:t>
            </a:r>
            <a:r>
              <a:rPr b="1" lang="en-US"/>
              <a:t>in the </a:t>
            </a:r>
            <a:r>
              <a:rPr lang="en-US">
                <a:solidFill>
                  <a:srgbClr val="FFFF00"/>
                </a:solidFill>
                <a:latin typeface="Courier New"/>
                <a:ea typeface="Courier New"/>
                <a:cs typeface="Courier New"/>
                <a:sym typeface="Courier New"/>
              </a:rPr>
              <a:t>ret</a:t>
            </a:r>
            <a:r>
              <a:rPr b="1" lang="en-US"/>
              <a:t> instruction</a:t>
            </a:r>
            <a:endParaRPr/>
          </a:p>
          <a:p>
            <a:pPr indent="-285750" lvl="1" marL="742950" rtl="0" algn="just">
              <a:spcBef>
                <a:spcPts val="630"/>
              </a:spcBef>
              <a:spcAft>
                <a:spcPts val="0"/>
              </a:spcAft>
              <a:buSzPts val="1440"/>
              <a:buChar char="►"/>
            </a:pPr>
            <a:r>
              <a:rPr b="1" lang="en-US">
                <a:solidFill>
                  <a:srgbClr val="BB9917"/>
                </a:solidFill>
                <a:latin typeface="Courier New"/>
                <a:ea typeface="Courier New"/>
                <a:cs typeface="Courier New"/>
                <a:sym typeface="Courier New"/>
              </a:rPr>
              <a:t>ret 12</a:t>
            </a:r>
            <a:r>
              <a:rPr b="1"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 will return and clean up stack</a:t>
            </a:r>
            <a:endParaRPr b="1"/>
          </a:p>
          <a:p>
            <a:pPr indent="-342900" lvl="0" marL="342900" rtl="0" algn="just">
              <a:spcBef>
                <a:spcPts val="700"/>
              </a:spcBef>
              <a:spcAft>
                <a:spcPts val="0"/>
              </a:spcAft>
              <a:buSzPts val="1600"/>
              <a:buChar char="►"/>
            </a:pPr>
            <a:r>
              <a:rPr b="1" lang="en-US"/>
              <a:t>Return instruction is used to clean up stack</a:t>
            </a:r>
            <a:endParaRPr/>
          </a:p>
          <a:p>
            <a:pPr indent="-285750" lvl="1" marL="742950" rtl="0" algn="just">
              <a:spcBef>
                <a:spcPts val="630"/>
              </a:spcBef>
              <a:spcAft>
                <a:spcPts val="0"/>
              </a:spcAft>
              <a:buSzPts val="1440"/>
              <a:buChar char="►"/>
            </a:pPr>
            <a:r>
              <a:rPr b="1" lang="en-US">
                <a:solidFill>
                  <a:srgbClr val="BB9917"/>
                </a:solidFill>
                <a:latin typeface="Courier New"/>
                <a:ea typeface="Courier New"/>
                <a:cs typeface="Courier New"/>
                <a:sym typeface="Courier New"/>
              </a:rPr>
              <a:t>ret </a:t>
            </a:r>
            <a:r>
              <a:rPr b="1" i="1" lang="en-US">
                <a:solidFill>
                  <a:srgbClr val="BB9917"/>
                </a:solidFill>
                <a:latin typeface="Courier New"/>
                <a:ea typeface="Courier New"/>
                <a:cs typeface="Courier New"/>
                <a:sym typeface="Courier New"/>
              </a:rPr>
              <a:t>n</a:t>
            </a:r>
            <a:r>
              <a:rPr b="1" i="1" lang="en-US">
                <a:solidFill>
                  <a:srgbClr val="FF0000"/>
                </a:solidFill>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 </a:t>
            </a:r>
            <a:r>
              <a:rPr b="1" i="1" lang="en-US">
                <a:solidFill>
                  <a:srgbClr val="008000"/>
                </a:solidFill>
                <a:latin typeface="Courier New"/>
                <a:ea typeface="Courier New"/>
                <a:cs typeface="Courier New"/>
                <a:sym typeface="Courier New"/>
              </a:rPr>
              <a:t>n</a:t>
            </a:r>
            <a:r>
              <a:rPr b="1" lang="en-US">
                <a:solidFill>
                  <a:srgbClr val="008000"/>
                </a:solidFill>
                <a:latin typeface="Courier New"/>
                <a:ea typeface="Courier New"/>
                <a:cs typeface="Courier New"/>
                <a:sym typeface="Courier New"/>
              </a:rPr>
              <a:t> is an integer constant</a:t>
            </a:r>
            <a:endParaRPr b="1" i="1">
              <a:solidFill>
                <a:srgbClr val="008000"/>
              </a:solidFill>
              <a:latin typeface="Courier New"/>
              <a:ea typeface="Courier New"/>
              <a:cs typeface="Courier New"/>
              <a:sym typeface="Courier New"/>
            </a:endParaRPr>
          </a:p>
          <a:p>
            <a:pPr indent="-285750" lvl="1" marL="742950" rtl="0" algn="just">
              <a:spcBef>
                <a:spcPts val="630"/>
              </a:spcBef>
              <a:spcAft>
                <a:spcPts val="0"/>
              </a:spcAft>
              <a:buSzPts val="1440"/>
              <a:buChar char="►"/>
            </a:pPr>
            <a:r>
              <a:rPr b="1" lang="en-US"/>
              <a:t>Actions taken</a:t>
            </a:r>
            <a:endParaRPr/>
          </a:p>
          <a:p>
            <a:pPr indent="-228600" lvl="2" marL="1143000" rtl="0" algn="just">
              <a:spcBef>
                <a:spcPts val="560"/>
              </a:spcBef>
              <a:spcAft>
                <a:spcPts val="0"/>
              </a:spcAft>
              <a:buSzPts val="1280"/>
              <a:buChar char="►"/>
            </a:pPr>
            <a:r>
              <a:rPr b="1" lang="en-US">
                <a:solidFill>
                  <a:srgbClr val="FFFF00"/>
                </a:solidFill>
              </a:rPr>
              <a:t>EIP = [ESP]</a:t>
            </a:r>
            <a:endParaRPr/>
          </a:p>
          <a:p>
            <a:pPr indent="-228600" lvl="2" marL="1143000" rtl="0" algn="just">
              <a:spcBef>
                <a:spcPts val="560"/>
              </a:spcBef>
              <a:spcAft>
                <a:spcPts val="0"/>
              </a:spcAft>
              <a:buSzPts val="1280"/>
              <a:buChar char="►"/>
            </a:pPr>
            <a:r>
              <a:rPr b="1" lang="en-US">
                <a:solidFill>
                  <a:srgbClr val="FFFF00"/>
                </a:solidFill>
              </a:rPr>
              <a:t>ESP = ESP + 4 + </a:t>
            </a:r>
            <a:r>
              <a:rPr b="1" i="1" lang="en-US">
                <a:solidFill>
                  <a:srgbClr val="FFFF00"/>
                </a:solidFill>
              </a:rPr>
              <a:t>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FF00"/>
              </a:buClr>
              <a:buSzPts val="4200"/>
              <a:buFont typeface="Century Gothic"/>
              <a:buNone/>
            </a:pPr>
            <a:r>
              <a:rPr b="1" lang="en-US">
                <a:solidFill>
                  <a:srgbClr val="FFFF00"/>
                </a:solidFill>
              </a:rPr>
              <a:t>Ret Instruction</a:t>
            </a:r>
            <a:endParaRPr/>
          </a:p>
        </p:txBody>
      </p:sp>
      <p:sp>
        <p:nvSpPr>
          <p:cNvPr id="289" name="Google Shape;289;p21"/>
          <p:cNvSpPr txBox="1"/>
          <p:nvPr>
            <p:ph idx="1" type="body"/>
          </p:nvPr>
        </p:nvSpPr>
        <p:spPr>
          <a:xfrm>
            <a:off x="976703" y="1574616"/>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b="1" lang="en-US" sz="2400">
                <a:solidFill>
                  <a:srgbClr val="FFFF00"/>
                </a:solidFill>
              </a:rPr>
              <a:t>Return from subroutine </a:t>
            </a:r>
            <a:endParaRPr/>
          </a:p>
          <a:p>
            <a:pPr indent="-342900" lvl="0" marL="342900" rtl="0" algn="l">
              <a:spcBef>
                <a:spcPts val="1000"/>
              </a:spcBef>
              <a:spcAft>
                <a:spcPts val="0"/>
              </a:spcAft>
              <a:buSzPts val="1920"/>
              <a:buChar char="►"/>
            </a:pPr>
            <a:r>
              <a:rPr b="1" lang="en-US" sz="2400"/>
              <a:t>Pops stack into the instruction pointer (EIP or IP). Control transfers to the target address. </a:t>
            </a:r>
            <a:endParaRPr/>
          </a:p>
          <a:p>
            <a:pPr indent="-342900" lvl="0" marL="342900" rtl="0" algn="l">
              <a:spcBef>
                <a:spcPts val="1000"/>
              </a:spcBef>
              <a:spcAft>
                <a:spcPts val="0"/>
              </a:spcAft>
              <a:buSzPts val="1920"/>
              <a:buChar char="►"/>
            </a:pPr>
            <a:r>
              <a:rPr b="1" lang="en-US" sz="2400"/>
              <a:t>Syntax: </a:t>
            </a:r>
            <a:endParaRPr/>
          </a:p>
          <a:p>
            <a:pPr indent="-285750" lvl="1" marL="742950" rtl="0" algn="l">
              <a:spcBef>
                <a:spcPts val="1000"/>
              </a:spcBef>
              <a:spcAft>
                <a:spcPts val="0"/>
              </a:spcAft>
              <a:buSzPts val="1600"/>
              <a:buChar char="►"/>
            </a:pPr>
            <a:r>
              <a:rPr b="1" lang="en-US" sz="2000"/>
              <a:t>RET </a:t>
            </a:r>
            <a:endParaRPr/>
          </a:p>
          <a:p>
            <a:pPr indent="-285750" lvl="1" marL="742950" rtl="0" algn="l">
              <a:spcBef>
                <a:spcPts val="1000"/>
              </a:spcBef>
              <a:spcAft>
                <a:spcPts val="0"/>
              </a:spcAft>
              <a:buSzPts val="1600"/>
              <a:buChar char="►"/>
            </a:pPr>
            <a:r>
              <a:rPr b="1" lang="en-US" sz="2000"/>
              <a:t>RET n </a:t>
            </a:r>
            <a:endParaRPr/>
          </a:p>
          <a:p>
            <a:pPr indent="-342900" lvl="0" marL="342900" rtl="0" algn="l">
              <a:spcBef>
                <a:spcPts val="1000"/>
              </a:spcBef>
              <a:spcAft>
                <a:spcPts val="0"/>
              </a:spcAft>
              <a:buSzPts val="1920"/>
              <a:buChar char="►"/>
            </a:pPr>
            <a:r>
              <a:rPr b="1" lang="en-US" sz="2400"/>
              <a:t>Optional operand n causes n bytes to be added to the stack pointer after EIP (or IP) is assigned a value.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2"/>
          <p:cNvSpPr txBox="1"/>
          <p:nvPr>
            <p:ph type="title"/>
          </p:nvPr>
        </p:nvSpPr>
        <p:spPr>
          <a:xfrm>
            <a:off x="646111" y="452718"/>
            <a:ext cx="9404723" cy="801924"/>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3200"/>
              <a:buFont typeface="Century Gothic"/>
              <a:buNone/>
            </a:pPr>
            <a:r>
              <a:rPr b="1" lang="en-US" sz="3200" cap="small"/>
              <a:t>Local Variables</a:t>
            </a:r>
            <a:endParaRPr cap="small"/>
          </a:p>
        </p:txBody>
      </p:sp>
      <p:sp>
        <p:nvSpPr>
          <p:cNvPr id="295" name="Google Shape;295;p22"/>
          <p:cNvSpPr txBox="1"/>
          <p:nvPr>
            <p:ph idx="1" type="body"/>
          </p:nvPr>
        </p:nvSpPr>
        <p:spPr>
          <a:xfrm>
            <a:off x="318977" y="1331259"/>
            <a:ext cx="11164186" cy="507402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lang="en-US"/>
              <a:t>The variables defined in the data segment can be taken as static, global variables</a:t>
            </a:r>
            <a:endParaRPr/>
          </a:p>
          <a:p>
            <a:pPr indent="-285750" lvl="1" marL="742950" rtl="0" algn="just">
              <a:spcBef>
                <a:spcPts val="1000"/>
              </a:spcBef>
              <a:spcAft>
                <a:spcPts val="0"/>
              </a:spcAft>
              <a:buSzPts val="1440"/>
              <a:buChar char="►"/>
            </a:pPr>
            <a:r>
              <a:rPr lang="en-US"/>
              <a:t>Visibility</a:t>
            </a:r>
            <a:endParaRPr/>
          </a:p>
          <a:p>
            <a:pPr indent="-228600" lvl="2" marL="1143000" rtl="0" algn="just">
              <a:spcBef>
                <a:spcPts val="1000"/>
              </a:spcBef>
              <a:spcAft>
                <a:spcPts val="0"/>
              </a:spcAft>
              <a:buSzPts val="1280"/>
              <a:buChar char="►"/>
            </a:pPr>
            <a:r>
              <a:rPr lang="en-US"/>
              <a:t>Static   🡪 program duration</a:t>
            </a:r>
            <a:endParaRPr/>
          </a:p>
          <a:p>
            <a:pPr indent="-228600" lvl="2" marL="1143000" rtl="0" algn="just">
              <a:spcBef>
                <a:spcPts val="1000"/>
              </a:spcBef>
              <a:spcAft>
                <a:spcPts val="0"/>
              </a:spcAft>
              <a:buSzPts val="1280"/>
              <a:buChar char="►"/>
            </a:pPr>
            <a:r>
              <a:rPr lang="en-US"/>
              <a:t>Global 🡪 the whole program</a:t>
            </a:r>
            <a:endParaRPr/>
          </a:p>
          <a:p>
            <a:pPr indent="-342900" lvl="0" marL="342900" rtl="0" algn="just">
              <a:spcBef>
                <a:spcPts val="1000"/>
              </a:spcBef>
              <a:spcAft>
                <a:spcPts val="0"/>
              </a:spcAft>
              <a:buSzPts val="1600"/>
              <a:buChar char="►"/>
            </a:pPr>
            <a:r>
              <a:rPr lang="en-US"/>
              <a:t>A local variable is created, used, and destroyed within a single procedure (block)</a:t>
            </a:r>
            <a:endParaRPr/>
          </a:p>
          <a:p>
            <a:pPr indent="-342900" lvl="0" marL="342900" rtl="0" algn="just">
              <a:spcBef>
                <a:spcPts val="1000"/>
              </a:spcBef>
              <a:spcAft>
                <a:spcPts val="0"/>
              </a:spcAft>
              <a:buSzPts val="1600"/>
              <a:buChar char="►"/>
            </a:pPr>
            <a:r>
              <a:rPr lang="en-US"/>
              <a:t>Advantages of local variables:</a:t>
            </a:r>
            <a:endParaRPr/>
          </a:p>
          <a:p>
            <a:pPr indent="-285750" lvl="1" marL="742950" rtl="0" algn="just">
              <a:spcBef>
                <a:spcPts val="1000"/>
              </a:spcBef>
              <a:spcAft>
                <a:spcPts val="0"/>
              </a:spcAft>
              <a:buSzPts val="1440"/>
              <a:buChar char="►"/>
            </a:pPr>
            <a:r>
              <a:rPr lang="en-US"/>
              <a:t>Restricted access: easy to debug, less error prone</a:t>
            </a:r>
            <a:endParaRPr/>
          </a:p>
          <a:p>
            <a:pPr indent="-285750" lvl="1" marL="742950" rtl="0" algn="just">
              <a:spcBef>
                <a:spcPts val="1000"/>
              </a:spcBef>
              <a:spcAft>
                <a:spcPts val="0"/>
              </a:spcAft>
              <a:buSzPts val="1440"/>
              <a:buChar char="►"/>
            </a:pPr>
            <a:r>
              <a:rPr lang="en-US"/>
              <a:t>Efficient memory usage</a:t>
            </a:r>
            <a:endParaRPr/>
          </a:p>
          <a:p>
            <a:pPr indent="-285750" lvl="1" marL="742950" rtl="0" algn="just">
              <a:spcBef>
                <a:spcPts val="1000"/>
              </a:spcBef>
              <a:spcAft>
                <a:spcPts val="0"/>
              </a:spcAft>
              <a:buSzPts val="1440"/>
              <a:buChar char="►"/>
            </a:pPr>
            <a:r>
              <a:rPr lang="en-US"/>
              <a:t>Same names can be used in two different procedures</a:t>
            </a:r>
            <a:endParaRPr/>
          </a:p>
          <a:p>
            <a:pPr indent="-285750" lvl="1" marL="742950" rtl="0" algn="just">
              <a:spcBef>
                <a:spcPts val="1000"/>
              </a:spcBef>
              <a:spcAft>
                <a:spcPts val="0"/>
              </a:spcAft>
              <a:buSzPts val="1440"/>
              <a:buChar char="►"/>
            </a:pPr>
            <a:r>
              <a:rPr lang="en-US"/>
              <a:t>Essential for recursion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3"/>
          <p:cNvSpPr txBox="1"/>
          <p:nvPr>
            <p:ph type="title"/>
          </p:nvPr>
        </p:nvSpPr>
        <p:spPr>
          <a:xfrm>
            <a:off x="646111" y="452718"/>
            <a:ext cx="9404723" cy="801924"/>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3200"/>
              <a:buFont typeface="Century Gothic"/>
              <a:buNone/>
            </a:pPr>
            <a:r>
              <a:rPr b="1" lang="en-US" sz="3200" cap="small"/>
              <a:t>Creating Local Variable</a:t>
            </a:r>
            <a:endParaRPr cap="small"/>
          </a:p>
        </p:txBody>
      </p:sp>
      <p:sp>
        <p:nvSpPr>
          <p:cNvPr id="301" name="Google Shape;301;p23"/>
          <p:cNvSpPr txBox="1"/>
          <p:nvPr>
            <p:ph idx="1" type="body"/>
          </p:nvPr>
        </p:nvSpPr>
        <p:spPr>
          <a:xfrm>
            <a:off x="318977" y="1331259"/>
            <a:ext cx="11164186" cy="507402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lang="en-US"/>
              <a:t>Local variables are created on the runtime stack, usually above EBP</a:t>
            </a:r>
            <a:endParaRPr/>
          </a:p>
          <a:p>
            <a:pPr indent="-342900" lvl="0" marL="342900" rtl="0" algn="just">
              <a:spcBef>
                <a:spcPts val="1000"/>
              </a:spcBef>
              <a:spcAft>
                <a:spcPts val="0"/>
              </a:spcAft>
              <a:buSzPts val="1600"/>
              <a:buChar char="►"/>
            </a:pPr>
            <a:r>
              <a:rPr lang="en-US"/>
              <a:t>To explicitly create local variables, subtract their total size from ESP</a:t>
            </a:r>
            <a:endParaRPr/>
          </a:p>
        </p:txBody>
      </p:sp>
      <p:pic>
        <p:nvPicPr>
          <p:cNvPr id="302" name="Google Shape;302;p23"/>
          <p:cNvPicPr preferRelativeResize="0"/>
          <p:nvPr/>
        </p:nvPicPr>
        <p:blipFill rotWithShape="1">
          <a:blip r:embed="rId3">
            <a:alphaModFix/>
          </a:blip>
          <a:srcRect b="0" l="0" r="0" t="0"/>
          <a:stretch/>
        </p:blipFill>
        <p:spPr>
          <a:xfrm>
            <a:off x="7059739" y="2488501"/>
            <a:ext cx="3248025" cy="2905125"/>
          </a:xfrm>
          <a:prstGeom prst="rect">
            <a:avLst/>
          </a:prstGeom>
          <a:noFill/>
          <a:ln>
            <a:noFill/>
          </a:ln>
        </p:spPr>
      </p:pic>
      <p:pic>
        <p:nvPicPr>
          <p:cNvPr id="303" name="Google Shape;303;p23"/>
          <p:cNvPicPr preferRelativeResize="0"/>
          <p:nvPr/>
        </p:nvPicPr>
        <p:blipFill rotWithShape="1">
          <a:blip r:embed="rId4">
            <a:alphaModFix/>
          </a:blip>
          <a:srcRect b="0" l="0" r="0" t="0"/>
          <a:stretch/>
        </p:blipFill>
        <p:spPr>
          <a:xfrm>
            <a:off x="956310" y="2488501"/>
            <a:ext cx="4572688" cy="2905125"/>
          </a:xfrm>
          <a:prstGeom prst="rect">
            <a:avLst/>
          </a:prstGeom>
          <a:noFill/>
          <a:ln>
            <a:noFill/>
          </a:ln>
        </p:spPr>
      </p:pic>
      <p:sp>
        <p:nvSpPr>
          <p:cNvPr id="304" name="Google Shape;304;p23"/>
          <p:cNvSpPr/>
          <p:nvPr/>
        </p:nvSpPr>
        <p:spPr>
          <a:xfrm>
            <a:off x="5884340" y="3644242"/>
            <a:ext cx="768096" cy="448056"/>
          </a:xfrm>
          <a:prstGeom prst="rightArrow">
            <a:avLst>
              <a:gd fmla="val 50000" name="adj1"/>
              <a:gd fmla="val 50000" name="adj2"/>
            </a:avLst>
          </a:prstGeom>
          <a:solidFill>
            <a:schemeClr val="accent1"/>
          </a:solid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04"/>
                                        </p:tgtEl>
                                        <p:attrNameLst>
                                          <p:attrName>style.visibility</p:attrName>
                                        </p:attrNameLst>
                                      </p:cBhvr>
                                      <p:to>
                                        <p:strVal val="visible"/>
                                      </p:to>
                                    </p:set>
                                    <p:anim calcmode="lin" valueType="num">
                                      <p:cBhvr additive="base">
                                        <p:cTn dur="500"/>
                                        <p:tgtEl>
                                          <p:spTgt spid="304"/>
                                        </p:tgtEl>
                                        <p:attrNameLst>
                                          <p:attrName>ppt_w</p:attrName>
                                        </p:attrNameLst>
                                      </p:cBhvr>
                                      <p:tavLst>
                                        <p:tav fmla="" tm="0">
                                          <p:val>
                                            <p:strVal val="0"/>
                                          </p:val>
                                        </p:tav>
                                        <p:tav fmla="" tm="100000">
                                          <p:val>
                                            <p:strVal val="#ppt_w"/>
                                          </p:val>
                                        </p:tav>
                                      </p:tavLst>
                                    </p:anim>
                                    <p:anim calcmode="lin" valueType="num">
                                      <p:cBhvr additive="base">
                                        <p:cTn dur="500"/>
                                        <p:tgtEl>
                                          <p:spTgt spid="304"/>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50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4"/>
          <p:cNvSpPr txBox="1"/>
          <p:nvPr>
            <p:ph type="title"/>
          </p:nvPr>
        </p:nvSpPr>
        <p:spPr>
          <a:xfrm>
            <a:off x="646111" y="452718"/>
            <a:ext cx="9404723" cy="801924"/>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3200"/>
              <a:buFont typeface="Century Gothic"/>
              <a:buNone/>
            </a:pPr>
            <a:r>
              <a:rPr b="1" lang="en-US" sz="3200" cap="small"/>
              <a:t>Local Variable</a:t>
            </a:r>
            <a:endParaRPr cap="small"/>
          </a:p>
        </p:txBody>
      </p:sp>
      <p:sp>
        <p:nvSpPr>
          <p:cNvPr id="310" name="Google Shape;310;p24"/>
          <p:cNvSpPr txBox="1"/>
          <p:nvPr>
            <p:ph idx="1" type="body"/>
          </p:nvPr>
        </p:nvSpPr>
        <p:spPr>
          <a:xfrm>
            <a:off x="318977" y="1331259"/>
            <a:ext cx="11164186" cy="507402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lang="en-US"/>
              <a:t> They can’t be initialized at assembly time but can be assigned to default values at runtime</a:t>
            </a:r>
            <a:endParaRPr/>
          </a:p>
        </p:txBody>
      </p:sp>
      <p:pic>
        <p:nvPicPr>
          <p:cNvPr id="311" name="Google Shape;311;p24"/>
          <p:cNvPicPr preferRelativeResize="0"/>
          <p:nvPr/>
        </p:nvPicPr>
        <p:blipFill rotWithShape="1">
          <a:blip r:embed="rId3">
            <a:alphaModFix/>
          </a:blip>
          <a:srcRect b="0" l="0" r="0" t="0"/>
          <a:stretch/>
        </p:blipFill>
        <p:spPr>
          <a:xfrm>
            <a:off x="449007" y="3001495"/>
            <a:ext cx="1857375" cy="1733550"/>
          </a:xfrm>
          <a:prstGeom prst="rect">
            <a:avLst/>
          </a:prstGeom>
          <a:noFill/>
          <a:ln>
            <a:noFill/>
          </a:ln>
        </p:spPr>
      </p:pic>
      <p:pic>
        <p:nvPicPr>
          <p:cNvPr id="312" name="Google Shape;312;p24"/>
          <p:cNvPicPr preferRelativeResize="0"/>
          <p:nvPr/>
        </p:nvPicPr>
        <p:blipFill rotWithShape="1">
          <a:blip r:embed="rId4">
            <a:alphaModFix/>
          </a:blip>
          <a:srcRect b="0" l="0" r="0" t="0"/>
          <a:stretch/>
        </p:blipFill>
        <p:spPr>
          <a:xfrm>
            <a:off x="3445514" y="2308556"/>
            <a:ext cx="4678177" cy="3590925"/>
          </a:xfrm>
          <a:prstGeom prst="rect">
            <a:avLst/>
          </a:prstGeom>
          <a:noFill/>
          <a:ln>
            <a:noFill/>
          </a:ln>
        </p:spPr>
      </p:pic>
      <p:pic>
        <p:nvPicPr>
          <p:cNvPr id="313" name="Google Shape;313;p24"/>
          <p:cNvPicPr preferRelativeResize="0"/>
          <p:nvPr/>
        </p:nvPicPr>
        <p:blipFill rotWithShape="1">
          <a:blip r:embed="rId5">
            <a:alphaModFix/>
          </a:blip>
          <a:srcRect b="0" l="0" r="0" t="0"/>
          <a:stretch/>
        </p:blipFill>
        <p:spPr>
          <a:xfrm>
            <a:off x="9259503" y="2308556"/>
            <a:ext cx="1990725" cy="3590925"/>
          </a:xfrm>
          <a:prstGeom prst="rect">
            <a:avLst/>
          </a:prstGeom>
          <a:noFill/>
          <a:ln>
            <a:noFill/>
          </a:ln>
        </p:spPr>
      </p:pic>
      <p:sp>
        <p:nvSpPr>
          <p:cNvPr id="314" name="Google Shape;314;p24"/>
          <p:cNvSpPr/>
          <p:nvPr/>
        </p:nvSpPr>
        <p:spPr>
          <a:xfrm>
            <a:off x="2490240" y="3644242"/>
            <a:ext cx="768096" cy="448056"/>
          </a:xfrm>
          <a:prstGeom prst="rightArrow">
            <a:avLst>
              <a:gd fmla="val 50000" name="adj1"/>
              <a:gd fmla="val 50000" name="adj2"/>
            </a:avLst>
          </a:prstGeom>
          <a:solidFill>
            <a:schemeClr val="accent1"/>
          </a:solid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15" name="Google Shape;315;p24"/>
          <p:cNvSpPr/>
          <p:nvPr/>
        </p:nvSpPr>
        <p:spPr>
          <a:xfrm>
            <a:off x="8307549" y="3879990"/>
            <a:ext cx="768096" cy="448056"/>
          </a:xfrm>
          <a:prstGeom prst="rightArrow">
            <a:avLst>
              <a:gd fmla="val 50000" name="adj1"/>
              <a:gd fmla="val 50000" name="adj2"/>
            </a:avLst>
          </a:prstGeom>
          <a:solidFill>
            <a:schemeClr val="accent1"/>
          </a:solid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14"/>
                                        </p:tgtEl>
                                        <p:attrNameLst>
                                          <p:attrName>style.visibility</p:attrName>
                                        </p:attrNameLst>
                                      </p:cBhvr>
                                      <p:to>
                                        <p:strVal val="visible"/>
                                      </p:to>
                                    </p:set>
                                    <p:anim calcmode="lin" valueType="num">
                                      <p:cBhvr additive="base">
                                        <p:cTn dur="500"/>
                                        <p:tgtEl>
                                          <p:spTgt spid="314"/>
                                        </p:tgtEl>
                                        <p:attrNameLst>
                                          <p:attrName>ppt_w</p:attrName>
                                        </p:attrNameLst>
                                      </p:cBhvr>
                                      <p:tavLst>
                                        <p:tav fmla="" tm="0">
                                          <p:val>
                                            <p:strVal val="0"/>
                                          </p:val>
                                        </p:tav>
                                        <p:tav fmla="" tm="100000">
                                          <p:val>
                                            <p:strVal val="#ppt_w"/>
                                          </p:val>
                                        </p:tav>
                                      </p:tavLst>
                                    </p:anim>
                                    <p:anim calcmode="lin" valueType="num">
                                      <p:cBhvr additive="base">
                                        <p:cTn dur="500"/>
                                        <p:tgtEl>
                                          <p:spTgt spid="314"/>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312"/>
                                        </p:tgtEl>
                                        <p:attrNameLst>
                                          <p:attrName>style.visibility</p:attrName>
                                        </p:attrNameLst>
                                      </p:cBhvr>
                                      <p:to>
                                        <p:strVal val="visible"/>
                                      </p:to>
                                    </p:set>
                                    <p:anim calcmode="lin" valueType="num">
                                      <p:cBhvr additive="base">
                                        <p:cTn dur="500"/>
                                        <p:tgtEl>
                                          <p:spTgt spid="312"/>
                                        </p:tgtEl>
                                        <p:attrNameLst>
                                          <p:attrName>ppt_w</p:attrName>
                                        </p:attrNameLst>
                                      </p:cBhvr>
                                      <p:tavLst>
                                        <p:tav fmla="" tm="0">
                                          <p:val>
                                            <p:strVal val="0"/>
                                          </p:val>
                                        </p:tav>
                                        <p:tav fmla="" tm="100000">
                                          <p:val>
                                            <p:strVal val="#ppt_w"/>
                                          </p:val>
                                        </p:tav>
                                      </p:tavLst>
                                    </p:anim>
                                    <p:anim calcmode="lin" valueType="num">
                                      <p:cBhvr additive="base">
                                        <p:cTn dur="500"/>
                                        <p:tgtEl>
                                          <p:spTgt spid="31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15"/>
                                        </p:tgtEl>
                                        <p:attrNameLst>
                                          <p:attrName>style.visibility</p:attrName>
                                        </p:attrNameLst>
                                      </p:cBhvr>
                                      <p:to>
                                        <p:strVal val="visible"/>
                                      </p:to>
                                    </p:set>
                                    <p:anim calcmode="lin" valueType="num">
                                      <p:cBhvr additive="base">
                                        <p:cTn dur="500"/>
                                        <p:tgtEl>
                                          <p:spTgt spid="315"/>
                                        </p:tgtEl>
                                        <p:attrNameLst>
                                          <p:attrName>ppt_w</p:attrName>
                                        </p:attrNameLst>
                                      </p:cBhvr>
                                      <p:tavLst>
                                        <p:tav fmla="" tm="0">
                                          <p:val>
                                            <p:strVal val="0"/>
                                          </p:val>
                                        </p:tav>
                                        <p:tav fmla="" tm="100000">
                                          <p:val>
                                            <p:strVal val="#ppt_w"/>
                                          </p:val>
                                        </p:tav>
                                      </p:tavLst>
                                    </p:anim>
                                    <p:anim calcmode="lin" valueType="num">
                                      <p:cBhvr additive="base">
                                        <p:cTn dur="500"/>
                                        <p:tgtEl>
                                          <p:spTgt spid="315"/>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5"/>
          <p:cNvSpPr txBox="1"/>
          <p:nvPr>
            <p:ph type="title"/>
          </p:nvPr>
        </p:nvSpPr>
        <p:spPr>
          <a:xfrm>
            <a:off x="646111" y="452718"/>
            <a:ext cx="9404723" cy="87249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LOCAL VARIABLES</a:t>
            </a:r>
            <a:endParaRPr b="1"/>
          </a:p>
        </p:txBody>
      </p:sp>
      <p:sp>
        <p:nvSpPr>
          <p:cNvPr id="321" name="Google Shape;321;p25"/>
          <p:cNvSpPr/>
          <p:nvPr/>
        </p:nvSpPr>
        <p:spPr>
          <a:xfrm>
            <a:off x="420824" y="1449313"/>
            <a:ext cx="105917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•Local variables are created on the runtime stack, usually below the base pointer (EBP).</a:t>
            </a:r>
            <a:endParaRPr b="1" sz="1800">
              <a:solidFill>
                <a:schemeClr val="lt1"/>
              </a:solidFill>
              <a:latin typeface="Century Gothic"/>
              <a:ea typeface="Century Gothic"/>
              <a:cs typeface="Century Gothic"/>
              <a:sym typeface="Century Gothic"/>
            </a:endParaRPr>
          </a:p>
        </p:txBody>
      </p:sp>
      <p:pic>
        <p:nvPicPr>
          <p:cNvPr id="322" name="Google Shape;322;p25"/>
          <p:cNvPicPr preferRelativeResize="0"/>
          <p:nvPr/>
        </p:nvPicPr>
        <p:blipFill rotWithShape="1">
          <a:blip r:embed="rId3">
            <a:alphaModFix/>
          </a:blip>
          <a:srcRect b="0" l="0" r="0" t="0"/>
          <a:stretch/>
        </p:blipFill>
        <p:spPr>
          <a:xfrm>
            <a:off x="983559" y="2391914"/>
            <a:ext cx="3928564" cy="2074172"/>
          </a:xfrm>
          <a:prstGeom prst="rect">
            <a:avLst/>
          </a:prstGeom>
          <a:noFill/>
          <a:ln>
            <a:noFill/>
          </a:ln>
        </p:spPr>
      </p:pic>
      <p:pic>
        <p:nvPicPr>
          <p:cNvPr id="323" name="Google Shape;323;p25"/>
          <p:cNvPicPr preferRelativeResize="0"/>
          <p:nvPr/>
        </p:nvPicPr>
        <p:blipFill rotWithShape="1">
          <a:blip r:embed="rId4">
            <a:alphaModFix/>
          </a:blip>
          <a:srcRect b="0" l="0" r="0" t="0"/>
          <a:stretch/>
        </p:blipFill>
        <p:spPr>
          <a:xfrm>
            <a:off x="5088834" y="2743769"/>
            <a:ext cx="6817163" cy="137046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6"/>
          <p:cNvSpPr txBox="1"/>
          <p:nvPr/>
        </p:nvSpPr>
        <p:spPr>
          <a:xfrm>
            <a:off x="646111" y="452718"/>
            <a:ext cx="9404723" cy="8724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SzPts val="4200"/>
              <a:buFont typeface="Century Gothic"/>
              <a:buNone/>
            </a:pPr>
            <a:r>
              <a:rPr b="1" i="0" lang="en-US" sz="4200">
                <a:solidFill>
                  <a:schemeClr val="lt2"/>
                </a:solidFill>
                <a:latin typeface="Century Gothic"/>
                <a:ea typeface="Century Gothic"/>
                <a:cs typeface="Century Gothic"/>
                <a:sym typeface="Century Gothic"/>
              </a:rPr>
              <a:t>LOCAL VARIABLES</a:t>
            </a:r>
            <a:endParaRPr b="1" i="0" sz="4200">
              <a:solidFill>
                <a:schemeClr val="lt2"/>
              </a:solidFill>
              <a:latin typeface="Century Gothic"/>
              <a:ea typeface="Century Gothic"/>
              <a:cs typeface="Century Gothic"/>
              <a:sym typeface="Century Gothic"/>
            </a:endParaRPr>
          </a:p>
        </p:txBody>
      </p:sp>
      <p:pic>
        <p:nvPicPr>
          <p:cNvPr id="329" name="Google Shape;329;p26"/>
          <p:cNvPicPr preferRelativeResize="0"/>
          <p:nvPr/>
        </p:nvPicPr>
        <p:blipFill rotWithShape="1">
          <a:blip r:embed="rId3">
            <a:alphaModFix/>
          </a:blip>
          <a:srcRect b="0" l="0" r="0" t="0"/>
          <a:stretch/>
        </p:blipFill>
        <p:spPr>
          <a:xfrm>
            <a:off x="326127" y="1224998"/>
            <a:ext cx="8067675" cy="3162300"/>
          </a:xfrm>
          <a:prstGeom prst="rect">
            <a:avLst/>
          </a:prstGeom>
          <a:noFill/>
          <a:ln>
            <a:noFill/>
          </a:ln>
        </p:spPr>
      </p:pic>
      <p:pic>
        <p:nvPicPr>
          <p:cNvPr id="330" name="Google Shape;330;p26"/>
          <p:cNvPicPr preferRelativeResize="0"/>
          <p:nvPr/>
        </p:nvPicPr>
        <p:blipFill rotWithShape="1">
          <a:blip r:embed="rId4">
            <a:alphaModFix/>
          </a:blip>
          <a:srcRect b="0" l="0" r="0" t="0"/>
          <a:stretch/>
        </p:blipFill>
        <p:spPr>
          <a:xfrm>
            <a:off x="5948569" y="4432852"/>
            <a:ext cx="5410200" cy="2400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7"/>
          <p:cNvSpPr txBox="1"/>
          <p:nvPr>
            <p:ph type="title"/>
          </p:nvPr>
        </p:nvSpPr>
        <p:spPr>
          <a:xfrm>
            <a:off x="646111" y="452718"/>
            <a:ext cx="9404723" cy="84599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ENTER AND LEAVE INSTRUCTIONS</a:t>
            </a:r>
            <a:endParaRPr b="1"/>
          </a:p>
        </p:txBody>
      </p:sp>
      <p:sp>
        <p:nvSpPr>
          <p:cNvPr id="336" name="Google Shape;336;p27"/>
          <p:cNvSpPr/>
          <p:nvPr/>
        </p:nvSpPr>
        <p:spPr>
          <a:xfrm>
            <a:off x="646111" y="1508299"/>
            <a:ext cx="56412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•The ENTER instruction performs three operations:</a:t>
            </a:r>
            <a:endParaRPr b="1" sz="1800">
              <a:solidFill>
                <a:schemeClr val="lt1"/>
              </a:solidFill>
              <a:latin typeface="Century Gothic"/>
              <a:ea typeface="Century Gothic"/>
              <a:cs typeface="Century Gothic"/>
              <a:sym typeface="Century Gothic"/>
            </a:endParaRPr>
          </a:p>
        </p:txBody>
      </p:sp>
      <p:sp>
        <p:nvSpPr>
          <p:cNvPr id="337" name="Google Shape;337;p27"/>
          <p:cNvSpPr/>
          <p:nvPr/>
        </p:nvSpPr>
        <p:spPr>
          <a:xfrm>
            <a:off x="646111" y="2155784"/>
            <a:ext cx="7941298" cy="10156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000"/>
              <a:buFont typeface="Century Gothic"/>
              <a:buAutoNum type="arabicPeriod"/>
            </a:pPr>
            <a:r>
              <a:rPr b="1" lang="en-US" sz="2000">
                <a:solidFill>
                  <a:schemeClr val="lt1"/>
                </a:solidFill>
                <a:latin typeface="Century Gothic"/>
                <a:ea typeface="Century Gothic"/>
                <a:cs typeface="Century Gothic"/>
                <a:sym typeface="Century Gothic"/>
              </a:rPr>
              <a:t> Pushes EBP on the stack (push ebp) </a:t>
            </a:r>
            <a:endParaRPr/>
          </a:p>
          <a:p>
            <a:pPr indent="-342900" lvl="0" marL="342900" marR="0" rtl="0" algn="l">
              <a:spcBef>
                <a:spcPts val="0"/>
              </a:spcBef>
              <a:spcAft>
                <a:spcPts val="0"/>
              </a:spcAft>
              <a:buClr>
                <a:schemeClr val="lt1"/>
              </a:buClr>
              <a:buSzPts val="2000"/>
              <a:buFont typeface="Century Gothic"/>
              <a:buAutoNum type="arabicPeriod"/>
            </a:pPr>
            <a:r>
              <a:rPr b="1" lang="en-US" sz="2000">
                <a:solidFill>
                  <a:schemeClr val="lt1"/>
                </a:solidFill>
                <a:latin typeface="Century Gothic"/>
                <a:ea typeface="Century Gothic"/>
                <a:cs typeface="Century Gothic"/>
                <a:sym typeface="Century Gothic"/>
              </a:rPr>
              <a:t> Sets EBP to the base of the stack frame (mov ebp, esp) </a:t>
            </a:r>
            <a:endParaRPr/>
          </a:p>
          <a:p>
            <a:pPr indent="0" lvl="0" marL="0" marR="0" rtl="0" algn="l">
              <a:spcBef>
                <a:spcPts val="0"/>
              </a:spcBef>
              <a:spcAft>
                <a:spcPts val="0"/>
              </a:spcAft>
              <a:buNone/>
            </a:pPr>
            <a:r>
              <a:rPr b="1" lang="en-US" sz="2000">
                <a:solidFill>
                  <a:schemeClr val="lt1"/>
                </a:solidFill>
                <a:latin typeface="Century Gothic"/>
                <a:ea typeface="Century Gothic"/>
                <a:cs typeface="Century Gothic"/>
                <a:sym typeface="Century Gothic"/>
              </a:rPr>
              <a:t>3.   Reserves space for local variables (sub esp,numbytes) </a:t>
            </a:r>
            <a:endParaRPr b="1" sz="2000">
              <a:solidFill>
                <a:schemeClr val="lt1"/>
              </a:solidFill>
              <a:latin typeface="Century Gothic"/>
              <a:ea typeface="Century Gothic"/>
              <a:cs typeface="Century Gothic"/>
              <a:sym typeface="Century Gothic"/>
            </a:endParaRPr>
          </a:p>
        </p:txBody>
      </p:sp>
      <p:sp>
        <p:nvSpPr>
          <p:cNvPr id="338" name="Google Shape;338;p27"/>
          <p:cNvSpPr/>
          <p:nvPr/>
        </p:nvSpPr>
        <p:spPr>
          <a:xfrm>
            <a:off x="3699787" y="3393278"/>
            <a:ext cx="38170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C000"/>
                </a:solidFill>
                <a:latin typeface="Century Gothic"/>
                <a:ea typeface="Century Gothic"/>
                <a:cs typeface="Century Gothic"/>
                <a:sym typeface="Century Gothic"/>
              </a:rPr>
              <a:t>ENTER numbytes, nestinglevel</a:t>
            </a:r>
            <a:endParaRPr b="1" sz="2000">
              <a:solidFill>
                <a:srgbClr val="FFC000"/>
              </a:solidFill>
              <a:latin typeface="Century Gothic"/>
              <a:ea typeface="Century Gothic"/>
              <a:cs typeface="Century Gothic"/>
              <a:sym typeface="Century Gothic"/>
            </a:endParaRPr>
          </a:p>
        </p:txBody>
      </p:sp>
      <p:sp>
        <p:nvSpPr>
          <p:cNvPr id="339" name="Google Shape;339;p27"/>
          <p:cNvSpPr/>
          <p:nvPr/>
        </p:nvSpPr>
        <p:spPr>
          <a:xfrm>
            <a:off x="458415" y="4149372"/>
            <a:ext cx="1127517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•Both the operands are immediate values, </a:t>
            </a:r>
            <a:endParaRPr/>
          </a:p>
          <a:p>
            <a:pPr indent="0" lvl="0" marL="0" marR="0" rtl="0" algn="l">
              <a:spcBef>
                <a:spcPts val="0"/>
              </a:spcBef>
              <a:spcAft>
                <a:spcPts val="0"/>
              </a:spcAft>
              <a:buNone/>
            </a:pPr>
            <a:r>
              <a:t/>
            </a:r>
            <a:endParaRPr b="1"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•The first is a constant specifying the number of bytes of stack space to reserve for local variables.</a:t>
            </a:r>
            <a:endParaRPr/>
          </a:p>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 </a:t>
            </a:r>
            <a:endParaRPr/>
          </a:p>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•The second specifies the lexical nesting level of the procedure. </a:t>
            </a:r>
            <a:endParaRPr b="1" sz="1800">
              <a:solidFill>
                <a:schemeClr val="lt1"/>
              </a:solidFill>
              <a:latin typeface="Century Gothic"/>
              <a:ea typeface="Century Gothic"/>
              <a:cs typeface="Century Gothic"/>
              <a:sym typeface="Century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8"/>
          <p:cNvSpPr/>
          <p:nvPr/>
        </p:nvSpPr>
        <p:spPr>
          <a:xfrm>
            <a:off x="1150833" y="1521550"/>
            <a:ext cx="47596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E.g. a procedure with no local variables:</a:t>
            </a:r>
            <a:r>
              <a:rPr lang="en-US" sz="1800">
                <a:solidFill>
                  <a:schemeClr val="lt1"/>
                </a:solidFill>
                <a:latin typeface="Century Gothic"/>
                <a:ea typeface="Century Gothic"/>
                <a:cs typeface="Century Gothic"/>
                <a:sym typeface="Century Gothic"/>
              </a:rPr>
              <a:t> </a:t>
            </a:r>
            <a:endParaRPr sz="1800">
              <a:solidFill>
                <a:schemeClr val="lt1"/>
              </a:solidFill>
              <a:latin typeface="Century Gothic"/>
              <a:ea typeface="Century Gothic"/>
              <a:cs typeface="Century Gothic"/>
              <a:sym typeface="Century Gothic"/>
            </a:endParaRPr>
          </a:p>
        </p:txBody>
      </p:sp>
      <p:sp>
        <p:nvSpPr>
          <p:cNvPr id="345" name="Google Shape;345;p28"/>
          <p:cNvSpPr txBox="1"/>
          <p:nvPr/>
        </p:nvSpPr>
        <p:spPr>
          <a:xfrm>
            <a:off x="646111" y="452718"/>
            <a:ext cx="9404723" cy="84599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SzPts val="4200"/>
              <a:buFont typeface="Century Gothic"/>
              <a:buNone/>
            </a:pPr>
            <a:r>
              <a:rPr b="1" i="0" lang="en-US" sz="4200">
                <a:solidFill>
                  <a:schemeClr val="lt2"/>
                </a:solidFill>
                <a:latin typeface="Century Gothic"/>
                <a:ea typeface="Century Gothic"/>
                <a:cs typeface="Century Gothic"/>
                <a:sym typeface="Century Gothic"/>
              </a:rPr>
              <a:t>ENTER AND LEAVE INSTRUCTIONS</a:t>
            </a:r>
            <a:endParaRPr b="1" i="0" sz="4200">
              <a:solidFill>
                <a:schemeClr val="lt2"/>
              </a:solidFill>
              <a:latin typeface="Century Gothic"/>
              <a:ea typeface="Century Gothic"/>
              <a:cs typeface="Century Gothic"/>
              <a:sym typeface="Century Gothic"/>
            </a:endParaRPr>
          </a:p>
        </p:txBody>
      </p:sp>
      <p:pic>
        <p:nvPicPr>
          <p:cNvPr id="346" name="Google Shape;346;p28"/>
          <p:cNvPicPr preferRelativeResize="0"/>
          <p:nvPr/>
        </p:nvPicPr>
        <p:blipFill rotWithShape="1">
          <a:blip r:embed="rId3">
            <a:alphaModFix/>
          </a:blip>
          <a:srcRect b="0" l="0" r="0" t="0"/>
          <a:stretch/>
        </p:blipFill>
        <p:spPr>
          <a:xfrm>
            <a:off x="1875804" y="2020953"/>
            <a:ext cx="2166110" cy="760039"/>
          </a:xfrm>
          <a:prstGeom prst="rect">
            <a:avLst/>
          </a:prstGeom>
          <a:noFill/>
          <a:ln>
            <a:noFill/>
          </a:ln>
        </p:spPr>
      </p:pic>
      <p:sp>
        <p:nvSpPr>
          <p:cNvPr id="347" name="Google Shape;347;p28"/>
          <p:cNvSpPr/>
          <p:nvPr/>
        </p:nvSpPr>
        <p:spPr>
          <a:xfrm>
            <a:off x="993913" y="3105834"/>
            <a:ext cx="103499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E.g. The ENTER instruction reserves 8 bytes of stack space for local variables.</a:t>
            </a:r>
            <a:endParaRPr b="1" sz="1800">
              <a:solidFill>
                <a:schemeClr val="lt1"/>
              </a:solidFill>
              <a:latin typeface="Century Gothic"/>
              <a:ea typeface="Century Gothic"/>
              <a:cs typeface="Century Gothic"/>
              <a:sym typeface="Century Gothic"/>
            </a:endParaRPr>
          </a:p>
        </p:txBody>
      </p:sp>
      <p:pic>
        <p:nvPicPr>
          <p:cNvPr id="348" name="Google Shape;348;p28"/>
          <p:cNvPicPr preferRelativeResize="0"/>
          <p:nvPr/>
        </p:nvPicPr>
        <p:blipFill rotWithShape="1">
          <a:blip r:embed="rId4">
            <a:alphaModFix/>
          </a:blip>
          <a:srcRect b="0" l="0" r="0" t="0"/>
          <a:stretch/>
        </p:blipFill>
        <p:spPr>
          <a:xfrm>
            <a:off x="1875804" y="3569561"/>
            <a:ext cx="2282790" cy="852766"/>
          </a:xfrm>
          <a:prstGeom prst="rect">
            <a:avLst/>
          </a:prstGeom>
          <a:noFill/>
          <a:ln>
            <a:noFill/>
          </a:ln>
        </p:spPr>
      </p:pic>
      <p:pic>
        <p:nvPicPr>
          <p:cNvPr id="349" name="Google Shape;349;p28"/>
          <p:cNvPicPr preferRelativeResize="0"/>
          <p:nvPr/>
        </p:nvPicPr>
        <p:blipFill rotWithShape="1">
          <a:blip r:embed="rId5">
            <a:alphaModFix/>
          </a:blip>
          <a:srcRect b="0" l="0" r="0" t="0"/>
          <a:stretch/>
        </p:blipFill>
        <p:spPr>
          <a:xfrm>
            <a:off x="4439479" y="4502391"/>
            <a:ext cx="7477954" cy="214771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9"/>
          <p:cNvSpPr txBox="1"/>
          <p:nvPr/>
        </p:nvSpPr>
        <p:spPr>
          <a:xfrm>
            <a:off x="646111" y="452718"/>
            <a:ext cx="9404723" cy="84599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SzPts val="4200"/>
              <a:buFont typeface="Century Gothic"/>
              <a:buNone/>
            </a:pPr>
            <a:r>
              <a:rPr b="1" i="0" lang="en-US" sz="4200">
                <a:solidFill>
                  <a:schemeClr val="lt2"/>
                </a:solidFill>
                <a:latin typeface="Century Gothic"/>
                <a:ea typeface="Century Gothic"/>
                <a:cs typeface="Century Gothic"/>
                <a:sym typeface="Century Gothic"/>
              </a:rPr>
              <a:t>ENTER AND LEAVE INSTRUCTIONS</a:t>
            </a:r>
            <a:endParaRPr b="1" i="0" sz="4200">
              <a:solidFill>
                <a:schemeClr val="lt2"/>
              </a:solidFill>
              <a:latin typeface="Century Gothic"/>
              <a:ea typeface="Century Gothic"/>
              <a:cs typeface="Century Gothic"/>
              <a:sym typeface="Century Gothic"/>
            </a:endParaRPr>
          </a:p>
        </p:txBody>
      </p:sp>
      <p:sp>
        <p:nvSpPr>
          <p:cNvPr id="355" name="Google Shape;355;p29"/>
          <p:cNvSpPr/>
          <p:nvPr/>
        </p:nvSpPr>
        <p:spPr>
          <a:xfrm>
            <a:off x="1099929" y="1396305"/>
            <a:ext cx="95018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•The LEAVE instruction terminates the stack frame for a procedure.</a:t>
            </a:r>
            <a:endParaRPr b="1" sz="1800">
              <a:solidFill>
                <a:schemeClr val="lt1"/>
              </a:solidFill>
              <a:latin typeface="Century Gothic"/>
              <a:ea typeface="Century Gothic"/>
              <a:cs typeface="Century Gothic"/>
              <a:sym typeface="Century Gothic"/>
            </a:endParaRPr>
          </a:p>
        </p:txBody>
      </p:sp>
      <p:sp>
        <p:nvSpPr>
          <p:cNvPr id="356" name="Google Shape;356;p29"/>
          <p:cNvSpPr/>
          <p:nvPr/>
        </p:nvSpPr>
        <p:spPr>
          <a:xfrm>
            <a:off x="1099929" y="1863229"/>
            <a:ext cx="10508975"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lt1"/>
                </a:solidFill>
                <a:latin typeface="Century Gothic"/>
                <a:ea typeface="Century Gothic"/>
                <a:cs typeface="Century Gothic"/>
                <a:sym typeface="Century Gothic"/>
              </a:rPr>
              <a:t>• It reverses the action of a previous ENTER instruction by restoring ESP and EBP to the values they were assigned when the procedure was called.</a:t>
            </a:r>
            <a:endParaRPr b="1" sz="1800">
              <a:solidFill>
                <a:schemeClr val="lt1"/>
              </a:solidFill>
              <a:latin typeface="Century Gothic"/>
              <a:ea typeface="Century Gothic"/>
              <a:cs typeface="Century Gothic"/>
              <a:sym typeface="Century Gothic"/>
            </a:endParaRPr>
          </a:p>
        </p:txBody>
      </p:sp>
      <p:pic>
        <p:nvPicPr>
          <p:cNvPr id="357" name="Google Shape;357;p29"/>
          <p:cNvPicPr preferRelativeResize="0"/>
          <p:nvPr/>
        </p:nvPicPr>
        <p:blipFill rotWithShape="1">
          <a:blip r:embed="rId3">
            <a:alphaModFix/>
          </a:blip>
          <a:srcRect b="0" l="0" r="0" t="0"/>
          <a:stretch/>
        </p:blipFill>
        <p:spPr>
          <a:xfrm>
            <a:off x="1778897" y="2938043"/>
            <a:ext cx="3349694" cy="2820795"/>
          </a:xfrm>
          <a:prstGeom prst="rect">
            <a:avLst/>
          </a:prstGeom>
          <a:noFill/>
          <a:ln>
            <a:noFill/>
          </a:ln>
        </p:spPr>
      </p:pic>
      <p:pic>
        <p:nvPicPr>
          <p:cNvPr id="358" name="Google Shape;358;p29"/>
          <p:cNvPicPr preferRelativeResize="0"/>
          <p:nvPr/>
        </p:nvPicPr>
        <p:blipFill rotWithShape="1">
          <a:blip r:embed="rId4">
            <a:alphaModFix/>
          </a:blip>
          <a:srcRect b="0" l="0" r="0" t="0"/>
          <a:stretch/>
        </p:blipFill>
        <p:spPr>
          <a:xfrm>
            <a:off x="5539794" y="4105977"/>
            <a:ext cx="3652157" cy="1111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OUTLINE</a:t>
            </a:r>
            <a:endParaRPr b="1"/>
          </a:p>
        </p:txBody>
      </p:sp>
      <p:sp>
        <p:nvSpPr>
          <p:cNvPr id="163" name="Google Shape;163;p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b="1" lang="en-US" sz="4000"/>
              <a:t>Stack frames</a:t>
            </a:r>
            <a:endParaRPr/>
          </a:p>
          <a:p>
            <a:pPr indent="-342900" lvl="0" marL="342900" rtl="0" algn="l">
              <a:spcBef>
                <a:spcPts val="1000"/>
              </a:spcBef>
              <a:spcAft>
                <a:spcPts val="0"/>
              </a:spcAft>
              <a:buSzPts val="3200"/>
              <a:buChar char="►"/>
            </a:pPr>
            <a:r>
              <a:rPr b="1" lang="en-US" sz="4000"/>
              <a:t>Parameters</a:t>
            </a:r>
            <a:endParaRPr/>
          </a:p>
          <a:p>
            <a:pPr indent="-342900" lvl="0" marL="342900" rtl="0" algn="l">
              <a:spcBef>
                <a:spcPts val="1000"/>
              </a:spcBef>
              <a:spcAft>
                <a:spcPts val="0"/>
              </a:spcAft>
              <a:buSzPts val="3200"/>
              <a:buChar char="►"/>
            </a:pPr>
            <a:r>
              <a:rPr b="1" lang="en-US" sz="4000"/>
              <a:t> local variable</a:t>
            </a:r>
            <a:endParaRPr b="1" sz="4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0"/>
          <p:cNvSpPr txBox="1"/>
          <p:nvPr>
            <p:ph type="title"/>
          </p:nvPr>
        </p:nvSpPr>
        <p:spPr>
          <a:xfrm>
            <a:off x="646111" y="452718"/>
            <a:ext cx="9404723" cy="66046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LOCAL DIRECTIVE </a:t>
            </a:r>
            <a:endParaRPr b="1"/>
          </a:p>
        </p:txBody>
      </p:sp>
      <p:sp>
        <p:nvSpPr>
          <p:cNvPr id="364" name="Google Shape;364;p30"/>
          <p:cNvSpPr/>
          <p:nvPr/>
        </p:nvSpPr>
        <p:spPr>
          <a:xfrm>
            <a:off x="357808" y="1436061"/>
            <a:ext cx="101909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LOCAL declares one or more local variables by name, assigning them size attributes. </a:t>
            </a:r>
            <a:endParaRPr b="1" sz="1800">
              <a:solidFill>
                <a:schemeClr val="lt1"/>
              </a:solidFill>
              <a:latin typeface="Century Gothic"/>
              <a:ea typeface="Century Gothic"/>
              <a:cs typeface="Century Gothic"/>
              <a:sym typeface="Century Gothic"/>
            </a:endParaRPr>
          </a:p>
        </p:txBody>
      </p:sp>
      <p:sp>
        <p:nvSpPr>
          <p:cNvPr id="365" name="Google Shape;365;p30"/>
          <p:cNvSpPr/>
          <p:nvPr/>
        </p:nvSpPr>
        <p:spPr>
          <a:xfrm>
            <a:off x="357808" y="2128271"/>
            <a:ext cx="10482469"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lt1"/>
                </a:solidFill>
                <a:latin typeface="Century Gothic"/>
                <a:ea typeface="Century Gothic"/>
                <a:cs typeface="Century Gothic"/>
                <a:sym typeface="Century Gothic"/>
              </a:rPr>
              <a:t>ENTER, on the other hand, only reserves a single unnamed block of stack space for local variables.</a:t>
            </a:r>
            <a:endParaRPr b="1" sz="1800">
              <a:solidFill>
                <a:schemeClr val="lt1"/>
              </a:solidFill>
              <a:latin typeface="Century Gothic"/>
              <a:ea typeface="Century Gothic"/>
              <a:cs typeface="Century Gothic"/>
              <a:sym typeface="Century Gothic"/>
            </a:endParaRPr>
          </a:p>
        </p:txBody>
      </p:sp>
      <p:sp>
        <p:nvSpPr>
          <p:cNvPr id="366" name="Google Shape;366;p30"/>
          <p:cNvSpPr/>
          <p:nvPr/>
        </p:nvSpPr>
        <p:spPr>
          <a:xfrm>
            <a:off x="357808" y="3097480"/>
            <a:ext cx="10498967"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lt1"/>
                </a:solidFill>
                <a:latin typeface="Century Gothic"/>
                <a:ea typeface="Century Gothic"/>
                <a:cs typeface="Century Gothic"/>
                <a:sym typeface="Century Gothic"/>
              </a:rPr>
              <a:t>If used, LOCAL must appear on the line immediately following the PROC directive.</a:t>
            </a:r>
            <a:endParaRPr b="1" sz="1800">
              <a:solidFill>
                <a:schemeClr val="lt1"/>
              </a:solidFill>
              <a:latin typeface="Century Gothic"/>
              <a:ea typeface="Century Gothic"/>
              <a:cs typeface="Century Gothic"/>
              <a:sym typeface="Century Gothic"/>
            </a:endParaRPr>
          </a:p>
        </p:txBody>
      </p:sp>
      <p:pic>
        <p:nvPicPr>
          <p:cNvPr id="367" name="Google Shape;367;p30"/>
          <p:cNvPicPr preferRelativeResize="0"/>
          <p:nvPr/>
        </p:nvPicPr>
        <p:blipFill rotWithShape="1">
          <a:blip r:embed="rId3">
            <a:alphaModFix/>
          </a:blip>
          <a:srcRect b="0" l="0" r="0" t="0"/>
          <a:stretch/>
        </p:blipFill>
        <p:spPr>
          <a:xfrm>
            <a:off x="3334356" y="3543571"/>
            <a:ext cx="4147716" cy="918955"/>
          </a:xfrm>
          <a:prstGeom prst="rect">
            <a:avLst/>
          </a:prstGeom>
          <a:noFill/>
          <a:ln>
            <a:noFill/>
          </a:ln>
        </p:spPr>
      </p:pic>
      <p:pic>
        <p:nvPicPr>
          <p:cNvPr id="368" name="Google Shape;368;p30"/>
          <p:cNvPicPr preferRelativeResize="0"/>
          <p:nvPr/>
        </p:nvPicPr>
        <p:blipFill rotWithShape="1">
          <a:blip r:embed="rId4">
            <a:alphaModFix/>
          </a:blip>
          <a:srcRect b="0" l="0" r="0" t="0"/>
          <a:stretch/>
        </p:blipFill>
        <p:spPr>
          <a:xfrm>
            <a:off x="1940129" y="4822071"/>
            <a:ext cx="8311742" cy="91895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1"/>
          <p:cNvSpPr txBox="1"/>
          <p:nvPr>
            <p:ph type="title"/>
          </p:nvPr>
        </p:nvSpPr>
        <p:spPr>
          <a:xfrm>
            <a:off x="646113" y="452439"/>
            <a:ext cx="9404350" cy="780014"/>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LOCAL DIRECTIVE (EXAMPLE)</a:t>
            </a:r>
            <a:endParaRPr b="1"/>
          </a:p>
        </p:txBody>
      </p:sp>
      <p:pic>
        <p:nvPicPr>
          <p:cNvPr id="374" name="Google Shape;374;p31"/>
          <p:cNvPicPr preferRelativeResize="0"/>
          <p:nvPr/>
        </p:nvPicPr>
        <p:blipFill rotWithShape="1">
          <a:blip r:embed="rId3">
            <a:alphaModFix/>
          </a:blip>
          <a:srcRect b="0" l="0" r="0" t="0"/>
          <a:stretch/>
        </p:blipFill>
        <p:spPr>
          <a:xfrm>
            <a:off x="299265" y="1232446"/>
            <a:ext cx="5449888" cy="1479255"/>
          </a:xfrm>
          <a:prstGeom prst="rect">
            <a:avLst/>
          </a:prstGeom>
          <a:noFill/>
          <a:ln>
            <a:noFill/>
          </a:ln>
        </p:spPr>
      </p:pic>
      <p:pic>
        <p:nvPicPr>
          <p:cNvPr id="375" name="Google Shape;375;p31"/>
          <p:cNvPicPr preferRelativeResize="0"/>
          <p:nvPr/>
        </p:nvPicPr>
        <p:blipFill rotWithShape="1">
          <a:blip r:embed="rId4">
            <a:alphaModFix/>
          </a:blip>
          <a:srcRect b="0" l="0" r="0" t="0"/>
          <a:stretch/>
        </p:blipFill>
        <p:spPr>
          <a:xfrm>
            <a:off x="513589" y="3046262"/>
            <a:ext cx="5449887" cy="343095"/>
          </a:xfrm>
          <a:prstGeom prst="rect">
            <a:avLst/>
          </a:prstGeom>
          <a:noFill/>
          <a:ln>
            <a:noFill/>
          </a:ln>
        </p:spPr>
      </p:pic>
      <p:pic>
        <p:nvPicPr>
          <p:cNvPr id="376" name="Google Shape;376;p31"/>
          <p:cNvPicPr preferRelativeResize="0"/>
          <p:nvPr/>
        </p:nvPicPr>
        <p:blipFill rotWithShape="1">
          <a:blip r:embed="rId5">
            <a:alphaModFix/>
          </a:blip>
          <a:srcRect b="0" l="0" r="0" t="0"/>
          <a:stretch/>
        </p:blipFill>
        <p:spPr>
          <a:xfrm>
            <a:off x="507882" y="3546169"/>
            <a:ext cx="5449887" cy="29739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2"/>
          <p:cNvSpPr txBox="1"/>
          <p:nvPr>
            <p:ph type="title"/>
          </p:nvPr>
        </p:nvSpPr>
        <p:spPr>
          <a:xfrm>
            <a:off x="646111" y="452718"/>
            <a:ext cx="9404723" cy="779734"/>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Non-Doubleword Local Variables</a:t>
            </a:r>
            <a:endParaRPr b="1"/>
          </a:p>
        </p:txBody>
      </p:sp>
      <p:sp>
        <p:nvSpPr>
          <p:cNvPr id="382" name="Google Shape;382;p32"/>
          <p:cNvSpPr txBox="1"/>
          <p:nvPr>
            <p:ph idx="1" type="body"/>
          </p:nvPr>
        </p:nvSpPr>
        <p:spPr>
          <a:xfrm>
            <a:off x="645130" y="1431235"/>
            <a:ext cx="10354174" cy="481716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 Local variables can be different sizes.</a:t>
            </a:r>
            <a:endParaRPr/>
          </a:p>
          <a:p>
            <a:pPr indent="-342900" lvl="0" marL="342900" rtl="0" algn="l">
              <a:spcBef>
                <a:spcPts val="1000"/>
              </a:spcBef>
              <a:spcAft>
                <a:spcPts val="0"/>
              </a:spcAft>
              <a:buSzPts val="1600"/>
              <a:buChar char="►"/>
            </a:pPr>
            <a:r>
              <a:rPr lang="en-US"/>
              <a:t>• How are they created in the stack by LOCAL directive:</a:t>
            </a:r>
            <a:endParaRPr/>
          </a:p>
          <a:p>
            <a:pPr indent="0" lvl="0" marL="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n-US"/>
              <a:t>– 8-bit: assigned to next available byte</a:t>
            </a:r>
            <a:endParaRPr/>
          </a:p>
          <a:p>
            <a:pPr indent="-342900" lvl="0" marL="342900" rtl="0" algn="l">
              <a:spcBef>
                <a:spcPts val="1000"/>
              </a:spcBef>
              <a:spcAft>
                <a:spcPts val="0"/>
              </a:spcAft>
              <a:buSzPts val="1600"/>
              <a:buChar char="►"/>
            </a:pPr>
            <a:r>
              <a:rPr lang="en-US"/>
              <a:t>– 16-bit: assigned to next even (word) boundary</a:t>
            </a:r>
            <a:endParaRPr/>
          </a:p>
          <a:p>
            <a:pPr indent="-342900" lvl="0" marL="342900" rtl="0" algn="l">
              <a:spcBef>
                <a:spcPts val="1000"/>
              </a:spcBef>
              <a:spcAft>
                <a:spcPts val="0"/>
              </a:spcAft>
              <a:buSzPts val="1600"/>
              <a:buChar char="►"/>
            </a:pPr>
            <a:r>
              <a:rPr lang="en-US"/>
              <a:t>– 32-bit: assigned to next doubleword boundary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33"/>
          <p:cNvPicPr preferRelativeResize="0"/>
          <p:nvPr/>
        </p:nvPicPr>
        <p:blipFill rotWithShape="1">
          <a:blip r:embed="rId3">
            <a:alphaModFix/>
          </a:blip>
          <a:srcRect b="0" l="0" r="0" t="0"/>
          <a:stretch/>
        </p:blipFill>
        <p:spPr>
          <a:xfrm>
            <a:off x="3379305" y="1352764"/>
            <a:ext cx="4446311" cy="4105162"/>
          </a:xfrm>
          <a:prstGeom prst="rect">
            <a:avLst/>
          </a:prstGeom>
          <a:noFill/>
          <a:ln>
            <a:noFill/>
          </a:ln>
        </p:spPr>
      </p:pic>
      <p:sp>
        <p:nvSpPr>
          <p:cNvPr id="388" name="Google Shape;388;p33"/>
          <p:cNvSpPr txBox="1"/>
          <p:nvPr>
            <p:ph type="title"/>
          </p:nvPr>
        </p:nvSpPr>
        <p:spPr>
          <a:xfrm>
            <a:off x="646113" y="452439"/>
            <a:ext cx="9404350" cy="75351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LOCAL DIRECTIVE (EXAMPLE)</a:t>
            </a:r>
            <a:endParaRPr b="1"/>
          </a:p>
        </p:txBody>
      </p:sp>
      <p:pic>
        <p:nvPicPr>
          <p:cNvPr id="389" name="Google Shape;389;p33"/>
          <p:cNvPicPr preferRelativeResize="0"/>
          <p:nvPr/>
        </p:nvPicPr>
        <p:blipFill rotWithShape="1">
          <a:blip r:embed="rId4">
            <a:alphaModFix/>
          </a:blip>
          <a:srcRect b="0" l="0" r="0" t="0"/>
          <a:stretch/>
        </p:blipFill>
        <p:spPr>
          <a:xfrm>
            <a:off x="2332382" y="5604742"/>
            <a:ext cx="7434469" cy="80081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4"/>
          <p:cNvSpPr txBox="1"/>
          <p:nvPr>
            <p:ph type="title"/>
          </p:nvPr>
        </p:nvSpPr>
        <p:spPr>
          <a:xfrm>
            <a:off x="646111" y="452718"/>
            <a:ext cx="9404723" cy="7532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Recursion</a:t>
            </a:r>
            <a:br>
              <a:rPr b="1" lang="en-US"/>
            </a:br>
            <a:endParaRPr/>
          </a:p>
        </p:txBody>
      </p:sp>
      <p:sp>
        <p:nvSpPr>
          <p:cNvPr id="395" name="Google Shape;395;p34"/>
          <p:cNvSpPr/>
          <p:nvPr/>
        </p:nvSpPr>
        <p:spPr>
          <a:xfrm>
            <a:off x="238539" y="1456588"/>
            <a:ext cx="1156914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The process in which a function calls itself directly or indirectly is called recursion and the corresponding function is called as recursive function.</a:t>
            </a:r>
            <a:endParaRPr b="1" sz="2400">
              <a:solidFill>
                <a:schemeClr val="lt1"/>
              </a:solidFill>
              <a:latin typeface="Century Gothic"/>
              <a:ea typeface="Century Gothic"/>
              <a:cs typeface="Century Gothic"/>
              <a:sym typeface="Century Gothic"/>
            </a:endParaRPr>
          </a:p>
        </p:txBody>
      </p:sp>
      <p:pic>
        <p:nvPicPr>
          <p:cNvPr descr="What is Recursion?: What is Recursion? | SparkNotes" id="396" name="Google Shape;396;p34"/>
          <p:cNvPicPr preferRelativeResize="0"/>
          <p:nvPr/>
        </p:nvPicPr>
        <p:blipFill rotWithShape="1">
          <a:blip r:embed="rId3">
            <a:alphaModFix/>
          </a:blip>
          <a:srcRect b="0" l="0" r="0" t="0"/>
          <a:stretch/>
        </p:blipFill>
        <p:spPr>
          <a:xfrm>
            <a:off x="2114527" y="2400641"/>
            <a:ext cx="7307769" cy="400464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5"/>
          <p:cNvSpPr txBox="1"/>
          <p:nvPr>
            <p:ph type="title"/>
          </p:nvPr>
        </p:nvSpPr>
        <p:spPr>
          <a:xfrm>
            <a:off x="646111" y="452718"/>
            <a:ext cx="9404723" cy="7532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EXAMPLE (Factorial)</a:t>
            </a:r>
            <a:endParaRPr b="1"/>
          </a:p>
        </p:txBody>
      </p:sp>
      <p:sp>
        <p:nvSpPr>
          <p:cNvPr id="402" name="Google Shape;402;p35"/>
          <p:cNvSpPr/>
          <p:nvPr/>
        </p:nvSpPr>
        <p:spPr>
          <a:xfrm>
            <a:off x="331304" y="1449314"/>
            <a:ext cx="11277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This function calculates the factorial of integer n. A new value of n is saved in each stack frame:</a:t>
            </a:r>
            <a:endParaRPr b="1" sz="1800">
              <a:solidFill>
                <a:schemeClr val="lt1"/>
              </a:solidFill>
              <a:latin typeface="Century Gothic"/>
              <a:ea typeface="Century Gothic"/>
              <a:cs typeface="Century Gothic"/>
              <a:sym typeface="Century Gothic"/>
            </a:endParaRPr>
          </a:p>
        </p:txBody>
      </p:sp>
      <p:pic>
        <p:nvPicPr>
          <p:cNvPr id="403" name="Google Shape;403;p35"/>
          <p:cNvPicPr preferRelativeResize="0"/>
          <p:nvPr/>
        </p:nvPicPr>
        <p:blipFill rotWithShape="1">
          <a:blip r:embed="rId3">
            <a:alphaModFix/>
          </a:blip>
          <a:srcRect b="0" l="0" r="0" t="0"/>
          <a:stretch/>
        </p:blipFill>
        <p:spPr>
          <a:xfrm>
            <a:off x="866739" y="2062012"/>
            <a:ext cx="4481733" cy="2276625"/>
          </a:xfrm>
          <a:prstGeom prst="rect">
            <a:avLst/>
          </a:prstGeom>
          <a:noFill/>
          <a:ln>
            <a:noFill/>
          </a:ln>
        </p:spPr>
      </p:pic>
      <p:pic>
        <p:nvPicPr>
          <p:cNvPr id="404" name="Google Shape;404;p35"/>
          <p:cNvPicPr preferRelativeResize="0"/>
          <p:nvPr/>
        </p:nvPicPr>
        <p:blipFill rotWithShape="1">
          <a:blip r:embed="rId4">
            <a:alphaModFix/>
          </a:blip>
          <a:srcRect b="0" l="0" r="0" t="0"/>
          <a:stretch/>
        </p:blipFill>
        <p:spPr>
          <a:xfrm>
            <a:off x="5897217" y="2062012"/>
            <a:ext cx="3617844" cy="450880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36"/>
          <p:cNvPicPr preferRelativeResize="0"/>
          <p:nvPr/>
        </p:nvPicPr>
        <p:blipFill rotWithShape="1">
          <a:blip r:embed="rId3">
            <a:alphaModFix/>
          </a:blip>
          <a:srcRect b="0" l="0" r="0" t="0"/>
          <a:stretch/>
        </p:blipFill>
        <p:spPr>
          <a:xfrm>
            <a:off x="212035" y="1106557"/>
            <a:ext cx="8004312" cy="5619775"/>
          </a:xfrm>
          <a:prstGeom prst="rect">
            <a:avLst/>
          </a:prstGeom>
          <a:noFill/>
          <a:ln>
            <a:noFill/>
          </a:ln>
        </p:spPr>
      </p:pic>
      <p:sp>
        <p:nvSpPr>
          <p:cNvPr id="410" name="Google Shape;410;p36"/>
          <p:cNvSpPr txBox="1"/>
          <p:nvPr>
            <p:ph type="title"/>
          </p:nvPr>
        </p:nvSpPr>
        <p:spPr>
          <a:xfrm>
            <a:off x="646113" y="452439"/>
            <a:ext cx="9404350" cy="76676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EXAMPLE (Factorial)</a:t>
            </a:r>
            <a:endParaRPr b="1"/>
          </a:p>
        </p:txBody>
      </p:sp>
      <p:pic>
        <p:nvPicPr>
          <p:cNvPr id="411" name="Google Shape;411;p36"/>
          <p:cNvPicPr preferRelativeResize="0"/>
          <p:nvPr/>
        </p:nvPicPr>
        <p:blipFill rotWithShape="1">
          <a:blip r:embed="rId4">
            <a:alphaModFix/>
          </a:blip>
          <a:srcRect b="0" l="0" r="0" t="0"/>
          <a:stretch/>
        </p:blipFill>
        <p:spPr>
          <a:xfrm>
            <a:off x="8521148" y="1219201"/>
            <a:ext cx="2120057" cy="550713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7"/>
          <p:cNvSpPr txBox="1"/>
          <p:nvPr>
            <p:ph type="title"/>
          </p:nvPr>
        </p:nvSpPr>
        <p:spPr>
          <a:xfrm>
            <a:off x="646111" y="452718"/>
            <a:ext cx="9404723" cy="67371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Related directives</a:t>
            </a:r>
            <a:endParaRPr b="1"/>
          </a:p>
        </p:txBody>
      </p:sp>
      <p:sp>
        <p:nvSpPr>
          <p:cNvPr id="417" name="Google Shape;417;p3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pic>
        <p:nvPicPr>
          <p:cNvPr id="418" name="Google Shape;418;p37"/>
          <p:cNvPicPr preferRelativeResize="0"/>
          <p:nvPr/>
        </p:nvPicPr>
        <p:blipFill rotWithShape="1">
          <a:blip r:embed="rId3">
            <a:alphaModFix/>
          </a:blip>
          <a:srcRect b="0" l="0" r="0" t="0"/>
          <a:stretch/>
        </p:blipFill>
        <p:spPr>
          <a:xfrm>
            <a:off x="337929" y="1272208"/>
            <a:ext cx="10939671" cy="547253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pic>
        <p:nvPicPr>
          <p:cNvPr id="423" name="Google Shape;423;p38"/>
          <p:cNvPicPr preferRelativeResize="0"/>
          <p:nvPr/>
        </p:nvPicPr>
        <p:blipFill rotWithShape="1">
          <a:blip r:embed="rId3">
            <a:alphaModFix/>
          </a:blip>
          <a:srcRect b="0" l="0" r="0" t="0"/>
          <a:stretch/>
        </p:blipFill>
        <p:spPr>
          <a:xfrm>
            <a:off x="980660" y="294819"/>
            <a:ext cx="9316279" cy="626836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39"/>
          <p:cNvPicPr preferRelativeResize="0"/>
          <p:nvPr/>
        </p:nvPicPr>
        <p:blipFill rotWithShape="1">
          <a:blip r:embed="rId3">
            <a:alphaModFix/>
          </a:blip>
          <a:srcRect b="0" l="0" r="0" t="0"/>
          <a:stretch/>
        </p:blipFill>
        <p:spPr>
          <a:xfrm>
            <a:off x="793824" y="383901"/>
            <a:ext cx="9662142" cy="60901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WHAT IS STACK FRAME?</a:t>
            </a:r>
            <a:endParaRPr b="1"/>
          </a:p>
        </p:txBody>
      </p:sp>
      <p:sp>
        <p:nvSpPr>
          <p:cNvPr id="169" name="Google Shape;169;p4"/>
          <p:cNvSpPr txBox="1"/>
          <p:nvPr>
            <p:ph idx="1" type="body"/>
          </p:nvPr>
        </p:nvSpPr>
        <p:spPr>
          <a:xfrm>
            <a:off x="189914" y="2052918"/>
            <a:ext cx="11812172" cy="419548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2560"/>
              <a:buChar char="►"/>
            </a:pPr>
            <a:r>
              <a:rPr b="1" lang="en-US" sz="3200"/>
              <a:t>The idea behind a stack frame is that each subroutine can act independently of its location on the stack, and each subroutine can act as if it is the top of the stack. When a function is called, a new stack frame is created at the current esp location. A stack frame acts like a partition on the stack.</a:t>
            </a:r>
            <a:endParaRPr b="1" sz="3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0"/>
          <p:cNvSpPr txBox="1"/>
          <p:nvPr>
            <p:ph type="title"/>
          </p:nvPr>
        </p:nvSpPr>
        <p:spPr>
          <a:xfrm>
            <a:off x="646111" y="452718"/>
            <a:ext cx="9404723" cy="80623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INVOKE DIRECTIVE</a:t>
            </a:r>
            <a:endParaRPr b="1"/>
          </a:p>
        </p:txBody>
      </p:sp>
      <p:sp>
        <p:nvSpPr>
          <p:cNvPr id="434" name="Google Shape;434;p40"/>
          <p:cNvSpPr/>
          <p:nvPr/>
        </p:nvSpPr>
        <p:spPr>
          <a:xfrm>
            <a:off x="225286" y="1628866"/>
            <a:ext cx="1164866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Century Gothic"/>
                <a:ea typeface="Century Gothic"/>
                <a:cs typeface="Century Gothic"/>
                <a:sym typeface="Century Gothic"/>
              </a:rPr>
              <a:t>•The INVOKE directive, only available in 32-bit mode, pushes arguments on the stack and calls a procedure.</a:t>
            </a:r>
            <a:endParaRPr b="1" sz="2000">
              <a:solidFill>
                <a:schemeClr val="lt1"/>
              </a:solidFill>
              <a:latin typeface="Century Gothic"/>
              <a:ea typeface="Century Gothic"/>
              <a:cs typeface="Century Gothic"/>
              <a:sym typeface="Century Gothic"/>
            </a:endParaRPr>
          </a:p>
        </p:txBody>
      </p:sp>
      <p:sp>
        <p:nvSpPr>
          <p:cNvPr id="435" name="Google Shape;435;p40"/>
          <p:cNvSpPr/>
          <p:nvPr/>
        </p:nvSpPr>
        <p:spPr>
          <a:xfrm>
            <a:off x="225286" y="2547684"/>
            <a:ext cx="1118483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Century Gothic"/>
                <a:ea typeface="Century Gothic"/>
                <a:cs typeface="Century Gothic"/>
                <a:sym typeface="Century Gothic"/>
              </a:rPr>
              <a:t>•INVOKE is a convenient replacement for the CALL instruction because it lets you pass multiple arguments using a single line of code.</a:t>
            </a:r>
            <a:endParaRPr b="1" sz="2000">
              <a:solidFill>
                <a:schemeClr val="lt1"/>
              </a:solidFill>
              <a:latin typeface="Century Gothic"/>
              <a:ea typeface="Century Gothic"/>
              <a:cs typeface="Century Gothic"/>
              <a:sym typeface="Century Gothic"/>
            </a:endParaRPr>
          </a:p>
        </p:txBody>
      </p:sp>
      <p:sp>
        <p:nvSpPr>
          <p:cNvPr id="436" name="Google Shape;436;p40"/>
          <p:cNvSpPr/>
          <p:nvPr/>
        </p:nvSpPr>
        <p:spPr>
          <a:xfrm>
            <a:off x="3166175" y="3255570"/>
            <a:ext cx="530305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FF00"/>
                </a:solidFill>
                <a:latin typeface="Century Gothic"/>
                <a:ea typeface="Century Gothic"/>
                <a:cs typeface="Century Gothic"/>
                <a:sym typeface="Century Gothic"/>
              </a:rPr>
              <a:t>INVOKE procedureName [, argumentList] </a:t>
            </a:r>
            <a:endParaRPr b="1" sz="2000">
              <a:solidFill>
                <a:srgbClr val="FFFF00"/>
              </a:solidFill>
              <a:latin typeface="Century Gothic"/>
              <a:ea typeface="Century Gothic"/>
              <a:cs typeface="Century Gothic"/>
              <a:sym typeface="Century Gothic"/>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1"/>
          <p:cNvSpPr txBox="1"/>
          <p:nvPr>
            <p:ph type="title"/>
          </p:nvPr>
        </p:nvSpPr>
        <p:spPr>
          <a:xfrm>
            <a:off x="646111" y="452718"/>
            <a:ext cx="9404723" cy="81949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CALL VS INVOKE</a:t>
            </a:r>
            <a:endParaRPr b="1"/>
          </a:p>
        </p:txBody>
      </p:sp>
      <p:pic>
        <p:nvPicPr>
          <p:cNvPr id="442" name="Google Shape;442;p41"/>
          <p:cNvPicPr preferRelativeResize="0"/>
          <p:nvPr/>
        </p:nvPicPr>
        <p:blipFill rotWithShape="1">
          <a:blip r:embed="rId3">
            <a:alphaModFix/>
          </a:blip>
          <a:srcRect b="0" l="0" r="0" t="0"/>
          <a:stretch/>
        </p:blipFill>
        <p:spPr>
          <a:xfrm>
            <a:off x="248546" y="1393549"/>
            <a:ext cx="3846376" cy="1653582"/>
          </a:xfrm>
          <a:prstGeom prst="rect">
            <a:avLst/>
          </a:prstGeom>
          <a:noFill/>
          <a:ln>
            <a:noFill/>
          </a:ln>
        </p:spPr>
      </p:pic>
      <p:sp>
        <p:nvSpPr>
          <p:cNvPr id="443" name="Google Shape;443;p41"/>
          <p:cNvSpPr/>
          <p:nvPr/>
        </p:nvSpPr>
        <p:spPr>
          <a:xfrm>
            <a:off x="248546" y="3563683"/>
            <a:ext cx="11347105" cy="70788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lt1"/>
                </a:solidFill>
                <a:latin typeface="Century Gothic"/>
                <a:ea typeface="Century Gothic"/>
                <a:cs typeface="Century Gothic"/>
                <a:sym typeface="Century Gothic"/>
              </a:rPr>
              <a:t>The equivalent statement using INVOKE is reduced to a single line in which the arguments are listed in reverse order (assuming STDCALL is in effect).</a:t>
            </a:r>
            <a:endParaRPr b="1" sz="1800">
              <a:solidFill>
                <a:schemeClr val="lt1"/>
              </a:solidFill>
              <a:latin typeface="Century Gothic"/>
              <a:ea typeface="Century Gothic"/>
              <a:cs typeface="Century Gothic"/>
              <a:sym typeface="Century Gothic"/>
            </a:endParaRPr>
          </a:p>
        </p:txBody>
      </p:sp>
      <p:sp>
        <p:nvSpPr>
          <p:cNvPr id="444" name="Google Shape;444;p41"/>
          <p:cNvSpPr/>
          <p:nvPr/>
        </p:nvSpPr>
        <p:spPr>
          <a:xfrm>
            <a:off x="357810" y="5095119"/>
            <a:ext cx="1084027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FF00"/>
                </a:solidFill>
                <a:latin typeface="Century Gothic"/>
                <a:ea typeface="Century Gothic"/>
                <a:cs typeface="Century Gothic"/>
                <a:sym typeface="Century Gothic"/>
              </a:rPr>
              <a:t>INVOKE DumpArray, OFFSET array, LENGTHOF array, TYPE array </a:t>
            </a:r>
            <a:endParaRPr b="1" sz="2400">
              <a:solidFill>
                <a:srgbClr val="FFFF00"/>
              </a:solidFill>
              <a:latin typeface="Century Gothic"/>
              <a:ea typeface="Century Gothic"/>
              <a:cs typeface="Century Gothic"/>
              <a:sym typeface="Century Gothic"/>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2"/>
          <p:cNvSpPr/>
          <p:nvPr/>
        </p:nvSpPr>
        <p:spPr>
          <a:xfrm>
            <a:off x="563217" y="1032518"/>
            <a:ext cx="11065565" cy="70788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lt1"/>
                </a:solidFill>
                <a:latin typeface="Century Gothic"/>
                <a:ea typeface="Century Gothic"/>
                <a:cs typeface="Century Gothic"/>
                <a:sym typeface="Century Gothic"/>
              </a:rPr>
              <a:t>INVOKE permits almost any number of arguments, and individual arguments can appear on separate source code lines. </a:t>
            </a:r>
            <a:endParaRPr b="1" sz="2000">
              <a:solidFill>
                <a:schemeClr val="lt1"/>
              </a:solidFill>
              <a:latin typeface="Century Gothic"/>
              <a:ea typeface="Century Gothic"/>
              <a:cs typeface="Century Gothic"/>
              <a:sym typeface="Century Gothic"/>
            </a:endParaRPr>
          </a:p>
        </p:txBody>
      </p:sp>
      <p:pic>
        <p:nvPicPr>
          <p:cNvPr id="450" name="Google Shape;450;p42"/>
          <p:cNvPicPr preferRelativeResize="0"/>
          <p:nvPr/>
        </p:nvPicPr>
        <p:blipFill rotWithShape="1">
          <a:blip r:embed="rId3">
            <a:alphaModFix/>
          </a:blip>
          <a:srcRect b="0" l="0" r="0" t="0"/>
          <a:stretch/>
        </p:blipFill>
        <p:spPr>
          <a:xfrm>
            <a:off x="739112" y="1941026"/>
            <a:ext cx="10473232" cy="41682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3"/>
          <p:cNvSpPr txBox="1"/>
          <p:nvPr>
            <p:ph type="title"/>
          </p:nvPr>
        </p:nvSpPr>
        <p:spPr>
          <a:xfrm>
            <a:off x="646111" y="452718"/>
            <a:ext cx="9404723" cy="70022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EXAMPLE</a:t>
            </a:r>
            <a:endParaRPr b="1"/>
          </a:p>
        </p:txBody>
      </p:sp>
      <p:pic>
        <p:nvPicPr>
          <p:cNvPr id="456" name="Google Shape;456;p43"/>
          <p:cNvPicPr preferRelativeResize="0"/>
          <p:nvPr/>
        </p:nvPicPr>
        <p:blipFill rotWithShape="1">
          <a:blip r:embed="rId3">
            <a:alphaModFix/>
          </a:blip>
          <a:srcRect b="0" l="0" r="0" t="0"/>
          <a:stretch/>
        </p:blipFill>
        <p:spPr>
          <a:xfrm>
            <a:off x="191635" y="1285460"/>
            <a:ext cx="7294290" cy="5252343"/>
          </a:xfrm>
          <a:prstGeom prst="rect">
            <a:avLst/>
          </a:prstGeom>
          <a:noFill/>
          <a:ln>
            <a:noFill/>
          </a:ln>
        </p:spPr>
      </p:pic>
      <p:pic>
        <p:nvPicPr>
          <p:cNvPr id="457" name="Google Shape;457;p43"/>
          <p:cNvPicPr preferRelativeResize="0"/>
          <p:nvPr/>
        </p:nvPicPr>
        <p:blipFill rotWithShape="1">
          <a:blip r:embed="rId4">
            <a:alphaModFix/>
          </a:blip>
          <a:srcRect b="0" l="0" r="0" t="0"/>
          <a:stretch/>
        </p:blipFill>
        <p:spPr>
          <a:xfrm>
            <a:off x="7648989" y="1934816"/>
            <a:ext cx="4076700" cy="385638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4"/>
          <p:cNvSpPr txBox="1"/>
          <p:nvPr>
            <p:ph type="title"/>
          </p:nvPr>
        </p:nvSpPr>
        <p:spPr>
          <a:xfrm>
            <a:off x="646111" y="452718"/>
            <a:ext cx="9404723" cy="71347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ADDR OPERATOR</a:t>
            </a:r>
            <a:endParaRPr b="1"/>
          </a:p>
        </p:txBody>
      </p:sp>
      <p:sp>
        <p:nvSpPr>
          <p:cNvPr id="463" name="Google Shape;463;p44"/>
          <p:cNvSpPr/>
          <p:nvPr/>
        </p:nvSpPr>
        <p:spPr>
          <a:xfrm>
            <a:off x="304800" y="1603658"/>
            <a:ext cx="11436626" cy="163121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lt1"/>
                </a:solidFill>
                <a:latin typeface="Century Gothic"/>
                <a:ea typeface="Century Gothic"/>
                <a:cs typeface="Century Gothic"/>
                <a:sym typeface="Century Gothic"/>
              </a:rPr>
              <a:t>•Returns a near or far pointer to a variable, depending on which memory model your program uses: </a:t>
            </a:r>
            <a:endParaRPr/>
          </a:p>
          <a:p>
            <a:pPr indent="0" lvl="0" marL="0" marR="0" rtl="0" algn="just">
              <a:spcBef>
                <a:spcPts val="0"/>
              </a:spcBef>
              <a:spcAft>
                <a:spcPts val="0"/>
              </a:spcAft>
              <a:buNone/>
            </a:pPr>
            <a:r>
              <a:rPr b="1" lang="en-US" sz="2000">
                <a:solidFill>
                  <a:schemeClr val="lt1"/>
                </a:solidFill>
                <a:latin typeface="Century Gothic"/>
                <a:ea typeface="Century Gothic"/>
                <a:cs typeface="Century Gothic"/>
                <a:sym typeface="Century Gothic"/>
              </a:rPr>
              <a:t>   	• Small model: returns 16-bit offset </a:t>
            </a:r>
            <a:endParaRPr/>
          </a:p>
          <a:p>
            <a:pPr indent="0" lvl="0" marL="0" marR="0" rtl="0" algn="just">
              <a:spcBef>
                <a:spcPts val="0"/>
              </a:spcBef>
              <a:spcAft>
                <a:spcPts val="0"/>
              </a:spcAft>
              <a:buNone/>
            </a:pPr>
            <a:r>
              <a:rPr b="1" lang="en-US" sz="2000">
                <a:solidFill>
                  <a:schemeClr val="lt1"/>
                </a:solidFill>
                <a:latin typeface="Century Gothic"/>
                <a:ea typeface="Century Gothic"/>
                <a:cs typeface="Century Gothic"/>
                <a:sym typeface="Century Gothic"/>
              </a:rPr>
              <a:t>	• Large model: returns 32-bit segment/offset </a:t>
            </a:r>
            <a:endParaRPr/>
          </a:p>
          <a:p>
            <a:pPr indent="0" lvl="0" marL="0" marR="0" rtl="0" algn="just">
              <a:spcBef>
                <a:spcPts val="0"/>
              </a:spcBef>
              <a:spcAft>
                <a:spcPts val="0"/>
              </a:spcAft>
              <a:buNone/>
            </a:pPr>
            <a:r>
              <a:rPr b="1" lang="en-US" sz="2000">
                <a:solidFill>
                  <a:schemeClr val="lt1"/>
                </a:solidFill>
                <a:latin typeface="Century Gothic"/>
                <a:ea typeface="Century Gothic"/>
                <a:cs typeface="Century Gothic"/>
                <a:sym typeface="Century Gothic"/>
              </a:rPr>
              <a:t>	• Flat model: returns 32-bi ff t o set</a:t>
            </a:r>
            <a:endParaRPr b="1" sz="2000">
              <a:solidFill>
                <a:schemeClr val="lt1"/>
              </a:solidFill>
              <a:latin typeface="Century Gothic"/>
              <a:ea typeface="Century Gothic"/>
              <a:cs typeface="Century Gothic"/>
              <a:sym typeface="Century Gothic"/>
            </a:endParaRPr>
          </a:p>
        </p:txBody>
      </p:sp>
      <p:pic>
        <p:nvPicPr>
          <p:cNvPr id="464" name="Google Shape;464;p44"/>
          <p:cNvPicPr preferRelativeResize="0"/>
          <p:nvPr/>
        </p:nvPicPr>
        <p:blipFill rotWithShape="1">
          <a:blip r:embed="rId3">
            <a:alphaModFix/>
          </a:blip>
          <a:srcRect b="0" l="0" r="0" t="0"/>
          <a:stretch/>
        </p:blipFill>
        <p:spPr>
          <a:xfrm>
            <a:off x="646111" y="3782152"/>
            <a:ext cx="4812087" cy="1631216"/>
          </a:xfrm>
          <a:prstGeom prst="rect">
            <a:avLst/>
          </a:prstGeom>
          <a:noFill/>
          <a:ln>
            <a:noFill/>
          </a:ln>
        </p:spPr>
      </p:pic>
      <p:sp>
        <p:nvSpPr>
          <p:cNvPr id="465" name="Google Shape;465;p44"/>
          <p:cNvSpPr/>
          <p:nvPr/>
        </p:nvSpPr>
        <p:spPr>
          <a:xfrm>
            <a:off x="304800" y="3253795"/>
            <a:ext cx="9746034"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lt1"/>
                </a:solidFill>
                <a:latin typeface="Century Gothic"/>
                <a:ea typeface="Century Gothic"/>
                <a:cs typeface="Century Gothic"/>
                <a:sym typeface="Century Gothic"/>
              </a:rPr>
              <a:t>•The ADDR operator can only be used in conjunction with INVOKE: </a:t>
            </a:r>
            <a:endParaRPr b="1" sz="1800">
              <a:solidFill>
                <a:schemeClr val="lt1"/>
              </a:solidFill>
              <a:latin typeface="Century Gothic"/>
              <a:ea typeface="Century Gothic"/>
              <a:cs typeface="Century Gothic"/>
              <a:sym typeface="Century Gothic"/>
            </a:endParaRPr>
          </a:p>
        </p:txBody>
      </p:sp>
      <p:pic>
        <p:nvPicPr>
          <p:cNvPr id="466" name="Google Shape;466;p44"/>
          <p:cNvPicPr preferRelativeResize="0"/>
          <p:nvPr/>
        </p:nvPicPr>
        <p:blipFill rotWithShape="1">
          <a:blip r:embed="rId4">
            <a:alphaModFix/>
          </a:blip>
          <a:srcRect b="0" l="0" r="0" t="0"/>
          <a:stretch/>
        </p:blipFill>
        <p:spPr>
          <a:xfrm>
            <a:off x="6131201" y="3735104"/>
            <a:ext cx="5610225" cy="30384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5"/>
          <p:cNvSpPr txBox="1"/>
          <p:nvPr>
            <p:ph type="title"/>
          </p:nvPr>
        </p:nvSpPr>
        <p:spPr>
          <a:xfrm>
            <a:off x="646111" y="452718"/>
            <a:ext cx="9404723" cy="79298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PROC DIRECTIVE </a:t>
            </a:r>
            <a:endParaRPr b="1"/>
          </a:p>
        </p:txBody>
      </p:sp>
      <p:sp>
        <p:nvSpPr>
          <p:cNvPr id="472" name="Google Shape;472;p45"/>
          <p:cNvSpPr/>
          <p:nvPr/>
        </p:nvSpPr>
        <p:spPr>
          <a:xfrm>
            <a:off x="424068" y="1436061"/>
            <a:ext cx="11158331"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lt1"/>
                </a:solidFill>
                <a:latin typeface="Century Gothic"/>
                <a:ea typeface="Century Gothic"/>
                <a:cs typeface="Century Gothic"/>
                <a:sym typeface="Century Gothic"/>
              </a:rPr>
              <a:t>The PROC directive declares a procedure with an optional list of named parameters. </a:t>
            </a:r>
            <a:endParaRPr b="1" sz="2000">
              <a:solidFill>
                <a:schemeClr val="lt1"/>
              </a:solidFill>
              <a:latin typeface="Century Gothic"/>
              <a:ea typeface="Century Gothic"/>
              <a:cs typeface="Century Gothic"/>
              <a:sym typeface="Century Gothic"/>
            </a:endParaRPr>
          </a:p>
        </p:txBody>
      </p:sp>
      <p:sp>
        <p:nvSpPr>
          <p:cNvPr id="473" name="Google Shape;473;p45"/>
          <p:cNvSpPr/>
          <p:nvPr/>
        </p:nvSpPr>
        <p:spPr>
          <a:xfrm>
            <a:off x="3882808" y="2184160"/>
            <a:ext cx="350929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C000"/>
                </a:solidFill>
                <a:latin typeface="Century Gothic"/>
                <a:ea typeface="Century Gothic"/>
                <a:cs typeface="Century Gothic"/>
                <a:sym typeface="Century Gothic"/>
              </a:rPr>
              <a:t>label PROC, parameter_list</a:t>
            </a:r>
            <a:endParaRPr b="1" sz="2000">
              <a:solidFill>
                <a:srgbClr val="FFC000"/>
              </a:solidFill>
              <a:latin typeface="Century Gothic"/>
              <a:ea typeface="Century Gothic"/>
              <a:cs typeface="Century Gothic"/>
              <a:sym typeface="Century Gothic"/>
            </a:endParaRPr>
          </a:p>
        </p:txBody>
      </p:sp>
      <p:sp>
        <p:nvSpPr>
          <p:cNvPr id="474" name="Google Shape;474;p45"/>
          <p:cNvSpPr/>
          <p:nvPr/>
        </p:nvSpPr>
        <p:spPr>
          <a:xfrm>
            <a:off x="331303" y="2932259"/>
            <a:ext cx="11052314" cy="70788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lt1"/>
                </a:solidFill>
                <a:latin typeface="Century Gothic"/>
                <a:ea typeface="Century Gothic"/>
                <a:cs typeface="Century Gothic"/>
                <a:sym typeface="Century Gothic"/>
              </a:rPr>
              <a:t>•The PROC directive permits you to declare a procedure with a comma-separated list of named parameters. </a:t>
            </a:r>
            <a:endParaRPr b="1" sz="2000">
              <a:solidFill>
                <a:schemeClr val="lt1"/>
              </a:solidFill>
              <a:latin typeface="Century Gothic"/>
              <a:ea typeface="Century Gothic"/>
              <a:cs typeface="Century Gothic"/>
              <a:sym typeface="Century Gothic"/>
            </a:endParaRPr>
          </a:p>
        </p:txBody>
      </p:sp>
      <p:sp>
        <p:nvSpPr>
          <p:cNvPr id="475" name="Google Shape;475;p45"/>
          <p:cNvSpPr/>
          <p:nvPr/>
        </p:nvSpPr>
        <p:spPr>
          <a:xfrm>
            <a:off x="2279373" y="4166510"/>
            <a:ext cx="74477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C000"/>
                </a:solidFill>
                <a:latin typeface="Century Gothic"/>
                <a:ea typeface="Century Gothic"/>
                <a:cs typeface="Century Gothic"/>
                <a:sym typeface="Century Gothic"/>
              </a:rPr>
              <a:t>label PROC, parameter_1, parameter_2, ..., parameter_n</a:t>
            </a:r>
            <a:endParaRPr b="1" sz="2000">
              <a:solidFill>
                <a:srgbClr val="FFC000"/>
              </a:solidFill>
              <a:latin typeface="Century Gothic"/>
              <a:ea typeface="Century Gothic"/>
              <a:cs typeface="Century Gothic"/>
              <a:sym typeface="Century Gothic"/>
            </a:endParaRPr>
          </a:p>
        </p:txBody>
      </p:sp>
      <p:sp>
        <p:nvSpPr>
          <p:cNvPr id="476" name="Google Shape;476;p45"/>
          <p:cNvSpPr/>
          <p:nvPr/>
        </p:nvSpPr>
        <p:spPr>
          <a:xfrm>
            <a:off x="424068" y="5092985"/>
            <a:ext cx="11436628" cy="70788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lt1"/>
                </a:solidFill>
                <a:latin typeface="Century Gothic"/>
                <a:ea typeface="Century Gothic"/>
                <a:cs typeface="Century Gothic"/>
                <a:sym typeface="Century Gothic"/>
              </a:rPr>
              <a:t>•Your implementation code can refer to the parameters by name rather than by calculated stack offsets such as [ebp - 8]. </a:t>
            </a:r>
            <a:endParaRPr b="1" sz="2000">
              <a:solidFill>
                <a:schemeClr val="lt1"/>
              </a:solidFill>
              <a:latin typeface="Century Gothic"/>
              <a:ea typeface="Century Gothic"/>
              <a:cs typeface="Century Gothic"/>
              <a:sym typeface="Century Gothic"/>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6"/>
          <p:cNvSpPr txBox="1"/>
          <p:nvPr>
            <p:ph type="title"/>
          </p:nvPr>
        </p:nvSpPr>
        <p:spPr>
          <a:xfrm>
            <a:off x="646111" y="452718"/>
            <a:ext cx="9404723" cy="73997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PROC example</a:t>
            </a:r>
            <a:endParaRPr b="1"/>
          </a:p>
        </p:txBody>
      </p:sp>
      <p:sp>
        <p:nvSpPr>
          <p:cNvPr id="482" name="Google Shape;482;p46"/>
          <p:cNvSpPr/>
          <p:nvPr/>
        </p:nvSpPr>
        <p:spPr>
          <a:xfrm>
            <a:off x="397565" y="1581835"/>
            <a:ext cx="10628244"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lt1"/>
                </a:solidFill>
                <a:latin typeface="Century Gothic"/>
                <a:ea typeface="Century Gothic"/>
                <a:cs typeface="Century Gothic"/>
                <a:sym typeface="Century Gothic"/>
              </a:rPr>
              <a:t>The AddTwo procedure receives two integers and returns their sum in EAX.</a:t>
            </a:r>
            <a:endParaRPr b="1" sz="2000">
              <a:solidFill>
                <a:schemeClr val="lt1"/>
              </a:solidFill>
              <a:latin typeface="Century Gothic"/>
              <a:ea typeface="Century Gothic"/>
              <a:cs typeface="Century Gothic"/>
              <a:sym typeface="Century Gothic"/>
            </a:endParaRPr>
          </a:p>
        </p:txBody>
      </p:sp>
      <p:pic>
        <p:nvPicPr>
          <p:cNvPr id="483" name="Google Shape;483;p46"/>
          <p:cNvPicPr preferRelativeResize="0"/>
          <p:nvPr/>
        </p:nvPicPr>
        <p:blipFill rotWithShape="1">
          <a:blip r:embed="rId3">
            <a:alphaModFix/>
          </a:blip>
          <a:srcRect b="0" l="0" r="0" t="0"/>
          <a:stretch/>
        </p:blipFill>
        <p:spPr>
          <a:xfrm>
            <a:off x="256634" y="2260117"/>
            <a:ext cx="3539367" cy="2191559"/>
          </a:xfrm>
          <a:prstGeom prst="rect">
            <a:avLst/>
          </a:prstGeom>
          <a:noFill/>
          <a:ln>
            <a:noFill/>
          </a:ln>
        </p:spPr>
      </p:pic>
      <p:pic>
        <p:nvPicPr>
          <p:cNvPr id="484" name="Google Shape;484;p46"/>
          <p:cNvPicPr preferRelativeResize="0"/>
          <p:nvPr/>
        </p:nvPicPr>
        <p:blipFill rotWithShape="1">
          <a:blip r:embed="rId4">
            <a:alphaModFix/>
          </a:blip>
          <a:srcRect b="0" l="0" r="0" t="0"/>
          <a:stretch/>
        </p:blipFill>
        <p:spPr>
          <a:xfrm>
            <a:off x="4175377" y="2107717"/>
            <a:ext cx="7817139" cy="3776248"/>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7"/>
          <p:cNvSpPr txBox="1"/>
          <p:nvPr>
            <p:ph type="title"/>
          </p:nvPr>
        </p:nvSpPr>
        <p:spPr>
          <a:xfrm>
            <a:off x="646111" y="452718"/>
            <a:ext cx="9404723" cy="66046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PROTO DIRECTIVE</a:t>
            </a:r>
            <a:endParaRPr/>
          </a:p>
        </p:txBody>
      </p:sp>
      <p:pic>
        <p:nvPicPr>
          <p:cNvPr id="490" name="Google Shape;490;p47"/>
          <p:cNvPicPr preferRelativeResize="0"/>
          <p:nvPr/>
        </p:nvPicPr>
        <p:blipFill rotWithShape="1">
          <a:blip r:embed="rId3">
            <a:alphaModFix/>
          </a:blip>
          <a:srcRect b="0" l="0" r="0" t="0"/>
          <a:stretch/>
        </p:blipFill>
        <p:spPr>
          <a:xfrm>
            <a:off x="2279374" y="1113183"/>
            <a:ext cx="6851374" cy="5629713"/>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8"/>
          <p:cNvSpPr txBox="1"/>
          <p:nvPr>
            <p:ph type="title"/>
          </p:nvPr>
        </p:nvSpPr>
        <p:spPr>
          <a:xfrm>
            <a:off x="645130" y="452718"/>
            <a:ext cx="9404723" cy="87249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PROTO DIRECTIVE</a:t>
            </a:r>
            <a:endParaRPr b="1"/>
          </a:p>
        </p:txBody>
      </p:sp>
      <p:sp>
        <p:nvSpPr>
          <p:cNvPr id="496" name="Google Shape;496;p48"/>
          <p:cNvSpPr/>
          <p:nvPr/>
        </p:nvSpPr>
        <p:spPr>
          <a:xfrm>
            <a:off x="503582" y="1555331"/>
            <a:ext cx="10469218"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•Creates a procedure prototype </a:t>
            </a:r>
            <a:endParaRPr/>
          </a:p>
          <a:p>
            <a:pPr indent="0" lvl="0" marL="0" marR="0" rtl="0" algn="ctr">
              <a:spcBef>
                <a:spcPts val="0"/>
              </a:spcBef>
              <a:spcAft>
                <a:spcPts val="0"/>
              </a:spcAft>
              <a:buNone/>
            </a:pPr>
            <a:r>
              <a:rPr b="1" lang="en-US" sz="2000">
                <a:solidFill>
                  <a:srgbClr val="FFC000"/>
                </a:solidFill>
                <a:latin typeface="Century Gothic"/>
                <a:ea typeface="Century Gothic"/>
                <a:cs typeface="Century Gothic"/>
                <a:sym typeface="Century Gothic"/>
              </a:rPr>
              <a:t>label PROTO paramList</a:t>
            </a:r>
            <a:endParaRPr b="1" sz="2000">
              <a:solidFill>
                <a:srgbClr val="FFC000"/>
              </a:solidFill>
              <a:latin typeface="Century Gothic"/>
              <a:ea typeface="Century Gothic"/>
              <a:cs typeface="Century Gothic"/>
              <a:sym typeface="Century Gothic"/>
            </a:endParaRPr>
          </a:p>
        </p:txBody>
      </p:sp>
      <p:sp>
        <p:nvSpPr>
          <p:cNvPr id="497" name="Google Shape;497;p48"/>
          <p:cNvSpPr/>
          <p:nvPr/>
        </p:nvSpPr>
        <p:spPr>
          <a:xfrm>
            <a:off x="503582" y="2695018"/>
            <a:ext cx="99523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•Every procedure called by the INVOKE directive must have a prototype.</a:t>
            </a:r>
            <a:endParaRPr b="1" sz="1800">
              <a:solidFill>
                <a:schemeClr val="lt1"/>
              </a:solidFill>
              <a:latin typeface="Century Gothic"/>
              <a:ea typeface="Century Gothic"/>
              <a:cs typeface="Century Gothic"/>
              <a:sym typeface="Century Gothic"/>
            </a:endParaRPr>
          </a:p>
        </p:txBody>
      </p:sp>
      <p:sp>
        <p:nvSpPr>
          <p:cNvPr id="498" name="Google Shape;498;p48"/>
          <p:cNvSpPr/>
          <p:nvPr/>
        </p:nvSpPr>
        <p:spPr>
          <a:xfrm>
            <a:off x="503582" y="3429000"/>
            <a:ext cx="10049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•A complete procedure definition can also serve as its own prototype.</a:t>
            </a:r>
            <a:endParaRPr b="1" sz="1800">
              <a:solidFill>
                <a:schemeClr val="lt1"/>
              </a:solidFill>
              <a:latin typeface="Century Gothic"/>
              <a:ea typeface="Century Gothic"/>
              <a:cs typeface="Century Gothic"/>
              <a:sym typeface="Century Gothic"/>
            </a:endParaRPr>
          </a:p>
        </p:txBody>
      </p:sp>
      <p:sp>
        <p:nvSpPr>
          <p:cNvPr id="499" name="Google Shape;499;p48"/>
          <p:cNvSpPr/>
          <p:nvPr/>
        </p:nvSpPr>
        <p:spPr>
          <a:xfrm>
            <a:off x="503582" y="4246457"/>
            <a:ext cx="10919792"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lt1"/>
                </a:solidFill>
                <a:latin typeface="Century Gothic"/>
                <a:ea typeface="Century Gothic"/>
                <a:cs typeface="Century Gothic"/>
                <a:sym typeface="Century Gothic"/>
              </a:rPr>
              <a:t>•Standard configuration: PROTO appears at top of the program listing, INVOKE appears in the code segment, and the procedure implementation occurs later in the program</a:t>
            </a:r>
            <a:r>
              <a:rPr lang="en-US" sz="1800">
                <a:solidFill>
                  <a:schemeClr val="lt1"/>
                </a:solidFill>
                <a:latin typeface="Century Gothic"/>
                <a:ea typeface="Century Gothic"/>
                <a:cs typeface="Century Gothic"/>
                <a:sym typeface="Century Gothic"/>
              </a:rPr>
              <a:t>.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9"/>
          <p:cNvSpPr txBox="1"/>
          <p:nvPr>
            <p:ph type="title"/>
          </p:nvPr>
        </p:nvSpPr>
        <p:spPr>
          <a:xfrm>
            <a:off x="646111" y="452718"/>
            <a:ext cx="9404723" cy="70022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EXAMPLE</a:t>
            </a:r>
            <a:endParaRPr b="1"/>
          </a:p>
        </p:txBody>
      </p:sp>
      <p:pic>
        <p:nvPicPr>
          <p:cNvPr id="505" name="Google Shape;505;p49"/>
          <p:cNvPicPr preferRelativeResize="0"/>
          <p:nvPr/>
        </p:nvPicPr>
        <p:blipFill rotWithShape="1">
          <a:blip r:embed="rId3">
            <a:alphaModFix/>
          </a:blip>
          <a:srcRect b="0" l="0" r="0" t="0"/>
          <a:stretch/>
        </p:blipFill>
        <p:spPr>
          <a:xfrm>
            <a:off x="156334" y="1293536"/>
            <a:ext cx="6337232" cy="2864229"/>
          </a:xfrm>
          <a:prstGeom prst="rect">
            <a:avLst/>
          </a:prstGeom>
          <a:noFill/>
          <a:ln>
            <a:noFill/>
          </a:ln>
        </p:spPr>
      </p:pic>
      <p:sp>
        <p:nvSpPr>
          <p:cNvPr id="506" name="Google Shape;506;p49"/>
          <p:cNvSpPr/>
          <p:nvPr/>
        </p:nvSpPr>
        <p:spPr>
          <a:xfrm>
            <a:off x="6665844" y="1293536"/>
            <a:ext cx="475753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 Prototype for the ArraySum procedure, showing its parameter list:</a:t>
            </a:r>
            <a:endParaRPr b="1" sz="1800">
              <a:solidFill>
                <a:schemeClr val="lt1"/>
              </a:solidFill>
              <a:latin typeface="Century Gothic"/>
              <a:ea typeface="Century Gothic"/>
              <a:cs typeface="Century Gothic"/>
              <a:sym typeface="Century Gothic"/>
            </a:endParaRPr>
          </a:p>
        </p:txBody>
      </p:sp>
      <p:pic>
        <p:nvPicPr>
          <p:cNvPr id="507" name="Google Shape;507;p49"/>
          <p:cNvPicPr preferRelativeResize="0"/>
          <p:nvPr/>
        </p:nvPicPr>
        <p:blipFill rotWithShape="1">
          <a:blip r:embed="rId4">
            <a:alphaModFix/>
          </a:blip>
          <a:srcRect b="0" l="0" r="0" t="0"/>
          <a:stretch/>
        </p:blipFill>
        <p:spPr>
          <a:xfrm>
            <a:off x="5415571" y="4055442"/>
            <a:ext cx="6343650" cy="1104900"/>
          </a:xfrm>
          <a:prstGeom prst="rect">
            <a:avLst/>
          </a:prstGeom>
          <a:noFill/>
          <a:ln>
            <a:noFill/>
          </a:ln>
        </p:spPr>
      </p:pic>
      <p:pic>
        <p:nvPicPr>
          <p:cNvPr id="508" name="Google Shape;508;p49"/>
          <p:cNvPicPr preferRelativeResize="0"/>
          <p:nvPr/>
        </p:nvPicPr>
        <p:blipFill rotWithShape="1">
          <a:blip r:embed="rId5">
            <a:alphaModFix/>
          </a:blip>
          <a:srcRect b="0" l="0" r="0" t="0"/>
          <a:stretch/>
        </p:blipFill>
        <p:spPr>
          <a:xfrm>
            <a:off x="5572746" y="5314048"/>
            <a:ext cx="6372225" cy="1114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descr="Understanding the LC3 Runtime Stack" id="174" name="Google Shape;174;p5"/>
          <p:cNvPicPr preferRelativeResize="0"/>
          <p:nvPr/>
        </p:nvPicPr>
        <p:blipFill rotWithShape="1">
          <a:blip r:embed="rId3">
            <a:alphaModFix/>
          </a:blip>
          <a:srcRect b="0" l="0" r="0" t="0"/>
          <a:stretch/>
        </p:blipFill>
        <p:spPr>
          <a:xfrm>
            <a:off x="257908" y="129283"/>
            <a:ext cx="5650524" cy="6599433"/>
          </a:xfrm>
          <a:prstGeom prst="rect">
            <a:avLst/>
          </a:prstGeom>
          <a:noFill/>
          <a:ln>
            <a:noFill/>
          </a:ln>
        </p:spPr>
      </p:pic>
      <p:pic>
        <p:nvPicPr>
          <p:cNvPr id="175" name="Google Shape;175;p5"/>
          <p:cNvPicPr preferRelativeResize="0"/>
          <p:nvPr>
            <p:ph idx="1" type="body"/>
          </p:nvPr>
        </p:nvPicPr>
        <p:blipFill rotWithShape="1">
          <a:blip r:embed="rId4">
            <a:alphaModFix/>
          </a:blip>
          <a:srcRect b="0" l="0" r="0" t="0"/>
          <a:stretch/>
        </p:blipFill>
        <p:spPr>
          <a:xfrm>
            <a:off x="5908432" y="303792"/>
            <a:ext cx="6134825" cy="625041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0"/>
          <p:cNvSpPr txBox="1"/>
          <p:nvPr>
            <p:ph type="title"/>
          </p:nvPr>
        </p:nvSpPr>
        <p:spPr>
          <a:xfrm>
            <a:off x="238540" y="240683"/>
            <a:ext cx="10376452"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LEA instruction (load effective address)</a:t>
            </a:r>
            <a:endParaRPr b="1"/>
          </a:p>
        </p:txBody>
      </p:sp>
      <p:sp>
        <p:nvSpPr>
          <p:cNvPr id="514" name="Google Shape;514;p50"/>
          <p:cNvSpPr/>
          <p:nvPr/>
        </p:nvSpPr>
        <p:spPr>
          <a:xfrm>
            <a:off x="337931" y="1318047"/>
            <a:ext cx="11323982"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lt1"/>
                </a:solidFill>
                <a:latin typeface="Century Gothic"/>
                <a:ea typeface="Century Gothic"/>
                <a:cs typeface="Century Gothic"/>
                <a:sym typeface="Century Gothic"/>
              </a:rPr>
              <a:t>• The LEA instruction returns offsets of both direct and indirect operands at run time.</a:t>
            </a:r>
            <a:endParaRPr/>
          </a:p>
          <a:p>
            <a:pPr indent="0" lvl="0" marL="0" marR="0" rtl="0" algn="just">
              <a:spcBef>
                <a:spcPts val="0"/>
              </a:spcBef>
              <a:spcAft>
                <a:spcPts val="0"/>
              </a:spcAft>
              <a:buNone/>
            </a:pPr>
            <a:r>
              <a:t/>
            </a:r>
            <a:endParaRPr b="1" sz="1800">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rPr b="1" lang="en-US" sz="1800">
                <a:solidFill>
                  <a:schemeClr val="lt1"/>
                </a:solidFill>
                <a:latin typeface="Century Gothic"/>
                <a:ea typeface="Century Gothic"/>
                <a:cs typeface="Century Gothic"/>
                <a:sym typeface="Century Gothic"/>
              </a:rPr>
              <a:t>– OFFSET only returns constant offsets (assemble time).</a:t>
            </a:r>
            <a:endParaRPr b="1" sz="1800">
              <a:solidFill>
                <a:schemeClr val="lt1"/>
              </a:solidFill>
              <a:latin typeface="Century Gothic"/>
              <a:ea typeface="Century Gothic"/>
              <a:cs typeface="Century Gothic"/>
              <a:sym typeface="Century Gothic"/>
            </a:endParaRPr>
          </a:p>
        </p:txBody>
      </p:sp>
      <p:sp>
        <p:nvSpPr>
          <p:cNvPr id="515" name="Google Shape;515;p50"/>
          <p:cNvSpPr/>
          <p:nvPr/>
        </p:nvSpPr>
        <p:spPr>
          <a:xfrm>
            <a:off x="337931" y="2533911"/>
            <a:ext cx="110258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 LEA is required when obtaining the offset of a stack parameter or local variable. For example:</a:t>
            </a:r>
            <a:endParaRPr b="1" sz="1800">
              <a:solidFill>
                <a:schemeClr val="lt1"/>
              </a:solidFill>
              <a:latin typeface="Century Gothic"/>
              <a:ea typeface="Century Gothic"/>
              <a:cs typeface="Century Gothic"/>
              <a:sym typeface="Century Gothic"/>
            </a:endParaRPr>
          </a:p>
        </p:txBody>
      </p:sp>
      <p:pic>
        <p:nvPicPr>
          <p:cNvPr id="516" name="Google Shape;516;p50"/>
          <p:cNvPicPr preferRelativeResize="0"/>
          <p:nvPr/>
        </p:nvPicPr>
        <p:blipFill rotWithShape="1">
          <a:blip r:embed="rId3">
            <a:alphaModFix/>
          </a:blip>
          <a:srcRect b="0" l="0" r="0" t="0"/>
          <a:stretch/>
        </p:blipFill>
        <p:spPr>
          <a:xfrm>
            <a:off x="2035017" y="3314772"/>
            <a:ext cx="7427449" cy="293321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1"/>
          <p:cNvSpPr txBox="1"/>
          <p:nvPr>
            <p:ph type="title"/>
          </p:nvPr>
        </p:nvSpPr>
        <p:spPr>
          <a:xfrm>
            <a:off x="646111" y="452718"/>
            <a:ext cx="9404723" cy="7532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Recursion</a:t>
            </a:r>
            <a:br>
              <a:rPr b="1" lang="en-US"/>
            </a:br>
            <a:endParaRPr/>
          </a:p>
        </p:txBody>
      </p:sp>
      <p:sp>
        <p:nvSpPr>
          <p:cNvPr id="522" name="Google Shape;522;p51"/>
          <p:cNvSpPr/>
          <p:nvPr/>
        </p:nvSpPr>
        <p:spPr>
          <a:xfrm>
            <a:off x="238539" y="1456588"/>
            <a:ext cx="1156914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The process in which a function calls itself directly or indirectly is called recursion and the corresponding function is called as recursive function.</a:t>
            </a:r>
            <a:endParaRPr b="1" sz="2400">
              <a:solidFill>
                <a:schemeClr val="lt1"/>
              </a:solidFill>
              <a:latin typeface="Century Gothic"/>
              <a:ea typeface="Century Gothic"/>
              <a:cs typeface="Century Gothic"/>
              <a:sym typeface="Century Gothic"/>
            </a:endParaRPr>
          </a:p>
        </p:txBody>
      </p:sp>
      <p:pic>
        <p:nvPicPr>
          <p:cNvPr descr="What is Recursion?: What is Recursion? | SparkNotes" id="523" name="Google Shape;523;p51"/>
          <p:cNvPicPr preferRelativeResize="0"/>
          <p:nvPr/>
        </p:nvPicPr>
        <p:blipFill rotWithShape="1">
          <a:blip r:embed="rId3">
            <a:alphaModFix/>
          </a:blip>
          <a:srcRect b="0" l="0" r="0" t="0"/>
          <a:stretch/>
        </p:blipFill>
        <p:spPr>
          <a:xfrm>
            <a:off x="2114527" y="2400641"/>
            <a:ext cx="7307769" cy="400464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2"/>
          <p:cNvSpPr txBox="1"/>
          <p:nvPr>
            <p:ph type="title"/>
          </p:nvPr>
        </p:nvSpPr>
        <p:spPr>
          <a:xfrm>
            <a:off x="646111" y="452718"/>
            <a:ext cx="9404723" cy="801924"/>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3200"/>
              <a:buFont typeface="Century Gothic"/>
              <a:buNone/>
            </a:pPr>
            <a:r>
              <a:rPr b="1" lang="en-US" sz="3200" cap="small"/>
              <a:t>Recursion</a:t>
            </a:r>
            <a:endParaRPr cap="small"/>
          </a:p>
        </p:txBody>
      </p:sp>
      <p:sp>
        <p:nvSpPr>
          <p:cNvPr id="529" name="Google Shape;529;p52"/>
          <p:cNvSpPr txBox="1"/>
          <p:nvPr>
            <p:ph idx="1" type="body"/>
          </p:nvPr>
        </p:nvSpPr>
        <p:spPr>
          <a:xfrm>
            <a:off x="318977" y="1331259"/>
            <a:ext cx="11164186" cy="507402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lang="en-US"/>
              <a:t>The process created when . . .</a:t>
            </a:r>
            <a:endParaRPr/>
          </a:p>
          <a:p>
            <a:pPr indent="-285750" lvl="1" marL="742950" rtl="0" algn="just">
              <a:spcBef>
                <a:spcPts val="1000"/>
              </a:spcBef>
              <a:spcAft>
                <a:spcPts val="0"/>
              </a:spcAft>
              <a:buSzPts val="1440"/>
              <a:buChar char="►"/>
            </a:pPr>
            <a:r>
              <a:rPr lang="en-US"/>
              <a:t>A procedure calls itself</a:t>
            </a:r>
            <a:endParaRPr/>
          </a:p>
          <a:p>
            <a:pPr indent="-285750" lvl="1" marL="742950" rtl="0" algn="just">
              <a:spcBef>
                <a:spcPts val="1000"/>
              </a:spcBef>
              <a:spcAft>
                <a:spcPts val="0"/>
              </a:spcAft>
              <a:buSzPts val="1440"/>
              <a:buChar char="►"/>
            </a:pPr>
            <a:r>
              <a:rPr lang="en-US"/>
              <a:t>Procedure A calls procedure B, which in turn calls procedure A</a:t>
            </a:r>
            <a:endParaRPr/>
          </a:p>
          <a:p>
            <a:pPr indent="-342900" lvl="0" marL="342900" rtl="0" algn="just">
              <a:spcBef>
                <a:spcPts val="1000"/>
              </a:spcBef>
              <a:spcAft>
                <a:spcPts val="0"/>
              </a:spcAft>
              <a:buSzPts val="1600"/>
              <a:buChar char="►"/>
            </a:pPr>
            <a:r>
              <a:rPr lang="en-US"/>
              <a:t>Using a graph in which each node is a procedure and each edge is a procedure call, recursion forms a cycle</a:t>
            </a:r>
            <a:endParaRPr>
              <a:solidFill>
                <a:srgbClr val="F0D983"/>
              </a:solidFill>
            </a:endParaRPr>
          </a:p>
        </p:txBody>
      </p:sp>
      <p:pic>
        <p:nvPicPr>
          <p:cNvPr id="530" name="Google Shape;530;p52"/>
          <p:cNvPicPr preferRelativeResize="0"/>
          <p:nvPr/>
        </p:nvPicPr>
        <p:blipFill rotWithShape="1">
          <a:blip r:embed="rId3">
            <a:alphaModFix/>
          </a:blip>
          <a:srcRect b="0" l="0" r="0" t="0"/>
          <a:stretch/>
        </p:blipFill>
        <p:spPr>
          <a:xfrm>
            <a:off x="3662059" y="3429000"/>
            <a:ext cx="3357960" cy="314235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3"/>
          <p:cNvSpPr txBox="1"/>
          <p:nvPr>
            <p:ph type="title"/>
          </p:nvPr>
        </p:nvSpPr>
        <p:spPr>
          <a:xfrm>
            <a:off x="646111" y="452718"/>
            <a:ext cx="9404723" cy="801924"/>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3200"/>
              <a:buFont typeface="Century Gothic"/>
              <a:buNone/>
            </a:pPr>
            <a:r>
              <a:rPr b="1" lang="en-US" sz="3200" cap="small"/>
              <a:t>Recursion</a:t>
            </a:r>
            <a:endParaRPr cap="small"/>
          </a:p>
        </p:txBody>
      </p:sp>
      <p:sp>
        <p:nvSpPr>
          <p:cNvPr id="536" name="Google Shape;536;p53"/>
          <p:cNvSpPr txBox="1"/>
          <p:nvPr>
            <p:ph idx="1" type="body"/>
          </p:nvPr>
        </p:nvSpPr>
        <p:spPr>
          <a:xfrm>
            <a:off x="318977" y="1331259"/>
            <a:ext cx="11164186" cy="507402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lang="en-US"/>
              <a:t>This function calculates the factorial of integer n</a:t>
            </a:r>
            <a:endParaRPr/>
          </a:p>
          <a:p>
            <a:pPr indent="-342900" lvl="0" marL="342900" rtl="0" algn="just">
              <a:spcBef>
                <a:spcPts val="1000"/>
              </a:spcBef>
              <a:spcAft>
                <a:spcPts val="0"/>
              </a:spcAft>
              <a:buSzPts val="1600"/>
              <a:buChar char="►"/>
            </a:pPr>
            <a:r>
              <a:rPr lang="en-US"/>
              <a:t>A new value of n is saved in each stack frame</a:t>
            </a:r>
            <a:endParaRPr>
              <a:solidFill>
                <a:srgbClr val="F0D983"/>
              </a:solidFill>
            </a:endParaRPr>
          </a:p>
        </p:txBody>
      </p:sp>
      <p:pic>
        <p:nvPicPr>
          <p:cNvPr id="537" name="Google Shape;537;p53"/>
          <p:cNvPicPr preferRelativeResize="0"/>
          <p:nvPr/>
        </p:nvPicPr>
        <p:blipFill rotWithShape="1">
          <a:blip r:embed="rId3">
            <a:alphaModFix/>
          </a:blip>
          <a:srcRect b="0" l="0" r="0" t="0"/>
          <a:stretch/>
        </p:blipFill>
        <p:spPr>
          <a:xfrm>
            <a:off x="590001" y="3001495"/>
            <a:ext cx="3543300" cy="1733550"/>
          </a:xfrm>
          <a:prstGeom prst="rect">
            <a:avLst/>
          </a:prstGeom>
          <a:noFill/>
          <a:ln>
            <a:noFill/>
          </a:ln>
        </p:spPr>
      </p:pic>
      <p:pic>
        <p:nvPicPr>
          <p:cNvPr id="538" name="Google Shape;538;p53"/>
          <p:cNvPicPr preferRelativeResize="0"/>
          <p:nvPr/>
        </p:nvPicPr>
        <p:blipFill rotWithShape="1">
          <a:blip r:embed="rId4">
            <a:alphaModFix/>
          </a:blip>
          <a:srcRect b="0" l="0" r="0" t="0"/>
          <a:stretch/>
        </p:blipFill>
        <p:spPr>
          <a:xfrm>
            <a:off x="4959509" y="3709099"/>
            <a:ext cx="1828800" cy="333375"/>
          </a:xfrm>
          <a:prstGeom prst="rect">
            <a:avLst/>
          </a:prstGeom>
          <a:noFill/>
          <a:ln>
            <a:noFill/>
          </a:ln>
        </p:spPr>
      </p:pic>
      <p:pic>
        <p:nvPicPr>
          <p:cNvPr id="539" name="Google Shape;539;p53"/>
          <p:cNvPicPr preferRelativeResize="0"/>
          <p:nvPr/>
        </p:nvPicPr>
        <p:blipFill rotWithShape="1">
          <a:blip r:embed="rId5">
            <a:alphaModFix/>
          </a:blip>
          <a:srcRect b="0" l="0" r="0" t="0"/>
          <a:stretch/>
        </p:blipFill>
        <p:spPr>
          <a:xfrm>
            <a:off x="7604912" y="1331259"/>
            <a:ext cx="4031396" cy="5027571"/>
          </a:xfrm>
          <a:prstGeom prst="rect">
            <a:avLst/>
          </a:prstGeom>
          <a:noFill/>
          <a:ln>
            <a:noFill/>
          </a:ln>
        </p:spPr>
      </p:pic>
      <p:sp>
        <p:nvSpPr>
          <p:cNvPr id="540" name="Google Shape;540;p53"/>
          <p:cNvSpPr/>
          <p:nvPr/>
        </p:nvSpPr>
        <p:spPr>
          <a:xfrm>
            <a:off x="4285427" y="3651758"/>
            <a:ext cx="603323" cy="448056"/>
          </a:xfrm>
          <a:prstGeom prst="rightArrow">
            <a:avLst>
              <a:gd fmla="val 50000" name="adj1"/>
              <a:gd fmla="val 50000" name="adj2"/>
            </a:avLst>
          </a:prstGeom>
          <a:solidFill>
            <a:schemeClr val="accent1"/>
          </a:solid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541" name="Google Shape;541;p53"/>
          <p:cNvSpPr/>
          <p:nvPr/>
        </p:nvSpPr>
        <p:spPr>
          <a:xfrm>
            <a:off x="6896075" y="3621016"/>
            <a:ext cx="603323" cy="448056"/>
          </a:xfrm>
          <a:prstGeom prst="rightArrow">
            <a:avLst>
              <a:gd fmla="val 50000" name="adj1"/>
              <a:gd fmla="val 50000" name="adj2"/>
            </a:avLst>
          </a:prstGeom>
          <a:solidFill>
            <a:schemeClr val="accent1"/>
          </a:solid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4"/>
          <p:cNvSpPr txBox="1"/>
          <p:nvPr>
            <p:ph type="title"/>
          </p:nvPr>
        </p:nvSpPr>
        <p:spPr>
          <a:xfrm>
            <a:off x="646111" y="452718"/>
            <a:ext cx="9404723" cy="801924"/>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3200"/>
              <a:buFont typeface="Century Gothic"/>
              <a:buNone/>
            </a:pPr>
            <a:r>
              <a:rPr b="1" lang="en-US" sz="3200" cap="small"/>
              <a:t>Recursion</a:t>
            </a:r>
            <a:endParaRPr cap="small"/>
          </a:p>
        </p:txBody>
      </p:sp>
      <p:pic>
        <p:nvPicPr>
          <p:cNvPr id="547" name="Google Shape;547;p54"/>
          <p:cNvPicPr preferRelativeResize="0"/>
          <p:nvPr>
            <p:ph idx="1" type="body"/>
          </p:nvPr>
        </p:nvPicPr>
        <p:blipFill rotWithShape="1">
          <a:blip r:embed="rId3">
            <a:alphaModFix/>
          </a:blip>
          <a:srcRect b="0" l="0" r="0" t="0"/>
          <a:stretch/>
        </p:blipFill>
        <p:spPr>
          <a:xfrm>
            <a:off x="1454591" y="1496137"/>
            <a:ext cx="6370905" cy="4552131"/>
          </a:xfrm>
          <a:prstGeom prst="rect">
            <a:avLst/>
          </a:prstGeom>
          <a:noFill/>
          <a:ln>
            <a:noFill/>
          </a:ln>
        </p:spPr>
      </p:pic>
      <p:pic>
        <p:nvPicPr>
          <p:cNvPr id="548" name="Google Shape;548;p54"/>
          <p:cNvPicPr preferRelativeResize="0"/>
          <p:nvPr/>
        </p:nvPicPr>
        <p:blipFill rotWithShape="1">
          <a:blip r:embed="rId4">
            <a:alphaModFix/>
          </a:blip>
          <a:srcRect b="0" l="0" r="0" t="0"/>
          <a:stretch/>
        </p:blipFill>
        <p:spPr>
          <a:xfrm>
            <a:off x="8269208" y="1496137"/>
            <a:ext cx="1617175" cy="4564264"/>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pic>
        <p:nvPicPr>
          <p:cNvPr descr="How to Make Any Question Essential with Three Easy Steps – Wabisabi Learning" id="553" name="Google Shape;553;p55"/>
          <p:cNvPicPr preferRelativeResize="0"/>
          <p:nvPr/>
        </p:nvPicPr>
        <p:blipFill rotWithShape="1">
          <a:blip r:embed="rId3">
            <a:alphaModFix/>
          </a:blip>
          <a:srcRect b="0" l="0" r="0" t="0"/>
          <a:stretch/>
        </p:blipFill>
        <p:spPr>
          <a:xfrm>
            <a:off x="1" y="0"/>
            <a:ext cx="1219200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Parameter Passing</a:t>
            </a:r>
            <a:endParaRPr b="1"/>
          </a:p>
        </p:txBody>
      </p:sp>
      <p:sp>
        <p:nvSpPr>
          <p:cNvPr id="181" name="Google Shape;181;p6"/>
          <p:cNvSpPr txBox="1"/>
          <p:nvPr>
            <p:ph idx="1" type="body"/>
          </p:nvPr>
        </p:nvSpPr>
        <p:spPr>
          <a:xfrm>
            <a:off x="1104293" y="1602752"/>
            <a:ext cx="8946541" cy="4195481"/>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600"/>
              <a:buChar char="►"/>
            </a:pPr>
            <a:r>
              <a:rPr lang="en-US"/>
              <a:t>Parameter passing in assembly language is different</a:t>
            </a:r>
            <a:endParaRPr/>
          </a:p>
          <a:p>
            <a:pPr indent="-285750" lvl="1" marL="742950" rtl="0" algn="l">
              <a:spcBef>
                <a:spcPts val="1000"/>
              </a:spcBef>
              <a:spcAft>
                <a:spcPts val="0"/>
              </a:spcAft>
              <a:buSzPts val="1440"/>
              <a:buChar char="►"/>
            </a:pPr>
            <a:r>
              <a:rPr lang="en-US"/>
              <a:t>More complicated than that used in a high-level language</a:t>
            </a:r>
            <a:endParaRPr/>
          </a:p>
          <a:p>
            <a:pPr indent="-342900" lvl="0" marL="342900" rtl="0" algn="l">
              <a:spcBef>
                <a:spcPts val="1000"/>
              </a:spcBef>
              <a:spcAft>
                <a:spcPts val="0"/>
              </a:spcAft>
              <a:buSzPts val="1600"/>
              <a:buChar char="►"/>
            </a:pPr>
            <a:r>
              <a:rPr lang="en-US"/>
              <a:t>In assembly language</a:t>
            </a:r>
            <a:endParaRPr/>
          </a:p>
          <a:p>
            <a:pPr indent="-285750" lvl="1" marL="742950" rtl="0" algn="l">
              <a:spcBef>
                <a:spcPts val="1000"/>
              </a:spcBef>
              <a:spcAft>
                <a:spcPts val="0"/>
              </a:spcAft>
              <a:buSzPts val="1440"/>
              <a:buChar char="►"/>
            </a:pPr>
            <a:r>
              <a:rPr lang="en-US"/>
              <a:t>Place all required parameters in an accessible storage area</a:t>
            </a:r>
            <a:endParaRPr/>
          </a:p>
          <a:p>
            <a:pPr indent="-285750" lvl="1" marL="742950" rtl="0" algn="l">
              <a:spcBef>
                <a:spcPts val="1000"/>
              </a:spcBef>
              <a:spcAft>
                <a:spcPts val="0"/>
              </a:spcAft>
              <a:buSzPts val="1440"/>
              <a:buChar char="►"/>
            </a:pPr>
            <a:r>
              <a:rPr lang="en-US"/>
              <a:t>Then call the procedure </a:t>
            </a:r>
            <a:endParaRPr/>
          </a:p>
          <a:p>
            <a:pPr indent="-342900" lvl="0" marL="342900" rtl="0" algn="l">
              <a:spcBef>
                <a:spcPts val="1000"/>
              </a:spcBef>
              <a:spcAft>
                <a:spcPts val="0"/>
              </a:spcAft>
              <a:buSzPts val="1600"/>
              <a:buChar char="►"/>
            </a:pPr>
            <a:r>
              <a:rPr lang="en-US"/>
              <a:t>Two types of storage areas used</a:t>
            </a:r>
            <a:endParaRPr/>
          </a:p>
          <a:p>
            <a:pPr indent="-285750" lvl="1" marL="742950" rtl="0" algn="l">
              <a:spcBef>
                <a:spcPts val="1000"/>
              </a:spcBef>
              <a:spcAft>
                <a:spcPts val="0"/>
              </a:spcAft>
              <a:buSzPts val="1440"/>
              <a:buChar char="►"/>
            </a:pPr>
            <a:r>
              <a:rPr lang="en-US"/>
              <a:t>Registers: general-purpose registers are used </a:t>
            </a:r>
            <a:r>
              <a:rPr b="1" lang="en-US"/>
              <a:t>(</a:t>
            </a:r>
            <a:r>
              <a:rPr b="1" lang="en-US">
                <a:solidFill>
                  <a:srgbClr val="FFFF00"/>
                </a:solidFill>
              </a:rPr>
              <a:t>register method</a:t>
            </a:r>
            <a:r>
              <a:rPr b="1" lang="en-US"/>
              <a:t>)</a:t>
            </a:r>
            <a:endParaRPr/>
          </a:p>
          <a:p>
            <a:pPr indent="-285750" lvl="1" marL="742950" rtl="0" algn="l">
              <a:spcBef>
                <a:spcPts val="1000"/>
              </a:spcBef>
              <a:spcAft>
                <a:spcPts val="0"/>
              </a:spcAft>
              <a:buSzPts val="1440"/>
              <a:buChar char="►"/>
            </a:pPr>
            <a:r>
              <a:rPr lang="en-US"/>
              <a:t>Memory: stack is used </a:t>
            </a:r>
            <a:r>
              <a:rPr b="1" lang="en-US"/>
              <a:t>(</a:t>
            </a:r>
            <a:r>
              <a:rPr b="1" lang="en-US">
                <a:solidFill>
                  <a:srgbClr val="FFFF00"/>
                </a:solidFill>
              </a:rPr>
              <a:t>stack method</a:t>
            </a:r>
            <a:r>
              <a:rPr b="1" lang="en-US"/>
              <a:t>)</a:t>
            </a:r>
            <a:endParaRPr/>
          </a:p>
          <a:p>
            <a:pPr indent="-342900" lvl="0" marL="342900" rtl="0" algn="l">
              <a:spcBef>
                <a:spcPts val="1000"/>
              </a:spcBef>
              <a:spcAft>
                <a:spcPts val="0"/>
              </a:spcAft>
              <a:buSzPts val="1600"/>
              <a:buChar char="►"/>
            </a:pPr>
            <a:r>
              <a:rPr lang="en-US"/>
              <a:t>Two common mechanisms of parameter passing</a:t>
            </a:r>
            <a:endParaRPr/>
          </a:p>
          <a:p>
            <a:pPr indent="-285750" lvl="1" marL="742950" rtl="0" algn="l">
              <a:spcBef>
                <a:spcPts val="1000"/>
              </a:spcBef>
              <a:spcAft>
                <a:spcPts val="0"/>
              </a:spcAft>
              <a:buSzPts val="1440"/>
              <a:buChar char="►"/>
            </a:pPr>
            <a:r>
              <a:rPr lang="en-US"/>
              <a:t>Pass-by-value: parameter </a:t>
            </a:r>
            <a:r>
              <a:rPr b="1" lang="en-US">
                <a:solidFill>
                  <a:srgbClr val="FFFF00"/>
                </a:solidFill>
              </a:rPr>
              <a:t>value</a:t>
            </a:r>
            <a:r>
              <a:rPr lang="en-US"/>
              <a:t> is passed</a:t>
            </a:r>
            <a:endParaRPr/>
          </a:p>
          <a:p>
            <a:pPr indent="-285750" lvl="1" marL="742950" rtl="0" algn="l">
              <a:spcBef>
                <a:spcPts val="1000"/>
              </a:spcBef>
              <a:spcAft>
                <a:spcPts val="0"/>
              </a:spcAft>
              <a:buSzPts val="1440"/>
              <a:buChar char="►"/>
            </a:pPr>
            <a:r>
              <a:rPr lang="en-US"/>
              <a:t>Pass-by-reference: </a:t>
            </a:r>
            <a:r>
              <a:rPr b="1" lang="en-US">
                <a:solidFill>
                  <a:srgbClr val="FFFF00"/>
                </a:solidFill>
              </a:rPr>
              <a:t>address</a:t>
            </a:r>
            <a:r>
              <a:rPr lang="en-US"/>
              <a:t> of parameter is passed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Stack Parameters</a:t>
            </a:r>
            <a:endParaRPr/>
          </a:p>
        </p:txBody>
      </p:sp>
      <p:sp>
        <p:nvSpPr>
          <p:cNvPr id="187" name="Google Shape;187;p7"/>
          <p:cNvSpPr txBox="1"/>
          <p:nvPr>
            <p:ph idx="1" type="body"/>
          </p:nvPr>
        </p:nvSpPr>
        <p:spPr>
          <a:xfrm>
            <a:off x="1981200" y="1143001"/>
            <a:ext cx="8229600" cy="50514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Consider the following max procedure</a:t>
            </a:r>
            <a:endParaRPr/>
          </a:p>
          <a:p>
            <a:pPr indent="-342900" lvl="0" marL="342900" rtl="0" algn="l">
              <a:spcBef>
                <a:spcPts val="1000"/>
              </a:spcBef>
              <a:spcAft>
                <a:spcPts val="0"/>
              </a:spcAft>
              <a:buSzPts val="1600"/>
              <a:buFont typeface="Noto Sans Symbols"/>
              <a:buNone/>
            </a:pPr>
            <a:r>
              <a:rPr b="1" lang="en-US">
                <a:latin typeface="Courier New"/>
                <a:ea typeface="Courier New"/>
                <a:cs typeface="Courier New"/>
                <a:sym typeface="Courier New"/>
              </a:rPr>
              <a:t>	int max ( int x, int y, int z ) {</a:t>
            </a:r>
            <a:endParaRPr/>
          </a:p>
          <a:p>
            <a:pPr indent="-342900" lvl="0" marL="342900" rtl="0" algn="l">
              <a:spcBef>
                <a:spcPts val="0"/>
              </a:spcBef>
              <a:spcAft>
                <a:spcPts val="0"/>
              </a:spcAft>
              <a:buSzPts val="1600"/>
              <a:buFont typeface="Noto Sans Symbols"/>
              <a:buNone/>
            </a:pPr>
            <a:r>
              <a:rPr b="1" lang="en-US">
                <a:latin typeface="Courier New"/>
                <a:ea typeface="Courier New"/>
                <a:cs typeface="Courier New"/>
                <a:sym typeface="Courier New"/>
              </a:rPr>
              <a:t>		int temp = x;</a:t>
            </a:r>
            <a:endParaRPr/>
          </a:p>
          <a:p>
            <a:pPr indent="-342900" lvl="0" marL="342900" rtl="0" algn="l">
              <a:spcBef>
                <a:spcPts val="0"/>
              </a:spcBef>
              <a:spcAft>
                <a:spcPts val="0"/>
              </a:spcAft>
              <a:buSzPts val="1600"/>
              <a:buFont typeface="Noto Sans Symbols"/>
              <a:buNone/>
            </a:pPr>
            <a:r>
              <a:rPr b="1" lang="en-US">
                <a:latin typeface="Courier New"/>
                <a:ea typeface="Courier New"/>
                <a:cs typeface="Courier New"/>
                <a:sym typeface="Courier New"/>
              </a:rPr>
              <a:t>		if (y &gt; temp) temp = y;</a:t>
            </a:r>
            <a:endParaRPr/>
          </a:p>
          <a:p>
            <a:pPr indent="-342900" lvl="0" marL="342900" rtl="0" algn="l">
              <a:spcBef>
                <a:spcPts val="0"/>
              </a:spcBef>
              <a:spcAft>
                <a:spcPts val="0"/>
              </a:spcAft>
              <a:buSzPts val="1600"/>
              <a:buFont typeface="Noto Sans Symbols"/>
              <a:buNone/>
            </a:pPr>
            <a:r>
              <a:rPr b="1" lang="en-US">
                <a:latin typeface="Courier New"/>
                <a:ea typeface="Courier New"/>
                <a:cs typeface="Courier New"/>
                <a:sym typeface="Courier New"/>
              </a:rPr>
              <a:t>		if (z &gt; temp) temp = z;</a:t>
            </a:r>
            <a:endParaRPr/>
          </a:p>
          <a:p>
            <a:pPr indent="-342900" lvl="0" marL="342900" rtl="0" algn="l">
              <a:spcBef>
                <a:spcPts val="0"/>
              </a:spcBef>
              <a:spcAft>
                <a:spcPts val="0"/>
              </a:spcAft>
              <a:buSzPts val="1600"/>
              <a:buFont typeface="Noto Sans Symbols"/>
              <a:buNone/>
            </a:pPr>
            <a:r>
              <a:rPr b="1" lang="en-US">
                <a:latin typeface="Courier New"/>
                <a:ea typeface="Courier New"/>
                <a:cs typeface="Courier New"/>
                <a:sym typeface="Courier New"/>
              </a:rPr>
              <a:t>		return temp;</a:t>
            </a:r>
            <a:endParaRPr/>
          </a:p>
          <a:p>
            <a:pPr indent="-342900" lvl="0" marL="342900" rtl="0" algn="l">
              <a:spcBef>
                <a:spcPts val="0"/>
              </a:spcBef>
              <a:spcAft>
                <a:spcPts val="0"/>
              </a:spcAft>
              <a:buSzPts val="1600"/>
              <a:buFont typeface="Noto Sans Symbols"/>
              <a:buNone/>
            </a:pPr>
            <a:r>
              <a:rPr b="1" lang="en-US">
                <a:latin typeface="Courier New"/>
                <a:ea typeface="Courier New"/>
                <a:cs typeface="Courier New"/>
                <a:sym typeface="Courier New"/>
              </a:rPr>
              <a:t>	}</a:t>
            </a:r>
            <a:endParaRPr/>
          </a:p>
          <a:p>
            <a:pPr indent="-241300" lvl="0" marL="342900" rtl="0" algn="l">
              <a:spcBef>
                <a:spcPts val="1000"/>
              </a:spcBef>
              <a:spcAft>
                <a:spcPts val="0"/>
              </a:spcAft>
              <a:buSzPts val="1600"/>
              <a:buNone/>
            </a:pPr>
            <a:r>
              <a:t/>
            </a:r>
            <a:endParaRPr/>
          </a:p>
        </p:txBody>
      </p:sp>
      <p:sp>
        <p:nvSpPr>
          <p:cNvPr id="188" name="Google Shape;188;p7"/>
          <p:cNvSpPr txBox="1"/>
          <p:nvPr/>
        </p:nvSpPr>
        <p:spPr>
          <a:xfrm>
            <a:off x="2419351" y="4235451"/>
            <a:ext cx="3273425" cy="1958975"/>
          </a:xfrm>
          <a:prstGeom prst="rect">
            <a:avLst/>
          </a:prstGeom>
          <a:noFill/>
          <a:ln cap="flat" cmpd="sng" w="9525">
            <a:solidFill>
              <a:schemeClr val="lt1"/>
            </a:solidFill>
            <a:prstDash val="solid"/>
            <a:miter lim="800000"/>
            <a:headEnd len="sm" w="sm" type="none"/>
            <a:tailEnd len="sm" w="sm" type="none"/>
          </a:ln>
        </p:spPr>
        <p:txBody>
          <a:bodyPr anchorCtr="0" anchor="ctr" bIns="0" lIns="137150" spcFirstLastPara="1" rIns="137150" wrap="square" tIns="0">
            <a:noAutofit/>
          </a:bodyPr>
          <a:lstStyle/>
          <a:p>
            <a:pPr indent="0" lvl="0" marL="0" marR="0" rtl="0" algn="l">
              <a:spcBef>
                <a:spcPts val="0"/>
              </a:spcBef>
              <a:spcAft>
                <a:spcPts val="0"/>
              </a:spcAft>
              <a:buNone/>
            </a:pPr>
            <a:r>
              <a:rPr b="1" lang="en-US" sz="2000">
                <a:solidFill>
                  <a:srgbClr val="FFFF00"/>
                </a:solidFill>
                <a:latin typeface="Courier New"/>
                <a:ea typeface="Courier New"/>
                <a:cs typeface="Courier New"/>
                <a:sym typeface="Courier New"/>
              </a:rPr>
              <a:t>Register Parameters</a:t>
            </a:r>
            <a:endParaRPr/>
          </a:p>
          <a:p>
            <a:pPr indent="0" lvl="0" marL="0" marR="0" rtl="0" algn="l">
              <a:spcBef>
                <a:spcPts val="200"/>
              </a:spcBef>
              <a:spcAft>
                <a:spcPts val="0"/>
              </a:spcAft>
              <a:buNone/>
            </a:pPr>
            <a:r>
              <a:rPr b="1" lang="en-US" sz="2000">
                <a:solidFill>
                  <a:schemeClr val="lt1"/>
                </a:solidFill>
                <a:latin typeface="Courier New"/>
                <a:ea typeface="Courier New"/>
                <a:cs typeface="Courier New"/>
                <a:sym typeface="Courier New"/>
              </a:rPr>
              <a:t>mov  eax, num1</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mov  ebx, num2</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mov  ecx, num3</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call max</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mov  mx,  eax</a:t>
            </a:r>
            <a:endParaRPr b="1" sz="2000">
              <a:solidFill>
                <a:schemeClr val="lt1"/>
              </a:solidFill>
              <a:latin typeface="Courier New"/>
              <a:ea typeface="Courier New"/>
              <a:cs typeface="Courier New"/>
              <a:sym typeface="Courier New"/>
            </a:endParaRPr>
          </a:p>
        </p:txBody>
      </p:sp>
      <p:sp>
        <p:nvSpPr>
          <p:cNvPr id="189" name="Google Shape;189;p7"/>
          <p:cNvSpPr txBox="1"/>
          <p:nvPr/>
        </p:nvSpPr>
        <p:spPr>
          <a:xfrm>
            <a:off x="2927351" y="3544889"/>
            <a:ext cx="6683375" cy="574675"/>
          </a:xfrm>
          <a:prstGeom prst="rect">
            <a:avLst/>
          </a:prstGeom>
          <a:noFill/>
          <a:ln cap="flat" cmpd="sng" w="9525">
            <a:solidFill>
              <a:schemeClr val="lt1"/>
            </a:solidFill>
            <a:prstDash val="solid"/>
            <a:miter lim="800000"/>
            <a:headEnd len="sm" w="sm" type="none"/>
            <a:tailEnd len="sm" w="sm" type="none"/>
          </a:ln>
        </p:spPr>
        <p:txBody>
          <a:bodyPr anchorCtr="0" anchor="ctr" bIns="0" lIns="137150" spcFirstLastPara="1" rIns="137150" wrap="square" tIns="0">
            <a:no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Calling procedure: </a:t>
            </a:r>
            <a:r>
              <a:rPr b="1" lang="en-US" sz="2000">
                <a:solidFill>
                  <a:schemeClr val="lt1"/>
                </a:solidFill>
                <a:latin typeface="Courier New"/>
                <a:ea typeface="Courier New"/>
                <a:cs typeface="Courier New"/>
                <a:sym typeface="Courier New"/>
              </a:rPr>
              <a:t>mx = max(num1, num2, num3)</a:t>
            </a:r>
            <a:endParaRPr/>
          </a:p>
        </p:txBody>
      </p:sp>
      <p:sp>
        <p:nvSpPr>
          <p:cNvPr id="190" name="Google Shape;190;p7"/>
          <p:cNvSpPr txBox="1"/>
          <p:nvPr/>
        </p:nvSpPr>
        <p:spPr>
          <a:xfrm>
            <a:off x="6337301" y="4235451"/>
            <a:ext cx="3617913" cy="1958975"/>
          </a:xfrm>
          <a:prstGeom prst="rect">
            <a:avLst/>
          </a:prstGeom>
          <a:noFill/>
          <a:ln cap="flat" cmpd="sng" w="9525">
            <a:solidFill>
              <a:schemeClr val="lt1"/>
            </a:solidFill>
            <a:prstDash val="solid"/>
            <a:miter lim="800000"/>
            <a:headEnd len="sm" w="sm" type="none"/>
            <a:tailEnd len="sm" w="sm" type="none"/>
          </a:ln>
        </p:spPr>
        <p:txBody>
          <a:bodyPr anchorCtr="0" anchor="ctr" bIns="0" lIns="137150" spcFirstLastPara="1" rIns="137150" wrap="square" tIns="0">
            <a:noAutofit/>
          </a:bodyPr>
          <a:lstStyle/>
          <a:p>
            <a:pPr indent="0" lvl="0" marL="0" marR="0" rtl="0" algn="l">
              <a:spcBef>
                <a:spcPts val="0"/>
              </a:spcBef>
              <a:spcAft>
                <a:spcPts val="0"/>
              </a:spcAft>
              <a:buNone/>
            </a:pPr>
            <a:r>
              <a:rPr b="1" lang="en-US" sz="2000">
                <a:solidFill>
                  <a:srgbClr val="FFFF00"/>
                </a:solidFill>
                <a:latin typeface="Courier New"/>
                <a:ea typeface="Courier New"/>
                <a:cs typeface="Courier New"/>
                <a:sym typeface="Courier New"/>
              </a:rPr>
              <a:t>Stack Parameters</a:t>
            </a:r>
            <a:endParaRPr/>
          </a:p>
          <a:p>
            <a:pPr indent="0" lvl="0" marL="0" marR="0" rtl="0" algn="l">
              <a:spcBef>
                <a:spcPts val="200"/>
              </a:spcBef>
              <a:spcAft>
                <a:spcPts val="0"/>
              </a:spcAft>
              <a:buNone/>
            </a:pPr>
            <a:r>
              <a:rPr b="1" lang="en-US" sz="2000">
                <a:solidFill>
                  <a:schemeClr val="lt1"/>
                </a:solidFill>
                <a:latin typeface="Courier New"/>
                <a:ea typeface="Courier New"/>
                <a:cs typeface="Courier New"/>
                <a:sym typeface="Courier New"/>
              </a:rPr>
              <a:t>push num3</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push num2</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push num1</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call max</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mov  mx, eax</a:t>
            </a:r>
            <a:endParaRPr b="1" sz="2000">
              <a:solidFill>
                <a:schemeClr val="lt1"/>
              </a:solidFill>
              <a:latin typeface="Courier New"/>
              <a:ea typeface="Courier New"/>
              <a:cs typeface="Courier New"/>
              <a:sym typeface="Courier New"/>
            </a:endParaRPr>
          </a:p>
        </p:txBody>
      </p:sp>
      <p:grpSp>
        <p:nvGrpSpPr>
          <p:cNvPr id="191" name="Google Shape;191;p7"/>
          <p:cNvGrpSpPr/>
          <p:nvPr/>
        </p:nvGrpSpPr>
        <p:grpSpPr>
          <a:xfrm>
            <a:off x="8169275" y="4581525"/>
            <a:ext cx="1555750" cy="979488"/>
            <a:chOff x="4186" y="2886"/>
            <a:chExt cx="980" cy="617"/>
          </a:xfrm>
        </p:grpSpPr>
        <p:sp>
          <p:nvSpPr>
            <p:cNvPr id="192" name="Google Shape;192;p7"/>
            <p:cNvSpPr/>
            <p:nvPr/>
          </p:nvSpPr>
          <p:spPr>
            <a:xfrm>
              <a:off x="4186" y="2958"/>
              <a:ext cx="109" cy="472"/>
            </a:xfrm>
            <a:prstGeom prst="rightBrace">
              <a:avLst>
                <a:gd fmla="val 36086" name="adj1"/>
                <a:gd fmla="val 50000" name="adj2"/>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7"/>
            <p:cNvSpPr txBox="1"/>
            <p:nvPr/>
          </p:nvSpPr>
          <p:spPr>
            <a:xfrm>
              <a:off x="4332" y="2886"/>
              <a:ext cx="834" cy="61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US" sz="2000">
                  <a:solidFill>
                    <a:srgbClr val="FFFF00"/>
                  </a:solidFill>
                  <a:latin typeface="Courier New"/>
                  <a:ea typeface="Courier New"/>
                  <a:cs typeface="Courier New"/>
                  <a:sym typeface="Courier New"/>
                </a:rPr>
                <a:t>Reverse</a:t>
              </a:r>
              <a:endParaRPr/>
            </a:p>
            <a:p>
              <a:pPr indent="0" lvl="0" marL="0" marR="0" rtl="0" algn="l">
                <a:spcBef>
                  <a:spcPts val="0"/>
                </a:spcBef>
                <a:spcAft>
                  <a:spcPts val="0"/>
                </a:spcAft>
                <a:buNone/>
              </a:pPr>
              <a:r>
                <a:rPr b="1" lang="en-US" sz="2000">
                  <a:solidFill>
                    <a:srgbClr val="FFFF00"/>
                  </a:solidFill>
                  <a:latin typeface="Courier New"/>
                  <a:ea typeface="Courier New"/>
                  <a:cs typeface="Courier New"/>
                  <a:sym typeface="Courier New"/>
                </a:rPr>
                <a:t>Order</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8"/>
          <p:cNvSpPr txBox="1"/>
          <p:nvPr>
            <p:ph type="title"/>
          </p:nvPr>
        </p:nvSpPr>
        <p:spPr>
          <a:xfrm>
            <a:off x="838200" y="338999"/>
            <a:ext cx="10515600" cy="132556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FF00"/>
              </a:buClr>
              <a:buSzPts val="4200"/>
              <a:buFont typeface="Century Gothic"/>
              <a:buNone/>
            </a:pPr>
            <a:r>
              <a:rPr b="1" lang="en-US">
                <a:solidFill>
                  <a:srgbClr val="FFFF00"/>
                </a:solidFill>
              </a:rPr>
              <a:t>Parameters</a:t>
            </a:r>
            <a:endParaRPr/>
          </a:p>
        </p:txBody>
      </p:sp>
      <p:sp>
        <p:nvSpPr>
          <p:cNvPr id="199" name="Google Shape;199;p8"/>
          <p:cNvSpPr txBox="1"/>
          <p:nvPr>
            <p:ph idx="1" type="body"/>
          </p:nvPr>
        </p:nvSpPr>
        <p:spPr>
          <a:xfrm>
            <a:off x="1154282" y="144800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b="1" lang="en-US">
                <a:solidFill>
                  <a:srgbClr val="00B050"/>
                </a:solidFill>
              </a:rPr>
              <a:t>Two types</a:t>
            </a:r>
            <a:r>
              <a:rPr b="1" lang="en-US"/>
              <a:t>: register parameters and stack parameters. </a:t>
            </a:r>
            <a:endParaRPr/>
          </a:p>
          <a:p>
            <a:pPr indent="-342900" lvl="0" marL="342900" rtl="0" algn="just">
              <a:spcBef>
                <a:spcPts val="1000"/>
              </a:spcBef>
              <a:spcAft>
                <a:spcPts val="0"/>
              </a:spcAft>
              <a:buSzPts val="1600"/>
              <a:buChar char="►"/>
            </a:pPr>
            <a:r>
              <a:rPr b="1" lang="en-US"/>
              <a:t>Stack parameters are more convenient than register parameters.</a:t>
            </a:r>
            <a:endParaRPr/>
          </a:p>
          <a:p>
            <a:pPr indent="-342900" lvl="0" marL="342900" rtl="0" algn="just">
              <a:spcBef>
                <a:spcPts val="1000"/>
              </a:spcBef>
              <a:spcAft>
                <a:spcPts val="0"/>
              </a:spcAft>
              <a:buSzPts val="1600"/>
              <a:buChar char="►"/>
            </a:pPr>
            <a:r>
              <a:rPr b="1" lang="en-US"/>
              <a:t>Example demonstrates calling DumpMem using register parameters and stack parameters</a:t>
            </a:r>
            <a:endParaRPr/>
          </a:p>
          <a:p>
            <a:pPr indent="-241300" lvl="0" marL="342900" rtl="0" algn="just">
              <a:spcBef>
                <a:spcPts val="1000"/>
              </a:spcBef>
              <a:spcAft>
                <a:spcPts val="0"/>
              </a:spcAft>
              <a:buSzPts val="1600"/>
              <a:buNone/>
            </a:pPr>
            <a:r>
              <a:t/>
            </a:r>
            <a:endParaRPr/>
          </a:p>
        </p:txBody>
      </p:sp>
      <p:sp>
        <p:nvSpPr>
          <p:cNvPr id="200" name="Google Shape;200;p8"/>
          <p:cNvSpPr txBox="1"/>
          <p:nvPr/>
        </p:nvSpPr>
        <p:spPr>
          <a:xfrm flipH="1">
            <a:off x="1533765" y="3262630"/>
            <a:ext cx="4343401" cy="26776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rgbClr val="FFFF00"/>
                </a:solidFill>
                <a:latin typeface="Century Gothic"/>
                <a:ea typeface="Century Gothic"/>
                <a:cs typeface="Century Gothic"/>
                <a:sym typeface="Century Gothic"/>
              </a:rPr>
              <a:t>; Register Parameters</a:t>
            </a:r>
            <a:endParaRPr/>
          </a:p>
          <a:p>
            <a:pPr indent="0" lvl="0" marL="0" marR="0" rtl="0" algn="just">
              <a:spcBef>
                <a:spcPts val="0"/>
              </a:spcBef>
              <a:spcAft>
                <a:spcPts val="0"/>
              </a:spcAft>
              <a:buNone/>
            </a:pPr>
            <a:r>
              <a:rPr b="1" lang="en-US" sz="2400">
                <a:solidFill>
                  <a:srgbClr val="FFFF00"/>
                </a:solidFill>
                <a:latin typeface="Century Gothic"/>
                <a:ea typeface="Century Gothic"/>
                <a:cs typeface="Century Gothic"/>
                <a:sym typeface="Century Gothic"/>
              </a:rPr>
              <a:t>pushad </a:t>
            </a:r>
            <a:endParaRPr/>
          </a:p>
          <a:p>
            <a:pPr indent="0" lvl="0" marL="0" marR="0" rtl="0" algn="just">
              <a:spcBef>
                <a:spcPts val="0"/>
              </a:spcBef>
              <a:spcAft>
                <a:spcPts val="0"/>
              </a:spcAft>
              <a:buNone/>
            </a:pPr>
            <a:r>
              <a:rPr b="1" lang="en-US" sz="2400">
                <a:solidFill>
                  <a:srgbClr val="FFFF00"/>
                </a:solidFill>
                <a:latin typeface="Century Gothic"/>
                <a:ea typeface="Century Gothic"/>
                <a:cs typeface="Century Gothic"/>
                <a:sym typeface="Century Gothic"/>
              </a:rPr>
              <a:t>mov esi, OFFSET array </a:t>
            </a:r>
            <a:endParaRPr/>
          </a:p>
          <a:p>
            <a:pPr indent="0" lvl="0" marL="0" marR="0" rtl="0" algn="just">
              <a:spcBef>
                <a:spcPts val="0"/>
              </a:spcBef>
              <a:spcAft>
                <a:spcPts val="0"/>
              </a:spcAft>
              <a:buNone/>
            </a:pPr>
            <a:r>
              <a:rPr b="1" lang="en-US" sz="2400">
                <a:solidFill>
                  <a:srgbClr val="FFFF00"/>
                </a:solidFill>
                <a:latin typeface="Century Gothic"/>
                <a:ea typeface="Century Gothic"/>
                <a:cs typeface="Century Gothic"/>
                <a:sym typeface="Century Gothic"/>
              </a:rPr>
              <a:t>mov ecx, LENGTHOF array</a:t>
            </a:r>
            <a:endParaRPr/>
          </a:p>
          <a:p>
            <a:pPr indent="0" lvl="0" marL="0" marR="0" rtl="0" algn="just">
              <a:spcBef>
                <a:spcPts val="0"/>
              </a:spcBef>
              <a:spcAft>
                <a:spcPts val="0"/>
              </a:spcAft>
              <a:buNone/>
            </a:pPr>
            <a:r>
              <a:rPr b="1" lang="en-US" sz="2400">
                <a:solidFill>
                  <a:srgbClr val="FFFF00"/>
                </a:solidFill>
                <a:latin typeface="Century Gothic"/>
                <a:ea typeface="Century Gothic"/>
                <a:cs typeface="Century Gothic"/>
                <a:sym typeface="Century Gothic"/>
              </a:rPr>
              <a:t>mov ebx, TYPE array </a:t>
            </a:r>
            <a:endParaRPr/>
          </a:p>
          <a:p>
            <a:pPr indent="0" lvl="0" marL="0" marR="0" rtl="0" algn="just">
              <a:spcBef>
                <a:spcPts val="0"/>
              </a:spcBef>
              <a:spcAft>
                <a:spcPts val="0"/>
              </a:spcAft>
              <a:buNone/>
            </a:pPr>
            <a:r>
              <a:rPr b="1" lang="en-US" sz="2400">
                <a:solidFill>
                  <a:srgbClr val="FFFF00"/>
                </a:solidFill>
                <a:latin typeface="Century Gothic"/>
                <a:ea typeface="Century Gothic"/>
                <a:cs typeface="Century Gothic"/>
                <a:sym typeface="Century Gothic"/>
              </a:rPr>
              <a:t>call DumpMem </a:t>
            </a:r>
            <a:endParaRPr/>
          </a:p>
          <a:p>
            <a:pPr indent="0" lvl="0" marL="0" marR="0" rtl="0" algn="just">
              <a:spcBef>
                <a:spcPts val="0"/>
              </a:spcBef>
              <a:spcAft>
                <a:spcPts val="0"/>
              </a:spcAft>
              <a:buNone/>
            </a:pPr>
            <a:r>
              <a:rPr b="1" lang="en-US" sz="2400">
                <a:solidFill>
                  <a:srgbClr val="FFFF00"/>
                </a:solidFill>
                <a:latin typeface="Century Gothic"/>
                <a:ea typeface="Century Gothic"/>
                <a:cs typeface="Century Gothic"/>
                <a:sym typeface="Century Gothic"/>
              </a:rPr>
              <a:t>popad</a:t>
            </a:r>
            <a:endParaRPr b="1" sz="2400">
              <a:solidFill>
                <a:srgbClr val="FFFF00"/>
              </a:solidFill>
              <a:latin typeface="Century Gothic"/>
              <a:ea typeface="Century Gothic"/>
              <a:cs typeface="Century Gothic"/>
              <a:sym typeface="Century Gothic"/>
            </a:endParaRPr>
          </a:p>
        </p:txBody>
      </p:sp>
      <p:sp>
        <p:nvSpPr>
          <p:cNvPr id="201" name="Google Shape;201;p8"/>
          <p:cNvSpPr txBox="1"/>
          <p:nvPr/>
        </p:nvSpPr>
        <p:spPr>
          <a:xfrm>
            <a:off x="6503654" y="3429000"/>
            <a:ext cx="4223657"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FF00"/>
                </a:solidFill>
                <a:latin typeface="Century Gothic"/>
                <a:ea typeface="Century Gothic"/>
                <a:cs typeface="Century Gothic"/>
                <a:sym typeface="Century Gothic"/>
              </a:rPr>
              <a:t>;Stack Parameters</a:t>
            </a:r>
            <a:endParaRPr/>
          </a:p>
          <a:p>
            <a:pPr indent="0" lvl="0" marL="0" marR="0" rtl="0" algn="l">
              <a:spcBef>
                <a:spcPts val="0"/>
              </a:spcBef>
              <a:spcAft>
                <a:spcPts val="0"/>
              </a:spcAft>
              <a:buNone/>
            </a:pPr>
            <a:r>
              <a:rPr b="1" lang="en-US" sz="2400">
                <a:solidFill>
                  <a:srgbClr val="FFFF00"/>
                </a:solidFill>
                <a:latin typeface="Century Gothic"/>
                <a:ea typeface="Century Gothic"/>
                <a:cs typeface="Century Gothic"/>
                <a:sym typeface="Century Gothic"/>
              </a:rPr>
              <a:t>push TYPE array </a:t>
            </a:r>
            <a:endParaRPr/>
          </a:p>
          <a:p>
            <a:pPr indent="0" lvl="0" marL="0" marR="0" rtl="0" algn="l">
              <a:spcBef>
                <a:spcPts val="0"/>
              </a:spcBef>
              <a:spcAft>
                <a:spcPts val="0"/>
              </a:spcAft>
              <a:buNone/>
            </a:pPr>
            <a:r>
              <a:rPr b="1" lang="en-US" sz="2400">
                <a:solidFill>
                  <a:srgbClr val="FFFF00"/>
                </a:solidFill>
                <a:latin typeface="Century Gothic"/>
                <a:ea typeface="Century Gothic"/>
                <a:cs typeface="Century Gothic"/>
                <a:sym typeface="Century Gothic"/>
              </a:rPr>
              <a:t>push LENGTHOF array </a:t>
            </a:r>
            <a:endParaRPr/>
          </a:p>
          <a:p>
            <a:pPr indent="0" lvl="0" marL="0" marR="0" rtl="0" algn="l">
              <a:spcBef>
                <a:spcPts val="0"/>
              </a:spcBef>
              <a:spcAft>
                <a:spcPts val="0"/>
              </a:spcAft>
              <a:buNone/>
            </a:pPr>
            <a:r>
              <a:rPr b="1" lang="en-US" sz="2400">
                <a:solidFill>
                  <a:srgbClr val="FFFF00"/>
                </a:solidFill>
                <a:latin typeface="Century Gothic"/>
                <a:ea typeface="Century Gothic"/>
                <a:cs typeface="Century Gothic"/>
                <a:sym typeface="Century Gothic"/>
              </a:rPr>
              <a:t>push OFFSET array </a:t>
            </a:r>
            <a:endParaRPr/>
          </a:p>
          <a:p>
            <a:pPr indent="0" lvl="0" marL="0" marR="0" rtl="0" algn="l">
              <a:spcBef>
                <a:spcPts val="0"/>
              </a:spcBef>
              <a:spcAft>
                <a:spcPts val="0"/>
              </a:spcAft>
              <a:buNone/>
            </a:pPr>
            <a:r>
              <a:rPr b="1" lang="en-US" sz="2400">
                <a:solidFill>
                  <a:srgbClr val="FFFF00"/>
                </a:solidFill>
                <a:latin typeface="Century Gothic"/>
                <a:ea typeface="Century Gothic"/>
                <a:cs typeface="Century Gothic"/>
                <a:sym typeface="Century Gothic"/>
              </a:rPr>
              <a:t>call DumpMem</a:t>
            </a:r>
            <a:endParaRPr b="1" sz="2400">
              <a:solidFill>
                <a:srgbClr val="FFFF00"/>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9"/>
          <p:cNvSpPr txBox="1"/>
          <p:nvPr>
            <p:ph type="title"/>
          </p:nvPr>
        </p:nvSpPr>
        <p:spPr>
          <a:xfrm>
            <a:off x="874220" y="466785"/>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Register versus Stack Parameters</a:t>
            </a:r>
            <a:endParaRPr/>
          </a:p>
        </p:txBody>
      </p:sp>
      <p:sp>
        <p:nvSpPr>
          <p:cNvPr id="207" name="Google Shape;207;p9"/>
          <p:cNvSpPr txBox="1"/>
          <p:nvPr>
            <p:ph idx="1" type="body"/>
          </p:nvPr>
        </p:nvSpPr>
        <p:spPr>
          <a:xfrm>
            <a:off x="1103310" y="1715293"/>
            <a:ext cx="8946541" cy="4195481"/>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600"/>
              <a:buChar char="►"/>
            </a:pPr>
            <a:r>
              <a:rPr b="1" lang="en-US"/>
              <a:t>Passing Parameters in Registers</a:t>
            </a:r>
            <a:endParaRPr/>
          </a:p>
          <a:p>
            <a:pPr indent="-285750" lvl="1" marL="742950" rtl="0" algn="l">
              <a:spcBef>
                <a:spcPts val="900"/>
              </a:spcBef>
              <a:spcAft>
                <a:spcPts val="0"/>
              </a:spcAft>
              <a:buSzPts val="1440"/>
              <a:buChar char="►"/>
            </a:pPr>
            <a:r>
              <a:rPr b="1" lang="en-US"/>
              <a:t>Pros: Convenient, easier to use, and faster to access</a:t>
            </a:r>
            <a:endParaRPr/>
          </a:p>
          <a:p>
            <a:pPr indent="-285750" lvl="1" marL="742950" rtl="0" algn="l">
              <a:spcBef>
                <a:spcPts val="900"/>
              </a:spcBef>
              <a:spcAft>
                <a:spcPts val="0"/>
              </a:spcAft>
              <a:buSzPts val="1440"/>
              <a:buChar char="►"/>
            </a:pPr>
            <a:r>
              <a:rPr b="1" lang="en-US"/>
              <a:t>Cons: Only few parameters can be passed</a:t>
            </a:r>
            <a:endParaRPr/>
          </a:p>
          <a:p>
            <a:pPr indent="-228600" lvl="2" marL="1143000" rtl="0" algn="l">
              <a:spcBef>
                <a:spcPts val="800"/>
              </a:spcBef>
              <a:spcAft>
                <a:spcPts val="0"/>
              </a:spcAft>
              <a:buSzPts val="1280"/>
              <a:buChar char="►"/>
            </a:pPr>
            <a:r>
              <a:rPr b="1" lang="en-US"/>
              <a:t>A small number of registers are available</a:t>
            </a:r>
            <a:endParaRPr/>
          </a:p>
          <a:p>
            <a:pPr indent="-228600" lvl="2" marL="1143000" rtl="0" algn="l">
              <a:spcBef>
                <a:spcPts val="800"/>
              </a:spcBef>
              <a:spcAft>
                <a:spcPts val="0"/>
              </a:spcAft>
              <a:buSzPts val="1280"/>
              <a:buChar char="►"/>
            </a:pPr>
            <a:r>
              <a:rPr b="1" lang="en-US"/>
              <a:t>Often these registers are used and need to be saved on the stack</a:t>
            </a:r>
            <a:endParaRPr/>
          </a:p>
          <a:p>
            <a:pPr indent="-228600" lvl="2" marL="1143000" rtl="0" algn="l">
              <a:spcBef>
                <a:spcPts val="800"/>
              </a:spcBef>
              <a:spcAft>
                <a:spcPts val="0"/>
              </a:spcAft>
              <a:buSzPts val="1280"/>
              <a:buChar char="►"/>
            </a:pPr>
            <a:r>
              <a:rPr b="1" lang="en-US"/>
              <a:t>Pushing register values on stack negates their advantage</a:t>
            </a:r>
            <a:endParaRPr/>
          </a:p>
          <a:p>
            <a:pPr indent="-342900" lvl="0" marL="342900" rtl="0" algn="l">
              <a:spcBef>
                <a:spcPts val="1000"/>
              </a:spcBef>
              <a:spcAft>
                <a:spcPts val="0"/>
              </a:spcAft>
              <a:buSzPts val="1600"/>
              <a:buChar char="►"/>
            </a:pPr>
            <a:r>
              <a:rPr b="1" lang="en-US"/>
              <a:t>Passing Parameters on the Stack</a:t>
            </a:r>
            <a:endParaRPr/>
          </a:p>
          <a:p>
            <a:pPr indent="-285750" lvl="1" marL="742950" rtl="0" algn="l">
              <a:spcBef>
                <a:spcPts val="900"/>
              </a:spcBef>
              <a:spcAft>
                <a:spcPts val="0"/>
              </a:spcAft>
              <a:buSzPts val="1440"/>
              <a:buChar char="►"/>
            </a:pPr>
            <a:r>
              <a:rPr b="1" lang="en-US"/>
              <a:t>Pros: Many parameters can be passed</a:t>
            </a:r>
            <a:endParaRPr/>
          </a:p>
          <a:p>
            <a:pPr indent="-228600" lvl="2" marL="1143000" rtl="0" algn="l">
              <a:spcBef>
                <a:spcPts val="800"/>
              </a:spcBef>
              <a:spcAft>
                <a:spcPts val="0"/>
              </a:spcAft>
              <a:buSzPts val="1280"/>
              <a:buChar char="►"/>
            </a:pPr>
            <a:r>
              <a:rPr b="1" lang="en-US"/>
              <a:t>Large data structures and arrays can be passed</a:t>
            </a:r>
            <a:endParaRPr/>
          </a:p>
          <a:p>
            <a:pPr indent="-285750" lvl="1" marL="742950" rtl="0" algn="l">
              <a:spcBef>
                <a:spcPts val="900"/>
              </a:spcBef>
              <a:spcAft>
                <a:spcPts val="0"/>
              </a:spcAft>
              <a:buSzPts val="1440"/>
              <a:buChar char="►"/>
            </a:pPr>
            <a:r>
              <a:rPr b="1" lang="en-US"/>
              <a:t>Cons: Accessing parameters is not simple</a:t>
            </a:r>
            <a:endParaRPr/>
          </a:p>
          <a:p>
            <a:pPr indent="-228600" lvl="2" marL="1143000" rtl="0" algn="l">
              <a:spcBef>
                <a:spcPts val="800"/>
              </a:spcBef>
              <a:spcAft>
                <a:spcPts val="0"/>
              </a:spcAft>
              <a:buSzPts val="1280"/>
              <a:buChar char="►"/>
            </a:pPr>
            <a:r>
              <a:rPr b="1" lang="en-US"/>
              <a:t>More overhead and slower access to parameters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2021-08-30T19:27:23Z</dcterms:created>
  <dc:creator>Aashir Mahboob</dc:creator>
</cp:coreProperties>
</file>