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embeddedFontLst>
    <p:embeddedFont>
      <p:font typeface="Century Gothic"/>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ifTMOu2ZJWuhbYXjkbVRuAHQIR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enturyGothic-bold.fntdata"/><Relationship Id="rId20" Type="http://schemas.openxmlformats.org/officeDocument/2006/relationships/slide" Target="slides/slide16.xml"/><Relationship Id="rId42" Type="http://schemas.openxmlformats.org/officeDocument/2006/relationships/font" Target="fonts/CenturyGothic-boldItalic.fntdata"/><Relationship Id="rId41" Type="http://schemas.openxmlformats.org/officeDocument/2006/relationships/font" Target="fonts/CenturyGothic-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CenturyGothic-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6"/>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6"/>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chemeClr val="accent1"/>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45"/>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5"/>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45"/>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4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46"/>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6"/>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4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47"/>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7"/>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47"/>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4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47"/>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
        <p:nvSpPr>
          <p:cNvPr id="95" name="Google Shape;95;p47"/>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48"/>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8"/>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4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4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9"/>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49"/>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49"/>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49"/>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49"/>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49"/>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49"/>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1" name="Google Shape;111;p49"/>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2" name="Google Shape;112;p4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5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0"/>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50"/>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50"/>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50"/>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50"/>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50"/>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50"/>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50"/>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50"/>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50"/>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27" name="Google Shape;127;p50"/>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28" name="Google Shape;128;p5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5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51"/>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5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5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52"/>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2"/>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5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3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8"/>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8"/>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3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9"/>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39"/>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3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4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0"/>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40"/>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40"/>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40"/>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4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4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4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43"/>
          <p:cNvSpPr txBox="1"/>
          <p:nvPr>
            <p:ph type="title"/>
          </p:nvPr>
        </p:nvSpPr>
        <p:spPr>
          <a:xfrm>
            <a:off x="1154954"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3"/>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43"/>
          <p:cNvSpPr txBox="1"/>
          <p:nvPr>
            <p:ph idx="2" type="body"/>
          </p:nvPr>
        </p:nvSpPr>
        <p:spPr>
          <a:xfrm>
            <a:off x="1154954"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4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44"/>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4"/>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44"/>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4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9.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35"/>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35"/>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35"/>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35"/>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35"/>
          <p:cNvPicPr preferRelativeResize="0"/>
          <p:nvPr/>
        </p:nvPicPr>
        <p:blipFill rotWithShape="1">
          <a:blip r:embed="rId5">
            <a:alphaModFix/>
          </a:blip>
          <a:srcRect b="23320" l="0" r="0" t="0"/>
          <a:stretch/>
        </p:blipFill>
        <p:spPr>
          <a:xfrm>
            <a:off x="8609012" y="6096000"/>
            <a:ext cx="993734" cy="762000"/>
          </a:xfrm>
          <a:prstGeom prst="rect">
            <a:avLst/>
          </a:prstGeom>
          <a:noFill/>
          <a:ln>
            <a:noFill/>
          </a:ln>
        </p:spPr>
      </p:pic>
      <p:sp>
        <p:nvSpPr>
          <p:cNvPr id="11" name="Google Shape;11;p3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3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304596" y="298715"/>
            <a:ext cx="8637073" cy="2541431"/>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5400"/>
              <a:buFont typeface="Century Gothic"/>
              <a:buNone/>
            </a:pPr>
            <a:r>
              <a:rPr b="1" lang="en-US" sz="5400"/>
              <a:t>EE-2003 </a:t>
            </a:r>
            <a:br>
              <a:rPr b="1" lang="en-US" sz="5400"/>
            </a:br>
            <a:r>
              <a:rPr b="1" lang="en-US" sz="5400"/>
              <a:t>Computer Organization &amp; Assembly Language</a:t>
            </a:r>
            <a:endParaRPr b="1" sz="5400"/>
          </a:p>
        </p:txBody>
      </p:sp>
      <p:sp>
        <p:nvSpPr>
          <p:cNvPr id="148" name="Google Shape;148;p1"/>
          <p:cNvSpPr/>
          <p:nvPr/>
        </p:nvSpPr>
        <p:spPr>
          <a:xfrm>
            <a:off x="3138349" y="3429000"/>
            <a:ext cx="6639339"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lt1"/>
                </a:solidFill>
                <a:latin typeface="Century Gothic"/>
                <a:ea typeface="Century Gothic"/>
                <a:cs typeface="Century Gothic"/>
                <a:sym typeface="Century Gothic"/>
              </a:rPr>
              <a:t>INSTRUCTOR</a:t>
            </a:r>
            <a:endParaRPr/>
          </a:p>
          <a:p>
            <a:pPr indent="0" lvl="0" marL="0" marR="0" rtl="0" algn="l">
              <a:spcBef>
                <a:spcPts val="0"/>
              </a:spcBef>
              <a:spcAft>
                <a:spcPts val="0"/>
              </a:spcAft>
              <a:buNone/>
            </a:pPr>
            <a:r>
              <a:t/>
            </a:r>
            <a:endParaRPr b="1" sz="24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Engr. Aashir Mahboob</a:t>
            </a:r>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Lecturer, Department of Computer Science</a:t>
            </a:r>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FAST NUCES (Karachi)</a:t>
            </a:r>
            <a:endParaRPr/>
          </a:p>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aashir.mahboob@nu.edu.pk</a:t>
            </a:r>
            <a:endParaRPr/>
          </a:p>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1" y="452718"/>
            <a:ext cx="11504428" cy="88698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000"/>
              <a:buFont typeface="Century Gothic"/>
              <a:buNone/>
            </a:pPr>
            <a:r>
              <a:rPr b="1" lang="en-US" sz="4000"/>
              <a:t>The NOP (No Operation) Instruction</a:t>
            </a:r>
            <a:endParaRPr b="1" sz="4000"/>
          </a:p>
        </p:txBody>
      </p:sp>
      <p:sp>
        <p:nvSpPr>
          <p:cNvPr id="206" name="Google Shape;206;p10"/>
          <p:cNvSpPr txBox="1"/>
          <p:nvPr>
            <p:ph idx="1" type="body"/>
          </p:nvPr>
        </p:nvSpPr>
        <p:spPr>
          <a:xfrm>
            <a:off x="382772" y="1563819"/>
            <a:ext cx="11504428" cy="5092161"/>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80000"/>
              <a:buChar char="►"/>
            </a:pPr>
            <a:r>
              <a:rPr lang="en-US"/>
              <a:t>The safest (and the most useless) instruction is NOP (no operation).</a:t>
            </a:r>
            <a:endParaRPr/>
          </a:p>
          <a:p>
            <a:pPr indent="-342900" lvl="0" marL="342900" rtl="0" algn="l">
              <a:spcBef>
                <a:spcPts val="1000"/>
              </a:spcBef>
              <a:spcAft>
                <a:spcPts val="0"/>
              </a:spcAft>
              <a:buSzPct val="80000"/>
              <a:buChar char="►"/>
            </a:pPr>
            <a:r>
              <a:rPr lang="en-US"/>
              <a:t>It takes up 1 byte of program storage and doesn’t do any work.</a:t>
            </a:r>
            <a:endParaRPr/>
          </a:p>
          <a:p>
            <a:pPr indent="-342900" lvl="0" marL="342900" rtl="0" algn="just">
              <a:spcBef>
                <a:spcPts val="1000"/>
              </a:spcBef>
              <a:spcAft>
                <a:spcPts val="0"/>
              </a:spcAft>
              <a:buSzPct val="80000"/>
              <a:buChar char="►"/>
            </a:pPr>
            <a:r>
              <a:rPr lang="en-US"/>
              <a:t>It is sometimes used by compilers and assemblers to align code to efficient address boundaries.</a:t>
            </a:r>
            <a:endParaRPr/>
          </a:p>
          <a:p>
            <a:pPr indent="-342900" lvl="0" marL="342900" rtl="0" algn="just">
              <a:spcBef>
                <a:spcPts val="1000"/>
              </a:spcBef>
              <a:spcAft>
                <a:spcPts val="0"/>
              </a:spcAft>
              <a:buSzPct val="80000"/>
              <a:buChar char="►"/>
            </a:pPr>
            <a:r>
              <a:rPr lang="en-US"/>
              <a:t>In the following example, the first MOV instruction generates three machine code bytes.</a:t>
            </a:r>
            <a:endParaRPr/>
          </a:p>
          <a:p>
            <a:pPr indent="-342900" lvl="0" marL="342900" rtl="0" algn="just">
              <a:spcBef>
                <a:spcPts val="1000"/>
              </a:spcBef>
              <a:spcAft>
                <a:spcPts val="0"/>
              </a:spcAft>
              <a:buSzPct val="80000"/>
              <a:buChar char="►"/>
            </a:pPr>
            <a:r>
              <a:rPr lang="en-US"/>
              <a:t>The NOP instruction aligns the address of the third instruction to a doubleword boundary (even multiple of 4):</a:t>
            </a:r>
            <a:endParaRPr/>
          </a:p>
          <a:p>
            <a:pPr indent="-248920" lvl="0" marL="342900" rtl="0" algn="just">
              <a:spcBef>
                <a:spcPts val="1000"/>
              </a:spcBef>
              <a:spcAft>
                <a:spcPts val="0"/>
              </a:spcAft>
              <a:buSzPct val="80000"/>
              <a:buNone/>
            </a:pPr>
            <a:r>
              <a:t/>
            </a:r>
            <a:endParaRPr/>
          </a:p>
          <a:p>
            <a:pPr indent="-248920" lvl="0" marL="342900" rtl="0" algn="just">
              <a:spcBef>
                <a:spcPts val="1000"/>
              </a:spcBef>
              <a:spcAft>
                <a:spcPts val="0"/>
              </a:spcAft>
              <a:buSzPct val="80000"/>
              <a:buNone/>
            </a:pPr>
            <a:r>
              <a:t/>
            </a:r>
            <a:endParaRPr/>
          </a:p>
          <a:p>
            <a:pPr indent="-248920" lvl="0" marL="342900" rtl="0" algn="just">
              <a:spcBef>
                <a:spcPts val="1000"/>
              </a:spcBef>
              <a:spcAft>
                <a:spcPts val="0"/>
              </a:spcAft>
              <a:buSzPct val="80000"/>
              <a:buNone/>
            </a:pPr>
            <a:r>
              <a:t/>
            </a:r>
            <a:endParaRPr/>
          </a:p>
          <a:p>
            <a:pPr indent="-248920" lvl="0" marL="342900" rtl="0" algn="just">
              <a:spcBef>
                <a:spcPts val="1000"/>
              </a:spcBef>
              <a:spcAft>
                <a:spcPts val="0"/>
              </a:spcAft>
              <a:buSzPct val="80000"/>
              <a:buNone/>
            </a:pPr>
            <a:r>
              <a:t/>
            </a:r>
            <a:endParaRPr/>
          </a:p>
          <a:p>
            <a:pPr indent="-248920" lvl="0" marL="342900" rtl="0" algn="just">
              <a:spcBef>
                <a:spcPts val="1000"/>
              </a:spcBef>
              <a:spcAft>
                <a:spcPts val="0"/>
              </a:spcAft>
              <a:buSzPct val="80000"/>
              <a:buNone/>
            </a:pPr>
            <a:r>
              <a:t/>
            </a:r>
            <a:endParaRPr/>
          </a:p>
          <a:p>
            <a:pPr indent="-342900" lvl="0" marL="342900" rtl="0" algn="just">
              <a:spcBef>
                <a:spcPts val="1000"/>
              </a:spcBef>
              <a:spcAft>
                <a:spcPts val="0"/>
              </a:spcAft>
              <a:buSzPct val="80000"/>
              <a:buChar char="►"/>
            </a:pPr>
            <a:r>
              <a:rPr lang="en-US"/>
              <a:t>x86 processors are designed to load code and data more quickly from even doubleword addresses.</a:t>
            </a:r>
            <a:endParaRPr/>
          </a:p>
        </p:txBody>
      </p:sp>
      <p:pic>
        <p:nvPicPr>
          <p:cNvPr id="207" name="Google Shape;207;p10"/>
          <p:cNvPicPr preferRelativeResize="0"/>
          <p:nvPr/>
        </p:nvPicPr>
        <p:blipFill rotWithShape="1">
          <a:blip r:embed="rId3">
            <a:alphaModFix/>
          </a:blip>
          <a:srcRect b="0" l="0" r="0" t="0"/>
          <a:stretch/>
        </p:blipFill>
        <p:spPr>
          <a:xfrm>
            <a:off x="2822560" y="4262377"/>
            <a:ext cx="5859310" cy="1469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646111" y="452718"/>
            <a:ext cx="9404723" cy="78065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000"/>
              <a:buFont typeface="Century Gothic"/>
              <a:buNone/>
            </a:pPr>
            <a:r>
              <a:rPr b="1" lang="en-US" sz="4000"/>
              <a:t>Integer Constants</a:t>
            </a:r>
            <a:endParaRPr b="1" sz="4000"/>
          </a:p>
        </p:txBody>
      </p:sp>
      <p:sp>
        <p:nvSpPr>
          <p:cNvPr id="213" name="Google Shape;213;p11"/>
          <p:cNvSpPr txBox="1"/>
          <p:nvPr>
            <p:ph idx="1" type="body"/>
          </p:nvPr>
        </p:nvSpPr>
        <p:spPr>
          <a:xfrm>
            <a:off x="361507" y="1331259"/>
            <a:ext cx="11355572" cy="507402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An integer literal (also known as an integer constant ) is made up of an optional leading sign, one or more digits, and an optional radix character that indicates the number’s base:</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342900" lvl="0" marL="342900" rtl="0" algn="just">
              <a:spcBef>
                <a:spcPts val="1000"/>
              </a:spcBef>
              <a:spcAft>
                <a:spcPts val="0"/>
              </a:spcAft>
              <a:buSzPts val="1600"/>
              <a:buChar char="►"/>
            </a:pPr>
            <a:r>
              <a:rPr lang="en-US"/>
              <a:t>. If Constant doesn’t have a radix, so we assume it’s in decimal format.</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p:txBody>
      </p:sp>
      <p:pic>
        <p:nvPicPr>
          <p:cNvPr id="214" name="Google Shape;214;p11"/>
          <p:cNvPicPr preferRelativeResize="0"/>
          <p:nvPr/>
        </p:nvPicPr>
        <p:blipFill rotWithShape="1">
          <a:blip r:embed="rId3">
            <a:alphaModFix/>
          </a:blip>
          <a:srcRect b="0" l="0" r="0" t="0"/>
          <a:stretch/>
        </p:blipFill>
        <p:spPr>
          <a:xfrm>
            <a:off x="2764466" y="2482382"/>
            <a:ext cx="6911162" cy="2771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type="title"/>
          </p:nvPr>
        </p:nvSpPr>
        <p:spPr>
          <a:xfrm>
            <a:off x="646111" y="452718"/>
            <a:ext cx="9404723" cy="82318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Integer Constants</a:t>
            </a:r>
            <a:endParaRPr/>
          </a:p>
        </p:txBody>
      </p:sp>
      <p:sp>
        <p:nvSpPr>
          <p:cNvPr id="220" name="Google Shape;220;p12"/>
          <p:cNvSpPr txBox="1"/>
          <p:nvPr>
            <p:ph idx="1" type="body"/>
          </p:nvPr>
        </p:nvSpPr>
        <p:spPr>
          <a:xfrm>
            <a:off x="318977" y="1331259"/>
            <a:ext cx="11461897" cy="507402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600"/>
              <a:buChar char="►"/>
            </a:pPr>
            <a:r>
              <a:rPr lang="en-US"/>
              <a:t> Here are some integer literals declared with various radixes. Each line contains a comment:</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just">
              <a:spcBef>
                <a:spcPts val="1000"/>
              </a:spcBef>
              <a:spcAft>
                <a:spcPts val="0"/>
              </a:spcAft>
              <a:buSzPts val="1600"/>
              <a:buChar char="►"/>
            </a:pPr>
            <a:r>
              <a:rPr lang="en-US"/>
              <a:t>A hexadecimal literal beginning with a letter must have a leading zero to prevent the assembler from interpreting it as an identifier.</a:t>
            </a:r>
            <a:endParaRPr/>
          </a:p>
          <a:p>
            <a:pPr indent="-342900" lvl="0" marL="342900" rtl="0" algn="just">
              <a:spcBef>
                <a:spcPts val="1000"/>
              </a:spcBef>
              <a:spcAft>
                <a:spcPts val="0"/>
              </a:spcAft>
              <a:buSzPts val="1600"/>
              <a:buChar char="►"/>
            </a:pPr>
            <a:r>
              <a:rPr lang="en-US"/>
              <a:t>Such is the case with the hexadecimal value A3h in the foregoing list, which must be written as 0A3h.</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pic>
        <p:nvPicPr>
          <p:cNvPr id="221" name="Google Shape;221;p12"/>
          <p:cNvPicPr preferRelativeResize="0"/>
          <p:nvPr/>
        </p:nvPicPr>
        <p:blipFill rotWithShape="1">
          <a:blip r:embed="rId3">
            <a:alphaModFix/>
          </a:blip>
          <a:srcRect b="0" l="0" r="0" t="0"/>
          <a:stretch/>
        </p:blipFill>
        <p:spPr>
          <a:xfrm>
            <a:off x="3678865" y="2127466"/>
            <a:ext cx="4465675" cy="2295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646111" y="452718"/>
            <a:ext cx="9404723" cy="82318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CLASS</a:t>
            </a:r>
            <a:r>
              <a:rPr lang="en-US"/>
              <a:t> </a:t>
            </a:r>
            <a:r>
              <a:rPr b="1" lang="en-US" sz="4400"/>
              <a:t>ACTIVITY</a:t>
            </a:r>
            <a:r>
              <a:rPr lang="en-US"/>
              <a:t> </a:t>
            </a:r>
            <a:endParaRPr/>
          </a:p>
        </p:txBody>
      </p:sp>
      <p:sp>
        <p:nvSpPr>
          <p:cNvPr id="227" name="Google Shape;227;p1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1. MOV AL, 255 </a:t>
            </a:r>
            <a:endParaRPr/>
          </a:p>
          <a:p>
            <a:pPr indent="-342900" lvl="0" marL="342900" rtl="0" algn="l">
              <a:spcBef>
                <a:spcPts val="1000"/>
              </a:spcBef>
              <a:spcAft>
                <a:spcPts val="0"/>
              </a:spcAft>
              <a:buSzPts val="1600"/>
              <a:buChar char="►"/>
            </a:pPr>
            <a:r>
              <a:rPr lang="en-US"/>
              <a:t>2. MOV BL, 10 </a:t>
            </a:r>
            <a:endParaRPr/>
          </a:p>
          <a:p>
            <a:pPr indent="-342900" lvl="0" marL="342900" rtl="0" algn="l">
              <a:spcBef>
                <a:spcPts val="1000"/>
              </a:spcBef>
              <a:spcAft>
                <a:spcPts val="0"/>
              </a:spcAft>
              <a:buSzPts val="1600"/>
              <a:buChar char="►"/>
            </a:pPr>
            <a:r>
              <a:rPr lang="en-US"/>
              <a:t>3. MOV CL, 20 </a:t>
            </a:r>
            <a:endParaRPr/>
          </a:p>
          <a:p>
            <a:pPr indent="-342900" lvl="0" marL="342900" rtl="0" algn="l">
              <a:spcBef>
                <a:spcPts val="1000"/>
              </a:spcBef>
              <a:spcAft>
                <a:spcPts val="0"/>
              </a:spcAft>
              <a:buSzPts val="1600"/>
              <a:buChar char="►"/>
            </a:pPr>
            <a:r>
              <a:rPr lang="en-US"/>
              <a:t>4. ADD AL, 1</a:t>
            </a:r>
            <a:endParaRPr/>
          </a:p>
          <a:p>
            <a:pPr indent="-342900" lvl="0" marL="342900" rtl="0" algn="l">
              <a:spcBef>
                <a:spcPts val="1000"/>
              </a:spcBef>
              <a:spcAft>
                <a:spcPts val="0"/>
              </a:spcAft>
              <a:buSzPts val="1600"/>
              <a:buChar char="►"/>
            </a:pPr>
            <a:r>
              <a:rPr lang="en-US"/>
              <a:t>5. SUB BL,CL</a:t>
            </a:r>
            <a:endParaRPr/>
          </a:p>
          <a:p>
            <a:pPr indent="-342900" lvl="0" marL="342900" rtl="0" algn="l">
              <a:spcBef>
                <a:spcPts val="1000"/>
              </a:spcBef>
              <a:spcAft>
                <a:spcPts val="0"/>
              </a:spcAft>
              <a:buSzPts val="1600"/>
              <a:buChar char="►"/>
            </a:pPr>
            <a:r>
              <a:rPr lang="en-US"/>
              <a:t>6. SUB AL,1 </a:t>
            </a:r>
            <a:endParaRPr/>
          </a:p>
          <a:p>
            <a:pPr indent="-342900" lvl="0" marL="342900" rtl="0" algn="l">
              <a:spcBef>
                <a:spcPts val="1000"/>
              </a:spcBef>
              <a:spcAft>
                <a:spcPts val="0"/>
              </a:spcAft>
              <a:buSzPts val="1600"/>
              <a:buChar char="►"/>
            </a:pPr>
            <a:r>
              <a:rPr lang="en-US"/>
              <a:t>7. INC BL </a:t>
            </a:r>
            <a:endParaRPr/>
          </a:p>
          <a:p>
            <a:pPr indent="-342900" lvl="0" marL="342900" rtl="0" algn="l">
              <a:spcBef>
                <a:spcPts val="1000"/>
              </a:spcBef>
              <a:spcAft>
                <a:spcPts val="0"/>
              </a:spcAft>
              <a:buSzPts val="1600"/>
              <a:buChar char="►"/>
            </a:pPr>
            <a:r>
              <a:rPr lang="en-US"/>
              <a:t>8. INC CL </a:t>
            </a:r>
            <a:endParaRPr/>
          </a:p>
          <a:p>
            <a:pPr indent="-342900" lvl="0" marL="342900" rtl="0" algn="l">
              <a:spcBef>
                <a:spcPts val="1000"/>
              </a:spcBef>
              <a:spcAft>
                <a:spcPts val="0"/>
              </a:spcAft>
              <a:buSzPts val="1600"/>
              <a:buChar char="►"/>
            </a:pPr>
            <a:r>
              <a:rPr lang="en-US"/>
              <a:t>9. SUB BL,CL</a:t>
            </a:r>
            <a:endParaRPr/>
          </a:p>
        </p:txBody>
      </p:sp>
      <p:sp>
        <p:nvSpPr>
          <p:cNvPr id="228" name="Google Shape;228;p13"/>
          <p:cNvSpPr/>
          <p:nvPr/>
        </p:nvSpPr>
        <p:spPr>
          <a:xfrm>
            <a:off x="4691270" y="1695110"/>
            <a:ext cx="6798365" cy="230832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cap="none">
                <a:solidFill>
                  <a:schemeClr val="dk2"/>
                </a:solidFill>
                <a:latin typeface="Century Gothic"/>
                <a:ea typeface="Century Gothic"/>
                <a:cs typeface="Century Gothic"/>
                <a:sym typeface="Century Gothic"/>
              </a:rPr>
              <a:t>Write down Contents</a:t>
            </a:r>
            <a:endParaRPr/>
          </a:p>
          <a:p>
            <a:pPr indent="0" lvl="0" marL="0" marR="0" rtl="0" algn="ctr">
              <a:spcBef>
                <a:spcPts val="0"/>
              </a:spcBef>
              <a:spcAft>
                <a:spcPts val="0"/>
              </a:spcAft>
              <a:buNone/>
            </a:pPr>
            <a:r>
              <a:rPr b="1" lang="en-US" sz="3600">
                <a:solidFill>
                  <a:schemeClr val="dk2"/>
                </a:solidFill>
                <a:latin typeface="Century Gothic"/>
                <a:ea typeface="Century Gothic"/>
                <a:cs typeface="Century Gothic"/>
                <a:sym typeface="Century Gothic"/>
              </a:rPr>
              <a:t>Of AL,BL &amp; CL</a:t>
            </a:r>
            <a:endParaRPr/>
          </a:p>
          <a:p>
            <a:pPr indent="0" lvl="0" marL="0" marR="0" rtl="0" algn="ctr">
              <a:spcBef>
                <a:spcPts val="0"/>
              </a:spcBef>
              <a:spcAft>
                <a:spcPts val="0"/>
              </a:spcAft>
              <a:buNone/>
            </a:pPr>
            <a:r>
              <a:rPr b="1" lang="en-US" sz="3600" cap="none">
                <a:solidFill>
                  <a:schemeClr val="dk2"/>
                </a:solidFill>
                <a:latin typeface="Century Gothic"/>
                <a:ea typeface="Century Gothic"/>
                <a:cs typeface="Century Gothic"/>
                <a:sym typeface="Century Gothic"/>
              </a:rPr>
              <a:t>After execution of each instruction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ph type="title"/>
          </p:nvPr>
        </p:nvSpPr>
        <p:spPr>
          <a:xfrm>
            <a:off x="646111" y="452718"/>
            <a:ext cx="9404723" cy="82318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Integer Expressions</a:t>
            </a:r>
            <a:endParaRPr/>
          </a:p>
        </p:txBody>
      </p:sp>
      <p:sp>
        <p:nvSpPr>
          <p:cNvPr id="234" name="Google Shape;234;p14"/>
          <p:cNvSpPr txBox="1"/>
          <p:nvPr>
            <p:ph idx="1" type="body"/>
          </p:nvPr>
        </p:nvSpPr>
        <p:spPr>
          <a:xfrm>
            <a:off x="318977" y="1331259"/>
            <a:ext cx="11461897" cy="50740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sz="1800"/>
              <a:t> An integer expression is a mathematical expression involving integer values and arithmetic operators</a:t>
            </a:r>
            <a:endParaRPr/>
          </a:p>
          <a:p>
            <a:pPr indent="-342900" lvl="0" marL="342900" rtl="0" algn="l">
              <a:spcBef>
                <a:spcPts val="1000"/>
              </a:spcBef>
              <a:spcAft>
                <a:spcPts val="0"/>
              </a:spcAft>
              <a:buSzPts val="1440"/>
              <a:buChar char="►"/>
            </a:pPr>
            <a:r>
              <a:rPr lang="en-US" sz="1800"/>
              <a:t>The integer expression must evaluate to an integer,</a:t>
            </a:r>
            <a:endParaRPr/>
          </a:p>
          <a:p>
            <a:pPr indent="-251459" lvl="0" marL="342900" rtl="0" algn="l">
              <a:spcBef>
                <a:spcPts val="1000"/>
              </a:spcBef>
              <a:spcAft>
                <a:spcPts val="0"/>
              </a:spcAft>
              <a:buSzPts val="1440"/>
              <a:buNone/>
            </a:pPr>
            <a:r>
              <a:t/>
            </a:r>
            <a:endParaRPr sz="1800"/>
          </a:p>
          <a:p>
            <a:pPr indent="-251459" lvl="0" marL="342900" rtl="0" algn="l">
              <a:spcBef>
                <a:spcPts val="1000"/>
              </a:spcBef>
              <a:spcAft>
                <a:spcPts val="0"/>
              </a:spcAft>
              <a:buSzPts val="1440"/>
              <a:buNone/>
            </a:pPr>
            <a:r>
              <a:t/>
            </a:r>
            <a:endParaRPr sz="1800"/>
          </a:p>
          <a:p>
            <a:pPr indent="-251459" lvl="0" marL="342900" rtl="0" algn="l">
              <a:spcBef>
                <a:spcPts val="1000"/>
              </a:spcBef>
              <a:spcAft>
                <a:spcPts val="0"/>
              </a:spcAft>
              <a:buSzPts val="1440"/>
              <a:buNone/>
            </a:pPr>
            <a:r>
              <a:t/>
            </a:r>
            <a:endParaRPr sz="1800"/>
          </a:p>
          <a:p>
            <a:pPr indent="-251459" lvl="0" marL="342900" rtl="0" algn="l">
              <a:spcBef>
                <a:spcPts val="1000"/>
              </a:spcBef>
              <a:spcAft>
                <a:spcPts val="0"/>
              </a:spcAft>
              <a:buSzPts val="1440"/>
              <a:buNone/>
            </a:pPr>
            <a:r>
              <a:t/>
            </a:r>
            <a:endParaRPr sz="1800"/>
          </a:p>
          <a:p>
            <a:pPr indent="0" lvl="0" marL="0" rtl="0" algn="l">
              <a:spcBef>
                <a:spcPts val="1000"/>
              </a:spcBef>
              <a:spcAft>
                <a:spcPts val="0"/>
              </a:spcAft>
              <a:buSzPts val="1440"/>
              <a:buNone/>
            </a:pPr>
            <a:r>
              <a:t/>
            </a:r>
            <a:endParaRPr sz="1800"/>
          </a:p>
          <a:p>
            <a:pPr indent="-251459" lvl="0" marL="342900" rtl="0" algn="l">
              <a:spcBef>
                <a:spcPts val="1000"/>
              </a:spcBef>
              <a:spcAft>
                <a:spcPts val="0"/>
              </a:spcAft>
              <a:buSzPts val="1440"/>
              <a:buNone/>
            </a:pPr>
            <a:r>
              <a:t/>
            </a:r>
            <a:endParaRPr sz="1800"/>
          </a:p>
          <a:p>
            <a:pPr indent="-342900" lvl="0" marL="342900" rtl="0" algn="l">
              <a:spcBef>
                <a:spcPts val="1000"/>
              </a:spcBef>
              <a:spcAft>
                <a:spcPts val="0"/>
              </a:spcAft>
              <a:buSzPts val="1440"/>
              <a:buChar char="►"/>
            </a:pPr>
            <a:r>
              <a:rPr lang="en-US" sz="1800"/>
              <a:t>Precedence refers to the implied order of operations when an expression contains two or more operators</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pic>
        <p:nvPicPr>
          <p:cNvPr id="235" name="Google Shape;235;p14"/>
          <p:cNvPicPr preferRelativeResize="0"/>
          <p:nvPr/>
        </p:nvPicPr>
        <p:blipFill rotWithShape="1">
          <a:blip r:embed="rId3">
            <a:alphaModFix/>
          </a:blip>
          <a:srcRect b="44328" l="13087" r="14184" t="9883"/>
          <a:stretch/>
        </p:blipFill>
        <p:spPr>
          <a:xfrm>
            <a:off x="3578114" y="2547652"/>
            <a:ext cx="5035772" cy="2028696"/>
          </a:xfrm>
          <a:prstGeom prst="rect">
            <a:avLst/>
          </a:prstGeom>
          <a:noFill/>
          <a:ln>
            <a:noFill/>
          </a:ln>
        </p:spPr>
      </p:pic>
      <p:pic>
        <p:nvPicPr>
          <p:cNvPr id="236" name="Google Shape;236;p14"/>
          <p:cNvPicPr preferRelativeResize="0"/>
          <p:nvPr/>
        </p:nvPicPr>
        <p:blipFill rotWithShape="1">
          <a:blip r:embed="rId3">
            <a:alphaModFix/>
          </a:blip>
          <a:srcRect b="0" l="11237" r="25822" t="76782"/>
          <a:stretch/>
        </p:blipFill>
        <p:spPr>
          <a:xfrm>
            <a:off x="3532039" y="5276395"/>
            <a:ext cx="5035772" cy="118872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type="title"/>
          </p:nvPr>
        </p:nvSpPr>
        <p:spPr>
          <a:xfrm>
            <a:off x="646111" y="452718"/>
            <a:ext cx="9404723" cy="82318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Integer Expressions</a:t>
            </a:r>
            <a:endParaRPr/>
          </a:p>
        </p:txBody>
      </p:sp>
      <p:sp>
        <p:nvSpPr>
          <p:cNvPr id="242" name="Google Shape;242;p15"/>
          <p:cNvSpPr txBox="1"/>
          <p:nvPr>
            <p:ph idx="1" type="body"/>
          </p:nvPr>
        </p:nvSpPr>
        <p:spPr>
          <a:xfrm>
            <a:off x="318977" y="1331259"/>
            <a:ext cx="11461897" cy="50740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sz="1800"/>
              <a:t>Example:</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pic>
        <p:nvPicPr>
          <p:cNvPr id="243" name="Google Shape;243;p15"/>
          <p:cNvPicPr preferRelativeResize="0"/>
          <p:nvPr/>
        </p:nvPicPr>
        <p:blipFill rotWithShape="1">
          <a:blip r:embed="rId3">
            <a:alphaModFix/>
          </a:blip>
          <a:srcRect b="4743" l="22369" r="28916" t="24270"/>
          <a:stretch/>
        </p:blipFill>
        <p:spPr>
          <a:xfrm>
            <a:off x="2020047" y="2194561"/>
            <a:ext cx="5195400" cy="3092333"/>
          </a:xfrm>
          <a:prstGeom prst="rect">
            <a:avLst/>
          </a:prstGeom>
          <a:noFill/>
          <a:ln>
            <a:noFill/>
          </a:ln>
        </p:spPr>
      </p:pic>
      <p:pic>
        <p:nvPicPr>
          <p:cNvPr id="244" name="Google Shape;244;p15"/>
          <p:cNvPicPr preferRelativeResize="0"/>
          <p:nvPr/>
        </p:nvPicPr>
        <p:blipFill rotWithShape="1">
          <a:blip r:embed="rId3">
            <a:alphaModFix/>
          </a:blip>
          <a:srcRect b="4743" l="69681" r="1194" t="24270"/>
          <a:stretch/>
        </p:blipFill>
        <p:spPr>
          <a:xfrm>
            <a:off x="7065817" y="2194560"/>
            <a:ext cx="3106135" cy="30923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ph type="title"/>
          </p:nvPr>
        </p:nvSpPr>
        <p:spPr>
          <a:xfrm>
            <a:off x="646111" y="452718"/>
            <a:ext cx="9404723" cy="83274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DEFINING DATA</a:t>
            </a:r>
            <a:endParaRPr b="1" sz="4400"/>
          </a:p>
        </p:txBody>
      </p:sp>
      <p:sp>
        <p:nvSpPr>
          <p:cNvPr id="250" name="Google Shape;250;p16"/>
          <p:cNvSpPr txBox="1"/>
          <p:nvPr>
            <p:ph idx="1" type="body"/>
          </p:nvPr>
        </p:nvSpPr>
        <p:spPr>
          <a:xfrm>
            <a:off x="424070" y="1456570"/>
            <a:ext cx="11463130"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The assembler recognizes a basic set of intrinsic data types, which describe types in terms of their size.</a:t>
            </a:r>
            <a:endParaRPr/>
          </a:p>
          <a:p>
            <a:pPr indent="0" lvl="0" marL="0" rtl="0" algn="just">
              <a:spcBef>
                <a:spcPts val="1000"/>
              </a:spcBef>
              <a:spcAft>
                <a:spcPts val="0"/>
              </a:spcAft>
              <a:buSzPts val="1600"/>
              <a:buNone/>
            </a:pPr>
            <a:r>
              <a:rPr lang="en-US"/>
              <a:t>                             </a:t>
            </a:r>
            <a:r>
              <a:rPr b="1" lang="en-US"/>
              <a:t>[name] directive initializer [, initializer]...</a:t>
            </a:r>
            <a:endParaRPr/>
          </a:p>
          <a:p>
            <a:pPr indent="-342900" lvl="0" marL="342900" rtl="0" algn="just">
              <a:spcBef>
                <a:spcPts val="1000"/>
              </a:spcBef>
              <a:spcAft>
                <a:spcPts val="0"/>
              </a:spcAft>
              <a:buSzPts val="1600"/>
              <a:buChar char="►"/>
            </a:pPr>
            <a:r>
              <a:rPr lang="en-US"/>
              <a:t>Initializer: At least one initializer is required in a data definition, even if it is zero.</a:t>
            </a:r>
            <a:endParaRPr/>
          </a:p>
          <a:p>
            <a:pPr indent="-241300" lvl="0" marL="342900" rtl="0" algn="just">
              <a:spcBef>
                <a:spcPts val="1000"/>
              </a:spcBef>
              <a:spcAft>
                <a:spcPts val="0"/>
              </a:spcAft>
              <a:buSzPts val="1600"/>
              <a:buNone/>
            </a:pPr>
            <a:r>
              <a:t/>
            </a:r>
            <a:endParaRPr b="1"/>
          </a:p>
          <a:p>
            <a:pPr indent="0" lvl="0" marL="0" rtl="0" algn="ctr">
              <a:spcBef>
                <a:spcPts val="1000"/>
              </a:spcBef>
              <a:spcAft>
                <a:spcPts val="0"/>
              </a:spcAft>
              <a:buSzPts val="1600"/>
              <a:buNone/>
            </a:pPr>
            <a:r>
              <a:rPr b="1" lang="en-US"/>
              <a:t>.data </a:t>
            </a:r>
            <a:endParaRPr/>
          </a:p>
          <a:p>
            <a:pPr indent="0" lvl="0" marL="0" rtl="0" algn="ctr">
              <a:spcBef>
                <a:spcPts val="1000"/>
              </a:spcBef>
              <a:spcAft>
                <a:spcPts val="0"/>
              </a:spcAft>
              <a:buSzPts val="1600"/>
              <a:buNone/>
            </a:pPr>
            <a:r>
              <a:rPr b="1" lang="en-US"/>
              <a:t>sum DWORD 0 </a:t>
            </a:r>
            <a:endParaRPr/>
          </a:p>
          <a:p>
            <a:pPr indent="-342900" lvl="0" marL="342900" rtl="0" algn="l">
              <a:spcBef>
                <a:spcPts val="1000"/>
              </a:spcBef>
              <a:spcAft>
                <a:spcPts val="0"/>
              </a:spcAft>
              <a:buSzPts val="1600"/>
              <a:buChar char="►"/>
            </a:pPr>
            <a:r>
              <a:rPr lang="en-US"/>
              <a:t>If you prefer to leave the variable uninitialized (assigned a random value), the ? symbol can be used as the initializer </a:t>
            </a:r>
            <a:endParaRPr/>
          </a:p>
          <a:p>
            <a:pPr indent="0" lvl="0" marL="0" rtl="0" algn="ctr">
              <a:spcBef>
                <a:spcPts val="1000"/>
              </a:spcBef>
              <a:spcAft>
                <a:spcPts val="0"/>
              </a:spcAft>
              <a:buSzPts val="1600"/>
              <a:buNone/>
            </a:pPr>
            <a:r>
              <a:rPr b="1" lang="en-US"/>
              <a:t>sum DWORD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17"/>
          <p:cNvPicPr preferRelativeResize="0"/>
          <p:nvPr>
            <p:ph idx="1" type="body"/>
          </p:nvPr>
        </p:nvPicPr>
        <p:blipFill rotWithShape="1">
          <a:blip r:embed="rId3">
            <a:alphaModFix/>
          </a:blip>
          <a:srcRect b="0" l="0" r="0" t="0"/>
          <a:stretch/>
        </p:blipFill>
        <p:spPr>
          <a:xfrm>
            <a:off x="1497496" y="1205949"/>
            <a:ext cx="8200311" cy="5555738"/>
          </a:xfrm>
          <a:prstGeom prst="rect">
            <a:avLst/>
          </a:prstGeom>
          <a:noFill/>
          <a:ln>
            <a:noFill/>
          </a:ln>
        </p:spPr>
      </p:pic>
      <p:sp>
        <p:nvSpPr>
          <p:cNvPr id="256" name="Google Shape;256;p17"/>
          <p:cNvSpPr txBox="1"/>
          <p:nvPr>
            <p:ph type="title"/>
          </p:nvPr>
        </p:nvSpPr>
        <p:spPr>
          <a:xfrm>
            <a:off x="646113" y="452439"/>
            <a:ext cx="9404350" cy="75351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DEFINING DATA</a:t>
            </a:r>
            <a:endParaRPr b="1" sz="4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txBox="1"/>
          <p:nvPr>
            <p:ph idx="1" type="body"/>
          </p:nvPr>
        </p:nvSpPr>
        <p:spPr>
          <a:xfrm>
            <a:off x="384314" y="1364974"/>
            <a:ext cx="10376452" cy="48834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Defining BYTE and SBYTE Data</a:t>
            </a:r>
            <a:endParaRPr/>
          </a:p>
          <a:p>
            <a:pPr indent="0" lvl="0" marL="0" rtl="0" algn="l">
              <a:spcBef>
                <a:spcPts val="1000"/>
              </a:spcBef>
              <a:spcAft>
                <a:spcPts val="0"/>
              </a:spcAft>
              <a:buSzPts val="1600"/>
              <a:buNone/>
            </a:pPr>
            <a:r>
              <a:rPr lang="en-US"/>
              <a:t>      • Each initializer must fit into 8 bits of storage</a:t>
            </a:r>
            <a:endParaRPr/>
          </a:p>
          <a:p>
            <a:pPr indent="0" lvl="0" marL="0" rtl="0" algn="just">
              <a:spcBef>
                <a:spcPts val="1000"/>
              </a:spcBef>
              <a:spcAft>
                <a:spcPts val="0"/>
              </a:spcAft>
              <a:buSzPts val="1600"/>
              <a:buNone/>
            </a:pPr>
            <a:r>
              <a:rPr b="1" lang="en-US"/>
              <a:t>                                  value1 BYTE 'A’                   ; character constant </a:t>
            </a:r>
            <a:endParaRPr/>
          </a:p>
          <a:p>
            <a:pPr indent="0" lvl="0" marL="0" rtl="0" algn="just">
              <a:spcBef>
                <a:spcPts val="1000"/>
              </a:spcBef>
              <a:spcAft>
                <a:spcPts val="0"/>
              </a:spcAft>
              <a:buSzPts val="1600"/>
              <a:buNone/>
            </a:pPr>
            <a:r>
              <a:rPr b="1" lang="en-US"/>
              <a:t>                                  value2 BYTE 0                      ; smallest unsigned byte </a:t>
            </a:r>
            <a:endParaRPr/>
          </a:p>
          <a:p>
            <a:pPr indent="0" lvl="0" marL="0" rtl="0" algn="just">
              <a:spcBef>
                <a:spcPts val="1000"/>
              </a:spcBef>
              <a:spcAft>
                <a:spcPts val="0"/>
              </a:spcAft>
              <a:buSzPts val="1600"/>
              <a:buNone/>
            </a:pPr>
            <a:r>
              <a:rPr b="1" lang="en-US"/>
              <a:t>					 value3 BYTE 255                   ; largest unsigned byte</a:t>
            </a:r>
            <a:endParaRPr/>
          </a:p>
          <a:p>
            <a:pPr indent="0" lvl="0" marL="0" rtl="0" algn="just">
              <a:spcBef>
                <a:spcPts val="1000"/>
              </a:spcBef>
              <a:spcAft>
                <a:spcPts val="0"/>
              </a:spcAft>
              <a:buSzPts val="1600"/>
              <a:buNone/>
            </a:pPr>
            <a:r>
              <a:rPr b="1" lang="en-US"/>
              <a:t>                                 value4 SBYTE -128                ; smallest signed byte </a:t>
            </a:r>
            <a:endParaRPr/>
          </a:p>
          <a:p>
            <a:pPr indent="0" lvl="0" marL="0" rtl="0" algn="just">
              <a:spcBef>
                <a:spcPts val="1000"/>
              </a:spcBef>
              <a:spcAft>
                <a:spcPts val="0"/>
              </a:spcAft>
              <a:buSzPts val="1600"/>
              <a:buNone/>
            </a:pPr>
            <a:r>
              <a:rPr b="1" lang="en-US"/>
              <a:t>                                 value5 SBYTE +127                ; largest signed byte </a:t>
            </a:r>
            <a:endParaRPr/>
          </a:p>
          <a:p>
            <a:pPr indent="0" lvl="0" marL="0" rtl="0" algn="just">
              <a:spcBef>
                <a:spcPts val="1000"/>
              </a:spcBef>
              <a:spcAft>
                <a:spcPts val="0"/>
              </a:spcAft>
              <a:buSzPts val="1600"/>
              <a:buNone/>
            </a:pPr>
            <a:r>
              <a:rPr b="1" lang="en-US"/>
              <a:t>                                  value6 BYTE ?                        ; uninitialized byte </a:t>
            </a:r>
            <a:endParaRPr b="1"/>
          </a:p>
        </p:txBody>
      </p:sp>
      <p:sp>
        <p:nvSpPr>
          <p:cNvPr id="262" name="Google Shape;262;p18"/>
          <p:cNvSpPr txBox="1"/>
          <p:nvPr>
            <p:ph type="title"/>
          </p:nvPr>
        </p:nvSpPr>
        <p:spPr>
          <a:xfrm>
            <a:off x="646113" y="452438"/>
            <a:ext cx="9404350" cy="81977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DEFINING DATA</a:t>
            </a:r>
            <a:endParaRPr b="1" sz="4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ph idx="1" type="body"/>
          </p:nvPr>
        </p:nvSpPr>
        <p:spPr>
          <a:xfrm>
            <a:off x="424070" y="1509577"/>
            <a:ext cx="11131826" cy="51562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t>Multiple Initializers</a:t>
            </a:r>
            <a:endParaRPr b="1"/>
          </a:p>
        </p:txBody>
      </p:sp>
      <p:sp>
        <p:nvSpPr>
          <p:cNvPr id="268" name="Google Shape;268;p19"/>
          <p:cNvSpPr txBox="1"/>
          <p:nvPr>
            <p:ph type="title"/>
          </p:nvPr>
        </p:nvSpPr>
        <p:spPr>
          <a:xfrm>
            <a:off x="646113" y="452438"/>
            <a:ext cx="9404350" cy="81977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DEFINING DATA</a:t>
            </a:r>
            <a:endParaRPr b="1" sz="4400"/>
          </a:p>
        </p:txBody>
      </p:sp>
      <p:sp>
        <p:nvSpPr>
          <p:cNvPr id="269" name="Google Shape;269;p19"/>
          <p:cNvSpPr/>
          <p:nvPr/>
        </p:nvSpPr>
        <p:spPr>
          <a:xfrm>
            <a:off x="887896" y="2105943"/>
            <a:ext cx="10363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lt1"/>
                </a:solidFill>
                <a:latin typeface="Century Gothic"/>
                <a:ea typeface="Century Gothic"/>
                <a:cs typeface="Century Gothic"/>
                <a:sym typeface="Century Gothic"/>
              </a:rPr>
              <a:t>•If multiple initializers are used in the same data definition, its label refers only to the offset of the first initializer.</a:t>
            </a:r>
            <a:endParaRPr sz="1800">
              <a:solidFill>
                <a:schemeClr val="lt1"/>
              </a:solidFill>
              <a:latin typeface="Century Gothic"/>
              <a:ea typeface="Century Gothic"/>
              <a:cs typeface="Century Gothic"/>
              <a:sym typeface="Century Gothic"/>
            </a:endParaRPr>
          </a:p>
        </p:txBody>
      </p:sp>
      <p:sp>
        <p:nvSpPr>
          <p:cNvPr id="270" name="Google Shape;270;p19"/>
          <p:cNvSpPr/>
          <p:nvPr/>
        </p:nvSpPr>
        <p:spPr>
          <a:xfrm>
            <a:off x="4365850" y="2859661"/>
            <a:ext cx="26308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Century Gothic"/>
                <a:ea typeface="Century Gothic"/>
                <a:cs typeface="Century Gothic"/>
                <a:sym typeface="Century Gothic"/>
              </a:rPr>
              <a:t>list BYTE 10,20,30,40 </a:t>
            </a:r>
            <a:endParaRPr b="1" sz="2000">
              <a:solidFill>
                <a:schemeClr val="lt1"/>
              </a:solidFill>
              <a:latin typeface="Century Gothic"/>
              <a:ea typeface="Century Gothic"/>
              <a:cs typeface="Century Gothic"/>
              <a:sym typeface="Century Gothic"/>
            </a:endParaRPr>
          </a:p>
        </p:txBody>
      </p:sp>
      <p:pic>
        <p:nvPicPr>
          <p:cNvPr id="271" name="Google Shape;271;p19"/>
          <p:cNvPicPr preferRelativeResize="0"/>
          <p:nvPr/>
        </p:nvPicPr>
        <p:blipFill rotWithShape="1">
          <a:blip r:embed="rId3">
            <a:alphaModFix/>
          </a:blip>
          <a:srcRect b="0" l="0" r="0" t="0"/>
          <a:stretch/>
        </p:blipFill>
        <p:spPr>
          <a:xfrm>
            <a:off x="8010536" y="2679652"/>
            <a:ext cx="3392960" cy="2668771"/>
          </a:xfrm>
          <a:prstGeom prst="rect">
            <a:avLst/>
          </a:prstGeom>
          <a:noFill/>
          <a:ln>
            <a:noFill/>
          </a:ln>
        </p:spPr>
      </p:pic>
      <p:sp>
        <p:nvSpPr>
          <p:cNvPr id="272" name="Google Shape;272;p19"/>
          <p:cNvSpPr/>
          <p:nvPr/>
        </p:nvSpPr>
        <p:spPr>
          <a:xfrm>
            <a:off x="238538" y="3856503"/>
            <a:ext cx="7513983"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lt1"/>
                </a:solidFill>
                <a:latin typeface="Century Gothic"/>
                <a:ea typeface="Century Gothic"/>
                <a:cs typeface="Century Gothic"/>
                <a:sym typeface="Century Gothic"/>
              </a:rPr>
              <a:t>Within a single data definition, its initializers can use different radixes. Character and string literals can be freely mixed. In the following example, list1 and list2 have the same contents:</a:t>
            </a:r>
            <a:endParaRPr sz="1800">
              <a:solidFill>
                <a:schemeClr val="lt1"/>
              </a:solidFill>
              <a:latin typeface="Century Gothic"/>
              <a:ea typeface="Century Gothic"/>
              <a:cs typeface="Century Gothic"/>
              <a:sym typeface="Century Gothic"/>
            </a:endParaRPr>
          </a:p>
        </p:txBody>
      </p:sp>
      <p:sp>
        <p:nvSpPr>
          <p:cNvPr id="273" name="Google Shape;273;p19"/>
          <p:cNvSpPr/>
          <p:nvPr/>
        </p:nvSpPr>
        <p:spPr>
          <a:xfrm>
            <a:off x="1762136" y="5348423"/>
            <a:ext cx="609600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Century Gothic"/>
                <a:ea typeface="Century Gothic"/>
                <a:cs typeface="Century Gothic"/>
                <a:sym typeface="Century Gothic"/>
              </a:rPr>
              <a:t>list1 BYTE 10, 32, 41h, 00100010b</a:t>
            </a:r>
            <a:endParaRPr/>
          </a:p>
          <a:p>
            <a:pPr indent="0" lvl="0" marL="0" marR="0" rtl="0" algn="ctr">
              <a:spcBef>
                <a:spcPts val="0"/>
              </a:spcBef>
              <a:spcAft>
                <a:spcPts val="0"/>
              </a:spcAft>
              <a:buNone/>
            </a:pPr>
            <a:r>
              <a:rPr b="1" lang="en-US" sz="2800">
                <a:solidFill>
                  <a:schemeClr val="lt1"/>
                </a:solidFill>
                <a:latin typeface="Century Gothic"/>
                <a:ea typeface="Century Gothic"/>
                <a:cs typeface="Century Gothic"/>
                <a:sym typeface="Century Gothic"/>
              </a:rPr>
              <a:t> list2 BYTE 0Ah, 20h, 'A', 22h </a:t>
            </a:r>
            <a:endParaRPr b="1" sz="28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646111" y="452718"/>
            <a:ext cx="9404723" cy="73997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200"/>
              <a:buFont typeface="Century Gothic"/>
              <a:buNone/>
            </a:pPr>
            <a:r>
              <a:rPr b="1" lang="en-US" sz="3200"/>
              <a:t>Chapter No: 03</a:t>
            </a:r>
            <a:endParaRPr b="1" sz="3200"/>
          </a:p>
        </p:txBody>
      </p:sp>
      <p:sp>
        <p:nvSpPr>
          <p:cNvPr id="154" name="Google Shape;154;p2"/>
          <p:cNvSpPr txBox="1"/>
          <p:nvPr>
            <p:ph idx="1" type="body"/>
          </p:nvPr>
        </p:nvSpPr>
        <p:spPr>
          <a:xfrm>
            <a:off x="1310922" y="1562589"/>
            <a:ext cx="8946541" cy="419548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00"/>
              <a:buNone/>
            </a:pPr>
            <a:r>
              <a:rPr lang="en-US"/>
              <a:t> </a:t>
            </a:r>
            <a:r>
              <a:rPr b="1" lang="en-US" sz="3600"/>
              <a:t>ASSEMBLY LANGUAGE FUNDAMENTALS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0"/>
          <p:cNvSpPr txBox="1"/>
          <p:nvPr>
            <p:ph type="title"/>
          </p:nvPr>
        </p:nvSpPr>
        <p:spPr>
          <a:xfrm>
            <a:off x="646111" y="452718"/>
            <a:ext cx="9404723" cy="779734"/>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lt2"/>
              </a:buClr>
              <a:buSzPts val="4000"/>
              <a:buFont typeface="Century Gothic"/>
              <a:buNone/>
            </a:pPr>
            <a:r>
              <a:rPr b="1" lang="en-US" sz="4000"/>
              <a:t>Examples that use multiple initializers: </a:t>
            </a:r>
            <a:endParaRPr b="1" sz="4000"/>
          </a:p>
        </p:txBody>
      </p:sp>
      <p:sp>
        <p:nvSpPr>
          <p:cNvPr id="279" name="Google Shape;279;p2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b="1" lang="en-US" sz="2400"/>
              <a:t>list1 BYTE 10,20,30,40 </a:t>
            </a:r>
            <a:endParaRPr/>
          </a:p>
          <a:p>
            <a:pPr indent="-342900" lvl="0" marL="342900" rtl="0" algn="l">
              <a:spcBef>
                <a:spcPts val="1000"/>
              </a:spcBef>
              <a:spcAft>
                <a:spcPts val="0"/>
              </a:spcAft>
              <a:buSzPts val="1920"/>
              <a:buChar char="►"/>
            </a:pPr>
            <a:r>
              <a:rPr b="1" lang="en-US" sz="2400"/>
              <a:t>list2 BYTE 10,20,30,40</a:t>
            </a:r>
            <a:endParaRPr/>
          </a:p>
          <a:p>
            <a:pPr indent="0" lvl="0" marL="0" rtl="0" algn="l">
              <a:spcBef>
                <a:spcPts val="1000"/>
              </a:spcBef>
              <a:spcAft>
                <a:spcPts val="0"/>
              </a:spcAft>
              <a:buSzPts val="1920"/>
              <a:buNone/>
            </a:pPr>
            <a:r>
              <a:rPr b="1" lang="en-US" sz="2400"/>
              <a:t>            BYTE 50,60,70,80 </a:t>
            </a:r>
            <a:endParaRPr/>
          </a:p>
          <a:p>
            <a:pPr indent="0" lvl="0" marL="0" rtl="0" algn="l">
              <a:spcBef>
                <a:spcPts val="1000"/>
              </a:spcBef>
              <a:spcAft>
                <a:spcPts val="0"/>
              </a:spcAft>
              <a:buSzPts val="1920"/>
              <a:buNone/>
            </a:pPr>
            <a:r>
              <a:rPr b="1" lang="en-US" sz="2400"/>
              <a:t>            BYTE 81,82,83,84 </a:t>
            </a:r>
            <a:endParaRPr/>
          </a:p>
          <a:p>
            <a:pPr indent="0" lvl="0" marL="0" rtl="0" algn="l">
              <a:spcBef>
                <a:spcPts val="1000"/>
              </a:spcBef>
              <a:spcAft>
                <a:spcPts val="0"/>
              </a:spcAft>
              <a:buSzPts val="1920"/>
              <a:buNone/>
            </a:pPr>
            <a:r>
              <a:rPr b="1" lang="en-US" sz="2400"/>
              <a:t>     list3 BYTE ?,32,41h,00100010b </a:t>
            </a:r>
            <a:endParaRPr/>
          </a:p>
          <a:p>
            <a:pPr indent="0" lvl="0" marL="0" rtl="0" algn="l">
              <a:spcBef>
                <a:spcPts val="1000"/>
              </a:spcBef>
              <a:spcAft>
                <a:spcPts val="0"/>
              </a:spcAft>
              <a:buSzPts val="1920"/>
              <a:buNone/>
            </a:pPr>
            <a:r>
              <a:rPr b="1" lang="en-US" sz="2400"/>
              <a:t>     list4 BYTE 0Ah,20h,‘A’,22h </a:t>
            </a:r>
            <a:endParaRPr b="1" sz="2400"/>
          </a:p>
        </p:txBody>
      </p:sp>
      <p:pic>
        <p:nvPicPr>
          <p:cNvPr id="280" name="Google Shape;280;p20"/>
          <p:cNvPicPr preferRelativeResize="0"/>
          <p:nvPr/>
        </p:nvPicPr>
        <p:blipFill rotWithShape="1">
          <a:blip r:embed="rId3">
            <a:alphaModFix/>
          </a:blip>
          <a:srcRect b="0" l="0" r="0" t="0"/>
          <a:stretch/>
        </p:blipFill>
        <p:spPr>
          <a:xfrm>
            <a:off x="8208480" y="1152524"/>
            <a:ext cx="2533650" cy="5095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1"/>
          <p:cNvSpPr txBox="1"/>
          <p:nvPr>
            <p:ph type="title"/>
          </p:nvPr>
        </p:nvSpPr>
        <p:spPr>
          <a:xfrm>
            <a:off x="646111" y="452718"/>
            <a:ext cx="9404723" cy="80623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Defining Strings:</a:t>
            </a:r>
            <a:endParaRPr b="1"/>
          </a:p>
        </p:txBody>
      </p:sp>
      <p:sp>
        <p:nvSpPr>
          <p:cNvPr id="286" name="Google Shape;286;p21"/>
          <p:cNvSpPr txBox="1"/>
          <p:nvPr>
            <p:ph idx="1" type="body"/>
          </p:nvPr>
        </p:nvSpPr>
        <p:spPr>
          <a:xfrm>
            <a:off x="251791" y="1258957"/>
            <a:ext cx="11224592" cy="536712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The most common type of string ends with a null byte (containing 0), called a null-terminated string. </a:t>
            </a:r>
            <a:endParaRPr/>
          </a:p>
          <a:p>
            <a:pPr indent="0" lvl="0" marL="0" rtl="0" algn="just">
              <a:spcBef>
                <a:spcPts val="1000"/>
              </a:spcBef>
              <a:spcAft>
                <a:spcPts val="0"/>
              </a:spcAft>
              <a:buSzPts val="1600"/>
              <a:buNone/>
            </a:pPr>
            <a:r>
              <a:rPr lang="en-US"/>
              <a:t>                                 </a:t>
            </a:r>
            <a:r>
              <a:rPr b="1" lang="en-US" sz="2400"/>
              <a:t>greeting1 BYTE "Good afternoon",0 </a:t>
            </a:r>
            <a:endParaRPr/>
          </a:p>
          <a:p>
            <a:pPr indent="0" lvl="0" marL="0" rtl="0" algn="just">
              <a:spcBef>
                <a:spcPts val="1000"/>
              </a:spcBef>
              <a:spcAft>
                <a:spcPts val="0"/>
              </a:spcAft>
              <a:buSzPts val="1920"/>
              <a:buNone/>
            </a:pPr>
            <a:r>
              <a:rPr b="1" lang="en-US" sz="2400"/>
              <a:t>                                 greeting2 BYTE 'Good night',0 </a:t>
            </a:r>
            <a:endParaRPr b="1" sz="2400"/>
          </a:p>
        </p:txBody>
      </p:sp>
      <p:sp>
        <p:nvSpPr>
          <p:cNvPr id="287" name="Google Shape;287;p21"/>
          <p:cNvSpPr/>
          <p:nvPr/>
        </p:nvSpPr>
        <p:spPr>
          <a:xfrm>
            <a:off x="251791" y="3429000"/>
            <a:ext cx="10893287"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lt1"/>
                </a:solidFill>
                <a:latin typeface="Century Gothic"/>
                <a:ea typeface="Century Gothic"/>
                <a:cs typeface="Century Gothic"/>
                <a:sym typeface="Century Gothic"/>
              </a:rPr>
              <a:t>•Each character uses a byte of storage. </a:t>
            </a:r>
            <a:endParaRPr/>
          </a:p>
          <a:p>
            <a:pPr indent="0" lvl="0" marL="0" marR="0" rtl="0" algn="just">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lang="en-US" sz="2000">
                <a:solidFill>
                  <a:schemeClr val="lt1"/>
                </a:solidFill>
                <a:latin typeface="Century Gothic"/>
                <a:ea typeface="Century Gothic"/>
                <a:cs typeface="Century Gothic"/>
                <a:sym typeface="Century Gothic"/>
              </a:rPr>
              <a:t>•The rule that byte values must be separated by commas does not apply on strings. </a:t>
            </a:r>
            <a:endParaRPr sz="20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2"/>
          <p:cNvSpPr txBox="1"/>
          <p:nvPr>
            <p:ph type="title"/>
          </p:nvPr>
        </p:nvSpPr>
        <p:spPr>
          <a:xfrm>
            <a:off x="646111" y="452718"/>
            <a:ext cx="9404723" cy="73997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DUP OPERATOR</a:t>
            </a:r>
            <a:endParaRPr b="1"/>
          </a:p>
        </p:txBody>
      </p:sp>
      <p:sp>
        <p:nvSpPr>
          <p:cNvPr id="293" name="Google Shape;293;p22"/>
          <p:cNvSpPr txBox="1"/>
          <p:nvPr>
            <p:ph idx="1" type="body"/>
          </p:nvPr>
        </p:nvSpPr>
        <p:spPr>
          <a:xfrm>
            <a:off x="291548" y="1312940"/>
            <a:ext cx="11608903"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The DUP operator allocates storage for multiple data items, using a integer expression as a counter.</a:t>
            </a:r>
            <a:endParaRPr/>
          </a:p>
          <a:p>
            <a:pPr indent="-241300" lvl="0" marL="342900" rtl="0" algn="l">
              <a:spcBef>
                <a:spcPts val="1000"/>
              </a:spcBef>
              <a:spcAft>
                <a:spcPts val="0"/>
              </a:spcAft>
              <a:buSzPts val="1600"/>
              <a:buNone/>
            </a:pPr>
            <a:r>
              <a:t/>
            </a:r>
            <a:endParaRPr/>
          </a:p>
        </p:txBody>
      </p:sp>
      <p:pic>
        <p:nvPicPr>
          <p:cNvPr id="294" name="Google Shape;294;p22"/>
          <p:cNvPicPr preferRelativeResize="0"/>
          <p:nvPr/>
        </p:nvPicPr>
        <p:blipFill rotWithShape="1">
          <a:blip r:embed="rId3">
            <a:alphaModFix/>
          </a:blip>
          <a:srcRect b="0" l="0" r="0" t="0"/>
          <a:stretch/>
        </p:blipFill>
        <p:spPr>
          <a:xfrm>
            <a:off x="540095" y="2343880"/>
            <a:ext cx="10801044" cy="1497174"/>
          </a:xfrm>
          <a:prstGeom prst="rect">
            <a:avLst/>
          </a:prstGeom>
          <a:noFill/>
          <a:ln>
            <a:noFill/>
          </a:ln>
        </p:spPr>
      </p:pic>
      <p:sp>
        <p:nvSpPr>
          <p:cNvPr id="295" name="Google Shape;295;p22"/>
          <p:cNvSpPr/>
          <p:nvPr/>
        </p:nvSpPr>
        <p:spPr>
          <a:xfrm>
            <a:off x="646111" y="4687328"/>
            <a:ext cx="457048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entury Gothic"/>
                <a:ea typeface="Century Gothic"/>
                <a:cs typeface="Century Gothic"/>
                <a:sym typeface="Century Gothic"/>
              </a:rPr>
              <a:t>var4 BYTE 10,3 DUP(0), 20 </a:t>
            </a:r>
            <a:endParaRPr b="1" sz="2800">
              <a:solidFill>
                <a:schemeClr val="lt1"/>
              </a:solidFill>
              <a:latin typeface="Century Gothic"/>
              <a:ea typeface="Century Gothic"/>
              <a:cs typeface="Century Gothic"/>
              <a:sym typeface="Century Gothic"/>
            </a:endParaRPr>
          </a:p>
        </p:txBody>
      </p:sp>
      <p:pic>
        <p:nvPicPr>
          <p:cNvPr id="296" name="Google Shape;296;p22"/>
          <p:cNvPicPr preferRelativeResize="0"/>
          <p:nvPr/>
        </p:nvPicPr>
        <p:blipFill rotWithShape="1">
          <a:blip r:embed="rId4">
            <a:alphaModFix/>
          </a:blip>
          <a:srcRect b="0" l="0" r="0" t="0"/>
          <a:stretch/>
        </p:blipFill>
        <p:spPr>
          <a:xfrm>
            <a:off x="8285854" y="3998007"/>
            <a:ext cx="3260035" cy="28245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3"/>
          <p:cNvSpPr txBox="1"/>
          <p:nvPr>
            <p:ph type="title"/>
          </p:nvPr>
        </p:nvSpPr>
        <p:spPr>
          <a:xfrm>
            <a:off x="646111" y="452718"/>
            <a:ext cx="9404723" cy="71347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EXERCISE</a:t>
            </a:r>
            <a:endParaRPr b="1"/>
          </a:p>
        </p:txBody>
      </p:sp>
      <p:sp>
        <p:nvSpPr>
          <p:cNvPr id="302" name="Google Shape;302;p23"/>
          <p:cNvSpPr txBox="1"/>
          <p:nvPr>
            <p:ph idx="1" type="body"/>
          </p:nvPr>
        </p:nvSpPr>
        <p:spPr>
          <a:xfrm>
            <a:off x="477078" y="1391285"/>
            <a:ext cx="11237843" cy="501399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80000"/>
              <a:buChar char="►"/>
            </a:pPr>
            <a:r>
              <a:rPr lang="en-US"/>
              <a:t>Define </a:t>
            </a:r>
            <a:endParaRPr/>
          </a:p>
          <a:p>
            <a:pPr indent="0" lvl="0" marL="0" rtl="0" algn="l">
              <a:spcBef>
                <a:spcPts val="1000"/>
              </a:spcBef>
              <a:spcAft>
                <a:spcPts val="0"/>
              </a:spcAft>
              <a:buSzPct val="80000"/>
              <a:buNone/>
            </a:pPr>
            <a:r>
              <a:rPr lang="en-US"/>
              <a:t>     i. Largest unsigned Value (16-bits)</a:t>
            </a:r>
            <a:endParaRPr/>
          </a:p>
          <a:p>
            <a:pPr indent="0" lvl="0" marL="0" rtl="0" algn="l">
              <a:spcBef>
                <a:spcPts val="1000"/>
              </a:spcBef>
              <a:spcAft>
                <a:spcPts val="0"/>
              </a:spcAft>
              <a:buSzPct val="80000"/>
              <a:buNone/>
            </a:pPr>
            <a:r>
              <a:rPr lang="en-US"/>
              <a:t>     ii. Smallest Signed Value (16-bits)</a:t>
            </a:r>
            <a:endParaRPr/>
          </a:p>
          <a:p>
            <a:pPr indent="0" lvl="0" marL="0" rtl="0" algn="l">
              <a:spcBef>
                <a:spcPts val="1000"/>
              </a:spcBef>
              <a:spcAft>
                <a:spcPts val="0"/>
              </a:spcAft>
              <a:buSzPct val="80000"/>
              <a:buNone/>
            </a:pPr>
            <a:r>
              <a:rPr lang="en-US"/>
              <a:t>     iii. Initialized Array of 5 Words.</a:t>
            </a:r>
            <a:endParaRPr/>
          </a:p>
          <a:p>
            <a:pPr indent="0" lvl="0" marL="0" rtl="0" algn="l">
              <a:spcBef>
                <a:spcPts val="1000"/>
              </a:spcBef>
              <a:spcAft>
                <a:spcPts val="0"/>
              </a:spcAft>
              <a:buSzPct val="80000"/>
              <a:buNone/>
            </a:pPr>
            <a:r>
              <a:rPr lang="en-US"/>
              <a:t>     iv. Un-initialized Array of 5 Words. </a:t>
            </a:r>
            <a:endParaRPr/>
          </a:p>
          <a:p>
            <a:pPr indent="0" lvl="0" marL="0" rtl="0" algn="l">
              <a:spcBef>
                <a:spcPts val="1000"/>
              </a:spcBef>
              <a:spcAft>
                <a:spcPts val="0"/>
              </a:spcAft>
              <a:buSzPct val="80000"/>
              <a:buNone/>
            </a:pPr>
            <a:r>
              <a:t/>
            </a:r>
            <a:endParaRPr/>
          </a:p>
          <a:p>
            <a:pPr indent="0" lvl="0" marL="0" rtl="0" algn="l">
              <a:spcBef>
                <a:spcPts val="1000"/>
              </a:spcBef>
              <a:spcAft>
                <a:spcPts val="0"/>
              </a:spcAft>
              <a:buSzPct val="80000"/>
              <a:buNone/>
            </a:pPr>
            <a:r>
              <a:t/>
            </a:r>
            <a:endParaRPr/>
          </a:p>
          <a:p>
            <a:pPr indent="-342900" lvl="0" marL="342900" rtl="0" algn="l">
              <a:spcBef>
                <a:spcPts val="1000"/>
              </a:spcBef>
              <a:spcAft>
                <a:spcPts val="0"/>
              </a:spcAft>
              <a:buSzPct val="80000"/>
              <a:buChar char="►"/>
            </a:pPr>
            <a:r>
              <a:rPr lang="en-US"/>
              <a:t>Define </a:t>
            </a:r>
            <a:endParaRPr/>
          </a:p>
          <a:p>
            <a:pPr indent="0" lvl="0" marL="0" rtl="0" algn="l">
              <a:spcBef>
                <a:spcPts val="1000"/>
              </a:spcBef>
              <a:spcAft>
                <a:spcPts val="0"/>
              </a:spcAft>
              <a:buSzPct val="80000"/>
              <a:buNone/>
            </a:pPr>
            <a:r>
              <a:rPr lang="en-US"/>
              <a:t>     i. Largest unsigned Value (32-bits)</a:t>
            </a:r>
            <a:endParaRPr/>
          </a:p>
          <a:p>
            <a:pPr indent="0" lvl="0" marL="0" rtl="0" algn="l">
              <a:spcBef>
                <a:spcPts val="1000"/>
              </a:spcBef>
              <a:spcAft>
                <a:spcPts val="0"/>
              </a:spcAft>
              <a:buSzPct val="80000"/>
              <a:buNone/>
            </a:pPr>
            <a:r>
              <a:rPr lang="en-US"/>
              <a:t>     ii. Smallest Signed Value   (32-bits)</a:t>
            </a:r>
            <a:endParaRPr/>
          </a:p>
          <a:p>
            <a:pPr indent="0" lvl="0" marL="0" rtl="0" algn="l">
              <a:spcBef>
                <a:spcPts val="1000"/>
              </a:spcBef>
              <a:spcAft>
                <a:spcPts val="0"/>
              </a:spcAft>
              <a:buSzPct val="80000"/>
              <a:buNone/>
            </a:pPr>
            <a:r>
              <a:rPr lang="en-US"/>
              <a:t>     iii. Unsigned Array. (32- bits)</a:t>
            </a:r>
            <a:endParaRPr/>
          </a:p>
          <a:p>
            <a:pPr indent="0" lvl="0" marL="0" rtl="0" algn="l">
              <a:spcBef>
                <a:spcPts val="1000"/>
              </a:spcBef>
              <a:spcAft>
                <a:spcPts val="0"/>
              </a:spcAft>
              <a:buSzPct val="80000"/>
              <a:buNone/>
            </a:pPr>
            <a:r>
              <a:rPr lang="en-US"/>
              <a:t>     iv. Signed Array .    (32-bits)</a:t>
            </a:r>
            <a:endParaRPr/>
          </a:p>
          <a:p>
            <a:pPr indent="0" lvl="0" marL="0" rtl="0" algn="l">
              <a:spcBef>
                <a:spcPts val="1000"/>
              </a:spcBef>
              <a:spcAft>
                <a:spcPts val="0"/>
              </a:spcAft>
              <a:buSzPct val="80000"/>
              <a:buNone/>
            </a:pPr>
            <a:r>
              <a:rPr lang="en-US"/>
              <a:t> </a:t>
            </a:r>
            <a:endParaRPr/>
          </a:p>
        </p:txBody>
      </p:sp>
      <p:pic>
        <p:nvPicPr>
          <p:cNvPr id="303" name="Google Shape;303;p23"/>
          <p:cNvPicPr preferRelativeResize="0"/>
          <p:nvPr/>
        </p:nvPicPr>
        <p:blipFill rotWithShape="1">
          <a:blip r:embed="rId3">
            <a:alphaModFix/>
          </a:blip>
          <a:srcRect b="0" l="0" r="0" t="0"/>
          <a:stretch/>
        </p:blipFill>
        <p:spPr>
          <a:xfrm>
            <a:off x="6501640" y="1844123"/>
            <a:ext cx="3927821" cy="704850"/>
          </a:xfrm>
          <a:prstGeom prst="rect">
            <a:avLst/>
          </a:prstGeom>
          <a:noFill/>
          <a:ln>
            <a:noFill/>
          </a:ln>
        </p:spPr>
      </p:pic>
      <p:pic>
        <p:nvPicPr>
          <p:cNvPr id="304" name="Google Shape;304;p23"/>
          <p:cNvPicPr preferRelativeResize="0"/>
          <p:nvPr/>
        </p:nvPicPr>
        <p:blipFill rotWithShape="1">
          <a:blip r:embed="rId4">
            <a:alphaModFix/>
          </a:blip>
          <a:srcRect b="0" l="0" r="0" t="0"/>
          <a:stretch/>
        </p:blipFill>
        <p:spPr>
          <a:xfrm>
            <a:off x="6501640" y="2828925"/>
            <a:ext cx="3927821" cy="600075"/>
          </a:xfrm>
          <a:prstGeom prst="rect">
            <a:avLst/>
          </a:prstGeom>
          <a:noFill/>
          <a:ln>
            <a:noFill/>
          </a:ln>
        </p:spPr>
      </p:pic>
      <p:pic>
        <p:nvPicPr>
          <p:cNvPr id="305" name="Google Shape;305;p23"/>
          <p:cNvPicPr preferRelativeResize="0"/>
          <p:nvPr/>
        </p:nvPicPr>
        <p:blipFill rotWithShape="1">
          <a:blip r:embed="rId5">
            <a:alphaModFix/>
          </a:blip>
          <a:srcRect b="0" l="0" r="0" t="0"/>
          <a:stretch/>
        </p:blipFill>
        <p:spPr>
          <a:xfrm>
            <a:off x="6501641" y="4259915"/>
            <a:ext cx="4285630" cy="657225"/>
          </a:xfrm>
          <a:prstGeom prst="rect">
            <a:avLst/>
          </a:prstGeom>
          <a:noFill/>
          <a:ln>
            <a:noFill/>
          </a:ln>
        </p:spPr>
      </p:pic>
      <p:pic>
        <p:nvPicPr>
          <p:cNvPr id="306" name="Google Shape;306;p23"/>
          <p:cNvPicPr preferRelativeResize="0"/>
          <p:nvPr/>
        </p:nvPicPr>
        <p:blipFill rotWithShape="1">
          <a:blip r:embed="rId6">
            <a:alphaModFix/>
          </a:blip>
          <a:srcRect b="0" l="0" r="0" t="0"/>
          <a:stretch/>
        </p:blipFill>
        <p:spPr>
          <a:xfrm>
            <a:off x="6501640" y="5139942"/>
            <a:ext cx="4391647" cy="72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4"/>
          <p:cNvSpPr txBox="1"/>
          <p:nvPr>
            <p:ph type="title"/>
          </p:nvPr>
        </p:nvSpPr>
        <p:spPr>
          <a:xfrm>
            <a:off x="646111" y="452718"/>
            <a:ext cx="9404723" cy="82318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Real Number</a:t>
            </a:r>
            <a:endParaRPr/>
          </a:p>
        </p:txBody>
      </p:sp>
      <p:sp>
        <p:nvSpPr>
          <p:cNvPr id="312" name="Google Shape;312;p24"/>
          <p:cNvSpPr txBox="1"/>
          <p:nvPr>
            <p:ph idx="1" type="body"/>
          </p:nvPr>
        </p:nvSpPr>
        <p:spPr>
          <a:xfrm>
            <a:off x="318977" y="1331259"/>
            <a:ext cx="11461897" cy="50740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sz="1800"/>
              <a:t>Real number constants are represented as decimal reals or encoded (hexadecimal) reals.</a:t>
            </a:r>
            <a:endParaRPr/>
          </a:p>
          <a:p>
            <a:pPr indent="-342900" lvl="0" marL="342900" rtl="0" algn="l">
              <a:spcBef>
                <a:spcPts val="1000"/>
              </a:spcBef>
              <a:spcAft>
                <a:spcPts val="0"/>
              </a:spcAft>
              <a:buSzPts val="1440"/>
              <a:buChar char="►"/>
            </a:pPr>
            <a:r>
              <a:rPr lang="en-US" sz="1800"/>
              <a:t>A decimal real contains are optional sign followed by an integer, a decimal point an optional integer that expresses a fraction, and an optional exponent:</a:t>
            </a:r>
            <a:endParaRPr/>
          </a:p>
          <a:p>
            <a:pPr indent="0" lvl="0" marL="0" rtl="0" algn="ctr">
              <a:spcBef>
                <a:spcPts val="1000"/>
              </a:spcBef>
              <a:spcAft>
                <a:spcPts val="0"/>
              </a:spcAft>
              <a:buSzPts val="1440"/>
              <a:buNone/>
            </a:pPr>
            <a:r>
              <a:rPr b="1" lang="en-US" sz="1800">
                <a:solidFill>
                  <a:srgbClr val="FFFF00"/>
                </a:solidFill>
              </a:rPr>
              <a:t>[sign] integer. [integer] [exponent]</a:t>
            </a:r>
            <a:endParaRPr/>
          </a:p>
          <a:p>
            <a:pPr indent="-342900" lvl="0" marL="342900" rtl="0" algn="l">
              <a:spcBef>
                <a:spcPts val="1000"/>
              </a:spcBef>
              <a:spcAft>
                <a:spcPts val="0"/>
              </a:spcAft>
              <a:buSzPts val="1440"/>
              <a:buChar char="►"/>
            </a:pPr>
            <a:r>
              <a:rPr lang="en-US" sz="1800"/>
              <a:t>Following are the syntax for the sign and exponent:</a:t>
            </a:r>
            <a:endParaRPr/>
          </a:p>
          <a:p>
            <a:pPr indent="0" lvl="0" marL="0" rtl="0" algn="ctr">
              <a:spcBef>
                <a:spcPts val="1000"/>
              </a:spcBef>
              <a:spcAft>
                <a:spcPts val="0"/>
              </a:spcAft>
              <a:buSzPts val="1440"/>
              <a:buNone/>
            </a:pPr>
            <a:r>
              <a:rPr b="1" lang="en-US" sz="1800">
                <a:solidFill>
                  <a:srgbClr val="FFFF00"/>
                </a:solidFill>
              </a:rPr>
              <a:t>sign						{ + , - }</a:t>
            </a:r>
            <a:endParaRPr/>
          </a:p>
          <a:p>
            <a:pPr indent="0" lvl="0" marL="0" rtl="0" algn="ctr">
              <a:spcBef>
                <a:spcPts val="1000"/>
              </a:spcBef>
              <a:spcAft>
                <a:spcPts val="0"/>
              </a:spcAft>
              <a:buSzPts val="1440"/>
              <a:buNone/>
            </a:pPr>
            <a:r>
              <a:rPr b="1" lang="en-US" sz="1800">
                <a:solidFill>
                  <a:srgbClr val="FFFF00"/>
                </a:solidFill>
              </a:rPr>
              <a:t>exponent 		E [ { + , - } ] integer</a:t>
            </a:r>
            <a:endParaRPr/>
          </a:p>
          <a:p>
            <a:pPr indent="-342900" lvl="0" marL="342900" rtl="0" algn="l">
              <a:spcBef>
                <a:spcPts val="1000"/>
              </a:spcBef>
              <a:spcAft>
                <a:spcPts val="0"/>
              </a:spcAft>
              <a:buSzPts val="1440"/>
              <a:buChar char="►"/>
            </a:pPr>
            <a:r>
              <a:rPr lang="en-US" sz="1800"/>
              <a:t>Following are examples of valid number constants:</a:t>
            </a:r>
            <a:endParaRPr/>
          </a:p>
          <a:p>
            <a:pPr indent="0" lvl="0" marL="4040188" rtl="0" algn="l">
              <a:spcBef>
                <a:spcPts val="1000"/>
              </a:spcBef>
              <a:spcAft>
                <a:spcPts val="0"/>
              </a:spcAft>
              <a:buSzPts val="1440"/>
              <a:buNone/>
            </a:pPr>
            <a:r>
              <a:rPr b="1" lang="en-US" sz="1800">
                <a:solidFill>
                  <a:srgbClr val="FFFF00"/>
                </a:solidFill>
              </a:rPr>
              <a:t>2.</a:t>
            </a:r>
            <a:endParaRPr/>
          </a:p>
          <a:p>
            <a:pPr indent="0" lvl="0" marL="4040188" rtl="0" algn="l">
              <a:spcBef>
                <a:spcPts val="1000"/>
              </a:spcBef>
              <a:spcAft>
                <a:spcPts val="0"/>
              </a:spcAft>
              <a:buSzPts val="1440"/>
              <a:buNone/>
            </a:pPr>
            <a:r>
              <a:rPr b="1" lang="en-US" sz="1800">
                <a:solidFill>
                  <a:srgbClr val="FFFF00"/>
                </a:solidFill>
              </a:rPr>
              <a:t>+3.0</a:t>
            </a:r>
            <a:endParaRPr/>
          </a:p>
          <a:p>
            <a:pPr indent="0" lvl="0" marL="4040188" rtl="0" algn="l">
              <a:spcBef>
                <a:spcPts val="1000"/>
              </a:spcBef>
              <a:spcAft>
                <a:spcPts val="0"/>
              </a:spcAft>
              <a:buSzPts val="1440"/>
              <a:buNone/>
            </a:pPr>
            <a:r>
              <a:rPr b="1" lang="en-US" sz="1800">
                <a:solidFill>
                  <a:srgbClr val="FFFF00"/>
                </a:solidFill>
              </a:rPr>
              <a:t>-44.2E+05</a:t>
            </a:r>
            <a:endParaRPr/>
          </a:p>
          <a:p>
            <a:pPr indent="0" lvl="0" marL="4040188" rtl="0" algn="l">
              <a:spcBef>
                <a:spcPts val="1000"/>
              </a:spcBef>
              <a:spcAft>
                <a:spcPts val="0"/>
              </a:spcAft>
              <a:buSzPts val="1440"/>
              <a:buNone/>
            </a:pPr>
            <a:r>
              <a:rPr b="1" lang="en-US" sz="1800">
                <a:solidFill>
                  <a:srgbClr val="FFFF00"/>
                </a:solidFill>
              </a:rPr>
              <a:t>26.E5</a:t>
            </a:r>
            <a:endParaRPr/>
          </a:p>
          <a:p>
            <a:pPr indent="-342900" lvl="0" marL="342900" rtl="0" algn="l">
              <a:spcBef>
                <a:spcPts val="1000"/>
              </a:spcBef>
              <a:spcAft>
                <a:spcPts val="0"/>
              </a:spcAft>
              <a:buSzPts val="1440"/>
              <a:buChar char="►"/>
            </a:pPr>
            <a:r>
              <a:rPr lang="en-US" sz="1800"/>
              <a:t>At least one digit and a decimal point are required.</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5"/>
          <p:cNvSpPr txBox="1"/>
          <p:nvPr>
            <p:ph type="title"/>
          </p:nvPr>
        </p:nvSpPr>
        <p:spPr>
          <a:xfrm>
            <a:off x="646111" y="452718"/>
            <a:ext cx="9404723" cy="82318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Real Number</a:t>
            </a:r>
            <a:endParaRPr/>
          </a:p>
        </p:txBody>
      </p:sp>
      <p:pic>
        <p:nvPicPr>
          <p:cNvPr id="318" name="Google Shape;318;p25"/>
          <p:cNvPicPr preferRelativeResize="0"/>
          <p:nvPr/>
        </p:nvPicPr>
        <p:blipFill rotWithShape="1">
          <a:blip r:embed="rId3">
            <a:alphaModFix/>
          </a:blip>
          <a:srcRect b="0" l="0" r="0" t="0"/>
          <a:stretch/>
        </p:blipFill>
        <p:spPr>
          <a:xfrm>
            <a:off x="2738138" y="1475407"/>
            <a:ext cx="6882009" cy="2028824"/>
          </a:xfrm>
          <a:prstGeom prst="rect">
            <a:avLst/>
          </a:prstGeom>
          <a:noFill/>
          <a:ln>
            <a:noFill/>
          </a:ln>
        </p:spPr>
      </p:pic>
      <p:sp>
        <p:nvSpPr>
          <p:cNvPr id="319" name="Google Shape;319;p25"/>
          <p:cNvSpPr/>
          <p:nvPr/>
        </p:nvSpPr>
        <p:spPr>
          <a:xfrm>
            <a:off x="463825" y="3703731"/>
            <a:ext cx="11330609"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lt1"/>
                </a:solidFill>
                <a:latin typeface="Century Gothic"/>
                <a:ea typeface="Century Gothic"/>
                <a:cs typeface="Century Gothic"/>
                <a:sym typeface="Century Gothic"/>
              </a:rPr>
              <a:t>REAL4 defines a 4-byte single-precision floating-point variable. REAL8 defines an 8-byte double-precision value, and REAL10 defines a 10-byte extended-precision value. Each requires one or more real constant initializers:</a:t>
            </a:r>
            <a:endParaRPr b="1" sz="2400">
              <a:solidFill>
                <a:schemeClr val="lt1"/>
              </a:solidFill>
              <a:latin typeface="Century Gothic"/>
              <a:ea typeface="Century Gothic"/>
              <a:cs typeface="Century Gothic"/>
              <a:sym typeface="Century Gothic"/>
            </a:endParaRPr>
          </a:p>
        </p:txBody>
      </p:sp>
      <p:sp>
        <p:nvSpPr>
          <p:cNvPr id="320" name="Google Shape;320;p25"/>
          <p:cNvSpPr/>
          <p:nvPr/>
        </p:nvSpPr>
        <p:spPr>
          <a:xfrm>
            <a:off x="463825" y="5365182"/>
            <a:ext cx="11569147"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lt1"/>
                </a:solidFill>
                <a:latin typeface="Century Gothic"/>
                <a:ea typeface="Century Gothic"/>
                <a:cs typeface="Century Gothic"/>
                <a:sym typeface="Century Gothic"/>
              </a:rPr>
              <a:t>The MASM assembler includes data types such as REAL4 and REAL8, suggesting the values they represent are real numbers. More correctly, the values are floating-point numbers, which have a limited amount of precision and range</a:t>
            </a:r>
            <a:r>
              <a:rPr lang="en-US" sz="1800">
                <a:solidFill>
                  <a:schemeClr val="lt1"/>
                </a:solidFill>
                <a:latin typeface="Century Gothic"/>
                <a:ea typeface="Century Gothic"/>
                <a:cs typeface="Century Gothic"/>
                <a:sym typeface="Century Gothic"/>
              </a:rPr>
              <a:t>. </a:t>
            </a:r>
            <a:endParaRPr sz="18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6"/>
          <p:cNvSpPr txBox="1"/>
          <p:nvPr>
            <p:ph type="title"/>
          </p:nvPr>
        </p:nvSpPr>
        <p:spPr>
          <a:xfrm>
            <a:off x="646111" y="452718"/>
            <a:ext cx="9404723" cy="89900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Little and Big Endian</a:t>
            </a:r>
            <a:endParaRPr b="1"/>
          </a:p>
        </p:txBody>
      </p:sp>
      <p:pic>
        <p:nvPicPr>
          <p:cNvPr id="326" name="Google Shape;326;p26"/>
          <p:cNvPicPr preferRelativeResize="0"/>
          <p:nvPr/>
        </p:nvPicPr>
        <p:blipFill rotWithShape="1">
          <a:blip r:embed="rId3">
            <a:alphaModFix/>
          </a:blip>
          <a:srcRect b="0" l="0" r="0" t="0"/>
          <a:stretch/>
        </p:blipFill>
        <p:spPr>
          <a:xfrm>
            <a:off x="1170539" y="2709448"/>
            <a:ext cx="1952625" cy="962025"/>
          </a:xfrm>
          <a:prstGeom prst="rect">
            <a:avLst/>
          </a:prstGeom>
          <a:noFill/>
          <a:ln>
            <a:noFill/>
          </a:ln>
        </p:spPr>
      </p:pic>
      <p:pic>
        <p:nvPicPr>
          <p:cNvPr id="327" name="Google Shape;327;p26"/>
          <p:cNvPicPr preferRelativeResize="0"/>
          <p:nvPr/>
        </p:nvPicPr>
        <p:blipFill rotWithShape="1">
          <a:blip r:embed="rId4">
            <a:alphaModFix/>
          </a:blip>
          <a:srcRect b="0" l="0" r="0" t="0"/>
          <a:stretch/>
        </p:blipFill>
        <p:spPr>
          <a:xfrm>
            <a:off x="4596226" y="1351722"/>
            <a:ext cx="4086225" cy="1762125"/>
          </a:xfrm>
          <a:prstGeom prst="rect">
            <a:avLst/>
          </a:prstGeom>
          <a:noFill/>
          <a:ln>
            <a:noFill/>
          </a:ln>
        </p:spPr>
      </p:pic>
      <p:pic>
        <p:nvPicPr>
          <p:cNvPr id="328" name="Google Shape;328;p26"/>
          <p:cNvPicPr preferRelativeResize="0"/>
          <p:nvPr/>
        </p:nvPicPr>
        <p:blipFill rotWithShape="1">
          <a:blip r:embed="rId5">
            <a:alphaModFix/>
          </a:blip>
          <a:srcRect b="0" l="0" r="0" t="0"/>
          <a:stretch/>
        </p:blipFill>
        <p:spPr>
          <a:xfrm>
            <a:off x="4729576" y="3782253"/>
            <a:ext cx="3952875" cy="1724025"/>
          </a:xfrm>
          <a:prstGeom prst="rect">
            <a:avLst/>
          </a:prstGeom>
          <a:noFill/>
          <a:ln>
            <a:noFill/>
          </a:ln>
        </p:spPr>
      </p:pic>
      <p:sp>
        <p:nvSpPr>
          <p:cNvPr id="329" name="Google Shape;329;p26"/>
          <p:cNvSpPr/>
          <p:nvPr/>
        </p:nvSpPr>
        <p:spPr>
          <a:xfrm rot="-1882596">
            <a:off x="2982347" y="1617734"/>
            <a:ext cx="1470991" cy="962025"/>
          </a:xfrm>
          <a:prstGeom prst="rightArrow">
            <a:avLst>
              <a:gd fmla="val 50000" name="adj1"/>
              <a:gd fmla="val 50000" name="adj2"/>
            </a:avLst>
          </a:prstGeom>
          <a:solidFill>
            <a:schemeClr val="accent1"/>
          </a:solid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0" name="Google Shape;330;p26"/>
          <p:cNvSpPr/>
          <p:nvPr/>
        </p:nvSpPr>
        <p:spPr>
          <a:xfrm rot="2042316">
            <a:off x="3266392" y="3682331"/>
            <a:ext cx="1470991" cy="962025"/>
          </a:xfrm>
          <a:prstGeom prst="rightArrow">
            <a:avLst>
              <a:gd fmla="val 50000" name="adj1"/>
              <a:gd fmla="val 50000" name="adj2"/>
            </a:avLst>
          </a:prstGeom>
          <a:solidFill>
            <a:schemeClr val="accent1"/>
          </a:solidFill>
          <a:ln cap="rnd" cmpd="sng" w="19050">
            <a:solidFill>
              <a:srgbClr val="7D9A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7"/>
          <p:cNvSpPr txBox="1"/>
          <p:nvPr>
            <p:ph type="title"/>
          </p:nvPr>
        </p:nvSpPr>
        <p:spPr>
          <a:xfrm>
            <a:off x="646111" y="452718"/>
            <a:ext cx="9404723" cy="80623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Directive</a:t>
            </a:r>
            <a:endParaRPr b="1" sz="4400"/>
          </a:p>
        </p:txBody>
      </p:sp>
      <p:sp>
        <p:nvSpPr>
          <p:cNvPr id="336" name="Google Shape;336;p27"/>
          <p:cNvSpPr txBox="1"/>
          <p:nvPr>
            <p:ph idx="1" type="body"/>
          </p:nvPr>
        </p:nvSpPr>
        <p:spPr>
          <a:xfrm>
            <a:off x="486103" y="1469822"/>
            <a:ext cx="11043288" cy="471894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•A directive is a command embedded in the source code that is recognized and acted upon by the assembler.</a:t>
            </a:r>
            <a:endParaRPr/>
          </a:p>
          <a:p>
            <a:pPr indent="-342900" lvl="0" marL="342900" rtl="0" algn="just">
              <a:spcBef>
                <a:spcPts val="1000"/>
              </a:spcBef>
              <a:spcAft>
                <a:spcPts val="0"/>
              </a:spcAft>
              <a:buSzPts val="2240"/>
              <a:buChar char="►"/>
            </a:pPr>
            <a:r>
              <a:rPr lang="en-US" sz="2800"/>
              <a:t>• .data </a:t>
            </a:r>
            <a:endParaRPr/>
          </a:p>
          <a:p>
            <a:pPr indent="-342900" lvl="0" marL="342900" rtl="0" algn="just">
              <a:spcBef>
                <a:spcPts val="1000"/>
              </a:spcBef>
              <a:spcAft>
                <a:spcPts val="0"/>
              </a:spcAft>
              <a:buSzPts val="2240"/>
              <a:buChar char="►"/>
            </a:pPr>
            <a:r>
              <a:rPr lang="en-US" sz="2800"/>
              <a:t>• .code </a:t>
            </a:r>
            <a:endParaRPr/>
          </a:p>
          <a:p>
            <a:pPr indent="-342900" lvl="0" marL="342900" rtl="0" algn="just">
              <a:spcBef>
                <a:spcPts val="1000"/>
              </a:spcBef>
              <a:spcAft>
                <a:spcPts val="0"/>
              </a:spcAft>
              <a:buSzPts val="2240"/>
              <a:buChar char="►"/>
            </a:pPr>
            <a:r>
              <a:rPr lang="en-US" sz="2800"/>
              <a:t>• .stack </a:t>
            </a:r>
            <a:endParaRPr/>
          </a:p>
          <a:p>
            <a:pPr indent="-342900" lvl="0" marL="342900" rtl="0" algn="just">
              <a:spcBef>
                <a:spcPts val="1000"/>
              </a:spcBef>
              <a:spcAft>
                <a:spcPts val="0"/>
              </a:spcAft>
              <a:buSzPts val="2240"/>
              <a:buChar char="►"/>
            </a:pPr>
            <a:r>
              <a:rPr lang="en-US" sz="2800"/>
              <a:t>• DWORD </a:t>
            </a:r>
            <a:endParaRPr/>
          </a:p>
          <a:p>
            <a:pPr indent="-200660" lvl="0" marL="342900" rtl="0" algn="just">
              <a:spcBef>
                <a:spcPts val="1000"/>
              </a:spcBef>
              <a:spcAft>
                <a:spcPts val="0"/>
              </a:spcAft>
              <a:buSzPts val="2240"/>
              <a:buNone/>
            </a:pPr>
            <a:r>
              <a:t/>
            </a:r>
            <a:endParaRPr sz="2800"/>
          </a:p>
          <a:p>
            <a:pPr indent="-200660" lvl="0" marL="342900" rtl="0" algn="just">
              <a:spcBef>
                <a:spcPts val="1000"/>
              </a:spcBef>
              <a:spcAft>
                <a:spcPts val="0"/>
              </a:spcAft>
              <a:buSzPts val="2240"/>
              <a:buNone/>
            </a:pPr>
            <a:r>
              <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8"/>
          <p:cNvSpPr txBox="1"/>
          <p:nvPr>
            <p:ph type="title"/>
          </p:nvPr>
        </p:nvSpPr>
        <p:spPr>
          <a:xfrm>
            <a:off x="646111" y="452718"/>
            <a:ext cx="9404723" cy="73997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DIRECTIVE VS INSTRUCTION</a:t>
            </a:r>
            <a:endParaRPr b="1" sz="4400"/>
          </a:p>
        </p:txBody>
      </p:sp>
      <p:sp>
        <p:nvSpPr>
          <p:cNvPr id="342" name="Google Shape;342;p28"/>
          <p:cNvSpPr txBox="1"/>
          <p:nvPr>
            <p:ph idx="1" type="body"/>
          </p:nvPr>
        </p:nvSpPr>
        <p:spPr>
          <a:xfrm>
            <a:off x="864773" y="1509578"/>
            <a:ext cx="10267053" cy="48957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b="1" lang="en-US" sz="2800"/>
              <a:t>myVar DWORD 26              </a:t>
            </a:r>
            <a:endParaRPr/>
          </a:p>
          <a:p>
            <a:pPr indent="-342900" lvl="0" marL="342900" rtl="0" algn="l">
              <a:spcBef>
                <a:spcPts val="1000"/>
              </a:spcBef>
              <a:spcAft>
                <a:spcPts val="0"/>
              </a:spcAft>
              <a:buSzPts val="2240"/>
              <a:buChar char="►"/>
            </a:pPr>
            <a:r>
              <a:rPr lang="en-US" sz="2800"/>
              <a:t>DWORD directive tells the assembler to reserve space in the program for a doubleword variable. </a:t>
            </a:r>
            <a:endParaRPr/>
          </a:p>
          <a:p>
            <a:pPr indent="-200660" lvl="0" marL="342900" rtl="0" algn="l">
              <a:spcBef>
                <a:spcPts val="1000"/>
              </a:spcBef>
              <a:spcAft>
                <a:spcPts val="0"/>
              </a:spcAft>
              <a:buSzPts val="2240"/>
              <a:buNone/>
            </a:pPr>
            <a:r>
              <a:t/>
            </a:r>
            <a:endParaRPr b="1" sz="2800"/>
          </a:p>
          <a:p>
            <a:pPr indent="-342900" lvl="0" marL="342900" rtl="0" algn="l">
              <a:spcBef>
                <a:spcPts val="1000"/>
              </a:spcBef>
              <a:spcAft>
                <a:spcPts val="0"/>
              </a:spcAft>
              <a:buSzPts val="2240"/>
              <a:buChar char="►"/>
            </a:pPr>
            <a:r>
              <a:rPr b="1" lang="en-US" sz="2800"/>
              <a:t>mov eax,myVar</a:t>
            </a:r>
            <a:endParaRPr b="1" sz="2800"/>
          </a:p>
          <a:p>
            <a:pPr indent="-342900" lvl="0" marL="342900" rtl="0" algn="just">
              <a:spcBef>
                <a:spcPts val="1000"/>
              </a:spcBef>
              <a:spcAft>
                <a:spcPts val="0"/>
              </a:spcAft>
              <a:buSzPts val="2240"/>
              <a:buChar char="►"/>
            </a:pPr>
            <a:r>
              <a:rPr lang="en-US" sz="2800"/>
              <a:t>The MOV instruction, on the other hand, executes at runtime, copying the contents of myVar to the EAX register. </a:t>
            </a:r>
            <a:r>
              <a:rPr b="1" lang="en-US" sz="2800"/>
              <a:t>  </a:t>
            </a:r>
            <a:endParaRPr b="1"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9"/>
          <p:cNvSpPr txBox="1"/>
          <p:nvPr>
            <p:ph type="title"/>
          </p:nvPr>
        </p:nvSpPr>
        <p:spPr>
          <a:xfrm>
            <a:off x="646111" y="452718"/>
            <a:ext cx="9404723" cy="7267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EXAMPLE CODE</a:t>
            </a:r>
            <a:endParaRPr b="1" sz="4400"/>
          </a:p>
        </p:txBody>
      </p:sp>
      <p:pic>
        <p:nvPicPr>
          <p:cNvPr id="348" name="Google Shape;348;p29"/>
          <p:cNvPicPr preferRelativeResize="0"/>
          <p:nvPr>
            <p:ph idx="1" type="body"/>
          </p:nvPr>
        </p:nvPicPr>
        <p:blipFill rotWithShape="1">
          <a:blip r:embed="rId3">
            <a:alphaModFix/>
          </a:blip>
          <a:srcRect b="0" l="0" r="0" t="0"/>
          <a:stretch/>
        </p:blipFill>
        <p:spPr>
          <a:xfrm>
            <a:off x="1404730" y="1285738"/>
            <a:ext cx="8203096" cy="54264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646111" y="452718"/>
            <a:ext cx="9404723" cy="80192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200"/>
              <a:buFont typeface="Century Gothic"/>
              <a:buNone/>
            </a:pPr>
            <a:r>
              <a:rPr b="1" lang="en-US" sz="3200"/>
              <a:t>INSTRUCTIONS</a:t>
            </a:r>
            <a:r>
              <a:rPr lang="en-US"/>
              <a:t> </a:t>
            </a:r>
            <a:endParaRPr/>
          </a:p>
        </p:txBody>
      </p:sp>
      <p:sp>
        <p:nvSpPr>
          <p:cNvPr id="160" name="Google Shape;160;p3"/>
          <p:cNvSpPr txBox="1"/>
          <p:nvPr>
            <p:ph idx="1" type="body"/>
          </p:nvPr>
        </p:nvSpPr>
        <p:spPr>
          <a:xfrm>
            <a:off x="318977" y="1331259"/>
            <a:ext cx="11164186" cy="507402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An instruction is a statement that becomes executable when a program is assembled.</a:t>
            </a:r>
            <a:endParaRPr/>
          </a:p>
          <a:p>
            <a:pPr indent="-241300" lvl="0" marL="342900" rtl="0" algn="just">
              <a:spcBef>
                <a:spcPts val="1000"/>
              </a:spcBef>
              <a:spcAft>
                <a:spcPts val="0"/>
              </a:spcAft>
              <a:buSzPts val="1600"/>
              <a:buNone/>
            </a:pPr>
            <a:r>
              <a:t/>
            </a:r>
            <a:endParaRPr/>
          </a:p>
          <a:p>
            <a:pPr indent="-342900" lvl="0" marL="342900" rtl="0" algn="just">
              <a:spcBef>
                <a:spcPts val="1000"/>
              </a:spcBef>
              <a:spcAft>
                <a:spcPts val="0"/>
              </a:spcAft>
              <a:buSzPts val="1600"/>
              <a:buChar char="►"/>
            </a:pPr>
            <a:r>
              <a:rPr lang="en-US"/>
              <a:t>Instructions are translated by the assembler into machine language bytes, which are loaded and executed by the CPU at runtime.</a:t>
            </a:r>
            <a:endParaRPr/>
          </a:p>
          <a:p>
            <a:pPr indent="-241300" lvl="0" marL="342900" rtl="0" algn="just">
              <a:spcBef>
                <a:spcPts val="1000"/>
              </a:spcBef>
              <a:spcAft>
                <a:spcPts val="0"/>
              </a:spcAft>
              <a:buSzPts val="1600"/>
              <a:buNone/>
            </a:pPr>
            <a:r>
              <a:t/>
            </a:r>
            <a:endParaRPr/>
          </a:p>
          <a:p>
            <a:pPr indent="-342900" lvl="0" marL="342900" rtl="0" algn="just">
              <a:spcBef>
                <a:spcPts val="1000"/>
              </a:spcBef>
              <a:spcAft>
                <a:spcPts val="0"/>
              </a:spcAft>
              <a:buSzPts val="1600"/>
              <a:buChar char="►"/>
            </a:pPr>
            <a:r>
              <a:rPr lang="en-US"/>
              <a:t>An instruction contains four basic parts:</a:t>
            </a:r>
            <a:endParaRPr/>
          </a:p>
          <a:p>
            <a:pPr indent="-241300" lvl="0" marL="342900" rtl="0" algn="just">
              <a:spcBef>
                <a:spcPts val="1000"/>
              </a:spcBef>
              <a:spcAft>
                <a:spcPts val="0"/>
              </a:spcAft>
              <a:buSzPts val="1600"/>
              <a:buNone/>
            </a:pPr>
            <a:r>
              <a:t/>
            </a:r>
            <a:endParaRPr/>
          </a:p>
          <a:p>
            <a:pPr indent="-342900" lvl="0" marL="342900" rtl="0" algn="just">
              <a:spcBef>
                <a:spcPts val="1000"/>
              </a:spcBef>
              <a:spcAft>
                <a:spcPts val="0"/>
              </a:spcAft>
              <a:buSzPts val="1600"/>
              <a:buChar char="►"/>
            </a:pPr>
            <a:r>
              <a:rPr lang="en-US"/>
              <a:t>Label (optional)</a:t>
            </a:r>
            <a:endParaRPr/>
          </a:p>
          <a:p>
            <a:pPr indent="-342900" lvl="0" marL="342900" rtl="0" algn="just">
              <a:spcBef>
                <a:spcPts val="1000"/>
              </a:spcBef>
              <a:spcAft>
                <a:spcPts val="0"/>
              </a:spcAft>
              <a:buSzPts val="1600"/>
              <a:buChar char="►"/>
            </a:pPr>
            <a:r>
              <a:rPr lang="en-US"/>
              <a:t> Instruction mnemonic (required) </a:t>
            </a:r>
            <a:endParaRPr/>
          </a:p>
          <a:p>
            <a:pPr indent="-342900" lvl="0" marL="342900" rtl="0" algn="just">
              <a:spcBef>
                <a:spcPts val="1000"/>
              </a:spcBef>
              <a:spcAft>
                <a:spcPts val="0"/>
              </a:spcAft>
              <a:buSzPts val="1600"/>
              <a:buChar char="►"/>
            </a:pPr>
            <a:r>
              <a:rPr lang="en-US"/>
              <a:t>Operand(s) (usually required)</a:t>
            </a:r>
            <a:endParaRPr/>
          </a:p>
          <a:p>
            <a:pPr indent="-342900" lvl="0" marL="342900" rtl="0" algn="just">
              <a:spcBef>
                <a:spcPts val="1000"/>
              </a:spcBef>
              <a:spcAft>
                <a:spcPts val="0"/>
              </a:spcAft>
              <a:buSzPts val="1600"/>
              <a:buChar char="►"/>
            </a:pPr>
            <a:r>
              <a:rPr lang="en-US"/>
              <a:t> Comment (optional)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idx="1" type="body"/>
          </p:nvPr>
        </p:nvSpPr>
        <p:spPr>
          <a:xfrm>
            <a:off x="344557" y="1232452"/>
            <a:ext cx="10654747" cy="5015947"/>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b="1" lang="en-US"/>
              <a:t>.386 directive identifies the program as a 32-bit program that can access 32-bit registers and addresses. </a:t>
            </a:r>
            <a:endParaRPr/>
          </a:p>
          <a:p>
            <a:pPr indent="-342900" lvl="0" marL="342900" rtl="0" algn="just">
              <a:spcBef>
                <a:spcPts val="1000"/>
              </a:spcBef>
              <a:spcAft>
                <a:spcPts val="0"/>
              </a:spcAft>
              <a:buSzPts val="1600"/>
              <a:buChar char="►"/>
            </a:pPr>
            <a:r>
              <a:rPr b="1" lang="en-US"/>
              <a:t>.model flat, stdcall selects the programs memory model, and identifies the calling convention.</a:t>
            </a:r>
            <a:endParaRPr/>
          </a:p>
          <a:p>
            <a:pPr indent="-241300" lvl="0" marL="342900" rtl="0" algn="just">
              <a:spcBef>
                <a:spcPts val="1000"/>
              </a:spcBef>
              <a:spcAft>
                <a:spcPts val="0"/>
              </a:spcAft>
              <a:buSzPts val="1600"/>
              <a:buNone/>
            </a:pPr>
            <a:r>
              <a:t/>
            </a:r>
            <a:endParaRPr b="1"/>
          </a:p>
          <a:p>
            <a:pPr indent="-342900" lvl="0" marL="342900" rtl="0" algn="just">
              <a:spcBef>
                <a:spcPts val="1000"/>
              </a:spcBef>
              <a:spcAft>
                <a:spcPts val="0"/>
              </a:spcAft>
              <a:buSzPts val="1600"/>
              <a:buChar char="►"/>
            </a:pPr>
            <a:r>
              <a:rPr b="1" lang="en-US"/>
              <a:t>The stdcall keyword tells the assembler how to manage the runtime stack when procedures are called.</a:t>
            </a:r>
            <a:endParaRPr/>
          </a:p>
          <a:p>
            <a:pPr indent="-241300" lvl="0" marL="342900" rtl="0" algn="just">
              <a:spcBef>
                <a:spcPts val="1000"/>
              </a:spcBef>
              <a:spcAft>
                <a:spcPts val="0"/>
              </a:spcAft>
              <a:buSzPts val="1600"/>
              <a:buNone/>
            </a:pPr>
            <a:r>
              <a:t/>
            </a:r>
            <a:endParaRPr b="1"/>
          </a:p>
          <a:p>
            <a:pPr indent="-342900" lvl="0" marL="342900" rtl="0" algn="just">
              <a:spcBef>
                <a:spcPts val="1000"/>
              </a:spcBef>
              <a:spcAft>
                <a:spcPts val="0"/>
              </a:spcAft>
              <a:buSzPts val="1600"/>
              <a:buChar char="►"/>
            </a:pPr>
            <a:r>
              <a:rPr b="1" lang="en-US"/>
              <a:t>It is a calling convention, that is a scheme for how subroutines receive parameters from their caller and how they return a result. </a:t>
            </a:r>
            <a:endParaRPr b="1"/>
          </a:p>
        </p:txBody>
      </p:sp>
      <p:sp>
        <p:nvSpPr>
          <p:cNvPr id="354" name="Google Shape;354;p30"/>
          <p:cNvSpPr txBox="1"/>
          <p:nvPr>
            <p:ph type="title"/>
          </p:nvPr>
        </p:nvSpPr>
        <p:spPr>
          <a:xfrm>
            <a:off x="646113" y="452439"/>
            <a:ext cx="9404350" cy="88603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EXAMPLE CODE (EXPLANATION)</a:t>
            </a:r>
            <a:endParaRPr b="1" sz="4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ph idx="1" type="body"/>
          </p:nvPr>
        </p:nvSpPr>
        <p:spPr>
          <a:xfrm>
            <a:off x="503583" y="1338471"/>
            <a:ext cx="11131825" cy="506708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920"/>
              <a:buChar char="►"/>
            </a:pPr>
            <a:r>
              <a:rPr b="1" lang="en-US" sz="2400"/>
              <a:t>.stack 4096 sets aside 4096 bytes of storage for the runtime stack. </a:t>
            </a:r>
            <a:endParaRPr/>
          </a:p>
          <a:p>
            <a:pPr indent="-220980" lvl="0" marL="342900" rtl="0" algn="just">
              <a:spcBef>
                <a:spcPts val="1000"/>
              </a:spcBef>
              <a:spcAft>
                <a:spcPts val="0"/>
              </a:spcAft>
              <a:buSzPts val="1920"/>
              <a:buNone/>
            </a:pPr>
            <a:r>
              <a:t/>
            </a:r>
            <a:endParaRPr b="1" sz="2400"/>
          </a:p>
          <a:p>
            <a:pPr indent="-342900" lvl="0" marL="342900" rtl="0" algn="just">
              <a:spcBef>
                <a:spcPts val="1000"/>
              </a:spcBef>
              <a:spcAft>
                <a:spcPts val="0"/>
              </a:spcAft>
              <a:buSzPts val="1920"/>
              <a:buChar char="►"/>
            </a:pPr>
            <a:r>
              <a:rPr b="1" lang="en-US" sz="2400"/>
              <a:t>It tells the assembler how many bytes of memory to reserve for the program’s runtime stack. </a:t>
            </a:r>
            <a:endParaRPr/>
          </a:p>
          <a:p>
            <a:pPr indent="-342900" lvl="0" marL="342900" rtl="0" algn="just">
              <a:spcBef>
                <a:spcPts val="1000"/>
              </a:spcBef>
              <a:spcAft>
                <a:spcPts val="0"/>
              </a:spcAft>
              <a:buSzPts val="1920"/>
              <a:buChar char="►"/>
            </a:pPr>
            <a:r>
              <a:rPr b="1" lang="en-US" sz="2400"/>
              <a:t>Stack are used :</a:t>
            </a:r>
            <a:endParaRPr/>
          </a:p>
          <a:p>
            <a:pPr indent="-342900" lvl="0" marL="342900" rtl="0" algn="just">
              <a:spcBef>
                <a:spcPts val="1000"/>
              </a:spcBef>
              <a:spcAft>
                <a:spcPts val="0"/>
              </a:spcAft>
              <a:buSzPts val="1920"/>
              <a:buChar char="►"/>
            </a:pPr>
            <a:r>
              <a:rPr b="1" lang="en-US" sz="2400"/>
              <a:t>to hold passed parameters</a:t>
            </a:r>
            <a:endParaRPr/>
          </a:p>
          <a:p>
            <a:pPr indent="-342900" lvl="0" marL="342900" rtl="0" algn="just">
              <a:spcBef>
                <a:spcPts val="1000"/>
              </a:spcBef>
              <a:spcAft>
                <a:spcPts val="0"/>
              </a:spcAft>
              <a:buSzPts val="1920"/>
              <a:buChar char="►"/>
            </a:pPr>
            <a:r>
              <a:rPr b="1" lang="en-US" sz="2400"/>
              <a:t>to hold the address of the code that called the function. The CPU uses this address to return when the function call finishes, back to the spot where the function was called.</a:t>
            </a:r>
            <a:endParaRPr/>
          </a:p>
          <a:p>
            <a:pPr indent="-342900" lvl="0" marL="342900" rtl="0" algn="just">
              <a:spcBef>
                <a:spcPts val="1000"/>
              </a:spcBef>
              <a:spcAft>
                <a:spcPts val="0"/>
              </a:spcAft>
              <a:buSzPts val="1920"/>
              <a:buChar char="►"/>
            </a:pPr>
            <a:r>
              <a:rPr b="1" lang="en-US" sz="2400"/>
              <a:t>Stack can hold local variables.</a:t>
            </a:r>
            <a:endParaRPr b="1" sz="2400"/>
          </a:p>
        </p:txBody>
      </p:sp>
      <p:sp>
        <p:nvSpPr>
          <p:cNvPr id="360" name="Google Shape;360;p31"/>
          <p:cNvSpPr txBox="1"/>
          <p:nvPr/>
        </p:nvSpPr>
        <p:spPr>
          <a:xfrm>
            <a:off x="646113" y="452439"/>
            <a:ext cx="9404350" cy="8860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SzPts val="4400"/>
              <a:buFont typeface="Century Gothic"/>
              <a:buNone/>
            </a:pPr>
            <a:r>
              <a:rPr b="1" i="0" lang="en-US" sz="4400">
                <a:solidFill>
                  <a:schemeClr val="lt2"/>
                </a:solidFill>
                <a:latin typeface="Century Gothic"/>
                <a:ea typeface="Century Gothic"/>
                <a:cs typeface="Century Gothic"/>
                <a:sym typeface="Century Gothic"/>
              </a:rPr>
              <a:t>EXAMPLE CODE (EXPLANATION)</a:t>
            </a:r>
            <a:endParaRPr b="1" i="0" sz="4400">
              <a:solidFill>
                <a:schemeClr val="lt2"/>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ph idx="1" type="body"/>
          </p:nvPr>
        </p:nvSpPr>
        <p:spPr>
          <a:xfrm>
            <a:off x="318054" y="1443318"/>
            <a:ext cx="11118572" cy="511650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b="1" lang="en-US"/>
              <a:t>When your program is ready to finish, it calls ExitProcess that returns an integer that tells the operating system that your program worked just fine.</a:t>
            </a:r>
            <a:endParaRPr/>
          </a:p>
          <a:p>
            <a:pPr indent="-241300" lvl="0" marL="342900" rtl="0" algn="just">
              <a:spcBef>
                <a:spcPts val="1000"/>
              </a:spcBef>
              <a:spcAft>
                <a:spcPts val="0"/>
              </a:spcAft>
              <a:buSzPts val="1600"/>
              <a:buNone/>
            </a:pPr>
            <a:r>
              <a:t/>
            </a:r>
            <a:endParaRPr b="1"/>
          </a:p>
          <a:p>
            <a:pPr indent="-342900" lvl="0" marL="342900" rtl="0" algn="just">
              <a:spcBef>
                <a:spcPts val="1000"/>
              </a:spcBef>
              <a:spcAft>
                <a:spcPts val="0"/>
              </a:spcAft>
              <a:buSzPts val="1600"/>
              <a:buChar char="►"/>
            </a:pPr>
            <a:r>
              <a:rPr b="1" lang="en-US"/>
              <a:t>The ENDP directive marks the end of a procedure.</a:t>
            </a:r>
            <a:endParaRPr/>
          </a:p>
          <a:p>
            <a:pPr indent="-342900" lvl="0" marL="342900" rtl="0" algn="just">
              <a:spcBef>
                <a:spcPts val="1000"/>
              </a:spcBef>
              <a:spcAft>
                <a:spcPts val="0"/>
              </a:spcAft>
              <a:buSzPts val="1600"/>
              <a:buChar char="►"/>
            </a:pPr>
            <a:r>
              <a:rPr b="1" lang="en-US"/>
              <a:t> Our program had a procedure named main, so the endp must use the same name.</a:t>
            </a:r>
            <a:endParaRPr/>
          </a:p>
          <a:p>
            <a:pPr indent="-241300" lvl="0" marL="342900" rtl="0" algn="just">
              <a:spcBef>
                <a:spcPts val="1000"/>
              </a:spcBef>
              <a:spcAft>
                <a:spcPts val="0"/>
              </a:spcAft>
              <a:buSzPts val="1600"/>
              <a:buNone/>
            </a:pPr>
            <a:r>
              <a:t/>
            </a:r>
            <a:endParaRPr b="1"/>
          </a:p>
          <a:p>
            <a:pPr indent="-342900" lvl="0" marL="342900" rtl="0" algn="just">
              <a:spcBef>
                <a:spcPts val="1000"/>
              </a:spcBef>
              <a:spcAft>
                <a:spcPts val="0"/>
              </a:spcAft>
              <a:buSzPts val="1600"/>
              <a:buChar char="►"/>
            </a:pPr>
            <a:r>
              <a:rPr b="1" lang="en-US"/>
              <a:t>Line 16 uses the END directive to mark the last line to be assembled (end of program), and it identifies the program entry point (main). </a:t>
            </a:r>
            <a:endParaRPr/>
          </a:p>
          <a:p>
            <a:pPr indent="-241300" lvl="0" marL="342900" rtl="0" algn="just">
              <a:spcBef>
                <a:spcPts val="1000"/>
              </a:spcBef>
              <a:spcAft>
                <a:spcPts val="0"/>
              </a:spcAft>
              <a:buSzPts val="1600"/>
              <a:buNone/>
            </a:pPr>
            <a:r>
              <a:t/>
            </a:r>
            <a:endParaRPr b="1"/>
          </a:p>
          <a:p>
            <a:pPr indent="-342900" lvl="0" marL="342900" rtl="0" algn="just">
              <a:spcBef>
                <a:spcPts val="1000"/>
              </a:spcBef>
              <a:spcAft>
                <a:spcPts val="0"/>
              </a:spcAft>
              <a:buSzPts val="1600"/>
              <a:buChar char="►"/>
            </a:pPr>
            <a:r>
              <a:rPr b="1" lang="en-US"/>
              <a:t>If you add any more lines to a program after the END directive, they will be ignored by the assembler. </a:t>
            </a:r>
            <a:endParaRPr/>
          </a:p>
          <a:p>
            <a:pPr indent="-241300" lvl="0" marL="342900" rtl="0" algn="just">
              <a:spcBef>
                <a:spcPts val="1000"/>
              </a:spcBef>
              <a:spcAft>
                <a:spcPts val="0"/>
              </a:spcAft>
              <a:buSzPts val="1600"/>
              <a:buNone/>
            </a:pPr>
            <a:r>
              <a:t/>
            </a:r>
            <a:endParaRPr b="1"/>
          </a:p>
          <a:p>
            <a:pPr indent="0" lvl="0" marL="0" rtl="0" algn="just">
              <a:spcBef>
                <a:spcPts val="1000"/>
              </a:spcBef>
              <a:spcAft>
                <a:spcPts val="0"/>
              </a:spcAft>
              <a:buSzPts val="1600"/>
              <a:buNone/>
            </a:pPr>
            <a:r>
              <a:t/>
            </a:r>
            <a:endParaRPr b="1"/>
          </a:p>
        </p:txBody>
      </p:sp>
      <p:sp>
        <p:nvSpPr>
          <p:cNvPr id="366" name="Google Shape;366;p32"/>
          <p:cNvSpPr txBox="1"/>
          <p:nvPr/>
        </p:nvSpPr>
        <p:spPr>
          <a:xfrm>
            <a:off x="646113" y="452439"/>
            <a:ext cx="9404350" cy="8860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SzPts val="4400"/>
              <a:buFont typeface="Century Gothic"/>
              <a:buNone/>
            </a:pPr>
            <a:r>
              <a:rPr b="1" i="0" lang="en-US" sz="4400">
                <a:solidFill>
                  <a:schemeClr val="lt2"/>
                </a:solidFill>
                <a:latin typeface="Century Gothic"/>
                <a:ea typeface="Century Gothic"/>
                <a:cs typeface="Century Gothic"/>
                <a:sym typeface="Century Gothic"/>
              </a:rPr>
              <a:t>EXAMPLE CODE (EXPLANATION)</a:t>
            </a:r>
            <a:endParaRPr b="1" i="0" sz="4400">
              <a:solidFill>
                <a:schemeClr val="lt2"/>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type="title"/>
          </p:nvPr>
        </p:nvSpPr>
        <p:spPr>
          <a:xfrm>
            <a:off x="646111" y="452718"/>
            <a:ext cx="9404723" cy="68696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b="1" lang="en-US"/>
              <a:t>REVIEW QUESTIONS</a:t>
            </a:r>
            <a:endParaRPr b="1"/>
          </a:p>
        </p:txBody>
      </p:sp>
      <p:sp>
        <p:nvSpPr>
          <p:cNvPr id="372" name="Google Shape;372;p33"/>
          <p:cNvSpPr txBox="1"/>
          <p:nvPr>
            <p:ph idx="1" type="body"/>
          </p:nvPr>
        </p:nvSpPr>
        <p:spPr>
          <a:xfrm>
            <a:off x="318052" y="1417984"/>
            <a:ext cx="11277600" cy="483041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560"/>
              <a:buChar char="►"/>
            </a:pPr>
            <a:r>
              <a:rPr lang="en-US" sz="3200"/>
              <a:t>What is the Purpose of </a:t>
            </a:r>
            <a:r>
              <a:rPr b="1" lang="en-US" sz="3200"/>
              <a:t>TITLE</a:t>
            </a:r>
            <a:r>
              <a:rPr lang="en-US" sz="3200"/>
              <a:t> Directive?</a:t>
            </a:r>
            <a:endParaRPr/>
          </a:p>
          <a:p>
            <a:pPr indent="-342900" lvl="0" marL="342900" rtl="0" algn="l">
              <a:spcBef>
                <a:spcPts val="1000"/>
              </a:spcBef>
              <a:spcAft>
                <a:spcPts val="0"/>
              </a:spcAft>
              <a:buSzPts val="2560"/>
              <a:buChar char="►"/>
            </a:pPr>
            <a:r>
              <a:rPr lang="en-US" sz="3200"/>
              <a:t>It marks entire line as comment.</a:t>
            </a:r>
            <a:endParaRPr/>
          </a:p>
          <a:p>
            <a:pPr indent="-342900" lvl="0" marL="342900" rtl="0" algn="l">
              <a:spcBef>
                <a:spcPts val="1000"/>
              </a:spcBef>
              <a:spcAft>
                <a:spcPts val="0"/>
              </a:spcAft>
              <a:buSzPts val="2560"/>
              <a:buChar char="►"/>
            </a:pPr>
            <a:r>
              <a:rPr lang="en-US" sz="3200"/>
              <a:t>Example 🡪 TITLE Add and Subtract    (AddSub.asm)</a:t>
            </a:r>
            <a:endParaRPr/>
          </a:p>
          <a:p>
            <a:pPr indent="-180340" lvl="0" marL="342900" rtl="0" algn="l">
              <a:spcBef>
                <a:spcPts val="1000"/>
              </a:spcBef>
              <a:spcAft>
                <a:spcPts val="0"/>
              </a:spcAft>
              <a:buSzPts val="2560"/>
              <a:buNone/>
            </a:pPr>
            <a:r>
              <a:t/>
            </a:r>
            <a:endParaRPr sz="3200"/>
          </a:p>
          <a:p>
            <a:pPr indent="-342900" lvl="0" marL="342900" rtl="0" algn="l">
              <a:spcBef>
                <a:spcPts val="1000"/>
              </a:spcBef>
              <a:spcAft>
                <a:spcPts val="0"/>
              </a:spcAft>
              <a:buSzPts val="2560"/>
              <a:buChar char="►"/>
            </a:pPr>
            <a:r>
              <a:rPr lang="en-US" sz="3200"/>
              <a:t>What is the Purpose of </a:t>
            </a:r>
            <a:r>
              <a:rPr b="1" lang="en-US" sz="3200"/>
              <a:t>INCLUDE</a:t>
            </a:r>
            <a:r>
              <a:rPr lang="en-US" sz="3200"/>
              <a:t> Directive?</a:t>
            </a:r>
            <a:endParaRPr/>
          </a:p>
          <a:p>
            <a:pPr indent="-342900" lvl="0" marL="342900" rtl="0" algn="just">
              <a:spcBef>
                <a:spcPts val="1000"/>
              </a:spcBef>
              <a:spcAft>
                <a:spcPts val="0"/>
              </a:spcAft>
              <a:buSzPts val="1920"/>
              <a:buChar char="►"/>
            </a:pPr>
            <a:r>
              <a:rPr lang="en-US" sz="2400"/>
              <a:t>Copies necessary definitions and setup information from text file.</a:t>
            </a:r>
            <a:endParaRPr/>
          </a:p>
          <a:p>
            <a:pPr indent="-342900" lvl="0" marL="342900" rtl="0" algn="just">
              <a:spcBef>
                <a:spcPts val="1000"/>
              </a:spcBef>
              <a:spcAft>
                <a:spcPts val="0"/>
              </a:spcAft>
              <a:buSzPts val="1920"/>
              <a:buChar char="►"/>
            </a:pPr>
            <a:r>
              <a:rPr lang="en-US" sz="2400"/>
              <a:t>Example 🡪 </a:t>
            </a:r>
            <a:r>
              <a:rPr b="1" lang="en-US" sz="2400"/>
              <a:t>INCLUDE  irvine32.inc</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descr="How to Make Any Question Essential with Three Easy Steps – Wabisabi Learning" id="377" name="Google Shape;377;p34"/>
          <p:cNvPicPr preferRelativeResize="0"/>
          <p:nvPr/>
        </p:nvPicPr>
        <p:blipFill rotWithShape="1">
          <a:blip r:embed="rId3">
            <a:alphaModFix/>
          </a:blip>
          <a:srcRect b="0" l="0" r="0" t="0"/>
          <a:stretch/>
        </p:blipFill>
        <p:spPr>
          <a:xfrm>
            <a:off x="1"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646111" y="452718"/>
            <a:ext cx="9404723" cy="80192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INSTRUCTIONS</a:t>
            </a:r>
            <a:r>
              <a:rPr lang="en-US"/>
              <a:t> </a:t>
            </a:r>
            <a:endParaRPr/>
          </a:p>
        </p:txBody>
      </p:sp>
      <p:sp>
        <p:nvSpPr>
          <p:cNvPr id="166" name="Google Shape;166;p4"/>
          <p:cNvSpPr txBox="1"/>
          <p:nvPr>
            <p:ph idx="1" type="body"/>
          </p:nvPr>
        </p:nvSpPr>
        <p:spPr>
          <a:xfrm>
            <a:off x="489098" y="1542555"/>
            <a:ext cx="11504427" cy="4862727"/>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This is how the different parts are arranged:</a:t>
            </a:r>
            <a:endParaRPr/>
          </a:p>
          <a:p>
            <a:pPr indent="-241300" lvl="0" marL="342900" rtl="0" algn="just">
              <a:spcBef>
                <a:spcPts val="1000"/>
              </a:spcBef>
              <a:spcAft>
                <a:spcPts val="0"/>
              </a:spcAft>
              <a:buSzPts val="1600"/>
              <a:buNone/>
            </a:pPr>
            <a:r>
              <a:t/>
            </a:r>
            <a:endParaRPr/>
          </a:p>
          <a:p>
            <a:pPr indent="-342900" lvl="0" marL="342900" rtl="0" algn="just">
              <a:spcBef>
                <a:spcPts val="1000"/>
              </a:spcBef>
              <a:spcAft>
                <a:spcPts val="0"/>
              </a:spcAft>
              <a:buSzPts val="1600"/>
              <a:buChar char="►"/>
            </a:pPr>
            <a:r>
              <a:rPr lang="en-US"/>
              <a:t>     [label:] mnemonic [operands] [;comment]</a:t>
            </a:r>
            <a:endParaRPr/>
          </a:p>
          <a:p>
            <a:pPr indent="-241300" lvl="0" marL="342900" rtl="0" algn="just">
              <a:spcBef>
                <a:spcPts val="1000"/>
              </a:spcBef>
              <a:spcAft>
                <a:spcPts val="0"/>
              </a:spcAft>
              <a:buSzPts val="1600"/>
              <a:buNone/>
            </a:pPr>
            <a:r>
              <a:t/>
            </a:r>
            <a:endParaRPr/>
          </a:p>
          <a:p>
            <a:pPr indent="-342900" lvl="0" marL="342900" rtl="0" algn="just">
              <a:spcBef>
                <a:spcPts val="1000"/>
              </a:spcBef>
              <a:spcAft>
                <a:spcPts val="0"/>
              </a:spcAft>
              <a:buSzPts val="1600"/>
              <a:buChar char="►"/>
            </a:pPr>
            <a:r>
              <a:rPr lang="en-US"/>
              <a:t> A </a:t>
            </a:r>
            <a:r>
              <a:rPr b="1" lang="en-US"/>
              <a:t>labe</a:t>
            </a:r>
            <a:r>
              <a:rPr lang="en-US"/>
              <a:t>l is an identifier that acts as a place marker for instructions and data.</a:t>
            </a:r>
            <a:endParaRPr/>
          </a:p>
          <a:p>
            <a:pPr indent="-342900" lvl="0" marL="342900" rtl="0" algn="just">
              <a:spcBef>
                <a:spcPts val="1000"/>
              </a:spcBef>
              <a:spcAft>
                <a:spcPts val="0"/>
              </a:spcAft>
              <a:buSzPts val="1600"/>
              <a:buChar char="►"/>
            </a:pPr>
            <a:r>
              <a:rPr lang="en-US"/>
              <a:t> It implies the address of instruction or variable. </a:t>
            </a:r>
            <a:endParaRPr/>
          </a:p>
          <a:p>
            <a:pPr indent="-342900" lvl="0" marL="342900" rtl="0" algn="just">
              <a:spcBef>
                <a:spcPts val="1000"/>
              </a:spcBef>
              <a:spcAft>
                <a:spcPts val="0"/>
              </a:spcAft>
              <a:buSzPts val="1600"/>
              <a:buChar char="►"/>
            </a:pPr>
            <a:r>
              <a:rPr lang="en-US"/>
              <a:t>A </a:t>
            </a:r>
            <a:r>
              <a:rPr b="1" lang="en-US"/>
              <a:t>data label </a:t>
            </a:r>
            <a:r>
              <a:rPr lang="en-US"/>
              <a:t>identifies the location of a variable, providing a convenient way to reference the variable in code.</a:t>
            </a:r>
            <a:endParaRPr/>
          </a:p>
          <a:p>
            <a:pPr indent="-342900" lvl="0" marL="342900" rtl="0" algn="just">
              <a:spcBef>
                <a:spcPts val="1000"/>
              </a:spcBef>
              <a:spcAft>
                <a:spcPts val="0"/>
              </a:spcAft>
              <a:buSzPts val="1600"/>
              <a:buChar char="►"/>
            </a:pPr>
            <a:r>
              <a:rPr lang="en-US"/>
              <a:t>Example</a:t>
            </a:r>
            <a:endParaRPr/>
          </a:p>
          <a:p>
            <a:pPr indent="-342900" lvl="0" marL="342900" rtl="0" algn="ctr">
              <a:spcBef>
                <a:spcPts val="1000"/>
              </a:spcBef>
              <a:spcAft>
                <a:spcPts val="0"/>
              </a:spcAft>
              <a:buSzPts val="1600"/>
              <a:buChar char="►"/>
            </a:pPr>
            <a:r>
              <a:rPr lang="en-US"/>
              <a:t>count DWORD 100</a:t>
            </a:r>
            <a:endParaRPr/>
          </a:p>
          <a:p>
            <a:pPr indent="-342900" lvl="0" marL="342900" rtl="0" algn="ctr">
              <a:spcBef>
                <a:spcPts val="1000"/>
              </a:spcBef>
              <a:spcAft>
                <a:spcPts val="0"/>
              </a:spcAft>
              <a:buSzPts val="1600"/>
              <a:buChar char="►"/>
            </a:pPr>
            <a:r>
              <a:rPr lang="en-US"/>
              <a:t>array DWORD 1024, 2048</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646111" y="452718"/>
            <a:ext cx="9404723" cy="67433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000"/>
              <a:buFont typeface="Century Gothic"/>
              <a:buNone/>
            </a:pPr>
            <a:r>
              <a:rPr b="1" lang="en-US" sz="4000"/>
              <a:t>INSTRUCTIONS</a:t>
            </a:r>
            <a:endParaRPr/>
          </a:p>
        </p:txBody>
      </p:sp>
      <p:sp>
        <p:nvSpPr>
          <p:cNvPr id="172" name="Google Shape;172;p5"/>
          <p:cNvSpPr txBox="1"/>
          <p:nvPr>
            <p:ph idx="1" type="body"/>
          </p:nvPr>
        </p:nvSpPr>
        <p:spPr>
          <a:xfrm>
            <a:off x="340243" y="1411317"/>
            <a:ext cx="11206716" cy="499396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A label in the code area of a program (where instructions are located) must end with a colon (:) character.</a:t>
            </a:r>
            <a:endParaRPr/>
          </a:p>
          <a:p>
            <a:pPr indent="-342900" lvl="0" marL="342900" rtl="0" algn="just">
              <a:spcBef>
                <a:spcPts val="1000"/>
              </a:spcBef>
              <a:spcAft>
                <a:spcPts val="0"/>
              </a:spcAft>
              <a:buSzPts val="1600"/>
              <a:buChar char="►"/>
            </a:pPr>
            <a:r>
              <a:rPr lang="en-US"/>
              <a:t>. Code labels are used as targets of jumping and looping instructions.</a:t>
            </a:r>
            <a:endParaRPr/>
          </a:p>
          <a:p>
            <a:pPr indent="-342900" lvl="0" marL="342900" rtl="0" algn="just">
              <a:spcBef>
                <a:spcPts val="1000"/>
              </a:spcBef>
              <a:spcAft>
                <a:spcPts val="0"/>
              </a:spcAft>
              <a:buSzPts val="1600"/>
              <a:buChar char="►"/>
            </a:pPr>
            <a:r>
              <a:rPr lang="en-US"/>
              <a:t>Example</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342900" lvl="0" marL="342900" rtl="0" algn="just">
              <a:spcBef>
                <a:spcPts val="1000"/>
              </a:spcBef>
              <a:spcAft>
                <a:spcPts val="0"/>
              </a:spcAft>
              <a:buSzPts val="1600"/>
              <a:buChar char="►"/>
            </a:pPr>
            <a:r>
              <a:rPr lang="en-US"/>
              <a:t>A code label can share the same line with an instruction, or it can be on a line by itself:</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p:txBody>
      </p:sp>
      <p:pic>
        <p:nvPicPr>
          <p:cNvPr id="173" name="Google Shape;173;p5"/>
          <p:cNvPicPr preferRelativeResize="0"/>
          <p:nvPr/>
        </p:nvPicPr>
        <p:blipFill rotWithShape="1">
          <a:blip r:embed="rId3">
            <a:alphaModFix/>
          </a:blip>
          <a:srcRect b="0" l="0" r="0" t="0"/>
          <a:stretch/>
        </p:blipFill>
        <p:spPr>
          <a:xfrm>
            <a:off x="5391150" y="3024187"/>
            <a:ext cx="1409700" cy="809625"/>
          </a:xfrm>
          <a:prstGeom prst="rect">
            <a:avLst/>
          </a:prstGeom>
          <a:noFill/>
          <a:ln>
            <a:noFill/>
          </a:ln>
        </p:spPr>
      </p:pic>
      <p:pic>
        <p:nvPicPr>
          <p:cNvPr id="174" name="Google Shape;174;p5"/>
          <p:cNvPicPr preferRelativeResize="0"/>
          <p:nvPr/>
        </p:nvPicPr>
        <p:blipFill rotWithShape="1">
          <a:blip r:embed="rId4">
            <a:alphaModFix/>
          </a:blip>
          <a:srcRect b="0" l="0" r="0" t="0"/>
          <a:stretch/>
        </p:blipFill>
        <p:spPr>
          <a:xfrm>
            <a:off x="5438775" y="5122832"/>
            <a:ext cx="1362075" cy="64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646111" y="452718"/>
            <a:ext cx="9404723" cy="80192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000"/>
              <a:buFont typeface="Century Gothic"/>
              <a:buNone/>
            </a:pPr>
            <a:r>
              <a:rPr b="1" lang="en-US" sz="4000"/>
              <a:t>Instruction Mnemonic</a:t>
            </a:r>
            <a:endParaRPr b="1" sz="4000"/>
          </a:p>
        </p:txBody>
      </p:sp>
      <p:sp>
        <p:nvSpPr>
          <p:cNvPr id="180" name="Google Shape;180;p6"/>
          <p:cNvSpPr txBox="1"/>
          <p:nvPr>
            <p:ph idx="1" type="body"/>
          </p:nvPr>
        </p:nvSpPr>
        <p:spPr>
          <a:xfrm>
            <a:off x="489099" y="1331259"/>
            <a:ext cx="11015330" cy="507402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An instruction mnemonic is a short word that identifies an instruction.</a:t>
            </a:r>
            <a:endParaRPr/>
          </a:p>
          <a:p>
            <a:pPr indent="-342900" lvl="0" marL="342900" rtl="0" algn="just">
              <a:spcBef>
                <a:spcPts val="1000"/>
              </a:spcBef>
              <a:spcAft>
                <a:spcPts val="0"/>
              </a:spcAft>
              <a:buSzPts val="1600"/>
              <a:buChar char="►"/>
            </a:pPr>
            <a:r>
              <a:rPr lang="en-US"/>
              <a:t>It provide hints about the type of operation they perform.</a:t>
            </a:r>
            <a:endParaRPr/>
          </a:p>
          <a:p>
            <a:pPr indent="-241300" lvl="0" marL="342900" rtl="0" algn="just">
              <a:spcBef>
                <a:spcPts val="1000"/>
              </a:spcBef>
              <a:spcAft>
                <a:spcPts val="0"/>
              </a:spcAft>
              <a:buSzPts val="1600"/>
              <a:buNone/>
            </a:pPr>
            <a:r>
              <a:t/>
            </a:r>
            <a:endParaRPr/>
          </a:p>
        </p:txBody>
      </p:sp>
      <p:pic>
        <p:nvPicPr>
          <p:cNvPr id="181" name="Google Shape;181;p6"/>
          <p:cNvPicPr preferRelativeResize="0"/>
          <p:nvPr/>
        </p:nvPicPr>
        <p:blipFill rotWithShape="1">
          <a:blip r:embed="rId3">
            <a:alphaModFix/>
          </a:blip>
          <a:srcRect b="0" l="0" r="0" t="0"/>
          <a:stretch/>
        </p:blipFill>
        <p:spPr>
          <a:xfrm>
            <a:off x="3767582" y="2211571"/>
            <a:ext cx="4057982" cy="45454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646111" y="452718"/>
            <a:ext cx="9404723" cy="84445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000"/>
              <a:buFont typeface="Century Gothic"/>
              <a:buNone/>
            </a:pPr>
            <a:r>
              <a:rPr b="1" lang="en-US" sz="4000"/>
              <a:t>Operands</a:t>
            </a:r>
            <a:endParaRPr b="1" sz="4000"/>
          </a:p>
        </p:txBody>
      </p:sp>
      <p:sp>
        <p:nvSpPr>
          <p:cNvPr id="187" name="Google Shape;187;p7"/>
          <p:cNvSpPr txBox="1"/>
          <p:nvPr>
            <p:ph idx="1" type="body"/>
          </p:nvPr>
        </p:nvSpPr>
        <p:spPr>
          <a:xfrm>
            <a:off x="318977" y="1329904"/>
            <a:ext cx="11695814" cy="507537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An operand is a value that is used for input or output for an instruction.</a:t>
            </a:r>
            <a:endParaRPr/>
          </a:p>
          <a:p>
            <a:pPr indent="-342900" lvl="0" marL="342900" rtl="0" algn="just">
              <a:spcBef>
                <a:spcPts val="1000"/>
              </a:spcBef>
              <a:spcAft>
                <a:spcPts val="0"/>
              </a:spcAft>
              <a:buSzPts val="1600"/>
              <a:buChar char="►"/>
            </a:pPr>
            <a:r>
              <a:rPr lang="en-US"/>
              <a:t>Assembly language instructions can have between zero and three operands.</a:t>
            </a:r>
            <a:endParaRPr/>
          </a:p>
          <a:p>
            <a:pPr indent="-342900" lvl="0" marL="342900" rtl="0" algn="just">
              <a:spcBef>
                <a:spcPts val="1000"/>
              </a:spcBef>
              <a:spcAft>
                <a:spcPts val="0"/>
              </a:spcAft>
              <a:buSzPts val="1600"/>
              <a:buChar char="►"/>
            </a:pPr>
            <a:r>
              <a:rPr lang="en-US"/>
              <a:t>Each of which can be a register, memory operand, integer expression, or input–output port.</a:t>
            </a:r>
            <a:endParaRPr/>
          </a:p>
          <a:p>
            <a:pPr indent="-241300" lvl="0" marL="342900" rtl="0" algn="just">
              <a:spcBef>
                <a:spcPts val="1000"/>
              </a:spcBef>
              <a:spcAft>
                <a:spcPts val="0"/>
              </a:spcAft>
              <a:buSzPts val="1600"/>
              <a:buNone/>
            </a:pPr>
            <a:r>
              <a:t/>
            </a:r>
            <a:endParaRPr/>
          </a:p>
        </p:txBody>
      </p:sp>
      <p:pic>
        <p:nvPicPr>
          <p:cNvPr id="188" name="Google Shape;188;p7"/>
          <p:cNvPicPr preferRelativeResize="0"/>
          <p:nvPr/>
        </p:nvPicPr>
        <p:blipFill rotWithShape="1">
          <a:blip r:embed="rId3">
            <a:alphaModFix/>
          </a:blip>
          <a:srcRect b="0" l="0" r="0" t="0"/>
          <a:stretch/>
        </p:blipFill>
        <p:spPr>
          <a:xfrm>
            <a:off x="3636335" y="2662970"/>
            <a:ext cx="4828992" cy="40045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646111" y="452718"/>
            <a:ext cx="9404723" cy="80192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000"/>
              <a:buFont typeface="Century Gothic"/>
              <a:buNone/>
            </a:pPr>
            <a:r>
              <a:rPr b="1" lang="en-US" sz="4000"/>
              <a:t>Instruction Format Examples</a:t>
            </a:r>
            <a:endParaRPr b="1" sz="4000"/>
          </a:p>
        </p:txBody>
      </p:sp>
      <p:sp>
        <p:nvSpPr>
          <p:cNvPr id="194" name="Google Shape;194;p8"/>
          <p:cNvSpPr txBox="1"/>
          <p:nvPr>
            <p:ph idx="1" type="body"/>
          </p:nvPr>
        </p:nvSpPr>
        <p:spPr>
          <a:xfrm>
            <a:off x="148856" y="1331259"/>
            <a:ext cx="11419367" cy="50740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  No operands </a:t>
            </a:r>
            <a:endParaRPr/>
          </a:p>
          <a:p>
            <a:pPr indent="0" lvl="0" marL="0" rtl="0" algn="l">
              <a:spcBef>
                <a:spcPts val="1000"/>
              </a:spcBef>
              <a:spcAft>
                <a:spcPts val="0"/>
              </a:spcAft>
              <a:buSzPts val="1600"/>
              <a:buNone/>
            </a:pPr>
            <a:r>
              <a:rPr lang="en-US"/>
              <a:t>          – stc                ; set Carry flag</a:t>
            </a:r>
            <a:endParaRPr/>
          </a:p>
          <a:p>
            <a:pPr indent="0" lvl="0" marL="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     One operand </a:t>
            </a:r>
            <a:endParaRPr/>
          </a:p>
          <a:p>
            <a:pPr indent="0" lvl="0" marL="0" rtl="0" algn="l">
              <a:spcBef>
                <a:spcPts val="1000"/>
              </a:spcBef>
              <a:spcAft>
                <a:spcPts val="0"/>
              </a:spcAft>
              <a:buSzPts val="1600"/>
              <a:buNone/>
            </a:pPr>
            <a:r>
              <a:rPr lang="en-US"/>
              <a:t>           – inc eax        ; register </a:t>
            </a:r>
            <a:endParaRPr/>
          </a:p>
          <a:p>
            <a:pPr indent="0" lvl="0" marL="0" rtl="0" algn="l">
              <a:spcBef>
                <a:spcPts val="1000"/>
              </a:spcBef>
              <a:spcAft>
                <a:spcPts val="0"/>
              </a:spcAft>
              <a:buSzPts val="1600"/>
              <a:buNone/>
            </a:pPr>
            <a:r>
              <a:rPr lang="en-US"/>
              <a:t>           – inc myByte ; memory</a:t>
            </a:r>
            <a:endParaRPr/>
          </a:p>
          <a:p>
            <a:pPr indent="0" lvl="0" marL="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    Two operands </a:t>
            </a:r>
            <a:endParaRPr/>
          </a:p>
          <a:p>
            <a:pPr indent="0" lvl="0" marL="0" rtl="0" algn="l">
              <a:spcBef>
                <a:spcPts val="1000"/>
              </a:spcBef>
              <a:spcAft>
                <a:spcPts val="0"/>
              </a:spcAft>
              <a:buSzPts val="1600"/>
              <a:buNone/>
            </a:pPr>
            <a:r>
              <a:rPr lang="en-US"/>
              <a:t>                – add ebx,ecx      ; register, register</a:t>
            </a:r>
            <a:endParaRPr/>
          </a:p>
          <a:p>
            <a:pPr indent="0" lvl="0" marL="0" rtl="0" algn="l">
              <a:spcBef>
                <a:spcPts val="1000"/>
              </a:spcBef>
              <a:spcAft>
                <a:spcPts val="0"/>
              </a:spcAft>
              <a:buSzPts val="1600"/>
              <a:buNone/>
            </a:pPr>
            <a:r>
              <a:rPr lang="en-US"/>
              <a:t>                – sub myByte,25    ; memory, constant </a:t>
            </a:r>
            <a:endParaRPr/>
          </a:p>
          <a:p>
            <a:pPr indent="0" lvl="0" marL="0" rtl="0" algn="l">
              <a:spcBef>
                <a:spcPts val="1000"/>
              </a:spcBef>
              <a:spcAft>
                <a:spcPts val="0"/>
              </a:spcAft>
              <a:buSzPts val="1600"/>
              <a:buNone/>
            </a:pPr>
            <a:r>
              <a:rPr lang="en-US"/>
              <a:t>                – add eax,36 * 25 ; register, constant-expression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646111" y="452718"/>
            <a:ext cx="9404723" cy="7168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400"/>
              <a:buFont typeface="Century Gothic"/>
              <a:buNone/>
            </a:pPr>
            <a:r>
              <a:rPr b="1" lang="en-US" sz="4400"/>
              <a:t>Instruction Format Examples</a:t>
            </a:r>
            <a:endParaRPr/>
          </a:p>
        </p:txBody>
      </p:sp>
      <p:sp>
        <p:nvSpPr>
          <p:cNvPr id="200" name="Google Shape;200;p9"/>
          <p:cNvSpPr txBox="1"/>
          <p:nvPr>
            <p:ph idx="1" type="body"/>
          </p:nvPr>
        </p:nvSpPr>
        <p:spPr>
          <a:xfrm>
            <a:off x="1104293" y="1336055"/>
            <a:ext cx="10782907"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t>Three operands</a:t>
            </a:r>
            <a:endParaRPr/>
          </a:p>
          <a:p>
            <a:pPr indent="0" lvl="0" marL="0" rtl="0" algn="just">
              <a:spcBef>
                <a:spcPts val="1000"/>
              </a:spcBef>
              <a:spcAft>
                <a:spcPts val="0"/>
              </a:spcAft>
              <a:buSzPts val="1600"/>
              <a:buNone/>
            </a:pPr>
            <a:r>
              <a:rPr lang="en-US"/>
              <a:t>             -  imul eax, ebx, 5</a:t>
            </a:r>
            <a:endParaRPr/>
          </a:p>
          <a:p>
            <a:pPr indent="0" lvl="0" marL="0" rtl="0" algn="just">
              <a:spcBef>
                <a:spcPts val="1000"/>
              </a:spcBef>
              <a:spcAft>
                <a:spcPts val="0"/>
              </a:spcAft>
              <a:buSzPts val="1600"/>
              <a:buNone/>
            </a:pPr>
            <a:r>
              <a:t/>
            </a:r>
            <a:endParaRPr/>
          </a:p>
          <a:p>
            <a:pPr indent="-342900" lvl="0" marL="342900" rtl="0" algn="just">
              <a:spcBef>
                <a:spcPts val="1000"/>
              </a:spcBef>
              <a:spcAft>
                <a:spcPts val="0"/>
              </a:spcAft>
              <a:buSzPts val="1600"/>
              <a:buChar char="►"/>
            </a:pPr>
            <a:r>
              <a:rPr lang="en-US"/>
              <a:t>There is a natural ordering of operands.</a:t>
            </a:r>
            <a:endParaRPr/>
          </a:p>
          <a:p>
            <a:pPr indent="-342900" lvl="0" marL="342900" rtl="0" algn="just">
              <a:spcBef>
                <a:spcPts val="1000"/>
              </a:spcBef>
              <a:spcAft>
                <a:spcPts val="0"/>
              </a:spcAft>
              <a:buSzPts val="1600"/>
              <a:buChar char="►"/>
            </a:pPr>
            <a:r>
              <a:rPr lang="en-US"/>
              <a:t>When instructions have multiple operands, the first one is typically called the destination operand.</a:t>
            </a:r>
            <a:endParaRPr/>
          </a:p>
          <a:p>
            <a:pPr indent="-342900" lvl="0" marL="342900" rtl="0" algn="just">
              <a:spcBef>
                <a:spcPts val="1000"/>
              </a:spcBef>
              <a:spcAft>
                <a:spcPts val="0"/>
              </a:spcAft>
              <a:buSzPts val="1600"/>
              <a:buChar char="►"/>
            </a:pPr>
            <a:r>
              <a:rPr lang="en-US"/>
              <a:t>The second operand is usually called the source operand.</a:t>
            </a:r>
            <a:endParaRPr/>
          </a:p>
          <a:p>
            <a:pPr indent="-342900" lvl="0" marL="342900" rtl="0" algn="just">
              <a:spcBef>
                <a:spcPts val="1000"/>
              </a:spcBef>
              <a:spcAft>
                <a:spcPts val="0"/>
              </a:spcAft>
              <a:buSzPts val="1600"/>
              <a:buChar char="►"/>
            </a:pPr>
            <a:r>
              <a:rPr lang="en-US"/>
              <a:t>In general, the contents of the destination operand are modified by the instruction.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2021-08-30T19:27:23Z</dcterms:created>
  <dc:creator>Aashir Mahboob</dc:creator>
</cp:coreProperties>
</file>