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7" r:id="rId23"/>
    <p:sldId id="288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AC53-D4D7-4F8F-9C94-6581000FA47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E4E2-3A98-4C30-9E93-290C26B8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4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AC53-D4D7-4F8F-9C94-6581000FA47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E4E2-3A98-4C30-9E93-290C26B8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0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AC53-D4D7-4F8F-9C94-6581000FA47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E4E2-3A98-4C30-9E93-290C26B8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2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AC53-D4D7-4F8F-9C94-6581000FA47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E4E2-3A98-4C30-9E93-290C26B8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AC53-D4D7-4F8F-9C94-6581000FA47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E4E2-3A98-4C30-9E93-290C26B8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1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AC53-D4D7-4F8F-9C94-6581000FA47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E4E2-3A98-4C30-9E93-290C26B8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3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AC53-D4D7-4F8F-9C94-6581000FA47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E4E2-3A98-4C30-9E93-290C26B8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AC53-D4D7-4F8F-9C94-6581000FA47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E4E2-3A98-4C30-9E93-290C26B8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8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AC53-D4D7-4F8F-9C94-6581000FA47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E4E2-3A98-4C30-9E93-290C26B8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6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AC53-D4D7-4F8F-9C94-6581000FA47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E4E2-3A98-4C30-9E93-290C26B8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3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AC53-D4D7-4F8F-9C94-6581000FA47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E4E2-3A98-4C30-9E93-290C26B8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2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7AC53-D4D7-4F8F-9C94-6581000FA47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E4E2-3A98-4C30-9E93-290C26B8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3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3036"/>
            <a:ext cx="7896225" cy="395287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/>
              <a:t>JavaScript cannot write to files on the server without the</a:t>
            </a:r>
            <a:br>
              <a:rPr lang="en-US" dirty="0"/>
            </a:br>
            <a:r>
              <a:rPr lang="en-US" dirty="0" smtClean="0"/>
              <a:t>help </a:t>
            </a:r>
            <a:r>
              <a:rPr lang="en-US" dirty="0"/>
              <a:t>of a server side script</a:t>
            </a:r>
            <a:br>
              <a:rPr lang="en-US" dirty="0"/>
            </a:br>
            <a:r>
              <a:rPr lang="en-US" dirty="0"/>
              <a:t>– Ajax, JavaScript can send a request to the server</a:t>
            </a:r>
            <a:br>
              <a:rPr lang="en-US" dirty="0"/>
            </a:br>
            <a:r>
              <a:rPr lang="en-US" dirty="0"/>
              <a:t>● JavaScript cannot access back-end databases without a</a:t>
            </a:r>
            <a:br>
              <a:rPr lang="en-US" dirty="0"/>
            </a:br>
            <a:r>
              <a:rPr lang="en-US" dirty="0"/>
              <a:t>server side script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/>
              <a:t>JavaScript cannot read from or write to files in the client</a:t>
            </a:r>
            <a:br>
              <a:rPr lang="en-US" dirty="0"/>
            </a:br>
            <a:r>
              <a:rPr lang="en-US" dirty="0"/>
              <a:t>– Even though JavaScript is running on the client computer</a:t>
            </a:r>
            <a:br>
              <a:rPr lang="en-US" dirty="0"/>
            </a:br>
            <a:r>
              <a:rPr lang="en-US" dirty="0"/>
              <a:t>the one where the web page is being viewed) it is not</a:t>
            </a:r>
            <a:br>
              <a:rPr lang="en-US" dirty="0"/>
            </a:br>
            <a:r>
              <a:rPr lang="en-US" dirty="0"/>
              <a:t>allowed to access anything outside of the web page itself</a:t>
            </a:r>
            <a:br>
              <a:rPr lang="en-US" dirty="0"/>
            </a:br>
            <a:r>
              <a:rPr lang="en-US" dirty="0"/>
              <a:t>– This is done for reasons of security</a:t>
            </a:r>
            <a:br>
              <a:rPr lang="en-US" dirty="0"/>
            </a:br>
            <a:r>
              <a:rPr lang="en-US" dirty="0"/>
              <a:t>● JavaScript does not have multi-threading</a:t>
            </a:r>
            <a:br>
              <a:rPr lang="en-US" dirty="0"/>
            </a:br>
            <a:r>
              <a:rPr lang="en-US" dirty="0"/>
              <a:t>– JavaScript does not have multi-threading capabilities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- first program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189" y="2446986"/>
            <a:ext cx="81008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LiberationSans"/>
              </a:rPr>
              <a:t>JavaScript can be implemented using JavaScript</a:t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LiberationSans"/>
              </a:rPr>
              <a:t>statements that are placed within the </a:t>
            </a:r>
            <a:r>
              <a:rPr lang="en-US" b="0" i="0" dirty="0" smtClean="0">
                <a:solidFill>
                  <a:srgbClr val="00CCCC"/>
                </a:solidFill>
                <a:effectLst/>
                <a:latin typeface="LiberationSans"/>
              </a:rPr>
              <a:t>&lt;script&gt;... &lt;/script&gt;</a:t>
            </a:r>
            <a:br>
              <a:rPr lang="en-US" b="0" i="0" dirty="0" smtClean="0">
                <a:solidFill>
                  <a:srgbClr val="00CCCC"/>
                </a:solidFill>
                <a:effectLst/>
                <a:latin typeface="LiberationSans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LiberationSans"/>
              </a:rPr>
              <a:t>HTML tags in a web page</a:t>
            </a:r>
          </a:p>
          <a:p>
            <a:endParaRPr lang="en-US" b="0" i="0" dirty="0" smtClean="0">
              <a:solidFill>
                <a:srgbClr val="000000"/>
              </a:solidFill>
              <a:effectLst/>
              <a:latin typeface="LiberationSans"/>
            </a:endParaRPr>
          </a:p>
          <a:p>
            <a:r>
              <a:rPr lang="fr-FR" dirty="0"/>
              <a:t>&lt;script </a:t>
            </a:r>
            <a:r>
              <a:rPr lang="fr-FR" dirty="0" err="1"/>
              <a:t>language</a:t>
            </a:r>
            <a:r>
              <a:rPr lang="fr-FR" dirty="0"/>
              <a:t>="</a:t>
            </a:r>
            <a:r>
              <a:rPr lang="fr-FR" dirty="0" err="1"/>
              <a:t>javascript</a:t>
            </a:r>
            <a:r>
              <a:rPr lang="fr-FR" dirty="0"/>
              <a:t>" type="</a:t>
            </a:r>
            <a:r>
              <a:rPr lang="fr-FR" dirty="0" err="1"/>
              <a:t>text</a:t>
            </a:r>
            <a:r>
              <a:rPr lang="fr-FR" dirty="0"/>
              <a:t>/</a:t>
            </a:r>
            <a:r>
              <a:rPr lang="fr-FR" dirty="0" err="1"/>
              <a:t>javascript</a:t>
            </a:r>
            <a:r>
              <a:rPr lang="fr-FR" dirty="0"/>
              <a:t>"&gt;</a:t>
            </a:r>
            <a:br>
              <a:rPr lang="fr-FR" dirty="0"/>
            </a:br>
            <a:r>
              <a:rPr lang="fr-FR" dirty="0"/>
              <a:t>. . . JavaScript code . . .</a:t>
            </a:r>
            <a:br>
              <a:rPr lang="fr-FR" dirty="0"/>
            </a:br>
            <a:r>
              <a:rPr lang="fr-FR" dirty="0"/>
              <a:t>&lt;/script&gt;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LiberationSans"/>
              </a:rPr>
              <a:t/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LiberationSans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6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HTML script element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/>
              <a:t>Attributes used in &lt;script&gt; tag</a:t>
            </a:r>
            <a:br>
              <a:rPr lang="en-US" dirty="0"/>
            </a:br>
            <a:r>
              <a:rPr lang="en-US" dirty="0"/>
              <a:t>– </a:t>
            </a:r>
            <a:r>
              <a:rPr lang="en-US" dirty="0" err="1"/>
              <a:t>src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language (deprecated)</a:t>
            </a:r>
            <a:br>
              <a:rPr lang="en-US" dirty="0"/>
            </a:br>
            <a:r>
              <a:rPr lang="en-US" dirty="0"/>
              <a:t>– type</a:t>
            </a:r>
            <a:br>
              <a:rPr lang="en-US" dirty="0"/>
            </a:br>
            <a:r>
              <a:rPr lang="en-US" dirty="0"/>
              <a:t>● Source attribute “</a:t>
            </a:r>
            <a:r>
              <a:rPr lang="en-US" dirty="0" err="1"/>
              <a:t>src</a:t>
            </a:r>
            <a:r>
              <a:rPr lang="en-US" dirty="0"/>
              <a:t>” is used to specify the source JavaScript file</a:t>
            </a:r>
            <a:br>
              <a:rPr lang="en-US" dirty="0"/>
            </a:br>
            <a:r>
              <a:rPr lang="en-US" dirty="0"/>
              <a:t>● Language attribute is used to specify the JavaScript language</a:t>
            </a:r>
            <a:br>
              <a:rPr lang="en-US" dirty="0"/>
            </a:br>
            <a:r>
              <a:rPr lang="en-US" dirty="0"/>
              <a:t>● Type attribute is used to specify that the file type is text file and</a:t>
            </a:r>
            <a:br>
              <a:rPr lang="en-US" dirty="0"/>
            </a:br>
            <a:r>
              <a:rPr lang="en-US" dirty="0"/>
              <a:t>contains JavaScript code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58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- Internal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&lt;!DOCTYPE html&gt;</a:t>
            </a:r>
            <a:br>
              <a:rPr lang="en-US" b="1" dirty="0"/>
            </a:br>
            <a:r>
              <a:rPr lang="en-US" b="1" dirty="0"/>
              <a:t>&lt;html&gt;</a:t>
            </a:r>
            <a:br>
              <a:rPr lang="en-US" b="1" dirty="0"/>
            </a:br>
            <a:r>
              <a:rPr lang="en-US" b="1" dirty="0"/>
              <a:t>&lt;head&gt;</a:t>
            </a:r>
            <a:br>
              <a:rPr lang="en-US" b="1" dirty="0"/>
            </a:br>
            <a:r>
              <a:rPr lang="en-US" b="1" dirty="0"/>
              <a:t>&lt;script&gt; . . . JS code . . . &lt;/script&gt;</a:t>
            </a:r>
            <a:br>
              <a:rPr lang="en-US" b="1" dirty="0"/>
            </a:br>
            <a:r>
              <a:rPr lang="en-US" b="1" dirty="0"/>
              <a:t>&lt;/head&gt;</a:t>
            </a:r>
            <a:br>
              <a:rPr lang="en-US" b="1" dirty="0"/>
            </a:br>
            <a:r>
              <a:rPr lang="en-US" b="1" dirty="0"/>
              <a:t>&lt;body&gt;</a:t>
            </a:r>
            <a:br>
              <a:rPr lang="en-US" b="1" dirty="0"/>
            </a:br>
            <a:r>
              <a:rPr lang="en-US" b="1" dirty="0"/>
              <a:t>&lt;script&gt; . . . JS code . . . &lt;/script&gt;</a:t>
            </a:r>
            <a:br>
              <a:rPr lang="en-US" b="1" dirty="0"/>
            </a:br>
            <a:r>
              <a:rPr lang="en-US" b="1" dirty="0"/>
              <a:t>&lt;/body&gt;</a:t>
            </a:r>
            <a:br>
              <a:rPr lang="en-US" b="1" dirty="0"/>
            </a:br>
            <a:r>
              <a:rPr lang="en-US" b="1" dirty="0"/>
              <a:t>&lt;/html&gt;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19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First Program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document.write</a:t>
            </a:r>
            <a:r>
              <a:rPr lang="en-US" dirty="0"/>
              <a:t>("Hello JavaScript!!");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&lt;/body&gt;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26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- </a:t>
            </a:r>
            <a:r>
              <a:rPr lang="en-US" dirty="0" smtClean="0"/>
              <a:t>External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● External (or linked script) JavaScript can be inserted using</a:t>
            </a:r>
            <a:br>
              <a:rPr lang="en-US" dirty="0"/>
            </a:br>
            <a:r>
              <a:rPr lang="en-US" dirty="0" err="1"/>
              <a:t>src</a:t>
            </a:r>
            <a:r>
              <a:rPr lang="en-US" dirty="0"/>
              <a:t> attribute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Syntax 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="URL"&gt; &lt;/script&gt;</a:t>
            </a:r>
            <a:br>
              <a:rPr lang="en-US" dirty="0"/>
            </a:br>
            <a:r>
              <a:rPr lang="en-US" dirty="0"/>
              <a:t>Absolute URL : http://www.example.com/example.js</a:t>
            </a:r>
            <a:br>
              <a:rPr lang="en-US" dirty="0"/>
            </a:br>
            <a:r>
              <a:rPr lang="en-US" dirty="0"/>
              <a:t>Relative URL : /script/example.js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31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smtClean="0"/>
              <a:t>– External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</a:t>
            </a:r>
            <a:r>
              <a:rPr lang="en-US" dirty="0"/>
              <a:t>1 :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=“script.js”&gt;&lt;/script&gt;</a:t>
            </a:r>
            <a:br>
              <a:rPr lang="en-US" dirty="0"/>
            </a:br>
            <a:r>
              <a:rPr lang="en-US" b="1" dirty="0"/>
              <a:t>Example </a:t>
            </a:r>
            <a:r>
              <a:rPr lang="en-US" dirty="0"/>
              <a:t>2 :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=“/</a:t>
            </a:r>
            <a:r>
              <a:rPr lang="en-US" dirty="0" err="1"/>
              <a:t>js</a:t>
            </a:r>
            <a:r>
              <a:rPr lang="en-US" dirty="0"/>
              <a:t>/script.js”&gt;&lt;/script&gt;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4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Linked Script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● Benefits :</a:t>
            </a:r>
            <a:br>
              <a:rPr lang="en-US" dirty="0"/>
            </a:br>
            <a:r>
              <a:rPr lang="en-US" dirty="0"/>
              <a:t>– Decoupling logic from presentation</a:t>
            </a:r>
            <a:br>
              <a:rPr lang="en-US" dirty="0"/>
            </a:br>
            <a:r>
              <a:rPr lang="en-US" dirty="0"/>
              <a:t>– Re-use across pages</a:t>
            </a:r>
            <a:br>
              <a:rPr lang="en-US" dirty="0"/>
            </a:br>
            <a:r>
              <a:rPr lang="en-US" dirty="0"/>
              <a:t>● Disadvantage</a:t>
            </a:r>
            <a:br>
              <a:rPr lang="en-US" dirty="0"/>
            </a:br>
            <a:r>
              <a:rPr lang="en-US" dirty="0"/>
              <a:t>– Script may load slowly</a:t>
            </a:r>
            <a:br>
              <a:rPr lang="en-US" dirty="0"/>
            </a:br>
            <a:r>
              <a:rPr lang="en-US" dirty="0"/>
              <a:t>– Linking to remote script may pose security threat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46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● JavaScript Files</a:t>
            </a:r>
            <a:br>
              <a:rPr lang="en-US" dirty="0"/>
            </a:br>
            <a:r>
              <a:rPr lang="en-US" dirty="0"/>
              <a:t>– JavaScript programs should be stored in and</a:t>
            </a:r>
            <a:br>
              <a:rPr lang="en-US" dirty="0"/>
            </a:br>
            <a:r>
              <a:rPr lang="en-US" dirty="0"/>
              <a:t>delivered as .</a:t>
            </a:r>
            <a:r>
              <a:rPr lang="en-US" dirty="0" err="1"/>
              <a:t>js</a:t>
            </a:r>
            <a:r>
              <a:rPr lang="en-US" dirty="0"/>
              <a:t> files</a:t>
            </a:r>
            <a:br>
              <a:rPr lang="en-US" dirty="0"/>
            </a:br>
            <a:r>
              <a:rPr lang="en-US" dirty="0"/>
              <a:t>● Comments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// Single line comment</a:t>
            </a:r>
            <a:br>
              <a:rPr lang="en-US" dirty="0"/>
            </a:br>
            <a:r>
              <a:rPr lang="en-US" dirty="0"/>
              <a:t>/* Multi</a:t>
            </a:r>
            <a:br>
              <a:rPr lang="en-US" dirty="0"/>
            </a:br>
            <a:r>
              <a:rPr lang="en-US" dirty="0"/>
              <a:t>* Line comment</a:t>
            </a:r>
            <a:br>
              <a:rPr lang="en-US" dirty="0"/>
            </a:br>
            <a:r>
              <a:rPr lang="en-US" dirty="0"/>
              <a:t>*/</a:t>
            </a:r>
            <a:r>
              <a:rPr lang="en-US" dirty="0"/>
              <a:t> 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– What?</a:t>
            </a:r>
            <a:br>
              <a:rPr lang="en-US" dirty="0" smtClean="0"/>
            </a:br>
            <a:r>
              <a:rPr lang="en-US" dirty="0" smtClean="0"/>
              <a:t>● A programming language designed for web pages</a:t>
            </a:r>
            <a:br>
              <a:rPr lang="en-US" dirty="0" smtClean="0"/>
            </a:br>
            <a:r>
              <a:rPr lang="en-US" dirty="0" smtClean="0"/>
              <a:t>● It is embedded directly into HTML Pages</a:t>
            </a:r>
            <a:br>
              <a:rPr lang="en-US" dirty="0" smtClean="0"/>
            </a:br>
            <a:r>
              <a:rPr lang="en-US" dirty="0" smtClean="0"/>
              <a:t>● An interpreted, client-side, event based language</a:t>
            </a:r>
            <a:br>
              <a:rPr lang="en-US" dirty="0" smtClean="0"/>
            </a:br>
            <a:r>
              <a:rPr lang="en-US" dirty="0" smtClean="0"/>
              <a:t>● It is dynamic, lightweight and case-sensitive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● Variable Names</a:t>
            </a:r>
            <a:br>
              <a:rPr lang="en-US" dirty="0"/>
            </a:br>
            <a:r>
              <a:rPr lang="en-US" dirty="0"/>
              <a:t>– Use </a:t>
            </a:r>
            <a:r>
              <a:rPr lang="en-US" dirty="0" err="1"/>
              <a:t>camelCase</a:t>
            </a:r>
            <a:r>
              <a:rPr lang="en-US" dirty="0"/>
              <a:t> for identifier names (variables and</a:t>
            </a:r>
            <a:br>
              <a:rPr lang="en-US" dirty="0"/>
            </a:br>
            <a:r>
              <a:rPr lang="en-US" dirty="0"/>
              <a:t>functions)</a:t>
            </a:r>
            <a:br>
              <a:rPr lang="en-US" dirty="0"/>
            </a:br>
            <a:r>
              <a:rPr lang="en-US" dirty="0"/>
              <a:t>– The name should be descriptive and concise</a:t>
            </a:r>
            <a:br>
              <a:rPr lang="en-US" dirty="0"/>
            </a:br>
            <a:r>
              <a:rPr lang="en-US" dirty="0"/>
              <a:t>– All names start with a letter</a:t>
            </a:r>
            <a:br>
              <a:rPr lang="en-US" dirty="0"/>
            </a:br>
            <a:r>
              <a:rPr lang="en-US" dirty="0"/>
              <a:t>– Variable names are case sensitive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22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● Naming Conventions</a:t>
            </a:r>
            <a:br>
              <a:rPr lang="en-US" dirty="0"/>
            </a:br>
            <a:r>
              <a:rPr lang="en-US" dirty="0"/>
              <a:t>– Variable and function names written as </a:t>
            </a:r>
            <a:r>
              <a:rPr lang="en-US" dirty="0" err="1"/>
              <a:t>camelCase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Global variables written in UPPERCASE</a:t>
            </a:r>
            <a:br>
              <a:rPr lang="en-US" dirty="0"/>
            </a:br>
            <a:r>
              <a:rPr lang="en-US" dirty="0"/>
              <a:t>– Constants written in UPPERCASE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67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with html and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&lt;html&gt;</a:t>
            </a:r>
          </a:p>
          <a:p>
            <a:r>
              <a:rPr lang="en-US" b="1" dirty="0" smtClean="0"/>
              <a:t>&lt;body&gt;</a:t>
            </a:r>
          </a:p>
          <a:p>
            <a:r>
              <a:rPr lang="en-US" b="1" dirty="0" smtClean="0"/>
              <a:t>&lt;h1&gt;My First JavaScript&lt;/h1&gt;</a:t>
            </a:r>
          </a:p>
          <a:p>
            <a:r>
              <a:rPr lang="en-US" b="1" dirty="0" smtClean="0"/>
              <a:t>&lt;p id="demo"&gt;JavaScript can change the style of an HTML element.&lt;/p&gt;</a:t>
            </a:r>
          </a:p>
          <a:p>
            <a:r>
              <a:rPr lang="en-US" b="1" dirty="0" smtClean="0"/>
              <a:t>&lt;script&gt;</a:t>
            </a:r>
          </a:p>
          <a:p>
            <a:r>
              <a:rPr lang="en-US" b="1" dirty="0" smtClean="0"/>
              <a:t>function </a:t>
            </a:r>
            <a:r>
              <a:rPr lang="en-US" b="1" dirty="0" err="1" smtClean="0"/>
              <a:t>myFunction</a:t>
            </a:r>
            <a:r>
              <a:rPr lang="en-US" b="1" dirty="0" smtClean="0"/>
              <a:t>() {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document.getElementById</a:t>
            </a:r>
            <a:r>
              <a:rPr lang="en-US" b="1" dirty="0" smtClean="0"/>
              <a:t>("demo").</a:t>
            </a:r>
            <a:r>
              <a:rPr lang="en-US" b="1" dirty="0" err="1" smtClean="0"/>
              <a:t>style.fontSize</a:t>
            </a:r>
            <a:r>
              <a:rPr lang="en-US" b="1" dirty="0" smtClean="0"/>
              <a:t> = "25px"; 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document.getElementById</a:t>
            </a:r>
            <a:r>
              <a:rPr lang="en-US" b="1" dirty="0" smtClean="0"/>
              <a:t>("demo").</a:t>
            </a:r>
            <a:r>
              <a:rPr lang="en-US" b="1" dirty="0" err="1" smtClean="0"/>
              <a:t>style.color</a:t>
            </a:r>
            <a:r>
              <a:rPr lang="en-US" b="1" dirty="0" smtClean="0"/>
              <a:t> = "red";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document.getElementById</a:t>
            </a:r>
            <a:r>
              <a:rPr lang="en-US" b="1" dirty="0" smtClean="0"/>
              <a:t>("demo").</a:t>
            </a:r>
            <a:r>
              <a:rPr lang="en-US" b="1" dirty="0" err="1" smtClean="0"/>
              <a:t>style.backgroundColor</a:t>
            </a:r>
            <a:r>
              <a:rPr lang="en-US" b="1" dirty="0" smtClean="0"/>
              <a:t> = "yellow";        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&lt;/script&gt;</a:t>
            </a:r>
          </a:p>
          <a:p>
            <a:r>
              <a:rPr lang="en-US" b="1" dirty="0" smtClean="0"/>
              <a:t>&lt;button type="button" </a:t>
            </a:r>
            <a:r>
              <a:rPr lang="en-US" b="1" dirty="0" err="1" smtClean="0"/>
              <a:t>onclick</a:t>
            </a:r>
            <a:r>
              <a:rPr lang="en-US" b="1" dirty="0" smtClean="0"/>
              <a:t>="</a:t>
            </a:r>
            <a:r>
              <a:rPr lang="en-US" b="1" dirty="0" err="1" smtClean="0"/>
              <a:t>myFunction</a:t>
            </a:r>
            <a:r>
              <a:rPr lang="en-US" b="1" dirty="0" smtClean="0"/>
              <a:t>()"&gt;Click Me!&lt;/button&gt;</a:t>
            </a:r>
          </a:p>
          <a:p>
            <a:r>
              <a:rPr lang="en-US" b="1" dirty="0" smtClean="0"/>
              <a:t>&lt;/body&gt;</a:t>
            </a:r>
          </a:p>
          <a:p>
            <a:r>
              <a:rPr lang="en-US" b="1" dirty="0" smtClean="0"/>
              <a:t>&lt;/html&gt;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72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with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b="1" dirty="0" smtClean="0"/>
              <a:t>&lt;html&gt;</a:t>
            </a:r>
          </a:p>
          <a:p>
            <a:r>
              <a:rPr lang="en-US" b="1" dirty="0" smtClean="0"/>
              <a:t>&lt;body</a:t>
            </a:r>
            <a:r>
              <a:rPr lang="en-US" b="1" dirty="0" smtClean="0"/>
              <a:t>&gt;</a:t>
            </a:r>
            <a:endParaRPr lang="en-US" b="1" dirty="0" smtClean="0"/>
          </a:p>
          <a:p>
            <a:r>
              <a:rPr lang="en-US" b="1" dirty="0" smtClean="0"/>
              <a:t>Name: &lt;input type="text" id="</a:t>
            </a:r>
            <a:r>
              <a:rPr lang="en-US" b="1" dirty="0" err="1" smtClean="0"/>
              <a:t>myText</a:t>
            </a:r>
            <a:r>
              <a:rPr lang="en-US" b="1" dirty="0" smtClean="0"/>
              <a:t>" value="Mickey</a:t>
            </a:r>
            <a:r>
              <a:rPr lang="en-US" b="1" dirty="0" smtClean="0"/>
              <a:t>"&gt;</a:t>
            </a:r>
            <a:endParaRPr lang="en-US" b="1" dirty="0" smtClean="0"/>
          </a:p>
          <a:p>
            <a:r>
              <a:rPr lang="en-US" b="1" dirty="0" smtClean="0"/>
              <a:t>&lt;p&gt;Click the button to change the value of the text field.&lt;/p</a:t>
            </a:r>
            <a:r>
              <a:rPr lang="en-US" b="1" dirty="0" smtClean="0"/>
              <a:t>&gt;</a:t>
            </a:r>
            <a:endParaRPr lang="en-US" b="1" dirty="0" smtClean="0"/>
          </a:p>
          <a:p>
            <a:r>
              <a:rPr lang="en-US" b="1" dirty="0" smtClean="0"/>
              <a:t>&lt;button </a:t>
            </a:r>
            <a:r>
              <a:rPr lang="en-US" b="1" dirty="0" err="1" smtClean="0"/>
              <a:t>onclick</a:t>
            </a:r>
            <a:r>
              <a:rPr lang="en-US" b="1" dirty="0" smtClean="0"/>
              <a:t>="</a:t>
            </a:r>
            <a:r>
              <a:rPr lang="en-US" b="1" dirty="0" err="1" smtClean="0"/>
              <a:t>myFunction</a:t>
            </a:r>
            <a:r>
              <a:rPr lang="en-US" b="1" dirty="0" smtClean="0"/>
              <a:t>()"&gt;Try it&lt;/button</a:t>
            </a:r>
            <a:r>
              <a:rPr lang="en-US" b="1" dirty="0" smtClean="0"/>
              <a:t>&gt;</a:t>
            </a:r>
            <a:endParaRPr lang="en-US" b="1" dirty="0" smtClean="0"/>
          </a:p>
          <a:p>
            <a:r>
              <a:rPr lang="en-US" b="1" dirty="0" smtClean="0"/>
              <a:t>&lt;script&gt;</a:t>
            </a:r>
          </a:p>
          <a:p>
            <a:r>
              <a:rPr lang="en-US" b="1" dirty="0" smtClean="0"/>
              <a:t>function </a:t>
            </a:r>
            <a:r>
              <a:rPr lang="en-US" b="1" dirty="0" err="1" smtClean="0"/>
              <a:t>myFunction</a:t>
            </a:r>
            <a:r>
              <a:rPr lang="en-US" b="1" dirty="0" smtClean="0"/>
              <a:t>() {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document.getElementById</a:t>
            </a:r>
            <a:r>
              <a:rPr lang="en-US" b="1" dirty="0" smtClean="0"/>
              <a:t>("</a:t>
            </a:r>
            <a:r>
              <a:rPr lang="en-US" b="1" dirty="0" err="1" smtClean="0"/>
              <a:t>myText</a:t>
            </a:r>
            <a:r>
              <a:rPr lang="en-US" b="1" dirty="0" smtClean="0"/>
              <a:t>").value = "Johnny Bravo";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&lt;/script&gt;</a:t>
            </a:r>
          </a:p>
          <a:p>
            <a:r>
              <a:rPr lang="en-US" b="1" dirty="0" smtClean="0"/>
              <a:t>&lt;/body&gt;</a:t>
            </a:r>
          </a:p>
          <a:p>
            <a:r>
              <a:rPr lang="en-US" b="1" dirty="0" smtClean="0"/>
              <a:t>&lt;/html&gt;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117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values from form using java scripts for validation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3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375" y="1825625"/>
            <a:ext cx="92412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avaScript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/>
              <a:t>Created by Brendan </a:t>
            </a:r>
            <a:r>
              <a:rPr lang="en-US" dirty="0" err="1"/>
              <a:t>Eich</a:t>
            </a:r>
            <a:r>
              <a:rPr lang="en-US" dirty="0"/>
              <a:t> (co-founder of Mozilla) in 1995</a:t>
            </a:r>
            <a:br>
              <a:rPr lang="en-US" dirty="0"/>
            </a:br>
            <a:r>
              <a:rPr lang="en-US" dirty="0"/>
              <a:t>during his time at Netscape Communications</a:t>
            </a:r>
            <a:br>
              <a:rPr lang="en-US" dirty="0"/>
            </a:br>
            <a:r>
              <a:rPr lang="en-US" dirty="0"/>
              <a:t>● It was inspired by Java, Scheme and Self</a:t>
            </a:r>
            <a:br>
              <a:rPr lang="en-US" dirty="0"/>
            </a:br>
            <a:r>
              <a:rPr lang="en-US" dirty="0"/>
              <a:t>● Originally called Mocha (a name chosen by Marc</a:t>
            </a:r>
            <a:br>
              <a:rPr lang="en-US" dirty="0"/>
            </a:br>
            <a:r>
              <a:rPr lang="en-US" dirty="0"/>
              <a:t>Andreessen)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/>
              <a:t>In Sep 1995 the name was changed to </a:t>
            </a:r>
            <a:r>
              <a:rPr lang="en-US" dirty="0" err="1"/>
              <a:t>LiveScript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● Then, in Dec 1995, upon receiving a trademark license</a:t>
            </a:r>
            <a:br>
              <a:rPr lang="en-US" dirty="0"/>
            </a:br>
            <a:r>
              <a:rPr lang="en-US" dirty="0"/>
              <a:t>from Sun, the name JavaScript was adopted</a:t>
            </a:r>
            <a:br>
              <a:rPr lang="en-US" dirty="0"/>
            </a:br>
            <a:r>
              <a:rPr lang="en-US" dirty="0"/>
              <a:t>● The general-purpose JavaScript engine had been</a:t>
            </a:r>
            <a:br>
              <a:rPr lang="en-US" dirty="0"/>
            </a:br>
            <a:r>
              <a:rPr lang="en-US" dirty="0"/>
              <a:t>embedded in web browsers (Netscape, IE, etc..)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/>
              <a:t>The ECMA-262 (European Computer Manufacturer’s</a:t>
            </a:r>
            <a:br>
              <a:rPr lang="en-US" dirty="0"/>
            </a:br>
            <a:r>
              <a:rPr lang="en-US" dirty="0"/>
              <a:t>Association) Specification defined a standard version of</a:t>
            </a:r>
            <a:br>
              <a:rPr lang="en-US" dirty="0"/>
            </a:br>
            <a:r>
              <a:rPr lang="en-US" dirty="0"/>
              <a:t>JavaScript language</a:t>
            </a:r>
            <a:br>
              <a:rPr lang="en-US" dirty="0"/>
            </a:br>
            <a:r>
              <a:rPr lang="en-US" dirty="0"/>
              <a:t>● </a:t>
            </a:r>
            <a:r>
              <a:rPr lang="en-US" dirty="0" err="1"/>
              <a:t>ECMAScript</a:t>
            </a:r>
            <a:r>
              <a:rPr lang="en-US" dirty="0"/>
              <a:t> Edition 1 First standardized version of</a:t>
            </a:r>
            <a:br>
              <a:rPr lang="en-US" dirty="0"/>
            </a:br>
            <a:r>
              <a:rPr lang="en-US" dirty="0"/>
              <a:t>JavaScript</a:t>
            </a:r>
            <a:br>
              <a:rPr lang="en-US" dirty="0"/>
            </a:br>
            <a:r>
              <a:rPr lang="en-US" dirty="0"/>
              <a:t>● </a:t>
            </a:r>
            <a:r>
              <a:rPr lang="en-US" dirty="0" err="1"/>
              <a:t>ECMAScript</a:t>
            </a:r>
            <a:r>
              <a:rPr lang="en-US" dirty="0"/>
              <a:t> Edition 2 is the second official standard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 err="1" smtClean="0"/>
              <a:t>ECMAScript</a:t>
            </a:r>
            <a:r>
              <a:rPr lang="en-US" dirty="0" smtClean="0"/>
              <a:t> </a:t>
            </a:r>
            <a:r>
              <a:rPr lang="en-US" dirty="0"/>
              <a:t>3 (ES3) was released in December 1999. More advanced</a:t>
            </a:r>
            <a:br>
              <a:rPr lang="en-US" dirty="0"/>
            </a:br>
            <a:r>
              <a:rPr lang="en-US" dirty="0"/>
              <a:t>language, Includes regular expressions and exception handling</a:t>
            </a:r>
            <a:br>
              <a:rPr lang="en-US" dirty="0"/>
            </a:br>
            <a:r>
              <a:rPr lang="en-US" dirty="0"/>
              <a:t>● </a:t>
            </a:r>
            <a:r>
              <a:rPr lang="en-US" dirty="0" err="1"/>
              <a:t>ECMAScript</a:t>
            </a:r>
            <a:r>
              <a:rPr lang="en-US" dirty="0"/>
              <a:t> 4 (ES4) A new standard includes features such as JSON</a:t>
            </a:r>
            <a:br>
              <a:rPr lang="en-US" dirty="0"/>
            </a:br>
            <a:r>
              <a:rPr lang="en-US" dirty="0"/>
              <a:t>(JavaScript Object Notation) &amp; class based object-oriented programming</a:t>
            </a:r>
            <a:br>
              <a:rPr lang="en-US" dirty="0"/>
            </a:br>
            <a:r>
              <a:rPr lang="en-US" dirty="0"/>
              <a:t>● </a:t>
            </a:r>
            <a:r>
              <a:rPr lang="en-US" dirty="0" err="1"/>
              <a:t>ECMAScript</a:t>
            </a:r>
            <a:r>
              <a:rPr lang="en-US" dirty="0"/>
              <a:t> 5 (ES5) was released in December 2009. It adds in getter</a:t>
            </a:r>
            <a:br>
              <a:rPr lang="en-US" dirty="0"/>
            </a:br>
            <a:r>
              <a:rPr lang="en-US" dirty="0"/>
              <a:t>and setter properties, introduces features for robust programming via a</a:t>
            </a:r>
            <a:br>
              <a:rPr lang="en-US" dirty="0"/>
            </a:br>
            <a:r>
              <a:rPr lang="en-US" dirty="0"/>
              <a:t>strict mode and JSON handling arrays</a:t>
            </a:r>
            <a:br>
              <a:rPr lang="en-US" dirty="0"/>
            </a:br>
            <a:r>
              <a:rPr lang="en-US" dirty="0"/>
              <a:t>● </a:t>
            </a:r>
            <a:r>
              <a:rPr lang="en-US" dirty="0" err="1"/>
              <a:t>ECMAScript</a:t>
            </a:r>
            <a:r>
              <a:rPr lang="en-US" dirty="0"/>
              <a:t> 6 (ES6) was released in June 2015, and is the latest official</a:t>
            </a:r>
            <a:br>
              <a:rPr lang="en-US" dirty="0"/>
            </a:br>
            <a:r>
              <a:rPr lang="en-US" dirty="0"/>
              <a:t>version of JavaScript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/>
              <a:t>JavaScript is executed on the client side</a:t>
            </a:r>
            <a:br>
              <a:rPr lang="en-US" dirty="0"/>
            </a:br>
            <a:r>
              <a:rPr lang="en-US" dirty="0"/>
              <a:t>– The code is executed on the user's processor instead</a:t>
            </a:r>
            <a:br>
              <a:rPr lang="en-US" dirty="0"/>
            </a:br>
            <a:r>
              <a:rPr lang="en-US" dirty="0"/>
              <a:t>of the web server</a:t>
            </a:r>
            <a:br>
              <a:rPr lang="en-US" dirty="0"/>
            </a:br>
            <a:r>
              <a:rPr lang="en-US" dirty="0"/>
              <a:t>– This means less load on server</a:t>
            </a:r>
            <a:br>
              <a:rPr lang="en-US" dirty="0"/>
            </a:br>
            <a:r>
              <a:rPr lang="en-US" dirty="0"/>
              <a:t>● JavaScript is relatively easy language</a:t>
            </a:r>
            <a:br>
              <a:rPr lang="en-US" dirty="0"/>
            </a:br>
            <a:r>
              <a:rPr lang="en-US" dirty="0"/>
              <a:t>– The JavaScript language is relatively easy to learn and</a:t>
            </a:r>
            <a:br>
              <a:rPr lang="en-US" dirty="0"/>
            </a:br>
            <a:r>
              <a:rPr lang="en-US" dirty="0"/>
              <a:t>comprises of syntax that is close to English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4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● </a:t>
            </a:r>
            <a:r>
              <a:rPr lang="en-US" dirty="0"/>
              <a:t>Increased interactivity: We can create interfaces that</a:t>
            </a:r>
            <a:br>
              <a:rPr lang="en-US" dirty="0"/>
            </a:br>
            <a:r>
              <a:rPr lang="en-US" dirty="0"/>
              <a:t>react when the user hovers over them with a mouse or</a:t>
            </a:r>
            <a:br>
              <a:rPr lang="en-US" dirty="0"/>
            </a:br>
            <a:r>
              <a:rPr lang="en-US" dirty="0"/>
              <a:t>activates them via the keyboard</a:t>
            </a:r>
            <a:br>
              <a:rPr lang="en-US" dirty="0"/>
            </a:br>
            <a:r>
              <a:rPr lang="en-US" dirty="0"/>
              <a:t>● Richer interfaces: You can use JavaScript to include such</a:t>
            </a:r>
            <a:br>
              <a:rPr lang="en-US" dirty="0"/>
            </a:br>
            <a:r>
              <a:rPr lang="en-US" dirty="0"/>
              <a:t>items as drag-and-drop components and sliders to give a</a:t>
            </a:r>
            <a:br>
              <a:rPr lang="en-US" dirty="0"/>
            </a:br>
            <a:r>
              <a:rPr lang="en-US" dirty="0"/>
              <a:t>rich interface to your site visitors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373</Words>
  <Application>Microsoft Office PowerPoint</Application>
  <PresentationFormat>Widescreen</PresentationFormat>
  <Paragraphs>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LiberationSans</vt:lpstr>
      <vt:lpstr>Wingdings</vt:lpstr>
      <vt:lpstr>Office Theme</vt:lpstr>
      <vt:lpstr>PowerPoint Presentation</vt:lpstr>
      <vt:lpstr>PowerPoint Presentation</vt:lpstr>
      <vt:lpstr>PowerPoint Presentation</vt:lpstr>
      <vt:lpstr>JavaScript History</vt:lpstr>
      <vt:lpstr>JavaScript History</vt:lpstr>
      <vt:lpstr>JavaScript History</vt:lpstr>
      <vt:lpstr>JavaScript History</vt:lpstr>
      <vt:lpstr>JavaScript Advantages</vt:lpstr>
      <vt:lpstr>JavaScript Advantages</vt:lpstr>
      <vt:lpstr>JavaScript Limitations</vt:lpstr>
      <vt:lpstr>JavaScript Limitations</vt:lpstr>
      <vt:lpstr>JS - first program  </vt:lpstr>
      <vt:lpstr>JS – HTML script element </vt:lpstr>
      <vt:lpstr>JS - Internal </vt:lpstr>
      <vt:lpstr>JS – First Program </vt:lpstr>
      <vt:lpstr>JS - External</vt:lpstr>
      <vt:lpstr>JS – External</vt:lpstr>
      <vt:lpstr>JS – Linked Script </vt:lpstr>
      <vt:lpstr>Coding Conventions </vt:lpstr>
      <vt:lpstr>Coding Conventions </vt:lpstr>
      <vt:lpstr>Coding Conventions </vt:lpstr>
      <vt:lpstr>JavaScript with html and css</vt:lpstr>
      <vt:lpstr>JavaScript with html</vt:lpstr>
      <vt:lpstr>How to get values from form using java scripts for validation purpose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14</cp:revision>
  <dcterms:created xsi:type="dcterms:W3CDTF">2020-11-08T09:26:19Z</dcterms:created>
  <dcterms:modified xsi:type="dcterms:W3CDTF">2020-11-08T15:21:34Z</dcterms:modified>
</cp:coreProperties>
</file>