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74" r:id="rId6"/>
    <p:sldId id="263" r:id="rId7"/>
    <p:sldId id="270" r:id="rId8"/>
    <p:sldId id="271" r:id="rId9"/>
    <p:sldId id="264" r:id="rId10"/>
    <p:sldId id="272" r:id="rId11"/>
    <p:sldId id="273" r:id="rId12"/>
    <p:sldId id="260" r:id="rId13"/>
    <p:sldId id="261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6332" autoAdjust="0"/>
  </p:normalViewPr>
  <p:slideViewPr>
    <p:cSldViewPr snapToGrid="0">
      <p:cViewPr varScale="1">
        <p:scale>
          <a:sx n="100" d="100"/>
          <a:sy n="100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77D70-5E35-4351-82ED-9BAAAA5977F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77973-7CB3-4A19-B245-F78506340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category tends to have driven faster and by how much?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77973-7CB3-4A19-B245-F785063400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77973-7CB3-4A19-B245-F785063400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randomized experiment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study in which treatments are randomly assigned to participants.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treatment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specific regimen or procedure assigned to participants by the experimenter.</a:t>
            </a:r>
            <a:r>
              <a:rPr lang="en-US" dirty="0" smtClean="0"/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one in which each participant has a specified probability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assigned to each treatment.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77973-7CB3-4A19-B245-F78506340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placebo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pill or treatment designed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look just like the active treatment but with no active ingredients.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(104/11037)*1000=9.42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77973-7CB3-4A19-B245-F785063400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77973-7CB3-4A19-B245-F785063400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2EA5-6A5D-4B6A-9945-4CC0E82257D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14574-52CC-426D-BC06-AB18921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Statistical Case Studies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58" y="1027906"/>
            <a:ext cx="82962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028700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9" y="1696383"/>
            <a:ext cx="10515600" cy="32521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Case study 2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The Effect of Aspirin on </a:t>
            </a:r>
            <a:r>
              <a:rPr lang="en-US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Heart </a:t>
            </a:r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Attacks</a:t>
            </a:r>
            <a:r>
              <a:rPr lang="en-US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306"/>
            <a:ext cx="10515600" cy="46036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 smtClean="0">
                <a:solidFill>
                  <a:schemeClr val="accent2"/>
                </a:solidFill>
              </a:rPr>
              <a:t>purpose</a:t>
            </a:r>
            <a:r>
              <a:rPr lang="en-US" dirty="0" smtClean="0"/>
              <a:t> of </a:t>
            </a:r>
            <a:r>
              <a:rPr lang="en-US" dirty="0"/>
              <a:t>the experiment was to determine whether taking aspirin reduces the </a:t>
            </a:r>
            <a:r>
              <a:rPr lang="en-US" dirty="0" smtClean="0"/>
              <a:t>risk of </a:t>
            </a:r>
            <a:r>
              <a:rPr lang="en-US" dirty="0"/>
              <a:t>a heart attack.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five-year </a:t>
            </a:r>
            <a:r>
              <a:rPr lang="en-US" b="1" i="1" dirty="0">
                <a:solidFill>
                  <a:schemeClr val="accent2"/>
                </a:solidFill>
              </a:rPr>
              <a:t>randomized experiment </a:t>
            </a:r>
            <a:r>
              <a:rPr lang="en-US" dirty="0" smtClean="0"/>
              <a:t>conducted using </a:t>
            </a:r>
            <a:r>
              <a:rPr lang="en-US" b="1" dirty="0">
                <a:solidFill>
                  <a:schemeClr val="accent2"/>
                </a:solidFill>
              </a:rPr>
              <a:t>22,071 male physicians</a:t>
            </a:r>
            <a:r>
              <a:rPr lang="en-US" dirty="0"/>
              <a:t> between the </a:t>
            </a:r>
            <a:r>
              <a:rPr lang="en-US" b="1" dirty="0"/>
              <a:t>ages of 40 and </a:t>
            </a:r>
            <a:r>
              <a:rPr lang="en-US" b="1" dirty="0" smtClean="0"/>
              <a:t>84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physicians had been </a:t>
            </a:r>
            <a:r>
              <a:rPr lang="en-US" i="1" dirty="0"/>
              <a:t>randomly assigned </a:t>
            </a:r>
            <a:r>
              <a:rPr lang="en-US" dirty="0"/>
              <a:t>to one of the</a:t>
            </a:r>
            <a:br>
              <a:rPr lang="en-US" dirty="0"/>
            </a:br>
            <a:r>
              <a:rPr lang="en-US" dirty="0"/>
              <a:t>two </a:t>
            </a:r>
            <a:r>
              <a:rPr lang="en-US" i="1" dirty="0"/>
              <a:t>treatment </a:t>
            </a:r>
            <a:r>
              <a:rPr lang="en-US" dirty="0" smtClean="0"/>
              <a:t>groups. </a:t>
            </a:r>
          </a:p>
          <a:p>
            <a:pPr algn="just"/>
            <a:r>
              <a:rPr lang="en-US" b="1" dirty="0" smtClean="0">
                <a:solidFill>
                  <a:schemeClr val="accent2"/>
                </a:solidFill>
              </a:rPr>
              <a:t>Group-I: </a:t>
            </a:r>
            <a:r>
              <a:rPr lang="en-US" dirty="0" smtClean="0"/>
              <a:t>took an ordinary aspirin tablet, </a:t>
            </a:r>
            <a:r>
              <a:rPr lang="en-US" b="1" dirty="0" smtClean="0">
                <a:solidFill>
                  <a:schemeClr val="accent2"/>
                </a:solidFill>
              </a:rPr>
              <a:t>Group-II: </a:t>
            </a:r>
            <a:r>
              <a:rPr lang="en-US" dirty="0" smtClean="0"/>
              <a:t>took a placebo</a:t>
            </a:r>
          </a:p>
          <a:p>
            <a:pPr algn="just"/>
            <a:r>
              <a:rPr lang="en-US" dirty="0" smtClean="0"/>
              <a:t>None of the physicians knew whether he was taking the actual aspirin or the placebo. </a:t>
            </a:r>
          </a:p>
        </p:txBody>
      </p:sp>
    </p:spTree>
    <p:extLst>
      <p:ext uri="{BB962C8B-B14F-4D97-AF65-F5344CB8AC3E}">
        <p14:creationId xmlns:p14="http://schemas.microsoft.com/office/powerpoint/2010/main" val="18124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Results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968188"/>
            <a:ext cx="10515600" cy="26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Thought questions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5580530"/>
          </a:xfrm>
        </p:spPr>
        <p:txBody>
          <a:bodyPr>
            <a:normAutofit/>
          </a:bodyPr>
          <a:lstStyle/>
          <a:p>
            <a:r>
              <a:rPr lang="en-US" dirty="0"/>
              <a:t>To what population does the conclusion of this study apply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other important risk factors such as age, amount of exercise, and dietary habits?  </a:t>
            </a:r>
          </a:p>
          <a:p>
            <a:r>
              <a:rPr lang="en-US" dirty="0" smtClean="0"/>
              <a:t>Are the results statistically significant?  </a:t>
            </a:r>
          </a:p>
          <a:p>
            <a:r>
              <a:rPr lang="en-US" dirty="0" smtClean="0"/>
              <a:t>How many  categorical variables are there?: </a:t>
            </a:r>
          </a:p>
          <a:p>
            <a:r>
              <a:rPr lang="en-US" dirty="0" smtClean="0"/>
              <a:t>Dependent/Response Variable: </a:t>
            </a:r>
          </a:p>
          <a:p>
            <a:r>
              <a:rPr lang="en-US" dirty="0" smtClean="0"/>
              <a:t>Independent/Explanatory variable: </a:t>
            </a:r>
          </a:p>
          <a:p>
            <a:r>
              <a:rPr lang="en-US" dirty="0" smtClean="0"/>
              <a:t>What </a:t>
            </a:r>
            <a:r>
              <a:rPr lang="en-US" dirty="0"/>
              <a:t>do you </a:t>
            </a:r>
            <a:r>
              <a:rPr lang="en-US" dirty="0" smtClean="0"/>
              <a:t>think is </a:t>
            </a:r>
            <a:r>
              <a:rPr lang="en-US" dirty="0"/>
              <a:t>the base rate of heart attacks for men like the ones </a:t>
            </a:r>
            <a:r>
              <a:rPr lang="en-US" dirty="0" smtClean="0"/>
              <a:t>in this </a:t>
            </a:r>
            <a:r>
              <a:rPr lang="en-US" dirty="0"/>
              <a:t>study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13" y="1479177"/>
            <a:ext cx="10515600" cy="21906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Case Study 1: </a:t>
            </a:r>
            <a:b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Summary of a long list of numbers</a:t>
            </a:r>
            <a:b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(</a:t>
            </a:r>
            <a:r>
              <a:rPr lang="en-US" sz="42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Dot plot and five number summary)</a:t>
            </a:r>
            <a:endParaRPr lang="en-US" sz="42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" y="212943"/>
            <a:ext cx="11536471" cy="147774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A survey </a:t>
            </a:r>
            <a:r>
              <a:rPr lang="en-US" sz="40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conducted in </a:t>
            </a: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a </a:t>
            </a:r>
            <a:r>
              <a:rPr lang="en-US" sz="40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university</a:t>
            </a:r>
            <a:br>
              <a:rPr lang="en-US" sz="40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contained </a:t>
            </a: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the </a:t>
            </a:r>
            <a:r>
              <a:rPr lang="en-US" sz="40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following question</a:t>
            </a: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49" y="1825625"/>
            <a:ext cx="11160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4000" b="1" dirty="0" smtClean="0">
                <a:solidFill>
                  <a:srgbClr val="00B050"/>
                </a:solidFill>
              </a:rPr>
              <a:t>“</a:t>
            </a:r>
            <a:r>
              <a:rPr lang="en-US" sz="4000" b="1" dirty="0">
                <a:solidFill>
                  <a:srgbClr val="00B050"/>
                </a:solidFill>
              </a:rPr>
              <a:t>What’s the fastest you have ever driven a car? ____mph</a:t>
            </a:r>
            <a:r>
              <a:rPr lang="en-US" sz="4000" b="1" dirty="0" smtClean="0">
                <a:solidFill>
                  <a:srgbClr val="00B050"/>
                </a:solidFill>
              </a:rPr>
              <a:t>.” 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r>
              <a:rPr lang="en-US" sz="3200" dirty="0" smtClean="0"/>
              <a:t>The </a:t>
            </a:r>
            <a:r>
              <a:rPr lang="en-US" sz="3200" i="1" dirty="0"/>
              <a:t>data </a:t>
            </a:r>
            <a:r>
              <a:rPr lang="en-US" sz="3200" dirty="0"/>
              <a:t>provided by the </a:t>
            </a:r>
            <a:r>
              <a:rPr lang="en-US" sz="3200" b="1" dirty="0">
                <a:solidFill>
                  <a:srgbClr val="00B050"/>
                </a:solidFill>
              </a:rPr>
              <a:t>87 males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00B050"/>
                </a:solidFill>
              </a:rPr>
              <a:t>102 females </a:t>
            </a:r>
            <a:r>
              <a:rPr lang="en-US" sz="3200" dirty="0"/>
              <a:t>who responded </a:t>
            </a:r>
            <a:r>
              <a:rPr lang="en-US" sz="3200" dirty="0" smtClean="0"/>
              <a:t>are listed in the next slide. 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325189"/>
              </p:ext>
            </p:extLst>
          </p:nvPr>
        </p:nvGraphicFramePr>
        <p:xfrm>
          <a:off x="651351" y="56754"/>
          <a:ext cx="10702448" cy="6389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806">
                  <a:extLst>
                    <a:ext uri="{9D8B030D-6E8A-4147-A177-3AD203B41FA5}">
                      <a16:colId xmlns:a16="http://schemas.microsoft.com/office/drawing/2014/main" val="119823652"/>
                    </a:ext>
                  </a:extLst>
                </a:gridCol>
                <a:gridCol w="1337806">
                  <a:extLst>
                    <a:ext uri="{9D8B030D-6E8A-4147-A177-3AD203B41FA5}">
                      <a16:colId xmlns:a16="http://schemas.microsoft.com/office/drawing/2014/main" val="2609386838"/>
                    </a:ext>
                  </a:extLst>
                </a:gridCol>
                <a:gridCol w="1337806">
                  <a:extLst>
                    <a:ext uri="{9D8B030D-6E8A-4147-A177-3AD203B41FA5}">
                      <a16:colId xmlns:a16="http://schemas.microsoft.com/office/drawing/2014/main" val="2606250027"/>
                    </a:ext>
                  </a:extLst>
                </a:gridCol>
                <a:gridCol w="1337806">
                  <a:extLst>
                    <a:ext uri="{9D8B030D-6E8A-4147-A177-3AD203B41FA5}">
                      <a16:colId xmlns:a16="http://schemas.microsoft.com/office/drawing/2014/main" val="1957443956"/>
                    </a:ext>
                  </a:extLst>
                </a:gridCol>
                <a:gridCol w="1337806">
                  <a:extLst>
                    <a:ext uri="{9D8B030D-6E8A-4147-A177-3AD203B41FA5}">
                      <a16:colId xmlns:a16="http://schemas.microsoft.com/office/drawing/2014/main" val="1197494671"/>
                    </a:ext>
                  </a:extLst>
                </a:gridCol>
                <a:gridCol w="1337806">
                  <a:extLst>
                    <a:ext uri="{9D8B030D-6E8A-4147-A177-3AD203B41FA5}">
                      <a16:colId xmlns:a16="http://schemas.microsoft.com/office/drawing/2014/main" val="3020160597"/>
                    </a:ext>
                  </a:extLst>
                </a:gridCol>
                <a:gridCol w="1337806">
                  <a:extLst>
                    <a:ext uri="{9D8B030D-6E8A-4147-A177-3AD203B41FA5}">
                      <a16:colId xmlns:a16="http://schemas.microsoft.com/office/drawing/2014/main" val="3201051931"/>
                    </a:ext>
                  </a:extLst>
                </a:gridCol>
                <a:gridCol w="1337806">
                  <a:extLst>
                    <a:ext uri="{9D8B030D-6E8A-4147-A177-3AD203B41FA5}">
                      <a16:colId xmlns:a16="http://schemas.microsoft.com/office/drawing/2014/main" val="1097800419"/>
                    </a:ext>
                  </a:extLst>
                </a:gridCol>
              </a:tblGrid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Males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031921952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740643950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348335690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999688954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155366496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543782317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112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465299946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705355634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622946681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825325298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681863481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60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861502563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566856989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Females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65738595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106076997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75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337295788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955234693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929369530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3880478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231F20"/>
                        </a:solidFill>
                        <a:effectLst/>
                        <a:latin typeface="Futura-CondensedLight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677577818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699620212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347214833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481046679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580756104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724422483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630737113"/>
                  </a:ext>
                </a:extLst>
              </a:tr>
              <a:tr h="22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65497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38263"/>
            <a:ext cx="10934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Dot Plot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280863"/>
            <a:ext cx="11610975" cy="54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1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Thought questions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men and women drive at the same “fastest speeds” on average?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fastest speed driven by anyone in the </a:t>
            </a:r>
            <a:r>
              <a:rPr lang="en-US" dirty="0" smtClean="0"/>
              <a:t>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slowest speed driven by a </a:t>
            </a:r>
            <a:r>
              <a:rPr lang="en-US" dirty="0" smtClean="0"/>
              <a:t>male.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proportion of females who had driven 89 </a:t>
            </a:r>
            <a:r>
              <a:rPr lang="en-US" dirty="0" smtClean="0"/>
              <a:t>mph </a:t>
            </a:r>
            <a:r>
              <a:rPr lang="en-US" dirty="0" smtClean="0"/>
              <a:t>on average.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072314"/>
              </p:ext>
            </p:extLst>
          </p:nvPr>
        </p:nvGraphicFramePr>
        <p:xfrm>
          <a:off x="2124545" y="1557726"/>
          <a:ext cx="7870480" cy="4671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7620">
                  <a:extLst>
                    <a:ext uri="{9D8B030D-6E8A-4147-A177-3AD203B41FA5}">
                      <a16:colId xmlns:a16="http://schemas.microsoft.com/office/drawing/2014/main" val="2837694560"/>
                    </a:ext>
                  </a:extLst>
                </a:gridCol>
                <a:gridCol w="1967620">
                  <a:extLst>
                    <a:ext uri="{9D8B030D-6E8A-4147-A177-3AD203B41FA5}">
                      <a16:colId xmlns:a16="http://schemas.microsoft.com/office/drawing/2014/main" val="1279933461"/>
                    </a:ext>
                  </a:extLst>
                </a:gridCol>
                <a:gridCol w="1967620">
                  <a:extLst>
                    <a:ext uri="{9D8B030D-6E8A-4147-A177-3AD203B41FA5}">
                      <a16:colId xmlns:a16="http://schemas.microsoft.com/office/drawing/2014/main" val="2354126525"/>
                    </a:ext>
                  </a:extLst>
                </a:gridCol>
                <a:gridCol w="1967620">
                  <a:extLst>
                    <a:ext uri="{9D8B030D-6E8A-4147-A177-3AD203B41FA5}">
                      <a16:colId xmlns:a16="http://schemas.microsoft.com/office/drawing/2014/main" val="787127471"/>
                    </a:ext>
                  </a:extLst>
                </a:gridCol>
              </a:tblGrid>
              <a:tr h="4621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Males </a:t>
                      </a:r>
                      <a:endParaRPr lang="en-US" sz="2000" b="1" i="1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Females </a:t>
                      </a:r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 b="0" i="1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634546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107.4023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88.67816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325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Median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Median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682289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Mode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96721"/>
                  </a:ext>
                </a:extLst>
              </a:tr>
              <a:tr h="6635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Standard Deviation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17.4339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Standard Deviation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15.04991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9944709"/>
                  </a:ext>
                </a:extLst>
              </a:tr>
              <a:tr h="5081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Sample Variance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303.9409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Sample Variance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226.4999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95627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Kurtosis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0.647783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Kurtosis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2.718733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072269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Skewness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-0.16495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Skewness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-0.4367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1312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Range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38621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Minimum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61035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Maximum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18016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51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2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860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Calculate five number summary.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1631" y="2628388"/>
            <a:ext cx="10968737" cy="31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551</Words>
  <Application>Microsoft Office PowerPoint</Application>
  <PresentationFormat>Widescreen</PresentationFormat>
  <Paragraphs>287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Futura-CondensedLight</vt:lpstr>
      <vt:lpstr>Office Theme</vt:lpstr>
      <vt:lpstr>Statistical Case Studies </vt:lpstr>
      <vt:lpstr>Case Study 1:  Summary of a long list of numbers  (Dot plot and five number summary)</vt:lpstr>
      <vt:lpstr>A survey conducted in a university contained the following question: </vt:lpstr>
      <vt:lpstr>PowerPoint Presentation</vt:lpstr>
      <vt:lpstr>PowerPoint Presentation</vt:lpstr>
      <vt:lpstr>Dot Plot </vt:lpstr>
      <vt:lpstr>Thought questions </vt:lpstr>
      <vt:lpstr>PowerPoint Presentation</vt:lpstr>
      <vt:lpstr>Calculate five number summary. </vt:lpstr>
      <vt:lpstr>PowerPoint Presentation</vt:lpstr>
      <vt:lpstr>PowerPoint Presentation</vt:lpstr>
      <vt:lpstr>Case study 2 The Effect of Aspirin on  Heart Attacks  </vt:lpstr>
      <vt:lpstr>PowerPoint Presentation</vt:lpstr>
      <vt:lpstr>Results</vt:lpstr>
      <vt:lpstr>Thought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Case Studies</dc:title>
  <dc:creator>Administrator</dc:creator>
  <cp:lastModifiedBy>Administrator</cp:lastModifiedBy>
  <cp:revision>45</cp:revision>
  <dcterms:created xsi:type="dcterms:W3CDTF">2021-09-03T06:56:04Z</dcterms:created>
  <dcterms:modified xsi:type="dcterms:W3CDTF">2022-03-02T04:45:19Z</dcterms:modified>
</cp:coreProperties>
</file>