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sfVieodt03QBUNqUrGIvIWfs/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1" autoAdjust="0"/>
  </p:normalViewPr>
  <p:slideViewPr>
    <p:cSldViewPr snapToGrid="0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dirty="0"/>
              <a:t>P(3) = 1/ 16	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dirty="0"/>
              <a:t>7/2^10	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b="1" dirty="0"/>
              <a:t>(c) </a:t>
            </a:r>
            <a:r>
              <a:rPr lang="en-US" dirty="0"/>
              <a:t>f(x) = (1/2)^(x+1) for x = 0, 1, 2, … </a:t>
            </a:r>
            <a:endParaRPr dirty="0"/>
          </a:p>
        </p:txBody>
      </p:sp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= 1/30 </a:t>
            </a:r>
            <a:endParaRPr/>
          </a:p>
        </p:txBody>
      </p:sp>
      <p:sp>
        <p:nvSpPr>
          <p:cNvPr id="159" name="Google Shape;15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f(0|1) = ½ </a:t>
            </a:r>
            <a:endParaRPr/>
          </a:p>
        </p:txBody>
      </p:sp>
      <p:sp>
        <p:nvSpPr>
          <p:cNvPr id="194" name="Google Shape;1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1/5	(b) 7/30	(c)3/5	(d) 4/15 </a:t>
            </a:r>
            <a:endParaRPr/>
          </a:p>
        </p:txBody>
      </p:sp>
      <p:sp>
        <p:nvSpPr>
          <p:cNvPr id="209" name="Google Shape;20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(c) P(Y=3 given y = 2) = 0.10/0.35=0.285</a:t>
            </a:r>
            <a:endParaRPr dirty="0"/>
          </a:p>
        </p:txBody>
      </p:sp>
      <p:sp>
        <p:nvSpPr>
          <p:cNvPr id="218" name="Google Shape;21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 = { RR, RB, BR, BB} -&gt; y = { 0, 1, 2} </a:t>
            </a:r>
            <a:endParaRPr/>
          </a:p>
        </p:txBody>
      </p:sp>
      <p:sp>
        <p:nvSpPr>
          <p:cNvPr id="94" name="Google Shape;9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26" name="Google Shape;2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 = { RR, RB, BR, BB} -&gt; y = { 0, 1, 2} </a:t>
            </a:r>
            <a:endParaRPr/>
          </a:p>
        </p:txBody>
      </p:sp>
      <p:sp>
        <p:nvSpPr>
          <p:cNvPr id="94" name="Google Shape;9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61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Tabular, formula and graphical forms. 	(3) X = No. of defective = {0, 1, 2} </a:t>
            </a: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(x&lt;1), (1 ≤x &lt; 2), (2 ≤ x &lt; 3), (x ≥3)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(ii) P(1.5 &lt; x ≤  4.5) = 5/6 </a:t>
            </a:r>
            <a:endParaRPr dirty="0"/>
          </a:p>
        </p:txBody>
      </p:sp>
      <p:sp>
        <p:nvSpPr>
          <p:cNvPr id="122" name="Google Shape;1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f(2) = 3/8 </a:t>
            </a:r>
            <a:endParaRPr dirty="0"/>
          </a:p>
        </p:txBody>
      </p:sp>
      <p:sp>
        <p:nvSpPr>
          <p:cNvPr id="129" name="Google Shape;12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(4) P (1 ≤ x ≤ 3). = 63/64 </a:t>
            </a:r>
            <a:endParaRPr dirty="0"/>
          </a:p>
        </p:txBody>
      </p:sp>
      <p:sp>
        <p:nvSpPr>
          <p:cNvPr id="138" name="Google Shape;1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f(z) = 1/36 … 6/36, 5/36,…  1/36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(6) F(4) = 15/16	F(5) = 31/32	F(4) = 1/32</a:t>
            </a:r>
            <a:endParaRPr dirty="0"/>
          </a:p>
        </p:txBody>
      </p:sp>
      <p:sp>
        <p:nvSpPr>
          <p:cNvPr id="145" name="Google Shape;14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100"/>
              <a:buFont typeface="Arial Black"/>
              <a:buNone/>
            </a:pPr>
            <a:r>
              <a:rPr lang="en-US" sz="5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&amp; Continuous Random Variables</a:t>
            </a:r>
            <a:br>
              <a:rPr lang="en-US"/>
            </a:br>
            <a:r>
              <a:rPr lang="en-US" sz="3100"/>
              <a:t>(Probability distributions, PMF, PDF, CDF, JPDF,JPMF)</a:t>
            </a:r>
            <a:endParaRPr sz="31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Instructor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Osama Bin Ajaz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Lecturer, S &amp; H Dept., 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FAST-NU, Main Campus, Karachi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u="sng">
                <a:solidFill>
                  <a:schemeClr val="hlink"/>
                </a:solidFill>
                <a:hlinkClick r:id="rId3"/>
              </a:rPr>
              <a:t>osama.ajaz@nu.edu.pk</a:t>
            </a:r>
            <a:r>
              <a:rPr lang="en-US" sz="1860"/>
              <a:t>  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distribution function for a discrete random variable x is given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r>
              <a:rPr lang="en-US" b="1"/>
              <a:t>F(x) = 1 – (1/2)^(x+1), for x = 0, 1, 2, …..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Find: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 (X = 3)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 (7 ≤ x &lt; 10)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Probability Mass Function.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08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412" y="1825625"/>
            <a:ext cx="9381175" cy="182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Joint Probability Distribution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374" y="1825625"/>
            <a:ext cx="10143252" cy="364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09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ballpoint pens are selected at random from a box that contains 3 blue pens, 2 red pens, and 3 green pens. If </a:t>
            </a:r>
            <a:r>
              <a:rPr lang="en-US" i="1"/>
              <a:t>X </a:t>
            </a:r>
            <a:r>
              <a:rPr lang="en-US"/>
              <a:t>is the number of blue pens selected and </a:t>
            </a:r>
            <a:r>
              <a:rPr lang="en-US" i="1"/>
              <a:t>Y </a:t>
            </a:r>
            <a:r>
              <a:rPr lang="en-US"/>
              <a:t>is the number of red pens selected, find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(a) the joint probability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x, y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(b) P[(X, Y ) ∈ A], where A is the region {(x, y)|y ≤ 1}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982" y="1825625"/>
            <a:ext cx="10232035" cy="176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10368787" cy="342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09 (Contd.)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conditional distribution of </a:t>
            </a:r>
            <a:r>
              <a:rPr lang="en-US" i="1"/>
              <a:t>X</a:t>
            </a:r>
            <a:r>
              <a:rPr lang="en-US"/>
              <a:t>, given that </a:t>
            </a:r>
            <a:r>
              <a:rPr lang="en-US" i="1"/>
              <a:t>Y </a:t>
            </a:r>
            <a:r>
              <a:rPr lang="en-US"/>
              <a:t>= 1, and use it to determine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 </a:t>
            </a:r>
            <a:r>
              <a:rPr lang="en-US"/>
              <a:t>= 0 </a:t>
            </a:r>
            <a:r>
              <a:rPr lang="en-US" i="1"/>
              <a:t>| Y </a:t>
            </a:r>
            <a:r>
              <a:rPr lang="en-US"/>
              <a:t>= 1). </a:t>
            </a:r>
            <a:br>
              <a:rPr lang="en-US"/>
            </a:b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6095" y="2627947"/>
            <a:ext cx="6739809" cy="33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Statistical independence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that the random variables of Example 09 are not statistically independent for the point (0, 1). 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248" y="1825625"/>
            <a:ext cx="9261503" cy="181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10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7255005" cy="4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6168" y="3763645"/>
            <a:ext cx="5617632" cy="234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8737" y="746760"/>
            <a:ext cx="9534525" cy="52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Two balls are drawn in succession without replacement from an urn containing 4 red balls and 3 black balls. The possible outcomes and the values </a:t>
            </a:r>
            <a:r>
              <a:rPr lang="en-US" sz="2590" i="1" dirty="0"/>
              <a:t>y </a:t>
            </a:r>
            <a:r>
              <a:rPr lang="en-US" sz="2590" dirty="0"/>
              <a:t>of the random variable </a:t>
            </a:r>
            <a:r>
              <a:rPr lang="en-US" sz="2590" i="1" dirty="0"/>
              <a:t>Y </a:t>
            </a:r>
            <a:r>
              <a:rPr lang="en-US" sz="2590" dirty="0"/>
              <a:t>, where </a:t>
            </a:r>
            <a:r>
              <a:rPr lang="en-US" sz="2590" i="1" dirty="0"/>
              <a:t>Y </a:t>
            </a:r>
            <a:r>
              <a:rPr lang="en-US" sz="2590" dirty="0"/>
              <a:t>is the number of red balls, are: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Suppose an experiment consists of tossing a coin two times &amp; we are interested in the number of Heads (X):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Interest centers around the proportion of people who respond to a certain mail order solicitation. Let </a:t>
            </a:r>
            <a:r>
              <a:rPr lang="en-US" sz="2590" i="1" dirty="0"/>
              <a:t>X </a:t>
            </a:r>
            <a:r>
              <a:rPr lang="en-US" sz="2590" dirty="0"/>
              <a:t>be that proportion. </a:t>
            </a:r>
            <a:r>
              <a:rPr lang="en-US" sz="2590" i="1" dirty="0"/>
              <a:t>X </a:t>
            </a:r>
            <a:r>
              <a:rPr lang="en-US" sz="2590" dirty="0"/>
              <a:t>is a random variable that takes on all values </a:t>
            </a:r>
            <a:r>
              <a:rPr lang="en-US" sz="2590" i="1" dirty="0"/>
              <a:t>x </a:t>
            </a:r>
            <a:r>
              <a:rPr lang="en-US" sz="2590" dirty="0"/>
              <a:t>for which 0 </a:t>
            </a:r>
            <a:r>
              <a:rPr lang="en-US" sz="2590" i="1" dirty="0"/>
              <a:t>≤ x ≤ </a:t>
            </a:r>
            <a:r>
              <a:rPr lang="en-US" sz="2590" dirty="0"/>
              <a:t>1.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20" y="365125"/>
            <a:ext cx="9281160" cy="528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Two balls are drawn in succession without replacement from an urn containing 4 red balls and 3 black balls. The possible outcomes and the values </a:t>
            </a:r>
            <a:r>
              <a:rPr lang="en-US" sz="2590" i="1" dirty="0"/>
              <a:t>y </a:t>
            </a:r>
            <a:r>
              <a:rPr lang="en-US" sz="2590" dirty="0"/>
              <a:t>of the random variable </a:t>
            </a:r>
            <a:r>
              <a:rPr lang="en-US" sz="2590" i="1" dirty="0"/>
              <a:t>Y </a:t>
            </a:r>
            <a:r>
              <a:rPr lang="en-US" sz="2590" dirty="0"/>
              <a:t>, where </a:t>
            </a:r>
            <a:r>
              <a:rPr lang="en-US" sz="2590" i="1" dirty="0"/>
              <a:t>Y </a:t>
            </a:r>
            <a:r>
              <a:rPr lang="en-US" sz="2590" dirty="0"/>
              <a:t>is the number of red balls, are: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Suppose an experiment consists of tossing a coin two times &amp; we are interested in the number of Heads (X):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Interest centers around the proportion of people who respond to a certain mail order solicitation. Let </a:t>
            </a:r>
            <a:r>
              <a:rPr lang="en-US" sz="2590" i="1" dirty="0"/>
              <a:t>X </a:t>
            </a:r>
            <a:r>
              <a:rPr lang="en-US" sz="2590" dirty="0"/>
              <a:t>be that proportion. </a:t>
            </a:r>
            <a:r>
              <a:rPr lang="en-US" sz="2590" i="1" dirty="0"/>
              <a:t>X </a:t>
            </a:r>
            <a:r>
              <a:rPr lang="en-US" sz="2590" dirty="0"/>
              <a:t>is a random variable that takes on all values </a:t>
            </a:r>
            <a:r>
              <a:rPr lang="en-US" sz="2590" i="1" dirty="0"/>
              <a:t>x </a:t>
            </a:r>
            <a:r>
              <a:rPr lang="en-US" sz="2590" dirty="0"/>
              <a:t>for which 0 </a:t>
            </a:r>
            <a:r>
              <a:rPr lang="en-US" sz="2590" i="1" dirty="0"/>
              <a:t>≤ x ≤ </a:t>
            </a:r>
            <a:r>
              <a:rPr lang="en-US" sz="2590" dirty="0"/>
              <a:t>1.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40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Probability Distribution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Tossing a coin 3 times and X = No. of heads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A shipment of 20 similar laptop computers to a retail outlet contains 3 that are defective. If a school makes a random purchase of 2 of these computers, find the probability distribution for the number of defectives. </a:t>
            </a:r>
            <a:br>
              <a:rPr lang="en-US"/>
            </a:b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Cumulative Distribution Function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a coin is tossed 3 times and X = No. of heads. 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960" y="1825625"/>
            <a:ext cx="10149840" cy="179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01 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following pmf: f(x) = (x/6), x = 1, 2, 3, zero elsewhere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Both"/>
            </a:pPr>
            <a:r>
              <a:rPr lang="en-US"/>
              <a:t>Find distribution function and its graph.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Both"/>
            </a:pPr>
            <a:r>
              <a:rPr lang="en-US"/>
              <a:t>Calculate P(1.5 &lt; x ≤  4.5)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02 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P (x = 2) = f(2) 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0309" y="1825625"/>
            <a:ext cx="4433491" cy="288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813368"/>
            <a:ext cx="5724598" cy="305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03 &amp; 04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(3) </a:t>
            </a:r>
            <a:r>
              <a:rPr lang="en-US"/>
              <a:t>Consider the following functions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(i) f(x) = (x +2) / 5 for x = 1, 2, 3, 4, 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(ii) f(x) = (4Cx) / (2^5), for x = 0, 1, 2, 3, and 4.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check whether the functions can serve as a pmf ?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(4) </a:t>
            </a:r>
            <a:r>
              <a:rPr lang="en-US"/>
              <a:t>A coin is biased so that a head occurs 3 times of tail. If the coin is tossed 3 times, find the probability distribution for the number of heads and also find P (1 ≤ x ≤ 3).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05 &amp; 06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two dice are rolled once, find the pmf of the sum of points on two dice and also find c. d. f (also its graph).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fair coin is tossed until a “Head” appears for the first time. Find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(a) p. m. f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(b) distribution function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(c) F(4)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1076</Words>
  <Application>Microsoft Office PowerPoint</Application>
  <PresentationFormat>Widescreen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 Theme</vt:lpstr>
      <vt:lpstr>Discrete &amp; Continuous Random Variables (Probability distributions, PMF, PDF, CDF, JPDF,JPMF)</vt:lpstr>
      <vt:lpstr>Random Variable</vt:lpstr>
      <vt:lpstr>Random Variable</vt:lpstr>
      <vt:lpstr>Discrete Probability Distribution </vt:lpstr>
      <vt:lpstr>Cumulative Distribution Function </vt:lpstr>
      <vt:lpstr>Example # 01 </vt:lpstr>
      <vt:lpstr>Example # 02 </vt:lpstr>
      <vt:lpstr>Example # 03 &amp; 04 </vt:lpstr>
      <vt:lpstr>Example # 05 &amp; 06 </vt:lpstr>
      <vt:lpstr>Example # 07 </vt:lpstr>
      <vt:lpstr>Example # 08 </vt:lpstr>
      <vt:lpstr>Joint Probability Distribution </vt:lpstr>
      <vt:lpstr>Example # 09 </vt:lpstr>
      <vt:lpstr>PowerPoint Presentation</vt:lpstr>
      <vt:lpstr>PowerPoint Presentation</vt:lpstr>
      <vt:lpstr>Example 09 (Contd.) </vt:lpstr>
      <vt:lpstr>Statistical independence</vt:lpstr>
      <vt:lpstr>Example # 10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&amp; Continuous Random Variables (Probability distributions, PMF, PDF, CDF, JPDF,JPMF)</dc:title>
  <dc:creator>Osama Bin Ajaz</dc:creator>
  <cp:lastModifiedBy>3818</cp:lastModifiedBy>
  <cp:revision>17</cp:revision>
  <dcterms:created xsi:type="dcterms:W3CDTF">2019-03-01T03:45:55Z</dcterms:created>
  <dcterms:modified xsi:type="dcterms:W3CDTF">2022-03-27T12:11:36Z</dcterms:modified>
</cp:coreProperties>
</file>