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handoutMasterIdLst>
    <p:handoutMasterId r:id="rId17"/>
  </p:handoutMasterIdLst>
  <p:sldIdLst>
    <p:sldId id="256" r:id="rId2"/>
    <p:sldId id="327" r:id="rId3"/>
    <p:sldId id="337" r:id="rId4"/>
    <p:sldId id="267" r:id="rId5"/>
    <p:sldId id="328" r:id="rId6"/>
    <p:sldId id="333" r:id="rId7"/>
    <p:sldId id="338" r:id="rId8"/>
    <p:sldId id="340" r:id="rId9"/>
    <p:sldId id="339" r:id="rId10"/>
    <p:sldId id="335" r:id="rId11"/>
    <p:sldId id="341" r:id="rId12"/>
    <p:sldId id="343" r:id="rId13"/>
    <p:sldId id="342" r:id="rId14"/>
    <p:sldId id="344" r:id="rId15"/>
  </p:sldIdLst>
  <p:sldSz cx="9144000" cy="6858000" type="screen4x3"/>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00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677530C-DEE4-42A8-9870-A9E5ABBD36DD}" type="datetimeFigureOut">
              <a:rPr lang="ja-JP" altLang="en-US"/>
              <a:pPr>
                <a:defRPr/>
              </a:pPr>
              <a:t>2016/2/25</a:t>
            </a:fld>
            <a:endParaRPr lang="ja-JP" altLang="en-US"/>
          </a:p>
        </p:txBody>
      </p:sp>
      <p:sp>
        <p:nvSpPr>
          <p:cNvPr id="4" name="フッター プレースホルダ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FD3B8D00-C5C3-47AA-A222-785C3EC5B72C}" type="slidenum">
              <a:rPr lang="ja-JP" altLang="en-US"/>
              <a:pPr>
                <a:defRPr/>
              </a:pPr>
              <a:t>‹#›</a:t>
            </a:fld>
            <a:endParaRPr lang="ja-JP" altLang="en-US"/>
          </a:p>
        </p:txBody>
      </p:sp>
    </p:spTree>
    <p:extLst>
      <p:ext uri="{BB962C8B-B14F-4D97-AF65-F5344CB8AC3E}">
        <p14:creationId xmlns:p14="http://schemas.microsoft.com/office/powerpoint/2010/main" val="307143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21EEDA24-0858-4653-8136-0CEC86A039D3}" type="datetimeFigureOut">
              <a:rPr lang="ja-JP" altLang="en-US"/>
              <a:pPr>
                <a:defRPr/>
              </a:pPr>
              <a:t>2016/2/25</a:t>
            </a:fld>
            <a:endParaRPr lang="ja-JP" altLang="en-US"/>
          </a:p>
        </p:txBody>
      </p:sp>
      <p:sp>
        <p:nvSpPr>
          <p:cNvPr id="4" name="スライド イメージ プレースホル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3100ED63-54B6-4989-8E60-FE1AF5E15767}" type="slidenum">
              <a:rPr lang="ja-JP" altLang="en-US"/>
              <a:pPr>
                <a:defRPr/>
              </a:pPr>
              <a:t>‹#›</a:t>
            </a:fld>
            <a:endParaRPr lang="ja-JP" altLang="en-US"/>
          </a:p>
        </p:txBody>
      </p:sp>
    </p:spTree>
    <p:extLst>
      <p:ext uri="{BB962C8B-B14F-4D97-AF65-F5344CB8AC3E}">
        <p14:creationId xmlns:p14="http://schemas.microsoft.com/office/powerpoint/2010/main" val="9309859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47FB2A72-05AF-4469-B409-DAEBD804C0DC}" type="slidenum">
              <a:rPr lang="ja-JP" altLang="en-US"/>
              <a:pPr>
                <a:defRPr/>
              </a:pPr>
              <a:t>‹#›</a:t>
            </a:fld>
            <a:endParaRPr lang="ja-JP" altLang="en-US"/>
          </a:p>
        </p:txBody>
      </p:sp>
    </p:spTree>
    <p:extLst>
      <p:ext uri="{BB962C8B-B14F-4D97-AF65-F5344CB8AC3E}">
        <p14:creationId xmlns:p14="http://schemas.microsoft.com/office/powerpoint/2010/main" val="402691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421F9C-3947-4460-8218-DC32B651A0EE}" type="slidenum">
              <a:rPr lang="ja-JP" altLang="en-US"/>
              <a:pPr>
                <a:defRPr/>
              </a:pPr>
              <a:t>‹#›</a:t>
            </a:fld>
            <a:endParaRPr lang="ja-JP" altLang="en-US"/>
          </a:p>
        </p:txBody>
      </p:sp>
    </p:spTree>
    <p:extLst>
      <p:ext uri="{BB962C8B-B14F-4D97-AF65-F5344CB8AC3E}">
        <p14:creationId xmlns:p14="http://schemas.microsoft.com/office/powerpoint/2010/main" val="234729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D51BC82-D7B5-41CF-9320-3C031B146A8A}" type="slidenum">
              <a:rPr lang="ja-JP" altLang="en-US"/>
              <a:pPr>
                <a:defRPr/>
              </a:pPr>
              <a:t>‹#›</a:t>
            </a:fld>
            <a:endParaRPr lang="ja-JP" altLang="en-US"/>
          </a:p>
        </p:txBody>
      </p:sp>
    </p:spTree>
    <p:extLst>
      <p:ext uri="{BB962C8B-B14F-4D97-AF65-F5344CB8AC3E}">
        <p14:creationId xmlns:p14="http://schemas.microsoft.com/office/powerpoint/2010/main" val="3114401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EFE7DC4C-DE3F-4619-919E-3CB542B4448C}" type="slidenum">
              <a:rPr lang="ja-JP" altLang="en-US"/>
              <a:pPr>
                <a:defRPr/>
              </a:pPr>
              <a:t>‹#›</a:t>
            </a:fld>
            <a:endParaRPr lang="ja-JP" altLang="en-US"/>
          </a:p>
        </p:txBody>
      </p:sp>
    </p:spTree>
    <p:extLst>
      <p:ext uri="{BB962C8B-B14F-4D97-AF65-F5344CB8AC3E}">
        <p14:creationId xmlns:p14="http://schemas.microsoft.com/office/powerpoint/2010/main" val="20555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58FDC160-8EE4-4A71-B365-828F7A95852F}" type="slidenum">
              <a:rPr lang="ja-JP" altLang="en-US"/>
              <a:pPr>
                <a:defRPr/>
              </a:pPr>
              <a:t>‹#›</a:t>
            </a:fld>
            <a:endParaRPr lang="ja-JP" altLang="en-US"/>
          </a:p>
        </p:txBody>
      </p:sp>
    </p:spTree>
    <p:extLst>
      <p:ext uri="{BB962C8B-B14F-4D97-AF65-F5344CB8AC3E}">
        <p14:creationId xmlns:p14="http://schemas.microsoft.com/office/powerpoint/2010/main" val="4151583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あああ">
    <p:spTree>
      <p:nvGrpSpPr>
        <p:cNvPr id="1" name=""/>
        <p:cNvGrpSpPr/>
        <p:nvPr/>
      </p:nvGrpSpPr>
      <p:grpSpPr>
        <a:xfrm>
          <a:off x="0" y="0"/>
          <a:ext cx="0" cy="0"/>
          <a:chOff x="0" y="0"/>
          <a:chExt cx="0" cy="0"/>
        </a:xfrm>
      </p:grpSpPr>
      <p:sp>
        <p:nvSpPr>
          <p:cNvPr id="4" name="Rectangle 23"/>
          <p:cNvSpPr>
            <a:spLocks noChangeArrowheads="1"/>
          </p:cNvSpPr>
          <p:nvPr userDrawn="1"/>
        </p:nvSpPr>
        <p:spPr bwMode="auto">
          <a:xfrm>
            <a:off x="5435600" y="4868863"/>
            <a:ext cx="3232150" cy="1016000"/>
          </a:xfrm>
          <a:prstGeom prst="rect">
            <a:avLst/>
          </a:prstGeom>
          <a:noFill/>
          <a:ln w="9525">
            <a:noFill/>
            <a:miter lim="800000"/>
            <a:headEnd/>
            <a:tailEnd/>
          </a:ln>
          <a:effectLst/>
        </p:spPr>
        <p:txBody>
          <a:bodyPr>
            <a:spAutoFit/>
          </a:bodyPr>
          <a:lstStyle/>
          <a:p>
            <a:pPr fontAlgn="auto">
              <a:spcBef>
                <a:spcPts val="0"/>
              </a:spcBef>
              <a:spcAft>
                <a:spcPts val="0"/>
              </a:spcAft>
              <a:buClr>
                <a:srgbClr val="FF6600"/>
              </a:buClr>
              <a:buSzPct val="90000"/>
              <a:buFont typeface="Wingdings" pitchFamily="2" charset="2"/>
              <a:buNone/>
              <a:defRPr/>
            </a:pPr>
            <a:r>
              <a:rPr lang="en-US" altLang="ja-JP"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2015</a:t>
            </a:r>
            <a:r>
              <a:rPr lang="ja-JP" altLang="en-US"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年</a:t>
            </a:r>
            <a:r>
              <a:rPr lang="en-US" altLang="ja-JP"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3</a:t>
            </a:r>
            <a:r>
              <a:rPr lang="ja-JP" altLang="en-US"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月</a:t>
            </a:r>
            <a:r>
              <a:rPr lang="en-US" altLang="ja-JP"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31</a:t>
            </a:r>
            <a:r>
              <a:rPr lang="ja-JP" altLang="en-US"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日</a:t>
            </a:r>
            <a:endParaRPr lang="en-US" altLang="ja-JP" sz="2000" dirty="0">
              <a:effectLst>
                <a:outerShdw blurRad="38100" dist="38100" dir="2700000" algn="tl">
                  <a:srgbClr val="C0C0C0"/>
                </a:outerShdw>
              </a:effectLst>
              <a:latin typeface="Meiryo UI" pitchFamily="50" charset="-128"/>
              <a:ea typeface="Meiryo UI" pitchFamily="50" charset="-128"/>
              <a:cs typeface="Meiryo UI" pitchFamily="50" charset="-128"/>
            </a:endParaRPr>
          </a:p>
          <a:p>
            <a:pPr fontAlgn="auto">
              <a:spcBef>
                <a:spcPts val="0"/>
              </a:spcBef>
              <a:spcAft>
                <a:spcPts val="0"/>
              </a:spcAft>
              <a:buClr>
                <a:srgbClr val="FF6600"/>
              </a:buClr>
              <a:buSzPct val="90000"/>
              <a:buFont typeface="Wingdings" pitchFamily="2" charset="2"/>
              <a:buNone/>
              <a:defRPr/>
            </a:pPr>
            <a:r>
              <a:rPr lang="en-US" altLang="ja-JP" sz="2000" dirty="0">
                <a:effectLst>
                  <a:outerShdw blurRad="38100" dist="38100" dir="2700000" algn="tl">
                    <a:srgbClr val="C0C0C0"/>
                  </a:outerShdw>
                </a:effectLst>
                <a:latin typeface="Meiryo UI" pitchFamily="50" charset="-128"/>
                <a:ea typeface="Meiryo UI" pitchFamily="50" charset="-128"/>
                <a:cs typeface="Meiryo UI" pitchFamily="50" charset="-128"/>
              </a:rPr>
              <a:t>Tech</a:t>
            </a:r>
            <a:r>
              <a:rPr lang="ja-JP" altLang="en-US" sz="2000" dirty="0">
                <a:effectLst>
                  <a:outerShdw blurRad="38100" dist="38100" dir="2700000" algn="tl">
                    <a:srgbClr val="C0C0C0"/>
                  </a:outerShdw>
                </a:effectLst>
                <a:latin typeface="Meiryo UI" pitchFamily="50" charset="-128"/>
                <a:ea typeface="Meiryo UI" pitchFamily="50" charset="-128"/>
                <a:cs typeface="Meiryo UI" pitchFamily="50" charset="-128"/>
              </a:rPr>
              <a:t> </a:t>
            </a:r>
            <a:r>
              <a:rPr lang="en-US" altLang="ja-JP" sz="2000" dirty="0">
                <a:effectLst>
                  <a:outerShdw blurRad="38100" dist="38100" dir="2700000" algn="tl">
                    <a:srgbClr val="C0C0C0"/>
                  </a:outerShdw>
                </a:effectLst>
                <a:latin typeface="Meiryo UI" pitchFamily="50" charset="-128"/>
                <a:ea typeface="Meiryo UI" pitchFamily="50" charset="-128"/>
                <a:cs typeface="Meiryo UI" pitchFamily="50" charset="-128"/>
              </a:rPr>
              <a:t>Fun</a:t>
            </a:r>
            <a:r>
              <a:rPr lang="ja-JP" altLang="en-US" sz="2000" dirty="0">
                <a:effectLst>
                  <a:outerShdw blurRad="38100" dist="38100" dir="2700000" algn="tl">
                    <a:srgbClr val="C0C0C0"/>
                  </a:outerShdw>
                </a:effectLst>
                <a:latin typeface="Meiryo UI" pitchFamily="50" charset="-128"/>
                <a:ea typeface="Meiryo UI" pitchFamily="50" charset="-128"/>
                <a:cs typeface="Meiryo UI" pitchFamily="50" charset="-128"/>
              </a:rPr>
              <a:t> 株式会社</a:t>
            </a:r>
            <a:endParaRPr lang="en-US" altLang="ja-JP" sz="2000" dirty="0">
              <a:effectLst>
                <a:outerShdw blurRad="38100" dist="38100" dir="2700000" algn="tl">
                  <a:srgbClr val="C0C0C0"/>
                </a:outerShdw>
              </a:effectLst>
              <a:latin typeface="Meiryo UI" pitchFamily="50" charset="-128"/>
              <a:ea typeface="Meiryo UI" pitchFamily="50" charset="-128"/>
              <a:cs typeface="Meiryo UI" pitchFamily="50" charset="-128"/>
            </a:endParaRPr>
          </a:p>
          <a:p>
            <a:pPr fontAlgn="auto">
              <a:spcBef>
                <a:spcPts val="0"/>
              </a:spcBef>
              <a:spcAft>
                <a:spcPts val="0"/>
              </a:spcAft>
              <a:buClr>
                <a:srgbClr val="FF6600"/>
              </a:buClr>
              <a:buSzPct val="90000"/>
              <a:buFont typeface="Wingdings" pitchFamily="2" charset="2"/>
              <a:buNone/>
              <a:defRPr/>
            </a:pPr>
            <a:r>
              <a:rPr lang="ja-JP" altLang="en-US"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那須川　大輔</a:t>
            </a:r>
            <a:endParaRPr lang="ja-JP" altLang="en-US" sz="2000" dirty="0">
              <a:effectLst>
                <a:outerShdw blurRad="38100" dist="38100" dir="2700000" algn="tl">
                  <a:srgbClr val="C0C0C0"/>
                </a:outerShdw>
              </a:effectLst>
              <a:latin typeface="Meiryo UI" pitchFamily="50" charset="-128"/>
              <a:ea typeface="Meiryo UI" pitchFamily="50" charset="-128"/>
              <a:cs typeface="Meiryo UI" pitchFamily="50" charset="-128"/>
            </a:endParaRPr>
          </a:p>
        </p:txBody>
      </p:sp>
      <p:pic>
        <p:nvPicPr>
          <p:cNvPr id="7" name="Picture 2" descr="C:\Users\Kasai\Desktop\rogo_bac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53188"/>
            <a:ext cx="914400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2"/>
          <p:cNvSpPr>
            <a:spLocks noGrp="1" noChangeArrowheads="1"/>
          </p:cNvSpPr>
          <p:nvPr>
            <p:ph type="ctrTitle"/>
          </p:nvPr>
        </p:nvSpPr>
        <p:spPr>
          <a:xfrm>
            <a:off x="395536" y="2204864"/>
            <a:ext cx="8280400" cy="1152128"/>
          </a:xfrm>
          <a:prstGeom prst="rect">
            <a:avLst/>
          </a:prstGeom>
        </p:spPr>
        <p:txBody>
          <a:bodyPr/>
          <a:lstStyle>
            <a:lvl1pPr algn="l">
              <a:defRPr sz="3600" b="0">
                <a:latin typeface="Meiryo UI" pitchFamily="50" charset="-128"/>
                <a:ea typeface="Meiryo UI" pitchFamily="50" charset="-128"/>
                <a:cs typeface="Meiryo UI" pitchFamily="50" charset="-128"/>
              </a:defRPr>
            </a:lvl1pPr>
          </a:lstStyle>
          <a:p>
            <a:r>
              <a:rPr lang="ja-JP" altLang="en-US" dirty="0"/>
              <a:t>マスタ タイトルの書式設定</a:t>
            </a:r>
          </a:p>
        </p:txBody>
      </p:sp>
      <p:sp>
        <p:nvSpPr>
          <p:cNvPr id="1027" name="Rectangle 3"/>
          <p:cNvSpPr>
            <a:spLocks noGrp="1" noChangeArrowheads="1"/>
          </p:cNvSpPr>
          <p:nvPr>
            <p:ph type="subTitle" idx="1"/>
          </p:nvPr>
        </p:nvSpPr>
        <p:spPr>
          <a:xfrm>
            <a:off x="2209800" y="3635375"/>
            <a:ext cx="6400800" cy="485775"/>
          </a:xfrm>
          <a:prstGeom prst="rect">
            <a:avLst/>
          </a:prstGeom>
        </p:spPr>
        <p:txBody>
          <a:bodyPr/>
          <a:lstStyle>
            <a:lvl1pPr marL="0" indent="0">
              <a:buFont typeface="Wingdings" pitchFamily="2" charset="2"/>
              <a:buNone/>
              <a:defRPr sz="2000">
                <a:effectLst>
                  <a:outerShdw blurRad="38100" dist="38100" dir="2700000" algn="tl">
                    <a:srgbClr val="C0C0C0"/>
                  </a:outerShdw>
                </a:effectLst>
                <a:latin typeface="Meiryo UI" pitchFamily="50" charset="-128"/>
                <a:ea typeface="Meiryo UI" pitchFamily="50" charset="-128"/>
                <a:cs typeface="Meiryo UI" pitchFamily="50" charset="-128"/>
              </a:defRPr>
            </a:lvl1pPr>
          </a:lstStyle>
          <a:p>
            <a:r>
              <a:rPr lang="ja-JP" altLang="en-US" dirty="0"/>
              <a:t>マスタ サブタイトルの書式設定</a:t>
            </a:r>
          </a:p>
        </p:txBody>
      </p:sp>
      <p:sp>
        <p:nvSpPr>
          <p:cNvPr id="8" name="フッター プレースホルダ 4"/>
          <p:cNvSpPr>
            <a:spLocks noGrp="1"/>
          </p:cNvSpPr>
          <p:nvPr>
            <p:ph type="ftr" sz="quarter" idx="10"/>
          </p:nvPr>
        </p:nvSpPr>
        <p:spPr>
          <a:xfrm>
            <a:off x="5724525" y="6492875"/>
            <a:ext cx="3311525" cy="365125"/>
          </a:xfrm>
        </p:spPr>
        <p:txBody>
          <a:bodyPr/>
          <a:lstStyle>
            <a:lvl1pPr algn="r">
              <a:defRPr sz="1000" dirty="0" smtClean="0">
                <a:solidFill>
                  <a:schemeClr val="tx1">
                    <a:tint val="75000"/>
                  </a:schemeClr>
                </a:solidFill>
                <a:latin typeface="Meiryo UI" pitchFamily="50" charset="-128"/>
                <a:ea typeface="Meiryo UI" pitchFamily="50" charset="-128"/>
                <a:cs typeface="Meiryo UI" pitchFamily="50" charset="-128"/>
              </a:defRPr>
            </a:lvl1pPr>
          </a:lstStyle>
          <a:p>
            <a:pPr>
              <a:defRPr/>
            </a:pPr>
            <a:r>
              <a:rPr lang="en-US" altLang="ja-JP" smtClean="0"/>
              <a:t>©2015 Tech Fun Corporation All rights reserved.</a:t>
            </a:r>
            <a:endParaRPr lang="ja-JP" altLang="en-US" sz="1200"/>
          </a:p>
        </p:txBody>
      </p:sp>
      <p:sp>
        <p:nvSpPr>
          <p:cNvPr id="9" name="Rectangle 10"/>
          <p:cNvSpPr>
            <a:spLocks noChangeArrowheads="1"/>
          </p:cNvSpPr>
          <p:nvPr userDrawn="1"/>
        </p:nvSpPr>
        <p:spPr bwMode="auto">
          <a:xfrm rot="10800000">
            <a:off x="-1588" y="882650"/>
            <a:ext cx="9145588" cy="46038"/>
          </a:xfrm>
          <a:prstGeom prst="rect">
            <a:avLst/>
          </a:prstGeom>
          <a:solidFill>
            <a:srgbClr val="997F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lang="ja-JP" altLang="en-US">
              <a:latin typeface="Calibri" pitchFamily="34" charset="0"/>
            </a:endParaRPr>
          </a:p>
        </p:txBody>
      </p:sp>
      <p:sp>
        <p:nvSpPr>
          <p:cNvPr id="10" name="Rectangle 9"/>
          <p:cNvSpPr>
            <a:spLocks noChangeArrowheads="1"/>
          </p:cNvSpPr>
          <p:nvPr userDrawn="1"/>
        </p:nvSpPr>
        <p:spPr bwMode="auto">
          <a:xfrm rot="10800000">
            <a:off x="0" y="0"/>
            <a:ext cx="7596188" cy="838200"/>
          </a:xfrm>
          <a:prstGeom prst="rect">
            <a:avLst/>
          </a:prstGeom>
          <a:gradFill>
            <a:gsLst>
              <a:gs pos="100000">
                <a:srgbClr val="E1CA3F"/>
              </a:gs>
              <a:gs pos="84000">
                <a:srgbClr val="E1CA3F"/>
              </a:gs>
              <a:gs pos="55000">
                <a:srgbClr val="FFFFCC"/>
              </a:gs>
              <a:gs pos="8000">
                <a:schemeClr val="bg1">
                  <a:alpha val="0"/>
                </a:schemeClr>
              </a:gs>
              <a:gs pos="100000">
                <a:srgbClr val="96AB94"/>
              </a:gs>
            </a:gsLst>
            <a:lin ang="0" scaled="1"/>
          </a:gradFill>
          <a:ln w="9525">
            <a:noFill/>
            <a:miter lim="800000"/>
            <a:headEnd/>
            <a:tailEnd/>
          </a:ln>
          <a:effectLst/>
        </p:spPr>
        <p:txBody>
          <a:bodyPr rot="10800000" wrap="none" anchor="ctr"/>
          <a:lstStyle/>
          <a:p>
            <a:pPr fontAlgn="auto">
              <a:spcAft>
                <a:spcPts val="0"/>
              </a:spcAft>
              <a:defRPr/>
            </a:pPr>
            <a:endParaRPr lang="en-US" altLang="ja-JP" sz="1200">
              <a:latin typeface="Century Gothic" pitchFamily="34" charset="0"/>
              <a:ea typeface="SimHei" pitchFamily="2" charset="-122"/>
            </a:endParaRPr>
          </a:p>
        </p:txBody>
      </p:sp>
      <p:pic>
        <p:nvPicPr>
          <p:cNvPr id="11" name="図 10" descr="techfunjp_logo1308.gif"/>
          <p:cNvPicPr>
            <a:picLocks noChangeAspect="1"/>
          </p:cNvPicPr>
          <p:nvPr userDrawn="1"/>
        </p:nvPicPr>
        <p:blipFill>
          <a:blip r:embed="rId3" cstate="print"/>
          <a:stretch>
            <a:fillRect/>
          </a:stretch>
        </p:blipFill>
        <p:spPr>
          <a:xfrm>
            <a:off x="7092280" y="289593"/>
            <a:ext cx="1810544" cy="331095"/>
          </a:xfrm>
          <a:prstGeom prst="rect">
            <a:avLst/>
          </a:prstGeom>
        </p:spPr>
      </p:pic>
    </p:spTree>
    <p:extLst>
      <p:ext uri="{BB962C8B-B14F-4D97-AF65-F5344CB8AC3E}">
        <p14:creationId xmlns:p14="http://schemas.microsoft.com/office/powerpoint/2010/main" val="2906644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4" name="Picture 2" descr="C:\Users\Kasai\Desktop\rogo_bac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53188"/>
            <a:ext cx="914400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Kasai\Desktop\rogo_bac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36613"/>
            <a:ext cx="914400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タイトル プレースホルダ 1"/>
          <p:cNvSpPr>
            <a:spLocks noGrp="1"/>
          </p:cNvSpPr>
          <p:nvPr>
            <p:ph type="title"/>
          </p:nvPr>
        </p:nvSpPr>
        <p:spPr>
          <a:xfrm>
            <a:off x="395536" y="116632"/>
            <a:ext cx="7128792" cy="720080"/>
          </a:xfrm>
          <a:prstGeom prst="rect">
            <a:avLst/>
          </a:prstGeom>
        </p:spPr>
        <p:txBody>
          <a:bodyPr rtlCol="0">
            <a:normAutofit/>
          </a:bodyPr>
          <a:lstStyle>
            <a:lvl1pPr algn="l">
              <a:defRPr sz="2400">
                <a:latin typeface="Meiryo UI" pitchFamily="50" charset="-128"/>
                <a:ea typeface="Meiryo UI" pitchFamily="50" charset="-128"/>
                <a:cs typeface="Meiryo UI" pitchFamily="50" charset="-128"/>
              </a:defRPr>
            </a:lvl1pPr>
          </a:lstStyle>
          <a:p>
            <a:r>
              <a:rPr lang="ja-JP" altLang="en-US" dirty="0" smtClean="0"/>
              <a:t>マスタ タイトルの書式設定</a:t>
            </a:r>
            <a:endParaRPr lang="ja-JP" altLang="en-US" dirty="0"/>
          </a:p>
        </p:txBody>
      </p:sp>
      <p:sp>
        <p:nvSpPr>
          <p:cNvPr id="16" name="コンテンツ プレースホルダ 2"/>
          <p:cNvSpPr>
            <a:spLocks noGrp="1"/>
          </p:cNvSpPr>
          <p:nvPr>
            <p:ph idx="1"/>
          </p:nvPr>
        </p:nvSpPr>
        <p:spPr>
          <a:xfrm>
            <a:off x="395536" y="980728"/>
            <a:ext cx="8352928" cy="5472608"/>
          </a:xfrm>
          <a:prstGeom prst="rect">
            <a:avLst/>
          </a:prstGeom>
        </p:spPr>
        <p:txBody>
          <a:bodyPr/>
          <a:lstStyle>
            <a:lvl1pPr marL="538163" indent="-538163">
              <a:defRPr sz="2400">
                <a:latin typeface="Meiryo UI" pitchFamily="50" charset="-128"/>
                <a:ea typeface="Meiryo UI" pitchFamily="50" charset="-128"/>
                <a:cs typeface="Meiryo UI" pitchFamily="50" charset="-128"/>
              </a:defRPr>
            </a:lvl1pPr>
            <a:lvl2pPr marL="896938" indent="-452438">
              <a:defRPr sz="2000">
                <a:latin typeface="Meiryo UI" pitchFamily="50" charset="-128"/>
                <a:ea typeface="Meiryo UI" pitchFamily="50" charset="-128"/>
                <a:cs typeface="Meiryo UI" pitchFamily="50" charset="-128"/>
              </a:defRPr>
            </a:lvl2pPr>
            <a:lvl3pPr>
              <a:defRPr sz="1800">
                <a:latin typeface="Meiryo UI" pitchFamily="50" charset="-128"/>
                <a:ea typeface="Meiryo UI" pitchFamily="50" charset="-128"/>
                <a:cs typeface="Meiryo UI" pitchFamily="50" charset="-128"/>
              </a:defRPr>
            </a:lvl3pPr>
            <a:lvl4pPr>
              <a:defRPr sz="1600">
                <a:latin typeface="Meiryo UI" pitchFamily="50" charset="-128"/>
                <a:ea typeface="Meiryo UI" pitchFamily="50" charset="-128"/>
                <a:cs typeface="Meiryo UI" pitchFamily="50" charset="-128"/>
              </a:defRPr>
            </a:lvl4pPr>
            <a:lvl5pPr>
              <a:defRPr sz="1400">
                <a:latin typeface="Meiryo UI" pitchFamily="50" charset="-128"/>
                <a:ea typeface="Meiryo UI" pitchFamily="50" charset="-128"/>
                <a:cs typeface="Meiryo UI"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6" name="スライド番号プレースホルダ 5"/>
          <p:cNvSpPr>
            <a:spLocks noGrp="1"/>
          </p:cNvSpPr>
          <p:nvPr>
            <p:ph type="sldNum" sz="quarter" idx="10"/>
          </p:nvPr>
        </p:nvSpPr>
        <p:spPr>
          <a:xfrm>
            <a:off x="3492500" y="6492875"/>
            <a:ext cx="2133600" cy="365125"/>
          </a:xfrm>
        </p:spPr>
        <p:txBody>
          <a:bodyPr/>
          <a:lstStyle>
            <a:lvl1pPr algn="ctr">
              <a:defRPr sz="1000" smtClean="0">
                <a:solidFill>
                  <a:schemeClr val="tx1">
                    <a:lumMod val="85000"/>
                    <a:lumOff val="15000"/>
                  </a:schemeClr>
                </a:solidFill>
                <a:latin typeface="Meiryo UI" pitchFamily="50" charset="-128"/>
                <a:ea typeface="Meiryo UI" pitchFamily="50" charset="-128"/>
                <a:cs typeface="Meiryo UI" pitchFamily="50" charset="-128"/>
              </a:defRPr>
            </a:lvl1pPr>
          </a:lstStyle>
          <a:p>
            <a:pPr>
              <a:defRPr/>
            </a:pPr>
            <a:fld id="{004333AB-E41B-428D-93FA-CD42E73F0622}" type="slidenum">
              <a:rPr lang="ja-JP" altLang="en-US"/>
              <a:pPr>
                <a:defRPr/>
              </a:pPr>
              <a:t>‹#›</a:t>
            </a:fld>
            <a:endParaRPr lang="ja-JP" altLang="en-US" dirty="0"/>
          </a:p>
        </p:txBody>
      </p:sp>
      <p:sp>
        <p:nvSpPr>
          <p:cNvPr id="7" name="フッター プレースホルダ 4"/>
          <p:cNvSpPr>
            <a:spLocks noGrp="1"/>
          </p:cNvSpPr>
          <p:nvPr>
            <p:ph type="ftr" sz="quarter" idx="11"/>
          </p:nvPr>
        </p:nvSpPr>
        <p:spPr>
          <a:xfrm>
            <a:off x="5724525" y="6492875"/>
            <a:ext cx="3311525" cy="365125"/>
          </a:xfrm>
        </p:spPr>
        <p:txBody>
          <a:bodyPr/>
          <a:lstStyle>
            <a:lvl1pPr algn="r">
              <a:defRPr sz="1000" smtClean="0">
                <a:solidFill>
                  <a:schemeClr val="tx1">
                    <a:lumMod val="85000"/>
                    <a:lumOff val="15000"/>
                  </a:schemeClr>
                </a:solidFill>
                <a:latin typeface="Meiryo UI" pitchFamily="50" charset="-128"/>
                <a:ea typeface="Meiryo UI" pitchFamily="50" charset="-128"/>
                <a:cs typeface="Meiryo UI" pitchFamily="50" charset="-128"/>
              </a:defRPr>
            </a:lvl1pPr>
          </a:lstStyle>
          <a:p>
            <a:pPr>
              <a:defRPr/>
            </a:pPr>
            <a:r>
              <a:rPr lang="en-US" altLang="ja-JP" smtClean="0"/>
              <a:t>©2015 Tech Fun Corporation All rights reserved.</a:t>
            </a:r>
            <a:endParaRPr lang="ja-JP" altLang="en-US" sz="1200" dirty="0"/>
          </a:p>
        </p:txBody>
      </p:sp>
    </p:spTree>
    <p:extLst>
      <p:ext uri="{BB962C8B-B14F-4D97-AF65-F5344CB8AC3E}">
        <p14:creationId xmlns:p14="http://schemas.microsoft.com/office/powerpoint/2010/main" val="951015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3" name="Picture 2" descr="C:\Users\Kasai\Desktop\rogo_bac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53188"/>
            <a:ext cx="914400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C:\Users\Kasai\Desktop\rogo_bac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8313" y="3068638"/>
            <a:ext cx="215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コンテンツ プレースホルダ 2"/>
          <p:cNvSpPr>
            <a:spLocks noGrp="1"/>
          </p:cNvSpPr>
          <p:nvPr>
            <p:ph idx="1"/>
          </p:nvPr>
        </p:nvSpPr>
        <p:spPr>
          <a:xfrm>
            <a:off x="683568" y="3140968"/>
            <a:ext cx="8280920" cy="576064"/>
          </a:xfrm>
          <a:prstGeom prst="rect">
            <a:avLst/>
          </a:prstGeom>
        </p:spPr>
        <p:txBody>
          <a:bodyPr>
            <a:noAutofit/>
          </a:bodyPr>
          <a:lstStyle>
            <a:lvl1pPr>
              <a:buNone/>
              <a:defRPr sz="3200">
                <a:latin typeface="Meiryo UI" pitchFamily="50" charset="-128"/>
                <a:ea typeface="Meiryo UI" pitchFamily="50" charset="-128"/>
                <a:cs typeface="Meiryo UI" pitchFamily="50" charset="-128"/>
              </a:defRPr>
            </a:lvl1pPr>
            <a:lvl2pPr>
              <a:defRPr sz="3200"/>
            </a:lvl2pPr>
            <a:lvl3pPr>
              <a:defRPr sz="2800"/>
            </a:lvl3pPr>
            <a:lvl4pPr>
              <a:defRPr sz="2400"/>
            </a:lvl4pPr>
          </a:lstStyle>
          <a:p>
            <a:pPr lvl="0"/>
            <a:r>
              <a:rPr lang="ja-JP" altLang="en-US" dirty="0" smtClean="0"/>
              <a:t>マスタ テキストの書式設定</a:t>
            </a:r>
          </a:p>
        </p:txBody>
      </p:sp>
      <p:sp>
        <p:nvSpPr>
          <p:cNvPr id="5" name="スライド番号プレースホルダ 5"/>
          <p:cNvSpPr>
            <a:spLocks noGrp="1"/>
          </p:cNvSpPr>
          <p:nvPr>
            <p:ph type="sldNum" sz="quarter" idx="10"/>
          </p:nvPr>
        </p:nvSpPr>
        <p:spPr>
          <a:xfrm>
            <a:off x="3492500" y="6492875"/>
            <a:ext cx="2133600" cy="365125"/>
          </a:xfrm>
        </p:spPr>
        <p:txBody>
          <a:bodyPr/>
          <a:lstStyle>
            <a:lvl1pPr algn="ctr">
              <a:defRPr sz="1000" smtClean="0">
                <a:solidFill>
                  <a:schemeClr val="tx1">
                    <a:lumMod val="85000"/>
                    <a:lumOff val="15000"/>
                  </a:schemeClr>
                </a:solidFill>
                <a:latin typeface="Meiryo UI" pitchFamily="50" charset="-128"/>
                <a:ea typeface="Meiryo UI" pitchFamily="50" charset="-128"/>
                <a:cs typeface="Meiryo UI" pitchFamily="50" charset="-128"/>
              </a:defRPr>
            </a:lvl1pPr>
          </a:lstStyle>
          <a:p>
            <a:pPr>
              <a:defRPr/>
            </a:pPr>
            <a:fld id="{A8B773A0-79C7-43E5-8C7F-79D742F61766}" type="slidenum">
              <a:rPr lang="ja-JP" altLang="en-US"/>
              <a:pPr>
                <a:defRPr/>
              </a:pPr>
              <a:t>‹#›</a:t>
            </a:fld>
            <a:endParaRPr lang="ja-JP" altLang="en-US" dirty="0"/>
          </a:p>
        </p:txBody>
      </p:sp>
      <p:sp>
        <p:nvSpPr>
          <p:cNvPr id="6" name="フッター プレースホルダ 4"/>
          <p:cNvSpPr>
            <a:spLocks noGrp="1"/>
          </p:cNvSpPr>
          <p:nvPr>
            <p:ph type="ftr" sz="quarter" idx="11"/>
          </p:nvPr>
        </p:nvSpPr>
        <p:spPr>
          <a:xfrm>
            <a:off x="5724525" y="6492875"/>
            <a:ext cx="3311525" cy="365125"/>
          </a:xfrm>
        </p:spPr>
        <p:txBody>
          <a:bodyPr/>
          <a:lstStyle>
            <a:lvl1pPr algn="r">
              <a:defRPr sz="1000" smtClean="0">
                <a:solidFill>
                  <a:schemeClr val="tx1">
                    <a:lumMod val="85000"/>
                    <a:lumOff val="15000"/>
                  </a:schemeClr>
                </a:solidFill>
                <a:latin typeface="Meiryo UI" pitchFamily="50" charset="-128"/>
                <a:ea typeface="Meiryo UI" pitchFamily="50" charset="-128"/>
                <a:cs typeface="Meiryo UI" pitchFamily="50" charset="-128"/>
              </a:defRPr>
            </a:lvl1pPr>
          </a:lstStyle>
          <a:p>
            <a:pPr>
              <a:defRPr/>
            </a:pPr>
            <a:r>
              <a:rPr lang="en-US" altLang="ja-JP" smtClean="0"/>
              <a:t>©2015 Tech Fun Corporation All rights reserved.</a:t>
            </a:r>
            <a:endParaRPr lang="ja-JP" altLang="en-US" sz="1200" dirty="0"/>
          </a:p>
        </p:txBody>
      </p:sp>
    </p:spTree>
    <p:extLst>
      <p:ext uri="{BB962C8B-B14F-4D97-AF65-F5344CB8AC3E}">
        <p14:creationId xmlns:p14="http://schemas.microsoft.com/office/powerpoint/2010/main" val="2351087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14847E96-FD9B-4321-B8BD-AF2D64B3BEC8}"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3627242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93CFCB2D-4901-417B-8FD5-C990FD1FFA27}"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1188388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4C192254-D6BC-4CCD-8380-51E06DC57CE2}"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386398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7867F4B1-B849-4E44-AA70-E746E4094ED9}" type="slidenum">
              <a:rPr lang="ja-JP" altLang="en-US"/>
              <a:pPr>
                <a:defRPr/>
              </a:pPr>
              <a:t>‹#›</a:t>
            </a:fld>
            <a:endParaRPr lang="ja-JP" altLang="en-US"/>
          </a:p>
        </p:txBody>
      </p:sp>
    </p:spTree>
    <p:extLst>
      <p:ext uri="{BB962C8B-B14F-4D97-AF65-F5344CB8AC3E}">
        <p14:creationId xmlns:p14="http://schemas.microsoft.com/office/powerpoint/2010/main" val="1119864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9AA054A8-6A89-4D61-919E-C3006D1FF8F3}"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4104692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533C7A1B-C620-472B-ACF8-E0A5564881CB}"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3552025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BC85ED5A-D453-46CD-BFA2-CCC5CDBA443C}"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2205391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45A41D31-7B5D-490C-B0A1-5EECAD36FD4B}"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28824254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9AA98B32-C958-48C8-A06C-90AE5471F6DA}"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1986246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BF7E1680-9187-4B83-9BF9-9673D249BDE4}"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37952856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368369A5-8E32-4FD4-9894-3865036D7818}"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4234258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C50F9BF1-4BEB-4627-8E58-749DADD5F5FF}"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9523652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491AF623-3E5A-4DE7-A12A-BAA0EE15A533}"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9978779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4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78C0DFE7-8745-4BC9-B7E4-C420AC53F537}"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335573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DF96D5AC-DE84-4686-AC36-5A5FC73BAC00}" type="slidenum">
              <a:rPr lang="ja-JP" altLang="en-US"/>
              <a:pPr>
                <a:defRPr/>
              </a:pPr>
              <a:t>‹#›</a:t>
            </a:fld>
            <a:endParaRPr lang="ja-JP" altLang="en-US"/>
          </a:p>
        </p:txBody>
      </p:sp>
    </p:spTree>
    <p:extLst>
      <p:ext uri="{BB962C8B-B14F-4D97-AF65-F5344CB8AC3E}">
        <p14:creationId xmlns:p14="http://schemas.microsoft.com/office/powerpoint/2010/main" val="498168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5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605653CD-AFEC-41A4-8D75-0528F5D3B1D9}"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317000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C577FCFD-98E9-4A4B-92DD-EBF24FAFD06F}" type="slidenum">
              <a:rPr lang="ja-JP" altLang="en-US"/>
              <a:pPr>
                <a:defRPr/>
              </a:pPr>
              <a:t>‹#›</a:t>
            </a:fld>
            <a:endParaRPr lang="ja-JP" altLang="en-US"/>
          </a:p>
        </p:txBody>
      </p:sp>
    </p:spTree>
    <p:extLst>
      <p:ext uri="{BB962C8B-B14F-4D97-AF65-F5344CB8AC3E}">
        <p14:creationId xmlns:p14="http://schemas.microsoft.com/office/powerpoint/2010/main" val="323683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D984BAA8-F2D0-4580-A8A4-1EA96C80F9F1}" type="slidenum">
              <a:rPr lang="ja-JP" altLang="en-US"/>
              <a:pPr>
                <a:defRPr/>
              </a:pPr>
              <a:t>‹#›</a:t>
            </a:fld>
            <a:endParaRPr lang="ja-JP" altLang="en-US"/>
          </a:p>
        </p:txBody>
      </p:sp>
    </p:spTree>
    <p:extLst>
      <p:ext uri="{BB962C8B-B14F-4D97-AF65-F5344CB8AC3E}">
        <p14:creationId xmlns:p14="http://schemas.microsoft.com/office/powerpoint/2010/main" val="355932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D4D44D78-D2BE-4955-9969-5F00089501B7}" type="slidenum">
              <a:rPr lang="ja-JP" altLang="en-US"/>
              <a:pPr>
                <a:defRPr/>
              </a:pPr>
              <a:t>‹#›</a:t>
            </a:fld>
            <a:endParaRPr lang="ja-JP" altLang="en-US"/>
          </a:p>
        </p:txBody>
      </p:sp>
    </p:spTree>
    <p:extLst>
      <p:ext uri="{BB962C8B-B14F-4D97-AF65-F5344CB8AC3E}">
        <p14:creationId xmlns:p14="http://schemas.microsoft.com/office/powerpoint/2010/main" val="250058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4EAA7D69-FD0C-4649-94C3-BB49BFF2108A}" type="slidenum">
              <a:rPr lang="ja-JP" altLang="en-US"/>
              <a:pPr>
                <a:defRPr/>
              </a:pPr>
              <a:t>‹#›</a:t>
            </a:fld>
            <a:endParaRPr lang="ja-JP" altLang="en-US"/>
          </a:p>
        </p:txBody>
      </p:sp>
    </p:spTree>
    <p:extLst>
      <p:ext uri="{BB962C8B-B14F-4D97-AF65-F5344CB8AC3E}">
        <p14:creationId xmlns:p14="http://schemas.microsoft.com/office/powerpoint/2010/main" val="237141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0AB3F32D-B441-405F-806D-789A558FC0A9}" type="slidenum">
              <a:rPr lang="ja-JP" altLang="en-US"/>
              <a:pPr>
                <a:defRPr/>
              </a:pPr>
              <a:t>‹#›</a:t>
            </a:fld>
            <a:endParaRPr lang="ja-JP" altLang="en-US"/>
          </a:p>
        </p:txBody>
      </p:sp>
    </p:spTree>
    <p:extLst>
      <p:ext uri="{BB962C8B-B14F-4D97-AF65-F5344CB8AC3E}">
        <p14:creationId xmlns:p14="http://schemas.microsoft.com/office/powerpoint/2010/main" val="227183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555FB845-73B8-429D-8EFB-F9A94A2D8790}" type="slidenum">
              <a:rPr lang="ja-JP" altLang="en-US"/>
              <a:pPr>
                <a:defRPr/>
              </a:pPr>
              <a:t>‹#›</a:t>
            </a:fld>
            <a:endParaRPr lang="ja-JP" altLang="en-US"/>
          </a:p>
        </p:txBody>
      </p:sp>
    </p:spTree>
    <p:extLst>
      <p:ext uri="{BB962C8B-B14F-4D97-AF65-F5344CB8AC3E}">
        <p14:creationId xmlns:p14="http://schemas.microsoft.com/office/powerpoint/2010/main" val="156862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237C223C-98B8-4E6C-99E1-5ABF283ACA8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 id="2147483735" r:id="rId27"/>
    <p:sldLayoutId id="2147483736" r:id="rId28"/>
    <p:sldLayoutId id="2147483737" r:id="rId29"/>
    <p:sldLayoutId id="2147483738" r:id="rId30"/>
  </p:sldLayoutIdLst>
  <p:hf hdr="0" dt="0"/>
  <p:txStyles>
    <p:title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fontAlgn="base">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395288" y="2205038"/>
            <a:ext cx="8280400" cy="1152525"/>
          </a:xfrm>
        </p:spPr>
        <p:txBody>
          <a:bodyPr rtlCol="0">
            <a:normAutofit fontScale="90000"/>
          </a:bodyPr>
          <a:lstStyle/>
          <a:p>
            <a:pPr fontAlgn="auto">
              <a:spcAft>
                <a:spcPts val="0"/>
              </a:spcAft>
              <a:defRPr/>
            </a:pPr>
            <a:r>
              <a:rPr lang="en-US" altLang="ja-JP" dirty="0" smtClean="0"/>
              <a:t/>
            </a:r>
            <a:br>
              <a:rPr lang="en-US" altLang="ja-JP" dirty="0" smtClean="0"/>
            </a:br>
            <a:r>
              <a:rPr lang="ja-JP" altLang="en-US" dirty="0" smtClean="0"/>
              <a:t>模擬プロジェクト研修</a:t>
            </a:r>
            <a:r>
              <a:rPr lang="ja-JP" altLang="en-US" smtClean="0"/>
              <a:t>　テーブル設計の</a:t>
            </a:r>
            <a:r>
              <a:rPr lang="ja-JP" altLang="en-US" dirty="0" smtClean="0"/>
              <a:t>進め方</a:t>
            </a:r>
            <a:endParaRPr lang="ja-JP" altLang="en-US" dirty="0"/>
          </a:p>
        </p:txBody>
      </p:sp>
      <p:sp>
        <p:nvSpPr>
          <p:cNvPr id="19459" name="フッター プレースホルダ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コンテンツ プレースホルダ 4"/>
          <p:cNvSpPr>
            <a:spLocks noGrp="1"/>
          </p:cNvSpPr>
          <p:nvPr>
            <p:ph idx="1"/>
          </p:nvPr>
        </p:nvSpPr>
        <p:spPr>
          <a:xfrm>
            <a:off x="684213" y="3141663"/>
            <a:ext cx="8280400" cy="574675"/>
          </a:xfrm>
        </p:spPr>
        <p:txBody>
          <a:bodyPr/>
          <a:lstStyle/>
          <a:p>
            <a:r>
              <a:rPr lang="ja-JP" altLang="en-US" smtClean="0"/>
              <a:t>正規化</a:t>
            </a:r>
          </a:p>
        </p:txBody>
      </p:sp>
      <p:sp>
        <p:nvSpPr>
          <p:cNvPr id="28675"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8676"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2B86E0E5-722C-44EF-814B-18112F88F1A1}" type="slidenum">
              <a:rPr lang="ja-JP" altLang="en-US">
                <a:solidFill>
                  <a:srgbClr val="262626"/>
                </a:solidFill>
                <a:latin typeface="Meiryo UI" pitchFamily="50" charset="-128"/>
                <a:ea typeface="Meiryo UI" pitchFamily="50" charset="-128"/>
              </a:rPr>
              <a:pPr fontAlgn="base">
                <a:spcBef>
                  <a:spcPct val="0"/>
                </a:spcBef>
                <a:spcAft>
                  <a:spcPct val="0"/>
                </a:spcAft>
              </a:pPr>
              <a:t>10</a:t>
            </a:fld>
            <a:endParaRPr lang="ja-JP" altLang="en-US">
              <a:solidFill>
                <a:srgbClr val="262626"/>
              </a:solidFill>
              <a:latin typeface="Meiryo UI" pitchFamily="50" charset="-128"/>
              <a:ea typeface="Meiryo UI" pitchFamily="50" charset="-128"/>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3"/>
          <p:cNvSpPr>
            <a:spLocks noGrp="1"/>
          </p:cNvSpPr>
          <p:nvPr>
            <p:ph type="title"/>
          </p:nvPr>
        </p:nvSpPr>
        <p:spPr>
          <a:xfrm>
            <a:off x="395288" y="115888"/>
            <a:ext cx="7129462" cy="720725"/>
          </a:xfrm>
        </p:spPr>
        <p:txBody>
          <a:bodyPr/>
          <a:lstStyle/>
          <a:p>
            <a:r>
              <a:rPr lang="ja-JP" altLang="en-US" smtClean="0"/>
              <a:t>正規化</a:t>
            </a:r>
          </a:p>
        </p:txBody>
      </p:sp>
      <p:sp>
        <p:nvSpPr>
          <p:cNvPr id="29699"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9700"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9701"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BC40C158-688B-465B-9CDE-51E108D095C3}" type="slidenum">
              <a:rPr lang="ja-JP" altLang="en-US">
                <a:solidFill>
                  <a:srgbClr val="262626"/>
                </a:solidFill>
                <a:latin typeface="Meiryo UI" pitchFamily="50" charset="-128"/>
                <a:ea typeface="Meiryo UI" pitchFamily="50" charset="-128"/>
              </a:rPr>
              <a:pPr fontAlgn="base">
                <a:spcBef>
                  <a:spcPct val="0"/>
                </a:spcBef>
                <a:spcAft>
                  <a:spcPct val="0"/>
                </a:spcAft>
              </a:pPr>
              <a:t>11</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正規化とは</a:t>
            </a:r>
          </a:p>
        </p:txBody>
      </p:sp>
      <p:sp>
        <p:nvSpPr>
          <p:cNvPr id="12" name="テキスト ボックス 11"/>
          <p:cNvSpPr txBox="1">
            <a:spLocks noChangeArrowheads="1"/>
          </p:cNvSpPr>
          <p:nvPr/>
        </p:nvSpPr>
        <p:spPr bwMode="auto">
          <a:xfrm>
            <a:off x="755650" y="1557338"/>
            <a:ext cx="78486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データベースの論理的なデータ構造を設計する代表的な技法</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テーブルの繰り返し項目や集団項目やデータの冗長性を排除</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第</a:t>
            </a:r>
            <a:r>
              <a:rPr lang="en-US" altLang="ja-JP" sz="2000">
                <a:latin typeface="Meiryo UI" pitchFamily="50" charset="-128"/>
                <a:ea typeface="Meiryo UI" pitchFamily="50" charset="-128"/>
                <a:cs typeface="Meiryo UI" pitchFamily="50" charset="-128"/>
              </a:rPr>
              <a:t>1</a:t>
            </a:r>
            <a:r>
              <a:rPr lang="ja-JP" altLang="en-US" sz="2000">
                <a:latin typeface="Meiryo UI" pitchFamily="50" charset="-128"/>
                <a:ea typeface="Meiryo UI" pitchFamily="50" charset="-128"/>
                <a:cs typeface="Meiryo UI" pitchFamily="50" charset="-128"/>
              </a:rPr>
              <a:t>正規化から第</a:t>
            </a:r>
            <a:r>
              <a:rPr lang="en-US" altLang="ja-JP" sz="2000">
                <a:latin typeface="Meiryo UI" pitchFamily="50" charset="-128"/>
                <a:ea typeface="Meiryo UI" pitchFamily="50" charset="-128"/>
                <a:cs typeface="Meiryo UI" pitchFamily="50" charset="-128"/>
              </a:rPr>
              <a:t>5</a:t>
            </a:r>
            <a:r>
              <a:rPr lang="ja-JP" altLang="en-US" sz="2000">
                <a:latin typeface="Meiryo UI" pitchFamily="50" charset="-128"/>
                <a:ea typeface="Meiryo UI" pitchFamily="50" charset="-128"/>
                <a:cs typeface="Meiryo UI" pitchFamily="50" charset="-128"/>
              </a:rPr>
              <a:t>正規化まであるが、一般的には第</a:t>
            </a:r>
            <a:r>
              <a:rPr lang="en-US" altLang="ja-JP" sz="2000">
                <a:latin typeface="Meiryo UI" pitchFamily="50" charset="-128"/>
                <a:ea typeface="Meiryo UI" pitchFamily="50" charset="-128"/>
                <a:cs typeface="Meiryo UI" pitchFamily="50" charset="-128"/>
              </a:rPr>
              <a:t>3</a:t>
            </a:r>
            <a:r>
              <a:rPr lang="ja-JP" altLang="en-US" sz="2000">
                <a:latin typeface="Meiryo UI" pitchFamily="50" charset="-128"/>
                <a:ea typeface="Meiryo UI" pitchFamily="50" charset="-128"/>
                <a:cs typeface="Meiryo UI" pitchFamily="50" charset="-128"/>
              </a:rPr>
              <a:t>正規化まで対応</a:t>
            </a:r>
            <a:endParaRPr lang="en-US" altLang="ja-JP" sz="20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タイトル 3"/>
          <p:cNvSpPr>
            <a:spLocks noGrp="1"/>
          </p:cNvSpPr>
          <p:nvPr>
            <p:ph type="title"/>
          </p:nvPr>
        </p:nvSpPr>
        <p:spPr>
          <a:xfrm>
            <a:off x="395288" y="115888"/>
            <a:ext cx="7129462" cy="720725"/>
          </a:xfrm>
        </p:spPr>
        <p:txBody>
          <a:bodyPr/>
          <a:lstStyle/>
          <a:p>
            <a:r>
              <a:rPr lang="ja-JP" altLang="en-US" smtClean="0"/>
              <a:t>正規化</a:t>
            </a:r>
          </a:p>
        </p:txBody>
      </p:sp>
      <p:sp>
        <p:nvSpPr>
          <p:cNvPr id="30723"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30724"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30725"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84B92BAC-D098-418D-99C8-B6931B1D371B}" type="slidenum">
              <a:rPr lang="ja-JP" altLang="en-US">
                <a:solidFill>
                  <a:srgbClr val="262626"/>
                </a:solidFill>
                <a:latin typeface="Meiryo UI" pitchFamily="50" charset="-128"/>
                <a:ea typeface="Meiryo UI" pitchFamily="50" charset="-128"/>
              </a:rPr>
              <a:pPr fontAlgn="base">
                <a:spcBef>
                  <a:spcPct val="0"/>
                </a:spcBef>
                <a:spcAft>
                  <a:spcPct val="0"/>
                </a:spcAft>
              </a:pPr>
              <a:t>12</a:t>
            </a:fld>
            <a:endParaRPr lang="ja-JP" altLang="en-US">
              <a:solidFill>
                <a:srgbClr val="262626"/>
              </a:solidFill>
              <a:latin typeface="Meiryo UI" pitchFamily="50" charset="-128"/>
              <a:ea typeface="Meiryo UI" pitchFamily="50" charset="-128"/>
            </a:endParaRPr>
          </a:p>
        </p:txBody>
      </p:sp>
      <p:sp>
        <p:nvSpPr>
          <p:cNvPr id="13" name="テキスト ボックス 12"/>
          <p:cNvSpPr txBox="1">
            <a:spLocks noChangeArrowheads="1"/>
          </p:cNvSpPr>
          <p:nvPr/>
        </p:nvSpPr>
        <p:spPr bwMode="auto">
          <a:xfrm>
            <a:off x="611188" y="1196975"/>
            <a:ext cx="4752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第</a:t>
            </a:r>
            <a:r>
              <a:rPr lang="en-US" altLang="ja-JP" b="1" u="sng">
                <a:latin typeface="Meiryo UI" pitchFamily="50" charset="-128"/>
                <a:ea typeface="Meiryo UI" pitchFamily="50" charset="-128"/>
                <a:cs typeface="Meiryo UI" pitchFamily="50" charset="-128"/>
              </a:rPr>
              <a:t>1</a:t>
            </a:r>
            <a:r>
              <a:rPr lang="ja-JP" altLang="en-US" b="1" u="sng">
                <a:latin typeface="Meiryo UI" pitchFamily="50" charset="-128"/>
                <a:ea typeface="Meiryo UI" pitchFamily="50" charset="-128"/>
                <a:cs typeface="Meiryo UI" pitchFamily="50" charset="-128"/>
              </a:rPr>
              <a:t>正規化</a:t>
            </a:r>
          </a:p>
        </p:txBody>
      </p:sp>
      <p:sp>
        <p:nvSpPr>
          <p:cNvPr id="14" name="テキスト ボックス 13"/>
          <p:cNvSpPr txBox="1">
            <a:spLocks noChangeArrowheads="1"/>
          </p:cNvSpPr>
          <p:nvPr/>
        </p:nvSpPr>
        <p:spPr bwMode="auto">
          <a:xfrm>
            <a:off x="755650" y="1628775"/>
            <a:ext cx="784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繰り返し項目や集団項目の排除</a:t>
            </a:r>
            <a:endParaRPr lang="en-US" altLang="ja-JP" sz="2000">
              <a:latin typeface="Meiryo UI" pitchFamily="50" charset="-128"/>
              <a:ea typeface="Meiryo UI" pitchFamily="50" charset="-128"/>
              <a:cs typeface="Meiryo UI"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1765677468"/>
              </p:ext>
            </p:extLst>
          </p:nvPr>
        </p:nvGraphicFramePr>
        <p:xfrm>
          <a:off x="900113" y="2836863"/>
          <a:ext cx="7488237" cy="1230630"/>
        </p:xfrm>
        <a:graphic>
          <a:graphicData uri="http://schemas.openxmlformats.org/drawingml/2006/table">
            <a:tbl>
              <a:tblPr/>
              <a:tblGrid>
                <a:gridCol w="747712"/>
                <a:gridCol w="749300"/>
                <a:gridCol w="749300"/>
                <a:gridCol w="749300"/>
                <a:gridCol w="747713"/>
                <a:gridCol w="749300"/>
                <a:gridCol w="749300"/>
                <a:gridCol w="749300"/>
                <a:gridCol w="747712"/>
                <a:gridCol w="749300"/>
              </a:tblGrid>
              <a:tr h="371475">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smtClean="0">
                          <a:ln>
                            <a:noFill/>
                          </a:ln>
                          <a:solidFill>
                            <a:srgbClr val="FFFFFF"/>
                          </a:solidFill>
                          <a:effectLst/>
                          <a:latin typeface="Meiryo UI" pitchFamily="50" charset="-128"/>
                          <a:ea typeface="Meiryo UI" pitchFamily="50" charset="-128"/>
                          <a:cs typeface="Meiryo UI" pitchFamily="50" charset="-128"/>
                        </a:rPr>
                        <a:t>注文番号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注文日</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顧客番号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顧客名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住所</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合計金額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商品番号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商品名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単価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数量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85738">
                <a:tc rowSpan="2">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rowSpan="2">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12/19</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rowSpan="2">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rowSpan="2">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山田太郎</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rowSpan="2">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東京都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rowSpan="2">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6,000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DB</a:t>
                      </a: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の本</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5,000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85738">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20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rgbClr val="000000"/>
                          </a:solidFill>
                          <a:effectLst/>
                          <a:latin typeface="Meiryo UI" pitchFamily="50" charset="-128"/>
                          <a:ea typeface="Meiryo UI" pitchFamily="50" charset="-128"/>
                          <a:cs typeface="Meiryo UI" pitchFamily="50" charset="-128"/>
                        </a:rPr>
                        <a:t>ノート</a:t>
                      </a:r>
                      <a:endParaRPr kumimoji="1" lang="ja-JP" altLang="en-US" sz="1000" b="0" i="0" u="none" strike="noStrike" cap="none" normalizeH="0" baseline="0" dirty="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0002</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12/23</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300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千葉花子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千葉県</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rgbClr val="000000"/>
                          </a:solidFill>
                          <a:effectLst/>
                          <a:latin typeface="Meiryo UI" pitchFamily="50" charset="-128"/>
                          <a:ea typeface="Meiryo UI" pitchFamily="50" charset="-128"/>
                          <a:cs typeface="Meiryo UI" pitchFamily="50" charset="-128"/>
                        </a:rPr>
                        <a:t>400</a:t>
                      </a:r>
                      <a:endParaRPr kumimoji="1" lang="ja-JP" altLang="en-US" sz="1000" b="0" i="0" u="none" strike="noStrike" cap="none" normalizeH="0" baseline="0" dirty="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30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消しゴム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rgbClr val="000000"/>
                          </a:solidFill>
                          <a:effectLst/>
                          <a:latin typeface="Meiryo UI" pitchFamily="50" charset="-128"/>
                          <a:ea typeface="Meiryo UI" pitchFamily="50" charset="-128"/>
                          <a:cs typeface="Meiryo UI" pitchFamily="50" charset="-128"/>
                        </a:rPr>
                        <a:t>200</a:t>
                      </a:r>
                      <a:endParaRPr kumimoji="1" lang="ja-JP" altLang="en-US" sz="1000" b="0" i="0" u="none" strike="noStrike" cap="none" normalizeH="0" baseline="0" dirty="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rgbClr val="000000"/>
                          </a:solidFill>
                          <a:effectLst/>
                          <a:latin typeface="Meiryo UI" pitchFamily="50" charset="-128"/>
                          <a:ea typeface="Meiryo UI" pitchFamily="50" charset="-128"/>
                          <a:cs typeface="Meiryo UI" pitchFamily="50" charset="-128"/>
                        </a:rPr>
                        <a:t>2</a:t>
                      </a:r>
                      <a:endParaRPr kumimoji="1" lang="en-US" altLang="ja-JP" sz="1000" b="0" i="0" u="none" strike="noStrike" cap="none" normalizeH="0" baseline="0" dirty="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16" name="テキスト ボックス 15"/>
          <p:cNvSpPr txBox="1"/>
          <p:nvPr/>
        </p:nvSpPr>
        <p:spPr>
          <a:xfrm>
            <a:off x="827088" y="1989138"/>
            <a:ext cx="1512887" cy="368300"/>
          </a:xfrm>
          <a:prstGeom prst="rect">
            <a:avLst/>
          </a:prstGeom>
          <a:noFill/>
        </p:spPr>
        <p:txBody>
          <a:bodyPr>
            <a:spAutoFit/>
          </a:bodyPr>
          <a:lstStyle/>
          <a:p>
            <a:pPr marL="180975" indent="-180975" fontAlgn="auto">
              <a:spcBef>
                <a:spcPts val="0"/>
              </a:spcBef>
              <a:spcAft>
                <a:spcPts val="0"/>
              </a:spcAft>
              <a:defRPr/>
            </a:pPr>
            <a:r>
              <a:rPr lang="ja-JP" altLang="en-US" b="1" dirty="0">
                <a:solidFill>
                  <a:schemeClr val="accent1">
                    <a:lumMod val="50000"/>
                  </a:schemeClr>
                </a:solidFill>
                <a:latin typeface="Meiryo UI" pitchFamily="50" charset="-128"/>
                <a:ea typeface="Meiryo UI" pitchFamily="50" charset="-128"/>
                <a:cs typeface="Meiryo UI" pitchFamily="50" charset="-128"/>
              </a:rPr>
              <a:t>例</a:t>
            </a:r>
            <a:r>
              <a:rPr lang="en-US" altLang="ja-JP" b="1" dirty="0">
                <a:solidFill>
                  <a:schemeClr val="accent1">
                    <a:lumMod val="50000"/>
                  </a:schemeClr>
                </a:solidFill>
                <a:latin typeface="Meiryo UI" pitchFamily="50" charset="-128"/>
                <a:ea typeface="Meiryo UI" pitchFamily="50" charset="-128"/>
                <a:cs typeface="Meiryo UI" pitchFamily="50" charset="-128"/>
              </a:rPr>
              <a:t>)</a:t>
            </a:r>
            <a:r>
              <a:rPr lang="ja-JP" altLang="en-US" b="1" dirty="0">
                <a:solidFill>
                  <a:schemeClr val="accent1">
                    <a:lumMod val="50000"/>
                  </a:schemeClr>
                </a:solidFill>
                <a:latin typeface="Meiryo UI" pitchFamily="50" charset="-128"/>
                <a:ea typeface="Meiryo UI" pitchFamily="50" charset="-128"/>
                <a:cs typeface="Meiryo UI" pitchFamily="50" charset="-128"/>
              </a:rPr>
              <a:t>注文情報</a:t>
            </a:r>
            <a:endParaRPr lang="en-US" altLang="ja-JP" b="1" dirty="0">
              <a:solidFill>
                <a:schemeClr val="accent1">
                  <a:lumMod val="50000"/>
                </a:schemeClr>
              </a:solidFill>
              <a:latin typeface="Meiryo UI" pitchFamily="50" charset="-128"/>
              <a:ea typeface="Meiryo UI" pitchFamily="50" charset="-128"/>
              <a:cs typeface="Meiryo UI" pitchFamily="50" charset="-128"/>
            </a:endParaRPr>
          </a:p>
        </p:txBody>
      </p:sp>
      <p:grpSp>
        <p:nvGrpSpPr>
          <p:cNvPr id="2" name="グループ化 25"/>
          <p:cNvGrpSpPr>
            <a:grpSpLocks/>
          </p:cNvGrpSpPr>
          <p:nvPr/>
        </p:nvGrpSpPr>
        <p:grpSpPr bwMode="auto">
          <a:xfrm>
            <a:off x="919163" y="2205038"/>
            <a:ext cx="7469187" cy="647700"/>
            <a:chOff x="918643" y="2204864"/>
            <a:chExt cx="7469783" cy="648072"/>
          </a:xfrm>
        </p:grpSpPr>
        <p:sp>
          <p:nvSpPr>
            <p:cNvPr id="17" name="右中かっこ 16"/>
            <p:cNvSpPr/>
            <p:nvPr/>
          </p:nvSpPr>
          <p:spPr>
            <a:xfrm rot="16200000">
              <a:off x="3007095" y="476981"/>
              <a:ext cx="287503" cy="4464406"/>
            </a:xfrm>
            <a:prstGeom prst="rightBrace">
              <a:avLst>
                <a:gd name="adj1" fmla="val 8333"/>
                <a:gd name="adj2" fmla="val 50213"/>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8" name="右中かっこ 17"/>
            <p:cNvSpPr/>
            <p:nvPr/>
          </p:nvSpPr>
          <p:spPr>
            <a:xfrm rot="16200000">
              <a:off x="6756275" y="1220785"/>
              <a:ext cx="287503" cy="2976800"/>
            </a:xfrm>
            <a:prstGeom prst="rightBrace">
              <a:avLst>
                <a:gd name="adj1" fmla="val 8333"/>
                <a:gd name="adj2" fmla="val 50213"/>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9" name="テキスト ボックス 18"/>
            <p:cNvSpPr txBox="1"/>
            <p:nvPr/>
          </p:nvSpPr>
          <p:spPr>
            <a:xfrm>
              <a:off x="2052208" y="2204864"/>
              <a:ext cx="2232203" cy="308152"/>
            </a:xfrm>
            <a:prstGeom prst="rect">
              <a:avLst/>
            </a:prstGeom>
            <a:noFill/>
          </p:spPr>
          <p:txBody>
            <a:bodyPr>
              <a:spAutoFit/>
            </a:bodyPr>
            <a:lstStyle/>
            <a:p>
              <a:pPr marL="180975" indent="-180975" algn="ctr" fontAlgn="auto">
                <a:spcBef>
                  <a:spcPts val="0"/>
                </a:spcBef>
                <a:spcAft>
                  <a:spcPts val="0"/>
                </a:spcAft>
                <a:defRPr/>
              </a:pPr>
              <a:r>
                <a:rPr lang="ja-JP" altLang="en-US" sz="1400" dirty="0">
                  <a:solidFill>
                    <a:schemeClr val="accent1">
                      <a:lumMod val="50000"/>
                    </a:schemeClr>
                  </a:solidFill>
                  <a:latin typeface="Meiryo UI" pitchFamily="50" charset="-128"/>
                  <a:ea typeface="Meiryo UI" pitchFamily="50" charset="-128"/>
                  <a:cs typeface="Meiryo UI" pitchFamily="50" charset="-128"/>
                </a:rPr>
                <a:t>注文顧客情報</a:t>
              </a:r>
              <a:endParaRPr lang="en-US" altLang="ja-JP" sz="1400" dirty="0">
                <a:solidFill>
                  <a:schemeClr val="accent1">
                    <a:lumMod val="50000"/>
                  </a:schemeClr>
                </a:solidFill>
                <a:latin typeface="Meiryo UI" pitchFamily="50" charset="-128"/>
                <a:ea typeface="Meiryo UI" pitchFamily="50" charset="-128"/>
                <a:cs typeface="Meiryo UI" pitchFamily="50" charset="-128"/>
              </a:endParaRPr>
            </a:p>
          </p:txBody>
        </p:sp>
        <p:sp>
          <p:nvSpPr>
            <p:cNvPr id="20" name="テキスト ボックス 19"/>
            <p:cNvSpPr txBox="1"/>
            <p:nvPr/>
          </p:nvSpPr>
          <p:spPr>
            <a:xfrm>
              <a:off x="5795832" y="2204864"/>
              <a:ext cx="2232203" cy="308152"/>
            </a:xfrm>
            <a:prstGeom prst="rect">
              <a:avLst/>
            </a:prstGeom>
            <a:noFill/>
          </p:spPr>
          <p:txBody>
            <a:bodyPr>
              <a:spAutoFit/>
            </a:bodyPr>
            <a:lstStyle/>
            <a:p>
              <a:pPr marL="180975" indent="-180975" algn="ctr" fontAlgn="auto">
                <a:spcBef>
                  <a:spcPts val="0"/>
                </a:spcBef>
                <a:spcAft>
                  <a:spcPts val="0"/>
                </a:spcAft>
                <a:defRPr/>
              </a:pPr>
              <a:r>
                <a:rPr lang="ja-JP" altLang="en-US" sz="1400" dirty="0">
                  <a:solidFill>
                    <a:schemeClr val="accent1">
                      <a:lumMod val="50000"/>
                    </a:schemeClr>
                  </a:solidFill>
                  <a:latin typeface="Meiryo UI" pitchFamily="50" charset="-128"/>
                  <a:ea typeface="Meiryo UI" pitchFamily="50" charset="-128"/>
                  <a:cs typeface="Meiryo UI" pitchFamily="50" charset="-128"/>
                </a:rPr>
                <a:t>注文商品情報</a:t>
              </a:r>
              <a:endParaRPr lang="en-US" altLang="ja-JP" sz="1400" dirty="0">
                <a:solidFill>
                  <a:schemeClr val="accent1">
                    <a:lumMod val="50000"/>
                  </a:schemeClr>
                </a:solidFill>
                <a:latin typeface="Meiryo UI" pitchFamily="50" charset="-128"/>
                <a:ea typeface="Meiryo UI" pitchFamily="50" charset="-128"/>
                <a:cs typeface="Meiryo UI" pitchFamily="50" charset="-128"/>
              </a:endParaRPr>
            </a:p>
          </p:txBody>
        </p:sp>
      </p:grpSp>
      <p:graphicFrame>
        <p:nvGraphicFramePr>
          <p:cNvPr id="21" name="表 20"/>
          <p:cNvGraphicFramePr>
            <a:graphicFrameLocks noGrp="1"/>
          </p:cNvGraphicFramePr>
          <p:nvPr/>
        </p:nvGraphicFramePr>
        <p:xfrm>
          <a:off x="900113" y="4889500"/>
          <a:ext cx="4392612" cy="1112838"/>
        </p:xfrm>
        <a:graphic>
          <a:graphicData uri="http://schemas.openxmlformats.org/drawingml/2006/table">
            <a:tbl>
              <a:tblPr firstRow="1" bandRow="1">
                <a:tableStyleId>{5C22544A-7EE6-4342-B048-85BDC9FD1C3A}</a:tableStyleId>
              </a:tblPr>
              <a:tblGrid>
                <a:gridCol w="732102"/>
                <a:gridCol w="732102"/>
                <a:gridCol w="732102"/>
                <a:gridCol w="732102"/>
                <a:gridCol w="732102"/>
                <a:gridCol w="732102"/>
              </a:tblGrid>
              <a:tr h="370946">
                <a:tc>
                  <a:txBody>
                    <a:bodyPr/>
                    <a:lstStyle/>
                    <a:p>
                      <a:r>
                        <a:rPr kumimoji="1" lang="ja-JP" altLang="en-US" sz="1000" dirty="0" smtClean="0">
                          <a:latin typeface="Meiryo UI" pitchFamily="50" charset="-128"/>
                          <a:ea typeface="Meiryo UI" pitchFamily="50" charset="-128"/>
                          <a:cs typeface="Meiryo UI" pitchFamily="50" charset="-128"/>
                        </a:rPr>
                        <a:t>注文番号</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ja-JP" altLang="en-US" sz="1000" dirty="0" smtClean="0">
                          <a:latin typeface="Meiryo UI" pitchFamily="50" charset="-128"/>
                          <a:ea typeface="Meiryo UI" pitchFamily="50" charset="-128"/>
                          <a:cs typeface="Meiryo UI" pitchFamily="50" charset="-128"/>
                        </a:rPr>
                        <a:t>注文日</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ja-JP" altLang="en-US" sz="1000" dirty="0" smtClean="0">
                          <a:latin typeface="Meiryo UI" pitchFamily="50" charset="-128"/>
                          <a:ea typeface="Meiryo UI" pitchFamily="50" charset="-128"/>
                          <a:cs typeface="Meiryo UI" pitchFamily="50" charset="-128"/>
                        </a:rPr>
                        <a:t>顧客番号</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ja-JP" altLang="en-US" sz="1000" dirty="0" smtClean="0">
                          <a:latin typeface="Meiryo UI" pitchFamily="50" charset="-128"/>
                          <a:ea typeface="Meiryo UI" pitchFamily="50" charset="-128"/>
                          <a:cs typeface="Meiryo UI" pitchFamily="50" charset="-128"/>
                        </a:rPr>
                        <a:t>顧客名</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ja-JP" altLang="en-US" sz="1000" dirty="0" smtClean="0">
                          <a:latin typeface="Meiryo UI" pitchFamily="50" charset="-128"/>
                          <a:ea typeface="Meiryo UI" pitchFamily="50" charset="-128"/>
                          <a:cs typeface="Meiryo UI" pitchFamily="50" charset="-128"/>
                        </a:rPr>
                        <a:t>住所</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ja-JP" altLang="en-US" sz="1000" dirty="0" smtClean="0">
                          <a:latin typeface="Meiryo UI" pitchFamily="50" charset="-128"/>
                          <a:ea typeface="Meiryo UI" pitchFamily="50" charset="-128"/>
                          <a:cs typeface="Meiryo UI" pitchFamily="50" charset="-128"/>
                        </a:rPr>
                        <a:t>合計金額</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r>
              <a:tr h="370946">
                <a:tc>
                  <a:txBody>
                    <a:bodyPr/>
                    <a:lstStyle/>
                    <a:p>
                      <a:r>
                        <a:rPr kumimoji="1" lang="en-US" altLang="ja-JP" sz="1000" dirty="0" smtClean="0">
                          <a:latin typeface="Meiryo UI" pitchFamily="50" charset="-128"/>
                          <a:ea typeface="Meiryo UI" pitchFamily="50" charset="-128"/>
                          <a:cs typeface="Meiryo UI" pitchFamily="50" charset="-128"/>
                        </a:rPr>
                        <a:t>0001</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en-US" altLang="ja-JP" sz="1000" dirty="0" smtClean="0">
                          <a:latin typeface="Meiryo UI" pitchFamily="50" charset="-128"/>
                          <a:ea typeface="Meiryo UI" pitchFamily="50" charset="-128"/>
                          <a:cs typeface="Meiryo UI" pitchFamily="50" charset="-128"/>
                        </a:rPr>
                        <a:t>12/19</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en-US" altLang="ja-JP" sz="1000" dirty="0" smtClean="0">
                          <a:latin typeface="Meiryo UI" pitchFamily="50" charset="-128"/>
                          <a:ea typeface="Meiryo UI" pitchFamily="50" charset="-128"/>
                          <a:cs typeface="Meiryo UI" pitchFamily="50" charset="-128"/>
                        </a:rPr>
                        <a:t>100</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ja-JP" altLang="en-US" sz="1000" dirty="0" smtClean="0">
                          <a:latin typeface="Meiryo UI" pitchFamily="50" charset="-128"/>
                          <a:ea typeface="Meiryo UI" pitchFamily="50" charset="-128"/>
                          <a:cs typeface="Meiryo UI" pitchFamily="50" charset="-128"/>
                        </a:rPr>
                        <a:t>山田太郎</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ja-JP" altLang="en-US" sz="1000" dirty="0" smtClean="0">
                          <a:latin typeface="Meiryo UI" pitchFamily="50" charset="-128"/>
                          <a:ea typeface="Meiryo UI" pitchFamily="50" charset="-128"/>
                          <a:cs typeface="Meiryo UI" pitchFamily="50" charset="-128"/>
                        </a:rPr>
                        <a:t>東京都</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en-US" altLang="ja-JP" sz="1000" dirty="0" smtClean="0">
                          <a:latin typeface="Meiryo UI" pitchFamily="50" charset="-128"/>
                          <a:ea typeface="Meiryo UI" pitchFamily="50" charset="-128"/>
                          <a:cs typeface="Meiryo UI" pitchFamily="50" charset="-128"/>
                        </a:rPr>
                        <a:t>6,000</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r>
              <a:tr h="370946">
                <a:tc>
                  <a:txBody>
                    <a:bodyPr/>
                    <a:lstStyle/>
                    <a:p>
                      <a:r>
                        <a:rPr kumimoji="1" lang="en-US" altLang="ja-JP" sz="1000" dirty="0" smtClean="0">
                          <a:latin typeface="Meiryo UI" pitchFamily="50" charset="-128"/>
                          <a:ea typeface="Meiryo UI" pitchFamily="50" charset="-128"/>
                          <a:cs typeface="Meiryo UI" pitchFamily="50" charset="-128"/>
                        </a:rPr>
                        <a:t>0002</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en-US" altLang="ja-JP" sz="1000" dirty="0" smtClean="0">
                          <a:latin typeface="Meiryo UI" pitchFamily="50" charset="-128"/>
                          <a:ea typeface="Meiryo UI" pitchFamily="50" charset="-128"/>
                          <a:cs typeface="Meiryo UI" pitchFamily="50" charset="-128"/>
                        </a:rPr>
                        <a:t>12/23</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en-US" altLang="ja-JP" sz="1000" dirty="0" smtClean="0">
                          <a:latin typeface="Meiryo UI" pitchFamily="50" charset="-128"/>
                          <a:ea typeface="Meiryo UI" pitchFamily="50" charset="-128"/>
                          <a:cs typeface="Meiryo UI" pitchFamily="50" charset="-128"/>
                        </a:rPr>
                        <a:t>300</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ja-JP" altLang="en-US" sz="1000" dirty="0" smtClean="0">
                          <a:latin typeface="Meiryo UI" pitchFamily="50" charset="-128"/>
                          <a:ea typeface="Meiryo UI" pitchFamily="50" charset="-128"/>
                          <a:cs typeface="Meiryo UI" pitchFamily="50" charset="-128"/>
                        </a:rPr>
                        <a:t>千葉花子</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ja-JP" altLang="en-US" sz="1000" dirty="0" smtClean="0">
                          <a:latin typeface="Meiryo UI" pitchFamily="50" charset="-128"/>
                          <a:ea typeface="Meiryo UI" pitchFamily="50" charset="-128"/>
                          <a:cs typeface="Meiryo UI" pitchFamily="50" charset="-128"/>
                        </a:rPr>
                        <a:t>千葉県</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c>
                  <a:txBody>
                    <a:bodyPr/>
                    <a:lstStyle/>
                    <a:p>
                      <a:r>
                        <a:rPr kumimoji="1" lang="en-US" altLang="ja-JP" sz="1000" dirty="0" smtClean="0">
                          <a:latin typeface="Meiryo UI" pitchFamily="50" charset="-128"/>
                          <a:ea typeface="Meiryo UI" pitchFamily="50" charset="-128"/>
                          <a:cs typeface="Meiryo UI" pitchFamily="50" charset="-128"/>
                        </a:rPr>
                        <a:t>400</a:t>
                      </a:r>
                      <a:endParaRPr kumimoji="1" lang="ja-JP" altLang="en-US" sz="1000" dirty="0">
                        <a:latin typeface="Meiryo UI" pitchFamily="50" charset="-128"/>
                        <a:ea typeface="Meiryo UI" pitchFamily="50" charset="-128"/>
                        <a:cs typeface="Meiryo UI" pitchFamily="50" charset="-128"/>
                      </a:endParaRPr>
                    </a:p>
                  </a:txBody>
                  <a:tcPr marL="91443" marR="91443" marT="45733" marB="45733"/>
                </a:tc>
              </a:tr>
            </a:tbl>
          </a:graphicData>
        </a:graphic>
      </p:graphicFrame>
      <p:graphicFrame>
        <p:nvGraphicFramePr>
          <p:cNvPr id="22" name="表 21"/>
          <p:cNvGraphicFramePr>
            <a:graphicFrameLocks noGrp="1"/>
          </p:cNvGraphicFramePr>
          <p:nvPr/>
        </p:nvGraphicFramePr>
        <p:xfrm>
          <a:off x="5364163" y="4868863"/>
          <a:ext cx="3498850" cy="1230630"/>
        </p:xfrm>
        <a:graphic>
          <a:graphicData uri="http://schemas.openxmlformats.org/drawingml/2006/table">
            <a:tbl>
              <a:tblPr/>
              <a:tblGrid>
                <a:gridCol w="700087"/>
                <a:gridCol w="700088"/>
                <a:gridCol w="700087"/>
                <a:gridCol w="700088"/>
                <a:gridCol w="698500"/>
              </a:tblGrid>
              <a:tr h="371475">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注文番号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商品番号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商品名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単価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数量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85738">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DB</a:t>
                      </a: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の本</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5,000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85738">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20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ノート</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0002</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30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消しゴム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200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3" name="下矢印 22"/>
          <p:cNvSpPr/>
          <p:nvPr/>
        </p:nvSpPr>
        <p:spPr>
          <a:xfrm>
            <a:off x="4067175" y="4292600"/>
            <a:ext cx="936625" cy="431800"/>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5" name="角丸四角形吹き出し 24"/>
          <p:cNvSpPr/>
          <p:nvPr/>
        </p:nvSpPr>
        <p:spPr>
          <a:xfrm>
            <a:off x="5580063" y="4149725"/>
            <a:ext cx="2808287" cy="647700"/>
          </a:xfrm>
          <a:prstGeom prst="wedgeRoundRectCallout">
            <a:avLst>
              <a:gd name="adj1" fmla="val -75846"/>
              <a:gd name="adj2" fmla="val -14977"/>
              <a:gd name="adj3" fmla="val 16667"/>
            </a:avLst>
          </a:prstGeom>
          <a:solidFill>
            <a:schemeClr val="bg1"/>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000" dirty="0">
                <a:solidFill>
                  <a:schemeClr val="accent3">
                    <a:lumMod val="50000"/>
                  </a:schemeClr>
                </a:solidFill>
                <a:latin typeface="Meiryo UI" pitchFamily="50" charset="-128"/>
                <a:ea typeface="Meiryo UI" pitchFamily="50" charset="-128"/>
                <a:cs typeface="Meiryo UI" pitchFamily="50" charset="-128"/>
              </a:rPr>
              <a:t>注文情報に対し、商品情報が繰り返されているため、注文番号と商品番号を複合キーとして商品番号以降の繰り返し部分の別テーブルに分割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23"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タイトル 3"/>
          <p:cNvSpPr>
            <a:spLocks noGrp="1"/>
          </p:cNvSpPr>
          <p:nvPr>
            <p:ph type="title"/>
          </p:nvPr>
        </p:nvSpPr>
        <p:spPr>
          <a:xfrm>
            <a:off x="395288" y="115888"/>
            <a:ext cx="7129462" cy="720725"/>
          </a:xfrm>
        </p:spPr>
        <p:txBody>
          <a:bodyPr/>
          <a:lstStyle/>
          <a:p>
            <a:r>
              <a:rPr lang="ja-JP" altLang="en-US" smtClean="0"/>
              <a:t>正規化</a:t>
            </a:r>
          </a:p>
        </p:txBody>
      </p:sp>
      <p:sp>
        <p:nvSpPr>
          <p:cNvPr id="31747"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31748"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31749"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71438AAF-A5C6-45E7-9FBA-C74F5FDA53CF}" type="slidenum">
              <a:rPr lang="ja-JP" altLang="en-US">
                <a:solidFill>
                  <a:srgbClr val="262626"/>
                </a:solidFill>
                <a:latin typeface="Meiryo UI" pitchFamily="50" charset="-128"/>
                <a:ea typeface="Meiryo UI" pitchFamily="50" charset="-128"/>
              </a:rPr>
              <a:pPr fontAlgn="base">
                <a:spcBef>
                  <a:spcPct val="0"/>
                </a:spcBef>
                <a:spcAft>
                  <a:spcPct val="0"/>
                </a:spcAft>
              </a:pPr>
              <a:t>13</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第</a:t>
            </a:r>
            <a:r>
              <a:rPr lang="en-US" altLang="ja-JP" b="1" u="sng">
                <a:latin typeface="Meiryo UI" pitchFamily="50" charset="-128"/>
                <a:ea typeface="Meiryo UI" pitchFamily="50" charset="-128"/>
                <a:cs typeface="Meiryo UI" pitchFamily="50" charset="-128"/>
              </a:rPr>
              <a:t>2</a:t>
            </a:r>
            <a:r>
              <a:rPr lang="ja-JP" altLang="en-US" b="1" u="sng">
                <a:latin typeface="Meiryo UI" pitchFamily="50" charset="-128"/>
                <a:ea typeface="Meiryo UI" pitchFamily="50" charset="-128"/>
                <a:cs typeface="Meiryo UI" pitchFamily="50" charset="-128"/>
              </a:rPr>
              <a:t>正規化</a:t>
            </a:r>
          </a:p>
        </p:txBody>
      </p:sp>
      <p:sp>
        <p:nvSpPr>
          <p:cNvPr id="12" name="テキスト ボックス 11"/>
          <p:cNvSpPr txBox="1">
            <a:spLocks noChangeArrowheads="1"/>
          </p:cNvSpPr>
          <p:nvPr/>
        </p:nvSpPr>
        <p:spPr bwMode="auto">
          <a:xfrm>
            <a:off x="755650" y="1557338"/>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複合キーの中で項目</a:t>
            </a:r>
            <a:r>
              <a:rPr lang="en-US" altLang="ja-JP" sz="2000">
                <a:latin typeface="Meiryo UI" pitchFamily="50" charset="-128"/>
                <a:ea typeface="Meiryo UI" pitchFamily="50" charset="-128"/>
                <a:cs typeface="Meiryo UI" pitchFamily="50" charset="-128"/>
              </a:rPr>
              <a:t>A</a:t>
            </a:r>
            <a:r>
              <a:rPr lang="ja-JP" altLang="en-US" sz="2000">
                <a:latin typeface="Meiryo UI" pitchFamily="50" charset="-128"/>
                <a:ea typeface="Meiryo UI" pitchFamily="50" charset="-128"/>
                <a:cs typeface="Meiryo UI" pitchFamily="50" charset="-128"/>
              </a:rPr>
              <a:t>に非キー項目が従属する場合、これらを別テーブルに分割</a:t>
            </a:r>
            <a:endParaRPr lang="en-US" altLang="ja-JP" sz="2000">
              <a:latin typeface="Meiryo UI" pitchFamily="50" charset="-128"/>
              <a:ea typeface="Meiryo UI" pitchFamily="50" charset="-128"/>
              <a:cs typeface="Meiryo UI" pitchFamily="50" charset="-128"/>
            </a:endParaRPr>
          </a:p>
        </p:txBody>
      </p:sp>
      <p:graphicFrame>
        <p:nvGraphicFramePr>
          <p:cNvPr id="15" name="表 14"/>
          <p:cNvGraphicFramePr>
            <a:graphicFrameLocks noGrp="1"/>
          </p:cNvGraphicFramePr>
          <p:nvPr/>
        </p:nvGraphicFramePr>
        <p:xfrm>
          <a:off x="900113" y="2349500"/>
          <a:ext cx="3498850" cy="1230630"/>
        </p:xfrm>
        <a:graphic>
          <a:graphicData uri="http://schemas.openxmlformats.org/drawingml/2006/table">
            <a:tbl>
              <a:tblPr/>
              <a:tblGrid>
                <a:gridCol w="700087"/>
                <a:gridCol w="698500"/>
                <a:gridCol w="700088"/>
                <a:gridCol w="700087"/>
                <a:gridCol w="700088"/>
              </a:tblGrid>
              <a:tr h="371475">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注文番号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商品番号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商品名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単価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数量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85738">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DB</a:t>
                      </a: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の本</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5,000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85738">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20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ノート</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0002</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30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消しゴム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200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aphicFrame>
        <p:nvGraphicFramePr>
          <p:cNvPr id="16" name="表 15"/>
          <p:cNvGraphicFramePr>
            <a:graphicFrameLocks noGrp="1"/>
          </p:cNvGraphicFramePr>
          <p:nvPr/>
        </p:nvGraphicFramePr>
        <p:xfrm>
          <a:off x="900113" y="4437063"/>
          <a:ext cx="2098675" cy="1230630"/>
        </p:xfrm>
        <a:graphic>
          <a:graphicData uri="http://schemas.openxmlformats.org/drawingml/2006/table">
            <a:tbl>
              <a:tblPr/>
              <a:tblGrid>
                <a:gridCol w="700087"/>
                <a:gridCol w="698500"/>
                <a:gridCol w="700088"/>
              </a:tblGrid>
              <a:tr h="371475">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注文番号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商品番号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rgbClr val="FFFFFF"/>
                          </a:solidFill>
                          <a:effectLst/>
                          <a:latin typeface="Meiryo UI" pitchFamily="50" charset="-128"/>
                          <a:ea typeface="Meiryo UI" pitchFamily="50" charset="-128"/>
                          <a:cs typeface="Meiryo UI" pitchFamily="50" charset="-128"/>
                        </a:rPr>
                        <a:t>数量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85738">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85738">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0001</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20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10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0002</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30</a:t>
                      </a:r>
                      <a:endParaRPr kumimoji="1" lang="ja-JP" altLang="en-US"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charset="0"/>
                        <a:defRPr kumimoji="1" sz="2800">
                          <a:solidFill>
                            <a:schemeClr val="tx1"/>
                          </a:solidFill>
                          <a:latin typeface="Calibri" pitchFamily="34" charset="0"/>
                          <a:ea typeface="ＭＳ Ｐゴシック" charset="-128"/>
                        </a:defRPr>
                      </a:lvl1pPr>
                      <a:lvl2pPr marL="742950" indent="-285750">
                        <a:spcBef>
                          <a:spcPct val="20000"/>
                        </a:spcBef>
                        <a:buFont typeface="Arial" charset="0"/>
                        <a:defRPr kumimoji="1" sz="2400">
                          <a:solidFill>
                            <a:schemeClr val="tx1"/>
                          </a:solidFill>
                          <a:latin typeface="Calibri" pitchFamily="34" charset="0"/>
                          <a:ea typeface="ＭＳ Ｐゴシック" charset="-128"/>
                        </a:defRPr>
                      </a:lvl2pPr>
                      <a:lvl3pPr marL="1143000" indent="-228600">
                        <a:spcBef>
                          <a:spcPct val="20000"/>
                        </a:spcBef>
                        <a:buFont typeface="Arial" charset="0"/>
                        <a:defRPr kumimoji="1" sz="2000">
                          <a:solidFill>
                            <a:schemeClr val="tx1"/>
                          </a:solidFill>
                          <a:latin typeface="Calibri" pitchFamily="34" charset="0"/>
                          <a:ea typeface="ＭＳ Ｐゴシック" charset="-128"/>
                        </a:defRPr>
                      </a:lvl3pPr>
                      <a:lvl4pPr marL="1600200" indent="-228600">
                        <a:spcBef>
                          <a:spcPct val="20000"/>
                        </a:spcBef>
                        <a:buFont typeface="Arial" charset="0"/>
                        <a:defRPr kumimoji="1">
                          <a:solidFill>
                            <a:schemeClr val="tx1"/>
                          </a:solidFill>
                          <a:latin typeface="Calibri" pitchFamily="34" charset="0"/>
                          <a:ea typeface="ＭＳ Ｐゴシック" charset="-128"/>
                        </a:defRPr>
                      </a:lvl4pPr>
                      <a:lvl5pPr marL="2057400" indent="-228600">
                        <a:spcBef>
                          <a:spcPct val="20000"/>
                        </a:spcBef>
                        <a:buFont typeface="Arial" charset="0"/>
                        <a:defRPr kumimoji="1">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defRPr kumimoji="1">
                          <a:solidFill>
                            <a:schemeClr val="tx1"/>
                          </a:solidFill>
                          <a:latin typeface="Calibri" pitchFamily="34"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Meiryo UI" pitchFamily="50" charset="-128"/>
                          <a:ea typeface="Meiryo UI" pitchFamily="50" charset="-128"/>
                          <a:cs typeface="Meiryo UI" pitchFamily="50"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aphicFrame>
        <p:nvGraphicFramePr>
          <p:cNvPr id="17" name="表 16"/>
          <p:cNvGraphicFramePr>
            <a:graphicFrameLocks noGrp="1"/>
          </p:cNvGraphicFramePr>
          <p:nvPr/>
        </p:nvGraphicFramePr>
        <p:xfrm>
          <a:off x="3348038" y="4437063"/>
          <a:ext cx="2100261" cy="1228880"/>
        </p:xfrm>
        <a:graphic>
          <a:graphicData uri="http://schemas.openxmlformats.org/drawingml/2006/table">
            <a:tbl>
              <a:tblPr firstRow="1" bandRow="1">
                <a:tableStyleId>{5C22544A-7EE6-4342-B048-85BDC9FD1C3A}</a:tableStyleId>
              </a:tblPr>
              <a:tblGrid>
                <a:gridCol w="700087"/>
                <a:gridCol w="700087"/>
                <a:gridCol w="700087"/>
              </a:tblGrid>
              <a:tr h="370648">
                <a:tc>
                  <a:txBody>
                    <a:bodyPr/>
                    <a:lstStyle/>
                    <a:p>
                      <a:r>
                        <a:rPr kumimoji="1" lang="ja-JP" altLang="en-US" sz="1000" dirty="0" smtClean="0">
                          <a:latin typeface="Meiryo UI" pitchFamily="50" charset="-128"/>
                          <a:ea typeface="Meiryo UI" pitchFamily="50" charset="-128"/>
                          <a:cs typeface="Meiryo UI" pitchFamily="50" charset="-128"/>
                        </a:rPr>
                        <a:t>商品番号</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c>
                  <a:txBody>
                    <a:bodyPr/>
                    <a:lstStyle/>
                    <a:p>
                      <a:r>
                        <a:rPr kumimoji="1" lang="ja-JP" altLang="en-US" sz="1000" dirty="0" smtClean="0">
                          <a:latin typeface="Meiryo UI" pitchFamily="50" charset="-128"/>
                          <a:ea typeface="Meiryo UI" pitchFamily="50" charset="-128"/>
                          <a:cs typeface="Meiryo UI" pitchFamily="50" charset="-128"/>
                        </a:rPr>
                        <a:t>商品名</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c>
                  <a:txBody>
                    <a:bodyPr/>
                    <a:lstStyle/>
                    <a:p>
                      <a:r>
                        <a:rPr kumimoji="1" lang="ja-JP" altLang="en-US" sz="1000" dirty="0" smtClean="0">
                          <a:latin typeface="Meiryo UI" pitchFamily="50" charset="-128"/>
                          <a:ea typeface="Meiryo UI" pitchFamily="50" charset="-128"/>
                          <a:cs typeface="Meiryo UI" pitchFamily="50" charset="-128"/>
                        </a:rPr>
                        <a:t>単価</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r>
              <a:tr h="243714">
                <a:tc>
                  <a:txBody>
                    <a:bodyPr/>
                    <a:lstStyle/>
                    <a:p>
                      <a:r>
                        <a:rPr kumimoji="1" lang="en-US" altLang="ja-JP" sz="1000" dirty="0" smtClean="0">
                          <a:latin typeface="Meiryo UI" pitchFamily="50" charset="-128"/>
                          <a:ea typeface="Meiryo UI" pitchFamily="50" charset="-128"/>
                          <a:cs typeface="Meiryo UI" pitchFamily="50" charset="-128"/>
                        </a:rPr>
                        <a:t>10</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c>
                  <a:txBody>
                    <a:bodyPr/>
                    <a:lstStyle/>
                    <a:p>
                      <a:r>
                        <a:rPr kumimoji="1" lang="en-US" altLang="ja-JP" sz="1000" dirty="0" smtClean="0">
                          <a:latin typeface="Meiryo UI" pitchFamily="50" charset="-128"/>
                          <a:ea typeface="Meiryo UI" pitchFamily="50" charset="-128"/>
                          <a:cs typeface="Meiryo UI" pitchFamily="50" charset="-128"/>
                        </a:rPr>
                        <a:t>DB</a:t>
                      </a:r>
                      <a:r>
                        <a:rPr kumimoji="1" lang="ja-JP" altLang="en-US" sz="1000" dirty="0" smtClean="0">
                          <a:latin typeface="Meiryo UI" pitchFamily="50" charset="-128"/>
                          <a:ea typeface="Meiryo UI" pitchFamily="50" charset="-128"/>
                          <a:cs typeface="Meiryo UI" pitchFamily="50" charset="-128"/>
                        </a:rPr>
                        <a:t>の本</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c>
                  <a:txBody>
                    <a:bodyPr/>
                    <a:lstStyle/>
                    <a:p>
                      <a:r>
                        <a:rPr kumimoji="1" lang="en-US" altLang="ja-JP" sz="1000" dirty="0" smtClean="0">
                          <a:latin typeface="Meiryo UI" pitchFamily="50" charset="-128"/>
                          <a:ea typeface="Meiryo UI" pitchFamily="50" charset="-128"/>
                          <a:cs typeface="Meiryo UI" pitchFamily="50" charset="-128"/>
                        </a:rPr>
                        <a:t>5,000</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r>
              <a:tr h="243714">
                <a:tc>
                  <a:txBody>
                    <a:bodyPr/>
                    <a:lstStyle/>
                    <a:p>
                      <a:r>
                        <a:rPr kumimoji="1" lang="en-US" altLang="ja-JP" sz="1000" dirty="0" smtClean="0">
                          <a:latin typeface="Meiryo UI" pitchFamily="50" charset="-128"/>
                          <a:ea typeface="Meiryo UI" pitchFamily="50" charset="-128"/>
                          <a:cs typeface="Meiryo UI" pitchFamily="50" charset="-128"/>
                        </a:rPr>
                        <a:t>20</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c>
                  <a:txBody>
                    <a:bodyPr/>
                    <a:lstStyle/>
                    <a:p>
                      <a:r>
                        <a:rPr kumimoji="1" lang="ja-JP" altLang="en-US" sz="1000" dirty="0" smtClean="0">
                          <a:latin typeface="Meiryo UI" pitchFamily="50" charset="-128"/>
                          <a:ea typeface="Meiryo UI" pitchFamily="50" charset="-128"/>
                          <a:cs typeface="Meiryo UI" pitchFamily="50" charset="-128"/>
                        </a:rPr>
                        <a:t>ノート</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c>
                  <a:txBody>
                    <a:bodyPr/>
                    <a:lstStyle/>
                    <a:p>
                      <a:r>
                        <a:rPr kumimoji="1" lang="en-US" altLang="ja-JP" sz="1000" dirty="0" smtClean="0">
                          <a:latin typeface="Meiryo UI" pitchFamily="50" charset="-128"/>
                          <a:ea typeface="Meiryo UI" pitchFamily="50" charset="-128"/>
                          <a:cs typeface="Meiryo UI" pitchFamily="50" charset="-128"/>
                        </a:rPr>
                        <a:t>100</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r>
              <a:tr h="370648">
                <a:tc>
                  <a:txBody>
                    <a:bodyPr/>
                    <a:lstStyle/>
                    <a:p>
                      <a:r>
                        <a:rPr kumimoji="1" lang="en-US" altLang="ja-JP" sz="1000" dirty="0" smtClean="0">
                          <a:latin typeface="Meiryo UI" pitchFamily="50" charset="-128"/>
                          <a:ea typeface="Meiryo UI" pitchFamily="50" charset="-128"/>
                          <a:cs typeface="Meiryo UI" pitchFamily="50" charset="-128"/>
                        </a:rPr>
                        <a:t>30</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c>
                  <a:txBody>
                    <a:bodyPr/>
                    <a:lstStyle/>
                    <a:p>
                      <a:r>
                        <a:rPr kumimoji="1" lang="ja-JP" altLang="en-US" sz="1000" dirty="0" smtClean="0">
                          <a:latin typeface="Meiryo UI" pitchFamily="50" charset="-128"/>
                          <a:ea typeface="Meiryo UI" pitchFamily="50" charset="-128"/>
                          <a:cs typeface="Meiryo UI" pitchFamily="50" charset="-128"/>
                        </a:rPr>
                        <a:t>消しゴム</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c>
                  <a:txBody>
                    <a:bodyPr/>
                    <a:lstStyle/>
                    <a:p>
                      <a:r>
                        <a:rPr kumimoji="1" lang="en-US" altLang="ja-JP" sz="1000" dirty="0" smtClean="0">
                          <a:latin typeface="Meiryo UI" pitchFamily="50" charset="-128"/>
                          <a:ea typeface="Meiryo UI" pitchFamily="50" charset="-128"/>
                          <a:cs typeface="Meiryo UI" pitchFamily="50" charset="-128"/>
                        </a:rPr>
                        <a:t>200</a:t>
                      </a:r>
                      <a:endParaRPr kumimoji="1" lang="ja-JP" altLang="en-US" sz="1000" dirty="0">
                        <a:latin typeface="Meiryo UI" pitchFamily="50" charset="-128"/>
                        <a:ea typeface="Meiryo UI" pitchFamily="50" charset="-128"/>
                        <a:cs typeface="Meiryo UI" pitchFamily="50" charset="-128"/>
                      </a:endParaRPr>
                    </a:p>
                  </a:txBody>
                  <a:tcPr marL="91462" marR="91462" marT="45696" marB="45696"/>
                </a:tc>
              </a:tr>
            </a:tbl>
          </a:graphicData>
        </a:graphic>
      </p:graphicFrame>
      <p:sp>
        <p:nvSpPr>
          <p:cNvPr id="18" name="下矢印 17"/>
          <p:cNvSpPr/>
          <p:nvPr/>
        </p:nvSpPr>
        <p:spPr>
          <a:xfrm>
            <a:off x="2268538" y="3789363"/>
            <a:ext cx="935037" cy="431800"/>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9" name="角丸四角形吹き出し 18"/>
          <p:cNvSpPr/>
          <p:nvPr/>
        </p:nvSpPr>
        <p:spPr>
          <a:xfrm>
            <a:off x="3779838" y="3644900"/>
            <a:ext cx="2808287" cy="647700"/>
          </a:xfrm>
          <a:prstGeom prst="wedgeRoundRectCallout">
            <a:avLst>
              <a:gd name="adj1" fmla="val -75846"/>
              <a:gd name="adj2" fmla="val -14977"/>
              <a:gd name="adj3" fmla="val 16667"/>
            </a:avLst>
          </a:prstGeom>
          <a:solidFill>
            <a:schemeClr val="bg1"/>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000" dirty="0">
                <a:solidFill>
                  <a:schemeClr val="accent3">
                    <a:lumMod val="50000"/>
                  </a:schemeClr>
                </a:solidFill>
                <a:latin typeface="Meiryo UI" pitchFamily="50" charset="-128"/>
                <a:ea typeface="Meiryo UI" pitchFamily="50" charset="-128"/>
                <a:cs typeface="Meiryo UI" pitchFamily="50" charset="-128"/>
              </a:rPr>
              <a:t>主キーの一部分である商品番号に商品名と単価は従属しているため、商品番号を主キーに商品名と単価を別テーブルに分割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タイトル 3"/>
          <p:cNvSpPr>
            <a:spLocks noGrp="1"/>
          </p:cNvSpPr>
          <p:nvPr>
            <p:ph type="title"/>
          </p:nvPr>
        </p:nvSpPr>
        <p:spPr>
          <a:xfrm>
            <a:off x="395288" y="115888"/>
            <a:ext cx="7129462" cy="720725"/>
          </a:xfrm>
        </p:spPr>
        <p:txBody>
          <a:bodyPr/>
          <a:lstStyle/>
          <a:p>
            <a:r>
              <a:rPr lang="ja-JP" altLang="en-US" smtClean="0"/>
              <a:t>正規化</a:t>
            </a:r>
          </a:p>
        </p:txBody>
      </p:sp>
      <p:sp>
        <p:nvSpPr>
          <p:cNvPr id="32771"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32772"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32773"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13159254-AED1-47BC-8FB9-CB396BD99737}" type="slidenum">
              <a:rPr lang="ja-JP" altLang="en-US">
                <a:solidFill>
                  <a:srgbClr val="262626"/>
                </a:solidFill>
                <a:latin typeface="Meiryo UI" pitchFamily="50" charset="-128"/>
                <a:ea typeface="Meiryo UI" pitchFamily="50" charset="-128"/>
              </a:rPr>
              <a:pPr fontAlgn="base">
                <a:spcBef>
                  <a:spcPct val="0"/>
                </a:spcBef>
                <a:spcAft>
                  <a:spcPct val="0"/>
                </a:spcAft>
              </a:pPr>
              <a:t>14</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第</a:t>
            </a:r>
            <a:r>
              <a:rPr lang="en-US" altLang="ja-JP" b="1" u="sng">
                <a:latin typeface="Meiryo UI" pitchFamily="50" charset="-128"/>
                <a:ea typeface="Meiryo UI" pitchFamily="50" charset="-128"/>
                <a:cs typeface="Meiryo UI" pitchFamily="50" charset="-128"/>
              </a:rPr>
              <a:t>3</a:t>
            </a:r>
            <a:r>
              <a:rPr lang="ja-JP" altLang="en-US" b="1" u="sng">
                <a:latin typeface="Meiryo UI" pitchFamily="50" charset="-128"/>
                <a:ea typeface="Meiryo UI" pitchFamily="50" charset="-128"/>
                <a:cs typeface="Meiryo UI" pitchFamily="50" charset="-128"/>
              </a:rPr>
              <a:t>正規化</a:t>
            </a:r>
          </a:p>
        </p:txBody>
      </p:sp>
      <p:sp>
        <p:nvSpPr>
          <p:cNvPr id="12" name="テキスト ボックス 11"/>
          <p:cNvSpPr txBox="1">
            <a:spLocks noChangeArrowheads="1"/>
          </p:cNvSpPr>
          <p:nvPr/>
        </p:nvSpPr>
        <p:spPr bwMode="auto">
          <a:xfrm>
            <a:off x="755650" y="1557338"/>
            <a:ext cx="784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非キー項目</a:t>
            </a:r>
            <a:r>
              <a:rPr lang="en-US" altLang="ja-JP" sz="2000">
                <a:latin typeface="Meiryo UI" pitchFamily="50" charset="-128"/>
                <a:ea typeface="Meiryo UI" pitchFamily="50" charset="-128"/>
                <a:cs typeface="Meiryo UI" pitchFamily="50" charset="-128"/>
              </a:rPr>
              <a:t>A</a:t>
            </a:r>
            <a:r>
              <a:rPr lang="ja-JP" altLang="en-US" sz="2000">
                <a:latin typeface="Meiryo UI" pitchFamily="50" charset="-128"/>
                <a:ea typeface="Meiryo UI" pitchFamily="50" charset="-128"/>
                <a:cs typeface="Meiryo UI" pitchFamily="50" charset="-128"/>
              </a:rPr>
              <a:t>に従属している項目がある場合、これらを別テーブルに分割</a:t>
            </a:r>
            <a:endParaRPr lang="en-US" altLang="ja-JP" sz="2000">
              <a:latin typeface="Meiryo UI" pitchFamily="50" charset="-128"/>
              <a:ea typeface="Meiryo UI" pitchFamily="50" charset="-128"/>
              <a:cs typeface="Meiryo UI" pitchFamily="50" charset="-128"/>
            </a:endParaRPr>
          </a:p>
        </p:txBody>
      </p:sp>
      <p:sp>
        <p:nvSpPr>
          <p:cNvPr id="18" name="下矢印 17"/>
          <p:cNvSpPr/>
          <p:nvPr/>
        </p:nvSpPr>
        <p:spPr>
          <a:xfrm>
            <a:off x="2268538" y="3789363"/>
            <a:ext cx="935037" cy="431800"/>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9" name="角丸四角形吹き出し 18"/>
          <p:cNvSpPr/>
          <p:nvPr/>
        </p:nvSpPr>
        <p:spPr>
          <a:xfrm>
            <a:off x="3779838" y="3644900"/>
            <a:ext cx="2808287" cy="647700"/>
          </a:xfrm>
          <a:prstGeom prst="wedgeRoundRectCallout">
            <a:avLst>
              <a:gd name="adj1" fmla="val -75846"/>
              <a:gd name="adj2" fmla="val -14977"/>
              <a:gd name="adj3" fmla="val 16667"/>
            </a:avLst>
          </a:prstGeom>
          <a:solidFill>
            <a:schemeClr val="bg1"/>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000" dirty="0">
                <a:solidFill>
                  <a:schemeClr val="accent3">
                    <a:lumMod val="50000"/>
                  </a:schemeClr>
                </a:solidFill>
                <a:latin typeface="Meiryo UI" pitchFamily="50" charset="-128"/>
                <a:ea typeface="Meiryo UI" pitchFamily="50" charset="-128"/>
                <a:cs typeface="Meiryo UI" pitchFamily="50" charset="-128"/>
              </a:rPr>
              <a:t>非キー項目である顧客番号に顧客名と住所が従属しているため、顧客番号を主キーに顧客名と住所を別テーブルに分割</a:t>
            </a:r>
          </a:p>
        </p:txBody>
      </p:sp>
      <p:graphicFrame>
        <p:nvGraphicFramePr>
          <p:cNvPr id="13" name="表 12"/>
          <p:cNvGraphicFramePr>
            <a:graphicFrameLocks noGrp="1"/>
          </p:cNvGraphicFramePr>
          <p:nvPr/>
        </p:nvGraphicFramePr>
        <p:xfrm>
          <a:off x="900113" y="2349500"/>
          <a:ext cx="4392612" cy="1111250"/>
        </p:xfrm>
        <a:graphic>
          <a:graphicData uri="http://schemas.openxmlformats.org/drawingml/2006/table">
            <a:tbl>
              <a:tblPr firstRow="1" bandRow="1">
                <a:tableStyleId>{5C22544A-7EE6-4342-B048-85BDC9FD1C3A}</a:tableStyleId>
              </a:tblPr>
              <a:tblGrid>
                <a:gridCol w="732102"/>
                <a:gridCol w="732102"/>
                <a:gridCol w="732102"/>
                <a:gridCol w="732102"/>
                <a:gridCol w="732102"/>
                <a:gridCol w="732102"/>
              </a:tblGrid>
              <a:tr h="370417">
                <a:tc>
                  <a:txBody>
                    <a:bodyPr/>
                    <a:lstStyle/>
                    <a:p>
                      <a:r>
                        <a:rPr kumimoji="1" lang="ja-JP" altLang="en-US" sz="1000" dirty="0" smtClean="0">
                          <a:latin typeface="Meiryo UI" pitchFamily="50" charset="-128"/>
                          <a:ea typeface="Meiryo UI" pitchFamily="50" charset="-128"/>
                          <a:cs typeface="Meiryo UI" pitchFamily="50" charset="-128"/>
                        </a:rPr>
                        <a:t>注文番号</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ja-JP" altLang="en-US" sz="1000" dirty="0" smtClean="0">
                          <a:latin typeface="Meiryo UI" pitchFamily="50" charset="-128"/>
                          <a:ea typeface="Meiryo UI" pitchFamily="50" charset="-128"/>
                          <a:cs typeface="Meiryo UI" pitchFamily="50" charset="-128"/>
                        </a:rPr>
                        <a:t>注文日</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ja-JP" altLang="en-US" sz="1000" dirty="0" smtClean="0">
                          <a:latin typeface="Meiryo UI" pitchFamily="50" charset="-128"/>
                          <a:ea typeface="Meiryo UI" pitchFamily="50" charset="-128"/>
                          <a:cs typeface="Meiryo UI" pitchFamily="50" charset="-128"/>
                        </a:rPr>
                        <a:t>顧客番号</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ja-JP" altLang="en-US" sz="1000" dirty="0" smtClean="0">
                          <a:latin typeface="Meiryo UI" pitchFamily="50" charset="-128"/>
                          <a:ea typeface="Meiryo UI" pitchFamily="50" charset="-128"/>
                          <a:cs typeface="Meiryo UI" pitchFamily="50" charset="-128"/>
                        </a:rPr>
                        <a:t>顧客名</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ja-JP" altLang="en-US" sz="1000" dirty="0" smtClean="0">
                          <a:latin typeface="Meiryo UI" pitchFamily="50" charset="-128"/>
                          <a:ea typeface="Meiryo UI" pitchFamily="50" charset="-128"/>
                          <a:cs typeface="Meiryo UI" pitchFamily="50" charset="-128"/>
                        </a:rPr>
                        <a:t>住所</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ja-JP" altLang="en-US" sz="1000" dirty="0" smtClean="0">
                          <a:latin typeface="Meiryo UI" pitchFamily="50" charset="-128"/>
                          <a:ea typeface="Meiryo UI" pitchFamily="50" charset="-128"/>
                          <a:cs typeface="Meiryo UI" pitchFamily="50" charset="-128"/>
                        </a:rPr>
                        <a:t>合計金額</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r>
              <a:tr h="370417">
                <a:tc>
                  <a:txBody>
                    <a:bodyPr/>
                    <a:lstStyle/>
                    <a:p>
                      <a:r>
                        <a:rPr kumimoji="1" lang="en-US" altLang="ja-JP" sz="1000" dirty="0" smtClean="0">
                          <a:latin typeface="Meiryo UI" pitchFamily="50" charset="-128"/>
                          <a:ea typeface="Meiryo UI" pitchFamily="50" charset="-128"/>
                          <a:cs typeface="Meiryo UI" pitchFamily="50" charset="-128"/>
                        </a:rPr>
                        <a:t>0001</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en-US" altLang="ja-JP" sz="1000" dirty="0" smtClean="0">
                          <a:latin typeface="Meiryo UI" pitchFamily="50" charset="-128"/>
                          <a:ea typeface="Meiryo UI" pitchFamily="50" charset="-128"/>
                          <a:cs typeface="Meiryo UI" pitchFamily="50" charset="-128"/>
                        </a:rPr>
                        <a:t>12/19</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en-US" altLang="ja-JP" sz="1000" dirty="0" smtClean="0">
                          <a:latin typeface="Meiryo UI" pitchFamily="50" charset="-128"/>
                          <a:ea typeface="Meiryo UI" pitchFamily="50" charset="-128"/>
                          <a:cs typeface="Meiryo UI" pitchFamily="50" charset="-128"/>
                        </a:rPr>
                        <a:t>100</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ja-JP" altLang="en-US" sz="1000" dirty="0" smtClean="0">
                          <a:latin typeface="Meiryo UI" pitchFamily="50" charset="-128"/>
                          <a:ea typeface="Meiryo UI" pitchFamily="50" charset="-128"/>
                          <a:cs typeface="Meiryo UI" pitchFamily="50" charset="-128"/>
                        </a:rPr>
                        <a:t>山田太郎</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ja-JP" altLang="en-US" sz="1000" dirty="0" smtClean="0">
                          <a:latin typeface="Meiryo UI" pitchFamily="50" charset="-128"/>
                          <a:ea typeface="Meiryo UI" pitchFamily="50" charset="-128"/>
                          <a:cs typeface="Meiryo UI" pitchFamily="50" charset="-128"/>
                        </a:rPr>
                        <a:t>東京都</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en-US" altLang="ja-JP" sz="1000" dirty="0" smtClean="0">
                          <a:latin typeface="Meiryo UI" pitchFamily="50" charset="-128"/>
                          <a:ea typeface="Meiryo UI" pitchFamily="50" charset="-128"/>
                          <a:cs typeface="Meiryo UI" pitchFamily="50" charset="-128"/>
                        </a:rPr>
                        <a:t>6,000</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r>
              <a:tr h="370417">
                <a:tc>
                  <a:txBody>
                    <a:bodyPr/>
                    <a:lstStyle/>
                    <a:p>
                      <a:r>
                        <a:rPr kumimoji="1" lang="en-US" altLang="ja-JP" sz="1000" dirty="0" smtClean="0">
                          <a:latin typeface="Meiryo UI" pitchFamily="50" charset="-128"/>
                          <a:ea typeface="Meiryo UI" pitchFamily="50" charset="-128"/>
                          <a:cs typeface="Meiryo UI" pitchFamily="50" charset="-128"/>
                        </a:rPr>
                        <a:t>0002</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en-US" altLang="ja-JP" sz="1000" dirty="0" smtClean="0">
                          <a:latin typeface="Meiryo UI" pitchFamily="50" charset="-128"/>
                          <a:ea typeface="Meiryo UI" pitchFamily="50" charset="-128"/>
                          <a:cs typeface="Meiryo UI" pitchFamily="50" charset="-128"/>
                        </a:rPr>
                        <a:t>12/23</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en-US" altLang="ja-JP" sz="1000" dirty="0" smtClean="0">
                          <a:latin typeface="Meiryo UI" pitchFamily="50" charset="-128"/>
                          <a:ea typeface="Meiryo UI" pitchFamily="50" charset="-128"/>
                          <a:cs typeface="Meiryo UI" pitchFamily="50" charset="-128"/>
                        </a:rPr>
                        <a:t>300</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ja-JP" altLang="en-US" sz="1000" dirty="0" smtClean="0">
                          <a:latin typeface="Meiryo UI" pitchFamily="50" charset="-128"/>
                          <a:ea typeface="Meiryo UI" pitchFamily="50" charset="-128"/>
                          <a:cs typeface="Meiryo UI" pitchFamily="50" charset="-128"/>
                        </a:rPr>
                        <a:t>千葉花子</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ja-JP" altLang="en-US" sz="1000" dirty="0" smtClean="0">
                          <a:latin typeface="Meiryo UI" pitchFamily="50" charset="-128"/>
                          <a:ea typeface="Meiryo UI" pitchFamily="50" charset="-128"/>
                          <a:cs typeface="Meiryo UI" pitchFamily="50" charset="-128"/>
                        </a:rPr>
                        <a:t>千葉県</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c>
                  <a:txBody>
                    <a:bodyPr/>
                    <a:lstStyle/>
                    <a:p>
                      <a:r>
                        <a:rPr kumimoji="1" lang="en-US" altLang="ja-JP" sz="1000" dirty="0" smtClean="0">
                          <a:latin typeface="Meiryo UI" pitchFamily="50" charset="-128"/>
                          <a:ea typeface="Meiryo UI" pitchFamily="50" charset="-128"/>
                          <a:cs typeface="Meiryo UI" pitchFamily="50" charset="-128"/>
                        </a:rPr>
                        <a:t>400</a:t>
                      </a:r>
                      <a:endParaRPr kumimoji="1" lang="ja-JP" altLang="en-US" sz="1000" dirty="0">
                        <a:latin typeface="Meiryo UI" pitchFamily="50" charset="-128"/>
                        <a:ea typeface="Meiryo UI" pitchFamily="50" charset="-128"/>
                        <a:cs typeface="Meiryo UI" pitchFamily="50" charset="-128"/>
                      </a:endParaRPr>
                    </a:p>
                  </a:txBody>
                  <a:tcPr marL="91443" marR="91443" marT="45668" marB="45668"/>
                </a:tc>
              </a:tr>
            </a:tbl>
          </a:graphicData>
        </a:graphic>
      </p:graphicFrame>
      <p:graphicFrame>
        <p:nvGraphicFramePr>
          <p:cNvPr id="14" name="表 13"/>
          <p:cNvGraphicFramePr>
            <a:graphicFrameLocks noGrp="1"/>
          </p:cNvGraphicFramePr>
          <p:nvPr/>
        </p:nvGraphicFramePr>
        <p:xfrm>
          <a:off x="900113" y="4365625"/>
          <a:ext cx="2195512" cy="1111250"/>
        </p:xfrm>
        <a:graphic>
          <a:graphicData uri="http://schemas.openxmlformats.org/drawingml/2006/table">
            <a:tbl>
              <a:tblPr firstRow="1" bandRow="1">
                <a:tableStyleId>{5C22544A-7EE6-4342-B048-85BDC9FD1C3A}</a:tableStyleId>
              </a:tblPr>
              <a:tblGrid>
                <a:gridCol w="731837"/>
                <a:gridCol w="731837"/>
                <a:gridCol w="731837"/>
              </a:tblGrid>
              <a:tr h="370417">
                <a:tc>
                  <a:txBody>
                    <a:bodyPr/>
                    <a:lstStyle/>
                    <a:p>
                      <a:r>
                        <a:rPr kumimoji="1" lang="ja-JP" altLang="en-US" sz="1000" dirty="0" smtClean="0">
                          <a:latin typeface="Meiryo UI" pitchFamily="50" charset="-128"/>
                          <a:ea typeface="Meiryo UI" pitchFamily="50" charset="-128"/>
                          <a:cs typeface="Meiryo UI" pitchFamily="50" charset="-128"/>
                        </a:rPr>
                        <a:t>注文番号</a:t>
                      </a:r>
                      <a:endParaRPr kumimoji="1" lang="ja-JP" altLang="en-US" sz="1000" dirty="0">
                        <a:latin typeface="Meiryo UI" pitchFamily="50" charset="-128"/>
                        <a:ea typeface="Meiryo UI" pitchFamily="50" charset="-128"/>
                        <a:cs typeface="Meiryo UI" pitchFamily="50" charset="-128"/>
                      </a:endParaRPr>
                    </a:p>
                  </a:txBody>
                  <a:tcPr marL="91410" marR="91410" marT="45668" marB="45668"/>
                </a:tc>
                <a:tc>
                  <a:txBody>
                    <a:bodyPr/>
                    <a:lstStyle/>
                    <a:p>
                      <a:r>
                        <a:rPr kumimoji="1" lang="ja-JP" altLang="en-US" sz="1000" dirty="0" smtClean="0">
                          <a:latin typeface="Meiryo UI" pitchFamily="50" charset="-128"/>
                          <a:ea typeface="Meiryo UI" pitchFamily="50" charset="-128"/>
                          <a:cs typeface="Meiryo UI" pitchFamily="50" charset="-128"/>
                        </a:rPr>
                        <a:t>注文日</a:t>
                      </a:r>
                      <a:endParaRPr kumimoji="1" lang="ja-JP" altLang="en-US" sz="1000" dirty="0">
                        <a:latin typeface="Meiryo UI" pitchFamily="50" charset="-128"/>
                        <a:ea typeface="Meiryo UI" pitchFamily="50" charset="-128"/>
                        <a:cs typeface="Meiryo UI" pitchFamily="50" charset="-128"/>
                      </a:endParaRPr>
                    </a:p>
                  </a:txBody>
                  <a:tcPr marL="91410" marR="91410" marT="45668" marB="45668"/>
                </a:tc>
                <a:tc>
                  <a:txBody>
                    <a:bodyPr/>
                    <a:lstStyle/>
                    <a:p>
                      <a:r>
                        <a:rPr kumimoji="1" lang="ja-JP" altLang="en-US" sz="1000" dirty="0" smtClean="0">
                          <a:latin typeface="Meiryo UI" pitchFamily="50" charset="-128"/>
                          <a:ea typeface="Meiryo UI" pitchFamily="50" charset="-128"/>
                          <a:cs typeface="Meiryo UI" pitchFamily="50" charset="-128"/>
                        </a:rPr>
                        <a:t>合計金額</a:t>
                      </a:r>
                      <a:endParaRPr kumimoji="1" lang="ja-JP" altLang="en-US" sz="1000" dirty="0">
                        <a:latin typeface="Meiryo UI" pitchFamily="50" charset="-128"/>
                        <a:ea typeface="Meiryo UI" pitchFamily="50" charset="-128"/>
                        <a:cs typeface="Meiryo UI" pitchFamily="50" charset="-128"/>
                      </a:endParaRPr>
                    </a:p>
                  </a:txBody>
                  <a:tcPr marL="91410" marR="91410" marT="45668" marB="45668"/>
                </a:tc>
              </a:tr>
              <a:tr h="370417">
                <a:tc>
                  <a:txBody>
                    <a:bodyPr/>
                    <a:lstStyle/>
                    <a:p>
                      <a:r>
                        <a:rPr kumimoji="1" lang="en-US" altLang="ja-JP" sz="1000" dirty="0" smtClean="0">
                          <a:latin typeface="Meiryo UI" pitchFamily="50" charset="-128"/>
                          <a:ea typeface="Meiryo UI" pitchFamily="50" charset="-128"/>
                          <a:cs typeface="Meiryo UI" pitchFamily="50" charset="-128"/>
                        </a:rPr>
                        <a:t>0001</a:t>
                      </a:r>
                      <a:endParaRPr kumimoji="1" lang="ja-JP" altLang="en-US" sz="1000" dirty="0">
                        <a:latin typeface="Meiryo UI" pitchFamily="50" charset="-128"/>
                        <a:ea typeface="Meiryo UI" pitchFamily="50" charset="-128"/>
                        <a:cs typeface="Meiryo UI" pitchFamily="50" charset="-128"/>
                      </a:endParaRPr>
                    </a:p>
                  </a:txBody>
                  <a:tcPr marL="91410" marR="91410" marT="45668" marB="45668"/>
                </a:tc>
                <a:tc>
                  <a:txBody>
                    <a:bodyPr/>
                    <a:lstStyle/>
                    <a:p>
                      <a:r>
                        <a:rPr kumimoji="1" lang="en-US" altLang="ja-JP" sz="1000" dirty="0" smtClean="0">
                          <a:latin typeface="Meiryo UI" pitchFamily="50" charset="-128"/>
                          <a:ea typeface="Meiryo UI" pitchFamily="50" charset="-128"/>
                          <a:cs typeface="Meiryo UI" pitchFamily="50" charset="-128"/>
                        </a:rPr>
                        <a:t>12/19</a:t>
                      </a:r>
                      <a:endParaRPr kumimoji="1" lang="ja-JP" altLang="en-US" sz="1000" dirty="0">
                        <a:latin typeface="Meiryo UI" pitchFamily="50" charset="-128"/>
                        <a:ea typeface="Meiryo UI" pitchFamily="50" charset="-128"/>
                        <a:cs typeface="Meiryo UI" pitchFamily="50" charset="-128"/>
                      </a:endParaRPr>
                    </a:p>
                  </a:txBody>
                  <a:tcPr marL="91410" marR="91410" marT="45668" marB="45668"/>
                </a:tc>
                <a:tc>
                  <a:txBody>
                    <a:bodyPr/>
                    <a:lstStyle/>
                    <a:p>
                      <a:r>
                        <a:rPr kumimoji="1" lang="en-US" altLang="ja-JP" sz="1000" dirty="0" smtClean="0">
                          <a:latin typeface="Meiryo UI" pitchFamily="50" charset="-128"/>
                          <a:ea typeface="Meiryo UI" pitchFamily="50" charset="-128"/>
                          <a:cs typeface="Meiryo UI" pitchFamily="50" charset="-128"/>
                        </a:rPr>
                        <a:t>6,000</a:t>
                      </a:r>
                      <a:endParaRPr kumimoji="1" lang="ja-JP" altLang="en-US" sz="1000" dirty="0">
                        <a:latin typeface="Meiryo UI" pitchFamily="50" charset="-128"/>
                        <a:ea typeface="Meiryo UI" pitchFamily="50" charset="-128"/>
                        <a:cs typeface="Meiryo UI" pitchFamily="50" charset="-128"/>
                      </a:endParaRPr>
                    </a:p>
                  </a:txBody>
                  <a:tcPr marL="91410" marR="91410" marT="45668" marB="45668"/>
                </a:tc>
              </a:tr>
              <a:tr h="370417">
                <a:tc>
                  <a:txBody>
                    <a:bodyPr/>
                    <a:lstStyle/>
                    <a:p>
                      <a:r>
                        <a:rPr kumimoji="1" lang="en-US" altLang="ja-JP" sz="1000" dirty="0" smtClean="0">
                          <a:latin typeface="Meiryo UI" pitchFamily="50" charset="-128"/>
                          <a:ea typeface="Meiryo UI" pitchFamily="50" charset="-128"/>
                          <a:cs typeface="Meiryo UI" pitchFamily="50" charset="-128"/>
                        </a:rPr>
                        <a:t>0002</a:t>
                      </a:r>
                      <a:endParaRPr kumimoji="1" lang="ja-JP" altLang="en-US" sz="1000" dirty="0">
                        <a:latin typeface="Meiryo UI" pitchFamily="50" charset="-128"/>
                        <a:ea typeface="Meiryo UI" pitchFamily="50" charset="-128"/>
                        <a:cs typeface="Meiryo UI" pitchFamily="50" charset="-128"/>
                      </a:endParaRPr>
                    </a:p>
                  </a:txBody>
                  <a:tcPr marL="91410" marR="91410" marT="45668" marB="45668"/>
                </a:tc>
                <a:tc>
                  <a:txBody>
                    <a:bodyPr/>
                    <a:lstStyle/>
                    <a:p>
                      <a:r>
                        <a:rPr kumimoji="1" lang="en-US" altLang="ja-JP" sz="1000" dirty="0" smtClean="0">
                          <a:latin typeface="Meiryo UI" pitchFamily="50" charset="-128"/>
                          <a:ea typeface="Meiryo UI" pitchFamily="50" charset="-128"/>
                          <a:cs typeface="Meiryo UI" pitchFamily="50" charset="-128"/>
                        </a:rPr>
                        <a:t>12/23</a:t>
                      </a:r>
                      <a:endParaRPr kumimoji="1" lang="ja-JP" altLang="en-US" sz="1000" dirty="0">
                        <a:latin typeface="Meiryo UI" pitchFamily="50" charset="-128"/>
                        <a:ea typeface="Meiryo UI" pitchFamily="50" charset="-128"/>
                        <a:cs typeface="Meiryo UI" pitchFamily="50" charset="-128"/>
                      </a:endParaRPr>
                    </a:p>
                  </a:txBody>
                  <a:tcPr marL="91410" marR="91410" marT="45668" marB="45668"/>
                </a:tc>
                <a:tc>
                  <a:txBody>
                    <a:bodyPr/>
                    <a:lstStyle/>
                    <a:p>
                      <a:r>
                        <a:rPr kumimoji="1" lang="en-US" altLang="ja-JP" sz="1000" dirty="0" smtClean="0">
                          <a:latin typeface="Meiryo UI" pitchFamily="50" charset="-128"/>
                          <a:ea typeface="Meiryo UI" pitchFamily="50" charset="-128"/>
                          <a:cs typeface="Meiryo UI" pitchFamily="50" charset="-128"/>
                        </a:rPr>
                        <a:t>400</a:t>
                      </a:r>
                      <a:endParaRPr kumimoji="1" lang="ja-JP" altLang="en-US" sz="1000" dirty="0">
                        <a:latin typeface="Meiryo UI" pitchFamily="50" charset="-128"/>
                        <a:ea typeface="Meiryo UI" pitchFamily="50" charset="-128"/>
                        <a:cs typeface="Meiryo UI" pitchFamily="50" charset="-128"/>
                      </a:endParaRPr>
                    </a:p>
                  </a:txBody>
                  <a:tcPr marL="91410" marR="91410" marT="45668" marB="45668"/>
                </a:tc>
              </a:tr>
            </a:tbl>
          </a:graphicData>
        </a:graphic>
      </p:graphicFrame>
      <p:graphicFrame>
        <p:nvGraphicFramePr>
          <p:cNvPr id="20" name="表 19"/>
          <p:cNvGraphicFramePr>
            <a:graphicFrameLocks noGrp="1"/>
          </p:cNvGraphicFramePr>
          <p:nvPr/>
        </p:nvGraphicFramePr>
        <p:xfrm>
          <a:off x="3419475" y="4365625"/>
          <a:ext cx="2197100" cy="1111250"/>
        </p:xfrm>
        <a:graphic>
          <a:graphicData uri="http://schemas.openxmlformats.org/drawingml/2006/table">
            <a:tbl>
              <a:tblPr firstRow="1" bandRow="1">
                <a:tableStyleId>{5C22544A-7EE6-4342-B048-85BDC9FD1C3A}</a:tableStyleId>
              </a:tblPr>
              <a:tblGrid>
                <a:gridCol w="732367"/>
                <a:gridCol w="732367"/>
                <a:gridCol w="732367"/>
              </a:tblGrid>
              <a:tr h="370417">
                <a:tc>
                  <a:txBody>
                    <a:bodyPr/>
                    <a:lstStyle/>
                    <a:p>
                      <a:r>
                        <a:rPr kumimoji="1" lang="ja-JP" altLang="en-US" sz="1000" dirty="0" smtClean="0">
                          <a:latin typeface="Meiryo UI" pitchFamily="50" charset="-128"/>
                          <a:ea typeface="Meiryo UI" pitchFamily="50" charset="-128"/>
                          <a:cs typeface="Meiryo UI" pitchFamily="50" charset="-128"/>
                        </a:rPr>
                        <a:t>顧客番号</a:t>
                      </a:r>
                      <a:endParaRPr kumimoji="1" lang="ja-JP" altLang="en-US" sz="1000" dirty="0">
                        <a:latin typeface="Meiryo UI" pitchFamily="50" charset="-128"/>
                        <a:ea typeface="Meiryo UI" pitchFamily="50" charset="-128"/>
                        <a:cs typeface="Meiryo UI" pitchFamily="50" charset="-128"/>
                      </a:endParaRPr>
                    </a:p>
                  </a:txBody>
                  <a:tcPr marL="91476" marR="91476" marT="45668" marB="45668"/>
                </a:tc>
                <a:tc>
                  <a:txBody>
                    <a:bodyPr/>
                    <a:lstStyle/>
                    <a:p>
                      <a:r>
                        <a:rPr kumimoji="1" lang="ja-JP" altLang="en-US" sz="1000" dirty="0" smtClean="0">
                          <a:latin typeface="Meiryo UI" pitchFamily="50" charset="-128"/>
                          <a:ea typeface="Meiryo UI" pitchFamily="50" charset="-128"/>
                          <a:cs typeface="Meiryo UI" pitchFamily="50" charset="-128"/>
                        </a:rPr>
                        <a:t>顧客名</a:t>
                      </a:r>
                      <a:endParaRPr kumimoji="1" lang="ja-JP" altLang="en-US" sz="1000" dirty="0">
                        <a:latin typeface="Meiryo UI" pitchFamily="50" charset="-128"/>
                        <a:ea typeface="Meiryo UI" pitchFamily="50" charset="-128"/>
                        <a:cs typeface="Meiryo UI" pitchFamily="50" charset="-128"/>
                      </a:endParaRPr>
                    </a:p>
                  </a:txBody>
                  <a:tcPr marL="91476" marR="91476" marT="45668" marB="45668"/>
                </a:tc>
                <a:tc>
                  <a:txBody>
                    <a:bodyPr/>
                    <a:lstStyle/>
                    <a:p>
                      <a:r>
                        <a:rPr kumimoji="1" lang="ja-JP" altLang="en-US" sz="1000" dirty="0" smtClean="0">
                          <a:latin typeface="Meiryo UI" pitchFamily="50" charset="-128"/>
                          <a:ea typeface="Meiryo UI" pitchFamily="50" charset="-128"/>
                          <a:cs typeface="Meiryo UI" pitchFamily="50" charset="-128"/>
                        </a:rPr>
                        <a:t>住所</a:t>
                      </a:r>
                      <a:endParaRPr kumimoji="1" lang="ja-JP" altLang="en-US" sz="1000" dirty="0">
                        <a:latin typeface="Meiryo UI" pitchFamily="50" charset="-128"/>
                        <a:ea typeface="Meiryo UI" pitchFamily="50" charset="-128"/>
                        <a:cs typeface="Meiryo UI" pitchFamily="50" charset="-128"/>
                      </a:endParaRPr>
                    </a:p>
                  </a:txBody>
                  <a:tcPr marL="91476" marR="91476" marT="45668" marB="45668"/>
                </a:tc>
              </a:tr>
              <a:tr h="370417">
                <a:tc>
                  <a:txBody>
                    <a:bodyPr/>
                    <a:lstStyle/>
                    <a:p>
                      <a:r>
                        <a:rPr kumimoji="1" lang="en-US" altLang="ja-JP" sz="1000" dirty="0" smtClean="0">
                          <a:latin typeface="Meiryo UI" pitchFamily="50" charset="-128"/>
                          <a:ea typeface="Meiryo UI" pitchFamily="50" charset="-128"/>
                          <a:cs typeface="Meiryo UI" pitchFamily="50" charset="-128"/>
                        </a:rPr>
                        <a:t>100</a:t>
                      </a:r>
                      <a:endParaRPr kumimoji="1" lang="ja-JP" altLang="en-US" sz="1000" dirty="0">
                        <a:latin typeface="Meiryo UI" pitchFamily="50" charset="-128"/>
                        <a:ea typeface="Meiryo UI" pitchFamily="50" charset="-128"/>
                        <a:cs typeface="Meiryo UI" pitchFamily="50" charset="-128"/>
                      </a:endParaRPr>
                    </a:p>
                  </a:txBody>
                  <a:tcPr marL="91476" marR="91476" marT="45668" marB="45668"/>
                </a:tc>
                <a:tc>
                  <a:txBody>
                    <a:bodyPr/>
                    <a:lstStyle/>
                    <a:p>
                      <a:r>
                        <a:rPr kumimoji="1" lang="ja-JP" altLang="en-US" sz="1000" dirty="0" smtClean="0">
                          <a:latin typeface="Meiryo UI" pitchFamily="50" charset="-128"/>
                          <a:ea typeface="Meiryo UI" pitchFamily="50" charset="-128"/>
                          <a:cs typeface="Meiryo UI" pitchFamily="50" charset="-128"/>
                        </a:rPr>
                        <a:t>山田太郎</a:t>
                      </a:r>
                      <a:endParaRPr kumimoji="1" lang="ja-JP" altLang="en-US" sz="1000" dirty="0">
                        <a:latin typeface="Meiryo UI" pitchFamily="50" charset="-128"/>
                        <a:ea typeface="Meiryo UI" pitchFamily="50" charset="-128"/>
                        <a:cs typeface="Meiryo UI" pitchFamily="50" charset="-128"/>
                      </a:endParaRPr>
                    </a:p>
                  </a:txBody>
                  <a:tcPr marL="91476" marR="91476" marT="45668" marB="45668"/>
                </a:tc>
                <a:tc>
                  <a:txBody>
                    <a:bodyPr/>
                    <a:lstStyle/>
                    <a:p>
                      <a:r>
                        <a:rPr kumimoji="1" lang="ja-JP" altLang="en-US" sz="1000" dirty="0" smtClean="0">
                          <a:latin typeface="Meiryo UI" pitchFamily="50" charset="-128"/>
                          <a:ea typeface="Meiryo UI" pitchFamily="50" charset="-128"/>
                          <a:cs typeface="Meiryo UI" pitchFamily="50" charset="-128"/>
                        </a:rPr>
                        <a:t>東京都</a:t>
                      </a:r>
                      <a:endParaRPr kumimoji="1" lang="ja-JP" altLang="en-US" sz="1000" dirty="0">
                        <a:latin typeface="Meiryo UI" pitchFamily="50" charset="-128"/>
                        <a:ea typeface="Meiryo UI" pitchFamily="50" charset="-128"/>
                        <a:cs typeface="Meiryo UI" pitchFamily="50" charset="-128"/>
                      </a:endParaRPr>
                    </a:p>
                  </a:txBody>
                  <a:tcPr marL="91476" marR="91476" marT="45668" marB="45668"/>
                </a:tc>
              </a:tr>
              <a:tr h="370417">
                <a:tc>
                  <a:txBody>
                    <a:bodyPr/>
                    <a:lstStyle/>
                    <a:p>
                      <a:r>
                        <a:rPr kumimoji="1" lang="en-US" altLang="ja-JP" sz="1000" dirty="0" smtClean="0">
                          <a:latin typeface="Meiryo UI" pitchFamily="50" charset="-128"/>
                          <a:ea typeface="Meiryo UI" pitchFamily="50" charset="-128"/>
                          <a:cs typeface="Meiryo UI" pitchFamily="50" charset="-128"/>
                        </a:rPr>
                        <a:t>300</a:t>
                      </a:r>
                      <a:endParaRPr kumimoji="1" lang="ja-JP" altLang="en-US" sz="1000" dirty="0">
                        <a:latin typeface="Meiryo UI" pitchFamily="50" charset="-128"/>
                        <a:ea typeface="Meiryo UI" pitchFamily="50" charset="-128"/>
                        <a:cs typeface="Meiryo UI" pitchFamily="50" charset="-128"/>
                      </a:endParaRPr>
                    </a:p>
                  </a:txBody>
                  <a:tcPr marL="91476" marR="91476" marT="45668" marB="45668"/>
                </a:tc>
                <a:tc>
                  <a:txBody>
                    <a:bodyPr/>
                    <a:lstStyle/>
                    <a:p>
                      <a:r>
                        <a:rPr kumimoji="1" lang="ja-JP" altLang="en-US" sz="1000" dirty="0" smtClean="0">
                          <a:latin typeface="Meiryo UI" pitchFamily="50" charset="-128"/>
                          <a:ea typeface="Meiryo UI" pitchFamily="50" charset="-128"/>
                          <a:cs typeface="Meiryo UI" pitchFamily="50" charset="-128"/>
                        </a:rPr>
                        <a:t>千葉花子</a:t>
                      </a:r>
                      <a:endParaRPr kumimoji="1" lang="ja-JP" altLang="en-US" sz="1000" dirty="0">
                        <a:latin typeface="Meiryo UI" pitchFamily="50" charset="-128"/>
                        <a:ea typeface="Meiryo UI" pitchFamily="50" charset="-128"/>
                        <a:cs typeface="Meiryo UI" pitchFamily="50" charset="-128"/>
                      </a:endParaRPr>
                    </a:p>
                  </a:txBody>
                  <a:tcPr marL="91476" marR="91476" marT="45668" marB="45668"/>
                </a:tc>
                <a:tc>
                  <a:txBody>
                    <a:bodyPr/>
                    <a:lstStyle/>
                    <a:p>
                      <a:r>
                        <a:rPr kumimoji="1" lang="ja-JP" altLang="en-US" sz="1000" dirty="0" smtClean="0">
                          <a:latin typeface="Meiryo UI" pitchFamily="50" charset="-128"/>
                          <a:ea typeface="Meiryo UI" pitchFamily="50" charset="-128"/>
                          <a:cs typeface="Meiryo UI" pitchFamily="50" charset="-128"/>
                        </a:rPr>
                        <a:t>千葉県</a:t>
                      </a:r>
                      <a:endParaRPr kumimoji="1" lang="ja-JP" altLang="en-US" sz="1000" dirty="0">
                        <a:latin typeface="Meiryo UI" pitchFamily="50" charset="-128"/>
                        <a:ea typeface="Meiryo UI" pitchFamily="50" charset="-128"/>
                        <a:cs typeface="Meiryo UI" pitchFamily="50" charset="-128"/>
                      </a:endParaRPr>
                    </a:p>
                  </a:txBody>
                  <a:tcPr marL="91476" marR="91476" marT="45668" marB="45668"/>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コンテンツ プレースホルダ 4"/>
          <p:cNvSpPr>
            <a:spLocks noGrp="1"/>
          </p:cNvSpPr>
          <p:nvPr>
            <p:ph idx="1"/>
          </p:nvPr>
        </p:nvSpPr>
        <p:spPr>
          <a:xfrm>
            <a:off x="684213" y="3141663"/>
            <a:ext cx="8280400" cy="574675"/>
          </a:xfrm>
        </p:spPr>
        <p:txBody>
          <a:bodyPr/>
          <a:lstStyle/>
          <a:p>
            <a:r>
              <a:rPr lang="ja-JP" altLang="en-US" smtClean="0"/>
              <a:t>テーブル設計とは</a:t>
            </a:r>
          </a:p>
        </p:txBody>
      </p:sp>
      <p:sp>
        <p:nvSpPr>
          <p:cNvPr id="20483"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0484"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F790A8B1-9AF3-4032-93EA-3EAEE5B9FE8F}" type="slidenum">
              <a:rPr lang="ja-JP" altLang="en-US">
                <a:solidFill>
                  <a:srgbClr val="262626"/>
                </a:solidFill>
                <a:latin typeface="Meiryo UI" pitchFamily="50" charset="-128"/>
                <a:ea typeface="Meiryo UI" pitchFamily="50" charset="-128"/>
              </a:rPr>
              <a:pPr fontAlgn="base">
                <a:spcBef>
                  <a:spcPct val="0"/>
                </a:spcBef>
                <a:spcAft>
                  <a:spcPct val="0"/>
                </a:spcAft>
              </a:pPr>
              <a:t>2</a:t>
            </a:fld>
            <a:endParaRPr lang="ja-JP" altLang="en-US">
              <a:solidFill>
                <a:srgbClr val="262626"/>
              </a:solidFill>
              <a:latin typeface="Meiryo UI" pitchFamily="50" charset="-128"/>
              <a:ea typeface="Meiryo UI" pitchFamily="50" charset="-128"/>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タイトル 3"/>
          <p:cNvSpPr>
            <a:spLocks noGrp="1"/>
          </p:cNvSpPr>
          <p:nvPr>
            <p:ph type="title"/>
          </p:nvPr>
        </p:nvSpPr>
        <p:spPr>
          <a:xfrm>
            <a:off x="395288" y="115888"/>
            <a:ext cx="7129462" cy="720725"/>
          </a:xfrm>
        </p:spPr>
        <p:txBody>
          <a:bodyPr/>
          <a:lstStyle/>
          <a:p>
            <a:r>
              <a:rPr lang="ja-JP" altLang="en-US" smtClean="0"/>
              <a:t>テーブル設計とは</a:t>
            </a:r>
          </a:p>
        </p:txBody>
      </p:sp>
      <p:sp>
        <p:nvSpPr>
          <p:cNvPr id="21507"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endParaRPr lang="ja-JP" altLang="en-US" sz="1400" smtClean="0"/>
          </a:p>
        </p:txBody>
      </p:sp>
      <p:sp>
        <p:nvSpPr>
          <p:cNvPr id="32" name="テキスト ボックス 31"/>
          <p:cNvSpPr txBox="1"/>
          <p:nvPr/>
        </p:nvSpPr>
        <p:spPr>
          <a:xfrm>
            <a:off x="611188" y="1125538"/>
            <a:ext cx="7921625" cy="830262"/>
          </a:xfrm>
          <a:prstGeom prst="rect">
            <a:avLst/>
          </a:prstGeom>
          <a:solidFill>
            <a:schemeClr val="accent6">
              <a:lumMod val="20000"/>
              <a:lumOff val="80000"/>
            </a:schemeClr>
          </a:solidFill>
          <a:ln>
            <a:noFill/>
          </a:ln>
        </p:spPr>
        <p:txBody>
          <a:bodyPr>
            <a:spAutoFit/>
          </a:bodyPr>
          <a:lstStyle/>
          <a:p>
            <a:pPr fontAlgn="auto">
              <a:spcBef>
                <a:spcPts val="0"/>
              </a:spcBef>
              <a:spcAft>
                <a:spcPts val="0"/>
              </a:spcAft>
              <a:defRPr/>
            </a:pPr>
            <a:r>
              <a:rPr lang="ja-JP" altLang="en-US" sz="2400" dirty="0">
                <a:latin typeface="Meiryo UI" pitchFamily="50" charset="-128"/>
                <a:ea typeface="Meiryo UI" pitchFamily="50" charset="-128"/>
                <a:cs typeface="Meiryo UI" pitchFamily="50" charset="-128"/>
              </a:rPr>
              <a:t>システムで管理したいデータや処理上で必要なデータをどのようなテーブル構成で格納するかを定義</a:t>
            </a:r>
          </a:p>
        </p:txBody>
      </p:sp>
      <p:sp>
        <p:nvSpPr>
          <p:cNvPr id="21509"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1510"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73FE5BE5-8509-403F-8BC3-10765276C9C0}" type="slidenum">
              <a:rPr lang="ja-JP" altLang="en-US">
                <a:solidFill>
                  <a:srgbClr val="262626"/>
                </a:solidFill>
                <a:latin typeface="Meiryo UI" pitchFamily="50" charset="-128"/>
                <a:ea typeface="Meiryo UI" pitchFamily="50" charset="-128"/>
              </a:rPr>
              <a:pPr fontAlgn="base">
                <a:spcBef>
                  <a:spcPct val="0"/>
                </a:spcBef>
                <a:spcAft>
                  <a:spcPct val="0"/>
                </a:spcAft>
              </a:pPr>
              <a:t>3</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2073275"/>
            <a:ext cx="3960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システムの基盤となる重要な工程</a:t>
            </a:r>
          </a:p>
        </p:txBody>
      </p:sp>
      <p:sp>
        <p:nvSpPr>
          <p:cNvPr id="12" name="テキスト ボックス 11"/>
          <p:cNvSpPr txBox="1">
            <a:spLocks noChangeArrowheads="1"/>
          </p:cNvSpPr>
          <p:nvPr/>
        </p:nvSpPr>
        <p:spPr bwMode="auto">
          <a:xfrm>
            <a:off x="755650" y="2505075"/>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000" dirty="0">
                <a:solidFill>
                  <a:srgbClr val="FF0000"/>
                </a:solidFill>
                <a:latin typeface="Meiryo UI" pitchFamily="50" charset="-128"/>
                <a:ea typeface="Meiryo UI" pitchFamily="50" charset="-128"/>
                <a:cs typeface="Meiryo UI" pitchFamily="50" charset="-128"/>
              </a:rPr>
              <a:t>データベースは、システムの基盤となるものであるため、テーブル設計を失敗すると製造工程や運用保守工程に多大な悪影響が出る。</a:t>
            </a:r>
            <a:endParaRPr lang="en-US" altLang="ja-JP" sz="2000" dirty="0">
              <a:solidFill>
                <a:srgbClr val="FF0000"/>
              </a:solidFill>
              <a:latin typeface="Meiryo UI" pitchFamily="50" charset="-128"/>
              <a:ea typeface="Meiryo UI" pitchFamily="50" charset="-128"/>
              <a:cs typeface="Meiryo UI" pitchFamily="50" charset="-128"/>
            </a:endParaRPr>
          </a:p>
        </p:txBody>
      </p:sp>
      <p:sp>
        <p:nvSpPr>
          <p:cNvPr id="15" name="テキスト ボックス 14"/>
          <p:cNvSpPr txBox="1">
            <a:spLocks noChangeArrowheads="1"/>
          </p:cNvSpPr>
          <p:nvPr/>
        </p:nvSpPr>
        <p:spPr bwMode="auto">
          <a:xfrm>
            <a:off x="611188" y="3328988"/>
            <a:ext cx="6840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テーブル設計のコツ</a:t>
            </a:r>
          </a:p>
        </p:txBody>
      </p:sp>
      <p:sp>
        <p:nvSpPr>
          <p:cNvPr id="16" name="テキスト ボックス 15"/>
          <p:cNvSpPr txBox="1">
            <a:spLocks noChangeArrowheads="1"/>
          </p:cNvSpPr>
          <p:nvPr/>
        </p:nvSpPr>
        <p:spPr bwMode="auto">
          <a:xfrm>
            <a:off x="755650" y="3762375"/>
            <a:ext cx="7848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Tx/>
              <a:buAutoNum type="circleNumDbPlain"/>
            </a:pPr>
            <a:r>
              <a:rPr lang="ja-JP" altLang="en-US" sz="2000">
                <a:latin typeface="Meiryo UI" pitchFamily="50" charset="-128"/>
                <a:ea typeface="Meiryo UI" pitchFamily="50" charset="-128"/>
                <a:cs typeface="Meiryo UI" pitchFamily="50" charset="-128"/>
              </a:rPr>
              <a:t>テーブル設計の基本的な考え方をあらかじめ知っておくこと</a:t>
            </a:r>
            <a:endParaRPr lang="en-US" altLang="ja-JP" sz="2000">
              <a:latin typeface="Meiryo UI" pitchFamily="50" charset="-128"/>
              <a:ea typeface="Meiryo UI" pitchFamily="50" charset="-128"/>
              <a:cs typeface="Meiryo UI" pitchFamily="50" charset="-128"/>
            </a:endParaRPr>
          </a:p>
          <a:p>
            <a:pPr>
              <a:buFontTx/>
              <a:buAutoNum type="circleNumDbPlain"/>
            </a:pPr>
            <a:r>
              <a:rPr lang="ja-JP" altLang="en-US" sz="2000">
                <a:latin typeface="Meiryo UI" pitchFamily="50" charset="-128"/>
                <a:ea typeface="Meiryo UI" pitchFamily="50" charset="-128"/>
                <a:cs typeface="Meiryo UI" pitchFamily="50" charset="-128"/>
              </a:rPr>
              <a:t>システムの処理の流れや機能を考慮しながら、設計すること</a:t>
            </a:r>
            <a:endParaRPr lang="en-US" altLang="ja-JP" sz="2000">
              <a:latin typeface="Meiryo UI" pitchFamily="50" charset="-128"/>
              <a:ea typeface="Meiryo UI" pitchFamily="50" charset="-128"/>
              <a:cs typeface="Meiryo UI" pitchFamily="50" charset="-128"/>
            </a:endParaRPr>
          </a:p>
          <a:p>
            <a:pPr>
              <a:buFontTx/>
              <a:buAutoNum type="circleNumDbPlain"/>
            </a:pPr>
            <a:r>
              <a:rPr lang="ja-JP" altLang="en-US" sz="2000">
                <a:latin typeface="Meiryo UI" pitchFamily="50" charset="-128"/>
                <a:ea typeface="Meiryo UI" pitchFamily="50" charset="-128"/>
                <a:cs typeface="Meiryo UI" pitchFamily="50" charset="-128"/>
              </a:rPr>
              <a:t>パフォーマンスも考慮すること</a:t>
            </a:r>
            <a:endParaRPr lang="en-US" altLang="ja-JP" sz="2000">
              <a:latin typeface="Meiryo UI" pitchFamily="50" charset="-128"/>
              <a:ea typeface="Meiryo UI" pitchFamily="50" charset="-128"/>
              <a:cs typeface="Meiryo UI" pitchFamily="50" charset="-128"/>
            </a:endParaRPr>
          </a:p>
          <a:p>
            <a:pPr>
              <a:buFontTx/>
              <a:buAutoNum type="circleNumDbPlain"/>
            </a:pPr>
            <a:r>
              <a:rPr lang="ja-JP" altLang="en-US" sz="2000">
                <a:latin typeface="Meiryo UI" pitchFamily="50" charset="-128"/>
                <a:ea typeface="Meiryo UI" pitchFamily="50" charset="-128"/>
                <a:cs typeface="Meiryo UI" pitchFamily="50" charset="-128"/>
              </a:rPr>
              <a:t>システムの仕様変更や追加を想定した拡張性や柔軟性を考慮すること</a:t>
            </a:r>
            <a:endParaRPr lang="en-US" altLang="ja-JP" sz="20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checkerboard(across)">
                                      <p:cBhvr>
                                        <p:cTn id="20" dur="500"/>
                                        <p:tgtEl>
                                          <p:spTgt spid="15"/>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 grpId="0"/>
      <p:bldP spid="12"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3"/>
          <p:cNvSpPr>
            <a:spLocks noGrp="1"/>
          </p:cNvSpPr>
          <p:nvPr>
            <p:ph type="title"/>
          </p:nvPr>
        </p:nvSpPr>
        <p:spPr>
          <a:xfrm>
            <a:off x="395288" y="115888"/>
            <a:ext cx="7129462" cy="720725"/>
          </a:xfrm>
        </p:spPr>
        <p:txBody>
          <a:bodyPr/>
          <a:lstStyle/>
          <a:p>
            <a:r>
              <a:rPr lang="ja-JP" altLang="en-US" smtClean="0"/>
              <a:t>テーブル設計とは</a:t>
            </a:r>
          </a:p>
        </p:txBody>
      </p:sp>
      <p:sp>
        <p:nvSpPr>
          <p:cNvPr id="22531"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endParaRPr lang="ja-JP" altLang="en-US" sz="1400" smtClean="0"/>
          </a:p>
        </p:txBody>
      </p:sp>
      <p:sp>
        <p:nvSpPr>
          <p:cNvPr id="22532"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2533"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15BEC330-C605-4BBA-8278-F673C257FBB4}" type="slidenum">
              <a:rPr lang="ja-JP" altLang="en-US">
                <a:solidFill>
                  <a:srgbClr val="262626"/>
                </a:solidFill>
                <a:latin typeface="Meiryo UI" pitchFamily="50" charset="-128"/>
                <a:ea typeface="Meiryo UI" pitchFamily="50" charset="-128"/>
              </a:rPr>
              <a:pPr fontAlgn="base">
                <a:spcBef>
                  <a:spcPct val="0"/>
                </a:spcBef>
                <a:spcAft>
                  <a:spcPct val="0"/>
                </a:spcAft>
              </a:pPr>
              <a:t>4</a:t>
            </a:fld>
            <a:endParaRPr lang="ja-JP" altLang="en-US">
              <a:solidFill>
                <a:srgbClr val="262626"/>
              </a:solidFill>
              <a:latin typeface="Meiryo UI" pitchFamily="50" charset="-128"/>
              <a:ea typeface="Meiryo UI" pitchFamily="50" charset="-128"/>
            </a:endParaRPr>
          </a:p>
        </p:txBody>
      </p:sp>
      <p:sp>
        <p:nvSpPr>
          <p:cNvPr id="13" name="テキスト ボックス 12"/>
          <p:cNvSpPr txBox="1">
            <a:spLocks noChangeArrowheads="1"/>
          </p:cNvSpPr>
          <p:nvPr/>
        </p:nvSpPr>
        <p:spPr bwMode="auto">
          <a:xfrm>
            <a:off x="611188" y="1125538"/>
            <a:ext cx="684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テーブル設計の手順</a:t>
            </a:r>
          </a:p>
        </p:txBody>
      </p:sp>
      <p:sp>
        <p:nvSpPr>
          <p:cNvPr id="14" name="テキスト ボックス 13"/>
          <p:cNvSpPr txBox="1">
            <a:spLocks noChangeArrowheads="1"/>
          </p:cNvSpPr>
          <p:nvPr/>
        </p:nvSpPr>
        <p:spPr bwMode="auto">
          <a:xfrm>
            <a:off x="755650" y="1557338"/>
            <a:ext cx="78486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Tx/>
              <a:buAutoNum type="circleNumDbPlain"/>
            </a:pPr>
            <a:r>
              <a:rPr lang="ja-JP" altLang="en-US" sz="2000">
                <a:latin typeface="Meiryo UI" pitchFamily="50" charset="-128"/>
                <a:ea typeface="Meiryo UI" pitchFamily="50" charset="-128"/>
                <a:cs typeface="Meiryo UI" pitchFamily="50" charset="-128"/>
              </a:rPr>
              <a:t>データベースの管理項目の洗い出し</a:t>
            </a:r>
            <a:endParaRPr lang="en-US" altLang="ja-JP" sz="2000">
              <a:latin typeface="Meiryo UI" pitchFamily="50" charset="-128"/>
              <a:ea typeface="Meiryo UI" pitchFamily="50" charset="-128"/>
              <a:cs typeface="Meiryo UI" pitchFamily="50" charset="-128"/>
            </a:endParaRPr>
          </a:p>
          <a:p>
            <a:pPr>
              <a:buFontTx/>
              <a:buAutoNum type="circleNumDbPlain"/>
            </a:pPr>
            <a:r>
              <a:rPr lang="ja-JP" altLang="en-US" sz="2000">
                <a:latin typeface="Meiryo UI" pitchFamily="50" charset="-128"/>
                <a:ea typeface="Meiryo UI" pitchFamily="50" charset="-128"/>
                <a:cs typeface="Meiryo UI" pitchFamily="50" charset="-128"/>
              </a:rPr>
              <a:t>洗い出した項目の分類、関連付け</a:t>
            </a:r>
            <a:endParaRPr lang="en-US" altLang="ja-JP" sz="2000">
              <a:latin typeface="Meiryo UI" pitchFamily="50" charset="-128"/>
              <a:ea typeface="Meiryo UI" pitchFamily="50" charset="-128"/>
              <a:cs typeface="Meiryo UI" pitchFamily="50" charset="-128"/>
            </a:endParaRPr>
          </a:p>
          <a:p>
            <a:pPr>
              <a:buFontTx/>
              <a:buAutoNum type="circleNumDbPlain"/>
            </a:pPr>
            <a:r>
              <a:rPr lang="ja-JP" altLang="en-US" sz="2000">
                <a:latin typeface="Meiryo UI" pitchFamily="50" charset="-128"/>
                <a:ea typeface="Meiryo UI" pitchFamily="50" charset="-128"/>
                <a:cs typeface="Meiryo UI" pitchFamily="50" charset="-128"/>
              </a:rPr>
              <a:t>各項目の属性定義</a:t>
            </a:r>
            <a:endParaRPr lang="en-US" altLang="ja-JP" sz="2000">
              <a:latin typeface="Meiryo UI" pitchFamily="50" charset="-128"/>
              <a:ea typeface="Meiryo UI" pitchFamily="50" charset="-128"/>
              <a:cs typeface="Meiryo UI" pitchFamily="50" charset="-128"/>
            </a:endParaRPr>
          </a:p>
        </p:txBody>
      </p:sp>
      <p:sp>
        <p:nvSpPr>
          <p:cNvPr id="17" name="テキスト ボックス 16"/>
          <p:cNvSpPr txBox="1">
            <a:spLocks noChangeArrowheads="1"/>
          </p:cNvSpPr>
          <p:nvPr/>
        </p:nvSpPr>
        <p:spPr bwMode="auto">
          <a:xfrm>
            <a:off x="611188" y="2708275"/>
            <a:ext cx="6840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テーブル設計の分類、関連付けのためのデータ分析手法</a:t>
            </a:r>
          </a:p>
        </p:txBody>
      </p:sp>
      <p:sp>
        <p:nvSpPr>
          <p:cNvPr id="18" name="テキスト ボックス 17"/>
          <p:cNvSpPr txBox="1">
            <a:spLocks noChangeArrowheads="1"/>
          </p:cNvSpPr>
          <p:nvPr/>
        </p:nvSpPr>
        <p:spPr bwMode="auto">
          <a:xfrm>
            <a:off x="755650" y="3141663"/>
            <a:ext cx="7848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Tx/>
              <a:buAutoNum type="circleNumDbPlain"/>
            </a:pPr>
            <a:r>
              <a:rPr lang="en-US" altLang="ja-JP" sz="2000">
                <a:latin typeface="Meiryo UI" pitchFamily="50" charset="-128"/>
                <a:ea typeface="Meiryo UI" pitchFamily="50" charset="-128"/>
                <a:cs typeface="Meiryo UI" pitchFamily="50" charset="-128"/>
              </a:rPr>
              <a:t>E-R</a:t>
            </a:r>
            <a:r>
              <a:rPr lang="ja-JP" altLang="en-US" sz="2000">
                <a:latin typeface="Meiryo UI" pitchFamily="50" charset="-128"/>
                <a:ea typeface="Meiryo UI" pitchFamily="50" charset="-128"/>
                <a:cs typeface="Meiryo UI" pitchFamily="50" charset="-128"/>
              </a:rPr>
              <a:t>モデル</a:t>
            </a:r>
            <a:endParaRPr lang="en-US" altLang="ja-JP" sz="2000">
              <a:latin typeface="Meiryo UI" pitchFamily="50" charset="-128"/>
              <a:ea typeface="Meiryo UI" pitchFamily="50" charset="-128"/>
              <a:cs typeface="Meiryo UI" pitchFamily="50" charset="-128"/>
            </a:endParaRPr>
          </a:p>
          <a:p>
            <a:pPr>
              <a:buFontTx/>
              <a:buAutoNum type="circleNumDbPlain"/>
            </a:pPr>
            <a:r>
              <a:rPr lang="ja-JP" altLang="en-US" sz="2000">
                <a:latin typeface="Meiryo UI" pitchFamily="50" charset="-128"/>
                <a:ea typeface="Meiryo UI" pitchFamily="50" charset="-128"/>
                <a:cs typeface="Meiryo UI" pitchFamily="50" charset="-128"/>
              </a:rPr>
              <a:t>正規化</a:t>
            </a:r>
            <a:endParaRPr lang="en-US" altLang="ja-JP" sz="2000">
              <a:latin typeface="Meiryo UI" pitchFamily="50" charset="-128"/>
              <a:ea typeface="Meiryo UI" pitchFamily="50" charset="-128"/>
              <a:cs typeface="Meiryo UI" pitchFamily="50" charset="-128"/>
            </a:endParaRPr>
          </a:p>
        </p:txBody>
      </p:sp>
      <p:sp>
        <p:nvSpPr>
          <p:cNvPr id="19" name="テキスト ボックス 18"/>
          <p:cNvSpPr txBox="1">
            <a:spLocks noChangeArrowheads="1"/>
          </p:cNvSpPr>
          <p:nvPr/>
        </p:nvSpPr>
        <p:spPr bwMode="auto">
          <a:xfrm>
            <a:off x="611188" y="4017963"/>
            <a:ext cx="684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テーブル設計書</a:t>
            </a:r>
          </a:p>
        </p:txBody>
      </p:sp>
      <p:sp>
        <p:nvSpPr>
          <p:cNvPr id="20" name="テキスト ボックス 19"/>
          <p:cNvSpPr txBox="1">
            <a:spLocks noChangeArrowheads="1"/>
          </p:cNvSpPr>
          <p:nvPr/>
        </p:nvSpPr>
        <p:spPr bwMode="auto">
          <a:xfrm>
            <a:off x="755650" y="4449763"/>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Tx/>
              <a:buAutoNum type="circleNumDbPlain"/>
            </a:pPr>
            <a:r>
              <a:rPr lang="en-US" altLang="ja-JP" sz="2000">
                <a:latin typeface="Meiryo UI" pitchFamily="50" charset="-128"/>
                <a:ea typeface="Meiryo UI" pitchFamily="50" charset="-128"/>
                <a:cs typeface="Meiryo UI" pitchFamily="50" charset="-128"/>
              </a:rPr>
              <a:t>ER</a:t>
            </a:r>
            <a:r>
              <a:rPr lang="ja-JP" altLang="en-US" sz="2000">
                <a:latin typeface="Meiryo UI" pitchFamily="50" charset="-128"/>
                <a:ea typeface="Meiryo UI" pitchFamily="50" charset="-128"/>
                <a:cs typeface="Meiryo UI" pitchFamily="50" charset="-128"/>
              </a:rPr>
              <a:t>図</a:t>
            </a:r>
            <a:endParaRPr lang="en-US" altLang="ja-JP" sz="2000">
              <a:latin typeface="Meiryo UI" pitchFamily="50" charset="-128"/>
              <a:ea typeface="Meiryo UI" pitchFamily="50" charset="-128"/>
              <a:cs typeface="Meiryo UI" pitchFamily="50" charset="-128"/>
            </a:endParaRPr>
          </a:p>
          <a:p>
            <a:pPr>
              <a:buFontTx/>
              <a:buAutoNum type="circleNumDbPlain"/>
            </a:pPr>
            <a:r>
              <a:rPr lang="ja-JP" altLang="en-US" sz="2000">
                <a:latin typeface="Meiryo UI" pitchFamily="50" charset="-128"/>
                <a:ea typeface="Meiryo UI" pitchFamily="50" charset="-128"/>
                <a:cs typeface="Meiryo UI" pitchFamily="50" charset="-128"/>
              </a:rPr>
              <a:t>テーブル定義書</a:t>
            </a:r>
            <a:endParaRPr lang="en-US" altLang="ja-JP" sz="20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heckerboard(across)">
                                      <p:cBhvr>
                                        <p:cTn id="18" dur="500"/>
                                        <p:tgtEl>
                                          <p:spTgt spid="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heckerboard(across)">
                                      <p:cBhvr>
                                        <p:cTn id="23" dur="500"/>
                                        <p:tgtEl>
                                          <p:spTgt spid="1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heckerboard(across)">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コンテンツ プレースホルダ 4"/>
          <p:cNvSpPr>
            <a:spLocks noGrp="1"/>
          </p:cNvSpPr>
          <p:nvPr>
            <p:ph idx="1"/>
          </p:nvPr>
        </p:nvSpPr>
        <p:spPr>
          <a:xfrm>
            <a:off x="684213" y="3141663"/>
            <a:ext cx="8280400" cy="574675"/>
          </a:xfrm>
        </p:spPr>
        <p:txBody>
          <a:bodyPr/>
          <a:lstStyle/>
          <a:p>
            <a:r>
              <a:rPr lang="en-US" altLang="ja-JP" smtClean="0"/>
              <a:t>E-R</a:t>
            </a:r>
            <a:r>
              <a:rPr lang="ja-JP" altLang="en-US" smtClean="0"/>
              <a:t>モデル</a:t>
            </a:r>
          </a:p>
        </p:txBody>
      </p:sp>
      <p:sp>
        <p:nvSpPr>
          <p:cNvPr id="23555"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3556"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86BEDE42-95C9-4C46-BB1D-655945DA3D32}" type="slidenum">
              <a:rPr lang="ja-JP" altLang="en-US">
                <a:solidFill>
                  <a:srgbClr val="262626"/>
                </a:solidFill>
                <a:latin typeface="Meiryo UI" pitchFamily="50" charset="-128"/>
                <a:ea typeface="Meiryo UI" pitchFamily="50" charset="-128"/>
              </a:rPr>
              <a:pPr fontAlgn="base">
                <a:spcBef>
                  <a:spcPct val="0"/>
                </a:spcBef>
                <a:spcAft>
                  <a:spcPct val="0"/>
                </a:spcAft>
              </a:pPr>
              <a:t>5</a:t>
            </a:fld>
            <a:endParaRPr lang="ja-JP" altLang="en-US">
              <a:solidFill>
                <a:srgbClr val="262626"/>
              </a:solidFill>
              <a:latin typeface="Meiryo UI" pitchFamily="50" charset="-128"/>
              <a:ea typeface="Meiryo UI" pitchFamily="50" charset="-128"/>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タイトル 3"/>
          <p:cNvSpPr>
            <a:spLocks noGrp="1"/>
          </p:cNvSpPr>
          <p:nvPr>
            <p:ph type="title"/>
          </p:nvPr>
        </p:nvSpPr>
        <p:spPr>
          <a:xfrm>
            <a:off x="395288" y="115888"/>
            <a:ext cx="7129462" cy="720725"/>
          </a:xfrm>
        </p:spPr>
        <p:txBody>
          <a:bodyPr/>
          <a:lstStyle/>
          <a:p>
            <a:r>
              <a:rPr lang="en-US" altLang="ja-JP" smtClean="0"/>
              <a:t>E-R</a:t>
            </a:r>
            <a:r>
              <a:rPr lang="ja-JP" altLang="en-US" smtClean="0"/>
              <a:t>モデル</a:t>
            </a:r>
          </a:p>
        </p:txBody>
      </p:sp>
      <p:sp>
        <p:nvSpPr>
          <p:cNvPr id="24579"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4580"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4581"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D916FA4C-2DEA-4A78-AFF0-151D70823E25}" type="slidenum">
              <a:rPr lang="ja-JP" altLang="en-US">
                <a:solidFill>
                  <a:srgbClr val="262626"/>
                </a:solidFill>
                <a:latin typeface="Meiryo UI" pitchFamily="50" charset="-128"/>
                <a:ea typeface="Meiryo UI" pitchFamily="50" charset="-128"/>
              </a:rPr>
              <a:pPr fontAlgn="base">
                <a:spcBef>
                  <a:spcPct val="0"/>
                </a:spcBef>
                <a:spcAft>
                  <a:spcPct val="0"/>
                </a:spcAft>
              </a:pPr>
              <a:t>6</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en-US" altLang="ja-JP" b="1" u="sng">
                <a:latin typeface="Meiryo UI" pitchFamily="50" charset="-128"/>
                <a:ea typeface="Meiryo UI" pitchFamily="50" charset="-128"/>
                <a:cs typeface="Meiryo UI" pitchFamily="50" charset="-128"/>
              </a:rPr>
              <a:t>E-R</a:t>
            </a:r>
            <a:r>
              <a:rPr lang="ja-JP" altLang="en-US" b="1" u="sng">
                <a:latin typeface="Meiryo UI" pitchFamily="50" charset="-128"/>
                <a:ea typeface="Meiryo UI" pitchFamily="50" charset="-128"/>
                <a:cs typeface="Meiryo UI" pitchFamily="50" charset="-128"/>
              </a:rPr>
              <a:t>モデルとは</a:t>
            </a:r>
          </a:p>
        </p:txBody>
      </p:sp>
      <p:sp>
        <p:nvSpPr>
          <p:cNvPr id="12" name="テキスト ボックス 11"/>
          <p:cNvSpPr txBox="1"/>
          <p:nvPr/>
        </p:nvSpPr>
        <p:spPr>
          <a:xfrm>
            <a:off x="755650" y="1557338"/>
            <a:ext cx="7848600" cy="1014412"/>
          </a:xfrm>
          <a:prstGeom prst="rect">
            <a:avLst/>
          </a:prstGeom>
          <a:noFill/>
        </p:spPr>
        <p:txBody>
          <a:bodyPr>
            <a:spAutoFit/>
          </a:bodyPr>
          <a:lstStyle/>
          <a:p>
            <a:pPr fontAlgn="auto">
              <a:spcBef>
                <a:spcPts val="0"/>
              </a:spcBef>
              <a:spcAft>
                <a:spcPts val="0"/>
              </a:spcAft>
              <a:buFont typeface="Wingdings" pitchFamily="2" charset="2"/>
              <a:buChar char="Ø"/>
              <a:defRPr/>
            </a:pPr>
            <a:r>
              <a:rPr lang="ja-JP" altLang="en-US" sz="2000" dirty="0">
                <a:latin typeface="Meiryo UI" pitchFamily="50" charset="-128"/>
                <a:ea typeface="Meiryo UI" pitchFamily="50" charset="-128"/>
                <a:cs typeface="Meiryo UI" pitchFamily="50" charset="-128"/>
              </a:rPr>
              <a:t>データベースの概念設計に用いられるデータモデル</a:t>
            </a:r>
            <a:endParaRPr lang="en-US" altLang="ja-JP" sz="2000" dirty="0">
              <a:latin typeface="Meiryo UI" pitchFamily="50" charset="-128"/>
              <a:ea typeface="Meiryo UI" pitchFamily="50" charset="-128"/>
              <a:cs typeface="Meiryo UI" pitchFamily="50" charset="-128"/>
            </a:endParaRPr>
          </a:p>
          <a:p>
            <a:pPr marL="180975" indent="-180975" fontAlgn="auto">
              <a:spcBef>
                <a:spcPts val="0"/>
              </a:spcBef>
              <a:spcAft>
                <a:spcPts val="0"/>
              </a:spcAft>
              <a:buFont typeface="Wingdings" pitchFamily="2" charset="2"/>
              <a:buChar char="Ø"/>
              <a:defRPr/>
            </a:pPr>
            <a:r>
              <a:rPr lang="ja-JP" altLang="en-US" sz="2000" dirty="0">
                <a:latin typeface="Meiryo UI" pitchFamily="50" charset="-128"/>
                <a:ea typeface="Meiryo UI" pitchFamily="50" charset="-128"/>
                <a:cs typeface="Meiryo UI" pitchFamily="50" charset="-128"/>
              </a:rPr>
              <a:t>業務で扱うデータを抽象化し、エンティティ</a:t>
            </a:r>
            <a:r>
              <a:rPr lang="en-US" altLang="ja-JP" sz="2000" dirty="0">
                <a:latin typeface="Meiryo UI" pitchFamily="50" charset="-128"/>
                <a:ea typeface="Meiryo UI" pitchFamily="50" charset="-128"/>
                <a:cs typeface="Meiryo UI" pitchFamily="50" charset="-128"/>
              </a:rPr>
              <a:t>(</a:t>
            </a:r>
            <a:r>
              <a:rPr lang="ja-JP" altLang="en-US" sz="2000" dirty="0">
                <a:latin typeface="Meiryo UI" pitchFamily="50" charset="-128"/>
                <a:ea typeface="Meiryo UI" pitchFamily="50" charset="-128"/>
                <a:cs typeface="Meiryo UI" pitchFamily="50" charset="-128"/>
              </a:rPr>
              <a:t>実体</a:t>
            </a:r>
            <a:r>
              <a:rPr lang="en-US" altLang="ja-JP" sz="2000" dirty="0">
                <a:latin typeface="Meiryo UI" pitchFamily="50" charset="-128"/>
                <a:ea typeface="Meiryo UI" pitchFamily="50" charset="-128"/>
                <a:cs typeface="Meiryo UI" pitchFamily="50" charset="-128"/>
              </a:rPr>
              <a:t>)</a:t>
            </a:r>
            <a:r>
              <a:rPr lang="ja-JP" altLang="en-US" sz="2000" dirty="0">
                <a:latin typeface="Meiryo UI" pitchFamily="50" charset="-128"/>
                <a:ea typeface="Meiryo UI" pitchFamily="50" charset="-128"/>
                <a:cs typeface="Meiryo UI" pitchFamily="50" charset="-128"/>
              </a:rPr>
              <a:t>とリレーションシップ</a:t>
            </a:r>
            <a:r>
              <a:rPr lang="en-US" altLang="ja-JP" sz="2000" dirty="0">
                <a:latin typeface="Meiryo UI" pitchFamily="50" charset="-128"/>
                <a:ea typeface="Meiryo UI" pitchFamily="50" charset="-128"/>
                <a:cs typeface="Meiryo UI" pitchFamily="50" charset="-128"/>
              </a:rPr>
              <a:t>(</a:t>
            </a:r>
            <a:r>
              <a:rPr lang="ja-JP" altLang="en-US" sz="2000" dirty="0">
                <a:latin typeface="Meiryo UI" pitchFamily="50" charset="-128"/>
                <a:ea typeface="Meiryo UI" pitchFamily="50" charset="-128"/>
                <a:cs typeface="Meiryo UI" pitchFamily="50" charset="-128"/>
              </a:rPr>
              <a:t>関連</a:t>
            </a:r>
            <a:r>
              <a:rPr lang="en-US" altLang="ja-JP" sz="2000" dirty="0">
                <a:latin typeface="Meiryo UI" pitchFamily="50" charset="-128"/>
                <a:ea typeface="Meiryo UI" pitchFamily="50" charset="-128"/>
                <a:cs typeface="Meiryo UI" pitchFamily="50" charset="-128"/>
              </a:rPr>
              <a:t>)</a:t>
            </a:r>
            <a:r>
              <a:rPr lang="ja-JP" altLang="en-US" sz="2000" dirty="0">
                <a:latin typeface="Meiryo UI" pitchFamily="50" charset="-128"/>
                <a:ea typeface="Meiryo UI" pitchFamily="50" charset="-128"/>
                <a:cs typeface="Meiryo UI" pitchFamily="50" charset="-128"/>
              </a:rPr>
              <a:t>といった概念を用いて</a:t>
            </a:r>
            <a:r>
              <a:rPr lang="en-US" altLang="ja-JP" sz="2000" dirty="0">
                <a:latin typeface="Meiryo UI" pitchFamily="50" charset="-128"/>
                <a:ea typeface="Meiryo UI" pitchFamily="50" charset="-128"/>
                <a:cs typeface="Meiryo UI" pitchFamily="50" charset="-128"/>
              </a:rPr>
              <a:t>E-R</a:t>
            </a:r>
            <a:r>
              <a:rPr lang="ja-JP" altLang="en-US" sz="2000" dirty="0">
                <a:latin typeface="Meiryo UI" pitchFamily="50" charset="-128"/>
                <a:ea typeface="Meiryo UI" pitchFamily="50" charset="-128"/>
                <a:cs typeface="Meiryo UI" pitchFamily="50" charset="-128"/>
              </a:rPr>
              <a:t>図で表現</a:t>
            </a:r>
            <a:endParaRPr lang="en-US" altLang="ja-JP" sz="2000" dirty="0">
              <a:latin typeface="Meiryo UI" pitchFamily="50" charset="-128"/>
              <a:ea typeface="Meiryo UI" pitchFamily="50" charset="-128"/>
              <a:cs typeface="Meiryo UI" pitchFamily="50" charset="-128"/>
            </a:endParaRPr>
          </a:p>
        </p:txBody>
      </p:sp>
      <p:sp>
        <p:nvSpPr>
          <p:cNvPr id="13" name="テキスト ボックス 12"/>
          <p:cNvSpPr txBox="1">
            <a:spLocks noChangeArrowheads="1"/>
          </p:cNvSpPr>
          <p:nvPr/>
        </p:nvSpPr>
        <p:spPr bwMode="auto">
          <a:xfrm>
            <a:off x="611188" y="2636838"/>
            <a:ext cx="4752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en-US" altLang="ja-JP" b="1" u="sng">
                <a:latin typeface="Meiryo UI" pitchFamily="50" charset="-128"/>
                <a:ea typeface="Meiryo UI" pitchFamily="50" charset="-128"/>
                <a:cs typeface="Meiryo UI" pitchFamily="50" charset="-128"/>
              </a:rPr>
              <a:t>E-R</a:t>
            </a:r>
            <a:r>
              <a:rPr lang="ja-JP" altLang="en-US" b="1" u="sng">
                <a:latin typeface="Meiryo UI" pitchFamily="50" charset="-128"/>
                <a:ea typeface="Meiryo UI" pitchFamily="50" charset="-128"/>
                <a:cs typeface="Meiryo UI" pitchFamily="50" charset="-128"/>
              </a:rPr>
              <a:t>モデルの用語</a:t>
            </a:r>
          </a:p>
        </p:txBody>
      </p:sp>
      <p:sp>
        <p:nvSpPr>
          <p:cNvPr id="14" name="テキスト ボックス 13"/>
          <p:cNvSpPr txBox="1"/>
          <p:nvPr/>
        </p:nvSpPr>
        <p:spPr>
          <a:xfrm>
            <a:off x="755650" y="3068638"/>
            <a:ext cx="7848600" cy="3170237"/>
          </a:xfrm>
          <a:prstGeom prst="rect">
            <a:avLst/>
          </a:prstGeom>
          <a:noFill/>
        </p:spPr>
        <p:txBody>
          <a:bodyPr>
            <a:spAutoFit/>
          </a:bodyPr>
          <a:lstStyle/>
          <a:p>
            <a:pPr marL="180975" indent="-180975" fontAlgn="auto">
              <a:spcBef>
                <a:spcPts val="0"/>
              </a:spcBef>
              <a:spcAft>
                <a:spcPts val="0"/>
              </a:spcAft>
              <a:buFont typeface="Wingdings" pitchFamily="2" charset="2"/>
              <a:buChar char="Ø"/>
              <a:defRPr/>
            </a:pPr>
            <a:r>
              <a:rPr lang="ja-JP" altLang="en-US" sz="2000" dirty="0">
                <a:latin typeface="Meiryo UI" pitchFamily="50" charset="-128"/>
                <a:ea typeface="Meiryo UI" pitchFamily="50" charset="-128"/>
                <a:cs typeface="Meiryo UI" pitchFamily="50" charset="-128"/>
              </a:rPr>
              <a:t>エンティティ</a:t>
            </a:r>
            <a:endParaRPr lang="en-US" altLang="ja-JP" sz="2000" dirty="0">
              <a:latin typeface="Meiryo UI" pitchFamily="50" charset="-128"/>
              <a:ea typeface="Meiryo UI" pitchFamily="50" charset="-128"/>
              <a:cs typeface="Meiryo UI" pitchFamily="50" charset="-128"/>
            </a:endParaRPr>
          </a:p>
          <a:p>
            <a:pPr marL="447675" lvl="1" indent="9525" fontAlgn="auto">
              <a:spcBef>
                <a:spcPts val="0"/>
              </a:spcBef>
              <a:spcAft>
                <a:spcPts val="0"/>
              </a:spcAft>
              <a:defRPr/>
            </a:pPr>
            <a:r>
              <a:rPr lang="ja-JP" altLang="en-US" sz="2000" dirty="0">
                <a:latin typeface="Meiryo UI" pitchFamily="50" charset="-128"/>
                <a:ea typeface="Meiryo UI" pitchFamily="50" charset="-128"/>
                <a:cs typeface="Meiryo UI" pitchFamily="50" charset="-128"/>
              </a:rPr>
              <a:t>データベース化の対象となる要素を表したもの。顧客や商品などの物理的な実体を伴うものや注文や返品のような事象がある</a:t>
            </a:r>
            <a:endParaRPr lang="en-US" altLang="ja-JP" sz="2000" dirty="0">
              <a:latin typeface="Meiryo UI" pitchFamily="50" charset="-128"/>
              <a:ea typeface="Meiryo UI" pitchFamily="50" charset="-128"/>
              <a:cs typeface="Meiryo UI" pitchFamily="50" charset="-128"/>
            </a:endParaRPr>
          </a:p>
          <a:p>
            <a:pPr marL="180975" indent="-180975" fontAlgn="auto">
              <a:spcBef>
                <a:spcPts val="0"/>
              </a:spcBef>
              <a:spcAft>
                <a:spcPts val="0"/>
              </a:spcAft>
              <a:buFont typeface="Wingdings" pitchFamily="2" charset="2"/>
              <a:buChar char="Ø"/>
              <a:defRPr/>
            </a:pPr>
            <a:r>
              <a:rPr lang="ja-JP" altLang="en-US" sz="2000" dirty="0">
                <a:latin typeface="Meiryo UI" pitchFamily="50" charset="-128"/>
                <a:ea typeface="Meiryo UI" pitchFamily="50" charset="-128"/>
                <a:cs typeface="Meiryo UI" pitchFamily="50" charset="-128"/>
              </a:rPr>
              <a:t>リレーションシップ</a:t>
            </a:r>
            <a:endParaRPr lang="en-US" altLang="ja-JP" sz="2000" dirty="0">
              <a:latin typeface="Meiryo UI" pitchFamily="50" charset="-128"/>
              <a:ea typeface="Meiryo UI" pitchFamily="50" charset="-128"/>
              <a:cs typeface="Meiryo UI" pitchFamily="50" charset="-128"/>
            </a:endParaRPr>
          </a:p>
          <a:p>
            <a:pPr marL="638175" lvl="1" indent="-180975" fontAlgn="auto">
              <a:spcBef>
                <a:spcPts val="0"/>
              </a:spcBef>
              <a:spcAft>
                <a:spcPts val="0"/>
              </a:spcAft>
              <a:defRPr/>
            </a:pPr>
            <a:r>
              <a:rPr lang="ja-JP" altLang="en-US" sz="2000" dirty="0">
                <a:latin typeface="Meiryo UI" pitchFamily="50" charset="-128"/>
                <a:ea typeface="Meiryo UI" pitchFamily="50" charset="-128"/>
                <a:cs typeface="Meiryo UI" pitchFamily="50" charset="-128"/>
              </a:rPr>
              <a:t>エンティティ間の関係</a:t>
            </a:r>
            <a:endParaRPr lang="en-US" altLang="ja-JP" sz="2000" dirty="0">
              <a:latin typeface="Meiryo UI" pitchFamily="50" charset="-128"/>
              <a:ea typeface="Meiryo UI" pitchFamily="50" charset="-128"/>
              <a:cs typeface="Meiryo UI" pitchFamily="50" charset="-128"/>
            </a:endParaRPr>
          </a:p>
          <a:p>
            <a:pPr marL="180975" indent="-180975" fontAlgn="auto">
              <a:spcBef>
                <a:spcPts val="0"/>
              </a:spcBef>
              <a:spcAft>
                <a:spcPts val="0"/>
              </a:spcAft>
              <a:buFont typeface="Wingdings" pitchFamily="2" charset="2"/>
              <a:buChar char="Ø"/>
              <a:defRPr/>
            </a:pPr>
            <a:r>
              <a:rPr lang="ja-JP" altLang="en-US" sz="2000" dirty="0">
                <a:latin typeface="Meiryo UI" pitchFamily="50" charset="-128"/>
                <a:ea typeface="Meiryo UI" pitchFamily="50" charset="-128"/>
                <a:cs typeface="Meiryo UI" pitchFamily="50" charset="-128"/>
              </a:rPr>
              <a:t>インスタンス</a:t>
            </a:r>
            <a:endParaRPr lang="en-US" altLang="ja-JP" sz="2000" dirty="0">
              <a:latin typeface="Meiryo UI" pitchFamily="50" charset="-128"/>
              <a:ea typeface="Meiryo UI" pitchFamily="50" charset="-128"/>
              <a:cs typeface="Meiryo UI" pitchFamily="50" charset="-128"/>
            </a:endParaRPr>
          </a:p>
          <a:p>
            <a:pPr marL="638175" lvl="1" indent="-180975" fontAlgn="auto">
              <a:spcBef>
                <a:spcPts val="0"/>
              </a:spcBef>
              <a:spcAft>
                <a:spcPts val="0"/>
              </a:spcAft>
              <a:defRPr/>
            </a:pPr>
            <a:r>
              <a:rPr lang="ja-JP" altLang="en-US" sz="2000" dirty="0">
                <a:latin typeface="Meiryo UI" pitchFamily="50" charset="-128"/>
                <a:ea typeface="Meiryo UI" pitchFamily="50" charset="-128"/>
                <a:cs typeface="Meiryo UI" pitchFamily="50" charset="-128"/>
              </a:rPr>
              <a:t>エンティティの属性に具体的な値を持たせたもの</a:t>
            </a:r>
            <a:endParaRPr lang="en-US" altLang="ja-JP" sz="2000" dirty="0">
              <a:latin typeface="Meiryo UI" pitchFamily="50" charset="-128"/>
              <a:ea typeface="Meiryo UI" pitchFamily="50" charset="-128"/>
              <a:cs typeface="Meiryo UI" pitchFamily="50" charset="-128"/>
            </a:endParaRPr>
          </a:p>
          <a:p>
            <a:pPr marL="180975" indent="-180975" fontAlgn="auto">
              <a:spcBef>
                <a:spcPts val="0"/>
              </a:spcBef>
              <a:spcAft>
                <a:spcPts val="0"/>
              </a:spcAft>
              <a:buFont typeface="Wingdings" pitchFamily="2" charset="2"/>
              <a:buChar char="Ø"/>
              <a:defRPr/>
            </a:pPr>
            <a:r>
              <a:rPr lang="ja-JP" altLang="en-US" sz="2000" dirty="0">
                <a:latin typeface="Meiryo UI" pitchFamily="50" charset="-128"/>
                <a:ea typeface="Meiryo UI" pitchFamily="50" charset="-128"/>
                <a:cs typeface="Meiryo UI" pitchFamily="50" charset="-128"/>
              </a:rPr>
              <a:t>対応関係</a:t>
            </a:r>
            <a:endParaRPr lang="en-US" altLang="ja-JP" sz="2000" dirty="0">
              <a:latin typeface="Meiryo UI" pitchFamily="50" charset="-128"/>
              <a:ea typeface="Meiryo UI" pitchFamily="50" charset="-128"/>
              <a:cs typeface="Meiryo UI" pitchFamily="50" charset="-128"/>
            </a:endParaRPr>
          </a:p>
          <a:p>
            <a:pPr marL="447675" lvl="1" indent="9525" fontAlgn="auto">
              <a:spcBef>
                <a:spcPts val="0"/>
              </a:spcBef>
              <a:spcAft>
                <a:spcPts val="0"/>
              </a:spcAft>
              <a:defRPr/>
            </a:pPr>
            <a:r>
              <a:rPr lang="ja-JP" altLang="en-US" sz="2000" dirty="0">
                <a:latin typeface="Meiryo UI" pitchFamily="50" charset="-128"/>
                <a:ea typeface="Meiryo UI" pitchFamily="50" charset="-128"/>
                <a:cs typeface="Meiryo UI" pitchFamily="50" charset="-128"/>
              </a:rPr>
              <a:t>エンティティのインスタンス間の「</a:t>
            </a:r>
            <a:r>
              <a:rPr lang="en-US" altLang="ja-JP" sz="2000" dirty="0">
                <a:latin typeface="Meiryo UI" pitchFamily="50" charset="-128"/>
                <a:ea typeface="Meiryo UI" pitchFamily="50" charset="-128"/>
                <a:cs typeface="Meiryo UI" pitchFamily="50" charset="-128"/>
              </a:rPr>
              <a:t>1</a:t>
            </a:r>
            <a:r>
              <a:rPr lang="ja-JP" altLang="en-US" sz="2000" dirty="0">
                <a:latin typeface="Meiryo UI" pitchFamily="50" charset="-128"/>
                <a:ea typeface="Meiryo UI" pitchFamily="50" charset="-128"/>
                <a:cs typeface="Meiryo UI" pitchFamily="50" charset="-128"/>
              </a:rPr>
              <a:t>対</a:t>
            </a:r>
            <a:r>
              <a:rPr lang="en-US" altLang="ja-JP" sz="2000" dirty="0">
                <a:latin typeface="Meiryo UI" pitchFamily="50" charset="-128"/>
                <a:ea typeface="Meiryo UI" pitchFamily="50" charset="-128"/>
                <a:cs typeface="Meiryo UI" pitchFamily="50" charset="-128"/>
              </a:rPr>
              <a:t>1</a:t>
            </a:r>
            <a:r>
              <a:rPr lang="ja-JP" altLang="en-US" sz="2000" dirty="0">
                <a:latin typeface="Meiryo UI" pitchFamily="50" charset="-128"/>
                <a:ea typeface="Meiryo UI" pitchFamily="50" charset="-128"/>
                <a:cs typeface="Meiryo UI" pitchFamily="50" charset="-128"/>
              </a:rPr>
              <a:t>」、「</a:t>
            </a:r>
            <a:r>
              <a:rPr lang="en-US" altLang="ja-JP" sz="2000" dirty="0">
                <a:latin typeface="Meiryo UI" pitchFamily="50" charset="-128"/>
                <a:ea typeface="Meiryo UI" pitchFamily="50" charset="-128"/>
                <a:cs typeface="Meiryo UI" pitchFamily="50" charset="-128"/>
              </a:rPr>
              <a:t>1</a:t>
            </a:r>
            <a:r>
              <a:rPr lang="ja-JP" altLang="en-US" sz="2000" dirty="0">
                <a:latin typeface="Meiryo UI" pitchFamily="50" charset="-128"/>
                <a:ea typeface="Meiryo UI" pitchFamily="50" charset="-128"/>
                <a:cs typeface="Meiryo UI" pitchFamily="50" charset="-128"/>
              </a:rPr>
              <a:t>対多」、「多対多」の</a:t>
            </a:r>
            <a:r>
              <a:rPr lang="en-US" altLang="ja-JP" sz="2000" dirty="0">
                <a:latin typeface="Meiryo UI" pitchFamily="50" charset="-128"/>
                <a:ea typeface="Meiryo UI" pitchFamily="50" charset="-128"/>
                <a:cs typeface="Meiryo UI" pitchFamily="50" charset="-128"/>
              </a:rPr>
              <a:t>3</a:t>
            </a:r>
            <a:r>
              <a:rPr lang="ja-JP" altLang="en-US" sz="2000" dirty="0">
                <a:latin typeface="Meiryo UI" pitchFamily="50" charset="-128"/>
                <a:ea typeface="Meiryo UI" pitchFamily="50" charset="-128"/>
                <a:cs typeface="Meiryo UI" pitchFamily="50" charset="-128"/>
              </a:rPr>
              <a:t>パターンの関係</a:t>
            </a:r>
            <a:endParaRPr lang="en-US" altLang="ja-JP" sz="2000" dirty="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heckerboard(across)">
                                      <p:cBhvr>
                                        <p:cTn id="15" dur="500"/>
                                        <p:tgtEl>
                                          <p:spTgt spid="1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3"/>
          <p:cNvSpPr>
            <a:spLocks noGrp="1"/>
          </p:cNvSpPr>
          <p:nvPr>
            <p:ph type="title"/>
          </p:nvPr>
        </p:nvSpPr>
        <p:spPr>
          <a:xfrm>
            <a:off x="395288" y="115888"/>
            <a:ext cx="7129462" cy="720725"/>
          </a:xfrm>
        </p:spPr>
        <p:txBody>
          <a:bodyPr/>
          <a:lstStyle/>
          <a:p>
            <a:r>
              <a:rPr lang="en-US" altLang="ja-JP" smtClean="0"/>
              <a:t>E-R</a:t>
            </a:r>
            <a:r>
              <a:rPr lang="ja-JP" altLang="en-US" smtClean="0"/>
              <a:t>モデル</a:t>
            </a:r>
          </a:p>
        </p:txBody>
      </p:sp>
      <p:sp>
        <p:nvSpPr>
          <p:cNvPr id="25603"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5604"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5605"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4C207EA5-E583-427A-AB55-5109654CC6EA}" type="slidenum">
              <a:rPr lang="ja-JP" altLang="en-US">
                <a:solidFill>
                  <a:srgbClr val="262626"/>
                </a:solidFill>
                <a:latin typeface="Meiryo UI" pitchFamily="50" charset="-128"/>
                <a:ea typeface="Meiryo UI" pitchFamily="50" charset="-128"/>
              </a:rPr>
              <a:pPr fontAlgn="base">
                <a:spcBef>
                  <a:spcPct val="0"/>
                </a:spcBef>
                <a:spcAft>
                  <a:spcPct val="0"/>
                </a:spcAft>
              </a:pPr>
              <a:t>7</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en-US" altLang="ja-JP" b="1" u="sng">
                <a:latin typeface="Meiryo UI" pitchFamily="50" charset="-128"/>
                <a:ea typeface="Meiryo UI" pitchFamily="50" charset="-128"/>
                <a:cs typeface="Meiryo UI" pitchFamily="50" charset="-128"/>
              </a:rPr>
              <a:t>ER</a:t>
            </a:r>
            <a:r>
              <a:rPr lang="ja-JP" altLang="en-US" b="1" u="sng">
                <a:latin typeface="Meiryo UI" pitchFamily="50" charset="-128"/>
                <a:ea typeface="Meiryo UI" pitchFamily="50" charset="-128"/>
                <a:cs typeface="Meiryo UI" pitchFamily="50" charset="-128"/>
              </a:rPr>
              <a:t>図の作成手順</a:t>
            </a:r>
          </a:p>
        </p:txBody>
      </p:sp>
      <p:sp>
        <p:nvSpPr>
          <p:cNvPr id="12" name="テキスト ボックス 11"/>
          <p:cNvSpPr txBox="1">
            <a:spLocks noChangeArrowheads="1"/>
          </p:cNvSpPr>
          <p:nvPr/>
        </p:nvSpPr>
        <p:spPr bwMode="auto">
          <a:xfrm>
            <a:off x="755650" y="1557338"/>
            <a:ext cx="78486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Tx/>
              <a:buAutoNum type="circleNumDbPlain"/>
            </a:pPr>
            <a:r>
              <a:rPr lang="ja-JP" altLang="en-US" sz="2000">
                <a:latin typeface="Meiryo UI" pitchFamily="50" charset="-128"/>
                <a:ea typeface="Meiryo UI" pitchFamily="50" charset="-128"/>
                <a:cs typeface="Meiryo UI" pitchFamily="50" charset="-128"/>
              </a:rPr>
              <a:t>エンティティの抽出</a:t>
            </a:r>
            <a:endParaRPr lang="en-US" altLang="ja-JP" sz="2000">
              <a:latin typeface="Meiryo UI" pitchFamily="50" charset="-128"/>
              <a:ea typeface="Meiryo UI" pitchFamily="50" charset="-128"/>
              <a:cs typeface="Meiryo UI" pitchFamily="50" charset="-128"/>
            </a:endParaRPr>
          </a:p>
          <a:p>
            <a:pPr>
              <a:buFontTx/>
              <a:buAutoNum type="circleNumDbPlain"/>
            </a:pPr>
            <a:r>
              <a:rPr lang="ja-JP" altLang="en-US" sz="2000">
                <a:latin typeface="Meiryo UI" pitchFamily="50" charset="-128"/>
                <a:ea typeface="Meiryo UI" pitchFamily="50" charset="-128"/>
                <a:cs typeface="Meiryo UI" pitchFamily="50" charset="-128"/>
              </a:rPr>
              <a:t>エンティティの過不足チェック</a:t>
            </a:r>
            <a:endParaRPr lang="en-US" altLang="ja-JP" sz="2000">
              <a:latin typeface="Meiryo UI" pitchFamily="50" charset="-128"/>
              <a:ea typeface="Meiryo UI" pitchFamily="50" charset="-128"/>
              <a:cs typeface="Meiryo UI" pitchFamily="50" charset="-128"/>
            </a:endParaRPr>
          </a:p>
          <a:p>
            <a:pPr>
              <a:buFontTx/>
              <a:buAutoNum type="circleNumDbPlain"/>
            </a:pPr>
            <a:r>
              <a:rPr lang="ja-JP" altLang="en-US" sz="2000">
                <a:latin typeface="Meiryo UI" pitchFamily="50" charset="-128"/>
                <a:ea typeface="Meiryo UI" pitchFamily="50" charset="-128"/>
                <a:cs typeface="Meiryo UI" pitchFamily="50" charset="-128"/>
              </a:rPr>
              <a:t>リレーションシップと対応関係の設定</a:t>
            </a:r>
            <a:endParaRPr lang="en-US" altLang="ja-JP" sz="2000">
              <a:latin typeface="Meiryo UI" pitchFamily="50" charset="-128"/>
              <a:ea typeface="Meiryo UI" pitchFamily="50" charset="-128"/>
              <a:cs typeface="Meiryo UI" pitchFamily="50" charset="-128"/>
            </a:endParaRPr>
          </a:p>
        </p:txBody>
      </p:sp>
      <p:sp>
        <p:nvSpPr>
          <p:cNvPr id="8" name="テキスト ボックス 7"/>
          <p:cNvSpPr txBox="1">
            <a:spLocks noChangeArrowheads="1"/>
          </p:cNvSpPr>
          <p:nvPr/>
        </p:nvSpPr>
        <p:spPr bwMode="auto">
          <a:xfrm>
            <a:off x="539750" y="2708275"/>
            <a:ext cx="4752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エンティティの抽出</a:t>
            </a:r>
          </a:p>
        </p:txBody>
      </p:sp>
      <p:sp>
        <p:nvSpPr>
          <p:cNvPr id="13" name="テキスト ボックス 12"/>
          <p:cNvSpPr txBox="1">
            <a:spLocks noChangeArrowheads="1"/>
          </p:cNvSpPr>
          <p:nvPr/>
        </p:nvSpPr>
        <p:spPr bwMode="auto">
          <a:xfrm>
            <a:off x="684213" y="3141663"/>
            <a:ext cx="7848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chemeClr val="tx1"/>
                </a:solidFill>
                <a:latin typeface="Calibri" pitchFamily="34" charset="0"/>
                <a:ea typeface="ＭＳ Ｐゴシック" charset="-128"/>
              </a:defRPr>
            </a:lvl1pPr>
            <a:lvl2pPr marL="914400" indent="-45720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顧客、商品、在庫などの人や物などのデータ</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注文、出荷、出庫などのやりとりや活動、行為などのデータ</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画面入力項目、出力項目、帳票出力項目などから抽出</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ある目的を持って同じようなデータを集めて、その目的に合う名称を設定</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お客様情報⇒顧客</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お支払い方法⇒支払方法</a:t>
            </a:r>
            <a:endParaRPr lang="en-US" altLang="ja-JP" sz="20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heckerboard(across)">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3"/>
          <p:cNvSpPr>
            <a:spLocks noGrp="1"/>
          </p:cNvSpPr>
          <p:nvPr>
            <p:ph type="title"/>
          </p:nvPr>
        </p:nvSpPr>
        <p:spPr>
          <a:xfrm>
            <a:off x="395288" y="115888"/>
            <a:ext cx="7129462" cy="720725"/>
          </a:xfrm>
        </p:spPr>
        <p:txBody>
          <a:bodyPr/>
          <a:lstStyle/>
          <a:p>
            <a:r>
              <a:rPr lang="en-US" altLang="ja-JP" smtClean="0"/>
              <a:t>E-R</a:t>
            </a:r>
            <a:r>
              <a:rPr lang="ja-JP" altLang="en-US" smtClean="0"/>
              <a:t>モデル</a:t>
            </a:r>
          </a:p>
        </p:txBody>
      </p:sp>
      <p:sp>
        <p:nvSpPr>
          <p:cNvPr id="26627"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6628"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6629"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CE6F4EA0-FE87-4D1B-9C7B-D7BC60BB4762}" type="slidenum">
              <a:rPr lang="ja-JP" altLang="en-US">
                <a:solidFill>
                  <a:srgbClr val="262626"/>
                </a:solidFill>
                <a:latin typeface="Meiryo UI" pitchFamily="50" charset="-128"/>
                <a:ea typeface="Meiryo UI" pitchFamily="50" charset="-128"/>
              </a:rPr>
              <a:pPr fontAlgn="base">
                <a:spcBef>
                  <a:spcPct val="0"/>
                </a:spcBef>
                <a:spcAft>
                  <a:spcPct val="0"/>
                </a:spcAft>
              </a:pPr>
              <a:t>8</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エンティティの過不足チェック</a:t>
            </a:r>
          </a:p>
        </p:txBody>
      </p:sp>
      <p:sp>
        <p:nvSpPr>
          <p:cNvPr id="12" name="テキスト ボックス 11"/>
          <p:cNvSpPr txBox="1">
            <a:spLocks noChangeArrowheads="1"/>
          </p:cNvSpPr>
          <p:nvPr/>
        </p:nvSpPr>
        <p:spPr bwMode="auto">
          <a:xfrm>
            <a:off x="755650" y="1557338"/>
            <a:ext cx="78486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イベント系エンティティ</a:t>
            </a:r>
            <a:r>
              <a:rPr lang="en-US" altLang="ja-JP" sz="2000">
                <a:latin typeface="Meiryo UI" pitchFamily="50" charset="-128"/>
                <a:ea typeface="Meiryo UI" pitchFamily="50" charset="-128"/>
                <a:cs typeface="Meiryo UI" pitchFamily="50" charset="-128"/>
              </a:rPr>
              <a:t>(</a:t>
            </a:r>
            <a:r>
              <a:rPr lang="ja-JP" altLang="en-US" sz="2000">
                <a:latin typeface="Meiryo UI" pitchFamily="50" charset="-128"/>
                <a:ea typeface="Meiryo UI" pitchFamily="50" charset="-128"/>
                <a:cs typeface="Meiryo UI" pitchFamily="50" charset="-128"/>
              </a:rPr>
              <a:t>注文、注文明細など）とリソース系エンティティ</a:t>
            </a:r>
            <a:r>
              <a:rPr lang="en-US" altLang="ja-JP" sz="2000">
                <a:latin typeface="Meiryo UI" pitchFamily="50" charset="-128"/>
                <a:ea typeface="Meiryo UI" pitchFamily="50" charset="-128"/>
                <a:cs typeface="Meiryo UI" pitchFamily="50" charset="-128"/>
              </a:rPr>
              <a:t>(</a:t>
            </a:r>
            <a:r>
              <a:rPr lang="ja-JP" altLang="en-US" sz="2000">
                <a:latin typeface="Meiryo UI" pitchFamily="50" charset="-128"/>
                <a:ea typeface="Meiryo UI" pitchFamily="50" charset="-128"/>
                <a:cs typeface="Meiryo UI" pitchFamily="50" charset="-128"/>
              </a:rPr>
              <a:t>商品、顧客など</a:t>
            </a:r>
            <a:r>
              <a:rPr lang="en-US" altLang="ja-JP" sz="2000">
                <a:latin typeface="Meiryo UI" pitchFamily="50" charset="-128"/>
                <a:ea typeface="Meiryo UI" pitchFamily="50" charset="-128"/>
                <a:cs typeface="Meiryo UI" pitchFamily="50" charset="-128"/>
              </a:rPr>
              <a:t>)</a:t>
            </a:r>
            <a:r>
              <a:rPr lang="ja-JP" altLang="en-US" sz="2000">
                <a:latin typeface="Meiryo UI" pitchFamily="50" charset="-128"/>
                <a:ea typeface="Meiryo UI" pitchFamily="50" charset="-128"/>
                <a:cs typeface="Meiryo UI" pitchFamily="50" charset="-128"/>
              </a:rPr>
              <a:t>で分類</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業務の流れや画面項目、帳票項目から不足がないか確認</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データが</a:t>
            </a:r>
            <a:r>
              <a:rPr lang="en-US" altLang="ja-JP" sz="2000">
                <a:latin typeface="Meiryo UI" pitchFamily="50" charset="-128"/>
                <a:ea typeface="Meiryo UI" pitchFamily="50" charset="-128"/>
                <a:cs typeface="Meiryo UI" pitchFamily="50" charset="-128"/>
              </a:rPr>
              <a:t>1</a:t>
            </a:r>
            <a:r>
              <a:rPr lang="ja-JP" altLang="en-US" sz="2000">
                <a:latin typeface="Meiryo UI" pitchFamily="50" charset="-128"/>
                <a:ea typeface="Meiryo UI" pitchFamily="50" charset="-128"/>
                <a:cs typeface="Meiryo UI" pitchFamily="50" charset="-128"/>
              </a:rPr>
              <a:t>件しか入らないなどのエンティティは不要</a:t>
            </a:r>
            <a:endParaRPr lang="en-US" altLang="ja-JP" sz="2000">
              <a:latin typeface="Meiryo UI" pitchFamily="50" charset="-128"/>
              <a:ea typeface="Meiryo UI" pitchFamily="50" charset="-128"/>
              <a:cs typeface="Meiryo UI" pitchFamily="50" charset="-128"/>
            </a:endParaRPr>
          </a:p>
        </p:txBody>
      </p:sp>
      <p:grpSp>
        <p:nvGrpSpPr>
          <p:cNvPr id="2" name="グループ化 25"/>
          <p:cNvGrpSpPr>
            <a:grpSpLocks/>
          </p:cNvGrpSpPr>
          <p:nvPr/>
        </p:nvGrpSpPr>
        <p:grpSpPr bwMode="auto">
          <a:xfrm>
            <a:off x="1331913" y="3068638"/>
            <a:ext cx="5040312" cy="3097212"/>
            <a:chOff x="1331640" y="3068960"/>
            <a:chExt cx="5040560" cy="3096344"/>
          </a:xfrm>
        </p:grpSpPr>
        <p:sp>
          <p:nvSpPr>
            <p:cNvPr id="14" name="正方形/長方形 13"/>
            <p:cNvSpPr/>
            <p:nvPr/>
          </p:nvSpPr>
          <p:spPr>
            <a:xfrm>
              <a:off x="1331640" y="3284799"/>
              <a:ext cx="1224022" cy="936363"/>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商品名</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価格</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p:txBody>
        </p:sp>
        <p:sp>
          <p:nvSpPr>
            <p:cNvPr id="15" name="正方形/長方形 14"/>
            <p:cNvSpPr/>
            <p:nvPr/>
          </p:nvSpPr>
          <p:spPr>
            <a:xfrm>
              <a:off x="1331640" y="3068960"/>
              <a:ext cx="1224022" cy="215839"/>
            </a:xfrm>
            <a:prstGeom prst="rect">
              <a:avLst/>
            </a:prstGeom>
            <a:solidFill>
              <a:schemeClr val="accent1">
                <a:lumMod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商品</a:t>
              </a:r>
            </a:p>
          </p:txBody>
        </p:sp>
        <p:sp>
          <p:nvSpPr>
            <p:cNvPr id="16" name="正方形/長方形 15"/>
            <p:cNvSpPr/>
            <p:nvPr/>
          </p:nvSpPr>
          <p:spPr>
            <a:xfrm>
              <a:off x="1331640" y="4725846"/>
              <a:ext cx="1224022" cy="1439458"/>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名前</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フリガナ</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メールアドレス</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郵便番号</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住所</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電話番号</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性別</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p:txBody>
        </p:sp>
        <p:sp>
          <p:nvSpPr>
            <p:cNvPr id="17" name="正方形/長方形 16"/>
            <p:cNvSpPr/>
            <p:nvPr/>
          </p:nvSpPr>
          <p:spPr>
            <a:xfrm>
              <a:off x="1331640" y="4508418"/>
              <a:ext cx="1224022" cy="217427"/>
            </a:xfrm>
            <a:prstGeom prst="rect">
              <a:avLst/>
            </a:prstGeom>
            <a:solidFill>
              <a:schemeClr val="accent1">
                <a:lumMod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顧客</a:t>
              </a:r>
            </a:p>
          </p:txBody>
        </p:sp>
        <p:sp>
          <p:nvSpPr>
            <p:cNvPr id="18" name="正方形/長方形 17"/>
            <p:cNvSpPr/>
            <p:nvPr/>
          </p:nvSpPr>
          <p:spPr>
            <a:xfrm>
              <a:off x="5148178" y="3284799"/>
              <a:ext cx="1224022" cy="1441046"/>
            </a:xfrm>
            <a:prstGeom prst="rect">
              <a:avLst/>
            </a:prstGeom>
            <a:solidFill>
              <a:schemeClr val="bg1"/>
            </a:solidFill>
            <a:ln w="95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注文番号</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注文年月日</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合計金額</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顧客名</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届け先郵便番号</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届け先住所</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届け先電話番号</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p:txBody>
        </p:sp>
        <p:sp>
          <p:nvSpPr>
            <p:cNvPr id="19" name="正方形/長方形 18"/>
            <p:cNvSpPr/>
            <p:nvPr/>
          </p:nvSpPr>
          <p:spPr>
            <a:xfrm>
              <a:off x="5148178" y="3068960"/>
              <a:ext cx="1224022" cy="215839"/>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注文</a:t>
              </a:r>
            </a:p>
          </p:txBody>
        </p:sp>
        <p:sp>
          <p:nvSpPr>
            <p:cNvPr id="22" name="正方形/長方形 21"/>
            <p:cNvSpPr/>
            <p:nvPr/>
          </p:nvSpPr>
          <p:spPr>
            <a:xfrm>
              <a:off x="5148178" y="5157525"/>
              <a:ext cx="1224022" cy="936363"/>
            </a:xfrm>
            <a:prstGeom prst="rect">
              <a:avLst/>
            </a:prstGeom>
            <a:solidFill>
              <a:schemeClr val="bg1"/>
            </a:solidFill>
            <a:ln w="95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明細番号</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商品名</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数量</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p:txBody>
        </p:sp>
        <p:sp>
          <p:nvSpPr>
            <p:cNvPr id="23" name="正方形/長方形 22"/>
            <p:cNvSpPr/>
            <p:nvPr/>
          </p:nvSpPr>
          <p:spPr>
            <a:xfrm>
              <a:off x="5148178" y="4941685"/>
              <a:ext cx="1224022" cy="215839"/>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注文明細</a:t>
              </a:r>
            </a:p>
          </p:txBody>
        </p:sp>
        <p:sp>
          <p:nvSpPr>
            <p:cNvPr id="24" name="正方形/長方形 23"/>
            <p:cNvSpPr/>
            <p:nvPr/>
          </p:nvSpPr>
          <p:spPr>
            <a:xfrm>
              <a:off x="3203394" y="3284799"/>
              <a:ext cx="1224023" cy="936363"/>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支払方法</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p:txBody>
        </p:sp>
        <p:sp>
          <p:nvSpPr>
            <p:cNvPr id="25" name="正方形/長方形 24"/>
            <p:cNvSpPr/>
            <p:nvPr/>
          </p:nvSpPr>
          <p:spPr>
            <a:xfrm>
              <a:off x="3203394" y="3068960"/>
              <a:ext cx="1224023" cy="215839"/>
            </a:xfrm>
            <a:prstGeom prst="rect">
              <a:avLst/>
            </a:prstGeom>
            <a:solidFill>
              <a:schemeClr val="accent1">
                <a:lumMod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支払方法</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3"/>
          <p:cNvSpPr>
            <a:spLocks noGrp="1"/>
          </p:cNvSpPr>
          <p:nvPr>
            <p:ph type="title"/>
          </p:nvPr>
        </p:nvSpPr>
        <p:spPr>
          <a:xfrm>
            <a:off x="395288" y="115888"/>
            <a:ext cx="7129462" cy="720725"/>
          </a:xfrm>
        </p:spPr>
        <p:txBody>
          <a:bodyPr/>
          <a:lstStyle/>
          <a:p>
            <a:r>
              <a:rPr lang="en-US" altLang="ja-JP" smtClean="0"/>
              <a:t>E-R</a:t>
            </a:r>
            <a:r>
              <a:rPr lang="ja-JP" altLang="en-US" smtClean="0"/>
              <a:t>モデル</a:t>
            </a:r>
          </a:p>
        </p:txBody>
      </p:sp>
      <p:sp>
        <p:nvSpPr>
          <p:cNvPr id="27651"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7652"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7653"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CB943A38-E18B-4755-A610-85A51CC723E8}" type="slidenum">
              <a:rPr lang="ja-JP" altLang="en-US">
                <a:solidFill>
                  <a:srgbClr val="262626"/>
                </a:solidFill>
                <a:latin typeface="Meiryo UI" pitchFamily="50" charset="-128"/>
                <a:ea typeface="Meiryo UI" pitchFamily="50" charset="-128"/>
              </a:rPr>
              <a:pPr fontAlgn="base">
                <a:spcBef>
                  <a:spcPct val="0"/>
                </a:spcBef>
                <a:spcAft>
                  <a:spcPct val="0"/>
                </a:spcAft>
              </a:pPr>
              <a:t>9</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リレーションシップ・対応関係の設定</a:t>
            </a:r>
          </a:p>
        </p:txBody>
      </p:sp>
      <p:sp>
        <p:nvSpPr>
          <p:cNvPr id="12" name="テキスト ボックス 11"/>
          <p:cNvSpPr txBox="1">
            <a:spLocks noChangeArrowheads="1"/>
          </p:cNvSpPr>
          <p:nvPr/>
        </p:nvSpPr>
        <p:spPr bwMode="auto">
          <a:xfrm>
            <a:off x="755650" y="1557338"/>
            <a:ext cx="78486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各エンティティに主キーを設定</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関連があるエンティティ同士の項目にリレーションシップを設定</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リレーションシップのある項目同士の対応関係を設定</a:t>
            </a:r>
            <a:endParaRPr lang="en-US" altLang="ja-JP" sz="2000">
              <a:latin typeface="Meiryo UI" pitchFamily="50" charset="-128"/>
              <a:ea typeface="Meiryo UI" pitchFamily="50" charset="-128"/>
              <a:cs typeface="Meiryo UI" pitchFamily="50" charset="-128"/>
            </a:endParaRPr>
          </a:p>
        </p:txBody>
      </p:sp>
      <p:grpSp>
        <p:nvGrpSpPr>
          <p:cNvPr id="2" name="グループ化 66"/>
          <p:cNvGrpSpPr>
            <a:grpSpLocks/>
          </p:cNvGrpSpPr>
          <p:nvPr/>
        </p:nvGrpSpPr>
        <p:grpSpPr bwMode="auto">
          <a:xfrm>
            <a:off x="1331913" y="2771775"/>
            <a:ext cx="5903912" cy="3033713"/>
            <a:chOff x="1331640" y="2771403"/>
            <a:chExt cx="5904656" cy="3033861"/>
          </a:xfrm>
        </p:grpSpPr>
        <p:sp>
          <p:nvSpPr>
            <p:cNvPr id="14" name="正方形/長方形 13"/>
            <p:cNvSpPr/>
            <p:nvPr/>
          </p:nvSpPr>
          <p:spPr>
            <a:xfrm>
              <a:off x="6012180" y="4859068"/>
              <a:ext cx="1224116" cy="936671"/>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商品番号</a:t>
              </a:r>
              <a:r>
                <a:rPr lang="en-US" altLang="ja-JP" sz="1100" dirty="0">
                  <a:solidFill>
                    <a:schemeClr val="accent1">
                      <a:lumMod val="50000"/>
                    </a:schemeClr>
                  </a:solidFill>
                  <a:latin typeface="Meiryo UI" pitchFamily="50" charset="-128"/>
                  <a:ea typeface="Meiryo UI" pitchFamily="50" charset="-128"/>
                  <a:cs typeface="Meiryo UI" pitchFamily="50" charset="-128"/>
                </a:rPr>
                <a:t>(PK)</a:t>
              </a: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商品名</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価格</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p:txBody>
        </p:sp>
        <p:sp>
          <p:nvSpPr>
            <p:cNvPr id="15" name="正方形/長方形 14"/>
            <p:cNvSpPr/>
            <p:nvPr/>
          </p:nvSpPr>
          <p:spPr>
            <a:xfrm>
              <a:off x="6012180" y="4643157"/>
              <a:ext cx="1224116" cy="215911"/>
            </a:xfrm>
            <a:prstGeom prst="rect">
              <a:avLst/>
            </a:prstGeom>
            <a:solidFill>
              <a:schemeClr val="accent1">
                <a:lumMod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商品</a:t>
              </a:r>
            </a:p>
          </p:txBody>
        </p:sp>
        <p:sp>
          <p:nvSpPr>
            <p:cNvPr id="16" name="正方形/長方形 15"/>
            <p:cNvSpPr/>
            <p:nvPr/>
          </p:nvSpPr>
          <p:spPr>
            <a:xfrm>
              <a:off x="1331640" y="2996839"/>
              <a:ext cx="1224116" cy="1439933"/>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会員番号</a:t>
              </a:r>
              <a:r>
                <a:rPr lang="en-US" altLang="ja-JP" sz="1100" dirty="0">
                  <a:solidFill>
                    <a:schemeClr val="accent1">
                      <a:lumMod val="50000"/>
                    </a:schemeClr>
                  </a:solidFill>
                  <a:latin typeface="Meiryo UI" pitchFamily="50" charset="-128"/>
                  <a:ea typeface="Meiryo UI" pitchFamily="50" charset="-128"/>
                  <a:cs typeface="Meiryo UI" pitchFamily="50" charset="-128"/>
                </a:rPr>
                <a:t>(PK)</a:t>
              </a: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名前</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フリガナ</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メールアドレス</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郵便番号</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住所</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電話番号</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性別</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p:txBody>
        </p:sp>
        <p:sp>
          <p:nvSpPr>
            <p:cNvPr id="17" name="正方形/長方形 16"/>
            <p:cNvSpPr/>
            <p:nvPr/>
          </p:nvSpPr>
          <p:spPr>
            <a:xfrm>
              <a:off x="1331640" y="2780928"/>
              <a:ext cx="1224116" cy="215911"/>
            </a:xfrm>
            <a:prstGeom prst="rect">
              <a:avLst/>
            </a:prstGeom>
            <a:solidFill>
              <a:schemeClr val="accent1">
                <a:lumMod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顧客</a:t>
              </a:r>
            </a:p>
          </p:txBody>
        </p:sp>
        <p:sp>
          <p:nvSpPr>
            <p:cNvPr id="18" name="正方形/長方形 17"/>
            <p:cNvSpPr/>
            <p:nvPr/>
          </p:nvSpPr>
          <p:spPr>
            <a:xfrm>
              <a:off x="3851319" y="2987314"/>
              <a:ext cx="1224117" cy="1439933"/>
            </a:xfrm>
            <a:prstGeom prst="rect">
              <a:avLst/>
            </a:prstGeom>
            <a:solidFill>
              <a:schemeClr val="bg1"/>
            </a:solidFill>
            <a:ln w="95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注文番号</a:t>
              </a:r>
              <a:r>
                <a:rPr lang="en-US" altLang="ja-JP" sz="1100" dirty="0">
                  <a:solidFill>
                    <a:schemeClr val="accent2">
                      <a:lumMod val="75000"/>
                    </a:schemeClr>
                  </a:solidFill>
                  <a:latin typeface="Meiryo UI" pitchFamily="50" charset="-128"/>
                  <a:ea typeface="Meiryo UI" pitchFamily="50" charset="-128"/>
                  <a:cs typeface="Meiryo UI" pitchFamily="50" charset="-128"/>
                </a:rPr>
                <a:t>(PK)</a:t>
              </a: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注文年月日</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合計金額</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会員番号</a:t>
              </a:r>
              <a:r>
                <a:rPr lang="en-US" altLang="ja-JP" sz="1100" dirty="0">
                  <a:solidFill>
                    <a:schemeClr val="accent2">
                      <a:lumMod val="75000"/>
                    </a:schemeClr>
                  </a:solidFill>
                  <a:latin typeface="Meiryo UI" pitchFamily="50" charset="-128"/>
                  <a:ea typeface="Meiryo UI" pitchFamily="50" charset="-128"/>
                  <a:cs typeface="Meiryo UI" pitchFamily="50" charset="-128"/>
                </a:rPr>
                <a:t>(FK)</a:t>
              </a: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届け先郵便番号</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届け先住所</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届け先電話番号</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支払方法</a:t>
              </a:r>
              <a:r>
                <a:rPr lang="en-US" altLang="ja-JP" sz="1100" dirty="0">
                  <a:solidFill>
                    <a:schemeClr val="accent2">
                      <a:lumMod val="75000"/>
                    </a:schemeClr>
                  </a:solidFill>
                  <a:latin typeface="Meiryo UI" pitchFamily="50" charset="-128"/>
                  <a:ea typeface="Meiryo UI" pitchFamily="50" charset="-128"/>
                  <a:cs typeface="Meiryo UI" pitchFamily="50" charset="-128"/>
                </a:rPr>
                <a:t>ID(FK)</a:t>
              </a:r>
            </a:p>
          </p:txBody>
        </p:sp>
        <p:sp>
          <p:nvSpPr>
            <p:cNvPr id="19" name="正方形/長方形 18"/>
            <p:cNvSpPr/>
            <p:nvPr/>
          </p:nvSpPr>
          <p:spPr>
            <a:xfrm>
              <a:off x="3851319" y="2771403"/>
              <a:ext cx="1224117" cy="215911"/>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注文</a:t>
              </a:r>
            </a:p>
          </p:txBody>
        </p:sp>
        <p:sp>
          <p:nvSpPr>
            <p:cNvPr id="20" name="正方形/長方形 19"/>
            <p:cNvSpPr/>
            <p:nvPr/>
          </p:nvSpPr>
          <p:spPr>
            <a:xfrm>
              <a:off x="6002654" y="2996839"/>
              <a:ext cx="1224116" cy="936671"/>
            </a:xfrm>
            <a:prstGeom prst="rect">
              <a:avLst/>
            </a:prstGeom>
            <a:solidFill>
              <a:schemeClr val="bg1"/>
            </a:solidFill>
            <a:ln w="95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明細番号</a:t>
              </a:r>
              <a:r>
                <a:rPr lang="en-US" altLang="ja-JP" sz="1100" dirty="0">
                  <a:solidFill>
                    <a:schemeClr val="accent2">
                      <a:lumMod val="75000"/>
                    </a:schemeClr>
                  </a:solidFill>
                  <a:latin typeface="Meiryo UI" pitchFamily="50" charset="-128"/>
                  <a:ea typeface="Meiryo UI" pitchFamily="50" charset="-128"/>
                  <a:cs typeface="Meiryo UI" pitchFamily="50" charset="-128"/>
                </a:rPr>
                <a:t>(PK)</a:t>
              </a: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注文番号</a:t>
              </a:r>
              <a:r>
                <a:rPr lang="en-US" altLang="ja-JP" sz="1100" dirty="0">
                  <a:solidFill>
                    <a:schemeClr val="accent2">
                      <a:lumMod val="75000"/>
                    </a:schemeClr>
                  </a:solidFill>
                  <a:latin typeface="Meiryo UI" pitchFamily="50" charset="-128"/>
                  <a:ea typeface="Meiryo UI" pitchFamily="50" charset="-128"/>
                  <a:cs typeface="Meiryo UI" pitchFamily="50" charset="-128"/>
                </a:rPr>
                <a:t>(FK)</a:t>
              </a: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商品番号</a:t>
              </a:r>
              <a:r>
                <a:rPr lang="en-US" altLang="ja-JP" sz="1100" dirty="0">
                  <a:solidFill>
                    <a:schemeClr val="accent2">
                      <a:lumMod val="75000"/>
                    </a:schemeClr>
                  </a:solidFill>
                  <a:latin typeface="Meiryo UI" pitchFamily="50" charset="-128"/>
                  <a:ea typeface="Meiryo UI" pitchFamily="50" charset="-128"/>
                  <a:cs typeface="Meiryo UI" pitchFamily="50" charset="-128"/>
                </a:rPr>
                <a:t>(FK)</a:t>
              </a:r>
            </a:p>
            <a:p>
              <a:pPr fontAlgn="auto">
                <a:spcBef>
                  <a:spcPts val="0"/>
                </a:spcBef>
                <a:spcAft>
                  <a:spcPts val="0"/>
                </a:spcAft>
                <a:defRPr/>
              </a:pPr>
              <a:r>
                <a:rPr lang="ja-JP" altLang="en-US" sz="1100" dirty="0">
                  <a:solidFill>
                    <a:schemeClr val="accent2">
                      <a:lumMod val="75000"/>
                    </a:schemeClr>
                  </a:solidFill>
                  <a:latin typeface="Meiryo UI" pitchFamily="50" charset="-128"/>
                  <a:ea typeface="Meiryo UI" pitchFamily="50" charset="-128"/>
                  <a:cs typeface="Meiryo UI" pitchFamily="50" charset="-128"/>
                </a:rPr>
                <a:t>数量</a:t>
              </a: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a:p>
              <a:pPr fontAlgn="auto">
                <a:spcBef>
                  <a:spcPts val="0"/>
                </a:spcBef>
                <a:spcAft>
                  <a:spcPts val="0"/>
                </a:spcAft>
                <a:defRPr/>
              </a:pPr>
              <a:endParaRPr lang="en-US" altLang="ja-JP" sz="1100" dirty="0">
                <a:solidFill>
                  <a:schemeClr val="accent2">
                    <a:lumMod val="75000"/>
                  </a:schemeClr>
                </a:solidFill>
                <a:latin typeface="Meiryo UI" pitchFamily="50" charset="-128"/>
                <a:ea typeface="Meiryo UI" pitchFamily="50" charset="-128"/>
                <a:cs typeface="Meiryo UI" pitchFamily="50" charset="-128"/>
              </a:endParaRPr>
            </a:p>
          </p:txBody>
        </p:sp>
        <p:sp>
          <p:nvSpPr>
            <p:cNvPr id="21" name="正方形/長方形 20"/>
            <p:cNvSpPr/>
            <p:nvPr/>
          </p:nvSpPr>
          <p:spPr>
            <a:xfrm>
              <a:off x="6012180" y="2780928"/>
              <a:ext cx="1224116" cy="215911"/>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注文明細</a:t>
              </a:r>
            </a:p>
          </p:txBody>
        </p:sp>
        <p:sp>
          <p:nvSpPr>
            <p:cNvPr id="22" name="正方形/長方形 21"/>
            <p:cNvSpPr/>
            <p:nvPr/>
          </p:nvSpPr>
          <p:spPr>
            <a:xfrm>
              <a:off x="1331640" y="4868593"/>
              <a:ext cx="1224116" cy="936671"/>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支払方法</a:t>
              </a:r>
              <a:r>
                <a:rPr lang="en-US" altLang="ja-JP" sz="1100" dirty="0">
                  <a:solidFill>
                    <a:schemeClr val="accent1">
                      <a:lumMod val="50000"/>
                    </a:schemeClr>
                  </a:solidFill>
                  <a:latin typeface="Meiryo UI" pitchFamily="50" charset="-128"/>
                  <a:ea typeface="Meiryo UI" pitchFamily="50" charset="-128"/>
                  <a:cs typeface="Meiryo UI" pitchFamily="50" charset="-128"/>
                </a:rPr>
                <a:t>ID(PK)</a:t>
              </a:r>
            </a:p>
            <a:p>
              <a:pPr fontAlgn="auto">
                <a:spcBef>
                  <a:spcPts val="0"/>
                </a:spcBef>
                <a:spcAft>
                  <a:spcPts val="0"/>
                </a:spcAft>
                <a:defRPr/>
              </a:pPr>
              <a:r>
                <a:rPr lang="ja-JP" altLang="en-US" sz="1100" dirty="0">
                  <a:solidFill>
                    <a:schemeClr val="accent1">
                      <a:lumMod val="50000"/>
                    </a:schemeClr>
                  </a:solidFill>
                  <a:latin typeface="Meiryo UI" pitchFamily="50" charset="-128"/>
                  <a:ea typeface="Meiryo UI" pitchFamily="50" charset="-128"/>
                  <a:cs typeface="Meiryo UI" pitchFamily="50" charset="-128"/>
                </a:rPr>
                <a:t>支払方法</a:t>
              </a:r>
              <a:endParaRPr lang="en-US" altLang="ja-JP" sz="1100" dirty="0">
                <a:solidFill>
                  <a:schemeClr val="accent1">
                    <a:lumMod val="50000"/>
                  </a:schemeClr>
                </a:solidFill>
                <a:latin typeface="Meiryo UI" pitchFamily="50" charset="-128"/>
                <a:ea typeface="Meiryo UI" pitchFamily="50" charset="-128"/>
                <a:cs typeface="Meiryo UI" pitchFamily="50" charset="-128"/>
              </a:endParaRPr>
            </a:p>
          </p:txBody>
        </p:sp>
        <p:sp>
          <p:nvSpPr>
            <p:cNvPr id="23" name="正方形/長方形 22"/>
            <p:cNvSpPr/>
            <p:nvPr/>
          </p:nvSpPr>
          <p:spPr>
            <a:xfrm>
              <a:off x="1331640" y="4652683"/>
              <a:ext cx="1224116" cy="215911"/>
            </a:xfrm>
            <a:prstGeom prst="rect">
              <a:avLst/>
            </a:prstGeom>
            <a:solidFill>
              <a:schemeClr val="accent1">
                <a:lumMod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bg1"/>
                  </a:solidFill>
                  <a:latin typeface="Meiryo UI" pitchFamily="50" charset="-128"/>
                  <a:ea typeface="Meiryo UI" pitchFamily="50" charset="-128"/>
                  <a:cs typeface="Meiryo UI" pitchFamily="50" charset="-128"/>
                </a:rPr>
                <a:t>支払方法</a:t>
              </a:r>
            </a:p>
          </p:txBody>
        </p:sp>
        <p:cxnSp>
          <p:nvCxnSpPr>
            <p:cNvPr id="25" name="カギ線コネクタ 24"/>
            <p:cNvCxnSpPr>
              <a:stCxn id="15" idx="0"/>
              <a:endCxn id="20" idx="2"/>
            </p:cNvCxnSpPr>
            <p:nvPr/>
          </p:nvCxnSpPr>
          <p:spPr>
            <a:xfrm rot="16200000" flipV="1">
              <a:off x="6263857" y="4283570"/>
              <a:ext cx="709648" cy="952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4" name="カギ線コネクタ 33"/>
            <p:cNvCxnSpPr>
              <a:stCxn id="22" idx="3"/>
              <a:endCxn id="18" idx="1"/>
            </p:cNvCxnSpPr>
            <p:nvPr/>
          </p:nvCxnSpPr>
          <p:spPr>
            <a:xfrm flipV="1">
              <a:off x="2555756" y="3708074"/>
              <a:ext cx="1295563" cy="16288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3635392" y="3573130"/>
              <a:ext cx="215927" cy="144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3635392" y="3717599"/>
              <a:ext cx="215927" cy="14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2555756" y="3708074"/>
              <a:ext cx="1295563"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2700237" y="3625520"/>
              <a:ext cx="0" cy="215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2700237" y="5228973"/>
              <a:ext cx="0" cy="215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stCxn id="20" idx="1"/>
              <a:endCxn id="18" idx="3"/>
            </p:cNvCxnSpPr>
            <p:nvPr/>
          </p:nvCxnSpPr>
          <p:spPr>
            <a:xfrm rot="10800000" flipV="1">
              <a:off x="5075437" y="3465175"/>
              <a:ext cx="927217" cy="2428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5191338" y="3601707"/>
              <a:ext cx="0" cy="215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6515480" y="4538377"/>
              <a:ext cx="2175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5786726" y="3323880"/>
              <a:ext cx="215927" cy="144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5786726" y="3468350"/>
              <a:ext cx="215927" cy="144469"/>
            </a:xfrm>
            <a:prstGeom prst="line">
              <a:avLst/>
            </a:prstGeom>
          </p:spPr>
          <p:style>
            <a:lnRef idx="1">
              <a:schemeClr val="accent1"/>
            </a:lnRef>
            <a:fillRef idx="0">
              <a:schemeClr val="accent1"/>
            </a:fillRef>
            <a:effectRef idx="0">
              <a:schemeClr val="accent1"/>
            </a:effectRef>
            <a:fontRef idx="minor">
              <a:schemeClr val="tx1"/>
            </a:fontRef>
          </p:style>
        </p:cxnSp>
        <p:grpSp>
          <p:nvGrpSpPr>
            <p:cNvPr id="27679" name="グループ化 65"/>
            <p:cNvGrpSpPr>
              <a:grpSpLocks/>
            </p:cNvGrpSpPr>
            <p:nvPr/>
          </p:nvGrpSpPr>
          <p:grpSpPr bwMode="auto">
            <a:xfrm rot="16200000" flipV="1">
              <a:off x="6499262" y="3897052"/>
              <a:ext cx="216024" cy="288032"/>
              <a:chOff x="5148064" y="4437112"/>
              <a:chExt cx="216024" cy="288032"/>
            </a:xfrm>
          </p:grpSpPr>
          <p:cxnSp>
            <p:nvCxnSpPr>
              <p:cNvPr id="64" name="直線コネクタ 63"/>
              <p:cNvCxnSpPr/>
              <p:nvPr/>
            </p:nvCxnSpPr>
            <p:spPr>
              <a:xfrm flipV="1">
                <a:off x="5147724" y="4436354"/>
                <a:ext cx="215911" cy="144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5147723" y="4580835"/>
                <a:ext cx="215911" cy="144480"/>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2479</TotalTime>
  <Words>1123</Words>
  <Application>Microsoft Office PowerPoint</Application>
  <PresentationFormat>画面に合わせる (4:3)</PresentationFormat>
  <Paragraphs>323</Paragraphs>
  <Slides>14</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HGSｺﾞｼｯｸE</vt:lpstr>
      <vt:lpstr>Meiryo UI</vt:lpstr>
      <vt:lpstr>ＭＳ Ｐゴシック</vt:lpstr>
      <vt:lpstr>SimHei</vt:lpstr>
      <vt:lpstr>Arial</vt:lpstr>
      <vt:lpstr>Calibri</vt:lpstr>
      <vt:lpstr>Century Gothic</vt:lpstr>
      <vt:lpstr>Impact</vt:lpstr>
      <vt:lpstr>Verdana</vt:lpstr>
      <vt:lpstr>Wingdings</vt:lpstr>
      <vt:lpstr>デザインの設定</vt:lpstr>
      <vt:lpstr> 模擬プロジェクト研修　テーブル設計の進め方</vt:lpstr>
      <vt:lpstr>PowerPoint プレゼンテーション</vt:lpstr>
      <vt:lpstr>テーブル設計とは</vt:lpstr>
      <vt:lpstr>テーブル設計とは</vt:lpstr>
      <vt:lpstr>PowerPoint プレゼンテーション</vt:lpstr>
      <vt:lpstr>E-Rモデル</vt:lpstr>
      <vt:lpstr>E-Rモデル</vt:lpstr>
      <vt:lpstr>E-Rモデル</vt:lpstr>
      <vt:lpstr>E-Rモデル</vt:lpstr>
      <vt:lpstr>PowerPoint プレゼンテーション</vt:lpstr>
      <vt:lpstr>正規化</vt:lpstr>
      <vt:lpstr>正規化</vt:lpstr>
      <vt:lpstr>正規化</vt:lpstr>
      <vt:lpstr>正規化</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tsutsumi.horikiri</dc:creator>
  <cp:lastModifiedBy>techfun</cp:lastModifiedBy>
  <cp:revision>447</cp:revision>
  <dcterms:created xsi:type="dcterms:W3CDTF">2011-06-21T02:51:41Z</dcterms:created>
  <dcterms:modified xsi:type="dcterms:W3CDTF">2016-02-25T09:52:53Z</dcterms:modified>
</cp:coreProperties>
</file>