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6.xml" ContentType="application/vnd.openxmlformats-officedocument.presentationml.tags+xml"/>
  <Override PartName="/ppt/notesSlides/notesSlide8.xml" ContentType="application/vnd.openxmlformats-officedocument.presentationml.notesSlide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1.xml" ContentType="application/vnd.openxmlformats-officedocument.presentationml.notesSlide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123" r:id="rId2"/>
    <p:sldId id="2551" r:id="rId3"/>
    <p:sldId id="2684" r:id="rId4"/>
    <p:sldId id="2567" r:id="rId5"/>
    <p:sldId id="2682" r:id="rId6"/>
    <p:sldId id="2686" r:id="rId7"/>
    <p:sldId id="261" r:id="rId8"/>
    <p:sldId id="262" r:id="rId9"/>
    <p:sldId id="264" r:id="rId10"/>
    <p:sldId id="2568" r:id="rId11"/>
    <p:sldId id="2570" r:id="rId12"/>
    <p:sldId id="2683" r:id="rId13"/>
    <p:sldId id="2687" r:id="rId14"/>
    <p:sldId id="2574" r:id="rId15"/>
    <p:sldId id="2573" r:id="rId16"/>
    <p:sldId id="2575" r:id="rId17"/>
    <p:sldId id="2576" r:id="rId18"/>
    <p:sldId id="2688" r:id="rId19"/>
    <p:sldId id="213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FF"/>
    <a:srgbClr val="E96058"/>
    <a:srgbClr val="1F4E79"/>
    <a:srgbClr val="F2F2F2"/>
    <a:srgbClr val="800080"/>
    <a:srgbClr val="F0B928"/>
    <a:srgbClr val="5AF4EF"/>
    <a:srgbClr val="FFFFFF"/>
    <a:srgbClr val="3DA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3954" autoAdjust="0"/>
  </p:normalViewPr>
  <p:slideViewPr>
    <p:cSldViewPr snapToGrid="0">
      <p:cViewPr varScale="1">
        <p:scale>
          <a:sx n="81" d="100"/>
          <a:sy n="81" d="100"/>
        </p:scale>
        <p:origin x="439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E3488-600C-48B6-953D-A312D20A41F4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EC090-1D11-44F3-AF8F-F6F93BF0AA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593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517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EC090-1D11-44F3-AF8F-F6F93BF0AA7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36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929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629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06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77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161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349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443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086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AD53D-8A36-4298-8A68-41675434C277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7D43-4CEA-4845-B182-C210261521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hyperlink" Target="#&#30456;&#20301;&#27169;&#31946;&#24230;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notesSlide" Target="../notesSlides/notesSlide11.xml"/><Relationship Id="rId5" Type="http://schemas.openxmlformats.org/officeDocument/2006/relationships/tags" Target="../tags/tag32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31.xml"/><Relationship Id="rId9" Type="http://schemas.openxmlformats.org/officeDocument/2006/relationships/tags" Target="../tags/tag3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1"/>
          <p:cNvSpPr/>
          <p:nvPr/>
        </p:nvSpPr>
        <p:spPr>
          <a:xfrm>
            <a:off x="1722586" y="1298148"/>
            <a:ext cx="10404475" cy="2311400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6" name="PA-矩形 3"/>
          <p:cNvSpPr/>
          <p:nvPr>
            <p:custDataLst>
              <p:tags r:id="rId1"/>
            </p:custDataLst>
          </p:nvPr>
        </p:nvSpPr>
        <p:spPr>
          <a:xfrm>
            <a:off x="2640337" y="1835378"/>
            <a:ext cx="77259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" panose="020B0500000000000000" pitchFamily="34" charset="-122"/>
              </a:rPr>
              <a:t>室外定位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" panose="020B0500000000000000" pitchFamily="34" charset="-122"/>
              </a:rPr>
              <a:t>—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" panose="020B0500000000000000" pitchFamily="34" charset="-122"/>
              </a:rPr>
              <a:t>项目计划汇报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黑体" panose="020B0500000000000000" pitchFamily="34" charset="-122"/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-1" y="1289684"/>
            <a:ext cx="1787525" cy="231711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-18415" y="3579495"/>
            <a:ext cx="12240000" cy="20955"/>
          </a:xfrm>
          <a:prstGeom prst="line">
            <a:avLst/>
          </a:prstGeom>
          <a:ln w="3810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5369286" y="5428595"/>
            <a:ext cx="22680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-文本框 6"/>
          <p:cNvSpPr txBox="1"/>
          <p:nvPr>
            <p:custDataLst>
              <p:tags r:id="rId2"/>
            </p:custDataLst>
          </p:nvPr>
        </p:nvSpPr>
        <p:spPr>
          <a:xfrm>
            <a:off x="3246121" y="4306431"/>
            <a:ext cx="5582470" cy="584775"/>
          </a:xfrm>
          <a:prstGeom prst="rect">
            <a:avLst/>
          </a:prstGeom>
          <a:solidFill>
            <a:schemeClr val="tx1">
              <a:alpha val="0"/>
            </a:schemeClr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小组：杜俊航、巫海洲、张镒</a:t>
            </a:r>
          </a:p>
        </p:txBody>
      </p:sp>
      <p:sp>
        <p:nvSpPr>
          <p:cNvPr id="2" name="PA-矩形 3">
            <a:extLst>
              <a:ext uri="{FF2B5EF4-FFF2-40B4-BE49-F238E27FC236}">
                <a16:creationId xmlns:a16="http://schemas.microsoft.com/office/drawing/2014/main" id="{AE6BA51A-048C-CC7D-52E2-EEED022974E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722586" y="2873514"/>
            <a:ext cx="102746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" panose="020B0500000000000000" pitchFamily="34" charset="-122"/>
              </a:rPr>
              <a:t>场景：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" panose="020B0500000000000000" pitchFamily="34" charset="-122"/>
              </a:rPr>
              <a:t>RTK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" panose="020B0500000000000000" pitchFamily="34" charset="-122"/>
              </a:rPr>
              <a:t>算法优化的定位系统在智能驾驶场景的应用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/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r>
              <a:rPr lang="zh-CN" altLang="en-US" sz="3200" b="1" spc="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阶段二计划大纲</a:t>
            </a:r>
            <a:endParaRPr lang="en-US" altLang="zh-CN" sz="3200" b="1" spc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39965D9-4725-A4BB-0D7F-7AC92D73187A}"/>
              </a:ext>
            </a:extLst>
          </p:cNvPr>
          <p:cNvSpPr/>
          <p:nvPr/>
        </p:nvSpPr>
        <p:spPr>
          <a:xfrm>
            <a:off x="339528" y="2118872"/>
            <a:ext cx="741697" cy="4270664"/>
          </a:xfrm>
          <a:prstGeom prst="roundRect">
            <a:avLst/>
          </a:prstGeom>
          <a:solidFill>
            <a:srgbClr val="1F4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阶段二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C022F8-914B-C1E9-3BB3-BBB0C87EEDA0}"/>
              </a:ext>
            </a:extLst>
          </p:cNvPr>
          <p:cNvSpPr txBox="1"/>
          <p:nvPr/>
        </p:nvSpPr>
        <p:spPr>
          <a:xfrm>
            <a:off x="201347" y="951473"/>
            <a:ext cx="110727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阶段二：最终实现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开发板（进一步缩小定位误差）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069B5517-AB36-F333-C872-9D50A1F2E5B0}"/>
              </a:ext>
            </a:extLst>
          </p:cNvPr>
          <p:cNvSpPr/>
          <p:nvPr/>
        </p:nvSpPr>
        <p:spPr>
          <a:xfrm>
            <a:off x="1310788" y="1839191"/>
            <a:ext cx="592962" cy="4830026"/>
          </a:xfrm>
          <a:prstGeom prst="leftBrace">
            <a:avLst>
              <a:gd name="adj1" fmla="val 14889"/>
              <a:gd name="adj2" fmla="val 50000"/>
            </a:avLst>
          </a:prstGeom>
          <a:solidFill>
            <a:schemeClr val="bg1"/>
          </a:solidFill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EEB046-9F13-F189-8E0A-BD4CF2DA3886}"/>
              </a:ext>
            </a:extLst>
          </p:cNvPr>
          <p:cNvSpPr/>
          <p:nvPr/>
        </p:nvSpPr>
        <p:spPr>
          <a:xfrm>
            <a:off x="2299567" y="1825459"/>
            <a:ext cx="5067588" cy="682052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构建应用场景逻辑图（物理系统）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FEB283-8A20-0400-B99A-4592ECAAB9AD}"/>
              </a:ext>
            </a:extLst>
          </p:cNvPr>
          <p:cNvSpPr/>
          <p:nvPr/>
        </p:nvSpPr>
        <p:spPr>
          <a:xfrm>
            <a:off x="2299567" y="3224655"/>
            <a:ext cx="5067588" cy="682052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抽象数学模型，初步提取物理量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AD5D03-B731-7C53-382C-AA40A0BCC0BF}"/>
              </a:ext>
            </a:extLst>
          </p:cNvPr>
          <p:cNvSpPr/>
          <p:nvPr/>
        </p:nvSpPr>
        <p:spPr>
          <a:xfrm>
            <a:off x="2299567" y="4451632"/>
            <a:ext cx="5067588" cy="682052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优化原始物理量，引入</a:t>
            </a:r>
            <a:r>
              <a:rPr lang="en-US" altLang="zh-CN" sz="2000" b="1" dirty="0">
                <a:solidFill>
                  <a:schemeClr val="bg1"/>
                </a:solidFill>
              </a:rPr>
              <a:t>RTK</a:t>
            </a:r>
            <a:r>
              <a:rPr lang="zh-CN" altLang="en-US" sz="2000" b="1" dirty="0">
                <a:solidFill>
                  <a:schemeClr val="bg1"/>
                </a:solidFill>
              </a:rPr>
              <a:t>算法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F24517-6038-DA61-1985-AABEB1C4EC8A}"/>
              </a:ext>
            </a:extLst>
          </p:cNvPr>
          <p:cNvSpPr/>
          <p:nvPr/>
        </p:nvSpPr>
        <p:spPr>
          <a:xfrm>
            <a:off x="2299567" y="5707484"/>
            <a:ext cx="5067588" cy="682052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搭建模拟环境、运行测试</a:t>
            </a: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6983D041-AFAB-F684-9667-086DD62C2CCD}"/>
              </a:ext>
            </a:extLst>
          </p:cNvPr>
          <p:cNvSpPr/>
          <p:nvPr/>
        </p:nvSpPr>
        <p:spPr>
          <a:xfrm rot="10800000">
            <a:off x="7762972" y="1839191"/>
            <a:ext cx="592962" cy="4830026"/>
          </a:xfrm>
          <a:prstGeom prst="leftBrace">
            <a:avLst>
              <a:gd name="adj1" fmla="val 14889"/>
              <a:gd name="adj2" fmla="val 50000"/>
            </a:avLst>
          </a:prstGeom>
          <a:solidFill>
            <a:schemeClr val="bg1"/>
          </a:solidFill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30A9EEC-B173-1520-2519-74E536227399}"/>
              </a:ext>
            </a:extLst>
          </p:cNvPr>
          <p:cNvSpPr/>
          <p:nvPr/>
        </p:nvSpPr>
        <p:spPr>
          <a:xfrm>
            <a:off x="11274136" y="1629333"/>
            <a:ext cx="741697" cy="5165480"/>
          </a:xfrm>
          <a:prstGeom prst="roundRect">
            <a:avLst/>
          </a:prstGeom>
          <a:solidFill>
            <a:srgbClr val="1F4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用</a:t>
            </a:r>
            <a:r>
              <a:rPr lang="en-US" altLang="zh-CN" sz="2800" dirty="0"/>
              <a:t>R</a:t>
            </a:r>
          </a:p>
          <a:p>
            <a:pPr algn="ctr"/>
            <a:r>
              <a:rPr lang="en-US" altLang="zh-CN" sz="2800" dirty="0"/>
              <a:t>T</a:t>
            </a:r>
          </a:p>
          <a:p>
            <a:pPr algn="ctr"/>
            <a:r>
              <a:rPr lang="en-US" altLang="zh-CN" sz="2800" dirty="0"/>
              <a:t>K</a:t>
            </a:r>
            <a:r>
              <a:rPr lang="zh-CN" altLang="en-US" sz="2800" dirty="0"/>
              <a:t>算法缩小定位误差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640325B-418F-87E9-1E8F-0B3EE30BF502}"/>
              </a:ext>
            </a:extLst>
          </p:cNvPr>
          <p:cNvSpPr/>
          <p:nvPr/>
        </p:nvSpPr>
        <p:spPr>
          <a:xfrm>
            <a:off x="8657200" y="2166485"/>
            <a:ext cx="741697" cy="4270664"/>
          </a:xfrm>
          <a:prstGeom prst="roundRect">
            <a:avLst/>
          </a:prstGeom>
          <a:solidFill>
            <a:srgbClr val="1F4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最终目的</a:t>
            </a:r>
          </a:p>
        </p:txBody>
      </p:sp>
      <p:sp>
        <p:nvSpPr>
          <p:cNvPr id="15" name="箭头: 左右 14">
            <a:extLst>
              <a:ext uri="{FF2B5EF4-FFF2-40B4-BE49-F238E27FC236}">
                <a16:creationId xmlns:a16="http://schemas.microsoft.com/office/drawing/2014/main" id="{8EC6E8B6-04B6-D842-BA03-4875A547DD15}"/>
              </a:ext>
            </a:extLst>
          </p:cNvPr>
          <p:cNvSpPr/>
          <p:nvPr/>
        </p:nvSpPr>
        <p:spPr>
          <a:xfrm>
            <a:off x="9605426" y="3971642"/>
            <a:ext cx="1371601" cy="660350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953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/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l"/>
            <a:endParaRPr lang="en-US" altLang="zh-CN" sz="3200" b="1" spc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 Box 31">
            <a:extLst>
              <a:ext uri="{FF2B5EF4-FFF2-40B4-BE49-F238E27FC236}">
                <a16:creationId xmlns:a16="http://schemas.microsoft.com/office/drawing/2014/main" id="{035773F2-7F24-4225-B2E0-2BC77494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99" y="6122709"/>
            <a:ext cx="1150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5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</a:pP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技术基础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9D5F60-BE9E-4D68-A54D-F461991D5C69}"/>
              </a:ext>
            </a:extLst>
          </p:cNvPr>
          <p:cNvSpPr txBox="1"/>
          <p:nvPr/>
        </p:nvSpPr>
        <p:spPr>
          <a:xfrm>
            <a:off x="1229322" y="136873"/>
            <a:ext cx="8577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选择引入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算法的原因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FCE29F-1D0D-4F1B-AAD8-A6135E24C46B}"/>
              </a:ext>
            </a:extLst>
          </p:cNvPr>
          <p:cNvSpPr txBox="1"/>
          <p:nvPr/>
        </p:nvSpPr>
        <p:spPr>
          <a:xfrm>
            <a:off x="0" y="931750"/>
            <a:ext cx="10813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定位算法由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单点定位逐步迭代，具有更高的定位精度。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12">
            <a:extLst>
              <a:ext uri="{FF2B5EF4-FFF2-40B4-BE49-F238E27FC236}">
                <a16:creationId xmlns:a16="http://schemas.microsoft.com/office/drawing/2014/main" id="{3B0B78BC-38B4-408B-814C-C32DC9A05B73}"/>
              </a:ext>
            </a:extLst>
          </p:cNvPr>
          <p:cNvSpPr/>
          <p:nvPr/>
        </p:nvSpPr>
        <p:spPr>
          <a:xfrm>
            <a:off x="1276808" y="3821302"/>
            <a:ext cx="1855202" cy="400110"/>
          </a:xfrm>
          <a:prstGeom prst="roundRect">
            <a:avLst/>
          </a:prstGeom>
          <a:solidFill>
            <a:srgbClr val="1F4E79"/>
          </a:solidFill>
        </p:spPr>
        <p:txBody>
          <a:bodyPr wrap="none" anchor="ctr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差分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zh-CN" altLang="en-US" sz="2000" b="1" dirty="0"/>
          </a:p>
        </p:txBody>
      </p:sp>
      <p:sp>
        <p:nvSpPr>
          <p:cNvPr id="12" name="圆角矩形 12">
            <a:extLst>
              <a:ext uri="{FF2B5EF4-FFF2-40B4-BE49-F238E27FC236}">
                <a16:creationId xmlns:a16="http://schemas.microsoft.com/office/drawing/2014/main" id="{665C2A7B-953D-4FBD-9BE5-9A557F88190F}"/>
              </a:ext>
            </a:extLst>
          </p:cNvPr>
          <p:cNvSpPr/>
          <p:nvPr/>
        </p:nvSpPr>
        <p:spPr>
          <a:xfrm>
            <a:off x="1271537" y="5631120"/>
            <a:ext cx="1855203" cy="400110"/>
          </a:xfrm>
          <a:prstGeom prst="roundRect">
            <a:avLst/>
          </a:prstGeom>
          <a:solidFill>
            <a:srgbClr val="1F4E79"/>
          </a:solidFill>
        </p:spPr>
        <p:txBody>
          <a:bodyPr wrap="none" anchor="ctr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单点定位</a:t>
            </a:r>
            <a:endParaRPr lang="zh-CN" altLang="en-US" sz="2000" b="1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D26D1CDC-CA9C-4DCE-B961-DA6ED002CAAD}"/>
              </a:ext>
            </a:extLst>
          </p:cNvPr>
          <p:cNvSpPr/>
          <p:nvPr/>
        </p:nvSpPr>
        <p:spPr>
          <a:xfrm>
            <a:off x="1271537" y="2078445"/>
            <a:ext cx="1855203" cy="400110"/>
          </a:xfrm>
          <a:prstGeom prst="roundRect">
            <a:avLst/>
          </a:prstGeom>
          <a:solidFill>
            <a:srgbClr val="1F4E79"/>
          </a:solidFill>
        </p:spPr>
        <p:txBody>
          <a:bodyPr wrap="none" anchor="ctr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RTK GPS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zh-CN" altLang="en-US" sz="2000" b="1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14E11E4-4A90-4E7C-B714-79D3CBAC2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32821"/>
              </p:ext>
            </p:extLst>
          </p:nvPr>
        </p:nvGraphicFramePr>
        <p:xfrm>
          <a:off x="3518535" y="1747035"/>
          <a:ext cx="826991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597">
                  <a:extLst>
                    <a:ext uri="{9D8B030D-6E8A-4147-A177-3AD203B41FA5}">
                      <a16:colId xmlns:a16="http://schemas.microsoft.com/office/drawing/2014/main" val="2089426761"/>
                    </a:ext>
                  </a:extLst>
                </a:gridCol>
                <a:gridCol w="6672318">
                  <a:extLst>
                    <a:ext uri="{9D8B030D-6E8A-4147-A177-3AD203B41FA5}">
                      <a16:colId xmlns:a16="http://schemas.microsoft.com/office/drawing/2014/main" val="1676661605"/>
                    </a:ext>
                  </a:extLst>
                </a:gridCol>
              </a:tblGrid>
              <a:tr h="32245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简述</a:t>
                      </a:r>
                      <a:endParaRPr lang="en-US" altLang="zh-CN" sz="20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将用户终端和基准站收到的载波信号，进行差分处理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095724"/>
                  </a:ext>
                </a:extLst>
              </a:tr>
              <a:tr h="32245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物理量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载波信号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、伪距、星历数据、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630100"/>
                  </a:ext>
                </a:extLst>
              </a:tr>
              <a:tr h="54569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物理系统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卫星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基准站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用户终端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具有速度的物体</a:t>
                      </a:r>
                    </a:p>
                    <a:p>
                      <a:pPr marL="0" indent="0" algn="l" defTabSz="914400" rtl="0" eaLnBrk="1" latinLnBrk="0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en-US" sz="20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300383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92459741-067D-4CFE-92BD-AEAA5F238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11635"/>
              </p:ext>
            </p:extLst>
          </p:nvPr>
        </p:nvGraphicFramePr>
        <p:xfrm>
          <a:off x="3518535" y="5013612"/>
          <a:ext cx="826710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053">
                  <a:extLst>
                    <a:ext uri="{9D8B030D-6E8A-4147-A177-3AD203B41FA5}">
                      <a16:colId xmlns:a16="http://schemas.microsoft.com/office/drawing/2014/main" val="2089426761"/>
                    </a:ext>
                  </a:extLst>
                </a:gridCol>
                <a:gridCol w="6670049">
                  <a:extLst>
                    <a:ext uri="{9D8B030D-6E8A-4147-A177-3AD203B41FA5}">
                      <a16:colId xmlns:a16="http://schemas.microsoft.com/office/drawing/2014/main" val="1676661605"/>
                    </a:ext>
                  </a:extLst>
                </a:gridCol>
              </a:tblGrid>
              <a:tr h="62369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简述</a:t>
                      </a:r>
                      <a:endParaRPr lang="en-US" altLang="zh-CN" sz="20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用户终端接发射的伪距信息，计算接收机的绝对位置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095724"/>
                  </a:ext>
                </a:extLst>
              </a:tr>
              <a:tr h="35252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物理量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伪距、星历数据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630100"/>
                  </a:ext>
                </a:extLst>
              </a:tr>
              <a:tr h="35252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物理系统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卫星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用户终端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具有速度的物体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300383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35D510C0-3463-4870-BA22-A7BC7A884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578186"/>
              </p:ext>
            </p:extLst>
          </p:nvPr>
        </p:nvGraphicFramePr>
        <p:xfrm>
          <a:off x="3518535" y="3349089"/>
          <a:ext cx="8267103" cy="1190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054">
                  <a:extLst>
                    <a:ext uri="{9D8B030D-6E8A-4147-A177-3AD203B41FA5}">
                      <a16:colId xmlns:a16="http://schemas.microsoft.com/office/drawing/2014/main" val="1018788548"/>
                    </a:ext>
                  </a:extLst>
                </a:gridCol>
                <a:gridCol w="6670049">
                  <a:extLst>
                    <a:ext uri="{9D8B030D-6E8A-4147-A177-3AD203B41FA5}">
                      <a16:colId xmlns:a16="http://schemas.microsoft.com/office/drawing/2014/main" val="887356385"/>
                    </a:ext>
                  </a:extLst>
                </a:gridCol>
              </a:tblGrid>
              <a:tr h="3971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简述</a:t>
                      </a:r>
                      <a:endParaRPr lang="en-US" altLang="zh-CN" sz="20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用户终端，接收基站和卫星的伪距信息，进行差分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145065"/>
                  </a:ext>
                </a:extLst>
              </a:tr>
              <a:tr h="3971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物理量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伪距、星历数据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351103"/>
                  </a:ext>
                </a:extLst>
              </a:tr>
              <a:tr h="19088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物理系统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卫星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基准站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用户终端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具有速度的物体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913259"/>
                  </a:ext>
                </a:extLst>
              </a:tr>
            </a:tbl>
          </a:graphicData>
        </a:graphic>
      </p:graphicFrame>
      <p:sp>
        <p:nvSpPr>
          <p:cNvPr id="18" name="箭头: 上 17">
            <a:extLst>
              <a:ext uri="{FF2B5EF4-FFF2-40B4-BE49-F238E27FC236}">
                <a16:creationId xmlns:a16="http://schemas.microsoft.com/office/drawing/2014/main" id="{572C9B59-BCF1-47E5-8CB2-4715FDC94397}"/>
              </a:ext>
            </a:extLst>
          </p:cNvPr>
          <p:cNvSpPr/>
          <p:nvPr/>
        </p:nvSpPr>
        <p:spPr>
          <a:xfrm>
            <a:off x="1956822" y="2639776"/>
            <a:ext cx="484632" cy="978408"/>
          </a:xfrm>
          <a:prstGeom prst="upArrow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箭头: 上 23">
            <a:extLst>
              <a:ext uri="{FF2B5EF4-FFF2-40B4-BE49-F238E27FC236}">
                <a16:creationId xmlns:a16="http://schemas.microsoft.com/office/drawing/2014/main" id="{2E348D5E-57EF-4891-8CD4-8FEF74406E0D}"/>
              </a:ext>
            </a:extLst>
          </p:cNvPr>
          <p:cNvSpPr/>
          <p:nvPr/>
        </p:nvSpPr>
        <p:spPr>
          <a:xfrm>
            <a:off x="1956822" y="4467206"/>
            <a:ext cx="484632" cy="978408"/>
          </a:xfrm>
          <a:prstGeom prst="upArrow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F4319DE-D7FD-9FB6-C8AA-F7DB65E088D9}"/>
              </a:ext>
            </a:extLst>
          </p:cNvPr>
          <p:cNvSpPr/>
          <p:nvPr/>
        </p:nvSpPr>
        <p:spPr>
          <a:xfrm>
            <a:off x="83005" y="2085614"/>
            <a:ext cx="99822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FA06D2E-C92C-C6E3-00ED-E3D562755DF8}"/>
              </a:ext>
            </a:extLst>
          </p:cNvPr>
          <p:cNvSpPr/>
          <p:nvPr/>
        </p:nvSpPr>
        <p:spPr>
          <a:xfrm>
            <a:off x="83005" y="5638574"/>
            <a:ext cx="99822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劣</a:t>
            </a:r>
          </a:p>
        </p:txBody>
      </p:sp>
      <p:sp>
        <p:nvSpPr>
          <p:cNvPr id="5" name="箭头: 上 4">
            <a:extLst>
              <a:ext uri="{FF2B5EF4-FFF2-40B4-BE49-F238E27FC236}">
                <a16:creationId xmlns:a16="http://schemas.microsoft.com/office/drawing/2014/main" id="{2A35A12B-9DA6-B423-6A44-069F052AE489}"/>
              </a:ext>
            </a:extLst>
          </p:cNvPr>
          <p:cNvSpPr/>
          <p:nvPr/>
        </p:nvSpPr>
        <p:spPr>
          <a:xfrm>
            <a:off x="298909" y="2678684"/>
            <a:ext cx="484632" cy="2766930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5171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/>
        </p:nvSpPr>
        <p:spPr>
          <a:xfrm>
            <a:off x="1192414" y="115160"/>
            <a:ext cx="743204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r>
              <a:rPr lang="zh-CN" altLang="en-US" sz="3200" b="1" spc="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阶段二</a:t>
            </a:r>
            <a:r>
              <a:rPr lang="en-US" altLang="zh-CN" sz="3200" b="1" spc="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</a:t>
            </a:r>
            <a:r>
              <a:rPr lang="zh-CN" altLang="en-US" sz="2800" b="1" dirty="0"/>
              <a:t>构建应用场景逻辑图</a:t>
            </a:r>
            <a:endParaRPr lang="en-US" altLang="zh-CN" sz="3200" b="1" spc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B71A6FF1-B594-6859-550B-26137AF3F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8" y="1300597"/>
            <a:ext cx="5785272" cy="435102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A24A2DB-D1BC-B11E-59A6-87E9A7C6B57E}"/>
              </a:ext>
            </a:extLst>
          </p:cNvPr>
          <p:cNvSpPr txBox="1"/>
          <p:nvPr/>
        </p:nvSpPr>
        <p:spPr>
          <a:xfrm>
            <a:off x="1627280" y="5675444"/>
            <a:ext cx="29540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应用场景逻辑图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DDC60B8-423B-DB80-C36C-A16CCCF21EB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414134" y="1377978"/>
            <a:ext cx="5276638" cy="4833503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GPS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卫星向基准站和车载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GPS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终端同时发送数据信息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基准站通过云端服务器将接收到的卫星信号实时发送给车载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GPS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终端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车载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GPS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终端将接收到的卫星信号与基准站接收到的信号进行实时联合解算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车载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GPS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终端结算后上传至云端服务器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用户终端通过请求服务器获取车辆位置信息</a:t>
            </a:r>
          </a:p>
        </p:txBody>
      </p:sp>
    </p:spTree>
    <p:extLst>
      <p:ext uri="{BB962C8B-B14F-4D97-AF65-F5344CB8AC3E}">
        <p14:creationId xmlns:p14="http://schemas.microsoft.com/office/powerpoint/2010/main" val="2810437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/>
        </p:nvSpPr>
        <p:spPr>
          <a:xfrm>
            <a:off x="1192414" y="115160"/>
            <a:ext cx="743204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r>
              <a:rPr lang="zh-CN" altLang="en-US" sz="3200" b="1" spc="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阶段二</a:t>
            </a:r>
            <a:r>
              <a:rPr lang="en-US" altLang="zh-CN" sz="3200" b="1" spc="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</a:t>
            </a:r>
            <a:r>
              <a:rPr lang="zh-CN" altLang="en-US" sz="2800" b="1" dirty="0"/>
              <a:t>抽象数学模型（优化原始物理量）</a:t>
            </a:r>
            <a:endParaRPr lang="en-US" altLang="zh-CN" sz="3200" b="1" spc="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D2F99A8D-4E08-AA67-8071-0C59069D50E3}"/>
              </a:ext>
            </a:extLst>
          </p:cNvPr>
          <p:cNvSpPr/>
          <p:nvPr/>
        </p:nvSpPr>
        <p:spPr>
          <a:xfrm>
            <a:off x="170376" y="1733189"/>
            <a:ext cx="741697" cy="4270664"/>
          </a:xfrm>
          <a:prstGeom prst="roundRect">
            <a:avLst/>
          </a:prstGeom>
          <a:solidFill>
            <a:srgbClr val="1F4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/>
              <a:t>初步提取物理量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99D3234B-3AE2-500D-DA6D-7BF47A8BB03D}"/>
              </a:ext>
            </a:extLst>
          </p:cNvPr>
          <p:cNvSpPr/>
          <p:nvPr/>
        </p:nvSpPr>
        <p:spPr>
          <a:xfrm>
            <a:off x="1081225" y="1136928"/>
            <a:ext cx="592962" cy="5463186"/>
          </a:xfrm>
          <a:prstGeom prst="leftBrace">
            <a:avLst>
              <a:gd name="adj1" fmla="val 14889"/>
              <a:gd name="adj2" fmla="val 50000"/>
            </a:avLst>
          </a:prstGeom>
          <a:solidFill>
            <a:schemeClr val="bg1"/>
          </a:solidFill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3E2029-C837-9E37-A6CD-1E126F72C7DF}"/>
              </a:ext>
            </a:extLst>
          </p:cNvPr>
          <p:cNvSpPr/>
          <p:nvPr/>
        </p:nvSpPr>
        <p:spPr>
          <a:xfrm>
            <a:off x="1904999" y="1119813"/>
            <a:ext cx="2948941" cy="879043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关键：载波信号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8B775F-433F-618E-024C-5673D7824F61}"/>
              </a:ext>
            </a:extLst>
          </p:cNvPr>
          <p:cNvSpPr/>
          <p:nvPr/>
        </p:nvSpPr>
        <p:spPr>
          <a:xfrm>
            <a:off x="1904999" y="3915031"/>
            <a:ext cx="2948941" cy="879043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伪距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5AA863-6EA5-31D2-B91A-05E7FD2F2177}"/>
              </a:ext>
            </a:extLst>
          </p:cNvPr>
          <p:cNvSpPr/>
          <p:nvPr/>
        </p:nvSpPr>
        <p:spPr>
          <a:xfrm>
            <a:off x="1904999" y="5591708"/>
            <a:ext cx="2948941" cy="879043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星历数据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0D3C2038-CD75-F578-6265-4B0D900957BB}"/>
              </a:ext>
            </a:extLst>
          </p:cNvPr>
          <p:cNvSpPr/>
          <p:nvPr/>
        </p:nvSpPr>
        <p:spPr>
          <a:xfrm>
            <a:off x="5084752" y="1047954"/>
            <a:ext cx="592962" cy="2662986"/>
          </a:xfrm>
          <a:prstGeom prst="leftBrace">
            <a:avLst>
              <a:gd name="adj1" fmla="val 14889"/>
              <a:gd name="adj2" fmla="val 19722"/>
            </a:avLst>
          </a:prstGeom>
          <a:solidFill>
            <a:schemeClr val="bg1"/>
          </a:solidFill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C1A28F-0B41-159E-F80A-AE9F6F655BFE}"/>
              </a:ext>
            </a:extLst>
          </p:cNvPr>
          <p:cNvSpPr/>
          <p:nvPr/>
        </p:nvSpPr>
        <p:spPr>
          <a:xfrm>
            <a:off x="6043185" y="1047954"/>
            <a:ext cx="5857172" cy="57629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建立载波相位观测模型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BAD802-2EE1-7D6F-5415-429172A099BA}"/>
              </a:ext>
            </a:extLst>
          </p:cNvPr>
          <p:cNvSpPr/>
          <p:nvPr/>
        </p:nvSpPr>
        <p:spPr>
          <a:xfrm>
            <a:off x="6043185" y="2464651"/>
            <a:ext cx="5857172" cy="57629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算法，解算整周模糊度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C8E655A-2B4A-FF7A-9047-7BE027AA6F51}"/>
              </a:ext>
            </a:extLst>
          </p:cNvPr>
          <p:cNvSpPr/>
          <p:nvPr/>
        </p:nvSpPr>
        <p:spPr>
          <a:xfrm>
            <a:off x="6043185" y="1756302"/>
            <a:ext cx="5857172" cy="57629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建立载波相位差分模型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3354244-9015-F2F6-B417-57F4DC735F5C}"/>
              </a:ext>
            </a:extLst>
          </p:cNvPr>
          <p:cNvSpPr/>
          <p:nvPr/>
        </p:nvSpPr>
        <p:spPr>
          <a:xfrm>
            <a:off x="6043185" y="3176614"/>
            <a:ext cx="5857172" cy="57629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坐标转换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右箭头 9">
            <a:extLst>
              <a:ext uri="{FF2B5EF4-FFF2-40B4-BE49-F238E27FC236}">
                <a16:creationId xmlns:a16="http://schemas.microsoft.com/office/drawing/2014/main" id="{7B14455F-EA11-8157-72DF-2D38878E48C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5400000">
            <a:off x="8432120" y="4310269"/>
            <a:ext cx="1321835" cy="801439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1D649C7-F68D-291F-DCE0-F4FB8268E8D4}"/>
              </a:ext>
            </a:extLst>
          </p:cNvPr>
          <p:cNvSpPr/>
          <p:nvPr/>
        </p:nvSpPr>
        <p:spPr>
          <a:xfrm>
            <a:off x="6164452" y="5743082"/>
            <a:ext cx="5857172" cy="57629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便于引入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038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/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l"/>
            <a:endParaRPr lang="en-US" altLang="zh-CN" sz="3200" b="1" spc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2.3.1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 Box 31">
            <a:extLst>
              <a:ext uri="{FF2B5EF4-FFF2-40B4-BE49-F238E27FC236}">
                <a16:creationId xmlns:a16="http://schemas.microsoft.com/office/drawing/2014/main" id="{035773F2-7F24-4225-B2E0-2BC77494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99" y="4613550"/>
            <a:ext cx="1150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5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</a:pP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技术基础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54067A-B7EB-4BF1-8665-53673755679A}"/>
              </a:ext>
            </a:extLst>
          </p:cNvPr>
          <p:cNvSpPr txBox="1"/>
          <p:nvPr/>
        </p:nvSpPr>
        <p:spPr>
          <a:xfrm>
            <a:off x="1186470" y="258194"/>
            <a:ext cx="826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建立载波相位观测模型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B8D0D5-00F2-454C-9856-A90970B26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5854"/>
            <a:ext cx="10863695" cy="686931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B573690B-732C-43AC-AF4E-443F50F2E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3" y="1979359"/>
            <a:ext cx="1213962" cy="448338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AC3A87AE-B1CE-41BC-B9E4-5874A5257E4B}"/>
              </a:ext>
            </a:extLst>
          </p:cNvPr>
          <p:cNvSpPr txBox="1"/>
          <p:nvPr/>
        </p:nvSpPr>
        <p:spPr>
          <a:xfrm>
            <a:off x="1293177" y="2053266"/>
            <a:ext cx="3850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时刻载波相位值的测量值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75EE8BC3-3EF7-49E3-82DC-A36AAE099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3" y="2799861"/>
            <a:ext cx="1126857" cy="516475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25B55392-0412-4A49-A910-2D7BACE9F1BF}"/>
              </a:ext>
            </a:extLst>
          </p:cNvPr>
          <p:cNvSpPr txBox="1"/>
          <p:nvPr/>
        </p:nvSpPr>
        <p:spPr>
          <a:xfrm>
            <a:off x="1186470" y="2895851"/>
            <a:ext cx="481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时刻卫星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与接收机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的实际距离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23C130A8-BCB5-499A-8CA1-C1A9F9D859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63" y="3580143"/>
            <a:ext cx="1180230" cy="670584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5B14E15D-8CC1-42C2-B146-38048B50A5AA}"/>
              </a:ext>
            </a:extLst>
          </p:cNvPr>
          <p:cNvSpPr txBox="1"/>
          <p:nvPr/>
        </p:nvSpPr>
        <p:spPr>
          <a:xfrm>
            <a:off x="1286596" y="3673488"/>
            <a:ext cx="4410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接收机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的时钟误差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FEF849E9-23AD-450F-9B17-42AD319FE7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778" y="4384129"/>
            <a:ext cx="517058" cy="550890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3286F28E-1E44-4F4F-8A3B-E43CF4B2E203}"/>
              </a:ext>
            </a:extLst>
          </p:cNvPr>
          <p:cNvSpPr txBox="1"/>
          <p:nvPr/>
        </p:nvSpPr>
        <p:spPr>
          <a:xfrm>
            <a:off x="1251793" y="4459519"/>
            <a:ext cx="4410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卫星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的整周模糊度</a:t>
            </a: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EF8D207B-A583-414C-9FE2-842F92071B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0613" y="2826447"/>
            <a:ext cx="999433" cy="507174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903A8E76-969E-4D2B-83B7-A1426B7448B8}"/>
              </a:ext>
            </a:extLst>
          </p:cNvPr>
          <p:cNvSpPr txBox="1"/>
          <p:nvPr/>
        </p:nvSpPr>
        <p:spPr>
          <a:xfrm>
            <a:off x="7599437" y="2889734"/>
            <a:ext cx="4410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卫星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的时钟误差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BC502616-70C8-4270-9837-3386FB3AB0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1102" y="3504065"/>
            <a:ext cx="1198453" cy="535023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1DAF5ADF-0E6F-4640-A9BE-989888049263}"/>
              </a:ext>
            </a:extLst>
          </p:cNvPr>
          <p:cNvSpPr txBox="1"/>
          <p:nvPr/>
        </p:nvSpPr>
        <p:spPr>
          <a:xfrm>
            <a:off x="7637537" y="3571419"/>
            <a:ext cx="4410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电离层延迟误差</a:t>
            </a: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476F1DE6-0665-4BE6-8652-F4388C6969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91800" y="4250727"/>
            <a:ext cx="1145737" cy="544578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0614428C-FBE8-4533-82DB-18C2ACE37C1D}"/>
              </a:ext>
            </a:extLst>
          </p:cNvPr>
          <p:cNvSpPr txBox="1"/>
          <p:nvPr/>
        </p:nvSpPr>
        <p:spPr>
          <a:xfrm>
            <a:off x="7675637" y="4379136"/>
            <a:ext cx="4410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对流层误差</a:t>
            </a: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58DE38E6-E85F-46F8-ABBD-DA0BEE5A44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3700" y="1780763"/>
            <a:ext cx="884705" cy="822255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B5C748B4-1F95-403F-AE30-3DCD39EF4C5F}"/>
              </a:ext>
            </a:extLst>
          </p:cNvPr>
          <p:cNvSpPr txBox="1"/>
          <p:nvPr/>
        </p:nvSpPr>
        <p:spPr>
          <a:xfrm>
            <a:off x="7460471" y="2051104"/>
            <a:ext cx="3667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载波相位的观测噪声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15F393-4A97-4FBF-A34C-353520435809}"/>
              </a:ext>
            </a:extLst>
          </p:cNvPr>
          <p:cNvSpPr txBox="1"/>
          <p:nvPr/>
        </p:nvSpPr>
        <p:spPr>
          <a:xfrm>
            <a:off x="17414" y="5316445"/>
            <a:ext cx="115807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分析载波相位观测模型，八个因子中有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是跟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相关的，因此需要利用差分模型来消除观测方程中钟差、电离层、对流层等误差。</a:t>
            </a:r>
          </a:p>
        </p:txBody>
      </p:sp>
    </p:spTree>
    <p:extLst>
      <p:ext uri="{BB962C8B-B14F-4D97-AF65-F5344CB8AC3E}">
        <p14:creationId xmlns:p14="http://schemas.microsoft.com/office/powerpoint/2010/main" val="4113228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78E2E7B-66E9-42A6-8F88-2C0CD4C5876D}"/>
                  </a:ext>
                </a:extLst>
              </p:cNvPr>
              <p:cNvSpPr txBox="1"/>
              <p:nvPr/>
            </p:nvSpPr>
            <p:spPr>
              <a:xfrm>
                <a:off x="7320" y="1661330"/>
                <a:ext cx="8324850" cy="3187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𝑁𝑗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——接收机</a:t>
                </a:r>
                <a:r>
                  <a:rPr lang="en-US" altLang="zh-CN" dirty="0" err="1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和基准站</a:t>
                </a:r>
                <a:r>
                  <a:rPr lang="en-US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的起始</a:t>
                </a:r>
                <a:r>
                  <a:rPr lang="en-US" altLang="zh-CN" u="sng" dirty="0" err="1">
                    <a:solidFill>
                      <a:srgbClr val="0563C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  <a:hlinkClick r:id="rId2" action="ppaction://hlinkfile"/>
                  </a:rPr>
                  <a:t>相位模糊度</a:t>
                </a:r>
                <a:endParaRPr lang="zh-CN" altLang="zh-CN" sz="1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zh-CN" altLang="zh-CN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和</m:t>
                    </m:r>
                    <m:sSubSup>
                      <m:sSubSupPr>
                        <m:ctrlPr>
                          <a:rPr lang="zh-CN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——接收机</a:t>
                </a:r>
                <a:r>
                  <a:rPr lang="en-US" altLang="zh-CN" dirty="0" err="1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和基准站</a:t>
                </a:r>
                <a:r>
                  <a:rPr lang="en-US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的起始历元至观测历元的相位整周数</a:t>
                </a:r>
                <a:endParaRPr lang="zh-CN" altLang="zh-CN" sz="1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zh-CN" altLang="zh-CN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和</m:t>
                    </m:r>
                    <m:sSubSup>
                      <m:sSubSupPr>
                        <m:ctrlPr>
                          <a:rPr lang="zh-CN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——接收机</a:t>
                </a:r>
                <a:r>
                  <a:rPr lang="en-US" altLang="zh-CN" dirty="0" err="1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和基准站</a:t>
                </a:r>
                <a:r>
                  <a:rPr lang="en-US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测量相位的小数部分</a:t>
                </a:r>
                <a:endParaRPr lang="zh-CN" altLang="zh-CN" sz="1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——卫星</a:t>
                </a:r>
                <a:r>
                  <a:rPr lang="en-US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的地心坐标</a:t>
                </a:r>
                <a:endParaRPr lang="zh-CN" altLang="zh-CN" sz="1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  <m:sup>
                        <m: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zh-CN" altLang="zh-CN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，</m:t>
                    </m:r>
                    <m:sSubSup>
                      <m:sSubSupPr>
                        <m:ctrlPr>
                          <a:rPr lang="zh-CN" altLang="zh-CN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  <m:sup>
                        <m: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sSubSup>
                      <m:sSubSupPr>
                        <m:ctrlPr>
                          <a:rPr lang="zh-CN" altLang="zh-CN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  <m:sup>
                        <m: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——接收机</a:t>
                </a:r>
                <a:r>
                  <a:rPr lang="en-US" altLang="zh-CN" dirty="0" err="1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的修正坐标</a:t>
                </a:r>
                <a:endParaRPr lang="zh-CN" altLang="zh-CN" sz="1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Δdρ</m:t>
                    </m:r>
                  </m:oMath>
                </a14:m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——各项的残差</a:t>
                </a:r>
                <a:endParaRPr lang="zh-CN" altLang="zh-CN" sz="1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78E2E7B-66E9-42A6-8F88-2C0CD4C58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" y="1661330"/>
                <a:ext cx="8324850" cy="3187796"/>
              </a:xfrm>
              <a:prstGeom prst="rect">
                <a:avLst/>
              </a:prstGeom>
              <a:blipFill>
                <a:blip r:embed="rId3"/>
                <a:stretch>
                  <a:fillRect l="-220" b="-1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536E74E-74E1-4517-A91A-DF9F8541B457}"/>
                  </a:ext>
                </a:extLst>
              </p:cNvPr>
              <p:cNvSpPr txBox="1"/>
              <p:nvPr/>
            </p:nvSpPr>
            <p:spPr>
              <a:xfrm>
                <a:off x="-21590" y="742396"/>
                <a:ext cx="12206270" cy="928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2400" i="1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𝑁𝑗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)+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2400" i="1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)+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2400" i="1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2400" i="1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zh-CN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zh-CN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sup>
                            </m:sSubSup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</m:rad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altLang="zh-CN" sz="2400" i="1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2400" i="1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endParaRPr lang="zh-CN" altLang="zh-CN" sz="12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536E74E-74E1-4517-A91A-DF9F8541B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590" y="742396"/>
                <a:ext cx="12206270" cy="928459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>
            <a:extLst>
              <a:ext uri="{FF2B5EF4-FFF2-40B4-BE49-F238E27FC236}">
                <a16:creationId xmlns:a16="http://schemas.microsoft.com/office/drawing/2014/main" id="{15599F48-0252-4392-B7DE-B86F71024601}"/>
              </a:ext>
            </a:extLst>
          </p:cNvPr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2.3.2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346EF14-3FC8-43C0-95BA-83FCCE1F58D2}"/>
              </a:ext>
            </a:extLst>
          </p:cNvPr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E5A1EAC-8741-4543-AC49-5B32051AA819}"/>
              </a:ext>
            </a:extLst>
          </p:cNvPr>
          <p:cNvSpPr txBox="1"/>
          <p:nvPr/>
        </p:nvSpPr>
        <p:spPr>
          <a:xfrm>
            <a:off x="1214082" y="261363"/>
            <a:ext cx="7800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建立载波相位差分模型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7377E6-6C53-46FC-8EB3-5C6F3C5164F4}"/>
              </a:ext>
            </a:extLst>
          </p:cNvPr>
          <p:cNvSpPr txBox="1"/>
          <p:nvPr/>
        </p:nvSpPr>
        <p:spPr>
          <a:xfrm>
            <a:off x="116680" y="5406509"/>
            <a:ext cx="1182766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分析载波相位差分模型，我们可以发现，成功把载波相位观测模型中，与误差相关的因子消去了。运用载波进行测距的精度要远远高于伪距，但是其缺点在于载波相位存在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整周模糊度未知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的问题，需要进行模糊度固定才能使用这种高精度的测量信息。因此我们必须要对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整周模糊度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进行解算。</a:t>
            </a:r>
          </a:p>
        </p:txBody>
      </p:sp>
    </p:spTree>
    <p:extLst>
      <p:ext uri="{BB962C8B-B14F-4D97-AF65-F5344CB8AC3E}">
        <p14:creationId xmlns:p14="http://schemas.microsoft.com/office/powerpoint/2010/main" val="1108545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15599F48-0252-4392-B7DE-B86F71024601}"/>
              </a:ext>
            </a:extLst>
          </p:cNvPr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2.3.3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346EF14-3FC8-43C0-95BA-83FCCE1F58D2}"/>
              </a:ext>
            </a:extLst>
          </p:cNvPr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E5A1EAC-8741-4543-AC49-5B32051AA819}"/>
              </a:ext>
            </a:extLst>
          </p:cNvPr>
          <p:cNvSpPr txBox="1"/>
          <p:nvPr/>
        </p:nvSpPr>
        <p:spPr>
          <a:xfrm>
            <a:off x="1081225" y="273978"/>
            <a:ext cx="10368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解算整周模糊度，基于</a:t>
            </a:r>
            <a:r>
              <a:rPr lang="en-US" altLang="zh-CN" sz="2800" b="1" i="0" dirty="0">
                <a:solidFill>
                  <a:srgbClr val="121212"/>
                </a:solidFill>
                <a:effectLst/>
                <a:latin typeface="-apple-system"/>
              </a:rPr>
              <a:t>LAMBDA</a:t>
            </a:r>
            <a:r>
              <a:rPr lang="zh-CN" altLang="en-US" sz="2800" b="1" i="0" dirty="0">
                <a:solidFill>
                  <a:srgbClr val="121212"/>
                </a:solidFill>
                <a:effectLst/>
                <a:latin typeface="-apple-system"/>
              </a:rPr>
              <a:t>算法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2E6B9B-BE5C-48F5-ADB7-DDC1EEC59107}"/>
              </a:ext>
            </a:extLst>
          </p:cNvPr>
          <p:cNvSpPr txBox="1"/>
          <p:nvPr/>
        </p:nvSpPr>
        <p:spPr>
          <a:xfrm>
            <a:off x="0" y="1138907"/>
            <a:ext cx="118276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XXXXXXXXXXXXXXXXXXXXXXXXXXXXXXXXXX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4803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15599F48-0252-4392-B7DE-B86F71024601}"/>
              </a:ext>
            </a:extLst>
          </p:cNvPr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2.3.4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346EF14-3FC8-43C0-95BA-83FCCE1F58D2}"/>
              </a:ext>
            </a:extLst>
          </p:cNvPr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E5A1EAC-8741-4543-AC49-5B32051AA819}"/>
              </a:ext>
            </a:extLst>
          </p:cNvPr>
          <p:cNvSpPr txBox="1"/>
          <p:nvPr/>
        </p:nvSpPr>
        <p:spPr>
          <a:xfrm>
            <a:off x="1138945" y="266913"/>
            <a:ext cx="8486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坐标转换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F96C0F4-193D-4D2A-A826-883623625138}"/>
                  </a:ext>
                </a:extLst>
              </p:cNvPr>
              <p:cNvSpPr txBox="1"/>
              <p:nvPr/>
            </p:nvSpPr>
            <p:spPr>
              <a:xfrm>
                <a:off x="-21590" y="942523"/>
                <a:ext cx="11715909" cy="831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在上一步，固定整周模糊度后，我们就能从载波相位差分模型中得出接收机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的地心坐标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2400" b="0" i="1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zh-CN" sz="2400" dirty="0">
                    <a:solidFill>
                      <a:srgbClr val="12121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，此时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通过与地心坐标之间进行转换参数输出，得到当地的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坐标。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F96C0F4-193D-4D2A-A826-883623625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590" y="942523"/>
                <a:ext cx="11715909" cy="831318"/>
              </a:xfrm>
              <a:prstGeom prst="rect">
                <a:avLst/>
              </a:prstGeom>
              <a:blipFill>
                <a:blip r:embed="rId2"/>
                <a:stretch>
                  <a:fillRect l="-780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BE367DD-D524-4F0F-A85A-1B1106B7E7F6}"/>
                  </a:ext>
                </a:extLst>
              </p:cNvPr>
              <p:cNvSpPr txBox="1"/>
              <p:nvPr/>
            </p:nvSpPr>
            <p:spPr>
              <a:xfrm>
                <a:off x="2455750" y="1539017"/>
                <a:ext cx="8517050" cy="28751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40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effectLst/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eqArr>
                                  <m:eqArrPr>
                                    <m:ctrlPr>
                                      <a:rPr lang="zh-CN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 1 0 0 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0−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𝑍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 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0 1 0 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𝑍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0−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</m:eqAr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0 0 1 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𝑍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 0</m:t>
                            </m:r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zh-CN" altLang="zh-CN" sz="240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Δ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zh-CN" altLang="zh-CN" sz="240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Δ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zh-CN" altLang="zh-CN" sz="240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Δ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𝑑</m:t>
                            </m:r>
                          </m:e>
                        </m:eqArr>
                      </m:e>
                    </m:d>
                  </m:oMath>
                </a14:m>
                <a:endParaRPr lang="zh-CN" altLang="zh-CN" sz="1400" dirty="0">
                  <a:effectLst/>
                  <a:latin typeface="Arial" panose="020B0604020202020204" pitchFamily="34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BE367DD-D524-4F0F-A85A-1B1106B7E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750" y="1539017"/>
                <a:ext cx="8517050" cy="28751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D75E0EE-A0E6-456B-8F7F-C13EBEAD67F8}"/>
                  </a:ext>
                </a:extLst>
              </p:cNvPr>
              <p:cNvSpPr txBox="1"/>
              <p:nvPr/>
            </p:nvSpPr>
            <p:spPr>
              <a:xfrm>
                <a:off x="40621" y="4595158"/>
                <a:ext cx="618172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d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  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——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当地坐标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zh-CN" sz="240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zh-CN" altLang="zh-CN" sz="240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zh-CN" altLang="zh-CN" sz="240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——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基线向量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D75E0EE-A0E6-456B-8F7F-C13EBEAD6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1" y="4595158"/>
                <a:ext cx="6181724" cy="830997"/>
              </a:xfrm>
              <a:prstGeom prst="rect">
                <a:avLst/>
              </a:prstGeom>
              <a:blipFill>
                <a:blip r:embed="rId4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395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>
            <p:custDataLst>
              <p:tags r:id="rId1"/>
            </p:custDataLst>
          </p:nvPr>
        </p:nvSpPr>
        <p:spPr>
          <a:xfrm>
            <a:off x="9109393" y="2679064"/>
            <a:ext cx="2339975" cy="108267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txBody>
          <a:bodyPr wrap="none" anchor="ctr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巫海洲</a:t>
            </a:r>
          </a:p>
        </p:txBody>
      </p:sp>
      <p:sp>
        <p:nvSpPr>
          <p:cNvPr id="9" name="圆角矩形 8"/>
          <p:cNvSpPr/>
          <p:nvPr>
            <p:custDataLst>
              <p:tags r:id="rId2"/>
            </p:custDataLst>
          </p:nvPr>
        </p:nvSpPr>
        <p:spPr>
          <a:xfrm>
            <a:off x="4855757" y="2679064"/>
            <a:ext cx="2339975" cy="108267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txBody>
          <a:bodyPr wrap="none" anchor="ctr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张镒</a:t>
            </a:r>
            <a:endParaRPr 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圆角矩形 12"/>
          <p:cNvSpPr/>
          <p:nvPr>
            <p:custDataLst>
              <p:tags r:id="rId3"/>
            </p:custDataLst>
          </p:nvPr>
        </p:nvSpPr>
        <p:spPr>
          <a:xfrm>
            <a:off x="602121" y="2760380"/>
            <a:ext cx="2339975" cy="108394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txBody>
          <a:bodyPr wrap="none" anchor="ctr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杜俊航</a:t>
            </a:r>
          </a:p>
        </p:txBody>
      </p:sp>
      <p:sp>
        <p:nvSpPr>
          <p:cNvPr id="4" name="Rectangle 4"/>
          <p:cNvSpPr/>
          <p:nvPr>
            <p:custDataLst>
              <p:tags r:id="rId4"/>
            </p:custDataLst>
          </p:nvPr>
        </p:nvSpPr>
        <p:spPr>
          <a:xfrm>
            <a:off x="8210" y="9401"/>
            <a:ext cx="1080000" cy="828000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0.4</a:t>
            </a:r>
          </a:p>
        </p:txBody>
      </p:sp>
      <p:cxnSp>
        <p:nvCxnSpPr>
          <p:cNvPr id="5" name="直接连接符 4"/>
          <p:cNvCxnSpPr/>
          <p:nvPr>
            <p:custDataLst>
              <p:tags r:id="rId5"/>
            </p:custDataLst>
          </p:nvPr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1118010" y="157039"/>
            <a:ext cx="6668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分工</a:t>
            </a:r>
          </a:p>
        </p:txBody>
      </p:sp>
      <p:sp>
        <p:nvSpPr>
          <p:cNvPr id="11" name="Rectangle 3"/>
          <p:cNvSpPr txBox="1">
            <a:spLocks noChangeArrowheads="1"/>
          </p:cNvSpPr>
          <p:nvPr>
            <p:custDataLst>
              <p:tags r:id="rId7"/>
            </p:custDataLst>
          </p:nvPr>
        </p:nvSpPr>
        <p:spPr>
          <a:xfrm>
            <a:off x="56973" y="4033898"/>
            <a:ext cx="3430270" cy="2653665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搭建项目整体的框架</a:t>
            </a: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步）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" panose="020B0500000000000000" pitchFamily="34" charset="-122"/>
              </a:rPr>
              <a:t>场景：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" panose="020B0500000000000000" pitchFamily="34" charset="-122"/>
              </a:rPr>
              <a:t>RTK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" panose="020B0500000000000000" pitchFamily="34" charset="-122"/>
              </a:rPr>
              <a:t>算法优化的定位系统在智能驾驶场景的应用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黑体" panose="020B0500000000000000" pitchFamily="34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" panose="020B0500000000000000" pitchFamily="34" charset="-122"/>
              </a:rPr>
              <a:t>最终目标：</a:t>
            </a:r>
            <a:r>
              <a:rPr lang="zh-CN" altLang="en-US" sz="1600" b="1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 b="1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1600" b="1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算法应用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Openharmony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构建应用场景逻辑图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抽象数学模型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思源黑体" panose="020B0500000000000000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9514D76-559B-8B3D-61D0-7B9E3DBF0249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>
          <a:xfrm>
            <a:off x="4310609" y="4047296"/>
            <a:ext cx="3430270" cy="2653665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细分阶段一框架：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" panose="020B0500000000000000" pitchFamily="34" charset="-122"/>
              </a:rPr>
              <a:t>阶段目标：复刻双模定位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黑体" panose="020B0500000000000000" pitchFamily="34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" panose="020B0500000000000000" pitchFamily="34" charset="-122"/>
              </a:rPr>
              <a:t>阶段路线：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学习开发工具、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Hi3861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基础学习路线、跑通室外定位源码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35FEE3D8-9B75-8328-384A-AB2FEA7A5C64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>
          <a:xfrm>
            <a:off x="8564245" y="4032822"/>
            <a:ext cx="3430270" cy="2653665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细分阶段二框架：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" panose="020B0500000000000000" pitchFamily="34" charset="-122"/>
              </a:rPr>
              <a:t>阶段目标：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算法缩小定位误差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黑体" panose="020B0500000000000000" pitchFamily="34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" panose="020B0500000000000000" pitchFamily="34" charset="-122"/>
              </a:rPr>
              <a:t>阶段路线：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构建应用场景逻辑图、抽象数学模型，初步提取物理量、优化原始物理量，引入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算法。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汇总并润色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246EB678-EC0A-C9C0-6083-8C37975F690D}"/>
              </a:ext>
            </a:extLst>
          </p:cNvPr>
          <p:cNvSpPr/>
          <p:nvPr/>
        </p:nvSpPr>
        <p:spPr>
          <a:xfrm rot="5400000">
            <a:off x="5729264" y="-1978234"/>
            <a:ext cx="592962" cy="8507271"/>
          </a:xfrm>
          <a:prstGeom prst="leftBrace">
            <a:avLst>
              <a:gd name="adj1" fmla="val 14889"/>
              <a:gd name="adj2" fmla="val 50000"/>
            </a:avLst>
          </a:prstGeom>
          <a:solidFill>
            <a:schemeClr val="bg1"/>
          </a:solidFill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747480D-ABC3-7FC6-A1DA-13994C48B74D}"/>
              </a:ext>
            </a:extLst>
          </p:cNvPr>
          <p:cNvSpPr/>
          <p:nvPr/>
        </p:nvSpPr>
        <p:spPr>
          <a:xfrm>
            <a:off x="3097158" y="931387"/>
            <a:ext cx="5857172" cy="8726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" panose="020B0500000000000000" pitchFamily="34" charset="-122"/>
              </a:rPr>
              <a:t>室外定位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" panose="020B0500000000000000" pitchFamily="34" charset="-122"/>
              </a:rPr>
              <a:t>—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" panose="020B0500000000000000" pitchFamily="34" charset="-122"/>
              </a:rPr>
              <a:t>项目计划汇报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3352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6"/>
          <p:cNvSpPr/>
          <p:nvPr/>
        </p:nvSpPr>
        <p:spPr>
          <a:xfrm>
            <a:off x="353695" y="2058035"/>
            <a:ext cx="11490960" cy="2367915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6" name="PA-矩形 3"/>
          <p:cNvSpPr/>
          <p:nvPr>
            <p:custDataLst>
              <p:tags r:id="rId1"/>
            </p:custDataLst>
          </p:nvPr>
        </p:nvSpPr>
        <p:spPr>
          <a:xfrm>
            <a:off x="4524891" y="2170172"/>
            <a:ext cx="4844918" cy="2122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Q&amp;A</a:t>
            </a:r>
          </a:p>
          <a:p>
            <a:pPr algn="ctr"/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pPr algn="dist"/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谢谢观看</a:t>
            </a:r>
          </a:p>
        </p:txBody>
      </p:sp>
      <p:sp>
        <p:nvSpPr>
          <p:cNvPr id="10" name="矩形: 圆角 6"/>
          <p:cNvSpPr/>
          <p:nvPr/>
        </p:nvSpPr>
        <p:spPr>
          <a:xfrm rot="2700000">
            <a:off x="905936" y="2254185"/>
            <a:ext cx="2027189" cy="19752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/>
      <p:bldP spid="10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/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l"/>
            <a:endParaRPr lang="en-US" altLang="zh-CN" sz="3200" b="1" spc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0.0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 Box 31">
            <a:extLst>
              <a:ext uri="{FF2B5EF4-FFF2-40B4-BE49-F238E27FC236}">
                <a16:creationId xmlns:a16="http://schemas.microsoft.com/office/drawing/2014/main" id="{035773F2-7F24-4225-B2E0-2BC77494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99" y="6122709"/>
            <a:ext cx="1150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5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</a:pP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技术基础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E03A12-1A0B-10F2-033F-E44DD5151ACD}"/>
              </a:ext>
            </a:extLst>
          </p:cNvPr>
          <p:cNvSpPr txBox="1"/>
          <p:nvPr/>
        </p:nvSpPr>
        <p:spPr>
          <a:xfrm>
            <a:off x="1229322" y="136873"/>
            <a:ext cx="3095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项目背景研究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741024-043C-414C-82E2-7C80E4B235C1}"/>
              </a:ext>
            </a:extLst>
          </p:cNvPr>
          <p:cNvSpPr txBox="1"/>
          <p:nvPr/>
        </p:nvSpPr>
        <p:spPr>
          <a:xfrm>
            <a:off x="0" y="1046397"/>
            <a:ext cx="6138862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5000"/>
              </a:lnSpc>
              <a:spcAft>
                <a:spcPts val="600"/>
              </a:spcAft>
              <a:buFont typeface="Wingdings" panose="05000000000000000000" pitchFamily="2" charset="2"/>
              <a:buChar char="n"/>
              <a:tabLst>
                <a:tab pos="182880" algn="l"/>
              </a:tabLs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2400" b="1" spc="-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6FB07F-F362-42D3-B76B-07F7BAAC423E}"/>
              </a:ext>
            </a:extLst>
          </p:cNvPr>
          <p:cNvSpPr txBox="1"/>
          <p:nvPr/>
        </p:nvSpPr>
        <p:spPr>
          <a:xfrm>
            <a:off x="103654" y="1535062"/>
            <a:ext cx="118776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37415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智能驾驶</a:t>
            </a:r>
            <a:r>
              <a:rPr lang="zh-CN" altLang="en-US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是未来交通领域的关键趋势之一，其</a:t>
            </a:r>
            <a:r>
              <a:rPr lang="zh-CN" altLang="en-US" sz="2000" b="1" dirty="0">
                <a:solidFill>
                  <a:srgbClr val="37415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核心要求之一是实时、高精度的车辆定位</a:t>
            </a:r>
            <a:r>
              <a:rPr lang="zh-CN" altLang="en-US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。这种高精度的车辆定位对于自主导航、车辆间通信、自动驾驶决策以及道路安全至关重要。而实时运动定位（</a:t>
            </a:r>
            <a:r>
              <a:rPr lang="en-US" altLang="zh-CN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）技术在这一领域中具有革命性的潜力。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E6232F1-C08F-436E-A0BA-ECA406D9B76C}"/>
              </a:ext>
            </a:extLst>
          </p:cNvPr>
          <p:cNvSpPr txBox="1"/>
          <p:nvPr/>
        </p:nvSpPr>
        <p:spPr>
          <a:xfrm>
            <a:off x="-21590" y="5540940"/>
            <a:ext cx="10813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b="1" dirty="0">
                <a:solidFill>
                  <a:srgbClr val="37415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2000" b="1" dirty="0">
                <a:solidFill>
                  <a:srgbClr val="37415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应用到</a:t>
            </a:r>
            <a:r>
              <a:rPr lang="en-US" altLang="zh-CN" sz="2000" b="1" dirty="0" err="1">
                <a:solidFill>
                  <a:srgbClr val="37415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openharmony</a:t>
            </a:r>
            <a:r>
              <a:rPr lang="zh-CN" altLang="en-US" sz="2000" b="1" dirty="0">
                <a:solidFill>
                  <a:srgbClr val="37415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，实现实时定位和精确定位</a:t>
            </a:r>
            <a:r>
              <a:rPr lang="en-US" altLang="zh-CN" sz="2000" b="1" dirty="0">
                <a:solidFill>
                  <a:srgbClr val="37415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rgbClr val="37415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000" b="1" dirty="0">
                <a:solidFill>
                  <a:srgbClr val="37415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m-&gt;cm)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8CDD665-6BFA-45AB-BF70-6C17E8506B84}"/>
              </a:ext>
            </a:extLst>
          </p:cNvPr>
          <p:cNvSpPr txBox="1"/>
          <p:nvPr/>
        </p:nvSpPr>
        <p:spPr>
          <a:xfrm>
            <a:off x="-21590" y="4986786"/>
            <a:ext cx="6143624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5000"/>
              </a:lnSpc>
              <a:spcAft>
                <a:spcPts val="600"/>
              </a:spcAft>
              <a:buFont typeface="Wingdings" panose="05000000000000000000" pitchFamily="2" charset="2"/>
              <a:buChar char="n"/>
              <a:tabLst>
                <a:tab pos="182880" algn="l"/>
              </a:tabLst>
            </a:pPr>
            <a:r>
              <a:rPr lang="zh-CN" altLang="en-US" sz="2400" b="1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项目最终目标</a:t>
            </a:r>
            <a:endParaRPr lang="en-US" altLang="zh-CN" sz="2400" b="1" spc="-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103778-E7F8-40A5-8ABB-7F0E96B0D757}"/>
              </a:ext>
            </a:extLst>
          </p:cNvPr>
          <p:cNvSpPr txBox="1"/>
          <p:nvPr/>
        </p:nvSpPr>
        <p:spPr>
          <a:xfrm>
            <a:off x="-66674" y="2826568"/>
            <a:ext cx="6162674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5000"/>
              </a:lnSpc>
              <a:spcAft>
                <a:spcPts val="600"/>
              </a:spcAft>
              <a:buFont typeface="Wingdings" panose="05000000000000000000" pitchFamily="2" charset="2"/>
              <a:buChar char="n"/>
              <a:tabLst>
                <a:tab pos="182880" algn="l"/>
              </a:tabLs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en-US" altLang="zh-CN" sz="2400" b="1" spc="-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53DBCF-9D1D-43BC-8EF6-03562AFB129A}"/>
              </a:ext>
            </a:extLst>
          </p:cNvPr>
          <p:cNvSpPr txBox="1"/>
          <p:nvPr/>
        </p:nvSpPr>
        <p:spPr>
          <a:xfrm>
            <a:off x="103654" y="3365132"/>
            <a:ext cx="99656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对于车辆的智能驾驶而已，最重要的不是车辆的速度与炫酷，而是安全性与可靠性，这两个重要的性质，必须建立在系统能够随时随地监控车辆的运行状态之上，</a:t>
            </a:r>
            <a:r>
              <a:rPr lang="en-US" altLang="zh-CN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算法能够使系统更好地掌握车辆的实时位置，提高车辆的定位精度，同时在学习</a:t>
            </a:r>
            <a:r>
              <a:rPr lang="en-US" altLang="zh-CN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的过程中，自己的科研思维能力也能够提升。</a:t>
            </a:r>
            <a:endParaRPr lang="en-US" altLang="zh-CN" sz="2000" dirty="0">
              <a:solidFill>
                <a:srgbClr val="3741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08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 Box 31">
            <a:extLst>
              <a:ext uri="{FF2B5EF4-FFF2-40B4-BE49-F238E27FC236}">
                <a16:creationId xmlns:a16="http://schemas.microsoft.com/office/drawing/2014/main" id="{035773F2-7F24-4225-B2E0-2BC77494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99" y="6122709"/>
            <a:ext cx="1150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5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</a:pPr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技术基础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A2A7A6-2C5F-4E39-90CD-2D57D7D50817}"/>
              </a:ext>
            </a:extLst>
          </p:cNvPr>
          <p:cNvSpPr txBox="1"/>
          <p:nvPr/>
        </p:nvSpPr>
        <p:spPr>
          <a:xfrm>
            <a:off x="1229322" y="136873"/>
            <a:ext cx="6668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项目场景图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D102EB-AEF4-4C79-80C9-B08F52D71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99" y="868681"/>
            <a:ext cx="10585076" cy="5989320"/>
          </a:xfrm>
          <a:prstGeom prst="rect">
            <a:avLst/>
          </a:prstGeom>
        </p:spPr>
      </p:pic>
      <p:sp>
        <p:nvSpPr>
          <p:cNvPr id="9" name="Text6">
            <a:extLst>
              <a:ext uri="{FF2B5EF4-FFF2-40B4-BE49-F238E27FC236}">
                <a16:creationId xmlns:a16="http://schemas.microsoft.com/office/drawing/2014/main" id="{D91EAE7F-4204-48C5-B8CA-C484304641BB}"/>
              </a:ext>
            </a:extLst>
          </p:cNvPr>
          <p:cNvSpPr txBox="1"/>
          <p:nvPr/>
        </p:nvSpPr>
        <p:spPr>
          <a:xfrm>
            <a:off x="952825" y="5442226"/>
            <a:ext cx="4838700" cy="20688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注：在实际定位中，云端服务器、卫星和基准站的个数通常不止一个</a:t>
            </a:r>
          </a:p>
        </p:txBody>
      </p:sp>
    </p:spTree>
    <p:extLst>
      <p:ext uri="{BB962C8B-B14F-4D97-AF65-F5344CB8AC3E}">
        <p14:creationId xmlns:p14="http://schemas.microsoft.com/office/powerpoint/2010/main" val="263280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/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l"/>
            <a:endParaRPr lang="en-US" altLang="zh-CN" sz="3200" b="1" spc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 Box 31">
            <a:extLst>
              <a:ext uri="{FF2B5EF4-FFF2-40B4-BE49-F238E27FC236}">
                <a16:creationId xmlns:a16="http://schemas.microsoft.com/office/drawing/2014/main" id="{035773F2-7F24-4225-B2E0-2BC77494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99" y="6122709"/>
            <a:ext cx="1150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5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</a:pPr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技术基础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E03A12-1A0B-10F2-033F-E44DD5151ACD}"/>
              </a:ext>
            </a:extLst>
          </p:cNvPr>
          <p:cNvSpPr txBox="1"/>
          <p:nvPr/>
        </p:nvSpPr>
        <p:spPr>
          <a:xfrm>
            <a:off x="1229322" y="136873"/>
            <a:ext cx="6668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项目整体实现路线图</a:t>
            </a:r>
          </a:p>
        </p:txBody>
      </p:sp>
      <p:cxnSp>
        <p:nvCxnSpPr>
          <p:cNvPr id="7" name="Straight Connector 16">
            <a:extLst>
              <a:ext uri="{FF2B5EF4-FFF2-40B4-BE49-F238E27FC236}">
                <a16:creationId xmlns:a16="http://schemas.microsoft.com/office/drawing/2014/main" id="{222F82FD-6BE2-4C8F-97D5-E2F3DBC43122}"/>
              </a:ext>
            </a:extLst>
          </p:cNvPr>
          <p:cNvCxnSpPr/>
          <p:nvPr/>
        </p:nvCxnSpPr>
        <p:spPr>
          <a:xfrm>
            <a:off x="563783" y="3913788"/>
            <a:ext cx="10036175" cy="0"/>
          </a:xfrm>
          <a:prstGeom prst="line">
            <a:avLst/>
          </a:prstGeom>
          <a:ln w="34925">
            <a:solidFill>
              <a:schemeClr val="accent1">
                <a:alpha val="18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24">
            <a:extLst>
              <a:ext uri="{FF2B5EF4-FFF2-40B4-BE49-F238E27FC236}">
                <a16:creationId xmlns:a16="http://schemas.microsoft.com/office/drawing/2014/main" id="{BD8EE498-C5A2-4803-AEDA-78DF69242CB0}"/>
              </a:ext>
            </a:extLst>
          </p:cNvPr>
          <p:cNvSpPr/>
          <p:nvPr/>
        </p:nvSpPr>
        <p:spPr>
          <a:xfrm>
            <a:off x="1405158" y="3850288"/>
            <a:ext cx="127000" cy="127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9pPr>
          </a:lstStyle>
          <a:p>
            <a:pPr algn="ctr"/>
            <a:endParaRPr 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9" name="Oval 25">
            <a:extLst>
              <a:ext uri="{FF2B5EF4-FFF2-40B4-BE49-F238E27FC236}">
                <a16:creationId xmlns:a16="http://schemas.microsoft.com/office/drawing/2014/main" id="{5AFEAFAB-0FE5-4E08-908F-9949EF6290CD}"/>
              </a:ext>
            </a:extLst>
          </p:cNvPr>
          <p:cNvSpPr/>
          <p:nvPr/>
        </p:nvSpPr>
        <p:spPr>
          <a:xfrm>
            <a:off x="4148358" y="3850288"/>
            <a:ext cx="127000" cy="127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9pPr>
          </a:lstStyle>
          <a:p>
            <a:pPr algn="ctr"/>
            <a:endParaRPr 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0" name="Oval 26">
            <a:extLst>
              <a:ext uri="{FF2B5EF4-FFF2-40B4-BE49-F238E27FC236}">
                <a16:creationId xmlns:a16="http://schemas.microsoft.com/office/drawing/2014/main" id="{A2783162-512D-4600-AB0D-6E5FB68838A9}"/>
              </a:ext>
            </a:extLst>
          </p:cNvPr>
          <p:cNvSpPr/>
          <p:nvPr/>
        </p:nvSpPr>
        <p:spPr>
          <a:xfrm>
            <a:off x="6893145" y="3850288"/>
            <a:ext cx="127000" cy="127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9pPr>
          </a:lstStyle>
          <a:p>
            <a:pPr algn="ctr"/>
            <a:endParaRPr 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1" name="Oval 29">
            <a:extLst>
              <a:ext uri="{FF2B5EF4-FFF2-40B4-BE49-F238E27FC236}">
                <a16:creationId xmlns:a16="http://schemas.microsoft.com/office/drawing/2014/main" id="{41283A33-A61A-4BE4-BA43-8E7BFDA0BB88}"/>
              </a:ext>
            </a:extLst>
          </p:cNvPr>
          <p:cNvSpPr/>
          <p:nvPr/>
        </p:nvSpPr>
        <p:spPr>
          <a:xfrm>
            <a:off x="9645870" y="3850288"/>
            <a:ext cx="127000" cy="127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9pPr>
          </a:lstStyle>
          <a:p>
            <a:pPr algn="ctr"/>
            <a:endParaRPr 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2" name="Text1">
            <a:extLst>
              <a:ext uri="{FF2B5EF4-FFF2-40B4-BE49-F238E27FC236}">
                <a16:creationId xmlns:a16="http://schemas.microsoft.com/office/drawing/2014/main" id="{13F51E28-89EA-44FB-B826-3E4B141AC76D}"/>
              </a:ext>
            </a:extLst>
          </p:cNvPr>
          <p:cNvSpPr/>
          <p:nvPr/>
        </p:nvSpPr>
        <p:spPr>
          <a:xfrm>
            <a:off x="840008" y="2305650"/>
            <a:ext cx="1249362" cy="12509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01</a:t>
            </a:r>
          </a:p>
        </p:txBody>
      </p:sp>
      <p:sp>
        <p:nvSpPr>
          <p:cNvPr id="13" name="Text2">
            <a:extLst>
              <a:ext uri="{FF2B5EF4-FFF2-40B4-BE49-F238E27FC236}">
                <a16:creationId xmlns:a16="http://schemas.microsoft.com/office/drawing/2014/main" id="{B3FA0A9E-EEF9-490C-8A4F-D08E7CAEC988}"/>
              </a:ext>
            </a:extLst>
          </p:cNvPr>
          <p:cNvSpPr/>
          <p:nvPr/>
        </p:nvSpPr>
        <p:spPr>
          <a:xfrm>
            <a:off x="6317676" y="2279457"/>
            <a:ext cx="1277937" cy="12509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03</a:t>
            </a:r>
          </a:p>
        </p:txBody>
      </p:sp>
      <p:sp>
        <p:nvSpPr>
          <p:cNvPr id="14" name="Text3">
            <a:extLst>
              <a:ext uri="{FF2B5EF4-FFF2-40B4-BE49-F238E27FC236}">
                <a16:creationId xmlns:a16="http://schemas.microsoft.com/office/drawing/2014/main" id="{47D1D511-3A0D-498A-A2A1-CE871945F411}"/>
              </a:ext>
            </a:extLst>
          </p:cNvPr>
          <p:cNvSpPr/>
          <p:nvPr/>
        </p:nvSpPr>
        <p:spPr>
          <a:xfrm>
            <a:off x="3570508" y="4270977"/>
            <a:ext cx="1282700" cy="12525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02</a:t>
            </a:r>
          </a:p>
        </p:txBody>
      </p:sp>
      <p:sp>
        <p:nvSpPr>
          <p:cNvPr id="15" name="Text4">
            <a:extLst>
              <a:ext uri="{FF2B5EF4-FFF2-40B4-BE49-F238E27FC236}">
                <a16:creationId xmlns:a16="http://schemas.microsoft.com/office/drawing/2014/main" id="{AC5C7F08-78C7-46DC-820A-F1686B38866B}"/>
              </a:ext>
            </a:extLst>
          </p:cNvPr>
          <p:cNvSpPr/>
          <p:nvPr/>
        </p:nvSpPr>
        <p:spPr>
          <a:xfrm>
            <a:off x="9071195" y="4272565"/>
            <a:ext cx="1281113" cy="12509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04</a:t>
            </a:r>
          </a:p>
        </p:txBody>
      </p:sp>
      <p:sp>
        <p:nvSpPr>
          <p:cNvPr id="16" name="Text5">
            <a:extLst>
              <a:ext uri="{FF2B5EF4-FFF2-40B4-BE49-F238E27FC236}">
                <a16:creationId xmlns:a16="http://schemas.microsoft.com/office/drawing/2014/main" id="{48DA2951-8FE8-43AA-B7F2-2B43C99C2960}"/>
              </a:ext>
            </a:extLst>
          </p:cNvPr>
          <p:cNvSpPr txBox="1"/>
          <p:nvPr/>
        </p:nvSpPr>
        <p:spPr>
          <a:xfrm>
            <a:off x="231542" y="4477478"/>
            <a:ext cx="2617545" cy="369332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6">
            <a:extLst>
              <a:ext uri="{FF2B5EF4-FFF2-40B4-BE49-F238E27FC236}">
                <a16:creationId xmlns:a16="http://schemas.microsoft.com/office/drawing/2014/main" id="{A314845F-DB5C-4D90-8683-6C98197A3A2B}"/>
              </a:ext>
            </a:extLst>
          </p:cNvPr>
          <p:cNvSpPr txBox="1"/>
          <p:nvPr/>
        </p:nvSpPr>
        <p:spPr>
          <a:xfrm>
            <a:off x="2992327" y="1893273"/>
            <a:ext cx="2686306" cy="9370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算法的原理，根据对应物理量构建出的物理模型，用数学方法对其优化分析</a:t>
            </a:r>
          </a:p>
        </p:txBody>
      </p:sp>
      <p:sp>
        <p:nvSpPr>
          <p:cNvPr id="18" name="Text7">
            <a:extLst>
              <a:ext uri="{FF2B5EF4-FFF2-40B4-BE49-F238E27FC236}">
                <a16:creationId xmlns:a16="http://schemas.microsoft.com/office/drawing/2014/main" id="{32E8C34F-3E35-45F4-B1D0-6B277A1B38B0}"/>
              </a:ext>
            </a:extLst>
          </p:cNvPr>
          <p:cNvSpPr txBox="1"/>
          <p:nvPr/>
        </p:nvSpPr>
        <p:spPr>
          <a:xfrm>
            <a:off x="5766076" y="4290711"/>
            <a:ext cx="2828337" cy="10153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开发工具学习：</a:t>
            </a:r>
            <a:r>
              <a:rPr lang="en-US" altLang="zh-CN" sz="2400" dirty="0" err="1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RTKlib,Git</a:t>
            </a:r>
            <a:r>
              <a:rPr lang="en-US" altLang="zh-CN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Ceres-solver</a:t>
            </a:r>
            <a:r>
              <a:rPr lang="zh-CN" altLang="en-US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</p:txBody>
      </p:sp>
      <p:sp>
        <p:nvSpPr>
          <p:cNvPr id="19" name="Text8">
            <a:extLst>
              <a:ext uri="{FF2B5EF4-FFF2-40B4-BE49-F238E27FC236}">
                <a16:creationId xmlns:a16="http://schemas.microsoft.com/office/drawing/2014/main" id="{C9C19BE2-B125-4AB5-9243-E9959994E1BF}"/>
              </a:ext>
            </a:extLst>
          </p:cNvPr>
          <p:cNvSpPr txBox="1"/>
          <p:nvPr/>
        </p:nvSpPr>
        <p:spPr>
          <a:xfrm>
            <a:off x="8464097" y="2121308"/>
            <a:ext cx="2617545" cy="8098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RTK+OH</a:t>
            </a:r>
            <a:r>
              <a:rPr lang="zh-CN" altLang="en-US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系统开发板（科学</a:t>
            </a:r>
            <a:r>
              <a:rPr lang="en-US" altLang="zh-CN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</a:t>
            </a:r>
            <a:r>
              <a:rPr lang="en-US" altLang="zh-CN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数学，软件层面，算法的加入</a:t>
            </a:r>
            <a:r>
              <a:rPr lang="zh-CN" altLang="en-US" sz="16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1" name="Text10">
            <a:extLst>
              <a:ext uri="{FF2B5EF4-FFF2-40B4-BE49-F238E27FC236}">
                <a16:creationId xmlns:a16="http://schemas.microsoft.com/office/drawing/2014/main" id="{341BA470-4E51-42C2-A7DC-62F78416311F}"/>
              </a:ext>
            </a:extLst>
          </p:cNvPr>
          <p:cNvSpPr txBox="1"/>
          <p:nvPr/>
        </p:nvSpPr>
        <p:spPr>
          <a:xfrm>
            <a:off x="2857246" y="2393568"/>
            <a:ext cx="2617543" cy="996961"/>
          </a:xfrm>
          <a:prstGeom prst="rect">
            <a:avLst/>
          </a:prstGeom>
        </p:spPr>
        <p:txBody>
          <a:bodyPr wrap="square" lIns="72000" tIns="36000" rIns="72000" bIns="36000" rtlCol="0">
            <a:normAutofit fontScale="95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zh-CN" sz="1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10">
            <a:extLst>
              <a:ext uri="{FF2B5EF4-FFF2-40B4-BE49-F238E27FC236}">
                <a16:creationId xmlns:a16="http://schemas.microsoft.com/office/drawing/2014/main" id="{5D72013F-6258-4335-B324-53E42297159F}"/>
              </a:ext>
            </a:extLst>
          </p:cNvPr>
          <p:cNvSpPr txBox="1"/>
          <p:nvPr/>
        </p:nvSpPr>
        <p:spPr>
          <a:xfrm>
            <a:off x="107576" y="931157"/>
            <a:ext cx="11847830" cy="460945"/>
          </a:xfrm>
          <a:prstGeom prst="rect">
            <a:avLst/>
          </a:prstGeom>
          <a:noFill/>
        </p:spPr>
        <p:txBody>
          <a:bodyPr wrap="square" lIns="72000" tIns="36000" rIns="72000" bIns="3600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800" b="1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最终目标：将</a:t>
            </a:r>
            <a:r>
              <a:rPr lang="en-US" altLang="zh-CN" sz="2800" b="1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2800" b="1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算法应用到</a:t>
            </a:r>
            <a:r>
              <a:rPr lang="en-US" altLang="zh-CN" sz="2800" b="1" dirty="0" err="1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Openharmony</a:t>
            </a:r>
            <a:r>
              <a:rPr lang="zh-CN" altLang="en-US" sz="2800" b="1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2800" b="1" dirty="0">
              <a:solidFill>
                <a:srgbClr val="3741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6">
            <a:extLst>
              <a:ext uri="{FF2B5EF4-FFF2-40B4-BE49-F238E27FC236}">
                <a16:creationId xmlns:a16="http://schemas.microsoft.com/office/drawing/2014/main" id="{74DC8067-92FF-443F-B1B2-C75B68B263D3}"/>
              </a:ext>
            </a:extLst>
          </p:cNvPr>
          <p:cNvSpPr txBox="1"/>
          <p:nvPr/>
        </p:nvSpPr>
        <p:spPr>
          <a:xfrm>
            <a:off x="185944" y="4315880"/>
            <a:ext cx="2357231" cy="20688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OH</a:t>
            </a:r>
            <a:r>
              <a:rPr lang="zh-CN" altLang="en-US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系统的环境搭建，掌握</a:t>
            </a:r>
            <a:r>
              <a:rPr lang="en-US" altLang="zh-CN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Hi3861</a:t>
            </a:r>
            <a:r>
              <a:rPr lang="zh-CN" altLang="en-US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的使用以及李嘉亮所搭建起来的平台</a:t>
            </a:r>
            <a:r>
              <a:rPr lang="zh-CN" altLang="en-US" sz="16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0B4E33-196B-0AA2-CC07-5DAB1EA184D4}"/>
              </a:ext>
            </a:extLst>
          </p:cNvPr>
          <p:cNvSpPr/>
          <p:nvPr/>
        </p:nvSpPr>
        <p:spPr>
          <a:xfrm>
            <a:off x="107576" y="1546412"/>
            <a:ext cx="2635844" cy="4838319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10">
            <a:extLst>
              <a:ext uri="{FF2B5EF4-FFF2-40B4-BE49-F238E27FC236}">
                <a16:creationId xmlns:a16="http://schemas.microsoft.com/office/drawing/2014/main" id="{20F8D924-3275-3BC5-0070-89E518CFC867}"/>
              </a:ext>
            </a:extLst>
          </p:cNvPr>
          <p:cNvSpPr txBox="1"/>
          <p:nvPr/>
        </p:nvSpPr>
        <p:spPr>
          <a:xfrm>
            <a:off x="494170" y="6323555"/>
            <a:ext cx="1939748" cy="460945"/>
          </a:xfrm>
          <a:prstGeom prst="rect">
            <a:avLst/>
          </a:prstGeom>
          <a:noFill/>
        </p:spPr>
        <p:txBody>
          <a:bodyPr wrap="square" lIns="72000" tIns="36000" rIns="72000" bIns="3600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400" b="1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2400" b="1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37415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复刻</a:t>
            </a:r>
            <a:endParaRPr lang="en-US" altLang="zh-CN" sz="2400" b="1" dirty="0">
              <a:solidFill>
                <a:srgbClr val="374151"/>
              </a:solidFill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5DFE6A1-504F-85E9-2A79-2E651DAFE4E4}"/>
              </a:ext>
            </a:extLst>
          </p:cNvPr>
          <p:cNvSpPr/>
          <p:nvPr/>
        </p:nvSpPr>
        <p:spPr>
          <a:xfrm>
            <a:off x="2948021" y="1558128"/>
            <a:ext cx="8144248" cy="4838319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10">
            <a:extLst>
              <a:ext uri="{FF2B5EF4-FFF2-40B4-BE49-F238E27FC236}">
                <a16:creationId xmlns:a16="http://schemas.microsoft.com/office/drawing/2014/main" id="{35A76F2A-4151-1017-6382-AB2F5B71C655}"/>
              </a:ext>
            </a:extLst>
          </p:cNvPr>
          <p:cNvSpPr txBox="1"/>
          <p:nvPr/>
        </p:nvSpPr>
        <p:spPr>
          <a:xfrm>
            <a:off x="5499657" y="6317307"/>
            <a:ext cx="3788096" cy="460945"/>
          </a:xfrm>
          <a:prstGeom prst="rect">
            <a:avLst/>
          </a:prstGeom>
          <a:noFill/>
        </p:spPr>
        <p:txBody>
          <a:bodyPr wrap="square" lIns="72000" tIns="36000" rIns="72000" bIns="3600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400" b="1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2400" b="1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：引入</a:t>
            </a:r>
            <a:r>
              <a:rPr lang="en-US" altLang="zh-CN" sz="2400" b="1" dirty="0">
                <a:solidFill>
                  <a:srgbClr val="37415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2400" b="1" dirty="0">
                <a:solidFill>
                  <a:srgbClr val="37415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算法优化</a:t>
            </a:r>
            <a:endParaRPr lang="en-US" altLang="zh-CN" sz="2400" b="1" dirty="0">
              <a:solidFill>
                <a:srgbClr val="374151"/>
              </a:solidFill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688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/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r>
              <a:rPr lang="zh-CN" altLang="en-US" sz="3200" b="1" spc="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关键技术</a:t>
            </a:r>
            <a:endParaRPr lang="en-US" altLang="zh-CN" sz="3200" b="1" spc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0.3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D013F3-238D-4255-7654-20626890D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931" y="1550315"/>
            <a:ext cx="1438025" cy="143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3EF2703-539E-0237-842A-973DCEA522B9}"/>
              </a:ext>
            </a:extLst>
          </p:cNvPr>
          <p:cNvSpPr txBox="1"/>
          <p:nvPr/>
        </p:nvSpPr>
        <p:spPr>
          <a:xfrm>
            <a:off x="201347" y="951473"/>
            <a:ext cx="90289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硬件技术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9DE66D-EA8E-7467-F612-260E2E932ACC}"/>
              </a:ext>
            </a:extLst>
          </p:cNvPr>
          <p:cNvSpPr txBox="1"/>
          <p:nvPr/>
        </p:nvSpPr>
        <p:spPr>
          <a:xfrm>
            <a:off x="6275070" y="951473"/>
            <a:ext cx="22080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软件技术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61EAE0-E135-8B50-BC6F-BA8931FDDF48}"/>
              </a:ext>
            </a:extLst>
          </p:cNvPr>
          <p:cNvSpPr txBox="1"/>
          <p:nvPr/>
        </p:nvSpPr>
        <p:spPr>
          <a:xfrm>
            <a:off x="1496821" y="3079685"/>
            <a:ext cx="29297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卫星定位技术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9148F0F-1661-85F3-C0EC-54047DA4E3D5}"/>
              </a:ext>
            </a:extLst>
          </p:cNvPr>
          <p:cNvCxnSpPr>
            <a:cxnSpLocks/>
          </p:cNvCxnSpPr>
          <p:nvPr/>
        </p:nvCxnSpPr>
        <p:spPr>
          <a:xfrm>
            <a:off x="6096000" y="826770"/>
            <a:ext cx="0" cy="6031230"/>
          </a:xfrm>
          <a:prstGeom prst="line">
            <a:avLst/>
          </a:prstGeom>
          <a:ln w="34925"/>
          <a:effectLst>
            <a:softEdge rad="0"/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00D4A43D-5C3C-DC4B-7F14-661FFB6B0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274" y="1555971"/>
            <a:ext cx="2208027" cy="165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265C927-303A-61A9-1991-A6903446DE70}"/>
              </a:ext>
            </a:extLst>
          </p:cNvPr>
          <p:cNvSpPr txBox="1"/>
          <p:nvPr/>
        </p:nvSpPr>
        <p:spPr>
          <a:xfrm>
            <a:off x="6778693" y="3043037"/>
            <a:ext cx="4757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-apple-system"/>
              </a:rPr>
              <a:t>Real Time Kinematic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-apple-system"/>
              </a:rPr>
              <a:t>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2C5270B-3EFF-911C-CC05-B8117A9F0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638" y="3999041"/>
            <a:ext cx="2812842" cy="150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F9BC360-556B-DEE5-53C7-5BFDBADADC50}"/>
              </a:ext>
            </a:extLst>
          </p:cNvPr>
          <p:cNvSpPr txBox="1"/>
          <p:nvPr/>
        </p:nvSpPr>
        <p:spPr>
          <a:xfrm>
            <a:off x="8126782" y="5735677"/>
            <a:ext cx="20740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开源鸿蒙平台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825EEE8-C0A0-5652-5C34-BEDB8AF1A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457" y="3999041"/>
            <a:ext cx="1468508" cy="139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9B5B0A2-9FAC-337A-DA30-0401BC4A5AAF}"/>
              </a:ext>
            </a:extLst>
          </p:cNvPr>
          <p:cNvSpPr txBox="1"/>
          <p:nvPr/>
        </p:nvSpPr>
        <p:spPr>
          <a:xfrm>
            <a:off x="1942037" y="5735677"/>
            <a:ext cx="2039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基站定位技术</a:t>
            </a:r>
          </a:p>
        </p:txBody>
      </p:sp>
    </p:spTree>
    <p:extLst>
      <p:ext uri="{BB962C8B-B14F-4D97-AF65-F5344CB8AC3E}">
        <p14:creationId xmlns:p14="http://schemas.microsoft.com/office/powerpoint/2010/main" val="94766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/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r>
              <a:rPr lang="zh-CN" altLang="en-US" sz="3200" b="1" spc="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阶段一计划大纲</a:t>
            </a:r>
            <a:endParaRPr lang="en-US" altLang="zh-CN" sz="3200" b="1" spc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39965D9-4725-A4BB-0D7F-7AC92D73187A}"/>
              </a:ext>
            </a:extLst>
          </p:cNvPr>
          <p:cNvSpPr/>
          <p:nvPr/>
        </p:nvSpPr>
        <p:spPr>
          <a:xfrm>
            <a:off x="339528" y="2118872"/>
            <a:ext cx="741697" cy="4270664"/>
          </a:xfrm>
          <a:prstGeom prst="roundRect">
            <a:avLst/>
          </a:prstGeom>
          <a:solidFill>
            <a:srgbClr val="1F4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阶段一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C022F8-914B-C1E9-3BB3-BBB0C87EEDA0}"/>
              </a:ext>
            </a:extLst>
          </p:cNvPr>
          <p:cNvSpPr txBox="1"/>
          <p:nvPr/>
        </p:nvSpPr>
        <p:spPr>
          <a:xfrm>
            <a:off x="201347" y="951473"/>
            <a:ext cx="110727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阶段一：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" panose="020B0500000000000000" pitchFamily="34" charset="-122"/>
              </a:rPr>
              <a:t>复刻双模定位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069B5517-AB36-F333-C872-9D50A1F2E5B0}"/>
              </a:ext>
            </a:extLst>
          </p:cNvPr>
          <p:cNvSpPr/>
          <p:nvPr/>
        </p:nvSpPr>
        <p:spPr>
          <a:xfrm>
            <a:off x="1310788" y="1839191"/>
            <a:ext cx="592962" cy="4830026"/>
          </a:xfrm>
          <a:prstGeom prst="leftBrace">
            <a:avLst>
              <a:gd name="adj1" fmla="val 14889"/>
              <a:gd name="adj2" fmla="val 50000"/>
            </a:avLst>
          </a:prstGeom>
          <a:solidFill>
            <a:schemeClr val="bg1"/>
          </a:solidFill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EEB046-9F13-F189-8E0A-BD4CF2DA3886}"/>
              </a:ext>
            </a:extLst>
          </p:cNvPr>
          <p:cNvSpPr/>
          <p:nvPr/>
        </p:nvSpPr>
        <p:spPr>
          <a:xfrm>
            <a:off x="2299567" y="1863693"/>
            <a:ext cx="5067588" cy="1029549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学习开发工具</a:t>
            </a: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6983D041-AFAB-F684-9667-086DD62C2CCD}"/>
              </a:ext>
            </a:extLst>
          </p:cNvPr>
          <p:cNvSpPr/>
          <p:nvPr/>
        </p:nvSpPr>
        <p:spPr>
          <a:xfrm rot="10800000">
            <a:off x="7762972" y="1839191"/>
            <a:ext cx="592962" cy="4830026"/>
          </a:xfrm>
          <a:prstGeom prst="leftBrace">
            <a:avLst>
              <a:gd name="adj1" fmla="val 14889"/>
              <a:gd name="adj2" fmla="val 50000"/>
            </a:avLst>
          </a:prstGeom>
          <a:solidFill>
            <a:schemeClr val="bg1"/>
          </a:solidFill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30A9EEC-B173-1520-2519-74E536227399}"/>
              </a:ext>
            </a:extLst>
          </p:cNvPr>
          <p:cNvSpPr/>
          <p:nvPr/>
        </p:nvSpPr>
        <p:spPr>
          <a:xfrm>
            <a:off x="11183557" y="2166485"/>
            <a:ext cx="741697" cy="4270664"/>
          </a:xfrm>
          <a:prstGeom prst="roundRect">
            <a:avLst/>
          </a:prstGeom>
          <a:solidFill>
            <a:srgbClr val="1F4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" panose="020B0500000000000000" pitchFamily="34" charset="-122"/>
              </a:rPr>
              <a:t>复刻双模定位</a:t>
            </a:r>
            <a:endParaRPr lang="zh-CN" altLang="en-US" sz="36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640325B-418F-87E9-1E8F-0B3EE30BF502}"/>
              </a:ext>
            </a:extLst>
          </p:cNvPr>
          <p:cNvSpPr/>
          <p:nvPr/>
        </p:nvSpPr>
        <p:spPr>
          <a:xfrm>
            <a:off x="8657200" y="2166485"/>
            <a:ext cx="741697" cy="4270664"/>
          </a:xfrm>
          <a:prstGeom prst="roundRect">
            <a:avLst/>
          </a:prstGeom>
          <a:solidFill>
            <a:srgbClr val="1F4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最终目的</a:t>
            </a:r>
          </a:p>
        </p:txBody>
      </p:sp>
      <p:sp>
        <p:nvSpPr>
          <p:cNvPr id="15" name="箭头: 左右 14">
            <a:extLst>
              <a:ext uri="{FF2B5EF4-FFF2-40B4-BE49-F238E27FC236}">
                <a16:creationId xmlns:a16="http://schemas.microsoft.com/office/drawing/2014/main" id="{8EC6E8B6-04B6-D842-BA03-4875A547DD15}"/>
              </a:ext>
            </a:extLst>
          </p:cNvPr>
          <p:cNvSpPr/>
          <p:nvPr/>
        </p:nvSpPr>
        <p:spPr>
          <a:xfrm>
            <a:off x="9605426" y="3971642"/>
            <a:ext cx="1371601" cy="660350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7E63911-1B28-F860-E692-5105188E0A0B}"/>
              </a:ext>
            </a:extLst>
          </p:cNvPr>
          <p:cNvSpPr/>
          <p:nvPr/>
        </p:nvSpPr>
        <p:spPr>
          <a:xfrm>
            <a:off x="2299567" y="3739429"/>
            <a:ext cx="5067588" cy="1029549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Hi3861</a:t>
            </a:r>
            <a:r>
              <a:rPr lang="zh-CN" altLang="en-US" sz="2400" b="1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基础学习路线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CC0BAE-AD40-FBA5-9F4E-8CC8AD0DBBBC}"/>
              </a:ext>
            </a:extLst>
          </p:cNvPr>
          <p:cNvSpPr/>
          <p:nvPr/>
        </p:nvSpPr>
        <p:spPr>
          <a:xfrm>
            <a:off x="2299566" y="5588861"/>
            <a:ext cx="5067588" cy="1029549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跑通室外定位源码</a:t>
            </a:r>
          </a:p>
        </p:txBody>
      </p:sp>
    </p:spTree>
    <p:extLst>
      <p:ext uri="{BB962C8B-B14F-4D97-AF65-F5344CB8AC3E}">
        <p14:creationId xmlns:p14="http://schemas.microsoft.com/office/powerpoint/2010/main" val="137987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F591D3B6-87CC-64E5-839B-04A1D0386BC2}"/>
              </a:ext>
            </a:extLst>
          </p:cNvPr>
          <p:cNvSpPr/>
          <p:nvPr/>
        </p:nvSpPr>
        <p:spPr>
          <a:xfrm>
            <a:off x="5204461" y="2260198"/>
            <a:ext cx="6515099" cy="31347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4"/>
          <p:cNvSpPr/>
          <p:nvPr>
            <p:custDataLst>
              <p:tags r:id="rId1"/>
            </p:custDataLst>
          </p:nvPr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229322" y="136873"/>
            <a:ext cx="66685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阶段一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学习基础开发工具</a:t>
            </a:r>
          </a:p>
        </p:txBody>
      </p: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2CE3316-BA84-3D8C-7F9F-3580D4964C6A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798966837"/>
              </p:ext>
            </p:extLst>
          </p:nvPr>
        </p:nvGraphicFramePr>
        <p:xfrm>
          <a:off x="152401" y="1325879"/>
          <a:ext cx="4800599" cy="5125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2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7362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开发工具</a:t>
                      </a: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学习程度</a:t>
                      </a: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输出物</a:t>
                      </a: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0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git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熟悉</a:t>
                      </a:r>
                      <a:r>
                        <a:rPr lang="en-US" altLang="zh-CN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git</a:t>
                      </a:r>
                      <a:r>
                        <a:rPr lang="zh-CN" altLang="en-US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工作流程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利用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git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（分布式版本控制系统）实现项目团队开发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519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Linux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熟悉</a:t>
                      </a:r>
                      <a:r>
                        <a:rPr lang="en-US" altLang="zh-CN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Linux</a:t>
                      </a:r>
                      <a:r>
                        <a:rPr lang="zh-CN" altLang="en-US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基本指令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实现项目文件的创建、查看、复制、删除等基本操作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F7849752-B156-D38C-567D-BBAEE78FDC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959" y="2554831"/>
            <a:ext cx="6134101" cy="254549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6AF8F5C-A37F-2C01-B20A-158F7E242E4C}"/>
              </a:ext>
            </a:extLst>
          </p:cNvPr>
          <p:cNvSpPr txBox="1"/>
          <p:nvPr/>
        </p:nvSpPr>
        <p:spPr>
          <a:xfrm>
            <a:off x="6385094" y="5569565"/>
            <a:ext cx="4800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基本工作流程及相关指令演示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>
            <p:custDataLst>
              <p:tags r:id="rId1"/>
            </p:custDataLst>
          </p:nvPr>
        </p:nvSpPr>
        <p:spPr>
          <a:xfrm>
            <a:off x="4545965" y="1490345"/>
            <a:ext cx="2339975" cy="1082675"/>
          </a:xfrm>
          <a:prstGeom prst="roundRect">
            <a:avLst/>
          </a:prstGeom>
          <a:solidFill>
            <a:srgbClr val="002060"/>
          </a:solidFill>
        </p:spPr>
        <p:txBody>
          <a:bodyPr wrap="none" anchor="ctr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代码编译烧录</a:t>
            </a:r>
            <a:endParaRPr lang="zh-CN" altLang="en-US" sz="2400" b="1" dirty="0"/>
          </a:p>
        </p:txBody>
      </p:sp>
      <p:sp>
        <p:nvSpPr>
          <p:cNvPr id="9" name="圆角矩形 8"/>
          <p:cNvSpPr/>
          <p:nvPr>
            <p:custDataLst>
              <p:tags r:id="rId2"/>
            </p:custDataLst>
          </p:nvPr>
        </p:nvSpPr>
        <p:spPr>
          <a:xfrm>
            <a:off x="9003030" y="1489075"/>
            <a:ext cx="2339975" cy="1082675"/>
          </a:xfrm>
          <a:prstGeom prst="roundRect">
            <a:avLst/>
          </a:prstGeom>
          <a:solidFill>
            <a:srgbClr val="002060"/>
          </a:solidFill>
        </p:spPr>
        <p:txBody>
          <a:bodyPr wrap="none" anchor="ctr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实现</a:t>
            </a:r>
            <a:r>
              <a:rPr 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小案例</a:t>
            </a:r>
          </a:p>
        </p:txBody>
      </p:sp>
      <p:sp>
        <p:nvSpPr>
          <p:cNvPr id="10" name="右箭头 9"/>
          <p:cNvSpPr/>
          <p:nvPr>
            <p:custDataLst>
              <p:tags r:id="rId3"/>
            </p:custDataLst>
          </p:nvPr>
        </p:nvSpPr>
        <p:spPr>
          <a:xfrm>
            <a:off x="7696581" y="1760040"/>
            <a:ext cx="637189" cy="540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3" name="圆角矩形 12"/>
          <p:cNvSpPr/>
          <p:nvPr>
            <p:custDataLst>
              <p:tags r:id="rId4"/>
            </p:custDataLst>
          </p:nvPr>
        </p:nvSpPr>
        <p:spPr>
          <a:xfrm>
            <a:off x="669290" y="1489075"/>
            <a:ext cx="2339975" cy="1083945"/>
          </a:xfrm>
          <a:prstGeom prst="roundRect">
            <a:avLst/>
          </a:prstGeom>
          <a:solidFill>
            <a:srgbClr val="002060"/>
          </a:solidFill>
        </p:spPr>
        <p:txBody>
          <a:bodyPr wrap="none" anchor="ctr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搭建开发环境</a:t>
            </a:r>
          </a:p>
        </p:txBody>
      </p:sp>
      <p:sp>
        <p:nvSpPr>
          <p:cNvPr id="14" name="右箭头 13"/>
          <p:cNvSpPr/>
          <p:nvPr>
            <p:custDataLst>
              <p:tags r:id="rId5"/>
            </p:custDataLst>
          </p:nvPr>
        </p:nvSpPr>
        <p:spPr>
          <a:xfrm>
            <a:off x="3459110" y="1760040"/>
            <a:ext cx="637189" cy="540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" name="Rectangle 4"/>
          <p:cNvSpPr/>
          <p:nvPr>
            <p:custDataLst>
              <p:tags r:id="rId6"/>
            </p:custDataLst>
          </p:nvPr>
        </p:nvSpPr>
        <p:spPr>
          <a:xfrm>
            <a:off x="8210" y="9401"/>
            <a:ext cx="1080000" cy="828000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1.2</a:t>
            </a:r>
          </a:p>
        </p:txBody>
      </p:sp>
      <p:cxnSp>
        <p:nvCxnSpPr>
          <p:cNvPr id="5" name="直接连接符 4"/>
          <p:cNvCxnSpPr/>
          <p:nvPr>
            <p:custDataLst>
              <p:tags r:id="rId7"/>
            </p:custDataLst>
          </p:nvPr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1229322" y="136873"/>
            <a:ext cx="6668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pc="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阶段一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Hi3861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基础学习路线</a:t>
            </a:r>
          </a:p>
        </p:txBody>
      </p:sp>
      <p:sp>
        <p:nvSpPr>
          <p:cNvPr id="11" name="Rectangle 3"/>
          <p:cNvSpPr txBox="1">
            <a:spLocks noChangeArrowheads="1"/>
          </p:cNvSpPr>
          <p:nvPr>
            <p:custDataLst>
              <p:tags r:id="rId9"/>
            </p:custDataLst>
          </p:nvPr>
        </p:nvSpPr>
        <p:spPr>
          <a:xfrm>
            <a:off x="212090" y="3096895"/>
            <a:ext cx="3430270" cy="2653665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初步了解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OpenHarmony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系统，构建认知体系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搭建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Windows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下的开发环境</a:t>
            </a:r>
          </a:p>
        </p:txBody>
      </p:sp>
      <p:sp>
        <p:nvSpPr>
          <p:cNvPr id="15" name="Rectangle 3"/>
          <p:cNvSpPr txBox="1">
            <a:spLocks noChangeArrowheads="1"/>
          </p:cNvSpPr>
          <p:nvPr>
            <p:custDataLst>
              <p:tags r:id="rId10"/>
            </p:custDataLst>
          </p:nvPr>
        </p:nvSpPr>
        <p:spPr>
          <a:xfrm>
            <a:off x="3855720" y="3124835"/>
            <a:ext cx="4128135" cy="2625725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进行源码的下载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采用 hb 编译，在代码根目录下执行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基于 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H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urn 工具烧录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打开串口查看串口打印测试</a:t>
            </a:r>
          </a:p>
        </p:txBody>
      </p:sp>
      <p:sp>
        <p:nvSpPr>
          <p:cNvPr id="12" name="Rectangle 3"/>
          <p:cNvSpPr txBox="1">
            <a:spLocks noChangeArrowheads="1"/>
          </p:cNvSpPr>
          <p:nvPr>
            <p:custDataLst>
              <p:tags r:id="rId11"/>
            </p:custDataLst>
          </p:nvPr>
        </p:nvSpPr>
        <p:spPr>
          <a:xfrm>
            <a:off x="8197215" y="3096260"/>
            <a:ext cx="3717290" cy="2654300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搭建代码架构</a:t>
            </a:r>
          </a:p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进行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H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elloworld的代码编写</a:t>
            </a:r>
          </a:p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在项目根目录下，运行编译代码</a:t>
            </a:r>
          </a:p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打开串口查看打印信息</a:t>
            </a:r>
          </a:p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>
            <p:custDataLst>
              <p:tags r:id="rId1"/>
            </p:custDataLst>
          </p:nvPr>
        </p:nvSpPr>
        <p:spPr>
          <a:xfrm>
            <a:off x="-21635" y="19561"/>
            <a:ext cx="1080000" cy="828000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229322" y="136873"/>
            <a:ext cx="66685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阶段一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跑通室外定位源码</a:t>
            </a:r>
          </a:p>
        </p:txBody>
      </p: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>
            <p:custDataLst>
              <p:tags r:id="rId4"/>
            </p:custDataLst>
          </p:nvPr>
        </p:nvSpPr>
        <p:spPr>
          <a:xfrm>
            <a:off x="963930" y="1251585"/>
            <a:ext cx="3550920" cy="1083945"/>
          </a:xfrm>
          <a:prstGeom prst="roundRect">
            <a:avLst/>
          </a:prstGeom>
          <a:solidFill>
            <a:srgbClr val="002060"/>
          </a:solidFill>
        </p:spPr>
        <p:txBody>
          <a:bodyPr wrap="none" anchor="ctr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待测物体</a:t>
            </a:r>
          </a:p>
        </p:txBody>
      </p:sp>
      <p:sp>
        <p:nvSpPr>
          <p:cNvPr id="8" name="圆角矩形 7"/>
          <p:cNvSpPr/>
          <p:nvPr>
            <p:custDataLst>
              <p:tags r:id="rId5"/>
            </p:custDataLst>
          </p:nvPr>
        </p:nvSpPr>
        <p:spPr>
          <a:xfrm>
            <a:off x="6976745" y="1251585"/>
            <a:ext cx="3745865" cy="1082675"/>
          </a:xfrm>
          <a:prstGeom prst="roundRect">
            <a:avLst/>
          </a:prstGeom>
          <a:solidFill>
            <a:srgbClr val="002060"/>
          </a:solidFill>
        </p:spPr>
        <p:txBody>
          <a:bodyPr wrap="none" anchor="ctr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基站定位信息处理服务端</a:t>
            </a:r>
          </a:p>
        </p:txBody>
      </p:sp>
      <p:sp>
        <p:nvSpPr>
          <p:cNvPr id="11" name="Rectangle 3"/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614044" y="2573654"/>
            <a:ext cx="4250691" cy="3112135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采集定位模块的位置数据信息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与基站定位信息处理服务端沟通获得基站定位信息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OLED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屏上显示定位信息</a:t>
            </a:r>
          </a:p>
        </p:txBody>
      </p:sp>
      <p:sp>
        <p:nvSpPr>
          <p:cNvPr id="12" name="Rectangle 3"/>
          <p:cNvSpPr txBox="1">
            <a:spLocks noChangeArrowheads="1"/>
          </p:cNvSpPr>
          <p:nvPr>
            <p:custDataLst>
              <p:tags r:id="rId7"/>
            </p:custDataLst>
          </p:nvPr>
        </p:nvSpPr>
        <p:spPr>
          <a:xfrm>
            <a:off x="6700520" y="2571749"/>
            <a:ext cx="4406900" cy="3112135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</a:rPr>
              <a:t>接收并解析终端设备的基站信息</a:t>
            </a:r>
            <a:endParaRPr lang="en-US" altLang="zh-CN" sz="2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zh-CN" altLang="en-US" sz="2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</a:rPr>
              <a:t>向服务器请求基站位置</a:t>
            </a:r>
            <a:endParaRPr lang="en-US" altLang="zh-CN" sz="2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zh-CN" altLang="en-US" sz="2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</a:rPr>
              <a:t>向终端设备推送基站定位信息</a:t>
            </a:r>
          </a:p>
        </p:txBody>
      </p:sp>
      <p:sp>
        <p:nvSpPr>
          <p:cNvPr id="3" name="左右箭头 2"/>
          <p:cNvSpPr/>
          <p:nvPr/>
        </p:nvSpPr>
        <p:spPr>
          <a:xfrm>
            <a:off x="4855845" y="1383982"/>
            <a:ext cx="1779905" cy="817880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887c380-2355-4f14-a6e4-ce9187542b7e}"/>
  <p:tag name="KSO_WM_BEAUTIFY_FLAG" val=""/>
  <p:tag name="TABLE_ENDDRAG_ORIGIN_RECT" val="836*314"/>
  <p:tag name="TABLE_ENDDRAG_RECT" val="31*89*836*3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自定义 4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14457"/>
      </a:accent1>
      <a:accent2>
        <a:srgbClr val="4863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5501</TotalTime>
  <Words>1411</Words>
  <Application>Microsoft Office PowerPoint</Application>
  <PresentationFormat>宽屏</PresentationFormat>
  <Paragraphs>206</Paragraphs>
  <Slides>19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-apple-system</vt:lpstr>
      <vt:lpstr>等线</vt:lpstr>
      <vt:lpstr>等线 Light</vt:lpstr>
      <vt:lpstr>思源黑体</vt:lpstr>
      <vt:lpstr>微软雅黑</vt:lpstr>
      <vt:lpstr>Arial</vt:lpstr>
      <vt:lpstr>Calibri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Administrater</dc:creator>
  <cp:lastModifiedBy>海洲 巫</cp:lastModifiedBy>
  <cp:revision>1281</cp:revision>
  <dcterms:created xsi:type="dcterms:W3CDTF">2019-09-29T09:08:00Z</dcterms:created>
  <dcterms:modified xsi:type="dcterms:W3CDTF">2023-11-03T19:37:40Z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