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123" r:id="rId2"/>
    <p:sldId id="2551" r:id="rId3"/>
    <p:sldId id="2577" r:id="rId4"/>
    <p:sldId id="2567" r:id="rId5"/>
    <p:sldId id="2568" r:id="rId6"/>
    <p:sldId id="2570" r:id="rId7"/>
    <p:sldId id="2571" r:id="rId8"/>
    <p:sldId id="2574" r:id="rId9"/>
    <p:sldId id="2573" r:id="rId10"/>
    <p:sldId id="2575" r:id="rId11"/>
    <p:sldId id="2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0086F-27C1-4125-BA21-E9E8DC726F5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FAEA-9F03-4E01-9B37-703E79DA4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2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9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2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4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9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1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5C39C-68AA-AD63-E99A-CF080EE0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284CD-8E41-0A58-4263-FAA97DCA3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DA1BB-313F-C7BD-091E-DCE3073B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2284F-3699-6F48-31C1-EE6EABC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E43D1-3EEC-D844-95BC-F4058AFC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7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65AC-59F2-F759-24B2-C3F1501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87F4F-E633-5E9F-8E6B-DE6385D6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A4DD6-DC82-01BC-DFBF-4646F477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7EB83-9C46-2402-E60D-A369CC1A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42921-B1E0-F197-A2E9-70A6960C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F4FAE3-54AB-A355-2432-09506C84B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A959A-D5DE-C0BC-1F05-97D7EED1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5AF2D-42A7-B6EA-8489-495D007F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01AF1-E3DE-7FB9-3A3D-E3028B56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A07F3-4AC1-B129-A28C-985C297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5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6CECF-CCC2-D27E-0271-64574523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FF14B-4138-12F9-C5CA-BD7EF4E1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93D2A-B4DE-0181-1180-0A140260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A355-135C-32B4-5291-4706E86F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C62A1-6B20-DB70-540D-9C236740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1668-D062-89EB-5A97-5E6C2566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018D3-83C4-E6ED-8C31-6413839E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F767E-EE8A-11F4-156B-1B8152C6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75ECB-5BAF-D3BD-5CDA-18FACE39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F79B4-0BB7-FF79-7E3D-D65D47C1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1200E-122C-E563-E9E9-2D13C445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293B6-5F87-5270-6414-4AF7287F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26AC6-E4DB-DD9A-CFF4-675C39B5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40F2F-7D93-2E3F-6F57-7E43316F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5CFC6-E231-5F2E-5C56-826F7FB8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CE2E1-B791-965C-A378-378E104F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5DC2A-4DA2-6608-5C3B-A60C3EC5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08427-4A53-4EA7-0745-881CE54C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CCBD1-68D0-CCA5-7481-E43B2838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6E70B-EDD2-0346-83B2-91D907F6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BF8E1-6E86-73C0-88B8-A1AC2AAF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0183A-9411-F062-CA40-96251778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2730A-2139-9714-02BE-4BAC2F95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BBAC7B-A2BA-062D-CC73-60A79C92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1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64DA-75A7-6D4C-CE96-71253720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3DA7B-BE6F-2913-135B-0A110029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03AFFC-9071-1736-E10B-FB384B8B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D5ADAE-7482-246E-CB0B-52C186D2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FA3B5-6E24-B296-6A97-3A1AC4BA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1B69BD-7DC4-B38F-AA73-23E60A0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EB2F5-A646-493F-1835-26BC62A4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9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FFA00-6890-D5F6-1EBC-ECDF4385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D6C35-B21A-9850-21F4-B8AA7735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88B86-4722-F116-4762-57B35CA1A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FA9AA-DD84-59BA-A986-F3CAA88C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83DD5B-B5D2-3B30-3E60-D1B8928B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87BC0-A336-F8B9-F2EB-F1F08326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9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E2754-689A-517C-20AB-B40C039B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26B374-4086-61B2-3F1D-A5C4E1A0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66974-4AA7-F88A-C5BC-2D16AD99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321ED-CC88-F66B-0BCD-CBE392D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9EDCA-B27C-4AE5-8640-38A4949E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030F9-0F6B-20CE-69EA-0A4BB489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7B4D47-11CA-B931-703E-BBE58902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72011-6F14-BE54-CFB4-6DBD9937B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30DD8-355B-47EE-F807-46726340E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4DC9-532A-41EF-93F4-35A8B7D9198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29708-CD0E-FCE2-EFDE-8D51BCE8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D4B30-1535-BAAF-D85E-CFC63639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7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hyperlink" Target="#&#30456;&#20301;&#27169;&#31946;&#24230;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1"/>
          <p:cNvSpPr/>
          <p:nvPr/>
        </p:nvSpPr>
        <p:spPr>
          <a:xfrm>
            <a:off x="1817110" y="1289685"/>
            <a:ext cx="10404475" cy="23114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1886990" y="1831955"/>
            <a:ext cx="10292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基于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RTK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的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高精度车辆位置监控系统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PA-文本框 6"/>
          <p:cNvSpPr txBox="1"/>
          <p:nvPr>
            <p:custDataLst>
              <p:tags r:id="rId2"/>
            </p:custDataLst>
          </p:nvPr>
        </p:nvSpPr>
        <p:spPr>
          <a:xfrm>
            <a:off x="3126105" y="4598818"/>
            <a:ext cx="5139690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成员：杜俊航  张镒  巫海州</a:t>
            </a:r>
          </a:p>
        </p:txBody>
      </p:sp>
      <p:sp>
        <p:nvSpPr>
          <p:cNvPr id="7" name="Rectangle 2"/>
          <p:cNvSpPr/>
          <p:nvPr/>
        </p:nvSpPr>
        <p:spPr>
          <a:xfrm>
            <a:off x="0" y="1310640"/>
            <a:ext cx="1775460" cy="22898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8415" y="3579495"/>
            <a:ext cx="12240000" cy="20955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848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解算整周模糊度，基于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LAMBDA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2E6B9B-BE5C-48F5-ADB7-DDC1EEC59107}"/>
              </a:ext>
            </a:extLst>
          </p:cNvPr>
          <p:cNvSpPr txBox="1"/>
          <p:nvPr/>
        </p:nvSpPr>
        <p:spPr>
          <a:xfrm>
            <a:off x="0" y="1138907"/>
            <a:ext cx="11827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10FE6CF-B321-4365-A167-DE6EDFDC45CB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60480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848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/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在上一步，固定整周模糊度后，我们就能从载波相位差分模型中得出接收机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的地心坐标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2400" dirty="0">
                    <a:solidFill>
                      <a:srgbClr val="12121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通过与地心坐标之间进行转换参数输出，得到当地的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坐标。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blipFill>
                <a:blip r:embed="rId2"/>
                <a:stretch>
                  <a:fillRect l="-78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/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eqArr>
                                  <m:eqArr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1 0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 1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eqAr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0 0 1 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0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1400" dirty="0"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/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/>
                  <a:t>当地坐标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/>
                  <a:t>基线向量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blipFill>
                <a:blip r:embed="rId4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6D5B5A22-38FE-47DA-BEB3-AE507B301AD5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394839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30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研究背景和意义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9C6EC6-5991-4892-8717-83FC160E04B2}"/>
              </a:ext>
            </a:extLst>
          </p:cNvPr>
          <p:cNvSpPr txBox="1"/>
          <p:nvPr/>
        </p:nvSpPr>
        <p:spPr>
          <a:xfrm>
            <a:off x="-42862" y="1005934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CCE676-F43D-4FD4-A794-FCA9F7812344}"/>
              </a:ext>
            </a:extLst>
          </p:cNvPr>
          <p:cNvSpPr txBox="1"/>
          <p:nvPr/>
        </p:nvSpPr>
        <p:spPr>
          <a:xfrm>
            <a:off x="-67833" y="1584313"/>
            <a:ext cx="11753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随着社会经济的发展和技术的进步，车辆已经成为生产生活的必备工具。对于有高精度定位需求的特种车辆，比如需要使用武装进行押运的运钞车而言，车辆的位置信息也成为车辆监控管理中的必要信息。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1EB0DC-6BB6-4AB7-AD07-1CB2A44AEE19}"/>
              </a:ext>
            </a:extLst>
          </p:cNvPr>
          <p:cNvSpPr txBox="1"/>
          <p:nvPr/>
        </p:nvSpPr>
        <p:spPr>
          <a:xfrm>
            <a:off x="-67833" y="3627932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传统定位手段存在的问题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EE3372-67EF-4803-AD3E-9567D2363B0D}"/>
              </a:ext>
            </a:extLst>
          </p:cNvPr>
          <p:cNvSpPr txBox="1"/>
          <p:nvPr/>
        </p:nvSpPr>
        <p:spPr>
          <a:xfrm>
            <a:off x="-21590" y="4173241"/>
            <a:ext cx="12021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在信号良好、无遮挡的空旷环境下，仅依赖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的伪距定位技术即可获得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左右的定位精度，但是其在复杂环境下如城市建筑、道路树荫等情况下的精度和可靠性都无法得到保障，因此需要一种更加精准、可靠的定位系统来满足有着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高精度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高实时性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定位要求的武装押运。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08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30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研究方法与目标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D3A31-4E04-4B6E-9D99-E15E6ED28C71}"/>
              </a:ext>
            </a:extLst>
          </p:cNvPr>
          <p:cNvSpPr txBox="1"/>
          <p:nvPr/>
        </p:nvSpPr>
        <p:spPr>
          <a:xfrm>
            <a:off x="0" y="896457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方法与思路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8898DC-C4D8-48AA-A003-FE111FBB79EA}"/>
              </a:ext>
            </a:extLst>
          </p:cNvPr>
          <p:cNvSpPr txBox="1"/>
          <p:nvPr/>
        </p:nvSpPr>
        <p:spPr>
          <a:xfrm>
            <a:off x="-21590" y="1339655"/>
            <a:ext cx="117532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为了解决传统定位系统在复杂环境下的定位缺陷，利用双模定位系统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+RTK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算法能够在复杂环境下，仍然提供准确且可靠的位置信息。如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GNSS+RTK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定位模式能够在开阔且无遮挡的情况下提供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高精度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的位置信息，在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信号无法到达，或者严重衰减的环境下，能无缝切换到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(Location Based Service)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下，实现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实时，不间断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地提供位置信息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4E2393-9703-466C-BE3D-5BD524FF5E2B}"/>
              </a:ext>
            </a:extLst>
          </p:cNvPr>
          <p:cNvSpPr txBox="1"/>
          <p:nvPr/>
        </p:nvSpPr>
        <p:spPr>
          <a:xfrm>
            <a:off x="0" y="3627133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F27A57-1CB6-4AA6-A629-B0D7B4EDECCD}"/>
              </a:ext>
            </a:extLst>
          </p:cNvPr>
          <p:cNvSpPr txBox="1"/>
          <p:nvPr/>
        </p:nvSpPr>
        <p:spPr>
          <a:xfrm>
            <a:off x="0" y="4132040"/>
            <a:ext cx="11753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:10m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平面精度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1cm+D*1ppm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，高程精度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2cm+D*1ppm(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双模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实时与持续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时断时续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在复杂环境下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持续不断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双模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观测时间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:T&lt;1s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E959B11-84B8-45B2-ACF2-60259F1C4421}"/>
              </a:ext>
            </a:extLst>
          </p:cNvPr>
          <p:cNvSpPr txBox="1"/>
          <p:nvPr/>
        </p:nvSpPr>
        <p:spPr>
          <a:xfrm>
            <a:off x="-21592" y="5961543"/>
            <a:ext cx="11753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指流动站到基准站的距离，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指百万分之一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20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实施路线</a:t>
            </a:r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22F82FD-6BE2-4C8F-97D5-E2F3DBC43122}"/>
              </a:ext>
            </a:extLst>
          </p:cNvPr>
          <p:cNvCxnSpPr>
            <a:cxnSpLocks/>
          </p:cNvCxnSpPr>
          <p:nvPr/>
        </p:nvCxnSpPr>
        <p:spPr>
          <a:xfrm>
            <a:off x="72928" y="3919398"/>
            <a:ext cx="11270120" cy="0"/>
          </a:xfrm>
          <a:prstGeom prst="line">
            <a:avLst/>
          </a:prstGeom>
          <a:ln w="34925">
            <a:solidFill>
              <a:schemeClr val="accent1">
                <a:alpha val="1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4">
            <a:extLst>
              <a:ext uri="{FF2B5EF4-FFF2-40B4-BE49-F238E27FC236}">
                <a16:creationId xmlns:a16="http://schemas.microsoft.com/office/drawing/2014/main" id="{BD8EE498-C5A2-4803-AEDA-78DF69242CB0}"/>
              </a:ext>
            </a:extLst>
          </p:cNvPr>
          <p:cNvSpPr/>
          <p:nvPr/>
        </p:nvSpPr>
        <p:spPr>
          <a:xfrm>
            <a:off x="140515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5AFEAFAB-0FE5-4E08-908F-9949EF6290CD}"/>
              </a:ext>
            </a:extLst>
          </p:cNvPr>
          <p:cNvSpPr/>
          <p:nvPr/>
        </p:nvSpPr>
        <p:spPr>
          <a:xfrm>
            <a:off x="5313188" y="3865254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A2783162-512D-4600-AB0D-6E5FB68838A9}"/>
              </a:ext>
            </a:extLst>
          </p:cNvPr>
          <p:cNvSpPr/>
          <p:nvPr/>
        </p:nvSpPr>
        <p:spPr>
          <a:xfrm>
            <a:off x="922121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Text1">
            <a:extLst>
              <a:ext uri="{FF2B5EF4-FFF2-40B4-BE49-F238E27FC236}">
                <a16:creationId xmlns:a16="http://schemas.microsoft.com/office/drawing/2014/main" id="{13F51E28-89EA-44FB-B826-3E4B141AC76D}"/>
              </a:ext>
            </a:extLst>
          </p:cNvPr>
          <p:cNvSpPr/>
          <p:nvPr/>
        </p:nvSpPr>
        <p:spPr>
          <a:xfrm>
            <a:off x="678366" y="1963912"/>
            <a:ext cx="1526305" cy="151605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01</a:t>
            </a:r>
          </a:p>
        </p:txBody>
      </p:sp>
      <p:sp>
        <p:nvSpPr>
          <p:cNvPr id="13" name="Text2">
            <a:extLst>
              <a:ext uri="{FF2B5EF4-FFF2-40B4-BE49-F238E27FC236}">
                <a16:creationId xmlns:a16="http://schemas.microsoft.com/office/drawing/2014/main" id="{B3FA0A9E-EEF9-490C-8A4F-D08E7CAEC988}"/>
              </a:ext>
            </a:extLst>
          </p:cNvPr>
          <p:cNvSpPr/>
          <p:nvPr/>
        </p:nvSpPr>
        <p:spPr>
          <a:xfrm>
            <a:off x="8523205" y="2037523"/>
            <a:ext cx="1523026" cy="14424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03</a:t>
            </a:r>
          </a:p>
        </p:txBody>
      </p:sp>
      <p:sp>
        <p:nvSpPr>
          <p:cNvPr id="14" name="Text3">
            <a:extLst>
              <a:ext uri="{FF2B5EF4-FFF2-40B4-BE49-F238E27FC236}">
                <a16:creationId xmlns:a16="http://schemas.microsoft.com/office/drawing/2014/main" id="{47D1D511-3A0D-498A-A2A1-CE871945F411}"/>
              </a:ext>
            </a:extLst>
          </p:cNvPr>
          <p:cNvSpPr/>
          <p:nvPr/>
        </p:nvSpPr>
        <p:spPr>
          <a:xfrm>
            <a:off x="4503382" y="4104340"/>
            <a:ext cx="1619612" cy="1685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02</a:t>
            </a:r>
          </a:p>
        </p:txBody>
      </p:sp>
      <p:sp>
        <p:nvSpPr>
          <p:cNvPr id="16" name="Text5">
            <a:extLst>
              <a:ext uri="{FF2B5EF4-FFF2-40B4-BE49-F238E27FC236}">
                <a16:creationId xmlns:a16="http://schemas.microsoft.com/office/drawing/2014/main" id="{48DA2951-8FE8-43AA-B7F2-2B43C99C2960}"/>
              </a:ext>
            </a:extLst>
          </p:cNvPr>
          <p:cNvSpPr txBox="1"/>
          <p:nvPr/>
        </p:nvSpPr>
        <p:spPr>
          <a:xfrm>
            <a:off x="231542" y="4477478"/>
            <a:ext cx="2617545" cy="369332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6">
            <a:extLst>
              <a:ext uri="{FF2B5EF4-FFF2-40B4-BE49-F238E27FC236}">
                <a16:creationId xmlns:a16="http://schemas.microsoft.com/office/drawing/2014/main" id="{A314845F-DB5C-4D90-8683-6C98197A3A2B}"/>
              </a:ext>
            </a:extLst>
          </p:cNvPr>
          <p:cNvSpPr txBox="1"/>
          <p:nvPr/>
        </p:nvSpPr>
        <p:spPr>
          <a:xfrm>
            <a:off x="2932257" y="2638380"/>
            <a:ext cx="2686306" cy="937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8">
            <a:extLst>
              <a:ext uri="{FF2B5EF4-FFF2-40B4-BE49-F238E27FC236}">
                <a16:creationId xmlns:a16="http://schemas.microsoft.com/office/drawing/2014/main" id="{C9C19BE2-B125-4AB5-9243-E9959994E1BF}"/>
              </a:ext>
            </a:extLst>
          </p:cNvPr>
          <p:cNvSpPr txBox="1"/>
          <p:nvPr/>
        </p:nvSpPr>
        <p:spPr>
          <a:xfrm>
            <a:off x="8438500" y="2842341"/>
            <a:ext cx="2617545" cy="809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10">
            <a:extLst>
              <a:ext uri="{FF2B5EF4-FFF2-40B4-BE49-F238E27FC236}">
                <a16:creationId xmlns:a16="http://schemas.microsoft.com/office/drawing/2014/main" id="{341BA470-4E51-42C2-A7DC-62F78416311F}"/>
              </a:ext>
            </a:extLst>
          </p:cNvPr>
          <p:cNvSpPr txBox="1"/>
          <p:nvPr/>
        </p:nvSpPr>
        <p:spPr>
          <a:xfrm>
            <a:off x="2857246" y="2393568"/>
            <a:ext cx="2617543" cy="996961"/>
          </a:xfrm>
          <a:prstGeom prst="rect">
            <a:avLst/>
          </a:prstGeom>
        </p:spPr>
        <p:txBody>
          <a:bodyPr wrap="square" lIns="72000" tIns="36000" rIns="72000" bIns="36000" rtlCol="0">
            <a:normAutofit fontScale="9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6">
            <a:extLst>
              <a:ext uri="{FF2B5EF4-FFF2-40B4-BE49-F238E27FC236}">
                <a16:creationId xmlns:a16="http://schemas.microsoft.com/office/drawing/2014/main" id="{74DC8067-92FF-443F-B1B2-C75B68B263D3}"/>
              </a:ext>
            </a:extLst>
          </p:cNvPr>
          <p:cNvSpPr txBox="1"/>
          <p:nvPr/>
        </p:nvSpPr>
        <p:spPr>
          <a:xfrm>
            <a:off x="185944" y="4315880"/>
            <a:ext cx="2746313" cy="1095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搭建双模定位系统，将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算法加到系统上进行优化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A988440-7210-4E04-B47D-8096EA912C26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6">
                <a:extLst>
                  <a:ext uri="{FF2B5EF4-FFF2-40B4-BE49-F238E27FC236}">
                    <a16:creationId xmlns:a16="http://schemas.microsoft.com/office/drawing/2014/main" id="{CA614DA0-0D40-4C68-8E8A-15348C9622A0}"/>
                  </a:ext>
                </a:extLst>
              </p:cNvPr>
              <p:cNvSpPr txBox="1"/>
              <p:nvPr/>
            </p:nvSpPr>
            <p:spPr>
              <a:xfrm>
                <a:off x="4184511" y="1963912"/>
                <a:ext cx="2924790" cy="162105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设定量化指标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精度值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观测时间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实时系数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监控时间</m:t>
                        </m:r>
                      </m:num>
                      <m:den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在途时间</m:t>
                        </m:r>
                      </m:den>
                    </m:f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Text6">
                <a:extLst>
                  <a:ext uri="{FF2B5EF4-FFF2-40B4-BE49-F238E27FC236}">
                    <a16:creationId xmlns:a16="http://schemas.microsoft.com/office/drawing/2014/main" id="{CA614DA0-0D40-4C68-8E8A-15348C96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11" y="1963912"/>
                <a:ext cx="2924790" cy="1621051"/>
              </a:xfrm>
              <a:prstGeom prst="rect">
                <a:avLst/>
              </a:prstGeom>
              <a:blipFill>
                <a:blip r:embed="rId3"/>
                <a:stretch>
                  <a:fillRect l="-2083" t="-1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6">
            <a:extLst>
              <a:ext uri="{FF2B5EF4-FFF2-40B4-BE49-F238E27FC236}">
                <a16:creationId xmlns:a16="http://schemas.microsoft.com/office/drawing/2014/main" id="{5216854A-4766-4C52-A1B7-E7583CE41F1D}"/>
              </a:ext>
            </a:extLst>
          </p:cNvPr>
          <p:cNvSpPr txBox="1"/>
          <p:nvPr/>
        </p:nvSpPr>
        <p:spPr>
          <a:xfrm>
            <a:off x="7637221" y="4069828"/>
            <a:ext cx="4220102" cy="1933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搭建仿真系统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hi3861)</a:t>
            </a:r>
          </a:p>
          <a:p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预期效果：</a:t>
            </a:r>
            <a:endParaRPr lang="en-US" altLang="zh-CN" sz="20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1.R=cm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20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2.T&lt;1s</a:t>
            </a:r>
          </a:p>
          <a:p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3.F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zh-CN" altLang="en-US" sz="20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88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A2A7A6-2C5F-4E39-90CD-2D57D7D50817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08C78E-2737-4B8A-A2A6-4F6D630BC91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5841E3-1C9B-4F17-9C1D-9F255062F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8" y="1010587"/>
            <a:ext cx="5184326" cy="55992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D9188D-8132-44F8-9A03-3EF6DA16FAC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53077" y="5462213"/>
            <a:ext cx="381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应用价值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D97E3D-080C-4E35-8750-4654E4CBCE7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53077" y="5868868"/>
            <a:ext cx="5312850" cy="397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为武装押运提供实时的位置信息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413099-7048-4765-9242-D984E8EE792B}"/>
              </a:ext>
            </a:extLst>
          </p:cNvPr>
          <p:cNvSpPr txBox="1"/>
          <p:nvPr/>
        </p:nvSpPr>
        <p:spPr>
          <a:xfrm>
            <a:off x="5041022" y="2343251"/>
            <a:ext cx="381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实体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07BADE-4706-4357-A5D8-373BF2B962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53077" y="2735359"/>
            <a:ext cx="6767641" cy="29185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1.GPS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卫星：发送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信号给基准站和车载终端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基准站：将接收到的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信号差分处理后发送给云端服务器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车载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终端：接受卫星的信号和云端服务器的差分信号，解算出坐标，并将坐标回馈给云端服务器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云端服务器：差分处理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信号发送给车载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终端和将车辆实时位置发送给用户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5FB4D0-9711-4735-B845-ACA799D940C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41022" y="905420"/>
            <a:ext cx="381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存在问题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0BF2EF-247E-4475-B7CF-64185E95C58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041022" y="1357001"/>
            <a:ext cx="7068720" cy="986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、穿越密集的高楼，因多径效应等干扰，定位精度大打折扣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、进入隧道后由于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信号的衰弱，切换到基准定位时延过高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、过度依赖国外的硬件资源，如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卫星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1F6060-3162-4287-A4AF-B06BB0539B70}"/>
              </a:ext>
            </a:extLst>
          </p:cNvPr>
          <p:cNvSpPr txBox="1"/>
          <p:nvPr/>
        </p:nvSpPr>
        <p:spPr>
          <a:xfrm>
            <a:off x="-21590" y="5949523"/>
            <a:ext cx="23701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注：在实际定位中，云端服务器、卫星和基准站的个数通常不止一个</a:t>
            </a:r>
          </a:p>
        </p:txBody>
      </p:sp>
    </p:spTree>
    <p:extLst>
      <p:ext uri="{BB962C8B-B14F-4D97-AF65-F5344CB8AC3E}">
        <p14:creationId xmlns:p14="http://schemas.microsoft.com/office/powerpoint/2010/main" val="263280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9D5F60-BE9E-4D68-A54D-F461991D5C69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物理量和物理系统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CE29F-1D0D-4F1B-AAD8-A6135E24C46B}"/>
              </a:ext>
            </a:extLst>
          </p:cNvPr>
          <p:cNvSpPr txBox="1"/>
          <p:nvPr/>
        </p:nvSpPr>
        <p:spPr>
          <a:xfrm>
            <a:off x="0" y="931750"/>
            <a:ext cx="108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定位算法由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单点定位逐步迭代。根据场景图，可以得知以下相关的物理系统。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3B0B78BC-38B4-408B-814C-C32DC9A05B73}"/>
              </a:ext>
            </a:extLst>
          </p:cNvPr>
          <p:cNvSpPr/>
          <p:nvPr/>
        </p:nvSpPr>
        <p:spPr>
          <a:xfrm>
            <a:off x="518303" y="3744342"/>
            <a:ext cx="1855202" cy="400110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sp>
        <p:nvSpPr>
          <p:cNvPr id="12" name="圆角矩形 12">
            <a:extLst>
              <a:ext uri="{FF2B5EF4-FFF2-40B4-BE49-F238E27FC236}">
                <a16:creationId xmlns:a16="http://schemas.microsoft.com/office/drawing/2014/main" id="{665C2A7B-953D-4FBD-9BE5-9A557F88190F}"/>
              </a:ext>
            </a:extLst>
          </p:cNvPr>
          <p:cNvSpPr/>
          <p:nvPr/>
        </p:nvSpPr>
        <p:spPr>
          <a:xfrm>
            <a:off x="518303" y="5631120"/>
            <a:ext cx="1855203" cy="400110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单点定位</a:t>
            </a:r>
            <a:endParaRPr lang="zh-CN" altLang="en-US" sz="20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26D1CDC-CA9C-4DCE-B961-DA6ED002CAAD}"/>
              </a:ext>
            </a:extLst>
          </p:cNvPr>
          <p:cNvSpPr/>
          <p:nvPr/>
        </p:nvSpPr>
        <p:spPr>
          <a:xfrm>
            <a:off x="518303" y="1695554"/>
            <a:ext cx="1855203" cy="400110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 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14E11E4-4A90-4E7C-B714-79D3CBAC2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07937"/>
              </p:ext>
            </p:extLst>
          </p:nvPr>
        </p:nvGraphicFramePr>
        <p:xfrm>
          <a:off x="2695575" y="1450675"/>
          <a:ext cx="8269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97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2318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将用户终端和基准站收到的载波信号，进行差分处理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载波信号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、伪距、星历数据、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5456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2459741-067D-4CFE-92BD-AEAA5F238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12206"/>
              </p:ext>
            </p:extLst>
          </p:nvPr>
        </p:nvGraphicFramePr>
        <p:xfrm>
          <a:off x="2695575" y="5013612"/>
          <a:ext cx="80962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48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532202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6236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用户终端接发射的伪距信息，计算接收机的绝对位置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5D510C0-3463-4870-BA22-A7BC7A88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89026"/>
              </p:ext>
            </p:extLst>
          </p:nvPr>
        </p:nvGraphicFramePr>
        <p:xfrm>
          <a:off x="2698387" y="3348615"/>
          <a:ext cx="8267103" cy="11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4">
                  <a:extLst>
                    <a:ext uri="{9D8B030D-6E8A-4147-A177-3AD203B41FA5}">
                      <a16:colId xmlns:a16="http://schemas.microsoft.com/office/drawing/2014/main" val="1018788548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887356385"/>
                    </a:ext>
                  </a:extLst>
                </a:gridCol>
              </a:tblGrid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用户终端，接收基站和卫星的伪距信息，进行差分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45065"/>
                  </a:ext>
                </a:extLst>
              </a:tr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51103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13259"/>
                  </a:ext>
                </a:extLst>
              </a:tr>
            </a:tbl>
          </a:graphicData>
        </a:graphic>
      </p:graphicFrame>
      <p:sp>
        <p:nvSpPr>
          <p:cNvPr id="18" name="箭头: 上 17">
            <a:extLst>
              <a:ext uri="{FF2B5EF4-FFF2-40B4-BE49-F238E27FC236}">
                <a16:creationId xmlns:a16="http://schemas.microsoft.com/office/drawing/2014/main" id="{572C9B59-BCF1-47E5-8CB2-4715FDC94397}"/>
              </a:ext>
            </a:extLst>
          </p:cNvPr>
          <p:cNvSpPr/>
          <p:nvPr/>
        </p:nvSpPr>
        <p:spPr>
          <a:xfrm>
            <a:off x="1226510" y="2495774"/>
            <a:ext cx="484632" cy="978408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2E348D5E-57EF-4891-8CD4-8FEF74406E0D}"/>
              </a:ext>
            </a:extLst>
          </p:cNvPr>
          <p:cNvSpPr/>
          <p:nvPr/>
        </p:nvSpPr>
        <p:spPr>
          <a:xfrm>
            <a:off x="1254760" y="4383882"/>
            <a:ext cx="484632" cy="978408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340F54B-F774-489F-AC0D-20B2C020799C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45517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229322" y="136873"/>
            <a:ext cx="82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利用数学模型解算和优化物理量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FEBADD-7738-4FB6-A97F-CC94DF431FFD}"/>
              </a:ext>
            </a:extLst>
          </p:cNvPr>
          <p:cNvSpPr txBox="1"/>
          <p:nvPr/>
        </p:nvSpPr>
        <p:spPr>
          <a:xfrm>
            <a:off x="0" y="931750"/>
            <a:ext cx="1081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从物理系统可以了解到，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算法主要运用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作为观测量，因此我们从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的数学建模开始，逐步进行解算，可以得到以下的数学计算流程。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399CD336-CA33-40E2-9A8E-72F97AD7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83" y="4483624"/>
            <a:ext cx="1161018" cy="16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>
            <a:extLst>
              <a:ext uri="{FF2B5EF4-FFF2-40B4-BE49-F238E27FC236}">
                <a16:creationId xmlns:a16="http://schemas.microsoft.com/office/drawing/2014/main" id="{AE13E9F9-23B2-460A-86D5-42BB0383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56" y="4128954"/>
            <a:ext cx="1125912" cy="19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86764491-BBC2-41CF-BDB9-40759C6F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25" y="2028607"/>
            <a:ext cx="1247766" cy="16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1A82D2F2-6943-4B8D-A34B-7233E1D23E5D}"/>
              </a:ext>
            </a:extLst>
          </p:cNvPr>
          <p:cNvSpPr txBox="1"/>
          <p:nvPr/>
        </p:nvSpPr>
        <p:spPr>
          <a:xfrm>
            <a:off x="9877113" y="2448636"/>
            <a:ext cx="16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卫星</a:t>
            </a:r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A5925D-BFC2-4B3F-995D-052D0898CD88}"/>
              </a:ext>
            </a:extLst>
          </p:cNvPr>
          <p:cNvSpPr txBox="1"/>
          <p:nvPr/>
        </p:nvSpPr>
        <p:spPr>
          <a:xfrm>
            <a:off x="6275176" y="5004426"/>
            <a:ext cx="191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接收机</a:t>
            </a:r>
            <a:r>
              <a:rPr lang="en-US" altLang="zh-CN" sz="2400" b="1" dirty="0" err="1"/>
              <a:t>i</a:t>
            </a:r>
            <a:endParaRPr lang="zh-CN" altLang="en-US" sz="2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475C57-1CE6-4F9A-A68C-C22C1EF557B5}"/>
              </a:ext>
            </a:extLst>
          </p:cNvPr>
          <p:cNvSpPr txBox="1"/>
          <p:nvPr/>
        </p:nvSpPr>
        <p:spPr>
          <a:xfrm>
            <a:off x="9448800" y="5072333"/>
            <a:ext cx="164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基准站</a:t>
            </a:r>
            <a:r>
              <a:rPr lang="en-US" altLang="zh-CN" sz="2400" b="1" dirty="0"/>
              <a:t>j</a:t>
            </a:r>
            <a:endParaRPr lang="zh-CN" altLang="en-US" sz="2400" b="1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7887263-B95C-4ADF-97A4-F52D64E2E50D}"/>
              </a:ext>
            </a:extLst>
          </p:cNvPr>
          <p:cNvCxnSpPr>
            <a:cxnSpLocks/>
          </p:cNvCxnSpPr>
          <p:nvPr/>
        </p:nvCxnSpPr>
        <p:spPr>
          <a:xfrm>
            <a:off x="9635271" y="3357302"/>
            <a:ext cx="1272625" cy="12442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435B830-C878-40DC-BC1D-466E8D90994A}"/>
              </a:ext>
            </a:extLst>
          </p:cNvPr>
          <p:cNvCxnSpPr>
            <a:cxnSpLocks/>
          </p:cNvCxnSpPr>
          <p:nvPr/>
        </p:nvCxnSpPr>
        <p:spPr>
          <a:xfrm flipH="1">
            <a:off x="7681320" y="3200931"/>
            <a:ext cx="1019678" cy="13290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B1D021B-F8E1-4E14-91CE-7B63D893E5A9}"/>
              </a:ext>
            </a:extLst>
          </p:cNvPr>
          <p:cNvSpPr txBox="1"/>
          <p:nvPr/>
        </p:nvSpPr>
        <p:spPr>
          <a:xfrm>
            <a:off x="7094731" y="3562683"/>
            <a:ext cx="201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卫星信号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CB63A2-D986-4059-A564-5AD3B6FE8378}"/>
              </a:ext>
            </a:extLst>
          </p:cNvPr>
          <p:cNvSpPr txBox="1"/>
          <p:nvPr/>
        </p:nvSpPr>
        <p:spPr>
          <a:xfrm>
            <a:off x="10102618" y="3475415"/>
            <a:ext cx="201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B80A274-76D9-4C67-9A30-60F1EEED5E33}"/>
              </a:ext>
            </a:extLst>
          </p:cNvPr>
          <p:cNvSpPr txBox="1"/>
          <p:nvPr/>
        </p:nvSpPr>
        <p:spPr>
          <a:xfrm>
            <a:off x="119230" y="1836897"/>
            <a:ext cx="65341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算法，解算整周模糊度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C0E8AF-7D5E-4BAD-93E6-372DF7563351}"/>
              </a:ext>
            </a:extLst>
          </p:cNvPr>
          <p:cNvSpPr txBox="1"/>
          <p:nvPr/>
        </p:nvSpPr>
        <p:spPr>
          <a:xfrm>
            <a:off x="8152191" y="1601278"/>
            <a:ext cx="222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模型构建拓扑图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778857-BCB2-4C39-86B4-5F6D12FD3BCC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8229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4613550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229322" y="136873"/>
            <a:ext cx="82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8D0D5-00F2-454C-9856-A90970B2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854"/>
            <a:ext cx="10863695" cy="68693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573690B-732C-43AC-AF4E-443F50F2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" y="1979359"/>
            <a:ext cx="1213962" cy="44833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C3A87AE-B1CE-41BC-B9E4-5874A5257E4B}"/>
              </a:ext>
            </a:extLst>
          </p:cNvPr>
          <p:cNvSpPr txBox="1"/>
          <p:nvPr/>
        </p:nvSpPr>
        <p:spPr>
          <a:xfrm>
            <a:off x="1293177" y="2053266"/>
            <a:ext cx="3850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时刻载波相位值的测量值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5EE8BC3-3EF7-49E3-82DC-A36AAE099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" y="2799861"/>
            <a:ext cx="1126857" cy="51647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5B55392-0412-4A49-A910-2D7BACE9F1BF}"/>
              </a:ext>
            </a:extLst>
          </p:cNvPr>
          <p:cNvSpPr txBox="1"/>
          <p:nvPr/>
        </p:nvSpPr>
        <p:spPr>
          <a:xfrm>
            <a:off x="1186470" y="2895851"/>
            <a:ext cx="48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时刻卫星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的实际距离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3C130A8-BCB5-499A-8CA1-C1A9F9D85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3" y="3580143"/>
            <a:ext cx="1180230" cy="67058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B14E15D-8CC1-42C2-B146-38048B50A5AA}"/>
              </a:ext>
            </a:extLst>
          </p:cNvPr>
          <p:cNvSpPr txBox="1"/>
          <p:nvPr/>
        </p:nvSpPr>
        <p:spPr>
          <a:xfrm>
            <a:off x="1286596" y="3673488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EF849E9-23AD-450F-9B17-42AD319FE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78" y="4384129"/>
            <a:ext cx="517058" cy="55089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286F28E-1E44-4F4F-8A3B-E43CF4B2E203}"/>
              </a:ext>
            </a:extLst>
          </p:cNvPr>
          <p:cNvSpPr txBox="1"/>
          <p:nvPr/>
        </p:nvSpPr>
        <p:spPr>
          <a:xfrm>
            <a:off x="1251793" y="44595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的整周模糊度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F8D207B-A583-414C-9FE2-842F92071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0613" y="2826447"/>
            <a:ext cx="999433" cy="507174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903A8E76-969E-4D2B-83B7-A1426B7448B8}"/>
              </a:ext>
            </a:extLst>
          </p:cNvPr>
          <p:cNvSpPr txBox="1"/>
          <p:nvPr/>
        </p:nvSpPr>
        <p:spPr>
          <a:xfrm>
            <a:off x="7599437" y="2889734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BC502616-70C8-4270-9837-3386FB3AB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102" y="3504065"/>
            <a:ext cx="1198453" cy="535023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1DAF5ADF-0E6F-4640-A9BE-989888049263}"/>
              </a:ext>
            </a:extLst>
          </p:cNvPr>
          <p:cNvSpPr txBox="1"/>
          <p:nvPr/>
        </p:nvSpPr>
        <p:spPr>
          <a:xfrm>
            <a:off x="7637537" y="35714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电离层延迟误差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76F1DE6-0665-4BE6-8652-F4388C6969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1800" y="4250727"/>
            <a:ext cx="1145737" cy="54457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0614428C-FBE8-4533-82DB-18C2ACE37C1D}"/>
              </a:ext>
            </a:extLst>
          </p:cNvPr>
          <p:cNvSpPr txBox="1"/>
          <p:nvPr/>
        </p:nvSpPr>
        <p:spPr>
          <a:xfrm>
            <a:off x="7675637" y="4379136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对流层误差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8DE38E6-E85F-46F8-ABBD-DA0BEE5A4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3700" y="1780763"/>
            <a:ext cx="884705" cy="822255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5C748B4-1F95-403F-AE30-3DCD39EF4C5F}"/>
              </a:ext>
            </a:extLst>
          </p:cNvPr>
          <p:cNvSpPr txBox="1"/>
          <p:nvPr/>
        </p:nvSpPr>
        <p:spPr>
          <a:xfrm>
            <a:off x="7460471" y="2051104"/>
            <a:ext cx="366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载波相位的观测噪声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15F393-4A97-4FBF-A34C-353520435809}"/>
              </a:ext>
            </a:extLst>
          </p:cNvPr>
          <p:cNvSpPr txBox="1"/>
          <p:nvPr/>
        </p:nvSpPr>
        <p:spPr>
          <a:xfrm>
            <a:off x="17414" y="5316445"/>
            <a:ext cx="11580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分析载波相位观测模型，八个因子中有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相关的，因此需要利用差分模型来消除观测方程中钟差、电离层、对流层等误差。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2C43678-C852-4C51-8CEB-A5E06CD0CDE4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411322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/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</a:t>
                </a:r>
                <a:r>
                  <a:rPr lang="en-US" altLang="zh-CN" u="sng" dirty="0" err="1">
                    <a:solidFill>
                      <a:srgbClr val="0563C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hlinkClick r:id="rId2" action="ppaction://hlinkfile"/>
                  </a:rPr>
                  <a:t>相位模糊度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的起始历元至观测历元的相位整周数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测量相位的小数部分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——卫星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的地心坐标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的修正坐标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Δdρ</m:t>
                    </m:r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——各项的残差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blipFill>
                <a:blip r:embed="rId3"/>
                <a:stretch>
                  <a:fillRect l="-220" b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/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zh-CN" altLang="zh-CN" sz="12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7377E6-6C53-46FC-8EB3-5C6F3C5164F4}"/>
              </a:ext>
            </a:extLst>
          </p:cNvPr>
          <p:cNvSpPr txBox="1"/>
          <p:nvPr/>
        </p:nvSpPr>
        <p:spPr>
          <a:xfrm>
            <a:off x="116680" y="5406509"/>
            <a:ext cx="118276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分析载波相位差分模型，我们可以发现，成功把载波相位观测模型中，与误差相关的因子消去了。运用载波进行测距的精度要远远高于伪距，但是其缺点在于载波相位存在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整周模糊度未知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的问题，需要进行模糊度固定才能使用这种高精度的测量信息。因此我们必须要对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进行解算。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E399D0-719F-4AF5-BEBF-A15740B974E1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108545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1167</Words>
  <Application>Microsoft Office PowerPoint</Application>
  <PresentationFormat>宽屏</PresentationFormat>
  <Paragraphs>136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等线</vt:lpstr>
      <vt:lpstr>等线 Light</vt:lpstr>
      <vt:lpstr>思源黑体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only Sixstar</dc:creator>
  <cp:lastModifiedBy>坚强 范</cp:lastModifiedBy>
  <cp:revision>470</cp:revision>
  <dcterms:created xsi:type="dcterms:W3CDTF">2023-01-31T09:38:59Z</dcterms:created>
  <dcterms:modified xsi:type="dcterms:W3CDTF">2023-11-11T14:11:57Z</dcterms:modified>
</cp:coreProperties>
</file>