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123" r:id="rId2"/>
    <p:sldId id="2705" r:id="rId3"/>
    <p:sldId id="2551" r:id="rId4"/>
    <p:sldId id="2577" r:id="rId5"/>
    <p:sldId id="2703" r:id="rId6"/>
    <p:sldId id="2696" r:id="rId7"/>
    <p:sldId id="2704" r:id="rId8"/>
    <p:sldId id="2698" r:id="rId9"/>
    <p:sldId id="2699" r:id="rId10"/>
    <p:sldId id="2700" r:id="rId11"/>
    <p:sldId id="2579" r:id="rId12"/>
    <p:sldId id="2694" r:id="rId13"/>
    <p:sldId id="258" r:id="rId14"/>
    <p:sldId id="2571" r:id="rId15"/>
    <p:sldId id="2574" r:id="rId16"/>
    <p:sldId id="2573" r:id="rId17"/>
    <p:sldId id="2575" r:id="rId18"/>
    <p:sldId id="2576" r:id="rId19"/>
    <p:sldId id="256" r:id="rId20"/>
    <p:sldId id="257" r:id="rId21"/>
    <p:sldId id="2701" r:id="rId22"/>
    <p:sldId id="259"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473AC-3542-4DAA-B1FB-B2E188122D23}" type="datetimeFigureOut">
              <a:rPr lang="zh-CN" altLang="en-US" smtClean="0"/>
              <a:t>2023/11/27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6FE33-BAB4-4E4D-9C84-D4B1B974581E}" type="slidenum">
              <a:rPr lang="zh-CN" altLang="en-US" smtClean="0"/>
              <a:t>‹#›</a:t>
            </a:fld>
            <a:endParaRPr lang="zh-CN" altLang="en-US"/>
          </a:p>
        </p:txBody>
      </p:sp>
    </p:spTree>
    <p:extLst>
      <p:ext uri="{BB962C8B-B14F-4D97-AF65-F5344CB8AC3E}">
        <p14:creationId xmlns:p14="http://schemas.microsoft.com/office/powerpoint/2010/main" val="366969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3892734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4283465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412729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148051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321259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125918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3800055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200065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a:p>
        </p:txBody>
      </p:sp>
    </p:spTree>
    <p:extLst>
      <p:ext uri="{BB962C8B-B14F-4D97-AF65-F5344CB8AC3E}">
        <p14:creationId xmlns:p14="http://schemas.microsoft.com/office/powerpoint/2010/main" val="293570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397715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78383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lang="zh-CN" altLang="en-US" dirty="0"/>
          </a:p>
        </p:txBody>
      </p:sp>
    </p:spTree>
    <p:extLst>
      <p:ext uri="{BB962C8B-B14F-4D97-AF65-F5344CB8AC3E}">
        <p14:creationId xmlns:p14="http://schemas.microsoft.com/office/powerpoint/2010/main" val="41943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94D0E-732B-6454-49CE-FA76F752F6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414070-BAAB-1C5F-2C91-59ECF0B07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916AA1-C641-1B5C-BA74-140F0FAA7A79}"/>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B19159BE-5ACB-2BDE-B874-6E80674BB2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6EBEC-508D-FF7D-B763-732AEF65E950}"/>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300886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4BE3E-1B25-8CEE-50EC-06655C95A6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54CB1A-8562-0939-0F8F-B7DFF0DA2C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DB31F-7314-34E9-3E86-8C7E96F09CCB}"/>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6FA42088-A78F-D68F-2F13-9051728B4B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A5982E-4B61-ADC7-2D2A-8438FDEE657D}"/>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4906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CFF6EA-65A1-199B-B1F4-55F8260FAA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3C942A-6A83-9011-9247-58E1AE551A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8A502-94F1-CFB8-7EC6-637169F4F9DD}"/>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C6B09B83-06F0-7869-78EF-5D2D766696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0FEF16-32B0-7C74-366E-B77A60BB48C2}"/>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181757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7E7D9-4806-9D04-5C93-EA5FC2ED56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7DBECF-FAEE-4F47-EE5C-9EF44AFE77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17D33-47E2-CEB9-1624-28889F079CB9}"/>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44A5DEB2-796D-DA30-2F47-A21699C84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1E3D8-4B84-8FE9-A8B7-E59BBD67DBF6}"/>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41802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7AA24-0A15-96C0-3385-F403CBF2CB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3D6E84-AFE2-CB29-6C76-59683ADA2E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B1384D-1FF6-DA3E-5DA9-27407FFE3207}"/>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9190F835-D9D5-0752-3B9A-64935562FE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1E6882-C962-0B1E-A852-430CAD235BB3}"/>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400450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14919-BB6D-3CB2-8E34-EC7A25B7BC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35FFEE-6460-1B33-129C-B8ACBA13B2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6B86911-DEFD-8A9D-20EC-76F9947F19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D12A67-79A4-3F26-A325-6D5F09482446}"/>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4FAE9EAA-30A4-01AA-C6D6-CF69B1B6BD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DED608-55D2-B5F5-6C7F-CC48DB21BA7C}"/>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291921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DB3C3-28F8-5F0B-A554-ACBA9AE88A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1882C7-1C8E-7DC8-3F99-BBBB58B74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5E83DCF-F62E-0E83-B28F-B7474042AA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67B231-A294-DF06-CDA3-FA7C63DDB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B983D6-FD77-3226-E724-5CE539DD79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C71516-21A8-7D20-3B09-6398A4B40E3F}"/>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8" name="页脚占位符 7">
            <a:extLst>
              <a:ext uri="{FF2B5EF4-FFF2-40B4-BE49-F238E27FC236}">
                <a16:creationId xmlns:a16="http://schemas.microsoft.com/office/drawing/2014/main" id="{D9F57797-73CA-B27B-207B-707D742045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7F2F9B-11CF-12ED-6A5A-47FB4E9BF829}"/>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351571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0DFC4-1563-E455-C030-022AD10628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C3A579-C65D-1FC9-3F77-37C97183C13E}"/>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4" name="页脚占位符 3">
            <a:extLst>
              <a:ext uri="{FF2B5EF4-FFF2-40B4-BE49-F238E27FC236}">
                <a16:creationId xmlns:a16="http://schemas.microsoft.com/office/drawing/2014/main" id="{2A7550FD-6788-098D-FD33-C60001784E7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252688-A998-169E-6B66-5A4C254C03E7}"/>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167786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C7B329-6162-B77E-76CF-15214E69C104}"/>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3" name="页脚占位符 2">
            <a:extLst>
              <a:ext uri="{FF2B5EF4-FFF2-40B4-BE49-F238E27FC236}">
                <a16:creationId xmlns:a16="http://schemas.microsoft.com/office/drawing/2014/main" id="{5DD2A828-647E-81BE-8961-EA996D03FD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116954D-5773-A80E-0253-00248013B709}"/>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394106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75269-A8CB-7CD9-9FFB-B3F1B0FC42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6FE891-5808-CA98-2D11-C713E1D08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C7E507-5C99-6808-8830-87F33972D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18A69D-FBEC-8B10-6215-3A7C14A0B593}"/>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D3E1BE65-AB80-8794-789E-B2AA613CB9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1FA41E-D0A8-3005-ACE2-CFCB7EC87848}"/>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71900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7DB74-1FE4-3C8B-E437-B322952478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FCCB77-89B5-31C8-D00A-5BC9254A9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53F34B-B3CE-196F-8266-CCDD518DB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B76A39-ED67-C94F-9EF6-B3CAF6647A27}"/>
              </a:ext>
            </a:extLst>
          </p:cNvPr>
          <p:cNvSpPr>
            <a:spLocks noGrp="1"/>
          </p:cNvSpPr>
          <p:nvPr>
            <p:ph type="dt" sz="half" idx="10"/>
          </p:nvPr>
        </p:nvSpPr>
        <p:spPr/>
        <p:txBody>
          <a:bodyPr/>
          <a:lstStyle/>
          <a:p>
            <a:fld id="{991FD800-C097-4786-ACC7-F7AF859D0FC5}"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14E2EB14-AC24-8FA9-76B1-C69CA9E8AA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8BB3AD-B011-2709-5B1F-DA340DED896D}"/>
              </a:ext>
            </a:extLst>
          </p:cNvPr>
          <p:cNvSpPr>
            <a:spLocks noGrp="1"/>
          </p:cNvSpPr>
          <p:nvPr>
            <p:ph type="sldNum" sz="quarter" idx="12"/>
          </p:nvPr>
        </p:nvSpPr>
        <p:spPr/>
        <p:txBody>
          <a:body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206280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1A038F-1BD5-8061-33C3-3E622511C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BAEC74-6D66-9C32-AFEC-2B95EC807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8947D3-6B4B-27FA-3FD9-A3E4EBCD7E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FD800-C097-4786-ACC7-F7AF859D0FC5}"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C977ABB6-EDF5-8A27-44CE-F86F59638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05DF76-78B9-10A3-9CE0-786549AA4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79710-5375-45D5-AF98-89432A457B68}" type="slidenum">
              <a:rPr lang="zh-CN" altLang="en-US" smtClean="0"/>
              <a:t>‹#›</a:t>
            </a:fld>
            <a:endParaRPr lang="zh-CN" altLang="en-US"/>
          </a:p>
        </p:txBody>
      </p:sp>
    </p:spTree>
    <p:extLst>
      <p:ext uri="{BB962C8B-B14F-4D97-AF65-F5344CB8AC3E}">
        <p14:creationId xmlns:p14="http://schemas.microsoft.com/office/powerpoint/2010/main" val="36011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6.png"/><Relationship Id="rId4" Type="http://schemas.openxmlformats.org/officeDocument/2006/relationships/tags" Target="../tags/tag7.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hyperlink" Target="#&#30456;&#20301;&#27169;&#31946;&#24230;"/><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7.xml"/><Relationship Id="rId4" Type="http://schemas.openxmlformats.org/officeDocument/2006/relationships/image" Target="../media/image180.png"/></Relationships>
</file>

<file path=ppt/slides/_rels/slide19.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22.png"/><Relationship Id="rId4" Type="http://schemas.openxmlformats.org/officeDocument/2006/relationships/tags" Target="../tags/tag27.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_rels/slide21.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23.png"/><Relationship Id="rId4" Type="http://schemas.openxmlformats.org/officeDocument/2006/relationships/tags" Target="../tags/tag41.xml"/><Relationship Id="rId9"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25.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24.jpeg"/><Relationship Id="rId5" Type="http://schemas.openxmlformats.org/officeDocument/2006/relationships/tags" Target="../tags/tag50.xml"/><Relationship Id="rId10" Type="http://schemas.openxmlformats.org/officeDocument/2006/relationships/slideLayout" Target="../slideLayouts/slideLayout7.xml"/><Relationship Id="rId4" Type="http://schemas.openxmlformats.org/officeDocument/2006/relationships/tags" Target="../tags/tag49.xml"/><Relationship Id="rId9" Type="http://schemas.openxmlformats.org/officeDocument/2006/relationships/tags" Target="../tags/tag54.xml"/></Relationships>
</file>

<file path=ppt/slides/_rels/slide23.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image" Target="../media/image28.jpeg"/><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image" Target="../media/image27.jpeg"/><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26.jpeg"/><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kns.cnki.net/kcms2/organ/detail?v=aGn3Ey0ZxcDJCTJE2I-oUp6Vzlpb2L_PKmRKvv8g0Gw1rrXY83JTD3jrtkc1KGG_C-Mr3YHrW4PZnsMpBC29u_wYpvt-sOvgiHbpRu9b33gDrBNhHaEXIdrlQRaO_n-P&amp;uniplatform=NZKP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1"/>
          <p:cNvSpPr/>
          <p:nvPr/>
        </p:nvSpPr>
        <p:spPr>
          <a:xfrm>
            <a:off x="1793875" y="1310640"/>
            <a:ext cx="10404475" cy="2311400"/>
          </a:xfrm>
          <a:prstGeom prst="rect">
            <a:avLst/>
          </a:prstGeom>
          <a:solidFill>
            <a:schemeClr val="bg2">
              <a:lumMod val="9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PA-矩形 3"/>
          <p:cNvSpPr/>
          <p:nvPr>
            <p:custDataLst>
              <p:tags r:id="rId1"/>
            </p:custDataLst>
          </p:nvPr>
        </p:nvSpPr>
        <p:spPr>
          <a:xfrm>
            <a:off x="1682945" y="1831955"/>
            <a:ext cx="10496991" cy="584775"/>
          </a:xfrm>
          <a:prstGeom prst="rect">
            <a:avLst/>
          </a:prstGeom>
        </p:spPr>
        <p:txBody>
          <a:bodyPr wrap="square">
            <a:spAutoFit/>
          </a:bodyPr>
          <a:lstStyle/>
          <a:p>
            <a:pPr algn="ct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基于</a:t>
            </a: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RTK</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思源黑体" panose="020B0500000000000000" pitchFamily="34" charset="-122"/>
              </a:rPr>
              <a:t>算法与鸿蒙平台的双模</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rPr>
              <a:t>高精度车辆定位系统</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PA-文本框 6"/>
          <p:cNvSpPr txBox="1"/>
          <p:nvPr>
            <p:custDataLst>
              <p:tags r:id="rId2"/>
            </p:custDataLst>
          </p:nvPr>
        </p:nvSpPr>
        <p:spPr>
          <a:xfrm>
            <a:off x="3057094" y="4598818"/>
            <a:ext cx="5139690" cy="58477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r>
              <a:rPr lang="zh-CN" altLang="en-US" sz="3200" b="1" dirty="0">
                <a:solidFill>
                  <a:schemeClr val="tx1"/>
                </a:solidFill>
                <a:latin typeface="微软雅黑" panose="020B0503020204020204" pitchFamily="34" charset="-122"/>
                <a:ea typeface="微软雅黑" panose="020B0503020204020204" pitchFamily="34" charset="-122"/>
                <a:cs typeface="+mn-ea"/>
                <a:sym typeface="思源黑体" panose="020B0500000000000000" pitchFamily="34" charset="-122"/>
              </a:rPr>
              <a:t>成员：杜俊航  张镒  巫海洲</a:t>
            </a:r>
          </a:p>
        </p:txBody>
      </p:sp>
      <p:sp>
        <p:nvSpPr>
          <p:cNvPr id="7" name="Rectangle 2"/>
          <p:cNvSpPr/>
          <p:nvPr/>
        </p:nvSpPr>
        <p:spPr>
          <a:xfrm>
            <a:off x="0" y="1310640"/>
            <a:ext cx="1775460" cy="22898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直接连接符 9"/>
          <p:cNvCxnSpPr/>
          <p:nvPr/>
        </p:nvCxnSpPr>
        <p:spPr>
          <a:xfrm flipV="1">
            <a:off x="-18415" y="3579495"/>
            <a:ext cx="12240000" cy="20955"/>
          </a:xfrm>
          <a:prstGeom prst="line">
            <a:avLst/>
          </a:prstGeom>
          <a:ln w="38100">
            <a:solidFill>
              <a:srgbClr val="1F4E7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6" grpId="0"/>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1.6</a:t>
            </a:r>
          </a:p>
        </p:txBody>
      </p:sp>
      <p:cxnSp>
        <p:nvCxnSpPr>
          <p:cNvPr id="2" name="直接连接符 1"/>
          <p:cNvCxnSpPr/>
          <p:nvPr/>
        </p:nvCxnSpPr>
        <p:spPr>
          <a:xfrm flipV="1">
            <a:off x="-24000" y="809541"/>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60477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系统架构图 </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pic>
        <p:nvPicPr>
          <p:cNvPr id="8" name="图片 7">
            <a:extLst>
              <a:ext uri="{FF2B5EF4-FFF2-40B4-BE49-F238E27FC236}">
                <a16:creationId xmlns:a16="http://schemas.microsoft.com/office/drawing/2014/main" id="{D6D8C165-06CE-47C3-BA54-13C00A0A1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471" y="931750"/>
            <a:ext cx="9082079" cy="5789377"/>
          </a:xfrm>
          <a:prstGeom prst="rect">
            <a:avLst/>
          </a:prstGeom>
        </p:spPr>
      </p:pic>
      <p:sp>
        <p:nvSpPr>
          <p:cNvPr id="4" name="对话气泡: 矩形 3">
            <a:extLst>
              <a:ext uri="{FF2B5EF4-FFF2-40B4-BE49-F238E27FC236}">
                <a16:creationId xmlns:a16="http://schemas.microsoft.com/office/drawing/2014/main" id="{FBB76BB8-6608-6E3D-315F-4AC71EC4FD10}"/>
              </a:ext>
            </a:extLst>
          </p:cNvPr>
          <p:cNvSpPr/>
          <p:nvPr/>
        </p:nvSpPr>
        <p:spPr>
          <a:xfrm>
            <a:off x="59377" y="1360167"/>
            <a:ext cx="2998520" cy="2371922"/>
          </a:xfrm>
          <a:prstGeom prst="wedgeRectCallout">
            <a:avLst>
              <a:gd name="adj1" fmla="val 42929"/>
              <a:gd name="adj2" fmla="val 790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800" dirty="0">
                <a:latin typeface="微软雅黑" panose="020B0503020204020204" pitchFamily="34" charset="-122"/>
                <a:ea typeface="微软雅黑" panose="020B0503020204020204" pitchFamily="34" charset="-122"/>
              </a:rPr>
              <a:t>利用</a:t>
            </a:r>
            <a:r>
              <a:rPr lang="en-US" altLang="zh-CN" sz="1800" dirty="0">
                <a:latin typeface="微软雅黑" panose="020B0503020204020204" pitchFamily="34" charset="-122"/>
                <a:ea typeface="微软雅黑" panose="020B0503020204020204" pitchFamily="34" charset="-122"/>
              </a:rPr>
              <a:t>RTK</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Real-time kinematic</a:t>
            </a:r>
            <a:r>
              <a:rPr lang="zh-CN" altLang="en-US" sz="1800" dirty="0">
                <a:latin typeface="微软雅黑" panose="020B0503020204020204" pitchFamily="34" charset="-122"/>
                <a:ea typeface="微软雅黑" panose="020B0503020204020204" pitchFamily="34" charset="-122"/>
              </a:rPr>
              <a:t>，实时动态）载波相位差分技术的原理</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在原有的定位方式加上一个基准站辅助卫星定位</a:t>
            </a:r>
            <a:endParaRPr lang="zh-CN" altLang="en-US" dirty="0"/>
          </a:p>
        </p:txBody>
      </p:sp>
    </p:spTree>
    <p:extLst>
      <p:ext uri="{BB962C8B-B14F-4D97-AF65-F5344CB8AC3E}">
        <p14:creationId xmlns:p14="http://schemas.microsoft.com/office/powerpoint/2010/main" val="338336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p:nvPr>
            <p:custDataLst>
              <p:tags r:id="rId1"/>
            </p:custDataLst>
          </p:nvPr>
        </p:nvSpPr>
        <p:spPr>
          <a:xfrm>
            <a:off x="1254759" y="31750"/>
            <a:ext cx="7078357" cy="900000"/>
          </a:xfrm>
          <a:prstGeom prst="rect">
            <a:avLst/>
          </a:prstGeom>
        </p:spPr>
        <p:txBody>
          <a:bodyPr wrap="none" anchor="ctr" anchorCtr="0">
            <a:no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原理</a:t>
            </a:r>
            <a:r>
              <a:rPr lang="en-US" altLang="zh-CN" sz="3200" b="1" dirty="0">
                <a:latin typeface="微软雅黑" panose="020B0503020204020204" pitchFamily="34" charset="-122"/>
                <a:ea typeface="微软雅黑" panose="020B0503020204020204" pitchFamily="34" charset="-122"/>
                <a:sym typeface="等线" panose="02010600030101010101" charset="-122"/>
              </a:rPr>
              <a:t> </a:t>
            </a:r>
            <a:endParaRPr lang="en-US" altLang="zh-CN" sz="3200" b="1" dirty="0">
              <a:latin typeface="微软雅黑" panose="020B0503020204020204" pitchFamily="34" charset="-122"/>
              <a:ea typeface="微软雅黑" panose="020B0503020204020204" pitchFamily="34" charset="-122"/>
              <a:sym typeface="+mn-ea"/>
            </a:endParaRPr>
          </a:p>
        </p:txBody>
      </p:sp>
      <p:sp>
        <p:nvSpPr>
          <p:cNvPr id="21"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2.1</a:t>
            </a: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pic>
        <p:nvPicPr>
          <p:cNvPr id="30" name="Picture 4"/>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650877" y="869231"/>
            <a:ext cx="2208027" cy="1656021"/>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p:custDataLst>
              <p:tags r:id="rId5"/>
            </p:custDataLst>
          </p:nvPr>
        </p:nvSpPr>
        <p:spPr>
          <a:xfrm>
            <a:off x="9967595" y="51435"/>
            <a:ext cx="1925955" cy="66992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endParaRPr lang="zh-CN" altLang="en-US" sz="2800" b="1" dirty="0">
              <a:solidFill>
                <a:schemeClr val="lt1"/>
              </a:solidFill>
              <a:latin typeface="微软雅黑" panose="020B0503020204020204" pitchFamily="34" charset="-122"/>
              <a:ea typeface="微软雅黑" panose="020B0503020204020204" pitchFamily="34" charset="-122"/>
            </a:endParaRPr>
          </a:p>
        </p:txBody>
      </p:sp>
      <p:sp>
        <p:nvSpPr>
          <p:cNvPr id="9" name="内容占位符 6">
            <a:extLst>
              <a:ext uri="{FF2B5EF4-FFF2-40B4-BE49-F238E27FC236}">
                <a16:creationId xmlns:a16="http://schemas.microsoft.com/office/drawing/2014/main" id="{3D1E1CF0-74F5-443D-A9BF-766726515329}"/>
              </a:ext>
            </a:extLst>
          </p:cNvPr>
          <p:cNvSpPr>
            <a:spLocks noGrp="1"/>
          </p:cNvSpPr>
          <p:nvPr>
            <p:custDataLst>
              <p:tags r:id="rId6"/>
            </p:custDataLst>
          </p:nvPr>
        </p:nvSpPr>
        <p:spPr>
          <a:xfrm>
            <a:off x="-21590" y="1037160"/>
            <a:ext cx="11650980" cy="1320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endParaRPr lang="zh-CN" altLang="en-US" dirty="0"/>
          </a:p>
        </p:txBody>
      </p:sp>
      <p:pic>
        <p:nvPicPr>
          <p:cNvPr id="10" name="图片 9">
            <a:extLst>
              <a:ext uri="{FF2B5EF4-FFF2-40B4-BE49-F238E27FC236}">
                <a16:creationId xmlns:a16="http://schemas.microsoft.com/office/drawing/2014/main" id="{A0BC1964-F90A-462F-BD49-65042387D27D}"/>
              </a:ext>
            </a:extLst>
          </p:cNvPr>
          <p:cNvPicPr>
            <a:picLocks noChangeAspect="1"/>
          </p:cNvPicPr>
          <p:nvPr/>
        </p:nvPicPr>
        <p:blipFill>
          <a:blip r:embed="rId10"/>
          <a:stretch>
            <a:fillRect/>
          </a:stretch>
        </p:blipFill>
        <p:spPr>
          <a:xfrm>
            <a:off x="91714" y="3992391"/>
            <a:ext cx="6410372" cy="2724170"/>
          </a:xfrm>
          <a:prstGeom prst="rect">
            <a:avLst/>
          </a:prstGeom>
        </p:spPr>
      </p:pic>
      <p:sp>
        <p:nvSpPr>
          <p:cNvPr id="11" name="内容占位符 6">
            <a:extLst>
              <a:ext uri="{FF2B5EF4-FFF2-40B4-BE49-F238E27FC236}">
                <a16:creationId xmlns:a16="http://schemas.microsoft.com/office/drawing/2014/main" id="{BE040E2F-5FE8-4652-B5CA-7BD7945ED387}"/>
              </a:ext>
            </a:extLst>
          </p:cNvPr>
          <p:cNvSpPr>
            <a:spLocks noGrp="1"/>
          </p:cNvSpPr>
          <p:nvPr>
            <p:custDataLst>
              <p:tags r:id="rId7"/>
            </p:custDataLst>
          </p:nvPr>
        </p:nvSpPr>
        <p:spPr>
          <a:xfrm>
            <a:off x="0" y="2482791"/>
            <a:ext cx="11744325" cy="1282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r>
              <a:rPr lang="zh-CN" altLang="en-US" sz="2600" dirty="0">
                <a:latin typeface="微软雅黑" panose="020B0503020204020204" pitchFamily="34" charset="-122"/>
                <a:ea typeface="微软雅黑" panose="020B0503020204020204" pitchFamily="34" charset="-122"/>
              </a:rPr>
              <a:t>红色方框的部分就是</a:t>
            </a:r>
            <a:r>
              <a:rPr lang="en-US" altLang="zh-CN" sz="2600" dirty="0">
                <a:solidFill>
                  <a:srgbClr val="FF0000"/>
                </a:solidFill>
                <a:latin typeface="微软雅黑" panose="020B0503020204020204" pitchFamily="34" charset="-122"/>
                <a:ea typeface="微软雅黑" panose="020B0503020204020204" pitchFamily="34" charset="-122"/>
              </a:rPr>
              <a:t>RTK</a:t>
            </a:r>
            <a:r>
              <a:rPr lang="zh-CN" altLang="en-US" sz="2600" dirty="0">
                <a:solidFill>
                  <a:srgbClr val="FF0000"/>
                </a:solidFill>
                <a:latin typeface="微软雅黑" panose="020B0503020204020204" pitchFamily="34" charset="-122"/>
                <a:ea typeface="微软雅黑" panose="020B0503020204020204" pitchFamily="34" charset="-122"/>
              </a:rPr>
              <a:t>算法</a:t>
            </a:r>
            <a:r>
              <a:rPr lang="zh-CN" altLang="en-US" sz="2600" dirty="0">
                <a:latin typeface="微软雅黑" panose="020B0503020204020204" pitchFamily="34" charset="-122"/>
                <a:ea typeface="微软雅黑" panose="020B0503020204020204" pitchFamily="34" charset="-122"/>
              </a:rPr>
              <a:t>最</a:t>
            </a:r>
            <a:r>
              <a:rPr lang="zh-CN" altLang="en-US" sz="2600" dirty="0">
                <a:solidFill>
                  <a:srgbClr val="FF0000"/>
                </a:solidFill>
                <a:latin typeface="微软雅黑" panose="020B0503020204020204" pitchFamily="34" charset="-122"/>
                <a:ea typeface="微软雅黑" panose="020B0503020204020204" pitchFamily="34" charset="-122"/>
              </a:rPr>
              <a:t>核心</a:t>
            </a:r>
            <a:r>
              <a:rPr lang="zh-CN" altLang="en-US" sz="2600" dirty="0">
                <a:latin typeface="微软雅黑" panose="020B0503020204020204" pitchFamily="34" charset="-122"/>
                <a:ea typeface="微软雅黑" panose="020B0503020204020204" pitchFamily="34" charset="-122"/>
              </a:rPr>
              <a:t>的部分，通过额外</a:t>
            </a:r>
            <a:r>
              <a:rPr lang="zh-CN" altLang="en-US" sz="2600" dirty="0">
                <a:solidFill>
                  <a:srgbClr val="FF0000"/>
                </a:solidFill>
                <a:latin typeface="微软雅黑" panose="020B0503020204020204" pitchFamily="34" charset="-122"/>
                <a:ea typeface="微软雅黑" panose="020B0503020204020204" pitchFamily="34" charset="-122"/>
              </a:rPr>
              <a:t>添加一个基准站</a:t>
            </a:r>
            <a:r>
              <a:rPr lang="zh-CN" altLang="en-US" sz="2600" dirty="0">
                <a:latin typeface="微软雅黑" panose="020B0503020204020204" pitchFamily="34" charset="-122"/>
                <a:ea typeface="微软雅黑" panose="020B0503020204020204" pitchFamily="34" charset="-122"/>
              </a:rPr>
              <a:t>接收卫星信号与流动站所接收到的卫星信号进行</a:t>
            </a:r>
            <a:r>
              <a:rPr lang="zh-CN" altLang="en-US" sz="2600" dirty="0">
                <a:solidFill>
                  <a:srgbClr val="FF0000"/>
                </a:solidFill>
                <a:latin typeface="微软雅黑" panose="020B0503020204020204" pitchFamily="34" charset="-122"/>
                <a:ea typeface="微软雅黑" panose="020B0503020204020204" pitchFamily="34" charset="-122"/>
              </a:rPr>
              <a:t>差分处理</a:t>
            </a:r>
            <a:r>
              <a:rPr lang="zh-CN" altLang="en-US" sz="2600" dirty="0">
                <a:latin typeface="微软雅黑" panose="020B0503020204020204" pitchFamily="34" charset="-122"/>
                <a:ea typeface="微软雅黑" panose="020B0503020204020204" pitchFamily="34" charset="-122"/>
              </a:rPr>
              <a:t>，从而消除</a:t>
            </a:r>
            <a:r>
              <a:rPr lang="zh-CN" altLang="en-US" sz="2600" dirty="0">
                <a:latin typeface="微软雅黑" panose="020B0503020204020204" charset="-122"/>
                <a:ea typeface="微软雅黑" panose="020B0503020204020204" charset="-122"/>
                <a:cs typeface="微软雅黑" panose="020B0503020204020204" charset="-122"/>
                <a:sym typeface="等线" panose="02010600030101010101" charset="-122"/>
              </a:rPr>
              <a:t>大气延迟、钟差等误差，</a:t>
            </a:r>
            <a:r>
              <a:rPr lang="zh-CN" altLang="en-US" sz="2600" dirty="0">
                <a:solidFill>
                  <a:srgbClr val="FF0000"/>
                </a:solidFill>
                <a:latin typeface="微软雅黑" panose="020B0503020204020204" charset="-122"/>
                <a:ea typeface="微软雅黑" panose="020B0503020204020204" charset="-122"/>
                <a:cs typeface="微软雅黑" panose="020B0503020204020204" charset="-122"/>
                <a:sym typeface="等线" panose="02010600030101010101" charset="-122"/>
              </a:rPr>
              <a:t>提高定位精度</a:t>
            </a:r>
            <a:r>
              <a:rPr lang="zh-CN" altLang="en-US" sz="2600" dirty="0">
                <a:latin typeface="微软雅黑" panose="020B0503020204020204" charset="-122"/>
                <a:ea typeface="微软雅黑" panose="020B0503020204020204" charset="-122"/>
                <a:cs typeface="微软雅黑" panose="020B0503020204020204" charset="-122"/>
                <a:sym typeface="等线" panose="02010600030101010101" charset="-122"/>
              </a:rPr>
              <a:t>的技术，实现厘米级的定位精度。</a:t>
            </a:r>
            <a:endParaRPr lang="en-US" altLang="zh-CN" sz="2600" b="0" i="0" dirty="0">
              <a:solidFill>
                <a:srgbClr val="202122"/>
              </a:solidFill>
              <a:effectLst/>
              <a:latin typeface="Arial" panose="020B0604020202020204" pitchFamily="34" charset="0"/>
            </a:endParaRPr>
          </a:p>
          <a:p>
            <a:pPr marL="0" indent="0">
              <a:buNone/>
            </a:pPr>
            <a:endParaRPr lang="zh-CN" altLang="en-US" sz="2600" dirty="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2.2</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dirty="0">
                <a:solidFill>
                  <a:schemeClr val="bg1"/>
                </a:solidFill>
                <a:latin typeface="微软雅黑" panose="020B0503020204020204" pitchFamily="34" charset="-122"/>
                <a:sym typeface="Arial" panose="020B0604020202020204" pitchFamily="34" charset="0"/>
              </a:rPr>
              <a:t>技术基础</a:t>
            </a:r>
          </a:p>
        </p:txBody>
      </p:sp>
      <p:sp>
        <p:nvSpPr>
          <p:cNvPr id="6" name="文本框 5">
            <a:extLst>
              <a:ext uri="{FF2B5EF4-FFF2-40B4-BE49-F238E27FC236}">
                <a16:creationId xmlns:a16="http://schemas.microsoft.com/office/drawing/2014/main" id="{F29D5F60-BE9E-4D68-A54D-F461991D5C69}"/>
              </a:ext>
            </a:extLst>
          </p:cNvPr>
          <p:cNvSpPr txBox="1"/>
          <p:nvPr/>
        </p:nvSpPr>
        <p:spPr>
          <a:xfrm>
            <a:off x="1198046" y="125698"/>
            <a:ext cx="857761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引入原因与物理参数</a:t>
            </a:r>
            <a:r>
              <a:rPr lang="en-US" altLang="zh-CN" sz="3200" b="1" dirty="0">
                <a:latin typeface="微软雅黑" panose="020B0503020204020204" pitchFamily="34" charset="-122"/>
                <a:ea typeface="微软雅黑" panose="020B0503020204020204" pitchFamily="34" charset="-122"/>
                <a:sym typeface="等线" panose="02010600030101010101" charset="-122"/>
              </a:rPr>
              <a:t> </a:t>
            </a:r>
            <a:endParaRPr lang="en-US" altLang="zh-CN" sz="3200" b="1" dirty="0">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76FCE29F-1D0D-4F1B-AAD8-A6135E24C46B}"/>
              </a:ext>
            </a:extLst>
          </p:cNvPr>
          <p:cNvSpPr txBox="1"/>
          <p:nvPr/>
        </p:nvSpPr>
        <p:spPr>
          <a:xfrm>
            <a:off x="0" y="931750"/>
            <a:ext cx="1081341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RTK</a:t>
            </a:r>
            <a:r>
              <a:rPr lang="zh-CN" altLang="en-US" sz="2000" dirty="0">
                <a:latin typeface="微软雅黑" panose="020B0503020204020204" pitchFamily="34" charset="-122"/>
                <a:ea typeface="微软雅黑" panose="020B0503020204020204" pitchFamily="34" charset="-122"/>
              </a:rPr>
              <a:t>主要对载波物理量进行观测，比</a:t>
            </a:r>
            <a:r>
              <a:rPr lang="en-US" altLang="zh-CN" sz="2000" dirty="0">
                <a:latin typeface="微软雅黑" panose="020B0503020204020204" pitchFamily="34" charset="-122"/>
                <a:ea typeface="微软雅黑" panose="020B0503020204020204" pitchFamily="34" charset="-122"/>
              </a:rPr>
              <a:t>GNSS</a:t>
            </a:r>
            <a:r>
              <a:rPr lang="zh-CN" altLang="en-US" sz="2000" dirty="0">
                <a:latin typeface="微软雅黑" panose="020B0503020204020204" pitchFamily="34" charset="-122"/>
                <a:ea typeface="微软雅黑" panose="020B0503020204020204" pitchFamily="34" charset="-122"/>
              </a:rPr>
              <a:t>采用伪距作为物理量观测，定位精度更高。</a:t>
            </a:r>
            <a:endParaRPr lang="en-US" altLang="zh-CN" sz="2000" dirty="0">
              <a:latin typeface="微软雅黑" panose="020B0503020204020204" pitchFamily="34" charset="-122"/>
              <a:ea typeface="微软雅黑" panose="020B0503020204020204" pitchFamily="34" charset="-122"/>
            </a:endParaRPr>
          </a:p>
        </p:txBody>
      </p:sp>
      <p:sp>
        <p:nvSpPr>
          <p:cNvPr id="10" name="圆角矩形 12">
            <a:extLst>
              <a:ext uri="{FF2B5EF4-FFF2-40B4-BE49-F238E27FC236}">
                <a16:creationId xmlns:a16="http://schemas.microsoft.com/office/drawing/2014/main" id="{3B0B78BC-38B4-408B-814C-C32DC9A05B73}"/>
              </a:ext>
            </a:extLst>
          </p:cNvPr>
          <p:cNvSpPr/>
          <p:nvPr/>
        </p:nvSpPr>
        <p:spPr>
          <a:xfrm>
            <a:off x="1276808" y="3821302"/>
            <a:ext cx="1855202" cy="400110"/>
          </a:xfrm>
          <a:prstGeom prst="roundRect">
            <a:avLst/>
          </a:prstGeom>
          <a:solidFill>
            <a:srgbClr val="1F4E79"/>
          </a:solidFill>
        </p:spPr>
        <p:txBody>
          <a:bodyPr wrap="none" anchor="ctr" anchorCtr="0">
            <a:noAutofit/>
          </a:bodyPr>
          <a:lstStyle/>
          <a:p>
            <a:pPr algn="ctr">
              <a:spcBef>
                <a:spcPct val="0"/>
              </a:spcBef>
            </a:pPr>
            <a:r>
              <a:rPr lang="zh-CN" altLang="en-US" sz="2000" b="1" dirty="0">
                <a:solidFill>
                  <a:schemeClr val="bg1"/>
                </a:solidFill>
                <a:latin typeface="微软雅黑" panose="020B0503020204020204" pitchFamily="34" charset="-122"/>
                <a:ea typeface="微软雅黑" panose="020B0503020204020204" pitchFamily="34" charset="-122"/>
              </a:rPr>
              <a:t>差分</a:t>
            </a:r>
            <a:r>
              <a:rPr lang="en-US" altLang="zh-CN" sz="2000" b="1" dirty="0">
                <a:solidFill>
                  <a:schemeClr val="bg1"/>
                </a:solidFill>
                <a:latin typeface="微软雅黑" panose="020B0503020204020204" pitchFamily="34" charset="-122"/>
                <a:ea typeface="微软雅黑" panose="020B0503020204020204" pitchFamily="34" charset="-122"/>
              </a:rPr>
              <a:t>GPS</a:t>
            </a:r>
            <a:r>
              <a:rPr lang="zh-CN" altLang="en-US" sz="2000" b="1" dirty="0">
                <a:solidFill>
                  <a:schemeClr val="bg1"/>
                </a:solidFill>
                <a:latin typeface="微软雅黑" panose="020B0503020204020204" pitchFamily="34" charset="-122"/>
                <a:ea typeface="微软雅黑" panose="020B0503020204020204" pitchFamily="34" charset="-122"/>
              </a:rPr>
              <a:t>定位</a:t>
            </a:r>
            <a:endParaRPr lang="zh-CN" altLang="en-US" sz="2000" b="1" dirty="0"/>
          </a:p>
        </p:txBody>
      </p:sp>
      <p:sp>
        <p:nvSpPr>
          <p:cNvPr id="12" name="圆角矩形 12">
            <a:extLst>
              <a:ext uri="{FF2B5EF4-FFF2-40B4-BE49-F238E27FC236}">
                <a16:creationId xmlns:a16="http://schemas.microsoft.com/office/drawing/2014/main" id="{665C2A7B-953D-4FBD-9BE5-9A557F88190F}"/>
              </a:ext>
            </a:extLst>
          </p:cNvPr>
          <p:cNvSpPr/>
          <p:nvPr/>
        </p:nvSpPr>
        <p:spPr>
          <a:xfrm>
            <a:off x="1271537" y="5631120"/>
            <a:ext cx="1855203" cy="400110"/>
          </a:xfrm>
          <a:prstGeom prst="roundRect">
            <a:avLst/>
          </a:prstGeom>
          <a:solidFill>
            <a:srgbClr val="1F4E79"/>
          </a:solidFill>
        </p:spPr>
        <p:txBody>
          <a:bodyPr wrap="none" anchor="ctr" anchorCtr="0">
            <a:noAutofit/>
          </a:bodyPr>
          <a:lstStyle/>
          <a:p>
            <a:pPr algn="ctr">
              <a:spcBef>
                <a:spcPct val="0"/>
              </a:spcBef>
            </a:pPr>
            <a:r>
              <a:rPr lang="zh-CN" altLang="en-US" sz="2000" b="1" dirty="0">
                <a:solidFill>
                  <a:schemeClr val="bg1"/>
                </a:solidFill>
                <a:latin typeface="微软雅黑" panose="020B0503020204020204" pitchFamily="34" charset="-122"/>
                <a:ea typeface="微软雅黑" panose="020B0503020204020204" pitchFamily="34" charset="-122"/>
              </a:rPr>
              <a:t>单点定位</a:t>
            </a:r>
            <a:endParaRPr lang="zh-CN" altLang="en-US" sz="2000" b="1" dirty="0"/>
          </a:p>
        </p:txBody>
      </p:sp>
      <p:sp>
        <p:nvSpPr>
          <p:cNvPr id="13" name="圆角矩形 12">
            <a:extLst>
              <a:ext uri="{FF2B5EF4-FFF2-40B4-BE49-F238E27FC236}">
                <a16:creationId xmlns:a16="http://schemas.microsoft.com/office/drawing/2014/main" id="{D26D1CDC-CA9C-4DCE-B961-DA6ED002CAAD}"/>
              </a:ext>
            </a:extLst>
          </p:cNvPr>
          <p:cNvSpPr/>
          <p:nvPr/>
        </p:nvSpPr>
        <p:spPr>
          <a:xfrm>
            <a:off x="1271537" y="2078445"/>
            <a:ext cx="1855203" cy="400110"/>
          </a:xfrm>
          <a:prstGeom prst="roundRect">
            <a:avLst/>
          </a:prstGeom>
          <a:solidFill>
            <a:srgbClr val="1F4E79"/>
          </a:solidFill>
        </p:spPr>
        <p:txBody>
          <a:bodyPr wrap="none" anchor="ctr" anchorCtr="0">
            <a:noAutofit/>
          </a:bodyPr>
          <a:lstStyle/>
          <a:p>
            <a:pPr algn="ctr">
              <a:spcBef>
                <a:spcPct val="0"/>
              </a:spcBef>
            </a:pPr>
            <a:r>
              <a:rPr lang="en-US" altLang="zh-CN" sz="2000" b="1" dirty="0">
                <a:solidFill>
                  <a:schemeClr val="bg1"/>
                </a:solidFill>
                <a:latin typeface="微软雅黑" panose="020B0503020204020204" pitchFamily="34" charset="-122"/>
                <a:ea typeface="微软雅黑" panose="020B0503020204020204" pitchFamily="34" charset="-122"/>
              </a:rPr>
              <a:t>RTK GPS</a:t>
            </a:r>
            <a:r>
              <a:rPr lang="zh-CN" altLang="en-US" sz="2000" b="1" dirty="0">
                <a:solidFill>
                  <a:schemeClr val="bg1"/>
                </a:solidFill>
                <a:latin typeface="微软雅黑" panose="020B0503020204020204" pitchFamily="34" charset="-122"/>
                <a:ea typeface="微软雅黑" panose="020B0503020204020204" pitchFamily="34" charset="-122"/>
              </a:rPr>
              <a:t>定位</a:t>
            </a:r>
            <a:endParaRPr lang="zh-CN" altLang="en-US" sz="2000" b="1" dirty="0"/>
          </a:p>
        </p:txBody>
      </p:sp>
      <p:graphicFrame>
        <p:nvGraphicFramePr>
          <p:cNvPr id="14" name="表格 13">
            <a:extLst>
              <a:ext uri="{FF2B5EF4-FFF2-40B4-BE49-F238E27FC236}">
                <a16:creationId xmlns:a16="http://schemas.microsoft.com/office/drawing/2014/main" id="{414E11E4-4A90-4E7C-B714-79D3CBAC2E91}"/>
              </a:ext>
            </a:extLst>
          </p:cNvPr>
          <p:cNvGraphicFramePr>
            <a:graphicFrameLocks noGrp="1"/>
          </p:cNvGraphicFramePr>
          <p:nvPr/>
        </p:nvGraphicFramePr>
        <p:xfrm>
          <a:off x="3518535" y="1747035"/>
          <a:ext cx="8269915" cy="1463040"/>
        </p:xfrm>
        <a:graphic>
          <a:graphicData uri="http://schemas.openxmlformats.org/drawingml/2006/table">
            <a:tbl>
              <a:tblPr firstRow="1" bandRow="1">
                <a:tableStyleId>{5C22544A-7EE6-4342-B048-85BDC9FD1C3A}</a:tableStyleId>
              </a:tblPr>
              <a:tblGrid>
                <a:gridCol w="1597597">
                  <a:extLst>
                    <a:ext uri="{9D8B030D-6E8A-4147-A177-3AD203B41FA5}">
                      <a16:colId xmlns:a16="http://schemas.microsoft.com/office/drawing/2014/main" val="2089426761"/>
                    </a:ext>
                  </a:extLst>
                </a:gridCol>
                <a:gridCol w="6672318">
                  <a:extLst>
                    <a:ext uri="{9D8B030D-6E8A-4147-A177-3AD203B41FA5}">
                      <a16:colId xmlns:a16="http://schemas.microsoft.com/office/drawing/2014/main" val="1676661605"/>
                    </a:ext>
                  </a:extLst>
                </a:gridCol>
              </a:tblGrid>
              <a:tr h="322459">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简述</a:t>
                      </a:r>
                      <a:endParaRPr lang="en-US" altLang="zh-CN" sz="2000" b="1" kern="1200" dirty="0">
                        <a:solidFill>
                          <a:schemeClr val="bg1"/>
                        </a:solidFill>
                        <a:latin typeface="微软雅黑" panose="020B0503020204020204" pitchFamily="34" charset="-122"/>
                        <a:ea typeface="微软雅黑" panose="020B0503020204020204" pitchFamily="34" charset="-122"/>
                        <a:cs typeface="+mn-cs"/>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将用户终端和基准站收到的载波信号，进行差分处理</a:t>
                      </a:r>
                    </a:p>
                  </a:txBody>
                  <a:tcPr>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75095724"/>
                  </a:ext>
                </a:extLst>
              </a:tr>
              <a:tr h="322459">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物理量</a:t>
                      </a:r>
                    </a:p>
                  </a:txBody>
                  <a:tcPr>
                    <a:solidFill>
                      <a:schemeClr val="accent5">
                        <a:lumMod val="75000"/>
                      </a:schemeClr>
                    </a:solidFill>
                  </a:tcPr>
                </a:tc>
                <a:tc>
                  <a:txBody>
                    <a:bodyPr/>
                    <a:lstStyle/>
                    <a:p>
                      <a:pPr marL="0" indent="0" algn="l" defTabSz="914400" rtl="0" eaLnBrk="1" latinLnBrk="0" hangingPunct="1">
                        <a:spcBef>
                          <a:spcPct val="0"/>
                        </a:spcBef>
                        <a:buFont typeface="Wingdings" panose="05000000000000000000" pitchFamily="2" charset="2"/>
                        <a:buNone/>
                      </a:pPr>
                      <a:r>
                        <a:rPr lang="zh-CN" altLang="en-US" sz="1800" b="1" kern="1200" dirty="0">
                          <a:solidFill>
                            <a:srgbClr val="FF0000"/>
                          </a:solidFill>
                          <a:latin typeface="微软雅黑" panose="020B0503020204020204" pitchFamily="34" charset="-122"/>
                          <a:ea typeface="微软雅黑" panose="020B0503020204020204" pitchFamily="34" charset="-122"/>
                          <a:cs typeface="+mn-cs"/>
                        </a:rPr>
                        <a:t>载波信号</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、伪距、星历数据、</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38630100"/>
                  </a:ext>
                </a:extLst>
              </a:tr>
              <a:tr h="545699">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物理系统</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卫星</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基准站</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具有速度的物体</a:t>
                      </a:r>
                    </a:p>
                    <a:p>
                      <a:pPr marL="0" indent="0" algn="l" defTabSz="914400" rtl="0" eaLnBrk="1" latinLnBrk="0" hangingPunct="1">
                        <a:spcBef>
                          <a:spcPct val="0"/>
                        </a:spcBef>
                        <a:buFont typeface="Wingdings" panose="05000000000000000000" pitchFamily="2" charset="2"/>
                        <a:buNone/>
                      </a:pP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extLst>
                  <a:ext uri="{0D108BD9-81ED-4DB2-BD59-A6C34878D82A}">
                    <a16:rowId xmlns:a16="http://schemas.microsoft.com/office/drawing/2014/main" val="2303300383"/>
                  </a:ext>
                </a:extLst>
              </a:tr>
            </a:tbl>
          </a:graphicData>
        </a:graphic>
      </p:graphicFrame>
      <p:graphicFrame>
        <p:nvGraphicFramePr>
          <p:cNvPr id="19" name="表格 18">
            <a:extLst>
              <a:ext uri="{FF2B5EF4-FFF2-40B4-BE49-F238E27FC236}">
                <a16:creationId xmlns:a16="http://schemas.microsoft.com/office/drawing/2014/main" id="{92459741-067D-4CFE-92BD-AEAA5F238077}"/>
              </a:ext>
            </a:extLst>
          </p:cNvPr>
          <p:cNvGraphicFramePr>
            <a:graphicFrameLocks noGrp="1"/>
          </p:cNvGraphicFramePr>
          <p:nvPr>
            <p:extLst>
              <p:ext uri="{D42A27DB-BD31-4B8C-83A1-F6EECF244321}">
                <p14:modId xmlns:p14="http://schemas.microsoft.com/office/powerpoint/2010/main" val="1248806453"/>
              </p:ext>
            </p:extLst>
          </p:nvPr>
        </p:nvGraphicFramePr>
        <p:xfrm>
          <a:off x="3518535" y="4899600"/>
          <a:ext cx="8267102" cy="1463040"/>
        </p:xfrm>
        <a:graphic>
          <a:graphicData uri="http://schemas.openxmlformats.org/drawingml/2006/table">
            <a:tbl>
              <a:tblPr firstRow="1" bandRow="1">
                <a:tableStyleId>{5C22544A-7EE6-4342-B048-85BDC9FD1C3A}</a:tableStyleId>
              </a:tblPr>
              <a:tblGrid>
                <a:gridCol w="1597053">
                  <a:extLst>
                    <a:ext uri="{9D8B030D-6E8A-4147-A177-3AD203B41FA5}">
                      <a16:colId xmlns:a16="http://schemas.microsoft.com/office/drawing/2014/main" val="2089426761"/>
                    </a:ext>
                  </a:extLst>
                </a:gridCol>
                <a:gridCol w="6670049">
                  <a:extLst>
                    <a:ext uri="{9D8B030D-6E8A-4147-A177-3AD203B41FA5}">
                      <a16:colId xmlns:a16="http://schemas.microsoft.com/office/drawing/2014/main" val="1676661605"/>
                    </a:ext>
                  </a:extLst>
                </a:gridCol>
              </a:tblGrid>
              <a:tr h="623695">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简述</a:t>
                      </a:r>
                      <a:endParaRPr lang="en-US" altLang="zh-CN" sz="2000" b="1" kern="1200" dirty="0">
                        <a:solidFill>
                          <a:schemeClr val="bg1"/>
                        </a:solidFill>
                        <a:latin typeface="微软雅黑" panose="020B0503020204020204" pitchFamily="34" charset="-122"/>
                        <a:ea typeface="微软雅黑" panose="020B0503020204020204" pitchFamily="34" charset="-122"/>
                        <a:cs typeface="+mn-cs"/>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用户终端接发射的伪距信息，计算接收机的绝对位置</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a:txBody>
                  <a:tcPr>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75095724"/>
                  </a:ext>
                </a:extLst>
              </a:tr>
              <a:tr h="352523">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物理量</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伪距、星历数据</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38630100"/>
                  </a:ext>
                </a:extLst>
              </a:tr>
              <a:tr h="352523">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物理系统</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卫星</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具有速度的物体</a:t>
                      </a:r>
                    </a:p>
                  </a:txBody>
                  <a:tcPr>
                    <a:lnT w="12700" cap="flat" cmpd="sng" algn="ctr">
                      <a:solidFill>
                        <a:schemeClr val="tx1"/>
                      </a:solidFill>
                      <a:prstDash val="solid"/>
                      <a:round/>
                      <a:headEnd type="none" w="med" len="med"/>
                      <a:tailEnd type="none" w="med" len="med"/>
                    </a:lnT>
                    <a:solidFill>
                      <a:schemeClr val="accent5">
                        <a:lumMod val="75000"/>
                      </a:schemeClr>
                    </a:solidFill>
                  </a:tcPr>
                </a:tc>
                <a:extLst>
                  <a:ext uri="{0D108BD9-81ED-4DB2-BD59-A6C34878D82A}">
                    <a16:rowId xmlns:a16="http://schemas.microsoft.com/office/drawing/2014/main" val="2303300383"/>
                  </a:ext>
                </a:extLst>
              </a:tr>
            </a:tbl>
          </a:graphicData>
        </a:graphic>
      </p:graphicFrame>
      <p:graphicFrame>
        <p:nvGraphicFramePr>
          <p:cNvPr id="16" name="表格 15">
            <a:extLst>
              <a:ext uri="{FF2B5EF4-FFF2-40B4-BE49-F238E27FC236}">
                <a16:creationId xmlns:a16="http://schemas.microsoft.com/office/drawing/2014/main" id="{35D510C0-3463-4870-BA22-A7BC7A88441B}"/>
              </a:ext>
            </a:extLst>
          </p:cNvPr>
          <p:cNvGraphicFramePr>
            <a:graphicFrameLocks noGrp="1"/>
          </p:cNvGraphicFramePr>
          <p:nvPr>
            <p:extLst>
              <p:ext uri="{D42A27DB-BD31-4B8C-83A1-F6EECF244321}">
                <p14:modId xmlns:p14="http://schemas.microsoft.com/office/powerpoint/2010/main" val="2749915382"/>
              </p:ext>
            </p:extLst>
          </p:nvPr>
        </p:nvGraphicFramePr>
        <p:xfrm>
          <a:off x="3518535" y="3429000"/>
          <a:ext cx="8267103" cy="1190616"/>
        </p:xfrm>
        <a:graphic>
          <a:graphicData uri="http://schemas.openxmlformats.org/drawingml/2006/table">
            <a:tbl>
              <a:tblPr firstRow="1" bandRow="1">
                <a:tableStyleId>{5C22544A-7EE6-4342-B048-85BDC9FD1C3A}</a:tableStyleId>
              </a:tblPr>
              <a:tblGrid>
                <a:gridCol w="1597054">
                  <a:extLst>
                    <a:ext uri="{9D8B030D-6E8A-4147-A177-3AD203B41FA5}">
                      <a16:colId xmlns:a16="http://schemas.microsoft.com/office/drawing/2014/main" val="1018788548"/>
                    </a:ext>
                  </a:extLst>
                </a:gridCol>
                <a:gridCol w="6670049">
                  <a:extLst>
                    <a:ext uri="{9D8B030D-6E8A-4147-A177-3AD203B41FA5}">
                      <a16:colId xmlns:a16="http://schemas.microsoft.com/office/drawing/2014/main" val="887356385"/>
                    </a:ext>
                  </a:extLst>
                </a:gridCol>
              </a:tblGrid>
              <a:tr h="397188">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简述</a:t>
                      </a:r>
                      <a:endParaRPr lang="en-US" altLang="zh-CN" sz="2000" b="1" kern="1200" dirty="0">
                        <a:solidFill>
                          <a:schemeClr val="bg1"/>
                        </a:solidFill>
                        <a:latin typeface="微软雅黑" panose="020B0503020204020204" pitchFamily="34" charset="-122"/>
                        <a:ea typeface="微软雅黑" panose="020B0503020204020204" pitchFamily="34" charset="-122"/>
                        <a:cs typeface="+mn-cs"/>
                      </a:endParaRP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用户终端，接收基站和卫星的伪距信息，进行差分</a:t>
                      </a:r>
                    </a:p>
                  </a:txBody>
                  <a:tcPr>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530145065"/>
                  </a:ext>
                </a:extLst>
              </a:tr>
              <a:tr h="397188">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物理量</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伪距、星历数据</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298351103"/>
                  </a:ext>
                </a:extLst>
              </a:tr>
              <a:tr h="190884">
                <a:tc>
                  <a:txBody>
                    <a:bodyPr/>
                    <a:lstStyle/>
                    <a:p>
                      <a:pPr marL="0" algn="ctr" defTabSz="914400" rtl="0" eaLnBrk="1" latinLnBrk="0" hangingPunct="1">
                        <a:spcBef>
                          <a:spcPct val="0"/>
                        </a:spcBef>
                      </a:pPr>
                      <a:r>
                        <a:rPr lang="zh-CN" altLang="en-US" sz="2000" b="1" kern="1200" dirty="0">
                          <a:solidFill>
                            <a:schemeClr val="bg1"/>
                          </a:solidFill>
                          <a:latin typeface="微软雅黑" panose="020B0503020204020204" pitchFamily="34" charset="-122"/>
                          <a:ea typeface="微软雅黑" panose="020B0503020204020204" pitchFamily="34" charset="-122"/>
                          <a:cs typeface="+mn-cs"/>
                        </a:rPr>
                        <a:t>物理系统</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卫星</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基准站</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用户终端</a:t>
                      </a:r>
                      <a:r>
                        <a:rPr lang="en-US" altLang="zh-CN" sz="1800" b="1" kern="1200" dirty="0">
                          <a:solidFill>
                            <a:schemeClr val="bg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bg1"/>
                          </a:solidFill>
                          <a:latin typeface="微软雅黑" panose="020B0503020204020204" pitchFamily="34" charset="-122"/>
                          <a:ea typeface="微软雅黑" panose="020B0503020204020204" pitchFamily="34" charset="-122"/>
                          <a:cs typeface="+mn-cs"/>
                        </a:rPr>
                        <a:t>具有速度的物体</a:t>
                      </a:r>
                    </a:p>
                  </a:txBody>
                  <a:tcPr>
                    <a:lnT w="12700" cap="flat" cmpd="sng" algn="ctr">
                      <a:solidFill>
                        <a:schemeClr val="tx1"/>
                      </a:solidFill>
                      <a:prstDash val="solid"/>
                      <a:round/>
                      <a:headEnd type="none" w="med" len="med"/>
                      <a:tailEnd type="none" w="med" len="med"/>
                    </a:lnT>
                    <a:solidFill>
                      <a:schemeClr val="accent5">
                        <a:lumMod val="75000"/>
                      </a:schemeClr>
                    </a:solidFill>
                  </a:tcPr>
                </a:tc>
                <a:extLst>
                  <a:ext uri="{0D108BD9-81ED-4DB2-BD59-A6C34878D82A}">
                    <a16:rowId xmlns:a16="http://schemas.microsoft.com/office/drawing/2014/main" val="877913259"/>
                  </a:ext>
                </a:extLst>
              </a:tr>
            </a:tbl>
          </a:graphicData>
        </a:graphic>
      </p:graphicFrame>
      <p:sp>
        <p:nvSpPr>
          <p:cNvPr id="18" name="箭头: 上 17">
            <a:extLst>
              <a:ext uri="{FF2B5EF4-FFF2-40B4-BE49-F238E27FC236}">
                <a16:creationId xmlns:a16="http://schemas.microsoft.com/office/drawing/2014/main" id="{572C9B59-BCF1-47E5-8CB2-4715FDC94397}"/>
              </a:ext>
            </a:extLst>
          </p:cNvPr>
          <p:cNvSpPr/>
          <p:nvPr/>
        </p:nvSpPr>
        <p:spPr>
          <a:xfrm>
            <a:off x="1956822" y="2639776"/>
            <a:ext cx="484632" cy="978408"/>
          </a:xfrm>
          <a:prstGeom prst="upArrow">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rgbClr val="FFFFFF"/>
              </a:solidFill>
              <a:latin typeface="微软雅黑" panose="020B0503020204020204" pitchFamily="34" charset="-122"/>
              <a:ea typeface="微软雅黑" panose="020B0503020204020204" pitchFamily="34" charset="-122"/>
            </a:endParaRPr>
          </a:p>
        </p:txBody>
      </p:sp>
      <p:sp>
        <p:nvSpPr>
          <p:cNvPr id="24" name="箭头: 上 23">
            <a:extLst>
              <a:ext uri="{FF2B5EF4-FFF2-40B4-BE49-F238E27FC236}">
                <a16:creationId xmlns:a16="http://schemas.microsoft.com/office/drawing/2014/main" id="{2E348D5E-57EF-4891-8CD4-8FEF74406E0D}"/>
              </a:ext>
            </a:extLst>
          </p:cNvPr>
          <p:cNvSpPr/>
          <p:nvPr/>
        </p:nvSpPr>
        <p:spPr>
          <a:xfrm>
            <a:off x="1956822" y="4467206"/>
            <a:ext cx="484632" cy="978408"/>
          </a:xfrm>
          <a:prstGeom prst="upArrow">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rgbClr val="FFFF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F4319DE-D7FD-9FB6-C8AA-F7DB65E088D9}"/>
              </a:ext>
            </a:extLst>
          </p:cNvPr>
          <p:cNvSpPr/>
          <p:nvPr/>
        </p:nvSpPr>
        <p:spPr>
          <a:xfrm>
            <a:off x="83005" y="2085614"/>
            <a:ext cx="998220" cy="40011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优</a:t>
            </a:r>
          </a:p>
        </p:txBody>
      </p:sp>
      <p:sp>
        <p:nvSpPr>
          <p:cNvPr id="4" name="矩形 3">
            <a:extLst>
              <a:ext uri="{FF2B5EF4-FFF2-40B4-BE49-F238E27FC236}">
                <a16:creationId xmlns:a16="http://schemas.microsoft.com/office/drawing/2014/main" id="{0FA06D2E-C92C-C6E3-00ED-E3D562755DF8}"/>
              </a:ext>
            </a:extLst>
          </p:cNvPr>
          <p:cNvSpPr/>
          <p:nvPr/>
        </p:nvSpPr>
        <p:spPr>
          <a:xfrm>
            <a:off x="83005" y="5638574"/>
            <a:ext cx="998220" cy="40011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劣</a:t>
            </a:r>
          </a:p>
        </p:txBody>
      </p:sp>
      <p:sp>
        <p:nvSpPr>
          <p:cNvPr id="5" name="箭头: 上 4">
            <a:extLst>
              <a:ext uri="{FF2B5EF4-FFF2-40B4-BE49-F238E27FC236}">
                <a16:creationId xmlns:a16="http://schemas.microsoft.com/office/drawing/2014/main" id="{2A35A12B-9DA6-B423-6A44-069F052AE489}"/>
              </a:ext>
            </a:extLst>
          </p:cNvPr>
          <p:cNvSpPr/>
          <p:nvPr/>
        </p:nvSpPr>
        <p:spPr>
          <a:xfrm>
            <a:off x="298909" y="2678684"/>
            <a:ext cx="484632" cy="2766930"/>
          </a:xfrm>
          <a:prstGeom prst="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rgbClr val="FFFFFF"/>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3DE10CEC-B458-E658-A43B-AF221C888494}"/>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178055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custDataLst>
              <p:tags r:id="rId1"/>
            </p:custDataLst>
          </p:nvPr>
        </p:nvSpPr>
        <p:spPr>
          <a:xfrm>
            <a:off x="1254760" y="31750"/>
            <a:ext cx="3743960" cy="900000"/>
          </a:xfrm>
          <a:prstGeom prst="rect">
            <a:avLst/>
          </a:prstGeom>
        </p:spPr>
        <p:txBody>
          <a:bodyPr wrap="none" anchor="ctr" anchorCtr="0">
            <a:noAutofit/>
          </a:bodyPr>
          <a:lstStyle/>
          <a:p>
            <a:endParaRPr lang="en-US" altLang="zh-CN" sz="3200" b="1" spc="600" dirty="0">
              <a:solidFill>
                <a:srgbClr val="000000"/>
              </a:solidFill>
              <a:latin typeface="微软雅黑" panose="020B0503020204020204" charset="-122"/>
              <a:ea typeface="微软雅黑" panose="020B0503020204020204" charset="-122"/>
              <a:sym typeface="+mn-ea"/>
            </a:endParaRPr>
          </a:p>
        </p:txBody>
      </p:sp>
      <p:sp>
        <p:nvSpPr>
          <p:cNvPr id="25"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2.3</a:t>
            </a:r>
          </a:p>
        </p:txBody>
      </p:sp>
      <p:cxnSp>
        <p:nvCxnSpPr>
          <p:cNvPr id="4" name="直接连接符 3"/>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5" name="内容占位符 6"/>
          <p:cNvSpPr>
            <a:spLocks noGrp="1"/>
          </p:cNvSpPr>
          <p:nvPr>
            <p:custDataLst>
              <p:tags r:id="rId4"/>
            </p:custDataLst>
          </p:nvPr>
        </p:nvSpPr>
        <p:spPr>
          <a:xfrm>
            <a:off x="149225" y="986790"/>
            <a:ext cx="11650980" cy="1320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endParaRPr lang="zh-CN" altLang="en-US" dirty="0"/>
          </a:p>
        </p:txBody>
      </p:sp>
      <p:sp>
        <p:nvSpPr>
          <p:cNvPr id="17" name="圆角矩形 16"/>
          <p:cNvSpPr/>
          <p:nvPr>
            <p:custDataLst>
              <p:tags r:id="rId5"/>
            </p:custDataLst>
          </p:nvPr>
        </p:nvSpPr>
        <p:spPr>
          <a:xfrm>
            <a:off x="324485" y="1466939"/>
            <a:ext cx="2684780" cy="1083945"/>
          </a:xfrm>
          <a:prstGeom prst="roundRect">
            <a:avLst/>
          </a:prstGeom>
          <a:solidFill>
            <a:schemeClr val="accent1">
              <a:lumMod val="75000"/>
            </a:schemeClr>
          </a:solidFill>
          <a:ln>
            <a:solidFill>
              <a:schemeClr val="accent1">
                <a:lumMod val="75000"/>
              </a:schemeClr>
            </a:solidFill>
          </a:ln>
        </p:spPr>
        <p:txBody>
          <a:bodyPr wrap="none" anchor="ctr" anchorCtr="0">
            <a:noAutofit/>
          </a:bodyPr>
          <a:lstStyle/>
          <a:p>
            <a:pPr algn="ctr">
              <a:spcBef>
                <a:spcPct val="0"/>
              </a:spcBef>
            </a:pPr>
            <a:r>
              <a:rPr lang="zh-CN" altLang="en-US" sz="2000" b="1" dirty="0">
                <a:solidFill>
                  <a:srgbClr val="FFFFFF"/>
                </a:solidFill>
                <a:latin typeface="微软雅黑" panose="020B0503020204020204" charset="-122"/>
                <a:ea typeface="微软雅黑" panose="020B0503020204020204" charset="-122"/>
              </a:rPr>
              <a:t>采集卫星信号数据</a:t>
            </a:r>
          </a:p>
        </p:txBody>
      </p:sp>
      <p:sp>
        <p:nvSpPr>
          <p:cNvPr id="18" name="右箭头 17"/>
          <p:cNvSpPr/>
          <p:nvPr>
            <p:custDataLst>
              <p:tags r:id="rId6"/>
            </p:custDataLst>
          </p:nvPr>
        </p:nvSpPr>
        <p:spPr>
          <a:xfrm>
            <a:off x="3307980" y="1739174"/>
            <a:ext cx="637189" cy="540841"/>
          </a:xfrm>
          <a:prstGeom prst="rightArrow">
            <a:avLst/>
          </a:prstGeom>
          <a:solidFill>
            <a:srgbClr val="314457"/>
          </a:solidFill>
          <a:ln w="12700" cap="flat" cmpd="sng" algn="ctr">
            <a:solidFill>
              <a:srgbClr val="314457">
                <a:shade val="50000"/>
              </a:srgbClr>
            </a:solidFill>
            <a:prstDash val="solid"/>
            <a:miter lim="800000"/>
          </a:ln>
          <a:effectLst/>
        </p:spPr>
        <p:txBody>
          <a:bodyPr rtlCol="0" anchor="ctr"/>
          <a:lstStyle/>
          <a:p>
            <a:pPr algn="ctr"/>
            <a:endParaRPr lang="zh-CN" altLang="en-US" sz="2000">
              <a:solidFill>
                <a:srgbClr val="FFFFFF"/>
              </a:solidFill>
              <a:latin typeface="等线" panose="02010600030101010101" charset="-122"/>
              <a:ea typeface="等线" panose="02010600030101010101" charset="-122"/>
            </a:endParaRPr>
          </a:p>
        </p:txBody>
      </p:sp>
      <p:sp>
        <p:nvSpPr>
          <p:cNvPr id="19" name="圆角矩形 18"/>
          <p:cNvSpPr/>
          <p:nvPr>
            <p:custDataLst>
              <p:tags r:id="rId7"/>
            </p:custDataLst>
          </p:nvPr>
        </p:nvSpPr>
        <p:spPr>
          <a:xfrm>
            <a:off x="4243070" y="1468209"/>
            <a:ext cx="2555240" cy="1082675"/>
          </a:xfrm>
          <a:prstGeom prst="roundRect">
            <a:avLst/>
          </a:prstGeom>
          <a:solidFill>
            <a:schemeClr val="accent1">
              <a:lumMod val="75000"/>
            </a:schemeClr>
          </a:solidFill>
        </p:spPr>
        <p:txBody>
          <a:bodyPr wrap="none" anchor="ctr" anchorCtr="0">
            <a:noAutofit/>
          </a:bodyPr>
          <a:lstStyle/>
          <a:p>
            <a:pPr algn="ctr">
              <a:spcBef>
                <a:spcPct val="0"/>
              </a:spcBef>
            </a:pPr>
            <a:r>
              <a:rPr lang="zh-CN" altLang="en-US" sz="2000" b="1" dirty="0">
                <a:solidFill>
                  <a:srgbClr val="FFFFFF"/>
                </a:solidFill>
                <a:latin typeface="微软雅黑" panose="020B0503020204020204" charset="-122"/>
                <a:ea typeface="微软雅黑" panose="020B0503020204020204" charset="-122"/>
              </a:rPr>
              <a:t>伪距和载波相位</a:t>
            </a:r>
          </a:p>
          <a:p>
            <a:pPr algn="ctr">
              <a:spcBef>
                <a:spcPct val="0"/>
              </a:spcBef>
            </a:pPr>
            <a:r>
              <a:rPr lang="zh-CN" altLang="en-US" sz="2000" b="1" dirty="0">
                <a:solidFill>
                  <a:srgbClr val="FFFFFF"/>
                </a:solidFill>
                <a:latin typeface="微软雅黑" panose="020B0503020204020204" charset="-122"/>
                <a:ea typeface="微软雅黑" panose="020B0503020204020204" charset="-122"/>
              </a:rPr>
              <a:t>的差分计算</a:t>
            </a:r>
          </a:p>
        </p:txBody>
      </p:sp>
      <p:sp>
        <p:nvSpPr>
          <p:cNvPr id="20" name="右箭头 19"/>
          <p:cNvSpPr/>
          <p:nvPr>
            <p:custDataLst>
              <p:tags r:id="rId8"/>
            </p:custDataLst>
          </p:nvPr>
        </p:nvSpPr>
        <p:spPr>
          <a:xfrm>
            <a:off x="7184020" y="1739174"/>
            <a:ext cx="637189" cy="540841"/>
          </a:xfrm>
          <a:prstGeom prst="rightArrow">
            <a:avLst/>
          </a:prstGeom>
          <a:solidFill>
            <a:srgbClr val="314457"/>
          </a:solidFill>
          <a:ln w="12700" cap="flat" cmpd="sng" algn="ctr">
            <a:solidFill>
              <a:srgbClr val="314457">
                <a:shade val="50000"/>
              </a:srgbClr>
            </a:solidFill>
            <a:prstDash val="solid"/>
            <a:miter lim="800000"/>
          </a:ln>
          <a:effectLst/>
        </p:spPr>
        <p:txBody>
          <a:bodyPr rtlCol="0" anchor="ctr"/>
          <a:lstStyle/>
          <a:p>
            <a:pPr algn="ctr"/>
            <a:endParaRPr lang="zh-CN" altLang="en-US" sz="2000">
              <a:solidFill>
                <a:srgbClr val="FFFFFF"/>
              </a:solidFill>
              <a:latin typeface="等线" panose="02010600030101010101" charset="-122"/>
              <a:ea typeface="等线" panose="02010600030101010101" charset="-122"/>
            </a:endParaRPr>
          </a:p>
        </p:txBody>
      </p:sp>
      <p:sp>
        <p:nvSpPr>
          <p:cNvPr id="21" name="圆角矩形 20"/>
          <p:cNvSpPr/>
          <p:nvPr>
            <p:custDataLst>
              <p:tags r:id="rId9"/>
            </p:custDataLst>
          </p:nvPr>
        </p:nvSpPr>
        <p:spPr>
          <a:xfrm>
            <a:off x="8206740" y="1466939"/>
            <a:ext cx="2654300" cy="1082675"/>
          </a:xfrm>
          <a:prstGeom prst="roundRect">
            <a:avLst/>
          </a:prstGeom>
          <a:solidFill>
            <a:schemeClr val="accent1">
              <a:lumMod val="75000"/>
            </a:schemeClr>
          </a:solidFill>
        </p:spPr>
        <p:txBody>
          <a:bodyPr wrap="none" anchor="ctr" anchorCtr="0">
            <a:noAutofit/>
          </a:bodyPr>
          <a:lstStyle/>
          <a:p>
            <a:pPr algn="ctr">
              <a:spcBef>
                <a:spcPct val="0"/>
              </a:spcBef>
            </a:pPr>
            <a:r>
              <a:rPr lang="zh-CN" sz="2400" b="1" dirty="0">
                <a:solidFill>
                  <a:srgbClr val="FFFFFF"/>
                </a:solidFill>
                <a:latin typeface="微软雅黑" panose="020B0503020204020204" charset="-122"/>
                <a:ea typeface="微软雅黑" panose="020B0503020204020204" charset="-122"/>
              </a:rPr>
              <a:t>进行位置解算</a:t>
            </a:r>
          </a:p>
        </p:txBody>
      </p:sp>
      <p:sp>
        <p:nvSpPr>
          <p:cNvPr id="22" name="Rectangle 3"/>
          <p:cNvSpPr txBox="1">
            <a:spLocks noChangeArrowheads="1"/>
          </p:cNvSpPr>
          <p:nvPr>
            <p:custDataLst>
              <p:tags r:id="rId10"/>
            </p:custDataLst>
          </p:nvPr>
        </p:nvSpPr>
        <p:spPr>
          <a:xfrm>
            <a:off x="324485" y="2870289"/>
            <a:ext cx="2684780" cy="2758440"/>
          </a:xfrm>
          <a:prstGeom prst="rect">
            <a:avLst/>
          </a:prstGeom>
          <a:solidFill>
            <a:srgbClr val="5B9BD5">
              <a:lumMod val="20000"/>
              <a:lumOff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a:lnSpc>
                <a:spcPct val="120000"/>
              </a:lnSpc>
              <a:spcBef>
                <a:spcPts val="0"/>
              </a:spcBef>
              <a:buFont typeface="Wingdings" panose="05000000000000000000" pitchFamily="2" charset="2"/>
              <a:buChar char="l"/>
            </a:pPr>
            <a:r>
              <a:rPr lang="zh-CN" altLang="en-US" sz="2000" dirty="0">
                <a:latin typeface="微软雅黑" panose="020B0503020204020204" charset="-122"/>
                <a:ea typeface="微软雅黑" panose="020B0503020204020204" charset="-122"/>
              </a:rPr>
              <a:t>基准站和流动站同时接收卫星信号，并记录下卫星的</a:t>
            </a:r>
            <a:r>
              <a:rPr lang="zh-CN" altLang="en-US" sz="2000" b="1" dirty="0">
                <a:latin typeface="微软雅黑" panose="020B0503020204020204" charset="-122"/>
                <a:ea typeface="微软雅黑" panose="020B0503020204020204" charset="-122"/>
              </a:rPr>
              <a:t>伪距</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载波相位</a:t>
            </a:r>
            <a:r>
              <a:rPr lang="zh-CN" altLang="en-US" sz="2000" dirty="0">
                <a:latin typeface="微软雅黑" panose="020B0503020204020204" charset="-122"/>
                <a:ea typeface="微软雅黑" panose="020B0503020204020204" charset="-122"/>
              </a:rPr>
              <a:t>等数据</a:t>
            </a:r>
          </a:p>
        </p:txBody>
      </p:sp>
      <p:sp>
        <p:nvSpPr>
          <p:cNvPr id="24" name="Rectangle 3"/>
          <p:cNvSpPr txBox="1">
            <a:spLocks noChangeArrowheads="1"/>
          </p:cNvSpPr>
          <p:nvPr>
            <p:custDataLst>
              <p:tags r:id="rId11"/>
            </p:custDataLst>
          </p:nvPr>
        </p:nvSpPr>
        <p:spPr>
          <a:xfrm>
            <a:off x="4178300" y="2870924"/>
            <a:ext cx="2684780" cy="2823210"/>
          </a:xfrm>
          <a:prstGeom prst="rect">
            <a:avLst/>
          </a:prstGeom>
          <a:solidFill>
            <a:srgbClr val="5B9BD5">
              <a:lumMod val="20000"/>
              <a:lumOff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a:lnSpc>
                <a:spcPct val="120000"/>
              </a:lnSpc>
              <a:spcBef>
                <a:spcPts val="0"/>
              </a:spcBef>
              <a:buFont typeface="Wingdings" panose="05000000000000000000" pitchFamily="2" charset="2"/>
              <a:buChar char="l"/>
            </a:pPr>
            <a:r>
              <a:rPr lang="zh-CN" altLang="en-US" sz="2000" dirty="0">
                <a:latin typeface="微软雅黑" panose="020B0503020204020204" charset="-122"/>
                <a:ea typeface="微软雅黑" panose="020B0503020204020204" charset="-122"/>
              </a:rPr>
              <a:t>将基准站记录的</a:t>
            </a:r>
            <a:r>
              <a:rPr lang="zh-CN" altLang="en-US" sz="2000" b="1" dirty="0">
                <a:latin typeface="微软雅黑" panose="020B0503020204020204" charset="-122"/>
                <a:ea typeface="微软雅黑" panose="020B0503020204020204" charset="-122"/>
              </a:rPr>
              <a:t>伪距和载波相位</a:t>
            </a:r>
            <a:r>
              <a:rPr lang="zh-CN" altLang="en-US" sz="2000" dirty="0">
                <a:latin typeface="微软雅黑" panose="020B0503020204020204" charset="-122"/>
                <a:ea typeface="微软雅黑" panose="020B0503020204020204" charset="-122"/>
              </a:rPr>
              <a:t>数据与流动站记录的进行</a:t>
            </a:r>
            <a:r>
              <a:rPr lang="zh-CN" altLang="en-US" sz="2000" b="1" dirty="0">
                <a:latin typeface="微软雅黑" panose="020B0503020204020204" charset="-122"/>
                <a:ea typeface="微软雅黑" panose="020B0503020204020204" charset="-122"/>
              </a:rPr>
              <a:t>差分计算</a:t>
            </a:r>
            <a:r>
              <a:rPr lang="zh-CN" altLang="en-US" sz="2000" dirty="0">
                <a:latin typeface="微软雅黑" panose="020B0503020204020204" charset="-122"/>
                <a:ea typeface="微软雅黑" panose="020B0503020204020204" charset="-122"/>
              </a:rPr>
              <a:t>，得到伪距差分数据和载波相位差分数据</a:t>
            </a:r>
            <a:endParaRPr lang="zh-CN" altLang="en-US" sz="2000" b="1" dirty="0">
              <a:latin typeface="微软雅黑" panose="020B0503020204020204" charset="-122"/>
              <a:ea typeface="微软雅黑" panose="020B0503020204020204" charset="-122"/>
            </a:endParaRPr>
          </a:p>
          <a:p>
            <a:pPr>
              <a:lnSpc>
                <a:spcPct val="120000"/>
              </a:lnSpc>
              <a:spcBef>
                <a:spcPts val="0"/>
              </a:spcBef>
              <a:buFont typeface="Wingdings" panose="05000000000000000000" pitchFamily="2" charset="2"/>
              <a:buChar char="l"/>
            </a:pPr>
            <a:endParaRPr lang="zh-CN" altLang="en-US" sz="2000" b="1" dirty="0">
              <a:latin typeface="微软雅黑" panose="020B0503020204020204" charset="-122"/>
              <a:ea typeface="微软雅黑" panose="020B0503020204020204" charset="-122"/>
            </a:endParaRPr>
          </a:p>
        </p:txBody>
      </p:sp>
      <p:sp>
        <p:nvSpPr>
          <p:cNvPr id="26" name="Rectangle 3"/>
          <p:cNvSpPr txBox="1">
            <a:spLocks noChangeArrowheads="1"/>
          </p:cNvSpPr>
          <p:nvPr>
            <p:custDataLst>
              <p:tags r:id="rId12"/>
            </p:custDataLst>
          </p:nvPr>
        </p:nvSpPr>
        <p:spPr>
          <a:xfrm>
            <a:off x="8206740" y="2870289"/>
            <a:ext cx="2684780" cy="2823210"/>
          </a:xfrm>
          <a:prstGeom prst="rect">
            <a:avLst/>
          </a:prstGeom>
          <a:solidFill>
            <a:srgbClr val="5B9BD5">
              <a:lumMod val="20000"/>
              <a:lumOff val="80000"/>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a:lnSpc>
                <a:spcPct val="120000"/>
              </a:lnSpc>
              <a:spcBef>
                <a:spcPts val="0"/>
              </a:spcBef>
              <a:buFont typeface="Wingdings" panose="05000000000000000000" pitchFamily="2" charset="2"/>
              <a:buChar char="l"/>
            </a:pPr>
            <a:r>
              <a:rPr lang="zh-CN" altLang="en-US" sz="2000" dirty="0">
                <a:latin typeface="微软雅黑" panose="020B0503020204020204" charset="-122"/>
                <a:ea typeface="微软雅黑" panose="020B0503020204020204" charset="-122"/>
              </a:rPr>
              <a:t>结合</a:t>
            </a:r>
            <a:r>
              <a:rPr lang="zh-CN" altLang="en-US" sz="2000" dirty="0">
                <a:latin typeface="微软雅黑" panose="020B0503020204020204" charset="-122"/>
                <a:ea typeface="微软雅黑" panose="020B0503020204020204" charset="-122"/>
                <a:sym typeface="等线" panose="02010600030101010101" charset="-122"/>
              </a:rPr>
              <a:t>伪距差分数据、载波相位差分数据和</a:t>
            </a:r>
            <a:r>
              <a:rPr lang="zh-CN" altLang="en-US" sz="2000" b="1" dirty="0">
                <a:latin typeface="微软雅黑" panose="020B0503020204020204" charset="-122"/>
                <a:ea typeface="微软雅黑" panose="020B0503020204020204" charset="-122"/>
                <a:sym typeface="等线" panose="02010600030101010101" charset="-122"/>
              </a:rPr>
              <a:t>基准站的位置</a:t>
            </a:r>
            <a:r>
              <a:rPr lang="zh-CN" altLang="en-US" sz="2000" dirty="0">
                <a:latin typeface="微软雅黑" panose="020B0503020204020204" charset="-122"/>
                <a:ea typeface="微软雅黑" panose="020B0503020204020204" charset="-122"/>
                <a:sym typeface="等线" panose="02010600030101010101" charset="-122"/>
              </a:rPr>
              <a:t>，进行</a:t>
            </a:r>
            <a:r>
              <a:rPr lang="zh-CN" altLang="en-US" sz="2000" b="1" dirty="0">
                <a:latin typeface="微软雅黑" panose="020B0503020204020204" charset="-122"/>
                <a:ea typeface="微软雅黑" panose="020B0503020204020204" charset="-122"/>
                <a:sym typeface="等线" panose="02010600030101010101" charset="-122"/>
              </a:rPr>
              <a:t>位置解算</a:t>
            </a:r>
            <a:r>
              <a:rPr lang="zh-CN" altLang="en-US" sz="2000" dirty="0">
                <a:latin typeface="微软雅黑" panose="020B0503020204020204" charset="-122"/>
                <a:ea typeface="微软雅黑" panose="020B0503020204020204" charset="-122"/>
                <a:sym typeface="等线" panose="02010600030101010101" charset="-122"/>
              </a:rPr>
              <a:t>，从而得出更加精确的流动站位置</a:t>
            </a:r>
            <a:endParaRPr lang="zh-CN" altLang="en-US" sz="2000" dirty="0">
              <a:latin typeface="微软雅黑" panose="020B0503020204020204" charset="-122"/>
              <a:ea typeface="微软雅黑" panose="020B0503020204020204" charset="-122"/>
            </a:endParaRPr>
          </a:p>
        </p:txBody>
      </p:sp>
      <p:sp>
        <p:nvSpPr>
          <p:cNvPr id="6" name="椭圆 5"/>
          <p:cNvSpPr/>
          <p:nvPr>
            <p:custDataLst>
              <p:tags r:id="rId13"/>
            </p:custDataLst>
          </p:nvPr>
        </p:nvSpPr>
        <p:spPr>
          <a:xfrm>
            <a:off x="10241915" y="51435"/>
            <a:ext cx="1651635" cy="66992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lt1"/>
                </a:solidFill>
                <a:latin typeface="微软雅黑" panose="020B0503020204020204" pitchFamily="34" charset="-122"/>
                <a:ea typeface="微软雅黑" panose="020B0503020204020204" pitchFamily="34" charset="-122"/>
              </a:rPr>
              <a:t>张</a:t>
            </a:r>
          </a:p>
        </p:txBody>
      </p:sp>
      <p:sp>
        <p:nvSpPr>
          <p:cNvPr id="2" name="文本框 1">
            <a:extLst>
              <a:ext uri="{FF2B5EF4-FFF2-40B4-BE49-F238E27FC236}">
                <a16:creationId xmlns:a16="http://schemas.microsoft.com/office/drawing/2014/main" id="{0A6CAC44-BEDA-21E9-58E7-45B6F69B230D}"/>
              </a:ext>
            </a:extLst>
          </p:cNvPr>
          <p:cNvSpPr txBox="1"/>
          <p:nvPr/>
        </p:nvSpPr>
        <p:spPr>
          <a:xfrm>
            <a:off x="1152704" y="124120"/>
            <a:ext cx="6668505"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解算流程</a:t>
            </a:r>
            <a:endParaRPr lang="en-US" altLang="zh-CN" sz="32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2.4</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dirty="0">
                <a:solidFill>
                  <a:schemeClr val="bg1"/>
                </a:solidFill>
                <a:latin typeface="微软雅黑" panose="020B0503020204020204" pitchFamily="34" charset="-122"/>
                <a:sym typeface="Arial" panose="020B0604020202020204" pitchFamily="34" charset="0"/>
              </a:rPr>
              <a:t>技术基础</a:t>
            </a:r>
          </a:p>
        </p:txBody>
      </p:sp>
      <p:sp>
        <p:nvSpPr>
          <p:cNvPr id="6" name="文本框 5">
            <a:extLst>
              <a:ext uri="{FF2B5EF4-FFF2-40B4-BE49-F238E27FC236}">
                <a16:creationId xmlns:a16="http://schemas.microsoft.com/office/drawing/2014/main" id="{9C54067A-B7EB-4BF1-8665-53673755679A}"/>
              </a:ext>
            </a:extLst>
          </p:cNvPr>
          <p:cNvSpPr txBox="1"/>
          <p:nvPr/>
        </p:nvSpPr>
        <p:spPr>
          <a:xfrm>
            <a:off x="1229322" y="136873"/>
            <a:ext cx="8267103"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sym typeface="等线" panose="02010600030101010101" charset="-122"/>
              </a:rPr>
              <a:t>优化观测量</a:t>
            </a:r>
            <a:endParaRPr lang="en-US" altLang="zh-CN" sz="3200" b="1" dirty="0">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26FEBADD-7738-4FB6-A97F-CC94DF431FFD}"/>
              </a:ext>
            </a:extLst>
          </p:cNvPr>
          <p:cNvSpPr txBox="1"/>
          <p:nvPr/>
        </p:nvSpPr>
        <p:spPr>
          <a:xfrm>
            <a:off x="0" y="931750"/>
            <a:ext cx="108134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从物理系统可以了解到，</a:t>
            </a:r>
            <a:r>
              <a:rPr lang="en-US" altLang="zh-CN" sz="2000" dirty="0">
                <a:latin typeface="微软雅黑" panose="020B0503020204020204" pitchFamily="34" charset="-122"/>
                <a:ea typeface="微软雅黑" panose="020B0503020204020204" pitchFamily="34" charset="-122"/>
              </a:rPr>
              <a:t>RTK</a:t>
            </a:r>
            <a:r>
              <a:rPr lang="zh-CN" altLang="en-US" sz="2000" dirty="0">
                <a:latin typeface="微软雅黑" panose="020B0503020204020204" pitchFamily="34" charset="-122"/>
                <a:ea typeface="微软雅黑" panose="020B0503020204020204" pitchFamily="34" charset="-122"/>
              </a:rPr>
              <a:t>算法主要运用</a:t>
            </a:r>
            <a:r>
              <a:rPr lang="zh-CN" altLang="en-US" sz="2000" dirty="0">
                <a:solidFill>
                  <a:srgbClr val="FF0000"/>
                </a:solidFill>
                <a:latin typeface="微软雅黑" panose="020B0503020204020204" pitchFamily="34" charset="-122"/>
                <a:ea typeface="微软雅黑" panose="020B0503020204020204" pitchFamily="34" charset="-122"/>
              </a:rPr>
              <a:t>载波信号</a:t>
            </a:r>
            <a:r>
              <a:rPr lang="zh-CN" altLang="en-US" sz="2000" dirty="0">
                <a:latin typeface="微软雅黑" panose="020B0503020204020204" pitchFamily="34" charset="-122"/>
                <a:ea typeface="微软雅黑" panose="020B0503020204020204" pitchFamily="34" charset="-122"/>
              </a:rPr>
              <a:t>作为观测量，因此我们从</a:t>
            </a:r>
            <a:r>
              <a:rPr lang="zh-CN" altLang="en-US" sz="2000" dirty="0">
                <a:solidFill>
                  <a:srgbClr val="FF0000"/>
                </a:solidFill>
                <a:latin typeface="微软雅黑" panose="020B0503020204020204" pitchFamily="34" charset="-122"/>
                <a:ea typeface="微软雅黑" panose="020B0503020204020204" pitchFamily="34" charset="-122"/>
              </a:rPr>
              <a:t>载波信号</a:t>
            </a:r>
            <a:r>
              <a:rPr lang="zh-CN" altLang="en-US" sz="2000" dirty="0">
                <a:latin typeface="微软雅黑" panose="020B0503020204020204" pitchFamily="34" charset="-122"/>
                <a:ea typeface="微软雅黑" panose="020B0503020204020204" pitchFamily="34" charset="-122"/>
              </a:rPr>
              <a:t>的数学建模开始，逐步进行解算，有以下的优化流程。</a:t>
            </a:r>
            <a:endParaRPr lang="en-US" altLang="zh-CN" sz="2000" dirty="0">
              <a:latin typeface="微软雅黑" panose="020B0503020204020204" pitchFamily="34" charset="-122"/>
              <a:ea typeface="微软雅黑" panose="020B0503020204020204" pitchFamily="34" charset="-122"/>
            </a:endParaRPr>
          </a:p>
        </p:txBody>
      </p:sp>
      <p:pic>
        <p:nvPicPr>
          <p:cNvPr id="60" name="Picture 4">
            <a:extLst>
              <a:ext uri="{FF2B5EF4-FFF2-40B4-BE49-F238E27FC236}">
                <a16:creationId xmlns:a16="http://schemas.microsoft.com/office/drawing/2014/main" id="{399CD336-CA33-40E2-9A8E-72F97AD7E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5711" y="4529966"/>
            <a:ext cx="1161018" cy="163908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a:extLst>
              <a:ext uri="{FF2B5EF4-FFF2-40B4-BE49-F238E27FC236}">
                <a16:creationId xmlns:a16="http://schemas.microsoft.com/office/drawing/2014/main" id="{AE13E9F9-23B2-460A-86D5-42BB03835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956" y="4128954"/>
            <a:ext cx="1125912" cy="192228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a:extLst>
              <a:ext uri="{FF2B5EF4-FFF2-40B4-BE49-F238E27FC236}">
                <a16:creationId xmlns:a16="http://schemas.microsoft.com/office/drawing/2014/main" id="{86764491-BBC2-41CF-BDB9-40759C6F0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6725" y="2028607"/>
            <a:ext cx="1247766" cy="1622097"/>
          </a:xfrm>
          <a:prstGeom prst="rect">
            <a:avLst/>
          </a:prstGeom>
          <a:noFill/>
          <a:extLst>
            <a:ext uri="{909E8E84-426E-40DD-AFC4-6F175D3DCCD1}">
              <a14:hiddenFill xmlns:a14="http://schemas.microsoft.com/office/drawing/2010/main">
                <a:solidFill>
                  <a:srgbClr val="FFFFFF"/>
                </a:solidFill>
              </a14:hiddenFill>
            </a:ext>
          </a:extLst>
        </p:spPr>
      </p:pic>
      <p:sp>
        <p:nvSpPr>
          <p:cNvPr id="63" name="文本框 62">
            <a:extLst>
              <a:ext uri="{FF2B5EF4-FFF2-40B4-BE49-F238E27FC236}">
                <a16:creationId xmlns:a16="http://schemas.microsoft.com/office/drawing/2014/main" id="{1A82D2F2-6943-4B8D-A34B-7233E1D23E5D}"/>
              </a:ext>
            </a:extLst>
          </p:cNvPr>
          <p:cNvSpPr txBox="1"/>
          <p:nvPr/>
        </p:nvSpPr>
        <p:spPr>
          <a:xfrm>
            <a:off x="9877113" y="2448636"/>
            <a:ext cx="1645565" cy="369332"/>
          </a:xfrm>
          <a:prstGeom prst="rect">
            <a:avLst/>
          </a:prstGeom>
          <a:noFill/>
        </p:spPr>
        <p:txBody>
          <a:bodyPr wrap="square" rtlCol="0">
            <a:spAutoFit/>
          </a:bodyPr>
          <a:lstStyle/>
          <a:p>
            <a:r>
              <a:rPr lang="zh-CN" altLang="en-US" b="1" dirty="0"/>
              <a:t>卫星</a:t>
            </a:r>
            <a:r>
              <a:rPr lang="en-US" altLang="zh-CN" b="1" dirty="0"/>
              <a:t>p</a:t>
            </a:r>
            <a:endParaRPr lang="zh-CN" altLang="en-US" b="1" dirty="0"/>
          </a:p>
        </p:txBody>
      </p:sp>
      <p:sp>
        <p:nvSpPr>
          <p:cNvPr id="64" name="文本框 63">
            <a:extLst>
              <a:ext uri="{FF2B5EF4-FFF2-40B4-BE49-F238E27FC236}">
                <a16:creationId xmlns:a16="http://schemas.microsoft.com/office/drawing/2014/main" id="{56A5925D-BFC2-4B3F-995D-052D0898CD88}"/>
              </a:ext>
            </a:extLst>
          </p:cNvPr>
          <p:cNvSpPr txBox="1"/>
          <p:nvPr/>
        </p:nvSpPr>
        <p:spPr>
          <a:xfrm>
            <a:off x="6275176" y="5004426"/>
            <a:ext cx="1915983" cy="461665"/>
          </a:xfrm>
          <a:prstGeom prst="rect">
            <a:avLst/>
          </a:prstGeom>
          <a:noFill/>
        </p:spPr>
        <p:txBody>
          <a:bodyPr wrap="square" rtlCol="0">
            <a:spAutoFit/>
          </a:bodyPr>
          <a:lstStyle/>
          <a:p>
            <a:r>
              <a:rPr lang="zh-CN" altLang="en-US" sz="2400" b="1" dirty="0"/>
              <a:t>接收机</a:t>
            </a:r>
            <a:r>
              <a:rPr lang="en-US" altLang="zh-CN" sz="2400" b="1" dirty="0" err="1"/>
              <a:t>i</a:t>
            </a:r>
            <a:endParaRPr lang="zh-CN" altLang="en-US" sz="2400" b="1" dirty="0"/>
          </a:p>
        </p:txBody>
      </p:sp>
      <p:sp>
        <p:nvSpPr>
          <p:cNvPr id="65" name="文本框 64">
            <a:extLst>
              <a:ext uri="{FF2B5EF4-FFF2-40B4-BE49-F238E27FC236}">
                <a16:creationId xmlns:a16="http://schemas.microsoft.com/office/drawing/2014/main" id="{63475C57-1CE6-4F9A-A68C-C22C1EF557B5}"/>
              </a:ext>
            </a:extLst>
          </p:cNvPr>
          <p:cNvSpPr txBox="1"/>
          <p:nvPr/>
        </p:nvSpPr>
        <p:spPr>
          <a:xfrm>
            <a:off x="9448800" y="5072333"/>
            <a:ext cx="1645565" cy="461665"/>
          </a:xfrm>
          <a:prstGeom prst="rect">
            <a:avLst/>
          </a:prstGeom>
          <a:noFill/>
        </p:spPr>
        <p:txBody>
          <a:bodyPr wrap="square" rtlCol="0">
            <a:spAutoFit/>
          </a:bodyPr>
          <a:lstStyle/>
          <a:p>
            <a:r>
              <a:rPr lang="zh-CN" altLang="en-US" sz="2400" b="1" dirty="0"/>
              <a:t>基准站</a:t>
            </a:r>
            <a:r>
              <a:rPr lang="en-US" altLang="zh-CN" sz="2400" b="1" dirty="0"/>
              <a:t>j</a:t>
            </a:r>
            <a:endParaRPr lang="zh-CN" altLang="en-US" sz="2400" b="1" dirty="0"/>
          </a:p>
        </p:txBody>
      </p:sp>
      <p:cxnSp>
        <p:nvCxnSpPr>
          <p:cNvPr id="66" name="直接连接符 65">
            <a:extLst>
              <a:ext uri="{FF2B5EF4-FFF2-40B4-BE49-F238E27FC236}">
                <a16:creationId xmlns:a16="http://schemas.microsoft.com/office/drawing/2014/main" id="{D7887263-B95C-4ADF-97A4-F52D64E2E50D}"/>
              </a:ext>
            </a:extLst>
          </p:cNvPr>
          <p:cNvCxnSpPr>
            <a:cxnSpLocks/>
          </p:cNvCxnSpPr>
          <p:nvPr/>
        </p:nvCxnSpPr>
        <p:spPr>
          <a:xfrm>
            <a:off x="9635271" y="3357302"/>
            <a:ext cx="1272625" cy="1244252"/>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7" name="直接连接符 66">
            <a:extLst>
              <a:ext uri="{FF2B5EF4-FFF2-40B4-BE49-F238E27FC236}">
                <a16:creationId xmlns:a16="http://schemas.microsoft.com/office/drawing/2014/main" id="{3435B830-C878-40DC-BC1D-466E8D90994A}"/>
              </a:ext>
            </a:extLst>
          </p:cNvPr>
          <p:cNvCxnSpPr>
            <a:cxnSpLocks/>
          </p:cNvCxnSpPr>
          <p:nvPr/>
        </p:nvCxnSpPr>
        <p:spPr>
          <a:xfrm flipH="1">
            <a:off x="7681320" y="3200931"/>
            <a:ext cx="1019678" cy="1329035"/>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68" name="文本框 67">
            <a:extLst>
              <a:ext uri="{FF2B5EF4-FFF2-40B4-BE49-F238E27FC236}">
                <a16:creationId xmlns:a16="http://schemas.microsoft.com/office/drawing/2014/main" id="{9B1D021B-F8E1-4E14-91CE-7B63D893E5A9}"/>
              </a:ext>
            </a:extLst>
          </p:cNvPr>
          <p:cNvSpPr txBox="1"/>
          <p:nvPr/>
        </p:nvSpPr>
        <p:spPr>
          <a:xfrm>
            <a:off x="7094731" y="3562683"/>
            <a:ext cx="20181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卫星信号</a:t>
            </a:r>
          </a:p>
        </p:txBody>
      </p:sp>
      <p:sp>
        <p:nvSpPr>
          <p:cNvPr id="69" name="文本框 68">
            <a:extLst>
              <a:ext uri="{FF2B5EF4-FFF2-40B4-BE49-F238E27FC236}">
                <a16:creationId xmlns:a16="http://schemas.microsoft.com/office/drawing/2014/main" id="{C8CB63A2-D986-4059-A564-5AD3B6FE8378}"/>
              </a:ext>
            </a:extLst>
          </p:cNvPr>
          <p:cNvSpPr txBox="1"/>
          <p:nvPr/>
        </p:nvSpPr>
        <p:spPr>
          <a:xfrm>
            <a:off x="10102618" y="3475415"/>
            <a:ext cx="20181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卫星信号</a:t>
            </a:r>
          </a:p>
        </p:txBody>
      </p:sp>
      <p:sp>
        <p:nvSpPr>
          <p:cNvPr id="71" name="文本框 70">
            <a:extLst>
              <a:ext uri="{FF2B5EF4-FFF2-40B4-BE49-F238E27FC236}">
                <a16:creationId xmlns:a16="http://schemas.microsoft.com/office/drawing/2014/main" id="{7B80A274-76D9-4C67-9A30-60F1EEED5E33}"/>
              </a:ext>
            </a:extLst>
          </p:cNvPr>
          <p:cNvSpPr txBox="1"/>
          <p:nvPr/>
        </p:nvSpPr>
        <p:spPr>
          <a:xfrm>
            <a:off x="119230" y="1836897"/>
            <a:ext cx="6534150" cy="3108543"/>
          </a:xfrm>
          <a:prstGeom prst="rect">
            <a:avLst/>
          </a:prstGeom>
          <a:noFill/>
        </p:spPr>
        <p:txBody>
          <a:bodyPr wrap="square">
            <a:spAutoFit/>
          </a:bodyPr>
          <a:lstStyle/>
          <a:p>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建立载波相位观测模型</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建立载波相位差分模型</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基于</a:t>
            </a:r>
            <a:r>
              <a:rPr lang="en-US" altLang="zh-CN" sz="2800" b="1" dirty="0">
                <a:latin typeface="微软雅黑" panose="020B0503020204020204" pitchFamily="34" charset="-122"/>
                <a:ea typeface="微软雅黑" panose="020B0503020204020204" pitchFamily="34" charset="-122"/>
              </a:rPr>
              <a:t>LAMBDA</a:t>
            </a:r>
            <a:r>
              <a:rPr lang="zh-CN" altLang="en-US" sz="2800" b="1" dirty="0">
                <a:latin typeface="微软雅黑" panose="020B0503020204020204" pitchFamily="34" charset="-122"/>
                <a:ea typeface="微软雅黑" panose="020B0503020204020204" pitchFamily="34" charset="-122"/>
              </a:rPr>
              <a:t>算法，解算整周模糊度</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坐标转换</a:t>
            </a:r>
          </a:p>
        </p:txBody>
      </p:sp>
      <p:sp>
        <p:nvSpPr>
          <p:cNvPr id="70" name="文本框 69">
            <a:extLst>
              <a:ext uri="{FF2B5EF4-FFF2-40B4-BE49-F238E27FC236}">
                <a16:creationId xmlns:a16="http://schemas.microsoft.com/office/drawing/2014/main" id="{BBC0E8AF-7D5E-4BAD-93E6-372DF7563351}"/>
              </a:ext>
            </a:extLst>
          </p:cNvPr>
          <p:cNvSpPr txBox="1"/>
          <p:nvPr/>
        </p:nvSpPr>
        <p:spPr>
          <a:xfrm>
            <a:off x="8152191" y="1601278"/>
            <a:ext cx="222469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模型构建拓扑图</a:t>
            </a:r>
          </a:p>
        </p:txBody>
      </p:sp>
      <p:sp>
        <p:nvSpPr>
          <p:cNvPr id="20" name="椭圆 19">
            <a:extLst>
              <a:ext uri="{FF2B5EF4-FFF2-40B4-BE49-F238E27FC236}">
                <a16:creationId xmlns:a16="http://schemas.microsoft.com/office/drawing/2014/main" id="{A4778857-BCB2-4C39-86B4-5F6D12FD3BCC}"/>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18229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2.5</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4613550"/>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dirty="0">
                <a:solidFill>
                  <a:schemeClr val="bg1"/>
                </a:solidFill>
                <a:latin typeface="微软雅黑" panose="020B0503020204020204" pitchFamily="34" charset="-122"/>
                <a:sym typeface="Arial" panose="020B0604020202020204" pitchFamily="34" charset="0"/>
              </a:rPr>
              <a:t>技术基础</a:t>
            </a:r>
          </a:p>
        </p:txBody>
      </p:sp>
      <p:sp>
        <p:nvSpPr>
          <p:cNvPr id="6" name="文本框 5">
            <a:extLst>
              <a:ext uri="{FF2B5EF4-FFF2-40B4-BE49-F238E27FC236}">
                <a16:creationId xmlns:a16="http://schemas.microsoft.com/office/drawing/2014/main" id="{9C54067A-B7EB-4BF1-8665-53673755679A}"/>
              </a:ext>
            </a:extLst>
          </p:cNvPr>
          <p:cNvSpPr txBox="1"/>
          <p:nvPr/>
        </p:nvSpPr>
        <p:spPr>
          <a:xfrm>
            <a:off x="1229322" y="136873"/>
            <a:ext cx="9563964"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建立载波相位观测模型</a:t>
            </a:r>
          </a:p>
        </p:txBody>
      </p:sp>
      <p:pic>
        <p:nvPicPr>
          <p:cNvPr id="5" name="图片 4">
            <a:extLst>
              <a:ext uri="{FF2B5EF4-FFF2-40B4-BE49-F238E27FC236}">
                <a16:creationId xmlns:a16="http://schemas.microsoft.com/office/drawing/2014/main" id="{30B8D0D5-00F2-454C-9856-A90970B26692}"/>
              </a:ext>
            </a:extLst>
          </p:cNvPr>
          <p:cNvPicPr>
            <a:picLocks noChangeAspect="1"/>
          </p:cNvPicPr>
          <p:nvPr/>
        </p:nvPicPr>
        <p:blipFill>
          <a:blip r:embed="rId3"/>
          <a:stretch>
            <a:fillRect/>
          </a:stretch>
        </p:blipFill>
        <p:spPr>
          <a:xfrm>
            <a:off x="0" y="945854"/>
            <a:ext cx="10863695" cy="686931"/>
          </a:xfrm>
          <a:prstGeom prst="rect">
            <a:avLst/>
          </a:prstGeom>
        </p:spPr>
      </p:pic>
      <p:pic>
        <p:nvPicPr>
          <p:cNvPr id="36" name="图片 35">
            <a:extLst>
              <a:ext uri="{FF2B5EF4-FFF2-40B4-BE49-F238E27FC236}">
                <a16:creationId xmlns:a16="http://schemas.microsoft.com/office/drawing/2014/main" id="{B573690B-732C-43AC-AF4E-443F50F2EF96}"/>
              </a:ext>
            </a:extLst>
          </p:cNvPr>
          <p:cNvPicPr>
            <a:picLocks noChangeAspect="1"/>
          </p:cNvPicPr>
          <p:nvPr/>
        </p:nvPicPr>
        <p:blipFill>
          <a:blip r:embed="rId4"/>
          <a:stretch>
            <a:fillRect/>
          </a:stretch>
        </p:blipFill>
        <p:spPr>
          <a:xfrm>
            <a:off x="60343" y="1979359"/>
            <a:ext cx="1213962" cy="448338"/>
          </a:xfrm>
          <a:prstGeom prst="rect">
            <a:avLst/>
          </a:prstGeom>
        </p:spPr>
      </p:pic>
      <p:sp>
        <p:nvSpPr>
          <p:cNvPr id="37" name="文本框 36">
            <a:extLst>
              <a:ext uri="{FF2B5EF4-FFF2-40B4-BE49-F238E27FC236}">
                <a16:creationId xmlns:a16="http://schemas.microsoft.com/office/drawing/2014/main" id="{AC3A87AE-B1CE-41BC-B9E4-5874A5257E4B}"/>
              </a:ext>
            </a:extLst>
          </p:cNvPr>
          <p:cNvSpPr txBox="1"/>
          <p:nvPr/>
        </p:nvSpPr>
        <p:spPr>
          <a:xfrm>
            <a:off x="1293177" y="2053266"/>
            <a:ext cx="385032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tk</a:t>
            </a:r>
            <a:r>
              <a:rPr lang="zh-CN" altLang="en-US" sz="2000" dirty="0">
                <a:latin typeface="微软雅黑" panose="020B0503020204020204" pitchFamily="34" charset="-122"/>
                <a:ea typeface="微软雅黑" panose="020B0503020204020204" pitchFamily="34" charset="-122"/>
              </a:rPr>
              <a:t>时刻载波相位值的测量值</a:t>
            </a:r>
          </a:p>
        </p:txBody>
      </p:sp>
      <p:pic>
        <p:nvPicPr>
          <p:cNvPr id="39" name="图片 38">
            <a:extLst>
              <a:ext uri="{FF2B5EF4-FFF2-40B4-BE49-F238E27FC236}">
                <a16:creationId xmlns:a16="http://schemas.microsoft.com/office/drawing/2014/main" id="{75EE8BC3-3EF7-49E3-82DC-A36AAE099561}"/>
              </a:ext>
            </a:extLst>
          </p:cNvPr>
          <p:cNvPicPr>
            <a:picLocks noChangeAspect="1"/>
          </p:cNvPicPr>
          <p:nvPr/>
        </p:nvPicPr>
        <p:blipFill>
          <a:blip r:embed="rId5"/>
          <a:stretch>
            <a:fillRect/>
          </a:stretch>
        </p:blipFill>
        <p:spPr>
          <a:xfrm>
            <a:off x="59613" y="2799861"/>
            <a:ext cx="1126857" cy="516475"/>
          </a:xfrm>
          <a:prstGeom prst="rect">
            <a:avLst/>
          </a:prstGeom>
        </p:spPr>
      </p:pic>
      <p:sp>
        <p:nvSpPr>
          <p:cNvPr id="41" name="文本框 40">
            <a:extLst>
              <a:ext uri="{FF2B5EF4-FFF2-40B4-BE49-F238E27FC236}">
                <a16:creationId xmlns:a16="http://schemas.microsoft.com/office/drawing/2014/main" id="{25B55392-0412-4A49-A910-2D7BACE9F1BF}"/>
              </a:ext>
            </a:extLst>
          </p:cNvPr>
          <p:cNvSpPr txBox="1"/>
          <p:nvPr/>
        </p:nvSpPr>
        <p:spPr>
          <a:xfrm>
            <a:off x="1186470" y="2895851"/>
            <a:ext cx="481167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tk</a:t>
            </a:r>
            <a:r>
              <a:rPr lang="zh-CN" altLang="en-US" sz="2000" dirty="0">
                <a:latin typeface="微软雅黑" panose="020B0503020204020204" pitchFamily="34" charset="-122"/>
                <a:ea typeface="微软雅黑" panose="020B0503020204020204" pitchFamily="34" charset="-122"/>
              </a:rPr>
              <a:t>时刻卫星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与接收机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的实际距离</a:t>
            </a:r>
          </a:p>
        </p:txBody>
      </p:sp>
      <p:pic>
        <p:nvPicPr>
          <p:cNvPr id="42" name="图片 41">
            <a:extLst>
              <a:ext uri="{FF2B5EF4-FFF2-40B4-BE49-F238E27FC236}">
                <a16:creationId xmlns:a16="http://schemas.microsoft.com/office/drawing/2014/main" id="{23C130A8-BCB5-499A-8CA1-C1A9F9D859B8}"/>
              </a:ext>
            </a:extLst>
          </p:cNvPr>
          <p:cNvPicPr>
            <a:picLocks noChangeAspect="1"/>
          </p:cNvPicPr>
          <p:nvPr/>
        </p:nvPicPr>
        <p:blipFill>
          <a:blip r:embed="rId6"/>
          <a:stretch>
            <a:fillRect/>
          </a:stretch>
        </p:blipFill>
        <p:spPr>
          <a:xfrm>
            <a:off x="71563" y="3580143"/>
            <a:ext cx="1180230" cy="670584"/>
          </a:xfrm>
          <a:prstGeom prst="rect">
            <a:avLst/>
          </a:prstGeom>
        </p:spPr>
      </p:pic>
      <p:sp>
        <p:nvSpPr>
          <p:cNvPr id="44" name="文本框 43">
            <a:extLst>
              <a:ext uri="{FF2B5EF4-FFF2-40B4-BE49-F238E27FC236}">
                <a16:creationId xmlns:a16="http://schemas.microsoft.com/office/drawing/2014/main" id="{5B14E15D-8CC1-42C2-B146-38048B50A5AA}"/>
              </a:ext>
            </a:extLst>
          </p:cNvPr>
          <p:cNvSpPr txBox="1"/>
          <p:nvPr/>
        </p:nvSpPr>
        <p:spPr>
          <a:xfrm>
            <a:off x="1286596" y="3673488"/>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接收机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的时钟误差</a:t>
            </a:r>
          </a:p>
        </p:txBody>
      </p:sp>
      <p:pic>
        <p:nvPicPr>
          <p:cNvPr id="45" name="图片 44">
            <a:extLst>
              <a:ext uri="{FF2B5EF4-FFF2-40B4-BE49-F238E27FC236}">
                <a16:creationId xmlns:a16="http://schemas.microsoft.com/office/drawing/2014/main" id="{FEF849E9-23AD-450F-9B17-42AD319FE78A}"/>
              </a:ext>
            </a:extLst>
          </p:cNvPr>
          <p:cNvPicPr>
            <a:picLocks noChangeAspect="1"/>
          </p:cNvPicPr>
          <p:nvPr/>
        </p:nvPicPr>
        <p:blipFill>
          <a:blip r:embed="rId7"/>
          <a:stretch>
            <a:fillRect/>
          </a:stretch>
        </p:blipFill>
        <p:spPr>
          <a:xfrm>
            <a:off x="406778" y="4384129"/>
            <a:ext cx="517058" cy="550890"/>
          </a:xfrm>
          <a:prstGeom prst="rect">
            <a:avLst/>
          </a:prstGeom>
        </p:spPr>
      </p:pic>
      <p:sp>
        <p:nvSpPr>
          <p:cNvPr id="47" name="文本框 46">
            <a:extLst>
              <a:ext uri="{FF2B5EF4-FFF2-40B4-BE49-F238E27FC236}">
                <a16:creationId xmlns:a16="http://schemas.microsoft.com/office/drawing/2014/main" id="{3286F28E-1E44-4F4F-8A3B-E43CF4B2E203}"/>
              </a:ext>
            </a:extLst>
          </p:cNvPr>
          <p:cNvSpPr txBox="1"/>
          <p:nvPr/>
        </p:nvSpPr>
        <p:spPr>
          <a:xfrm>
            <a:off x="1251793" y="4459519"/>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卫星</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的整周模糊度</a:t>
            </a:r>
          </a:p>
        </p:txBody>
      </p:sp>
      <p:pic>
        <p:nvPicPr>
          <p:cNvPr id="48" name="图片 47">
            <a:extLst>
              <a:ext uri="{FF2B5EF4-FFF2-40B4-BE49-F238E27FC236}">
                <a16:creationId xmlns:a16="http://schemas.microsoft.com/office/drawing/2014/main" id="{EF8D207B-A583-414C-9FE2-842F92071B1B}"/>
              </a:ext>
            </a:extLst>
          </p:cNvPr>
          <p:cNvPicPr>
            <a:picLocks noChangeAspect="1"/>
          </p:cNvPicPr>
          <p:nvPr/>
        </p:nvPicPr>
        <p:blipFill>
          <a:blip r:embed="rId8"/>
          <a:stretch>
            <a:fillRect/>
          </a:stretch>
        </p:blipFill>
        <p:spPr>
          <a:xfrm>
            <a:off x="6460613" y="2826447"/>
            <a:ext cx="999433" cy="507174"/>
          </a:xfrm>
          <a:prstGeom prst="rect">
            <a:avLst/>
          </a:prstGeom>
        </p:spPr>
      </p:pic>
      <p:sp>
        <p:nvSpPr>
          <p:cNvPr id="50" name="文本框 49">
            <a:extLst>
              <a:ext uri="{FF2B5EF4-FFF2-40B4-BE49-F238E27FC236}">
                <a16:creationId xmlns:a16="http://schemas.microsoft.com/office/drawing/2014/main" id="{903A8E76-969E-4D2B-83B7-A1426B7448B8}"/>
              </a:ext>
            </a:extLst>
          </p:cNvPr>
          <p:cNvSpPr txBox="1"/>
          <p:nvPr/>
        </p:nvSpPr>
        <p:spPr>
          <a:xfrm>
            <a:off x="7599437" y="2889734"/>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卫星</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的时钟误差</a:t>
            </a:r>
          </a:p>
        </p:txBody>
      </p:sp>
      <p:pic>
        <p:nvPicPr>
          <p:cNvPr id="51" name="图片 50">
            <a:extLst>
              <a:ext uri="{FF2B5EF4-FFF2-40B4-BE49-F238E27FC236}">
                <a16:creationId xmlns:a16="http://schemas.microsoft.com/office/drawing/2014/main" id="{BC502616-70C8-4270-9837-3386FB3AB0E1}"/>
              </a:ext>
            </a:extLst>
          </p:cNvPr>
          <p:cNvPicPr>
            <a:picLocks noChangeAspect="1"/>
          </p:cNvPicPr>
          <p:nvPr/>
        </p:nvPicPr>
        <p:blipFill>
          <a:blip r:embed="rId9"/>
          <a:stretch>
            <a:fillRect/>
          </a:stretch>
        </p:blipFill>
        <p:spPr>
          <a:xfrm>
            <a:off x="6361102" y="3504065"/>
            <a:ext cx="1198453" cy="535023"/>
          </a:xfrm>
          <a:prstGeom prst="rect">
            <a:avLst/>
          </a:prstGeom>
        </p:spPr>
      </p:pic>
      <p:sp>
        <p:nvSpPr>
          <p:cNvPr id="53" name="文本框 52">
            <a:extLst>
              <a:ext uri="{FF2B5EF4-FFF2-40B4-BE49-F238E27FC236}">
                <a16:creationId xmlns:a16="http://schemas.microsoft.com/office/drawing/2014/main" id="{1DAF5ADF-0E6F-4640-A9BE-989888049263}"/>
              </a:ext>
            </a:extLst>
          </p:cNvPr>
          <p:cNvSpPr txBox="1"/>
          <p:nvPr/>
        </p:nvSpPr>
        <p:spPr>
          <a:xfrm>
            <a:off x="7637537" y="3571419"/>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电离层延迟误差</a:t>
            </a:r>
          </a:p>
        </p:txBody>
      </p:sp>
      <p:pic>
        <p:nvPicPr>
          <p:cNvPr id="54" name="图片 53">
            <a:extLst>
              <a:ext uri="{FF2B5EF4-FFF2-40B4-BE49-F238E27FC236}">
                <a16:creationId xmlns:a16="http://schemas.microsoft.com/office/drawing/2014/main" id="{476F1DE6-0665-4BE6-8652-F4388C6969FF}"/>
              </a:ext>
            </a:extLst>
          </p:cNvPr>
          <p:cNvPicPr>
            <a:picLocks noChangeAspect="1"/>
          </p:cNvPicPr>
          <p:nvPr/>
        </p:nvPicPr>
        <p:blipFill>
          <a:blip r:embed="rId10"/>
          <a:stretch>
            <a:fillRect/>
          </a:stretch>
        </p:blipFill>
        <p:spPr>
          <a:xfrm>
            <a:off x="6491800" y="4250727"/>
            <a:ext cx="1145737" cy="544578"/>
          </a:xfrm>
          <a:prstGeom prst="rect">
            <a:avLst/>
          </a:prstGeom>
        </p:spPr>
      </p:pic>
      <p:sp>
        <p:nvSpPr>
          <p:cNvPr id="56" name="文本框 55">
            <a:extLst>
              <a:ext uri="{FF2B5EF4-FFF2-40B4-BE49-F238E27FC236}">
                <a16:creationId xmlns:a16="http://schemas.microsoft.com/office/drawing/2014/main" id="{0614428C-FBE8-4533-82DB-18C2ACE37C1D}"/>
              </a:ext>
            </a:extLst>
          </p:cNvPr>
          <p:cNvSpPr txBox="1"/>
          <p:nvPr/>
        </p:nvSpPr>
        <p:spPr>
          <a:xfrm>
            <a:off x="7675637" y="4379136"/>
            <a:ext cx="44100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对流层误差</a:t>
            </a:r>
          </a:p>
        </p:txBody>
      </p:sp>
      <p:pic>
        <p:nvPicPr>
          <p:cNvPr id="57" name="图片 56">
            <a:extLst>
              <a:ext uri="{FF2B5EF4-FFF2-40B4-BE49-F238E27FC236}">
                <a16:creationId xmlns:a16="http://schemas.microsoft.com/office/drawing/2014/main" id="{58DE38E6-E85F-46F8-ABBD-DA0BEE5A4467}"/>
              </a:ext>
            </a:extLst>
          </p:cNvPr>
          <p:cNvPicPr>
            <a:picLocks noChangeAspect="1"/>
          </p:cNvPicPr>
          <p:nvPr/>
        </p:nvPicPr>
        <p:blipFill>
          <a:blip r:embed="rId11"/>
          <a:stretch>
            <a:fillRect/>
          </a:stretch>
        </p:blipFill>
        <p:spPr>
          <a:xfrm>
            <a:off x="6453700" y="1780763"/>
            <a:ext cx="884705" cy="822255"/>
          </a:xfrm>
          <a:prstGeom prst="rect">
            <a:avLst/>
          </a:prstGeom>
        </p:spPr>
      </p:pic>
      <p:sp>
        <p:nvSpPr>
          <p:cNvPr id="59" name="文本框 58">
            <a:extLst>
              <a:ext uri="{FF2B5EF4-FFF2-40B4-BE49-F238E27FC236}">
                <a16:creationId xmlns:a16="http://schemas.microsoft.com/office/drawing/2014/main" id="{B5C748B4-1F95-403F-AE30-3DCD39EF4C5F}"/>
              </a:ext>
            </a:extLst>
          </p:cNvPr>
          <p:cNvSpPr txBox="1"/>
          <p:nvPr/>
        </p:nvSpPr>
        <p:spPr>
          <a:xfrm>
            <a:off x="7460471" y="2051104"/>
            <a:ext cx="36671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载波相位的观测噪声</a:t>
            </a:r>
          </a:p>
        </p:txBody>
      </p:sp>
      <p:sp>
        <p:nvSpPr>
          <p:cNvPr id="29" name="文本框 28">
            <a:extLst>
              <a:ext uri="{FF2B5EF4-FFF2-40B4-BE49-F238E27FC236}">
                <a16:creationId xmlns:a16="http://schemas.microsoft.com/office/drawing/2014/main" id="{CA15F393-4A97-4FBF-A34C-353520435809}"/>
              </a:ext>
            </a:extLst>
          </p:cNvPr>
          <p:cNvSpPr txBox="1"/>
          <p:nvPr/>
        </p:nvSpPr>
        <p:spPr>
          <a:xfrm>
            <a:off x="17414" y="5316445"/>
            <a:ext cx="11580763" cy="83099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分析载波相位观测模型，八个因子中有</a:t>
            </a:r>
            <a:r>
              <a:rPr lang="zh-CN" altLang="en-US" sz="2400" dirty="0">
                <a:solidFill>
                  <a:srgbClr val="FF0000"/>
                </a:solidFill>
                <a:latin typeface="微软雅黑" panose="020B0503020204020204" pitchFamily="34" charset="-122"/>
                <a:ea typeface="微软雅黑" panose="020B0503020204020204" pitchFamily="34" charset="-122"/>
              </a:rPr>
              <a:t>一半</a:t>
            </a:r>
            <a:r>
              <a:rPr lang="zh-CN" altLang="en-US" sz="2400" dirty="0">
                <a:latin typeface="微软雅黑" panose="020B0503020204020204" pitchFamily="34" charset="-122"/>
                <a:ea typeface="微软雅黑" panose="020B0503020204020204" pitchFamily="34" charset="-122"/>
              </a:rPr>
              <a:t>是跟</a:t>
            </a:r>
            <a:r>
              <a:rPr lang="zh-CN" altLang="en-US" sz="2400" dirty="0">
                <a:solidFill>
                  <a:srgbClr val="FF0000"/>
                </a:solidFill>
                <a:latin typeface="微软雅黑" panose="020B0503020204020204" pitchFamily="34" charset="-122"/>
                <a:ea typeface="微软雅黑" panose="020B0503020204020204" pitchFamily="34" charset="-122"/>
              </a:rPr>
              <a:t>误差</a:t>
            </a:r>
            <a:r>
              <a:rPr lang="zh-CN" altLang="en-US" sz="2400" dirty="0">
                <a:latin typeface="微软雅黑" panose="020B0503020204020204" pitchFamily="34" charset="-122"/>
                <a:ea typeface="微软雅黑" panose="020B0503020204020204" pitchFamily="34" charset="-122"/>
              </a:rPr>
              <a:t>相关的，因此需要利用差分模型来消除观测方程中钟差、电离层、对流层等误差。</a:t>
            </a:r>
          </a:p>
        </p:txBody>
      </p:sp>
      <p:sp>
        <p:nvSpPr>
          <p:cNvPr id="26" name="椭圆 25">
            <a:extLst>
              <a:ext uri="{FF2B5EF4-FFF2-40B4-BE49-F238E27FC236}">
                <a16:creationId xmlns:a16="http://schemas.microsoft.com/office/drawing/2014/main" id="{12C43678-C852-4C51-8CEB-A5E06CD0CDE4}"/>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411322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8E2E7B-66E9-42A6-8F88-2C0CD4C5876D}"/>
                  </a:ext>
                </a:extLst>
              </p:cNvPr>
              <p:cNvSpPr txBox="1"/>
              <p:nvPr/>
            </p:nvSpPr>
            <p:spPr>
              <a:xfrm>
                <a:off x="7320" y="1661330"/>
                <a:ext cx="8324850" cy="3187796"/>
              </a:xfrm>
              <a:prstGeom prst="rect">
                <a:avLst/>
              </a:prstGeom>
              <a:noFill/>
            </p:spPr>
            <p:txBody>
              <a:bodyPr wrap="square">
                <a:spAutoFit/>
              </a:bodyPr>
              <a:lstStyle/>
              <a:p>
                <a:pPr>
                  <a:lnSpc>
                    <a:spcPct val="115000"/>
                  </a:lnSpc>
                  <a:spcBef>
                    <a:spcPts val="500"/>
                  </a:spcBef>
                  <a:spcAft>
                    <a:spcPts val="1000"/>
                  </a:spcAft>
                </a:pPr>
                <a14:m>
                  <m:oMath xmlns:m="http://schemas.openxmlformats.org/officeDocument/2006/math">
                    <m:sSubSup>
                      <m:sSubSupPr>
                        <m:ctrlPr>
                          <a:rPr lang="zh-CN" altLang="zh-CN" sz="20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𝑁𝑗</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和基准站</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的起始</a:t>
                </a:r>
                <a:r>
                  <a:rPr lang="en-US" altLang="zh-CN" u="sng" dirty="0" err="1">
                    <a:solidFill>
                      <a:srgbClr val="0563C1"/>
                    </a:solidFill>
                    <a:effectLst/>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相位模糊度</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和</m:t>
                    </m:r>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和基准站</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的起始历元至观测历元的相位整周数</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和</m:t>
                    </m:r>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和基准站</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测量相位的小数部分</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oMath>
                </a14:m>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oMath>
                </a14:m>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0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0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——卫星</a:t>
                </a:r>
                <a:r>
                  <a:rPr lang="en-US"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的地心坐标</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sSubSup>
                      <m:sSubSupPr>
                        <m:ctrlPr>
                          <a:rPr lang="zh-CN" altLang="zh-CN"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X</m:t>
                        </m:r>
                      </m:e>
                      <m:sub>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i</m:t>
                        </m:r>
                      </m:sub>
                      <m:sup>
                        <m: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Y</m:t>
                        </m:r>
                      </m:e>
                      <m:sub>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i</m:t>
                        </m:r>
                      </m:sub>
                      <m:sup>
                        <m: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sSubSup>
                      <m:sSubSupPr>
                        <m:ctrlPr>
                          <a:rPr lang="zh-CN" altLang="zh-CN"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Z</m:t>
                        </m:r>
                      </m:e>
                      <m:sub>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i</m:t>
                        </m:r>
                      </m:sub>
                      <m:sup>
                        <m: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——接收机</a:t>
                </a:r>
                <a:r>
                  <a:rPr lang="en-US" altLang="zh-CN" dirty="0" err="1">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的修正坐标</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5000"/>
                  </a:lnSpc>
                  <a:spcBef>
                    <a:spcPts val="500"/>
                  </a:spcBef>
                  <a:spcAft>
                    <a:spcPts val="1000"/>
                  </a:spcAft>
                </a:pPr>
                <a14:m>
                  <m:oMath xmlns:m="http://schemas.openxmlformats.org/officeDocument/2006/math">
                    <m:r>
                      <m:rPr>
                        <m:sty m:val="p"/>
                      </m:rPr>
                      <a:rPr lang="en-US" altLang="zh-CN">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Δdρ</m:t>
                    </m:r>
                  </m:oMath>
                </a14:m>
                <a:r>
                  <a:rPr lang="zh-CN" altLang="zh-CN"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——各项的残差</a:t>
                </a:r>
                <a:endPar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278E2E7B-66E9-42A6-8F88-2C0CD4C5876D}"/>
                  </a:ext>
                </a:extLst>
              </p:cNvPr>
              <p:cNvSpPr txBox="1">
                <a:spLocks noRot="1" noChangeAspect="1" noMove="1" noResize="1" noEditPoints="1" noAdjustHandles="1" noChangeArrowheads="1" noChangeShapeType="1" noTextEdit="1"/>
              </p:cNvSpPr>
              <p:nvPr/>
            </p:nvSpPr>
            <p:spPr>
              <a:xfrm>
                <a:off x="7320" y="1661330"/>
                <a:ext cx="8324850" cy="3187796"/>
              </a:xfrm>
              <a:prstGeom prst="rect">
                <a:avLst/>
              </a:prstGeom>
              <a:blipFill>
                <a:blip r:embed="rId3"/>
                <a:stretch>
                  <a:fillRect l="-220" b="-13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536E74E-74E1-4517-A91A-DF9F8541B457}"/>
                  </a:ext>
                </a:extLst>
              </p:cNvPr>
              <p:cNvSpPr txBox="1"/>
              <p:nvPr/>
            </p:nvSpPr>
            <p:spPr>
              <a:xfrm>
                <a:off x="-21590" y="742396"/>
                <a:ext cx="12206270" cy="928459"/>
              </a:xfrm>
              <a:prstGeom prst="rect">
                <a:avLst/>
              </a:prstGeom>
              <a:noFill/>
            </p:spPr>
            <p:txBody>
              <a:bodyPr wrap="square">
                <a:spAutoFit/>
              </a:bodyPr>
              <a:lstStyle/>
              <a:p>
                <a:pPr>
                  <a:lnSpc>
                    <a:spcPct val="115000"/>
                  </a:lnSpc>
                  <a:spcBef>
                    <a:spcPts val="500"/>
                  </a:spcBef>
                  <a:spcAft>
                    <a:spcPts val="1000"/>
                  </a:spcAft>
                </a:pPr>
                <a14:m>
                  <m:oMath xmlns:m="http://schemas.openxmlformats.org/officeDocument/2006/math">
                    <m:sSubSup>
                      <m:sSubSupPr>
                        <m:ctrlPr>
                          <a:rPr lang="zh-CN" altLang="zh-CN" sz="24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𝑅</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𝑁𝑗</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𝜑</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rad>
                      <m:radPr>
                        <m:degHide m:val="on"/>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e>
                            </m:d>
                          </m:e>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e>
                            </m:d>
                          </m:e>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𝑝</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e>
                    </m:rad>
                  </m:oMath>
                </a14:m>
                <a:r>
                  <a:rPr lang="en-US" altLang="zh-CN" sz="2400" dirty="0">
                    <a:solidFill>
                      <a:srgbClr val="121212"/>
                    </a:solidFill>
                    <a:effectLst/>
                    <a:latin typeface="微软雅黑" panose="020B0503020204020204" pitchFamily="34" charset="-122"/>
                    <a:ea typeface="等线" panose="02010600030101010101" pitchFamily="2" charset="-122"/>
                    <a:cs typeface="Times New Roman" panose="02020603050405020304" pitchFamily="18" charset="0"/>
                  </a:rPr>
                  <a:t>+</a:t>
                </a:r>
                <a14:m>
                  <m:oMath xmlns:m="http://schemas.openxmlformats.org/officeDocument/2006/math">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𝜌</m:t>
                    </m:r>
                  </m:oMath>
                </a14:m>
                <a:endParaRPr lang="zh-CN" altLang="zh-CN" sz="12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1536E74E-74E1-4517-A91A-DF9F8541B457}"/>
                  </a:ext>
                </a:extLst>
              </p:cNvPr>
              <p:cNvSpPr txBox="1">
                <a:spLocks noRot="1" noChangeAspect="1" noMove="1" noResize="1" noEditPoints="1" noAdjustHandles="1" noChangeArrowheads="1" noChangeShapeType="1" noTextEdit="1"/>
              </p:cNvSpPr>
              <p:nvPr/>
            </p:nvSpPr>
            <p:spPr>
              <a:xfrm>
                <a:off x="-21590" y="742396"/>
                <a:ext cx="12206270" cy="928459"/>
              </a:xfrm>
              <a:prstGeom prst="rect">
                <a:avLst/>
              </a:prstGeom>
              <a:blipFill>
                <a:blip r:embed="rId4"/>
                <a:stretch>
                  <a:fillRect b="-1316"/>
                </a:stretch>
              </a:blipFill>
            </p:spPr>
            <p:txBody>
              <a:bodyPr/>
              <a:lstStyle/>
              <a:p>
                <a:r>
                  <a:rPr lang="zh-CN" altLang="en-US">
                    <a:noFill/>
                  </a:rPr>
                  <a:t> </a:t>
                </a:r>
              </a:p>
            </p:txBody>
          </p:sp>
        </mc:Fallback>
      </mc:AlternateContent>
      <p:sp>
        <p:nvSpPr>
          <p:cNvPr id="6" name="Rectangle 4">
            <a:extLst>
              <a:ext uri="{FF2B5EF4-FFF2-40B4-BE49-F238E27FC236}">
                <a16:creationId xmlns:a16="http://schemas.microsoft.com/office/drawing/2014/main" id="{15599F48-0252-4392-B7DE-B86F71024601}"/>
              </a:ext>
            </a:extLst>
          </p:cNvPr>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2.6</a:t>
            </a:r>
          </a:p>
        </p:txBody>
      </p:sp>
      <p:cxnSp>
        <p:nvCxnSpPr>
          <p:cNvPr id="7" name="直接连接符 6">
            <a:extLst>
              <a:ext uri="{FF2B5EF4-FFF2-40B4-BE49-F238E27FC236}">
                <a16:creationId xmlns:a16="http://schemas.microsoft.com/office/drawing/2014/main" id="{4346EF14-3FC8-43C0-95BA-83FCCE1F58D2}"/>
              </a:ext>
            </a:extLst>
          </p:cNvPr>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5A1EAC-8741-4543-AC49-5B32051AA819}"/>
              </a:ext>
            </a:extLst>
          </p:cNvPr>
          <p:cNvSpPr txBox="1"/>
          <p:nvPr/>
        </p:nvSpPr>
        <p:spPr>
          <a:xfrm>
            <a:off x="1229322" y="136873"/>
            <a:ext cx="783053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建立载波相位差分模型</a:t>
            </a:r>
          </a:p>
        </p:txBody>
      </p:sp>
      <p:sp>
        <p:nvSpPr>
          <p:cNvPr id="12" name="文本框 11">
            <a:extLst>
              <a:ext uri="{FF2B5EF4-FFF2-40B4-BE49-F238E27FC236}">
                <a16:creationId xmlns:a16="http://schemas.microsoft.com/office/drawing/2014/main" id="{197377E6-6C53-46FC-8EB3-5C6F3C5164F4}"/>
              </a:ext>
            </a:extLst>
          </p:cNvPr>
          <p:cNvSpPr txBox="1"/>
          <p:nvPr/>
        </p:nvSpPr>
        <p:spPr>
          <a:xfrm>
            <a:off x="116680" y="5406509"/>
            <a:ext cx="11827669" cy="1015663"/>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分析载波相位差分模型，我们可以发现，成功把载波相位观测模型中，与误差相关的因子消去了。运用载波进行测距的精度要远远高于伪距，但是其缺点在于载波相位存在</a:t>
            </a:r>
            <a:r>
              <a:rPr lang="zh-CN" altLang="en-US" sz="2000" dirty="0">
                <a:solidFill>
                  <a:srgbClr val="FF0000"/>
                </a:solidFill>
                <a:latin typeface="微软雅黑" panose="020B0503020204020204" pitchFamily="34" charset="-122"/>
                <a:ea typeface="微软雅黑" panose="020B0503020204020204" pitchFamily="34" charset="-122"/>
              </a:rPr>
              <a:t>整周模糊度未知</a:t>
            </a:r>
            <a:r>
              <a:rPr lang="zh-CN" altLang="en-US" sz="2000" dirty="0">
                <a:latin typeface="微软雅黑" panose="020B0503020204020204" pitchFamily="34" charset="-122"/>
                <a:ea typeface="微软雅黑" panose="020B0503020204020204" pitchFamily="34" charset="-122"/>
              </a:rPr>
              <a:t>的问题，需要进行模糊度固定才能使用这种高精度的测量信息。因此我们必须要对</a:t>
            </a:r>
            <a:r>
              <a:rPr lang="zh-CN" altLang="en-US" sz="2000" dirty="0">
                <a:solidFill>
                  <a:srgbClr val="FF0000"/>
                </a:solidFill>
                <a:latin typeface="微软雅黑" panose="020B0503020204020204" pitchFamily="34" charset="-122"/>
                <a:ea typeface="微软雅黑" panose="020B0503020204020204" pitchFamily="34" charset="-122"/>
              </a:rPr>
              <a:t>整周模糊度</a:t>
            </a:r>
            <a:r>
              <a:rPr lang="zh-CN" altLang="en-US" sz="2000" dirty="0">
                <a:latin typeface="微软雅黑" panose="020B0503020204020204" pitchFamily="34" charset="-122"/>
                <a:ea typeface="微软雅黑" panose="020B0503020204020204" pitchFamily="34" charset="-122"/>
              </a:rPr>
              <a:t>进行解算。</a:t>
            </a:r>
          </a:p>
        </p:txBody>
      </p:sp>
      <p:sp>
        <p:nvSpPr>
          <p:cNvPr id="9" name="椭圆 8">
            <a:extLst>
              <a:ext uri="{FF2B5EF4-FFF2-40B4-BE49-F238E27FC236}">
                <a16:creationId xmlns:a16="http://schemas.microsoft.com/office/drawing/2014/main" id="{CAE399D0-719F-4AF5-BEBF-A15740B974E1}"/>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110854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5599F48-0252-4392-B7DE-B86F71024601}"/>
              </a:ext>
            </a:extLst>
          </p:cNvPr>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2.7</a:t>
            </a:r>
          </a:p>
        </p:txBody>
      </p:sp>
      <p:cxnSp>
        <p:nvCxnSpPr>
          <p:cNvPr id="7" name="直接连接符 6">
            <a:extLst>
              <a:ext uri="{FF2B5EF4-FFF2-40B4-BE49-F238E27FC236}">
                <a16:creationId xmlns:a16="http://schemas.microsoft.com/office/drawing/2014/main" id="{4346EF14-3FC8-43C0-95BA-83FCCE1F58D2}"/>
              </a:ext>
            </a:extLst>
          </p:cNvPr>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5A1EAC-8741-4543-AC49-5B32051AA819}"/>
              </a:ext>
            </a:extLst>
          </p:cNvPr>
          <p:cNvSpPr txBox="1"/>
          <p:nvPr/>
        </p:nvSpPr>
        <p:spPr>
          <a:xfrm>
            <a:off x="1229322" y="136873"/>
            <a:ext cx="84861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固定整周模糊度</a:t>
            </a:r>
          </a:p>
        </p:txBody>
      </p:sp>
      <p:sp>
        <p:nvSpPr>
          <p:cNvPr id="10" name="椭圆 9">
            <a:extLst>
              <a:ext uri="{FF2B5EF4-FFF2-40B4-BE49-F238E27FC236}">
                <a16:creationId xmlns:a16="http://schemas.microsoft.com/office/drawing/2014/main" id="{910FE6CF-B321-4365-A167-DE6EDFDC45CB}"/>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2" name="文本框 1">
            <a:extLst>
              <a:ext uri="{FF2B5EF4-FFF2-40B4-BE49-F238E27FC236}">
                <a16:creationId xmlns:a16="http://schemas.microsoft.com/office/drawing/2014/main" id="{0715AD6D-011C-486F-AF88-4647D0BBA438}"/>
              </a:ext>
            </a:extLst>
          </p:cNvPr>
          <p:cNvSpPr txBox="1"/>
          <p:nvPr/>
        </p:nvSpPr>
        <p:spPr>
          <a:xfrm>
            <a:off x="159847" y="976946"/>
            <a:ext cx="1117058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求解载波相位差分方程的核心之一就是将整周模糊度解算，这里基于</a:t>
            </a:r>
            <a:r>
              <a:rPr lang="en-US" altLang="zh-CN" sz="2000" dirty="0">
                <a:latin typeface="微软雅黑" panose="020B0503020204020204" pitchFamily="34" charset="-122"/>
                <a:ea typeface="微软雅黑" panose="020B0503020204020204" pitchFamily="34" charset="-122"/>
              </a:rPr>
              <a:t>LAMBDA</a:t>
            </a:r>
            <a:r>
              <a:rPr lang="zh-CN" altLang="en-US" sz="2000" dirty="0">
                <a:latin typeface="微软雅黑" panose="020B0503020204020204" pitchFamily="34" charset="-122"/>
                <a:ea typeface="微软雅黑" panose="020B0503020204020204" pitchFamily="34" charset="-122"/>
              </a:rPr>
              <a:t>算法进行解算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0D3F25C-5C3E-4B3F-B46A-5651B91D0248}"/>
              </a:ext>
            </a:extLst>
          </p:cNvPr>
          <p:cNvPicPr>
            <a:picLocks noChangeAspect="1"/>
          </p:cNvPicPr>
          <p:nvPr/>
        </p:nvPicPr>
        <p:blipFill>
          <a:blip r:embed="rId2"/>
          <a:stretch>
            <a:fillRect/>
          </a:stretch>
        </p:blipFill>
        <p:spPr>
          <a:xfrm>
            <a:off x="3480651" y="1387457"/>
            <a:ext cx="3743374" cy="1186515"/>
          </a:xfrm>
          <a:prstGeom prst="rect">
            <a:avLst/>
          </a:prstGeom>
        </p:spPr>
      </p:pic>
      <p:pic>
        <p:nvPicPr>
          <p:cNvPr id="12" name="图片 11">
            <a:extLst>
              <a:ext uri="{FF2B5EF4-FFF2-40B4-BE49-F238E27FC236}">
                <a16:creationId xmlns:a16="http://schemas.microsoft.com/office/drawing/2014/main" id="{A1FD7F63-9D4E-423F-BC26-3E4DA4E6425A}"/>
              </a:ext>
            </a:extLst>
          </p:cNvPr>
          <p:cNvPicPr>
            <a:picLocks noChangeAspect="1"/>
          </p:cNvPicPr>
          <p:nvPr/>
        </p:nvPicPr>
        <p:blipFill>
          <a:blip r:embed="rId3"/>
          <a:stretch>
            <a:fillRect/>
          </a:stretch>
        </p:blipFill>
        <p:spPr>
          <a:xfrm>
            <a:off x="857474" y="2721114"/>
            <a:ext cx="1918747" cy="707886"/>
          </a:xfrm>
          <a:prstGeom prst="rect">
            <a:avLst/>
          </a:prstGeom>
        </p:spPr>
      </p:pic>
      <p:sp>
        <p:nvSpPr>
          <p:cNvPr id="13" name="文本框 12">
            <a:extLst>
              <a:ext uri="{FF2B5EF4-FFF2-40B4-BE49-F238E27FC236}">
                <a16:creationId xmlns:a16="http://schemas.microsoft.com/office/drawing/2014/main" id="{D22607DD-CBA7-4A08-8A94-BA015356665B}"/>
              </a:ext>
            </a:extLst>
          </p:cNvPr>
          <p:cNvSpPr txBox="1"/>
          <p:nvPr/>
        </p:nvSpPr>
        <p:spPr>
          <a:xfrm>
            <a:off x="159847" y="2981845"/>
            <a:ext cx="69762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其中</a:t>
            </a:r>
          </a:p>
        </p:txBody>
      </p:sp>
      <p:sp>
        <p:nvSpPr>
          <p:cNvPr id="15" name="文本框 14">
            <a:extLst>
              <a:ext uri="{FF2B5EF4-FFF2-40B4-BE49-F238E27FC236}">
                <a16:creationId xmlns:a16="http://schemas.microsoft.com/office/drawing/2014/main" id="{2593A552-CB99-4BEE-8D40-8E52749B5C2A}"/>
              </a:ext>
            </a:extLst>
          </p:cNvPr>
          <p:cNvSpPr txBox="1"/>
          <p:nvPr/>
        </p:nvSpPr>
        <p:spPr>
          <a:xfrm>
            <a:off x="2982749" y="2951067"/>
            <a:ext cx="760858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为一个</a:t>
            </a:r>
            <a:r>
              <a:rPr lang="en-US" altLang="zh-CN" sz="2400" dirty="0">
                <a:latin typeface="微软雅黑" panose="020B0503020204020204" pitchFamily="34" charset="-122"/>
                <a:ea typeface="微软雅黑" panose="020B0503020204020204" pitchFamily="34" charset="-122"/>
              </a:rPr>
              <a:t>n*n</a:t>
            </a:r>
            <a:r>
              <a:rPr lang="zh-CN" altLang="en-US" sz="2400" dirty="0">
                <a:latin typeface="微软雅黑" panose="020B0503020204020204" pitchFamily="34" charset="-122"/>
                <a:ea typeface="微软雅黑" panose="020B0503020204020204" pitchFamily="34" charset="-122"/>
              </a:rPr>
              <a:t>的矩阵      为估计的</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型模糊度解</a:t>
            </a:r>
          </a:p>
        </p:txBody>
      </p:sp>
      <p:pic>
        <p:nvPicPr>
          <p:cNvPr id="17" name="图片 16">
            <a:extLst>
              <a:ext uri="{FF2B5EF4-FFF2-40B4-BE49-F238E27FC236}">
                <a16:creationId xmlns:a16="http://schemas.microsoft.com/office/drawing/2014/main" id="{40C6FE5A-2A8C-4A7B-B8A2-CA2380D59679}"/>
              </a:ext>
            </a:extLst>
          </p:cNvPr>
          <p:cNvPicPr>
            <a:picLocks noChangeAspect="1"/>
          </p:cNvPicPr>
          <p:nvPr/>
        </p:nvPicPr>
        <p:blipFill>
          <a:blip r:embed="rId4"/>
          <a:stretch>
            <a:fillRect/>
          </a:stretch>
        </p:blipFill>
        <p:spPr>
          <a:xfrm>
            <a:off x="5706108" y="2906447"/>
            <a:ext cx="416071" cy="475508"/>
          </a:xfrm>
          <a:prstGeom prst="rect">
            <a:avLst/>
          </a:prstGeom>
        </p:spPr>
      </p:pic>
    </p:spTree>
    <p:extLst>
      <p:ext uri="{BB962C8B-B14F-4D97-AF65-F5344CB8AC3E}">
        <p14:creationId xmlns:p14="http://schemas.microsoft.com/office/powerpoint/2010/main" val="160480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5599F48-0252-4392-B7DE-B86F71024601}"/>
              </a:ext>
            </a:extLst>
          </p:cNvPr>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2.8</a:t>
            </a:r>
          </a:p>
        </p:txBody>
      </p:sp>
      <p:cxnSp>
        <p:nvCxnSpPr>
          <p:cNvPr id="7" name="直接连接符 6">
            <a:extLst>
              <a:ext uri="{FF2B5EF4-FFF2-40B4-BE49-F238E27FC236}">
                <a16:creationId xmlns:a16="http://schemas.microsoft.com/office/drawing/2014/main" id="{4346EF14-3FC8-43C0-95BA-83FCCE1F58D2}"/>
              </a:ext>
            </a:extLst>
          </p:cNvPr>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E5A1EAC-8741-4543-AC49-5B32051AA819}"/>
              </a:ext>
            </a:extLst>
          </p:cNvPr>
          <p:cNvSpPr txBox="1"/>
          <p:nvPr/>
        </p:nvSpPr>
        <p:spPr>
          <a:xfrm>
            <a:off x="1229322" y="136873"/>
            <a:ext cx="84861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sym typeface="等线" panose="02010600030101010101" charset="-122"/>
              </a:rPr>
              <a:t>关键技术</a:t>
            </a:r>
            <a:r>
              <a:rPr lang="en-US" altLang="zh-CN" sz="3200" b="1" dirty="0">
                <a:latin typeface="微软雅黑" panose="020B0503020204020204" pitchFamily="34" charset="-122"/>
                <a:ea typeface="微软雅黑" panose="020B0503020204020204" pitchFamily="34" charset="-122"/>
                <a:sym typeface="等线" panose="02010600030101010101" charset="-122"/>
              </a:rPr>
              <a:t>1-RTK-</a:t>
            </a:r>
            <a:r>
              <a:rPr lang="zh-CN" altLang="en-US" sz="3200" b="1" dirty="0">
                <a:latin typeface="微软雅黑" panose="020B0503020204020204" pitchFamily="34" charset="-122"/>
                <a:ea typeface="微软雅黑" panose="020B0503020204020204" pitchFamily="34" charset="-122"/>
              </a:rPr>
              <a:t>坐标转换</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F96C0F4-193D-4D2A-A826-883623625138}"/>
                  </a:ext>
                </a:extLst>
              </p:cNvPr>
              <p:cNvSpPr txBox="1"/>
              <p:nvPr/>
            </p:nvSpPr>
            <p:spPr>
              <a:xfrm>
                <a:off x="-21590" y="942523"/>
                <a:ext cx="11715909" cy="831318"/>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在上一步，固定整周模糊度后，我们就能从载波相位差分模型中得出接收机</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的地心坐标</a:t>
                </a:r>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zh-CN" altLang="zh-CN" sz="24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p>
                    </m:sSubSup>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latin typeface="微软雅黑" panose="020B0503020204020204" pitchFamily="34" charset="-122"/>
                    <a:ea typeface="微软雅黑" panose="020B0503020204020204" pitchFamily="34" charset="-122"/>
                  </a:rPr>
                  <a:t>,</a:t>
                </a:r>
                <a:r>
                  <a:rPr lang="zh-CN" altLang="zh-CN" sz="2400" dirty="0">
                    <a:solidFill>
                      <a:srgbClr val="12121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sup>
                    </m:sSubSup>
                  </m:oMath>
                </a14:m>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，此时</a:t>
                </a:r>
                <a:r>
                  <a:rPr lang="zh-CN" altLang="zh-CN" sz="2400" dirty="0">
                    <a:latin typeface="微软雅黑" panose="020B0503020204020204" pitchFamily="34" charset="-122"/>
                    <a:ea typeface="微软雅黑" panose="020B0503020204020204" pitchFamily="34" charset="-122"/>
                  </a:rPr>
                  <a:t>通过与地心坐标之间进行转换参数输出，得到当地的</a:t>
                </a:r>
                <a:r>
                  <a:rPr lang="zh-CN" altLang="en-US" sz="2400" dirty="0">
                    <a:latin typeface="微软雅黑" panose="020B0503020204020204" pitchFamily="34" charset="-122"/>
                    <a:ea typeface="微软雅黑" panose="020B0503020204020204" pitchFamily="34" charset="-122"/>
                  </a:rPr>
                  <a:t>坐标。</a:t>
                </a:r>
              </a:p>
            </p:txBody>
          </p:sp>
        </mc:Choice>
        <mc:Fallback xmlns="">
          <p:sp>
            <p:nvSpPr>
              <p:cNvPr id="11" name="文本框 10">
                <a:extLst>
                  <a:ext uri="{FF2B5EF4-FFF2-40B4-BE49-F238E27FC236}">
                    <a16:creationId xmlns:a16="http://schemas.microsoft.com/office/drawing/2014/main" id="{0F96C0F4-193D-4D2A-A826-883623625138}"/>
                  </a:ext>
                </a:extLst>
              </p:cNvPr>
              <p:cNvSpPr txBox="1">
                <a:spLocks noRot="1" noChangeAspect="1" noMove="1" noResize="1" noEditPoints="1" noAdjustHandles="1" noChangeArrowheads="1" noChangeShapeType="1" noTextEdit="1"/>
              </p:cNvSpPr>
              <p:nvPr/>
            </p:nvSpPr>
            <p:spPr>
              <a:xfrm>
                <a:off x="-21590" y="942523"/>
                <a:ext cx="11715909" cy="831318"/>
              </a:xfrm>
              <a:prstGeom prst="rect">
                <a:avLst/>
              </a:prstGeom>
              <a:blipFill>
                <a:blip r:embed="rId2"/>
                <a:stretch>
                  <a:fillRect l="-780"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BE367DD-D524-4F0F-A85A-1B1106B7E7F6}"/>
                  </a:ext>
                </a:extLst>
              </p:cNvPr>
              <p:cNvSpPr txBox="1"/>
              <p:nvPr/>
            </p:nvSpPr>
            <p:spPr>
              <a:xfrm>
                <a:off x="2455750" y="1539017"/>
                <a:ext cx="8517050" cy="2875146"/>
              </a:xfrm>
              <a:prstGeom prst="rect">
                <a:avLst/>
              </a:prstGeom>
              <a:noFill/>
            </p:spPr>
            <p:txBody>
              <a:bodyPr wrap="square">
                <a:spAutoFit/>
              </a:bodyPr>
              <a:lstStyle/>
              <a:p>
                <a:pPr>
                  <a:lnSpc>
                    <a:spcPct val="115000"/>
                  </a:lnSpc>
                  <a:spcBef>
                    <a:spcPts val="500"/>
                  </a:spcBef>
                  <a:spcAft>
                    <a:spcPts val="1000"/>
                  </a:spcAft>
                </a:pPr>
                <a14:m>
                  <m:oMath xmlns:m="http://schemas.openxmlformats.org/officeDocument/2006/math">
                    <m:d>
                      <m:dPr>
                        <m:begChr m:val="["/>
                        <m:endChr m:val="]"/>
                        <m:ctrlPr>
                          <a:rPr lang="zh-CN" altLang="zh-CN" sz="2400" i="1" smtClean="0">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m:rPr>
                                    <m:sty m:val="p"/>
                                  </m:rP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d</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𝑑</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𝑑</m:t>
                                </m:r>
                              </m:sub>
                            </m:sSub>
                          </m:e>
                        </m:eqArr>
                      </m:e>
                    </m:d>
                  </m:oMath>
                </a14:m>
                <a:r>
                  <a:rPr lang="en-US" altLang="zh-CN" sz="2400" dirty="0">
                    <a:solidFill>
                      <a:srgbClr val="121212"/>
                    </a:solidFill>
                    <a:effectLst/>
                    <a:latin typeface="Arial" panose="020B0604020202020204" pitchFamily="34" charset="0"/>
                    <a:ea typeface="微软雅黑" panose="020B0503020204020204" pitchFamily="34" charset="-122"/>
                    <a:cs typeface="Times New Roman" panose="02020603050405020304" pitchFamily="18" charset="0"/>
                  </a:rPr>
                  <a:t>=</a:t>
                </a:r>
                <a14:m>
                  <m:oMath xmlns:m="http://schemas.openxmlformats.org/officeDocument/2006/math">
                    <m:d>
                      <m:dPr>
                        <m:begChr m:val="["/>
                        <m:endChr m:val="]"/>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sub>
                                <m:r>
                                  <m:rPr>
                                    <m:sty m:val="p"/>
                                  </m:rP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i</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Sub>
                          </m:e>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b="0" i="1" smtClean="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𝑖</m:t>
                                </m:r>
                              </m:sub>
                            </m:sSub>
                          </m:e>
                        </m:eqArr>
                      </m:e>
                    </m:d>
                  </m:oMath>
                </a14:m>
                <a:r>
                  <a:rPr lang="en-US" altLang="zh-CN" sz="2400" dirty="0">
                    <a:solidFill>
                      <a:srgbClr val="121212"/>
                    </a:solidFill>
                    <a:effectLst/>
                    <a:latin typeface="微软雅黑" panose="020B0503020204020204" pitchFamily="34" charset="-122"/>
                    <a:ea typeface="黑体" panose="02010609060101010101" pitchFamily="49" charset="-122"/>
                    <a:cs typeface="Times New Roman" panose="02020603050405020304" pitchFamily="18" charset="0"/>
                  </a:rPr>
                  <a:t>-</a:t>
                </a:r>
                <a14:m>
                  <m:oMath xmlns:m="http://schemas.openxmlformats.org/officeDocument/2006/math">
                    <m:d>
                      <m:dPr>
                        <m:begChr m:val="["/>
                        <m:endChr m:val="]"/>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1 0 0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e>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 1 0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e>
                                </m:eqArr>
                              </m:e>
                              <m:sub>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sub>
                            </m:sSub>
                          </m:e>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0 0 1 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0</m:t>
                            </m:r>
                          </m:e>
                        </m:eqArr>
                      </m:e>
                    </m:d>
                    <m:d>
                      <m:dPr>
                        <m:begChr m:val="["/>
                        <m:endChr m:val="]"/>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 </m:t>
                        </m:r>
                        <m:eqArr>
                          <m:eqArrPr>
                            <m:ctrlPr>
                              <a:rPr lang="zh-CN" altLang="zh-CN" sz="2400" i="1">
                                <a:solidFill>
                                  <a:srgbClr val="121212"/>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r>
                              <m:rPr>
                                <m:sty m:val="p"/>
                              </m:rPr>
                              <a:rPr lang="zh-CN"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X</m:t>
                            </m:r>
                          </m:e>
                          <m:e>
                            <m:r>
                              <m:rPr>
                                <m:sty m:val="p"/>
                              </m:rPr>
                              <a:rPr lang="zh-CN"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Y</m:t>
                            </m:r>
                          </m:e>
                          <m:e>
                            <m:r>
                              <m:rPr>
                                <m:sty m:val="p"/>
                              </m:rPr>
                              <a:rPr lang="zh-CN"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Δ</m:t>
                            </m:r>
                            <m:r>
                              <m:rPr>
                                <m:sty m:val="p"/>
                              </m:rPr>
                              <a:rPr lang="en-US" altLang="zh-CN" sz="2400">
                                <a:solidFill>
                                  <a:srgbClr val="121212"/>
                                </a:solidFill>
                                <a:effectLst/>
                                <a:latin typeface="Cambria Math" panose="02040503050406030204" pitchFamily="18" charset="0"/>
                                <a:ea typeface="微软雅黑" panose="020B0503020204020204" pitchFamily="34" charset="-122"/>
                                <a:cs typeface="Times New Roman" panose="02020603050405020304" pitchFamily="18" charset="0"/>
                              </a:rPr>
                              <m:t>Z</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𝑎</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𝑏</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𝑐</m:t>
                            </m:r>
                          </m:e>
                          <m:e>
                            <m:r>
                              <a:rPr lang="en-US" altLang="zh-CN" sz="2400" i="1">
                                <a:solidFill>
                                  <a:srgbClr val="121212"/>
                                </a:solidFill>
                                <a:effectLst/>
                                <a:latin typeface="Cambria Math" panose="02040503050406030204" pitchFamily="18" charset="0"/>
                                <a:ea typeface="微软雅黑" panose="020B0503020204020204" pitchFamily="34" charset="-122"/>
                                <a:cs typeface="Cambria Math" panose="02040503050406030204" pitchFamily="18" charset="0"/>
                              </a:rPr>
                              <m:t>𝑑</m:t>
                            </m:r>
                          </m:e>
                        </m:eqArr>
                      </m:e>
                    </m:d>
                  </m:oMath>
                </a14:m>
                <a:endParaRPr lang="zh-CN" altLang="zh-CN" sz="1400" dirty="0">
                  <a:effectLst/>
                  <a:latin typeface="Arial" panose="020B0604020202020204" pitchFamily="34" charset="0"/>
                  <a:ea typeface="黑体" panose="02010609060101010101" pitchFamily="49"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3BE367DD-D524-4F0F-A85A-1B1106B7E7F6}"/>
                  </a:ext>
                </a:extLst>
              </p:cNvPr>
              <p:cNvSpPr txBox="1">
                <a:spLocks noRot="1" noChangeAspect="1" noMove="1" noResize="1" noEditPoints="1" noAdjustHandles="1" noChangeArrowheads="1" noChangeShapeType="1" noTextEdit="1"/>
              </p:cNvSpPr>
              <p:nvPr/>
            </p:nvSpPr>
            <p:spPr>
              <a:xfrm>
                <a:off x="2455750" y="1539017"/>
                <a:ext cx="8517050" cy="28751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D75E0EE-A0E6-456B-8F7F-C13EBEAD67F8}"/>
                  </a:ext>
                </a:extLst>
              </p:cNvPr>
              <p:cNvSpPr txBox="1"/>
              <p:nvPr/>
            </p:nvSpPr>
            <p:spPr>
              <a:xfrm>
                <a:off x="40621" y="4595158"/>
                <a:ext cx="6181724" cy="830997"/>
              </a:xfrm>
              <a:prstGeom prst="rect">
                <a:avLst/>
              </a:prstGeom>
              <a:noFill/>
            </p:spPr>
            <p:txBody>
              <a:bodyPr wrap="square">
                <a:spAutoFit/>
              </a:bodyPr>
              <a:lstStyle/>
              <a:p>
                <a14:m>
                  <m:oMath xmlns:m="http://schemas.openxmlformats.org/officeDocument/2006/math">
                    <m:d>
                      <m:dPr>
                        <m:ctrlPr>
                          <a:rPr lang="en-US" altLang="zh-CN" sz="2400" b="0" i="1" smtClean="0">
                            <a:latin typeface="Cambria Math" panose="02040503050406030204" pitchFamily="18" charset="0"/>
                          </a:rPr>
                        </m:ctrlPr>
                      </m:dPr>
                      <m:e>
                        <m:sSub>
                          <m:sSub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𝑋</m:t>
                            </m:r>
                          </m:e>
                          <m:sub>
                            <m:r>
                              <m:rPr>
                                <m:sty m:val="p"/>
                              </m:rP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d</m:t>
                            </m:r>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sub>
                        </m:sSub>
                        <m:r>
                          <a:rPr lang="en-US" altLang="zh-CN" sz="2400" b="0" i="1" smtClean="0">
                            <a:latin typeface="Cambria Math" panose="02040503050406030204" pitchFamily="18" charset="0"/>
                          </a:rPr>
                          <m:t>,</m:t>
                        </m:r>
                        <m:sSub>
                          <m:sSub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𝑑</m:t>
                            </m:r>
                          </m:sub>
                        </m:sSub>
                        <m:r>
                          <a:rPr lang="en-US" altLang="zh-CN" sz="2400" b="0" i="1" smtClean="0">
                            <a:latin typeface="Cambria Math" panose="02040503050406030204" pitchFamily="18" charset="0"/>
                          </a:rPr>
                          <m:t>,</m:t>
                        </m:r>
                        <m:sSub>
                          <m:sSubPr>
                            <m:ctrlPr>
                              <a:rPr lang="zh-CN" altLang="zh-CN" sz="2400" i="1">
                                <a:solidFill>
                                  <a:srgbClr val="12121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𝑍</m:t>
                            </m:r>
                          </m:e>
                          <m:sub>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𝑑</m:t>
                            </m:r>
                          </m:sub>
                        </m:sSub>
                      </m:e>
                    </m:d>
                    <m:r>
                      <a:rPr lang="en-US" altLang="zh-CN" sz="2400" i="1">
                        <a:latin typeface="Cambria Math" panose="02040503050406030204" pitchFamily="18" charset="0"/>
                      </a:rPr>
                      <m:t>——</m:t>
                    </m:r>
                  </m:oMath>
                </a14:m>
                <a:r>
                  <a:rPr lang="zh-CN" altLang="en-US" sz="2400" dirty="0"/>
                  <a:t>当地坐标</a:t>
                </a:r>
                <a:endParaRPr lang="en-US" altLang="zh-CN" sz="2400" dirty="0"/>
              </a:p>
              <a:p>
                <a14:m>
                  <m:oMath xmlns:m="http://schemas.openxmlformats.org/officeDocument/2006/math">
                    <m:d>
                      <m:dPr>
                        <m:ctrlPr>
                          <a:rPr lang="en-US" altLang="zh-CN" sz="2400" b="0" i="1" smtClean="0">
                            <a:latin typeface="Cambria Math" panose="02040503050406030204" pitchFamily="18" charset="0"/>
                          </a:rPr>
                        </m:ctrlPr>
                      </m:dPr>
                      <m:e>
                        <m:r>
                          <m:rPr>
                            <m:sty m:val="p"/>
                          </m:rPr>
                          <a:rPr lang="zh-CN" altLang="zh-CN" sz="2400">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m:rPr>
                            <m:sty m:val="p"/>
                          </m:rPr>
                          <a:rPr lang="zh-CN" altLang="zh-CN" sz="2400">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m:rPr>
                            <m:sty m:val="p"/>
                          </m:rPr>
                          <a:rPr lang="zh-CN" altLang="zh-CN" sz="2400">
                            <a:solidFill>
                              <a:srgbClr val="121212"/>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400" b="0" i="1" smtClean="0">
                            <a:latin typeface="Cambria Math" panose="02040503050406030204" pitchFamily="18" charset="0"/>
                          </a:rPr>
                          <m:t>𝑍</m:t>
                        </m:r>
                      </m:e>
                    </m:d>
                    <m:r>
                      <a:rPr lang="en-US" altLang="zh-CN" sz="2400" i="1">
                        <a:latin typeface="Cambria Math" panose="02040503050406030204" pitchFamily="18" charset="0"/>
                      </a:rPr>
                      <m:t>——</m:t>
                    </m:r>
                  </m:oMath>
                </a14:m>
                <a:r>
                  <a:rPr lang="zh-CN" altLang="en-US" sz="2400" dirty="0"/>
                  <a:t>基线向量</a:t>
                </a:r>
              </a:p>
            </p:txBody>
          </p:sp>
        </mc:Choice>
        <mc:Fallback xmlns="">
          <p:sp>
            <p:nvSpPr>
              <p:cNvPr id="14" name="文本框 13">
                <a:extLst>
                  <a:ext uri="{FF2B5EF4-FFF2-40B4-BE49-F238E27FC236}">
                    <a16:creationId xmlns:a16="http://schemas.microsoft.com/office/drawing/2014/main" id="{2D75E0EE-A0E6-456B-8F7F-C13EBEAD67F8}"/>
                  </a:ext>
                </a:extLst>
              </p:cNvPr>
              <p:cNvSpPr txBox="1">
                <a:spLocks noRot="1" noChangeAspect="1" noMove="1" noResize="1" noEditPoints="1" noAdjustHandles="1" noChangeArrowheads="1" noChangeShapeType="1" noTextEdit="1"/>
              </p:cNvSpPr>
              <p:nvPr/>
            </p:nvSpPr>
            <p:spPr>
              <a:xfrm>
                <a:off x="40621" y="4595158"/>
                <a:ext cx="6181724" cy="830997"/>
              </a:xfrm>
              <a:prstGeom prst="rect">
                <a:avLst/>
              </a:prstGeom>
              <a:blipFill>
                <a:blip r:embed="rId4"/>
                <a:stretch>
                  <a:fillRect t="-5147" b="-16912"/>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6D5B5A22-38FE-47DA-BEB3-AE507B301AD5}"/>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Tree>
    <p:extLst>
      <p:ext uri="{BB962C8B-B14F-4D97-AF65-F5344CB8AC3E}">
        <p14:creationId xmlns:p14="http://schemas.microsoft.com/office/powerpoint/2010/main" val="394839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custDataLst>
              <p:tags r:id="rId1"/>
            </p:custDataLst>
          </p:nvPr>
        </p:nvSpPr>
        <p:spPr>
          <a:xfrm>
            <a:off x="1181341" y="2429586"/>
            <a:ext cx="6921444" cy="900000"/>
          </a:xfrm>
          <a:prstGeom prst="rect">
            <a:avLst/>
          </a:prstGeom>
        </p:spPr>
        <p:txBody>
          <a:bodyPr wrap="none" anchor="ctr" anchorCtr="0">
            <a:noAutofit/>
          </a:bodyPr>
          <a:lstStyle/>
          <a:p>
            <a:endParaRPr lang="en-US" altLang="zh-CN" sz="3200" b="1" spc="600" dirty="0">
              <a:latin typeface="微软雅黑" panose="020B0503020204020204" charset="-122"/>
              <a:ea typeface="微软雅黑" panose="020B0503020204020204" charset="-122"/>
              <a:sym typeface="+mn-ea"/>
            </a:endParaRPr>
          </a:p>
        </p:txBody>
      </p:sp>
      <p:sp>
        <p:nvSpPr>
          <p:cNvPr id="25"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3.1</a:t>
            </a:r>
          </a:p>
        </p:txBody>
      </p:sp>
      <p:cxnSp>
        <p:nvCxnSpPr>
          <p:cNvPr id="4" name="直接连接符 3"/>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6" name="内容占位符 6"/>
          <p:cNvSpPr>
            <a:spLocks noGrp="1"/>
          </p:cNvSpPr>
          <p:nvPr>
            <p:custDataLst>
              <p:tags r:id="rId4"/>
            </p:custDataLst>
          </p:nvPr>
        </p:nvSpPr>
        <p:spPr>
          <a:xfrm>
            <a:off x="149225" y="994410"/>
            <a:ext cx="11650980" cy="153479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r>
              <a:rPr lang="zh-CN" i="0" dirty="0">
                <a:solidFill>
                  <a:srgbClr val="202122"/>
                </a:solidFill>
                <a:effectLst/>
                <a:latin typeface="微软雅黑" panose="020B0503020204020204" charset="-122"/>
                <a:ea typeface="微软雅黑" panose="020B0503020204020204" charset="-122"/>
              </a:rPr>
              <a:t>双模定位：使用两种不同的定位系统进行位置确定，可以弥补彼此的不足，能够在密集高楼、山区等复杂的环境下提供较为精确的定位并且能确保定位的实时性。</a:t>
            </a:r>
          </a:p>
          <a:p>
            <a:r>
              <a:rPr lang="zh-CN" dirty="0">
                <a:latin typeface="微软雅黑" panose="020B0503020204020204" charset="-122"/>
                <a:ea typeface="微软雅黑" panose="020B0503020204020204" charset="-122"/>
              </a:rPr>
              <a:t>自适应算法：一种根据不同环境动态选择最佳定位系统的方法。</a:t>
            </a:r>
          </a:p>
        </p:txBody>
      </p:sp>
      <p:sp>
        <p:nvSpPr>
          <p:cNvPr id="14" name="Text6"/>
          <p:cNvSpPr txBox="1"/>
          <p:nvPr>
            <p:custDataLst>
              <p:tags r:id="rId5"/>
            </p:custDataLst>
          </p:nvPr>
        </p:nvSpPr>
        <p:spPr>
          <a:xfrm>
            <a:off x="339725" y="2734945"/>
            <a:ext cx="5269230" cy="3427095"/>
          </a:xfrm>
          <a:prstGeom prst="rect">
            <a:avLst/>
          </a:prstGeom>
          <a:noFill/>
        </p:spPr>
        <p:txBody>
          <a:bodyPr wrap="square" rtlCol="0">
            <a:noAutofit/>
          </a:bodyPr>
          <a:lstStyle>
            <a:defPPr>
              <a:defRPr lang="en-US"/>
            </a:defPPr>
            <a:lvl1pPr marL="0" algn="l" defTabSz="914400" rtl="0" eaLnBrk="1" latinLnBrk="0" hangingPunct="1">
              <a:defRPr sz="1800" kern="1200">
                <a:solidFill>
                  <a:srgbClr val="000000"/>
                </a:solidFill>
                <a:latin typeface="等线" panose="02010600030101010101" charset="-122"/>
                <a:ea typeface="+mn-ea"/>
                <a:cs typeface="+mn-ea"/>
              </a:defRPr>
            </a:lvl1pPr>
            <a:lvl2pPr marL="457200" algn="l" defTabSz="914400" rtl="0" eaLnBrk="1" latinLnBrk="0" hangingPunct="1">
              <a:defRPr sz="1800" kern="1200">
                <a:solidFill>
                  <a:srgbClr val="000000"/>
                </a:solidFill>
                <a:latin typeface="等线" panose="02010600030101010101" charset="-122"/>
                <a:ea typeface="+mn-ea"/>
                <a:cs typeface="+mn-ea"/>
              </a:defRPr>
            </a:lvl2pPr>
            <a:lvl3pPr marL="914400" algn="l" defTabSz="914400" rtl="0" eaLnBrk="1" latinLnBrk="0" hangingPunct="1">
              <a:defRPr sz="1800" kern="1200">
                <a:solidFill>
                  <a:srgbClr val="000000"/>
                </a:solidFill>
                <a:latin typeface="等线" panose="02010600030101010101" charset="-122"/>
                <a:ea typeface="+mn-ea"/>
                <a:cs typeface="+mn-ea"/>
              </a:defRPr>
            </a:lvl3pPr>
            <a:lvl4pPr marL="1371600" algn="l" defTabSz="914400" rtl="0" eaLnBrk="1" latinLnBrk="0" hangingPunct="1">
              <a:defRPr sz="1800" kern="1200">
                <a:solidFill>
                  <a:srgbClr val="000000"/>
                </a:solidFill>
                <a:latin typeface="等线" panose="02010600030101010101" charset="-122"/>
                <a:ea typeface="+mn-ea"/>
                <a:cs typeface="+mn-ea"/>
              </a:defRPr>
            </a:lvl4pPr>
            <a:lvl5pPr marL="1828800" algn="l" defTabSz="914400" rtl="0" eaLnBrk="1" latinLnBrk="0" hangingPunct="1">
              <a:defRPr sz="1800" kern="1200">
                <a:solidFill>
                  <a:srgbClr val="000000"/>
                </a:solidFill>
                <a:latin typeface="等线" panose="02010600030101010101" charset="-122"/>
                <a:ea typeface="+mn-ea"/>
                <a:cs typeface="+mn-ea"/>
              </a:defRPr>
            </a:lvl5pPr>
            <a:lvl6pPr marL="2286000" algn="l" defTabSz="914400" rtl="0" eaLnBrk="1" latinLnBrk="0" hangingPunct="1">
              <a:defRPr sz="1800" kern="1200">
                <a:solidFill>
                  <a:srgbClr val="000000"/>
                </a:solidFill>
                <a:latin typeface="等线" panose="02010600030101010101" charset="-122"/>
                <a:ea typeface="+mn-ea"/>
                <a:cs typeface="+mn-ea"/>
              </a:defRPr>
            </a:lvl6pPr>
            <a:lvl7pPr marL="2743200" algn="l" defTabSz="914400" rtl="0" eaLnBrk="1" latinLnBrk="0" hangingPunct="1">
              <a:defRPr sz="1800" kern="1200">
                <a:solidFill>
                  <a:srgbClr val="000000"/>
                </a:solidFill>
                <a:latin typeface="等线" panose="02010600030101010101" charset="-122"/>
                <a:ea typeface="+mn-ea"/>
                <a:cs typeface="+mn-ea"/>
              </a:defRPr>
            </a:lvl7pPr>
            <a:lvl8pPr marL="3200400" algn="l" defTabSz="914400" rtl="0" eaLnBrk="1" latinLnBrk="0" hangingPunct="1">
              <a:defRPr sz="1800" kern="1200">
                <a:solidFill>
                  <a:srgbClr val="000000"/>
                </a:solidFill>
                <a:latin typeface="等线" panose="02010600030101010101" charset="-122"/>
                <a:ea typeface="+mn-ea"/>
                <a:cs typeface="+mn-ea"/>
              </a:defRPr>
            </a:lvl8pPr>
            <a:lvl9pPr marL="3657600" algn="l" defTabSz="914400" rtl="0" eaLnBrk="1" latinLnBrk="0" hangingPunct="1">
              <a:defRPr sz="1800" kern="1200">
                <a:solidFill>
                  <a:srgbClr val="000000"/>
                </a:solidFill>
                <a:latin typeface="等线" panose="02010600030101010101" charset="-122"/>
                <a:ea typeface="+mn-ea"/>
                <a:cs typeface="+mn-ea"/>
              </a:defRPr>
            </a:lvl9pPr>
          </a:lstStyle>
          <a:p>
            <a:r>
              <a:rPr lang="zh-CN" sz="2400" dirty="0">
                <a:solidFill>
                  <a:srgbClr val="374151"/>
                </a:solidFill>
                <a:latin typeface="微软雅黑" panose="020B0503020204020204" charset="-122"/>
                <a:ea typeface="微软雅黑" panose="020B0503020204020204" charset="-122"/>
              </a:rPr>
              <a:t>环境检测：通过传感器检测</a:t>
            </a:r>
            <a:r>
              <a:rPr lang="en-US" altLang="zh-CN" sz="2400" dirty="0">
                <a:solidFill>
                  <a:srgbClr val="374151"/>
                </a:solidFill>
                <a:latin typeface="微软雅黑" panose="020B0503020204020204" charset="-122"/>
                <a:ea typeface="微软雅黑" panose="020B0503020204020204" charset="-122"/>
              </a:rPr>
              <a:t>GPS</a:t>
            </a:r>
            <a:r>
              <a:rPr lang="zh-CN" altLang="en-US" sz="2400" dirty="0">
                <a:solidFill>
                  <a:srgbClr val="374151"/>
                </a:solidFill>
                <a:latin typeface="微软雅黑" panose="020B0503020204020204" charset="-122"/>
                <a:ea typeface="微软雅黑" panose="020B0503020204020204" charset="-122"/>
              </a:rPr>
              <a:t>信号。</a:t>
            </a:r>
          </a:p>
          <a:p>
            <a:endParaRPr lang="zh-CN" altLang="en-US" sz="2400" dirty="0">
              <a:solidFill>
                <a:srgbClr val="374151"/>
              </a:solidFill>
              <a:latin typeface="微软雅黑" panose="020B0503020204020204" charset="-122"/>
              <a:ea typeface="微软雅黑" panose="020B0503020204020204" charset="-122"/>
            </a:endParaRPr>
          </a:p>
          <a:p>
            <a:r>
              <a:rPr lang="zh-CN" altLang="en-US" sz="2400" dirty="0">
                <a:solidFill>
                  <a:srgbClr val="374151"/>
                </a:solidFill>
                <a:latin typeface="微软雅黑" panose="020B0503020204020204" charset="-122"/>
                <a:ea typeface="微软雅黑" panose="020B0503020204020204" charset="-122"/>
              </a:rPr>
              <a:t>定位系统决策：设置一个</a:t>
            </a:r>
            <a:r>
              <a:rPr lang="en-US" altLang="zh-CN" sz="2400" dirty="0">
                <a:solidFill>
                  <a:srgbClr val="374151"/>
                </a:solidFill>
                <a:latin typeface="微软雅黑" panose="020B0503020204020204" charset="-122"/>
                <a:ea typeface="微软雅黑" panose="020B0503020204020204" charset="-122"/>
              </a:rPr>
              <a:t>GPS</a:t>
            </a:r>
            <a:r>
              <a:rPr lang="zh-CN" altLang="en-US" sz="2400" dirty="0">
                <a:solidFill>
                  <a:srgbClr val="374151"/>
                </a:solidFill>
                <a:latin typeface="微软雅黑" panose="020B0503020204020204" charset="-122"/>
                <a:ea typeface="微软雅黑" panose="020B0503020204020204" charset="-122"/>
              </a:rPr>
              <a:t>信号阈值，当信号强度低于阈值时切换成基站定位，当信号强度高于阈值时切换成</a:t>
            </a:r>
            <a:r>
              <a:rPr lang="en-US" altLang="zh-CN" sz="2400" dirty="0">
                <a:solidFill>
                  <a:srgbClr val="374151"/>
                </a:solidFill>
                <a:latin typeface="微软雅黑" panose="020B0503020204020204" charset="-122"/>
                <a:ea typeface="微软雅黑" panose="020B0503020204020204" charset="-122"/>
              </a:rPr>
              <a:t>GPS</a:t>
            </a:r>
            <a:r>
              <a:rPr lang="zh-CN" altLang="en-US" sz="2400" dirty="0">
                <a:solidFill>
                  <a:srgbClr val="374151"/>
                </a:solidFill>
                <a:latin typeface="微软雅黑" panose="020B0503020204020204" charset="-122"/>
                <a:ea typeface="微软雅黑" panose="020B0503020204020204" charset="-122"/>
              </a:rPr>
              <a:t>定位。</a:t>
            </a:r>
          </a:p>
          <a:p>
            <a:endParaRPr lang="zh-CN" altLang="en-US" sz="2400" dirty="0">
              <a:solidFill>
                <a:srgbClr val="374151"/>
              </a:solidFill>
              <a:latin typeface="微软雅黑" panose="020B0503020204020204" charset="-122"/>
              <a:ea typeface="微软雅黑" panose="020B0503020204020204" charset="-122"/>
            </a:endParaRPr>
          </a:p>
          <a:p>
            <a:r>
              <a:rPr lang="zh-CN" altLang="en-US" sz="2400" dirty="0">
                <a:solidFill>
                  <a:srgbClr val="374151"/>
                </a:solidFill>
                <a:latin typeface="微软雅黑" panose="020B0503020204020204" charset="-122"/>
                <a:ea typeface="微软雅黑" panose="020B0503020204020204" charset="-122"/>
              </a:rPr>
              <a:t>定位系统切换：设备重新配置硬件，调整参数并切换信号源。</a:t>
            </a:r>
          </a:p>
        </p:txBody>
      </p:sp>
      <p:pic>
        <p:nvPicPr>
          <p:cNvPr id="7" name="图片 6" descr="联想截图_20231112185452"/>
          <p:cNvPicPr>
            <a:picLocks noChangeAspect="1"/>
          </p:cNvPicPr>
          <p:nvPr>
            <p:custDataLst>
              <p:tags r:id="rId6"/>
            </p:custDataLst>
          </p:nvPr>
        </p:nvPicPr>
        <p:blipFill>
          <a:blip r:embed="rId10"/>
          <a:stretch>
            <a:fillRect/>
          </a:stretch>
        </p:blipFill>
        <p:spPr>
          <a:xfrm>
            <a:off x="6032500" y="2309495"/>
            <a:ext cx="5448300" cy="4312920"/>
          </a:xfrm>
          <a:prstGeom prst="rect">
            <a:avLst/>
          </a:prstGeom>
        </p:spPr>
      </p:pic>
      <p:sp>
        <p:nvSpPr>
          <p:cNvPr id="5" name="文本框 4"/>
          <p:cNvSpPr txBox="1"/>
          <p:nvPr>
            <p:custDataLst>
              <p:tags r:id="rId7"/>
            </p:custDataLst>
          </p:nvPr>
        </p:nvSpPr>
        <p:spPr>
          <a:xfrm>
            <a:off x="1081225" y="125698"/>
            <a:ext cx="8265975" cy="584775"/>
          </a:xfrm>
          <a:prstGeom prst="rect">
            <a:avLst/>
          </a:prstGeom>
          <a:noFill/>
        </p:spPr>
        <p:txBody>
          <a:bodyPr wrap="square" rtlCol="0">
            <a:spAutoFit/>
          </a:bodyPr>
          <a:lstStyle/>
          <a:p>
            <a:r>
              <a:rPr lang="zh-CN" altLang="en-US" sz="3200" b="1" dirty="0">
                <a:latin typeface="微软雅黑" panose="020B0503020204020204" charset="-122"/>
                <a:ea typeface="微软雅黑" panose="020B0503020204020204" charset="-122"/>
              </a:rPr>
              <a:t>关键技术</a:t>
            </a:r>
            <a:r>
              <a:rPr lang="en-US" altLang="zh-CN" sz="3200" b="1" dirty="0">
                <a:latin typeface="微软雅黑" panose="020B0503020204020204" charset="-122"/>
                <a:ea typeface="微软雅黑" panose="020B0503020204020204" charset="-122"/>
              </a:rPr>
              <a:t>2-GNSS+LBS</a:t>
            </a:r>
            <a:r>
              <a:rPr lang="zh-CN" altLang="en-US" sz="3200" b="1" dirty="0">
                <a:latin typeface="微软雅黑" panose="020B0503020204020204" charset="-122"/>
                <a:ea typeface="微软雅黑" panose="020B0503020204020204" charset="-122"/>
              </a:rPr>
              <a:t>双模定位的原理</a:t>
            </a:r>
          </a:p>
        </p:txBody>
      </p:sp>
      <p:sp>
        <p:nvSpPr>
          <p:cNvPr id="16" name="椭圆 15"/>
          <p:cNvSpPr/>
          <p:nvPr>
            <p:custDataLst>
              <p:tags r:id="rId8"/>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54760" y="136873"/>
            <a:ext cx="309502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思维导图</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巫</a:t>
            </a:r>
          </a:p>
        </p:txBody>
      </p:sp>
      <p:pic>
        <p:nvPicPr>
          <p:cNvPr id="5" name="图片 4">
            <a:extLst>
              <a:ext uri="{FF2B5EF4-FFF2-40B4-BE49-F238E27FC236}">
                <a16:creationId xmlns:a16="http://schemas.microsoft.com/office/drawing/2014/main" id="{AC0AE546-D832-32FF-A370-158A44EEB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7725"/>
            <a:ext cx="8829304" cy="6307158"/>
          </a:xfrm>
          <a:prstGeom prst="rect">
            <a:avLst/>
          </a:prstGeom>
        </p:spPr>
      </p:pic>
    </p:spTree>
    <p:extLst>
      <p:ext uri="{BB962C8B-B14F-4D97-AF65-F5344CB8AC3E}">
        <p14:creationId xmlns:p14="http://schemas.microsoft.com/office/powerpoint/2010/main" val="176742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4"/>
          <p:cNvSpPr/>
          <p:nvPr>
            <p:custDataLst>
              <p:tags r:id="rId1"/>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3.2</a:t>
            </a:r>
          </a:p>
        </p:txBody>
      </p:sp>
      <p:sp>
        <p:nvSpPr>
          <p:cNvPr id="19" name="Rectangle 10"/>
          <p:cNvSpPr/>
          <p:nvPr>
            <p:custDataLst>
              <p:tags r:id="rId2"/>
            </p:custDataLst>
          </p:nvPr>
        </p:nvSpPr>
        <p:spPr>
          <a:xfrm>
            <a:off x="1254760" y="31750"/>
            <a:ext cx="3743960" cy="900000"/>
          </a:xfrm>
          <a:prstGeom prst="rect">
            <a:avLst/>
          </a:prstGeom>
        </p:spPr>
        <p:txBody>
          <a:bodyPr wrap="none" anchor="ctr" anchorCtr="0">
            <a:noAutofit/>
          </a:bodyPr>
          <a:lstStyle/>
          <a:p>
            <a:r>
              <a:rPr lang="zh-CN" altLang="en-US" sz="3200" b="1" spc="600" dirty="0">
                <a:latin typeface="微软雅黑" panose="020B0503020204020204" charset="-122"/>
                <a:ea typeface="微软雅黑" panose="020B0503020204020204" charset="-122"/>
                <a:sym typeface="等线" panose="02010600030101010101" charset="-122"/>
              </a:rPr>
              <a:t>关键技术</a:t>
            </a:r>
            <a:r>
              <a:rPr lang="en-US" altLang="zh-CN" sz="3200" b="1" spc="600" dirty="0">
                <a:latin typeface="微软雅黑" panose="020B0503020204020204" charset="-122"/>
                <a:ea typeface="微软雅黑" panose="020B0503020204020204" charset="-122"/>
                <a:sym typeface="等线" panose="02010600030101010101" charset="-122"/>
              </a:rPr>
              <a:t>3 – </a:t>
            </a:r>
            <a:r>
              <a:rPr lang="zh-CN" altLang="en-US" sz="3200" b="1" spc="600" dirty="0">
                <a:latin typeface="微软雅黑" panose="020B0503020204020204" charset="-122"/>
                <a:ea typeface="微软雅黑" panose="020B0503020204020204" charset="-122"/>
                <a:sym typeface="等线" panose="02010600030101010101" charset="-122"/>
              </a:rPr>
              <a:t>国产化替代</a:t>
            </a:r>
            <a:endParaRPr lang="en-US" altLang="zh-CN" sz="3200" b="1" spc="600" dirty="0">
              <a:solidFill>
                <a:srgbClr val="000000"/>
              </a:solidFill>
              <a:latin typeface="微软雅黑" panose="020B0503020204020204" charset="-122"/>
              <a:ea typeface="微软雅黑" panose="020B0503020204020204" charset="-122"/>
              <a:sym typeface="+mn-ea"/>
            </a:endParaRP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graphicFrame>
        <p:nvGraphicFramePr>
          <p:cNvPr id="5" name="表格 4"/>
          <p:cNvGraphicFramePr>
            <a:graphicFrameLocks noGrp="1"/>
          </p:cNvGraphicFramePr>
          <p:nvPr>
            <p:custDataLst>
              <p:tags r:id="rId4"/>
            </p:custDataLst>
            <p:extLst>
              <p:ext uri="{D42A27DB-BD31-4B8C-83A1-F6EECF244321}">
                <p14:modId xmlns:p14="http://schemas.microsoft.com/office/powerpoint/2010/main" val="3473055858"/>
              </p:ext>
            </p:extLst>
          </p:nvPr>
        </p:nvGraphicFramePr>
        <p:xfrm>
          <a:off x="520065" y="1007745"/>
          <a:ext cx="9534525" cy="4794885"/>
        </p:xfrm>
        <a:graphic>
          <a:graphicData uri="http://schemas.openxmlformats.org/drawingml/2006/table">
            <a:tbl>
              <a:tblPr firstRow="1" bandRow="1">
                <a:effectLst/>
                <a:tableStyleId>{5940675A-B579-460E-94D1-54222C63F5DA}</a:tableStyleId>
              </a:tblPr>
              <a:tblGrid>
                <a:gridCol w="2536825">
                  <a:extLst>
                    <a:ext uri="{9D8B030D-6E8A-4147-A177-3AD203B41FA5}">
                      <a16:colId xmlns:a16="http://schemas.microsoft.com/office/drawing/2014/main" val="20000"/>
                    </a:ext>
                  </a:extLst>
                </a:gridCol>
                <a:gridCol w="3435985">
                  <a:extLst>
                    <a:ext uri="{9D8B030D-6E8A-4147-A177-3AD203B41FA5}">
                      <a16:colId xmlns:a16="http://schemas.microsoft.com/office/drawing/2014/main" val="20001"/>
                    </a:ext>
                  </a:extLst>
                </a:gridCol>
                <a:gridCol w="3561715">
                  <a:extLst>
                    <a:ext uri="{9D8B030D-6E8A-4147-A177-3AD203B41FA5}">
                      <a16:colId xmlns:a16="http://schemas.microsoft.com/office/drawing/2014/main" val="20002"/>
                    </a:ext>
                  </a:extLst>
                </a:gridCol>
              </a:tblGrid>
              <a:tr h="1071245">
                <a:tc>
                  <a:txBody>
                    <a:bodyPr/>
                    <a:lstStyle/>
                    <a:p>
                      <a:r>
                        <a:rPr lang="zh-CN" altLang="en-US" sz="1800" b="1" dirty="0">
                          <a:solidFill>
                            <a:sysClr val="window" lastClr="FFFFFF"/>
                          </a:solidFill>
                          <a:latin typeface="微软雅黑" panose="020B0503020204020204" charset="-122"/>
                          <a:ea typeface="微软雅黑" panose="020B0503020204020204" charset="-122"/>
                          <a:sym typeface="等线" panose="02010600030101010101" charset="-122"/>
                        </a:rPr>
                        <a:t>主控芯片</a:t>
                      </a:r>
                      <a:endParaRPr lang="zh-CN" altLang="en-US" sz="1800" dirty="0"/>
                    </a:p>
                    <a:p>
                      <a:endParaRPr lang="zh-CN" altLang="en-US" b="1" dirty="0">
                        <a:solidFill>
                          <a:sysClr val="window" lastClr="FFFFFF"/>
                        </a:solidFill>
                        <a:latin typeface="等线" panose="02010600030101010101" charset="-122"/>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lstStyle/>
                    <a:p>
                      <a:r>
                        <a:rPr lang="en-US" altLang="zh-CN" b="1">
                          <a:solidFill>
                            <a:sysClr val="window" lastClr="FFFFFF"/>
                          </a:solidFill>
                          <a:latin typeface="微软雅黑" panose="020B0503020204020204" charset="-122"/>
                          <a:ea typeface="微软雅黑" panose="020B0503020204020204" charset="-122"/>
                        </a:rPr>
                        <a:t>Hi3861V100</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lstStyle/>
                    <a:p>
                      <a:r>
                        <a:rPr lang="en-US" altLang="zh-CN" b="1">
                          <a:solidFill>
                            <a:sysClr val="window" lastClr="FFFFFF"/>
                          </a:solidFill>
                          <a:latin typeface="微软雅黑" panose="020B0503020204020204" charset="-122"/>
                          <a:ea typeface="微软雅黑" panose="020B0503020204020204" charset="-122"/>
                        </a:rPr>
                        <a:t>STM32WB55RGV6</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extLst>
                  <a:ext uri="{0D108BD9-81ED-4DB2-BD59-A6C34878D82A}">
                    <a16:rowId xmlns:a16="http://schemas.microsoft.com/office/drawing/2014/main" val="10000"/>
                  </a:ext>
                </a:extLst>
              </a:tr>
              <a:tr h="620395">
                <a:tc>
                  <a:txBody>
                    <a:bodyPr/>
                    <a:lstStyle/>
                    <a:p>
                      <a:r>
                        <a:rPr lang="zh-CN" altLang="en-US" dirty="0">
                          <a:solidFill>
                            <a:sysClr val="windowText" lastClr="000000"/>
                          </a:solidFill>
                          <a:latin typeface="微软雅黑" panose="020B0503020204020204" charset="-122"/>
                          <a:ea typeface="微软雅黑" panose="020B0503020204020204" charset="-122"/>
                        </a:rPr>
                        <a:t>所属公司</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4472C4">
                        <a:tint val="40000"/>
                      </a:srgbClr>
                    </a:solidFill>
                  </a:tcPr>
                </a:tc>
                <a:tc>
                  <a:txBody>
                    <a:bodyPr/>
                    <a:lstStyle/>
                    <a:p>
                      <a:r>
                        <a:rPr lang="zh-CN" altLang="en-US">
                          <a:solidFill>
                            <a:sysClr val="windowText" lastClr="000000"/>
                          </a:solidFill>
                          <a:latin typeface="微软雅黑" panose="020B0503020204020204" charset="-122"/>
                          <a:ea typeface="微软雅黑" panose="020B0503020204020204" charset="-122"/>
                        </a:rPr>
                        <a:t>华为海思</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4472C4">
                        <a:tint val="40000"/>
                      </a:srgbClr>
                    </a:solidFill>
                  </a:tcPr>
                </a:tc>
                <a:tc>
                  <a:txBody>
                    <a:bodyPr/>
                    <a:lstStyle/>
                    <a:p>
                      <a:r>
                        <a:rPr lang="zh-CN" altLang="en-US">
                          <a:solidFill>
                            <a:sysClr val="windowText" lastClr="000000"/>
                          </a:solidFill>
                          <a:latin typeface="微软雅黑" panose="020B0503020204020204" charset="-122"/>
                          <a:ea typeface="微软雅黑" panose="020B0503020204020204" charset="-122"/>
                        </a:rPr>
                        <a:t>意法半导体</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4472C4">
                        <a:tint val="40000"/>
                      </a:srgbClr>
                    </a:solidFill>
                  </a:tcPr>
                </a:tc>
                <a:extLst>
                  <a:ext uri="{0D108BD9-81ED-4DB2-BD59-A6C34878D82A}">
                    <a16:rowId xmlns:a16="http://schemas.microsoft.com/office/drawing/2014/main" val="10001"/>
                  </a:ext>
                </a:extLst>
              </a:tr>
              <a:tr h="620395">
                <a:tc>
                  <a:txBody>
                    <a:bodyPr/>
                    <a:lstStyle/>
                    <a:p>
                      <a:r>
                        <a:rPr lang="zh-CN" altLang="en-US" dirty="0">
                          <a:solidFill>
                            <a:sysClr val="windowText" lastClr="000000"/>
                          </a:solidFill>
                          <a:latin typeface="微软雅黑" panose="020B0503020204020204" charset="-122"/>
                          <a:ea typeface="微软雅黑" panose="020B0503020204020204" charset="-122"/>
                        </a:rPr>
                        <a:t>指令集</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lstStyle/>
                    <a:p>
                      <a:r>
                        <a:rPr lang="zh-CN" altLang="en-US">
                          <a:solidFill>
                            <a:sysClr val="windowText" lastClr="000000"/>
                          </a:solidFill>
                          <a:latin typeface="微软雅黑" panose="020B0503020204020204" charset="-122"/>
                          <a:ea typeface="微软雅黑" panose="020B0503020204020204" charset="-122"/>
                          <a:cs typeface="微软雅黑" panose="020B0503020204020204" charset="-122"/>
                        </a:rPr>
                        <a:t>开源的</a:t>
                      </a:r>
                      <a:r>
                        <a:rPr lang="en-US" altLang="zh-CN">
                          <a:solidFill>
                            <a:sysClr val="windowText" lastClr="000000"/>
                          </a:solidFill>
                          <a:latin typeface="微软雅黑" panose="020B0503020204020204" charset="-122"/>
                          <a:ea typeface="微软雅黑" panose="020B0503020204020204" charset="-122"/>
                          <a:cs typeface="微软雅黑" panose="020B0503020204020204" charset="-122"/>
                        </a:rPr>
                        <a:t>RISC-V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lstStyle/>
                    <a:p>
                      <a:r>
                        <a:rPr lang="zh-CN" altLang="en-US">
                          <a:solidFill>
                            <a:sysClr val="windowText" lastClr="000000"/>
                          </a:solidFill>
                          <a:latin typeface="微软雅黑" panose="020B0503020204020204" charset="-122"/>
                          <a:ea typeface="微软雅黑" panose="020B0503020204020204" charset="-122"/>
                          <a:cs typeface="微软雅黑" panose="020B0503020204020204" charset="-122"/>
                        </a:rPr>
                        <a:t>非开源付费的</a:t>
                      </a:r>
                      <a:r>
                        <a:rPr lang="en-US" altLang="zh-CN">
                          <a:solidFill>
                            <a:sysClr val="windowText" lastClr="000000"/>
                          </a:solidFill>
                          <a:latin typeface="微软雅黑" panose="020B0503020204020204" charset="-122"/>
                          <a:ea typeface="微软雅黑" panose="020B0503020204020204" charset="-122"/>
                          <a:cs typeface="微软雅黑" panose="020B0503020204020204" charset="-122"/>
                        </a:rPr>
                        <a:t>ARM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extLst>
                  <a:ext uri="{0D108BD9-81ED-4DB2-BD59-A6C34878D82A}">
                    <a16:rowId xmlns:a16="http://schemas.microsoft.com/office/drawing/2014/main" val="10002"/>
                  </a:ext>
                </a:extLst>
              </a:tr>
              <a:tr h="621030">
                <a:tc>
                  <a:txBody>
                    <a:bodyPr/>
                    <a:lstStyle/>
                    <a:p>
                      <a:r>
                        <a:rPr lang="zh-CN" altLang="en-US">
                          <a:solidFill>
                            <a:sysClr val="windowText" lastClr="000000"/>
                          </a:solidFill>
                          <a:latin typeface="微软雅黑" panose="020B0503020204020204" charset="-122"/>
                          <a:ea typeface="微软雅黑" panose="020B0503020204020204" charset="-122"/>
                        </a:rPr>
                        <a:t>价格</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lstStyle/>
                    <a:p>
                      <a:r>
                        <a:rPr lang="zh-CN" altLang="en-US" dirty="0">
                          <a:solidFill>
                            <a:sysClr val="windowText" lastClr="000000"/>
                          </a:solidFill>
                          <a:latin typeface="微软雅黑" panose="020B0503020204020204" charset="-122"/>
                          <a:ea typeface="微软雅黑" panose="020B0503020204020204" charset="-122"/>
                        </a:rPr>
                        <a:t>便宜</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lstStyle/>
                    <a:p>
                      <a:r>
                        <a:rPr lang="zh-CN" altLang="en-US" dirty="0">
                          <a:solidFill>
                            <a:sysClr val="windowText" lastClr="000000"/>
                          </a:solidFill>
                          <a:latin typeface="微软雅黑" panose="020B0503020204020204" charset="-122"/>
                          <a:ea typeface="微软雅黑" panose="020B0503020204020204" charset="-122"/>
                        </a:rPr>
                        <a:t>昂贵</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extLst>
                  <a:ext uri="{0D108BD9-81ED-4DB2-BD59-A6C34878D82A}">
                    <a16:rowId xmlns:a16="http://schemas.microsoft.com/office/drawing/2014/main" val="10003"/>
                  </a:ext>
                </a:extLst>
              </a:tr>
              <a:tr h="620395">
                <a:tc>
                  <a:txBody>
                    <a:bodyPr/>
                    <a:lstStyle/>
                    <a:p>
                      <a:pPr>
                        <a:buNone/>
                      </a:pPr>
                      <a:r>
                        <a:rPr lang="zh-CN" altLang="en-US">
                          <a:solidFill>
                            <a:sysClr val="windowText" lastClr="000000"/>
                          </a:solidFill>
                          <a:latin typeface="微软雅黑" panose="020B0503020204020204" charset="-122"/>
                          <a:ea typeface="微软雅黑" panose="020B0503020204020204" charset="-122"/>
                          <a:cs typeface="微软雅黑" panose="020B0503020204020204" charset="-122"/>
                        </a:rPr>
                        <a:t>嵌入式</a:t>
                      </a:r>
                      <a:r>
                        <a:rPr lang="en-US" altLang="zh-CN">
                          <a:solidFill>
                            <a:sysClr val="windowText" lastClr="000000"/>
                          </a:solidFill>
                          <a:latin typeface="微软雅黑" panose="020B0503020204020204" charset="-122"/>
                          <a:ea typeface="微软雅黑" panose="020B0503020204020204" charset="-122"/>
                          <a:cs typeface="微软雅黑" panose="020B0503020204020204" charset="-122"/>
                        </a:rPr>
                        <a:t>OS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lstStyle/>
                    <a:p>
                      <a:pPr>
                        <a:buNone/>
                      </a:pPr>
                      <a:r>
                        <a:rPr lang="en-US" altLang="zh-CN" dirty="0">
                          <a:solidFill>
                            <a:sysClr val="windowText" lastClr="000000"/>
                          </a:solidFill>
                          <a:latin typeface="微软雅黑" panose="020B0503020204020204" charset="-122"/>
                          <a:ea typeface="微软雅黑" panose="020B0503020204020204" charset="-122"/>
                        </a:rPr>
                        <a:t>OpenHarmony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lstStyle/>
                    <a:p>
                      <a:pPr>
                        <a:buNone/>
                      </a:pPr>
                      <a:r>
                        <a:rPr lang="zh-CN" altLang="en-US" dirty="0">
                          <a:solidFill>
                            <a:sysClr val="windowText" lastClr="000000"/>
                          </a:solidFill>
                          <a:latin typeface="微软雅黑" panose="020B0503020204020204" charset="-122"/>
                          <a:ea typeface="微软雅黑" panose="020B0503020204020204" charset="-122"/>
                        </a:rPr>
                        <a:t>FreeRTOS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extLst>
                  <a:ext uri="{0D108BD9-81ED-4DB2-BD59-A6C34878D82A}">
                    <a16:rowId xmlns:a16="http://schemas.microsoft.com/office/drawing/2014/main" val="10004"/>
                  </a:ext>
                </a:extLst>
              </a:tr>
              <a:tr h="621030">
                <a:tc>
                  <a:txBody>
                    <a:bodyPr/>
                    <a:lstStyle/>
                    <a:p>
                      <a:pPr>
                        <a:buNone/>
                      </a:pPr>
                      <a:r>
                        <a:rPr lang="zh-CN" altLang="en-US">
                          <a:solidFill>
                            <a:sysClr val="windowText" lastClr="000000"/>
                          </a:solidFill>
                          <a:latin typeface="微软雅黑" panose="020B0503020204020204" charset="-122"/>
                          <a:ea typeface="微软雅黑" panose="020B0503020204020204" charset="-122"/>
                        </a:rPr>
                        <a:t>安全性</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lstStyle/>
                    <a:p>
                      <a:pPr>
                        <a:buNone/>
                      </a:pPr>
                      <a:r>
                        <a:rPr lang="zh-CN" altLang="en-US" dirty="0">
                          <a:solidFill>
                            <a:sysClr val="windowText" lastClr="000000"/>
                          </a:solidFill>
                          <a:latin typeface="微软雅黑" panose="020B0503020204020204" charset="-122"/>
                          <a:ea typeface="微软雅黑" panose="020B0503020204020204" charset="-122"/>
                        </a:rPr>
                        <a:t>更高</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lstStyle/>
                    <a:p>
                      <a:pPr>
                        <a:buNone/>
                      </a:pPr>
                      <a:r>
                        <a:rPr lang="zh-CN" altLang="en-US" dirty="0">
                          <a:solidFill>
                            <a:sysClr val="windowText" lastClr="000000"/>
                          </a:solidFill>
                          <a:latin typeface="微软雅黑" panose="020B0503020204020204" charset="-122"/>
                          <a:ea typeface="微软雅黑" panose="020B0503020204020204" charset="-122"/>
                        </a:rPr>
                        <a:t>高</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extLst>
                  <a:ext uri="{0D108BD9-81ED-4DB2-BD59-A6C34878D82A}">
                    <a16:rowId xmlns:a16="http://schemas.microsoft.com/office/drawing/2014/main" val="10005"/>
                  </a:ext>
                </a:extLst>
              </a:tr>
              <a:tr h="620395">
                <a:tc>
                  <a:txBody>
                    <a:bodyPr/>
                    <a:lstStyle/>
                    <a:p>
                      <a:pPr>
                        <a:buNone/>
                      </a:pPr>
                      <a:r>
                        <a:rPr lang="zh-CN" altLang="en-US" dirty="0">
                          <a:solidFill>
                            <a:sysClr val="windowText" lastClr="000000"/>
                          </a:solidFill>
                          <a:latin typeface="微软雅黑" panose="020B0503020204020204" charset="-122"/>
                          <a:ea typeface="微软雅黑" panose="020B0503020204020204" charset="-122"/>
                        </a:rPr>
                        <a:t>适应性</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lstStyle/>
                    <a:p>
                      <a:pPr>
                        <a:buNone/>
                      </a:pPr>
                      <a:r>
                        <a:rPr lang="zh-CN" altLang="en-US" dirty="0">
                          <a:solidFill>
                            <a:sysClr val="windowText" lastClr="000000"/>
                          </a:solidFill>
                          <a:latin typeface="微软雅黑" panose="020B0503020204020204" charset="-122"/>
                          <a:ea typeface="微软雅黑" panose="020B0503020204020204" charset="-122"/>
                        </a:rPr>
                        <a:t>更强</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lstStyle/>
                    <a:p>
                      <a:pPr>
                        <a:buNone/>
                      </a:pPr>
                      <a:r>
                        <a:rPr lang="zh-CN" altLang="en-US" dirty="0">
                          <a:solidFill>
                            <a:sysClr val="windowText" lastClr="000000"/>
                          </a:solidFill>
                          <a:latin typeface="微软雅黑" panose="020B0503020204020204" charset="-122"/>
                          <a:ea typeface="微软雅黑" panose="020B0503020204020204" charset="-122"/>
                        </a:rPr>
                        <a:t>强</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extLst>
                  <a:ext uri="{0D108BD9-81ED-4DB2-BD59-A6C34878D82A}">
                    <a16:rowId xmlns:a16="http://schemas.microsoft.com/office/drawing/2014/main" val="10006"/>
                  </a:ext>
                </a:extLst>
              </a:tr>
            </a:tbl>
          </a:graphicData>
        </a:graphic>
      </p:graphicFrame>
      <p:sp>
        <p:nvSpPr>
          <p:cNvPr id="3" name="文本框 2"/>
          <p:cNvSpPr txBox="1"/>
          <p:nvPr>
            <p:custDataLst>
              <p:tags r:id="rId5"/>
            </p:custDataLst>
          </p:nvPr>
        </p:nvSpPr>
        <p:spPr>
          <a:xfrm>
            <a:off x="3460750" y="5972810"/>
            <a:ext cx="2821940" cy="460375"/>
          </a:xfrm>
          <a:prstGeom prst="rect">
            <a:avLst/>
          </a:prstGeom>
          <a:noFill/>
        </p:spPr>
        <p:txBody>
          <a:bodyPr wrap="square">
            <a:spAutoFit/>
          </a:bodyPr>
          <a:lstStyle/>
          <a:p>
            <a:r>
              <a:rPr lang="zh-CN" altLang="en-US" sz="2400" dirty="0">
                <a:latin typeface="微软雅黑" panose="020B0503020204020204" charset="-122"/>
                <a:ea typeface="微软雅黑" panose="020B0503020204020204" charset="-122"/>
              </a:rPr>
              <a:t>国内外芯片对比表</a:t>
            </a:r>
          </a:p>
        </p:txBody>
      </p:sp>
      <p:sp>
        <p:nvSpPr>
          <p:cNvPr id="16" name="椭圆 15"/>
          <p:cNvSpPr/>
          <p:nvPr>
            <p:custDataLst>
              <p:tags r:id="rId6"/>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4"/>
          <p:cNvSpPr/>
          <p:nvPr>
            <p:custDataLst>
              <p:tags r:id="rId1"/>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3.3</a:t>
            </a:r>
          </a:p>
        </p:txBody>
      </p:sp>
      <p:sp>
        <p:nvSpPr>
          <p:cNvPr id="19" name="Rectangle 10"/>
          <p:cNvSpPr/>
          <p:nvPr>
            <p:custDataLst>
              <p:tags r:id="rId2"/>
            </p:custDataLst>
          </p:nvPr>
        </p:nvSpPr>
        <p:spPr>
          <a:xfrm>
            <a:off x="1254760" y="31750"/>
            <a:ext cx="3743960" cy="900000"/>
          </a:xfrm>
          <a:prstGeom prst="rect">
            <a:avLst/>
          </a:prstGeom>
        </p:spPr>
        <p:txBody>
          <a:bodyPr wrap="none" anchor="ctr" anchorCtr="0">
            <a:noAutofit/>
          </a:bodyPr>
          <a:lstStyle/>
          <a:p>
            <a:r>
              <a:rPr lang="zh-CN" sz="3200" b="1" spc="600" dirty="0">
                <a:latin typeface="微软雅黑" panose="020B0503020204020204" charset="-122"/>
                <a:ea typeface="微软雅黑" panose="020B0503020204020204" charset="-122"/>
                <a:sym typeface="等线" panose="02010600030101010101" charset="-122"/>
              </a:rPr>
              <a:t>硬件选取</a:t>
            </a:r>
            <a:endParaRPr lang="zh-CN" sz="3200" b="1" spc="600" dirty="0">
              <a:solidFill>
                <a:srgbClr val="000000"/>
              </a:solidFill>
              <a:latin typeface="微软雅黑" panose="020B0503020204020204" charset="-122"/>
              <a:ea typeface="微软雅黑" panose="020B0503020204020204" charset="-122"/>
              <a:sym typeface="+mn-ea"/>
            </a:endParaRP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2" name="内容占位符 6"/>
          <p:cNvSpPr>
            <a:spLocks noGrp="1"/>
          </p:cNvSpPr>
          <p:nvPr>
            <p:custDataLst>
              <p:tags r:id="rId4"/>
            </p:custDataLst>
          </p:nvPr>
        </p:nvSpPr>
        <p:spPr>
          <a:xfrm>
            <a:off x="195743" y="1271238"/>
            <a:ext cx="9100657" cy="515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pPr marL="0" indent="0">
              <a:buNone/>
            </a:pPr>
            <a:r>
              <a:rPr lang="zh-CN" altLang="en-US" sz="3600" b="1" dirty="0">
                <a:solidFill>
                  <a:srgbClr val="202122"/>
                </a:solidFill>
                <a:latin typeface="微软雅黑" panose="020B0503020204020204" charset="-122"/>
                <a:ea typeface="微软雅黑" panose="020B0503020204020204" charset="-122"/>
                <a:cs typeface="微软雅黑" panose="020B0503020204020204" charset="-122"/>
              </a:rPr>
              <a:t>主控芯片：</a:t>
            </a:r>
            <a:r>
              <a:rPr lang="en-US" altLang="zh-CN" sz="3600" b="1" i="0" dirty="0">
                <a:solidFill>
                  <a:srgbClr val="202122"/>
                </a:solidFill>
                <a:effectLst/>
                <a:latin typeface="微软雅黑" panose="020B0503020204020204" charset="-122"/>
                <a:ea typeface="微软雅黑" panose="020B0503020204020204" charset="-122"/>
                <a:cs typeface="微软雅黑" panose="020B0503020204020204" charset="-122"/>
              </a:rPr>
              <a:t>Hi3861V100</a:t>
            </a:r>
          </a:p>
          <a:p>
            <a:pPr>
              <a:lnSpc>
                <a:spcPct val="100000"/>
              </a:lnSpc>
              <a:spcBef>
                <a:spcPts val="500"/>
              </a:spcBef>
            </a:pPr>
            <a:endParaRPr lang="en-US" altLang="zh-CN" sz="2400" dirty="0">
              <a:solidFill>
                <a:srgbClr val="202122"/>
              </a:solidFill>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Hi3861v100</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是一款高度集成的</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2.4GHz SoC </a:t>
            </a:r>
            <a:r>
              <a:rPr lang="en-US" altLang="zh-CN" sz="2400" dirty="0" err="1">
                <a:solidFill>
                  <a:srgbClr val="202122"/>
                </a:solidFill>
                <a:latin typeface="微软雅黑" panose="020B0503020204020204" charset="-122"/>
                <a:ea typeface="微软雅黑" panose="020B0503020204020204" charset="-122"/>
                <a:cs typeface="微软雅黑" panose="020B0503020204020204" charset="-122"/>
              </a:rPr>
              <a:t>WiFi</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芯片，并集成高性能</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32bit</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微处理器、硬件安全引擎以及丰富的外设接口，外设接口包括</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SPI</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UART</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I2C</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PWM</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 </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GPIO</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和多路</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ADC</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202122"/>
              </a:solidFill>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endParaRPr lang="en-US" altLang="zh-CN" sz="2400" dirty="0">
              <a:solidFill>
                <a:srgbClr val="202122"/>
              </a:solidFill>
              <a:latin typeface="微软雅黑" panose="020B0503020204020204" charset="-122"/>
              <a:ea typeface="微软雅黑" panose="020B0503020204020204" charset="-122"/>
              <a:cs typeface="微软雅黑" panose="020B0503020204020204" charset="-122"/>
            </a:endParaRPr>
          </a:p>
          <a:p>
            <a:pPr>
              <a:lnSpc>
                <a:spcPct val="100000"/>
              </a:lnSpc>
              <a:spcBef>
                <a:spcPts val="500"/>
              </a:spcBef>
            </a:pP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Hi3861V100</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支持</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HUAWEI </a:t>
            </a:r>
            <a:r>
              <a:rPr lang="en-US" altLang="zh-CN" sz="2400" dirty="0" err="1">
                <a:solidFill>
                  <a:srgbClr val="202122"/>
                </a:solidFill>
                <a:latin typeface="微软雅黑" panose="020B0503020204020204" charset="-122"/>
                <a:ea typeface="微软雅黑" panose="020B0503020204020204" charset="-122"/>
                <a:cs typeface="微软雅黑" panose="020B0503020204020204" charset="-122"/>
              </a:rPr>
              <a:t>LiteOS</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和第三方组件，并配套提供开放、易用的开发和调试运行环境。 </a:t>
            </a:r>
            <a:r>
              <a:rPr lang="en-US" altLang="zh-CN" sz="2400" dirty="0">
                <a:solidFill>
                  <a:srgbClr val="202122"/>
                </a:solidFill>
                <a:latin typeface="微软雅黑" panose="020B0503020204020204" charset="-122"/>
                <a:ea typeface="微软雅黑" panose="020B0503020204020204" charset="-122"/>
                <a:cs typeface="微软雅黑" panose="020B0503020204020204" charset="-122"/>
              </a:rPr>
              <a:t>Hi3861V100</a:t>
            </a:r>
            <a:r>
              <a:rPr lang="zh-CN" altLang="en-US" sz="2400" dirty="0">
                <a:solidFill>
                  <a:srgbClr val="202122"/>
                </a:solidFill>
                <a:latin typeface="微软雅黑" panose="020B0503020204020204" charset="-122"/>
                <a:ea typeface="微软雅黑" panose="020B0503020204020204" charset="-122"/>
                <a:cs typeface="微软雅黑" panose="020B0503020204020204" charset="-122"/>
              </a:rPr>
              <a:t>芯片适应于智能家电等物联网智能终端领域。</a:t>
            </a:r>
            <a:endParaRPr lang="en-US" altLang="zh-CN" sz="2400" dirty="0">
              <a:solidFill>
                <a:srgbClr val="202122"/>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202122"/>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custDataLst>
              <p:tags r:id="rId5"/>
            </p:custDataLst>
          </p:nvPr>
        </p:nvPicPr>
        <p:blipFill>
          <a:blip r:embed="rId10"/>
          <a:stretch>
            <a:fillRect/>
          </a:stretch>
        </p:blipFill>
        <p:spPr>
          <a:xfrm>
            <a:off x="9791065" y="2312786"/>
            <a:ext cx="1893826" cy="4156888"/>
          </a:xfrm>
          <a:prstGeom prst="rect">
            <a:avLst/>
          </a:prstGeom>
        </p:spPr>
      </p:pic>
      <p:cxnSp>
        <p:nvCxnSpPr>
          <p:cNvPr id="3" name="直接箭头连接符 2"/>
          <p:cNvCxnSpPr/>
          <p:nvPr>
            <p:custDataLst>
              <p:tags r:id="rId6"/>
            </p:custDataLst>
          </p:nvPr>
        </p:nvCxnSpPr>
        <p:spPr>
          <a:xfrm>
            <a:off x="10352319" y="1836721"/>
            <a:ext cx="153670" cy="1298575"/>
          </a:xfrm>
          <a:prstGeom prst="straightConnector1">
            <a:avLst/>
          </a:prstGeom>
          <a:noFill/>
          <a:ln w="38100" cap="flat" cmpd="sng" algn="ctr">
            <a:solidFill>
              <a:srgbClr val="FF0000"/>
            </a:solidFill>
            <a:prstDash val="solid"/>
            <a:miter lim="800000"/>
            <a:tailEnd type="triangle"/>
          </a:ln>
          <a:effectLst/>
        </p:spPr>
      </p:cxnSp>
      <p:sp>
        <p:nvSpPr>
          <p:cNvPr id="10" name="文本框 9"/>
          <p:cNvSpPr txBox="1"/>
          <p:nvPr>
            <p:custDataLst>
              <p:tags r:id="rId7"/>
            </p:custDataLst>
          </p:nvPr>
        </p:nvSpPr>
        <p:spPr>
          <a:xfrm>
            <a:off x="9765030" y="1130300"/>
            <a:ext cx="1627505" cy="645160"/>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cs typeface="微软雅黑" panose="020B0503020204020204" charset="-122"/>
              </a:rPr>
              <a:t>主控芯片：</a:t>
            </a:r>
            <a:r>
              <a:rPr lang="en-US" altLang="zh-CN" b="1">
                <a:latin typeface="微软雅黑" panose="020B0503020204020204" charset="-122"/>
                <a:ea typeface="微软雅黑" panose="020B0503020204020204" charset="-122"/>
                <a:cs typeface="微软雅黑" panose="020B0503020204020204" charset="-122"/>
              </a:rPr>
              <a:t>Hi3861V100</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16" name="椭圆 15"/>
          <p:cNvSpPr/>
          <p:nvPr>
            <p:custDataLst>
              <p:tags r:id="rId8"/>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4"/>
          <p:cNvSpPr/>
          <p:nvPr>
            <p:custDataLst>
              <p:tags r:id="rId1"/>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rgbClr val="FFFFFF"/>
                </a:solidFill>
                <a:latin typeface="微软雅黑" panose="020B0503020204020204" charset="-122"/>
                <a:ea typeface="微软雅黑" panose="020B0503020204020204" charset="-122"/>
              </a:rPr>
              <a:t>3.4</a:t>
            </a:r>
          </a:p>
        </p:txBody>
      </p:sp>
      <p:sp>
        <p:nvSpPr>
          <p:cNvPr id="19" name="Rectangle 10"/>
          <p:cNvSpPr/>
          <p:nvPr>
            <p:custDataLst>
              <p:tags r:id="rId2"/>
            </p:custDataLst>
          </p:nvPr>
        </p:nvSpPr>
        <p:spPr>
          <a:xfrm>
            <a:off x="1254760" y="31750"/>
            <a:ext cx="3743960" cy="900000"/>
          </a:xfrm>
          <a:prstGeom prst="rect">
            <a:avLst/>
          </a:prstGeom>
        </p:spPr>
        <p:txBody>
          <a:bodyPr wrap="none" anchor="ctr" anchorCtr="0">
            <a:noAutofit/>
          </a:bodyPr>
          <a:lstStyle/>
          <a:p>
            <a:r>
              <a:rPr lang="zh-CN" sz="3200" b="1" spc="600" dirty="0">
                <a:latin typeface="微软雅黑" panose="020B0503020204020204" charset="-122"/>
                <a:ea typeface="微软雅黑" panose="020B0503020204020204" charset="-122"/>
                <a:sym typeface="等线" panose="02010600030101010101" charset="-122"/>
              </a:rPr>
              <a:t>操作系统简介</a:t>
            </a:r>
            <a:endParaRPr lang="zh-CN" sz="3200" b="1" spc="600" dirty="0">
              <a:solidFill>
                <a:srgbClr val="000000"/>
              </a:solidFill>
              <a:latin typeface="微软雅黑" panose="020B0503020204020204" charset="-122"/>
              <a:ea typeface="微软雅黑" panose="020B0503020204020204" charset="-122"/>
              <a:sym typeface="+mn-ea"/>
            </a:endParaRPr>
          </a:p>
        </p:txBody>
      </p:sp>
      <p:cxnSp>
        <p:nvCxnSpPr>
          <p:cNvPr id="22" name="直接连接符 2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pic>
        <p:nvPicPr>
          <p:cNvPr id="32" name="Picture 6"/>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9086850" y="996315"/>
            <a:ext cx="2917190" cy="1853565"/>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p:cNvSpPr txBox="1"/>
          <p:nvPr>
            <p:custDataLst>
              <p:tags r:id="rId5"/>
            </p:custDataLst>
          </p:nvPr>
        </p:nvSpPr>
        <p:spPr>
          <a:xfrm>
            <a:off x="9182100" y="2998470"/>
            <a:ext cx="2821940" cy="460375"/>
          </a:xfrm>
          <a:prstGeom prst="rect">
            <a:avLst/>
          </a:prstGeom>
          <a:noFill/>
        </p:spPr>
        <p:txBody>
          <a:bodyPr wrap="square">
            <a:spAutoFit/>
          </a:bodyPr>
          <a:lstStyle/>
          <a:p>
            <a:r>
              <a:rPr lang="zh-CN" altLang="en-US" sz="2400" dirty="0">
                <a:latin typeface="微软雅黑" panose="020B0503020204020204" charset="-122"/>
                <a:ea typeface="微软雅黑" panose="020B0503020204020204" charset="-122"/>
              </a:rPr>
              <a:t>开源鸿蒙操作系统</a:t>
            </a:r>
          </a:p>
        </p:txBody>
      </p:sp>
      <p:sp>
        <p:nvSpPr>
          <p:cNvPr id="11" name="文本框 10"/>
          <p:cNvSpPr txBox="1"/>
          <p:nvPr>
            <p:custDataLst>
              <p:tags r:id="rId6"/>
            </p:custDataLst>
          </p:nvPr>
        </p:nvSpPr>
        <p:spPr>
          <a:xfrm>
            <a:off x="100965" y="953135"/>
            <a:ext cx="8596630" cy="1918335"/>
          </a:xfrm>
          <a:prstGeom prst="rect">
            <a:avLst/>
          </a:prstGeom>
          <a:noFill/>
          <a:extLst>
            <a:ext uri="{909E8E84-426E-40DD-AFC4-6F175D3DCCD1}">
              <a14:hiddenFill xmlns:a14="http://schemas.microsoft.com/office/drawing/2010/main">
                <a:solidFill>
                  <a:srgbClr val="ED7D31"/>
                </a:solidFill>
              </a14:hiddenFill>
            </a:ext>
          </a:extLst>
        </p:spPr>
        <p:txBody>
          <a:bodyPr wrap="square">
            <a:noAutofit/>
          </a:bodyPr>
          <a:lstStyle/>
          <a:p>
            <a:r>
              <a:rPr lang="zh-CN" altLang="en-US" sz="2400" dirty="0">
                <a:latin typeface="微软雅黑" panose="020B0503020204020204" charset="-122"/>
                <a:ea typeface="微软雅黑" panose="020B0503020204020204" charset="-122"/>
              </a:rPr>
              <a:t>OpenHarmony 是由开放原子开源基金会孵化及运营的开源项目，目标是面向全场景、全连接、全智能时代，基于开源的方式，搭建一个智能终端设备</a:t>
            </a:r>
            <a:r>
              <a:rPr lang="zh-CN" altLang="en-US" sz="2400" b="1" dirty="0">
                <a:latin typeface="微软雅黑" panose="020B0503020204020204" charset="-122"/>
                <a:ea typeface="微软雅黑" panose="020B0503020204020204" charset="-122"/>
              </a:rPr>
              <a:t>操作系统</a:t>
            </a:r>
            <a:r>
              <a:rPr lang="zh-CN" altLang="en-US" sz="2400" dirty="0">
                <a:latin typeface="微软雅黑" panose="020B0503020204020204" charset="-122"/>
                <a:ea typeface="微软雅黑" panose="020B0503020204020204" charset="-122"/>
              </a:rPr>
              <a:t>，促进万物互联产业的繁荣发展。</a:t>
            </a:r>
          </a:p>
        </p:txBody>
      </p:sp>
      <p:pic>
        <p:nvPicPr>
          <p:cNvPr id="2" name="图片 1"/>
          <p:cNvPicPr>
            <a:picLocks noChangeAspect="1"/>
          </p:cNvPicPr>
          <p:nvPr>
            <p:custDataLst>
              <p:tags r:id="rId7"/>
            </p:custDataLst>
          </p:nvPr>
        </p:nvPicPr>
        <p:blipFill>
          <a:blip r:embed="rId12"/>
          <a:stretch>
            <a:fillRect/>
          </a:stretch>
        </p:blipFill>
        <p:spPr>
          <a:xfrm>
            <a:off x="152400" y="2559050"/>
            <a:ext cx="8722995" cy="3862070"/>
          </a:xfrm>
          <a:prstGeom prst="rect">
            <a:avLst/>
          </a:prstGeom>
        </p:spPr>
      </p:pic>
      <p:sp>
        <p:nvSpPr>
          <p:cNvPr id="3" name="文本框 2"/>
          <p:cNvSpPr txBox="1"/>
          <p:nvPr>
            <p:custDataLst>
              <p:tags r:id="rId8"/>
            </p:custDataLst>
          </p:nvPr>
        </p:nvSpPr>
        <p:spPr>
          <a:xfrm>
            <a:off x="2544445" y="6421120"/>
            <a:ext cx="4177030" cy="460375"/>
          </a:xfrm>
          <a:prstGeom prst="rect">
            <a:avLst/>
          </a:prstGeom>
          <a:noFill/>
        </p:spPr>
        <p:txBody>
          <a:bodyPr wrap="square">
            <a:spAutoFit/>
          </a:bodyPr>
          <a:lstStyle/>
          <a:p>
            <a:r>
              <a:rPr lang="en-US" altLang="zh-CN" sz="2400" dirty="0">
                <a:latin typeface="微软雅黑" panose="020B0503020204020204" charset="-122"/>
                <a:ea typeface="微软雅黑" panose="020B0503020204020204" charset="-122"/>
              </a:rPr>
              <a:t>OpenHarmony</a:t>
            </a:r>
            <a:r>
              <a:rPr lang="zh-CN" altLang="en-US" sz="2400" dirty="0">
                <a:latin typeface="微软雅黑" panose="020B0503020204020204" charset="-122"/>
                <a:ea typeface="微软雅黑" panose="020B0503020204020204" charset="-122"/>
              </a:rPr>
              <a:t>技术架构图</a:t>
            </a:r>
          </a:p>
        </p:txBody>
      </p:sp>
      <p:sp>
        <p:nvSpPr>
          <p:cNvPr id="4" name="椭圆 3"/>
          <p:cNvSpPr/>
          <p:nvPr>
            <p:custDataLst>
              <p:tags r:id="rId9"/>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custDataLst>
              <p:tags r:id="rId1"/>
            </p:custDataLst>
          </p:nvPr>
        </p:nvSpPr>
        <p:spPr>
          <a:xfrm>
            <a:off x="1254760" y="31750"/>
            <a:ext cx="3743960" cy="900000"/>
          </a:xfrm>
          <a:prstGeom prst="rect">
            <a:avLst/>
          </a:prstGeom>
        </p:spPr>
        <p:txBody>
          <a:bodyPr wrap="none" anchor="ctr" anchorCtr="0">
            <a:noAutofit/>
          </a:bodyPr>
          <a:lstStyle/>
          <a:p>
            <a:pPr algn="l"/>
            <a:endParaRPr lang="en-US" altLang="zh-CN" sz="3200" b="1" spc="600" dirty="0">
              <a:solidFill>
                <a:sysClr val="windowText" lastClr="000000"/>
              </a:solidFill>
              <a:latin typeface="微软雅黑" panose="020B0503020204020204" charset="-122"/>
              <a:ea typeface="微软雅黑" panose="020B0503020204020204" charset="-122"/>
              <a:sym typeface="+mn-ea"/>
            </a:endParaRPr>
          </a:p>
        </p:txBody>
      </p:sp>
      <p:sp>
        <p:nvSpPr>
          <p:cNvPr id="25" name="Rectangle 4"/>
          <p:cNvSpPr/>
          <p:nvPr>
            <p:custDataLst>
              <p:tags r:id="rId2"/>
            </p:custDataLst>
          </p:nvPr>
        </p:nvSpPr>
        <p:spPr>
          <a:xfrm>
            <a:off x="1225" y="9401"/>
            <a:ext cx="1080000" cy="828000"/>
          </a:xfrm>
          <a:prstGeom prst="rect">
            <a:avLst/>
          </a:prstGeom>
          <a:solidFill>
            <a:srgbClr val="5B9BD5">
              <a:lumMod val="50000"/>
            </a:srgbClr>
          </a:solidFill>
          <a:ln w="12700" cap="flat" cmpd="sng" algn="ctr">
            <a:noFill/>
            <a:prstDash val="solid"/>
            <a:miter lim="800000"/>
          </a:ln>
          <a:effectLst/>
        </p:spPr>
        <p:txBody>
          <a:bodyPr rtlCol="0" anchor="ctr"/>
          <a:lstStyle/>
          <a:p>
            <a:pPr algn="ctr"/>
            <a:r>
              <a:rPr lang="en-US" altLang="zh-CN" sz="2800" b="1" dirty="0">
                <a:solidFill>
                  <a:sysClr val="window" lastClr="FFFFFF"/>
                </a:solidFill>
                <a:latin typeface="微软雅黑" panose="020B0503020204020204" charset="-122"/>
                <a:ea typeface="微软雅黑" panose="020B0503020204020204" charset="-122"/>
              </a:rPr>
              <a:t>4</a:t>
            </a:r>
          </a:p>
        </p:txBody>
      </p:sp>
      <p:cxnSp>
        <p:nvCxnSpPr>
          <p:cNvPr id="2" name="直接连接符 1"/>
          <p:cNvCxnSpPr/>
          <p:nvPr>
            <p:custDataLst>
              <p:tags r:id="rId3"/>
            </p:custDataLst>
          </p:nvPr>
        </p:nvCxnSpPr>
        <p:spPr>
          <a:xfrm flipV="1">
            <a:off x="-21590" y="826770"/>
            <a:ext cx="12240000" cy="20955"/>
          </a:xfrm>
          <a:prstGeom prst="line">
            <a:avLst/>
          </a:prstGeom>
          <a:noFill/>
          <a:ln w="38100" cap="flat" cmpd="sng" algn="ctr">
            <a:solidFill>
              <a:srgbClr val="E7E6E6">
                <a:lumMod val="75000"/>
              </a:srgbClr>
            </a:solidFill>
            <a:prstDash val="solid"/>
            <a:miter lim="800000"/>
          </a:ln>
          <a:effectLst/>
        </p:spPr>
      </p:cxnSp>
      <p:sp>
        <p:nvSpPr>
          <p:cNvPr id="3" name="文本框 2"/>
          <p:cNvSpPr txBox="1"/>
          <p:nvPr>
            <p:custDataLst>
              <p:tags r:id="rId4"/>
            </p:custDataLst>
          </p:nvPr>
        </p:nvSpPr>
        <p:spPr>
          <a:xfrm>
            <a:off x="1229322" y="136873"/>
            <a:ext cx="6668505" cy="584775"/>
          </a:xfrm>
          <a:prstGeom prst="rect">
            <a:avLst/>
          </a:prstGeom>
          <a:noFill/>
        </p:spPr>
        <p:txBody>
          <a:bodyPr wrap="square" rtlCol="0">
            <a:spAutoFit/>
          </a:bodyPr>
          <a:lstStyle/>
          <a:p>
            <a:r>
              <a:rPr lang="zh-CN" altLang="en-US" sz="3200" b="1" dirty="0">
                <a:latin typeface="微软雅黑" panose="020B0503020204020204" charset="-122"/>
                <a:ea typeface="微软雅黑" panose="020B0503020204020204" charset="-122"/>
              </a:rPr>
              <a:t>仿真系统</a:t>
            </a:r>
          </a:p>
        </p:txBody>
      </p:sp>
      <p:pic>
        <p:nvPicPr>
          <p:cNvPr id="8" name="图片 7" descr="电子零件&#10;&#10;低可信度描述已自动生成"/>
          <p:cNvPicPr>
            <a:picLocks noChangeAspect="1"/>
          </p:cNvPicPr>
          <p:nvPr>
            <p:custDataLst>
              <p:tags r:id="rId5"/>
            </p:custDataLst>
          </p:nvPr>
        </p:nvPicPr>
        <p:blipFill rotWithShape="1">
          <a:blip r:embed="rId23">
            <a:extLst>
              <a:ext uri="{28A0092B-C50C-407E-A947-70E740481C1C}">
                <a14:useLocalDpi xmlns:a14="http://schemas.microsoft.com/office/drawing/2010/main" val="0"/>
              </a:ext>
            </a:extLst>
          </a:blip>
          <a:srcRect l="23391" t="14191" r="12566" b="6933"/>
          <a:stretch>
            <a:fillRect/>
          </a:stretch>
        </p:blipFill>
        <p:spPr>
          <a:xfrm>
            <a:off x="4617720" y="890905"/>
            <a:ext cx="3441700" cy="2559685"/>
          </a:xfrm>
          <a:prstGeom prst="rect">
            <a:avLst/>
          </a:prstGeom>
        </p:spPr>
      </p:pic>
      <p:sp>
        <p:nvSpPr>
          <p:cNvPr id="11" name="文本框 10"/>
          <p:cNvSpPr txBox="1"/>
          <p:nvPr>
            <p:custDataLst>
              <p:tags r:id="rId6"/>
            </p:custDataLst>
          </p:nvPr>
        </p:nvSpPr>
        <p:spPr>
          <a:xfrm>
            <a:off x="219075" y="1647190"/>
            <a:ext cx="4113530" cy="1479550"/>
          </a:xfrm>
          <a:prstGeom prst="rect">
            <a:avLst/>
          </a:prstGeom>
          <a:noFill/>
          <a:extLst>
            <a:ext uri="{909E8E84-426E-40DD-AFC4-6F175D3DCCD1}">
              <a14:hiddenFill xmlns:a14="http://schemas.microsoft.com/office/drawing/2010/main">
                <a:solidFill>
                  <a:srgbClr val="ED7D31"/>
                </a:solidFill>
              </a14:hiddenFill>
            </a:ext>
          </a:extLst>
        </p:spPr>
        <p:txBody>
          <a:bodyPr wrap="square">
            <a:noAutofit/>
          </a:bodyPr>
          <a:lstStyle/>
          <a:p>
            <a:r>
              <a:rPr lang="zh-CN" altLang="en-US" sz="2400" dirty="0">
                <a:latin typeface="微软雅黑" panose="020B0503020204020204" charset="-122"/>
                <a:ea typeface="微软雅黑" panose="020B0503020204020204" charset="-122"/>
              </a:rPr>
              <a:t>驾驶汽车并携带终端设备前往具有隧道和高楼城市路段进行仿真测试。</a:t>
            </a:r>
          </a:p>
        </p:txBody>
      </p:sp>
      <p:sp>
        <p:nvSpPr>
          <p:cNvPr id="9" name="文本框 8"/>
          <p:cNvSpPr txBox="1"/>
          <p:nvPr>
            <p:custDataLst>
              <p:tags r:id="rId7"/>
            </p:custDataLst>
          </p:nvPr>
        </p:nvSpPr>
        <p:spPr>
          <a:xfrm>
            <a:off x="5780405" y="3512820"/>
            <a:ext cx="1256665" cy="448945"/>
          </a:xfrm>
          <a:prstGeom prst="rect">
            <a:avLst/>
          </a:prstGeom>
          <a:noFill/>
        </p:spPr>
        <p:txBody>
          <a:bodyPr wrap="square">
            <a:noAutofit/>
          </a:bodyPr>
          <a:lstStyle/>
          <a:p>
            <a:pPr indent="0">
              <a:buFont typeface="Wingdings" panose="05000000000000000000" pitchFamily="2" charset="2"/>
              <a:buNone/>
            </a:pPr>
            <a:r>
              <a:rPr lang="zh-CN" altLang="en-US" b="1"/>
              <a:t>终端设备</a:t>
            </a:r>
          </a:p>
        </p:txBody>
      </p:sp>
      <p:sp>
        <p:nvSpPr>
          <p:cNvPr id="5" name="文本框 4"/>
          <p:cNvSpPr txBox="1"/>
          <p:nvPr>
            <p:custDataLst>
              <p:tags r:id="rId8"/>
            </p:custDataLst>
          </p:nvPr>
        </p:nvSpPr>
        <p:spPr>
          <a:xfrm>
            <a:off x="8989060" y="5842635"/>
            <a:ext cx="3066415" cy="368300"/>
          </a:xfrm>
          <a:prstGeom prst="rect">
            <a:avLst/>
          </a:prstGeom>
          <a:noFill/>
        </p:spPr>
        <p:txBody>
          <a:bodyPr wrap="square">
            <a:spAutoFit/>
          </a:bodyPr>
          <a:lstStyle/>
          <a:p>
            <a:pPr indent="0">
              <a:buFont typeface="Wingdings" panose="05000000000000000000" pitchFamily="2" charset="2"/>
              <a:buNone/>
            </a:pPr>
            <a:r>
              <a:rPr lang="zh-CN" altLang="en-US" b="1"/>
              <a:t>具有隧道和高楼的城市路段</a:t>
            </a:r>
          </a:p>
        </p:txBody>
      </p:sp>
      <p:pic>
        <p:nvPicPr>
          <p:cNvPr id="6" name="图片 5" descr="s14876_300"/>
          <p:cNvPicPr>
            <a:picLocks noChangeAspect="1"/>
          </p:cNvPicPr>
          <p:nvPr>
            <p:custDataLst>
              <p:tags r:id="rId9"/>
            </p:custDataLst>
          </p:nvPr>
        </p:nvPicPr>
        <p:blipFill>
          <a:blip r:embed="rId24"/>
          <a:stretch>
            <a:fillRect/>
          </a:stretch>
        </p:blipFill>
        <p:spPr>
          <a:xfrm>
            <a:off x="4221480" y="3946525"/>
            <a:ext cx="3754120" cy="2567305"/>
          </a:xfrm>
          <a:prstGeom prst="rect">
            <a:avLst/>
          </a:prstGeom>
        </p:spPr>
      </p:pic>
      <p:sp>
        <p:nvSpPr>
          <p:cNvPr id="7" name="文本框 6"/>
          <p:cNvSpPr txBox="1"/>
          <p:nvPr>
            <p:custDataLst>
              <p:tags r:id="rId10"/>
            </p:custDataLst>
          </p:nvPr>
        </p:nvSpPr>
        <p:spPr>
          <a:xfrm>
            <a:off x="5676265" y="6006465"/>
            <a:ext cx="949325" cy="368300"/>
          </a:xfrm>
          <a:prstGeom prst="rect">
            <a:avLst/>
          </a:prstGeom>
          <a:noFill/>
        </p:spPr>
        <p:txBody>
          <a:bodyPr wrap="square">
            <a:spAutoFit/>
          </a:bodyPr>
          <a:lstStyle/>
          <a:p>
            <a:pPr indent="0">
              <a:buFont typeface="Wingdings" panose="05000000000000000000" pitchFamily="2" charset="2"/>
              <a:buNone/>
            </a:pPr>
            <a:r>
              <a:rPr lang="zh-CN" altLang="en-US" b="1"/>
              <a:t>汽车</a:t>
            </a:r>
          </a:p>
        </p:txBody>
      </p:sp>
      <p:pic>
        <p:nvPicPr>
          <p:cNvPr id="10" name="图片 9" descr="w700d1q75cms"/>
          <p:cNvPicPr>
            <a:picLocks noChangeAspect="1"/>
          </p:cNvPicPr>
          <p:nvPr>
            <p:custDataLst>
              <p:tags r:id="rId11"/>
            </p:custDataLst>
          </p:nvPr>
        </p:nvPicPr>
        <p:blipFill>
          <a:blip r:embed="rId25"/>
          <a:stretch>
            <a:fillRect/>
          </a:stretch>
        </p:blipFill>
        <p:spPr>
          <a:xfrm>
            <a:off x="8749030" y="1014095"/>
            <a:ext cx="3306445" cy="4662170"/>
          </a:xfrm>
          <a:prstGeom prst="rect">
            <a:avLst/>
          </a:prstGeom>
        </p:spPr>
      </p:pic>
      <p:sp>
        <p:nvSpPr>
          <p:cNvPr id="12" name="文本框 11"/>
          <p:cNvSpPr txBox="1"/>
          <p:nvPr>
            <p:custDataLst>
              <p:tags r:id="rId12"/>
            </p:custDataLst>
          </p:nvPr>
        </p:nvSpPr>
        <p:spPr>
          <a:xfrm>
            <a:off x="107950" y="2954020"/>
            <a:ext cx="4113530" cy="3903980"/>
          </a:xfrm>
          <a:prstGeom prst="rect">
            <a:avLst/>
          </a:prstGeom>
          <a:noFill/>
          <a:extLst>
            <a:ext uri="{909E8E84-426E-40DD-AFC4-6F175D3DCCD1}">
              <a14:hiddenFill xmlns:a14="http://schemas.microsoft.com/office/drawing/2010/main">
                <a:solidFill>
                  <a:srgbClr val="ED7D31"/>
                </a:solidFill>
              </a14:hiddenFill>
            </a:ext>
          </a:extLst>
        </p:spPr>
        <p:txBody>
          <a:bodyPr wrap="square">
            <a:noAutofit/>
          </a:bodyPr>
          <a:lstStyle/>
          <a:p>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、驾驶汽车在指定道路行驶，并实时查看终端设备的定位情况</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、行驶至具有高楼的城市路段测试终端设备的定位精度</a:t>
            </a:r>
          </a:p>
          <a:p>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、行驶至具有隧道的城市路段测试终端设备的定位实时性以及精度</a:t>
            </a:r>
          </a:p>
        </p:txBody>
      </p:sp>
      <p:cxnSp>
        <p:nvCxnSpPr>
          <p:cNvPr id="26" name="直接箭头连接符 25"/>
          <p:cNvCxnSpPr/>
          <p:nvPr>
            <p:custDataLst>
              <p:tags r:id="rId13"/>
            </p:custDataLst>
          </p:nvPr>
        </p:nvCxnSpPr>
        <p:spPr>
          <a:xfrm flipH="1">
            <a:off x="7425251" y="1647384"/>
            <a:ext cx="792480" cy="887730"/>
          </a:xfrm>
          <a:prstGeom prst="straightConnector1">
            <a:avLst/>
          </a:prstGeom>
          <a:noFill/>
          <a:ln w="38100" cap="flat" cmpd="sng" algn="ctr">
            <a:solidFill>
              <a:srgbClr val="FF0000"/>
            </a:solidFill>
            <a:prstDash val="solid"/>
            <a:miter lim="800000"/>
            <a:tailEnd type="triangle"/>
          </a:ln>
          <a:effectLst/>
        </p:spPr>
      </p:cxnSp>
      <p:sp>
        <p:nvSpPr>
          <p:cNvPr id="4" name="文本框 3"/>
          <p:cNvSpPr txBox="1"/>
          <p:nvPr>
            <p:custDataLst>
              <p:tags r:id="rId14"/>
            </p:custDataLst>
          </p:nvPr>
        </p:nvSpPr>
        <p:spPr>
          <a:xfrm>
            <a:off x="7787005" y="1278890"/>
            <a:ext cx="1428750" cy="368300"/>
          </a:xfrm>
          <a:prstGeom prst="rect">
            <a:avLst/>
          </a:prstGeom>
          <a:noFill/>
        </p:spPr>
        <p:txBody>
          <a:bodyPr wrap="square" rtlCol="0">
            <a:spAutoFit/>
          </a:bodyPr>
          <a:lstStyle/>
          <a:p>
            <a:r>
              <a:rPr lang="en-US" altLang="zh-CN" b="1">
                <a:latin typeface="微软雅黑" panose="020B0503020204020204" charset="-122"/>
                <a:ea typeface="微软雅黑" panose="020B0503020204020204" charset="-122"/>
                <a:cs typeface="微软雅黑" panose="020B0503020204020204" charset="-122"/>
              </a:rPr>
              <a:t>OLED</a:t>
            </a:r>
            <a:r>
              <a:rPr lang="zh-CN" altLang="en-US" b="1">
                <a:latin typeface="微软雅黑" panose="020B0503020204020204" charset="-122"/>
                <a:ea typeface="微软雅黑" panose="020B0503020204020204" charset="-122"/>
                <a:cs typeface="微软雅黑" panose="020B0503020204020204" charset="-122"/>
              </a:rPr>
              <a:t>屏幕</a:t>
            </a:r>
          </a:p>
        </p:txBody>
      </p:sp>
      <p:cxnSp>
        <p:nvCxnSpPr>
          <p:cNvPr id="22" name="直接箭头连接符 21"/>
          <p:cNvCxnSpPr/>
          <p:nvPr>
            <p:custDataLst>
              <p:tags r:id="rId15"/>
            </p:custDataLst>
          </p:nvPr>
        </p:nvCxnSpPr>
        <p:spPr>
          <a:xfrm flipH="1" flipV="1">
            <a:off x="6408979" y="2404745"/>
            <a:ext cx="971550" cy="1212215"/>
          </a:xfrm>
          <a:prstGeom prst="straightConnector1">
            <a:avLst/>
          </a:prstGeom>
          <a:noFill/>
          <a:ln w="38100" cap="flat" cmpd="sng" algn="ctr">
            <a:solidFill>
              <a:srgbClr val="FF0000"/>
            </a:solidFill>
            <a:prstDash val="solid"/>
            <a:miter lim="800000"/>
            <a:tailEnd type="triangle"/>
          </a:ln>
          <a:effectLst/>
        </p:spPr>
      </p:cxnSp>
      <p:sp>
        <p:nvSpPr>
          <p:cNvPr id="21" name="文本框 20"/>
          <p:cNvSpPr txBox="1"/>
          <p:nvPr>
            <p:custDataLst>
              <p:tags r:id="rId16"/>
            </p:custDataLst>
          </p:nvPr>
        </p:nvSpPr>
        <p:spPr>
          <a:xfrm>
            <a:off x="7036959" y="3608754"/>
            <a:ext cx="1565945" cy="645160"/>
          </a:xfrm>
          <a:prstGeom prst="rect">
            <a:avLst/>
          </a:prstGeom>
          <a:noFill/>
        </p:spPr>
        <p:txBody>
          <a:bodyPr wrap="square" rtlCol="0">
            <a:spAutoFit/>
          </a:bodyPr>
          <a:lstStyle/>
          <a:p>
            <a:r>
              <a:rPr lang="en-US" altLang="zh-CN" b="1" dirty="0">
                <a:latin typeface="微软雅黑" panose="020B0503020204020204" charset="-122"/>
                <a:ea typeface="微软雅黑" panose="020B0503020204020204" charset="-122"/>
                <a:cs typeface="微软雅黑" panose="020B0503020204020204" charset="-122"/>
              </a:rPr>
              <a:t>GNSS</a:t>
            </a:r>
            <a:r>
              <a:rPr lang="zh-CN" altLang="en-US" b="1" dirty="0">
                <a:latin typeface="微软雅黑" panose="020B0503020204020204" charset="-122"/>
                <a:ea typeface="微软雅黑" panose="020B0503020204020204" charset="-122"/>
                <a:cs typeface="微软雅黑" panose="020B0503020204020204" charset="-122"/>
              </a:rPr>
              <a:t>模块：</a:t>
            </a:r>
            <a:endParaRPr lang="en-US" altLang="zh-CN" b="1" dirty="0">
              <a:latin typeface="微软雅黑" panose="020B0503020204020204" charset="-122"/>
              <a:ea typeface="微软雅黑" panose="020B0503020204020204" charset="-122"/>
              <a:cs typeface="微软雅黑" panose="020B0503020204020204" charset="-122"/>
            </a:endParaRPr>
          </a:p>
          <a:p>
            <a:r>
              <a:rPr lang="en-US" altLang="zh-CN" b="1" i="0" dirty="0">
                <a:solidFill>
                  <a:srgbClr val="000000"/>
                </a:solidFill>
                <a:effectLst/>
                <a:latin typeface="微软雅黑" panose="020B0503020204020204" charset="-122"/>
                <a:ea typeface="微软雅黑" panose="020B0503020204020204" charset="-122"/>
                <a:cs typeface="微软雅黑" panose="020B0503020204020204" charset="-122"/>
              </a:rPr>
              <a:t>ATGM336H</a:t>
            </a:r>
            <a:endParaRPr lang="zh-CN" altLang="en-US" b="1" dirty="0">
              <a:latin typeface="微软雅黑" panose="020B0503020204020204" charset="-122"/>
              <a:ea typeface="微软雅黑" panose="020B0503020204020204" charset="-122"/>
              <a:cs typeface="微软雅黑" panose="020B0503020204020204" charset="-122"/>
            </a:endParaRPr>
          </a:p>
        </p:txBody>
      </p:sp>
      <p:cxnSp>
        <p:nvCxnSpPr>
          <p:cNvPr id="18" name="直接箭头连接符 17"/>
          <p:cNvCxnSpPr/>
          <p:nvPr>
            <p:custDataLst>
              <p:tags r:id="rId17"/>
            </p:custDataLst>
          </p:nvPr>
        </p:nvCxnSpPr>
        <p:spPr>
          <a:xfrm flipH="1">
            <a:off x="6811416" y="787091"/>
            <a:ext cx="516890" cy="598170"/>
          </a:xfrm>
          <a:prstGeom prst="straightConnector1">
            <a:avLst/>
          </a:prstGeom>
          <a:noFill/>
          <a:ln w="38100" cap="flat" cmpd="sng" algn="ctr">
            <a:solidFill>
              <a:srgbClr val="FF0000"/>
            </a:solidFill>
            <a:prstDash val="solid"/>
            <a:miter lim="800000"/>
            <a:tailEnd type="triangle"/>
          </a:ln>
          <a:effectLst/>
        </p:spPr>
      </p:cxnSp>
      <p:sp>
        <p:nvSpPr>
          <p:cNvPr id="17" name="文本框 16"/>
          <p:cNvSpPr txBox="1"/>
          <p:nvPr>
            <p:custDataLst>
              <p:tags r:id="rId18"/>
            </p:custDataLst>
          </p:nvPr>
        </p:nvSpPr>
        <p:spPr>
          <a:xfrm>
            <a:off x="6272936" y="458915"/>
            <a:ext cx="2778155" cy="368300"/>
          </a:xfrm>
          <a:prstGeom prst="rect">
            <a:avLst/>
          </a:prstGeom>
          <a:noFill/>
        </p:spPr>
        <p:txBody>
          <a:bodyPr wrap="square" rtlCol="0">
            <a:spAutoFit/>
          </a:bodyPr>
          <a:lstStyle/>
          <a:p>
            <a:r>
              <a:rPr lang="en-US" altLang="zh-CN" b="1">
                <a:latin typeface="微软雅黑" panose="020B0503020204020204" charset="-122"/>
                <a:ea typeface="微软雅黑" panose="020B0503020204020204" charset="-122"/>
                <a:cs typeface="微软雅黑" panose="020B0503020204020204" charset="-122"/>
              </a:rPr>
              <a:t>4G</a:t>
            </a:r>
            <a:r>
              <a:rPr lang="zh-CN" altLang="en-US" b="1">
                <a:latin typeface="微软雅黑" panose="020B0503020204020204" charset="-122"/>
                <a:ea typeface="微软雅黑" panose="020B0503020204020204" charset="-122"/>
                <a:cs typeface="微软雅黑" panose="020B0503020204020204" charset="-122"/>
              </a:rPr>
              <a:t>模块：</a:t>
            </a:r>
            <a:r>
              <a:rPr lang="en-US" altLang="zh-CN" b="1">
                <a:latin typeface="微软雅黑" panose="020B0503020204020204" charset="-122"/>
                <a:ea typeface="微软雅黑" panose="020B0503020204020204" charset="-122"/>
                <a:cs typeface="微软雅黑" panose="020B0503020204020204" charset="-122"/>
              </a:rPr>
              <a:t>EC800M-CN</a:t>
            </a:r>
            <a:endParaRPr lang="zh-CN" altLang="en-US" b="1">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p:nvPr>
            <p:custDataLst>
              <p:tags r:id="rId19"/>
            </p:custDataLst>
          </p:nvPr>
        </p:nvCxnSpPr>
        <p:spPr>
          <a:xfrm>
            <a:off x="4543974" y="1284271"/>
            <a:ext cx="629285" cy="281305"/>
          </a:xfrm>
          <a:prstGeom prst="straightConnector1">
            <a:avLst/>
          </a:prstGeom>
          <a:noFill/>
          <a:ln w="38100" cap="flat" cmpd="sng" algn="ctr">
            <a:solidFill>
              <a:srgbClr val="FF0000"/>
            </a:solidFill>
            <a:prstDash val="solid"/>
            <a:miter lim="800000"/>
            <a:tailEnd type="triangle"/>
          </a:ln>
          <a:effectLst/>
        </p:spPr>
      </p:cxnSp>
      <p:sp>
        <p:nvSpPr>
          <p:cNvPr id="14" name="文本框 13"/>
          <p:cNvSpPr txBox="1"/>
          <p:nvPr>
            <p:custDataLst>
              <p:tags r:id="rId20"/>
            </p:custDataLst>
          </p:nvPr>
        </p:nvSpPr>
        <p:spPr>
          <a:xfrm>
            <a:off x="2997835" y="827405"/>
            <a:ext cx="1619885" cy="645160"/>
          </a:xfrm>
          <a:prstGeom prst="rect">
            <a:avLst/>
          </a:prstGeom>
          <a:noFill/>
        </p:spPr>
        <p:txBody>
          <a:bodyPr wrap="square" rtlCol="0">
            <a:spAutoFit/>
          </a:bodyPr>
          <a:lstStyle/>
          <a:p>
            <a:r>
              <a:rPr lang="zh-CN" altLang="en-US" b="1">
                <a:latin typeface="微软雅黑" panose="020B0503020204020204" charset="-122"/>
                <a:ea typeface="微软雅黑" panose="020B0503020204020204" charset="-122"/>
                <a:cs typeface="微软雅黑" panose="020B0503020204020204" charset="-122"/>
              </a:rPr>
              <a:t>主控芯片：</a:t>
            </a:r>
            <a:r>
              <a:rPr lang="en-US" altLang="zh-CN" b="1">
                <a:latin typeface="微软雅黑" panose="020B0503020204020204" charset="-122"/>
                <a:ea typeface="微软雅黑" panose="020B0503020204020204" charset="-122"/>
                <a:cs typeface="微软雅黑" panose="020B0503020204020204" charset="-122"/>
              </a:rPr>
              <a:t>Hi3861V100</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16" name="椭圆 15"/>
          <p:cNvSpPr/>
          <p:nvPr>
            <p:custDataLst>
              <p:tags r:id="rId21"/>
            </p:custDataLst>
          </p:nvPr>
        </p:nvSpPr>
        <p:spPr>
          <a:xfrm>
            <a:off x="9404350" y="51629"/>
            <a:ext cx="2489200" cy="670019"/>
          </a:xfrm>
          <a:prstGeom prst="ellipse">
            <a:avLst/>
          </a:prstGeom>
          <a:solidFill>
            <a:srgbClr val="5B9BD5">
              <a:lumMod val="50000"/>
            </a:srgbClr>
          </a:solidFill>
          <a:ln w="12700" cap="flat" cmpd="sng" algn="ctr">
            <a:noFill/>
            <a:prstDash val="solid"/>
            <a:miter lim="800000"/>
          </a:ln>
          <a:effectLst/>
        </p:spPr>
        <p:txBody>
          <a:bodyPr rtlCol="0" anchor="ctr"/>
          <a:lstStyle/>
          <a:p>
            <a:pPr algn="ctr"/>
            <a:r>
              <a:rPr lang="zh-CN" altLang="en-US" sz="2800" b="1" dirty="0">
                <a:solidFill>
                  <a:sysClr val="window" lastClr="FFFFFF"/>
                </a:solidFill>
                <a:latin typeface="微软雅黑" panose="020B0503020204020204" charset="-122"/>
                <a:ea typeface="微软雅黑" panose="020B0503020204020204" charset="-122"/>
              </a:rPr>
              <a:t>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1.0</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54760" y="136873"/>
            <a:ext cx="309502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背景研究</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5" name="文本框 14">
            <a:extLst>
              <a:ext uri="{FF2B5EF4-FFF2-40B4-BE49-F238E27FC236}">
                <a16:creationId xmlns:a16="http://schemas.microsoft.com/office/drawing/2014/main" id="{303D9684-4934-4177-A7EA-C1FF3A7C327A}"/>
              </a:ext>
            </a:extLst>
          </p:cNvPr>
          <p:cNvSpPr txBox="1"/>
          <p:nvPr/>
        </p:nvSpPr>
        <p:spPr>
          <a:xfrm>
            <a:off x="191583" y="1108338"/>
            <a:ext cx="10242676" cy="1200329"/>
          </a:xfrm>
          <a:prstGeom prst="rect">
            <a:avLst/>
          </a:prstGeom>
          <a:noFill/>
        </p:spPr>
        <p:txBody>
          <a:bodyPr wrap="square">
            <a:spAutoFit/>
          </a:bodyPr>
          <a:lstStyle/>
          <a:p>
            <a:pPr marL="285750" indent="-285750" algn="just">
              <a:buFont typeface="Wingdings" panose="05000000000000000000" pitchFamily="2" charset="2"/>
              <a:buChar char="n"/>
              <a:tabLst>
                <a:tab pos="182880" algn="l"/>
              </a:tabLst>
            </a:pPr>
            <a:r>
              <a:rPr lang="zh-CN" altLang="en-US" b="1" dirty="0">
                <a:latin typeface="微软雅黑" panose="020B0503020204020204" pitchFamily="34" charset="-122"/>
                <a:ea typeface="微软雅黑" panose="020B0503020204020204" pitchFamily="34" charset="-122"/>
              </a:rPr>
              <a:t>研究背景概述</a:t>
            </a:r>
            <a:r>
              <a:rPr lang="zh-CN" altLang="en-US" dirty="0">
                <a:latin typeface="微软雅黑" panose="020B0503020204020204" pitchFamily="34" charset="-122"/>
                <a:ea typeface="微软雅黑" panose="020B0503020204020204" pitchFamily="34" charset="-122"/>
              </a:rPr>
              <a:t>：武装押运在银行现金流通等业务的发展中起着至关重要的作用，加强武装押运车</a:t>
            </a:r>
            <a:r>
              <a:rPr lang="zh-CN" altLang="en-US" dirty="0">
                <a:highlight>
                  <a:srgbClr val="FFFF00"/>
                </a:highlight>
                <a:latin typeface="微软雅黑" panose="020B0503020204020204" pitchFamily="34" charset="-122"/>
                <a:ea typeface="微软雅黑" panose="020B0503020204020204" pitchFamily="34" charset="-122"/>
              </a:rPr>
              <a:t>在途实时监管</a:t>
            </a:r>
            <a:r>
              <a:rPr lang="zh-CN" altLang="en-US" dirty="0">
                <a:latin typeface="微软雅黑" panose="020B0503020204020204" pitchFamily="34" charset="-122"/>
                <a:ea typeface="微软雅黑" panose="020B0503020204020204" pitchFamily="34" charset="-122"/>
              </a:rPr>
              <a:t>是安保工作的重点。监控中心可以直观掌握武装押运车的运行情况，在武装押运车抵达每个网点时，可以</a:t>
            </a:r>
            <a:r>
              <a:rPr lang="zh-CN" altLang="en-US" dirty="0">
                <a:highlight>
                  <a:srgbClr val="FFFF00"/>
                </a:highlight>
                <a:latin typeface="微软雅黑" panose="020B0503020204020204" pitchFamily="34" charset="-122"/>
                <a:ea typeface="微软雅黑" panose="020B0503020204020204" pitchFamily="34" charset="-122"/>
              </a:rPr>
              <a:t>实时</a:t>
            </a:r>
            <a:r>
              <a:rPr lang="zh-CN" altLang="en-US" dirty="0">
                <a:latin typeface="微软雅黑" panose="020B0503020204020204" pitchFamily="34" charset="-122"/>
                <a:ea typeface="微软雅黑" panose="020B0503020204020204" pitchFamily="34" charset="-122"/>
              </a:rPr>
              <a:t>监控车辆行驶全过程。由此可以看出，武装押运时，对</a:t>
            </a:r>
            <a:r>
              <a:rPr lang="zh-CN" altLang="en-US" dirty="0">
                <a:highlight>
                  <a:srgbClr val="FFFF00"/>
                </a:highlight>
                <a:latin typeface="微软雅黑" panose="020B0503020204020204" pitchFamily="34" charset="-122"/>
                <a:ea typeface="微软雅黑" panose="020B0503020204020204" pitchFamily="34" charset="-122"/>
              </a:rPr>
              <a:t>车辆定位的精度</a:t>
            </a:r>
            <a:r>
              <a:rPr lang="zh-CN" altLang="en-US" dirty="0">
                <a:latin typeface="微软雅黑" panose="020B0503020204020204" pitchFamily="34" charset="-122"/>
                <a:ea typeface="微软雅黑" panose="020B0503020204020204" pitchFamily="34" charset="-122"/>
              </a:rPr>
              <a:t>和</a:t>
            </a:r>
            <a:r>
              <a:rPr lang="zh-CN" altLang="en-US" dirty="0">
                <a:highlight>
                  <a:srgbClr val="FFFF00"/>
                </a:highlight>
                <a:latin typeface="微软雅黑" panose="020B0503020204020204" pitchFamily="34" charset="-122"/>
                <a:ea typeface="微软雅黑" panose="020B0503020204020204" pitchFamily="34" charset="-122"/>
              </a:rPr>
              <a:t>实时性</a:t>
            </a:r>
            <a:r>
              <a:rPr lang="zh-CN" altLang="en-US" dirty="0">
                <a:latin typeface="微软雅黑" panose="020B0503020204020204" pitchFamily="34" charset="-122"/>
                <a:ea typeface="微软雅黑" panose="020B0503020204020204" pitchFamily="34" charset="-122"/>
              </a:rPr>
              <a:t>都有着非常高的要求，这就是我们研究的重点。</a:t>
            </a:r>
            <a:endParaRPr lang="en-US" altLang="zh-CN" dirty="0">
              <a:latin typeface="微软雅黑" panose="020B0503020204020204" pitchFamily="34" charset="-122"/>
              <a:ea typeface="微软雅黑" panose="020B0503020204020204" pitchFamily="34" charset="-122"/>
            </a:endParaRPr>
          </a:p>
        </p:txBody>
      </p:sp>
      <p:pic>
        <p:nvPicPr>
          <p:cNvPr id="1026" name="Picture 2" descr="武装押运的动画图 的图像结果">
            <a:extLst>
              <a:ext uri="{FF2B5EF4-FFF2-40B4-BE49-F238E27FC236}">
                <a16:creationId xmlns:a16="http://schemas.microsoft.com/office/drawing/2014/main" id="{0F5B99A4-28B0-458E-A298-458F6CB06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55" y="3827468"/>
            <a:ext cx="4493837" cy="2953814"/>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E6B83457-7878-4176-B14A-7DD6748FF32A}"/>
              </a:ext>
            </a:extLst>
          </p:cNvPr>
          <p:cNvSpPr txBox="1"/>
          <p:nvPr/>
        </p:nvSpPr>
        <p:spPr>
          <a:xfrm>
            <a:off x="191583" y="2821898"/>
            <a:ext cx="10242676" cy="1200329"/>
          </a:xfrm>
          <a:prstGeom prst="rect">
            <a:avLst/>
          </a:prstGeom>
          <a:noFill/>
        </p:spPr>
        <p:txBody>
          <a:bodyPr wrap="square">
            <a:spAutoFit/>
          </a:bodyPr>
          <a:lstStyle/>
          <a:p>
            <a:pPr marL="285750" indent="-285750" algn="just">
              <a:buFont typeface="Arial" panose="020B0604020202020204" pitchFamily="34" charset="0"/>
              <a:buChar char="•"/>
              <a:tabLst>
                <a:tab pos="182880" algn="l"/>
              </a:tabLst>
            </a:pPr>
            <a:r>
              <a:rPr lang="zh-CN" altLang="en-US" dirty="0">
                <a:latin typeface="微软雅黑" panose="020B0503020204020204" pitchFamily="34" charset="-122"/>
                <a:ea typeface="微软雅黑" panose="020B0503020204020204" pitchFamily="34" charset="-122"/>
              </a:rPr>
              <a:t>思考</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对于武装押运车辆的定位，要怎样才能达到更高的精度？</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tabLst>
                <a:tab pos="182880" algn="l"/>
              </a:tabLst>
            </a:pPr>
            <a:r>
              <a:rPr lang="zh-CN" altLang="en-US" dirty="0">
                <a:latin typeface="微软雅黑" panose="020B0503020204020204" pitchFamily="34" charset="-122"/>
                <a:ea typeface="微软雅黑" panose="020B0503020204020204" pitchFamily="34" charset="-122"/>
              </a:rPr>
              <a:t>思考</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对金融押运的作业车辆，监控中心需要能够实时掌握</a:t>
            </a:r>
            <a:r>
              <a:rPr lang="en-US" altLang="zh-CN" dirty="0">
                <a:latin typeface="微软雅黑" panose="020B0503020204020204" pitchFamily="34" charset="-122"/>
                <a:ea typeface="微软雅黑" panose="020B0503020204020204" pitchFamily="34" charset="-122"/>
              </a:rPr>
              <a:t>GPS</a:t>
            </a:r>
            <a:r>
              <a:rPr lang="zh-CN" altLang="en-US" dirty="0">
                <a:latin typeface="微软雅黑" panose="020B0503020204020204" pitchFamily="34" charset="-122"/>
                <a:ea typeface="微软雅黑" panose="020B0503020204020204" pitchFamily="34" charset="-122"/>
              </a:rPr>
              <a:t>位置信息，要怎样才能让车辆不间断地回馈位置信息给监控中心？</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tabLst>
                <a:tab pos="182880" algn="l"/>
              </a:tabLst>
            </a:pPr>
            <a:r>
              <a:rPr lang="en-US" altLang="zh-CN"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1203720-D41A-4402-9A27-FD3D788C0BFB}"/>
              </a:ext>
            </a:extLst>
          </p:cNvPr>
          <p:cNvSpPr txBox="1"/>
          <p:nvPr/>
        </p:nvSpPr>
        <p:spPr>
          <a:xfrm>
            <a:off x="5049192" y="4843131"/>
            <a:ext cx="249262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武装押运示意图</a:t>
            </a:r>
          </a:p>
        </p:txBody>
      </p:sp>
    </p:spTree>
    <p:extLst>
      <p:ext uri="{BB962C8B-B14F-4D97-AF65-F5344CB8AC3E}">
        <p14:creationId xmlns:p14="http://schemas.microsoft.com/office/powerpoint/2010/main" val="343408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1.1</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22709"/>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1" y="136873"/>
            <a:ext cx="542679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传统方案的场景和存在问题</a:t>
            </a: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pic>
        <p:nvPicPr>
          <p:cNvPr id="7" name="图片 6">
            <a:extLst>
              <a:ext uri="{FF2B5EF4-FFF2-40B4-BE49-F238E27FC236}">
                <a16:creationId xmlns:a16="http://schemas.microsoft.com/office/drawing/2014/main" id="{9C03903A-1184-445A-AEFA-541484FB7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631" y="1665094"/>
            <a:ext cx="7046495" cy="4875511"/>
          </a:xfrm>
          <a:prstGeom prst="rect">
            <a:avLst/>
          </a:prstGeom>
        </p:spPr>
      </p:pic>
      <p:sp>
        <p:nvSpPr>
          <p:cNvPr id="5" name="文本框 4">
            <a:extLst>
              <a:ext uri="{FF2B5EF4-FFF2-40B4-BE49-F238E27FC236}">
                <a16:creationId xmlns:a16="http://schemas.microsoft.com/office/drawing/2014/main" id="{F64DA73A-D052-E0BD-8B16-8B31A72E368E}"/>
              </a:ext>
            </a:extLst>
          </p:cNvPr>
          <p:cNvSpPr txBox="1"/>
          <p:nvPr/>
        </p:nvSpPr>
        <p:spPr>
          <a:xfrm>
            <a:off x="125665" y="886166"/>
            <a:ext cx="11767885" cy="1015663"/>
          </a:xfrm>
          <a:prstGeom prst="rect">
            <a:avLst/>
          </a:prstGeom>
          <a:noFill/>
        </p:spPr>
        <p:txBody>
          <a:bodyPr wrap="square">
            <a:spAutoFit/>
          </a:bodyPr>
          <a:lstStyle/>
          <a:p>
            <a:pPr marL="342900" indent="-342900">
              <a:buFont typeface="Wingdings" panose="05000000000000000000" pitchFamily="2" charset="2"/>
              <a:buChar char="n"/>
            </a:pPr>
            <a:r>
              <a:rPr lang="zh-CN" altLang="en-US" sz="2000" b="1" spc="-5" dirty="0">
                <a:latin typeface="微软雅黑" panose="020B0503020204020204" pitchFamily="34" charset="-122"/>
                <a:ea typeface="微软雅黑" panose="020B0503020204020204" pitchFamily="34" charset="-122"/>
              </a:rPr>
              <a:t>传统的武装押运</a:t>
            </a:r>
            <a:r>
              <a:rPr lang="en-US" altLang="zh-CN" sz="2000" b="1" spc="-5"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在信号良好、无遮挡的空旷环境下，传统武装押运仅依赖</a:t>
            </a:r>
            <a:r>
              <a:rPr lang="en-US" altLang="zh-CN" sz="2000" dirty="0">
                <a:latin typeface="微软雅黑" panose="020B0503020204020204" pitchFamily="34" charset="-122"/>
                <a:ea typeface="微软雅黑" panose="020B0503020204020204" pitchFamily="34" charset="-122"/>
              </a:rPr>
              <a:t>GNSS</a:t>
            </a:r>
            <a:r>
              <a:rPr lang="zh-CN" altLang="en-US" sz="2000" dirty="0">
                <a:latin typeface="微软雅黑" panose="020B0503020204020204" pitchFamily="34" charset="-122"/>
                <a:ea typeface="微软雅黑" panose="020B0503020204020204" pitchFamily="34" charset="-122"/>
              </a:rPr>
              <a:t>的伪距定位技术即可获得</a:t>
            </a:r>
            <a:r>
              <a:rPr lang="en-US" altLang="zh-CN" sz="2000" b="1" dirty="0">
                <a:highlight>
                  <a:srgbClr val="FFFF00"/>
                </a:highlight>
                <a:latin typeface="微软雅黑" panose="020B0503020204020204" pitchFamily="34" charset="-122"/>
                <a:ea typeface="微软雅黑" panose="020B0503020204020204" pitchFamily="34" charset="-122"/>
              </a:rPr>
              <a:t>10m</a:t>
            </a:r>
            <a:r>
              <a:rPr lang="zh-CN" altLang="en-US" sz="2000" dirty="0">
                <a:latin typeface="微软雅黑" panose="020B0503020204020204" pitchFamily="34" charset="-122"/>
                <a:ea typeface="微软雅黑" panose="020B0503020204020204" pitchFamily="34" charset="-122"/>
              </a:rPr>
              <a:t>左右的定位精度，但是其在复杂环境下如城市建筑、道路树荫等情况下的精度和可靠性都无法得到保障。</a:t>
            </a:r>
            <a:endParaRPr lang="en-US" altLang="zh-CN" sz="2000" dirty="0">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D691D911-4C2E-9037-8FA0-5A2EC0EF23A9}"/>
              </a:ext>
            </a:extLst>
          </p:cNvPr>
          <p:cNvSpPr/>
          <p:nvPr/>
        </p:nvSpPr>
        <p:spPr>
          <a:xfrm>
            <a:off x="6656119" y="4126675"/>
            <a:ext cx="1626920" cy="147847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5D671C93-E97B-9424-6C8C-918768A22D30}"/>
              </a:ext>
            </a:extLst>
          </p:cNvPr>
          <p:cNvSpPr/>
          <p:nvPr/>
        </p:nvSpPr>
        <p:spPr>
          <a:xfrm>
            <a:off x="8704613" y="5070475"/>
            <a:ext cx="3188937" cy="792770"/>
          </a:xfrm>
          <a:prstGeom prst="wedgeRectCallout">
            <a:avLst>
              <a:gd name="adj1" fmla="val -63434"/>
              <a:gd name="adj2" fmla="val -85915"/>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穿越密集的高楼，因多径效应等干扰，定位精度大打折扣</a:t>
            </a:r>
          </a:p>
        </p:txBody>
      </p:sp>
      <p:sp>
        <p:nvSpPr>
          <p:cNvPr id="9" name="对话气泡: 矩形 8">
            <a:extLst>
              <a:ext uri="{FF2B5EF4-FFF2-40B4-BE49-F238E27FC236}">
                <a16:creationId xmlns:a16="http://schemas.microsoft.com/office/drawing/2014/main" id="{6C3CFA5C-1778-CA7E-A124-1C439C4F9EA4}"/>
              </a:ext>
            </a:extLst>
          </p:cNvPr>
          <p:cNvSpPr/>
          <p:nvPr/>
        </p:nvSpPr>
        <p:spPr>
          <a:xfrm>
            <a:off x="422639" y="2088141"/>
            <a:ext cx="3379899" cy="792770"/>
          </a:xfrm>
          <a:prstGeom prst="wedgeRectCallout">
            <a:avLst>
              <a:gd name="adj1" fmla="val 62954"/>
              <a:gd name="adj2" fmla="val -34236"/>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zh-CN" altLang="en-US" dirty="0">
                <a:latin typeface="微软雅黑" panose="020B0503020204020204" charset="-122"/>
                <a:ea typeface="微软雅黑" panose="020B0503020204020204" charset="-122"/>
              </a:rPr>
              <a:t>过度依赖国外的硬件资源</a:t>
            </a:r>
          </a:p>
        </p:txBody>
      </p:sp>
      <p:sp>
        <p:nvSpPr>
          <p:cNvPr id="10" name="矩形: 圆角 9">
            <a:extLst>
              <a:ext uri="{FF2B5EF4-FFF2-40B4-BE49-F238E27FC236}">
                <a16:creationId xmlns:a16="http://schemas.microsoft.com/office/drawing/2014/main" id="{57E940AD-C9B2-98CA-8698-05C92E751ED8}"/>
              </a:ext>
            </a:extLst>
          </p:cNvPr>
          <p:cNvSpPr/>
          <p:nvPr/>
        </p:nvSpPr>
        <p:spPr>
          <a:xfrm>
            <a:off x="4269116" y="1665094"/>
            <a:ext cx="866962" cy="146405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话气泡: 矩形 10">
            <a:extLst>
              <a:ext uri="{FF2B5EF4-FFF2-40B4-BE49-F238E27FC236}">
                <a16:creationId xmlns:a16="http://schemas.microsoft.com/office/drawing/2014/main" id="{ADD88724-EB3C-7910-376F-319CC9FE0A97}"/>
              </a:ext>
            </a:extLst>
          </p:cNvPr>
          <p:cNvSpPr/>
          <p:nvPr/>
        </p:nvSpPr>
        <p:spPr>
          <a:xfrm>
            <a:off x="730681" y="5605153"/>
            <a:ext cx="3379899" cy="1050862"/>
          </a:xfrm>
          <a:prstGeom prst="wedgeRectCallout">
            <a:avLst>
              <a:gd name="adj1" fmla="val 57859"/>
              <a:gd name="adj2" fmla="val -17758"/>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zh-CN" altLang="en-US" dirty="0">
                <a:latin typeface="微软雅黑" panose="020B0503020204020204" charset="-122"/>
                <a:ea typeface="微软雅黑" panose="020B0503020204020204" charset="-122"/>
              </a:rPr>
              <a:t>进入隧道后由于</a:t>
            </a:r>
            <a:r>
              <a:rPr lang="en-US" altLang="zh-CN" dirty="0">
                <a:latin typeface="微软雅黑" panose="020B0503020204020204" charset="-122"/>
                <a:ea typeface="微软雅黑" panose="020B0503020204020204" charset="-122"/>
              </a:rPr>
              <a:t>GPS</a:t>
            </a:r>
            <a:r>
              <a:rPr lang="zh-CN" altLang="en-US" dirty="0">
                <a:latin typeface="微软雅黑" panose="020B0503020204020204" charset="-122"/>
                <a:ea typeface="微软雅黑" panose="020B0503020204020204" charset="-122"/>
              </a:rPr>
              <a:t>信号的衰弱，信号</a:t>
            </a:r>
            <a:r>
              <a:rPr lang="zh-CN" altLang="en-US" sz="1800" dirty="0">
                <a:latin typeface="微软雅黑" panose="020B0503020204020204" charset="-122"/>
                <a:ea typeface="微软雅黑" panose="020B0503020204020204" charset="-122"/>
              </a:rPr>
              <a:t>的获取会出现较长的间断</a:t>
            </a:r>
            <a:endParaRPr lang="en-US" altLang="zh-CN" sz="1800" dirty="0">
              <a:latin typeface="微软雅黑" panose="020B0503020204020204" charset="-122"/>
              <a:ea typeface="微软雅黑" panose="020B0503020204020204" charset="-122"/>
            </a:endParaRPr>
          </a:p>
        </p:txBody>
      </p:sp>
      <p:sp>
        <p:nvSpPr>
          <p:cNvPr id="12" name="矩形: 圆角 11">
            <a:extLst>
              <a:ext uri="{FF2B5EF4-FFF2-40B4-BE49-F238E27FC236}">
                <a16:creationId xmlns:a16="http://schemas.microsoft.com/office/drawing/2014/main" id="{AF0CE688-7AC7-3855-BB05-B761445D07DB}"/>
              </a:ext>
            </a:extLst>
          </p:cNvPr>
          <p:cNvSpPr/>
          <p:nvPr/>
        </p:nvSpPr>
        <p:spPr>
          <a:xfrm>
            <a:off x="4475456" y="5506098"/>
            <a:ext cx="1268376" cy="114991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2620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1.2</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872112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研究思路</a:t>
            </a:r>
            <a:r>
              <a:rPr lang="en-US" altLang="zh-CN" sz="32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改进思路</a:t>
            </a:r>
            <a:endParaRPr lang="zh-CN" altLang="en-US" sz="32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巫</a:t>
            </a:r>
          </a:p>
        </p:txBody>
      </p:sp>
      <p:sp>
        <p:nvSpPr>
          <p:cNvPr id="20" name="矩形 19">
            <a:extLst>
              <a:ext uri="{FF2B5EF4-FFF2-40B4-BE49-F238E27FC236}">
                <a16:creationId xmlns:a16="http://schemas.microsoft.com/office/drawing/2014/main" id="{F03034B9-19C1-5E56-F995-AAADE57C7705}"/>
              </a:ext>
            </a:extLst>
          </p:cNvPr>
          <p:cNvSpPr/>
          <p:nvPr/>
        </p:nvSpPr>
        <p:spPr>
          <a:xfrm>
            <a:off x="594576" y="1367046"/>
            <a:ext cx="919801" cy="388193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t>提取问题核心</a:t>
            </a:r>
          </a:p>
        </p:txBody>
      </p:sp>
      <p:sp>
        <p:nvSpPr>
          <p:cNvPr id="22" name="左大括号 21">
            <a:extLst>
              <a:ext uri="{FF2B5EF4-FFF2-40B4-BE49-F238E27FC236}">
                <a16:creationId xmlns:a16="http://schemas.microsoft.com/office/drawing/2014/main" id="{C4DBAC23-0285-9124-5128-348C2F1FC8DA}"/>
              </a:ext>
            </a:extLst>
          </p:cNvPr>
          <p:cNvSpPr/>
          <p:nvPr/>
        </p:nvSpPr>
        <p:spPr>
          <a:xfrm>
            <a:off x="1688809" y="1366296"/>
            <a:ext cx="648736" cy="3805499"/>
          </a:xfrm>
          <a:prstGeom prst="leftBrace">
            <a:avLst>
              <a:gd name="adj1" fmla="val 14889"/>
              <a:gd name="adj2" fmla="val 50000"/>
            </a:avLst>
          </a:prstGeom>
          <a:solidFill>
            <a:schemeClr val="bg1"/>
          </a:solidFill>
          <a:ln w="38100">
            <a:solidFill>
              <a:schemeClr val="accent1">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280246E-9B57-6A00-5E53-DC0B1D052C86}"/>
              </a:ext>
            </a:extLst>
          </p:cNvPr>
          <p:cNvSpPr/>
          <p:nvPr/>
        </p:nvSpPr>
        <p:spPr>
          <a:xfrm>
            <a:off x="2519567" y="1309419"/>
            <a:ext cx="2842143" cy="67541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sz="2000" dirty="0">
                <a:latin typeface="微软雅黑" panose="020B0503020204020204" pitchFamily="34" charset="-122"/>
                <a:ea typeface="微软雅黑" panose="020B0503020204020204" pitchFamily="34" charset="-122"/>
              </a:rPr>
              <a:t>传统方案定位精度低</a:t>
            </a:r>
          </a:p>
        </p:txBody>
      </p:sp>
      <p:sp>
        <p:nvSpPr>
          <p:cNvPr id="26" name="矩形 25">
            <a:extLst>
              <a:ext uri="{FF2B5EF4-FFF2-40B4-BE49-F238E27FC236}">
                <a16:creationId xmlns:a16="http://schemas.microsoft.com/office/drawing/2014/main" id="{E2DD6BEB-A5E0-D767-7B1A-F3EDC505262E}"/>
              </a:ext>
            </a:extLst>
          </p:cNvPr>
          <p:cNvSpPr/>
          <p:nvPr/>
        </p:nvSpPr>
        <p:spPr>
          <a:xfrm>
            <a:off x="2519566" y="2954554"/>
            <a:ext cx="2842143" cy="67541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sz="2000" dirty="0">
                <a:latin typeface="微软雅黑" panose="020B0503020204020204" pitchFamily="34" charset="-122"/>
                <a:ea typeface="微软雅黑" panose="020B0503020204020204" pitchFamily="34" charset="-122"/>
              </a:rPr>
              <a:t>监控会发生间断</a:t>
            </a:r>
            <a:endParaRPr lang="en-US" altLang="zh-CN" sz="200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D3A75EC7-B3E5-1C79-71DD-2642BB84F6E3}"/>
              </a:ext>
            </a:extLst>
          </p:cNvPr>
          <p:cNvSpPr/>
          <p:nvPr/>
        </p:nvSpPr>
        <p:spPr>
          <a:xfrm>
            <a:off x="2519565" y="4597318"/>
            <a:ext cx="2842143" cy="67541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sz="2000" dirty="0">
                <a:latin typeface="微软雅黑" panose="020B0503020204020204" pitchFamily="34" charset="-122"/>
                <a:ea typeface="微软雅黑" panose="020B0503020204020204" pitchFamily="34" charset="-122"/>
              </a:rPr>
              <a:t>国外软硬件成本高</a:t>
            </a:r>
            <a:endParaRPr lang="en-US" altLang="zh-CN" sz="2000" dirty="0">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8B14613B-A989-723E-D635-CC6526F71313}"/>
              </a:ext>
            </a:extLst>
          </p:cNvPr>
          <p:cNvSpPr/>
          <p:nvPr/>
        </p:nvSpPr>
        <p:spPr>
          <a:xfrm>
            <a:off x="7659974" y="2205623"/>
            <a:ext cx="4009869" cy="2046157"/>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改进思路：</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一个更</a:t>
            </a:r>
            <a:r>
              <a:rPr lang="zh-CN" altLang="en-US" sz="2400" dirty="0">
                <a:solidFill>
                  <a:srgbClr val="FF0000"/>
                </a:solidFill>
                <a:latin typeface="微软雅黑" panose="020B0503020204020204" pitchFamily="34" charset="-122"/>
                <a:ea typeface="微软雅黑" panose="020B0503020204020204" pitchFamily="34" charset="-122"/>
              </a:rPr>
              <a:t>高精度</a:t>
            </a:r>
            <a:r>
              <a:rPr lang="zh-CN" altLang="en-US" sz="2400" dirty="0">
                <a:latin typeface="微软雅黑" panose="020B0503020204020204" pitchFamily="34" charset="-122"/>
                <a:ea typeface="微软雅黑" panose="020B0503020204020204" pitchFamily="34" charset="-122"/>
              </a:rPr>
              <a:t>、可</a:t>
            </a:r>
            <a:r>
              <a:rPr lang="zh-CN" altLang="en-US" sz="2400" dirty="0">
                <a:solidFill>
                  <a:srgbClr val="FF0000"/>
                </a:solidFill>
                <a:latin typeface="微软雅黑" panose="020B0503020204020204" pitchFamily="34" charset="-122"/>
                <a:ea typeface="微软雅黑" panose="020B0503020204020204" pitchFamily="34" charset="-122"/>
              </a:rPr>
              <a:t>持续不断监控</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国产</a:t>
            </a:r>
            <a:r>
              <a:rPr lang="zh-CN" altLang="en-US" sz="2400" dirty="0">
                <a:latin typeface="微软雅黑" panose="020B0503020204020204" pitchFamily="34" charset="-122"/>
                <a:ea typeface="微软雅黑" panose="020B0503020204020204" pitchFamily="34" charset="-122"/>
              </a:rPr>
              <a:t>定位系统</a:t>
            </a:r>
            <a:endParaRPr lang="zh-CN" altLang="en-US" sz="2400" dirty="0"/>
          </a:p>
        </p:txBody>
      </p:sp>
      <p:cxnSp>
        <p:nvCxnSpPr>
          <p:cNvPr id="5" name="直接连接符 4">
            <a:extLst>
              <a:ext uri="{FF2B5EF4-FFF2-40B4-BE49-F238E27FC236}">
                <a16:creationId xmlns:a16="http://schemas.microsoft.com/office/drawing/2014/main" id="{83EB7FE5-AD63-B250-8C2C-DFF75958CA33}"/>
              </a:ext>
            </a:extLst>
          </p:cNvPr>
          <p:cNvCxnSpPr>
            <a:cxnSpLocks/>
            <a:stCxn id="24" idx="3"/>
          </p:cNvCxnSpPr>
          <p:nvPr/>
        </p:nvCxnSpPr>
        <p:spPr>
          <a:xfrm>
            <a:off x="5361710" y="1647127"/>
            <a:ext cx="2298264" cy="162191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BED352D-18B9-D247-A7DA-652756CAAF24}"/>
              </a:ext>
            </a:extLst>
          </p:cNvPr>
          <p:cNvCxnSpPr>
            <a:cxnSpLocks/>
            <a:stCxn id="26" idx="3"/>
          </p:cNvCxnSpPr>
          <p:nvPr/>
        </p:nvCxnSpPr>
        <p:spPr>
          <a:xfrm>
            <a:off x="5361709" y="3292262"/>
            <a:ext cx="2298265" cy="1575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CE1FF94-AA84-A000-D40C-C5107AF25611}"/>
              </a:ext>
            </a:extLst>
          </p:cNvPr>
          <p:cNvCxnSpPr>
            <a:cxnSpLocks/>
          </p:cNvCxnSpPr>
          <p:nvPr/>
        </p:nvCxnSpPr>
        <p:spPr>
          <a:xfrm flipV="1">
            <a:off x="5361706" y="3342732"/>
            <a:ext cx="2298268" cy="1606911"/>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31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1.3</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42731"/>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74828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研究现状</a:t>
            </a:r>
            <a:endParaRPr lang="zh-CN" altLang="en-US" sz="28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巫</a:t>
            </a:r>
          </a:p>
        </p:txBody>
      </p:sp>
      <p:sp>
        <p:nvSpPr>
          <p:cNvPr id="8" name="文本框 7">
            <a:extLst>
              <a:ext uri="{FF2B5EF4-FFF2-40B4-BE49-F238E27FC236}">
                <a16:creationId xmlns:a16="http://schemas.microsoft.com/office/drawing/2014/main" id="{72C801C2-E76C-881E-8A3E-C9F0EEFD272F}"/>
              </a:ext>
            </a:extLst>
          </p:cNvPr>
          <p:cNvSpPr txBox="1"/>
          <p:nvPr/>
        </p:nvSpPr>
        <p:spPr>
          <a:xfrm>
            <a:off x="1081225" y="1276563"/>
            <a:ext cx="9072748" cy="4401205"/>
          </a:xfrm>
          <a:prstGeom prst="rect">
            <a:avLst/>
          </a:prstGeom>
          <a:noFill/>
        </p:spPr>
        <p:txBody>
          <a:bodyPr wrap="square">
            <a:spAutoFit/>
          </a:bodyPr>
          <a:lstStyle/>
          <a:p>
            <a:pPr marL="342900" indent="-342900" fontAlgn="ctr">
              <a:buFont typeface="Arial" panose="020B0604020202020204" pitchFamily="34" charset="0"/>
              <a:buChar char="•"/>
            </a:pPr>
            <a:r>
              <a:rPr lang="en-US" altLang="zh-CN" sz="2800" dirty="0">
                <a:solidFill>
                  <a:srgbClr val="3E3D40"/>
                </a:solidFill>
                <a:latin typeface="微软雅黑" panose="020B0503020204020204" pitchFamily="34" charset="-122"/>
                <a:ea typeface="微软雅黑" panose="020B0503020204020204" pitchFamily="34" charset="-122"/>
              </a:rPr>
              <a:t>[1]</a:t>
            </a:r>
            <a:r>
              <a:rPr lang="zh-CN" altLang="en-US" sz="2800" dirty="0">
                <a:solidFill>
                  <a:srgbClr val="3E3D40"/>
                </a:solidFill>
                <a:latin typeface="微软雅黑" panose="020B0503020204020204" pitchFamily="34" charset="-122"/>
                <a:ea typeface="微软雅黑" panose="020B0503020204020204" pitchFamily="34" charset="-122"/>
              </a:rPr>
              <a:t>杜文选</a:t>
            </a:r>
            <a:r>
              <a:rPr lang="en-US" altLang="zh-CN" sz="2800" dirty="0">
                <a:solidFill>
                  <a:srgbClr val="3E3D40"/>
                </a:solidFill>
                <a:latin typeface="微软雅黑" panose="020B0503020204020204" pitchFamily="34" charset="-122"/>
                <a:ea typeface="微软雅黑" panose="020B0503020204020204" pitchFamily="34" charset="-122"/>
              </a:rPr>
              <a:t>.</a:t>
            </a:r>
            <a:r>
              <a:rPr lang="zh-CN" altLang="en-US" sz="2800" dirty="0">
                <a:solidFill>
                  <a:srgbClr val="3E3D40"/>
                </a:solidFill>
                <a:latin typeface="微软雅黑" panose="020B0503020204020204" pitchFamily="34" charset="-122"/>
                <a:ea typeface="微软雅黑" panose="020B0503020204020204" pitchFamily="34" charset="-122"/>
              </a:rPr>
              <a:t>基于</a:t>
            </a:r>
            <a:r>
              <a:rPr lang="en-US" altLang="zh-CN" sz="2800" dirty="0">
                <a:solidFill>
                  <a:srgbClr val="3E3D40"/>
                </a:solidFill>
                <a:latin typeface="微软雅黑" panose="020B0503020204020204" pitchFamily="34" charset="-122"/>
                <a:ea typeface="微软雅黑" panose="020B0503020204020204" pitchFamily="34" charset="-122"/>
              </a:rPr>
              <a:t>GPS/</a:t>
            </a:r>
            <a:r>
              <a:rPr lang="zh-CN" altLang="en-US" sz="2800" dirty="0">
                <a:solidFill>
                  <a:srgbClr val="3E3D40"/>
                </a:solidFill>
                <a:latin typeface="微软雅黑" panose="020B0503020204020204" pitchFamily="34" charset="-122"/>
                <a:ea typeface="微软雅黑" panose="020B0503020204020204" pitchFamily="34" charset="-122"/>
              </a:rPr>
              <a:t>北斗网络</a:t>
            </a:r>
            <a:r>
              <a:rPr lang="en-US" altLang="zh-CN" sz="2800" dirty="0">
                <a:solidFill>
                  <a:srgbClr val="3E3D40"/>
                </a:solidFill>
                <a:latin typeface="微软雅黑" panose="020B0503020204020204" pitchFamily="34" charset="-122"/>
                <a:ea typeface="微软雅黑" panose="020B0503020204020204" pitchFamily="34" charset="-122"/>
              </a:rPr>
              <a:t>RTK</a:t>
            </a:r>
            <a:r>
              <a:rPr lang="zh-CN" altLang="en-US" sz="2800" dirty="0">
                <a:solidFill>
                  <a:srgbClr val="3E3D40"/>
                </a:solidFill>
                <a:latin typeface="微软雅黑" panose="020B0503020204020204" pitchFamily="34" charset="-122"/>
                <a:ea typeface="微软雅黑" panose="020B0503020204020204" pitchFamily="34" charset="-122"/>
              </a:rPr>
              <a:t>算法实现与结果分析</a:t>
            </a:r>
            <a:r>
              <a:rPr lang="zh-CN" altLang="en-US" sz="2800" dirty="0">
                <a:solidFill>
                  <a:srgbClr val="3E3D40"/>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安徽理工大学测绘学院</a:t>
            </a:r>
            <a:r>
              <a:rPr lang="zh-CN" altLang="en-US" sz="2800" dirty="0">
                <a:solidFill>
                  <a:srgbClr val="3E3D40"/>
                </a:solidFill>
                <a:latin typeface="微软雅黑" panose="020B0503020204020204" pitchFamily="34" charset="-122"/>
                <a:ea typeface="微软雅黑" panose="020B0503020204020204" pitchFamily="34" charset="-122"/>
              </a:rPr>
              <a:t>，</a:t>
            </a:r>
            <a:r>
              <a:rPr lang="en-US" altLang="zh-CN" sz="2800" dirty="0">
                <a:solidFill>
                  <a:srgbClr val="3E3D40"/>
                </a:solidFill>
                <a:latin typeface="微软雅黑" panose="020B0503020204020204" pitchFamily="34" charset="-122"/>
                <a:ea typeface="微软雅黑" panose="020B0503020204020204" pitchFamily="34" charset="-122"/>
              </a:rPr>
              <a:t>2017</a:t>
            </a:r>
          </a:p>
          <a:p>
            <a:pPr marL="342900" indent="-342900" fontAlgn="ctr">
              <a:buFont typeface="Arial" panose="020B0604020202020204" pitchFamily="34" charset="0"/>
              <a:buChar char="•"/>
            </a:pPr>
            <a:endParaRPr lang="en-US" altLang="zh-CN" sz="2800" dirty="0">
              <a:solidFill>
                <a:srgbClr val="3E3D40"/>
              </a:solidFill>
              <a:latin typeface="微软雅黑" panose="020B0503020204020204" pitchFamily="34" charset="-122"/>
              <a:ea typeface="微软雅黑" panose="020B0503020204020204" pitchFamily="34" charset="-122"/>
            </a:endParaRPr>
          </a:p>
          <a:p>
            <a:pPr marL="342900" indent="-342900" fontAlgn="ctr">
              <a:buFont typeface="Arial" panose="020B0604020202020204" pitchFamily="34" charset="0"/>
              <a:buChar char="•"/>
            </a:pPr>
            <a:r>
              <a:rPr lang="en-US" altLang="zh-CN" sz="2800" dirty="0">
                <a:solidFill>
                  <a:schemeClr val="dk1"/>
                </a:solidFill>
                <a:latin typeface="微软雅黑" panose="020B0503020204020204" pitchFamily="34" charset="-122"/>
                <a:ea typeface="微软雅黑" panose="020B0503020204020204" pitchFamily="34" charset="-122"/>
              </a:rPr>
              <a:t>[2</a:t>
            </a:r>
            <a:r>
              <a:rPr lang="en-US" altLang="zh-CN" sz="2800" dirty="0">
                <a:solidFill>
                  <a:srgbClr val="3E3D40"/>
                </a:solidFill>
                <a:latin typeface="微软雅黑" panose="020B0503020204020204" pitchFamily="34" charset="-122"/>
                <a:ea typeface="微软雅黑" panose="020B0503020204020204" pitchFamily="34" charset="-122"/>
              </a:rPr>
              <a:t>]</a:t>
            </a:r>
            <a:r>
              <a:rPr lang="zh-CN" altLang="en-US" sz="2800" dirty="0">
                <a:solidFill>
                  <a:srgbClr val="3E3D40"/>
                </a:solidFill>
                <a:latin typeface="微软雅黑" panose="020B0503020204020204" pitchFamily="34" charset="-122"/>
                <a:ea typeface="微软雅黑" panose="020B0503020204020204" pitchFamily="34" charset="-122"/>
              </a:rPr>
              <a:t>秦世伟</a:t>
            </a:r>
            <a:r>
              <a:rPr lang="en-US" altLang="zh-CN" sz="2800" dirty="0">
                <a:solidFill>
                  <a:srgbClr val="3E3D40"/>
                </a:solidFill>
                <a:latin typeface="微软雅黑" panose="020B0503020204020204" pitchFamily="34" charset="-122"/>
                <a:ea typeface="微软雅黑" panose="020B0503020204020204" pitchFamily="34" charset="-122"/>
              </a:rPr>
              <a:t>.</a:t>
            </a:r>
            <a:r>
              <a:rPr lang="zh-CN" altLang="en-US" sz="2800" dirty="0">
                <a:solidFill>
                  <a:srgbClr val="3E3D40"/>
                </a:solidFill>
                <a:latin typeface="微软雅黑" panose="020B0503020204020204" pitchFamily="34" charset="-122"/>
                <a:ea typeface="微软雅黑" panose="020B0503020204020204" pitchFamily="34" charset="-122"/>
              </a:rPr>
              <a:t> </a:t>
            </a:r>
            <a:r>
              <a:rPr lang="en-US" altLang="zh-CN" sz="2800" dirty="0">
                <a:solidFill>
                  <a:srgbClr val="3E3D40"/>
                </a:solidFill>
                <a:latin typeface="微软雅黑" panose="020B0503020204020204" pitchFamily="34" charset="-122"/>
                <a:ea typeface="微软雅黑" panose="020B0503020204020204" pitchFamily="34" charset="-122"/>
              </a:rPr>
              <a:t>RTK-GPS</a:t>
            </a:r>
            <a:r>
              <a:rPr lang="zh-CN" altLang="en-US" sz="2800" b="0" i="0" dirty="0">
                <a:solidFill>
                  <a:srgbClr val="3E3D40"/>
                </a:solidFill>
                <a:effectLst/>
                <a:latin typeface="微软雅黑" panose="020B0503020204020204" pitchFamily="34" charset="-122"/>
                <a:ea typeface="微软雅黑" panose="020B0503020204020204" pitchFamily="34" charset="-122"/>
              </a:rPr>
              <a:t>动态定位精度测试研究</a:t>
            </a:r>
            <a:r>
              <a:rPr lang="en-US" altLang="zh-CN" sz="2800" b="0" i="0" dirty="0">
                <a:solidFill>
                  <a:srgbClr val="3E3D40"/>
                </a:solidFill>
                <a:effectLst/>
                <a:latin typeface="微软雅黑" panose="020B0503020204020204" pitchFamily="34" charset="-122"/>
                <a:ea typeface="微软雅黑" panose="020B0503020204020204" pitchFamily="34" charset="-122"/>
              </a:rPr>
              <a:t>. </a:t>
            </a:r>
            <a:r>
              <a:rPr lang="zh-CN" altLang="en-US" sz="2800" dirty="0">
                <a:solidFill>
                  <a:schemeClr val="dk1"/>
                </a:solidFill>
                <a:latin typeface="微软雅黑" panose="020B0503020204020204" pitchFamily="34" charset="-122"/>
                <a:ea typeface="微软雅黑" panose="020B0503020204020204" pitchFamily="34" charset="-122"/>
              </a:rPr>
              <a:t>同济大学，</a:t>
            </a:r>
            <a:r>
              <a:rPr lang="en-US" altLang="zh-CN" sz="2800" dirty="0">
                <a:solidFill>
                  <a:schemeClr val="dk1"/>
                </a:solidFill>
                <a:latin typeface="微软雅黑" panose="020B0503020204020204" pitchFamily="34" charset="-122"/>
                <a:ea typeface="微软雅黑" panose="020B0503020204020204" pitchFamily="34" charset="-122"/>
              </a:rPr>
              <a:t>2008</a:t>
            </a:r>
          </a:p>
          <a:p>
            <a:pPr marL="342900" indent="-342900" fontAlgn="ctr">
              <a:buFont typeface="Arial" panose="020B0604020202020204" pitchFamily="34" charset="0"/>
              <a:buChar char="•"/>
            </a:pPr>
            <a:endParaRPr lang="en-US" altLang="zh-CN" sz="2800" b="0" i="0" kern="1200" dirty="0">
              <a:solidFill>
                <a:schemeClr val="dk1"/>
              </a:solidFill>
              <a:effectLst/>
              <a:latin typeface="微软雅黑" panose="020B0503020204020204" pitchFamily="34" charset="-122"/>
              <a:ea typeface="微软雅黑" panose="020B0503020204020204" pitchFamily="34" charset="-122"/>
            </a:endParaRPr>
          </a:p>
          <a:p>
            <a:pPr marL="342900" indent="-342900" fontAlgn="ctr">
              <a:buFont typeface="Arial" panose="020B0604020202020204" pitchFamily="34" charset="0"/>
              <a:buChar char="•"/>
            </a:pPr>
            <a:r>
              <a:rPr lang="en-US" altLang="zh-CN" sz="2800" dirty="0">
                <a:solidFill>
                  <a:schemeClr val="dk1"/>
                </a:solidFill>
                <a:latin typeface="微软雅黑" panose="020B0503020204020204" pitchFamily="34" charset="-122"/>
                <a:ea typeface="微软雅黑" panose="020B0503020204020204" pitchFamily="34" charset="-122"/>
              </a:rPr>
              <a:t>[3]</a:t>
            </a:r>
            <a:r>
              <a:rPr lang="zh-CN" altLang="en-US" sz="2800" dirty="0">
                <a:solidFill>
                  <a:schemeClr val="dk1"/>
                </a:solidFill>
                <a:latin typeface="微软雅黑" panose="020B0503020204020204" pitchFamily="34" charset="-122"/>
                <a:ea typeface="微软雅黑" panose="020B0503020204020204" pitchFamily="34" charset="-122"/>
              </a:rPr>
              <a:t>马丹</a:t>
            </a:r>
            <a:r>
              <a:rPr lang="en-US" altLang="zh-CN" sz="2800" dirty="0">
                <a:solidFill>
                  <a:schemeClr val="dk1"/>
                </a:solidFill>
                <a:latin typeface="微软雅黑" panose="020B0503020204020204" pitchFamily="34" charset="-122"/>
                <a:ea typeface="微软雅黑" panose="020B0503020204020204" pitchFamily="34" charset="-122"/>
              </a:rPr>
              <a:t>. </a:t>
            </a:r>
            <a:r>
              <a:rPr lang="zh-CN" altLang="en-US" sz="2800" dirty="0">
                <a:solidFill>
                  <a:schemeClr val="dk1"/>
                </a:solidFill>
                <a:latin typeface="微软雅黑" panose="020B0503020204020204" pitchFamily="34" charset="-122"/>
                <a:ea typeface="微软雅黑" panose="020B0503020204020204" pitchFamily="34" charset="-122"/>
              </a:rPr>
              <a:t>复杂环境下的</a:t>
            </a:r>
            <a:r>
              <a:rPr lang="en-US" altLang="zh-CN" sz="2800" dirty="0">
                <a:solidFill>
                  <a:schemeClr val="dk1"/>
                </a:solidFill>
                <a:latin typeface="微软雅黑" panose="020B0503020204020204" pitchFamily="34" charset="-122"/>
                <a:ea typeface="微软雅黑" panose="020B0503020204020204" pitchFamily="34" charset="-122"/>
              </a:rPr>
              <a:t>GPS/BDS/GLONASS</a:t>
            </a:r>
            <a:r>
              <a:rPr lang="zh-CN" altLang="en-US" sz="2800" dirty="0">
                <a:solidFill>
                  <a:schemeClr val="dk1"/>
                </a:solidFill>
                <a:latin typeface="微软雅黑" panose="020B0503020204020204" pitchFamily="34" charset="-122"/>
                <a:ea typeface="微软雅黑" panose="020B0503020204020204" pitchFamily="34" charset="-122"/>
              </a:rPr>
              <a:t>结合的单频</a:t>
            </a:r>
            <a:r>
              <a:rPr lang="en-US" altLang="zh-CN" sz="2800" dirty="0">
                <a:solidFill>
                  <a:schemeClr val="dk1"/>
                </a:solidFill>
                <a:latin typeface="微软雅黑" panose="020B0503020204020204" pitchFamily="34" charset="-122"/>
                <a:ea typeface="微软雅黑" panose="020B0503020204020204" pitchFamily="34" charset="-122"/>
              </a:rPr>
              <a:t>RTK</a:t>
            </a:r>
            <a:r>
              <a:rPr lang="zh-CN" altLang="en-US" sz="2800" dirty="0">
                <a:solidFill>
                  <a:schemeClr val="dk1"/>
                </a:solidFill>
                <a:latin typeface="微软雅黑" panose="020B0503020204020204" pitchFamily="34" charset="-122"/>
                <a:ea typeface="微软雅黑" panose="020B0503020204020204" pitchFamily="34" charset="-122"/>
              </a:rPr>
              <a:t>定位性能研究</a:t>
            </a:r>
            <a:r>
              <a:rPr lang="en-US" altLang="zh-CN" sz="2800" dirty="0">
                <a:solidFill>
                  <a:schemeClr val="dk1"/>
                </a:solidFill>
                <a:latin typeface="微软雅黑" panose="020B0503020204020204" pitchFamily="34" charset="-122"/>
                <a:ea typeface="微软雅黑" panose="020B0503020204020204" pitchFamily="34" charset="-122"/>
              </a:rPr>
              <a:t>.</a:t>
            </a:r>
            <a:r>
              <a:rPr lang="zh-CN" altLang="en-US" sz="2800" dirty="0">
                <a:solidFill>
                  <a:schemeClr val="dk1"/>
                </a:solidFill>
                <a:latin typeface="微软雅黑" panose="020B0503020204020204" pitchFamily="34" charset="-122"/>
                <a:ea typeface="微软雅黑" panose="020B0503020204020204" pitchFamily="34" charset="-122"/>
              </a:rPr>
              <a:t>福建农林大学，</a:t>
            </a:r>
            <a:r>
              <a:rPr lang="en-US" altLang="zh-CN" sz="2800" dirty="0">
                <a:solidFill>
                  <a:schemeClr val="dk1"/>
                </a:solidFill>
                <a:latin typeface="微软雅黑" panose="020B0503020204020204" pitchFamily="34" charset="-122"/>
                <a:ea typeface="微软雅黑" panose="020B0503020204020204" pitchFamily="34" charset="-122"/>
              </a:rPr>
              <a:t>2017</a:t>
            </a:r>
            <a:endParaRPr lang="zh-CN" altLang="en-US" sz="2800" dirty="0">
              <a:solidFill>
                <a:schemeClr val="dk1"/>
              </a:solidFill>
              <a:latin typeface="微软雅黑" panose="020B0503020204020204" pitchFamily="34" charset="-122"/>
              <a:ea typeface="微软雅黑" panose="020B0503020204020204" pitchFamily="34" charset="-122"/>
            </a:endParaRPr>
          </a:p>
          <a:p>
            <a:pPr marL="342900" indent="-342900" fontAlgn="ctr">
              <a:buFont typeface="Arial" panose="020B0604020202020204" pitchFamily="34" charset="0"/>
              <a:buChar char="•"/>
            </a:pPr>
            <a:endParaRPr lang="zh-CN" altLang="en-US" sz="2800" b="0" i="0" kern="1200" dirty="0">
              <a:solidFill>
                <a:schemeClr val="dk1"/>
              </a:solidFill>
              <a:effectLst/>
              <a:latin typeface="微软雅黑" panose="020B0503020204020204" pitchFamily="34" charset="-122"/>
              <a:ea typeface="微软雅黑" panose="020B0503020204020204" pitchFamily="34" charset="-122"/>
            </a:endParaRPr>
          </a:p>
          <a:p>
            <a:pPr marL="342900" indent="-342900" fontAlgn="ctr">
              <a:buFont typeface="Arial" panose="020B0604020202020204" pitchFamily="34" charset="0"/>
              <a:buChar char="•"/>
            </a:pPr>
            <a:endParaRPr lang="zh-CN" altLang="en-US" sz="2800" dirty="0">
              <a:solidFill>
                <a:srgbClr val="3E3D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69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1.3</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4099" y="6142731"/>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74828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方案对比分析</a:t>
            </a:r>
            <a:endParaRPr lang="zh-CN" altLang="en-US" sz="28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巫</a:t>
            </a:r>
          </a:p>
        </p:txBody>
      </p:sp>
      <p:graphicFrame>
        <p:nvGraphicFramePr>
          <p:cNvPr id="5" name="表格 4">
            <a:extLst>
              <a:ext uri="{FF2B5EF4-FFF2-40B4-BE49-F238E27FC236}">
                <a16:creationId xmlns:a16="http://schemas.microsoft.com/office/drawing/2014/main" id="{BE0FE950-CA65-C3B4-8347-90FC8D2D0D9D}"/>
              </a:ext>
            </a:extLst>
          </p:cNvPr>
          <p:cNvGraphicFramePr>
            <a:graphicFrameLocks noGrp="1"/>
          </p:cNvGraphicFramePr>
          <p:nvPr>
            <p:extLst>
              <p:ext uri="{D42A27DB-BD31-4B8C-83A1-F6EECF244321}">
                <p14:modId xmlns:p14="http://schemas.microsoft.com/office/powerpoint/2010/main" val="2316944221"/>
              </p:ext>
            </p:extLst>
          </p:nvPr>
        </p:nvGraphicFramePr>
        <p:xfrm>
          <a:off x="357579" y="1203229"/>
          <a:ext cx="11167424" cy="4174384"/>
        </p:xfrm>
        <a:graphic>
          <a:graphicData uri="http://schemas.openxmlformats.org/drawingml/2006/table">
            <a:tbl>
              <a:tblPr firstRow="1" bandRow="1">
                <a:tableStyleId>{5C22544A-7EE6-4342-B048-85BDC9FD1C3A}</a:tableStyleId>
              </a:tblPr>
              <a:tblGrid>
                <a:gridCol w="2791856">
                  <a:extLst>
                    <a:ext uri="{9D8B030D-6E8A-4147-A177-3AD203B41FA5}">
                      <a16:colId xmlns:a16="http://schemas.microsoft.com/office/drawing/2014/main" val="3106066998"/>
                    </a:ext>
                  </a:extLst>
                </a:gridCol>
                <a:gridCol w="2791856">
                  <a:extLst>
                    <a:ext uri="{9D8B030D-6E8A-4147-A177-3AD203B41FA5}">
                      <a16:colId xmlns:a16="http://schemas.microsoft.com/office/drawing/2014/main" val="684669329"/>
                    </a:ext>
                  </a:extLst>
                </a:gridCol>
                <a:gridCol w="2791856">
                  <a:extLst>
                    <a:ext uri="{9D8B030D-6E8A-4147-A177-3AD203B41FA5}">
                      <a16:colId xmlns:a16="http://schemas.microsoft.com/office/drawing/2014/main" val="4291357509"/>
                    </a:ext>
                  </a:extLst>
                </a:gridCol>
                <a:gridCol w="2791856">
                  <a:extLst>
                    <a:ext uri="{9D8B030D-6E8A-4147-A177-3AD203B41FA5}">
                      <a16:colId xmlns:a16="http://schemas.microsoft.com/office/drawing/2014/main" val="1319887260"/>
                    </a:ext>
                  </a:extLst>
                </a:gridCol>
              </a:tblGrid>
              <a:tr h="1041105">
                <a:tc>
                  <a:txBody>
                    <a:bodyPr/>
                    <a:lstStyle/>
                    <a:p>
                      <a:pPr algn="ctr"/>
                      <a:endParaRPr lang="zh-CN" altLang="en-US" sz="2400" dirty="0"/>
                    </a:p>
                  </a:txBody>
                  <a:tcPr anchor="ctr" anchorCtr="1"/>
                </a:tc>
                <a:tc>
                  <a:txBody>
                    <a:bodyPr/>
                    <a:lstStyle/>
                    <a:p>
                      <a:pPr algn="ctr"/>
                      <a:r>
                        <a:rPr lang="zh-CN" altLang="en-US" sz="2400" dirty="0"/>
                        <a:t>传统</a:t>
                      </a:r>
                      <a:r>
                        <a:rPr lang="en-US" altLang="zh-CN" sz="2400" dirty="0"/>
                        <a:t>GPS</a:t>
                      </a:r>
                      <a:r>
                        <a:rPr lang="zh-CN" altLang="en-US" sz="2400" dirty="0"/>
                        <a:t>定位</a:t>
                      </a:r>
                    </a:p>
                  </a:txBody>
                  <a:tcPr anchor="ctr" anchorCtr="1"/>
                </a:tc>
                <a:tc>
                  <a:txBody>
                    <a:bodyPr/>
                    <a:lstStyle/>
                    <a:p>
                      <a:pPr algn="ctr"/>
                      <a:r>
                        <a:rPr lang="en-US" altLang="zh-CN" sz="2400" dirty="0"/>
                        <a:t>RTK+GPS</a:t>
                      </a:r>
                      <a:r>
                        <a:rPr lang="zh-CN" altLang="en-US" sz="2400" dirty="0"/>
                        <a:t>定位</a:t>
                      </a:r>
                    </a:p>
                  </a:txBody>
                  <a:tcPr anchor="ctr" anchorCtr="1"/>
                </a:tc>
                <a:tc>
                  <a:txBody>
                    <a:bodyPr/>
                    <a:lstStyle/>
                    <a:p>
                      <a:pPr algn="ctr"/>
                      <a:r>
                        <a:rPr lang="en-US" altLang="zh-CN" sz="2400" dirty="0"/>
                        <a:t>RTK+</a:t>
                      </a:r>
                      <a:r>
                        <a:rPr lang="zh-CN" altLang="en-US" sz="2400" dirty="0"/>
                        <a:t>双模定位</a:t>
                      </a:r>
                    </a:p>
                  </a:txBody>
                  <a:tcPr anchor="ctr" anchorCtr="1"/>
                </a:tc>
                <a:extLst>
                  <a:ext uri="{0D108BD9-81ED-4DB2-BD59-A6C34878D82A}">
                    <a16:rowId xmlns:a16="http://schemas.microsoft.com/office/drawing/2014/main" val="1758150800"/>
                  </a:ext>
                </a:extLst>
              </a:tr>
              <a:tr h="1051069">
                <a:tc>
                  <a:txBody>
                    <a:bodyPr/>
                    <a:lstStyle/>
                    <a:p>
                      <a:pPr algn="ctr"/>
                      <a:r>
                        <a:rPr lang="zh-CN" altLang="en-US" sz="2400" dirty="0"/>
                        <a:t>定位精度</a:t>
                      </a:r>
                    </a:p>
                  </a:txBody>
                  <a:tcPr anchor="ctr" anchorCtr="1"/>
                </a:tc>
                <a:tc>
                  <a:txBody>
                    <a:bodyPr/>
                    <a:lstStyle/>
                    <a:p>
                      <a:pPr algn="ctr"/>
                      <a:r>
                        <a:rPr lang="zh-CN" altLang="en-US" sz="2400" dirty="0"/>
                        <a:t>较低</a:t>
                      </a:r>
                    </a:p>
                  </a:txBody>
                  <a:tcPr anchor="ctr" anchorCtr="1"/>
                </a:tc>
                <a:tc>
                  <a:txBody>
                    <a:bodyPr/>
                    <a:lstStyle/>
                    <a:p>
                      <a:pPr algn="ctr"/>
                      <a:r>
                        <a:rPr lang="zh-CN" altLang="en-US" sz="2400" dirty="0"/>
                        <a:t>较高</a:t>
                      </a:r>
                    </a:p>
                  </a:txBody>
                  <a:tcPr anchor="ctr" anchorCtr="1"/>
                </a:tc>
                <a:tc>
                  <a:txBody>
                    <a:bodyPr/>
                    <a:lstStyle/>
                    <a:p>
                      <a:pPr algn="ctr"/>
                      <a:r>
                        <a:rPr lang="zh-CN" altLang="en-US" sz="2400" dirty="0"/>
                        <a:t>较高</a:t>
                      </a:r>
                    </a:p>
                  </a:txBody>
                  <a:tcPr anchor="ctr" anchorCtr="1"/>
                </a:tc>
                <a:extLst>
                  <a:ext uri="{0D108BD9-81ED-4DB2-BD59-A6C34878D82A}">
                    <a16:rowId xmlns:a16="http://schemas.microsoft.com/office/drawing/2014/main" val="1910504766"/>
                  </a:ext>
                </a:extLst>
              </a:tr>
              <a:tr h="1041105">
                <a:tc>
                  <a:txBody>
                    <a:bodyPr/>
                    <a:lstStyle/>
                    <a:p>
                      <a:pPr algn="ctr"/>
                      <a:r>
                        <a:rPr lang="zh-CN" altLang="en-US" sz="2400" dirty="0"/>
                        <a:t>抗干扰能力</a:t>
                      </a:r>
                    </a:p>
                  </a:txBody>
                  <a:tcPr anchor="ctr" anchorCtr="1"/>
                </a:tc>
                <a:tc>
                  <a:txBody>
                    <a:bodyPr/>
                    <a:lstStyle/>
                    <a:p>
                      <a:pPr algn="ctr"/>
                      <a:r>
                        <a:rPr lang="zh-CN" altLang="en-US" sz="2400" dirty="0"/>
                        <a:t>差</a:t>
                      </a:r>
                    </a:p>
                  </a:txBody>
                  <a:tcPr anchor="ctr" anchorCtr="1"/>
                </a:tc>
                <a:tc>
                  <a:txBody>
                    <a:bodyPr/>
                    <a:lstStyle/>
                    <a:p>
                      <a:pPr algn="ctr"/>
                      <a:r>
                        <a:rPr lang="zh-CN" altLang="en-US" sz="2400" dirty="0"/>
                        <a:t>较差</a:t>
                      </a:r>
                    </a:p>
                  </a:txBody>
                  <a:tcPr anchor="ctr" anchorCtr="1"/>
                </a:tc>
                <a:tc>
                  <a:txBody>
                    <a:bodyPr/>
                    <a:lstStyle/>
                    <a:p>
                      <a:pPr algn="ctr"/>
                      <a:r>
                        <a:rPr lang="zh-CN" altLang="en-US" sz="2400" dirty="0"/>
                        <a:t>强</a:t>
                      </a:r>
                    </a:p>
                  </a:txBody>
                  <a:tcPr anchor="ctr" anchorCtr="1"/>
                </a:tc>
                <a:extLst>
                  <a:ext uri="{0D108BD9-81ED-4DB2-BD59-A6C34878D82A}">
                    <a16:rowId xmlns:a16="http://schemas.microsoft.com/office/drawing/2014/main" val="1760456835"/>
                  </a:ext>
                </a:extLst>
              </a:tr>
              <a:tr h="1041105">
                <a:tc>
                  <a:txBody>
                    <a:bodyPr/>
                    <a:lstStyle/>
                    <a:p>
                      <a:pPr algn="ctr"/>
                      <a:r>
                        <a:rPr lang="zh-CN" altLang="en-US" sz="2400" dirty="0"/>
                        <a:t>实时系数</a:t>
                      </a:r>
                    </a:p>
                  </a:txBody>
                  <a:tcPr anchor="ctr" anchorCtr="1"/>
                </a:tc>
                <a:tc>
                  <a:txBody>
                    <a:bodyPr/>
                    <a:lstStyle/>
                    <a:p>
                      <a:pPr algn="ctr"/>
                      <a:r>
                        <a:rPr lang="zh-CN" altLang="en-US" sz="2400" dirty="0"/>
                        <a:t>差</a:t>
                      </a:r>
                    </a:p>
                  </a:txBody>
                  <a:tcPr anchor="ctr" anchorCtr="1"/>
                </a:tc>
                <a:tc>
                  <a:txBody>
                    <a:bodyPr/>
                    <a:lstStyle/>
                    <a:p>
                      <a:pPr algn="ctr"/>
                      <a:r>
                        <a:rPr lang="zh-CN" altLang="en-US" sz="2400" dirty="0"/>
                        <a:t>差</a:t>
                      </a:r>
                    </a:p>
                  </a:txBody>
                  <a:tcPr anchor="ctr" anchorCtr="1"/>
                </a:tc>
                <a:tc>
                  <a:txBody>
                    <a:bodyPr/>
                    <a:lstStyle/>
                    <a:p>
                      <a:pPr algn="ctr"/>
                      <a:r>
                        <a:rPr lang="zh-CN" altLang="en-US" sz="2400" dirty="0"/>
                        <a:t>强</a:t>
                      </a:r>
                    </a:p>
                  </a:txBody>
                  <a:tcPr anchor="ctr" anchorCtr="1"/>
                </a:tc>
                <a:extLst>
                  <a:ext uri="{0D108BD9-81ED-4DB2-BD59-A6C34878D82A}">
                    <a16:rowId xmlns:a16="http://schemas.microsoft.com/office/drawing/2014/main" val="3095590666"/>
                  </a:ext>
                </a:extLst>
              </a:tr>
            </a:tbl>
          </a:graphicData>
        </a:graphic>
      </p:graphicFrame>
    </p:spTree>
    <p:extLst>
      <p:ext uri="{BB962C8B-B14F-4D97-AF65-F5344CB8AC3E}">
        <p14:creationId xmlns:p14="http://schemas.microsoft.com/office/powerpoint/2010/main" val="160591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1.4</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872112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研究思路</a:t>
            </a:r>
            <a:r>
              <a:rPr lang="en-US" altLang="zh-CN" sz="32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改进方法</a:t>
            </a:r>
            <a:endParaRPr lang="zh-CN" altLang="en-US" sz="32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7" name="内容占位符 6">
            <a:extLst>
              <a:ext uri="{FF2B5EF4-FFF2-40B4-BE49-F238E27FC236}">
                <a16:creationId xmlns:a16="http://schemas.microsoft.com/office/drawing/2014/main" id="{31B2DFC3-35B8-4244-8D56-19EEDFA59F6D}"/>
              </a:ext>
            </a:extLst>
          </p:cNvPr>
          <p:cNvSpPr>
            <a:spLocks noGrp="1"/>
          </p:cNvSpPr>
          <p:nvPr>
            <p:custDataLst>
              <p:tags r:id="rId1"/>
            </p:custDataLst>
          </p:nvPr>
        </p:nvSpPr>
        <p:spPr>
          <a:xfrm>
            <a:off x="149225" y="994410"/>
            <a:ext cx="11650980" cy="153479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等线" panose="02010600030101010101" charset="-122"/>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ysClr val="windowText" lastClr="000000"/>
                </a:solidFill>
                <a:latin typeface="等线" panose="02010600030101010101" charset="-122"/>
                <a:ea typeface="+mn-ea"/>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等线" panose="02010600030101010101" charset="-122"/>
                <a:ea typeface="+mn-ea"/>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等线" panose="02010600030101010101" charset="-122"/>
                <a:ea typeface="+mn-ea"/>
                <a:cs typeface="+mn-ea"/>
              </a:defRPr>
            </a:lvl9pPr>
          </a:lstStyle>
          <a:p>
            <a:endParaRPr lang="zh-CN" dirty="0">
              <a:latin typeface="微软雅黑" panose="020B0503020204020204" charset="-122"/>
              <a:ea typeface="微软雅黑" panose="020B0503020204020204" charset="-122"/>
            </a:endParaRPr>
          </a:p>
        </p:txBody>
      </p:sp>
      <p:graphicFrame>
        <p:nvGraphicFramePr>
          <p:cNvPr id="5" name="表格 4">
            <a:extLst>
              <a:ext uri="{FF2B5EF4-FFF2-40B4-BE49-F238E27FC236}">
                <a16:creationId xmlns:a16="http://schemas.microsoft.com/office/drawing/2014/main" id="{3C99D31E-C5D9-D101-C814-4E70D7FE6EB5}"/>
              </a:ext>
            </a:extLst>
          </p:cNvPr>
          <p:cNvGraphicFramePr>
            <a:graphicFrameLocks noGrp="1"/>
          </p:cNvGraphicFramePr>
          <p:nvPr>
            <p:extLst>
              <p:ext uri="{D42A27DB-BD31-4B8C-83A1-F6EECF244321}">
                <p14:modId xmlns:p14="http://schemas.microsoft.com/office/powerpoint/2010/main" val="2012783077"/>
              </p:ext>
            </p:extLst>
          </p:nvPr>
        </p:nvGraphicFramePr>
        <p:xfrm>
          <a:off x="215750" y="1304286"/>
          <a:ext cx="11517930" cy="4826688"/>
        </p:xfrm>
        <a:graphic>
          <a:graphicData uri="http://schemas.openxmlformats.org/drawingml/2006/table">
            <a:tbl>
              <a:tblPr firstRow="1" bandRow="1">
                <a:tableStyleId>{5C22544A-7EE6-4342-B048-85BDC9FD1C3A}</a:tableStyleId>
              </a:tblPr>
              <a:tblGrid>
                <a:gridCol w="2303586">
                  <a:extLst>
                    <a:ext uri="{9D8B030D-6E8A-4147-A177-3AD203B41FA5}">
                      <a16:colId xmlns:a16="http://schemas.microsoft.com/office/drawing/2014/main" val="1438076862"/>
                    </a:ext>
                  </a:extLst>
                </a:gridCol>
                <a:gridCol w="2303586">
                  <a:extLst>
                    <a:ext uri="{9D8B030D-6E8A-4147-A177-3AD203B41FA5}">
                      <a16:colId xmlns:a16="http://schemas.microsoft.com/office/drawing/2014/main" val="4024938248"/>
                    </a:ext>
                  </a:extLst>
                </a:gridCol>
                <a:gridCol w="2303586">
                  <a:extLst>
                    <a:ext uri="{9D8B030D-6E8A-4147-A177-3AD203B41FA5}">
                      <a16:colId xmlns:a16="http://schemas.microsoft.com/office/drawing/2014/main" val="2870860509"/>
                    </a:ext>
                  </a:extLst>
                </a:gridCol>
                <a:gridCol w="2651611">
                  <a:extLst>
                    <a:ext uri="{9D8B030D-6E8A-4147-A177-3AD203B41FA5}">
                      <a16:colId xmlns:a16="http://schemas.microsoft.com/office/drawing/2014/main" val="935555953"/>
                    </a:ext>
                  </a:extLst>
                </a:gridCol>
                <a:gridCol w="1955561">
                  <a:extLst>
                    <a:ext uri="{9D8B030D-6E8A-4147-A177-3AD203B41FA5}">
                      <a16:colId xmlns:a16="http://schemas.microsoft.com/office/drawing/2014/main" val="891683549"/>
                    </a:ext>
                  </a:extLst>
                </a:gridCol>
              </a:tblGrid>
              <a:tr h="1206672">
                <a:tc>
                  <a:txBody>
                    <a:bodyPr/>
                    <a:lstStyle/>
                    <a:p>
                      <a:pPr algn="ctr"/>
                      <a:r>
                        <a:rPr lang="zh-CN" altLang="en-US" sz="2000" dirty="0">
                          <a:latin typeface="微软雅黑" panose="020B0503020204020204" pitchFamily="34" charset="-122"/>
                          <a:ea typeface="微软雅黑" panose="020B0503020204020204" pitchFamily="34" charset="-122"/>
                        </a:rPr>
                        <a:t>核心问题</a:t>
                      </a:r>
                    </a:p>
                  </a:txBody>
                  <a:tcPr anchor="ctr" anchorCtr="1"/>
                </a:tc>
                <a:tc>
                  <a:txBody>
                    <a:bodyPr/>
                    <a:lstStyle/>
                    <a:p>
                      <a:pPr algn="ctr"/>
                      <a:r>
                        <a:rPr lang="zh-CN" altLang="en-US" sz="2000" dirty="0">
                          <a:latin typeface="微软雅黑" panose="020B0503020204020204" pitchFamily="34" charset="-122"/>
                          <a:ea typeface="微软雅黑" panose="020B0503020204020204" pitchFamily="34" charset="-122"/>
                        </a:rPr>
                        <a:t>改善方法</a:t>
                      </a:r>
                    </a:p>
                  </a:txBody>
                  <a:tcPr anchor="ctr" anchorCtr="1"/>
                </a:tc>
                <a:tc>
                  <a:txBody>
                    <a:bodyPr/>
                    <a:lstStyle/>
                    <a:p>
                      <a:pPr algn="ctr"/>
                      <a:r>
                        <a:rPr lang="zh-CN" altLang="en-US" sz="2000" dirty="0">
                          <a:latin typeface="微软雅黑" panose="020B0503020204020204" pitchFamily="34" charset="-122"/>
                          <a:ea typeface="微软雅黑" panose="020B0503020204020204" pitchFamily="34" charset="-122"/>
                        </a:rPr>
                        <a:t>简述</a:t>
                      </a:r>
                    </a:p>
                  </a:txBody>
                  <a:tcPr anchor="ctr" anchorCtr="1"/>
                </a:tc>
                <a:tc>
                  <a:txBody>
                    <a:bodyPr/>
                    <a:lstStyle/>
                    <a:p>
                      <a:pPr algn="ctr"/>
                      <a:r>
                        <a:rPr lang="zh-CN" altLang="en-US" sz="2000" dirty="0">
                          <a:latin typeface="微软雅黑" panose="020B0503020204020204" pitchFamily="34" charset="-122"/>
                          <a:ea typeface="微软雅黑" panose="020B0503020204020204" pitchFamily="34" charset="-122"/>
                        </a:rPr>
                        <a:t>预期效果</a:t>
                      </a:r>
                    </a:p>
                  </a:txBody>
                  <a:tcPr anchor="ctr" anchorCtr="1"/>
                </a:tc>
                <a:tc>
                  <a:txBody>
                    <a:bodyPr/>
                    <a:lstStyle/>
                    <a:p>
                      <a:pPr algn="ctr"/>
                      <a:r>
                        <a:rPr lang="zh-CN" altLang="en-US" sz="2000" dirty="0">
                          <a:latin typeface="微软雅黑" panose="020B0503020204020204" pitchFamily="34" charset="-122"/>
                          <a:ea typeface="微软雅黑" panose="020B0503020204020204" pitchFamily="34" charset="-122"/>
                        </a:rPr>
                        <a:t>系统功能占比</a:t>
                      </a:r>
                    </a:p>
                  </a:txBody>
                  <a:tcPr anchor="ctr" anchorCtr="1"/>
                </a:tc>
                <a:extLst>
                  <a:ext uri="{0D108BD9-81ED-4DB2-BD59-A6C34878D82A}">
                    <a16:rowId xmlns:a16="http://schemas.microsoft.com/office/drawing/2014/main" val="1727453417"/>
                  </a:ext>
                </a:extLst>
              </a:tr>
              <a:tr h="1206672">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定位精度低</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引入</a:t>
                      </a:r>
                      <a:r>
                        <a:rPr lang="en-US" altLang="zh-CN" dirty="0">
                          <a:latin typeface="微软雅黑" panose="020B0503020204020204" pitchFamily="34" charset="-122"/>
                          <a:ea typeface="微软雅黑" panose="020B0503020204020204" pitchFamily="34" charset="-122"/>
                        </a:rPr>
                        <a:t>RTK</a:t>
                      </a:r>
                      <a:r>
                        <a:rPr lang="zh-CN" altLang="en-US" dirty="0">
                          <a:latin typeface="微软雅黑" panose="020B0503020204020204" pitchFamily="34" charset="-122"/>
                          <a:ea typeface="微软雅黑" panose="020B0503020204020204" pitchFamily="34" charset="-122"/>
                        </a:rPr>
                        <a:t>定位算法</a:t>
                      </a:r>
                    </a:p>
                  </a:txBody>
                  <a:tcPr anchor="ctr" anchorCtr="1"/>
                </a:tc>
                <a:tc>
                  <a:txBody>
                    <a:bodyPr/>
                    <a:lstStyle/>
                    <a:p>
                      <a:pPr algn="ctr"/>
                      <a:r>
                        <a:rPr lang="zh-CN" altLang="en-US" dirty="0">
                          <a:latin typeface="微软雅黑" panose="020B0503020204020204" pitchFamily="34" charset="-122"/>
                          <a:ea typeface="微软雅黑" panose="020B0503020204020204" pitchFamily="34" charset="-122"/>
                        </a:rPr>
                        <a:t>改善卫星定位本身定位精度不足的缺陷</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cm</a:t>
                      </a:r>
                      <a:r>
                        <a:rPr lang="zh-CN" altLang="en-US" dirty="0">
                          <a:latin typeface="微软雅黑" panose="020B0503020204020204" pitchFamily="34" charset="-122"/>
                          <a:ea typeface="微软雅黑" panose="020B0503020204020204" pitchFamily="34" charset="-122"/>
                        </a:rPr>
                        <a:t>级定位误差</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50%</a:t>
                      </a:r>
                      <a:endParaRPr lang="zh-CN" altLang="en-US"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690402709"/>
                  </a:ext>
                </a:extLst>
              </a:tr>
              <a:tr h="1206672">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监控会发生间断</a:t>
                      </a:r>
                      <a:endParaRPr lang="en-US" altLang="zh-CN" dirty="0">
                        <a:latin typeface="微软雅黑" panose="020B0503020204020204" pitchFamily="34" charset="-122"/>
                        <a:ea typeface="微软雅黑" panose="020B0503020204020204" pitchFamily="34" charset="-122"/>
                      </a:endParaRP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引入双模定位体系</a:t>
                      </a:r>
                    </a:p>
                  </a:txBody>
                  <a:tcPr anchor="ctr" anchorCtr="1"/>
                </a:tc>
                <a:tc>
                  <a:txBody>
                    <a:bodyPr/>
                    <a:lstStyle/>
                    <a:p>
                      <a:pPr algn="ctr"/>
                      <a:r>
                        <a:rPr lang="zh-CN" altLang="en-US" dirty="0">
                          <a:latin typeface="微软雅黑" panose="020B0503020204020204" pitchFamily="34" charset="-122"/>
                          <a:ea typeface="微软雅黑" panose="020B0503020204020204" pitchFamily="34" charset="-122"/>
                        </a:rPr>
                        <a:t>在复杂环境下也能自适应切换模式</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工作时定位信号不中断</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30%</a:t>
                      </a:r>
                    </a:p>
                  </a:txBody>
                  <a:tcPr anchor="ctr" anchorCtr="1"/>
                </a:tc>
                <a:extLst>
                  <a:ext uri="{0D108BD9-81ED-4DB2-BD59-A6C34878D82A}">
                    <a16:rowId xmlns:a16="http://schemas.microsoft.com/office/drawing/2014/main" val="1207373495"/>
                  </a:ext>
                </a:extLst>
              </a:tr>
              <a:tr h="1206672">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国外软硬件成本高</a:t>
                      </a:r>
                    </a:p>
                  </a:txBody>
                  <a:tcPr anchor="ctr" anchorCtr="1"/>
                </a:tc>
                <a:tc>
                  <a:txBody>
                    <a:bodyPr/>
                    <a:lstStyle/>
                    <a:p>
                      <a:pPr algn="ctr"/>
                      <a:r>
                        <a:rPr lang="zh-CN" altLang="en-US" dirty="0">
                          <a:latin typeface="微软雅黑" panose="020B0503020204020204" pitchFamily="34" charset="-122"/>
                          <a:ea typeface="微软雅黑" panose="020B0503020204020204" pitchFamily="34" charset="-122"/>
                        </a:rPr>
                        <a:t>采用国产芯片和国产嵌入式操作系统</a:t>
                      </a:r>
                    </a:p>
                  </a:txBody>
                  <a:tcPr anchor="ctr" anchorCtr="1"/>
                </a:tc>
                <a:tc>
                  <a:txBody>
                    <a:bodyPr/>
                    <a:lstStyle/>
                    <a:p>
                      <a:pPr algn="ctr"/>
                      <a:r>
                        <a:rPr lang="zh-CN" altLang="en-US" dirty="0">
                          <a:latin typeface="微软雅黑" panose="020B0503020204020204" pitchFamily="34" charset="-122"/>
                          <a:ea typeface="微软雅黑" panose="020B0503020204020204" pitchFamily="34" charset="-122"/>
                        </a:rPr>
                        <a:t>解决对国外软硬件的过度依赖</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国产化系统、降低成本</a:t>
                      </a:r>
                    </a:p>
                  </a:txBody>
                  <a:tcPr anchor="ctr" anchorCtr="1"/>
                </a:tc>
                <a:tc>
                  <a:txBody>
                    <a:bodyPr/>
                    <a:lstStyle/>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495254952"/>
                  </a:ext>
                </a:extLst>
              </a:tr>
            </a:tbl>
          </a:graphicData>
        </a:graphic>
      </p:graphicFrame>
    </p:spTree>
    <p:extLst>
      <p:ext uri="{BB962C8B-B14F-4D97-AF65-F5344CB8AC3E}">
        <p14:creationId xmlns:p14="http://schemas.microsoft.com/office/powerpoint/2010/main" val="12655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p:nvPr/>
        </p:nvSpPr>
        <p:spPr>
          <a:xfrm>
            <a:off x="1254760" y="31750"/>
            <a:ext cx="3743960" cy="900000"/>
          </a:xfrm>
          <a:prstGeom prst="rect">
            <a:avLst/>
          </a:prstGeom>
        </p:spPr>
        <p:txBody>
          <a:bodyPr wrap="none" anchor="ctr" anchorCtr="0">
            <a:noAutofit/>
          </a:bodyPr>
          <a:lstStyle/>
          <a:p>
            <a:pPr algn="l"/>
            <a:endParaRPr lang="en-US" altLang="zh-CN" sz="3200" b="1" spc="600" dirty="0">
              <a:solidFill>
                <a:schemeClr val="tx1"/>
              </a:solidFill>
              <a:latin typeface="微软雅黑" panose="020B0503020204020204" pitchFamily="34" charset="-122"/>
              <a:ea typeface="微软雅黑" panose="020B0503020204020204" pitchFamily="34" charset="-122"/>
              <a:sym typeface="+mn-ea"/>
            </a:endParaRPr>
          </a:p>
        </p:txBody>
      </p:sp>
      <p:sp>
        <p:nvSpPr>
          <p:cNvPr id="25" name="Rectangle 4"/>
          <p:cNvSpPr/>
          <p:nvPr/>
        </p:nvSpPr>
        <p:spPr>
          <a:xfrm>
            <a:off x="1225" y="9401"/>
            <a:ext cx="1080000" cy="82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1.5</a:t>
            </a:r>
          </a:p>
        </p:txBody>
      </p:sp>
      <p:cxnSp>
        <p:nvCxnSpPr>
          <p:cNvPr id="2" name="直接连接符 1"/>
          <p:cNvCxnSpPr/>
          <p:nvPr/>
        </p:nvCxnSpPr>
        <p:spPr>
          <a:xfrm flipV="1">
            <a:off x="-21590" y="826770"/>
            <a:ext cx="12240000" cy="2095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0" name="Text Box 31">
            <a:extLst>
              <a:ext uri="{FF2B5EF4-FFF2-40B4-BE49-F238E27FC236}">
                <a16:creationId xmlns:a16="http://schemas.microsoft.com/office/drawing/2014/main" id="{035773F2-7F24-4225-B2E0-2BC77494CA38}"/>
              </a:ext>
            </a:extLst>
          </p:cNvPr>
          <p:cNvSpPr txBox="1">
            <a:spLocks noChangeArrowheads="1"/>
          </p:cNvSpPr>
          <p:nvPr/>
        </p:nvSpPr>
        <p:spPr bwMode="auto">
          <a:xfrm>
            <a:off x="655324" y="4595966"/>
            <a:ext cx="115044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59999"/>
                    </a:srgbClr>
                  </a:outerShdw>
                </a:effectLst>
              </a14:hiddenEffects>
            </a:ext>
          </a:extLst>
        </p:spPr>
        <p:txBody>
          <a:bodyPr>
            <a:spAutoFit/>
          </a:bodyPr>
          <a:lstStyle>
            <a:lvl1pPr>
              <a:spcBef>
                <a:spcPct val="20000"/>
              </a:spcBef>
              <a:buChar char="•"/>
              <a:defRPr sz="3200">
                <a:solidFill>
                  <a:srgbClr val="F8F8F8"/>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rgbClr val="F8F8F8"/>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rgbClr val="F8F8F8"/>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rgbClr val="F8F8F8"/>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rgbClr val="F8F8F8"/>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F8F8F8"/>
                </a:solidFill>
                <a:latin typeface="Arial" panose="020B0604020202020204" pitchFamily="34" charset="0"/>
                <a:ea typeface="微软雅黑" panose="020B0503020204020204" pitchFamily="34" charset="-122"/>
              </a:defRPr>
            </a:lvl9pPr>
          </a:lstStyle>
          <a:p>
            <a:pPr>
              <a:buFontTx/>
              <a:buNone/>
            </a:pPr>
            <a:r>
              <a:rPr lang="zh-CN" altLang="zh-CN" sz="2000" b="1">
                <a:solidFill>
                  <a:schemeClr val="bg1"/>
                </a:solidFill>
                <a:latin typeface="微软雅黑" panose="020B0503020204020204" pitchFamily="34" charset="-122"/>
                <a:sym typeface="Arial" panose="020B0604020202020204" pitchFamily="34" charset="0"/>
              </a:rPr>
              <a:t>技术基础</a:t>
            </a:r>
          </a:p>
        </p:txBody>
      </p:sp>
      <p:sp>
        <p:nvSpPr>
          <p:cNvPr id="3" name="文本框 2">
            <a:extLst>
              <a:ext uri="{FF2B5EF4-FFF2-40B4-BE49-F238E27FC236}">
                <a16:creationId xmlns:a16="http://schemas.microsoft.com/office/drawing/2014/main" id="{CEE03A12-1A0B-10F2-033F-E44DD5151ACD}"/>
              </a:ext>
            </a:extLst>
          </p:cNvPr>
          <p:cNvSpPr txBox="1"/>
          <p:nvPr/>
        </p:nvSpPr>
        <p:spPr>
          <a:xfrm>
            <a:off x="1229322" y="136873"/>
            <a:ext cx="7927378"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研究预期目标</a:t>
            </a:r>
            <a:endParaRPr lang="zh-CN" altLang="en-US" sz="2800" b="1"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03E861F4-3BA1-4858-ADC4-26661F0E05B7}"/>
              </a:ext>
            </a:extLst>
          </p:cNvPr>
          <p:cNvSpPr/>
          <p:nvPr/>
        </p:nvSpPr>
        <p:spPr>
          <a:xfrm>
            <a:off x="9404350" y="51629"/>
            <a:ext cx="2489200" cy="67001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杜</a:t>
            </a:r>
          </a:p>
        </p:txBody>
      </p:sp>
      <p:sp>
        <p:nvSpPr>
          <p:cNvPr id="13" name="object 3">
            <a:extLst>
              <a:ext uri="{FF2B5EF4-FFF2-40B4-BE49-F238E27FC236}">
                <a16:creationId xmlns:a16="http://schemas.microsoft.com/office/drawing/2014/main" id="{1E25AFA6-1C66-4543-B474-71DEE06A375D}"/>
              </a:ext>
            </a:extLst>
          </p:cNvPr>
          <p:cNvSpPr txBox="1"/>
          <p:nvPr/>
        </p:nvSpPr>
        <p:spPr>
          <a:xfrm>
            <a:off x="921702" y="1283738"/>
            <a:ext cx="10348595" cy="4782848"/>
          </a:xfrm>
          <a:prstGeom prst="rect">
            <a:avLst/>
          </a:prstGeom>
        </p:spPr>
        <p:txBody>
          <a:bodyPr vert="horz" wrap="square" lIns="0" tIns="60325" rIns="0" bIns="0" rtlCol="0">
            <a:spAutoFit/>
          </a:bodyPr>
          <a:lstStyle/>
          <a:p>
            <a:pPr marL="354965" marR="5080" indent="-342900" algn="just">
              <a:lnSpc>
                <a:spcPts val="3030"/>
              </a:lnSpc>
              <a:spcBef>
                <a:spcPts val="475"/>
              </a:spcBef>
              <a:buFont typeface="Wingdings" panose="05000000000000000000" pitchFamily="2" charset="2"/>
              <a:buChar char="n"/>
              <a:tabLst>
                <a:tab pos="241935" algn="l"/>
              </a:tabLst>
            </a:pPr>
            <a:r>
              <a:rPr sz="2400" b="1" spc="-40" dirty="0" err="1">
                <a:latin typeface="微软雅黑" panose="020B0503020204020204" pitchFamily="34" charset="-122"/>
                <a:ea typeface="微软雅黑" panose="020B0503020204020204" pitchFamily="34" charset="-122"/>
                <a:cs typeface="等线"/>
              </a:rPr>
              <a:t>目标</a:t>
            </a:r>
            <a:r>
              <a:rPr sz="2400" b="1" spc="-20" dirty="0">
                <a:latin typeface="微软雅黑" panose="020B0503020204020204" pitchFamily="34" charset="-122"/>
                <a:ea typeface="微软雅黑" panose="020B0503020204020204" pitchFamily="34" charset="-122"/>
                <a:cs typeface="等线"/>
              </a:rPr>
              <a:t>·</a:t>
            </a:r>
            <a:r>
              <a:rPr lang="zh-CN" altLang="en-US" sz="2400" b="1" spc="-20" dirty="0">
                <a:latin typeface="微软雅黑" panose="020B0503020204020204" pitchFamily="34" charset="-122"/>
                <a:ea typeface="微软雅黑" panose="020B0503020204020204" pitchFamily="34" charset="-122"/>
                <a:cs typeface="等线"/>
              </a:rPr>
              <a:t>高精度定位</a:t>
            </a:r>
            <a:endParaRPr lang="en-US" altLang="zh-CN" sz="2400" b="1" spc="-20" dirty="0">
              <a:latin typeface="微软雅黑" panose="020B0503020204020204" pitchFamily="34" charset="-122"/>
              <a:ea typeface="微软雅黑" panose="020B0503020204020204" pitchFamily="34" charset="-122"/>
              <a:cs typeface="等线"/>
            </a:endParaRPr>
          </a:p>
          <a:p>
            <a:pPr marL="812165" marR="5080" lvl="1" indent="-342900" algn="just">
              <a:lnSpc>
                <a:spcPts val="3030"/>
              </a:lnSpc>
              <a:spcBef>
                <a:spcPts val="475"/>
              </a:spcBef>
              <a:buFont typeface="Wingdings" panose="05000000000000000000" pitchFamily="2" charset="2"/>
              <a:buChar char="Ø"/>
              <a:tabLst>
                <a:tab pos="241935" algn="l"/>
              </a:tabLst>
            </a:pPr>
            <a:r>
              <a:rPr lang="en-US" altLang="zh-CN" sz="2400" kern="1200" dirty="0">
                <a:solidFill>
                  <a:schemeClr val="dk1"/>
                </a:solidFill>
                <a:latin typeface="+mn-lt"/>
                <a:ea typeface="+mn-ea"/>
                <a:cs typeface="+mn-cs"/>
                <a:sym typeface="Wingdings" panose="05000000000000000000" pitchFamily="2" charset="2"/>
              </a:rPr>
              <a:t>	</a:t>
            </a:r>
            <a:r>
              <a:rPr lang="zh-CN" altLang="en-US"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平面精度</a:t>
            </a:r>
            <a:r>
              <a:rPr lang="en-US" altLang="zh-CN"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1cm+D*1ppm</a:t>
            </a:r>
            <a:endParaRPr lang="en-US" altLang="zh-CN"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endParaRPr>
          </a:p>
          <a:p>
            <a:pPr marL="812165" marR="5080" lvl="1" indent="-342900" algn="just">
              <a:lnSpc>
                <a:spcPts val="3030"/>
              </a:lnSpc>
              <a:spcBef>
                <a:spcPts val="475"/>
              </a:spcBef>
              <a:buFont typeface="Wingdings" panose="05000000000000000000" pitchFamily="2" charset="2"/>
              <a:buChar char="Ø"/>
              <a:tabLst>
                <a:tab pos="241935" algn="l"/>
              </a:tabLst>
            </a:pPr>
            <a:r>
              <a:rPr lang="en-US" altLang="zh-CN"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高程精度</a:t>
            </a:r>
            <a:r>
              <a:rPr lang="en-US" altLang="zh-CN"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2cm+D*1ppm</a:t>
            </a:r>
            <a:endParaRPr lang="en-US" altLang="zh-CN" sz="2400" b="1" spc="-20" dirty="0">
              <a:latin typeface="微软雅黑" panose="020B0503020204020204" pitchFamily="34" charset="-122"/>
              <a:ea typeface="微软雅黑" panose="020B0503020204020204" pitchFamily="34" charset="-122"/>
              <a:cs typeface="等线"/>
            </a:endParaRPr>
          </a:p>
          <a:p>
            <a:pPr marL="12065" marR="5080" algn="just">
              <a:lnSpc>
                <a:spcPts val="3030"/>
              </a:lnSpc>
              <a:spcBef>
                <a:spcPts val="475"/>
              </a:spcBef>
              <a:tabLst>
                <a:tab pos="241935" algn="l"/>
              </a:tabLst>
            </a:pPr>
            <a:endParaRPr lang="en-US" altLang="zh-CN" sz="2400" b="1" spc="-20" dirty="0">
              <a:latin typeface="微软雅黑" panose="020B0503020204020204" pitchFamily="34" charset="-122"/>
              <a:ea typeface="微软雅黑" panose="020B0503020204020204" pitchFamily="34" charset="-122"/>
              <a:cs typeface="等线"/>
            </a:endParaRPr>
          </a:p>
          <a:p>
            <a:pPr marL="354965" marR="152400" indent="-342900" algn="just">
              <a:lnSpc>
                <a:spcPts val="3030"/>
              </a:lnSpc>
              <a:spcBef>
                <a:spcPts val="985"/>
              </a:spcBef>
              <a:buFont typeface="Wingdings" panose="05000000000000000000" pitchFamily="2" charset="2"/>
              <a:buChar char="n"/>
              <a:tabLst>
                <a:tab pos="241935" algn="l"/>
              </a:tabLst>
            </a:pPr>
            <a:r>
              <a:rPr sz="2400" b="1" spc="-40" dirty="0" err="1">
                <a:latin typeface="微软雅黑" panose="020B0503020204020204" pitchFamily="34" charset="-122"/>
                <a:ea typeface="微软雅黑" panose="020B0503020204020204" pitchFamily="34" charset="-122"/>
                <a:cs typeface="等线"/>
              </a:rPr>
              <a:t>目标</a:t>
            </a:r>
            <a:r>
              <a:rPr sz="2400" b="1" spc="-20" dirty="0">
                <a:latin typeface="微软雅黑" panose="020B0503020204020204" pitchFamily="34" charset="-122"/>
                <a:ea typeface="微软雅黑" panose="020B0503020204020204" pitchFamily="34" charset="-122"/>
                <a:cs typeface="等线"/>
              </a:rPr>
              <a:t>·</a:t>
            </a:r>
            <a:r>
              <a:rPr lang="zh-CN" altLang="en-US" sz="2400" b="1" spc="-35" dirty="0">
                <a:latin typeface="微软雅黑" panose="020B0503020204020204" pitchFamily="34" charset="-122"/>
                <a:ea typeface="微软雅黑" panose="020B0503020204020204" pitchFamily="34" charset="-122"/>
                <a:cs typeface="等线"/>
              </a:rPr>
              <a:t>实时定位</a:t>
            </a:r>
            <a:endParaRPr lang="en-US" altLang="zh-CN" sz="2400" b="1" spc="-35" dirty="0">
              <a:latin typeface="微软雅黑" panose="020B0503020204020204" pitchFamily="34" charset="-122"/>
              <a:ea typeface="微软雅黑" panose="020B0503020204020204" pitchFamily="34" charset="-122"/>
              <a:cs typeface="等线"/>
            </a:endParaRPr>
          </a:p>
          <a:p>
            <a:pPr marL="812165" marR="5080" lvl="1" indent="-342900" algn="just">
              <a:lnSpc>
                <a:spcPts val="3030"/>
              </a:lnSpc>
              <a:spcBef>
                <a:spcPts val="475"/>
              </a:spcBef>
              <a:buFont typeface="Wingdings" panose="05000000000000000000" pitchFamily="2" charset="2"/>
              <a:buChar char="Ø"/>
              <a:tabLst>
                <a:tab pos="241935" algn="l"/>
              </a:tabLst>
            </a:pPr>
            <a:r>
              <a:rPr lang="en-US" altLang="zh-CN" sz="2400" kern="1200" dirty="0">
                <a:solidFill>
                  <a:schemeClr val="dk1"/>
                </a:solidFill>
                <a:latin typeface="+mn-lt"/>
                <a:ea typeface="+mn-ea"/>
                <a:cs typeface="+mn-cs"/>
                <a:sym typeface="Wingdings" panose="05000000000000000000" pitchFamily="2" charset="2"/>
              </a:rPr>
              <a:t>	</a:t>
            </a:r>
            <a:r>
              <a:rPr lang="zh-CN" altLang="en-US" sz="2400" kern="12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接近</a:t>
            </a:r>
            <a:r>
              <a:rPr lang="en-US" altLang="zh-CN"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24</a:t>
            </a:r>
            <a:r>
              <a:rPr lang="zh-CN" altLang="en-US"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rPr>
              <a:t>小时</a:t>
            </a:r>
            <a:r>
              <a:rPr lang="zh-CN" altLang="en-US" sz="2400" dirty="0">
                <a:latin typeface="微软雅黑" panose="020B0503020204020204" pitchFamily="34" charset="-122"/>
                <a:ea typeface="微软雅黑" panose="020B0503020204020204" pitchFamily="34" charset="-122"/>
              </a:rPr>
              <a:t>连续不断对目标进行位置定位</a:t>
            </a:r>
            <a:endParaRPr lang="en-US" altLang="zh-CN" sz="2400" dirty="0">
              <a:solidFill>
                <a:schemeClr val="dk1"/>
              </a:solidFill>
              <a:latin typeface="微软雅黑" panose="020B0503020204020204" pitchFamily="34" charset="-122"/>
              <a:ea typeface="微软雅黑" panose="020B0503020204020204" pitchFamily="34" charset="-122"/>
              <a:sym typeface="Wingdings" panose="05000000000000000000" pitchFamily="2" charset="2"/>
            </a:endParaRPr>
          </a:p>
          <a:p>
            <a:pPr marL="12065" marR="152400" algn="just">
              <a:lnSpc>
                <a:spcPts val="3030"/>
              </a:lnSpc>
              <a:spcBef>
                <a:spcPts val="985"/>
              </a:spcBef>
              <a:tabLst>
                <a:tab pos="241935" algn="l"/>
              </a:tabLst>
            </a:pPr>
            <a:endParaRPr lang="en-US" altLang="zh-CN" sz="2400" b="1" spc="-35" dirty="0">
              <a:latin typeface="微软雅黑" panose="020B0503020204020204" pitchFamily="34" charset="-122"/>
              <a:ea typeface="微软雅黑" panose="020B0503020204020204" pitchFamily="34" charset="-122"/>
              <a:cs typeface="等线"/>
            </a:endParaRPr>
          </a:p>
          <a:p>
            <a:pPr marL="354965" marR="152400" indent="-342900" algn="just">
              <a:lnSpc>
                <a:spcPts val="3030"/>
              </a:lnSpc>
              <a:spcBef>
                <a:spcPts val="985"/>
              </a:spcBef>
              <a:buFont typeface="Wingdings" panose="05000000000000000000" pitchFamily="2" charset="2"/>
              <a:buChar char="n"/>
              <a:tabLst>
                <a:tab pos="241935" algn="l"/>
              </a:tabLst>
            </a:pPr>
            <a:r>
              <a:rPr lang="zh-CN" altLang="en-US" sz="2400" b="1" spc="-40" dirty="0">
                <a:latin typeface="微软雅黑" panose="020B0503020204020204" pitchFamily="34" charset="-122"/>
                <a:ea typeface="微软雅黑" panose="020B0503020204020204" pitchFamily="34" charset="-122"/>
                <a:cs typeface="等线"/>
              </a:rPr>
              <a:t>目标</a:t>
            </a:r>
            <a:r>
              <a:rPr lang="en-US" altLang="zh-CN" sz="2400" b="1" spc="-20" dirty="0">
                <a:latin typeface="微软雅黑" panose="020B0503020204020204" pitchFamily="34" charset="-122"/>
                <a:ea typeface="微软雅黑" panose="020B0503020204020204" pitchFamily="34" charset="-122"/>
                <a:cs typeface="等线"/>
              </a:rPr>
              <a:t>·</a:t>
            </a:r>
            <a:r>
              <a:rPr lang="zh-CN" altLang="en-US" sz="2400" b="1" spc="-35" dirty="0">
                <a:latin typeface="微软雅黑" panose="020B0503020204020204" pitchFamily="34" charset="-122"/>
                <a:ea typeface="微软雅黑" panose="020B0503020204020204" pitchFamily="34" charset="-122"/>
                <a:cs typeface="等线"/>
              </a:rPr>
              <a:t>国产化</a:t>
            </a:r>
            <a:endParaRPr lang="en-US" altLang="zh-CN" sz="2400" b="1" spc="-35" dirty="0">
              <a:latin typeface="微软雅黑" panose="020B0503020204020204" pitchFamily="34" charset="-122"/>
              <a:ea typeface="微软雅黑" panose="020B0503020204020204" pitchFamily="34" charset="-122"/>
              <a:cs typeface="等线"/>
            </a:endParaRPr>
          </a:p>
          <a:p>
            <a:pPr marL="354965" marR="152400" indent="-342900" algn="just">
              <a:lnSpc>
                <a:spcPts val="3030"/>
              </a:lnSpc>
              <a:spcBef>
                <a:spcPts val="985"/>
              </a:spcBef>
              <a:buFont typeface="Wingdings" panose="05000000000000000000" pitchFamily="2" charset="2"/>
              <a:buChar char="n"/>
              <a:tabLst>
                <a:tab pos="241935" algn="l"/>
              </a:tabLst>
            </a:pPr>
            <a:endParaRPr lang="en-US" altLang="zh-CN" sz="2400" b="1" spc="-35" dirty="0">
              <a:latin typeface="微软雅黑" panose="020B0503020204020204" pitchFamily="34" charset="-122"/>
              <a:ea typeface="微软雅黑" panose="020B0503020204020204" pitchFamily="34" charset="-122"/>
              <a:cs typeface="等线"/>
            </a:endParaRPr>
          </a:p>
          <a:p>
            <a:pPr marL="12065" marR="152400" algn="just">
              <a:lnSpc>
                <a:spcPts val="3030"/>
              </a:lnSpc>
              <a:spcBef>
                <a:spcPts val="985"/>
              </a:spcBef>
              <a:tabLst>
                <a:tab pos="241935" algn="l"/>
              </a:tabLst>
            </a:pPr>
            <a:endParaRPr lang="zh-CN" altLang="en-US" sz="2400" dirty="0">
              <a:latin typeface="微软雅黑" panose="020B0503020204020204" pitchFamily="34" charset="-122"/>
              <a:ea typeface="微软雅黑" panose="020B0503020204020204" pitchFamily="34" charset="-122"/>
              <a:cs typeface="等线"/>
            </a:endParaRPr>
          </a:p>
        </p:txBody>
      </p:sp>
    </p:spTree>
    <p:extLst>
      <p:ext uri="{BB962C8B-B14F-4D97-AF65-F5344CB8AC3E}">
        <p14:creationId xmlns:p14="http://schemas.microsoft.com/office/powerpoint/2010/main" val="1851036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1.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PA" val="v5.1.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50*377"/>
  <p:tag name="TABLE_ENDDRAG_RECT" val="40*79*750*377"/>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1814</Words>
  <Application>Microsoft Office PowerPoint</Application>
  <PresentationFormat>宽屏</PresentationFormat>
  <Paragraphs>275</Paragraphs>
  <Slides>23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思源黑体</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海洲 巫</dc:creator>
  <cp:lastModifiedBy>海洲 巫</cp:lastModifiedBy>
  <cp:revision>13</cp:revision>
  <dcterms:created xsi:type="dcterms:W3CDTF">2023-11-26T00:19:41Z</dcterms:created>
  <dcterms:modified xsi:type="dcterms:W3CDTF">2023-11-27T01:27:22Z</dcterms:modified>
</cp:coreProperties>
</file>