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53.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image" Target="../media/image1.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image" Target="../media/image2.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slideLayout" Target="../slideLayouts/slideLayout7.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image" Target="../media/image3.jpe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2" Type="http://schemas.openxmlformats.org/officeDocument/2006/relationships/slideLayout" Target="../slideLayouts/slideLayout7.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image" Target="../media/image5.jpeg"/><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5" Type="http://schemas.openxmlformats.org/officeDocument/2006/relationships/slideLayout" Target="../slideLayouts/slideLayout7.xml"/><Relationship Id="rId24" Type="http://schemas.openxmlformats.org/officeDocument/2006/relationships/tags" Target="../tags/tag52.xml"/><Relationship Id="rId23" Type="http://schemas.openxmlformats.org/officeDocument/2006/relationships/tags" Target="../tags/tag51.xml"/><Relationship Id="rId22" Type="http://schemas.openxmlformats.org/officeDocument/2006/relationships/tags" Target="../tags/tag50.xml"/><Relationship Id="rId21" Type="http://schemas.openxmlformats.org/officeDocument/2006/relationships/tags" Target="../tags/tag49.xml"/><Relationship Id="rId20" Type="http://schemas.openxmlformats.org/officeDocument/2006/relationships/tags" Target="../tags/tag48.xml"/><Relationship Id="rId2" Type="http://schemas.openxmlformats.org/officeDocument/2006/relationships/tags" Target="../tags/tag33.xml"/><Relationship Id="rId19" Type="http://schemas.openxmlformats.org/officeDocument/2006/relationships/tags" Target="../tags/tag4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image" Target="../media/image7.jpeg"/><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image" Target="../media/image6.jpeg"/><Relationship Id="rId10" Type="http://schemas.openxmlformats.org/officeDocument/2006/relationships/tags" Target="../tags/tag40.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Rectangle 10"/>
          <p:cNvSpPr/>
          <p:nvPr>
            <p:custDataLst>
              <p:tags r:id="rId1"/>
            </p:custDataLst>
          </p:nvPr>
        </p:nvSpPr>
        <p:spPr>
          <a:xfrm>
            <a:off x="1181341" y="2429586"/>
            <a:ext cx="6921444" cy="900000"/>
          </a:xfrm>
          <a:prstGeom prst="rect">
            <a:avLst/>
          </a:prstGeom>
        </p:spPr>
        <p:txBody>
          <a:bodyPr wrap="none" anchor="ctr" anchorCtr="0">
            <a:noAutofit/>
          </a:bodyPr>
          <a:lstStyle/>
          <a:p>
            <a:endParaRPr lang="en-US" altLang="zh-CN" sz="3200" b="1" spc="600" dirty="0">
              <a:latin typeface="微软雅黑" panose="020B0503020204020204" charset="-122"/>
              <a:ea typeface="微软雅黑" panose="020B0503020204020204" charset="-122"/>
              <a:sym typeface="+mn-ea"/>
            </a:endParaRPr>
          </a:p>
        </p:txBody>
      </p:sp>
      <p:sp>
        <p:nvSpPr>
          <p:cNvPr id="25" name="Rectangle 4"/>
          <p:cNvSpPr/>
          <p:nvPr>
            <p:custDataLst>
              <p:tags r:id="rId2"/>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rgbClr val="FFFFFF"/>
                </a:solidFill>
                <a:latin typeface="微软雅黑" panose="020B0503020204020204" charset="-122"/>
                <a:ea typeface="微软雅黑" panose="020B0503020204020204" charset="-122"/>
              </a:rPr>
              <a:t>1</a:t>
            </a:r>
            <a:endParaRPr lang="en-US" altLang="zh-CN" sz="2800" b="1" dirty="0">
              <a:solidFill>
                <a:srgbClr val="FFFFFF"/>
              </a:solidFill>
              <a:latin typeface="微软雅黑" panose="020B0503020204020204" charset="-122"/>
              <a:ea typeface="微软雅黑" panose="020B0503020204020204" charset="-122"/>
            </a:endParaRPr>
          </a:p>
        </p:txBody>
      </p:sp>
      <p:cxnSp>
        <p:nvCxnSpPr>
          <p:cNvPr id="4" name="直接连接符 3"/>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sp>
        <p:nvSpPr>
          <p:cNvPr id="6" name="内容占位符 6"/>
          <p:cNvSpPr>
            <a:spLocks noGrp="1"/>
          </p:cNvSpPr>
          <p:nvPr>
            <p:custDataLst>
              <p:tags r:id="rId4"/>
            </p:custDataLst>
          </p:nvPr>
        </p:nvSpPr>
        <p:spPr>
          <a:xfrm>
            <a:off x="149225" y="994410"/>
            <a:ext cx="11650980" cy="153479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r>
              <a:rPr lang="zh-CN" i="0" dirty="0">
                <a:solidFill>
                  <a:srgbClr val="202122"/>
                </a:solidFill>
                <a:effectLst/>
                <a:latin typeface="微软雅黑" panose="020B0503020204020204" charset="-122"/>
                <a:ea typeface="微软雅黑" panose="020B0503020204020204" charset="-122"/>
              </a:rPr>
              <a:t>双模定位：使用两种不同的定位系统进行位置确定，可以弥补彼此的不足，能够在密集高楼、山区等复杂的环境下提供较为精确的定位并且能确保定位的实时性。</a:t>
            </a:r>
            <a:endParaRPr lang="zh-CN" i="0" dirty="0">
              <a:solidFill>
                <a:srgbClr val="202122"/>
              </a:solidFill>
              <a:effectLst/>
              <a:latin typeface="微软雅黑" panose="020B0503020204020204" charset="-122"/>
              <a:ea typeface="微软雅黑" panose="020B0503020204020204" charset="-122"/>
            </a:endParaRPr>
          </a:p>
          <a:p>
            <a:r>
              <a:rPr lang="zh-CN" dirty="0">
                <a:latin typeface="微软雅黑" panose="020B0503020204020204" charset="-122"/>
                <a:ea typeface="微软雅黑" panose="020B0503020204020204" charset="-122"/>
              </a:rPr>
              <a:t>自适应算法：一种根据不同环境动态选择最佳定位系统的方法。</a:t>
            </a:r>
            <a:endParaRPr lang="zh-CN" dirty="0">
              <a:latin typeface="微软雅黑" panose="020B0503020204020204" charset="-122"/>
              <a:ea typeface="微软雅黑" panose="020B0503020204020204" charset="-122"/>
            </a:endParaRPr>
          </a:p>
        </p:txBody>
      </p:sp>
      <p:sp>
        <p:nvSpPr>
          <p:cNvPr id="14" name="Text6"/>
          <p:cNvSpPr txBox="1"/>
          <p:nvPr>
            <p:custDataLst>
              <p:tags r:id="rId5"/>
            </p:custDataLst>
          </p:nvPr>
        </p:nvSpPr>
        <p:spPr>
          <a:xfrm>
            <a:off x="339725" y="2734945"/>
            <a:ext cx="5269230" cy="3427095"/>
          </a:xfrm>
          <a:prstGeom prst="rect">
            <a:avLst/>
          </a:prstGeom>
          <a:noFill/>
        </p:spPr>
        <p:txBody>
          <a:bodyPr wrap="square" rtlCol="0">
            <a:noAutofit/>
          </a:bodyPr>
          <a:lstStyle>
            <a:defPPr>
              <a:defRPr lang="en-US"/>
            </a:defPPr>
            <a:lvl1pPr marL="0" algn="l" defTabSz="914400" rtl="0" eaLnBrk="1" latinLnBrk="0" hangingPunct="1">
              <a:defRPr sz="1800" kern="1200">
                <a:solidFill>
                  <a:srgbClr val="000000"/>
                </a:solidFill>
                <a:latin typeface="等线" panose="02010600030101010101" charset="-122"/>
                <a:ea typeface="+mn-ea"/>
                <a:cs typeface="+mn-ea"/>
              </a:defRPr>
            </a:lvl1pPr>
            <a:lvl2pPr marL="457200" algn="l" defTabSz="914400" rtl="0" eaLnBrk="1" latinLnBrk="0" hangingPunct="1">
              <a:defRPr sz="1800" kern="1200">
                <a:solidFill>
                  <a:srgbClr val="000000"/>
                </a:solidFill>
                <a:latin typeface="等线" panose="02010600030101010101" charset="-122"/>
                <a:ea typeface="+mn-ea"/>
                <a:cs typeface="+mn-ea"/>
              </a:defRPr>
            </a:lvl2pPr>
            <a:lvl3pPr marL="914400" algn="l" defTabSz="914400" rtl="0" eaLnBrk="1" latinLnBrk="0" hangingPunct="1">
              <a:defRPr sz="1800" kern="1200">
                <a:solidFill>
                  <a:srgbClr val="000000"/>
                </a:solidFill>
                <a:latin typeface="等线" panose="02010600030101010101" charset="-122"/>
                <a:ea typeface="+mn-ea"/>
                <a:cs typeface="+mn-ea"/>
              </a:defRPr>
            </a:lvl3pPr>
            <a:lvl4pPr marL="1371600" algn="l" defTabSz="914400" rtl="0" eaLnBrk="1" latinLnBrk="0" hangingPunct="1">
              <a:defRPr sz="1800" kern="1200">
                <a:solidFill>
                  <a:srgbClr val="000000"/>
                </a:solidFill>
                <a:latin typeface="等线" panose="02010600030101010101" charset="-122"/>
                <a:ea typeface="+mn-ea"/>
                <a:cs typeface="+mn-ea"/>
              </a:defRPr>
            </a:lvl4pPr>
            <a:lvl5pPr marL="1828800" algn="l" defTabSz="914400" rtl="0" eaLnBrk="1" latinLnBrk="0" hangingPunct="1">
              <a:defRPr sz="1800" kern="1200">
                <a:solidFill>
                  <a:srgbClr val="000000"/>
                </a:solidFill>
                <a:latin typeface="等线" panose="02010600030101010101" charset="-122"/>
                <a:ea typeface="+mn-ea"/>
                <a:cs typeface="+mn-ea"/>
              </a:defRPr>
            </a:lvl5pPr>
            <a:lvl6pPr marL="2286000" algn="l" defTabSz="914400" rtl="0" eaLnBrk="1" latinLnBrk="0" hangingPunct="1">
              <a:defRPr sz="1800" kern="1200">
                <a:solidFill>
                  <a:srgbClr val="000000"/>
                </a:solidFill>
                <a:latin typeface="等线" panose="02010600030101010101" charset="-122"/>
                <a:ea typeface="+mn-ea"/>
                <a:cs typeface="+mn-ea"/>
              </a:defRPr>
            </a:lvl6pPr>
            <a:lvl7pPr marL="2743200" algn="l" defTabSz="914400" rtl="0" eaLnBrk="1" latinLnBrk="0" hangingPunct="1">
              <a:defRPr sz="1800" kern="1200">
                <a:solidFill>
                  <a:srgbClr val="000000"/>
                </a:solidFill>
                <a:latin typeface="等线" panose="02010600030101010101" charset="-122"/>
                <a:ea typeface="+mn-ea"/>
                <a:cs typeface="+mn-ea"/>
              </a:defRPr>
            </a:lvl7pPr>
            <a:lvl8pPr marL="3200400" algn="l" defTabSz="914400" rtl="0" eaLnBrk="1" latinLnBrk="0" hangingPunct="1">
              <a:defRPr sz="1800" kern="1200">
                <a:solidFill>
                  <a:srgbClr val="000000"/>
                </a:solidFill>
                <a:latin typeface="等线" panose="02010600030101010101" charset="-122"/>
                <a:ea typeface="+mn-ea"/>
                <a:cs typeface="+mn-ea"/>
              </a:defRPr>
            </a:lvl8pPr>
            <a:lvl9pPr marL="3657600" algn="l" defTabSz="914400" rtl="0" eaLnBrk="1" latinLnBrk="0" hangingPunct="1">
              <a:defRPr sz="1800" kern="1200">
                <a:solidFill>
                  <a:srgbClr val="000000"/>
                </a:solidFill>
                <a:latin typeface="等线" panose="02010600030101010101" charset="-122"/>
                <a:ea typeface="+mn-ea"/>
                <a:cs typeface="+mn-ea"/>
              </a:defRPr>
            </a:lvl9pPr>
          </a:lstStyle>
          <a:p>
            <a:r>
              <a:rPr lang="zh-CN" sz="2400" dirty="0">
                <a:solidFill>
                  <a:srgbClr val="374151"/>
                </a:solidFill>
                <a:latin typeface="微软雅黑" panose="020B0503020204020204" charset="-122"/>
                <a:ea typeface="微软雅黑" panose="020B0503020204020204" charset="-122"/>
              </a:rPr>
              <a:t>环境检测：通过传感器检测</a:t>
            </a:r>
            <a:r>
              <a:rPr lang="en-US" altLang="zh-CN" sz="2400" dirty="0">
                <a:solidFill>
                  <a:srgbClr val="374151"/>
                </a:solidFill>
                <a:latin typeface="微软雅黑" panose="020B0503020204020204" charset="-122"/>
                <a:ea typeface="微软雅黑" panose="020B0503020204020204" charset="-122"/>
              </a:rPr>
              <a:t>GPS</a:t>
            </a:r>
            <a:r>
              <a:rPr lang="zh-CN" altLang="en-US" sz="2400" dirty="0">
                <a:solidFill>
                  <a:srgbClr val="374151"/>
                </a:solidFill>
                <a:latin typeface="微软雅黑" panose="020B0503020204020204" charset="-122"/>
                <a:ea typeface="微软雅黑" panose="020B0503020204020204" charset="-122"/>
              </a:rPr>
              <a:t>信号。</a:t>
            </a:r>
            <a:endParaRPr lang="zh-CN" altLang="en-US" sz="2400" dirty="0">
              <a:solidFill>
                <a:srgbClr val="374151"/>
              </a:solidFill>
              <a:latin typeface="微软雅黑" panose="020B0503020204020204" charset="-122"/>
              <a:ea typeface="微软雅黑" panose="020B0503020204020204" charset="-122"/>
            </a:endParaRPr>
          </a:p>
          <a:p>
            <a:endParaRPr lang="zh-CN" altLang="en-US" sz="2400" dirty="0">
              <a:solidFill>
                <a:srgbClr val="374151"/>
              </a:solidFill>
              <a:latin typeface="微软雅黑" panose="020B0503020204020204" charset="-122"/>
              <a:ea typeface="微软雅黑" panose="020B0503020204020204" charset="-122"/>
            </a:endParaRPr>
          </a:p>
          <a:p>
            <a:r>
              <a:rPr lang="zh-CN" altLang="en-US" sz="2400" dirty="0">
                <a:solidFill>
                  <a:srgbClr val="374151"/>
                </a:solidFill>
                <a:latin typeface="微软雅黑" panose="020B0503020204020204" charset="-122"/>
                <a:ea typeface="微软雅黑" panose="020B0503020204020204" charset="-122"/>
              </a:rPr>
              <a:t>定位系统决策：设置一个</a:t>
            </a:r>
            <a:r>
              <a:rPr lang="en-US" altLang="zh-CN" sz="2400" dirty="0">
                <a:solidFill>
                  <a:srgbClr val="374151"/>
                </a:solidFill>
                <a:latin typeface="微软雅黑" panose="020B0503020204020204" charset="-122"/>
                <a:ea typeface="微软雅黑" panose="020B0503020204020204" charset="-122"/>
              </a:rPr>
              <a:t>GPS</a:t>
            </a:r>
            <a:r>
              <a:rPr lang="zh-CN" altLang="en-US" sz="2400" dirty="0">
                <a:solidFill>
                  <a:srgbClr val="374151"/>
                </a:solidFill>
                <a:latin typeface="微软雅黑" panose="020B0503020204020204" charset="-122"/>
                <a:ea typeface="微软雅黑" panose="020B0503020204020204" charset="-122"/>
              </a:rPr>
              <a:t>信号阈值，当信号强度低于阈值时切换成基站定位，当信号强度高于阈值时切换成</a:t>
            </a:r>
            <a:r>
              <a:rPr lang="en-US" altLang="zh-CN" sz="2400" dirty="0">
                <a:solidFill>
                  <a:srgbClr val="374151"/>
                </a:solidFill>
                <a:latin typeface="微软雅黑" panose="020B0503020204020204" charset="-122"/>
                <a:ea typeface="微软雅黑" panose="020B0503020204020204" charset="-122"/>
              </a:rPr>
              <a:t>GPS</a:t>
            </a:r>
            <a:r>
              <a:rPr lang="zh-CN" altLang="en-US" sz="2400" dirty="0">
                <a:solidFill>
                  <a:srgbClr val="374151"/>
                </a:solidFill>
                <a:latin typeface="微软雅黑" panose="020B0503020204020204" charset="-122"/>
                <a:ea typeface="微软雅黑" panose="020B0503020204020204" charset="-122"/>
              </a:rPr>
              <a:t>定位。</a:t>
            </a:r>
            <a:endParaRPr lang="zh-CN" altLang="en-US" sz="2400" dirty="0">
              <a:solidFill>
                <a:srgbClr val="374151"/>
              </a:solidFill>
              <a:latin typeface="微软雅黑" panose="020B0503020204020204" charset="-122"/>
              <a:ea typeface="微软雅黑" panose="020B0503020204020204" charset="-122"/>
            </a:endParaRPr>
          </a:p>
          <a:p>
            <a:endParaRPr lang="zh-CN" altLang="en-US" sz="2400" dirty="0">
              <a:solidFill>
                <a:srgbClr val="374151"/>
              </a:solidFill>
              <a:latin typeface="微软雅黑" panose="020B0503020204020204" charset="-122"/>
              <a:ea typeface="微软雅黑" panose="020B0503020204020204" charset="-122"/>
            </a:endParaRPr>
          </a:p>
          <a:p>
            <a:r>
              <a:rPr lang="zh-CN" altLang="en-US" sz="2400" dirty="0">
                <a:solidFill>
                  <a:srgbClr val="374151"/>
                </a:solidFill>
                <a:latin typeface="微软雅黑" panose="020B0503020204020204" charset="-122"/>
                <a:ea typeface="微软雅黑" panose="020B0503020204020204" charset="-122"/>
              </a:rPr>
              <a:t>定位系统切换：设备重新配置硬件，调整参数并切换信号源。</a:t>
            </a:r>
            <a:endParaRPr lang="zh-CN" altLang="en-US" sz="2400" dirty="0">
              <a:solidFill>
                <a:srgbClr val="374151"/>
              </a:solidFill>
              <a:latin typeface="微软雅黑" panose="020B0503020204020204" charset="-122"/>
              <a:ea typeface="微软雅黑" panose="020B0503020204020204" charset="-122"/>
            </a:endParaRPr>
          </a:p>
        </p:txBody>
      </p:sp>
      <p:pic>
        <p:nvPicPr>
          <p:cNvPr id="7" name="图片 6" descr="联想截图_20231112185452"/>
          <p:cNvPicPr>
            <a:picLocks noChangeAspect="1"/>
          </p:cNvPicPr>
          <p:nvPr>
            <p:custDataLst>
              <p:tags r:id="rId6"/>
            </p:custDataLst>
          </p:nvPr>
        </p:nvPicPr>
        <p:blipFill>
          <a:blip r:embed="rId7"/>
          <a:stretch>
            <a:fillRect/>
          </a:stretch>
        </p:blipFill>
        <p:spPr>
          <a:xfrm>
            <a:off x="6032500" y="2309495"/>
            <a:ext cx="5448300" cy="4312920"/>
          </a:xfrm>
          <a:prstGeom prst="rect">
            <a:avLst/>
          </a:prstGeom>
        </p:spPr>
      </p:pic>
      <p:sp>
        <p:nvSpPr>
          <p:cNvPr id="5" name="文本框 4"/>
          <p:cNvSpPr txBox="1"/>
          <p:nvPr>
            <p:custDataLst>
              <p:tags r:id="rId8"/>
            </p:custDataLst>
          </p:nvPr>
        </p:nvSpPr>
        <p:spPr>
          <a:xfrm>
            <a:off x="1081225" y="125698"/>
            <a:ext cx="8265975" cy="584775"/>
          </a:xfrm>
          <a:prstGeom prst="rect">
            <a:avLst/>
          </a:prstGeom>
          <a:noFill/>
        </p:spPr>
        <p:txBody>
          <a:bodyPr wrap="square" rtlCol="0">
            <a:spAutoFit/>
          </a:bodyPr>
          <a:lstStyle/>
          <a:p>
            <a:r>
              <a:rPr lang="zh-CN" altLang="en-US" sz="3200" b="1" dirty="0" smtClean="0">
                <a:latin typeface="微软雅黑" panose="020B0503020204020204" charset="-122"/>
                <a:ea typeface="微软雅黑" panose="020B0503020204020204" charset="-122"/>
              </a:rPr>
              <a:t>关键技术</a:t>
            </a:r>
            <a:r>
              <a:rPr lang="en-US" altLang="zh-CN" sz="3200" b="1" dirty="0" smtClean="0">
                <a:latin typeface="微软雅黑" panose="020B0503020204020204" charset="-122"/>
                <a:ea typeface="微软雅黑" panose="020B0503020204020204" charset="-122"/>
              </a:rPr>
              <a:t>2-GNSS+LBS</a:t>
            </a:r>
            <a:r>
              <a:rPr lang="zh-CN" altLang="en-US" sz="3200" b="1" dirty="0">
                <a:latin typeface="微软雅黑" panose="020B0503020204020204" charset="-122"/>
                <a:ea typeface="微软雅黑" panose="020B0503020204020204" charset="-122"/>
              </a:rPr>
              <a:t>双模定位的原理</a:t>
            </a:r>
            <a:endParaRPr lang="zh-CN" altLang="en-US" sz="3200" b="1" dirty="0">
              <a:latin typeface="微软雅黑" panose="020B0503020204020204" charset="-122"/>
              <a:ea typeface="微软雅黑" panose="020B0503020204020204" charset="-122"/>
            </a:endParaRPr>
          </a:p>
        </p:txBody>
      </p:sp>
      <p:sp>
        <p:nvSpPr>
          <p:cNvPr id="16" name="椭圆 15"/>
          <p:cNvSpPr/>
          <p:nvPr>
            <p:custDataLst>
              <p:tags r:id="rId9"/>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lstStyle/>
          <a:p>
            <a:pPr algn="ctr"/>
            <a:r>
              <a:rPr lang="zh-CN" altLang="en-US" sz="2800" b="1" dirty="0">
                <a:solidFill>
                  <a:sysClr val="window" lastClr="FFFFFF"/>
                </a:solidFill>
                <a:latin typeface="微软雅黑" panose="020B0503020204020204" charset="-122"/>
                <a:ea typeface="微软雅黑" panose="020B0503020204020204" charset="-122"/>
              </a:rPr>
              <a:t>张</a:t>
            </a:r>
            <a:endParaRPr lang="zh-CN" altLang="en-US" sz="2800" b="1" dirty="0">
              <a:solidFill>
                <a:sysClr val="window" lastClr="FFFFFF"/>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Rectangle 4"/>
          <p:cNvSpPr/>
          <p:nvPr>
            <p:custDataLst>
              <p:tags r:id="rId1"/>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p>
            <a:pPr algn="ctr"/>
            <a:r>
              <a:rPr lang="en-US" altLang="zh-CN" sz="2800" b="1" dirty="0">
                <a:solidFill>
                  <a:srgbClr val="FFFFFF"/>
                </a:solidFill>
                <a:latin typeface="微软雅黑" panose="020B0503020204020204" charset="-122"/>
                <a:ea typeface="微软雅黑" panose="020B0503020204020204" charset="-122"/>
              </a:rPr>
              <a:t>2</a:t>
            </a:r>
            <a:endParaRPr lang="en-US" altLang="zh-CN" sz="2800" b="1" dirty="0">
              <a:solidFill>
                <a:srgbClr val="FFFFFF"/>
              </a:solidFill>
              <a:latin typeface="微软雅黑" panose="020B0503020204020204" charset="-122"/>
              <a:ea typeface="微软雅黑" panose="020B0503020204020204" charset="-122"/>
            </a:endParaRPr>
          </a:p>
        </p:txBody>
      </p:sp>
      <p:sp>
        <p:nvSpPr>
          <p:cNvPr id="19" name="Rectangle 10"/>
          <p:cNvSpPr/>
          <p:nvPr>
            <p:custDataLst>
              <p:tags r:id="rId2"/>
            </p:custDataLst>
          </p:nvPr>
        </p:nvSpPr>
        <p:spPr>
          <a:xfrm>
            <a:off x="1254760" y="31750"/>
            <a:ext cx="3743960" cy="900000"/>
          </a:xfrm>
          <a:prstGeom prst="rect">
            <a:avLst/>
          </a:prstGeom>
        </p:spPr>
        <p:txBody>
          <a:bodyPr wrap="none" anchor="ctr" anchorCtr="0">
            <a:noAutofit/>
          </a:bodyPr>
          <a:p>
            <a:r>
              <a:rPr lang="zh-CN" altLang="en-US" sz="3200" b="1" spc="600" dirty="0" smtClean="0">
                <a:latin typeface="微软雅黑" panose="020B0503020204020204" charset="-122"/>
                <a:ea typeface="微软雅黑" panose="020B0503020204020204" charset="-122"/>
                <a:sym typeface="等线" panose="02010600030101010101" charset="-122"/>
              </a:rPr>
              <a:t>关键技术</a:t>
            </a:r>
            <a:r>
              <a:rPr lang="en-US" altLang="zh-CN" sz="3200" b="1" spc="600" dirty="0" smtClean="0">
                <a:latin typeface="微软雅黑" panose="020B0503020204020204" charset="-122"/>
                <a:ea typeface="微软雅黑" panose="020B0503020204020204" charset="-122"/>
                <a:sym typeface="等线" panose="02010600030101010101" charset="-122"/>
              </a:rPr>
              <a:t>3 – </a:t>
            </a:r>
            <a:r>
              <a:rPr lang="zh-CN" altLang="en-US" sz="3200" b="1" spc="600" dirty="0" smtClean="0">
                <a:latin typeface="微软雅黑" panose="020B0503020204020204" charset="-122"/>
                <a:ea typeface="微软雅黑" panose="020B0503020204020204" charset="-122"/>
                <a:sym typeface="等线" panose="02010600030101010101" charset="-122"/>
              </a:rPr>
              <a:t>国产化替代</a:t>
            </a:r>
            <a:endParaRPr lang="en-US" altLang="zh-CN" sz="3200" b="1" spc="600" dirty="0">
              <a:solidFill>
                <a:srgbClr val="000000"/>
              </a:solidFill>
              <a:latin typeface="微软雅黑" panose="020B0503020204020204" charset="-122"/>
              <a:ea typeface="微软雅黑" panose="020B0503020204020204" charset="-122"/>
              <a:sym typeface="+mn-ea"/>
            </a:endParaRPr>
          </a:p>
        </p:txBody>
      </p:sp>
      <p:cxnSp>
        <p:nvCxnSpPr>
          <p:cNvPr id="22" name="直接连接符 2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graphicFrame>
        <p:nvGraphicFramePr>
          <p:cNvPr id="5" name="表格 4"/>
          <p:cNvGraphicFramePr>
            <a:graphicFrameLocks noGrp="1"/>
          </p:cNvGraphicFramePr>
          <p:nvPr>
            <p:custDataLst>
              <p:tags r:id="rId4"/>
            </p:custDataLst>
          </p:nvPr>
        </p:nvGraphicFramePr>
        <p:xfrm>
          <a:off x="520065" y="1007745"/>
          <a:ext cx="9534525" cy="4794885"/>
        </p:xfrm>
        <a:graphic>
          <a:graphicData uri="http://schemas.openxmlformats.org/drawingml/2006/table">
            <a:tbl>
              <a:tblPr firstRow="1" bandRow="1">
                <a:effectLst/>
                <a:tableStyleId>{5940675A-B579-460E-94D1-54222C63F5DA}</a:tableStyleId>
              </a:tblPr>
              <a:tblGrid>
                <a:gridCol w="2536825"/>
                <a:gridCol w="3435985"/>
                <a:gridCol w="3561715"/>
              </a:tblGrid>
              <a:tr h="1071245">
                <a:tc>
                  <a:txBody>
                    <a:bodyPr/>
                    <a:p>
                      <a:r>
                        <a:rPr lang="zh-CN" altLang="en-US" sz="1800" b="1" dirty="0" smtClean="0">
                          <a:solidFill>
                            <a:sysClr val="window" lastClr="FFFFFF"/>
                          </a:solidFill>
                          <a:latin typeface="微软雅黑" panose="020B0503020204020204" charset="-122"/>
                          <a:ea typeface="微软雅黑" panose="020B0503020204020204" charset="-122"/>
                          <a:sym typeface="等线" panose="02010600030101010101" charset="-122"/>
                        </a:rPr>
                        <a:t>主控芯片</a:t>
                      </a:r>
                      <a:endParaRPr lang="zh-CN" altLang="en-US" sz="1800" dirty="0" smtClean="0"/>
                    </a:p>
                    <a:p>
                      <a:endParaRPr lang="zh-CN" altLang="en-US" b="1" dirty="0">
                        <a:solidFill>
                          <a:sysClr val="window" lastClr="FFFFFF"/>
                        </a:solidFill>
                        <a:latin typeface="等线" panose="02010600030101010101" charset="-122"/>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p>
                      <a:r>
                        <a:rPr lang="en-US" altLang="zh-CN" b="1">
                          <a:solidFill>
                            <a:sysClr val="window" lastClr="FFFFFF"/>
                          </a:solidFill>
                          <a:latin typeface="微软雅黑" panose="020B0503020204020204" charset="-122"/>
                          <a:ea typeface="微软雅黑" panose="020B0503020204020204" charset="-122"/>
                        </a:rPr>
                        <a:t>Hi3861V100</a:t>
                      </a:r>
                      <a:endParaRPr lang="en-US" altLang="zh-CN" b="1">
                        <a:solidFill>
                          <a:sysClr val="window" lastClr="FFFFFF"/>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p>
                      <a:r>
                        <a:rPr lang="en-US" altLang="zh-CN" b="1">
                          <a:solidFill>
                            <a:sysClr val="window" lastClr="FFFFFF"/>
                          </a:solidFill>
                          <a:latin typeface="微软雅黑" panose="020B0503020204020204" charset="-122"/>
                          <a:ea typeface="微软雅黑" panose="020B0503020204020204" charset="-122"/>
                        </a:rPr>
                        <a:t>STM32WB55RGV6</a:t>
                      </a:r>
                      <a:endParaRPr lang="en-US" altLang="zh-CN" b="1">
                        <a:solidFill>
                          <a:sysClr val="window" lastClr="FFFFFF"/>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r>
              <a:tr h="620395">
                <a:tc>
                  <a:txBody>
                    <a:bodyPr/>
                    <a:p>
                      <a:r>
                        <a:rPr lang="zh-CN" altLang="en-US" dirty="0" smtClean="0">
                          <a:solidFill>
                            <a:sysClr val="windowText" lastClr="000000"/>
                          </a:solidFill>
                          <a:latin typeface="微软雅黑" panose="020B0503020204020204" charset="-122"/>
                          <a:ea typeface="微软雅黑" panose="020B0503020204020204" charset="-122"/>
                        </a:rPr>
                        <a:t>所属公司</a:t>
                      </a:r>
                      <a:endParaRPr lang="zh-CN" altLang="en-US" dirty="0" smtClean="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r>
                        <a:rPr lang="zh-CN" altLang="en-US">
                          <a:solidFill>
                            <a:sysClr val="windowText" lastClr="000000"/>
                          </a:solidFill>
                          <a:latin typeface="微软雅黑" panose="020B0503020204020204" charset="-122"/>
                          <a:ea typeface="微软雅黑" panose="020B0503020204020204" charset="-122"/>
                        </a:rPr>
                        <a:t>华为海思</a:t>
                      </a:r>
                      <a:endParaRPr lang="zh-CN" altLang="en-US">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r>
                        <a:rPr lang="zh-CN" altLang="en-US">
                          <a:solidFill>
                            <a:sysClr val="windowText" lastClr="000000"/>
                          </a:solidFill>
                          <a:latin typeface="微软雅黑" panose="020B0503020204020204" charset="-122"/>
                          <a:ea typeface="微软雅黑" panose="020B0503020204020204" charset="-122"/>
                        </a:rPr>
                        <a:t>意法半导体</a:t>
                      </a:r>
                      <a:endParaRPr lang="zh-CN" altLang="en-US">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r>
              <a:tr h="620395">
                <a:tc>
                  <a:txBody>
                    <a:bodyPr/>
                    <a:p>
                      <a:r>
                        <a:rPr lang="zh-CN" altLang="en-US" dirty="0">
                          <a:solidFill>
                            <a:sysClr val="windowText" lastClr="000000"/>
                          </a:solidFill>
                          <a:latin typeface="微软雅黑" panose="020B0503020204020204" charset="-122"/>
                          <a:ea typeface="微软雅黑" panose="020B0503020204020204" charset="-122"/>
                        </a:rPr>
                        <a:t>指令集</a:t>
                      </a:r>
                      <a:endParaRPr lang="zh-CN" altLang="en-US" dirty="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r>
                        <a:rPr lang="zh-CN" altLang="en-US">
                          <a:solidFill>
                            <a:sysClr val="windowText" lastClr="000000"/>
                          </a:solidFill>
                          <a:latin typeface="微软雅黑" panose="020B0503020204020204" charset="-122"/>
                          <a:ea typeface="微软雅黑" panose="020B0503020204020204" charset="-122"/>
                          <a:cs typeface="微软雅黑" panose="020B0503020204020204" charset="-122"/>
                        </a:rPr>
                        <a:t>开源的</a:t>
                      </a:r>
                      <a:r>
                        <a:rPr lang="en-US" altLang="zh-CN">
                          <a:solidFill>
                            <a:sysClr val="windowText" lastClr="000000"/>
                          </a:solidFill>
                          <a:latin typeface="微软雅黑" panose="020B0503020204020204" charset="-122"/>
                          <a:ea typeface="微软雅黑" panose="020B0503020204020204" charset="-122"/>
                          <a:cs typeface="微软雅黑" panose="020B0503020204020204" charset="-122"/>
                        </a:rPr>
                        <a:t>RISC-V</a:t>
                      </a:r>
                      <a:endParaRPr lang="en-US" altLang="zh-CN">
                        <a:solidFill>
                          <a:sysClr val="windowText" lastClr="000000"/>
                        </a:solidFill>
                        <a:latin typeface="微软雅黑" panose="020B0503020204020204" charset="-122"/>
                        <a:ea typeface="微软雅黑" panose="020B0503020204020204" charset="-122"/>
                        <a:cs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r>
                        <a:rPr lang="zh-CN" altLang="en-US">
                          <a:solidFill>
                            <a:sysClr val="windowText" lastClr="000000"/>
                          </a:solidFill>
                          <a:latin typeface="微软雅黑" panose="020B0503020204020204" charset="-122"/>
                          <a:ea typeface="微软雅黑" panose="020B0503020204020204" charset="-122"/>
                          <a:cs typeface="微软雅黑" panose="020B0503020204020204" charset="-122"/>
                        </a:rPr>
                        <a:t>非开源付费的</a:t>
                      </a:r>
                      <a:r>
                        <a:rPr lang="en-US" altLang="zh-CN">
                          <a:solidFill>
                            <a:sysClr val="windowText" lastClr="000000"/>
                          </a:solidFill>
                          <a:latin typeface="微软雅黑" panose="020B0503020204020204" charset="-122"/>
                          <a:ea typeface="微软雅黑" panose="020B0503020204020204" charset="-122"/>
                          <a:cs typeface="微软雅黑" panose="020B0503020204020204" charset="-122"/>
                        </a:rPr>
                        <a:t>ARM</a:t>
                      </a:r>
                      <a:endParaRPr lang="en-US" altLang="zh-CN">
                        <a:solidFill>
                          <a:sysClr val="windowText" lastClr="000000"/>
                        </a:solidFill>
                        <a:latin typeface="微软雅黑" panose="020B0503020204020204" charset="-122"/>
                        <a:ea typeface="微软雅黑" panose="020B0503020204020204" charset="-122"/>
                        <a:cs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r>
              <a:tr h="621030">
                <a:tc>
                  <a:txBody>
                    <a:bodyPr/>
                    <a:p>
                      <a:r>
                        <a:rPr lang="zh-CN" altLang="en-US">
                          <a:solidFill>
                            <a:sysClr val="windowText" lastClr="000000"/>
                          </a:solidFill>
                          <a:latin typeface="微软雅黑" panose="020B0503020204020204" charset="-122"/>
                          <a:ea typeface="微软雅黑" panose="020B0503020204020204" charset="-122"/>
                        </a:rPr>
                        <a:t>价格</a:t>
                      </a:r>
                      <a:endParaRPr lang="zh-CN" altLang="en-US">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r>
                        <a:rPr lang="zh-CN" altLang="en-US" dirty="0">
                          <a:solidFill>
                            <a:sysClr val="windowText" lastClr="000000"/>
                          </a:solidFill>
                          <a:latin typeface="微软雅黑" panose="020B0503020204020204" charset="-122"/>
                          <a:ea typeface="微软雅黑" panose="020B0503020204020204" charset="-122"/>
                        </a:rPr>
                        <a:t>便宜</a:t>
                      </a:r>
                      <a:endParaRPr lang="zh-CN" altLang="en-US" dirty="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r>
                        <a:rPr lang="zh-CN" altLang="en-US" dirty="0">
                          <a:solidFill>
                            <a:sysClr val="windowText" lastClr="000000"/>
                          </a:solidFill>
                          <a:latin typeface="微软雅黑" panose="020B0503020204020204" charset="-122"/>
                          <a:ea typeface="微软雅黑" panose="020B0503020204020204" charset="-122"/>
                        </a:rPr>
                        <a:t>昂贵</a:t>
                      </a:r>
                      <a:endParaRPr lang="zh-CN" altLang="en-US" dirty="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r>
              <a:tr h="620395">
                <a:tc>
                  <a:txBody>
                    <a:bodyPr/>
                    <a:p>
                      <a:pPr>
                        <a:buNone/>
                      </a:pPr>
                      <a:r>
                        <a:rPr lang="zh-CN" altLang="en-US">
                          <a:solidFill>
                            <a:sysClr val="windowText" lastClr="000000"/>
                          </a:solidFill>
                          <a:latin typeface="微软雅黑" panose="020B0503020204020204" charset="-122"/>
                          <a:ea typeface="微软雅黑" panose="020B0503020204020204" charset="-122"/>
                          <a:cs typeface="微软雅黑" panose="020B0503020204020204" charset="-122"/>
                        </a:rPr>
                        <a:t>嵌入式</a:t>
                      </a:r>
                      <a:r>
                        <a:rPr lang="en-US" altLang="zh-CN">
                          <a:solidFill>
                            <a:sysClr val="windowText" lastClr="000000"/>
                          </a:solidFill>
                          <a:latin typeface="微软雅黑" panose="020B0503020204020204" charset="-122"/>
                          <a:ea typeface="微软雅黑" panose="020B0503020204020204" charset="-122"/>
                          <a:cs typeface="微软雅黑" panose="020B0503020204020204" charset="-122"/>
                        </a:rPr>
                        <a:t>OS</a:t>
                      </a:r>
                      <a:endParaRPr lang="en-US" altLang="zh-CN">
                        <a:solidFill>
                          <a:sysClr val="windowText" lastClr="000000"/>
                        </a:solidFill>
                        <a:latin typeface="微软雅黑" panose="020B0503020204020204" charset="-122"/>
                        <a:ea typeface="微软雅黑" panose="020B0503020204020204" charset="-122"/>
                        <a:cs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buNone/>
                      </a:pPr>
                      <a:r>
                        <a:rPr lang="en-US" altLang="zh-CN" dirty="0">
                          <a:solidFill>
                            <a:sysClr val="windowText" lastClr="000000"/>
                          </a:solidFill>
                          <a:latin typeface="微软雅黑" panose="020B0503020204020204" charset="-122"/>
                          <a:ea typeface="微软雅黑" panose="020B0503020204020204" charset="-122"/>
                        </a:rPr>
                        <a:t>OpenHarmony</a:t>
                      </a:r>
                      <a:endParaRPr lang="en-US" altLang="zh-CN" dirty="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buNone/>
                      </a:pPr>
                      <a:r>
                        <a:rPr lang="zh-CN" altLang="en-US" dirty="0">
                          <a:solidFill>
                            <a:sysClr val="windowText" lastClr="000000"/>
                          </a:solidFill>
                          <a:latin typeface="微软雅黑" panose="020B0503020204020204" charset="-122"/>
                          <a:ea typeface="微软雅黑" panose="020B0503020204020204" charset="-122"/>
                        </a:rPr>
                        <a:t>FreeRTOS</a:t>
                      </a:r>
                      <a:endParaRPr lang="zh-CN" altLang="en-US" dirty="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r>
              <a:tr h="621030">
                <a:tc>
                  <a:txBody>
                    <a:bodyPr/>
                    <a:p>
                      <a:pPr>
                        <a:buNone/>
                      </a:pPr>
                      <a:r>
                        <a:rPr lang="zh-CN" altLang="en-US">
                          <a:solidFill>
                            <a:sysClr val="windowText" lastClr="000000"/>
                          </a:solidFill>
                          <a:latin typeface="微软雅黑" panose="020B0503020204020204" charset="-122"/>
                          <a:ea typeface="微软雅黑" panose="020B0503020204020204" charset="-122"/>
                        </a:rPr>
                        <a:t>安全性</a:t>
                      </a:r>
                      <a:endParaRPr lang="zh-CN" altLang="en-US">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buNone/>
                      </a:pPr>
                      <a:r>
                        <a:rPr lang="zh-CN" altLang="en-US" dirty="0">
                          <a:solidFill>
                            <a:sysClr val="windowText" lastClr="000000"/>
                          </a:solidFill>
                          <a:latin typeface="微软雅黑" panose="020B0503020204020204" charset="-122"/>
                          <a:ea typeface="微软雅黑" panose="020B0503020204020204" charset="-122"/>
                        </a:rPr>
                        <a:t>更高</a:t>
                      </a:r>
                      <a:endParaRPr lang="zh-CN" altLang="en-US" dirty="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buNone/>
                      </a:pPr>
                      <a:r>
                        <a:rPr lang="zh-CN" altLang="en-US" dirty="0">
                          <a:solidFill>
                            <a:sysClr val="windowText" lastClr="000000"/>
                          </a:solidFill>
                          <a:latin typeface="微软雅黑" panose="020B0503020204020204" charset="-122"/>
                          <a:ea typeface="微软雅黑" panose="020B0503020204020204" charset="-122"/>
                        </a:rPr>
                        <a:t>高</a:t>
                      </a:r>
                      <a:endParaRPr lang="zh-CN" altLang="en-US" dirty="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r>
              <a:tr h="620395">
                <a:tc>
                  <a:txBody>
                    <a:bodyPr/>
                    <a:p>
                      <a:pPr>
                        <a:buNone/>
                      </a:pPr>
                      <a:r>
                        <a:rPr lang="zh-CN" altLang="en-US">
                          <a:solidFill>
                            <a:sysClr val="windowText" lastClr="000000"/>
                          </a:solidFill>
                          <a:latin typeface="微软雅黑" panose="020B0503020204020204" charset="-122"/>
                          <a:ea typeface="微软雅黑" panose="020B0503020204020204" charset="-122"/>
                        </a:rPr>
                        <a:t>适应性</a:t>
                      </a:r>
                      <a:endParaRPr lang="zh-CN" altLang="en-US">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buNone/>
                      </a:pPr>
                      <a:r>
                        <a:rPr lang="zh-CN" altLang="en-US" dirty="0">
                          <a:solidFill>
                            <a:sysClr val="windowText" lastClr="000000"/>
                          </a:solidFill>
                          <a:latin typeface="微软雅黑" panose="020B0503020204020204" charset="-122"/>
                          <a:ea typeface="微软雅黑" panose="020B0503020204020204" charset="-122"/>
                        </a:rPr>
                        <a:t>更强</a:t>
                      </a:r>
                      <a:endParaRPr lang="zh-CN" altLang="en-US" dirty="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buNone/>
                      </a:pPr>
                      <a:r>
                        <a:rPr lang="zh-CN" altLang="en-US" dirty="0">
                          <a:solidFill>
                            <a:sysClr val="windowText" lastClr="000000"/>
                          </a:solidFill>
                          <a:latin typeface="微软雅黑" panose="020B0503020204020204" charset="-122"/>
                          <a:ea typeface="微软雅黑" panose="020B0503020204020204" charset="-122"/>
                        </a:rPr>
                        <a:t>强</a:t>
                      </a:r>
                      <a:endParaRPr lang="zh-CN" altLang="en-US" dirty="0">
                        <a:solidFill>
                          <a:sysClr val="windowText" lastClr="000000"/>
                        </a:solidFill>
                        <a:latin typeface="微软雅黑" panose="020B0503020204020204" charset="-122"/>
                        <a:ea typeface="微软雅黑" panose="020B050302020402020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r>
            </a:tbl>
          </a:graphicData>
        </a:graphic>
      </p:graphicFrame>
      <p:sp>
        <p:nvSpPr>
          <p:cNvPr id="3" name="文本框 2"/>
          <p:cNvSpPr txBox="1"/>
          <p:nvPr>
            <p:custDataLst>
              <p:tags r:id="rId5"/>
            </p:custDataLst>
          </p:nvPr>
        </p:nvSpPr>
        <p:spPr>
          <a:xfrm>
            <a:off x="3460750" y="5972810"/>
            <a:ext cx="2821940" cy="460375"/>
          </a:xfrm>
          <a:prstGeom prst="rect">
            <a:avLst/>
          </a:prstGeom>
          <a:noFill/>
        </p:spPr>
        <p:txBody>
          <a:bodyPr wrap="square">
            <a:spAutoFit/>
          </a:bodyPr>
          <a:p>
            <a:r>
              <a:rPr lang="zh-CN" altLang="en-US" sz="2400" dirty="0">
                <a:latin typeface="微软雅黑" panose="020B0503020204020204" charset="-122"/>
                <a:ea typeface="微软雅黑" panose="020B0503020204020204" charset="-122"/>
              </a:rPr>
              <a:t>国内外芯片对比表</a:t>
            </a:r>
            <a:endParaRPr lang="zh-CN" altLang="en-US" sz="2400" dirty="0">
              <a:latin typeface="微软雅黑" panose="020B0503020204020204" charset="-122"/>
              <a:ea typeface="微软雅黑" panose="020B0503020204020204" charset="-122"/>
            </a:endParaRPr>
          </a:p>
        </p:txBody>
      </p:sp>
      <p:sp>
        <p:nvSpPr>
          <p:cNvPr id="16" name="椭圆 15"/>
          <p:cNvSpPr/>
          <p:nvPr>
            <p:custDataLst>
              <p:tags r:id="rId6"/>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p>
            <a:pPr algn="ctr"/>
            <a:r>
              <a:rPr lang="zh-CN" altLang="en-US" sz="2800" b="1" dirty="0">
                <a:solidFill>
                  <a:sysClr val="window" lastClr="FFFFFF"/>
                </a:solidFill>
                <a:latin typeface="微软雅黑" panose="020B0503020204020204" charset="-122"/>
                <a:ea typeface="微软雅黑" panose="020B0503020204020204" charset="-122"/>
              </a:rPr>
              <a:t>张</a:t>
            </a:r>
            <a:endParaRPr lang="zh-CN" altLang="en-US" sz="2800" b="1" dirty="0">
              <a:solidFill>
                <a:sysClr val="window" lastClr="FFFFFF"/>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Rectangle 4"/>
          <p:cNvSpPr/>
          <p:nvPr>
            <p:custDataLst>
              <p:tags r:id="rId1"/>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p>
            <a:pPr algn="ctr"/>
            <a:r>
              <a:rPr lang="en-US" altLang="zh-CN" sz="2800" b="1" dirty="0">
                <a:solidFill>
                  <a:srgbClr val="FFFFFF"/>
                </a:solidFill>
                <a:latin typeface="微软雅黑" panose="020B0503020204020204" charset="-122"/>
                <a:ea typeface="微软雅黑" panose="020B0503020204020204" charset="-122"/>
              </a:rPr>
              <a:t>2.1</a:t>
            </a:r>
            <a:endParaRPr lang="en-US" altLang="zh-CN" sz="2800" b="1" dirty="0">
              <a:solidFill>
                <a:srgbClr val="FFFFFF"/>
              </a:solidFill>
              <a:latin typeface="微软雅黑" panose="020B0503020204020204" charset="-122"/>
              <a:ea typeface="微软雅黑" panose="020B0503020204020204" charset="-122"/>
            </a:endParaRPr>
          </a:p>
        </p:txBody>
      </p:sp>
      <p:sp>
        <p:nvSpPr>
          <p:cNvPr id="19" name="Rectangle 10"/>
          <p:cNvSpPr/>
          <p:nvPr>
            <p:custDataLst>
              <p:tags r:id="rId2"/>
            </p:custDataLst>
          </p:nvPr>
        </p:nvSpPr>
        <p:spPr>
          <a:xfrm>
            <a:off x="1254760" y="31750"/>
            <a:ext cx="3743960" cy="900000"/>
          </a:xfrm>
          <a:prstGeom prst="rect">
            <a:avLst/>
          </a:prstGeom>
        </p:spPr>
        <p:txBody>
          <a:bodyPr wrap="none" anchor="ctr" anchorCtr="0">
            <a:noAutofit/>
          </a:bodyPr>
          <a:p>
            <a:r>
              <a:rPr lang="zh-CN" sz="3200" b="1" spc="600" dirty="0" smtClean="0">
                <a:latin typeface="微软雅黑" panose="020B0503020204020204" charset="-122"/>
                <a:ea typeface="微软雅黑" panose="020B0503020204020204" charset="-122"/>
                <a:sym typeface="等线" panose="02010600030101010101" charset="-122"/>
              </a:rPr>
              <a:t>硬件选取</a:t>
            </a:r>
            <a:endParaRPr lang="zh-CN" sz="3200" b="1" spc="600" dirty="0">
              <a:solidFill>
                <a:srgbClr val="000000"/>
              </a:solidFill>
              <a:latin typeface="微软雅黑" panose="020B0503020204020204" charset="-122"/>
              <a:ea typeface="微软雅黑" panose="020B0503020204020204" charset="-122"/>
              <a:sym typeface="+mn-ea"/>
            </a:endParaRPr>
          </a:p>
        </p:txBody>
      </p:sp>
      <p:cxnSp>
        <p:nvCxnSpPr>
          <p:cNvPr id="22" name="直接连接符 2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sp>
        <p:nvSpPr>
          <p:cNvPr id="2" name="内容占位符 6"/>
          <p:cNvSpPr>
            <a:spLocks noGrp="1"/>
          </p:cNvSpPr>
          <p:nvPr>
            <p:custDataLst>
              <p:tags r:id="rId4"/>
            </p:custDataLst>
          </p:nvPr>
        </p:nvSpPr>
        <p:spPr>
          <a:xfrm>
            <a:off x="195743" y="1271238"/>
            <a:ext cx="9100657" cy="515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marL="0" indent="0">
              <a:buNone/>
            </a:pPr>
            <a:r>
              <a:rPr lang="zh-CN" altLang="en-US" sz="3600">
                <a:solidFill>
                  <a:srgbClr val="202122"/>
                </a:solidFill>
                <a:latin typeface="微软雅黑" panose="020B0503020204020204" charset="-122"/>
                <a:ea typeface="微软雅黑" panose="020B0503020204020204" charset="-122"/>
                <a:cs typeface="微软雅黑" panose="020B0503020204020204" charset="-122"/>
              </a:rPr>
              <a:t>主控芯片：</a:t>
            </a:r>
            <a:r>
              <a:rPr lang="en-US" altLang="zh-CN" sz="3600" b="0" i="0">
                <a:solidFill>
                  <a:srgbClr val="202122"/>
                </a:solidFill>
                <a:effectLst/>
                <a:latin typeface="微软雅黑" panose="020B0503020204020204" charset="-122"/>
                <a:ea typeface="微软雅黑" panose="020B0503020204020204" charset="-122"/>
                <a:cs typeface="微软雅黑" panose="020B0503020204020204" charset="-122"/>
              </a:rPr>
              <a:t>Hi3861V100</a:t>
            </a:r>
            <a:endParaRPr lang="en-US" altLang="zh-CN" sz="3600" b="0" i="0">
              <a:solidFill>
                <a:srgbClr val="202122"/>
              </a:solidFill>
              <a:effectLst/>
              <a:latin typeface="微软雅黑" panose="020B0503020204020204" charset="-122"/>
              <a:ea typeface="微软雅黑" panose="020B0503020204020204" charset="-122"/>
              <a:cs typeface="微软雅黑" panose="020B0503020204020204" charset="-122"/>
            </a:endParaRPr>
          </a:p>
          <a:p>
            <a:pPr>
              <a:lnSpc>
                <a:spcPct val="100000"/>
              </a:lnSpc>
              <a:spcBef>
                <a:spcPts val="500"/>
              </a:spcBef>
            </a:pPr>
            <a:endParaRPr lang="en-US" altLang="zh-CN" sz="2400">
              <a:solidFill>
                <a:srgbClr val="202122"/>
              </a:solidFill>
              <a:latin typeface="微软雅黑" panose="020B0503020204020204" charset="-122"/>
              <a:ea typeface="微软雅黑" panose="020B0503020204020204" charset="-122"/>
              <a:cs typeface="微软雅黑" panose="020B0503020204020204" charset="-122"/>
            </a:endParaRPr>
          </a:p>
          <a:p>
            <a:pPr>
              <a:lnSpc>
                <a:spcPct val="100000"/>
              </a:lnSpc>
              <a:spcBef>
                <a:spcPts val="500"/>
              </a:spcBef>
            </a:pPr>
            <a:r>
              <a:rPr lang="en-US" altLang="zh-CN" sz="2400">
                <a:solidFill>
                  <a:srgbClr val="202122"/>
                </a:solidFill>
                <a:latin typeface="微软雅黑" panose="020B0503020204020204" charset="-122"/>
                <a:ea typeface="微软雅黑" panose="020B0503020204020204" charset="-122"/>
                <a:cs typeface="微软雅黑" panose="020B0503020204020204" charset="-122"/>
              </a:rPr>
              <a:t>Hi3861v100</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是一款高度集成的</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2.4GHz SoC WiFi</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芯片，并集成高性能</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32bit</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微处理器、硬件安全引擎以及丰富的外设接口，外设接口包括</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SPI</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UART</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I2C</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PWM</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 </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GPIO</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和多路</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ADC</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a:t>
            </a:r>
            <a:endParaRPr lang="en-US" altLang="zh-CN" sz="2400">
              <a:solidFill>
                <a:srgbClr val="202122"/>
              </a:solidFill>
              <a:latin typeface="微软雅黑" panose="020B0503020204020204" charset="-122"/>
              <a:ea typeface="微软雅黑" panose="020B0503020204020204" charset="-122"/>
              <a:cs typeface="微软雅黑" panose="020B0503020204020204" charset="-122"/>
            </a:endParaRPr>
          </a:p>
          <a:p>
            <a:pPr>
              <a:lnSpc>
                <a:spcPct val="100000"/>
              </a:lnSpc>
              <a:spcBef>
                <a:spcPts val="500"/>
              </a:spcBef>
            </a:pPr>
            <a:endParaRPr lang="en-US" altLang="zh-CN" sz="2400">
              <a:solidFill>
                <a:srgbClr val="202122"/>
              </a:solidFill>
              <a:latin typeface="微软雅黑" panose="020B0503020204020204" charset="-122"/>
              <a:ea typeface="微软雅黑" panose="020B0503020204020204" charset="-122"/>
              <a:cs typeface="微软雅黑" panose="020B0503020204020204" charset="-122"/>
            </a:endParaRPr>
          </a:p>
          <a:p>
            <a:pPr>
              <a:lnSpc>
                <a:spcPct val="100000"/>
              </a:lnSpc>
              <a:spcBef>
                <a:spcPts val="500"/>
              </a:spcBef>
            </a:pPr>
            <a:r>
              <a:rPr lang="en-US" altLang="zh-CN" sz="2400">
                <a:solidFill>
                  <a:srgbClr val="202122"/>
                </a:solidFill>
                <a:latin typeface="微软雅黑" panose="020B0503020204020204" charset="-122"/>
                <a:ea typeface="微软雅黑" panose="020B0503020204020204" charset="-122"/>
                <a:cs typeface="微软雅黑" panose="020B0503020204020204" charset="-122"/>
              </a:rPr>
              <a:t>Hi3861V100</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支持</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HUAWEI LiteOS</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和第三方组件，并配套提供开放、易用的开发和调试运行环境。 </a:t>
            </a:r>
            <a:r>
              <a:rPr lang="en-US" altLang="zh-CN" sz="2400">
                <a:solidFill>
                  <a:srgbClr val="202122"/>
                </a:solidFill>
                <a:latin typeface="微软雅黑" panose="020B0503020204020204" charset="-122"/>
                <a:ea typeface="微软雅黑" panose="020B0503020204020204" charset="-122"/>
                <a:cs typeface="微软雅黑" panose="020B0503020204020204" charset="-122"/>
              </a:rPr>
              <a:t>Hi3861V100</a:t>
            </a:r>
            <a:r>
              <a:rPr lang="zh-CN" altLang="en-US" sz="2400">
                <a:solidFill>
                  <a:srgbClr val="202122"/>
                </a:solidFill>
                <a:latin typeface="微软雅黑" panose="020B0503020204020204" charset="-122"/>
                <a:ea typeface="微软雅黑" panose="020B0503020204020204" charset="-122"/>
                <a:cs typeface="微软雅黑" panose="020B0503020204020204" charset="-122"/>
              </a:rPr>
              <a:t>芯片适应于智能家电等物联网智能终端领域。</a:t>
            </a:r>
            <a:endParaRPr lang="en-US" altLang="zh-CN" sz="2400">
              <a:solidFill>
                <a:srgbClr val="202122"/>
              </a:solidFill>
              <a:latin typeface="微软雅黑" panose="020B0503020204020204" charset="-122"/>
              <a:ea typeface="微软雅黑" panose="020B0503020204020204" charset="-122"/>
              <a:cs typeface="微软雅黑" panose="020B0503020204020204" charset="-122"/>
            </a:endParaRPr>
          </a:p>
          <a:p>
            <a:endParaRPr lang="en-US" altLang="zh-CN">
              <a:solidFill>
                <a:srgbClr val="202122"/>
              </a:solidFill>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custDataLst>
              <p:tags r:id="rId5"/>
            </p:custDataLst>
          </p:nvPr>
        </p:nvPicPr>
        <p:blipFill>
          <a:blip r:embed="rId6"/>
          <a:stretch>
            <a:fillRect/>
          </a:stretch>
        </p:blipFill>
        <p:spPr>
          <a:xfrm>
            <a:off x="9791065" y="2312786"/>
            <a:ext cx="1893826" cy="4156888"/>
          </a:xfrm>
          <a:prstGeom prst="rect">
            <a:avLst/>
          </a:prstGeom>
        </p:spPr>
      </p:pic>
      <p:cxnSp>
        <p:nvCxnSpPr>
          <p:cNvPr id="3" name="直接箭头连接符 2"/>
          <p:cNvCxnSpPr/>
          <p:nvPr>
            <p:custDataLst>
              <p:tags r:id="rId7"/>
            </p:custDataLst>
          </p:nvPr>
        </p:nvCxnSpPr>
        <p:spPr>
          <a:xfrm>
            <a:off x="10352319" y="1836721"/>
            <a:ext cx="153670" cy="1298575"/>
          </a:xfrm>
          <a:prstGeom prst="straightConnector1">
            <a:avLst/>
          </a:prstGeom>
          <a:noFill/>
          <a:ln w="38100" cap="flat" cmpd="sng" algn="ctr">
            <a:solidFill>
              <a:srgbClr val="FF0000"/>
            </a:solidFill>
            <a:prstDash val="solid"/>
            <a:miter lim="800000"/>
            <a:tailEnd type="triangle"/>
          </a:ln>
          <a:effectLst/>
        </p:spPr>
      </p:cxnSp>
      <p:sp>
        <p:nvSpPr>
          <p:cNvPr id="10" name="文本框 9"/>
          <p:cNvSpPr txBox="1"/>
          <p:nvPr>
            <p:custDataLst>
              <p:tags r:id="rId8"/>
            </p:custDataLst>
          </p:nvPr>
        </p:nvSpPr>
        <p:spPr>
          <a:xfrm>
            <a:off x="9765030" y="1130300"/>
            <a:ext cx="1627505" cy="645160"/>
          </a:xfrm>
          <a:prstGeom prst="rect">
            <a:avLst/>
          </a:prstGeom>
          <a:noFill/>
        </p:spPr>
        <p:txBody>
          <a:bodyPr wrap="square" rtlCol="0">
            <a:spAutoFit/>
          </a:bodyPr>
          <a:p>
            <a:r>
              <a:rPr lang="zh-CN" altLang="en-US" b="1">
                <a:latin typeface="微软雅黑" panose="020B0503020204020204" charset="-122"/>
                <a:ea typeface="微软雅黑" panose="020B0503020204020204" charset="-122"/>
                <a:cs typeface="微软雅黑" panose="020B0503020204020204" charset="-122"/>
              </a:rPr>
              <a:t>主控芯片：</a:t>
            </a:r>
            <a:r>
              <a:rPr lang="en-US" altLang="zh-CN" b="1">
                <a:latin typeface="微软雅黑" panose="020B0503020204020204" charset="-122"/>
                <a:ea typeface="微软雅黑" panose="020B0503020204020204" charset="-122"/>
                <a:cs typeface="微软雅黑" panose="020B0503020204020204" charset="-122"/>
              </a:rPr>
              <a:t>Hi3861V100</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16" name="椭圆 15"/>
          <p:cNvSpPr/>
          <p:nvPr>
            <p:custDataLst>
              <p:tags r:id="rId9"/>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lstStyle/>
          <a:p>
            <a:pPr algn="ctr"/>
            <a:r>
              <a:rPr lang="zh-CN" altLang="en-US" sz="2800" b="1" dirty="0">
                <a:solidFill>
                  <a:sysClr val="window" lastClr="FFFFFF"/>
                </a:solidFill>
                <a:latin typeface="微软雅黑" panose="020B0503020204020204" charset="-122"/>
                <a:ea typeface="微软雅黑" panose="020B0503020204020204" charset="-122"/>
              </a:rPr>
              <a:t>张</a:t>
            </a:r>
            <a:endParaRPr lang="zh-CN" altLang="en-US" sz="2800" b="1" dirty="0">
              <a:solidFill>
                <a:sysClr val="window" lastClr="FFFFFF"/>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Rectangle 4"/>
          <p:cNvSpPr/>
          <p:nvPr>
            <p:custDataLst>
              <p:tags r:id="rId1"/>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p>
            <a:pPr algn="ctr"/>
            <a:r>
              <a:rPr lang="en-US" altLang="zh-CN" sz="2800" b="1" dirty="0">
                <a:solidFill>
                  <a:srgbClr val="FFFFFF"/>
                </a:solidFill>
                <a:latin typeface="微软雅黑" panose="020B0503020204020204" charset="-122"/>
                <a:ea typeface="微软雅黑" panose="020B0503020204020204" charset="-122"/>
              </a:rPr>
              <a:t>2.2</a:t>
            </a:r>
            <a:endParaRPr lang="en-US" altLang="zh-CN" sz="2800" b="1" dirty="0">
              <a:solidFill>
                <a:srgbClr val="FFFFFF"/>
              </a:solidFill>
              <a:latin typeface="微软雅黑" panose="020B0503020204020204" charset="-122"/>
              <a:ea typeface="微软雅黑" panose="020B0503020204020204" charset="-122"/>
            </a:endParaRPr>
          </a:p>
        </p:txBody>
      </p:sp>
      <p:sp>
        <p:nvSpPr>
          <p:cNvPr id="19" name="Rectangle 10"/>
          <p:cNvSpPr/>
          <p:nvPr>
            <p:custDataLst>
              <p:tags r:id="rId2"/>
            </p:custDataLst>
          </p:nvPr>
        </p:nvSpPr>
        <p:spPr>
          <a:xfrm>
            <a:off x="1254760" y="31750"/>
            <a:ext cx="3743960" cy="900000"/>
          </a:xfrm>
          <a:prstGeom prst="rect">
            <a:avLst/>
          </a:prstGeom>
        </p:spPr>
        <p:txBody>
          <a:bodyPr wrap="none" anchor="ctr" anchorCtr="0">
            <a:noAutofit/>
          </a:bodyPr>
          <a:p>
            <a:r>
              <a:rPr lang="zh-CN" sz="3200" b="1" spc="600" dirty="0" smtClean="0">
                <a:latin typeface="微软雅黑" panose="020B0503020204020204" charset="-122"/>
                <a:ea typeface="微软雅黑" panose="020B0503020204020204" charset="-122"/>
                <a:sym typeface="等线" panose="02010600030101010101" charset="-122"/>
              </a:rPr>
              <a:t>操作系统简介</a:t>
            </a:r>
            <a:endParaRPr lang="zh-CN" sz="3200" b="1" spc="600" dirty="0">
              <a:solidFill>
                <a:srgbClr val="000000"/>
              </a:solidFill>
              <a:latin typeface="微软雅黑" panose="020B0503020204020204" charset="-122"/>
              <a:ea typeface="微软雅黑" panose="020B0503020204020204" charset="-122"/>
              <a:sym typeface="+mn-ea"/>
            </a:endParaRPr>
          </a:p>
        </p:txBody>
      </p:sp>
      <p:cxnSp>
        <p:nvCxnSpPr>
          <p:cNvPr id="22" name="直接连接符 2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pic>
        <p:nvPicPr>
          <p:cNvPr id="32" name="Picture 6"/>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9086850" y="996315"/>
            <a:ext cx="2917190" cy="1853565"/>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p:cNvSpPr txBox="1"/>
          <p:nvPr>
            <p:custDataLst>
              <p:tags r:id="rId6"/>
            </p:custDataLst>
          </p:nvPr>
        </p:nvSpPr>
        <p:spPr>
          <a:xfrm>
            <a:off x="9182100" y="2998470"/>
            <a:ext cx="2821940" cy="460375"/>
          </a:xfrm>
          <a:prstGeom prst="rect">
            <a:avLst/>
          </a:prstGeom>
          <a:noFill/>
        </p:spPr>
        <p:txBody>
          <a:bodyPr wrap="square">
            <a:spAutoFit/>
          </a:bodyPr>
          <a:p>
            <a:r>
              <a:rPr lang="zh-CN" altLang="en-US" sz="2400" dirty="0">
                <a:latin typeface="微软雅黑" panose="020B0503020204020204" charset="-122"/>
                <a:ea typeface="微软雅黑" panose="020B0503020204020204" charset="-122"/>
              </a:rPr>
              <a:t>开源鸿蒙操作系统</a:t>
            </a:r>
            <a:endParaRPr lang="zh-CN" altLang="en-US" sz="2400" dirty="0">
              <a:latin typeface="微软雅黑" panose="020B0503020204020204" charset="-122"/>
              <a:ea typeface="微软雅黑" panose="020B0503020204020204" charset="-122"/>
            </a:endParaRPr>
          </a:p>
        </p:txBody>
      </p:sp>
      <p:sp>
        <p:nvSpPr>
          <p:cNvPr id="11" name="文本框 10"/>
          <p:cNvSpPr txBox="1"/>
          <p:nvPr>
            <p:custDataLst>
              <p:tags r:id="rId7"/>
            </p:custDataLst>
          </p:nvPr>
        </p:nvSpPr>
        <p:spPr>
          <a:xfrm>
            <a:off x="100965" y="953135"/>
            <a:ext cx="8596630" cy="1918335"/>
          </a:xfrm>
          <a:prstGeom prst="rect">
            <a:avLst/>
          </a:prstGeom>
          <a:noFill/>
          <a:extLst>
            <a:ext uri="{909E8E84-426E-40DD-AFC4-6F175D3DCCD1}">
              <a14:hiddenFill xmlns:a14="http://schemas.microsoft.com/office/drawing/2010/main">
                <a:solidFill>
                  <a:srgbClr val="ED7D31"/>
                </a:solidFill>
              </a14:hiddenFill>
            </a:ext>
          </a:extLst>
        </p:spPr>
        <p:txBody>
          <a:bodyPr wrap="square">
            <a:noAutofit/>
          </a:bodyPr>
          <a:p>
            <a:r>
              <a:rPr lang="zh-CN" altLang="en-US" sz="2400" dirty="0">
                <a:latin typeface="微软雅黑" panose="020B0503020204020204" charset="-122"/>
                <a:ea typeface="微软雅黑" panose="020B0503020204020204" charset="-122"/>
              </a:rPr>
              <a:t>OpenHarmony 是由开放原子开源基金会孵化及运营的开源项目，目标是面向全场景、全连接、全智能时代，基于开源的方式，搭建一个智能终端设备</a:t>
            </a:r>
            <a:r>
              <a:rPr lang="zh-CN" altLang="en-US" sz="2400" b="1" dirty="0">
                <a:latin typeface="微软雅黑" panose="020B0503020204020204" charset="-122"/>
                <a:ea typeface="微软雅黑" panose="020B0503020204020204" charset="-122"/>
              </a:rPr>
              <a:t>操作系统</a:t>
            </a:r>
            <a:r>
              <a:rPr lang="zh-CN" altLang="en-US" sz="2400" dirty="0">
                <a:latin typeface="微软雅黑" panose="020B0503020204020204" charset="-122"/>
                <a:ea typeface="微软雅黑" panose="020B0503020204020204" charset="-122"/>
              </a:rPr>
              <a:t>，促进万物互联产业的繁荣发展。</a:t>
            </a:r>
            <a:endParaRPr lang="zh-CN" altLang="en-US" sz="2400" dirty="0">
              <a:latin typeface="微软雅黑" panose="020B0503020204020204" charset="-122"/>
              <a:ea typeface="微软雅黑" panose="020B0503020204020204" charset="-122"/>
            </a:endParaRPr>
          </a:p>
        </p:txBody>
      </p:sp>
      <p:pic>
        <p:nvPicPr>
          <p:cNvPr id="2" name="图片 1"/>
          <p:cNvPicPr>
            <a:picLocks noChangeAspect="1"/>
          </p:cNvPicPr>
          <p:nvPr>
            <p:custDataLst>
              <p:tags r:id="rId8"/>
            </p:custDataLst>
          </p:nvPr>
        </p:nvPicPr>
        <p:blipFill>
          <a:blip r:embed="rId9"/>
          <a:stretch>
            <a:fillRect/>
          </a:stretch>
        </p:blipFill>
        <p:spPr>
          <a:xfrm>
            <a:off x="152400" y="2559050"/>
            <a:ext cx="8722995" cy="3862070"/>
          </a:xfrm>
          <a:prstGeom prst="rect">
            <a:avLst/>
          </a:prstGeom>
        </p:spPr>
      </p:pic>
      <p:sp>
        <p:nvSpPr>
          <p:cNvPr id="3" name="文本框 2"/>
          <p:cNvSpPr txBox="1"/>
          <p:nvPr>
            <p:custDataLst>
              <p:tags r:id="rId10"/>
            </p:custDataLst>
          </p:nvPr>
        </p:nvSpPr>
        <p:spPr>
          <a:xfrm>
            <a:off x="2544445" y="6421120"/>
            <a:ext cx="4177030" cy="460375"/>
          </a:xfrm>
          <a:prstGeom prst="rect">
            <a:avLst/>
          </a:prstGeom>
          <a:noFill/>
        </p:spPr>
        <p:txBody>
          <a:bodyPr wrap="square">
            <a:spAutoFit/>
          </a:bodyPr>
          <a:p>
            <a:r>
              <a:rPr lang="en-US" altLang="zh-CN" sz="2400" dirty="0">
                <a:latin typeface="微软雅黑" panose="020B0503020204020204" charset="-122"/>
                <a:ea typeface="微软雅黑" panose="020B0503020204020204" charset="-122"/>
              </a:rPr>
              <a:t>OpenHarmony</a:t>
            </a:r>
            <a:r>
              <a:rPr lang="zh-CN" altLang="en-US" sz="2400" dirty="0">
                <a:latin typeface="微软雅黑" panose="020B0503020204020204" charset="-122"/>
                <a:ea typeface="微软雅黑" panose="020B0503020204020204" charset="-122"/>
              </a:rPr>
              <a:t>技术架构图</a:t>
            </a:r>
            <a:endParaRPr lang="zh-CN" altLang="en-US" sz="2400" dirty="0">
              <a:latin typeface="微软雅黑" panose="020B0503020204020204" charset="-122"/>
              <a:ea typeface="微软雅黑" panose="020B0503020204020204" charset="-122"/>
            </a:endParaRPr>
          </a:p>
        </p:txBody>
      </p:sp>
      <p:sp>
        <p:nvSpPr>
          <p:cNvPr id="4" name="椭圆 3"/>
          <p:cNvSpPr/>
          <p:nvPr>
            <p:custDataLst>
              <p:tags r:id="rId11"/>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p>
            <a:pPr algn="ctr"/>
            <a:r>
              <a:rPr lang="zh-CN" altLang="en-US" sz="2800" b="1" dirty="0">
                <a:solidFill>
                  <a:sysClr val="window" lastClr="FFFFFF"/>
                </a:solidFill>
                <a:latin typeface="微软雅黑" panose="020B0503020204020204" charset="-122"/>
                <a:ea typeface="微软雅黑" panose="020B0503020204020204" charset="-122"/>
              </a:rPr>
              <a:t>张</a:t>
            </a:r>
            <a:endParaRPr lang="zh-CN" altLang="en-US" sz="2800" b="1" dirty="0">
              <a:solidFill>
                <a:sysClr val="window" lastClr="FFFFFF"/>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Rectangle 10"/>
          <p:cNvSpPr/>
          <p:nvPr>
            <p:custDataLst>
              <p:tags r:id="rId1"/>
            </p:custDataLst>
          </p:nvPr>
        </p:nvSpPr>
        <p:spPr>
          <a:xfrm>
            <a:off x="1254760" y="31750"/>
            <a:ext cx="3743960" cy="900000"/>
          </a:xfrm>
          <a:prstGeom prst="rect">
            <a:avLst/>
          </a:prstGeom>
        </p:spPr>
        <p:txBody>
          <a:bodyPr wrap="none" anchor="ctr" anchorCtr="0">
            <a:noAutofit/>
          </a:bodyPr>
          <a:p>
            <a:pPr algn="l"/>
            <a:endParaRPr lang="en-US" altLang="zh-CN" sz="3200" b="1" spc="600" dirty="0">
              <a:solidFill>
                <a:sysClr val="windowText" lastClr="000000"/>
              </a:solidFill>
              <a:latin typeface="微软雅黑" panose="020B0503020204020204" charset="-122"/>
              <a:ea typeface="微软雅黑" panose="020B0503020204020204" charset="-122"/>
              <a:sym typeface="+mn-ea"/>
            </a:endParaRPr>
          </a:p>
        </p:txBody>
      </p:sp>
      <p:sp>
        <p:nvSpPr>
          <p:cNvPr id="25" name="Rectangle 4"/>
          <p:cNvSpPr/>
          <p:nvPr>
            <p:custDataLst>
              <p:tags r:id="rId2"/>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p>
            <a:pPr algn="ctr"/>
            <a:r>
              <a:rPr lang="en-US" altLang="zh-CN" sz="2800" b="1" dirty="0" smtClean="0">
                <a:solidFill>
                  <a:sysClr val="window" lastClr="FFFFFF"/>
                </a:solidFill>
                <a:latin typeface="微软雅黑" panose="020B0503020204020204" charset="-122"/>
                <a:ea typeface="微软雅黑" panose="020B0503020204020204" charset="-122"/>
              </a:rPr>
              <a:t>3</a:t>
            </a:r>
            <a:endParaRPr lang="en-US" altLang="zh-CN" sz="2800" b="1" dirty="0">
              <a:solidFill>
                <a:sysClr val="window" lastClr="FFFFFF"/>
              </a:solidFill>
              <a:latin typeface="微软雅黑" panose="020B0503020204020204" charset="-122"/>
              <a:ea typeface="微软雅黑" panose="020B0503020204020204" charset="-122"/>
            </a:endParaRPr>
          </a:p>
        </p:txBody>
      </p:sp>
      <p:cxnSp>
        <p:nvCxnSpPr>
          <p:cNvPr id="2" name="直接连接符 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sp>
        <p:nvSpPr>
          <p:cNvPr id="3" name="文本框 2"/>
          <p:cNvSpPr txBox="1"/>
          <p:nvPr>
            <p:custDataLst>
              <p:tags r:id="rId4"/>
            </p:custDataLst>
          </p:nvPr>
        </p:nvSpPr>
        <p:spPr>
          <a:xfrm>
            <a:off x="1229322" y="136873"/>
            <a:ext cx="6668505" cy="584775"/>
          </a:xfrm>
          <a:prstGeom prst="rect">
            <a:avLst/>
          </a:prstGeom>
          <a:noFill/>
        </p:spPr>
        <p:txBody>
          <a:bodyPr wrap="square" rtlCol="0">
            <a:spAutoFit/>
          </a:bodyPr>
          <a:p>
            <a:r>
              <a:rPr lang="zh-CN" altLang="en-US" sz="3200" b="1" dirty="0" smtClean="0">
                <a:latin typeface="微软雅黑" panose="020B0503020204020204" charset="-122"/>
                <a:ea typeface="微软雅黑" panose="020B0503020204020204" charset="-122"/>
              </a:rPr>
              <a:t>仿真系统</a:t>
            </a:r>
            <a:endParaRPr lang="zh-CN" altLang="en-US" sz="3200" b="1" dirty="0">
              <a:latin typeface="微软雅黑" panose="020B0503020204020204" charset="-122"/>
              <a:ea typeface="微软雅黑" panose="020B0503020204020204" charset="-122"/>
            </a:endParaRPr>
          </a:p>
        </p:txBody>
      </p:sp>
      <p:pic>
        <p:nvPicPr>
          <p:cNvPr id="8" name="图片 7" descr="电子零件&#10;&#10;低可信度描述已自动生成"/>
          <p:cNvPicPr>
            <a:picLocks noChangeAspect="1"/>
          </p:cNvPicPr>
          <p:nvPr>
            <p:custDataLst>
              <p:tags r:id="rId5"/>
            </p:custDataLst>
          </p:nvPr>
        </p:nvPicPr>
        <p:blipFill rotWithShape="1">
          <a:blip r:embed="rId6">
            <a:extLst>
              <a:ext uri="{28A0092B-C50C-407E-A947-70E740481C1C}">
                <a14:useLocalDpi xmlns:a14="http://schemas.microsoft.com/office/drawing/2010/main" val="0"/>
              </a:ext>
            </a:extLst>
          </a:blip>
          <a:srcRect l="23391" t="14191" r="12566" b="6933"/>
          <a:stretch>
            <a:fillRect/>
          </a:stretch>
        </p:blipFill>
        <p:spPr>
          <a:xfrm>
            <a:off x="4617720" y="890905"/>
            <a:ext cx="3441700" cy="2559685"/>
          </a:xfrm>
          <a:prstGeom prst="rect">
            <a:avLst/>
          </a:prstGeom>
        </p:spPr>
      </p:pic>
      <p:sp>
        <p:nvSpPr>
          <p:cNvPr id="11" name="文本框 10"/>
          <p:cNvSpPr txBox="1"/>
          <p:nvPr>
            <p:custDataLst>
              <p:tags r:id="rId7"/>
            </p:custDataLst>
          </p:nvPr>
        </p:nvSpPr>
        <p:spPr>
          <a:xfrm>
            <a:off x="219075" y="1647190"/>
            <a:ext cx="4113530" cy="1479550"/>
          </a:xfrm>
          <a:prstGeom prst="rect">
            <a:avLst/>
          </a:prstGeom>
          <a:noFill/>
          <a:extLst>
            <a:ext uri="{909E8E84-426E-40DD-AFC4-6F175D3DCCD1}">
              <a14:hiddenFill xmlns:a14="http://schemas.microsoft.com/office/drawing/2010/main">
                <a:solidFill>
                  <a:srgbClr val="ED7D31"/>
                </a:solidFill>
              </a14:hiddenFill>
            </a:ext>
          </a:extLst>
        </p:spPr>
        <p:txBody>
          <a:bodyPr wrap="square">
            <a:noAutofit/>
          </a:bodyPr>
          <a:p>
            <a:r>
              <a:rPr lang="zh-CN" altLang="en-US" sz="2400" dirty="0">
                <a:latin typeface="微软雅黑" panose="020B0503020204020204" charset="-122"/>
                <a:ea typeface="微软雅黑" panose="020B0503020204020204" charset="-122"/>
              </a:rPr>
              <a:t>驾驶汽车并携带终端设备前往具有隧道和高楼城市路段进行仿真测试。</a:t>
            </a:r>
            <a:endParaRPr lang="zh-CN" altLang="en-US" sz="2400" dirty="0">
              <a:latin typeface="微软雅黑" panose="020B0503020204020204" charset="-122"/>
              <a:ea typeface="微软雅黑" panose="020B0503020204020204" charset="-122"/>
            </a:endParaRPr>
          </a:p>
        </p:txBody>
      </p:sp>
      <p:sp>
        <p:nvSpPr>
          <p:cNvPr id="9" name="文本框 8"/>
          <p:cNvSpPr txBox="1"/>
          <p:nvPr>
            <p:custDataLst>
              <p:tags r:id="rId8"/>
            </p:custDataLst>
          </p:nvPr>
        </p:nvSpPr>
        <p:spPr>
          <a:xfrm>
            <a:off x="5780405" y="3512820"/>
            <a:ext cx="1256665" cy="448945"/>
          </a:xfrm>
          <a:prstGeom prst="rect">
            <a:avLst/>
          </a:prstGeom>
          <a:noFill/>
        </p:spPr>
        <p:txBody>
          <a:bodyPr wrap="square">
            <a:noAutofit/>
          </a:bodyPr>
          <a:p>
            <a:pPr indent="0">
              <a:buFont typeface="Wingdings" panose="05000000000000000000" pitchFamily="2" charset="2"/>
              <a:buNone/>
            </a:pPr>
            <a:r>
              <a:rPr lang="zh-CN" altLang="en-US" b="1"/>
              <a:t>终端设备</a:t>
            </a:r>
            <a:endParaRPr lang="zh-CN" altLang="en-US" b="1"/>
          </a:p>
        </p:txBody>
      </p:sp>
      <p:sp>
        <p:nvSpPr>
          <p:cNvPr id="5" name="文本框 4"/>
          <p:cNvSpPr txBox="1"/>
          <p:nvPr>
            <p:custDataLst>
              <p:tags r:id="rId9"/>
            </p:custDataLst>
          </p:nvPr>
        </p:nvSpPr>
        <p:spPr>
          <a:xfrm>
            <a:off x="8989060" y="5842635"/>
            <a:ext cx="3066415" cy="368300"/>
          </a:xfrm>
          <a:prstGeom prst="rect">
            <a:avLst/>
          </a:prstGeom>
          <a:noFill/>
        </p:spPr>
        <p:txBody>
          <a:bodyPr wrap="square">
            <a:spAutoFit/>
          </a:bodyPr>
          <a:p>
            <a:pPr indent="0">
              <a:buFont typeface="Wingdings" panose="05000000000000000000" pitchFamily="2" charset="2"/>
              <a:buNone/>
            </a:pPr>
            <a:r>
              <a:rPr lang="zh-CN" altLang="en-US" b="1"/>
              <a:t>具有隧道和高楼的城市路段</a:t>
            </a:r>
            <a:endParaRPr lang="zh-CN" altLang="en-US" b="1"/>
          </a:p>
        </p:txBody>
      </p:sp>
      <p:pic>
        <p:nvPicPr>
          <p:cNvPr id="6" name="图片 5" descr="s14876_300"/>
          <p:cNvPicPr>
            <a:picLocks noChangeAspect="1"/>
          </p:cNvPicPr>
          <p:nvPr>
            <p:custDataLst>
              <p:tags r:id="rId10"/>
            </p:custDataLst>
          </p:nvPr>
        </p:nvPicPr>
        <p:blipFill>
          <a:blip r:embed="rId11"/>
          <a:stretch>
            <a:fillRect/>
          </a:stretch>
        </p:blipFill>
        <p:spPr>
          <a:xfrm>
            <a:off x="4221480" y="3946525"/>
            <a:ext cx="3754120" cy="2567305"/>
          </a:xfrm>
          <a:prstGeom prst="rect">
            <a:avLst/>
          </a:prstGeom>
        </p:spPr>
      </p:pic>
      <p:sp>
        <p:nvSpPr>
          <p:cNvPr id="7" name="文本框 6"/>
          <p:cNvSpPr txBox="1"/>
          <p:nvPr>
            <p:custDataLst>
              <p:tags r:id="rId12"/>
            </p:custDataLst>
          </p:nvPr>
        </p:nvSpPr>
        <p:spPr>
          <a:xfrm>
            <a:off x="5676265" y="6006465"/>
            <a:ext cx="949325" cy="368300"/>
          </a:xfrm>
          <a:prstGeom prst="rect">
            <a:avLst/>
          </a:prstGeom>
          <a:noFill/>
        </p:spPr>
        <p:txBody>
          <a:bodyPr wrap="square">
            <a:spAutoFit/>
          </a:bodyPr>
          <a:p>
            <a:pPr indent="0">
              <a:buFont typeface="Wingdings" panose="05000000000000000000" pitchFamily="2" charset="2"/>
              <a:buNone/>
            </a:pPr>
            <a:r>
              <a:rPr lang="zh-CN" altLang="en-US" b="1"/>
              <a:t>汽车</a:t>
            </a:r>
            <a:endParaRPr lang="zh-CN" altLang="en-US" b="1"/>
          </a:p>
        </p:txBody>
      </p:sp>
      <p:pic>
        <p:nvPicPr>
          <p:cNvPr id="10" name="图片 9" descr="w700d1q75cms"/>
          <p:cNvPicPr>
            <a:picLocks noChangeAspect="1"/>
          </p:cNvPicPr>
          <p:nvPr>
            <p:custDataLst>
              <p:tags r:id="rId13"/>
            </p:custDataLst>
          </p:nvPr>
        </p:nvPicPr>
        <p:blipFill>
          <a:blip r:embed="rId14"/>
          <a:stretch>
            <a:fillRect/>
          </a:stretch>
        </p:blipFill>
        <p:spPr>
          <a:xfrm>
            <a:off x="8749030" y="1014095"/>
            <a:ext cx="3306445" cy="4662170"/>
          </a:xfrm>
          <a:prstGeom prst="rect">
            <a:avLst/>
          </a:prstGeom>
        </p:spPr>
      </p:pic>
      <p:sp>
        <p:nvSpPr>
          <p:cNvPr id="12" name="文本框 11"/>
          <p:cNvSpPr txBox="1"/>
          <p:nvPr>
            <p:custDataLst>
              <p:tags r:id="rId15"/>
            </p:custDataLst>
          </p:nvPr>
        </p:nvSpPr>
        <p:spPr>
          <a:xfrm>
            <a:off x="107950" y="2954020"/>
            <a:ext cx="4113530" cy="3903980"/>
          </a:xfrm>
          <a:prstGeom prst="rect">
            <a:avLst/>
          </a:prstGeom>
          <a:noFill/>
          <a:extLst>
            <a:ext uri="{909E8E84-426E-40DD-AFC4-6F175D3DCCD1}">
              <a14:hiddenFill xmlns:a14="http://schemas.microsoft.com/office/drawing/2010/main">
                <a:solidFill>
                  <a:srgbClr val="ED7D31"/>
                </a:solidFill>
              </a14:hiddenFill>
            </a:ext>
          </a:extLst>
        </p:spPr>
        <p:txBody>
          <a:bodyPr wrap="square">
            <a:noAutofit/>
          </a:bodyPr>
          <a:p>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、驾驶汽车在指定道路行驶，并实时查看终端设备的定位情况</a:t>
            </a:r>
            <a:endParaRPr lang="en-US" altLang="zh-CN" sz="2400" dirty="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、行驶至具有高楼的城市路段测试终端设备的定位精度</a:t>
            </a:r>
            <a:endParaRPr lang="zh-CN" altLang="en-US" sz="2400" dirty="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、行驶至具有隧道的城市路段测试终端设备的定位实时性以及精度</a:t>
            </a:r>
            <a:endParaRPr lang="zh-CN" altLang="en-US" sz="2400" dirty="0">
              <a:latin typeface="微软雅黑" panose="020B0503020204020204" charset="-122"/>
              <a:ea typeface="微软雅黑" panose="020B0503020204020204" charset="-122"/>
            </a:endParaRPr>
          </a:p>
        </p:txBody>
      </p:sp>
      <p:cxnSp>
        <p:nvCxnSpPr>
          <p:cNvPr id="26" name="直接箭头连接符 25"/>
          <p:cNvCxnSpPr/>
          <p:nvPr>
            <p:custDataLst>
              <p:tags r:id="rId16"/>
            </p:custDataLst>
          </p:nvPr>
        </p:nvCxnSpPr>
        <p:spPr>
          <a:xfrm flipH="1">
            <a:off x="7425251" y="1647384"/>
            <a:ext cx="792480" cy="887730"/>
          </a:xfrm>
          <a:prstGeom prst="straightConnector1">
            <a:avLst/>
          </a:prstGeom>
          <a:noFill/>
          <a:ln w="38100" cap="flat" cmpd="sng" algn="ctr">
            <a:solidFill>
              <a:srgbClr val="FF0000"/>
            </a:solidFill>
            <a:prstDash val="solid"/>
            <a:miter lim="800000"/>
            <a:tailEnd type="triangle"/>
          </a:ln>
          <a:effectLst/>
        </p:spPr>
      </p:cxnSp>
      <p:sp>
        <p:nvSpPr>
          <p:cNvPr id="4" name="文本框 3"/>
          <p:cNvSpPr txBox="1"/>
          <p:nvPr>
            <p:custDataLst>
              <p:tags r:id="rId17"/>
            </p:custDataLst>
          </p:nvPr>
        </p:nvSpPr>
        <p:spPr>
          <a:xfrm>
            <a:off x="7787005" y="1278890"/>
            <a:ext cx="142875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cs typeface="微软雅黑" panose="020B0503020204020204" charset="-122"/>
              </a:rPr>
              <a:t>OLED</a:t>
            </a:r>
            <a:r>
              <a:rPr lang="zh-CN" altLang="en-US" b="1">
                <a:latin typeface="微软雅黑" panose="020B0503020204020204" charset="-122"/>
                <a:ea typeface="微软雅黑" panose="020B0503020204020204" charset="-122"/>
                <a:cs typeface="微软雅黑" panose="020B0503020204020204" charset="-122"/>
              </a:rPr>
              <a:t>屏幕</a:t>
            </a:r>
            <a:endParaRPr lang="zh-CN" altLang="en-US" b="1">
              <a:latin typeface="微软雅黑" panose="020B0503020204020204" charset="-122"/>
              <a:ea typeface="微软雅黑" panose="020B0503020204020204" charset="-122"/>
              <a:cs typeface="微软雅黑" panose="020B0503020204020204" charset="-122"/>
            </a:endParaRPr>
          </a:p>
        </p:txBody>
      </p:sp>
      <p:cxnSp>
        <p:nvCxnSpPr>
          <p:cNvPr id="22" name="直接箭头连接符 21"/>
          <p:cNvCxnSpPr/>
          <p:nvPr>
            <p:custDataLst>
              <p:tags r:id="rId18"/>
            </p:custDataLst>
          </p:nvPr>
        </p:nvCxnSpPr>
        <p:spPr>
          <a:xfrm flipH="1" flipV="1">
            <a:off x="6408979" y="2404745"/>
            <a:ext cx="971550" cy="1212215"/>
          </a:xfrm>
          <a:prstGeom prst="straightConnector1">
            <a:avLst/>
          </a:prstGeom>
          <a:noFill/>
          <a:ln w="38100" cap="flat" cmpd="sng" algn="ctr">
            <a:solidFill>
              <a:srgbClr val="FF0000"/>
            </a:solidFill>
            <a:prstDash val="solid"/>
            <a:miter lim="800000"/>
            <a:tailEnd type="triangle"/>
          </a:ln>
          <a:effectLst/>
        </p:spPr>
      </p:cxnSp>
      <p:sp>
        <p:nvSpPr>
          <p:cNvPr id="21" name="文本框 20"/>
          <p:cNvSpPr txBox="1"/>
          <p:nvPr>
            <p:custDataLst>
              <p:tags r:id="rId19"/>
            </p:custDataLst>
          </p:nvPr>
        </p:nvSpPr>
        <p:spPr>
          <a:xfrm>
            <a:off x="7036959" y="3608754"/>
            <a:ext cx="1565945" cy="645160"/>
          </a:xfrm>
          <a:prstGeom prst="rect">
            <a:avLst/>
          </a:prstGeom>
          <a:noFill/>
        </p:spPr>
        <p:txBody>
          <a:bodyPr wrap="square" rtlCol="0">
            <a:spAutoFit/>
          </a:bodyPr>
          <a:p>
            <a:r>
              <a:rPr lang="en-US" altLang="zh-CN" b="1">
                <a:latin typeface="微软雅黑" panose="020B0503020204020204" charset="-122"/>
                <a:ea typeface="微软雅黑" panose="020B0503020204020204" charset="-122"/>
                <a:cs typeface="微软雅黑" panose="020B0503020204020204" charset="-122"/>
              </a:rPr>
              <a:t>GNSS</a:t>
            </a:r>
            <a:r>
              <a:rPr lang="zh-CN" altLang="en-US" b="1">
                <a:latin typeface="微软雅黑" panose="020B0503020204020204" charset="-122"/>
                <a:ea typeface="微软雅黑" panose="020B0503020204020204" charset="-122"/>
                <a:cs typeface="微软雅黑" panose="020B0503020204020204" charset="-122"/>
              </a:rPr>
              <a:t>模块：</a:t>
            </a:r>
            <a:endParaRPr lang="en-US" altLang="zh-CN" b="1">
              <a:latin typeface="微软雅黑" panose="020B0503020204020204" charset="-122"/>
              <a:ea typeface="微软雅黑" panose="020B0503020204020204" charset="-122"/>
              <a:cs typeface="微软雅黑" panose="020B0503020204020204" charset="-122"/>
            </a:endParaRPr>
          </a:p>
          <a:p>
            <a:r>
              <a:rPr lang="en-US" altLang="zh-CN" b="1" i="0">
                <a:solidFill>
                  <a:srgbClr val="000000"/>
                </a:solidFill>
                <a:effectLst/>
                <a:latin typeface="微软雅黑" panose="020B0503020204020204" charset="-122"/>
                <a:ea typeface="微软雅黑" panose="020B0503020204020204" charset="-122"/>
                <a:cs typeface="微软雅黑" panose="020B0503020204020204" charset="-122"/>
              </a:rPr>
              <a:t>ATGM336H</a:t>
            </a:r>
            <a:endParaRPr lang="zh-CN" altLang="en-US" b="1">
              <a:latin typeface="微软雅黑" panose="020B0503020204020204" charset="-122"/>
              <a:ea typeface="微软雅黑" panose="020B0503020204020204" charset="-122"/>
              <a:cs typeface="微软雅黑" panose="020B0503020204020204" charset="-122"/>
            </a:endParaRPr>
          </a:p>
        </p:txBody>
      </p:sp>
      <p:cxnSp>
        <p:nvCxnSpPr>
          <p:cNvPr id="18" name="直接箭头连接符 17"/>
          <p:cNvCxnSpPr/>
          <p:nvPr>
            <p:custDataLst>
              <p:tags r:id="rId20"/>
            </p:custDataLst>
          </p:nvPr>
        </p:nvCxnSpPr>
        <p:spPr>
          <a:xfrm flipH="1">
            <a:off x="6811416" y="787091"/>
            <a:ext cx="516890" cy="598170"/>
          </a:xfrm>
          <a:prstGeom prst="straightConnector1">
            <a:avLst/>
          </a:prstGeom>
          <a:noFill/>
          <a:ln w="38100" cap="flat" cmpd="sng" algn="ctr">
            <a:solidFill>
              <a:srgbClr val="FF0000"/>
            </a:solidFill>
            <a:prstDash val="solid"/>
            <a:miter lim="800000"/>
            <a:tailEnd type="triangle"/>
          </a:ln>
          <a:effectLst/>
        </p:spPr>
      </p:cxnSp>
      <p:sp>
        <p:nvSpPr>
          <p:cNvPr id="17" name="文本框 16"/>
          <p:cNvSpPr txBox="1"/>
          <p:nvPr>
            <p:custDataLst>
              <p:tags r:id="rId21"/>
            </p:custDataLst>
          </p:nvPr>
        </p:nvSpPr>
        <p:spPr>
          <a:xfrm>
            <a:off x="6272936" y="458915"/>
            <a:ext cx="277815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cs typeface="微软雅黑" panose="020B0503020204020204" charset="-122"/>
              </a:rPr>
              <a:t>4G</a:t>
            </a:r>
            <a:r>
              <a:rPr lang="zh-CN" altLang="en-US" b="1">
                <a:latin typeface="微软雅黑" panose="020B0503020204020204" charset="-122"/>
                <a:ea typeface="微软雅黑" panose="020B0503020204020204" charset="-122"/>
                <a:cs typeface="微软雅黑" panose="020B0503020204020204" charset="-122"/>
              </a:rPr>
              <a:t>模块：</a:t>
            </a:r>
            <a:r>
              <a:rPr lang="en-US" altLang="zh-CN" b="1">
                <a:latin typeface="微软雅黑" panose="020B0503020204020204" charset="-122"/>
                <a:ea typeface="微软雅黑" panose="020B0503020204020204" charset="-122"/>
                <a:cs typeface="微软雅黑" panose="020B0503020204020204" charset="-122"/>
              </a:rPr>
              <a:t>EC800M-CN</a:t>
            </a:r>
            <a:endParaRPr lang="zh-CN" altLang="en-US" b="1">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p:nvPr>
            <p:custDataLst>
              <p:tags r:id="rId22"/>
            </p:custDataLst>
          </p:nvPr>
        </p:nvCxnSpPr>
        <p:spPr>
          <a:xfrm>
            <a:off x="4543974" y="1284271"/>
            <a:ext cx="629285" cy="281305"/>
          </a:xfrm>
          <a:prstGeom prst="straightConnector1">
            <a:avLst/>
          </a:prstGeom>
          <a:noFill/>
          <a:ln w="38100" cap="flat" cmpd="sng" algn="ctr">
            <a:solidFill>
              <a:srgbClr val="FF0000"/>
            </a:solidFill>
            <a:prstDash val="solid"/>
            <a:miter lim="800000"/>
            <a:tailEnd type="triangle"/>
          </a:ln>
          <a:effectLst/>
        </p:spPr>
      </p:cxnSp>
      <p:sp>
        <p:nvSpPr>
          <p:cNvPr id="14" name="文本框 13"/>
          <p:cNvSpPr txBox="1"/>
          <p:nvPr>
            <p:custDataLst>
              <p:tags r:id="rId23"/>
            </p:custDataLst>
          </p:nvPr>
        </p:nvSpPr>
        <p:spPr>
          <a:xfrm>
            <a:off x="2997835" y="827405"/>
            <a:ext cx="1619885" cy="645160"/>
          </a:xfrm>
          <a:prstGeom prst="rect">
            <a:avLst/>
          </a:prstGeom>
          <a:noFill/>
        </p:spPr>
        <p:txBody>
          <a:bodyPr wrap="square" rtlCol="0">
            <a:spAutoFit/>
          </a:bodyPr>
          <a:p>
            <a:r>
              <a:rPr lang="zh-CN" altLang="en-US" b="1">
                <a:latin typeface="微软雅黑" panose="020B0503020204020204" charset="-122"/>
                <a:ea typeface="微软雅黑" panose="020B0503020204020204" charset="-122"/>
                <a:cs typeface="微软雅黑" panose="020B0503020204020204" charset="-122"/>
              </a:rPr>
              <a:t>主控芯片：</a:t>
            </a:r>
            <a:r>
              <a:rPr lang="en-US" altLang="zh-CN" b="1">
                <a:latin typeface="微软雅黑" panose="020B0503020204020204" charset="-122"/>
                <a:ea typeface="微软雅黑" panose="020B0503020204020204" charset="-122"/>
                <a:cs typeface="微软雅黑" panose="020B0503020204020204" charset="-122"/>
              </a:rPr>
              <a:t>Hi3861V100</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16" name="椭圆 15"/>
          <p:cNvSpPr/>
          <p:nvPr>
            <p:custDataLst>
              <p:tags r:id="rId24"/>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p>
            <a:pPr algn="ctr"/>
            <a:r>
              <a:rPr lang="zh-CN" altLang="en-US" sz="2800" b="1" dirty="0">
                <a:solidFill>
                  <a:sysClr val="window" lastClr="FFFFFF"/>
                </a:solidFill>
                <a:latin typeface="微软雅黑" panose="020B0503020204020204" charset="-122"/>
                <a:ea typeface="微软雅黑" panose="020B0503020204020204" charset="-122"/>
              </a:rPr>
              <a:t>张</a:t>
            </a:r>
            <a:endParaRPr lang="zh-CN" altLang="en-US" sz="2800" b="1" dirty="0">
              <a:solidFill>
                <a:sysClr val="window" lastClr="FFFFFF"/>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 name="TABLE_ENDDRAG_ORIGIN_RECT" val="750*377"/>
  <p:tag name="TABLE_ENDDRAG_RECT" val="40*79*750*377"/>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commondata" val="eyJoZGlkIjoiYjg1MjVhODIxMGYyNzk1MmU1ODA5MGYwOWIwYTMwY2M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886</Words>
  <Application>WPS 演示</Application>
  <PresentationFormat>宽屏</PresentationFormat>
  <Paragraphs>122</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微软雅黑</vt:lpstr>
      <vt:lpstr>等线</vt:lpstr>
      <vt:lpstr>Arial Unicode MS</vt:lpstr>
      <vt:lpstr>Calibri</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zhangyi</dc:creator>
  <cp:lastModifiedBy>只有、endeavor~</cp:lastModifiedBy>
  <cp:revision>3</cp:revision>
  <dcterms:created xsi:type="dcterms:W3CDTF">2023-11-25T11:17:00Z</dcterms:created>
  <dcterms:modified xsi:type="dcterms:W3CDTF">2023-11-25T11:44:19Z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CD60FB3F399245B6BA11629CFD5990A6_12</vt:lpwstr>
  </property>
  <property fmtid="{D5CDD505-2E9C-101B-9397-08002B2CF9AE}" pid="3" name="KSOProductBuildVer">
    <vt:lpwstr>2052-12.1.0.15712</vt:lpwstr>
  </property>
</Properties>
</file>