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123" r:id="rId2"/>
    <p:sldId id="2551" r:id="rId3"/>
    <p:sldId id="2577" r:id="rId4"/>
    <p:sldId id="2578" r:id="rId5"/>
    <p:sldId id="2696" r:id="rId6"/>
    <p:sldId id="2697" r:id="rId7"/>
    <p:sldId id="2699" r:id="rId8"/>
    <p:sldId id="2700" r:id="rId9"/>
    <p:sldId id="2579" r:id="rId10"/>
    <p:sldId id="2694" r:id="rId11"/>
    <p:sldId id="258" r:id="rId12"/>
    <p:sldId id="2571" r:id="rId13"/>
    <p:sldId id="2574" r:id="rId14"/>
    <p:sldId id="2573" r:id="rId15"/>
    <p:sldId id="2575" r:id="rId16"/>
    <p:sldId id="257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98" autoAdjust="0"/>
    <p:restoredTop sz="94660"/>
  </p:normalViewPr>
  <p:slideViewPr>
    <p:cSldViewPr snapToGrid="0">
      <p:cViewPr varScale="1">
        <p:scale>
          <a:sx n="85" d="100"/>
          <a:sy n="85" d="100"/>
        </p:scale>
        <p:origin x="9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0086F-27C1-4125-BA21-E9E8DC726F55}" type="datetimeFigureOut">
              <a:rPr lang="zh-CN" altLang="en-US" smtClean="0"/>
              <a:t>2023/11/25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EFAEA-9F03-4E01-9B37-703E79DA4668}" type="slidenum">
              <a:rPr lang="zh-CN" altLang="en-US" smtClean="0"/>
              <a:t>‹#›</a:t>
            </a:fld>
            <a:endParaRPr lang="zh-CN" altLang="en-US"/>
          </a:p>
        </p:txBody>
      </p:sp>
    </p:spTree>
    <p:extLst>
      <p:ext uri="{BB962C8B-B14F-4D97-AF65-F5344CB8AC3E}">
        <p14:creationId xmlns:p14="http://schemas.microsoft.com/office/powerpoint/2010/main" val="2346425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a:p>
        </p:txBody>
      </p:sp>
    </p:spTree>
    <p:extLst>
      <p:ext uri="{BB962C8B-B14F-4D97-AF65-F5344CB8AC3E}">
        <p14:creationId xmlns:p14="http://schemas.microsoft.com/office/powerpoint/2010/main" val="321259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a:p>
        </p:txBody>
      </p:sp>
    </p:spTree>
    <p:extLst>
      <p:ext uri="{BB962C8B-B14F-4D97-AF65-F5344CB8AC3E}">
        <p14:creationId xmlns:p14="http://schemas.microsoft.com/office/powerpoint/2010/main" val="1480517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a:p>
        </p:txBody>
      </p:sp>
    </p:spTree>
    <p:extLst>
      <p:ext uri="{BB962C8B-B14F-4D97-AF65-F5344CB8AC3E}">
        <p14:creationId xmlns:p14="http://schemas.microsoft.com/office/powerpoint/2010/main" val="1259182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a:p>
        </p:txBody>
      </p:sp>
    </p:spTree>
    <p:extLst>
      <p:ext uri="{BB962C8B-B14F-4D97-AF65-F5344CB8AC3E}">
        <p14:creationId xmlns:p14="http://schemas.microsoft.com/office/powerpoint/2010/main" val="487337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a:p>
        </p:txBody>
      </p:sp>
    </p:spTree>
    <p:extLst>
      <p:ext uri="{BB962C8B-B14F-4D97-AF65-F5344CB8AC3E}">
        <p14:creationId xmlns:p14="http://schemas.microsoft.com/office/powerpoint/2010/main" val="2000659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dirty="0"/>
          </a:p>
        </p:txBody>
      </p:sp>
    </p:spTree>
    <p:extLst>
      <p:ext uri="{BB962C8B-B14F-4D97-AF65-F5344CB8AC3E}">
        <p14:creationId xmlns:p14="http://schemas.microsoft.com/office/powerpoint/2010/main" val="397715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dirty="0"/>
          </a:p>
        </p:txBody>
      </p:sp>
    </p:spTree>
    <p:extLst>
      <p:ext uri="{BB962C8B-B14F-4D97-AF65-F5344CB8AC3E}">
        <p14:creationId xmlns:p14="http://schemas.microsoft.com/office/powerpoint/2010/main" val="783838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dirty="0"/>
          </a:p>
        </p:txBody>
      </p:sp>
    </p:spTree>
    <p:extLst>
      <p:ext uri="{BB962C8B-B14F-4D97-AF65-F5344CB8AC3E}">
        <p14:creationId xmlns:p14="http://schemas.microsoft.com/office/powerpoint/2010/main" val="419438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a:p>
        </p:txBody>
      </p:sp>
    </p:spTree>
    <p:extLst>
      <p:ext uri="{BB962C8B-B14F-4D97-AF65-F5344CB8AC3E}">
        <p14:creationId xmlns:p14="http://schemas.microsoft.com/office/powerpoint/2010/main" val="4283465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a:p>
        </p:txBody>
      </p:sp>
    </p:spTree>
    <p:extLst>
      <p:ext uri="{BB962C8B-B14F-4D97-AF65-F5344CB8AC3E}">
        <p14:creationId xmlns:p14="http://schemas.microsoft.com/office/powerpoint/2010/main" val="412729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5C39C-68AA-AD63-E99A-CF080EE005C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17284CD-8E41-0A58-4263-FAA97DCA39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E7DA1BB-313F-C7BD-091E-DCE3073BDBE1}"/>
              </a:ext>
            </a:extLst>
          </p:cNvPr>
          <p:cNvSpPr>
            <a:spLocks noGrp="1"/>
          </p:cNvSpPr>
          <p:nvPr>
            <p:ph type="dt" sz="half" idx="10"/>
          </p:nvPr>
        </p:nvSpPr>
        <p:spPr/>
        <p:txBody>
          <a:bodyPr/>
          <a:lstStyle/>
          <a:p>
            <a:fld id="{6BA34DC9-532A-41EF-93F4-35A8B7D91987}" type="datetimeFigureOut">
              <a:rPr lang="zh-CN" altLang="en-US" smtClean="0"/>
              <a:t>2023/11/25</a:t>
            </a:fld>
            <a:endParaRPr lang="zh-CN" altLang="en-US"/>
          </a:p>
        </p:txBody>
      </p:sp>
      <p:sp>
        <p:nvSpPr>
          <p:cNvPr id="5" name="页脚占位符 4">
            <a:extLst>
              <a:ext uri="{FF2B5EF4-FFF2-40B4-BE49-F238E27FC236}">
                <a16:creationId xmlns:a16="http://schemas.microsoft.com/office/drawing/2014/main" id="{0052284F-3699-6F48-31C1-EE6EABC417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3E43D1-3EEC-D844-95BC-F4058AFCE869}"/>
              </a:ext>
            </a:extLst>
          </p:cNvPr>
          <p:cNvSpPr>
            <a:spLocks noGrp="1"/>
          </p:cNvSpPr>
          <p:nvPr>
            <p:ph type="sldNum" sz="quarter" idx="12"/>
          </p:nvPr>
        </p:nvSpPr>
        <p:spPr/>
        <p:txBody>
          <a:bodyPr/>
          <a:lstStyle/>
          <a:p>
            <a:fld id="{94B1910E-B935-4B75-8EAD-C409375BD90F}" type="slidenum">
              <a:rPr lang="zh-CN" altLang="en-US" smtClean="0"/>
              <a:t>‹#›</a:t>
            </a:fld>
            <a:endParaRPr lang="zh-CN" altLang="en-US"/>
          </a:p>
        </p:txBody>
      </p:sp>
    </p:spTree>
    <p:extLst>
      <p:ext uri="{BB962C8B-B14F-4D97-AF65-F5344CB8AC3E}">
        <p14:creationId xmlns:p14="http://schemas.microsoft.com/office/powerpoint/2010/main" val="199367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765AC-59F2-F759-24B2-C3F1501C93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B187F4F-E633-5E9F-8E6B-DE6385D6849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6A4DD6-DC82-01BC-DFBF-4646F477185F}"/>
              </a:ext>
            </a:extLst>
          </p:cNvPr>
          <p:cNvSpPr>
            <a:spLocks noGrp="1"/>
          </p:cNvSpPr>
          <p:nvPr>
            <p:ph type="dt" sz="half" idx="10"/>
          </p:nvPr>
        </p:nvSpPr>
        <p:spPr/>
        <p:txBody>
          <a:bodyPr/>
          <a:lstStyle/>
          <a:p>
            <a:fld id="{6BA34DC9-532A-41EF-93F4-35A8B7D91987}" type="datetimeFigureOut">
              <a:rPr lang="zh-CN" altLang="en-US" smtClean="0"/>
              <a:t>2023/11/25</a:t>
            </a:fld>
            <a:endParaRPr lang="zh-CN" altLang="en-US"/>
          </a:p>
        </p:txBody>
      </p:sp>
      <p:sp>
        <p:nvSpPr>
          <p:cNvPr id="5" name="页脚占位符 4">
            <a:extLst>
              <a:ext uri="{FF2B5EF4-FFF2-40B4-BE49-F238E27FC236}">
                <a16:creationId xmlns:a16="http://schemas.microsoft.com/office/drawing/2014/main" id="{A247EB83-9C46-2402-E60D-A369CC1A7E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742921-B1E0-F197-A2E9-70A6960C1726}"/>
              </a:ext>
            </a:extLst>
          </p:cNvPr>
          <p:cNvSpPr>
            <a:spLocks noGrp="1"/>
          </p:cNvSpPr>
          <p:nvPr>
            <p:ph type="sldNum" sz="quarter" idx="12"/>
          </p:nvPr>
        </p:nvSpPr>
        <p:spPr/>
        <p:txBody>
          <a:bodyPr/>
          <a:lstStyle/>
          <a:p>
            <a:fld id="{94B1910E-B935-4B75-8EAD-C409375BD90F}" type="slidenum">
              <a:rPr lang="zh-CN" altLang="en-US" smtClean="0"/>
              <a:t>‹#›</a:t>
            </a:fld>
            <a:endParaRPr lang="zh-CN" altLang="en-US"/>
          </a:p>
        </p:txBody>
      </p:sp>
    </p:spTree>
    <p:extLst>
      <p:ext uri="{BB962C8B-B14F-4D97-AF65-F5344CB8AC3E}">
        <p14:creationId xmlns:p14="http://schemas.microsoft.com/office/powerpoint/2010/main" val="93340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AF4FAE3-54AB-A355-2432-09506C84B4D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DBA959A-D5DE-C0BC-1F05-97D7EED1C79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F5AF2D-42A7-B6EA-8489-495D007F6999}"/>
              </a:ext>
            </a:extLst>
          </p:cNvPr>
          <p:cNvSpPr>
            <a:spLocks noGrp="1"/>
          </p:cNvSpPr>
          <p:nvPr>
            <p:ph type="dt" sz="half" idx="10"/>
          </p:nvPr>
        </p:nvSpPr>
        <p:spPr/>
        <p:txBody>
          <a:bodyPr/>
          <a:lstStyle/>
          <a:p>
            <a:fld id="{6BA34DC9-532A-41EF-93F4-35A8B7D91987}" type="datetimeFigureOut">
              <a:rPr lang="zh-CN" altLang="en-US" smtClean="0"/>
              <a:t>2023/11/25</a:t>
            </a:fld>
            <a:endParaRPr lang="zh-CN" altLang="en-US"/>
          </a:p>
        </p:txBody>
      </p:sp>
      <p:sp>
        <p:nvSpPr>
          <p:cNvPr id="5" name="页脚占位符 4">
            <a:extLst>
              <a:ext uri="{FF2B5EF4-FFF2-40B4-BE49-F238E27FC236}">
                <a16:creationId xmlns:a16="http://schemas.microsoft.com/office/drawing/2014/main" id="{5C501AF1-E3DE-7FB9-3A3D-E3028B564F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EA07F3-4AC1-B129-A28C-985C297F212A}"/>
              </a:ext>
            </a:extLst>
          </p:cNvPr>
          <p:cNvSpPr>
            <a:spLocks noGrp="1"/>
          </p:cNvSpPr>
          <p:nvPr>
            <p:ph type="sldNum" sz="quarter" idx="12"/>
          </p:nvPr>
        </p:nvSpPr>
        <p:spPr/>
        <p:txBody>
          <a:bodyPr/>
          <a:lstStyle/>
          <a:p>
            <a:fld id="{94B1910E-B935-4B75-8EAD-C409375BD90F}" type="slidenum">
              <a:rPr lang="zh-CN" altLang="en-US" smtClean="0"/>
              <a:t>‹#›</a:t>
            </a:fld>
            <a:endParaRPr lang="zh-CN" altLang="en-US"/>
          </a:p>
        </p:txBody>
      </p:sp>
    </p:spTree>
    <p:extLst>
      <p:ext uri="{BB962C8B-B14F-4D97-AF65-F5344CB8AC3E}">
        <p14:creationId xmlns:p14="http://schemas.microsoft.com/office/powerpoint/2010/main" val="148755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6CECF-CCC2-D27E-0271-645745232A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3FF14B-4138-12F9-C5CA-BD7EF4E125F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593D2A-B4DE-0181-1180-0A1402608360}"/>
              </a:ext>
            </a:extLst>
          </p:cNvPr>
          <p:cNvSpPr>
            <a:spLocks noGrp="1"/>
          </p:cNvSpPr>
          <p:nvPr>
            <p:ph type="dt" sz="half" idx="10"/>
          </p:nvPr>
        </p:nvSpPr>
        <p:spPr/>
        <p:txBody>
          <a:bodyPr/>
          <a:lstStyle/>
          <a:p>
            <a:fld id="{6BA34DC9-532A-41EF-93F4-35A8B7D91987}" type="datetimeFigureOut">
              <a:rPr lang="zh-CN" altLang="en-US" smtClean="0"/>
              <a:t>2023/11/25</a:t>
            </a:fld>
            <a:endParaRPr lang="zh-CN" altLang="en-US"/>
          </a:p>
        </p:txBody>
      </p:sp>
      <p:sp>
        <p:nvSpPr>
          <p:cNvPr id="5" name="页脚占位符 4">
            <a:extLst>
              <a:ext uri="{FF2B5EF4-FFF2-40B4-BE49-F238E27FC236}">
                <a16:creationId xmlns:a16="http://schemas.microsoft.com/office/drawing/2014/main" id="{70A2A355-135C-32B4-5291-4706E86FAC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CC62A1-6B20-DB70-540D-9C2367409A06}"/>
              </a:ext>
            </a:extLst>
          </p:cNvPr>
          <p:cNvSpPr>
            <a:spLocks noGrp="1"/>
          </p:cNvSpPr>
          <p:nvPr>
            <p:ph type="sldNum" sz="quarter" idx="12"/>
          </p:nvPr>
        </p:nvSpPr>
        <p:spPr/>
        <p:txBody>
          <a:bodyPr/>
          <a:lstStyle/>
          <a:p>
            <a:fld id="{94B1910E-B935-4B75-8EAD-C409375BD90F}" type="slidenum">
              <a:rPr lang="zh-CN" altLang="en-US" smtClean="0"/>
              <a:t>‹#›</a:t>
            </a:fld>
            <a:endParaRPr lang="zh-CN" altLang="en-US"/>
          </a:p>
        </p:txBody>
      </p:sp>
    </p:spTree>
    <p:extLst>
      <p:ext uri="{BB962C8B-B14F-4D97-AF65-F5344CB8AC3E}">
        <p14:creationId xmlns:p14="http://schemas.microsoft.com/office/powerpoint/2010/main" val="247140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41668-D062-89EB-5A97-5E6C2566C48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B3018D3-83C4-E6ED-8C31-6413839E9D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FCF767E-EE8A-11F4-156B-1B8152C6D870}"/>
              </a:ext>
            </a:extLst>
          </p:cNvPr>
          <p:cNvSpPr>
            <a:spLocks noGrp="1"/>
          </p:cNvSpPr>
          <p:nvPr>
            <p:ph type="dt" sz="half" idx="10"/>
          </p:nvPr>
        </p:nvSpPr>
        <p:spPr/>
        <p:txBody>
          <a:bodyPr/>
          <a:lstStyle/>
          <a:p>
            <a:fld id="{6BA34DC9-532A-41EF-93F4-35A8B7D91987}" type="datetimeFigureOut">
              <a:rPr lang="zh-CN" altLang="en-US" smtClean="0"/>
              <a:t>2023/11/25</a:t>
            </a:fld>
            <a:endParaRPr lang="zh-CN" altLang="en-US"/>
          </a:p>
        </p:txBody>
      </p:sp>
      <p:sp>
        <p:nvSpPr>
          <p:cNvPr id="5" name="页脚占位符 4">
            <a:extLst>
              <a:ext uri="{FF2B5EF4-FFF2-40B4-BE49-F238E27FC236}">
                <a16:creationId xmlns:a16="http://schemas.microsoft.com/office/drawing/2014/main" id="{43B75ECB-5BAF-D3BD-5CDA-18FACE39C4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5F79B4-0BB7-FF79-7E3D-D65D47C10B39}"/>
              </a:ext>
            </a:extLst>
          </p:cNvPr>
          <p:cNvSpPr>
            <a:spLocks noGrp="1"/>
          </p:cNvSpPr>
          <p:nvPr>
            <p:ph type="sldNum" sz="quarter" idx="12"/>
          </p:nvPr>
        </p:nvSpPr>
        <p:spPr/>
        <p:txBody>
          <a:bodyPr/>
          <a:lstStyle/>
          <a:p>
            <a:fld id="{94B1910E-B935-4B75-8EAD-C409375BD90F}" type="slidenum">
              <a:rPr lang="zh-CN" altLang="en-US" smtClean="0"/>
              <a:t>‹#›</a:t>
            </a:fld>
            <a:endParaRPr lang="zh-CN" altLang="en-US"/>
          </a:p>
        </p:txBody>
      </p:sp>
    </p:spTree>
    <p:extLst>
      <p:ext uri="{BB962C8B-B14F-4D97-AF65-F5344CB8AC3E}">
        <p14:creationId xmlns:p14="http://schemas.microsoft.com/office/powerpoint/2010/main" val="43675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1200E-122C-E563-E9E9-2D13C44508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3293B6-5F87-5270-6414-4AF7287FDAF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B826AC6-E4DB-DD9A-CFF4-675C39B5739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2D40F2F-7D93-2E3F-6F57-7E43316F6CC3}"/>
              </a:ext>
            </a:extLst>
          </p:cNvPr>
          <p:cNvSpPr>
            <a:spLocks noGrp="1"/>
          </p:cNvSpPr>
          <p:nvPr>
            <p:ph type="dt" sz="half" idx="10"/>
          </p:nvPr>
        </p:nvSpPr>
        <p:spPr/>
        <p:txBody>
          <a:bodyPr/>
          <a:lstStyle/>
          <a:p>
            <a:fld id="{6BA34DC9-532A-41EF-93F4-35A8B7D91987}" type="datetimeFigureOut">
              <a:rPr lang="zh-CN" altLang="en-US" smtClean="0"/>
              <a:t>2023/11/25</a:t>
            </a:fld>
            <a:endParaRPr lang="zh-CN" altLang="en-US"/>
          </a:p>
        </p:txBody>
      </p:sp>
      <p:sp>
        <p:nvSpPr>
          <p:cNvPr id="6" name="页脚占位符 5">
            <a:extLst>
              <a:ext uri="{FF2B5EF4-FFF2-40B4-BE49-F238E27FC236}">
                <a16:creationId xmlns:a16="http://schemas.microsoft.com/office/drawing/2014/main" id="{9F35CFC6-E231-5F2E-5C56-826F7FB8B2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5CE2E1-B791-965C-A378-378E104FF53B}"/>
              </a:ext>
            </a:extLst>
          </p:cNvPr>
          <p:cNvSpPr>
            <a:spLocks noGrp="1"/>
          </p:cNvSpPr>
          <p:nvPr>
            <p:ph type="sldNum" sz="quarter" idx="12"/>
          </p:nvPr>
        </p:nvSpPr>
        <p:spPr/>
        <p:txBody>
          <a:bodyPr/>
          <a:lstStyle/>
          <a:p>
            <a:fld id="{94B1910E-B935-4B75-8EAD-C409375BD90F}" type="slidenum">
              <a:rPr lang="zh-CN" altLang="en-US" smtClean="0"/>
              <a:t>‹#›</a:t>
            </a:fld>
            <a:endParaRPr lang="zh-CN" altLang="en-US"/>
          </a:p>
        </p:txBody>
      </p:sp>
    </p:spTree>
    <p:extLst>
      <p:ext uri="{BB962C8B-B14F-4D97-AF65-F5344CB8AC3E}">
        <p14:creationId xmlns:p14="http://schemas.microsoft.com/office/powerpoint/2010/main" val="78559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5DC2A-4DA2-6608-5C3B-A60C3EC55E2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AA08427-4A53-4EA7-0745-881CE54C59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ECCCBD1-68D0-CCA5-7481-E43B283841D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9F6E70B-EDD2-0346-83B2-91D907F64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11BF8E1-6E86-73C0-88B8-A1AC2AAFAE6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070183A-9411-F062-CA40-962517787F25}"/>
              </a:ext>
            </a:extLst>
          </p:cNvPr>
          <p:cNvSpPr>
            <a:spLocks noGrp="1"/>
          </p:cNvSpPr>
          <p:nvPr>
            <p:ph type="dt" sz="half" idx="10"/>
          </p:nvPr>
        </p:nvSpPr>
        <p:spPr/>
        <p:txBody>
          <a:bodyPr/>
          <a:lstStyle/>
          <a:p>
            <a:fld id="{6BA34DC9-532A-41EF-93F4-35A8B7D91987}" type="datetimeFigureOut">
              <a:rPr lang="zh-CN" altLang="en-US" smtClean="0"/>
              <a:t>2023/11/25</a:t>
            </a:fld>
            <a:endParaRPr lang="zh-CN" altLang="en-US"/>
          </a:p>
        </p:txBody>
      </p:sp>
      <p:sp>
        <p:nvSpPr>
          <p:cNvPr id="8" name="页脚占位符 7">
            <a:extLst>
              <a:ext uri="{FF2B5EF4-FFF2-40B4-BE49-F238E27FC236}">
                <a16:creationId xmlns:a16="http://schemas.microsoft.com/office/drawing/2014/main" id="{2292730A-2139-9714-02BE-4BAC2F9517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5BBAC7B-A2BA-062D-CC73-60A79C92A9ED}"/>
              </a:ext>
            </a:extLst>
          </p:cNvPr>
          <p:cNvSpPr>
            <a:spLocks noGrp="1"/>
          </p:cNvSpPr>
          <p:nvPr>
            <p:ph type="sldNum" sz="quarter" idx="12"/>
          </p:nvPr>
        </p:nvSpPr>
        <p:spPr/>
        <p:txBody>
          <a:bodyPr/>
          <a:lstStyle/>
          <a:p>
            <a:fld id="{94B1910E-B935-4B75-8EAD-C409375BD90F}" type="slidenum">
              <a:rPr lang="zh-CN" altLang="en-US" smtClean="0"/>
              <a:t>‹#›</a:t>
            </a:fld>
            <a:endParaRPr lang="zh-CN" altLang="en-US"/>
          </a:p>
        </p:txBody>
      </p:sp>
    </p:spTree>
    <p:extLst>
      <p:ext uri="{BB962C8B-B14F-4D97-AF65-F5344CB8AC3E}">
        <p14:creationId xmlns:p14="http://schemas.microsoft.com/office/powerpoint/2010/main" val="4076915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864DA-75A7-6D4C-CE96-7125372027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6B3DA7B-BE6F-2913-135B-0A1100293BE4}"/>
              </a:ext>
            </a:extLst>
          </p:cNvPr>
          <p:cNvSpPr>
            <a:spLocks noGrp="1"/>
          </p:cNvSpPr>
          <p:nvPr>
            <p:ph type="dt" sz="half" idx="10"/>
          </p:nvPr>
        </p:nvSpPr>
        <p:spPr/>
        <p:txBody>
          <a:bodyPr/>
          <a:lstStyle/>
          <a:p>
            <a:fld id="{6BA34DC9-532A-41EF-93F4-35A8B7D91987}" type="datetimeFigureOut">
              <a:rPr lang="zh-CN" altLang="en-US" smtClean="0"/>
              <a:t>2023/11/25</a:t>
            </a:fld>
            <a:endParaRPr lang="zh-CN" altLang="en-US"/>
          </a:p>
        </p:txBody>
      </p:sp>
      <p:sp>
        <p:nvSpPr>
          <p:cNvPr id="4" name="页脚占位符 3">
            <a:extLst>
              <a:ext uri="{FF2B5EF4-FFF2-40B4-BE49-F238E27FC236}">
                <a16:creationId xmlns:a16="http://schemas.microsoft.com/office/drawing/2014/main" id="{0203AFFC-9071-1736-E10B-FB384B8B693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8D5ADAE-7482-246E-CB0B-52C186D2AE81}"/>
              </a:ext>
            </a:extLst>
          </p:cNvPr>
          <p:cNvSpPr>
            <a:spLocks noGrp="1"/>
          </p:cNvSpPr>
          <p:nvPr>
            <p:ph type="sldNum" sz="quarter" idx="12"/>
          </p:nvPr>
        </p:nvSpPr>
        <p:spPr/>
        <p:txBody>
          <a:bodyPr/>
          <a:lstStyle/>
          <a:p>
            <a:fld id="{94B1910E-B935-4B75-8EAD-C409375BD90F}" type="slidenum">
              <a:rPr lang="zh-CN" altLang="en-US" smtClean="0"/>
              <a:t>‹#›</a:t>
            </a:fld>
            <a:endParaRPr lang="zh-CN" altLang="en-US"/>
          </a:p>
        </p:txBody>
      </p:sp>
    </p:spTree>
    <p:extLst>
      <p:ext uri="{BB962C8B-B14F-4D97-AF65-F5344CB8AC3E}">
        <p14:creationId xmlns:p14="http://schemas.microsoft.com/office/powerpoint/2010/main" val="41886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30FA3B5-6E24-B296-6A97-3A1AC4BA0375}"/>
              </a:ext>
            </a:extLst>
          </p:cNvPr>
          <p:cNvSpPr>
            <a:spLocks noGrp="1"/>
          </p:cNvSpPr>
          <p:nvPr>
            <p:ph type="dt" sz="half" idx="10"/>
          </p:nvPr>
        </p:nvSpPr>
        <p:spPr/>
        <p:txBody>
          <a:bodyPr/>
          <a:lstStyle/>
          <a:p>
            <a:fld id="{6BA34DC9-532A-41EF-93F4-35A8B7D91987}" type="datetimeFigureOut">
              <a:rPr lang="zh-CN" altLang="en-US" smtClean="0"/>
              <a:t>2023/11/25</a:t>
            </a:fld>
            <a:endParaRPr lang="zh-CN" altLang="en-US"/>
          </a:p>
        </p:txBody>
      </p:sp>
      <p:sp>
        <p:nvSpPr>
          <p:cNvPr id="3" name="页脚占位符 2">
            <a:extLst>
              <a:ext uri="{FF2B5EF4-FFF2-40B4-BE49-F238E27FC236}">
                <a16:creationId xmlns:a16="http://schemas.microsoft.com/office/drawing/2014/main" id="{681B69BD-7DC4-B38F-AA73-23E60A00FC8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67EB2F5-A646-493F-1835-26BC62A4B37B}"/>
              </a:ext>
            </a:extLst>
          </p:cNvPr>
          <p:cNvSpPr>
            <a:spLocks noGrp="1"/>
          </p:cNvSpPr>
          <p:nvPr>
            <p:ph type="sldNum" sz="quarter" idx="12"/>
          </p:nvPr>
        </p:nvSpPr>
        <p:spPr/>
        <p:txBody>
          <a:bodyPr/>
          <a:lstStyle/>
          <a:p>
            <a:fld id="{94B1910E-B935-4B75-8EAD-C409375BD90F}" type="slidenum">
              <a:rPr lang="zh-CN" altLang="en-US" smtClean="0"/>
              <a:t>‹#›</a:t>
            </a:fld>
            <a:endParaRPr lang="zh-CN" altLang="en-US"/>
          </a:p>
        </p:txBody>
      </p:sp>
    </p:spTree>
    <p:extLst>
      <p:ext uri="{BB962C8B-B14F-4D97-AF65-F5344CB8AC3E}">
        <p14:creationId xmlns:p14="http://schemas.microsoft.com/office/powerpoint/2010/main" val="2085697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FFA00-6890-D5F6-1EBC-ECDF4385EE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FD6C35-B21A-9850-21F4-B8AA7735F1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5888B86-4722-F116-4762-57B35CA1A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6FA9AA-DD84-59BA-A986-F3CAA88C55A2}"/>
              </a:ext>
            </a:extLst>
          </p:cNvPr>
          <p:cNvSpPr>
            <a:spLocks noGrp="1"/>
          </p:cNvSpPr>
          <p:nvPr>
            <p:ph type="dt" sz="half" idx="10"/>
          </p:nvPr>
        </p:nvSpPr>
        <p:spPr/>
        <p:txBody>
          <a:bodyPr/>
          <a:lstStyle/>
          <a:p>
            <a:fld id="{6BA34DC9-532A-41EF-93F4-35A8B7D91987}" type="datetimeFigureOut">
              <a:rPr lang="zh-CN" altLang="en-US" smtClean="0"/>
              <a:t>2023/11/25</a:t>
            </a:fld>
            <a:endParaRPr lang="zh-CN" altLang="en-US"/>
          </a:p>
        </p:txBody>
      </p:sp>
      <p:sp>
        <p:nvSpPr>
          <p:cNvPr id="6" name="页脚占位符 5">
            <a:extLst>
              <a:ext uri="{FF2B5EF4-FFF2-40B4-BE49-F238E27FC236}">
                <a16:creationId xmlns:a16="http://schemas.microsoft.com/office/drawing/2014/main" id="{1483DD5B-B5D2-3B30-3E60-D1B8928BF5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F87BC0-A336-F8B9-F2EB-F1F0832622FD}"/>
              </a:ext>
            </a:extLst>
          </p:cNvPr>
          <p:cNvSpPr>
            <a:spLocks noGrp="1"/>
          </p:cNvSpPr>
          <p:nvPr>
            <p:ph type="sldNum" sz="quarter" idx="12"/>
          </p:nvPr>
        </p:nvSpPr>
        <p:spPr/>
        <p:txBody>
          <a:bodyPr/>
          <a:lstStyle/>
          <a:p>
            <a:fld id="{94B1910E-B935-4B75-8EAD-C409375BD90F}" type="slidenum">
              <a:rPr lang="zh-CN" altLang="en-US" smtClean="0"/>
              <a:t>‹#›</a:t>
            </a:fld>
            <a:endParaRPr lang="zh-CN" altLang="en-US"/>
          </a:p>
        </p:txBody>
      </p:sp>
    </p:spTree>
    <p:extLst>
      <p:ext uri="{BB962C8B-B14F-4D97-AF65-F5344CB8AC3E}">
        <p14:creationId xmlns:p14="http://schemas.microsoft.com/office/powerpoint/2010/main" val="3863698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E2754-689A-517C-20AB-B40C039B7D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F26B374-4086-61B2-3F1D-A5C4E1A05D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AC66974-4AA7-F88A-C5BC-2D16AD999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4321ED-CC88-F66B-0BCD-CBE392D4C882}"/>
              </a:ext>
            </a:extLst>
          </p:cNvPr>
          <p:cNvSpPr>
            <a:spLocks noGrp="1"/>
          </p:cNvSpPr>
          <p:nvPr>
            <p:ph type="dt" sz="half" idx="10"/>
          </p:nvPr>
        </p:nvSpPr>
        <p:spPr/>
        <p:txBody>
          <a:bodyPr/>
          <a:lstStyle/>
          <a:p>
            <a:fld id="{6BA34DC9-532A-41EF-93F4-35A8B7D91987}" type="datetimeFigureOut">
              <a:rPr lang="zh-CN" altLang="en-US" smtClean="0"/>
              <a:t>2023/11/25</a:t>
            </a:fld>
            <a:endParaRPr lang="zh-CN" altLang="en-US"/>
          </a:p>
        </p:txBody>
      </p:sp>
      <p:sp>
        <p:nvSpPr>
          <p:cNvPr id="6" name="页脚占位符 5">
            <a:extLst>
              <a:ext uri="{FF2B5EF4-FFF2-40B4-BE49-F238E27FC236}">
                <a16:creationId xmlns:a16="http://schemas.microsoft.com/office/drawing/2014/main" id="{AEF9EDCA-B27C-4AE5-8640-38A4949EBE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A030F9-0F6B-20CE-69EA-0A4BB48922EC}"/>
              </a:ext>
            </a:extLst>
          </p:cNvPr>
          <p:cNvSpPr>
            <a:spLocks noGrp="1"/>
          </p:cNvSpPr>
          <p:nvPr>
            <p:ph type="sldNum" sz="quarter" idx="12"/>
          </p:nvPr>
        </p:nvSpPr>
        <p:spPr/>
        <p:txBody>
          <a:bodyPr/>
          <a:lstStyle/>
          <a:p>
            <a:fld id="{94B1910E-B935-4B75-8EAD-C409375BD90F}" type="slidenum">
              <a:rPr lang="zh-CN" altLang="en-US" smtClean="0"/>
              <a:t>‹#›</a:t>
            </a:fld>
            <a:endParaRPr lang="zh-CN" altLang="en-US"/>
          </a:p>
        </p:txBody>
      </p:sp>
    </p:spTree>
    <p:extLst>
      <p:ext uri="{BB962C8B-B14F-4D97-AF65-F5344CB8AC3E}">
        <p14:creationId xmlns:p14="http://schemas.microsoft.com/office/powerpoint/2010/main" val="1755076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7B4D47-11CA-B931-703E-BBE5890256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5B72011-6F14-BE54-CFB4-6DBD9937BE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330DD8-355B-47EE-F807-46726340E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34DC9-532A-41EF-93F4-35A8B7D91987}" type="datetimeFigureOut">
              <a:rPr lang="zh-CN" altLang="en-US" smtClean="0"/>
              <a:t>2023/11/25</a:t>
            </a:fld>
            <a:endParaRPr lang="zh-CN" altLang="en-US"/>
          </a:p>
        </p:txBody>
      </p:sp>
      <p:sp>
        <p:nvSpPr>
          <p:cNvPr id="5" name="页脚占位符 4">
            <a:extLst>
              <a:ext uri="{FF2B5EF4-FFF2-40B4-BE49-F238E27FC236}">
                <a16:creationId xmlns:a16="http://schemas.microsoft.com/office/drawing/2014/main" id="{ABA29708-CD0E-FCE2-EFDE-8D51BCE82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52D4B30-1535-BAAF-D85E-CFC63639A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1910E-B935-4B75-8EAD-C409375BD90F}" type="slidenum">
              <a:rPr lang="zh-CN" altLang="en-US" smtClean="0"/>
              <a:t>‹#›</a:t>
            </a:fld>
            <a:endParaRPr lang="zh-CN" altLang="en-US"/>
          </a:p>
        </p:txBody>
      </p:sp>
    </p:spTree>
    <p:extLst>
      <p:ext uri="{BB962C8B-B14F-4D97-AF65-F5344CB8AC3E}">
        <p14:creationId xmlns:p14="http://schemas.microsoft.com/office/powerpoint/2010/main" val="3508972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hyperlink" Target="#&#30456;&#20301;&#27169;&#31946;&#24230;"/><Relationship Id="rId1" Type="http://schemas.openxmlformats.org/officeDocument/2006/relationships/slideLayout" Target="../slideLayouts/slideLayout7.xml"/><Relationship Id="rId4" Type="http://schemas.openxmlformats.org/officeDocument/2006/relationships/image" Target="../media/image150.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7.xml"/><Relationship Id="rId4" Type="http://schemas.openxmlformats.org/officeDocument/2006/relationships/image" Target="../media/image18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10" Type="http://schemas.openxmlformats.org/officeDocument/2006/relationships/image" Target="../media/image5.png"/><Relationship Id="rId4" Type="http://schemas.openxmlformats.org/officeDocument/2006/relationships/tags" Target="../tags/tag7.xml"/><Relationship Id="rId9"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1"/>
          <p:cNvSpPr/>
          <p:nvPr/>
        </p:nvSpPr>
        <p:spPr>
          <a:xfrm>
            <a:off x="1793875" y="1310640"/>
            <a:ext cx="10404475" cy="2311400"/>
          </a:xfrm>
          <a:prstGeom prst="rect">
            <a:avLst/>
          </a:prstGeom>
          <a:solidFill>
            <a:schemeClr val="bg2">
              <a:lumMod val="9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6" name="PA-矩形 3"/>
          <p:cNvSpPr/>
          <p:nvPr>
            <p:custDataLst>
              <p:tags r:id="rId1"/>
            </p:custDataLst>
          </p:nvPr>
        </p:nvSpPr>
        <p:spPr>
          <a:xfrm>
            <a:off x="1682945" y="1831955"/>
            <a:ext cx="10496991" cy="584775"/>
          </a:xfrm>
          <a:prstGeom prst="rect">
            <a:avLst/>
          </a:prstGeom>
        </p:spPr>
        <p:txBody>
          <a:bodyPr wrap="square">
            <a:spAutoFit/>
          </a:bodyPr>
          <a:lstStyle/>
          <a:p>
            <a:pPr algn="ctr"/>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基于</a:t>
            </a:r>
            <a:r>
              <a:rPr lang="en-US" altLang="zh-CN" sz="3200" b="1"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RTK</a:t>
            </a:r>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算法与鸿蒙平台的双模</a:t>
            </a:r>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rPr>
              <a:t>高精度车辆定位系统</a:t>
            </a:r>
            <a:endParaRPr lang="en-US" altLang="zh-CN" sz="32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PA-文本框 6"/>
          <p:cNvSpPr txBox="1"/>
          <p:nvPr>
            <p:custDataLst>
              <p:tags r:id="rId2"/>
            </p:custDataLst>
          </p:nvPr>
        </p:nvSpPr>
        <p:spPr>
          <a:xfrm>
            <a:off x="3057094" y="4598818"/>
            <a:ext cx="5139690" cy="584775"/>
          </a:xfrm>
          <a:prstGeom prst="rect">
            <a:avLst/>
          </a:prstGeom>
          <a:solidFill>
            <a:schemeClr val="tx1">
              <a:alpha val="0"/>
            </a:schemeClr>
          </a:solid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pPr algn="ctr"/>
            <a:r>
              <a:rPr lang="zh-CN" altLang="en-US" sz="3200" b="1" dirty="0">
                <a:solidFill>
                  <a:schemeClr val="tx1"/>
                </a:solidFill>
                <a:latin typeface="微软雅黑" panose="020B0503020204020204" pitchFamily="34" charset="-122"/>
                <a:ea typeface="微软雅黑" panose="020B0503020204020204" pitchFamily="34" charset="-122"/>
                <a:cs typeface="+mn-ea"/>
                <a:sym typeface="思源黑体" panose="020B0500000000000000" pitchFamily="34" charset="-122"/>
              </a:rPr>
              <a:t>成员：杜俊航  张镒  巫海州</a:t>
            </a:r>
          </a:p>
        </p:txBody>
      </p:sp>
      <p:sp>
        <p:nvSpPr>
          <p:cNvPr id="7" name="Rectangle 2"/>
          <p:cNvSpPr/>
          <p:nvPr/>
        </p:nvSpPr>
        <p:spPr>
          <a:xfrm>
            <a:off x="0" y="1310640"/>
            <a:ext cx="1775460" cy="228981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直接连接符 9"/>
          <p:cNvCxnSpPr/>
          <p:nvPr/>
        </p:nvCxnSpPr>
        <p:spPr>
          <a:xfrm flipV="1">
            <a:off x="-18415" y="3579495"/>
            <a:ext cx="12240000" cy="20955"/>
          </a:xfrm>
          <a:prstGeom prst="line">
            <a:avLst/>
          </a:prstGeom>
          <a:ln w="38100">
            <a:solidFill>
              <a:srgbClr val="1F4E7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1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6" grpId="0"/>
      <p:bldP spid="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0</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0" name="Text Box 31">
            <a:extLst>
              <a:ext uri="{FF2B5EF4-FFF2-40B4-BE49-F238E27FC236}">
                <a16:creationId xmlns:a16="http://schemas.microsoft.com/office/drawing/2014/main" id="{035773F2-7F24-4225-B2E0-2BC77494CA38}"/>
              </a:ext>
            </a:extLst>
          </p:cNvPr>
          <p:cNvSpPr txBox="1">
            <a:spLocks noChangeArrowheads="1"/>
          </p:cNvSpPr>
          <p:nvPr/>
        </p:nvSpPr>
        <p:spPr bwMode="auto">
          <a:xfrm>
            <a:off x="654099" y="6122709"/>
            <a:ext cx="115044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59999"/>
                    </a:srgbClr>
                  </a:outerShdw>
                </a:effectLst>
              </a14:hiddenEffects>
            </a:ext>
          </a:extLst>
        </p:spPr>
        <p:txBody>
          <a:bodyPr>
            <a:spAutoFit/>
          </a:bodyPr>
          <a:lstStyle>
            <a:lvl1pPr>
              <a:spcBef>
                <a:spcPct val="20000"/>
              </a:spcBef>
              <a:buChar char="•"/>
              <a:defRPr sz="3200">
                <a:solidFill>
                  <a:srgbClr val="F8F8F8"/>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rgbClr val="F8F8F8"/>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rgbClr val="F8F8F8"/>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rgbClr val="F8F8F8"/>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rgbClr val="F8F8F8"/>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9pPr>
          </a:lstStyle>
          <a:p>
            <a:pPr>
              <a:buFontTx/>
              <a:buNone/>
            </a:pPr>
            <a:r>
              <a:rPr lang="zh-CN" altLang="zh-CN" sz="2000" b="1" dirty="0">
                <a:solidFill>
                  <a:schemeClr val="bg1"/>
                </a:solidFill>
                <a:latin typeface="微软雅黑" panose="020B0503020204020204" pitchFamily="34" charset="-122"/>
                <a:sym typeface="Arial" panose="020B0604020202020204" pitchFamily="34" charset="0"/>
              </a:rPr>
              <a:t>技术基础</a:t>
            </a:r>
          </a:p>
        </p:txBody>
      </p:sp>
      <p:sp>
        <p:nvSpPr>
          <p:cNvPr id="6" name="文本框 5">
            <a:extLst>
              <a:ext uri="{FF2B5EF4-FFF2-40B4-BE49-F238E27FC236}">
                <a16:creationId xmlns:a16="http://schemas.microsoft.com/office/drawing/2014/main" id="{F29D5F60-BE9E-4D68-A54D-F461991D5C69}"/>
              </a:ext>
            </a:extLst>
          </p:cNvPr>
          <p:cNvSpPr txBox="1"/>
          <p:nvPr/>
        </p:nvSpPr>
        <p:spPr>
          <a:xfrm>
            <a:off x="1198046" y="125698"/>
            <a:ext cx="857761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sym typeface="等线" panose="02010600030101010101" charset="-122"/>
              </a:rPr>
              <a:t>关键技术</a:t>
            </a:r>
            <a:r>
              <a:rPr lang="en-US" altLang="zh-CN" sz="3200" b="1" dirty="0">
                <a:latin typeface="微软雅黑" panose="020B0503020204020204" pitchFamily="34" charset="-122"/>
                <a:ea typeface="微软雅黑" panose="020B0503020204020204" pitchFamily="34" charset="-122"/>
                <a:sym typeface="等线" panose="02010600030101010101" charset="-122"/>
              </a:rPr>
              <a:t>1-RTK-</a:t>
            </a:r>
            <a:r>
              <a:rPr lang="zh-CN" altLang="en-US" sz="3200" b="1" dirty="0">
                <a:latin typeface="微软雅黑" panose="020B0503020204020204" pitchFamily="34" charset="-122"/>
                <a:ea typeface="微软雅黑" panose="020B0503020204020204" pitchFamily="34" charset="-122"/>
                <a:sym typeface="等线" panose="02010600030101010101" charset="-122"/>
              </a:rPr>
              <a:t>引入原因与物理参数</a:t>
            </a:r>
            <a:r>
              <a:rPr lang="en-US" altLang="zh-CN" sz="3200" b="1" dirty="0">
                <a:latin typeface="微软雅黑" panose="020B0503020204020204" pitchFamily="34" charset="-122"/>
                <a:ea typeface="微软雅黑" panose="020B0503020204020204" pitchFamily="34" charset="-122"/>
                <a:sym typeface="等线" panose="02010600030101010101" charset="-122"/>
              </a:rPr>
              <a:t> </a:t>
            </a:r>
            <a:endParaRPr lang="en-US" altLang="zh-CN" sz="3200" b="1" dirty="0">
              <a:latin typeface="微软雅黑" panose="020B0503020204020204" pitchFamily="34" charset="-122"/>
              <a:ea typeface="微软雅黑" panose="020B0503020204020204" pitchFamily="34" charset="-122"/>
              <a:sym typeface="+mn-ea"/>
            </a:endParaRPr>
          </a:p>
        </p:txBody>
      </p:sp>
      <p:sp>
        <p:nvSpPr>
          <p:cNvPr id="8" name="文本框 7">
            <a:extLst>
              <a:ext uri="{FF2B5EF4-FFF2-40B4-BE49-F238E27FC236}">
                <a16:creationId xmlns:a16="http://schemas.microsoft.com/office/drawing/2014/main" id="{76FCE29F-1D0D-4F1B-AAD8-A6135E24C46B}"/>
              </a:ext>
            </a:extLst>
          </p:cNvPr>
          <p:cNvSpPr txBox="1"/>
          <p:nvPr/>
        </p:nvSpPr>
        <p:spPr>
          <a:xfrm>
            <a:off x="0" y="931750"/>
            <a:ext cx="10813415"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RTK</a:t>
            </a:r>
            <a:r>
              <a:rPr lang="zh-CN" altLang="en-US" sz="2000" dirty="0">
                <a:latin typeface="微软雅黑" panose="020B0503020204020204" pitchFamily="34" charset="-122"/>
                <a:ea typeface="微软雅黑" panose="020B0503020204020204" pitchFamily="34" charset="-122"/>
              </a:rPr>
              <a:t>主要对载波物理量进行观测，比</a:t>
            </a:r>
            <a:r>
              <a:rPr lang="en-US" altLang="zh-CN" sz="2000" dirty="0">
                <a:latin typeface="微软雅黑" panose="020B0503020204020204" pitchFamily="34" charset="-122"/>
                <a:ea typeface="微软雅黑" panose="020B0503020204020204" pitchFamily="34" charset="-122"/>
              </a:rPr>
              <a:t>GNSS</a:t>
            </a:r>
            <a:r>
              <a:rPr lang="zh-CN" altLang="en-US" sz="2000" dirty="0">
                <a:latin typeface="微软雅黑" panose="020B0503020204020204" pitchFamily="34" charset="-122"/>
                <a:ea typeface="微软雅黑" panose="020B0503020204020204" pitchFamily="34" charset="-122"/>
              </a:rPr>
              <a:t>采用伪距作为物理量观测，定位精度更高。</a:t>
            </a:r>
            <a:endParaRPr lang="en-US" altLang="zh-CN" sz="2000" dirty="0">
              <a:latin typeface="微软雅黑" panose="020B0503020204020204" pitchFamily="34" charset="-122"/>
              <a:ea typeface="微软雅黑" panose="020B0503020204020204" pitchFamily="34" charset="-122"/>
            </a:endParaRPr>
          </a:p>
        </p:txBody>
      </p:sp>
      <p:sp>
        <p:nvSpPr>
          <p:cNvPr id="10" name="圆角矩形 12">
            <a:extLst>
              <a:ext uri="{FF2B5EF4-FFF2-40B4-BE49-F238E27FC236}">
                <a16:creationId xmlns:a16="http://schemas.microsoft.com/office/drawing/2014/main" id="{3B0B78BC-38B4-408B-814C-C32DC9A05B73}"/>
              </a:ext>
            </a:extLst>
          </p:cNvPr>
          <p:cNvSpPr/>
          <p:nvPr/>
        </p:nvSpPr>
        <p:spPr>
          <a:xfrm>
            <a:off x="1276808" y="3821302"/>
            <a:ext cx="1855202" cy="400110"/>
          </a:xfrm>
          <a:prstGeom prst="roundRect">
            <a:avLst/>
          </a:prstGeom>
          <a:solidFill>
            <a:srgbClr val="1F4E79"/>
          </a:solidFill>
        </p:spPr>
        <p:txBody>
          <a:bodyPr wrap="none" anchor="ctr" anchorCtr="0">
            <a:noAutofit/>
          </a:bodyPr>
          <a:lstStyle/>
          <a:p>
            <a:pPr algn="ctr">
              <a:spcBef>
                <a:spcPct val="0"/>
              </a:spcBef>
            </a:pPr>
            <a:r>
              <a:rPr lang="zh-CN" altLang="en-US" sz="2000" b="1" dirty="0">
                <a:solidFill>
                  <a:schemeClr val="bg1"/>
                </a:solidFill>
                <a:latin typeface="微软雅黑" panose="020B0503020204020204" pitchFamily="34" charset="-122"/>
                <a:ea typeface="微软雅黑" panose="020B0503020204020204" pitchFamily="34" charset="-122"/>
              </a:rPr>
              <a:t>差分</a:t>
            </a:r>
            <a:r>
              <a:rPr lang="en-US" altLang="zh-CN" sz="2000" b="1" dirty="0">
                <a:solidFill>
                  <a:schemeClr val="bg1"/>
                </a:solidFill>
                <a:latin typeface="微软雅黑" panose="020B0503020204020204" pitchFamily="34" charset="-122"/>
                <a:ea typeface="微软雅黑" panose="020B0503020204020204" pitchFamily="34" charset="-122"/>
              </a:rPr>
              <a:t>GPS</a:t>
            </a:r>
            <a:r>
              <a:rPr lang="zh-CN" altLang="en-US" sz="2000" b="1" dirty="0">
                <a:solidFill>
                  <a:schemeClr val="bg1"/>
                </a:solidFill>
                <a:latin typeface="微软雅黑" panose="020B0503020204020204" pitchFamily="34" charset="-122"/>
                <a:ea typeface="微软雅黑" panose="020B0503020204020204" pitchFamily="34" charset="-122"/>
              </a:rPr>
              <a:t>定位</a:t>
            </a:r>
            <a:endParaRPr lang="zh-CN" altLang="en-US" sz="2000" b="1" dirty="0"/>
          </a:p>
        </p:txBody>
      </p:sp>
      <p:sp>
        <p:nvSpPr>
          <p:cNvPr id="12" name="圆角矩形 12">
            <a:extLst>
              <a:ext uri="{FF2B5EF4-FFF2-40B4-BE49-F238E27FC236}">
                <a16:creationId xmlns:a16="http://schemas.microsoft.com/office/drawing/2014/main" id="{665C2A7B-953D-4FBD-9BE5-9A557F88190F}"/>
              </a:ext>
            </a:extLst>
          </p:cNvPr>
          <p:cNvSpPr/>
          <p:nvPr/>
        </p:nvSpPr>
        <p:spPr>
          <a:xfrm>
            <a:off x="1271537" y="5631120"/>
            <a:ext cx="1855203" cy="400110"/>
          </a:xfrm>
          <a:prstGeom prst="roundRect">
            <a:avLst/>
          </a:prstGeom>
          <a:solidFill>
            <a:srgbClr val="1F4E79"/>
          </a:solidFill>
        </p:spPr>
        <p:txBody>
          <a:bodyPr wrap="none" anchor="ctr" anchorCtr="0">
            <a:noAutofit/>
          </a:bodyPr>
          <a:lstStyle/>
          <a:p>
            <a:pPr algn="ctr">
              <a:spcBef>
                <a:spcPct val="0"/>
              </a:spcBef>
            </a:pPr>
            <a:r>
              <a:rPr lang="zh-CN" altLang="en-US" sz="2000" b="1" dirty="0">
                <a:solidFill>
                  <a:schemeClr val="bg1"/>
                </a:solidFill>
                <a:latin typeface="微软雅黑" panose="020B0503020204020204" pitchFamily="34" charset="-122"/>
                <a:ea typeface="微软雅黑" panose="020B0503020204020204" pitchFamily="34" charset="-122"/>
              </a:rPr>
              <a:t>单点定位</a:t>
            </a:r>
            <a:endParaRPr lang="zh-CN" altLang="en-US" sz="2000" b="1" dirty="0"/>
          </a:p>
        </p:txBody>
      </p:sp>
      <p:sp>
        <p:nvSpPr>
          <p:cNvPr id="13" name="圆角矩形 12">
            <a:extLst>
              <a:ext uri="{FF2B5EF4-FFF2-40B4-BE49-F238E27FC236}">
                <a16:creationId xmlns:a16="http://schemas.microsoft.com/office/drawing/2014/main" id="{D26D1CDC-CA9C-4DCE-B961-DA6ED002CAAD}"/>
              </a:ext>
            </a:extLst>
          </p:cNvPr>
          <p:cNvSpPr/>
          <p:nvPr/>
        </p:nvSpPr>
        <p:spPr>
          <a:xfrm>
            <a:off x="1271537" y="2078445"/>
            <a:ext cx="1855203" cy="400110"/>
          </a:xfrm>
          <a:prstGeom prst="roundRect">
            <a:avLst/>
          </a:prstGeom>
          <a:solidFill>
            <a:srgbClr val="1F4E79"/>
          </a:solidFill>
        </p:spPr>
        <p:txBody>
          <a:bodyPr wrap="none" anchor="ctr" anchorCtr="0">
            <a:noAutofit/>
          </a:bodyPr>
          <a:lstStyle/>
          <a:p>
            <a:pPr algn="ctr">
              <a:spcBef>
                <a:spcPct val="0"/>
              </a:spcBef>
            </a:pPr>
            <a:r>
              <a:rPr lang="en-US" altLang="zh-CN" sz="2000" b="1" dirty="0">
                <a:solidFill>
                  <a:schemeClr val="bg1"/>
                </a:solidFill>
                <a:latin typeface="微软雅黑" panose="020B0503020204020204" pitchFamily="34" charset="-122"/>
                <a:ea typeface="微软雅黑" panose="020B0503020204020204" pitchFamily="34" charset="-122"/>
              </a:rPr>
              <a:t>RTK GPS</a:t>
            </a:r>
            <a:r>
              <a:rPr lang="zh-CN" altLang="en-US" sz="2000" b="1" dirty="0">
                <a:solidFill>
                  <a:schemeClr val="bg1"/>
                </a:solidFill>
                <a:latin typeface="微软雅黑" panose="020B0503020204020204" pitchFamily="34" charset="-122"/>
                <a:ea typeface="微软雅黑" panose="020B0503020204020204" pitchFamily="34" charset="-122"/>
              </a:rPr>
              <a:t>定位</a:t>
            </a:r>
            <a:endParaRPr lang="zh-CN" altLang="en-US" sz="2000" b="1" dirty="0"/>
          </a:p>
        </p:txBody>
      </p:sp>
      <p:graphicFrame>
        <p:nvGraphicFramePr>
          <p:cNvPr id="14" name="表格 13">
            <a:extLst>
              <a:ext uri="{FF2B5EF4-FFF2-40B4-BE49-F238E27FC236}">
                <a16:creationId xmlns:a16="http://schemas.microsoft.com/office/drawing/2014/main" id="{414E11E4-4A90-4E7C-B714-79D3CBAC2E91}"/>
              </a:ext>
            </a:extLst>
          </p:cNvPr>
          <p:cNvGraphicFramePr>
            <a:graphicFrameLocks noGrp="1"/>
          </p:cNvGraphicFramePr>
          <p:nvPr/>
        </p:nvGraphicFramePr>
        <p:xfrm>
          <a:off x="3518535" y="1747035"/>
          <a:ext cx="8269915" cy="1463040"/>
        </p:xfrm>
        <a:graphic>
          <a:graphicData uri="http://schemas.openxmlformats.org/drawingml/2006/table">
            <a:tbl>
              <a:tblPr firstRow="1" bandRow="1">
                <a:tableStyleId>{5C22544A-7EE6-4342-B048-85BDC9FD1C3A}</a:tableStyleId>
              </a:tblPr>
              <a:tblGrid>
                <a:gridCol w="1597597">
                  <a:extLst>
                    <a:ext uri="{9D8B030D-6E8A-4147-A177-3AD203B41FA5}">
                      <a16:colId xmlns:a16="http://schemas.microsoft.com/office/drawing/2014/main" val="2089426761"/>
                    </a:ext>
                  </a:extLst>
                </a:gridCol>
                <a:gridCol w="6672318">
                  <a:extLst>
                    <a:ext uri="{9D8B030D-6E8A-4147-A177-3AD203B41FA5}">
                      <a16:colId xmlns:a16="http://schemas.microsoft.com/office/drawing/2014/main" val="1676661605"/>
                    </a:ext>
                  </a:extLst>
                </a:gridCol>
              </a:tblGrid>
              <a:tr h="322459">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简述</a:t>
                      </a:r>
                      <a:endParaRPr lang="en-US" altLang="zh-CN" sz="2000" b="1" kern="1200" dirty="0">
                        <a:solidFill>
                          <a:schemeClr val="bg1"/>
                        </a:solidFill>
                        <a:latin typeface="微软雅黑" panose="020B0503020204020204" pitchFamily="34" charset="-122"/>
                        <a:ea typeface="微软雅黑" panose="020B0503020204020204" pitchFamily="34" charset="-122"/>
                        <a:cs typeface="+mn-cs"/>
                      </a:endParaRP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将用户终端和基准站收到的载波信号，进行差分处理</a:t>
                      </a:r>
                    </a:p>
                  </a:txBody>
                  <a:tcPr>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075095724"/>
                  </a:ext>
                </a:extLst>
              </a:tr>
              <a:tr h="322459">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物理量</a:t>
                      </a:r>
                    </a:p>
                  </a:txBody>
                  <a:tcPr>
                    <a:solidFill>
                      <a:schemeClr val="accent5">
                        <a:lumMod val="75000"/>
                      </a:schemeClr>
                    </a:solidFill>
                  </a:tcPr>
                </a:tc>
                <a:tc>
                  <a:txBody>
                    <a:bodyPr/>
                    <a:lstStyle/>
                    <a:p>
                      <a:pPr marL="0" indent="0" algn="l" defTabSz="914400" rtl="0" eaLnBrk="1" latinLnBrk="0" hangingPunct="1">
                        <a:spcBef>
                          <a:spcPct val="0"/>
                        </a:spcBef>
                        <a:buFont typeface="Wingdings" panose="05000000000000000000" pitchFamily="2" charset="2"/>
                        <a:buNone/>
                      </a:pPr>
                      <a:r>
                        <a:rPr lang="zh-CN" altLang="en-US" sz="1800" b="1" kern="1200" dirty="0">
                          <a:solidFill>
                            <a:srgbClr val="FF0000"/>
                          </a:solidFill>
                          <a:latin typeface="微软雅黑" panose="020B0503020204020204" pitchFamily="34" charset="-122"/>
                          <a:ea typeface="微软雅黑" panose="020B0503020204020204" pitchFamily="34" charset="-122"/>
                          <a:cs typeface="+mn-cs"/>
                        </a:rPr>
                        <a:t>载波信号</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、伪距、星历数据、</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38630100"/>
                  </a:ext>
                </a:extLst>
              </a:tr>
              <a:tr h="545699">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物理系统</a:t>
                      </a: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lang="zh-CN" altLang="en-US" sz="1800" b="1" kern="1200" dirty="0">
                          <a:solidFill>
                            <a:schemeClr val="bg1"/>
                          </a:solidFill>
                          <a:latin typeface="微软雅黑" panose="020B0503020204020204" pitchFamily="34" charset="-122"/>
                          <a:ea typeface="微软雅黑" panose="020B0503020204020204" pitchFamily="34" charset="-122"/>
                          <a:cs typeface="+mn-cs"/>
                        </a:rPr>
                        <a:t>卫星</a:t>
                      </a:r>
                      <a:r>
                        <a:rPr lang="en-US" altLang="zh-CN" sz="1800" b="1" kern="1200" dirty="0">
                          <a:solidFill>
                            <a:schemeClr val="bg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基准站</a:t>
                      </a:r>
                      <a:r>
                        <a:rPr lang="en-US" altLang="zh-CN" sz="1800" b="1" kern="1200" dirty="0">
                          <a:solidFill>
                            <a:schemeClr val="bg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用户终端</a:t>
                      </a:r>
                      <a:r>
                        <a:rPr lang="en-US" altLang="zh-CN" sz="1800" b="1" kern="1200" dirty="0">
                          <a:solidFill>
                            <a:schemeClr val="bg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具有速度的物体</a:t>
                      </a:r>
                    </a:p>
                    <a:p>
                      <a:pPr marL="0" indent="0" algn="l" defTabSz="914400" rtl="0" eaLnBrk="1" latinLnBrk="0" hangingPunct="1">
                        <a:spcBef>
                          <a:spcPct val="0"/>
                        </a:spcBef>
                        <a:buFont typeface="Wingdings" panose="05000000000000000000" pitchFamily="2" charset="2"/>
                        <a:buNone/>
                      </a:pPr>
                      <a:endParaRPr lang="zh-CN" altLang="en-US" sz="2000" b="1" kern="1200" dirty="0">
                        <a:solidFill>
                          <a:schemeClr val="bg1"/>
                        </a:solidFill>
                        <a:latin typeface="微软雅黑" panose="020B0503020204020204" pitchFamily="34" charset="-122"/>
                        <a:ea typeface="微软雅黑" panose="020B0503020204020204" pitchFamily="34" charset="-122"/>
                        <a:cs typeface="+mn-cs"/>
                      </a:endParaRPr>
                    </a:p>
                  </a:txBody>
                  <a:tcPr>
                    <a:lnT w="12700" cap="flat" cmpd="sng" algn="ctr">
                      <a:solidFill>
                        <a:schemeClr val="tx1"/>
                      </a:solidFill>
                      <a:prstDash val="solid"/>
                      <a:round/>
                      <a:headEnd type="none" w="med" len="med"/>
                      <a:tailEnd type="none" w="med" len="med"/>
                    </a:lnT>
                    <a:solidFill>
                      <a:schemeClr val="accent5">
                        <a:lumMod val="75000"/>
                      </a:schemeClr>
                    </a:solidFill>
                  </a:tcPr>
                </a:tc>
                <a:extLst>
                  <a:ext uri="{0D108BD9-81ED-4DB2-BD59-A6C34878D82A}">
                    <a16:rowId xmlns:a16="http://schemas.microsoft.com/office/drawing/2014/main" val="2303300383"/>
                  </a:ext>
                </a:extLst>
              </a:tr>
            </a:tbl>
          </a:graphicData>
        </a:graphic>
      </p:graphicFrame>
      <p:graphicFrame>
        <p:nvGraphicFramePr>
          <p:cNvPr id="19" name="表格 18">
            <a:extLst>
              <a:ext uri="{FF2B5EF4-FFF2-40B4-BE49-F238E27FC236}">
                <a16:creationId xmlns:a16="http://schemas.microsoft.com/office/drawing/2014/main" id="{92459741-067D-4CFE-92BD-AEAA5F238077}"/>
              </a:ext>
            </a:extLst>
          </p:cNvPr>
          <p:cNvGraphicFramePr>
            <a:graphicFrameLocks noGrp="1"/>
          </p:cNvGraphicFramePr>
          <p:nvPr>
            <p:extLst>
              <p:ext uri="{D42A27DB-BD31-4B8C-83A1-F6EECF244321}">
                <p14:modId xmlns:p14="http://schemas.microsoft.com/office/powerpoint/2010/main" val="4107507870"/>
              </p:ext>
            </p:extLst>
          </p:nvPr>
        </p:nvGraphicFramePr>
        <p:xfrm>
          <a:off x="3518535" y="5148809"/>
          <a:ext cx="8267102" cy="1463040"/>
        </p:xfrm>
        <a:graphic>
          <a:graphicData uri="http://schemas.openxmlformats.org/drawingml/2006/table">
            <a:tbl>
              <a:tblPr firstRow="1" bandRow="1">
                <a:tableStyleId>{5C22544A-7EE6-4342-B048-85BDC9FD1C3A}</a:tableStyleId>
              </a:tblPr>
              <a:tblGrid>
                <a:gridCol w="1597053">
                  <a:extLst>
                    <a:ext uri="{9D8B030D-6E8A-4147-A177-3AD203B41FA5}">
                      <a16:colId xmlns:a16="http://schemas.microsoft.com/office/drawing/2014/main" val="2089426761"/>
                    </a:ext>
                  </a:extLst>
                </a:gridCol>
                <a:gridCol w="6670049">
                  <a:extLst>
                    <a:ext uri="{9D8B030D-6E8A-4147-A177-3AD203B41FA5}">
                      <a16:colId xmlns:a16="http://schemas.microsoft.com/office/drawing/2014/main" val="1676661605"/>
                    </a:ext>
                  </a:extLst>
                </a:gridCol>
              </a:tblGrid>
              <a:tr h="623695">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简述</a:t>
                      </a:r>
                      <a:endParaRPr lang="en-US" altLang="zh-CN" sz="2000" b="1" kern="1200" dirty="0">
                        <a:solidFill>
                          <a:schemeClr val="bg1"/>
                        </a:solidFill>
                        <a:latin typeface="微软雅黑" panose="020B0503020204020204" pitchFamily="34" charset="-122"/>
                        <a:ea typeface="微软雅黑" panose="020B0503020204020204" pitchFamily="34" charset="-122"/>
                        <a:cs typeface="+mn-cs"/>
                      </a:endParaRP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lang="zh-CN" altLang="en-US" sz="1800" b="1" kern="1200" dirty="0">
                          <a:solidFill>
                            <a:schemeClr val="bg1"/>
                          </a:solidFill>
                          <a:latin typeface="微软雅黑" panose="020B0503020204020204" pitchFamily="34" charset="-122"/>
                          <a:ea typeface="微软雅黑" panose="020B0503020204020204" pitchFamily="34" charset="-122"/>
                          <a:cs typeface="+mn-cs"/>
                        </a:rPr>
                        <a:t>用户终端接发射的伪距信息，计算接收机的绝对位置</a:t>
                      </a:r>
                    </a:p>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endParaRPr lang="zh-CN" altLang="en-US" sz="2000" b="1" kern="1200" dirty="0">
                        <a:solidFill>
                          <a:schemeClr val="bg1"/>
                        </a:solidFill>
                        <a:latin typeface="微软雅黑" panose="020B0503020204020204" pitchFamily="34" charset="-122"/>
                        <a:ea typeface="微软雅黑" panose="020B0503020204020204" pitchFamily="34" charset="-122"/>
                        <a:cs typeface="+mn-cs"/>
                      </a:endParaRPr>
                    </a:p>
                  </a:txBody>
                  <a:tcPr>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075095724"/>
                  </a:ext>
                </a:extLst>
              </a:tr>
              <a:tr h="352523">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物理量</a:t>
                      </a: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lang="zh-CN" altLang="en-US" sz="1800" b="1" kern="1200" dirty="0">
                          <a:solidFill>
                            <a:schemeClr val="bg1"/>
                          </a:solidFill>
                          <a:latin typeface="微软雅黑" panose="020B0503020204020204" pitchFamily="34" charset="-122"/>
                          <a:ea typeface="微软雅黑" panose="020B0503020204020204" pitchFamily="34" charset="-122"/>
                          <a:cs typeface="+mn-cs"/>
                        </a:rPr>
                        <a:t>伪距、星历数据</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38630100"/>
                  </a:ext>
                </a:extLst>
              </a:tr>
              <a:tr h="352523">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物理系统</a:t>
                      </a: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lang="zh-CN" altLang="en-US" sz="1800" b="1" kern="1200" dirty="0">
                          <a:solidFill>
                            <a:schemeClr val="bg1"/>
                          </a:solidFill>
                          <a:latin typeface="微软雅黑" panose="020B0503020204020204" pitchFamily="34" charset="-122"/>
                          <a:ea typeface="微软雅黑" panose="020B0503020204020204" pitchFamily="34" charset="-122"/>
                          <a:cs typeface="+mn-cs"/>
                        </a:rPr>
                        <a:t>卫星</a:t>
                      </a:r>
                      <a:r>
                        <a:rPr lang="en-US" altLang="zh-CN" sz="1800" b="1" kern="1200" dirty="0">
                          <a:solidFill>
                            <a:schemeClr val="bg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用户终端</a:t>
                      </a:r>
                      <a:r>
                        <a:rPr lang="en-US" altLang="zh-CN" sz="1800" b="1" kern="1200" dirty="0">
                          <a:solidFill>
                            <a:schemeClr val="bg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具有速度的物体</a:t>
                      </a:r>
                    </a:p>
                  </a:txBody>
                  <a:tcPr>
                    <a:lnT w="12700" cap="flat" cmpd="sng" algn="ctr">
                      <a:solidFill>
                        <a:schemeClr val="tx1"/>
                      </a:solidFill>
                      <a:prstDash val="solid"/>
                      <a:round/>
                      <a:headEnd type="none" w="med" len="med"/>
                      <a:tailEnd type="none" w="med" len="med"/>
                    </a:lnT>
                    <a:solidFill>
                      <a:schemeClr val="accent5">
                        <a:lumMod val="75000"/>
                      </a:schemeClr>
                    </a:solidFill>
                  </a:tcPr>
                </a:tc>
                <a:extLst>
                  <a:ext uri="{0D108BD9-81ED-4DB2-BD59-A6C34878D82A}">
                    <a16:rowId xmlns:a16="http://schemas.microsoft.com/office/drawing/2014/main" val="2303300383"/>
                  </a:ext>
                </a:extLst>
              </a:tr>
            </a:tbl>
          </a:graphicData>
        </a:graphic>
      </p:graphicFrame>
      <p:graphicFrame>
        <p:nvGraphicFramePr>
          <p:cNvPr id="16" name="表格 15">
            <a:extLst>
              <a:ext uri="{FF2B5EF4-FFF2-40B4-BE49-F238E27FC236}">
                <a16:creationId xmlns:a16="http://schemas.microsoft.com/office/drawing/2014/main" id="{35D510C0-3463-4870-BA22-A7BC7A88441B}"/>
              </a:ext>
            </a:extLst>
          </p:cNvPr>
          <p:cNvGraphicFramePr>
            <a:graphicFrameLocks noGrp="1"/>
          </p:cNvGraphicFramePr>
          <p:nvPr/>
        </p:nvGraphicFramePr>
        <p:xfrm>
          <a:off x="3518535" y="3349089"/>
          <a:ext cx="8267103" cy="1190616"/>
        </p:xfrm>
        <a:graphic>
          <a:graphicData uri="http://schemas.openxmlformats.org/drawingml/2006/table">
            <a:tbl>
              <a:tblPr firstRow="1" bandRow="1">
                <a:tableStyleId>{5C22544A-7EE6-4342-B048-85BDC9FD1C3A}</a:tableStyleId>
              </a:tblPr>
              <a:tblGrid>
                <a:gridCol w="1597054">
                  <a:extLst>
                    <a:ext uri="{9D8B030D-6E8A-4147-A177-3AD203B41FA5}">
                      <a16:colId xmlns:a16="http://schemas.microsoft.com/office/drawing/2014/main" val="1018788548"/>
                    </a:ext>
                  </a:extLst>
                </a:gridCol>
                <a:gridCol w="6670049">
                  <a:extLst>
                    <a:ext uri="{9D8B030D-6E8A-4147-A177-3AD203B41FA5}">
                      <a16:colId xmlns:a16="http://schemas.microsoft.com/office/drawing/2014/main" val="887356385"/>
                    </a:ext>
                  </a:extLst>
                </a:gridCol>
              </a:tblGrid>
              <a:tr h="397188">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简述</a:t>
                      </a:r>
                      <a:endParaRPr lang="en-US" altLang="zh-CN" sz="2000" b="1" kern="1200" dirty="0">
                        <a:solidFill>
                          <a:schemeClr val="bg1"/>
                        </a:solidFill>
                        <a:latin typeface="微软雅黑" panose="020B0503020204020204" pitchFamily="34" charset="-122"/>
                        <a:ea typeface="微软雅黑" panose="020B0503020204020204" pitchFamily="34" charset="-122"/>
                        <a:cs typeface="+mn-cs"/>
                      </a:endParaRP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lang="zh-CN" altLang="en-US" sz="1800" b="1" kern="1200" dirty="0">
                          <a:solidFill>
                            <a:schemeClr val="bg1"/>
                          </a:solidFill>
                          <a:latin typeface="微软雅黑" panose="020B0503020204020204" pitchFamily="34" charset="-122"/>
                          <a:ea typeface="微软雅黑" panose="020B0503020204020204" pitchFamily="34" charset="-122"/>
                          <a:cs typeface="+mn-cs"/>
                        </a:rPr>
                        <a:t>用户终端，接收基站和卫星的伪距信息，进行差分</a:t>
                      </a:r>
                    </a:p>
                  </a:txBody>
                  <a:tcPr>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530145065"/>
                  </a:ext>
                </a:extLst>
              </a:tr>
              <a:tr h="397188">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物理量</a:t>
                      </a: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lang="zh-CN" altLang="en-US" sz="1800" b="1" kern="1200" dirty="0">
                          <a:solidFill>
                            <a:schemeClr val="bg1"/>
                          </a:solidFill>
                          <a:latin typeface="微软雅黑" panose="020B0503020204020204" pitchFamily="34" charset="-122"/>
                          <a:ea typeface="微软雅黑" panose="020B0503020204020204" pitchFamily="34" charset="-122"/>
                          <a:cs typeface="+mn-cs"/>
                        </a:rPr>
                        <a:t>伪距、星历数据</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298351103"/>
                  </a:ext>
                </a:extLst>
              </a:tr>
              <a:tr h="190884">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物理系统</a:t>
                      </a: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lang="zh-CN" altLang="en-US" sz="1800" b="1" kern="1200" dirty="0">
                          <a:solidFill>
                            <a:schemeClr val="bg1"/>
                          </a:solidFill>
                          <a:latin typeface="微软雅黑" panose="020B0503020204020204" pitchFamily="34" charset="-122"/>
                          <a:ea typeface="微软雅黑" panose="020B0503020204020204" pitchFamily="34" charset="-122"/>
                          <a:cs typeface="+mn-cs"/>
                        </a:rPr>
                        <a:t>卫星</a:t>
                      </a:r>
                      <a:r>
                        <a:rPr lang="en-US" altLang="zh-CN" sz="1800" b="1" kern="1200" dirty="0">
                          <a:solidFill>
                            <a:schemeClr val="bg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基准站</a:t>
                      </a:r>
                      <a:r>
                        <a:rPr lang="en-US" altLang="zh-CN" sz="1800" b="1" kern="1200" dirty="0">
                          <a:solidFill>
                            <a:schemeClr val="bg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用户终端</a:t>
                      </a:r>
                      <a:r>
                        <a:rPr lang="en-US" altLang="zh-CN" sz="1800" b="1" kern="1200" dirty="0">
                          <a:solidFill>
                            <a:schemeClr val="bg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具有速度的物体</a:t>
                      </a:r>
                    </a:p>
                  </a:txBody>
                  <a:tcPr>
                    <a:lnT w="12700" cap="flat" cmpd="sng" algn="ctr">
                      <a:solidFill>
                        <a:schemeClr val="tx1"/>
                      </a:solidFill>
                      <a:prstDash val="solid"/>
                      <a:round/>
                      <a:headEnd type="none" w="med" len="med"/>
                      <a:tailEnd type="none" w="med" len="med"/>
                    </a:lnT>
                    <a:solidFill>
                      <a:schemeClr val="accent5">
                        <a:lumMod val="75000"/>
                      </a:schemeClr>
                    </a:solidFill>
                  </a:tcPr>
                </a:tc>
                <a:extLst>
                  <a:ext uri="{0D108BD9-81ED-4DB2-BD59-A6C34878D82A}">
                    <a16:rowId xmlns:a16="http://schemas.microsoft.com/office/drawing/2014/main" val="877913259"/>
                  </a:ext>
                </a:extLst>
              </a:tr>
            </a:tbl>
          </a:graphicData>
        </a:graphic>
      </p:graphicFrame>
      <p:sp>
        <p:nvSpPr>
          <p:cNvPr id="18" name="箭头: 上 17">
            <a:extLst>
              <a:ext uri="{FF2B5EF4-FFF2-40B4-BE49-F238E27FC236}">
                <a16:creationId xmlns:a16="http://schemas.microsoft.com/office/drawing/2014/main" id="{572C9B59-BCF1-47E5-8CB2-4715FDC94397}"/>
              </a:ext>
            </a:extLst>
          </p:cNvPr>
          <p:cNvSpPr/>
          <p:nvPr/>
        </p:nvSpPr>
        <p:spPr>
          <a:xfrm>
            <a:off x="1956822" y="2639776"/>
            <a:ext cx="484632" cy="978408"/>
          </a:xfrm>
          <a:prstGeom prst="upArrow">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a:solidFill>
                <a:srgbClr val="FFFFFF"/>
              </a:solidFill>
              <a:latin typeface="微软雅黑" panose="020B0503020204020204" pitchFamily="34" charset="-122"/>
              <a:ea typeface="微软雅黑" panose="020B0503020204020204" pitchFamily="34" charset="-122"/>
            </a:endParaRPr>
          </a:p>
        </p:txBody>
      </p:sp>
      <p:sp>
        <p:nvSpPr>
          <p:cNvPr id="24" name="箭头: 上 23">
            <a:extLst>
              <a:ext uri="{FF2B5EF4-FFF2-40B4-BE49-F238E27FC236}">
                <a16:creationId xmlns:a16="http://schemas.microsoft.com/office/drawing/2014/main" id="{2E348D5E-57EF-4891-8CD4-8FEF74406E0D}"/>
              </a:ext>
            </a:extLst>
          </p:cNvPr>
          <p:cNvSpPr/>
          <p:nvPr/>
        </p:nvSpPr>
        <p:spPr>
          <a:xfrm>
            <a:off x="1956822" y="4467206"/>
            <a:ext cx="484632" cy="978408"/>
          </a:xfrm>
          <a:prstGeom prst="upArrow">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a:solidFill>
                <a:srgbClr val="FFFFFF"/>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7F4319DE-D7FD-9FB6-C8AA-F7DB65E088D9}"/>
              </a:ext>
            </a:extLst>
          </p:cNvPr>
          <p:cNvSpPr/>
          <p:nvPr/>
        </p:nvSpPr>
        <p:spPr>
          <a:xfrm>
            <a:off x="83005" y="2085614"/>
            <a:ext cx="998220" cy="400110"/>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优</a:t>
            </a:r>
          </a:p>
        </p:txBody>
      </p:sp>
      <p:sp>
        <p:nvSpPr>
          <p:cNvPr id="4" name="矩形 3">
            <a:extLst>
              <a:ext uri="{FF2B5EF4-FFF2-40B4-BE49-F238E27FC236}">
                <a16:creationId xmlns:a16="http://schemas.microsoft.com/office/drawing/2014/main" id="{0FA06D2E-C92C-C6E3-00ED-E3D562755DF8}"/>
              </a:ext>
            </a:extLst>
          </p:cNvPr>
          <p:cNvSpPr/>
          <p:nvPr/>
        </p:nvSpPr>
        <p:spPr>
          <a:xfrm>
            <a:off x="83005" y="5638574"/>
            <a:ext cx="998220" cy="400110"/>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劣</a:t>
            </a:r>
          </a:p>
        </p:txBody>
      </p:sp>
      <p:sp>
        <p:nvSpPr>
          <p:cNvPr id="5" name="箭头: 上 4">
            <a:extLst>
              <a:ext uri="{FF2B5EF4-FFF2-40B4-BE49-F238E27FC236}">
                <a16:creationId xmlns:a16="http://schemas.microsoft.com/office/drawing/2014/main" id="{2A35A12B-9DA6-B423-6A44-069F052AE489}"/>
              </a:ext>
            </a:extLst>
          </p:cNvPr>
          <p:cNvSpPr/>
          <p:nvPr/>
        </p:nvSpPr>
        <p:spPr>
          <a:xfrm>
            <a:off x="298909" y="2678684"/>
            <a:ext cx="484632" cy="2766930"/>
          </a:xfrm>
          <a:prstGeom prst="up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a:solidFill>
                <a:srgbClr val="FFFFFF"/>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3DE10CEC-B458-E658-A43B-AF221C888494}"/>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Tree>
    <p:extLst>
      <p:ext uri="{BB962C8B-B14F-4D97-AF65-F5344CB8AC3E}">
        <p14:creationId xmlns:p14="http://schemas.microsoft.com/office/powerpoint/2010/main" val="1780559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custDataLst>
              <p:tags r:id="rId1"/>
            </p:custDataLst>
          </p:nvPr>
        </p:nvSpPr>
        <p:spPr>
          <a:xfrm>
            <a:off x="1254760" y="31750"/>
            <a:ext cx="3743960" cy="900000"/>
          </a:xfrm>
          <a:prstGeom prst="rect">
            <a:avLst/>
          </a:prstGeom>
        </p:spPr>
        <p:txBody>
          <a:bodyPr wrap="none" anchor="ctr" anchorCtr="0">
            <a:noAutofit/>
          </a:bodyPr>
          <a:lstStyle/>
          <a:p>
            <a:endParaRPr lang="en-US" altLang="zh-CN" sz="3200" b="1" spc="600" dirty="0">
              <a:solidFill>
                <a:srgbClr val="000000"/>
              </a:solidFill>
              <a:latin typeface="微软雅黑" panose="020B0503020204020204" charset="-122"/>
              <a:ea typeface="微软雅黑" panose="020B0503020204020204" charset="-122"/>
              <a:sym typeface="+mn-ea"/>
            </a:endParaRPr>
          </a:p>
        </p:txBody>
      </p:sp>
      <p:sp>
        <p:nvSpPr>
          <p:cNvPr id="25" name="Rectangle 4"/>
          <p:cNvSpPr/>
          <p:nvPr>
            <p:custDataLst>
              <p:tags r:id="rId2"/>
            </p:custDataLst>
          </p:nvPr>
        </p:nvSpPr>
        <p:spPr>
          <a:xfrm>
            <a:off x="1225" y="9401"/>
            <a:ext cx="1080000" cy="828000"/>
          </a:xfrm>
          <a:prstGeom prst="rect">
            <a:avLst/>
          </a:prstGeom>
          <a:solidFill>
            <a:srgbClr val="5B9BD5">
              <a:lumMod val="50000"/>
            </a:srgbClr>
          </a:solidFill>
          <a:ln w="12700" cap="flat" cmpd="sng" algn="ctr">
            <a:noFill/>
            <a:prstDash val="solid"/>
            <a:miter lim="800000"/>
          </a:ln>
          <a:effectLst/>
        </p:spPr>
        <p:txBody>
          <a:bodyPr rtlCol="0" anchor="ctr"/>
          <a:lstStyle/>
          <a:p>
            <a:pPr algn="ctr"/>
            <a:r>
              <a:rPr lang="en-US" altLang="zh-CN" sz="2800" b="1" dirty="0">
                <a:solidFill>
                  <a:srgbClr val="FFFFFF"/>
                </a:solidFill>
                <a:latin typeface="微软雅黑" panose="020B0503020204020204" charset="-122"/>
                <a:ea typeface="微软雅黑" panose="020B0503020204020204" charset="-122"/>
              </a:rPr>
              <a:t>0</a:t>
            </a:r>
          </a:p>
        </p:txBody>
      </p:sp>
      <p:cxnSp>
        <p:nvCxnSpPr>
          <p:cNvPr id="4" name="直接连接符 3"/>
          <p:cNvCxnSpPr/>
          <p:nvPr>
            <p:custDataLst>
              <p:tags r:id="rId3"/>
            </p:custDataLst>
          </p:nvPr>
        </p:nvCxnSpPr>
        <p:spPr>
          <a:xfrm flipV="1">
            <a:off x="-21590" y="826770"/>
            <a:ext cx="12240000" cy="20955"/>
          </a:xfrm>
          <a:prstGeom prst="line">
            <a:avLst/>
          </a:prstGeom>
          <a:noFill/>
          <a:ln w="38100" cap="flat" cmpd="sng" algn="ctr">
            <a:solidFill>
              <a:srgbClr val="E7E6E6">
                <a:lumMod val="75000"/>
              </a:srgbClr>
            </a:solidFill>
            <a:prstDash val="solid"/>
            <a:miter lim="800000"/>
          </a:ln>
          <a:effectLst/>
        </p:spPr>
      </p:cxnSp>
      <p:sp>
        <p:nvSpPr>
          <p:cNvPr id="5" name="内容占位符 6"/>
          <p:cNvSpPr>
            <a:spLocks noGrp="1"/>
          </p:cNvSpPr>
          <p:nvPr>
            <p:custDataLst>
              <p:tags r:id="rId4"/>
            </p:custDataLst>
          </p:nvPr>
        </p:nvSpPr>
        <p:spPr>
          <a:xfrm>
            <a:off x="149225" y="986790"/>
            <a:ext cx="11650980" cy="1320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pPr marL="0" indent="0">
              <a:buNone/>
            </a:pPr>
            <a:endParaRPr lang="zh-CN" altLang="en-US" dirty="0"/>
          </a:p>
        </p:txBody>
      </p:sp>
      <p:sp>
        <p:nvSpPr>
          <p:cNvPr id="17" name="圆角矩形 16"/>
          <p:cNvSpPr/>
          <p:nvPr>
            <p:custDataLst>
              <p:tags r:id="rId5"/>
            </p:custDataLst>
          </p:nvPr>
        </p:nvSpPr>
        <p:spPr>
          <a:xfrm>
            <a:off x="324485" y="1466939"/>
            <a:ext cx="2684780" cy="1083945"/>
          </a:xfrm>
          <a:prstGeom prst="roundRect">
            <a:avLst/>
          </a:prstGeom>
          <a:solidFill>
            <a:srgbClr val="002060"/>
          </a:solidFill>
        </p:spPr>
        <p:txBody>
          <a:bodyPr wrap="none" anchor="ctr" anchorCtr="0">
            <a:noAutofit/>
          </a:bodyPr>
          <a:lstStyle/>
          <a:p>
            <a:pPr algn="ctr">
              <a:spcBef>
                <a:spcPct val="0"/>
              </a:spcBef>
            </a:pPr>
            <a:r>
              <a:rPr lang="zh-CN" altLang="en-US" sz="2000" b="1" dirty="0">
                <a:solidFill>
                  <a:srgbClr val="FFFFFF"/>
                </a:solidFill>
                <a:latin typeface="微软雅黑" panose="020B0503020204020204" charset="-122"/>
                <a:ea typeface="微软雅黑" panose="020B0503020204020204" charset="-122"/>
              </a:rPr>
              <a:t>采集卫星信号数据</a:t>
            </a:r>
          </a:p>
        </p:txBody>
      </p:sp>
      <p:sp>
        <p:nvSpPr>
          <p:cNvPr id="18" name="右箭头 17"/>
          <p:cNvSpPr/>
          <p:nvPr>
            <p:custDataLst>
              <p:tags r:id="rId6"/>
            </p:custDataLst>
          </p:nvPr>
        </p:nvSpPr>
        <p:spPr>
          <a:xfrm>
            <a:off x="3307980" y="1739174"/>
            <a:ext cx="637189" cy="540841"/>
          </a:xfrm>
          <a:prstGeom prst="rightArrow">
            <a:avLst/>
          </a:prstGeom>
          <a:solidFill>
            <a:srgbClr val="314457"/>
          </a:solidFill>
          <a:ln w="12700" cap="flat" cmpd="sng" algn="ctr">
            <a:solidFill>
              <a:srgbClr val="314457">
                <a:shade val="50000"/>
              </a:srgbClr>
            </a:solidFill>
            <a:prstDash val="solid"/>
            <a:miter lim="800000"/>
          </a:ln>
          <a:effectLst/>
        </p:spPr>
        <p:txBody>
          <a:bodyPr rtlCol="0" anchor="ctr"/>
          <a:lstStyle/>
          <a:p>
            <a:pPr algn="ctr"/>
            <a:endParaRPr lang="zh-CN" altLang="en-US" sz="2000">
              <a:solidFill>
                <a:srgbClr val="FFFFFF"/>
              </a:solidFill>
              <a:latin typeface="等线" panose="02010600030101010101" charset="-122"/>
              <a:ea typeface="等线" panose="02010600030101010101" charset="-122"/>
            </a:endParaRPr>
          </a:p>
        </p:txBody>
      </p:sp>
      <p:sp>
        <p:nvSpPr>
          <p:cNvPr id="19" name="圆角矩形 18"/>
          <p:cNvSpPr/>
          <p:nvPr>
            <p:custDataLst>
              <p:tags r:id="rId7"/>
            </p:custDataLst>
          </p:nvPr>
        </p:nvSpPr>
        <p:spPr>
          <a:xfrm>
            <a:off x="4243070" y="1468209"/>
            <a:ext cx="2555240" cy="1082675"/>
          </a:xfrm>
          <a:prstGeom prst="roundRect">
            <a:avLst/>
          </a:prstGeom>
          <a:solidFill>
            <a:srgbClr val="002060"/>
          </a:solidFill>
        </p:spPr>
        <p:txBody>
          <a:bodyPr wrap="none" anchor="ctr" anchorCtr="0">
            <a:noAutofit/>
          </a:bodyPr>
          <a:lstStyle/>
          <a:p>
            <a:pPr algn="ctr">
              <a:spcBef>
                <a:spcPct val="0"/>
              </a:spcBef>
            </a:pPr>
            <a:r>
              <a:rPr lang="zh-CN" altLang="en-US" sz="2000" b="1" dirty="0">
                <a:solidFill>
                  <a:srgbClr val="FFFFFF"/>
                </a:solidFill>
                <a:latin typeface="微软雅黑" panose="020B0503020204020204" charset="-122"/>
                <a:ea typeface="微软雅黑" panose="020B0503020204020204" charset="-122"/>
              </a:rPr>
              <a:t>伪距和载波相位</a:t>
            </a:r>
          </a:p>
          <a:p>
            <a:pPr algn="ctr">
              <a:spcBef>
                <a:spcPct val="0"/>
              </a:spcBef>
            </a:pPr>
            <a:r>
              <a:rPr lang="zh-CN" altLang="en-US" sz="2000" b="1" dirty="0">
                <a:solidFill>
                  <a:srgbClr val="FFFFFF"/>
                </a:solidFill>
                <a:latin typeface="微软雅黑" panose="020B0503020204020204" charset="-122"/>
                <a:ea typeface="微软雅黑" panose="020B0503020204020204" charset="-122"/>
              </a:rPr>
              <a:t>的差分计算</a:t>
            </a:r>
          </a:p>
        </p:txBody>
      </p:sp>
      <p:sp>
        <p:nvSpPr>
          <p:cNvPr id="20" name="右箭头 19"/>
          <p:cNvSpPr/>
          <p:nvPr>
            <p:custDataLst>
              <p:tags r:id="rId8"/>
            </p:custDataLst>
          </p:nvPr>
        </p:nvSpPr>
        <p:spPr>
          <a:xfrm>
            <a:off x="7184020" y="1739174"/>
            <a:ext cx="637189" cy="540841"/>
          </a:xfrm>
          <a:prstGeom prst="rightArrow">
            <a:avLst/>
          </a:prstGeom>
          <a:solidFill>
            <a:srgbClr val="314457"/>
          </a:solidFill>
          <a:ln w="12700" cap="flat" cmpd="sng" algn="ctr">
            <a:solidFill>
              <a:srgbClr val="314457">
                <a:shade val="50000"/>
              </a:srgbClr>
            </a:solidFill>
            <a:prstDash val="solid"/>
            <a:miter lim="800000"/>
          </a:ln>
          <a:effectLst/>
        </p:spPr>
        <p:txBody>
          <a:bodyPr rtlCol="0" anchor="ctr"/>
          <a:lstStyle/>
          <a:p>
            <a:pPr algn="ctr"/>
            <a:endParaRPr lang="zh-CN" altLang="en-US" sz="2000">
              <a:solidFill>
                <a:srgbClr val="FFFFFF"/>
              </a:solidFill>
              <a:latin typeface="等线" panose="02010600030101010101" charset="-122"/>
              <a:ea typeface="等线" panose="02010600030101010101" charset="-122"/>
            </a:endParaRPr>
          </a:p>
        </p:txBody>
      </p:sp>
      <p:sp>
        <p:nvSpPr>
          <p:cNvPr id="21" name="圆角矩形 20"/>
          <p:cNvSpPr/>
          <p:nvPr>
            <p:custDataLst>
              <p:tags r:id="rId9"/>
            </p:custDataLst>
          </p:nvPr>
        </p:nvSpPr>
        <p:spPr>
          <a:xfrm>
            <a:off x="8206740" y="1466939"/>
            <a:ext cx="2654300" cy="1082675"/>
          </a:xfrm>
          <a:prstGeom prst="roundRect">
            <a:avLst/>
          </a:prstGeom>
          <a:solidFill>
            <a:srgbClr val="002060"/>
          </a:solidFill>
        </p:spPr>
        <p:txBody>
          <a:bodyPr wrap="none" anchor="ctr" anchorCtr="0">
            <a:noAutofit/>
          </a:bodyPr>
          <a:lstStyle/>
          <a:p>
            <a:pPr algn="ctr">
              <a:spcBef>
                <a:spcPct val="0"/>
              </a:spcBef>
            </a:pPr>
            <a:r>
              <a:rPr lang="zh-CN" sz="2400" b="1" dirty="0">
                <a:solidFill>
                  <a:srgbClr val="FFFFFF"/>
                </a:solidFill>
                <a:latin typeface="微软雅黑" panose="020B0503020204020204" charset="-122"/>
                <a:ea typeface="微软雅黑" panose="020B0503020204020204" charset="-122"/>
              </a:rPr>
              <a:t>进行位置解算</a:t>
            </a:r>
          </a:p>
        </p:txBody>
      </p:sp>
      <p:sp>
        <p:nvSpPr>
          <p:cNvPr id="22" name="Rectangle 3"/>
          <p:cNvSpPr txBox="1">
            <a:spLocks noChangeArrowheads="1"/>
          </p:cNvSpPr>
          <p:nvPr>
            <p:custDataLst>
              <p:tags r:id="rId10"/>
            </p:custDataLst>
          </p:nvPr>
        </p:nvSpPr>
        <p:spPr>
          <a:xfrm>
            <a:off x="324485" y="2870289"/>
            <a:ext cx="2684780" cy="2758440"/>
          </a:xfrm>
          <a:prstGeom prst="rect">
            <a:avLst/>
          </a:prstGeom>
          <a:solidFill>
            <a:srgbClr val="5B9BD5">
              <a:lumMod val="20000"/>
              <a:lumOff val="80000"/>
            </a:srgb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pPr>
              <a:lnSpc>
                <a:spcPct val="120000"/>
              </a:lnSpc>
              <a:spcBef>
                <a:spcPts val="0"/>
              </a:spcBef>
              <a:buFont typeface="Wingdings" panose="05000000000000000000" pitchFamily="2" charset="2"/>
              <a:buChar char="l"/>
            </a:pPr>
            <a:r>
              <a:rPr lang="zh-CN" altLang="en-US" sz="2000" dirty="0">
                <a:latin typeface="微软雅黑" panose="020B0503020204020204" charset="-122"/>
                <a:ea typeface="微软雅黑" panose="020B0503020204020204" charset="-122"/>
              </a:rPr>
              <a:t>基准站和流动站同时接收卫星信号，并记录下卫星的</a:t>
            </a:r>
            <a:r>
              <a:rPr lang="zh-CN" altLang="en-US" sz="2000" b="1" dirty="0">
                <a:latin typeface="微软雅黑" panose="020B0503020204020204" charset="-122"/>
                <a:ea typeface="微软雅黑" panose="020B0503020204020204" charset="-122"/>
              </a:rPr>
              <a:t>伪距</a:t>
            </a:r>
            <a:r>
              <a:rPr lang="zh-CN" altLang="en-US" sz="2000" dirty="0">
                <a:latin typeface="微软雅黑" panose="020B0503020204020204" charset="-122"/>
                <a:ea typeface="微软雅黑" panose="020B0503020204020204" charset="-122"/>
              </a:rPr>
              <a:t>和</a:t>
            </a:r>
            <a:r>
              <a:rPr lang="zh-CN" altLang="en-US" sz="2000" b="1" dirty="0">
                <a:latin typeface="微软雅黑" panose="020B0503020204020204" charset="-122"/>
                <a:ea typeface="微软雅黑" panose="020B0503020204020204" charset="-122"/>
              </a:rPr>
              <a:t>载波相位</a:t>
            </a:r>
            <a:r>
              <a:rPr lang="zh-CN" altLang="en-US" sz="2000" dirty="0">
                <a:latin typeface="微软雅黑" panose="020B0503020204020204" charset="-122"/>
                <a:ea typeface="微软雅黑" panose="020B0503020204020204" charset="-122"/>
              </a:rPr>
              <a:t>等数据</a:t>
            </a:r>
          </a:p>
        </p:txBody>
      </p:sp>
      <p:sp>
        <p:nvSpPr>
          <p:cNvPr id="24" name="Rectangle 3"/>
          <p:cNvSpPr txBox="1">
            <a:spLocks noChangeArrowheads="1"/>
          </p:cNvSpPr>
          <p:nvPr>
            <p:custDataLst>
              <p:tags r:id="rId11"/>
            </p:custDataLst>
          </p:nvPr>
        </p:nvSpPr>
        <p:spPr>
          <a:xfrm>
            <a:off x="4178300" y="2870924"/>
            <a:ext cx="2684780" cy="2823210"/>
          </a:xfrm>
          <a:prstGeom prst="rect">
            <a:avLst/>
          </a:prstGeom>
          <a:solidFill>
            <a:srgbClr val="5B9BD5">
              <a:lumMod val="20000"/>
              <a:lumOff val="80000"/>
            </a:srgb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pPr>
              <a:lnSpc>
                <a:spcPct val="120000"/>
              </a:lnSpc>
              <a:spcBef>
                <a:spcPts val="0"/>
              </a:spcBef>
              <a:buFont typeface="Wingdings" panose="05000000000000000000" pitchFamily="2" charset="2"/>
              <a:buChar char="l"/>
            </a:pPr>
            <a:r>
              <a:rPr lang="zh-CN" altLang="en-US" sz="2000" dirty="0">
                <a:latin typeface="微软雅黑" panose="020B0503020204020204" charset="-122"/>
                <a:ea typeface="微软雅黑" panose="020B0503020204020204" charset="-122"/>
              </a:rPr>
              <a:t>将基准站记录的</a:t>
            </a:r>
            <a:r>
              <a:rPr lang="zh-CN" altLang="en-US" sz="2000" b="1" dirty="0">
                <a:latin typeface="微软雅黑" panose="020B0503020204020204" charset="-122"/>
                <a:ea typeface="微软雅黑" panose="020B0503020204020204" charset="-122"/>
              </a:rPr>
              <a:t>伪距和载波相位</a:t>
            </a:r>
            <a:r>
              <a:rPr lang="zh-CN" altLang="en-US" sz="2000" dirty="0">
                <a:latin typeface="微软雅黑" panose="020B0503020204020204" charset="-122"/>
                <a:ea typeface="微软雅黑" panose="020B0503020204020204" charset="-122"/>
              </a:rPr>
              <a:t>数据与流动站记录的进行</a:t>
            </a:r>
            <a:r>
              <a:rPr lang="zh-CN" altLang="en-US" sz="2000" b="1" dirty="0">
                <a:latin typeface="微软雅黑" panose="020B0503020204020204" charset="-122"/>
                <a:ea typeface="微软雅黑" panose="020B0503020204020204" charset="-122"/>
              </a:rPr>
              <a:t>差分计算</a:t>
            </a:r>
            <a:r>
              <a:rPr lang="zh-CN" altLang="en-US" sz="2000" dirty="0">
                <a:latin typeface="微软雅黑" panose="020B0503020204020204" charset="-122"/>
                <a:ea typeface="微软雅黑" panose="020B0503020204020204" charset="-122"/>
              </a:rPr>
              <a:t>，得到伪距差分数据和载波相位差分数据</a:t>
            </a:r>
            <a:endParaRPr lang="zh-CN" altLang="en-US" sz="2000" b="1" dirty="0">
              <a:latin typeface="微软雅黑" panose="020B0503020204020204" charset="-122"/>
              <a:ea typeface="微软雅黑" panose="020B0503020204020204" charset="-122"/>
            </a:endParaRPr>
          </a:p>
          <a:p>
            <a:pPr>
              <a:lnSpc>
                <a:spcPct val="120000"/>
              </a:lnSpc>
              <a:spcBef>
                <a:spcPts val="0"/>
              </a:spcBef>
              <a:buFont typeface="Wingdings" panose="05000000000000000000" pitchFamily="2" charset="2"/>
              <a:buChar char="l"/>
            </a:pPr>
            <a:endParaRPr lang="zh-CN" altLang="en-US" sz="2000" b="1" dirty="0">
              <a:latin typeface="微软雅黑" panose="020B0503020204020204" charset="-122"/>
              <a:ea typeface="微软雅黑" panose="020B0503020204020204" charset="-122"/>
            </a:endParaRPr>
          </a:p>
        </p:txBody>
      </p:sp>
      <p:sp>
        <p:nvSpPr>
          <p:cNvPr id="26" name="Rectangle 3"/>
          <p:cNvSpPr txBox="1">
            <a:spLocks noChangeArrowheads="1"/>
          </p:cNvSpPr>
          <p:nvPr>
            <p:custDataLst>
              <p:tags r:id="rId12"/>
            </p:custDataLst>
          </p:nvPr>
        </p:nvSpPr>
        <p:spPr>
          <a:xfrm>
            <a:off x="8206740" y="2870289"/>
            <a:ext cx="2684780" cy="2823210"/>
          </a:xfrm>
          <a:prstGeom prst="rect">
            <a:avLst/>
          </a:prstGeom>
          <a:solidFill>
            <a:srgbClr val="5B9BD5">
              <a:lumMod val="20000"/>
              <a:lumOff val="80000"/>
            </a:srgb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pPr>
              <a:lnSpc>
                <a:spcPct val="120000"/>
              </a:lnSpc>
              <a:spcBef>
                <a:spcPts val="0"/>
              </a:spcBef>
              <a:buFont typeface="Wingdings" panose="05000000000000000000" pitchFamily="2" charset="2"/>
              <a:buChar char="l"/>
            </a:pPr>
            <a:r>
              <a:rPr lang="zh-CN" altLang="en-US" sz="2000" dirty="0">
                <a:latin typeface="微软雅黑" panose="020B0503020204020204" charset="-122"/>
                <a:ea typeface="微软雅黑" panose="020B0503020204020204" charset="-122"/>
              </a:rPr>
              <a:t>结合</a:t>
            </a:r>
            <a:r>
              <a:rPr lang="zh-CN" altLang="en-US" sz="2000" dirty="0">
                <a:latin typeface="微软雅黑" panose="020B0503020204020204" charset="-122"/>
                <a:ea typeface="微软雅黑" panose="020B0503020204020204" charset="-122"/>
                <a:sym typeface="等线" panose="02010600030101010101" charset="-122"/>
              </a:rPr>
              <a:t>伪距差分数据、载波相位差分数据和</a:t>
            </a:r>
            <a:r>
              <a:rPr lang="zh-CN" altLang="en-US" sz="2000" b="1" dirty="0">
                <a:latin typeface="微软雅黑" panose="020B0503020204020204" charset="-122"/>
                <a:ea typeface="微软雅黑" panose="020B0503020204020204" charset="-122"/>
                <a:sym typeface="等线" panose="02010600030101010101" charset="-122"/>
              </a:rPr>
              <a:t>基准站的位置</a:t>
            </a:r>
            <a:r>
              <a:rPr lang="zh-CN" altLang="en-US" sz="2000" dirty="0">
                <a:latin typeface="微软雅黑" panose="020B0503020204020204" charset="-122"/>
                <a:ea typeface="微软雅黑" panose="020B0503020204020204" charset="-122"/>
                <a:sym typeface="等线" panose="02010600030101010101" charset="-122"/>
              </a:rPr>
              <a:t>，进行</a:t>
            </a:r>
            <a:r>
              <a:rPr lang="zh-CN" altLang="en-US" sz="2000" b="1" dirty="0">
                <a:latin typeface="微软雅黑" panose="020B0503020204020204" charset="-122"/>
                <a:ea typeface="微软雅黑" panose="020B0503020204020204" charset="-122"/>
                <a:sym typeface="等线" panose="02010600030101010101" charset="-122"/>
              </a:rPr>
              <a:t>位置解算</a:t>
            </a:r>
            <a:r>
              <a:rPr lang="zh-CN" altLang="en-US" sz="2000" dirty="0">
                <a:latin typeface="微软雅黑" panose="020B0503020204020204" charset="-122"/>
                <a:ea typeface="微软雅黑" panose="020B0503020204020204" charset="-122"/>
                <a:sym typeface="等线" panose="02010600030101010101" charset="-122"/>
              </a:rPr>
              <a:t>，从而得出更加精确的流动站位置</a:t>
            </a:r>
            <a:endParaRPr lang="zh-CN" altLang="en-US" sz="2000" dirty="0">
              <a:latin typeface="微软雅黑" panose="020B0503020204020204" charset="-122"/>
              <a:ea typeface="微软雅黑" panose="020B0503020204020204" charset="-122"/>
            </a:endParaRPr>
          </a:p>
        </p:txBody>
      </p:sp>
      <p:sp>
        <p:nvSpPr>
          <p:cNvPr id="6" name="椭圆 5"/>
          <p:cNvSpPr/>
          <p:nvPr>
            <p:custDataLst>
              <p:tags r:id="rId13"/>
            </p:custDataLst>
          </p:nvPr>
        </p:nvSpPr>
        <p:spPr>
          <a:xfrm>
            <a:off x="10241915" y="51435"/>
            <a:ext cx="1651635" cy="66992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lt1"/>
                </a:solidFill>
                <a:latin typeface="微软雅黑" panose="020B0503020204020204" pitchFamily="34" charset="-122"/>
                <a:ea typeface="微软雅黑" panose="020B0503020204020204" pitchFamily="34" charset="-122"/>
              </a:rPr>
              <a:t>张</a:t>
            </a:r>
          </a:p>
        </p:txBody>
      </p:sp>
      <p:sp>
        <p:nvSpPr>
          <p:cNvPr id="2" name="文本框 1">
            <a:extLst>
              <a:ext uri="{FF2B5EF4-FFF2-40B4-BE49-F238E27FC236}">
                <a16:creationId xmlns:a16="http://schemas.microsoft.com/office/drawing/2014/main" id="{0A6CAC44-BEDA-21E9-58E7-45B6F69B230D}"/>
              </a:ext>
            </a:extLst>
          </p:cNvPr>
          <p:cNvSpPr txBox="1"/>
          <p:nvPr/>
        </p:nvSpPr>
        <p:spPr>
          <a:xfrm>
            <a:off x="1152704" y="124120"/>
            <a:ext cx="6668505"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sym typeface="等线" panose="02010600030101010101" charset="-122"/>
              </a:rPr>
              <a:t>关键技术</a:t>
            </a:r>
            <a:r>
              <a:rPr lang="en-US" altLang="zh-CN" sz="3200" b="1" dirty="0">
                <a:latin typeface="微软雅黑" panose="020B0503020204020204" pitchFamily="34" charset="-122"/>
                <a:ea typeface="微软雅黑" panose="020B0503020204020204" pitchFamily="34" charset="-122"/>
                <a:sym typeface="等线" panose="02010600030101010101" charset="-122"/>
              </a:rPr>
              <a:t>1-RTK-</a:t>
            </a:r>
            <a:r>
              <a:rPr lang="zh-CN" altLang="en-US" sz="3200" b="1" dirty="0">
                <a:latin typeface="微软雅黑" panose="020B0503020204020204" pitchFamily="34" charset="-122"/>
                <a:ea typeface="微软雅黑" panose="020B0503020204020204" pitchFamily="34" charset="-122"/>
                <a:sym typeface="等线" panose="02010600030101010101" charset="-122"/>
              </a:rPr>
              <a:t>解算流程</a:t>
            </a:r>
            <a:endParaRPr lang="en-US" altLang="zh-CN" sz="3200" b="1"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0</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0" name="Text Box 31">
            <a:extLst>
              <a:ext uri="{FF2B5EF4-FFF2-40B4-BE49-F238E27FC236}">
                <a16:creationId xmlns:a16="http://schemas.microsoft.com/office/drawing/2014/main" id="{035773F2-7F24-4225-B2E0-2BC77494CA38}"/>
              </a:ext>
            </a:extLst>
          </p:cNvPr>
          <p:cNvSpPr txBox="1">
            <a:spLocks noChangeArrowheads="1"/>
          </p:cNvSpPr>
          <p:nvPr/>
        </p:nvSpPr>
        <p:spPr bwMode="auto">
          <a:xfrm>
            <a:off x="654099" y="6122709"/>
            <a:ext cx="115044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59999"/>
                    </a:srgbClr>
                  </a:outerShdw>
                </a:effectLst>
              </a14:hiddenEffects>
            </a:ext>
          </a:extLst>
        </p:spPr>
        <p:txBody>
          <a:bodyPr>
            <a:spAutoFit/>
          </a:bodyPr>
          <a:lstStyle>
            <a:lvl1pPr>
              <a:spcBef>
                <a:spcPct val="20000"/>
              </a:spcBef>
              <a:buChar char="•"/>
              <a:defRPr sz="3200">
                <a:solidFill>
                  <a:srgbClr val="F8F8F8"/>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rgbClr val="F8F8F8"/>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rgbClr val="F8F8F8"/>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rgbClr val="F8F8F8"/>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rgbClr val="F8F8F8"/>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9pPr>
          </a:lstStyle>
          <a:p>
            <a:pPr>
              <a:buFontTx/>
              <a:buNone/>
            </a:pPr>
            <a:r>
              <a:rPr lang="zh-CN" altLang="zh-CN" sz="2000" b="1" dirty="0">
                <a:solidFill>
                  <a:schemeClr val="bg1"/>
                </a:solidFill>
                <a:latin typeface="微软雅黑" panose="020B0503020204020204" pitchFamily="34" charset="-122"/>
                <a:sym typeface="Arial" panose="020B0604020202020204" pitchFamily="34" charset="0"/>
              </a:rPr>
              <a:t>技术基础</a:t>
            </a:r>
          </a:p>
        </p:txBody>
      </p:sp>
      <p:sp>
        <p:nvSpPr>
          <p:cNvPr id="6" name="文本框 5">
            <a:extLst>
              <a:ext uri="{FF2B5EF4-FFF2-40B4-BE49-F238E27FC236}">
                <a16:creationId xmlns:a16="http://schemas.microsoft.com/office/drawing/2014/main" id="{9C54067A-B7EB-4BF1-8665-53673755679A}"/>
              </a:ext>
            </a:extLst>
          </p:cNvPr>
          <p:cNvSpPr txBox="1"/>
          <p:nvPr/>
        </p:nvSpPr>
        <p:spPr>
          <a:xfrm>
            <a:off x="1229322" y="136873"/>
            <a:ext cx="8267103"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sym typeface="等线" panose="02010600030101010101" charset="-122"/>
              </a:rPr>
              <a:t>关键技术</a:t>
            </a:r>
            <a:r>
              <a:rPr lang="en-US" altLang="zh-CN" sz="3200" b="1" dirty="0">
                <a:latin typeface="微软雅黑" panose="020B0503020204020204" pitchFamily="34" charset="-122"/>
                <a:ea typeface="微软雅黑" panose="020B0503020204020204" pitchFamily="34" charset="-122"/>
                <a:sym typeface="等线" panose="02010600030101010101" charset="-122"/>
              </a:rPr>
              <a:t>1-RTK-</a:t>
            </a:r>
            <a:r>
              <a:rPr lang="zh-CN" altLang="en-US" sz="3200" b="1" dirty="0">
                <a:latin typeface="微软雅黑" panose="020B0503020204020204" pitchFamily="34" charset="-122"/>
                <a:ea typeface="微软雅黑" panose="020B0503020204020204" pitchFamily="34" charset="-122"/>
                <a:sym typeface="等线" panose="02010600030101010101" charset="-122"/>
              </a:rPr>
              <a:t>优化观测量</a:t>
            </a:r>
            <a:endParaRPr lang="en-US" altLang="zh-CN" sz="3200" b="1" dirty="0">
              <a:latin typeface="微软雅黑" panose="020B0503020204020204" pitchFamily="34" charset="-122"/>
              <a:ea typeface="微软雅黑" panose="020B0503020204020204" pitchFamily="34" charset="-122"/>
              <a:sym typeface="+mn-ea"/>
            </a:endParaRPr>
          </a:p>
        </p:txBody>
      </p:sp>
      <p:sp>
        <p:nvSpPr>
          <p:cNvPr id="8" name="文本框 7">
            <a:extLst>
              <a:ext uri="{FF2B5EF4-FFF2-40B4-BE49-F238E27FC236}">
                <a16:creationId xmlns:a16="http://schemas.microsoft.com/office/drawing/2014/main" id="{26FEBADD-7738-4FB6-A97F-CC94DF431FFD}"/>
              </a:ext>
            </a:extLst>
          </p:cNvPr>
          <p:cNvSpPr txBox="1"/>
          <p:nvPr/>
        </p:nvSpPr>
        <p:spPr>
          <a:xfrm>
            <a:off x="0" y="931750"/>
            <a:ext cx="10813415"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从物理系统可以了解到，</a:t>
            </a:r>
            <a:r>
              <a:rPr lang="en-US" altLang="zh-CN" sz="2000" dirty="0">
                <a:latin typeface="微软雅黑" panose="020B0503020204020204" pitchFamily="34" charset="-122"/>
                <a:ea typeface="微软雅黑" panose="020B0503020204020204" pitchFamily="34" charset="-122"/>
              </a:rPr>
              <a:t>RTK</a:t>
            </a:r>
            <a:r>
              <a:rPr lang="zh-CN" altLang="en-US" sz="2000" dirty="0">
                <a:latin typeface="微软雅黑" panose="020B0503020204020204" pitchFamily="34" charset="-122"/>
                <a:ea typeface="微软雅黑" panose="020B0503020204020204" pitchFamily="34" charset="-122"/>
              </a:rPr>
              <a:t>算法主要运用</a:t>
            </a:r>
            <a:r>
              <a:rPr lang="zh-CN" altLang="en-US" sz="2000" dirty="0">
                <a:solidFill>
                  <a:srgbClr val="FF0000"/>
                </a:solidFill>
                <a:latin typeface="微软雅黑" panose="020B0503020204020204" pitchFamily="34" charset="-122"/>
                <a:ea typeface="微软雅黑" panose="020B0503020204020204" pitchFamily="34" charset="-122"/>
              </a:rPr>
              <a:t>载波信号</a:t>
            </a:r>
            <a:r>
              <a:rPr lang="zh-CN" altLang="en-US" sz="2000" dirty="0">
                <a:latin typeface="微软雅黑" panose="020B0503020204020204" pitchFamily="34" charset="-122"/>
                <a:ea typeface="微软雅黑" panose="020B0503020204020204" pitchFamily="34" charset="-122"/>
              </a:rPr>
              <a:t>作为观测量，因此我们从</a:t>
            </a:r>
            <a:r>
              <a:rPr lang="zh-CN" altLang="en-US" sz="2000" dirty="0">
                <a:solidFill>
                  <a:srgbClr val="FF0000"/>
                </a:solidFill>
                <a:latin typeface="微软雅黑" panose="020B0503020204020204" pitchFamily="34" charset="-122"/>
                <a:ea typeface="微软雅黑" panose="020B0503020204020204" pitchFamily="34" charset="-122"/>
              </a:rPr>
              <a:t>载波信号</a:t>
            </a:r>
            <a:r>
              <a:rPr lang="zh-CN" altLang="en-US" sz="2000" dirty="0">
                <a:latin typeface="微软雅黑" panose="020B0503020204020204" pitchFamily="34" charset="-122"/>
                <a:ea typeface="微软雅黑" panose="020B0503020204020204" pitchFamily="34" charset="-122"/>
              </a:rPr>
              <a:t>的数学建模开始，逐步进行解算，有以下的优化流程。</a:t>
            </a:r>
            <a:endParaRPr lang="en-US" altLang="zh-CN" sz="2000" dirty="0">
              <a:latin typeface="微软雅黑" panose="020B0503020204020204" pitchFamily="34" charset="-122"/>
              <a:ea typeface="微软雅黑" panose="020B0503020204020204" pitchFamily="34" charset="-122"/>
            </a:endParaRPr>
          </a:p>
        </p:txBody>
      </p:sp>
      <p:pic>
        <p:nvPicPr>
          <p:cNvPr id="60" name="Picture 4">
            <a:extLst>
              <a:ext uri="{FF2B5EF4-FFF2-40B4-BE49-F238E27FC236}">
                <a16:creationId xmlns:a16="http://schemas.microsoft.com/office/drawing/2014/main" id="{399CD336-CA33-40E2-9A8E-72F97AD7E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5711" y="4529966"/>
            <a:ext cx="1161018" cy="1639085"/>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8">
            <a:extLst>
              <a:ext uri="{FF2B5EF4-FFF2-40B4-BE49-F238E27FC236}">
                <a16:creationId xmlns:a16="http://schemas.microsoft.com/office/drawing/2014/main" id="{AE13E9F9-23B2-460A-86D5-42BB03835A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956" y="4128954"/>
            <a:ext cx="1125912" cy="192228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a:extLst>
              <a:ext uri="{FF2B5EF4-FFF2-40B4-BE49-F238E27FC236}">
                <a16:creationId xmlns:a16="http://schemas.microsoft.com/office/drawing/2014/main" id="{86764491-BBC2-41CF-BDB9-40759C6F0A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6725" y="2028607"/>
            <a:ext cx="1247766" cy="1622097"/>
          </a:xfrm>
          <a:prstGeom prst="rect">
            <a:avLst/>
          </a:prstGeom>
          <a:noFill/>
          <a:extLst>
            <a:ext uri="{909E8E84-426E-40DD-AFC4-6F175D3DCCD1}">
              <a14:hiddenFill xmlns:a14="http://schemas.microsoft.com/office/drawing/2010/main">
                <a:solidFill>
                  <a:srgbClr val="FFFFFF"/>
                </a:solidFill>
              </a14:hiddenFill>
            </a:ext>
          </a:extLst>
        </p:spPr>
      </p:pic>
      <p:sp>
        <p:nvSpPr>
          <p:cNvPr id="63" name="文本框 62">
            <a:extLst>
              <a:ext uri="{FF2B5EF4-FFF2-40B4-BE49-F238E27FC236}">
                <a16:creationId xmlns:a16="http://schemas.microsoft.com/office/drawing/2014/main" id="{1A82D2F2-6943-4B8D-A34B-7233E1D23E5D}"/>
              </a:ext>
            </a:extLst>
          </p:cNvPr>
          <p:cNvSpPr txBox="1"/>
          <p:nvPr/>
        </p:nvSpPr>
        <p:spPr>
          <a:xfrm>
            <a:off x="9877113" y="2448636"/>
            <a:ext cx="1645565" cy="369332"/>
          </a:xfrm>
          <a:prstGeom prst="rect">
            <a:avLst/>
          </a:prstGeom>
          <a:noFill/>
        </p:spPr>
        <p:txBody>
          <a:bodyPr wrap="square" rtlCol="0">
            <a:spAutoFit/>
          </a:bodyPr>
          <a:lstStyle/>
          <a:p>
            <a:r>
              <a:rPr lang="zh-CN" altLang="en-US" b="1" dirty="0"/>
              <a:t>卫星</a:t>
            </a:r>
            <a:r>
              <a:rPr lang="en-US" altLang="zh-CN" b="1" dirty="0"/>
              <a:t>p</a:t>
            </a:r>
            <a:endParaRPr lang="zh-CN" altLang="en-US" b="1" dirty="0"/>
          </a:p>
        </p:txBody>
      </p:sp>
      <p:sp>
        <p:nvSpPr>
          <p:cNvPr id="64" name="文本框 63">
            <a:extLst>
              <a:ext uri="{FF2B5EF4-FFF2-40B4-BE49-F238E27FC236}">
                <a16:creationId xmlns:a16="http://schemas.microsoft.com/office/drawing/2014/main" id="{56A5925D-BFC2-4B3F-995D-052D0898CD88}"/>
              </a:ext>
            </a:extLst>
          </p:cNvPr>
          <p:cNvSpPr txBox="1"/>
          <p:nvPr/>
        </p:nvSpPr>
        <p:spPr>
          <a:xfrm>
            <a:off x="6275176" y="5004426"/>
            <a:ext cx="1915983" cy="461665"/>
          </a:xfrm>
          <a:prstGeom prst="rect">
            <a:avLst/>
          </a:prstGeom>
          <a:noFill/>
        </p:spPr>
        <p:txBody>
          <a:bodyPr wrap="square" rtlCol="0">
            <a:spAutoFit/>
          </a:bodyPr>
          <a:lstStyle/>
          <a:p>
            <a:r>
              <a:rPr lang="zh-CN" altLang="en-US" sz="2400" b="1" dirty="0"/>
              <a:t>接收机</a:t>
            </a:r>
            <a:r>
              <a:rPr lang="en-US" altLang="zh-CN" sz="2400" b="1" dirty="0" err="1"/>
              <a:t>i</a:t>
            </a:r>
            <a:endParaRPr lang="zh-CN" altLang="en-US" sz="2400" b="1" dirty="0"/>
          </a:p>
        </p:txBody>
      </p:sp>
      <p:sp>
        <p:nvSpPr>
          <p:cNvPr id="65" name="文本框 64">
            <a:extLst>
              <a:ext uri="{FF2B5EF4-FFF2-40B4-BE49-F238E27FC236}">
                <a16:creationId xmlns:a16="http://schemas.microsoft.com/office/drawing/2014/main" id="{63475C57-1CE6-4F9A-A68C-C22C1EF557B5}"/>
              </a:ext>
            </a:extLst>
          </p:cNvPr>
          <p:cNvSpPr txBox="1"/>
          <p:nvPr/>
        </p:nvSpPr>
        <p:spPr>
          <a:xfrm>
            <a:off x="9448800" y="5072333"/>
            <a:ext cx="1645565" cy="461665"/>
          </a:xfrm>
          <a:prstGeom prst="rect">
            <a:avLst/>
          </a:prstGeom>
          <a:noFill/>
        </p:spPr>
        <p:txBody>
          <a:bodyPr wrap="square" rtlCol="0">
            <a:spAutoFit/>
          </a:bodyPr>
          <a:lstStyle/>
          <a:p>
            <a:r>
              <a:rPr lang="zh-CN" altLang="en-US" sz="2400" b="1" dirty="0"/>
              <a:t>基准站</a:t>
            </a:r>
            <a:r>
              <a:rPr lang="en-US" altLang="zh-CN" sz="2400" b="1" dirty="0"/>
              <a:t>j</a:t>
            </a:r>
            <a:endParaRPr lang="zh-CN" altLang="en-US" sz="2400" b="1" dirty="0"/>
          </a:p>
        </p:txBody>
      </p:sp>
      <p:cxnSp>
        <p:nvCxnSpPr>
          <p:cNvPr id="66" name="直接连接符 65">
            <a:extLst>
              <a:ext uri="{FF2B5EF4-FFF2-40B4-BE49-F238E27FC236}">
                <a16:creationId xmlns:a16="http://schemas.microsoft.com/office/drawing/2014/main" id="{D7887263-B95C-4ADF-97A4-F52D64E2E50D}"/>
              </a:ext>
            </a:extLst>
          </p:cNvPr>
          <p:cNvCxnSpPr>
            <a:cxnSpLocks/>
          </p:cNvCxnSpPr>
          <p:nvPr/>
        </p:nvCxnSpPr>
        <p:spPr>
          <a:xfrm>
            <a:off x="9635271" y="3357302"/>
            <a:ext cx="1272625" cy="1244252"/>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67" name="直接连接符 66">
            <a:extLst>
              <a:ext uri="{FF2B5EF4-FFF2-40B4-BE49-F238E27FC236}">
                <a16:creationId xmlns:a16="http://schemas.microsoft.com/office/drawing/2014/main" id="{3435B830-C878-40DC-BC1D-466E8D90994A}"/>
              </a:ext>
            </a:extLst>
          </p:cNvPr>
          <p:cNvCxnSpPr>
            <a:cxnSpLocks/>
          </p:cNvCxnSpPr>
          <p:nvPr/>
        </p:nvCxnSpPr>
        <p:spPr>
          <a:xfrm flipH="1">
            <a:off x="7681320" y="3200931"/>
            <a:ext cx="1019678" cy="1329035"/>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68" name="文本框 67">
            <a:extLst>
              <a:ext uri="{FF2B5EF4-FFF2-40B4-BE49-F238E27FC236}">
                <a16:creationId xmlns:a16="http://schemas.microsoft.com/office/drawing/2014/main" id="{9B1D021B-F8E1-4E14-91CE-7B63D893E5A9}"/>
              </a:ext>
            </a:extLst>
          </p:cNvPr>
          <p:cNvSpPr txBox="1"/>
          <p:nvPr/>
        </p:nvSpPr>
        <p:spPr>
          <a:xfrm>
            <a:off x="7094731" y="3562683"/>
            <a:ext cx="201817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卫星信号</a:t>
            </a:r>
          </a:p>
        </p:txBody>
      </p:sp>
      <p:sp>
        <p:nvSpPr>
          <p:cNvPr id="69" name="文本框 68">
            <a:extLst>
              <a:ext uri="{FF2B5EF4-FFF2-40B4-BE49-F238E27FC236}">
                <a16:creationId xmlns:a16="http://schemas.microsoft.com/office/drawing/2014/main" id="{C8CB63A2-D986-4059-A564-5AD3B6FE8378}"/>
              </a:ext>
            </a:extLst>
          </p:cNvPr>
          <p:cNvSpPr txBox="1"/>
          <p:nvPr/>
        </p:nvSpPr>
        <p:spPr>
          <a:xfrm>
            <a:off x="10102618" y="3475415"/>
            <a:ext cx="201817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卫星信号</a:t>
            </a:r>
          </a:p>
        </p:txBody>
      </p:sp>
      <p:sp>
        <p:nvSpPr>
          <p:cNvPr id="71" name="文本框 70">
            <a:extLst>
              <a:ext uri="{FF2B5EF4-FFF2-40B4-BE49-F238E27FC236}">
                <a16:creationId xmlns:a16="http://schemas.microsoft.com/office/drawing/2014/main" id="{7B80A274-76D9-4C67-9A30-60F1EEED5E33}"/>
              </a:ext>
            </a:extLst>
          </p:cNvPr>
          <p:cNvSpPr txBox="1"/>
          <p:nvPr/>
        </p:nvSpPr>
        <p:spPr>
          <a:xfrm>
            <a:off x="119230" y="1836897"/>
            <a:ext cx="6534150" cy="3108543"/>
          </a:xfrm>
          <a:prstGeom prst="rect">
            <a:avLst/>
          </a:prstGeom>
          <a:noFill/>
        </p:spPr>
        <p:txBody>
          <a:bodyPr wrap="square">
            <a:spAutoFit/>
          </a:bodyPr>
          <a:lstStyle/>
          <a:p>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建立载波相位观测模型</a:t>
            </a:r>
            <a:endParaRPr lang="en-US" altLang="zh-CN" sz="2800" b="1" dirty="0">
              <a:latin typeface="微软雅黑" panose="020B0503020204020204" pitchFamily="34" charset="-122"/>
              <a:ea typeface="微软雅黑" panose="020B0503020204020204" pitchFamily="34" charset="-122"/>
            </a:endParaRPr>
          </a:p>
          <a:p>
            <a:endParaRPr lang="en-US" altLang="zh-CN" sz="2800" b="1" dirty="0">
              <a:latin typeface="微软雅黑" panose="020B0503020204020204" pitchFamily="34" charset="-122"/>
              <a:ea typeface="微软雅黑" panose="020B0503020204020204" pitchFamily="34" charset="-122"/>
            </a:endParaRPr>
          </a:p>
          <a:p>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建立载波相位差分模型</a:t>
            </a:r>
            <a:endParaRPr lang="en-US" altLang="zh-CN" sz="2800" b="1" dirty="0">
              <a:latin typeface="微软雅黑" panose="020B0503020204020204" pitchFamily="34" charset="-122"/>
              <a:ea typeface="微软雅黑" panose="020B0503020204020204" pitchFamily="34" charset="-122"/>
            </a:endParaRPr>
          </a:p>
          <a:p>
            <a:endParaRPr lang="en-US" altLang="zh-CN" sz="2800" b="1" dirty="0">
              <a:latin typeface="微软雅黑" panose="020B0503020204020204" pitchFamily="34" charset="-122"/>
              <a:ea typeface="微软雅黑" panose="020B0503020204020204" pitchFamily="34" charset="-122"/>
            </a:endParaRPr>
          </a:p>
          <a:p>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基于</a:t>
            </a:r>
            <a:r>
              <a:rPr lang="en-US" altLang="zh-CN" sz="2800" b="1" dirty="0">
                <a:latin typeface="微软雅黑" panose="020B0503020204020204" pitchFamily="34" charset="-122"/>
                <a:ea typeface="微软雅黑" panose="020B0503020204020204" pitchFamily="34" charset="-122"/>
              </a:rPr>
              <a:t>LAMBDA</a:t>
            </a:r>
            <a:r>
              <a:rPr lang="zh-CN" altLang="en-US" sz="2800" b="1" dirty="0">
                <a:latin typeface="微软雅黑" panose="020B0503020204020204" pitchFamily="34" charset="-122"/>
                <a:ea typeface="微软雅黑" panose="020B0503020204020204" pitchFamily="34" charset="-122"/>
              </a:rPr>
              <a:t>算法，解算整周模糊度</a:t>
            </a:r>
            <a:endParaRPr lang="en-US" altLang="zh-CN" sz="2800" b="1" dirty="0">
              <a:latin typeface="微软雅黑" panose="020B0503020204020204" pitchFamily="34" charset="-122"/>
              <a:ea typeface="微软雅黑" panose="020B0503020204020204" pitchFamily="34" charset="-122"/>
            </a:endParaRPr>
          </a:p>
          <a:p>
            <a:endParaRPr lang="en-US" altLang="zh-CN" sz="2800" b="1" dirty="0">
              <a:latin typeface="微软雅黑" panose="020B0503020204020204" pitchFamily="34" charset="-122"/>
              <a:ea typeface="微软雅黑" panose="020B0503020204020204" pitchFamily="34" charset="-122"/>
            </a:endParaRPr>
          </a:p>
          <a:p>
            <a:r>
              <a:rPr lang="en-US" altLang="zh-CN" sz="2800" b="1" dirty="0">
                <a:latin typeface="微软雅黑" panose="020B0503020204020204" pitchFamily="34" charset="-122"/>
                <a:ea typeface="微软雅黑" panose="020B0503020204020204" pitchFamily="34" charset="-122"/>
              </a:rPr>
              <a:t>4.</a:t>
            </a:r>
            <a:r>
              <a:rPr lang="zh-CN" altLang="en-US" sz="2800" b="1" dirty="0">
                <a:latin typeface="微软雅黑" panose="020B0503020204020204" pitchFamily="34" charset="-122"/>
                <a:ea typeface="微软雅黑" panose="020B0503020204020204" pitchFamily="34" charset="-122"/>
              </a:rPr>
              <a:t>坐标转换</a:t>
            </a:r>
          </a:p>
        </p:txBody>
      </p:sp>
      <p:sp>
        <p:nvSpPr>
          <p:cNvPr id="70" name="文本框 69">
            <a:extLst>
              <a:ext uri="{FF2B5EF4-FFF2-40B4-BE49-F238E27FC236}">
                <a16:creationId xmlns:a16="http://schemas.microsoft.com/office/drawing/2014/main" id="{BBC0E8AF-7D5E-4BAD-93E6-372DF7563351}"/>
              </a:ext>
            </a:extLst>
          </p:cNvPr>
          <p:cNvSpPr txBox="1"/>
          <p:nvPr/>
        </p:nvSpPr>
        <p:spPr>
          <a:xfrm>
            <a:off x="8152191" y="1601278"/>
            <a:ext cx="2224692"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模型构建拓扑图</a:t>
            </a:r>
          </a:p>
        </p:txBody>
      </p:sp>
      <p:sp>
        <p:nvSpPr>
          <p:cNvPr id="20" name="椭圆 19">
            <a:extLst>
              <a:ext uri="{FF2B5EF4-FFF2-40B4-BE49-F238E27FC236}">
                <a16:creationId xmlns:a16="http://schemas.microsoft.com/office/drawing/2014/main" id="{A4778857-BCB2-4C39-86B4-5F6D12FD3BCC}"/>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Tree>
    <p:extLst>
      <p:ext uri="{BB962C8B-B14F-4D97-AF65-F5344CB8AC3E}">
        <p14:creationId xmlns:p14="http://schemas.microsoft.com/office/powerpoint/2010/main" val="182296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0</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0" name="Text Box 31">
            <a:extLst>
              <a:ext uri="{FF2B5EF4-FFF2-40B4-BE49-F238E27FC236}">
                <a16:creationId xmlns:a16="http://schemas.microsoft.com/office/drawing/2014/main" id="{035773F2-7F24-4225-B2E0-2BC77494CA38}"/>
              </a:ext>
            </a:extLst>
          </p:cNvPr>
          <p:cNvSpPr txBox="1">
            <a:spLocks noChangeArrowheads="1"/>
          </p:cNvSpPr>
          <p:nvPr/>
        </p:nvSpPr>
        <p:spPr bwMode="auto">
          <a:xfrm>
            <a:off x="654099" y="4613550"/>
            <a:ext cx="115044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59999"/>
                    </a:srgbClr>
                  </a:outerShdw>
                </a:effectLst>
              </a14:hiddenEffects>
            </a:ext>
          </a:extLst>
        </p:spPr>
        <p:txBody>
          <a:bodyPr>
            <a:spAutoFit/>
          </a:bodyPr>
          <a:lstStyle>
            <a:lvl1pPr>
              <a:spcBef>
                <a:spcPct val="20000"/>
              </a:spcBef>
              <a:buChar char="•"/>
              <a:defRPr sz="3200">
                <a:solidFill>
                  <a:srgbClr val="F8F8F8"/>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rgbClr val="F8F8F8"/>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rgbClr val="F8F8F8"/>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rgbClr val="F8F8F8"/>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rgbClr val="F8F8F8"/>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9pPr>
          </a:lstStyle>
          <a:p>
            <a:pPr>
              <a:buFontTx/>
              <a:buNone/>
            </a:pPr>
            <a:r>
              <a:rPr lang="zh-CN" altLang="zh-CN" sz="2000" b="1" dirty="0">
                <a:solidFill>
                  <a:schemeClr val="bg1"/>
                </a:solidFill>
                <a:latin typeface="微软雅黑" panose="020B0503020204020204" pitchFamily="34" charset="-122"/>
                <a:sym typeface="Arial" panose="020B0604020202020204" pitchFamily="34" charset="0"/>
              </a:rPr>
              <a:t>技术基础</a:t>
            </a:r>
          </a:p>
        </p:txBody>
      </p:sp>
      <p:sp>
        <p:nvSpPr>
          <p:cNvPr id="6" name="文本框 5">
            <a:extLst>
              <a:ext uri="{FF2B5EF4-FFF2-40B4-BE49-F238E27FC236}">
                <a16:creationId xmlns:a16="http://schemas.microsoft.com/office/drawing/2014/main" id="{9C54067A-B7EB-4BF1-8665-53673755679A}"/>
              </a:ext>
            </a:extLst>
          </p:cNvPr>
          <p:cNvSpPr txBox="1"/>
          <p:nvPr/>
        </p:nvSpPr>
        <p:spPr>
          <a:xfrm>
            <a:off x="1229322" y="136873"/>
            <a:ext cx="9563964"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sym typeface="等线" panose="02010600030101010101" charset="-122"/>
              </a:rPr>
              <a:t>关键技术</a:t>
            </a:r>
            <a:r>
              <a:rPr lang="en-US" altLang="zh-CN" sz="3200" b="1" dirty="0">
                <a:latin typeface="微软雅黑" panose="020B0503020204020204" pitchFamily="34" charset="-122"/>
                <a:ea typeface="微软雅黑" panose="020B0503020204020204" pitchFamily="34" charset="-122"/>
                <a:sym typeface="等线" panose="02010600030101010101" charset="-122"/>
              </a:rPr>
              <a:t>1-RTK-</a:t>
            </a:r>
            <a:r>
              <a:rPr lang="zh-CN" altLang="en-US" sz="3200" b="1" dirty="0">
                <a:latin typeface="微软雅黑" panose="020B0503020204020204" pitchFamily="34" charset="-122"/>
                <a:ea typeface="微软雅黑" panose="020B0503020204020204" pitchFamily="34" charset="-122"/>
              </a:rPr>
              <a:t>建立载波相位观测模型</a:t>
            </a:r>
          </a:p>
        </p:txBody>
      </p:sp>
      <p:pic>
        <p:nvPicPr>
          <p:cNvPr id="5" name="图片 4">
            <a:extLst>
              <a:ext uri="{FF2B5EF4-FFF2-40B4-BE49-F238E27FC236}">
                <a16:creationId xmlns:a16="http://schemas.microsoft.com/office/drawing/2014/main" id="{30B8D0D5-00F2-454C-9856-A90970B26692}"/>
              </a:ext>
            </a:extLst>
          </p:cNvPr>
          <p:cNvPicPr>
            <a:picLocks noChangeAspect="1"/>
          </p:cNvPicPr>
          <p:nvPr/>
        </p:nvPicPr>
        <p:blipFill>
          <a:blip r:embed="rId3"/>
          <a:stretch>
            <a:fillRect/>
          </a:stretch>
        </p:blipFill>
        <p:spPr>
          <a:xfrm>
            <a:off x="0" y="945854"/>
            <a:ext cx="10863695" cy="686931"/>
          </a:xfrm>
          <a:prstGeom prst="rect">
            <a:avLst/>
          </a:prstGeom>
        </p:spPr>
      </p:pic>
      <p:pic>
        <p:nvPicPr>
          <p:cNvPr id="36" name="图片 35">
            <a:extLst>
              <a:ext uri="{FF2B5EF4-FFF2-40B4-BE49-F238E27FC236}">
                <a16:creationId xmlns:a16="http://schemas.microsoft.com/office/drawing/2014/main" id="{B573690B-732C-43AC-AF4E-443F50F2EF96}"/>
              </a:ext>
            </a:extLst>
          </p:cNvPr>
          <p:cNvPicPr>
            <a:picLocks noChangeAspect="1"/>
          </p:cNvPicPr>
          <p:nvPr/>
        </p:nvPicPr>
        <p:blipFill>
          <a:blip r:embed="rId4"/>
          <a:stretch>
            <a:fillRect/>
          </a:stretch>
        </p:blipFill>
        <p:spPr>
          <a:xfrm>
            <a:off x="60343" y="1979359"/>
            <a:ext cx="1213962" cy="448338"/>
          </a:xfrm>
          <a:prstGeom prst="rect">
            <a:avLst/>
          </a:prstGeom>
        </p:spPr>
      </p:pic>
      <p:sp>
        <p:nvSpPr>
          <p:cNvPr id="37" name="文本框 36">
            <a:extLst>
              <a:ext uri="{FF2B5EF4-FFF2-40B4-BE49-F238E27FC236}">
                <a16:creationId xmlns:a16="http://schemas.microsoft.com/office/drawing/2014/main" id="{AC3A87AE-B1CE-41BC-B9E4-5874A5257E4B}"/>
              </a:ext>
            </a:extLst>
          </p:cNvPr>
          <p:cNvSpPr txBox="1"/>
          <p:nvPr/>
        </p:nvSpPr>
        <p:spPr>
          <a:xfrm>
            <a:off x="1293177" y="2053266"/>
            <a:ext cx="3850323"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tk</a:t>
            </a:r>
            <a:r>
              <a:rPr lang="zh-CN" altLang="en-US" sz="2000" dirty="0">
                <a:latin typeface="微软雅黑" panose="020B0503020204020204" pitchFamily="34" charset="-122"/>
                <a:ea typeface="微软雅黑" panose="020B0503020204020204" pitchFamily="34" charset="-122"/>
              </a:rPr>
              <a:t>时刻载波相位值的测量值</a:t>
            </a:r>
          </a:p>
        </p:txBody>
      </p:sp>
      <p:pic>
        <p:nvPicPr>
          <p:cNvPr id="39" name="图片 38">
            <a:extLst>
              <a:ext uri="{FF2B5EF4-FFF2-40B4-BE49-F238E27FC236}">
                <a16:creationId xmlns:a16="http://schemas.microsoft.com/office/drawing/2014/main" id="{75EE8BC3-3EF7-49E3-82DC-A36AAE099561}"/>
              </a:ext>
            </a:extLst>
          </p:cNvPr>
          <p:cNvPicPr>
            <a:picLocks noChangeAspect="1"/>
          </p:cNvPicPr>
          <p:nvPr/>
        </p:nvPicPr>
        <p:blipFill>
          <a:blip r:embed="rId5"/>
          <a:stretch>
            <a:fillRect/>
          </a:stretch>
        </p:blipFill>
        <p:spPr>
          <a:xfrm>
            <a:off x="59613" y="2799861"/>
            <a:ext cx="1126857" cy="516475"/>
          </a:xfrm>
          <a:prstGeom prst="rect">
            <a:avLst/>
          </a:prstGeom>
        </p:spPr>
      </p:pic>
      <p:sp>
        <p:nvSpPr>
          <p:cNvPr id="41" name="文本框 40">
            <a:extLst>
              <a:ext uri="{FF2B5EF4-FFF2-40B4-BE49-F238E27FC236}">
                <a16:creationId xmlns:a16="http://schemas.microsoft.com/office/drawing/2014/main" id="{25B55392-0412-4A49-A910-2D7BACE9F1BF}"/>
              </a:ext>
            </a:extLst>
          </p:cNvPr>
          <p:cNvSpPr txBox="1"/>
          <p:nvPr/>
        </p:nvSpPr>
        <p:spPr>
          <a:xfrm>
            <a:off x="1186470" y="2895851"/>
            <a:ext cx="481167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tk</a:t>
            </a:r>
            <a:r>
              <a:rPr lang="zh-CN" altLang="en-US" sz="2000" dirty="0">
                <a:latin typeface="微软雅黑" panose="020B0503020204020204" pitchFamily="34" charset="-122"/>
                <a:ea typeface="微软雅黑" panose="020B0503020204020204" pitchFamily="34" charset="-122"/>
              </a:rPr>
              <a:t>时刻卫星 </a:t>
            </a:r>
            <a:r>
              <a:rPr lang="en-US" altLang="zh-CN" sz="2000" dirty="0">
                <a:latin typeface="微软雅黑" panose="020B0503020204020204" pitchFamily="34" charset="-122"/>
                <a:ea typeface="微软雅黑" panose="020B0503020204020204" pitchFamily="34" charset="-122"/>
              </a:rPr>
              <a:t>p </a:t>
            </a:r>
            <a:r>
              <a:rPr lang="zh-CN" altLang="en-US" sz="2000" dirty="0">
                <a:latin typeface="微软雅黑" panose="020B0503020204020204" pitchFamily="34" charset="-122"/>
                <a:ea typeface="微软雅黑" panose="020B0503020204020204" pitchFamily="34" charset="-122"/>
              </a:rPr>
              <a:t>与接收机 </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的实际距离</a:t>
            </a:r>
          </a:p>
        </p:txBody>
      </p:sp>
      <p:pic>
        <p:nvPicPr>
          <p:cNvPr id="42" name="图片 41">
            <a:extLst>
              <a:ext uri="{FF2B5EF4-FFF2-40B4-BE49-F238E27FC236}">
                <a16:creationId xmlns:a16="http://schemas.microsoft.com/office/drawing/2014/main" id="{23C130A8-BCB5-499A-8CA1-C1A9F9D859B8}"/>
              </a:ext>
            </a:extLst>
          </p:cNvPr>
          <p:cNvPicPr>
            <a:picLocks noChangeAspect="1"/>
          </p:cNvPicPr>
          <p:nvPr/>
        </p:nvPicPr>
        <p:blipFill>
          <a:blip r:embed="rId6"/>
          <a:stretch>
            <a:fillRect/>
          </a:stretch>
        </p:blipFill>
        <p:spPr>
          <a:xfrm>
            <a:off x="71563" y="3580143"/>
            <a:ext cx="1180230" cy="670584"/>
          </a:xfrm>
          <a:prstGeom prst="rect">
            <a:avLst/>
          </a:prstGeom>
        </p:spPr>
      </p:pic>
      <p:sp>
        <p:nvSpPr>
          <p:cNvPr id="44" name="文本框 43">
            <a:extLst>
              <a:ext uri="{FF2B5EF4-FFF2-40B4-BE49-F238E27FC236}">
                <a16:creationId xmlns:a16="http://schemas.microsoft.com/office/drawing/2014/main" id="{5B14E15D-8CC1-42C2-B146-38048B50A5AA}"/>
              </a:ext>
            </a:extLst>
          </p:cNvPr>
          <p:cNvSpPr txBox="1"/>
          <p:nvPr/>
        </p:nvSpPr>
        <p:spPr>
          <a:xfrm>
            <a:off x="1286596" y="3673488"/>
            <a:ext cx="441007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接收机 </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的时钟误差</a:t>
            </a:r>
          </a:p>
        </p:txBody>
      </p:sp>
      <p:pic>
        <p:nvPicPr>
          <p:cNvPr id="45" name="图片 44">
            <a:extLst>
              <a:ext uri="{FF2B5EF4-FFF2-40B4-BE49-F238E27FC236}">
                <a16:creationId xmlns:a16="http://schemas.microsoft.com/office/drawing/2014/main" id="{FEF849E9-23AD-450F-9B17-42AD319FE78A}"/>
              </a:ext>
            </a:extLst>
          </p:cNvPr>
          <p:cNvPicPr>
            <a:picLocks noChangeAspect="1"/>
          </p:cNvPicPr>
          <p:nvPr/>
        </p:nvPicPr>
        <p:blipFill>
          <a:blip r:embed="rId7"/>
          <a:stretch>
            <a:fillRect/>
          </a:stretch>
        </p:blipFill>
        <p:spPr>
          <a:xfrm>
            <a:off x="406778" y="4384129"/>
            <a:ext cx="517058" cy="550890"/>
          </a:xfrm>
          <a:prstGeom prst="rect">
            <a:avLst/>
          </a:prstGeom>
        </p:spPr>
      </p:pic>
      <p:sp>
        <p:nvSpPr>
          <p:cNvPr id="47" name="文本框 46">
            <a:extLst>
              <a:ext uri="{FF2B5EF4-FFF2-40B4-BE49-F238E27FC236}">
                <a16:creationId xmlns:a16="http://schemas.microsoft.com/office/drawing/2014/main" id="{3286F28E-1E44-4F4F-8A3B-E43CF4B2E203}"/>
              </a:ext>
            </a:extLst>
          </p:cNvPr>
          <p:cNvSpPr txBox="1"/>
          <p:nvPr/>
        </p:nvSpPr>
        <p:spPr>
          <a:xfrm>
            <a:off x="1251793" y="4459519"/>
            <a:ext cx="441007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卫星</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的整周模糊度</a:t>
            </a:r>
          </a:p>
        </p:txBody>
      </p:sp>
      <p:pic>
        <p:nvPicPr>
          <p:cNvPr id="48" name="图片 47">
            <a:extLst>
              <a:ext uri="{FF2B5EF4-FFF2-40B4-BE49-F238E27FC236}">
                <a16:creationId xmlns:a16="http://schemas.microsoft.com/office/drawing/2014/main" id="{EF8D207B-A583-414C-9FE2-842F92071B1B}"/>
              </a:ext>
            </a:extLst>
          </p:cNvPr>
          <p:cNvPicPr>
            <a:picLocks noChangeAspect="1"/>
          </p:cNvPicPr>
          <p:nvPr/>
        </p:nvPicPr>
        <p:blipFill>
          <a:blip r:embed="rId8"/>
          <a:stretch>
            <a:fillRect/>
          </a:stretch>
        </p:blipFill>
        <p:spPr>
          <a:xfrm>
            <a:off x="6460613" y="2826447"/>
            <a:ext cx="999433" cy="507174"/>
          </a:xfrm>
          <a:prstGeom prst="rect">
            <a:avLst/>
          </a:prstGeom>
        </p:spPr>
      </p:pic>
      <p:sp>
        <p:nvSpPr>
          <p:cNvPr id="50" name="文本框 49">
            <a:extLst>
              <a:ext uri="{FF2B5EF4-FFF2-40B4-BE49-F238E27FC236}">
                <a16:creationId xmlns:a16="http://schemas.microsoft.com/office/drawing/2014/main" id="{903A8E76-969E-4D2B-83B7-A1426B7448B8}"/>
              </a:ext>
            </a:extLst>
          </p:cNvPr>
          <p:cNvSpPr txBox="1"/>
          <p:nvPr/>
        </p:nvSpPr>
        <p:spPr>
          <a:xfrm>
            <a:off x="7599437" y="2889734"/>
            <a:ext cx="441007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卫星</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的时钟误差</a:t>
            </a:r>
          </a:p>
        </p:txBody>
      </p:sp>
      <p:pic>
        <p:nvPicPr>
          <p:cNvPr id="51" name="图片 50">
            <a:extLst>
              <a:ext uri="{FF2B5EF4-FFF2-40B4-BE49-F238E27FC236}">
                <a16:creationId xmlns:a16="http://schemas.microsoft.com/office/drawing/2014/main" id="{BC502616-70C8-4270-9837-3386FB3AB0E1}"/>
              </a:ext>
            </a:extLst>
          </p:cNvPr>
          <p:cNvPicPr>
            <a:picLocks noChangeAspect="1"/>
          </p:cNvPicPr>
          <p:nvPr/>
        </p:nvPicPr>
        <p:blipFill>
          <a:blip r:embed="rId9"/>
          <a:stretch>
            <a:fillRect/>
          </a:stretch>
        </p:blipFill>
        <p:spPr>
          <a:xfrm>
            <a:off x="6361102" y="3504065"/>
            <a:ext cx="1198453" cy="535023"/>
          </a:xfrm>
          <a:prstGeom prst="rect">
            <a:avLst/>
          </a:prstGeom>
        </p:spPr>
      </p:pic>
      <p:sp>
        <p:nvSpPr>
          <p:cNvPr id="53" name="文本框 52">
            <a:extLst>
              <a:ext uri="{FF2B5EF4-FFF2-40B4-BE49-F238E27FC236}">
                <a16:creationId xmlns:a16="http://schemas.microsoft.com/office/drawing/2014/main" id="{1DAF5ADF-0E6F-4640-A9BE-989888049263}"/>
              </a:ext>
            </a:extLst>
          </p:cNvPr>
          <p:cNvSpPr txBox="1"/>
          <p:nvPr/>
        </p:nvSpPr>
        <p:spPr>
          <a:xfrm>
            <a:off x="7637537" y="3571419"/>
            <a:ext cx="441007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电离层延迟误差</a:t>
            </a:r>
          </a:p>
        </p:txBody>
      </p:sp>
      <p:pic>
        <p:nvPicPr>
          <p:cNvPr id="54" name="图片 53">
            <a:extLst>
              <a:ext uri="{FF2B5EF4-FFF2-40B4-BE49-F238E27FC236}">
                <a16:creationId xmlns:a16="http://schemas.microsoft.com/office/drawing/2014/main" id="{476F1DE6-0665-4BE6-8652-F4388C6969FF}"/>
              </a:ext>
            </a:extLst>
          </p:cNvPr>
          <p:cNvPicPr>
            <a:picLocks noChangeAspect="1"/>
          </p:cNvPicPr>
          <p:nvPr/>
        </p:nvPicPr>
        <p:blipFill>
          <a:blip r:embed="rId10"/>
          <a:stretch>
            <a:fillRect/>
          </a:stretch>
        </p:blipFill>
        <p:spPr>
          <a:xfrm>
            <a:off x="6491800" y="4250727"/>
            <a:ext cx="1145737" cy="544578"/>
          </a:xfrm>
          <a:prstGeom prst="rect">
            <a:avLst/>
          </a:prstGeom>
        </p:spPr>
      </p:pic>
      <p:sp>
        <p:nvSpPr>
          <p:cNvPr id="56" name="文本框 55">
            <a:extLst>
              <a:ext uri="{FF2B5EF4-FFF2-40B4-BE49-F238E27FC236}">
                <a16:creationId xmlns:a16="http://schemas.microsoft.com/office/drawing/2014/main" id="{0614428C-FBE8-4533-82DB-18C2ACE37C1D}"/>
              </a:ext>
            </a:extLst>
          </p:cNvPr>
          <p:cNvSpPr txBox="1"/>
          <p:nvPr/>
        </p:nvSpPr>
        <p:spPr>
          <a:xfrm>
            <a:off x="7675637" y="4379136"/>
            <a:ext cx="441007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对流层误差</a:t>
            </a:r>
          </a:p>
        </p:txBody>
      </p:sp>
      <p:pic>
        <p:nvPicPr>
          <p:cNvPr id="57" name="图片 56">
            <a:extLst>
              <a:ext uri="{FF2B5EF4-FFF2-40B4-BE49-F238E27FC236}">
                <a16:creationId xmlns:a16="http://schemas.microsoft.com/office/drawing/2014/main" id="{58DE38E6-E85F-46F8-ABBD-DA0BEE5A4467}"/>
              </a:ext>
            </a:extLst>
          </p:cNvPr>
          <p:cNvPicPr>
            <a:picLocks noChangeAspect="1"/>
          </p:cNvPicPr>
          <p:nvPr/>
        </p:nvPicPr>
        <p:blipFill>
          <a:blip r:embed="rId11"/>
          <a:stretch>
            <a:fillRect/>
          </a:stretch>
        </p:blipFill>
        <p:spPr>
          <a:xfrm>
            <a:off x="6453700" y="1780763"/>
            <a:ext cx="884705" cy="822255"/>
          </a:xfrm>
          <a:prstGeom prst="rect">
            <a:avLst/>
          </a:prstGeom>
        </p:spPr>
      </p:pic>
      <p:sp>
        <p:nvSpPr>
          <p:cNvPr id="59" name="文本框 58">
            <a:extLst>
              <a:ext uri="{FF2B5EF4-FFF2-40B4-BE49-F238E27FC236}">
                <a16:creationId xmlns:a16="http://schemas.microsoft.com/office/drawing/2014/main" id="{B5C748B4-1F95-403F-AE30-3DCD39EF4C5F}"/>
              </a:ext>
            </a:extLst>
          </p:cNvPr>
          <p:cNvSpPr txBox="1"/>
          <p:nvPr/>
        </p:nvSpPr>
        <p:spPr>
          <a:xfrm>
            <a:off x="7460471" y="2051104"/>
            <a:ext cx="3667125"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载波相位的观测噪声</a:t>
            </a:r>
          </a:p>
        </p:txBody>
      </p:sp>
      <p:sp>
        <p:nvSpPr>
          <p:cNvPr id="29" name="文本框 28">
            <a:extLst>
              <a:ext uri="{FF2B5EF4-FFF2-40B4-BE49-F238E27FC236}">
                <a16:creationId xmlns:a16="http://schemas.microsoft.com/office/drawing/2014/main" id="{CA15F393-4A97-4FBF-A34C-353520435809}"/>
              </a:ext>
            </a:extLst>
          </p:cNvPr>
          <p:cNvSpPr txBox="1"/>
          <p:nvPr/>
        </p:nvSpPr>
        <p:spPr>
          <a:xfrm>
            <a:off x="17414" y="5316445"/>
            <a:ext cx="11580763" cy="830997"/>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分析载波相位观测模型，八个因子中有</a:t>
            </a:r>
            <a:r>
              <a:rPr lang="zh-CN" altLang="en-US" sz="2400" dirty="0">
                <a:solidFill>
                  <a:srgbClr val="FF0000"/>
                </a:solidFill>
                <a:latin typeface="微软雅黑" panose="020B0503020204020204" pitchFamily="34" charset="-122"/>
                <a:ea typeface="微软雅黑" panose="020B0503020204020204" pitchFamily="34" charset="-122"/>
              </a:rPr>
              <a:t>一半</a:t>
            </a:r>
            <a:r>
              <a:rPr lang="zh-CN" altLang="en-US" sz="2400" dirty="0">
                <a:latin typeface="微软雅黑" panose="020B0503020204020204" pitchFamily="34" charset="-122"/>
                <a:ea typeface="微软雅黑" panose="020B0503020204020204" pitchFamily="34" charset="-122"/>
              </a:rPr>
              <a:t>是跟</a:t>
            </a:r>
            <a:r>
              <a:rPr lang="zh-CN" altLang="en-US" sz="2400" dirty="0">
                <a:solidFill>
                  <a:srgbClr val="FF0000"/>
                </a:solidFill>
                <a:latin typeface="微软雅黑" panose="020B0503020204020204" pitchFamily="34" charset="-122"/>
                <a:ea typeface="微软雅黑" panose="020B0503020204020204" pitchFamily="34" charset="-122"/>
              </a:rPr>
              <a:t>误差</a:t>
            </a:r>
            <a:r>
              <a:rPr lang="zh-CN" altLang="en-US" sz="2400" dirty="0">
                <a:latin typeface="微软雅黑" panose="020B0503020204020204" pitchFamily="34" charset="-122"/>
                <a:ea typeface="微软雅黑" panose="020B0503020204020204" pitchFamily="34" charset="-122"/>
              </a:rPr>
              <a:t>相关的，因此需要利用差分模型来消除观测方程中钟差、电离层、对流层等误差。</a:t>
            </a:r>
          </a:p>
        </p:txBody>
      </p:sp>
      <p:sp>
        <p:nvSpPr>
          <p:cNvPr id="26" name="椭圆 25">
            <a:extLst>
              <a:ext uri="{FF2B5EF4-FFF2-40B4-BE49-F238E27FC236}">
                <a16:creationId xmlns:a16="http://schemas.microsoft.com/office/drawing/2014/main" id="{12C43678-C852-4C51-8CEB-A5E06CD0CDE4}"/>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Tree>
    <p:extLst>
      <p:ext uri="{BB962C8B-B14F-4D97-AF65-F5344CB8AC3E}">
        <p14:creationId xmlns:p14="http://schemas.microsoft.com/office/powerpoint/2010/main" val="4113228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78E2E7B-66E9-42A6-8F88-2C0CD4C5876D}"/>
                  </a:ext>
                </a:extLst>
              </p:cNvPr>
              <p:cNvSpPr txBox="1"/>
              <p:nvPr/>
            </p:nvSpPr>
            <p:spPr>
              <a:xfrm>
                <a:off x="7320" y="1661330"/>
                <a:ext cx="8324850" cy="3187796"/>
              </a:xfrm>
              <a:prstGeom prst="rect">
                <a:avLst/>
              </a:prstGeom>
              <a:noFill/>
            </p:spPr>
            <p:txBody>
              <a:bodyPr wrap="square">
                <a:spAutoFit/>
              </a:bodyPr>
              <a:lstStyle/>
              <a:p>
                <a:pPr>
                  <a:lnSpc>
                    <a:spcPct val="115000"/>
                  </a:lnSpc>
                  <a:spcBef>
                    <a:spcPts val="500"/>
                  </a:spcBef>
                  <a:spcAft>
                    <a:spcPts val="1000"/>
                  </a:spcAft>
                </a:pPr>
                <a14:m>
                  <m:oMath xmlns:m="http://schemas.openxmlformats.org/officeDocument/2006/math">
                    <m:sSubSup>
                      <m:sSubSupPr>
                        <m:ctrlPr>
                          <a:rPr lang="zh-CN" altLang="zh-CN" sz="2000" i="1" smtClean="0">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0</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Sup>
                      <m:sSubSupPr>
                        <m:ctrlPr>
                          <a:rPr lang="zh-CN" altLang="zh-CN" sz="20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𝑁𝑗</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0</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——接收机</a:t>
                </a:r>
                <a:r>
                  <a:rPr lang="en-US" altLang="zh-CN" dirty="0" err="1">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和基准站</a:t>
                </a:r>
                <a:r>
                  <a:rPr lang="en-US"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j</a:t>
                </a:r>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的起始</a:t>
                </a:r>
                <a:r>
                  <a:rPr lang="en-US" altLang="zh-CN" u="sng" dirty="0" err="1">
                    <a:solidFill>
                      <a:srgbClr val="0563C1"/>
                    </a:solidFill>
                    <a:effectLst/>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相位模糊度</a:t>
                </a:r>
                <a:endParaRPr lang="zh-CN" altLang="zh-CN" sz="1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15000"/>
                  </a:lnSpc>
                  <a:spcBef>
                    <a:spcPts val="500"/>
                  </a:spcBef>
                  <a:spcAft>
                    <a:spcPts val="1000"/>
                  </a:spcAft>
                </a:pPr>
                <a14:m>
                  <m:oMath xmlns:m="http://schemas.openxmlformats.org/officeDocument/2006/math">
                    <m:sSubSup>
                      <m:sSubSupPr>
                        <m:ctrlPr>
                          <a:rPr lang="zh-CN" altLang="zh-CN" sz="20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zh-CN"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和</m:t>
                    </m:r>
                    <m:sSubSup>
                      <m:sSubSupPr>
                        <m:ctrlPr>
                          <a:rPr lang="zh-CN" altLang="zh-CN" sz="20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——接收机</a:t>
                </a:r>
                <a:r>
                  <a:rPr lang="en-US" altLang="zh-CN" dirty="0" err="1">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和基准站</a:t>
                </a:r>
                <a:r>
                  <a:rPr lang="en-US"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j</a:t>
                </a:r>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的起始历元至观测历元的相位整周数</a:t>
                </a:r>
                <a:endParaRPr lang="zh-CN" altLang="zh-CN" sz="1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15000"/>
                  </a:lnSpc>
                  <a:spcBef>
                    <a:spcPts val="500"/>
                  </a:spcBef>
                  <a:spcAft>
                    <a:spcPts val="1000"/>
                  </a:spcAft>
                </a:pPr>
                <a14:m>
                  <m:oMath xmlns:m="http://schemas.openxmlformats.org/officeDocument/2006/math">
                    <m:sSubSup>
                      <m:sSubSupPr>
                        <m:ctrlPr>
                          <a:rPr lang="zh-CN" altLang="zh-CN" sz="20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𝜑</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zh-CN"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和</m:t>
                    </m:r>
                    <m:sSubSup>
                      <m:sSubSupPr>
                        <m:ctrlPr>
                          <a:rPr lang="zh-CN" altLang="zh-CN" sz="20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𝜑</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𝑗</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——接收机</a:t>
                </a:r>
                <a:r>
                  <a:rPr lang="en-US" altLang="zh-CN" dirty="0" err="1">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和基准站</a:t>
                </a:r>
                <a:r>
                  <a:rPr lang="en-US"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j</a:t>
                </a:r>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测量相位的小数部分</a:t>
                </a:r>
                <a:endParaRPr lang="zh-CN" altLang="zh-CN" sz="1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15000"/>
                  </a:lnSpc>
                  <a:spcBef>
                    <a:spcPts val="500"/>
                  </a:spcBef>
                  <a:spcAft>
                    <a:spcPts val="1000"/>
                  </a:spcAft>
                </a:pPr>
                <a14:m>
                  <m:oMath xmlns:m="http://schemas.openxmlformats.org/officeDocument/2006/math">
                    <m:sSubSup>
                      <m:sSubSupPr>
                        <m:ctrlPr>
                          <a:rPr lang="zh-CN" altLang="zh-CN" sz="20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𝑝</m:t>
                        </m:r>
                      </m:sup>
                    </m:sSubSup>
                  </m:oMath>
                </a14:m>
                <a:r>
                  <a:rPr lang="en-US"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Sup>
                      <m:sSubSupPr>
                        <m:ctrlPr>
                          <a:rPr lang="zh-CN" altLang="zh-CN" sz="20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𝑝</m:t>
                        </m:r>
                      </m:sup>
                    </m:sSubSup>
                  </m:oMath>
                </a14:m>
                <a:r>
                  <a:rPr lang="en-US"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Sup>
                      <m:sSubSupPr>
                        <m:ctrlPr>
                          <a:rPr lang="zh-CN" altLang="zh-CN" sz="20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𝑍</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𝑝</m:t>
                        </m:r>
                      </m:sup>
                    </m:sSubSup>
                  </m:oMath>
                </a14:m>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——卫星</a:t>
                </a:r>
                <a:r>
                  <a:rPr lang="en-US"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p</a:t>
                </a:r>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的地心坐标</a:t>
                </a:r>
                <a:endParaRPr lang="zh-CN" altLang="zh-CN" sz="1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15000"/>
                  </a:lnSpc>
                  <a:spcBef>
                    <a:spcPts val="500"/>
                  </a:spcBef>
                  <a:spcAft>
                    <a:spcPts val="1000"/>
                  </a:spcAft>
                </a:pPr>
                <a14:m>
                  <m:oMath xmlns:m="http://schemas.openxmlformats.org/officeDocument/2006/math">
                    <m:sSubSup>
                      <m:sSubSupPr>
                        <m:ctrlPr>
                          <a:rPr lang="zh-CN" altLang="zh-CN"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X</m:t>
                        </m:r>
                      </m:e>
                      <m:sub>
                        <m:r>
                          <m:rPr>
                            <m:sty m:val="p"/>
                          </m:rP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i</m:t>
                        </m:r>
                      </m:sub>
                      <m:sup>
                        <m: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zh-CN"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Y</m:t>
                        </m:r>
                      </m:e>
                      <m:sub>
                        <m:r>
                          <m:rPr>
                            <m:sty m:val="p"/>
                          </m:rP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i</m:t>
                        </m:r>
                      </m:sub>
                      <m:sup>
                        <m: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sSubSup>
                      <m:sSubSupPr>
                        <m:ctrlPr>
                          <a:rPr lang="zh-CN" altLang="zh-CN"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Z</m:t>
                        </m:r>
                      </m:e>
                      <m:sub>
                        <m:r>
                          <m:rPr>
                            <m:sty m:val="p"/>
                          </m:rP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i</m:t>
                        </m:r>
                      </m:sub>
                      <m:sup>
                        <m: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——接收机</a:t>
                </a:r>
                <a:r>
                  <a:rPr lang="en-US" altLang="zh-CN" dirty="0" err="1">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的修正坐标</a:t>
                </a:r>
                <a:endParaRPr lang="zh-CN" altLang="zh-CN" sz="1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15000"/>
                  </a:lnSpc>
                  <a:spcBef>
                    <a:spcPts val="500"/>
                  </a:spcBef>
                  <a:spcAft>
                    <a:spcPts val="1000"/>
                  </a:spcAft>
                </a:pPr>
                <a14:m>
                  <m:oMath xmlns:m="http://schemas.openxmlformats.org/officeDocument/2006/math">
                    <m:r>
                      <m:rPr>
                        <m:sty m:val="p"/>
                      </m:rP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Δdρ</m:t>
                    </m:r>
                  </m:oMath>
                </a14:m>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——各项的残差</a:t>
                </a:r>
                <a:endParaRPr lang="zh-CN" altLang="zh-CN" sz="1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278E2E7B-66E9-42A6-8F88-2C0CD4C5876D}"/>
                  </a:ext>
                </a:extLst>
              </p:cNvPr>
              <p:cNvSpPr txBox="1">
                <a:spLocks noRot="1" noChangeAspect="1" noMove="1" noResize="1" noEditPoints="1" noAdjustHandles="1" noChangeArrowheads="1" noChangeShapeType="1" noTextEdit="1"/>
              </p:cNvSpPr>
              <p:nvPr/>
            </p:nvSpPr>
            <p:spPr>
              <a:xfrm>
                <a:off x="7320" y="1661330"/>
                <a:ext cx="8324850" cy="3187796"/>
              </a:xfrm>
              <a:prstGeom prst="rect">
                <a:avLst/>
              </a:prstGeom>
              <a:blipFill>
                <a:blip r:embed="rId3"/>
                <a:stretch>
                  <a:fillRect l="-220" b="-13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536E74E-74E1-4517-A91A-DF9F8541B457}"/>
                  </a:ext>
                </a:extLst>
              </p:cNvPr>
              <p:cNvSpPr txBox="1"/>
              <p:nvPr/>
            </p:nvSpPr>
            <p:spPr>
              <a:xfrm>
                <a:off x="-21590" y="742396"/>
                <a:ext cx="12206270" cy="928459"/>
              </a:xfrm>
              <a:prstGeom prst="rect">
                <a:avLst/>
              </a:prstGeom>
              <a:noFill/>
            </p:spPr>
            <p:txBody>
              <a:bodyPr wrap="square">
                <a:spAutoFit/>
              </a:bodyPr>
              <a:lstStyle/>
              <a:p>
                <a:pPr>
                  <a:lnSpc>
                    <a:spcPct val="115000"/>
                  </a:lnSpc>
                  <a:spcBef>
                    <a:spcPts val="500"/>
                  </a:spcBef>
                  <a:spcAft>
                    <a:spcPts val="1000"/>
                  </a:spcAft>
                </a:pPr>
                <a14:m>
                  <m:oMath xmlns:m="http://schemas.openxmlformats.org/officeDocument/2006/math">
                    <m:sSubSup>
                      <m:sSubSupPr>
                        <m:ctrlPr>
                          <a:rPr lang="zh-CN" altLang="zh-CN" sz="2400" i="1" smtClean="0">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𝑅</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0</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en-US" altLang="zh-CN" sz="2400" dirty="0">
                    <a:solidFill>
                      <a:srgbClr val="121212"/>
                    </a:solidFill>
                    <a:effectLst/>
                    <a:latin typeface="微软雅黑" panose="020B0503020204020204" pitchFamily="34" charset="-122"/>
                    <a:ea typeface="等线" panose="02010600030101010101" pitchFamily="2" charset="-122"/>
                    <a:cs typeface="Times New Roman" panose="02020603050405020304" pitchFamily="18" charset="0"/>
                  </a:rPr>
                  <a:t>+</a:t>
                </a:r>
                <a14:m>
                  <m:oMath xmlns:m="http://schemas.openxmlformats.org/officeDocument/2006/math">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𝜆</m:t>
                    </m:r>
                  </m:oMath>
                </a14:m>
                <a:r>
                  <a:rPr lang="en-US" altLang="zh-CN" sz="2400" dirty="0">
                    <a:solidFill>
                      <a:srgbClr val="121212"/>
                    </a:solidFill>
                    <a:effectLst/>
                    <a:latin typeface="微软雅黑" panose="020B0503020204020204" pitchFamily="34" charset="-122"/>
                    <a:ea typeface="等线" panose="02010600030101010101" pitchFamily="2" charset="-122"/>
                    <a:cs typeface="Times New Roman" panose="02020603050405020304" pitchFamily="18" charset="0"/>
                  </a:rPr>
                  <a:t>(</a:t>
                </a:r>
                <a14:m>
                  <m:oMath xmlns:m="http://schemas.openxmlformats.org/officeDocument/2006/math">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0</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𝑁𝑗</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0</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en-US" altLang="zh-CN" sz="2400" dirty="0">
                    <a:solidFill>
                      <a:srgbClr val="121212"/>
                    </a:solidFill>
                    <a:effectLst/>
                    <a:latin typeface="微软雅黑" panose="020B0503020204020204" pitchFamily="34" charset="-122"/>
                    <a:ea typeface="等线" panose="02010600030101010101" pitchFamily="2" charset="-122"/>
                    <a:cs typeface="Times New Roman" panose="02020603050405020304" pitchFamily="18" charset="0"/>
                  </a:rPr>
                  <a:t>)+</a:t>
                </a:r>
                <a14:m>
                  <m:oMath xmlns:m="http://schemas.openxmlformats.org/officeDocument/2006/math">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𝜆</m:t>
                    </m:r>
                  </m:oMath>
                </a14:m>
                <a:r>
                  <a:rPr lang="en-US" altLang="zh-CN" sz="2400" dirty="0">
                    <a:solidFill>
                      <a:srgbClr val="121212"/>
                    </a:solidFill>
                    <a:effectLst/>
                    <a:latin typeface="微软雅黑" panose="020B0503020204020204" pitchFamily="34" charset="-122"/>
                    <a:ea typeface="等线" panose="02010600030101010101" pitchFamily="2" charset="-122"/>
                    <a:cs typeface="Times New Roman" panose="02020603050405020304" pitchFamily="18" charset="0"/>
                  </a:rPr>
                  <a:t>(</a:t>
                </a:r>
                <a14:m>
                  <m:oMath xmlns:m="http://schemas.openxmlformats.org/officeDocument/2006/math">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en-US" altLang="zh-CN" sz="2400" dirty="0">
                    <a:solidFill>
                      <a:srgbClr val="121212"/>
                    </a:solidFill>
                    <a:effectLst/>
                    <a:latin typeface="微软雅黑" panose="020B0503020204020204" pitchFamily="34" charset="-122"/>
                    <a:ea typeface="等线" panose="02010600030101010101" pitchFamily="2" charset="-122"/>
                    <a:cs typeface="Times New Roman" panose="02020603050405020304" pitchFamily="18" charset="0"/>
                  </a:rPr>
                  <a:t>)+</a:t>
                </a:r>
                <a14:m>
                  <m:oMath xmlns:m="http://schemas.openxmlformats.org/officeDocument/2006/math">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𝜑</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𝜑</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𝑗</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rad>
                      <m:radPr>
                        <m:degHide m:val="on"/>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𝑝</m:t>
                                    </m:r>
                                  </m:sup>
                                </m:sSub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e>
                            </m:d>
                          </m:e>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2</m:t>
                            </m:r>
                          </m:sup>
                        </m:s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𝑝</m:t>
                                    </m:r>
                                  </m:sup>
                                </m:sSub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e>
                            </m:d>
                          </m:e>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2</m:t>
                            </m:r>
                          </m:sup>
                        </m:s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𝑍</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𝑝</m:t>
                                </m:r>
                              </m:sup>
                            </m:sSub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𝑍</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2</m:t>
                            </m:r>
                          </m:sup>
                        </m:s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e>
                    </m:rad>
                  </m:oMath>
                </a14:m>
                <a:r>
                  <a:rPr lang="en-US" altLang="zh-CN" sz="2400" dirty="0">
                    <a:solidFill>
                      <a:srgbClr val="121212"/>
                    </a:solidFill>
                    <a:effectLst/>
                    <a:latin typeface="微软雅黑" panose="020B0503020204020204" pitchFamily="34" charset="-122"/>
                    <a:ea typeface="等线" panose="02010600030101010101" pitchFamily="2" charset="-122"/>
                    <a:cs typeface="Times New Roman" panose="02020603050405020304" pitchFamily="18" charset="0"/>
                  </a:rPr>
                  <a:t>+</a:t>
                </a:r>
                <a14:m>
                  <m:oMath xmlns:m="http://schemas.openxmlformats.org/officeDocument/2006/math">
                    <m:r>
                      <m:rPr>
                        <m:sty m:val="p"/>
                      </m:rPr>
                      <a:rPr lang="en-US" altLang="zh-CN" sz="240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Δ</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𝑑</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𝜌</m:t>
                    </m:r>
                  </m:oMath>
                </a14:m>
                <a:endParaRPr lang="zh-CN" altLang="zh-CN" sz="12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1536E74E-74E1-4517-A91A-DF9F8541B457}"/>
                  </a:ext>
                </a:extLst>
              </p:cNvPr>
              <p:cNvSpPr txBox="1">
                <a:spLocks noRot="1" noChangeAspect="1" noMove="1" noResize="1" noEditPoints="1" noAdjustHandles="1" noChangeArrowheads="1" noChangeShapeType="1" noTextEdit="1"/>
              </p:cNvSpPr>
              <p:nvPr/>
            </p:nvSpPr>
            <p:spPr>
              <a:xfrm>
                <a:off x="-21590" y="742396"/>
                <a:ext cx="12206270" cy="928459"/>
              </a:xfrm>
              <a:prstGeom prst="rect">
                <a:avLst/>
              </a:prstGeom>
              <a:blipFill>
                <a:blip r:embed="rId4"/>
                <a:stretch>
                  <a:fillRect b="-1316"/>
                </a:stretch>
              </a:blipFill>
            </p:spPr>
            <p:txBody>
              <a:bodyPr/>
              <a:lstStyle/>
              <a:p>
                <a:r>
                  <a:rPr lang="zh-CN" altLang="en-US">
                    <a:noFill/>
                  </a:rPr>
                  <a:t> </a:t>
                </a:r>
              </a:p>
            </p:txBody>
          </p:sp>
        </mc:Fallback>
      </mc:AlternateContent>
      <p:sp>
        <p:nvSpPr>
          <p:cNvPr id="6" name="Rectangle 4">
            <a:extLst>
              <a:ext uri="{FF2B5EF4-FFF2-40B4-BE49-F238E27FC236}">
                <a16:creationId xmlns:a16="http://schemas.microsoft.com/office/drawing/2014/main" id="{15599F48-0252-4392-B7DE-B86F71024601}"/>
              </a:ext>
            </a:extLst>
          </p:cNvPr>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0</a:t>
            </a:r>
          </a:p>
        </p:txBody>
      </p:sp>
      <p:cxnSp>
        <p:nvCxnSpPr>
          <p:cNvPr id="7" name="直接连接符 6">
            <a:extLst>
              <a:ext uri="{FF2B5EF4-FFF2-40B4-BE49-F238E27FC236}">
                <a16:creationId xmlns:a16="http://schemas.microsoft.com/office/drawing/2014/main" id="{4346EF14-3FC8-43C0-95BA-83FCCE1F58D2}"/>
              </a:ext>
            </a:extLst>
          </p:cNvPr>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E5A1EAC-8741-4543-AC49-5B32051AA819}"/>
              </a:ext>
            </a:extLst>
          </p:cNvPr>
          <p:cNvSpPr txBox="1"/>
          <p:nvPr/>
        </p:nvSpPr>
        <p:spPr>
          <a:xfrm>
            <a:off x="1229322" y="136873"/>
            <a:ext cx="7830531"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sym typeface="等线" panose="02010600030101010101" charset="-122"/>
              </a:rPr>
              <a:t>关键技术</a:t>
            </a:r>
            <a:r>
              <a:rPr lang="en-US" altLang="zh-CN" sz="3200" b="1" dirty="0">
                <a:latin typeface="微软雅黑" panose="020B0503020204020204" pitchFamily="34" charset="-122"/>
                <a:ea typeface="微软雅黑" panose="020B0503020204020204" pitchFamily="34" charset="-122"/>
                <a:sym typeface="等线" panose="02010600030101010101" charset="-122"/>
              </a:rPr>
              <a:t>1-RTK-</a:t>
            </a:r>
            <a:r>
              <a:rPr lang="zh-CN" altLang="en-US" sz="3200" b="1" dirty="0">
                <a:latin typeface="微软雅黑" panose="020B0503020204020204" pitchFamily="34" charset="-122"/>
                <a:ea typeface="微软雅黑" panose="020B0503020204020204" pitchFamily="34" charset="-122"/>
              </a:rPr>
              <a:t>建立载波相位差分模型</a:t>
            </a:r>
          </a:p>
        </p:txBody>
      </p:sp>
      <p:sp>
        <p:nvSpPr>
          <p:cNvPr id="12" name="文本框 11">
            <a:extLst>
              <a:ext uri="{FF2B5EF4-FFF2-40B4-BE49-F238E27FC236}">
                <a16:creationId xmlns:a16="http://schemas.microsoft.com/office/drawing/2014/main" id="{197377E6-6C53-46FC-8EB3-5C6F3C5164F4}"/>
              </a:ext>
            </a:extLst>
          </p:cNvPr>
          <p:cNvSpPr txBox="1"/>
          <p:nvPr/>
        </p:nvSpPr>
        <p:spPr>
          <a:xfrm>
            <a:off x="116680" y="5406509"/>
            <a:ext cx="11827669" cy="1015663"/>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分析载波相位差分模型，我们可以发现，成功把载波相位观测模型中，与误差相关的因子消去了。运用载波进行测距的精度要远远高于伪距，但是其缺点在于载波相位存在</a:t>
            </a:r>
            <a:r>
              <a:rPr lang="zh-CN" altLang="en-US" sz="2000" dirty="0">
                <a:solidFill>
                  <a:srgbClr val="FF0000"/>
                </a:solidFill>
                <a:latin typeface="微软雅黑" panose="020B0503020204020204" pitchFamily="34" charset="-122"/>
                <a:ea typeface="微软雅黑" panose="020B0503020204020204" pitchFamily="34" charset="-122"/>
              </a:rPr>
              <a:t>整周模糊度未知</a:t>
            </a:r>
            <a:r>
              <a:rPr lang="zh-CN" altLang="en-US" sz="2000" dirty="0">
                <a:latin typeface="微软雅黑" panose="020B0503020204020204" pitchFamily="34" charset="-122"/>
                <a:ea typeface="微软雅黑" panose="020B0503020204020204" pitchFamily="34" charset="-122"/>
              </a:rPr>
              <a:t>的问题，需要进行模糊度固定才能使用这种高精度的测量信息。因此我们必须要对</a:t>
            </a:r>
            <a:r>
              <a:rPr lang="zh-CN" altLang="en-US" sz="2000" dirty="0">
                <a:solidFill>
                  <a:srgbClr val="FF0000"/>
                </a:solidFill>
                <a:latin typeface="微软雅黑" panose="020B0503020204020204" pitchFamily="34" charset="-122"/>
                <a:ea typeface="微软雅黑" panose="020B0503020204020204" pitchFamily="34" charset="-122"/>
              </a:rPr>
              <a:t>整周模糊度</a:t>
            </a:r>
            <a:r>
              <a:rPr lang="zh-CN" altLang="en-US" sz="2000" dirty="0">
                <a:latin typeface="微软雅黑" panose="020B0503020204020204" pitchFamily="34" charset="-122"/>
                <a:ea typeface="微软雅黑" panose="020B0503020204020204" pitchFamily="34" charset="-122"/>
              </a:rPr>
              <a:t>进行解算。</a:t>
            </a:r>
          </a:p>
        </p:txBody>
      </p:sp>
      <p:sp>
        <p:nvSpPr>
          <p:cNvPr id="9" name="椭圆 8">
            <a:extLst>
              <a:ext uri="{FF2B5EF4-FFF2-40B4-BE49-F238E27FC236}">
                <a16:creationId xmlns:a16="http://schemas.microsoft.com/office/drawing/2014/main" id="{CAE399D0-719F-4AF5-BEBF-A15740B974E1}"/>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Tree>
    <p:extLst>
      <p:ext uri="{BB962C8B-B14F-4D97-AF65-F5344CB8AC3E}">
        <p14:creationId xmlns:p14="http://schemas.microsoft.com/office/powerpoint/2010/main" val="1108545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15599F48-0252-4392-B7DE-B86F71024601}"/>
              </a:ext>
            </a:extLst>
          </p:cNvPr>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0</a:t>
            </a:r>
          </a:p>
        </p:txBody>
      </p:sp>
      <p:cxnSp>
        <p:nvCxnSpPr>
          <p:cNvPr id="7" name="直接连接符 6">
            <a:extLst>
              <a:ext uri="{FF2B5EF4-FFF2-40B4-BE49-F238E27FC236}">
                <a16:creationId xmlns:a16="http://schemas.microsoft.com/office/drawing/2014/main" id="{4346EF14-3FC8-43C0-95BA-83FCCE1F58D2}"/>
              </a:ext>
            </a:extLst>
          </p:cNvPr>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E5A1EAC-8741-4543-AC49-5B32051AA819}"/>
              </a:ext>
            </a:extLst>
          </p:cNvPr>
          <p:cNvSpPr txBox="1"/>
          <p:nvPr/>
        </p:nvSpPr>
        <p:spPr>
          <a:xfrm>
            <a:off x="1229322" y="136873"/>
            <a:ext cx="848617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sym typeface="等线" panose="02010600030101010101" charset="-122"/>
              </a:rPr>
              <a:t>关键技术</a:t>
            </a:r>
            <a:r>
              <a:rPr lang="en-US" altLang="zh-CN" sz="3200" b="1" dirty="0">
                <a:latin typeface="微软雅黑" panose="020B0503020204020204" pitchFamily="34" charset="-122"/>
                <a:ea typeface="微软雅黑" panose="020B0503020204020204" pitchFamily="34" charset="-122"/>
                <a:sym typeface="等线" panose="02010600030101010101" charset="-122"/>
              </a:rPr>
              <a:t>1-RTK-</a:t>
            </a:r>
            <a:r>
              <a:rPr lang="zh-CN" altLang="en-US" sz="3200" b="1" dirty="0">
                <a:latin typeface="微软雅黑" panose="020B0503020204020204" pitchFamily="34" charset="-122"/>
                <a:ea typeface="微软雅黑" panose="020B0503020204020204" pitchFamily="34" charset="-122"/>
              </a:rPr>
              <a:t>固定整周模糊度</a:t>
            </a:r>
          </a:p>
        </p:txBody>
      </p:sp>
      <p:sp>
        <p:nvSpPr>
          <p:cNvPr id="10" name="椭圆 9">
            <a:extLst>
              <a:ext uri="{FF2B5EF4-FFF2-40B4-BE49-F238E27FC236}">
                <a16:creationId xmlns:a16="http://schemas.microsoft.com/office/drawing/2014/main" id="{910FE6CF-B321-4365-A167-DE6EDFDC45CB}"/>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
        <p:nvSpPr>
          <p:cNvPr id="2" name="文本框 1">
            <a:extLst>
              <a:ext uri="{FF2B5EF4-FFF2-40B4-BE49-F238E27FC236}">
                <a16:creationId xmlns:a16="http://schemas.microsoft.com/office/drawing/2014/main" id="{0715AD6D-011C-486F-AF88-4647D0BBA438}"/>
              </a:ext>
            </a:extLst>
          </p:cNvPr>
          <p:cNvSpPr txBox="1"/>
          <p:nvPr/>
        </p:nvSpPr>
        <p:spPr>
          <a:xfrm>
            <a:off x="159847" y="976946"/>
            <a:ext cx="11170585"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求解载波相位差分方程的核心之一就是将整周模糊度解算，这里基于</a:t>
            </a:r>
            <a:r>
              <a:rPr lang="en-US" altLang="zh-CN" sz="2000" dirty="0">
                <a:latin typeface="微软雅黑" panose="020B0503020204020204" pitchFamily="34" charset="-122"/>
                <a:ea typeface="微软雅黑" panose="020B0503020204020204" pitchFamily="34" charset="-122"/>
              </a:rPr>
              <a:t>LAMBDA</a:t>
            </a:r>
            <a:r>
              <a:rPr lang="zh-CN" altLang="en-US" sz="2000" dirty="0">
                <a:latin typeface="微软雅黑" panose="020B0503020204020204" pitchFamily="34" charset="-122"/>
                <a:ea typeface="微软雅黑" panose="020B0503020204020204" pitchFamily="34" charset="-122"/>
              </a:rPr>
              <a:t>算法进行解算</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D0D3F25C-5C3E-4B3F-B46A-5651B91D0248}"/>
              </a:ext>
            </a:extLst>
          </p:cNvPr>
          <p:cNvPicPr>
            <a:picLocks noChangeAspect="1"/>
          </p:cNvPicPr>
          <p:nvPr/>
        </p:nvPicPr>
        <p:blipFill>
          <a:blip r:embed="rId2"/>
          <a:stretch>
            <a:fillRect/>
          </a:stretch>
        </p:blipFill>
        <p:spPr>
          <a:xfrm>
            <a:off x="3480651" y="1387457"/>
            <a:ext cx="3743374" cy="1186515"/>
          </a:xfrm>
          <a:prstGeom prst="rect">
            <a:avLst/>
          </a:prstGeom>
        </p:spPr>
      </p:pic>
      <p:pic>
        <p:nvPicPr>
          <p:cNvPr id="12" name="图片 11">
            <a:extLst>
              <a:ext uri="{FF2B5EF4-FFF2-40B4-BE49-F238E27FC236}">
                <a16:creationId xmlns:a16="http://schemas.microsoft.com/office/drawing/2014/main" id="{A1FD7F63-9D4E-423F-BC26-3E4DA4E6425A}"/>
              </a:ext>
            </a:extLst>
          </p:cNvPr>
          <p:cNvPicPr>
            <a:picLocks noChangeAspect="1"/>
          </p:cNvPicPr>
          <p:nvPr/>
        </p:nvPicPr>
        <p:blipFill>
          <a:blip r:embed="rId3"/>
          <a:stretch>
            <a:fillRect/>
          </a:stretch>
        </p:blipFill>
        <p:spPr>
          <a:xfrm>
            <a:off x="857474" y="2721114"/>
            <a:ext cx="1918747" cy="707886"/>
          </a:xfrm>
          <a:prstGeom prst="rect">
            <a:avLst/>
          </a:prstGeom>
        </p:spPr>
      </p:pic>
      <p:sp>
        <p:nvSpPr>
          <p:cNvPr id="13" name="文本框 12">
            <a:extLst>
              <a:ext uri="{FF2B5EF4-FFF2-40B4-BE49-F238E27FC236}">
                <a16:creationId xmlns:a16="http://schemas.microsoft.com/office/drawing/2014/main" id="{D22607DD-CBA7-4A08-8A94-BA015356665B}"/>
              </a:ext>
            </a:extLst>
          </p:cNvPr>
          <p:cNvSpPr txBox="1"/>
          <p:nvPr/>
        </p:nvSpPr>
        <p:spPr>
          <a:xfrm>
            <a:off x="159847" y="2981845"/>
            <a:ext cx="69762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其中</a:t>
            </a:r>
          </a:p>
        </p:txBody>
      </p:sp>
      <p:sp>
        <p:nvSpPr>
          <p:cNvPr id="15" name="文本框 14">
            <a:extLst>
              <a:ext uri="{FF2B5EF4-FFF2-40B4-BE49-F238E27FC236}">
                <a16:creationId xmlns:a16="http://schemas.microsoft.com/office/drawing/2014/main" id="{2593A552-CB99-4BEE-8D40-8E52749B5C2A}"/>
              </a:ext>
            </a:extLst>
          </p:cNvPr>
          <p:cNvSpPr txBox="1"/>
          <p:nvPr/>
        </p:nvSpPr>
        <p:spPr>
          <a:xfrm>
            <a:off x="2982749" y="2951067"/>
            <a:ext cx="760858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Z</a:t>
            </a:r>
            <a:r>
              <a:rPr lang="zh-CN" altLang="en-US" sz="2400" dirty="0">
                <a:latin typeface="微软雅黑" panose="020B0503020204020204" pitchFamily="34" charset="-122"/>
                <a:ea typeface="微软雅黑" panose="020B0503020204020204" pitchFamily="34" charset="-122"/>
              </a:rPr>
              <a:t>为一个</a:t>
            </a:r>
            <a:r>
              <a:rPr lang="en-US" altLang="zh-CN" sz="2400" dirty="0">
                <a:latin typeface="微软雅黑" panose="020B0503020204020204" pitchFamily="34" charset="-122"/>
                <a:ea typeface="微软雅黑" panose="020B0503020204020204" pitchFamily="34" charset="-122"/>
              </a:rPr>
              <a:t>n*n</a:t>
            </a:r>
            <a:r>
              <a:rPr lang="zh-CN" altLang="en-US" sz="2400" dirty="0">
                <a:latin typeface="微软雅黑" panose="020B0503020204020204" pitchFamily="34" charset="-122"/>
                <a:ea typeface="微软雅黑" panose="020B0503020204020204" pitchFamily="34" charset="-122"/>
              </a:rPr>
              <a:t>的矩阵      为估计的</a:t>
            </a:r>
            <a:r>
              <a:rPr lang="en-US" altLang="zh-CN" sz="2400" dirty="0">
                <a:latin typeface="微软雅黑" panose="020B0503020204020204" pitchFamily="34" charset="-122"/>
                <a:ea typeface="微软雅黑" panose="020B0503020204020204" pitchFamily="34" charset="-122"/>
              </a:rPr>
              <a:t>float</a:t>
            </a:r>
            <a:r>
              <a:rPr lang="zh-CN" altLang="en-US" sz="2400" dirty="0">
                <a:latin typeface="微软雅黑" panose="020B0503020204020204" pitchFamily="34" charset="-122"/>
                <a:ea typeface="微软雅黑" panose="020B0503020204020204" pitchFamily="34" charset="-122"/>
              </a:rPr>
              <a:t>型模糊度解</a:t>
            </a:r>
          </a:p>
        </p:txBody>
      </p:sp>
      <p:pic>
        <p:nvPicPr>
          <p:cNvPr id="17" name="图片 16">
            <a:extLst>
              <a:ext uri="{FF2B5EF4-FFF2-40B4-BE49-F238E27FC236}">
                <a16:creationId xmlns:a16="http://schemas.microsoft.com/office/drawing/2014/main" id="{40C6FE5A-2A8C-4A7B-B8A2-CA2380D59679}"/>
              </a:ext>
            </a:extLst>
          </p:cNvPr>
          <p:cNvPicPr>
            <a:picLocks noChangeAspect="1"/>
          </p:cNvPicPr>
          <p:nvPr/>
        </p:nvPicPr>
        <p:blipFill>
          <a:blip r:embed="rId4"/>
          <a:stretch>
            <a:fillRect/>
          </a:stretch>
        </p:blipFill>
        <p:spPr>
          <a:xfrm>
            <a:off x="5706108" y="2906447"/>
            <a:ext cx="416071" cy="475508"/>
          </a:xfrm>
          <a:prstGeom prst="rect">
            <a:avLst/>
          </a:prstGeom>
        </p:spPr>
      </p:pic>
    </p:spTree>
    <p:extLst>
      <p:ext uri="{BB962C8B-B14F-4D97-AF65-F5344CB8AC3E}">
        <p14:creationId xmlns:p14="http://schemas.microsoft.com/office/powerpoint/2010/main" val="1604803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15599F48-0252-4392-B7DE-B86F71024601}"/>
              </a:ext>
            </a:extLst>
          </p:cNvPr>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0</a:t>
            </a:r>
          </a:p>
        </p:txBody>
      </p:sp>
      <p:cxnSp>
        <p:nvCxnSpPr>
          <p:cNvPr id="7" name="直接连接符 6">
            <a:extLst>
              <a:ext uri="{FF2B5EF4-FFF2-40B4-BE49-F238E27FC236}">
                <a16:creationId xmlns:a16="http://schemas.microsoft.com/office/drawing/2014/main" id="{4346EF14-3FC8-43C0-95BA-83FCCE1F58D2}"/>
              </a:ext>
            </a:extLst>
          </p:cNvPr>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E5A1EAC-8741-4543-AC49-5B32051AA819}"/>
              </a:ext>
            </a:extLst>
          </p:cNvPr>
          <p:cNvSpPr txBox="1"/>
          <p:nvPr/>
        </p:nvSpPr>
        <p:spPr>
          <a:xfrm>
            <a:off x="1229322" y="136873"/>
            <a:ext cx="848617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sym typeface="等线" panose="02010600030101010101" charset="-122"/>
              </a:rPr>
              <a:t>关键技术</a:t>
            </a:r>
            <a:r>
              <a:rPr lang="en-US" altLang="zh-CN" sz="3200" b="1" dirty="0">
                <a:latin typeface="微软雅黑" panose="020B0503020204020204" pitchFamily="34" charset="-122"/>
                <a:ea typeface="微软雅黑" panose="020B0503020204020204" pitchFamily="34" charset="-122"/>
                <a:sym typeface="等线" panose="02010600030101010101" charset="-122"/>
              </a:rPr>
              <a:t>1-RTK-</a:t>
            </a:r>
            <a:r>
              <a:rPr lang="zh-CN" altLang="en-US" sz="3200" b="1" dirty="0">
                <a:latin typeface="微软雅黑" panose="020B0503020204020204" pitchFamily="34" charset="-122"/>
                <a:ea typeface="微软雅黑" panose="020B0503020204020204" pitchFamily="34" charset="-122"/>
              </a:rPr>
              <a:t>坐标转换</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F96C0F4-193D-4D2A-A826-883623625138}"/>
                  </a:ext>
                </a:extLst>
              </p:cNvPr>
              <p:cNvSpPr txBox="1"/>
              <p:nvPr/>
            </p:nvSpPr>
            <p:spPr>
              <a:xfrm>
                <a:off x="-21590" y="942523"/>
                <a:ext cx="11715909" cy="831318"/>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在上一步，固定整周模糊度后，我们就能从载波相位差分模型中得出接收机</a:t>
                </a: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的地心坐标</a:t>
                </a:r>
                <a:r>
                  <a:rPr lang="en-US" altLang="zh-CN" sz="2400" dirty="0">
                    <a:latin typeface="微软雅黑" panose="020B0503020204020204" pitchFamily="34" charset="-122"/>
                    <a:ea typeface="微软雅黑" panose="020B0503020204020204" pitchFamily="34" charset="-122"/>
                  </a:rPr>
                  <a:t>(</a:t>
                </a:r>
                <a14:m>
                  <m:oMath xmlns:m="http://schemas.openxmlformats.org/officeDocument/2006/math">
                    <m:sSubSup>
                      <m:sSubSupPr>
                        <m:ctrlPr>
                          <a:rPr lang="zh-CN" altLang="zh-CN" sz="2400" i="1" smtClean="0">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en-US" altLang="zh-CN" sz="2400" b="0" i="1" smtClean="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400" i="1">
                            <a:solidFill>
                              <a:srgbClr val="121212"/>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en-US" altLang="zh-CN" sz="2400" dirty="0">
                    <a:latin typeface="微软雅黑" panose="020B0503020204020204" pitchFamily="34" charset="-122"/>
                    <a:ea typeface="微软雅黑" panose="020B0503020204020204" pitchFamily="34" charset="-122"/>
                  </a:rPr>
                  <a:t>,</a:t>
                </a:r>
                <a:r>
                  <a:rPr lang="zh-CN" altLang="zh-CN" sz="2400" dirty="0">
                    <a:solidFill>
                      <a:srgbClr val="121212"/>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Sup>
                      <m:sSubSupPr>
                        <m:ctrlPr>
                          <a:rPr lang="zh-CN" altLang="zh-CN" sz="2400" i="1">
                            <a:solidFill>
                              <a:srgbClr val="121212"/>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𝑍</m:t>
                        </m:r>
                      </m:e>
                      <m:sub>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，此时</a:t>
                </a:r>
                <a:r>
                  <a:rPr lang="zh-CN" altLang="zh-CN" sz="2400" dirty="0">
                    <a:latin typeface="微软雅黑" panose="020B0503020204020204" pitchFamily="34" charset="-122"/>
                    <a:ea typeface="微软雅黑" panose="020B0503020204020204" pitchFamily="34" charset="-122"/>
                  </a:rPr>
                  <a:t>通过与地心坐标之间进行转换参数输出，得到当地的</a:t>
                </a:r>
                <a:r>
                  <a:rPr lang="zh-CN" altLang="en-US" sz="2400" dirty="0">
                    <a:latin typeface="微软雅黑" panose="020B0503020204020204" pitchFamily="34" charset="-122"/>
                    <a:ea typeface="微软雅黑" panose="020B0503020204020204" pitchFamily="34" charset="-122"/>
                  </a:rPr>
                  <a:t>坐标。</a:t>
                </a:r>
              </a:p>
            </p:txBody>
          </p:sp>
        </mc:Choice>
        <mc:Fallback xmlns="">
          <p:sp>
            <p:nvSpPr>
              <p:cNvPr id="11" name="文本框 10">
                <a:extLst>
                  <a:ext uri="{FF2B5EF4-FFF2-40B4-BE49-F238E27FC236}">
                    <a16:creationId xmlns:a16="http://schemas.microsoft.com/office/drawing/2014/main" id="{0F96C0F4-193D-4D2A-A826-883623625138}"/>
                  </a:ext>
                </a:extLst>
              </p:cNvPr>
              <p:cNvSpPr txBox="1">
                <a:spLocks noRot="1" noChangeAspect="1" noMove="1" noResize="1" noEditPoints="1" noAdjustHandles="1" noChangeArrowheads="1" noChangeShapeType="1" noTextEdit="1"/>
              </p:cNvSpPr>
              <p:nvPr/>
            </p:nvSpPr>
            <p:spPr>
              <a:xfrm>
                <a:off x="-21590" y="942523"/>
                <a:ext cx="11715909" cy="831318"/>
              </a:xfrm>
              <a:prstGeom prst="rect">
                <a:avLst/>
              </a:prstGeom>
              <a:blipFill>
                <a:blip r:embed="rId2"/>
                <a:stretch>
                  <a:fillRect l="-780" t="-5882"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BE367DD-D524-4F0F-A85A-1B1106B7E7F6}"/>
                  </a:ext>
                </a:extLst>
              </p:cNvPr>
              <p:cNvSpPr txBox="1"/>
              <p:nvPr/>
            </p:nvSpPr>
            <p:spPr>
              <a:xfrm>
                <a:off x="2455750" y="1539017"/>
                <a:ext cx="8517050" cy="2875146"/>
              </a:xfrm>
              <a:prstGeom prst="rect">
                <a:avLst/>
              </a:prstGeom>
              <a:noFill/>
            </p:spPr>
            <p:txBody>
              <a:bodyPr wrap="square">
                <a:spAutoFit/>
              </a:bodyPr>
              <a:lstStyle/>
              <a:p>
                <a:pPr>
                  <a:lnSpc>
                    <a:spcPct val="115000"/>
                  </a:lnSpc>
                  <a:spcBef>
                    <a:spcPts val="500"/>
                  </a:spcBef>
                  <a:spcAft>
                    <a:spcPts val="1000"/>
                  </a:spcAft>
                </a:pPr>
                <a14:m>
                  <m:oMath xmlns:m="http://schemas.openxmlformats.org/officeDocument/2006/math">
                    <m:d>
                      <m:dPr>
                        <m:begChr m:val="["/>
                        <m:endChr m:val="]"/>
                        <m:ctrlPr>
                          <a:rPr lang="zh-CN" altLang="zh-CN" sz="2400" i="1" smtClean="0">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e>
                              <m:sub>
                                <m:r>
                                  <m:rPr>
                                    <m:sty m:val="p"/>
                                  </m:rP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d</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Sub>
                          </m:e>
                          <m:e>
                            <m:sSub>
                              <m:sSub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0" i="1" smtClean="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𝑑</m:t>
                                </m:r>
                              </m:sub>
                            </m:sSub>
                          </m:e>
                          <m:e>
                            <m:sSub>
                              <m:sSub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𝑍</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0" i="1" smtClean="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𝑑</m:t>
                                </m:r>
                              </m:sub>
                            </m:sSub>
                          </m:e>
                        </m:eqArr>
                      </m:e>
                    </m:d>
                  </m:oMath>
                </a14:m>
                <a:r>
                  <a:rPr lang="en-US" altLang="zh-CN" sz="2400" dirty="0">
                    <a:solidFill>
                      <a:srgbClr val="121212"/>
                    </a:solidFill>
                    <a:effectLst/>
                    <a:latin typeface="Arial" panose="020B0604020202020204" pitchFamily="34" charset="0"/>
                    <a:ea typeface="微软雅黑" panose="020B0503020204020204" pitchFamily="34" charset="-122"/>
                    <a:cs typeface="Times New Roman" panose="02020603050405020304" pitchFamily="18" charset="0"/>
                  </a:rPr>
                  <a:t>=</a:t>
                </a:r>
                <a14:m>
                  <m:oMath xmlns:m="http://schemas.openxmlformats.org/officeDocument/2006/math">
                    <m:d>
                      <m:dPr>
                        <m:begChr m:val="["/>
                        <m:endChr m:val="]"/>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eqArr>
                          <m:eqArr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e>
                              <m:sub>
                                <m:r>
                                  <m:rPr>
                                    <m:sty m:val="p"/>
                                  </m:rP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i</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Sub>
                          </m:e>
                          <m:e>
                            <m:sSub>
                              <m:sSub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400" b="0" i="1" smtClean="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Sub>
                          </m:e>
                          <m:e>
                            <m:sSub>
                              <m:sSub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𝑍</m:t>
                                </m:r>
                              </m:e>
                              <m:sub>
                                <m:r>
                                  <a:rPr lang="en-US" altLang="zh-CN" sz="2400" b="0" i="1" smtClean="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Sub>
                          </m:e>
                        </m:eqArr>
                      </m:e>
                    </m:d>
                  </m:oMath>
                </a14:m>
                <a:r>
                  <a:rPr lang="en-US" altLang="zh-CN" sz="2400" dirty="0">
                    <a:solidFill>
                      <a:srgbClr val="121212"/>
                    </a:solidFill>
                    <a:effectLst/>
                    <a:latin typeface="微软雅黑" panose="020B0503020204020204" pitchFamily="34" charset="-122"/>
                    <a:ea typeface="黑体" panose="02010609060101010101" pitchFamily="49" charset="-122"/>
                    <a:cs typeface="Times New Roman" panose="02020603050405020304" pitchFamily="18" charset="0"/>
                  </a:rPr>
                  <a:t>-</a:t>
                </a:r>
                <a14:m>
                  <m:oMath xmlns:m="http://schemas.openxmlformats.org/officeDocument/2006/math">
                    <m:d>
                      <m:dPr>
                        <m:begChr m:val="["/>
                        <m:endChr m:val="]"/>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eqArr>
                          <m:eqArr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Pr>
                              <m:e>
                                <m:eqArr>
                                  <m:eqArr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1 0 0 </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0−</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𝑍</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𝑌</m:t>
                                    </m:r>
                                  </m:e>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0 1 0 </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𝑌</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𝑍</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0−</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e>
                                </m:eqAr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Sub>
                          </m:e>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0 0 1 </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𝑍</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𝑌</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0</m:t>
                            </m:r>
                          </m:e>
                        </m:eqArr>
                      </m:e>
                    </m:d>
                    <m:d>
                      <m:dPr>
                        <m:begChr m:val="["/>
                        <m:endChr m:val="]"/>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eqArr>
                          <m:eqArr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eqArrPr>
                          <m:e>
                            <m:r>
                              <m:rPr>
                                <m:sty m:val="p"/>
                              </m:rPr>
                              <a:rPr lang="zh-CN" altLang="zh-CN" sz="240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Δ</m:t>
                            </m:r>
                            <m:r>
                              <m:rPr>
                                <m:sty m:val="p"/>
                              </m:rPr>
                              <a:rPr lang="en-US" altLang="zh-CN" sz="240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X</m:t>
                            </m:r>
                          </m:e>
                          <m:e>
                            <m:r>
                              <m:rPr>
                                <m:sty m:val="p"/>
                              </m:rPr>
                              <a:rPr lang="zh-CN" altLang="zh-CN" sz="240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Δ</m:t>
                            </m:r>
                            <m:r>
                              <m:rPr>
                                <m:sty m:val="p"/>
                              </m:rPr>
                              <a:rPr lang="en-US" altLang="zh-CN" sz="240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Y</m:t>
                            </m:r>
                          </m:e>
                          <m:e>
                            <m:r>
                              <m:rPr>
                                <m:sty m:val="p"/>
                              </m:rPr>
                              <a:rPr lang="zh-CN" altLang="zh-CN" sz="240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Δ</m:t>
                            </m:r>
                            <m:r>
                              <m:rPr>
                                <m:sty m:val="p"/>
                              </m:rPr>
                              <a:rPr lang="en-US" altLang="zh-CN" sz="240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Z</m:t>
                            </m:r>
                          </m:e>
                          <m:e>
                            <m:r>
                              <a:rPr lang="en-US" altLang="zh-CN" sz="2400" i="1">
                                <a:solidFill>
                                  <a:srgbClr val="121212"/>
                                </a:solidFill>
                                <a:effectLst/>
                                <a:latin typeface="Cambria Math" panose="02040503050406030204" pitchFamily="18" charset="0"/>
                                <a:ea typeface="微软雅黑" panose="020B0503020204020204" pitchFamily="34" charset="-122"/>
                                <a:cs typeface="Cambria Math" panose="02040503050406030204" pitchFamily="18" charset="0"/>
                              </a:rPr>
                              <m:t>𝑎</m:t>
                            </m:r>
                          </m:e>
                          <m:e>
                            <m:r>
                              <a:rPr lang="en-US" altLang="zh-CN" sz="2400" i="1">
                                <a:solidFill>
                                  <a:srgbClr val="121212"/>
                                </a:solidFill>
                                <a:effectLst/>
                                <a:latin typeface="Cambria Math" panose="02040503050406030204" pitchFamily="18" charset="0"/>
                                <a:ea typeface="微软雅黑" panose="020B0503020204020204" pitchFamily="34" charset="-122"/>
                                <a:cs typeface="Cambria Math" panose="02040503050406030204" pitchFamily="18" charset="0"/>
                              </a:rPr>
                              <m:t>𝑏</m:t>
                            </m:r>
                          </m:e>
                          <m:e>
                            <m:r>
                              <a:rPr lang="en-US" altLang="zh-CN" sz="2400" i="1">
                                <a:solidFill>
                                  <a:srgbClr val="121212"/>
                                </a:solidFill>
                                <a:effectLst/>
                                <a:latin typeface="Cambria Math" panose="02040503050406030204" pitchFamily="18" charset="0"/>
                                <a:ea typeface="微软雅黑" panose="020B0503020204020204" pitchFamily="34" charset="-122"/>
                                <a:cs typeface="Cambria Math" panose="02040503050406030204" pitchFamily="18" charset="0"/>
                              </a:rPr>
                              <m:t>𝑐</m:t>
                            </m:r>
                          </m:e>
                          <m:e>
                            <m:r>
                              <a:rPr lang="en-US" altLang="zh-CN" sz="2400" i="1">
                                <a:solidFill>
                                  <a:srgbClr val="121212"/>
                                </a:solidFill>
                                <a:effectLst/>
                                <a:latin typeface="Cambria Math" panose="02040503050406030204" pitchFamily="18" charset="0"/>
                                <a:ea typeface="微软雅黑" panose="020B0503020204020204" pitchFamily="34" charset="-122"/>
                                <a:cs typeface="Cambria Math" panose="02040503050406030204" pitchFamily="18" charset="0"/>
                              </a:rPr>
                              <m:t>𝑑</m:t>
                            </m:r>
                          </m:e>
                        </m:eqArr>
                      </m:e>
                    </m:d>
                  </m:oMath>
                </a14:m>
                <a:endParaRPr lang="zh-CN" altLang="zh-CN" sz="1400" dirty="0">
                  <a:effectLst/>
                  <a:latin typeface="Arial" panose="020B0604020202020204" pitchFamily="34" charset="0"/>
                  <a:ea typeface="黑体" panose="02010609060101010101" pitchFamily="49"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3BE367DD-D524-4F0F-A85A-1B1106B7E7F6}"/>
                  </a:ext>
                </a:extLst>
              </p:cNvPr>
              <p:cNvSpPr txBox="1">
                <a:spLocks noRot="1" noChangeAspect="1" noMove="1" noResize="1" noEditPoints="1" noAdjustHandles="1" noChangeArrowheads="1" noChangeShapeType="1" noTextEdit="1"/>
              </p:cNvSpPr>
              <p:nvPr/>
            </p:nvSpPr>
            <p:spPr>
              <a:xfrm>
                <a:off x="2455750" y="1539017"/>
                <a:ext cx="8517050" cy="287514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D75E0EE-A0E6-456B-8F7F-C13EBEAD67F8}"/>
                  </a:ext>
                </a:extLst>
              </p:cNvPr>
              <p:cNvSpPr txBox="1"/>
              <p:nvPr/>
            </p:nvSpPr>
            <p:spPr>
              <a:xfrm>
                <a:off x="40621" y="4595158"/>
                <a:ext cx="6181724" cy="830997"/>
              </a:xfrm>
              <a:prstGeom prst="rect">
                <a:avLst/>
              </a:prstGeom>
              <a:noFill/>
            </p:spPr>
            <p:txBody>
              <a:bodyPr wrap="square">
                <a:spAutoFit/>
              </a:bodyPr>
              <a:lstStyle/>
              <a:p>
                <a14:m>
                  <m:oMath xmlns:m="http://schemas.openxmlformats.org/officeDocument/2006/math">
                    <m:d>
                      <m:dPr>
                        <m:ctrlPr>
                          <a:rPr lang="en-US" altLang="zh-CN" sz="2400" b="0" i="1" smtClean="0">
                            <a:latin typeface="Cambria Math" panose="02040503050406030204" pitchFamily="18" charset="0"/>
                          </a:rPr>
                        </m:ctrlPr>
                      </m:dPr>
                      <m:e>
                        <m:sSub>
                          <m:sSubPr>
                            <m:ctrlPr>
                              <a:rPr lang="zh-CN" altLang="zh-CN" sz="2400" i="1">
                                <a:solidFill>
                                  <a:srgbClr val="12121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𝑋</m:t>
                            </m:r>
                          </m:e>
                          <m:sub>
                            <m:r>
                              <m:rPr>
                                <m:sty m:val="p"/>
                              </m:rP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d</m:t>
                            </m:r>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  </m:t>
                            </m:r>
                          </m:sub>
                        </m:sSub>
                        <m:r>
                          <a:rPr lang="en-US" altLang="zh-CN" sz="2400" b="0" i="1" smtClean="0">
                            <a:latin typeface="Cambria Math" panose="02040503050406030204" pitchFamily="18" charset="0"/>
                          </a:rPr>
                          <m:t>,</m:t>
                        </m:r>
                        <m:sSub>
                          <m:sSubPr>
                            <m:ctrlPr>
                              <a:rPr lang="zh-CN" altLang="zh-CN" sz="2400" i="1">
                                <a:solidFill>
                                  <a:srgbClr val="12121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𝑑</m:t>
                            </m:r>
                          </m:sub>
                        </m:sSub>
                        <m:r>
                          <a:rPr lang="en-US" altLang="zh-CN" sz="2400" b="0" i="1" smtClean="0">
                            <a:latin typeface="Cambria Math" panose="02040503050406030204" pitchFamily="18" charset="0"/>
                          </a:rPr>
                          <m:t>,</m:t>
                        </m:r>
                        <m:sSub>
                          <m:sSubPr>
                            <m:ctrlPr>
                              <a:rPr lang="zh-CN" altLang="zh-CN" sz="2400" i="1">
                                <a:solidFill>
                                  <a:srgbClr val="12121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𝑍</m:t>
                            </m:r>
                          </m:e>
                          <m:sub>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𝑑</m:t>
                            </m:r>
                          </m:sub>
                        </m:sSub>
                      </m:e>
                    </m:d>
                    <m:r>
                      <a:rPr lang="en-US" altLang="zh-CN" sz="2400" i="1">
                        <a:latin typeface="Cambria Math" panose="02040503050406030204" pitchFamily="18" charset="0"/>
                      </a:rPr>
                      <m:t>——</m:t>
                    </m:r>
                  </m:oMath>
                </a14:m>
                <a:r>
                  <a:rPr lang="zh-CN" altLang="en-US" sz="2400" dirty="0"/>
                  <a:t>当地坐标</a:t>
                </a:r>
                <a:endParaRPr lang="en-US" altLang="zh-CN" sz="2400" dirty="0"/>
              </a:p>
              <a:p>
                <a14:m>
                  <m:oMath xmlns:m="http://schemas.openxmlformats.org/officeDocument/2006/math">
                    <m:d>
                      <m:dPr>
                        <m:ctrlPr>
                          <a:rPr lang="en-US" altLang="zh-CN" sz="2400" b="0" i="1" smtClean="0">
                            <a:latin typeface="Cambria Math" panose="02040503050406030204" pitchFamily="18" charset="0"/>
                          </a:rPr>
                        </m:ctrlPr>
                      </m:dPr>
                      <m:e>
                        <m:r>
                          <m:rPr>
                            <m:sty m:val="p"/>
                          </m:rPr>
                          <a:rPr lang="zh-CN" altLang="zh-CN" sz="2400">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Δ</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m:rPr>
                            <m:sty m:val="p"/>
                          </m:rPr>
                          <a:rPr lang="zh-CN" altLang="zh-CN" sz="2400">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Δ</m:t>
                        </m:r>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m:t>
                        </m:r>
                        <m:r>
                          <m:rPr>
                            <m:sty m:val="p"/>
                          </m:rPr>
                          <a:rPr lang="zh-CN" altLang="zh-CN" sz="2400">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Δ</m:t>
                        </m:r>
                        <m:r>
                          <a:rPr lang="en-US" altLang="zh-CN" sz="2400" b="0" i="1" smtClean="0">
                            <a:latin typeface="Cambria Math" panose="02040503050406030204" pitchFamily="18" charset="0"/>
                          </a:rPr>
                          <m:t>𝑍</m:t>
                        </m:r>
                      </m:e>
                    </m:d>
                    <m:r>
                      <a:rPr lang="en-US" altLang="zh-CN" sz="2400" i="1">
                        <a:latin typeface="Cambria Math" panose="02040503050406030204" pitchFamily="18" charset="0"/>
                      </a:rPr>
                      <m:t>——</m:t>
                    </m:r>
                  </m:oMath>
                </a14:m>
                <a:r>
                  <a:rPr lang="zh-CN" altLang="en-US" sz="2400" dirty="0"/>
                  <a:t>基线向量</a:t>
                </a:r>
              </a:p>
            </p:txBody>
          </p:sp>
        </mc:Choice>
        <mc:Fallback xmlns="">
          <p:sp>
            <p:nvSpPr>
              <p:cNvPr id="14" name="文本框 13">
                <a:extLst>
                  <a:ext uri="{FF2B5EF4-FFF2-40B4-BE49-F238E27FC236}">
                    <a16:creationId xmlns:a16="http://schemas.microsoft.com/office/drawing/2014/main" id="{2D75E0EE-A0E6-456B-8F7F-C13EBEAD67F8}"/>
                  </a:ext>
                </a:extLst>
              </p:cNvPr>
              <p:cNvSpPr txBox="1">
                <a:spLocks noRot="1" noChangeAspect="1" noMove="1" noResize="1" noEditPoints="1" noAdjustHandles="1" noChangeArrowheads="1" noChangeShapeType="1" noTextEdit="1"/>
              </p:cNvSpPr>
              <p:nvPr/>
            </p:nvSpPr>
            <p:spPr>
              <a:xfrm>
                <a:off x="40621" y="4595158"/>
                <a:ext cx="6181724" cy="830997"/>
              </a:xfrm>
              <a:prstGeom prst="rect">
                <a:avLst/>
              </a:prstGeom>
              <a:blipFill>
                <a:blip r:embed="rId4"/>
                <a:stretch>
                  <a:fillRect t="-5147" b="-16912"/>
                </a:stretch>
              </a:blipFill>
            </p:spPr>
            <p:txBody>
              <a:bodyPr/>
              <a:lstStyle/>
              <a:p>
                <a:r>
                  <a:rPr lang="zh-CN" altLang="en-US">
                    <a:noFill/>
                  </a:rPr>
                  <a:t> </a:t>
                </a:r>
              </a:p>
            </p:txBody>
          </p:sp>
        </mc:Fallback>
      </mc:AlternateContent>
      <p:sp>
        <p:nvSpPr>
          <p:cNvPr id="9" name="椭圆 8">
            <a:extLst>
              <a:ext uri="{FF2B5EF4-FFF2-40B4-BE49-F238E27FC236}">
                <a16:creationId xmlns:a16="http://schemas.microsoft.com/office/drawing/2014/main" id="{6D5B5A22-38FE-47DA-BEB3-AE507B301AD5}"/>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Tree>
    <p:extLst>
      <p:ext uri="{BB962C8B-B14F-4D97-AF65-F5344CB8AC3E}">
        <p14:creationId xmlns:p14="http://schemas.microsoft.com/office/powerpoint/2010/main" val="3948395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0</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0" name="Text Box 31">
            <a:extLst>
              <a:ext uri="{FF2B5EF4-FFF2-40B4-BE49-F238E27FC236}">
                <a16:creationId xmlns:a16="http://schemas.microsoft.com/office/drawing/2014/main" id="{035773F2-7F24-4225-B2E0-2BC77494CA38}"/>
              </a:ext>
            </a:extLst>
          </p:cNvPr>
          <p:cNvSpPr txBox="1">
            <a:spLocks noChangeArrowheads="1"/>
          </p:cNvSpPr>
          <p:nvPr/>
        </p:nvSpPr>
        <p:spPr bwMode="auto">
          <a:xfrm>
            <a:off x="654099" y="6122709"/>
            <a:ext cx="115044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59999"/>
                    </a:srgbClr>
                  </a:outerShdw>
                </a:effectLst>
              </a14:hiddenEffects>
            </a:ext>
          </a:extLst>
        </p:spPr>
        <p:txBody>
          <a:bodyPr>
            <a:spAutoFit/>
          </a:bodyPr>
          <a:lstStyle>
            <a:lvl1pPr>
              <a:spcBef>
                <a:spcPct val="20000"/>
              </a:spcBef>
              <a:buChar char="•"/>
              <a:defRPr sz="3200">
                <a:solidFill>
                  <a:srgbClr val="F8F8F8"/>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rgbClr val="F8F8F8"/>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rgbClr val="F8F8F8"/>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rgbClr val="F8F8F8"/>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rgbClr val="F8F8F8"/>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9pPr>
          </a:lstStyle>
          <a:p>
            <a:pPr>
              <a:buFontTx/>
              <a:buNone/>
            </a:pPr>
            <a:r>
              <a:rPr lang="zh-CN" altLang="zh-CN" sz="2000" b="1">
                <a:solidFill>
                  <a:schemeClr val="bg1"/>
                </a:solidFill>
                <a:latin typeface="微软雅黑" panose="020B0503020204020204" pitchFamily="34" charset="-122"/>
                <a:sym typeface="Arial" panose="020B0604020202020204" pitchFamily="34" charset="0"/>
              </a:rPr>
              <a:t>技术基础</a:t>
            </a:r>
          </a:p>
        </p:txBody>
      </p:sp>
      <p:sp>
        <p:nvSpPr>
          <p:cNvPr id="3" name="文本框 2">
            <a:extLst>
              <a:ext uri="{FF2B5EF4-FFF2-40B4-BE49-F238E27FC236}">
                <a16:creationId xmlns:a16="http://schemas.microsoft.com/office/drawing/2014/main" id="{CEE03A12-1A0B-10F2-033F-E44DD5151ACD}"/>
              </a:ext>
            </a:extLst>
          </p:cNvPr>
          <p:cNvSpPr txBox="1"/>
          <p:nvPr/>
        </p:nvSpPr>
        <p:spPr>
          <a:xfrm>
            <a:off x="1254760" y="136873"/>
            <a:ext cx="309502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背景研究</a:t>
            </a:r>
          </a:p>
        </p:txBody>
      </p:sp>
      <p:sp>
        <p:nvSpPr>
          <p:cNvPr id="16" name="椭圆 15">
            <a:extLst>
              <a:ext uri="{FF2B5EF4-FFF2-40B4-BE49-F238E27FC236}">
                <a16:creationId xmlns:a16="http://schemas.microsoft.com/office/drawing/2014/main" id="{03E861F4-3BA1-4858-ADC4-26661F0E05B7}"/>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
        <p:nvSpPr>
          <p:cNvPr id="15" name="文本框 14">
            <a:extLst>
              <a:ext uri="{FF2B5EF4-FFF2-40B4-BE49-F238E27FC236}">
                <a16:creationId xmlns:a16="http://schemas.microsoft.com/office/drawing/2014/main" id="{303D9684-4934-4177-A7EA-C1FF3A7C327A}"/>
              </a:ext>
            </a:extLst>
          </p:cNvPr>
          <p:cNvSpPr txBox="1"/>
          <p:nvPr/>
        </p:nvSpPr>
        <p:spPr>
          <a:xfrm>
            <a:off x="191583" y="1108338"/>
            <a:ext cx="10242676" cy="1200329"/>
          </a:xfrm>
          <a:prstGeom prst="rect">
            <a:avLst/>
          </a:prstGeom>
          <a:noFill/>
        </p:spPr>
        <p:txBody>
          <a:bodyPr wrap="square">
            <a:spAutoFit/>
          </a:bodyPr>
          <a:lstStyle/>
          <a:p>
            <a:pPr marL="285750" indent="-285750" algn="just">
              <a:buFont typeface="Wingdings" panose="05000000000000000000" pitchFamily="2" charset="2"/>
              <a:buChar char="n"/>
              <a:tabLst>
                <a:tab pos="182880" algn="l"/>
              </a:tabLst>
            </a:pPr>
            <a:r>
              <a:rPr lang="zh-CN" altLang="en-US" b="1" dirty="0">
                <a:latin typeface="微软雅黑" panose="020B0503020204020204" pitchFamily="34" charset="-122"/>
                <a:ea typeface="微软雅黑" panose="020B0503020204020204" pitchFamily="34" charset="-122"/>
              </a:rPr>
              <a:t>研究背景概述</a:t>
            </a:r>
            <a:r>
              <a:rPr lang="zh-CN" altLang="en-US" dirty="0">
                <a:latin typeface="微软雅黑" panose="020B0503020204020204" pitchFamily="34" charset="-122"/>
                <a:ea typeface="微软雅黑" panose="020B0503020204020204" pitchFamily="34" charset="-122"/>
              </a:rPr>
              <a:t>：武装押运在银行现金流通等业务的发展中起着至关重要的作用，加强武装押运车</a:t>
            </a:r>
            <a:r>
              <a:rPr lang="zh-CN" altLang="en-US" dirty="0">
                <a:highlight>
                  <a:srgbClr val="FFFF00"/>
                </a:highlight>
                <a:latin typeface="微软雅黑" panose="020B0503020204020204" pitchFamily="34" charset="-122"/>
                <a:ea typeface="微软雅黑" panose="020B0503020204020204" pitchFamily="34" charset="-122"/>
              </a:rPr>
              <a:t>在途实时监管</a:t>
            </a:r>
            <a:r>
              <a:rPr lang="zh-CN" altLang="en-US" dirty="0">
                <a:latin typeface="微软雅黑" panose="020B0503020204020204" pitchFamily="34" charset="-122"/>
                <a:ea typeface="微软雅黑" panose="020B0503020204020204" pitchFamily="34" charset="-122"/>
              </a:rPr>
              <a:t>是安保工作的重点。监控中心可以直观掌握武装押运车的运行情况，在武装押运车抵达每个网点时，可以</a:t>
            </a:r>
            <a:r>
              <a:rPr lang="zh-CN" altLang="en-US" dirty="0">
                <a:highlight>
                  <a:srgbClr val="FFFF00"/>
                </a:highlight>
                <a:latin typeface="微软雅黑" panose="020B0503020204020204" pitchFamily="34" charset="-122"/>
                <a:ea typeface="微软雅黑" panose="020B0503020204020204" pitchFamily="34" charset="-122"/>
              </a:rPr>
              <a:t>实时</a:t>
            </a:r>
            <a:r>
              <a:rPr lang="zh-CN" altLang="en-US" dirty="0">
                <a:latin typeface="微软雅黑" panose="020B0503020204020204" pitchFamily="34" charset="-122"/>
                <a:ea typeface="微软雅黑" panose="020B0503020204020204" pitchFamily="34" charset="-122"/>
              </a:rPr>
              <a:t>监控车辆行驶全过程。由此可以看出，武装押运时，对</a:t>
            </a:r>
            <a:r>
              <a:rPr lang="zh-CN" altLang="en-US" dirty="0">
                <a:highlight>
                  <a:srgbClr val="FFFF00"/>
                </a:highlight>
                <a:latin typeface="微软雅黑" panose="020B0503020204020204" pitchFamily="34" charset="-122"/>
                <a:ea typeface="微软雅黑" panose="020B0503020204020204" pitchFamily="34" charset="-122"/>
              </a:rPr>
              <a:t>车辆定位的精度</a:t>
            </a:r>
            <a:r>
              <a:rPr lang="zh-CN" altLang="en-US" dirty="0">
                <a:latin typeface="微软雅黑" panose="020B0503020204020204" pitchFamily="34" charset="-122"/>
                <a:ea typeface="微软雅黑" panose="020B0503020204020204" pitchFamily="34" charset="-122"/>
              </a:rPr>
              <a:t>和</a:t>
            </a:r>
            <a:r>
              <a:rPr lang="zh-CN" altLang="en-US" dirty="0">
                <a:highlight>
                  <a:srgbClr val="FFFF00"/>
                </a:highlight>
                <a:latin typeface="微软雅黑" panose="020B0503020204020204" pitchFamily="34" charset="-122"/>
                <a:ea typeface="微软雅黑" panose="020B0503020204020204" pitchFamily="34" charset="-122"/>
              </a:rPr>
              <a:t>实时性</a:t>
            </a:r>
            <a:r>
              <a:rPr lang="zh-CN" altLang="en-US" dirty="0">
                <a:latin typeface="微软雅黑" panose="020B0503020204020204" pitchFamily="34" charset="-122"/>
                <a:ea typeface="微软雅黑" panose="020B0503020204020204" pitchFamily="34" charset="-122"/>
              </a:rPr>
              <a:t>都有着非常高的要求，这就是我们研究的重点。</a:t>
            </a:r>
            <a:endParaRPr lang="en-US" altLang="zh-CN" dirty="0">
              <a:latin typeface="微软雅黑" panose="020B0503020204020204" pitchFamily="34" charset="-122"/>
              <a:ea typeface="微软雅黑" panose="020B0503020204020204" pitchFamily="34" charset="-122"/>
            </a:endParaRPr>
          </a:p>
        </p:txBody>
      </p:sp>
      <p:pic>
        <p:nvPicPr>
          <p:cNvPr id="1026" name="Picture 2" descr="武装押运的动画图 的图像结果">
            <a:extLst>
              <a:ext uri="{FF2B5EF4-FFF2-40B4-BE49-F238E27FC236}">
                <a16:creationId xmlns:a16="http://schemas.microsoft.com/office/drawing/2014/main" id="{0F5B99A4-28B0-458E-A298-458F6CB06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355" y="3827468"/>
            <a:ext cx="4493837" cy="2953814"/>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E6B83457-7878-4176-B14A-7DD6748FF32A}"/>
              </a:ext>
            </a:extLst>
          </p:cNvPr>
          <p:cNvSpPr txBox="1"/>
          <p:nvPr/>
        </p:nvSpPr>
        <p:spPr>
          <a:xfrm>
            <a:off x="191583" y="2821898"/>
            <a:ext cx="10242676" cy="1200329"/>
          </a:xfrm>
          <a:prstGeom prst="rect">
            <a:avLst/>
          </a:prstGeom>
          <a:noFill/>
        </p:spPr>
        <p:txBody>
          <a:bodyPr wrap="square">
            <a:spAutoFit/>
          </a:bodyPr>
          <a:lstStyle/>
          <a:p>
            <a:pPr marL="285750" indent="-285750" algn="just">
              <a:buFont typeface="Arial" panose="020B0604020202020204" pitchFamily="34" charset="0"/>
              <a:buChar char="•"/>
              <a:tabLst>
                <a:tab pos="182880" algn="l"/>
              </a:tabLst>
            </a:pPr>
            <a:r>
              <a:rPr lang="zh-CN" altLang="en-US" dirty="0">
                <a:latin typeface="微软雅黑" panose="020B0503020204020204" pitchFamily="34" charset="-122"/>
                <a:ea typeface="微软雅黑" panose="020B0503020204020204" pitchFamily="34" charset="-122"/>
              </a:rPr>
              <a:t>思考</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对于武装押运车辆的定位，要怎样才能达到更高的精度？</a:t>
            </a:r>
            <a:endParaRPr lang="en-US" altLang="zh-CN"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tabLst>
                <a:tab pos="182880" algn="l"/>
              </a:tabLst>
            </a:pPr>
            <a:r>
              <a:rPr lang="zh-CN" altLang="en-US" dirty="0">
                <a:latin typeface="微软雅黑" panose="020B0503020204020204" pitchFamily="34" charset="-122"/>
                <a:ea typeface="微软雅黑" panose="020B0503020204020204" pitchFamily="34" charset="-122"/>
              </a:rPr>
              <a:t>思考</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对金融押运的作业车辆，监控中心需要能够实时掌握</a:t>
            </a:r>
            <a:r>
              <a:rPr lang="en-US" altLang="zh-CN" dirty="0">
                <a:latin typeface="微软雅黑" panose="020B0503020204020204" pitchFamily="34" charset="-122"/>
                <a:ea typeface="微软雅黑" panose="020B0503020204020204" pitchFamily="34" charset="-122"/>
              </a:rPr>
              <a:t>GPS</a:t>
            </a:r>
            <a:r>
              <a:rPr lang="zh-CN" altLang="en-US" dirty="0">
                <a:latin typeface="微软雅黑" panose="020B0503020204020204" pitchFamily="34" charset="-122"/>
                <a:ea typeface="微软雅黑" panose="020B0503020204020204" pitchFamily="34" charset="-122"/>
              </a:rPr>
              <a:t>位置信息，要怎样才能让车辆不间断地回馈位置信息给监控中心？</a:t>
            </a:r>
            <a:endParaRPr lang="en-US" altLang="zh-CN"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tabLst>
                <a:tab pos="182880" algn="l"/>
              </a:tabLst>
            </a:pPr>
            <a:r>
              <a:rPr lang="en-US" altLang="zh-CN" dirty="0">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1203720-D41A-4402-9A27-FD3D788C0BFB}"/>
              </a:ext>
            </a:extLst>
          </p:cNvPr>
          <p:cNvSpPr txBox="1"/>
          <p:nvPr/>
        </p:nvSpPr>
        <p:spPr>
          <a:xfrm>
            <a:off x="5049192" y="4843131"/>
            <a:ext cx="249262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武装押运示意图</a:t>
            </a:r>
          </a:p>
        </p:txBody>
      </p:sp>
    </p:spTree>
    <p:extLst>
      <p:ext uri="{BB962C8B-B14F-4D97-AF65-F5344CB8AC3E}">
        <p14:creationId xmlns:p14="http://schemas.microsoft.com/office/powerpoint/2010/main" val="343408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0</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0" name="Text Box 31">
            <a:extLst>
              <a:ext uri="{FF2B5EF4-FFF2-40B4-BE49-F238E27FC236}">
                <a16:creationId xmlns:a16="http://schemas.microsoft.com/office/drawing/2014/main" id="{035773F2-7F24-4225-B2E0-2BC77494CA38}"/>
              </a:ext>
            </a:extLst>
          </p:cNvPr>
          <p:cNvSpPr txBox="1">
            <a:spLocks noChangeArrowheads="1"/>
          </p:cNvSpPr>
          <p:nvPr/>
        </p:nvSpPr>
        <p:spPr bwMode="auto">
          <a:xfrm>
            <a:off x="654099" y="6122709"/>
            <a:ext cx="115044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59999"/>
                    </a:srgbClr>
                  </a:outerShdw>
                </a:effectLst>
              </a14:hiddenEffects>
            </a:ext>
          </a:extLst>
        </p:spPr>
        <p:txBody>
          <a:bodyPr>
            <a:spAutoFit/>
          </a:bodyPr>
          <a:lstStyle>
            <a:lvl1pPr>
              <a:spcBef>
                <a:spcPct val="20000"/>
              </a:spcBef>
              <a:buChar char="•"/>
              <a:defRPr sz="3200">
                <a:solidFill>
                  <a:srgbClr val="F8F8F8"/>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rgbClr val="F8F8F8"/>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rgbClr val="F8F8F8"/>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rgbClr val="F8F8F8"/>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rgbClr val="F8F8F8"/>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9pPr>
          </a:lstStyle>
          <a:p>
            <a:pPr>
              <a:buFontTx/>
              <a:buNone/>
            </a:pPr>
            <a:r>
              <a:rPr lang="zh-CN" altLang="zh-CN" sz="2000" b="1">
                <a:solidFill>
                  <a:schemeClr val="bg1"/>
                </a:solidFill>
                <a:latin typeface="微软雅黑" panose="020B0503020204020204" pitchFamily="34" charset="-122"/>
                <a:sym typeface="Arial" panose="020B0604020202020204" pitchFamily="34" charset="0"/>
              </a:rPr>
              <a:t>技术基础</a:t>
            </a:r>
          </a:p>
        </p:txBody>
      </p:sp>
      <p:sp>
        <p:nvSpPr>
          <p:cNvPr id="3" name="文本框 2">
            <a:extLst>
              <a:ext uri="{FF2B5EF4-FFF2-40B4-BE49-F238E27FC236}">
                <a16:creationId xmlns:a16="http://schemas.microsoft.com/office/drawing/2014/main" id="{CEE03A12-1A0B-10F2-033F-E44DD5151ACD}"/>
              </a:ext>
            </a:extLst>
          </p:cNvPr>
          <p:cNvSpPr txBox="1"/>
          <p:nvPr/>
        </p:nvSpPr>
        <p:spPr>
          <a:xfrm>
            <a:off x="1229321" y="136873"/>
            <a:ext cx="4358055"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传统方案的场景</a:t>
            </a:r>
          </a:p>
        </p:txBody>
      </p:sp>
      <p:sp>
        <p:nvSpPr>
          <p:cNvPr id="16" name="椭圆 15">
            <a:extLst>
              <a:ext uri="{FF2B5EF4-FFF2-40B4-BE49-F238E27FC236}">
                <a16:creationId xmlns:a16="http://schemas.microsoft.com/office/drawing/2014/main" id="{03E861F4-3BA1-4858-ADC4-26661F0E05B7}"/>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pic>
        <p:nvPicPr>
          <p:cNvPr id="7" name="图片 6">
            <a:extLst>
              <a:ext uri="{FF2B5EF4-FFF2-40B4-BE49-F238E27FC236}">
                <a16:creationId xmlns:a16="http://schemas.microsoft.com/office/drawing/2014/main" id="{9C03903A-1184-445A-AEFA-541484FB7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6695" y="1311855"/>
            <a:ext cx="8925217" cy="5174757"/>
          </a:xfrm>
          <a:prstGeom prst="rect">
            <a:avLst/>
          </a:prstGeom>
        </p:spPr>
      </p:pic>
      <p:sp>
        <p:nvSpPr>
          <p:cNvPr id="17" name="文本框 16">
            <a:extLst>
              <a:ext uri="{FF2B5EF4-FFF2-40B4-BE49-F238E27FC236}">
                <a16:creationId xmlns:a16="http://schemas.microsoft.com/office/drawing/2014/main" id="{4CFE4C11-F3A0-4C64-8FCD-196DD48649EE}"/>
              </a:ext>
            </a:extLst>
          </p:cNvPr>
          <p:cNvSpPr txBox="1"/>
          <p:nvPr/>
        </p:nvSpPr>
        <p:spPr>
          <a:xfrm>
            <a:off x="154694" y="942523"/>
            <a:ext cx="10242676" cy="369332"/>
          </a:xfrm>
          <a:prstGeom prst="rect">
            <a:avLst/>
          </a:prstGeom>
          <a:noFill/>
        </p:spPr>
        <p:txBody>
          <a:bodyPr wrap="square">
            <a:spAutoFit/>
          </a:bodyPr>
          <a:lstStyle/>
          <a:p>
            <a:pPr algn="just">
              <a:tabLst>
                <a:tab pos="182880" algn="l"/>
              </a:tabLst>
            </a:pPr>
            <a:r>
              <a:rPr lang="zh-CN" altLang="en-US" dirty="0">
                <a:latin typeface="微软雅黑" panose="020B0503020204020204" pitchFamily="34" charset="-122"/>
                <a:ea typeface="微软雅黑" panose="020B0503020204020204" pitchFamily="34" charset="-122"/>
              </a:rPr>
              <a:t>以下是传统武装押运的简化场景图</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620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0</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0" name="Text Box 31">
            <a:extLst>
              <a:ext uri="{FF2B5EF4-FFF2-40B4-BE49-F238E27FC236}">
                <a16:creationId xmlns:a16="http://schemas.microsoft.com/office/drawing/2014/main" id="{035773F2-7F24-4225-B2E0-2BC77494CA38}"/>
              </a:ext>
            </a:extLst>
          </p:cNvPr>
          <p:cNvSpPr txBox="1">
            <a:spLocks noChangeArrowheads="1"/>
          </p:cNvSpPr>
          <p:nvPr/>
        </p:nvSpPr>
        <p:spPr bwMode="auto">
          <a:xfrm>
            <a:off x="654099" y="6122709"/>
            <a:ext cx="115044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59999"/>
                    </a:srgbClr>
                  </a:outerShdw>
                </a:effectLst>
              </a14:hiddenEffects>
            </a:ext>
          </a:extLst>
        </p:spPr>
        <p:txBody>
          <a:bodyPr>
            <a:spAutoFit/>
          </a:bodyPr>
          <a:lstStyle>
            <a:lvl1pPr>
              <a:spcBef>
                <a:spcPct val="20000"/>
              </a:spcBef>
              <a:buChar char="•"/>
              <a:defRPr sz="3200">
                <a:solidFill>
                  <a:srgbClr val="F8F8F8"/>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rgbClr val="F8F8F8"/>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rgbClr val="F8F8F8"/>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rgbClr val="F8F8F8"/>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rgbClr val="F8F8F8"/>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9pPr>
          </a:lstStyle>
          <a:p>
            <a:pPr>
              <a:buFontTx/>
              <a:buNone/>
            </a:pPr>
            <a:r>
              <a:rPr lang="zh-CN" altLang="zh-CN" sz="2000" b="1">
                <a:solidFill>
                  <a:schemeClr val="bg1"/>
                </a:solidFill>
                <a:latin typeface="微软雅黑" panose="020B0503020204020204" pitchFamily="34" charset="-122"/>
                <a:sym typeface="Arial" panose="020B0604020202020204" pitchFamily="34" charset="0"/>
              </a:rPr>
              <a:t>技术基础</a:t>
            </a:r>
          </a:p>
        </p:txBody>
      </p:sp>
      <p:sp>
        <p:nvSpPr>
          <p:cNvPr id="3" name="文本框 2">
            <a:extLst>
              <a:ext uri="{FF2B5EF4-FFF2-40B4-BE49-F238E27FC236}">
                <a16:creationId xmlns:a16="http://schemas.microsoft.com/office/drawing/2014/main" id="{CEE03A12-1A0B-10F2-033F-E44DD5151ACD}"/>
              </a:ext>
            </a:extLst>
          </p:cNvPr>
          <p:cNvSpPr txBox="1"/>
          <p:nvPr/>
        </p:nvSpPr>
        <p:spPr>
          <a:xfrm>
            <a:off x="1229321" y="136873"/>
            <a:ext cx="4358055"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传统方案存在的问题</a:t>
            </a:r>
          </a:p>
        </p:txBody>
      </p:sp>
      <p:sp>
        <p:nvSpPr>
          <p:cNvPr id="16" name="椭圆 15">
            <a:extLst>
              <a:ext uri="{FF2B5EF4-FFF2-40B4-BE49-F238E27FC236}">
                <a16:creationId xmlns:a16="http://schemas.microsoft.com/office/drawing/2014/main" id="{03E861F4-3BA1-4858-ADC4-26661F0E05B7}"/>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
        <p:nvSpPr>
          <p:cNvPr id="11" name="文本框 10">
            <a:extLst>
              <a:ext uri="{FF2B5EF4-FFF2-40B4-BE49-F238E27FC236}">
                <a16:creationId xmlns:a16="http://schemas.microsoft.com/office/drawing/2014/main" id="{9A4FB875-0844-40BB-925E-99C3C82CD851}"/>
              </a:ext>
            </a:extLst>
          </p:cNvPr>
          <p:cNvSpPr txBox="1"/>
          <p:nvPr/>
        </p:nvSpPr>
        <p:spPr>
          <a:xfrm>
            <a:off x="106770" y="1036872"/>
            <a:ext cx="10961211" cy="3416320"/>
          </a:xfrm>
          <a:prstGeom prst="rect">
            <a:avLst/>
          </a:prstGeom>
          <a:noFill/>
        </p:spPr>
        <p:txBody>
          <a:bodyPr wrap="square">
            <a:spAutoFit/>
          </a:bodyPr>
          <a:lstStyle/>
          <a:p>
            <a:pPr marL="342900" indent="-342900">
              <a:buFont typeface="Wingdings" panose="05000000000000000000" pitchFamily="2" charset="2"/>
              <a:buChar char="n"/>
            </a:pPr>
            <a:r>
              <a:rPr lang="zh-CN" altLang="en-US" sz="2400" b="1" spc="-5" dirty="0">
                <a:latin typeface="微软雅黑" panose="020B0503020204020204" pitchFamily="34" charset="-122"/>
                <a:ea typeface="微软雅黑" panose="020B0503020204020204" pitchFamily="34" charset="-122"/>
              </a:rPr>
              <a:t>传统的武装押运</a:t>
            </a:r>
            <a:r>
              <a:rPr lang="en-US" altLang="zh-CN" sz="2400" b="1" spc="-5"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在信号良好、无遮挡的空旷环境下，传统武装押运仅依赖</a:t>
            </a:r>
            <a:r>
              <a:rPr lang="en-US" altLang="zh-CN" sz="2400" dirty="0">
                <a:latin typeface="微软雅黑" panose="020B0503020204020204" pitchFamily="34" charset="-122"/>
                <a:ea typeface="微软雅黑" panose="020B0503020204020204" pitchFamily="34" charset="-122"/>
              </a:rPr>
              <a:t>GNSS</a:t>
            </a:r>
            <a:r>
              <a:rPr lang="zh-CN" altLang="en-US" sz="2400" dirty="0">
                <a:latin typeface="微软雅黑" panose="020B0503020204020204" pitchFamily="34" charset="-122"/>
                <a:ea typeface="微软雅黑" panose="020B0503020204020204" pitchFamily="34" charset="-122"/>
              </a:rPr>
              <a:t>的伪距定位技术即可获得</a:t>
            </a:r>
            <a:r>
              <a:rPr lang="en-US" altLang="zh-CN" sz="2400" b="1" dirty="0">
                <a:highlight>
                  <a:srgbClr val="FFFF00"/>
                </a:highlight>
                <a:latin typeface="微软雅黑" panose="020B0503020204020204" pitchFamily="34" charset="-122"/>
                <a:ea typeface="微软雅黑" panose="020B0503020204020204" pitchFamily="34" charset="-122"/>
              </a:rPr>
              <a:t>10m</a:t>
            </a:r>
            <a:r>
              <a:rPr lang="zh-CN" altLang="en-US" sz="2400" dirty="0">
                <a:latin typeface="微软雅黑" panose="020B0503020204020204" pitchFamily="34" charset="-122"/>
                <a:ea typeface="微软雅黑" panose="020B0503020204020204" pitchFamily="34" charset="-122"/>
              </a:rPr>
              <a:t>左右的定位精度，但是其在复杂环境下如城市建筑、道路树荫等情况下的精度和可靠性都无法得到保障。</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通过上面的场景图，传统方案存在以下的问题</a:t>
            </a:r>
            <a:endParaRPr lang="en-US" altLang="zh-CN" sz="2400" dirty="0">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l"/>
            </a:pPr>
            <a:r>
              <a:rPr lang="zh-CN" altLang="en-US" sz="2400" b="1" dirty="0">
                <a:latin typeface="微软雅黑" panose="020B0503020204020204" charset="-122"/>
                <a:ea typeface="微软雅黑" panose="020B0503020204020204" charset="-122"/>
              </a:rPr>
              <a:t>穿越</a:t>
            </a:r>
            <a:r>
              <a:rPr lang="zh-CN" altLang="en-US" sz="2400" b="1" dirty="0">
                <a:highlight>
                  <a:srgbClr val="FFFF00"/>
                </a:highlight>
                <a:latin typeface="微软雅黑" panose="020B0503020204020204" charset="-122"/>
                <a:ea typeface="微软雅黑" panose="020B0503020204020204" charset="-122"/>
              </a:rPr>
              <a:t>密集的高楼</a:t>
            </a:r>
            <a:r>
              <a:rPr lang="zh-CN" altLang="en-US" sz="2400" b="1" dirty="0">
                <a:latin typeface="微软雅黑" panose="020B0503020204020204" charset="-122"/>
                <a:ea typeface="微软雅黑" panose="020B0503020204020204" charset="-122"/>
              </a:rPr>
              <a:t>，因多径效应等干扰，定位精度大打折扣</a:t>
            </a:r>
          </a:p>
          <a:p>
            <a:pPr marL="800100" lvl="1" indent="-342900">
              <a:buFont typeface="Wingdings" panose="05000000000000000000" pitchFamily="2" charset="2"/>
              <a:buChar char="l"/>
            </a:pPr>
            <a:r>
              <a:rPr lang="zh-CN" altLang="en-US" sz="2400" b="1" dirty="0">
                <a:latin typeface="微软雅黑" panose="020B0503020204020204" charset="-122"/>
                <a:ea typeface="微软雅黑" panose="020B0503020204020204" charset="-122"/>
              </a:rPr>
              <a:t>进入</a:t>
            </a:r>
            <a:r>
              <a:rPr lang="zh-CN" altLang="en-US" sz="2400" b="1" dirty="0">
                <a:highlight>
                  <a:srgbClr val="FFFF00"/>
                </a:highlight>
                <a:latin typeface="微软雅黑" panose="020B0503020204020204" charset="-122"/>
                <a:ea typeface="微软雅黑" panose="020B0503020204020204" charset="-122"/>
              </a:rPr>
              <a:t>隧道</a:t>
            </a:r>
            <a:r>
              <a:rPr lang="zh-CN" altLang="en-US" sz="2400" b="1" dirty="0">
                <a:latin typeface="微软雅黑" panose="020B0503020204020204" charset="-122"/>
                <a:ea typeface="微软雅黑" panose="020B0503020204020204" charset="-122"/>
              </a:rPr>
              <a:t>后由于</a:t>
            </a:r>
            <a:r>
              <a:rPr lang="en-US" altLang="zh-CN" sz="2400" b="1" dirty="0">
                <a:latin typeface="微软雅黑" panose="020B0503020204020204" charset="-122"/>
                <a:ea typeface="微软雅黑" panose="020B0503020204020204" charset="-122"/>
              </a:rPr>
              <a:t>GPS</a:t>
            </a:r>
            <a:r>
              <a:rPr lang="zh-CN" altLang="en-US" sz="2400" b="1" dirty="0">
                <a:latin typeface="微软雅黑" panose="020B0503020204020204" charset="-122"/>
                <a:ea typeface="微软雅黑" panose="020B0503020204020204" charset="-122"/>
              </a:rPr>
              <a:t>信号的衰弱，信号的获取会出现较长的间断</a:t>
            </a:r>
            <a:endParaRPr lang="en-US" altLang="zh-CN" sz="2400" b="1" dirty="0">
              <a:latin typeface="微软雅黑" panose="020B0503020204020204" charset="-122"/>
              <a:ea typeface="微软雅黑" panose="020B0503020204020204" charset="-122"/>
            </a:endParaRPr>
          </a:p>
          <a:p>
            <a:pPr marL="800100" lvl="1" indent="-342900">
              <a:buFont typeface="Wingdings" panose="05000000000000000000" pitchFamily="2" charset="2"/>
              <a:buChar char="l"/>
            </a:pPr>
            <a:r>
              <a:rPr lang="zh-CN" altLang="en-US" sz="2400" b="1" dirty="0">
                <a:latin typeface="微软雅黑" panose="020B0503020204020204" charset="-122"/>
                <a:ea typeface="微软雅黑" panose="020B0503020204020204" charset="-122"/>
              </a:rPr>
              <a:t>过度依赖</a:t>
            </a:r>
            <a:r>
              <a:rPr lang="zh-CN" altLang="en-US" sz="2400" b="1" dirty="0">
                <a:highlight>
                  <a:srgbClr val="FFFF00"/>
                </a:highlight>
                <a:latin typeface="微软雅黑" panose="020B0503020204020204" charset="-122"/>
                <a:ea typeface="微软雅黑" panose="020B0503020204020204" charset="-122"/>
              </a:rPr>
              <a:t>国外的硬件资源</a:t>
            </a:r>
            <a:r>
              <a:rPr lang="zh-CN" altLang="en-US" sz="2400" b="1" dirty="0">
                <a:latin typeface="微软雅黑" panose="020B0503020204020204" charset="-122"/>
                <a:ea typeface="微软雅黑" panose="020B0503020204020204" charset="-122"/>
              </a:rPr>
              <a:t>，如</a:t>
            </a:r>
            <a:r>
              <a:rPr lang="en-US" altLang="zh-CN" sz="2400" b="1" dirty="0">
                <a:latin typeface="微软雅黑" panose="020B0503020204020204" charset="-122"/>
                <a:ea typeface="微软雅黑" panose="020B0503020204020204" charset="-122"/>
              </a:rPr>
              <a:t>GPS</a:t>
            </a:r>
            <a:r>
              <a:rPr lang="zh-CN" altLang="en-US" sz="2400" b="1" dirty="0">
                <a:latin typeface="微软雅黑" panose="020B0503020204020204" charset="-122"/>
                <a:ea typeface="微软雅黑" panose="020B0503020204020204" charset="-122"/>
              </a:rPr>
              <a:t>卫星</a:t>
            </a:r>
          </a:p>
          <a:p>
            <a:pPr lvl="1"/>
            <a:endParaRPr lang="en-US" altLang="zh-CN" sz="24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46258EE4-457F-4E85-88E4-2520D67B29DF}"/>
              </a:ext>
            </a:extLst>
          </p:cNvPr>
          <p:cNvSpPr txBox="1"/>
          <p:nvPr/>
        </p:nvSpPr>
        <p:spPr>
          <a:xfrm>
            <a:off x="-470725" y="4642339"/>
            <a:ext cx="12472943" cy="461665"/>
          </a:xfrm>
          <a:prstGeom prst="rect">
            <a:avLst/>
          </a:prstGeom>
          <a:noFill/>
        </p:spPr>
        <p:txBody>
          <a:bodyPr wrap="square">
            <a:spAutoFit/>
          </a:bodyPr>
          <a:lstStyle/>
          <a:p>
            <a:pPr lvl="1"/>
            <a:r>
              <a:rPr lang="zh-CN" altLang="en-US" sz="2400" dirty="0">
                <a:latin typeface="微软雅黑" panose="020B0503020204020204" pitchFamily="34" charset="-122"/>
                <a:ea typeface="微软雅黑" panose="020B0503020204020204" pitchFamily="34" charset="-122"/>
              </a:rPr>
              <a:t>因此需要一种更加精准的定位系统来满足有着</a:t>
            </a:r>
            <a:r>
              <a:rPr lang="zh-CN" altLang="en-US" sz="2400" b="1" dirty="0">
                <a:highlight>
                  <a:srgbClr val="FFFF00"/>
                </a:highlight>
                <a:latin typeface="微软雅黑" panose="020B0503020204020204" pitchFamily="34" charset="-122"/>
                <a:ea typeface="微软雅黑" panose="020B0503020204020204" pitchFamily="34" charset="-122"/>
              </a:rPr>
              <a:t>高精度</a:t>
            </a:r>
            <a:r>
              <a:rPr lang="zh-CN" altLang="en-US" sz="2400" dirty="0">
                <a:latin typeface="微软雅黑" panose="020B0503020204020204" pitchFamily="34" charset="-122"/>
                <a:ea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rPr>
              <a:t>高实时性</a:t>
            </a:r>
            <a:r>
              <a:rPr lang="zh-CN" altLang="en-US" sz="2400" dirty="0">
                <a:latin typeface="微软雅黑" panose="020B0503020204020204" pitchFamily="34" charset="-122"/>
                <a:ea typeface="微软雅黑" panose="020B0503020204020204" pitchFamily="34" charset="-122"/>
              </a:rPr>
              <a:t>定位要求的武装押运。 </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973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0</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0" name="Text Box 31">
            <a:extLst>
              <a:ext uri="{FF2B5EF4-FFF2-40B4-BE49-F238E27FC236}">
                <a16:creationId xmlns:a16="http://schemas.microsoft.com/office/drawing/2014/main" id="{035773F2-7F24-4225-B2E0-2BC77494CA38}"/>
              </a:ext>
            </a:extLst>
          </p:cNvPr>
          <p:cNvSpPr txBox="1">
            <a:spLocks noChangeArrowheads="1"/>
          </p:cNvSpPr>
          <p:nvPr/>
        </p:nvSpPr>
        <p:spPr bwMode="auto">
          <a:xfrm>
            <a:off x="654099" y="6142731"/>
            <a:ext cx="115044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59999"/>
                    </a:srgbClr>
                  </a:outerShdw>
                </a:effectLst>
              </a14:hiddenEffects>
            </a:ext>
          </a:extLst>
        </p:spPr>
        <p:txBody>
          <a:bodyPr>
            <a:spAutoFit/>
          </a:bodyPr>
          <a:lstStyle>
            <a:lvl1pPr>
              <a:spcBef>
                <a:spcPct val="20000"/>
              </a:spcBef>
              <a:buChar char="•"/>
              <a:defRPr sz="3200">
                <a:solidFill>
                  <a:srgbClr val="F8F8F8"/>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rgbClr val="F8F8F8"/>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rgbClr val="F8F8F8"/>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rgbClr val="F8F8F8"/>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rgbClr val="F8F8F8"/>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9pPr>
          </a:lstStyle>
          <a:p>
            <a:pPr>
              <a:buFontTx/>
              <a:buNone/>
            </a:pPr>
            <a:r>
              <a:rPr lang="zh-CN" altLang="zh-CN" sz="2000" b="1">
                <a:solidFill>
                  <a:schemeClr val="bg1"/>
                </a:solidFill>
                <a:latin typeface="微软雅黑" panose="020B0503020204020204" pitchFamily="34" charset="-122"/>
                <a:sym typeface="Arial" panose="020B0604020202020204" pitchFamily="34" charset="0"/>
              </a:rPr>
              <a:t>技术基础</a:t>
            </a:r>
          </a:p>
        </p:txBody>
      </p:sp>
      <p:sp>
        <p:nvSpPr>
          <p:cNvPr id="3" name="文本框 2">
            <a:extLst>
              <a:ext uri="{FF2B5EF4-FFF2-40B4-BE49-F238E27FC236}">
                <a16:creationId xmlns:a16="http://schemas.microsoft.com/office/drawing/2014/main" id="{CEE03A12-1A0B-10F2-033F-E44DD5151ACD}"/>
              </a:ext>
            </a:extLst>
          </p:cNvPr>
          <p:cNvSpPr txBox="1"/>
          <p:nvPr/>
        </p:nvSpPr>
        <p:spPr>
          <a:xfrm>
            <a:off x="1229322" y="136873"/>
            <a:ext cx="748287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研究现状</a:t>
            </a:r>
            <a:endParaRPr lang="zh-CN" altLang="en-US" sz="2800" b="1" dirty="0">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03E861F4-3BA1-4858-ADC4-26661F0E05B7}"/>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巫</a:t>
            </a:r>
          </a:p>
        </p:txBody>
      </p:sp>
      <p:graphicFrame>
        <p:nvGraphicFramePr>
          <p:cNvPr id="4" name="表格 3"/>
          <p:cNvGraphicFramePr>
            <a:graphicFrameLocks noGrp="1"/>
          </p:cNvGraphicFramePr>
          <p:nvPr/>
        </p:nvGraphicFramePr>
        <p:xfrm>
          <a:off x="1804546" y="1665094"/>
          <a:ext cx="6964803" cy="3224406"/>
        </p:xfrm>
        <a:graphic>
          <a:graphicData uri="http://schemas.openxmlformats.org/drawingml/2006/table">
            <a:tbl>
              <a:tblPr firstRow="1" bandRow="1">
                <a:tableStyleId>{5C22544A-7EE6-4342-B048-85BDC9FD1C3A}</a:tableStyleId>
              </a:tblPr>
              <a:tblGrid>
                <a:gridCol w="2321601">
                  <a:extLst>
                    <a:ext uri="{9D8B030D-6E8A-4147-A177-3AD203B41FA5}">
                      <a16:colId xmlns:a16="http://schemas.microsoft.com/office/drawing/2014/main" val="3974851199"/>
                    </a:ext>
                  </a:extLst>
                </a:gridCol>
                <a:gridCol w="2321601">
                  <a:extLst>
                    <a:ext uri="{9D8B030D-6E8A-4147-A177-3AD203B41FA5}">
                      <a16:colId xmlns:a16="http://schemas.microsoft.com/office/drawing/2014/main" val="861922163"/>
                    </a:ext>
                  </a:extLst>
                </a:gridCol>
                <a:gridCol w="2321601">
                  <a:extLst>
                    <a:ext uri="{9D8B030D-6E8A-4147-A177-3AD203B41FA5}">
                      <a16:colId xmlns:a16="http://schemas.microsoft.com/office/drawing/2014/main" val="746615164"/>
                    </a:ext>
                  </a:extLst>
                </a:gridCol>
              </a:tblGrid>
              <a:tr h="563114">
                <a:tc>
                  <a:txBody>
                    <a:bodyPr/>
                    <a:lstStyle/>
                    <a:p>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999860193"/>
                  </a:ext>
                </a:extLst>
              </a:tr>
              <a:tr h="971950">
                <a:tc>
                  <a:txBody>
                    <a:bodyPr/>
                    <a:lstStyle/>
                    <a:p>
                      <a:r>
                        <a:rPr lang="en-US" altLang="zh-CN" dirty="0"/>
                        <a:t>1</a:t>
                      </a:r>
                      <a:endParaRPr lang="zh-CN" altLang="en-US" dirty="0"/>
                    </a:p>
                  </a:txBody>
                  <a:tcPr/>
                </a:tc>
                <a:tc>
                  <a:txBody>
                    <a:bodyPr/>
                    <a:lstStyle/>
                    <a:p>
                      <a:r>
                        <a:rPr lang="en-US" altLang="zh-CN" dirty="0"/>
                        <a:t>XXXX</a:t>
                      </a:r>
                      <a:r>
                        <a:rPr lang="zh-CN" altLang="en-US" dirty="0"/>
                        <a:t>，方法是啥</a:t>
                      </a:r>
                    </a:p>
                  </a:txBody>
                  <a:tcPr/>
                </a:tc>
                <a:tc>
                  <a:txBody>
                    <a:bodyPr/>
                    <a:lstStyle/>
                    <a:p>
                      <a:r>
                        <a:rPr lang="zh-CN" altLang="en-US" dirty="0"/>
                        <a:t>精度到多少。</a:t>
                      </a:r>
                    </a:p>
                  </a:txBody>
                  <a:tcPr/>
                </a:tc>
                <a:extLst>
                  <a:ext uri="{0D108BD9-81ED-4DB2-BD59-A6C34878D82A}">
                    <a16:rowId xmlns:a16="http://schemas.microsoft.com/office/drawing/2014/main" val="2846850423"/>
                  </a:ext>
                </a:extLst>
              </a:tr>
              <a:tr h="563114">
                <a:tc>
                  <a:txBody>
                    <a:bodyPr/>
                    <a:lstStyle/>
                    <a:p>
                      <a:r>
                        <a:rPr lang="en-US" altLang="zh-CN" dirty="0"/>
                        <a:t>2</a:t>
                      </a:r>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0472704"/>
                  </a:ext>
                </a:extLst>
              </a:tr>
              <a:tr h="563114">
                <a:tc>
                  <a:txBody>
                    <a:bodyPr/>
                    <a:lstStyle/>
                    <a:p>
                      <a:r>
                        <a:rPr lang="en-US" altLang="zh-CN" dirty="0"/>
                        <a:t>3</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188062411"/>
                  </a:ext>
                </a:extLst>
              </a:tr>
              <a:tr h="563114">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77896735"/>
                  </a:ext>
                </a:extLst>
              </a:tr>
            </a:tbl>
          </a:graphicData>
        </a:graphic>
      </p:graphicFrame>
    </p:spTree>
    <p:extLst>
      <p:ext uri="{BB962C8B-B14F-4D97-AF65-F5344CB8AC3E}">
        <p14:creationId xmlns:p14="http://schemas.microsoft.com/office/powerpoint/2010/main" val="299269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0</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EE03A12-1A0B-10F2-033F-E44DD5151ACD}"/>
              </a:ext>
            </a:extLst>
          </p:cNvPr>
          <p:cNvSpPr txBox="1"/>
          <p:nvPr/>
        </p:nvSpPr>
        <p:spPr>
          <a:xfrm>
            <a:off x="1229322" y="136873"/>
            <a:ext cx="872112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研究思路</a:t>
            </a:r>
          </a:p>
        </p:txBody>
      </p:sp>
      <p:sp>
        <p:nvSpPr>
          <p:cNvPr id="16" name="椭圆 15">
            <a:extLst>
              <a:ext uri="{FF2B5EF4-FFF2-40B4-BE49-F238E27FC236}">
                <a16:creationId xmlns:a16="http://schemas.microsoft.com/office/drawing/2014/main" id="{03E861F4-3BA1-4858-ADC4-26661F0E05B7}"/>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
        <p:nvSpPr>
          <p:cNvPr id="14" name="文本框 13">
            <a:extLst>
              <a:ext uri="{FF2B5EF4-FFF2-40B4-BE49-F238E27FC236}">
                <a16:creationId xmlns:a16="http://schemas.microsoft.com/office/drawing/2014/main" id="{CAB4CB74-2C15-4742-9AC4-B47626A3EA26}"/>
              </a:ext>
            </a:extLst>
          </p:cNvPr>
          <p:cNvSpPr txBox="1"/>
          <p:nvPr/>
        </p:nvSpPr>
        <p:spPr>
          <a:xfrm>
            <a:off x="46960" y="1327487"/>
            <a:ext cx="11753245" cy="830997"/>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根据传统方案存在的三个缺陷，我们可以在原有的定位技术的基础上对这三个缺陷进行优化与改善，从而实现一种高精度与高实时的定位系统。</a:t>
            </a:r>
            <a:endParaRPr lang="en-US" altLang="zh-CN" sz="2400" dirty="0">
              <a:latin typeface="微软雅黑" panose="020B0503020204020204" pitchFamily="34" charset="-122"/>
              <a:ea typeface="微软雅黑" panose="020B0503020204020204" pitchFamily="34" charset="-122"/>
            </a:endParaRPr>
          </a:p>
        </p:txBody>
      </p:sp>
      <p:sp>
        <p:nvSpPr>
          <p:cNvPr id="17" name="内容占位符 6">
            <a:extLst>
              <a:ext uri="{FF2B5EF4-FFF2-40B4-BE49-F238E27FC236}">
                <a16:creationId xmlns:a16="http://schemas.microsoft.com/office/drawing/2014/main" id="{31B2DFC3-35B8-4244-8D56-19EEDFA59F6D}"/>
              </a:ext>
            </a:extLst>
          </p:cNvPr>
          <p:cNvSpPr>
            <a:spLocks noGrp="1"/>
          </p:cNvSpPr>
          <p:nvPr>
            <p:custDataLst>
              <p:tags r:id="rId1"/>
            </p:custDataLst>
          </p:nvPr>
        </p:nvSpPr>
        <p:spPr>
          <a:xfrm>
            <a:off x="149225" y="994410"/>
            <a:ext cx="11650980" cy="1534795"/>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endParaRPr lang="zh-CN" dirty="0">
              <a:latin typeface="微软雅黑" panose="020B0503020204020204" charset="-122"/>
              <a:ea typeface="微软雅黑" panose="020B0503020204020204" charset="-122"/>
            </a:endParaRPr>
          </a:p>
        </p:txBody>
      </p:sp>
      <p:sp>
        <p:nvSpPr>
          <p:cNvPr id="18" name="文本框 17">
            <a:extLst>
              <a:ext uri="{FF2B5EF4-FFF2-40B4-BE49-F238E27FC236}">
                <a16:creationId xmlns:a16="http://schemas.microsoft.com/office/drawing/2014/main" id="{2376004A-8FCA-49A8-AFB7-5A2DB5BD96C5}"/>
              </a:ext>
            </a:extLst>
          </p:cNvPr>
          <p:cNvSpPr txBox="1"/>
          <p:nvPr/>
        </p:nvSpPr>
        <p:spPr>
          <a:xfrm>
            <a:off x="0" y="921669"/>
            <a:ext cx="6138862" cy="443198"/>
          </a:xfrm>
          <a:prstGeom prst="rect">
            <a:avLst/>
          </a:prstGeom>
          <a:noFill/>
        </p:spPr>
        <p:txBody>
          <a:bodyPr wrap="square">
            <a:spAutoFit/>
          </a:bodyPr>
          <a:lstStyle/>
          <a:p>
            <a:pPr marL="285750" indent="-285750" algn="just">
              <a:lnSpc>
                <a:spcPct val="95000"/>
              </a:lnSpc>
              <a:spcAft>
                <a:spcPts val="600"/>
              </a:spcAft>
              <a:buFont typeface="Wingdings" panose="05000000000000000000" pitchFamily="2" charset="2"/>
              <a:buChar char="n"/>
              <a:tabLst>
                <a:tab pos="182880" algn="l"/>
              </a:tabLst>
            </a:pPr>
            <a:r>
              <a:rPr lang="zh-CN" altLang="en-US" sz="2400" b="1" spc="-5" dirty="0">
                <a:latin typeface="微软雅黑" panose="020B0503020204020204" pitchFamily="34" charset="-122"/>
                <a:ea typeface="微软雅黑" panose="020B0503020204020204" pitchFamily="34" charset="-122"/>
              </a:rPr>
              <a:t>方法与思路</a:t>
            </a:r>
            <a:endParaRPr lang="en-US" altLang="zh-CN" sz="2400" b="1" spc="-5" dirty="0">
              <a:latin typeface="微软雅黑" panose="020B0503020204020204" pitchFamily="34" charset="-122"/>
              <a:ea typeface="微软雅黑" panose="020B0503020204020204" pitchFamily="34" charset="-122"/>
            </a:endParaRPr>
          </a:p>
        </p:txBody>
      </p:sp>
      <p:graphicFrame>
        <p:nvGraphicFramePr>
          <p:cNvPr id="19" name="表格 18">
            <a:extLst>
              <a:ext uri="{FF2B5EF4-FFF2-40B4-BE49-F238E27FC236}">
                <a16:creationId xmlns:a16="http://schemas.microsoft.com/office/drawing/2014/main" id="{D7DC0F49-7BEF-4247-8633-54D8AD75F65C}"/>
              </a:ext>
            </a:extLst>
          </p:cNvPr>
          <p:cNvGraphicFramePr>
            <a:graphicFrameLocks noGrp="1"/>
          </p:cNvGraphicFramePr>
          <p:nvPr>
            <p:extLst>
              <p:ext uri="{D42A27DB-BD31-4B8C-83A1-F6EECF244321}">
                <p14:modId xmlns:p14="http://schemas.microsoft.com/office/powerpoint/2010/main" val="2753415717"/>
              </p:ext>
            </p:extLst>
          </p:nvPr>
        </p:nvGraphicFramePr>
        <p:xfrm>
          <a:off x="149224" y="2591865"/>
          <a:ext cx="1915187" cy="2938649"/>
        </p:xfrm>
        <a:graphic>
          <a:graphicData uri="http://schemas.openxmlformats.org/drawingml/2006/table">
            <a:tbl>
              <a:tblPr firstRow="1" bandRow="1">
                <a:tableStyleId>{5C22544A-7EE6-4342-B048-85BDC9FD1C3A}</a:tableStyleId>
              </a:tblPr>
              <a:tblGrid>
                <a:gridCol w="1915187">
                  <a:extLst>
                    <a:ext uri="{9D8B030D-6E8A-4147-A177-3AD203B41FA5}">
                      <a16:colId xmlns:a16="http://schemas.microsoft.com/office/drawing/2014/main" val="3974851199"/>
                    </a:ext>
                  </a:extLst>
                </a:gridCol>
              </a:tblGrid>
              <a:tr h="728302">
                <a:tc>
                  <a:txBody>
                    <a:bodyPr/>
                    <a:lstStyle/>
                    <a:p>
                      <a:pPr algn="ctr"/>
                      <a:r>
                        <a:rPr lang="zh-CN" altLang="en-US" dirty="0">
                          <a:latin typeface="微软雅黑" panose="020B0503020204020204" pitchFamily="34" charset="-122"/>
                          <a:ea typeface="微软雅黑" panose="020B0503020204020204" pitchFamily="34" charset="-122"/>
                        </a:rPr>
                        <a:t>问题</a:t>
                      </a:r>
                    </a:p>
                  </a:txBody>
                  <a:tcPr/>
                </a:tc>
                <a:extLst>
                  <a:ext uri="{0D108BD9-81ED-4DB2-BD59-A6C34878D82A}">
                    <a16:rowId xmlns:a16="http://schemas.microsoft.com/office/drawing/2014/main" val="1999860193"/>
                  </a:ext>
                </a:extLst>
              </a:tr>
              <a:tr h="728302">
                <a:tc>
                  <a:txBody>
                    <a:bodyPr/>
                    <a:lstStyle/>
                    <a:p>
                      <a:pPr algn="l"/>
                      <a:r>
                        <a:rPr lang="zh-CN" altLang="en-US" dirty="0">
                          <a:latin typeface="微软雅黑" panose="020B0503020204020204" pitchFamily="34" charset="-122"/>
                          <a:ea typeface="微软雅黑" panose="020B0503020204020204" pitchFamily="34" charset="-122"/>
                        </a:rPr>
                        <a:t>定位精度低</a:t>
                      </a:r>
                    </a:p>
                  </a:txBody>
                  <a:tcPr/>
                </a:tc>
                <a:extLst>
                  <a:ext uri="{0D108BD9-81ED-4DB2-BD59-A6C34878D82A}">
                    <a16:rowId xmlns:a16="http://schemas.microsoft.com/office/drawing/2014/main" val="2846850423"/>
                  </a:ext>
                </a:extLst>
              </a:tr>
              <a:tr h="728302">
                <a:tc>
                  <a:txBody>
                    <a:bodyPr/>
                    <a:lstStyle/>
                    <a:p>
                      <a:pPr algn="l"/>
                      <a:r>
                        <a:rPr lang="zh-CN" altLang="en-US" dirty="0">
                          <a:latin typeface="微软雅黑" panose="020B0503020204020204" pitchFamily="34" charset="-122"/>
                          <a:ea typeface="微软雅黑" panose="020B0503020204020204" pitchFamily="34" charset="-122"/>
                        </a:rPr>
                        <a:t>监控会发生间断</a:t>
                      </a:r>
                      <a:endParaRPr lang="en-US" altLang="zh-CN"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472704"/>
                  </a:ext>
                </a:extLst>
              </a:tr>
              <a:tr h="753743">
                <a:tc>
                  <a:txBody>
                    <a:bodyPr/>
                    <a:lstStyle/>
                    <a:p>
                      <a:pPr algn="l"/>
                      <a:r>
                        <a:rPr lang="zh-CN" altLang="en-US" dirty="0">
                          <a:latin typeface="微软雅黑" panose="020B0503020204020204" pitchFamily="34" charset="-122"/>
                          <a:ea typeface="微软雅黑" panose="020B0503020204020204" pitchFamily="34" charset="-122"/>
                        </a:rPr>
                        <a:t>国外软硬件成本高</a:t>
                      </a:r>
                    </a:p>
                  </a:txBody>
                  <a:tcPr/>
                </a:tc>
                <a:extLst>
                  <a:ext uri="{0D108BD9-81ED-4DB2-BD59-A6C34878D82A}">
                    <a16:rowId xmlns:a16="http://schemas.microsoft.com/office/drawing/2014/main" val="2188062411"/>
                  </a:ext>
                </a:extLst>
              </a:tr>
            </a:tbl>
          </a:graphicData>
        </a:graphic>
      </p:graphicFrame>
      <p:sp>
        <p:nvSpPr>
          <p:cNvPr id="6" name="箭头: 右 5">
            <a:extLst>
              <a:ext uri="{FF2B5EF4-FFF2-40B4-BE49-F238E27FC236}">
                <a16:creationId xmlns:a16="http://schemas.microsoft.com/office/drawing/2014/main" id="{EF9C94B5-F586-410D-87F6-35ECC36DC9B8}"/>
              </a:ext>
            </a:extLst>
          </p:cNvPr>
          <p:cNvSpPr/>
          <p:nvPr/>
        </p:nvSpPr>
        <p:spPr>
          <a:xfrm>
            <a:off x="2287887" y="3850288"/>
            <a:ext cx="111843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7">
            <a:extLst>
              <a:ext uri="{FF2B5EF4-FFF2-40B4-BE49-F238E27FC236}">
                <a16:creationId xmlns:a16="http://schemas.microsoft.com/office/drawing/2014/main" id="{5547074D-39CE-4CD9-B059-FB1F17A2CB1A}"/>
              </a:ext>
            </a:extLst>
          </p:cNvPr>
          <p:cNvGraphicFramePr>
            <a:graphicFrameLocks noGrp="1"/>
          </p:cNvGraphicFramePr>
          <p:nvPr>
            <p:extLst>
              <p:ext uri="{D42A27DB-BD31-4B8C-83A1-F6EECF244321}">
                <p14:modId xmlns:p14="http://schemas.microsoft.com/office/powerpoint/2010/main" val="2486304546"/>
              </p:ext>
            </p:extLst>
          </p:nvPr>
        </p:nvGraphicFramePr>
        <p:xfrm>
          <a:off x="3469582" y="2519814"/>
          <a:ext cx="8181072" cy="3304738"/>
        </p:xfrm>
        <a:graphic>
          <a:graphicData uri="http://schemas.openxmlformats.org/drawingml/2006/table">
            <a:tbl>
              <a:tblPr firstRow="1" bandRow="1">
                <a:tableStyleId>{5C22544A-7EE6-4342-B048-85BDC9FD1C3A}</a:tableStyleId>
              </a:tblPr>
              <a:tblGrid>
                <a:gridCol w="1833768">
                  <a:extLst>
                    <a:ext uri="{9D8B030D-6E8A-4147-A177-3AD203B41FA5}">
                      <a16:colId xmlns:a16="http://schemas.microsoft.com/office/drawing/2014/main" val="4249139493"/>
                    </a:ext>
                  </a:extLst>
                </a:gridCol>
                <a:gridCol w="3837234">
                  <a:extLst>
                    <a:ext uri="{9D8B030D-6E8A-4147-A177-3AD203B41FA5}">
                      <a16:colId xmlns:a16="http://schemas.microsoft.com/office/drawing/2014/main" val="1903472721"/>
                    </a:ext>
                  </a:extLst>
                </a:gridCol>
                <a:gridCol w="1331126">
                  <a:extLst>
                    <a:ext uri="{9D8B030D-6E8A-4147-A177-3AD203B41FA5}">
                      <a16:colId xmlns:a16="http://schemas.microsoft.com/office/drawing/2014/main" val="1566882663"/>
                    </a:ext>
                  </a:extLst>
                </a:gridCol>
                <a:gridCol w="1178944">
                  <a:extLst>
                    <a:ext uri="{9D8B030D-6E8A-4147-A177-3AD203B41FA5}">
                      <a16:colId xmlns:a16="http://schemas.microsoft.com/office/drawing/2014/main" val="1670469374"/>
                    </a:ext>
                  </a:extLst>
                </a:gridCol>
              </a:tblGrid>
              <a:tr h="589024">
                <a:tc>
                  <a:txBody>
                    <a:bodyPr/>
                    <a:lstStyle/>
                    <a:p>
                      <a:pPr algn="ctr"/>
                      <a:r>
                        <a:rPr lang="zh-CN" altLang="en-US" dirty="0">
                          <a:latin typeface="微软雅黑" panose="020B0503020204020204" pitchFamily="34" charset="-122"/>
                          <a:ea typeface="微软雅黑" panose="020B0503020204020204" pitchFamily="34" charset="-122"/>
                        </a:rPr>
                        <a:t>改善的方法</a:t>
                      </a:r>
                    </a:p>
                  </a:txBody>
                  <a:tcPr/>
                </a:tc>
                <a:tc>
                  <a:txBody>
                    <a:bodyPr/>
                    <a:lstStyle/>
                    <a:p>
                      <a:pPr algn="ctr"/>
                      <a:r>
                        <a:rPr lang="zh-CN" altLang="en-US" sz="2000" dirty="0">
                          <a:latin typeface="微软雅黑" panose="020B0503020204020204" pitchFamily="34" charset="-122"/>
                          <a:ea typeface="微软雅黑" panose="020B0503020204020204" pitchFamily="34" charset="-122"/>
                        </a:rPr>
                        <a:t>简述</a:t>
                      </a:r>
                    </a:p>
                  </a:txBody>
                  <a:tcPr/>
                </a:tc>
                <a:tc>
                  <a:txBody>
                    <a:bodyPr/>
                    <a:lstStyle/>
                    <a:p>
                      <a:pPr algn="ctr"/>
                      <a:r>
                        <a:rPr lang="zh-CN" altLang="en-US" sz="2000" dirty="0">
                          <a:latin typeface="微软雅黑" panose="020B0503020204020204" pitchFamily="34" charset="-122"/>
                          <a:ea typeface="微软雅黑" panose="020B0503020204020204" pitchFamily="34" charset="-122"/>
                        </a:rPr>
                        <a:t>效果</a:t>
                      </a:r>
                    </a:p>
                  </a:txBody>
                  <a:tcPr/>
                </a:tc>
                <a:tc>
                  <a:txBody>
                    <a:bodyPr/>
                    <a:lstStyle/>
                    <a:p>
                      <a:pPr algn="ctr"/>
                      <a:r>
                        <a:rPr lang="zh-CN" altLang="en-US" dirty="0">
                          <a:latin typeface="微软雅黑" panose="020B0503020204020204" pitchFamily="34" charset="-122"/>
                          <a:ea typeface="微软雅黑" panose="020B0503020204020204" pitchFamily="34" charset="-122"/>
                        </a:rPr>
                        <a:t>系统功能占比</a:t>
                      </a:r>
                    </a:p>
                  </a:txBody>
                  <a:tcPr/>
                </a:tc>
                <a:extLst>
                  <a:ext uri="{0D108BD9-81ED-4DB2-BD59-A6C34878D82A}">
                    <a16:rowId xmlns:a16="http://schemas.microsoft.com/office/drawing/2014/main" val="1861522899"/>
                  </a:ext>
                </a:extLst>
              </a:tr>
              <a:tr h="875129">
                <a:tc>
                  <a:txBody>
                    <a:bodyPr/>
                    <a:lstStyle/>
                    <a:p>
                      <a:r>
                        <a:rPr lang="zh-CN" altLang="en-US" dirty="0">
                          <a:latin typeface="微软雅黑" panose="020B0503020204020204" pitchFamily="34" charset="-122"/>
                          <a:ea typeface="微软雅黑" panose="020B0503020204020204" pitchFamily="34" charset="-122"/>
                        </a:rPr>
                        <a:t>引入</a:t>
                      </a:r>
                      <a:r>
                        <a:rPr lang="en-US" altLang="zh-CN" dirty="0">
                          <a:latin typeface="微软雅黑" panose="020B0503020204020204" pitchFamily="34" charset="-122"/>
                          <a:ea typeface="微软雅黑" panose="020B0503020204020204" pitchFamily="34" charset="-122"/>
                        </a:rPr>
                        <a:t>RTK</a:t>
                      </a:r>
                      <a:r>
                        <a:rPr lang="zh-CN" altLang="en-US" dirty="0">
                          <a:latin typeface="微软雅黑" panose="020B0503020204020204" pitchFamily="34" charset="-122"/>
                          <a:ea typeface="微软雅黑" panose="020B0503020204020204" pitchFamily="34" charset="-122"/>
                        </a:rPr>
                        <a:t>定位算法</a:t>
                      </a:r>
                    </a:p>
                  </a:txBody>
                  <a:tcPr/>
                </a:tc>
                <a:tc>
                  <a:txBody>
                    <a:bodyPr/>
                    <a:lstStyle/>
                    <a:p>
                      <a:r>
                        <a:rPr lang="zh-CN" altLang="en-US" dirty="0">
                          <a:latin typeface="微软雅黑" panose="020B0503020204020204" pitchFamily="34" charset="-122"/>
                          <a:ea typeface="微软雅黑" panose="020B0503020204020204" pitchFamily="34" charset="-122"/>
                        </a:rPr>
                        <a:t>改善卫星定位本身定位精度不足的缺陷</a:t>
                      </a:r>
                    </a:p>
                  </a:txBody>
                  <a:tcPr/>
                </a:tc>
                <a:tc>
                  <a:txBody>
                    <a:bodyPr/>
                    <a:lstStyle/>
                    <a:p>
                      <a:r>
                        <a:rPr lang="en-US" altLang="zh-CN" dirty="0">
                          <a:latin typeface="微软雅黑" panose="020B0503020204020204" pitchFamily="34" charset="-122"/>
                          <a:ea typeface="微软雅黑" panose="020B0503020204020204" pitchFamily="34" charset="-122"/>
                        </a:rPr>
                        <a:t>cm</a:t>
                      </a:r>
                      <a:r>
                        <a:rPr lang="zh-CN" altLang="en-US" dirty="0">
                          <a:latin typeface="微软雅黑" panose="020B0503020204020204" pitchFamily="34" charset="-122"/>
                          <a:ea typeface="微软雅黑" panose="020B0503020204020204" pitchFamily="34" charset="-122"/>
                        </a:rPr>
                        <a:t>级</a:t>
                      </a:r>
                    </a:p>
                  </a:txBody>
                  <a:tcPr/>
                </a:tc>
                <a:tc>
                  <a:txBody>
                    <a:bodyPr/>
                    <a:lstStyle/>
                    <a:p>
                      <a:r>
                        <a:rPr lang="en-US" altLang="zh-CN" dirty="0">
                          <a:latin typeface="微软雅黑" panose="020B0503020204020204" pitchFamily="34" charset="-122"/>
                          <a:ea typeface="微软雅黑" panose="020B0503020204020204" pitchFamily="34" charset="-122"/>
                        </a:rPr>
                        <a:t>50%</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565459019"/>
                  </a:ext>
                </a:extLst>
              </a:tr>
              <a:tr h="875129">
                <a:tc>
                  <a:txBody>
                    <a:bodyPr/>
                    <a:lstStyle/>
                    <a:p>
                      <a:r>
                        <a:rPr lang="zh-CN" altLang="en-US" dirty="0">
                          <a:latin typeface="微软雅黑" panose="020B0503020204020204" pitchFamily="34" charset="-122"/>
                          <a:ea typeface="微软雅黑" panose="020B0503020204020204" pitchFamily="34" charset="-122"/>
                        </a:rPr>
                        <a:t>引入双模定位体系</a:t>
                      </a:r>
                    </a:p>
                  </a:txBody>
                  <a:tcPr/>
                </a:tc>
                <a:tc>
                  <a:txBody>
                    <a:bodyPr/>
                    <a:lstStyle/>
                    <a:p>
                      <a:r>
                        <a:rPr lang="zh-CN" altLang="en-US" dirty="0">
                          <a:latin typeface="微软雅黑" panose="020B0503020204020204" pitchFamily="34" charset="-122"/>
                          <a:ea typeface="微软雅黑" panose="020B0503020204020204" pitchFamily="34" charset="-122"/>
                        </a:rPr>
                        <a:t>在复杂环境下也能自适应切换模式</a:t>
                      </a:r>
                    </a:p>
                  </a:txBody>
                  <a:tcPr/>
                </a:tc>
                <a:tc>
                  <a:txBody>
                    <a:bodyPr/>
                    <a:lstStyle/>
                    <a:p>
                      <a:r>
                        <a:rPr lang="zh-CN" altLang="en-US" dirty="0">
                          <a:latin typeface="微软雅黑" panose="020B0503020204020204" pitchFamily="34" charset="-122"/>
                          <a:ea typeface="微软雅黑" panose="020B0503020204020204" pitchFamily="34" charset="-122"/>
                        </a:rPr>
                        <a:t>定位信号不中断</a:t>
                      </a:r>
                    </a:p>
                  </a:txBody>
                  <a:tcPr/>
                </a:tc>
                <a:tc>
                  <a:txBody>
                    <a:bodyPr/>
                    <a:lstStyle/>
                    <a:p>
                      <a:r>
                        <a:rPr lang="en-US" altLang="zh-CN" dirty="0">
                          <a:latin typeface="微软雅黑" panose="020B0503020204020204" pitchFamily="34" charset="-122"/>
                          <a:ea typeface="微软雅黑" panose="020B0503020204020204" pitchFamily="34" charset="-122"/>
                        </a:rPr>
                        <a:t>30%</a:t>
                      </a:r>
                    </a:p>
                  </a:txBody>
                  <a:tcPr/>
                </a:tc>
                <a:extLst>
                  <a:ext uri="{0D108BD9-81ED-4DB2-BD59-A6C34878D82A}">
                    <a16:rowId xmlns:a16="http://schemas.microsoft.com/office/drawing/2014/main" val="2188013207"/>
                  </a:ext>
                </a:extLst>
              </a:tr>
              <a:tr h="875129">
                <a:tc>
                  <a:txBody>
                    <a:bodyPr/>
                    <a:lstStyle/>
                    <a:p>
                      <a:r>
                        <a:rPr lang="zh-CN" altLang="en-US" dirty="0">
                          <a:latin typeface="微软雅黑" panose="020B0503020204020204" pitchFamily="34" charset="-122"/>
                          <a:ea typeface="微软雅黑" panose="020B0503020204020204" pitchFamily="34" charset="-122"/>
                        </a:rPr>
                        <a:t>采用国产芯片和国产嵌入式操作系统</a:t>
                      </a:r>
                    </a:p>
                  </a:txBody>
                  <a:tcPr/>
                </a:tc>
                <a:tc>
                  <a:txBody>
                    <a:bodyPr/>
                    <a:lstStyle/>
                    <a:p>
                      <a:r>
                        <a:rPr lang="zh-CN" altLang="en-US" dirty="0">
                          <a:latin typeface="微软雅黑" panose="020B0503020204020204" pitchFamily="34" charset="-122"/>
                          <a:ea typeface="微软雅黑" panose="020B0503020204020204" pitchFamily="34" charset="-122"/>
                        </a:rPr>
                        <a:t>解决对国外软硬件的过度依赖性</a:t>
                      </a:r>
                    </a:p>
                  </a:txBody>
                  <a:tcPr/>
                </a:tc>
                <a:tc>
                  <a:txBody>
                    <a:bodyPr/>
                    <a:lstStyle/>
                    <a:p>
                      <a:r>
                        <a:rPr lang="zh-CN" altLang="en-US" dirty="0">
                          <a:latin typeface="微软雅黑" panose="020B0503020204020204" pitchFamily="34" charset="-122"/>
                          <a:ea typeface="微软雅黑" panose="020B0503020204020204" pitchFamily="34" charset="-122"/>
                        </a:rPr>
                        <a:t>国产化</a:t>
                      </a:r>
                    </a:p>
                  </a:txBody>
                  <a:tcPr/>
                </a:tc>
                <a:tc>
                  <a:txBody>
                    <a:bodyPr/>
                    <a:lstStyle/>
                    <a:p>
                      <a:r>
                        <a:rPr lang="en-US" altLang="zh-CN" dirty="0">
                          <a:latin typeface="微软雅黑" panose="020B0503020204020204" pitchFamily="34" charset="-122"/>
                          <a:ea typeface="微软雅黑" panose="020B0503020204020204" pitchFamily="34" charset="-122"/>
                        </a:rPr>
                        <a:t>20%</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933531439"/>
                  </a:ext>
                </a:extLst>
              </a:tr>
            </a:tbl>
          </a:graphicData>
        </a:graphic>
      </p:graphicFrame>
    </p:spTree>
    <p:extLst>
      <p:ext uri="{BB962C8B-B14F-4D97-AF65-F5344CB8AC3E}">
        <p14:creationId xmlns:p14="http://schemas.microsoft.com/office/powerpoint/2010/main" val="126551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0</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0" name="Text Box 31">
            <a:extLst>
              <a:ext uri="{FF2B5EF4-FFF2-40B4-BE49-F238E27FC236}">
                <a16:creationId xmlns:a16="http://schemas.microsoft.com/office/drawing/2014/main" id="{035773F2-7F24-4225-B2E0-2BC77494CA38}"/>
              </a:ext>
            </a:extLst>
          </p:cNvPr>
          <p:cNvSpPr txBox="1">
            <a:spLocks noChangeArrowheads="1"/>
          </p:cNvSpPr>
          <p:nvPr/>
        </p:nvSpPr>
        <p:spPr bwMode="auto">
          <a:xfrm>
            <a:off x="655324" y="4595966"/>
            <a:ext cx="115044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59999"/>
                    </a:srgbClr>
                  </a:outerShdw>
                </a:effectLst>
              </a14:hiddenEffects>
            </a:ext>
          </a:extLst>
        </p:spPr>
        <p:txBody>
          <a:bodyPr>
            <a:spAutoFit/>
          </a:bodyPr>
          <a:lstStyle>
            <a:lvl1pPr>
              <a:spcBef>
                <a:spcPct val="20000"/>
              </a:spcBef>
              <a:buChar char="•"/>
              <a:defRPr sz="3200">
                <a:solidFill>
                  <a:srgbClr val="F8F8F8"/>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rgbClr val="F8F8F8"/>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rgbClr val="F8F8F8"/>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rgbClr val="F8F8F8"/>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rgbClr val="F8F8F8"/>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9pPr>
          </a:lstStyle>
          <a:p>
            <a:pPr>
              <a:buFontTx/>
              <a:buNone/>
            </a:pPr>
            <a:r>
              <a:rPr lang="zh-CN" altLang="zh-CN" sz="2000" b="1">
                <a:solidFill>
                  <a:schemeClr val="bg1"/>
                </a:solidFill>
                <a:latin typeface="微软雅黑" panose="020B0503020204020204" pitchFamily="34" charset="-122"/>
                <a:sym typeface="Arial" panose="020B0604020202020204" pitchFamily="34" charset="0"/>
              </a:rPr>
              <a:t>技术基础</a:t>
            </a:r>
          </a:p>
        </p:txBody>
      </p:sp>
      <p:sp>
        <p:nvSpPr>
          <p:cNvPr id="3" name="文本框 2">
            <a:extLst>
              <a:ext uri="{FF2B5EF4-FFF2-40B4-BE49-F238E27FC236}">
                <a16:creationId xmlns:a16="http://schemas.microsoft.com/office/drawing/2014/main" id="{CEE03A12-1A0B-10F2-033F-E44DD5151ACD}"/>
              </a:ext>
            </a:extLst>
          </p:cNvPr>
          <p:cNvSpPr txBox="1"/>
          <p:nvPr/>
        </p:nvSpPr>
        <p:spPr>
          <a:xfrm>
            <a:off x="1229322" y="136873"/>
            <a:ext cx="792737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研究预期目标</a:t>
            </a:r>
            <a:endParaRPr lang="zh-CN" altLang="en-US" sz="2800" b="1" dirty="0">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03E861F4-3BA1-4858-ADC4-26661F0E05B7}"/>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
        <p:nvSpPr>
          <p:cNvPr id="13" name="object 3">
            <a:extLst>
              <a:ext uri="{FF2B5EF4-FFF2-40B4-BE49-F238E27FC236}">
                <a16:creationId xmlns:a16="http://schemas.microsoft.com/office/drawing/2014/main" id="{1E25AFA6-1C66-4543-B474-71DEE06A375D}"/>
              </a:ext>
            </a:extLst>
          </p:cNvPr>
          <p:cNvSpPr txBox="1"/>
          <p:nvPr/>
        </p:nvSpPr>
        <p:spPr>
          <a:xfrm>
            <a:off x="921702" y="1283738"/>
            <a:ext cx="10348595" cy="4782848"/>
          </a:xfrm>
          <a:prstGeom prst="rect">
            <a:avLst/>
          </a:prstGeom>
        </p:spPr>
        <p:txBody>
          <a:bodyPr vert="horz" wrap="square" lIns="0" tIns="60325" rIns="0" bIns="0" rtlCol="0">
            <a:spAutoFit/>
          </a:bodyPr>
          <a:lstStyle/>
          <a:p>
            <a:pPr marL="354965" marR="5080" indent="-342900" algn="just">
              <a:lnSpc>
                <a:spcPts val="3030"/>
              </a:lnSpc>
              <a:spcBef>
                <a:spcPts val="475"/>
              </a:spcBef>
              <a:buFont typeface="Wingdings" panose="05000000000000000000" pitchFamily="2" charset="2"/>
              <a:buChar char="n"/>
              <a:tabLst>
                <a:tab pos="241935" algn="l"/>
              </a:tabLst>
            </a:pPr>
            <a:r>
              <a:rPr sz="2400" b="1" spc="-40" dirty="0" err="1">
                <a:latin typeface="微软雅黑" panose="020B0503020204020204" pitchFamily="34" charset="-122"/>
                <a:ea typeface="微软雅黑" panose="020B0503020204020204" pitchFamily="34" charset="-122"/>
                <a:cs typeface="等线"/>
              </a:rPr>
              <a:t>目标</a:t>
            </a:r>
            <a:r>
              <a:rPr sz="2400" b="1" spc="-20" dirty="0">
                <a:latin typeface="微软雅黑" panose="020B0503020204020204" pitchFamily="34" charset="-122"/>
                <a:ea typeface="微软雅黑" panose="020B0503020204020204" pitchFamily="34" charset="-122"/>
                <a:cs typeface="等线"/>
              </a:rPr>
              <a:t>·</a:t>
            </a:r>
            <a:r>
              <a:rPr lang="zh-CN" altLang="en-US" sz="2400" b="1" spc="-20" dirty="0">
                <a:latin typeface="微软雅黑" panose="020B0503020204020204" pitchFamily="34" charset="-122"/>
                <a:ea typeface="微软雅黑" panose="020B0503020204020204" pitchFamily="34" charset="-122"/>
                <a:cs typeface="等线"/>
              </a:rPr>
              <a:t>高精度定位</a:t>
            </a:r>
            <a:endParaRPr lang="en-US" altLang="zh-CN" sz="2400" b="1" spc="-20" dirty="0">
              <a:latin typeface="微软雅黑" panose="020B0503020204020204" pitchFamily="34" charset="-122"/>
              <a:ea typeface="微软雅黑" panose="020B0503020204020204" pitchFamily="34" charset="-122"/>
              <a:cs typeface="等线"/>
            </a:endParaRPr>
          </a:p>
          <a:p>
            <a:pPr marL="812165" marR="5080" lvl="1" indent="-342900" algn="just">
              <a:lnSpc>
                <a:spcPts val="3030"/>
              </a:lnSpc>
              <a:spcBef>
                <a:spcPts val="475"/>
              </a:spcBef>
              <a:buFont typeface="Wingdings" panose="05000000000000000000" pitchFamily="2" charset="2"/>
              <a:buChar char="Ø"/>
              <a:tabLst>
                <a:tab pos="241935" algn="l"/>
              </a:tabLst>
            </a:pPr>
            <a:r>
              <a:rPr lang="en-US" altLang="zh-CN" sz="2400" kern="1200" dirty="0">
                <a:solidFill>
                  <a:schemeClr val="dk1"/>
                </a:solidFill>
                <a:latin typeface="+mn-lt"/>
                <a:ea typeface="+mn-ea"/>
                <a:cs typeface="+mn-cs"/>
                <a:sym typeface="Wingdings" panose="05000000000000000000" pitchFamily="2" charset="2"/>
              </a:rPr>
              <a:t>	</a:t>
            </a:r>
            <a:r>
              <a:rPr lang="zh-CN" altLang="en-US" sz="2400" kern="12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rPr>
              <a:t>平面精度</a:t>
            </a:r>
            <a:r>
              <a:rPr lang="en-US" altLang="zh-CN" sz="2400" kern="12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rPr>
              <a:t>1cm+D*1ppm</a:t>
            </a:r>
            <a:endParaRPr lang="en-US" altLang="zh-CN" sz="24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endParaRPr>
          </a:p>
          <a:p>
            <a:pPr marL="812165" marR="5080" lvl="1" indent="-342900" algn="just">
              <a:lnSpc>
                <a:spcPts val="3030"/>
              </a:lnSpc>
              <a:spcBef>
                <a:spcPts val="475"/>
              </a:spcBef>
              <a:buFont typeface="Wingdings" panose="05000000000000000000" pitchFamily="2" charset="2"/>
              <a:buChar char="Ø"/>
              <a:tabLst>
                <a:tab pos="241935" algn="l"/>
              </a:tabLst>
            </a:pPr>
            <a:r>
              <a:rPr lang="en-US" altLang="zh-CN" sz="2400" kern="12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kern="12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rPr>
              <a:t>高程精度</a:t>
            </a:r>
            <a:r>
              <a:rPr lang="en-US" altLang="zh-CN" sz="2400" kern="12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rPr>
              <a:t>2cm+D*1ppm</a:t>
            </a:r>
            <a:endParaRPr lang="en-US" altLang="zh-CN" sz="2400" b="1" spc="-20" dirty="0">
              <a:latin typeface="微软雅黑" panose="020B0503020204020204" pitchFamily="34" charset="-122"/>
              <a:ea typeface="微软雅黑" panose="020B0503020204020204" pitchFamily="34" charset="-122"/>
              <a:cs typeface="等线"/>
            </a:endParaRPr>
          </a:p>
          <a:p>
            <a:pPr marL="12065" marR="5080" algn="just">
              <a:lnSpc>
                <a:spcPts val="3030"/>
              </a:lnSpc>
              <a:spcBef>
                <a:spcPts val="475"/>
              </a:spcBef>
              <a:tabLst>
                <a:tab pos="241935" algn="l"/>
              </a:tabLst>
            </a:pPr>
            <a:endParaRPr lang="en-US" altLang="zh-CN" sz="2400" b="1" spc="-20" dirty="0">
              <a:latin typeface="微软雅黑" panose="020B0503020204020204" pitchFamily="34" charset="-122"/>
              <a:ea typeface="微软雅黑" panose="020B0503020204020204" pitchFamily="34" charset="-122"/>
              <a:cs typeface="等线"/>
            </a:endParaRPr>
          </a:p>
          <a:p>
            <a:pPr marL="354965" marR="152400" indent="-342900" algn="just">
              <a:lnSpc>
                <a:spcPts val="3030"/>
              </a:lnSpc>
              <a:spcBef>
                <a:spcPts val="985"/>
              </a:spcBef>
              <a:buFont typeface="Wingdings" panose="05000000000000000000" pitchFamily="2" charset="2"/>
              <a:buChar char="n"/>
              <a:tabLst>
                <a:tab pos="241935" algn="l"/>
              </a:tabLst>
            </a:pPr>
            <a:r>
              <a:rPr sz="2400" b="1" spc="-40" dirty="0" err="1">
                <a:latin typeface="微软雅黑" panose="020B0503020204020204" pitchFamily="34" charset="-122"/>
                <a:ea typeface="微软雅黑" panose="020B0503020204020204" pitchFamily="34" charset="-122"/>
                <a:cs typeface="等线"/>
              </a:rPr>
              <a:t>目标</a:t>
            </a:r>
            <a:r>
              <a:rPr sz="2400" b="1" spc="-20" dirty="0">
                <a:latin typeface="微软雅黑" panose="020B0503020204020204" pitchFamily="34" charset="-122"/>
                <a:ea typeface="微软雅黑" panose="020B0503020204020204" pitchFamily="34" charset="-122"/>
                <a:cs typeface="等线"/>
              </a:rPr>
              <a:t>·</a:t>
            </a:r>
            <a:r>
              <a:rPr lang="zh-CN" altLang="en-US" sz="2400" b="1" spc="-35" dirty="0">
                <a:latin typeface="微软雅黑" panose="020B0503020204020204" pitchFamily="34" charset="-122"/>
                <a:ea typeface="微软雅黑" panose="020B0503020204020204" pitchFamily="34" charset="-122"/>
                <a:cs typeface="等线"/>
              </a:rPr>
              <a:t>实时定位</a:t>
            </a:r>
            <a:endParaRPr lang="en-US" altLang="zh-CN" sz="2400" b="1" spc="-35" dirty="0">
              <a:latin typeface="微软雅黑" panose="020B0503020204020204" pitchFamily="34" charset="-122"/>
              <a:ea typeface="微软雅黑" panose="020B0503020204020204" pitchFamily="34" charset="-122"/>
              <a:cs typeface="等线"/>
            </a:endParaRPr>
          </a:p>
          <a:p>
            <a:pPr marL="812165" marR="5080" lvl="1" indent="-342900" algn="just">
              <a:lnSpc>
                <a:spcPts val="3030"/>
              </a:lnSpc>
              <a:spcBef>
                <a:spcPts val="475"/>
              </a:spcBef>
              <a:buFont typeface="Wingdings" panose="05000000000000000000" pitchFamily="2" charset="2"/>
              <a:buChar char="Ø"/>
              <a:tabLst>
                <a:tab pos="241935" algn="l"/>
              </a:tabLst>
            </a:pPr>
            <a:r>
              <a:rPr lang="en-US" altLang="zh-CN" sz="2400" kern="1200" dirty="0">
                <a:solidFill>
                  <a:schemeClr val="dk1"/>
                </a:solidFill>
                <a:latin typeface="+mn-lt"/>
                <a:ea typeface="+mn-ea"/>
                <a:cs typeface="+mn-cs"/>
                <a:sym typeface="Wingdings" panose="05000000000000000000" pitchFamily="2" charset="2"/>
              </a:rPr>
              <a:t>	</a:t>
            </a:r>
            <a:r>
              <a:rPr lang="zh-CN" altLang="en-US" sz="2400" kern="12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rPr>
              <a:t>接近</a:t>
            </a:r>
            <a:r>
              <a:rPr lang="en-US" altLang="zh-CN" sz="24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rPr>
              <a:t>24</a:t>
            </a:r>
            <a:r>
              <a:rPr lang="zh-CN" altLang="en-US" sz="24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rPr>
              <a:t>小时</a:t>
            </a:r>
            <a:r>
              <a:rPr lang="zh-CN" altLang="en-US" sz="2400" dirty="0">
                <a:latin typeface="微软雅黑" panose="020B0503020204020204" pitchFamily="34" charset="-122"/>
                <a:ea typeface="微软雅黑" panose="020B0503020204020204" pitchFamily="34" charset="-122"/>
              </a:rPr>
              <a:t>连续不断对目标进行位置定位</a:t>
            </a:r>
            <a:endParaRPr lang="en-US" altLang="zh-CN" sz="24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endParaRPr>
          </a:p>
          <a:p>
            <a:pPr marL="12065" marR="152400" algn="just">
              <a:lnSpc>
                <a:spcPts val="3030"/>
              </a:lnSpc>
              <a:spcBef>
                <a:spcPts val="985"/>
              </a:spcBef>
              <a:tabLst>
                <a:tab pos="241935" algn="l"/>
              </a:tabLst>
            </a:pPr>
            <a:endParaRPr lang="en-US" altLang="zh-CN" sz="2400" b="1" spc="-35" dirty="0">
              <a:latin typeface="微软雅黑" panose="020B0503020204020204" pitchFamily="34" charset="-122"/>
              <a:ea typeface="微软雅黑" panose="020B0503020204020204" pitchFamily="34" charset="-122"/>
              <a:cs typeface="等线"/>
            </a:endParaRPr>
          </a:p>
          <a:p>
            <a:pPr marL="354965" marR="152400" indent="-342900" algn="just">
              <a:lnSpc>
                <a:spcPts val="3030"/>
              </a:lnSpc>
              <a:spcBef>
                <a:spcPts val="985"/>
              </a:spcBef>
              <a:buFont typeface="Wingdings" panose="05000000000000000000" pitchFamily="2" charset="2"/>
              <a:buChar char="n"/>
              <a:tabLst>
                <a:tab pos="241935" algn="l"/>
              </a:tabLst>
            </a:pPr>
            <a:r>
              <a:rPr lang="zh-CN" altLang="en-US" sz="2400" b="1" spc="-40" dirty="0">
                <a:latin typeface="微软雅黑" panose="020B0503020204020204" pitchFamily="34" charset="-122"/>
                <a:ea typeface="微软雅黑" panose="020B0503020204020204" pitchFamily="34" charset="-122"/>
                <a:cs typeface="等线"/>
              </a:rPr>
              <a:t>目标</a:t>
            </a:r>
            <a:r>
              <a:rPr lang="en-US" altLang="zh-CN" sz="2400" b="1" spc="-20" dirty="0">
                <a:latin typeface="微软雅黑" panose="020B0503020204020204" pitchFamily="34" charset="-122"/>
                <a:ea typeface="微软雅黑" panose="020B0503020204020204" pitchFamily="34" charset="-122"/>
                <a:cs typeface="等线"/>
              </a:rPr>
              <a:t>·</a:t>
            </a:r>
            <a:r>
              <a:rPr lang="zh-CN" altLang="en-US" sz="2400" b="1" spc="-35" dirty="0">
                <a:latin typeface="微软雅黑" panose="020B0503020204020204" pitchFamily="34" charset="-122"/>
                <a:ea typeface="微软雅黑" panose="020B0503020204020204" pitchFamily="34" charset="-122"/>
                <a:cs typeface="等线"/>
              </a:rPr>
              <a:t>国产化</a:t>
            </a:r>
            <a:endParaRPr lang="en-US" altLang="zh-CN" sz="2400" b="1" spc="-35" dirty="0">
              <a:latin typeface="微软雅黑" panose="020B0503020204020204" pitchFamily="34" charset="-122"/>
              <a:ea typeface="微软雅黑" panose="020B0503020204020204" pitchFamily="34" charset="-122"/>
              <a:cs typeface="等线"/>
            </a:endParaRPr>
          </a:p>
          <a:p>
            <a:pPr marL="354965" marR="152400" indent="-342900" algn="just">
              <a:lnSpc>
                <a:spcPts val="3030"/>
              </a:lnSpc>
              <a:spcBef>
                <a:spcPts val="985"/>
              </a:spcBef>
              <a:buFont typeface="Wingdings" panose="05000000000000000000" pitchFamily="2" charset="2"/>
              <a:buChar char="n"/>
              <a:tabLst>
                <a:tab pos="241935" algn="l"/>
              </a:tabLst>
            </a:pPr>
            <a:endParaRPr lang="en-US" altLang="zh-CN" sz="2400" b="1" spc="-35" dirty="0">
              <a:latin typeface="微软雅黑" panose="020B0503020204020204" pitchFamily="34" charset="-122"/>
              <a:ea typeface="微软雅黑" panose="020B0503020204020204" pitchFamily="34" charset="-122"/>
              <a:cs typeface="等线"/>
            </a:endParaRPr>
          </a:p>
          <a:p>
            <a:pPr marL="12065" marR="152400" algn="just">
              <a:lnSpc>
                <a:spcPts val="3030"/>
              </a:lnSpc>
              <a:spcBef>
                <a:spcPts val="985"/>
              </a:spcBef>
              <a:tabLst>
                <a:tab pos="241935" algn="l"/>
              </a:tabLst>
            </a:pPr>
            <a:endParaRPr lang="zh-CN" altLang="en-US" sz="2400" dirty="0">
              <a:latin typeface="微软雅黑" panose="020B0503020204020204" pitchFamily="34" charset="-122"/>
              <a:ea typeface="微软雅黑" panose="020B0503020204020204" pitchFamily="34" charset="-122"/>
              <a:cs typeface="等线"/>
            </a:endParaRPr>
          </a:p>
        </p:txBody>
      </p:sp>
    </p:spTree>
    <p:extLst>
      <p:ext uri="{BB962C8B-B14F-4D97-AF65-F5344CB8AC3E}">
        <p14:creationId xmlns:p14="http://schemas.microsoft.com/office/powerpoint/2010/main" val="1851036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0</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EE03A12-1A0B-10F2-033F-E44DD5151ACD}"/>
              </a:ext>
            </a:extLst>
          </p:cNvPr>
          <p:cNvSpPr txBox="1"/>
          <p:nvPr/>
        </p:nvSpPr>
        <p:spPr>
          <a:xfrm>
            <a:off x="1229322" y="136873"/>
            <a:ext cx="604777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系统架构图 </a:t>
            </a:r>
          </a:p>
        </p:txBody>
      </p:sp>
      <p:sp>
        <p:nvSpPr>
          <p:cNvPr id="16" name="椭圆 15">
            <a:extLst>
              <a:ext uri="{FF2B5EF4-FFF2-40B4-BE49-F238E27FC236}">
                <a16:creationId xmlns:a16="http://schemas.microsoft.com/office/drawing/2014/main" id="{03E861F4-3BA1-4858-ADC4-26661F0E05B7}"/>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
        <p:nvSpPr>
          <p:cNvPr id="9" name="文本框 8">
            <a:extLst>
              <a:ext uri="{FF2B5EF4-FFF2-40B4-BE49-F238E27FC236}">
                <a16:creationId xmlns:a16="http://schemas.microsoft.com/office/drawing/2014/main" id="{9D808EFF-377D-47E4-87C2-413BC12AF6BC}"/>
              </a:ext>
            </a:extLst>
          </p:cNvPr>
          <p:cNvSpPr txBox="1"/>
          <p:nvPr/>
        </p:nvSpPr>
        <p:spPr>
          <a:xfrm>
            <a:off x="-21589" y="957207"/>
            <a:ext cx="2832108" cy="2246769"/>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根据上述所提到的研究方法与思路，我们利用</a:t>
            </a:r>
            <a:r>
              <a:rPr lang="en-US" altLang="zh-CN" sz="2000" dirty="0">
                <a:latin typeface="微软雅黑" panose="020B0503020204020204" pitchFamily="34" charset="-122"/>
                <a:ea typeface="微软雅黑" panose="020B0503020204020204" pitchFamily="34" charset="-122"/>
              </a:rPr>
              <a:t>RTK</a:t>
            </a:r>
            <a:r>
              <a:rPr lang="zh-CN" altLang="en-US" sz="2000" dirty="0">
                <a:latin typeface="微软雅黑" panose="020B0503020204020204" pitchFamily="34" charset="-122"/>
                <a:ea typeface="微软雅黑" panose="020B0503020204020204" pitchFamily="34" charset="-122"/>
              </a:rPr>
              <a:t>算法的原理，在原有的定位方式加上一个基准站辅助卫星定位，可以得到我们的系统架构如右图所示。</a:t>
            </a:r>
            <a:endParaRPr lang="en-US" altLang="zh-CN" sz="20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D6D8C165-06CE-47C3-BA54-13C00A0A1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052" y="931749"/>
            <a:ext cx="9082079" cy="5789377"/>
          </a:xfrm>
          <a:prstGeom prst="rect">
            <a:avLst/>
          </a:prstGeom>
        </p:spPr>
      </p:pic>
    </p:spTree>
    <p:extLst>
      <p:ext uri="{BB962C8B-B14F-4D97-AF65-F5344CB8AC3E}">
        <p14:creationId xmlns:p14="http://schemas.microsoft.com/office/powerpoint/2010/main" val="338336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0"/>
          <p:cNvSpPr/>
          <p:nvPr>
            <p:custDataLst>
              <p:tags r:id="rId1"/>
            </p:custDataLst>
          </p:nvPr>
        </p:nvSpPr>
        <p:spPr>
          <a:xfrm>
            <a:off x="1254759" y="31750"/>
            <a:ext cx="7078357" cy="900000"/>
          </a:xfrm>
          <a:prstGeom prst="rect">
            <a:avLst/>
          </a:prstGeom>
        </p:spPr>
        <p:txBody>
          <a:bodyPr wrap="none" anchor="ctr" anchorCtr="0">
            <a:noAutofit/>
          </a:bodyPr>
          <a:lstStyle/>
          <a:p>
            <a:r>
              <a:rPr lang="zh-CN" altLang="en-US" sz="3200" b="1" dirty="0">
                <a:latin typeface="微软雅黑" panose="020B0503020204020204" pitchFamily="34" charset="-122"/>
                <a:ea typeface="微软雅黑" panose="020B0503020204020204" pitchFamily="34" charset="-122"/>
                <a:sym typeface="等线" panose="02010600030101010101" charset="-122"/>
              </a:rPr>
              <a:t>关键技术</a:t>
            </a:r>
            <a:r>
              <a:rPr lang="en-US" altLang="zh-CN" sz="3200" b="1" dirty="0">
                <a:latin typeface="微软雅黑" panose="020B0503020204020204" pitchFamily="34" charset="-122"/>
                <a:ea typeface="微软雅黑" panose="020B0503020204020204" pitchFamily="34" charset="-122"/>
                <a:sym typeface="等线" panose="02010600030101010101" charset="-122"/>
              </a:rPr>
              <a:t>1-RTK-</a:t>
            </a:r>
            <a:r>
              <a:rPr lang="zh-CN" altLang="en-US" sz="3200" b="1" dirty="0">
                <a:latin typeface="微软雅黑" panose="020B0503020204020204" pitchFamily="34" charset="-122"/>
                <a:ea typeface="微软雅黑" panose="020B0503020204020204" pitchFamily="34" charset="-122"/>
                <a:sym typeface="等线" panose="02010600030101010101" charset="-122"/>
              </a:rPr>
              <a:t>原理</a:t>
            </a:r>
            <a:r>
              <a:rPr lang="en-US" altLang="zh-CN" sz="3200" b="1" dirty="0">
                <a:latin typeface="微软雅黑" panose="020B0503020204020204" pitchFamily="34" charset="-122"/>
                <a:ea typeface="微软雅黑" panose="020B0503020204020204" pitchFamily="34" charset="-122"/>
                <a:sym typeface="等线" panose="02010600030101010101" charset="-122"/>
              </a:rPr>
              <a:t> </a:t>
            </a:r>
            <a:endParaRPr lang="en-US" altLang="zh-CN" sz="3200" b="1" dirty="0">
              <a:latin typeface="微软雅黑" panose="020B0503020204020204" pitchFamily="34" charset="-122"/>
              <a:ea typeface="微软雅黑" panose="020B0503020204020204" pitchFamily="34" charset="-122"/>
              <a:sym typeface="+mn-ea"/>
            </a:endParaRPr>
          </a:p>
        </p:txBody>
      </p:sp>
      <p:sp>
        <p:nvSpPr>
          <p:cNvPr id="21" name="Rectangle 4"/>
          <p:cNvSpPr/>
          <p:nvPr>
            <p:custDataLst>
              <p:tags r:id="rId2"/>
            </p:custDataLst>
          </p:nvPr>
        </p:nvSpPr>
        <p:spPr>
          <a:xfrm>
            <a:off x="1225" y="9401"/>
            <a:ext cx="1080000" cy="828000"/>
          </a:xfrm>
          <a:prstGeom prst="rect">
            <a:avLst/>
          </a:prstGeom>
          <a:solidFill>
            <a:srgbClr val="5B9BD5">
              <a:lumMod val="50000"/>
            </a:srgbClr>
          </a:solidFill>
          <a:ln w="12700" cap="flat" cmpd="sng" algn="ctr">
            <a:noFill/>
            <a:prstDash val="solid"/>
            <a:miter lim="800000"/>
          </a:ln>
          <a:effectLst/>
        </p:spPr>
        <p:txBody>
          <a:bodyPr rtlCol="0" anchor="ctr"/>
          <a:lstStyle/>
          <a:p>
            <a:pPr algn="ctr"/>
            <a:r>
              <a:rPr lang="en-US" altLang="zh-CN" sz="2800" b="1" dirty="0">
                <a:solidFill>
                  <a:srgbClr val="FFFFFF"/>
                </a:solidFill>
                <a:latin typeface="微软雅黑" panose="020B0503020204020204" charset="-122"/>
                <a:ea typeface="微软雅黑" panose="020B0503020204020204" charset="-122"/>
              </a:rPr>
              <a:t>0</a:t>
            </a:r>
          </a:p>
        </p:txBody>
      </p:sp>
      <p:cxnSp>
        <p:nvCxnSpPr>
          <p:cNvPr id="22" name="直接连接符 21"/>
          <p:cNvCxnSpPr/>
          <p:nvPr>
            <p:custDataLst>
              <p:tags r:id="rId3"/>
            </p:custDataLst>
          </p:nvPr>
        </p:nvCxnSpPr>
        <p:spPr>
          <a:xfrm flipV="1">
            <a:off x="-21590" y="826770"/>
            <a:ext cx="12240000" cy="20955"/>
          </a:xfrm>
          <a:prstGeom prst="line">
            <a:avLst/>
          </a:prstGeom>
          <a:noFill/>
          <a:ln w="38100" cap="flat" cmpd="sng" algn="ctr">
            <a:solidFill>
              <a:srgbClr val="E7E6E6">
                <a:lumMod val="75000"/>
              </a:srgbClr>
            </a:solidFill>
            <a:prstDash val="solid"/>
            <a:miter lim="800000"/>
          </a:ln>
          <a:effectLst/>
        </p:spPr>
      </p:cxnSp>
      <p:pic>
        <p:nvPicPr>
          <p:cNvPr id="30" name="Picture 4"/>
          <p:cNvPicPr>
            <a:picLocks noChangeAspect="1" noChangeArrowheads="1"/>
          </p:cNvPicPr>
          <p:nvPr>
            <p:custDataLst>
              <p:tags r:id="rId4"/>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4650877" y="869231"/>
            <a:ext cx="2208027" cy="1656021"/>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p:custDataLst>
              <p:tags r:id="rId5"/>
            </p:custDataLst>
          </p:nvPr>
        </p:nvSpPr>
        <p:spPr>
          <a:xfrm>
            <a:off x="9967595" y="51435"/>
            <a:ext cx="1925955" cy="66992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endParaRPr lang="zh-CN" altLang="en-US" sz="2800" b="1" dirty="0">
              <a:solidFill>
                <a:schemeClr val="lt1"/>
              </a:solidFill>
              <a:latin typeface="微软雅黑" panose="020B0503020204020204" pitchFamily="34" charset="-122"/>
              <a:ea typeface="微软雅黑" panose="020B0503020204020204" pitchFamily="34" charset="-122"/>
            </a:endParaRPr>
          </a:p>
        </p:txBody>
      </p:sp>
      <p:sp>
        <p:nvSpPr>
          <p:cNvPr id="9" name="内容占位符 6">
            <a:extLst>
              <a:ext uri="{FF2B5EF4-FFF2-40B4-BE49-F238E27FC236}">
                <a16:creationId xmlns:a16="http://schemas.microsoft.com/office/drawing/2014/main" id="{3D1E1CF0-74F5-443D-A9BF-766726515329}"/>
              </a:ext>
            </a:extLst>
          </p:cNvPr>
          <p:cNvSpPr>
            <a:spLocks noGrp="1"/>
          </p:cNvSpPr>
          <p:nvPr>
            <p:custDataLst>
              <p:tags r:id="rId6"/>
            </p:custDataLst>
          </p:nvPr>
        </p:nvSpPr>
        <p:spPr>
          <a:xfrm>
            <a:off x="-21590" y="1037160"/>
            <a:ext cx="11650980" cy="1320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pPr marL="0" indent="0">
              <a:buNone/>
            </a:pPr>
            <a:endParaRPr lang="zh-CN" altLang="en-US" dirty="0"/>
          </a:p>
        </p:txBody>
      </p:sp>
      <p:pic>
        <p:nvPicPr>
          <p:cNvPr id="10" name="图片 9">
            <a:extLst>
              <a:ext uri="{FF2B5EF4-FFF2-40B4-BE49-F238E27FC236}">
                <a16:creationId xmlns:a16="http://schemas.microsoft.com/office/drawing/2014/main" id="{A0BC1964-F90A-462F-BD49-65042387D27D}"/>
              </a:ext>
            </a:extLst>
          </p:cNvPr>
          <p:cNvPicPr>
            <a:picLocks noChangeAspect="1"/>
          </p:cNvPicPr>
          <p:nvPr/>
        </p:nvPicPr>
        <p:blipFill>
          <a:blip r:embed="rId10"/>
          <a:stretch>
            <a:fillRect/>
          </a:stretch>
        </p:blipFill>
        <p:spPr>
          <a:xfrm>
            <a:off x="91714" y="3992391"/>
            <a:ext cx="6410372" cy="2724170"/>
          </a:xfrm>
          <a:prstGeom prst="rect">
            <a:avLst/>
          </a:prstGeom>
        </p:spPr>
      </p:pic>
      <p:sp>
        <p:nvSpPr>
          <p:cNvPr id="11" name="内容占位符 6">
            <a:extLst>
              <a:ext uri="{FF2B5EF4-FFF2-40B4-BE49-F238E27FC236}">
                <a16:creationId xmlns:a16="http://schemas.microsoft.com/office/drawing/2014/main" id="{BE040E2F-5FE8-4652-B5CA-7BD7945ED387}"/>
              </a:ext>
            </a:extLst>
          </p:cNvPr>
          <p:cNvSpPr>
            <a:spLocks noGrp="1"/>
          </p:cNvSpPr>
          <p:nvPr>
            <p:custDataLst>
              <p:tags r:id="rId7"/>
            </p:custDataLst>
          </p:nvPr>
        </p:nvSpPr>
        <p:spPr>
          <a:xfrm>
            <a:off x="0" y="2482791"/>
            <a:ext cx="11744325" cy="1282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pPr marL="0" indent="0">
              <a:buNone/>
            </a:pPr>
            <a:r>
              <a:rPr lang="zh-CN" altLang="en-US" sz="2600" dirty="0">
                <a:latin typeface="微软雅黑" panose="020B0503020204020204" pitchFamily="34" charset="-122"/>
                <a:ea typeface="微软雅黑" panose="020B0503020204020204" pitchFamily="34" charset="-122"/>
              </a:rPr>
              <a:t>红色方框的部分就是</a:t>
            </a:r>
            <a:r>
              <a:rPr lang="en-US" altLang="zh-CN" sz="2600" dirty="0">
                <a:latin typeface="微软雅黑" panose="020B0503020204020204" pitchFamily="34" charset="-122"/>
                <a:ea typeface="微软雅黑" panose="020B0503020204020204" pitchFamily="34" charset="-122"/>
              </a:rPr>
              <a:t>RTK</a:t>
            </a:r>
            <a:r>
              <a:rPr lang="zh-CN" altLang="en-US" sz="2600" dirty="0">
                <a:latin typeface="微软雅黑" panose="020B0503020204020204" pitchFamily="34" charset="-122"/>
                <a:ea typeface="微软雅黑" panose="020B0503020204020204" pitchFamily="34" charset="-122"/>
              </a:rPr>
              <a:t>算法最核心的部分，通过额外添加一个基准站接收卫星信号与流动站所接收到的卫星信号进行差分处理，从而消除</a:t>
            </a:r>
            <a:r>
              <a:rPr lang="zh-CN" altLang="en-US" sz="2600" dirty="0">
                <a:latin typeface="微软雅黑" panose="020B0503020204020204" charset="-122"/>
                <a:ea typeface="微软雅黑" panose="020B0503020204020204" charset="-122"/>
                <a:cs typeface="微软雅黑" panose="020B0503020204020204" charset="-122"/>
                <a:sym typeface="等线" panose="02010600030101010101" charset="-122"/>
              </a:rPr>
              <a:t>大气延迟、钟差等误差，提高定位精度的技术，实现厘米级的定位精度。</a:t>
            </a:r>
            <a:endParaRPr lang="en-US" altLang="zh-CN" sz="2600" b="0" i="0" dirty="0">
              <a:solidFill>
                <a:srgbClr val="202122"/>
              </a:solidFill>
              <a:effectLst/>
              <a:latin typeface="Arial" panose="020B0604020202020204" pitchFamily="34" charset="0"/>
            </a:endParaRPr>
          </a:p>
          <a:p>
            <a:pPr marL="0" indent="0">
              <a:buNone/>
            </a:pP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1.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PA" val="v5.1.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4105</TotalTime>
  <Words>1367</Words>
  <Application>Microsoft Office PowerPoint</Application>
  <PresentationFormat>宽屏</PresentationFormat>
  <Paragraphs>174</Paragraphs>
  <Slides>16</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等线 Light</vt:lpstr>
      <vt:lpstr>思源黑体</vt:lpstr>
      <vt:lpstr>微软雅黑</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only Sixstar</dc:creator>
  <cp:lastModifiedBy>坚强</cp:lastModifiedBy>
  <cp:revision>625</cp:revision>
  <dcterms:created xsi:type="dcterms:W3CDTF">2023-01-31T09:38:59Z</dcterms:created>
  <dcterms:modified xsi:type="dcterms:W3CDTF">2023-11-25T13:42:19Z</dcterms:modified>
</cp:coreProperties>
</file>