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123" r:id="rId2"/>
    <p:sldId id="2580" r:id="rId3"/>
    <p:sldId id="2551" r:id="rId4"/>
    <p:sldId id="2578" r:id="rId5"/>
    <p:sldId id="2568" r:id="rId6"/>
    <p:sldId id="2567" r:id="rId7"/>
    <p:sldId id="2579" r:id="rId8"/>
    <p:sldId id="258" r:id="rId9"/>
    <p:sldId id="2694" r:id="rId10"/>
    <p:sldId id="256" r:id="rId11"/>
    <p:sldId id="2571" r:id="rId12"/>
    <p:sldId id="2574" r:id="rId13"/>
    <p:sldId id="2573" r:id="rId14"/>
    <p:sldId id="2575" r:id="rId15"/>
    <p:sldId id="2576" r:id="rId16"/>
    <p:sldId id="26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8D6FA-358B-4E92-81D0-A200B7899F5C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8832D-4FB7-46A8-8E53-C31323FF9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0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9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83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9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6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9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17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7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BFBF1-863A-FF94-7686-FD67C53A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6590D0-B175-8974-7BA1-34DC5542E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10688-ED0B-CAFE-1A3A-C1DD7B99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EDCA8-6856-1A98-F9EE-88BE782D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FD0E1-A4DB-1804-ADD0-B4D824B2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9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C3773-721D-195F-135D-E39B9F11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BA3041-CA39-6869-2C3D-530C4FA8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5682D-0B05-7ECE-0060-4E94EDE8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F4DFC-B35C-8427-B650-8835EA4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1B320-5F58-9DB7-3914-1699F287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1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CB97BA-193D-C4CF-AF1B-008C06CF2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871FC-15EB-683C-A74A-C767AE213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69E5E-21E3-2531-5974-4A373CC0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50F6B-9E30-6F5B-9C8D-44E1E246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2F0C1-0AC1-4DEB-9A91-374C8C42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2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7F5C-98D3-47CA-22AE-016457B9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ADAB-8F60-C65F-B949-40B91113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6CFB1-2A21-D389-9A6B-9CF3F56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98034-DD83-144F-3356-D4473EF9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28985-C9CF-342B-4CAA-AC8BDD57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EBAEC-D867-7BBE-6234-3EA2DE25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898FB-030A-8DEB-7FB3-DB1F77FE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52E10-3050-0730-D608-AA545CEE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85DAA-A768-4123-927A-B08936C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AB9BE-3769-F8DB-C1D1-1ACADAF9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6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436DE-DED2-F181-7882-18F7A350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72971-510F-26BF-F9FB-6ED04D66C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A4C4B-5F5A-7AA0-AE9D-F0CE554B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89B597-A531-1573-7E5E-F9A7EEEB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205E4-5D7F-B9BF-932F-0518BDFA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1CCF0-850F-57FD-19B9-7DB2B5D9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7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0D61-6B40-0AD8-39FB-AF63739D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15C30-CD72-6C1D-E422-0E624C8AD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F79E8-61E7-6B56-A2B0-51C528056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98128D-2D69-6394-5285-A9E40AB90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2D230F-C77D-3F19-2E0E-DBED34FF7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FE066D-7C86-7E98-A999-346A667D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2AD2-2B8B-F3C1-E715-E090475E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98077-D52B-2F3F-902C-203158D8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B20AA-FBB3-469C-3EB1-C3A9ECDE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AB20D-D573-90CB-BE6D-67F3D28A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D81D3A-AEA1-76A0-C838-F6132113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215EB-EE5A-8171-0820-358F4E31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B0B80A-34D3-777F-650E-24961E8B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56E114-455D-535D-E4EF-FD422CEB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D869D7-C8BC-E759-8847-2448A8B1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0DEF3-47CE-601D-4841-97D987C4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84244-759A-DE11-E0C6-F396BBF1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7E900-44D6-AA22-0E65-1AA5D1583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DA9E7-F87E-971B-8EBB-FE71C47B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B2E6F-6756-0377-8897-85F6B867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731E6-55BF-1E1C-64E3-63F682FD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5A04-8D9C-F0C2-B448-71E03F54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5A5EE1-F805-A786-D24E-4C073F1E4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CB09A-B133-D1F1-BD47-4764132B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06D9F-8093-647A-7A30-521C4764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C627E-7CCE-0804-E809-A79C65AC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E7C0F-26B4-3360-BCE8-F207986C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8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D2DC3-021C-3D37-4AA6-DFE6B824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45BD3-1017-7843-5B6E-FC246EBB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0CDC4-7139-F199-C105-A6C818CB2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572E-19C2-4C79-ABC6-50B085CDCF6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68529-4FA0-3701-744B-449E8D377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6B739-CB6B-6E1F-7BCF-11BF539E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7E1A-D7FD-40EE-A69E-CE673F2A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hyperlink" Target="#&#30456;&#20301;&#27169;&#31946;&#24230;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8.jpeg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7.jpeg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6.jpe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image" Target="../media/image5.jpeg"/><Relationship Id="rId28" Type="http://schemas.openxmlformats.org/officeDocument/2006/relationships/image" Target="../media/image10.png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1"/>
          <p:cNvSpPr/>
          <p:nvPr/>
        </p:nvSpPr>
        <p:spPr>
          <a:xfrm>
            <a:off x="1817110" y="1268095"/>
            <a:ext cx="10404475" cy="23114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1886990" y="1831955"/>
            <a:ext cx="10292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基于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RTK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算法的双模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高精度车辆定位系统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PA-文本框 6"/>
          <p:cNvSpPr txBox="1"/>
          <p:nvPr>
            <p:custDataLst>
              <p:tags r:id="rId2"/>
            </p:custDataLst>
          </p:nvPr>
        </p:nvSpPr>
        <p:spPr>
          <a:xfrm>
            <a:off x="3126105" y="4598818"/>
            <a:ext cx="5139690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成员：杜俊航  张镒  巫海洲</a:t>
            </a:r>
          </a:p>
        </p:txBody>
      </p:sp>
      <p:sp>
        <p:nvSpPr>
          <p:cNvPr id="7" name="Rectangle 2"/>
          <p:cNvSpPr/>
          <p:nvPr/>
        </p:nvSpPr>
        <p:spPr>
          <a:xfrm>
            <a:off x="0" y="1310640"/>
            <a:ext cx="1775460" cy="22898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8415" y="3579495"/>
            <a:ext cx="12240000" cy="20955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>
            <p:custDataLst>
              <p:tags r:id="rId1"/>
            </p:custDataLst>
          </p:nvPr>
        </p:nvSpPr>
        <p:spPr>
          <a:xfrm>
            <a:off x="1181341" y="2429586"/>
            <a:ext cx="6921444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endParaRPr lang="en-US" altLang="zh-CN" sz="3200" b="1" spc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Rectangle 4"/>
          <p:cNvSpPr/>
          <p:nvPr>
            <p:custDataLst>
              <p:tags r:id="rId2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3.2</a:t>
            </a: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" name="内容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9225" y="994410"/>
            <a:ext cx="11650980" cy="1534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zh-CN" i="0" dirty="0">
                <a:solidFill>
                  <a:srgbClr val="2021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双模定位：使用两种不同的定位系统进行位置确定，可以弥补彼此的不足，能够在密集高楼、山区等复杂的环境下提供较为精确的定位并且能持续不断定位。</a:t>
            </a:r>
          </a:p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自适应算法：一种根据不同环境动态选择最佳定位系统的方法。</a:t>
            </a:r>
          </a:p>
        </p:txBody>
      </p:sp>
      <p:sp>
        <p:nvSpPr>
          <p:cNvPr id="14" name="Text6"/>
          <p:cNvSpPr txBox="1"/>
          <p:nvPr>
            <p:custDataLst>
              <p:tags r:id="rId5"/>
            </p:custDataLst>
          </p:nvPr>
        </p:nvSpPr>
        <p:spPr>
          <a:xfrm>
            <a:off x="339725" y="2734945"/>
            <a:ext cx="5269230" cy="3427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环境检测：通过传感器检测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信号。</a:t>
            </a:r>
          </a:p>
          <a:p>
            <a:endParaRPr lang="zh-CN" altLang="en-US" sz="2400" dirty="0">
              <a:solidFill>
                <a:srgbClr val="37415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定位系统决策：设置一个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信号阈值，当信号强度低于阈值时切换成基站定位，当信号强度高于阈值时切换成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定位。</a:t>
            </a:r>
          </a:p>
          <a:p>
            <a:endParaRPr lang="zh-CN" altLang="en-US" sz="2400" dirty="0">
              <a:solidFill>
                <a:srgbClr val="37415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定位系统切换：设备重新配置硬件，调整参数并切换信号源。</a:t>
            </a:r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10325735" y="118745"/>
            <a:ext cx="1718310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</a:p>
        </p:txBody>
      </p:sp>
      <p:pic>
        <p:nvPicPr>
          <p:cNvPr id="7" name="图片 6" descr="联想截图_202311121854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32500" y="2309495"/>
            <a:ext cx="5448300" cy="43129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B4A486-D7E1-0A68-D3E0-0A8EFB3828B0}"/>
              </a:ext>
            </a:extLst>
          </p:cNvPr>
          <p:cNvSpPr txBox="1"/>
          <p:nvPr/>
        </p:nvSpPr>
        <p:spPr>
          <a:xfrm>
            <a:off x="1081225" y="125698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GNSS+LBS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双模定位的原理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4067A-B7EB-4BF1-8665-53673755679A}"/>
              </a:ext>
            </a:extLst>
          </p:cNvPr>
          <p:cNvSpPr txBox="1"/>
          <p:nvPr/>
        </p:nvSpPr>
        <p:spPr>
          <a:xfrm>
            <a:off x="1229322" y="136873"/>
            <a:ext cx="826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利用数学模型解算和优化物理量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FEBADD-7738-4FB6-A97F-CC94DF431FFD}"/>
              </a:ext>
            </a:extLst>
          </p:cNvPr>
          <p:cNvSpPr txBox="1"/>
          <p:nvPr/>
        </p:nvSpPr>
        <p:spPr>
          <a:xfrm>
            <a:off x="0" y="931750"/>
            <a:ext cx="1081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算法主要运用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载波信号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作为观测量，因此我们从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载波信号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的数学建模开始，逐步进行解算，可以得到以下的数学计算流程。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399CD336-CA33-40E2-9A8E-72F97AD7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883" y="4483624"/>
            <a:ext cx="1161018" cy="16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>
            <a:extLst>
              <a:ext uri="{FF2B5EF4-FFF2-40B4-BE49-F238E27FC236}">
                <a16:creationId xmlns:a16="http://schemas.microsoft.com/office/drawing/2014/main" id="{AE13E9F9-23B2-460A-86D5-42BB0383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56" y="4128954"/>
            <a:ext cx="1125912" cy="19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86764491-BBC2-41CF-BDB9-40759C6F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25" y="2028607"/>
            <a:ext cx="1247766" cy="16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1A82D2F2-6943-4B8D-A34B-7233E1D23E5D}"/>
              </a:ext>
            </a:extLst>
          </p:cNvPr>
          <p:cNvSpPr txBox="1"/>
          <p:nvPr/>
        </p:nvSpPr>
        <p:spPr>
          <a:xfrm>
            <a:off x="9877113" y="2448636"/>
            <a:ext cx="16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卫星</a:t>
            </a:r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A5925D-BFC2-4B3F-995D-052D0898CD88}"/>
              </a:ext>
            </a:extLst>
          </p:cNvPr>
          <p:cNvSpPr txBox="1"/>
          <p:nvPr/>
        </p:nvSpPr>
        <p:spPr>
          <a:xfrm>
            <a:off x="6275176" y="5004426"/>
            <a:ext cx="191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接收机</a:t>
            </a:r>
            <a:r>
              <a:rPr lang="en-US" altLang="zh-CN" sz="2400" b="1" dirty="0" err="1"/>
              <a:t>i</a:t>
            </a:r>
            <a:endParaRPr lang="zh-CN" altLang="en-US" sz="2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475C57-1CE6-4F9A-A68C-C22C1EF557B5}"/>
              </a:ext>
            </a:extLst>
          </p:cNvPr>
          <p:cNvSpPr txBox="1"/>
          <p:nvPr/>
        </p:nvSpPr>
        <p:spPr>
          <a:xfrm>
            <a:off x="9448800" y="5072333"/>
            <a:ext cx="164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基准站</a:t>
            </a:r>
            <a:r>
              <a:rPr lang="en-US" altLang="zh-CN" sz="2400" b="1" dirty="0"/>
              <a:t>j</a:t>
            </a:r>
            <a:endParaRPr lang="zh-CN" altLang="en-US" sz="2400" b="1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7887263-B95C-4ADF-97A4-F52D64E2E50D}"/>
              </a:ext>
            </a:extLst>
          </p:cNvPr>
          <p:cNvCxnSpPr>
            <a:cxnSpLocks/>
          </p:cNvCxnSpPr>
          <p:nvPr/>
        </p:nvCxnSpPr>
        <p:spPr>
          <a:xfrm>
            <a:off x="9635271" y="3357302"/>
            <a:ext cx="1272625" cy="12442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435B830-C878-40DC-BC1D-466E8D90994A}"/>
              </a:ext>
            </a:extLst>
          </p:cNvPr>
          <p:cNvCxnSpPr>
            <a:cxnSpLocks/>
          </p:cNvCxnSpPr>
          <p:nvPr/>
        </p:nvCxnSpPr>
        <p:spPr>
          <a:xfrm flipH="1">
            <a:off x="7681320" y="3200931"/>
            <a:ext cx="1019678" cy="13290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B1D021B-F8E1-4E14-91CE-7B63D893E5A9}"/>
              </a:ext>
            </a:extLst>
          </p:cNvPr>
          <p:cNvSpPr txBox="1"/>
          <p:nvPr/>
        </p:nvSpPr>
        <p:spPr>
          <a:xfrm>
            <a:off x="7094731" y="3562683"/>
            <a:ext cx="201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卫星信号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8CB63A2-D986-4059-A564-5AD3B6FE8378}"/>
              </a:ext>
            </a:extLst>
          </p:cNvPr>
          <p:cNvSpPr txBox="1"/>
          <p:nvPr/>
        </p:nvSpPr>
        <p:spPr>
          <a:xfrm>
            <a:off x="10102618" y="3475415"/>
            <a:ext cx="201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B80A274-76D9-4C67-9A30-60F1EEED5E33}"/>
              </a:ext>
            </a:extLst>
          </p:cNvPr>
          <p:cNvSpPr txBox="1"/>
          <p:nvPr/>
        </p:nvSpPr>
        <p:spPr>
          <a:xfrm>
            <a:off x="119230" y="1836897"/>
            <a:ext cx="65341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算法，解算整周模糊度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C0E8AF-7D5E-4BAD-93E6-372DF7563351}"/>
              </a:ext>
            </a:extLst>
          </p:cNvPr>
          <p:cNvSpPr txBox="1"/>
          <p:nvPr/>
        </p:nvSpPr>
        <p:spPr>
          <a:xfrm>
            <a:off x="8152191" y="1601278"/>
            <a:ext cx="222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模型构建拓扑图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778857-BCB2-4C39-86B4-5F6D12FD3BCC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82296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4613550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4067A-B7EB-4BF1-8665-53673755679A}"/>
              </a:ext>
            </a:extLst>
          </p:cNvPr>
          <p:cNvSpPr txBox="1"/>
          <p:nvPr/>
        </p:nvSpPr>
        <p:spPr>
          <a:xfrm>
            <a:off x="1229322" y="136873"/>
            <a:ext cx="826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8D0D5-00F2-454C-9856-A90970B2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854"/>
            <a:ext cx="10863695" cy="68693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573690B-732C-43AC-AF4E-443F50F2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" y="1979359"/>
            <a:ext cx="1213962" cy="44833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AC3A87AE-B1CE-41BC-B9E4-5874A5257E4B}"/>
              </a:ext>
            </a:extLst>
          </p:cNvPr>
          <p:cNvSpPr txBox="1"/>
          <p:nvPr/>
        </p:nvSpPr>
        <p:spPr>
          <a:xfrm>
            <a:off x="1293177" y="2053266"/>
            <a:ext cx="3850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时刻载波相位值的测量值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5EE8BC3-3EF7-49E3-82DC-A36AAE099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" y="2799861"/>
            <a:ext cx="1126857" cy="51647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25B55392-0412-4A49-A910-2D7BACE9F1BF}"/>
              </a:ext>
            </a:extLst>
          </p:cNvPr>
          <p:cNvSpPr txBox="1"/>
          <p:nvPr/>
        </p:nvSpPr>
        <p:spPr>
          <a:xfrm>
            <a:off x="1186470" y="2895851"/>
            <a:ext cx="48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时刻卫星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的实际距离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3C130A8-BCB5-499A-8CA1-C1A9F9D85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3" y="3580143"/>
            <a:ext cx="1180230" cy="67058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B14E15D-8CC1-42C2-B146-38048B50A5AA}"/>
              </a:ext>
            </a:extLst>
          </p:cNvPr>
          <p:cNvSpPr txBox="1"/>
          <p:nvPr/>
        </p:nvSpPr>
        <p:spPr>
          <a:xfrm>
            <a:off x="1286596" y="3673488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EF849E9-23AD-450F-9B17-42AD319FE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78" y="4384129"/>
            <a:ext cx="517058" cy="55089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286F28E-1E44-4F4F-8A3B-E43CF4B2E203}"/>
              </a:ext>
            </a:extLst>
          </p:cNvPr>
          <p:cNvSpPr txBox="1"/>
          <p:nvPr/>
        </p:nvSpPr>
        <p:spPr>
          <a:xfrm>
            <a:off x="1251793" y="44595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的整周模糊度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F8D207B-A583-414C-9FE2-842F92071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0613" y="2826447"/>
            <a:ext cx="999433" cy="507174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903A8E76-969E-4D2B-83B7-A1426B7448B8}"/>
              </a:ext>
            </a:extLst>
          </p:cNvPr>
          <p:cNvSpPr txBox="1"/>
          <p:nvPr/>
        </p:nvSpPr>
        <p:spPr>
          <a:xfrm>
            <a:off x="7599437" y="2889734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BC502616-70C8-4270-9837-3386FB3AB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1102" y="3504065"/>
            <a:ext cx="1198453" cy="535023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1DAF5ADF-0E6F-4640-A9BE-989888049263}"/>
              </a:ext>
            </a:extLst>
          </p:cNvPr>
          <p:cNvSpPr txBox="1"/>
          <p:nvPr/>
        </p:nvSpPr>
        <p:spPr>
          <a:xfrm>
            <a:off x="7637537" y="35714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电离层延迟误差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76F1DE6-0665-4BE6-8652-F4388C6969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1800" y="4250727"/>
            <a:ext cx="1145737" cy="544578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0614428C-FBE8-4533-82DB-18C2ACE37C1D}"/>
              </a:ext>
            </a:extLst>
          </p:cNvPr>
          <p:cNvSpPr txBox="1"/>
          <p:nvPr/>
        </p:nvSpPr>
        <p:spPr>
          <a:xfrm>
            <a:off x="7675637" y="4379136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对流层误差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8DE38E6-E85F-46F8-ABBD-DA0BEE5A44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3700" y="1780763"/>
            <a:ext cx="884705" cy="822255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5C748B4-1F95-403F-AE30-3DCD39EF4C5F}"/>
              </a:ext>
            </a:extLst>
          </p:cNvPr>
          <p:cNvSpPr txBox="1"/>
          <p:nvPr/>
        </p:nvSpPr>
        <p:spPr>
          <a:xfrm>
            <a:off x="7460471" y="2051104"/>
            <a:ext cx="366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载波相位的观测噪声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15F393-4A97-4FBF-A34C-353520435809}"/>
              </a:ext>
            </a:extLst>
          </p:cNvPr>
          <p:cNvSpPr txBox="1"/>
          <p:nvPr/>
        </p:nvSpPr>
        <p:spPr>
          <a:xfrm>
            <a:off x="17414" y="5316445"/>
            <a:ext cx="11580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分析载波相位观测模型，八个因子中有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一半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是跟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相关的，因此需要利用差分模型来消除观测方程中钟差、电离层、对流层等误差。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2C43678-C852-4C51-8CEB-A5E06CD0CDE4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411322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/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</a:t>
                </a:r>
                <a:r>
                  <a:rPr lang="en-US" altLang="zh-CN" u="sng" dirty="0" err="1">
                    <a:solidFill>
                      <a:srgbClr val="0563C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hlinkClick r:id="rId2" action="ppaction://hlinkfile"/>
                  </a:rPr>
                  <a:t>相位模糊度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的起始历元至观测历元的相位整周数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测量相位的小数部分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——卫星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的地心坐标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的修正坐标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Δdρ</m:t>
                    </m:r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——各项的残差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blipFill>
                <a:blip r:embed="rId3"/>
                <a:stretch>
                  <a:fillRect l="-220" b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/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zh-CN" altLang="zh-CN" sz="12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7377E6-6C53-46FC-8EB3-5C6F3C5164F4}"/>
              </a:ext>
            </a:extLst>
          </p:cNvPr>
          <p:cNvSpPr txBox="1"/>
          <p:nvPr/>
        </p:nvSpPr>
        <p:spPr>
          <a:xfrm>
            <a:off x="116680" y="5406509"/>
            <a:ext cx="118276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分析载波相位差分模型，我们可以发现，成功把载波相位观测模型中，与误差相关的因子消去了。运用载波进行测距的精度要远远高于伪距，但是其缺点在于载波相位存在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整周模糊度未知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的问题，需要进行模糊度固定才能使用这种高精度的测量信息。因此我们必须要对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进行解算。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E399D0-719F-4AF5-BEBF-A15740B974E1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10854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8486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解算整周模糊度，基于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LAMBDA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2E6B9B-BE5C-48F5-ADB7-DDC1EEC59107}"/>
              </a:ext>
            </a:extLst>
          </p:cNvPr>
          <p:cNvSpPr txBox="1"/>
          <p:nvPr/>
        </p:nvSpPr>
        <p:spPr>
          <a:xfrm>
            <a:off x="0" y="1138907"/>
            <a:ext cx="11827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10FE6CF-B321-4365-A167-DE6EDFDC45CB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60480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8486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/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在上一步，固定整周模糊度后，我们就能从载波相位差分模型中得出接收机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的地心坐标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2400" dirty="0">
                    <a:solidFill>
                      <a:srgbClr val="12121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通过与地心坐标之间进行转换参数输出，得到当地的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坐标。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blipFill>
                <a:blip r:embed="rId2"/>
                <a:stretch>
                  <a:fillRect l="-78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/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eqArr>
                                  <m:eqArr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1 0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 1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eqAr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0 0 1 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0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1400" dirty="0"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/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/>
                  <a:t>当地坐标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/>
                  <a:t>基线向量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blipFill>
                <a:blip r:embed="rId4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6D5B5A22-38FE-47DA-BEB3-AE507B301AD5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394839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7434803A-8F41-4C1E-2508-5F6BA1E81E99}"/>
              </a:ext>
            </a:extLst>
          </p:cNvPr>
          <p:cNvSpPr/>
          <p:nvPr/>
        </p:nvSpPr>
        <p:spPr>
          <a:xfrm>
            <a:off x="8723058" y="1026789"/>
            <a:ext cx="2449448" cy="5090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993B5B-2DCD-B0D8-D551-D7C4445B10F4}"/>
              </a:ext>
            </a:extLst>
          </p:cNvPr>
          <p:cNvSpPr/>
          <p:nvPr/>
        </p:nvSpPr>
        <p:spPr>
          <a:xfrm>
            <a:off x="3211527" y="1029957"/>
            <a:ext cx="2865651" cy="5007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269CFA4-3F22-29CE-2128-64C6F3CFB36A}"/>
              </a:ext>
            </a:extLst>
          </p:cNvPr>
          <p:cNvSpPr/>
          <p:nvPr/>
        </p:nvSpPr>
        <p:spPr>
          <a:xfrm>
            <a:off x="6086589" y="1026789"/>
            <a:ext cx="2636470" cy="50175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738AB45-C86B-CC29-ED45-A47230018A65}"/>
              </a:ext>
            </a:extLst>
          </p:cNvPr>
          <p:cNvSpPr/>
          <p:nvPr/>
        </p:nvSpPr>
        <p:spPr>
          <a:xfrm>
            <a:off x="118236" y="1026789"/>
            <a:ext cx="3093291" cy="500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工作计划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上箭头 42"/>
          <p:cNvSpPr/>
          <p:nvPr/>
        </p:nvSpPr>
        <p:spPr>
          <a:xfrm rot="5400000">
            <a:off x="5779313" y="206921"/>
            <a:ext cx="764640" cy="12060735"/>
          </a:xfrm>
          <a:prstGeom prst="upArrow">
            <a:avLst>
              <a:gd name="adj1" fmla="val 50000"/>
              <a:gd name="adj2" fmla="val 75794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BE4B4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/>
          <a:lstStyle/>
          <a:p>
            <a:endParaRPr lang="zh-CN" altLang="en-US" sz="9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矩形 45"/>
          <p:cNvSpPr/>
          <p:nvPr/>
        </p:nvSpPr>
        <p:spPr>
          <a:xfrm>
            <a:off x="4146199" y="6073529"/>
            <a:ext cx="6275833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阶段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：将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RTK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算法引入双模定位系统</a:t>
            </a:r>
          </a:p>
        </p:txBody>
      </p:sp>
      <p:sp>
        <p:nvSpPr>
          <p:cNvPr id="19" name="矩形 45"/>
          <p:cNvSpPr/>
          <p:nvPr/>
        </p:nvSpPr>
        <p:spPr>
          <a:xfrm>
            <a:off x="779669" y="6044356"/>
            <a:ext cx="2025313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阶段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：复刻 </a:t>
            </a:r>
          </a:p>
        </p:txBody>
      </p:sp>
      <p:sp>
        <p:nvSpPr>
          <p:cNvPr id="26" name="椭圆 43"/>
          <p:cNvSpPr/>
          <p:nvPr/>
        </p:nvSpPr>
        <p:spPr>
          <a:xfrm flipH="1">
            <a:off x="3079126" y="6117569"/>
            <a:ext cx="264801" cy="280559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9F9F9"/>
            </a:solidFill>
            <a:prstDash val="solid"/>
            <a:headEnd type="none" w="med" len="med"/>
            <a:tailEnd type="none" w="med" len="med"/>
          </a:ln>
        </p:spPr>
        <p:txBody>
          <a:bodyPr wrap="square" anchor="t" anchorCtr="0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3220937" y="2132333"/>
            <a:ext cx="0" cy="3917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2793A6C-41F5-9B9F-0A34-8608A335F28C}"/>
              </a:ext>
            </a:extLst>
          </p:cNvPr>
          <p:cNvCxnSpPr>
            <a:cxnSpLocks/>
          </p:cNvCxnSpPr>
          <p:nvPr/>
        </p:nvCxnSpPr>
        <p:spPr>
          <a:xfrm>
            <a:off x="6096000" y="2049200"/>
            <a:ext cx="0" cy="3982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8337EDC-8BA3-8AE9-9BAF-EB54BE528F14}"/>
              </a:ext>
            </a:extLst>
          </p:cNvPr>
          <p:cNvCxnSpPr>
            <a:cxnSpLocks/>
          </p:cNvCxnSpPr>
          <p:nvPr/>
        </p:nvCxnSpPr>
        <p:spPr>
          <a:xfrm>
            <a:off x="11187694" y="2014045"/>
            <a:ext cx="0" cy="40171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DBEE61-F508-3C57-617A-7100042BEA65}"/>
              </a:ext>
            </a:extLst>
          </p:cNvPr>
          <p:cNvCxnSpPr>
            <a:cxnSpLocks/>
          </p:cNvCxnSpPr>
          <p:nvPr/>
        </p:nvCxnSpPr>
        <p:spPr>
          <a:xfrm>
            <a:off x="8723058" y="2184721"/>
            <a:ext cx="0" cy="3917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6">
            <a:extLst>
              <a:ext uri="{FF2B5EF4-FFF2-40B4-BE49-F238E27FC236}">
                <a16:creationId xmlns:a16="http://schemas.microsoft.com/office/drawing/2014/main" id="{9C709CDD-9B23-80D4-A604-3A1AEAFA014A}"/>
              </a:ext>
            </a:extLst>
          </p:cNvPr>
          <p:cNvSpPr txBox="1"/>
          <p:nvPr/>
        </p:nvSpPr>
        <p:spPr>
          <a:xfrm>
            <a:off x="321863" y="2369431"/>
            <a:ext cx="2691752" cy="30368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系统环境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Hi3861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复刻李的平台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Text6">
            <a:extLst>
              <a:ext uri="{FF2B5EF4-FFF2-40B4-BE49-F238E27FC236}">
                <a16:creationId xmlns:a16="http://schemas.microsoft.com/office/drawing/2014/main" id="{C72B9814-EC24-EBC2-5CF2-D6F737F9A2C5}"/>
              </a:ext>
            </a:extLst>
          </p:cNvPr>
          <p:cNvSpPr txBox="1"/>
          <p:nvPr/>
        </p:nvSpPr>
        <p:spPr>
          <a:xfrm>
            <a:off x="3394746" y="2369431"/>
            <a:ext cx="2334817" cy="37150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</a:t>
            </a:r>
            <a:endParaRPr lang="en-US" altLang="zh-CN" sz="24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构建物理模型</a:t>
            </a:r>
            <a:endParaRPr lang="en-US" altLang="zh-CN" sz="24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数学方法优化分析</a:t>
            </a:r>
          </a:p>
        </p:txBody>
      </p:sp>
      <p:sp>
        <p:nvSpPr>
          <p:cNvPr id="13" name="Text7">
            <a:extLst>
              <a:ext uri="{FF2B5EF4-FFF2-40B4-BE49-F238E27FC236}">
                <a16:creationId xmlns:a16="http://schemas.microsoft.com/office/drawing/2014/main" id="{FF957CB5-8498-8901-7F0D-C0E12A988936}"/>
              </a:ext>
            </a:extLst>
          </p:cNvPr>
          <p:cNvSpPr txBox="1"/>
          <p:nvPr/>
        </p:nvSpPr>
        <p:spPr>
          <a:xfrm>
            <a:off x="6250366" y="2369431"/>
            <a:ext cx="1858066" cy="1449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开发工具学习：</a:t>
            </a:r>
            <a:r>
              <a:rPr lang="en-US" altLang="zh-CN" sz="2400" dirty="0" err="1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RTKlib,Git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Ceres-solver</a:t>
            </a:r>
            <a:endParaRPr lang="zh-CN" altLang="en-US" sz="24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8">
            <a:extLst>
              <a:ext uri="{FF2B5EF4-FFF2-40B4-BE49-F238E27FC236}">
                <a16:creationId xmlns:a16="http://schemas.microsoft.com/office/drawing/2014/main" id="{93F28E41-917E-4265-D707-19B9C13C2A5C}"/>
              </a:ext>
            </a:extLst>
          </p:cNvPr>
          <p:cNvSpPr txBox="1"/>
          <p:nvPr/>
        </p:nvSpPr>
        <p:spPr>
          <a:xfrm>
            <a:off x="8850705" y="2369431"/>
            <a:ext cx="2117851" cy="1407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RTK+OH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系统开发板</a:t>
            </a:r>
            <a:endParaRPr lang="zh-CN" altLang="en-US" sz="16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10">
            <a:extLst>
              <a:ext uri="{FF2B5EF4-FFF2-40B4-BE49-F238E27FC236}">
                <a16:creationId xmlns:a16="http://schemas.microsoft.com/office/drawing/2014/main" id="{CE90B357-8A68-F95E-170D-0AFDF56D8B23}"/>
              </a:ext>
            </a:extLst>
          </p:cNvPr>
          <p:cNvSpPr txBox="1"/>
          <p:nvPr/>
        </p:nvSpPr>
        <p:spPr>
          <a:xfrm>
            <a:off x="67529" y="1071542"/>
            <a:ext cx="11847830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10">
            <a:extLst>
              <a:ext uri="{FF2B5EF4-FFF2-40B4-BE49-F238E27FC236}">
                <a16:creationId xmlns:a16="http://schemas.microsoft.com/office/drawing/2014/main" id="{55FEB593-1F30-9068-1CC0-B1A682287992}"/>
              </a:ext>
            </a:extLst>
          </p:cNvPr>
          <p:cNvSpPr txBox="1"/>
          <p:nvPr/>
        </p:nvSpPr>
        <p:spPr>
          <a:xfrm>
            <a:off x="219929" y="1223942"/>
            <a:ext cx="11847830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65D414F-0D69-C3B2-37DA-18362AAA4F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325735" y="118745"/>
            <a:ext cx="1718310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巫</a:t>
            </a:r>
          </a:p>
        </p:txBody>
      </p:sp>
    </p:spTree>
    <p:extLst>
      <p:ext uri="{BB962C8B-B14F-4D97-AF65-F5344CB8AC3E}">
        <p14:creationId xmlns:p14="http://schemas.microsoft.com/office/powerpoint/2010/main" val="13798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>
            <p:custDataLst>
              <p:tags r:id="rId1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330" name="Text Box 3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rgbClr val="FFFFFF"/>
                </a:solidFill>
                <a:latin typeface="微软雅黑" panose="020B050302020402020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思维导图</a:t>
            </a: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10263761" y="51723"/>
            <a:ext cx="1814830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1ABC03-C92E-C5FB-1A74-B5C6775F5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2" y="852555"/>
            <a:ext cx="8679949" cy="58685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42731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30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景和问题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9C6EC6-5991-4892-8717-83FC160E04B2}"/>
              </a:ext>
            </a:extLst>
          </p:cNvPr>
          <p:cNvSpPr txBox="1"/>
          <p:nvPr/>
        </p:nvSpPr>
        <p:spPr>
          <a:xfrm>
            <a:off x="-42862" y="1005934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861F4-3BA1-4858-ADC4-26661F0E05B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巫、杜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3CCE676-F43D-4FD4-A794-FCA9F7812344}"/>
                  </a:ext>
                </a:extLst>
              </p:cNvPr>
              <p:cNvSpPr txBox="1"/>
              <p:nvPr/>
            </p:nvSpPr>
            <p:spPr>
              <a:xfrm>
                <a:off x="-21590" y="1474754"/>
                <a:ext cx="11753245" cy="1551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武装押运是把特定的金融产品按照防卫要求送达目的地的安保活动，随着国家改革开放的进一步深化，社会治安压力和犯罪烈度增大，对武装押运时车辆</a:t>
                </a:r>
                <a:r>
                  <a:rPr lang="zh-CN" altLang="en-US" sz="2400" b="1" dirty="0">
                    <a:highlight>
                      <a:srgbClr val="FFFF0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定位的精度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2400" b="1" dirty="0">
                    <a:highlight>
                      <a:srgbClr val="FFFF0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实时系数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监控时间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在途时间</m:t>
                        </m:r>
                      </m:den>
                    </m:f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）提出了更高要求。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3CCE676-F43D-4FD4-A794-FCA9F781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1474754"/>
                <a:ext cx="11753245" cy="1551771"/>
              </a:xfrm>
              <a:prstGeom prst="rect">
                <a:avLst/>
              </a:prstGeom>
              <a:blipFill>
                <a:blip r:embed="rId3"/>
                <a:stretch>
                  <a:fillRect l="-778" t="-3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C284CF0-E80D-A71E-AA9D-5C81E72736C2}"/>
              </a:ext>
            </a:extLst>
          </p:cNvPr>
          <p:cNvSpPr txBox="1"/>
          <p:nvPr/>
        </p:nvSpPr>
        <p:spPr>
          <a:xfrm>
            <a:off x="-21590" y="4173241"/>
            <a:ext cx="12021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在信号良好、无遮挡的空旷环境下，传统武装押运仅依赖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的伪距定位技术即可获得</a:t>
            </a:r>
            <a:r>
              <a:rPr lang="en-US" altLang="zh-CN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左右的定位精度，但是其在复杂环境下如城市建筑、道路树荫等情况下的精度和可靠性都无法得到保障，因此需要一种更加精准的定位系统来满足有着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高精度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高实时性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定位要求的武装押运。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2457CD-DAEF-89E4-9EC6-5D81197E4AAE}"/>
              </a:ext>
            </a:extLst>
          </p:cNvPr>
          <p:cNvSpPr txBox="1"/>
          <p:nvPr/>
        </p:nvSpPr>
        <p:spPr>
          <a:xfrm>
            <a:off x="-42862" y="3609877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传统武装押运存在的定位问题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08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30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研究方法与目标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861F4-3BA1-4858-ADC4-26661F0E05B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杜、巫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0D3A31-4E04-4B6E-9D99-E15E6ED28C71}"/>
              </a:ext>
            </a:extLst>
          </p:cNvPr>
          <p:cNvSpPr txBox="1"/>
          <p:nvPr/>
        </p:nvSpPr>
        <p:spPr>
          <a:xfrm>
            <a:off x="0" y="896457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方法与思路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8898DC-C4D8-48AA-A003-FE111FBB79EA}"/>
              </a:ext>
            </a:extLst>
          </p:cNvPr>
          <p:cNvSpPr txBox="1"/>
          <p:nvPr/>
        </p:nvSpPr>
        <p:spPr>
          <a:xfrm>
            <a:off x="-21590" y="1339655"/>
            <a:ext cx="11753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模式一：</a:t>
            </a:r>
            <a:r>
              <a:rPr lang="en-US" altLang="zh-CN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GNSS+RTK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定位模式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，能够在开阔且无遮挡的情况下提供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高精度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的位置信息，模式二：在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信号无法到达，或者严重衰减的情况下，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无缝切换到基站定位模式。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最终实现</a:t>
            </a:r>
            <a:r>
              <a:rPr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实时，不间断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地监控车辆位置信息。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4E2393-9703-466C-BE3D-5BD524FF5E2B}"/>
              </a:ext>
            </a:extLst>
          </p:cNvPr>
          <p:cNvSpPr txBox="1"/>
          <p:nvPr/>
        </p:nvSpPr>
        <p:spPr>
          <a:xfrm>
            <a:off x="0" y="2810315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959B11-84B8-45B2-ACF2-60259F1C4421}"/>
                  </a:ext>
                </a:extLst>
              </p:cNvPr>
              <p:cNvSpPr txBox="1"/>
              <p:nvPr/>
            </p:nvSpPr>
            <p:spPr>
              <a:xfrm>
                <a:off x="144876" y="6047128"/>
                <a:ext cx="11753245" cy="813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实时系数（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监控时间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在途时间</m:t>
                        </m:r>
                      </m:den>
                    </m:f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指流动站到基准站的距离，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ppm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指百万分之一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959B11-84B8-45B2-ACF2-60259F1C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6" y="6047128"/>
                <a:ext cx="11753245" cy="813108"/>
              </a:xfrm>
              <a:prstGeom prst="rect">
                <a:avLst/>
              </a:prstGeom>
              <a:blipFill>
                <a:blip r:embed="rId3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5875EA-8F0B-67AE-3A64-5C4C67AE0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1901"/>
              </p:ext>
            </p:extLst>
          </p:nvPr>
        </p:nvGraphicFramePr>
        <p:xfrm>
          <a:off x="144876" y="3326488"/>
          <a:ext cx="11862464" cy="248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63">
                  <a:extLst>
                    <a:ext uri="{9D8B030D-6E8A-4147-A177-3AD203B41FA5}">
                      <a16:colId xmlns:a16="http://schemas.microsoft.com/office/drawing/2014/main" val="3924177762"/>
                    </a:ext>
                  </a:extLst>
                </a:gridCol>
                <a:gridCol w="2175872">
                  <a:extLst>
                    <a:ext uri="{9D8B030D-6E8A-4147-A177-3AD203B41FA5}">
                      <a16:colId xmlns:a16="http://schemas.microsoft.com/office/drawing/2014/main" val="3624841465"/>
                    </a:ext>
                  </a:extLst>
                </a:gridCol>
                <a:gridCol w="3917904">
                  <a:extLst>
                    <a:ext uri="{9D8B030D-6E8A-4147-A177-3AD203B41FA5}">
                      <a16:colId xmlns:a16="http://schemas.microsoft.com/office/drawing/2014/main" val="2201811237"/>
                    </a:ext>
                  </a:extLst>
                </a:gridCol>
                <a:gridCol w="4565325">
                  <a:extLst>
                    <a:ext uri="{9D8B030D-6E8A-4147-A177-3AD203B41FA5}">
                      <a16:colId xmlns:a16="http://schemas.microsoft.com/office/drawing/2014/main" val="170383609"/>
                    </a:ext>
                  </a:extLst>
                </a:gridCol>
              </a:tblGrid>
              <a:tr h="613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定性指标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传统</a:t>
                      </a:r>
                      <a:r>
                        <a:rPr lang="en-US" altLang="zh-CN" sz="2000" dirty="0"/>
                        <a:t>GNSS</a:t>
                      </a:r>
                      <a:r>
                        <a:rPr lang="zh-CN" altLang="en-US" sz="2000" dirty="0"/>
                        <a:t>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基于</a:t>
                      </a:r>
                      <a:r>
                        <a:rPr lang="en-US" altLang="zh-CN" sz="2000" dirty="0"/>
                        <a:t>RTK</a:t>
                      </a: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算法的</a:t>
                      </a:r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GNSS+</a:t>
                      </a: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基站双模定位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40189"/>
                  </a:ext>
                </a:extLst>
              </a:tr>
              <a:tr h="613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/>
                        <a:t>高精度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/>
                        <a:t>定位误差（</a:t>
                      </a:r>
                      <a:r>
                        <a:rPr lang="en-US" altLang="zh-CN" b="1" dirty="0"/>
                        <a:t>m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平面精度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1cm+D*1ppm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，高程精度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2cm+D*1ppm(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双模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32169"/>
                  </a:ext>
                </a:extLst>
              </a:tr>
              <a:tr h="613536">
                <a:tc rowSpan="2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连续不断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观测时间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更短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52071"/>
                  </a:ext>
                </a:extLst>
              </a:tr>
              <a:tr h="61353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/>
                        <a:t>实时系数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时断时续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接近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（连续不断）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3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A2A7A6-2C5F-4E39-90CD-2D57D7D50817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场景图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08C78E-2737-4B8A-A2A6-4F6D630BC917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5841E3-1C9B-4F17-9C1D-9F255062F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8" y="1010587"/>
            <a:ext cx="5184326" cy="55992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D9188D-8132-44F8-9A03-3EF6DA16FAC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53077" y="5462213"/>
            <a:ext cx="381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应用价值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D97E3D-080C-4E35-8750-4654E4CBCE7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53077" y="5868868"/>
            <a:ext cx="5312850" cy="397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为武装押运提供实时的位置信息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413099-7048-4765-9242-D984E8EE792B}"/>
              </a:ext>
            </a:extLst>
          </p:cNvPr>
          <p:cNvSpPr txBox="1"/>
          <p:nvPr/>
        </p:nvSpPr>
        <p:spPr>
          <a:xfrm>
            <a:off x="5041022" y="2343251"/>
            <a:ext cx="381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实体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07BADE-4706-4357-A5D8-373BF2B962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53077" y="2735359"/>
            <a:ext cx="6767641" cy="29185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1.GPS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卫星：发送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信号给基准站和车载终端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基准站：将接收到的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信号差分处理后发送给云端服务器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车载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终端：接受卫星的信号和云端服务器的差分信号，解算出坐标，并将坐标回馈给云端服务器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云端服务器：差分处理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信号发送给车载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终端和将车辆实时位置发送给用户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5FB4D0-9711-4735-B845-ACA799D940C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41022" y="905420"/>
            <a:ext cx="381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存在问题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0BF2EF-247E-4475-B7CF-64185E95C58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041022" y="1357001"/>
            <a:ext cx="7068720" cy="986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、穿越密集的高楼，因多径效应等干扰，定位精度大打折扣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、进入隧道后由于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信号的衰弱，切换到基站定位时延过高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、过度依赖国外的硬件资源，如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卫星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1F6060-3162-4287-A4AF-B06BB0539B70}"/>
              </a:ext>
            </a:extLst>
          </p:cNvPr>
          <p:cNvSpPr txBox="1"/>
          <p:nvPr/>
        </p:nvSpPr>
        <p:spPr>
          <a:xfrm>
            <a:off x="-21590" y="6348237"/>
            <a:ext cx="2938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注：在实际定位中，云端服务器、卫星和基准站的个数通常不止一个</a:t>
            </a:r>
          </a:p>
        </p:txBody>
      </p:sp>
    </p:spTree>
    <p:extLst>
      <p:ext uri="{BB962C8B-B14F-4D97-AF65-F5344CB8AC3E}">
        <p14:creationId xmlns:p14="http://schemas.microsoft.com/office/powerpoint/2010/main" val="263280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实施路线</a:t>
            </a:r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222F82FD-6BE2-4C8F-97D5-E2F3DBC43122}"/>
              </a:ext>
            </a:extLst>
          </p:cNvPr>
          <p:cNvCxnSpPr>
            <a:cxnSpLocks/>
          </p:cNvCxnSpPr>
          <p:nvPr/>
        </p:nvCxnSpPr>
        <p:spPr>
          <a:xfrm>
            <a:off x="72928" y="3919398"/>
            <a:ext cx="11270120" cy="0"/>
          </a:xfrm>
          <a:prstGeom prst="line">
            <a:avLst/>
          </a:prstGeom>
          <a:ln w="34925">
            <a:solidFill>
              <a:schemeClr val="accent1">
                <a:alpha val="1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4">
            <a:extLst>
              <a:ext uri="{FF2B5EF4-FFF2-40B4-BE49-F238E27FC236}">
                <a16:creationId xmlns:a16="http://schemas.microsoft.com/office/drawing/2014/main" id="{BD8EE498-C5A2-4803-AEDA-78DF69242CB0}"/>
              </a:ext>
            </a:extLst>
          </p:cNvPr>
          <p:cNvSpPr/>
          <p:nvPr/>
        </p:nvSpPr>
        <p:spPr>
          <a:xfrm>
            <a:off x="140515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5AFEAFAB-0FE5-4E08-908F-9949EF6290CD}"/>
              </a:ext>
            </a:extLst>
          </p:cNvPr>
          <p:cNvSpPr/>
          <p:nvPr/>
        </p:nvSpPr>
        <p:spPr>
          <a:xfrm>
            <a:off x="5313188" y="3865254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A2783162-512D-4600-AB0D-6E5FB68838A9}"/>
              </a:ext>
            </a:extLst>
          </p:cNvPr>
          <p:cNvSpPr/>
          <p:nvPr/>
        </p:nvSpPr>
        <p:spPr>
          <a:xfrm>
            <a:off x="922121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Text1">
            <a:extLst>
              <a:ext uri="{FF2B5EF4-FFF2-40B4-BE49-F238E27FC236}">
                <a16:creationId xmlns:a16="http://schemas.microsoft.com/office/drawing/2014/main" id="{13F51E28-89EA-44FB-B826-3E4B141AC76D}"/>
              </a:ext>
            </a:extLst>
          </p:cNvPr>
          <p:cNvSpPr/>
          <p:nvPr/>
        </p:nvSpPr>
        <p:spPr>
          <a:xfrm>
            <a:off x="678366" y="1963912"/>
            <a:ext cx="1526305" cy="151605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01</a:t>
            </a:r>
          </a:p>
        </p:txBody>
      </p:sp>
      <p:sp>
        <p:nvSpPr>
          <p:cNvPr id="13" name="Text2">
            <a:extLst>
              <a:ext uri="{FF2B5EF4-FFF2-40B4-BE49-F238E27FC236}">
                <a16:creationId xmlns:a16="http://schemas.microsoft.com/office/drawing/2014/main" id="{B3FA0A9E-EEF9-490C-8A4F-D08E7CAEC988}"/>
              </a:ext>
            </a:extLst>
          </p:cNvPr>
          <p:cNvSpPr/>
          <p:nvPr/>
        </p:nvSpPr>
        <p:spPr>
          <a:xfrm>
            <a:off x="8523205" y="2037523"/>
            <a:ext cx="1523026" cy="14424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03</a:t>
            </a:r>
          </a:p>
        </p:txBody>
      </p:sp>
      <p:sp>
        <p:nvSpPr>
          <p:cNvPr id="14" name="Text3">
            <a:extLst>
              <a:ext uri="{FF2B5EF4-FFF2-40B4-BE49-F238E27FC236}">
                <a16:creationId xmlns:a16="http://schemas.microsoft.com/office/drawing/2014/main" id="{47D1D511-3A0D-498A-A2A1-CE871945F411}"/>
              </a:ext>
            </a:extLst>
          </p:cNvPr>
          <p:cNvSpPr/>
          <p:nvPr/>
        </p:nvSpPr>
        <p:spPr>
          <a:xfrm>
            <a:off x="4566882" y="4113832"/>
            <a:ext cx="1619612" cy="1685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02</a:t>
            </a:r>
          </a:p>
        </p:txBody>
      </p:sp>
      <p:sp>
        <p:nvSpPr>
          <p:cNvPr id="16" name="Text5">
            <a:extLst>
              <a:ext uri="{FF2B5EF4-FFF2-40B4-BE49-F238E27FC236}">
                <a16:creationId xmlns:a16="http://schemas.microsoft.com/office/drawing/2014/main" id="{48DA2951-8FE8-43AA-B7F2-2B43C99C2960}"/>
              </a:ext>
            </a:extLst>
          </p:cNvPr>
          <p:cNvSpPr txBox="1"/>
          <p:nvPr/>
        </p:nvSpPr>
        <p:spPr>
          <a:xfrm>
            <a:off x="231542" y="4477478"/>
            <a:ext cx="2617545" cy="369332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6">
            <a:extLst>
              <a:ext uri="{FF2B5EF4-FFF2-40B4-BE49-F238E27FC236}">
                <a16:creationId xmlns:a16="http://schemas.microsoft.com/office/drawing/2014/main" id="{A314845F-DB5C-4D90-8683-6C98197A3A2B}"/>
              </a:ext>
            </a:extLst>
          </p:cNvPr>
          <p:cNvSpPr txBox="1"/>
          <p:nvPr/>
        </p:nvSpPr>
        <p:spPr>
          <a:xfrm>
            <a:off x="2932257" y="2638380"/>
            <a:ext cx="2686306" cy="937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8">
            <a:extLst>
              <a:ext uri="{FF2B5EF4-FFF2-40B4-BE49-F238E27FC236}">
                <a16:creationId xmlns:a16="http://schemas.microsoft.com/office/drawing/2014/main" id="{C9C19BE2-B125-4AB5-9243-E9959994E1BF}"/>
              </a:ext>
            </a:extLst>
          </p:cNvPr>
          <p:cNvSpPr txBox="1"/>
          <p:nvPr/>
        </p:nvSpPr>
        <p:spPr>
          <a:xfrm>
            <a:off x="8438500" y="2842341"/>
            <a:ext cx="2617545" cy="8098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10">
            <a:extLst>
              <a:ext uri="{FF2B5EF4-FFF2-40B4-BE49-F238E27FC236}">
                <a16:creationId xmlns:a16="http://schemas.microsoft.com/office/drawing/2014/main" id="{341BA470-4E51-42C2-A7DC-62F78416311F}"/>
              </a:ext>
            </a:extLst>
          </p:cNvPr>
          <p:cNvSpPr txBox="1"/>
          <p:nvPr/>
        </p:nvSpPr>
        <p:spPr>
          <a:xfrm>
            <a:off x="2857246" y="2393568"/>
            <a:ext cx="2617543" cy="996961"/>
          </a:xfrm>
          <a:prstGeom prst="rect">
            <a:avLst/>
          </a:prstGeom>
        </p:spPr>
        <p:txBody>
          <a:bodyPr wrap="square" lIns="72000" tIns="36000" rIns="72000" bIns="36000" rtlCol="0">
            <a:normAutofit fontScale="9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6">
            <a:extLst>
              <a:ext uri="{FF2B5EF4-FFF2-40B4-BE49-F238E27FC236}">
                <a16:creationId xmlns:a16="http://schemas.microsoft.com/office/drawing/2014/main" id="{74DC8067-92FF-443F-B1B2-C75B68B263D3}"/>
              </a:ext>
            </a:extLst>
          </p:cNvPr>
          <p:cNvSpPr txBox="1"/>
          <p:nvPr/>
        </p:nvSpPr>
        <p:spPr>
          <a:xfrm>
            <a:off x="185944" y="4315880"/>
            <a:ext cx="2746313" cy="1095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搭建双模定位系统，将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算法加到系统上进行优化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A988440-7210-4E04-B47D-8096EA912C26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6">
                <a:extLst>
                  <a:ext uri="{FF2B5EF4-FFF2-40B4-BE49-F238E27FC236}">
                    <a16:creationId xmlns:a16="http://schemas.microsoft.com/office/drawing/2014/main" id="{CA614DA0-0D40-4C68-8E8A-15348C9622A0}"/>
                  </a:ext>
                </a:extLst>
              </p:cNvPr>
              <p:cNvSpPr txBox="1"/>
              <p:nvPr/>
            </p:nvSpPr>
            <p:spPr>
              <a:xfrm>
                <a:off x="3939382" y="1827854"/>
                <a:ext cx="4080629" cy="162105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设定量化指标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精度值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实时系数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监控时间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在途时间</m:t>
                        </m:r>
                      </m:den>
                    </m:f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Text6">
                <a:extLst>
                  <a:ext uri="{FF2B5EF4-FFF2-40B4-BE49-F238E27FC236}">
                    <a16:creationId xmlns:a16="http://schemas.microsoft.com/office/drawing/2014/main" id="{CA614DA0-0D40-4C68-8E8A-15348C962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82" y="1827854"/>
                <a:ext cx="4080629" cy="1621051"/>
              </a:xfrm>
              <a:prstGeom prst="rect">
                <a:avLst/>
              </a:prstGeom>
              <a:blipFill>
                <a:blip r:embed="rId3"/>
                <a:stretch>
                  <a:fillRect l="-2239" t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6">
            <a:extLst>
              <a:ext uri="{FF2B5EF4-FFF2-40B4-BE49-F238E27FC236}">
                <a16:creationId xmlns:a16="http://schemas.microsoft.com/office/drawing/2014/main" id="{5216854A-4766-4C52-A1B7-E7583CE41F1D}"/>
              </a:ext>
            </a:extLst>
          </p:cNvPr>
          <p:cNvSpPr txBox="1"/>
          <p:nvPr/>
        </p:nvSpPr>
        <p:spPr>
          <a:xfrm>
            <a:off x="7637221" y="4069828"/>
            <a:ext cx="4220102" cy="1933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搭建仿真系统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hi3861)</a:t>
            </a:r>
          </a:p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预期效果：</a:t>
            </a:r>
            <a:endParaRPr lang="en-US" altLang="zh-CN" sz="24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1.R=cm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24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2.F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≈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zh-CN" altLang="en-US" sz="20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88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/>
          <p:cNvSpPr/>
          <p:nvPr>
            <p:custDataLst>
              <p:tags r:id="rId1"/>
            </p:custDataLst>
          </p:nvPr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关键技术</a:t>
            </a:r>
            <a:endParaRPr lang="en-US" altLang="zh-CN" sz="3200" b="1" spc="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Rectangle 4"/>
          <p:cNvSpPr/>
          <p:nvPr>
            <p:custDataLst>
              <p:tags r:id="rId2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2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55" y="1442729"/>
            <a:ext cx="1438025" cy="14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82602" y="847968"/>
            <a:ext cx="9028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硬件技术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6480662" y="3414266"/>
            <a:ext cx="2208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定位算法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299392" y="2891333"/>
            <a:ext cx="2929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GNSS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卫星定位技术</a:t>
            </a:r>
          </a:p>
        </p:txBody>
      </p:sp>
      <p:cxnSp>
        <p:nvCxnSpPr>
          <p:cNvPr id="29" name="直接连接符 28"/>
          <p:cNvCxnSpPr/>
          <p:nvPr>
            <p:custDataLst>
              <p:tags r:id="rId8"/>
            </p:custDataLst>
          </p:nvPr>
        </p:nvCxnSpPr>
        <p:spPr>
          <a:xfrm>
            <a:off x="6096000" y="826770"/>
            <a:ext cx="0" cy="6031230"/>
          </a:xfrm>
          <a:prstGeom prst="line">
            <a:avLst/>
          </a:prstGeom>
          <a:noFill/>
          <a:ln w="34925" cap="flat" cmpd="sng" algn="ctr">
            <a:solidFill>
              <a:srgbClr val="5B9BD5"/>
            </a:solidFill>
            <a:prstDash val="solid"/>
            <a:miter lim="800000"/>
          </a:ln>
          <a:effectLst>
            <a:softEdge rad="0"/>
          </a:effectLst>
        </p:spPr>
      </p:cxnSp>
      <p:pic>
        <p:nvPicPr>
          <p:cNvPr id="30" name="Picture 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66" y="4018764"/>
            <a:ext cx="2208027" cy="16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/>
          <p:cNvSpPr txBox="1"/>
          <p:nvPr>
            <p:custDataLst>
              <p:tags r:id="rId10"/>
            </p:custDataLst>
          </p:nvPr>
        </p:nvSpPr>
        <p:spPr>
          <a:xfrm>
            <a:off x="6984285" y="5505830"/>
            <a:ext cx="47570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RTK(Real Time Kinematic)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</a:p>
        </p:txBody>
      </p:sp>
      <p:pic>
        <p:nvPicPr>
          <p:cNvPr id="32" name="Picture 6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83" y="1033905"/>
            <a:ext cx="2812842" cy="15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>
            <p:custDataLst>
              <p:tags r:id="rId12"/>
            </p:custDataLst>
          </p:nvPr>
        </p:nvSpPr>
        <p:spPr>
          <a:xfrm>
            <a:off x="9362797" y="2591615"/>
            <a:ext cx="2074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开源鸿蒙平台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45" y="1383665"/>
            <a:ext cx="1468755" cy="142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3229171" y="2875632"/>
            <a:ext cx="2706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LBS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基站定位技术</a:t>
            </a:r>
          </a:p>
        </p:txBody>
      </p: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>
          <a:xfrm>
            <a:off x="6415348" y="1035426"/>
            <a:ext cx="2208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嵌入式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OS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4083050" y="3912235"/>
            <a:ext cx="1437640" cy="2174240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3551227" y="6165393"/>
            <a:ext cx="292977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Hi3861-Soc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芯片</a:t>
            </a:r>
          </a:p>
        </p:txBody>
      </p:sp>
      <p:pic>
        <p:nvPicPr>
          <p:cNvPr id="39" name="图片 38" descr="联想截图_2023111110034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98805" y="3912235"/>
            <a:ext cx="2230120" cy="1999615"/>
          </a:xfrm>
          <a:prstGeom prst="rect">
            <a:avLst/>
          </a:prstGeom>
        </p:spPr>
      </p:pic>
      <p:sp>
        <p:nvSpPr>
          <p:cNvPr id="40" name="文本框 39"/>
          <p:cNvSpPr txBox="1"/>
          <p:nvPr>
            <p:custDataLst>
              <p:tags r:id="rId19"/>
            </p:custDataLst>
          </p:nvPr>
        </p:nvSpPr>
        <p:spPr>
          <a:xfrm>
            <a:off x="469900" y="6086475"/>
            <a:ext cx="23590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RISC-V指令集</a:t>
            </a:r>
          </a:p>
        </p:txBody>
      </p:sp>
      <p:sp>
        <p:nvSpPr>
          <p:cNvPr id="41" name="椭圆 40"/>
          <p:cNvSpPr/>
          <p:nvPr>
            <p:custDataLst>
              <p:tags r:id="rId20"/>
            </p:custDataLst>
          </p:nvPr>
        </p:nvSpPr>
        <p:spPr>
          <a:xfrm>
            <a:off x="9967595" y="51435"/>
            <a:ext cx="1925955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</a:p>
        </p:txBody>
      </p:sp>
      <p:sp>
        <p:nvSpPr>
          <p:cNvPr id="7" name="文本框 6"/>
          <p:cNvSpPr txBox="1"/>
          <p:nvPr>
            <p:custDataLst>
              <p:tags r:id="rId21"/>
            </p:custDataLst>
          </p:nvPr>
        </p:nvSpPr>
        <p:spPr>
          <a:xfrm>
            <a:off x="3034669" y="3468063"/>
            <a:ext cx="114426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硬件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>
            <p:custDataLst>
              <p:tags r:id="rId1"/>
            </p:custDataLst>
          </p:nvPr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endParaRPr lang="en-US" altLang="zh-CN" sz="3200" b="1" spc="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Rectangle 4"/>
          <p:cNvSpPr/>
          <p:nvPr>
            <p:custDataLst>
              <p:tags r:id="rId2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3.1.1</a:t>
            </a: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" name="内容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9225" y="986790"/>
            <a:ext cx="11650980" cy="132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en-US" altLang="zh-CN" sz="2400" b="1" i="0" dirty="0" err="1">
                <a:solidFill>
                  <a:srgbClr val="20212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实时动态</a:t>
            </a:r>
            <a:r>
              <a:rPr lang="en-US" altLang="zh-CN" sz="2400" i="0" dirty="0">
                <a:solidFill>
                  <a:srgbClr val="20212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eal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ime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inematic,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RTK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等线" panose="02010600030101010101" charset="-122"/>
              </a:rPr>
              <a:t>算法是一种对基准站和流动站接收的卫星信号进行差分解算，从而消除大气延迟、钟差等误差，提高定位精度的技术，能够实现厘米级的定位精度。</a:t>
            </a:r>
            <a:endParaRPr lang="en-US" altLang="zh-CN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324485" y="2521585"/>
            <a:ext cx="2684780" cy="108394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采集卫星信号数据</a:t>
            </a:r>
          </a:p>
        </p:txBody>
      </p:sp>
      <p:sp>
        <p:nvSpPr>
          <p:cNvPr id="18" name="右箭头 17"/>
          <p:cNvSpPr/>
          <p:nvPr>
            <p:custDataLst>
              <p:tags r:id="rId6"/>
            </p:custDataLst>
          </p:nvPr>
        </p:nvSpPr>
        <p:spPr>
          <a:xfrm>
            <a:off x="3307980" y="2793820"/>
            <a:ext cx="637189" cy="540841"/>
          </a:xfrm>
          <a:prstGeom prst="rightArrow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20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圆角矩形 18"/>
          <p:cNvSpPr/>
          <p:nvPr>
            <p:custDataLst>
              <p:tags r:id="rId7"/>
            </p:custDataLst>
          </p:nvPr>
        </p:nvSpPr>
        <p:spPr>
          <a:xfrm>
            <a:off x="4243070" y="2522855"/>
            <a:ext cx="2555240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伪距和载波相位</a:t>
            </a:r>
          </a:p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的差分计算</a:t>
            </a:r>
          </a:p>
        </p:txBody>
      </p:sp>
      <p:sp>
        <p:nvSpPr>
          <p:cNvPr id="20" name="右箭头 19"/>
          <p:cNvSpPr/>
          <p:nvPr>
            <p:custDataLst>
              <p:tags r:id="rId8"/>
            </p:custDataLst>
          </p:nvPr>
        </p:nvSpPr>
        <p:spPr>
          <a:xfrm>
            <a:off x="7184020" y="2793820"/>
            <a:ext cx="637189" cy="540841"/>
          </a:xfrm>
          <a:prstGeom prst="rightArrow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20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9"/>
            </p:custDataLst>
          </p:nvPr>
        </p:nvSpPr>
        <p:spPr>
          <a:xfrm>
            <a:off x="8206740" y="2521585"/>
            <a:ext cx="2654300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进行位置解算</a:t>
            </a:r>
          </a:p>
        </p:txBody>
      </p:sp>
      <p:sp>
        <p:nvSpPr>
          <p:cNvPr id="22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324485" y="3924935"/>
            <a:ext cx="2684780" cy="275844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基准站和流动站同时接收卫星信号，并记录下卫星的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伪距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载波相位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等数据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4178300" y="3925570"/>
            <a:ext cx="2684780" cy="282321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将基准站记录的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伪距和载波相位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数据与流动站记录的进行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差分计算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，得到伪距差分数据和载波相位差分数据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8206740" y="3924935"/>
            <a:ext cx="2684780" cy="282321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结合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伪距差分数据、载波相位差分数据和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基准站的位置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，进行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位置解算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，从而得出更加精确的流动站位置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>
            <p:custDataLst>
              <p:tags r:id="rId13"/>
            </p:custDataLst>
          </p:nvPr>
        </p:nvSpPr>
        <p:spPr>
          <a:xfrm>
            <a:off x="10241915" y="51435"/>
            <a:ext cx="1651635" cy="6699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6CAC44-BEDA-21E9-58E7-45B6F69B230D}"/>
              </a:ext>
            </a:extLst>
          </p:cNvPr>
          <p:cNvSpPr txBox="1"/>
          <p:nvPr/>
        </p:nvSpPr>
        <p:spPr>
          <a:xfrm>
            <a:off x="1152704" y="124120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3.1.2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9D5F60-BE9E-4D68-A54D-F461991D5C69}"/>
              </a:ext>
            </a:extLst>
          </p:cNvPr>
          <p:cNvSpPr txBox="1"/>
          <p:nvPr/>
        </p:nvSpPr>
        <p:spPr>
          <a:xfrm>
            <a:off x="1229322" y="136873"/>
            <a:ext cx="8577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选择引入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算法的原因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CE29F-1D0D-4F1B-AAD8-A6135E24C46B}"/>
              </a:ext>
            </a:extLst>
          </p:cNvPr>
          <p:cNvSpPr txBox="1"/>
          <p:nvPr/>
        </p:nvSpPr>
        <p:spPr>
          <a:xfrm>
            <a:off x="0" y="931750"/>
            <a:ext cx="1081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定位算法由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单点定位逐步迭代，具有更高的定位精度。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3B0B78BC-38B4-408B-814C-C32DC9A05B73}"/>
              </a:ext>
            </a:extLst>
          </p:cNvPr>
          <p:cNvSpPr/>
          <p:nvPr/>
        </p:nvSpPr>
        <p:spPr>
          <a:xfrm>
            <a:off x="1276808" y="3821302"/>
            <a:ext cx="1855202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sp>
        <p:nvSpPr>
          <p:cNvPr id="12" name="圆角矩形 12">
            <a:extLst>
              <a:ext uri="{FF2B5EF4-FFF2-40B4-BE49-F238E27FC236}">
                <a16:creationId xmlns:a16="http://schemas.microsoft.com/office/drawing/2014/main" id="{665C2A7B-953D-4FBD-9BE5-9A557F88190F}"/>
              </a:ext>
            </a:extLst>
          </p:cNvPr>
          <p:cNvSpPr/>
          <p:nvPr/>
        </p:nvSpPr>
        <p:spPr>
          <a:xfrm>
            <a:off x="1271537" y="5631120"/>
            <a:ext cx="1855203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单点定位</a:t>
            </a:r>
            <a:endParaRPr lang="zh-CN" altLang="en-US" sz="20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26D1CDC-CA9C-4DCE-B961-DA6ED002CAAD}"/>
              </a:ext>
            </a:extLst>
          </p:cNvPr>
          <p:cNvSpPr/>
          <p:nvPr/>
        </p:nvSpPr>
        <p:spPr>
          <a:xfrm>
            <a:off x="1271537" y="2078445"/>
            <a:ext cx="1855203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 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14E11E4-4A90-4E7C-B714-79D3CBAC2E91}"/>
              </a:ext>
            </a:extLst>
          </p:cNvPr>
          <p:cNvGraphicFramePr>
            <a:graphicFrameLocks noGrp="1"/>
          </p:cNvGraphicFramePr>
          <p:nvPr/>
        </p:nvGraphicFramePr>
        <p:xfrm>
          <a:off x="3518535" y="1747035"/>
          <a:ext cx="82699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97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672318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将用户终端和基准站收到的载波信号，进行差分处理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载波信号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、伪距、星历数据、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5456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2459741-067D-4CFE-92BD-AEAA5F238077}"/>
              </a:ext>
            </a:extLst>
          </p:cNvPr>
          <p:cNvGraphicFramePr>
            <a:graphicFrameLocks noGrp="1"/>
          </p:cNvGraphicFramePr>
          <p:nvPr/>
        </p:nvGraphicFramePr>
        <p:xfrm>
          <a:off x="3518535" y="5013612"/>
          <a:ext cx="82671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53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670049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6236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用户终端接发射的伪距信息，计算接收机的绝对位置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5D510C0-3463-4870-BA22-A7BC7A88441B}"/>
              </a:ext>
            </a:extLst>
          </p:cNvPr>
          <p:cNvGraphicFramePr>
            <a:graphicFrameLocks noGrp="1"/>
          </p:cNvGraphicFramePr>
          <p:nvPr/>
        </p:nvGraphicFramePr>
        <p:xfrm>
          <a:off x="3518535" y="3349089"/>
          <a:ext cx="8267103" cy="11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54">
                  <a:extLst>
                    <a:ext uri="{9D8B030D-6E8A-4147-A177-3AD203B41FA5}">
                      <a16:colId xmlns:a16="http://schemas.microsoft.com/office/drawing/2014/main" val="1018788548"/>
                    </a:ext>
                  </a:extLst>
                </a:gridCol>
                <a:gridCol w="6670049">
                  <a:extLst>
                    <a:ext uri="{9D8B030D-6E8A-4147-A177-3AD203B41FA5}">
                      <a16:colId xmlns:a16="http://schemas.microsoft.com/office/drawing/2014/main" val="887356385"/>
                    </a:ext>
                  </a:extLst>
                </a:gridCol>
              </a:tblGrid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用户终端，接收基站和卫星的伪距信息，进行差分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45065"/>
                  </a:ext>
                </a:extLst>
              </a:tr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51103"/>
                  </a:ext>
                </a:extLst>
              </a:tr>
              <a:tr h="1908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13259"/>
                  </a:ext>
                </a:extLst>
              </a:tr>
            </a:tbl>
          </a:graphicData>
        </a:graphic>
      </p:graphicFrame>
      <p:sp>
        <p:nvSpPr>
          <p:cNvPr id="18" name="箭头: 上 17">
            <a:extLst>
              <a:ext uri="{FF2B5EF4-FFF2-40B4-BE49-F238E27FC236}">
                <a16:creationId xmlns:a16="http://schemas.microsoft.com/office/drawing/2014/main" id="{572C9B59-BCF1-47E5-8CB2-4715FDC94397}"/>
              </a:ext>
            </a:extLst>
          </p:cNvPr>
          <p:cNvSpPr/>
          <p:nvPr/>
        </p:nvSpPr>
        <p:spPr>
          <a:xfrm>
            <a:off x="1956822" y="2639776"/>
            <a:ext cx="484632" cy="978408"/>
          </a:xfrm>
          <a:prstGeom prst="up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2E348D5E-57EF-4891-8CD4-8FEF74406E0D}"/>
              </a:ext>
            </a:extLst>
          </p:cNvPr>
          <p:cNvSpPr/>
          <p:nvPr/>
        </p:nvSpPr>
        <p:spPr>
          <a:xfrm>
            <a:off x="1956822" y="4467206"/>
            <a:ext cx="484632" cy="978408"/>
          </a:xfrm>
          <a:prstGeom prst="up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4319DE-D7FD-9FB6-C8AA-F7DB65E088D9}"/>
              </a:ext>
            </a:extLst>
          </p:cNvPr>
          <p:cNvSpPr/>
          <p:nvPr/>
        </p:nvSpPr>
        <p:spPr>
          <a:xfrm>
            <a:off x="83005" y="2085614"/>
            <a:ext cx="99822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A06D2E-C92C-C6E3-00ED-E3D562755DF8}"/>
              </a:ext>
            </a:extLst>
          </p:cNvPr>
          <p:cNvSpPr/>
          <p:nvPr/>
        </p:nvSpPr>
        <p:spPr>
          <a:xfrm>
            <a:off x="83005" y="5638574"/>
            <a:ext cx="99822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劣</a:t>
            </a: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2A35A12B-9DA6-B423-6A44-069F052AE489}"/>
              </a:ext>
            </a:extLst>
          </p:cNvPr>
          <p:cNvSpPr/>
          <p:nvPr/>
        </p:nvSpPr>
        <p:spPr>
          <a:xfrm>
            <a:off x="298909" y="2678684"/>
            <a:ext cx="484632" cy="276693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E10CEC-B458-E658-A43B-AF221C888494}"/>
              </a:ext>
            </a:extLst>
          </p:cNvPr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</a:p>
        </p:txBody>
      </p:sp>
    </p:spTree>
    <p:extLst>
      <p:ext uri="{BB962C8B-B14F-4D97-AF65-F5344CB8AC3E}">
        <p14:creationId xmlns:p14="http://schemas.microsoft.com/office/powerpoint/2010/main" val="1780559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1494</Words>
  <Application>Microsoft Office PowerPoint</Application>
  <PresentationFormat>宽屏</PresentationFormat>
  <Paragraphs>199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等线</vt:lpstr>
      <vt:lpstr>等线 Light</vt:lpstr>
      <vt:lpstr>思源黑体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海洲 巫</dc:creator>
  <cp:lastModifiedBy>海洲 巫</cp:lastModifiedBy>
  <cp:revision>33</cp:revision>
  <dcterms:created xsi:type="dcterms:W3CDTF">2023-11-12T08:52:05Z</dcterms:created>
  <dcterms:modified xsi:type="dcterms:W3CDTF">2023-11-12T14:15:03Z</dcterms:modified>
</cp:coreProperties>
</file>