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99" r:id="rId3"/>
    <p:sldId id="300" r:id="rId4"/>
    <p:sldId id="301" r:id="rId5"/>
    <p:sldId id="303" r:id="rId6"/>
    <p:sldId id="302" r:id="rId7"/>
    <p:sldId id="304" r:id="rId8"/>
    <p:sldId id="305" r:id="rId9"/>
    <p:sldId id="30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BBDA1-E648-4A52-B09D-BC52E80CE96A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08E4C-1BC6-41FA-A2E2-ACC08B48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931f08710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2931f087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A8248F6-5AC2-A4DB-0646-66899C696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645E771-C7A3-02D5-2F6C-436701C68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A72CCD32-8BD8-7B30-A6D4-7B9220EC0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775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C94508A-0A07-D7FE-838A-4543BA42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017DCE68-538F-9FA2-4754-725342108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92154BC6-35C2-C891-4406-58BBBD352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874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06612F5-9B95-9090-9FB4-ACBDAFB1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CC7E498-7FDD-ACE3-D89A-174EC1A05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35298C96-943A-50CA-D3B3-D2D8A1488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79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7E5C2C-FC03-C8B6-FC0F-58B00F42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64DCC45-4767-F705-0C88-D438B7E29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F53E71A3-509F-09EF-CA53-2EB0AF59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16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60CBFA-D8D7-44EE-2F76-1477E305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C69618EC-4FBC-BE31-461C-66E53F8F0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7E6F7EA6-2BA6-B59E-1EE8-727DE080D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2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7C496E6-C300-176A-19F2-48E2DA73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CFCDF16-E90E-9C4B-B39A-BC18BDBA2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5E8618B6-A60C-01AE-F879-030E81B08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07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F4C802D-5DAC-67A2-F211-CAA5261E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61ADA7E3-B56F-27AE-3A83-65BE560C8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06C5033E-C38D-2ACA-A820-51B7C9CCE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59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0DEBBBE-30EA-F698-E2D4-A710E22C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1914E3B-6139-C6FB-D765-CB1FFDDBAF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E509C1D0-897B-3A99-6530-3605D66A0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3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E3F-0C61-BC15-1C64-0D014B3A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0272-3044-59E5-6CF9-15847C40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6FEC-FB08-1E9A-5B26-2984FFE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E1C2-A1F8-4F78-72CE-7A3F70E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0B4C-9317-83B2-9210-B02489D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290-873C-E89D-F4B1-F6D7BD37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441-5C53-8BEE-A5BD-AA6BC319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040E-E9BE-CFBA-6FDC-B776471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B0EF-3E38-C6CF-FB41-84C64169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4DCA-6886-210E-80AE-FD2C38D5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B0CE-5468-D5F6-F4A7-78FC6564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BD45-ADEB-3880-9FA8-75EC8E31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D713-6E2D-9AFF-9E8D-C3BA1DD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A558-512F-4B0E-7C4E-0F689D44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980E-DAD1-D1BC-029C-8E76BBC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D72EA5-F1E4-4BCB-A456-F9B27D2F09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0696" y="1131359"/>
            <a:ext cx="11174834" cy="47157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6987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45085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2072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017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851450-1CD9-4B36-896E-F2F18FBD8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945" y="6110654"/>
            <a:ext cx="1306911" cy="653456"/>
          </a:xfrm>
          <a:prstGeom prst="rect">
            <a:avLst/>
          </a:prstGeom>
        </p:spPr>
      </p:pic>
      <p:sp>
        <p:nvSpPr>
          <p:cNvPr id="14" name="Google Shape;20;p3">
            <a:extLst>
              <a:ext uri="{FF2B5EF4-FFF2-40B4-BE49-F238E27FC236}">
                <a16:creationId xmlns:a16="http://schemas.microsoft.com/office/drawing/2014/main" id="{BB7ECCD2-7FAB-42E8-8473-F0DE0E182F3D}"/>
              </a:ext>
            </a:extLst>
          </p:cNvPr>
          <p:cNvSpPr txBox="1"/>
          <p:nvPr userDrawn="1"/>
        </p:nvSpPr>
        <p:spPr>
          <a:xfrm>
            <a:off x="11130436" y="6300477"/>
            <a:ext cx="689279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5" name="Google Shape;22;p3">
            <a:extLst>
              <a:ext uri="{FF2B5EF4-FFF2-40B4-BE49-F238E27FC236}">
                <a16:creationId xmlns:a16="http://schemas.microsoft.com/office/drawing/2014/main" id="{2338821B-3942-4E06-9079-8B4D5407C3B5}"/>
              </a:ext>
            </a:extLst>
          </p:cNvPr>
          <p:cNvSpPr txBox="1"/>
          <p:nvPr userDrawn="1"/>
        </p:nvSpPr>
        <p:spPr>
          <a:xfrm>
            <a:off x="1496856" y="6421122"/>
            <a:ext cx="5463011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Copyright © </a:t>
            </a:r>
            <a:r>
              <a:rPr lang="en-US" sz="1000" b="0" i="0" u="none" strike="noStrike" cap="none" dirty="0" err="1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. All rights reserved. </a:t>
            </a:r>
            <a:endParaRPr sz="1000" b="0" i="0" u="none" strike="noStrike" cap="none" dirty="0">
              <a:solidFill>
                <a:srgbClr val="BFBF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Google Shape;21;p85">
            <a:extLst>
              <a:ext uri="{FF2B5EF4-FFF2-40B4-BE49-F238E27FC236}">
                <a16:creationId xmlns:a16="http://schemas.microsoft.com/office/drawing/2014/main" id="{B62FBE52-CF97-E21B-AEE0-4DCD6D1E9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555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000" b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Google Shape;56;p4">
            <a:extLst>
              <a:ext uri="{FF2B5EF4-FFF2-40B4-BE49-F238E27FC236}">
                <a16:creationId xmlns:a16="http://schemas.microsoft.com/office/drawing/2014/main" id="{AE858981-A9C5-39B7-BAA4-8A31F544C119}"/>
              </a:ext>
            </a:extLst>
          </p:cNvPr>
          <p:cNvSpPr/>
          <p:nvPr userDrawn="1"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 panose="020B0604020202020204"/>
              <a:buNone/>
            </a:pPr>
            <a:endParaRPr sz="1165" b="0" i="0" u="none" strike="noStrike" cap="none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0066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6-201D-C899-6017-0AA58464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6D3-146D-EFD7-3B75-BD337B33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6E7-C660-13C1-2E12-BFFDFA9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909-F44E-7D62-510E-08D0DBA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F1C8-AAC2-CCF6-3720-13A83E24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FC46-2E53-5EC3-A57C-2094F25E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7C68-E1B9-C6A9-8D31-CA60091D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3ADF-BDCF-D86C-9822-8130F4B0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2278-DFB3-E8B5-91D8-C1CDDB67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F738-63BC-2CF5-FF10-33A7AA8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9FF-A22D-8881-4D84-02A728A7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52F5-9086-FED4-AACE-51F2F040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A182A-CAC5-C9C7-51FE-F9D9EC60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3A55-44D9-CACF-A8E6-27ED5ACA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959-1870-C057-1271-7C997D8D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7134-B902-35BD-9149-D151CA1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601-6CB4-4C3A-4210-613CED1B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E5DA-55F2-DF9E-A337-F4A8D30A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9995-C3C6-172A-C3BD-105C75D6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4768-6FAC-86FF-D0BF-0AE7600C0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3497A-FED7-B34B-DF3B-939490CF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21B77-E690-6B03-CA53-AA480CA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FD3A-E9B6-FDDD-CB74-05314B8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58D3F-FFCE-BE2D-0C61-1BEE13B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B5E5-1405-5AFD-7554-8143D4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E2EE6-D249-7325-F605-2C5016B9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18BBB-454E-883C-3752-352A4A6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E750-48C5-CDE5-3745-80F6326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77055-7589-588B-0069-4352C34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B5FE-9CFE-B9B2-638C-BA5FD85F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641CA-73E9-E452-E472-9E693E5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7B4B-7F46-9A8F-10E9-E613DE8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78A-0680-0A94-7BFF-A36E2BEA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7147-D7EC-D483-AAA2-C56B1409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9314-4A77-506B-C986-8E299794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0E57-228D-BD3C-C686-279D1E07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0BF7-2B9B-F862-2050-EF3D8F5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C4A-AAF4-C0C9-5532-68437577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3247-E491-4360-6082-DB096B55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E735-E9D0-A386-7234-F0BC27DD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33D6-8937-3DBA-3E9E-21AE2A9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F425-51D0-E30E-CD1B-FFBE581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5AF6-2CF5-6D48-741B-F168A32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E684-F600-7268-874D-1AD97AE1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DB76-F1AB-0BB6-01A3-EB030E14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41C7-65FB-7F98-E317-BA439D21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C927-B375-41A7-A306-FEF43E1FF299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8878-7B5A-51D1-77F5-72665B57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F14D-E5B4-EB43-3428-5463ED65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hatGPT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codewith.mu/es/tutorials/1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bot touching a screen&#10;&#10;Description automatically generated">
            <a:extLst>
              <a:ext uri="{FF2B5EF4-FFF2-40B4-BE49-F238E27FC236}">
                <a16:creationId xmlns:a16="http://schemas.microsoft.com/office/drawing/2014/main" id="{492EF641-EDEA-7E06-1C59-4B7E9E6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Google Shape;31;g2931f08710a_0_0"/>
          <p:cNvSpPr txBox="1"/>
          <p:nvPr/>
        </p:nvSpPr>
        <p:spPr>
          <a:xfrm>
            <a:off x="734214" y="2579169"/>
            <a:ext cx="4913551" cy="134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05000"/>
              </a:lnSpc>
              <a:spcAft>
                <a:spcPts val="1200"/>
              </a:spcAft>
              <a:buSzPts val="4000"/>
            </a:pPr>
            <a:r>
              <a:rPr lang="en-US" sz="30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HealthCare Performance </a:t>
            </a:r>
            <a:r>
              <a:rPr lang="en-US" sz="3000" b="1" dirty="0" err="1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Dashaboard</a:t>
            </a:r>
            <a:r>
              <a:rPr lang="en-US" sz="30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&amp; </a:t>
            </a:r>
            <a:r>
              <a:rPr lang="en-US" sz="3000" b="1" dirty="0" err="1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ChatBot</a:t>
            </a:r>
            <a:endParaRPr sz="3000" b="1" dirty="0">
              <a:solidFill>
                <a:srgbClr val="0070C0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pic>
        <p:nvPicPr>
          <p:cNvPr id="32" name="Google Shape;32;g2931f08710a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1244" y="389002"/>
            <a:ext cx="2417913" cy="12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F1AEE92-DDC9-3F3A-6B9B-111D118CE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Thank you card, Appreciation, Gratitude">
            <a:extLst>
              <a:ext uri="{FF2B5EF4-FFF2-40B4-BE49-F238E27FC236}">
                <a16:creationId xmlns:a16="http://schemas.microsoft.com/office/drawing/2014/main" id="{A4DA430D-0084-E008-32D8-C50C38F8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896" y="859311"/>
            <a:ext cx="8174691" cy="457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4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8019" y="1608535"/>
            <a:ext cx="3608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200025"/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</a:t>
            </a:r>
            <a:br>
              <a:rPr lang="en-US" dirty="0"/>
            </a:br>
            <a:endParaRPr lang="en-US" dirty="0">
              <a:solidFill>
                <a:srgbClr val="595959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4883" y="1579389"/>
            <a:ext cx="322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F7853-0226-5486-B415-6CBBF71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33323-9B9F-EE61-F16C-6D16A5EA6A12}"/>
              </a:ext>
            </a:extLst>
          </p:cNvPr>
          <p:cNvSpPr txBox="1"/>
          <p:nvPr/>
        </p:nvSpPr>
        <p:spPr>
          <a:xfrm>
            <a:off x="4688874" y="2857757"/>
            <a:ext cx="32285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Kashinath Konade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Sujana Billava</a:t>
            </a:r>
          </a:p>
          <a:p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335CFC5-190D-D5DA-CD2F-01703C8A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5C7BC-57FE-C950-E1F4-BE96584D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E657-1E17-66D1-9CCC-4029FD6B2886}"/>
              </a:ext>
            </a:extLst>
          </p:cNvPr>
          <p:cNvSpPr txBox="1"/>
          <p:nvPr/>
        </p:nvSpPr>
        <p:spPr>
          <a:xfrm>
            <a:off x="475555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Operator Module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ED654-58AA-20ED-6E06-1E9D4A4C3896}"/>
              </a:ext>
            </a:extLst>
          </p:cNvPr>
          <p:cNvSpPr txBox="1"/>
          <p:nvPr/>
        </p:nvSpPr>
        <p:spPr>
          <a:xfrm>
            <a:off x="6272510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Physician Module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0C3A6-2F1F-6270-5B4B-A113D8EE9B51}"/>
              </a:ext>
            </a:extLst>
          </p:cNvPr>
          <p:cNvSpPr txBox="1"/>
          <p:nvPr/>
        </p:nvSpPr>
        <p:spPr>
          <a:xfrm>
            <a:off x="475555" y="2346571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operational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management (e.g., bed occupancy rates, equipment utilization)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tracking (e.g., cost per patient, revenue cycle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performance (e.g., average wait times, throughput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experience (e.g., satisfaction scores, complaint resolution times)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C629-13F6-2E1E-FC23-0D2ACA3CCAAD}"/>
              </a:ext>
            </a:extLst>
          </p:cNvPr>
          <p:cNvSpPr txBox="1"/>
          <p:nvPr/>
        </p:nvSpPr>
        <p:spPr>
          <a:xfrm>
            <a:off x="6272510" y="2346572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clinical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outcomes (e.g., recovery rates, readmission statistics)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efficacy (e.g., protocol adherence, intervention success rates)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measures (e.g., infection rates, adverse event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optimization (e.g., diagnostic test utilization, procedure scheduling)advanced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B752C51-F02E-F096-A19C-DB093AD9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38AC4-35B6-2481-8BC0-A5FF20F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3D82-ABB2-D097-68CA-33DF4BE1A82E}"/>
              </a:ext>
            </a:extLst>
          </p:cNvPr>
          <p:cNvSpPr txBox="1"/>
          <p:nvPr/>
        </p:nvSpPr>
        <p:spPr>
          <a:xfrm>
            <a:off x="959097" y="1485902"/>
            <a:ext cx="6877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 of key performance indicators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Role-specific views for physicians and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 tracking and trend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Customizable data displays and reporting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GenAI-Powered Digital Assistant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Conversational interface for natural language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Intelligent analysis of performance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Contextual explanations of trends and anomalies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Personalized insights based on user role and preferences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36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E9629C-FCF8-6633-19A2-02F65B36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69FE0-B19E-4CC4-8092-D25DA7C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0" y="338750"/>
            <a:ext cx="11417400" cy="507600"/>
          </a:xfrm>
        </p:spPr>
        <p:txBody>
          <a:bodyPr/>
          <a:lstStyle/>
          <a:p>
            <a:r>
              <a:rPr lang="en-US" dirty="0"/>
              <a:t>Dataset Creation for Advanced Healthcare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54327-0D8D-77E3-FF84-89BF6EB1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408" y="905039"/>
            <a:ext cx="2979441" cy="1911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FBEB0-4D88-B178-D133-6CCB1C7DC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1639" y="1107421"/>
            <a:ext cx="1507181" cy="15071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66CBF-6DCD-089F-0402-40EF2CDF7F34}"/>
              </a:ext>
            </a:extLst>
          </p:cNvPr>
          <p:cNvCxnSpPr>
            <a:cxnSpLocks/>
          </p:cNvCxnSpPr>
          <p:nvPr/>
        </p:nvCxnSpPr>
        <p:spPr>
          <a:xfrm>
            <a:off x="6577458" y="1861009"/>
            <a:ext cx="2107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C44B9-1B1B-9DF7-CD65-CA6E72AF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" y="1006294"/>
            <a:ext cx="1608308" cy="16083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B5B2B-5987-59CE-D1FB-CB2F6EAA2708}"/>
              </a:ext>
            </a:extLst>
          </p:cNvPr>
          <p:cNvCxnSpPr>
            <a:cxnSpLocks/>
          </p:cNvCxnSpPr>
          <p:nvPr/>
        </p:nvCxnSpPr>
        <p:spPr>
          <a:xfrm flipV="1">
            <a:off x="2621061" y="1861010"/>
            <a:ext cx="1794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7F095-6D15-41D5-7D45-2F8F36A6FDE7}"/>
              </a:ext>
            </a:extLst>
          </p:cNvPr>
          <p:cNvSpPr txBox="1"/>
          <p:nvPr/>
        </p:nvSpPr>
        <p:spPr>
          <a:xfrm>
            <a:off x="387300" y="2759339"/>
            <a:ext cx="321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Define key areas of focus:</a:t>
            </a:r>
          </a:p>
          <a:p>
            <a:r>
              <a:rPr lang="en-IN" b="1" dirty="0"/>
              <a:t>Operator Module Analytics</a:t>
            </a:r>
            <a:r>
              <a:rPr lang="en-IN" dirty="0"/>
              <a:t>: Resource management, financial tracking, operational performance, patient experience.</a:t>
            </a:r>
          </a:p>
          <a:p>
            <a:r>
              <a:rPr lang="en-IN" b="1" dirty="0"/>
              <a:t>Physician Module Analytics</a:t>
            </a:r>
            <a:r>
              <a:rPr lang="en-IN" dirty="0"/>
              <a:t>: Patient outcomes, treatment efficacy, quality measures, resource optimization.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9F07A-B7FA-92A2-8544-9BC0AED80948}"/>
              </a:ext>
            </a:extLst>
          </p:cNvPr>
          <p:cNvSpPr txBox="1"/>
          <p:nvPr/>
        </p:nvSpPr>
        <p:spPr>
          <a:xfrm>
            <a:off x="4017862" y="2759339"/>
            <a:ext cx="3474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Explain how ChatGPT can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Generating Python code snippets for dataset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Drafting schemas for simulated or real-world healthcare datasets.</a:t>
            </a:r>
          </a:p>
          <a:p>
            <a:r>
              <a:rPr lang="en-IN" b="1" dirty="0"/>
              <a:t>Example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Prompt ChatGPT with dataset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Code for creating structured data, such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04E45-5562-DE32-F0F2-EDCCB2C26752}"/>
              </a:ext>
            </a:extLst>
          </p:cNvPr>
          <p:cNvSpPr txBox="1"/>
          <p:nvPr/>
        </p:nvSpPr>
        <p:spPr>
          <a:xfrm>
            <a:off x="8034475" y="2759339"/>
            <a:ext cx="377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in Python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necessary libraries like pandas, </a:t>
            </a:r>
            <a:r>
              <a:rPr lang="en-IN" dirty="0" err="1"/>
              <a:t>numpy</a:t>
            </a:r>
            <a:r>
              <a:rPr lang="en-IN" dirty="0"/>
              <a:t>, faker </a:t>
            </a:r>
            <a:r>
              <a:rPr lang="en-IN" dirty="0" err="1"/>
              <a:t>ect</a:t>
            </a:r>
            <a:r>
              <a:rPr lang="en-IN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to create structured datasets (e.g., patient records, shift schedules).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checks to ensure the dataset adheres to domain requirements (e.g., correct date formats, valid patient IDs).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dataset in CSV, Excel, or a database format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38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DA2FB0F-F9F0-C83D-D586-56CCCEE5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2AAC-4A2C-1763-C00B-6FE3D0C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6BD9E-A5F7-5A93-949B-7543BEB26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069122"/>
            <a:ext cx="6186488" cy="513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1F3B5-98F9-4D66-8DD6-050F97DEFA98}"/>
              </a:ext>
            </a:extLst>
          </p:cNvPr>
          <p:cNvSpPr txBox="1"/>
          <p:nvPr/>
        </p:nvSpPr>
        <p:spPr>
          <a:xfrm>
            <a:off x="718443" y="1643063"/>
            <a:ext cx="3086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requirement Create this Architecture using draw.io</a:t>
            </a:r>
          </a:p>
          <a:p>
            <a:endParaRPr lang="en-IN" dirty="0"/>
          </a:p>
          <a:p>
            <a:r>
              <a:rPr lang="en-IN" dirty="0"/>
              <a:t>Table Name: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Rooms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281093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9462511-AD27-2275-A971-10A06F11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53D39-4528-6022-7B97-7AA9761F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34A6B-8E0A-6779-8700-3FD90617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1497910"/>
            <a:ext cx="7516274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AA2DC-847C-CF1D-D758-6CEDF58007CF}"/>
              </a:ext>
            </a:extLst>
          </p:cNvPr>
          <p:cNvSpPr txBox="1"/>
          <p:nvPr/>
        </p:nvSpPr>
        <p:spPr>
          <a:xfrm>
            <a:off x="4018428" y="990132"/>
            <a:ext cx="41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Relationship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6311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E78B8DD-23CE-EE64-03C9-7DC1BCDE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17645-0F9E-3A70-3EFA-5801084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3738-69AC-6599-F131-B22C851B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3" y="1714261"/>
            <a:ext cx="3124130" cy="357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148D1-37D9-FEED-9551-31BA15C528F8}"/>
              </a:ext>
            </a:extLst>
          </p:cNvPr>
          <p:cNvSpPr txBox="1"/>
          <p:nvPr/>
        </p:nvSpPr>
        <p:spPr>
          <a:xfrm>
            <a:off x="784412" y="1098307"/>
            <a:ext cx="300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DAX Functions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B69DC-830C-EEB8-D571-186FDF9E0779}"/>
              </a:ext>
            </a:extLst>
          </p:cNvPr>
          <p:cNvSpPr txBox="1"/>
          <p:nvPr/>
        </p:nvSpPr>
        <p:spPr>
          <a:xfrm>
            <a:off x="5015753" y="1098307"/>
            <a:ext cx="6391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% Female Patient: Percentage of female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Male Patient: Percentage of 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Admission: Percentage of patients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None Admission: Percentage of patients not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Admission_count</a:t>
            </a:r>
            <a:r>
              <a:rPr lang="en-US" dirty="0"/>
              <a:t>: Total number of admissions.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Min_Max Point (Month): Minimum or maximum appointment values by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App_val</a:t>
            </a:r>
            <a:r>
              <a:rPr lang="en-US" dirty="0"/>
              <a:t> Min_Max Point (Month): Minimum or maximum appointment values (likely numeric).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Day_Stay</a:t>
            </a:r>
            <a:r>
              <a:rPr lang="en-US" dirty="0"/>
              <a:t>: Average length of stay for admitted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Waiting_Time</a:t>
            </a:r>
            <a:r>
              <a:rPr lang="en-US" dirty="0"/>
              <a:t>: Average patient wait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Bed_Available</a:t>
            </a:r>
            <a:r>
              <a:rPr lang="en-US" dirty="0"/>
              <a:t>: Count of available beds.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BedsOccupied</a:t>
            </a:r>
            <a:r>
              <a:rPr lang="en-US" dirty="0"/>
              <a:t>: Count of beds currently occupied.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HeatMap</a:t>
            </a:r>
            <a:r>
              <a:rPr lang="en-US" dirty="0"/>
              <a:t> Caption: Label or annotation for a heatmap visualization.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Total_Appointment</a:t>
            </a:r>
            <a:r>
              <a:rPr lang="en-US" dirty="0"/>
              <a:t>: Total number of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A437785-200D-6D6B-E013-7549832F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FA28A-479A-EB12-CBBF-8EB08F2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3CC8C-F387-1153-A976-4C4C2AF7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86" y="1197019"/>
            <a:ext cx="831648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548</Words>
  <Application>Microsoft Office PowerPoint</Application>
  <PresentationFormat>Widescreen</PresentationFormat>
  <Paragraphs>75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Georgia</vt:lpstr>
      <vt:lpstr>Tahoma</vt:lpstr>
      <vt:lpstr>Office Theme</vt:lpstr>
      <vt:lpstr>PowerPoint Presentation</vt:lpstr>
      <vt:lpstr>Project Team</vt:lpstr>
      <vt:lpstr>Data Requirement</vt:lpstr>
      <vt:lpstr>Dashboard Requirement</vt:lpstr>
      <vt:lpstr>Dataset Creation for Advanced Healthcare Analytics</vt:lpstr>
      <vt:lpstr>Data Set Architecture </vt:lpstr>
      <vt:lpstr>Power BI Desktop </vt:lpstr>
      <vt:lpstr>Power BI Desktop </vt:lpstr>
      <vt:lpstr>Power BI Dashboard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Trikuta MB</dc:creator>
  <cp:lastModifiedBy>Kashinath kk</cp:lastModifiedBy>
  <cp:revision>7</cp:revision>
  <dcterms:created xsi:type="dcterms:W3CDTF">2025-01-20T04:50:01Z</dcterms:created>
  <dcterms:modified xsi:type="dcterms:W3CDTF">2025-03-10T07:23:26Z</dcterms:modified>
</cp:coreProperties>
</file>