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9" r:id="rId11"/>
    <p:sldId id="307" r:id="rId12"/>
    <p:sldId id="30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EBBDA1-E648-4A52-B09D-BC52E80CE96A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08E4C-1BC6-41FA-A2E2-ACC08B48CD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84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931f08710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g2931f08710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08F13059-5A33-7322-4223-7903E9E91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BB59D540-F106-20C0-0923-15586F9EE1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E2541848-E700-48E8-A6C6-F679737454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989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703E68F-6B1E-69B8-0DA7-3A227588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7907981A-5444-8F1D-9541-0009A1CD07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DCD9E1D1-EDD5-4932-1638-0E2BF7DFA6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96023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3841A67-F293-1E31-8E92-66A47D885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7AB61458-1AA9-9F13-BA72-FBABD8FA39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5381FDEA-DF6C-8DC7-FBA3-3E8E6F0BBB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89752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9C94508A-0A07-D7FE-838A-4543BA425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017DCE68-538F-9FA2-4754-7253421087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92154BC6-35C2-C891-4406-58BBBD3525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87494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06612F5-9B95-9090-9FB4-ACBDAFB1C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7CC7E498-7FDD-ACE3-D89A-174EC1A05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35298C96-943A-50CA-D3B3-D2D8A14881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07799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5760CBFA-D8D7-44EE-2F76-1477E305F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C69618EC-4FBC-BE31-461C-66E53F8F02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7E6F7EA6-2BA6-B59E-1EE8-727DE080DA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024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C37E5C2C-FC03-C8B6-FC0F-58B00F427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B64DCC45-4767-F705-0C88-D438B7E29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F53E71A3-509F-09EF-CA53-2EB0AF59AC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44164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7C496E6-C300-176A-19F2-48E2DA732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2CFCDF16-E90E-9C4B-B39A-BC18BDBA2E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5E8618B6-A60C-01AE-F879-030E81B087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7077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4F4C802D-5DAC-67A2-F211-CAA5261E7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61ADA7E3-B56F-27AE-3A83-65BE560C8A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06C5033E-C38D-2ACA-A820-51B7C9CCE4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859263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>
          <a:extLst>
            <a:ext uri="{FF2B5EF4-FFF2-40B4-BE49-F238E27FC236}">
              <a16:creationId xmlns:a16="http://schemas.microsoft.com/office/drawing/2014/main" id="{70DEBBBE-30EA-F698-E2D4-A710E22C3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:notes">
            <a:extLst>
              <a:ext uri="{FF2B5EF4-FFF2-40B4-BE49-F238E27FC236}">
                <a16:creationId xmlns:a16="http://schemas.microsoft.com/office/drawing/2014/main" id="{B1914E3B-6139-C6FB-D765-CB1FFDDBAF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0" name="Google Shape;80;p15:notes">
            <a:extLst>
              <a:ext uri="{FF2B5EF4-FFF2-40B4-BE49-F238E27FC236}">
                <a16:creationId xmlns:a16="http://schemas.microsoft.com/office/drawing/2014/main" id="{E509C1D0-897B-3A99-6530-3605D66A0C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94382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5E3F-0C61-BC15-1C64-0D014B3AC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50272-3044-59E5-6CF9-15847C40D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C6FEC-FB08-1E9A-5B26-2984FFE2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AE1C2-A1F8-4F78-72CE-7A3F70E70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0B4C-9317-83B2-9210-B02489D05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20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85290-873C-E89D-F4B1-F6D7BD373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22D441-5C53-8BEE-A5BD-AA6BC3191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F040E-E9BE-CFBA-6FDC-B77647156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6B0EF-3E38-C6CF-FB41-84C64169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34DCA-6886-210E-80AE-FD2C38D5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666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59B0CE-5468-D5F6-F4A7-78FC65640A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F9BD45-ADEB-3880-9FA8-75EC8E319A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2D713-6E2D-9AFF-9E8D-C3BA1DD4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EA558-512F-4B0E-7C4E-0F689D44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980E-DAD1-D1BC-029C-8E76BBC5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6436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14D72EA5-F1E4-4BCB-A456-F9B27D2F097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60696" y="1131359"/>
            <a:ext cx="11174834" cy="471576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269875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45085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720725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901700" indent="0">
              <a:spcBef>
                <a:spcPts val="0"/>
              </a:spcBef>
              <a:spcAft>
                <a:spcPts val="600"/>
              </a:spcAft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6851450-1CD9-4B36-896E-F2F18FBD8F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945" y="6110654"/>
            <a:ext cx="1306911" cy="653456"/>
          </a:xfrm>
          <a:prstGeom prst="rect">
            <a:avLst/>
          </a:prstGeom>
        </p:spPr>
      </p:pic>
      <p:sp>
        <p:nvSpPr>
          <p:cNvPr id="14" name="Google Shape;20;p3">
            <a:extLst>
              <a:ext uri="{FF2B5EF4-FFF2-40B4-BE49-F238E27FC236}">
                <a16:creationId xmlns:a16="http://schemas.microsoft.com/office/drawing/2014/main" id="{BB7ECCD2-7FAB-42E8-8473-F0DE0E182F3D}"/>
              </a:ext>
            </a:extLst>
          </p:cNvPr>
          <p:cNvSpPr txBox="1"/>
          <p:nvPr userDrawn="1"/>
        </p:nvSpPr>
        <p:spPr>
          <a:xfrm>
            <a:off x="11130436" y="6300477"/>
            <a:ext cx="689279" cy="287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r>
              <a:rPr lang="en-US" sz="1200" b="0" i="0" u="none" strike="noStrike" cap="none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endParaRPr/>
          </a:p>
        </p:txBody>
      </p:sp>
      <p:sp>
        <p:nvSpPr>
          <p:cNvPr id="15" name="Google Shape;22;p3">
            <a:extLst>
              <a:ext uri="{FF2B5EF4-FFF2-40B4-BE49-F238E27FC236}">
                <a16:creationId xmlns:a16="http://schemas.microsoft.com/office/drawing/2014/main" id="{2338821B-3942-4E06-9079-8B4D5407C3B5}"/>
              </a:ext>
            </a:extLst>
          </p:cNvPr>
          <p:cNvSpPr txBox="1"/>
          <p:nvPr userDrawn="1"/>
        </p:nvSpPr>
        <p:spPr>
          <a:xfrm>
            <a:off x="1496856" y="6421122"/>
            <a:ext cx="5463011" cy="2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Copyright © </a:t>
            </a:r>
            <a:r>
              <a:rPr lang="en-US" sz="1000" b="0" i="0" u="none" strike="noStrike" cap="none" dirty="0" err="1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AiSPRY</a:t>
            </a:r>
            <a:r>
              <a:rPr lang="en-US" sz="1000" b="0" i="0" u="none" strike="noStrike" cap="none" dirty="0">
                <a:solidFill>
                  <a:srgbClr val="BFBFBF"/>
                </a:solidFill>
                <a:latin typeface="Tahoma"/>
                <a:ea typeface="Tahoma"/>
                <a:cs typeface="Tahoma"/>
                <a:sym typeface="Tahoma"/>
              </a:rPr>
              <a:t>. All rights reserved. </a:t>
            </a:r>
            <a:endParaRPr sz="1000" b="0" i="0" u="none" strike="noStrike" cap="none" dirty="0">
              <a:solidFill>
                <a:srgbClr val="BFBFB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" name="Google Shape;21;p85">
            <a:extLst>
              <a:ext uri="{FF2B5EF4-FFF2-40B4-BE49-F238E27FC236}">
                <a16:creationId xmlns:a16="http://schemas.microsoft.com/office/drawing/2014/main" id="{B62FBE52-CF97-E21B-AEE0-4DCD6D1E90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5555" y="344086"/>
            <a:ext cx="11417400" cy="5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00" tIns="45675" rIns="91400" bIns="45675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Georgia" panose="02040502050405020303"/>
              <a:buNone/>
              <a:defRPr sz="3000" b="0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" name="Google Shape;56;p4">
            <a:extLst>
              <a:ext uri="{FF2B5EF4-FFF2-40B4-BE49-F238E27FC236}">
                <a16:creationId xmlns:a16="http://schemas.microsoft.com/office/drawing/2014/main" id="{AE858981-A9C5-39B7-BAA4-8A31F544C119}"/>
              </a:ext>
            </a:extLst>
          </p:cNvPr>
          <p:cNvSpPr/>
          <p:nvPr userDrawn="1"/>
        </p:nvSpPr>
        <p:spPr>
          <a:xfrm>
            <a:off x="0" y="172029"/>
            <a:ext cx="148019" cy="742450"/>
          </a:xfrm>
          <a:custGeom>
            <a:avLst/>
            <a:gdLst/>
            <a:ahLst/>
            <a:cxnLst/>
            <a:rect l="l" t="t" r="r" b="b"/>
            <a:pathLst>
              <a:path w="177800" h="891832" extrusionOk="0">
                <a:moveTo>
                  <a:pt x="177800" y="891832"/>
                </a:moveTo>
                <a:lnTo>
                  <a:pt x="177679" y="70171"/>
                </a:lnTo>
                <a:lnTo>
                  <a:pt x="163653" y="30776"/>
                </a:lnTo>
                <a:lnTo>
                  <a:pt x="131402" y="5462"/>
                </a:lnTo>
                <a:lnTo>
                  <a:pt x="103365" y="0"/>
                </a:lnTo>
                <a:lnTo>
                  <a:pt x="0" y="0"/>
                </a:lnTo>
                <a:lnTo>
                  <a:pt x="0" y="891832"/>
                </a:lnTo>
                <a:lnTo>
                  <a:pt x="177800" y="891832"/>
                </a:lnTo>
                <a:close/>
              </a:path>
            </a:pathLst>
          </a:custGeom>
          <a:solidFill>
            <a:srgbClr val="F4811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7"/>
              <a:buFont typeface="Arial" panose="020B0604020202020204"/>
              <a:buNone/>
            </a:pPr>
            <a:endParaRPr sz="1165" b="0" i="0" u="none" strike="noStrike" cap="none">
              <a:solidFill>
                <a:srgbClr val="00000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  <p:extLst>
      <p:ext uri="{BB962C8B-B14F-4D97-AF65-F5344CB8AC3E}">
        <p14:creationId xmlns:p14="http://schemas.microsoft.com/office/powerpoint/2010/main" val="3006674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F2E6-201D-C899-6017-0AA584641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186D3-146D-EFD7-3B75-BD337B337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5E6E7-C660-13C1-2E12-BFFDFA9EE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FE909-F44E-7D62-510E-08D0DBA82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F1C8-AAC2-CCF6-3720-13A83E242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30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9FC46-2E53-5EC3-A57C-2094F25E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97C68-E1B9-C6A9-8D31-CA60091D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13ADF-BDCF-D86C-9822-8130F4B0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F2278-DFB3-E8B5-91D8-C1CDDB674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8F738-63BC-2CF5-FF10-33A7AA829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85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EA9FF-A22D-8881-4D84-02A728A75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552F5-9086-FED4-AACE-51F2F040EB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A182A-CAC5-C9C7-51FE-F9D9EC60B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D3A55-44D9-CACF-A8E6-27ED5ACA8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DB959-1870-C057-1271-7C997D8D1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37134-B902-35BD-9149-D151CA186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877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601-6CB4-4C3A-4210-613CED1B6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4CE5DA-55F2-DF9E-A337-F4A8D30A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49995-C3C6-172A-C3BD-105C75D63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814768-6FAC-86FF-D0BF-0AE7600C0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53497A-FED7-B34B-DF3B-939490CF1B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21B77-E690-6B03-CA53-AA480CA32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44FD3A-E9B6-FDDD-CB74-05314B83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58D3F-FFCE-BE2D-0C61-1BEE13B7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08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B5E5-1405-5AFD-7554-8143D479A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6E2EE6-D249-7325-F605-2C5016B9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18BBB-454E-883C-3752-352A4A66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CE750-48C5-CDE5-3745-80F63266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608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F77055-7589-588B-0069-4352C34F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8DB5FE-9CFE-B9B2-638C-BA5FD85F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F641CA-73E9-E452-E472-9E693E5DC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993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F7B4B-7F46-9A8F-10E9-E613DE8DE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3278A-0680-0A94-7BFF-A36E2BEA6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77147-D7EC-D483-AAA2-C56B14091B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9314-4A77-506B-C986-8E2997947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10E57-228D-BD3C-C686-279D1E07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90BF7-2B9B-F862-2050-EF3D8F51C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931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3C4A-AAF4-C0C9-5532-68437577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83247-E491-4360-6082-DB096B555C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4E735-E9D0-A386-7234-F0BC27DDD1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333D6-8937-3DBA-3E9E-21AE2A9F6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5C927-B375-41A7-A306-FEF43E1FF299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BF425-51D0-E30E-CD1B-FFBE58150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85AF6-2CF5-6D48-741B-F168A32A1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92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B6E684-F600-7268-874D-1AD97AE15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EDB76-F1AB-0BB6-01A3-EB030E14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741C7-65FB-7F98-E317-BA439D21B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F5C927-B375-41A7-A306-FEF43E1FF299}" type="datetimeFigureOut">
              <a:rPr lang="en-IN" smtClean="0"/>
              <a:t>20-01-2025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38878-7B5A-51D1-77F5-72665B5789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3F14D-E5B4-EB43-3428-5463ED655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16C20-2477-4671-8C3E-6380C7E2E4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4058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en.wikipedia.org/wiki/ChatGPT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codewith.mu/es/tutorials/1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robot touching a screen&#10;&#10;Description automatically generated">
            <a:extLst>
              <a:ext uri="{FF2B5EF4-FFF2-40B4-BE49-F238E27FC236}">
                <a16:creationId xmlns:a16="http://schemas.microsoft.com/office/drawing/2014/main" id="{492EF641-EDEA-7E06-1C59-4B7E9E639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1" name="Google Shape;31;g2931f08710a_0_0"/>
          <p:cNvSpPr txBox="1"/>
          <p:nvPr/>
        </p:nvSpPr>
        <p:spPr>
          <a:xfrm>
            <a:off x="734214" y="2579169"/>
            <a:ext cx="4913551" cy="13498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>
              <a:lnSpc>
                <a:spcPct val="105000"/>
              </a:lnSpc>
              <a:spcAft>
                <a:spcPts val="1200"/>
              </a:spcAft>
              <a:buSzPts val="4000"/>
            </a:pPr>
            <a:r>
              <a:rPr lang="en-US" sz="3000" b="1" dirty="0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HealthCare Performance Dashboard</a:t>
            </a:r>
            <a:endParaRPr sz="3000" b="1" dirty="0">
              <a:solidFill>
                <a:srgbClr val="0070C0"/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pic>
        <p:nvPicPr>
          <p:cNvPr id="32" name="Google Shape;32;g2931f08710a_0_0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391244" y="389002"/>
            <a:ext cx="2417913" cy="120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84E9939F-4829-3180-234B-D9102BA14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14C65D-02B0-F3F0-7F0F-8DBC390E4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 Report to </a:t>
            </a:r>
            <a:r>
              <a:rPr lang="en-US" dirty="0" err="1"/>
              <a:t>Streamlit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B78315-06B2-CED7-032C-52FEEA8000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3306" y="1241892"/>
            <a:ext cx="8633548" cy="4849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02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9CAA2427-9385-4B51-5398-2EDDCF9C6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D4FF0B-7645-B921-31AF-F020262CB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About Chat Bot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725A2C-D4D1-C932-906F-20A385E18B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318" y="1597644"/>
            <a:ext cx="6401693" cy="44964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083473-4A7D-AAA5-F8DF-99580E863C23}"/>
              </a:ext>
            </a:extLst>
          </p:cNvPr>
          <p:cNvSpPr txBox="1"/>
          <p:nvPr/>
        </p:nvSpPr>
        <p:spPr>
          <a:xfrm>
            <a:off x="4612341" y="1039999"/>
            <a:ext cx="2151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Types of Chat Bot</a:t>
            </a:r>
          </a:p>
        </p:txBody>
      </p:sp>
    </p:spTree>
    <p:extLst>
      <p:ext uri="{BB962C8B-B14F-4D97-AF65-F5344CB8AC3E}">
        <p14:creationId xmlns:p14="http://schemas.microsoft.com/office/powerpoint/2010/main" val="2862071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B461D4CB-1DE1-89F4-B8AA-A3EA8FDFA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5B1DB0C-4CAF-2AB6-3EB8-9BBF99F18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About Chat Bot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9CAFCE-2927-148F-B74A-61B17D96E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9254" y="1755184"/>
            <a:ext cx="7907769" cy="394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049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48019" y="1608535"/>
            <a:ext cx="36080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0020" indent="-200025"/>
            <a:r>
              <a:rPr lang="en-US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  </a:t>
            </a:r>
            <a:br>
              <a:rPr lang="en-US" dirty="0"/>
            </a:br>
            <a:endParaRPr lang="en-US" dirty="0">
              <a:solidFill>
                <a:srgbClr val="595959"/>
              </a:solidFill>
              <a:latin typeface="Tahoma" panose="020B0604030504040204"/>
              <a:ea typeface="Tahoma" panose="020B0604030504040204"/>
              <a:cs typeface="Tahoma" panose="020B0604030504040204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54883" y="1579389"/>
            <a:ext cx="322851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595959"/>
                </a:solidFill>
                <a:latin typeface="Tahoma" panose="020B0604030504040204"/>
                <a:ea typeface="Tahoma" panose="020B0604030504040204"/>
                <a:cs typeface="Tahoma" panose="020B0604030504040204"/>
              </a:rPr>
              <a:t>       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1F7853-0226-5486-B415-6CBBF712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Team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833323-9B9F-EE61-F16C-6D16A5EA6A12}"/>
              </a:ext>
            </a:extLst>
          </p:cNvPr>
          <p:cNvSpPr txBox="1"/>
          <p:nvPr/>
        </p:nvSpPr>
        <p:spPr>
          <a:xfrm>
            <a:off x="4688874" y="2857757"/>
            <a:ext cx="32285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Kashinath Konade</a:t>
            </a:r>
            <a:br>
              <a:rPr lang="en-US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</a:br>
            <a:r>
              <a:rPr lang="en-US" sz="2400" b="0" i="0" u="none" strike="noStrike" cap="none" dirty="0">
                <a:solidFill>
                  <a:schemeClr val="dk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rPr>
              <a:t>Sujana Billava</a:t>
            </a:r>
          </a:p>
          <a:p>
            <a:endParaRPr lang="en-IN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0335CFC5-190D-D5DA-CD2F-01703C8A2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F5C7BC-57FE-C950-E1F4-BE96584DC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98E657-1E17-66D1-9CCC-4029FD6B2886}"/>
              </a:ext>
            </a:extLst>
          </p:cNvPr>
          <p:cNvSpPr txBox="1"/>
          <p:nvPr/>
        </p:nvSpPr>
        <p:spPr>
          <a:xfrm>
            <a:off x="475555" y="1414462"/>
            <a:ext cx="338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Operator Module Analytics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8ED654-58AA-20ED-6E06-1E9D4A4C3896}"/>
              </a:ext>
            </a:extLst>
          </p:cNvPr>
          <p:cNvSpPr txBox="1"/>
          <p:nvPr/>
        </p:nvSpPr>
        <p:spPr>
          <a:xfrm>
            <a:off x="6272510" y="1414462"/>
            <a:ext cx="3386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Physician Module Analytics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10C3A6-2F1F-6270-5B4B-A113D8EE9B51}"/>
              </a:ext>
            </a:extLst>
          </p:cNvPr>
          <p:cNvSpPr txBox="1"/>
          <p:nvPr/>
        </p:nvSpPr>
        <p:spPr>
          <a:xfrm>
            <a:off x="475555" y="2346571"/>
            <a:ext cx="5620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operational insights may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management (e.g., bed occupancy rates, equipment utilization)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Financial tracking (e.g., cost per patient, revenue cycle efficiency)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Operational performance (e.g., average wait times, throughput analysis)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experience (e.g., satisfaction scores, complaint resolution times)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5C629-13F6-2E1E-FC23-0D2ACA3CCAAD}"/>
              </a:ext>
            </a:extLst>
          </p:cNvPr>
          <p:cNvSpPr txBox="1"/>
          <p:nvPr/>
        </p:nvSpPr>
        <p:spPr>
          <a:xfrm>
            <a:off x="6272510" y="2346572"/>
            <a:ext cx="56204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Examples of clinical insights may include: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Patient outcomes (e.g., recovery rates, readmission statistics)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Treatment efficacy (e.g., protocol adherence, intervention success rates)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Quality measures (e.g., infection rates, adverse event tracking)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Resource optimization (e.g., diagnostic test utilization, procedure scheduling)advanced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31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1B752C51-F02E-F096-A19C-DB093AD99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038AC4-35B6-2481-8BC0-A5FF20FC4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Requirement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D93D82-ABB2-D097-68CA-33DF4BE1A82E}"/>
              </a:ext>
            </a:extLst>
          </p:cNvPr>
          <p:cNvSpPr txBox="1"/>
          <p:nvPr/>
        </p:nvSpPr>
        <p:spPr>
          <a:xfrm>
            <a:off x="959097" y="1485902"/>
            <a:ext cx="687705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Interactive visualization of key performance indicators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Role-specific views for physicians and operators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Real-time performance tracking and trend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Customizable data displays and reporting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b="1" dirty="0"/>
              <a:t>GenAI-Powered Digital Assistant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Conversational interface for natural language queries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Intelligent analysis of performance metrics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Contextual explanations of trends and anomalies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Personalized insights based on user role and preferences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0363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2DA2FB0F-F9F0-C83D-D586-56CCCEE5D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32AAC-4A2C-1763-C00B-6FE3D0CD6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Architecture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86BD9E-A5F7-5A93-949B-7543BEB268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6276" y="1069122"/>
            <a:ext cx="6186488" cy="5139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31F3B5-98F9-4D66-8DD6-050F97DEFA98}"/>
              </a:ext>
            </a:extLst>
          </p:cNvPr>
          <p:cNvSpPr txBox="1"/>
          <p:nvPr/>
        </p:nvSpPr>
        <p:spPr>
          <a:xfrm>
            <a:off x="718443" y="1643063"/>
            <a:ext cx="30861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Based on requirement Create this Architecture using draw.io</a:t>
            </a:r>
          </a:p>
          <a:p>
            <a:endParaRPr lang="en-IN" dirty="0"/>
          </a:p>
          <a:p>
            <a:r>
              <a:rPr lang="en-IN" dirty="0"/>
              <a:t>Table Name: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Appointment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Admission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Patient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Procedure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Doctor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Rooms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Beds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Bills</a:t>
            </a:r>
          </a:p>
        </p:txBody>
      </p:sp>
    </p:spTree>
    <p:extLst>
      <p:ext uri="{BB962C8B-B14F-4D97-AF65-F5344CB8AC3E}">
        <p14:creationId xmlns:p14="http://schemas.microsoft.com/office/powerpoint/2010/main" val="2810937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68E9629C-FCF8-6633-19A2-02F65B361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469FE0-B19E-4CC4-8092-D25DA7CAE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00" y="338750"/>
            <a:ext cx="11417400" cy="507600"/>
          </a:xfrm>
        </p:spPr>
        <p:txBody>
          <a:bodyPr/>
          <a:lstStyle/>
          <a:p>
            <a:r>
              <a:rPr lang="en-US" dirty="0"/>
              <a:t>Dataset Creation for Advanced Healthcare Analytics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D54327-0D8D-77E3-FF84-89BF6EB10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170408" y="905039"/>
            <a:ext cx="2979441" cy="19119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FBEB0-4D88-B178-D133-6CCB1C7DCC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901639" y="1107421"/>
            <a:ext cx="1507181" cy="1507181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966CBF-6DCD-089F-0402-40EF2CDF7F34}"/>
              </a:ext>
            </a:extLst>
          </p:cNvPr>
          <p:cNvCxnSpPr>
            <a:cxnSpLocks/>
          </p:cNvCxnSpPr>
          <p:nvPr/>
        </p:nvCxnSpPr>
        <p:spPr>
          <a:xfrm>
            <a:off x="6577458" y="1861009"/>
            <a:ext cx="21072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ECC44B9-1B1B-9DF7-CD65-CA6E72AF69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149" y="1006294"/>
            <a:ext cx="1608308" cy="1608308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CB5B2B-5987-59CE-D1FB-CB2F6EAA2708}"/>
              </a:ext>
            </a:extLst>
          </p:cNvPr>
          <p:cNvCxnSpPr>
            <a:cxnSpLocks/>
          </p:cNvCxnSpPr>
          <p:nvPr/>
        </p:nvCxnSpPr>
        <p:spPr>
          <a:xfrm flipV="1">
            <a:off x="2621061" y="1861010"/>
            <a:ext cx="1794347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87F095-6D15-41D5-7D45-2F8F36A6FDE7}"/>
              </a:ext>
            </a:extLst>
          </p:cNvPr>
          <p:cNvSpPr txBox="1"/>
          <p:nvPr/>
        </p:nvSpPr>
        <p:spPr>
          <a:xfrm>
            <a:off x="387300" y="2759339"/>
            <a:ext cx="32106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Define key areas of focus:</a:t>
            </a:r>
          </a:p>
          <a:p>
            <a:r>
              <a:rPr lang="en-IN" b="1" dirty="0"/>
              <a:t>Operator Module Analytics</a:t>
            </a:r>
            <a:r>
              <a:rPr lang="en-IN" dirty="0"/>
              <a:t>: Resource management, financial tracking, operational performance, patient experience.</a:t>
            </a:r>
          </a:p>
          <a:p>
            <a:r>
              <a:rPr lang="en-IN" b="1" dirty="0"/>
              <a:t>Physician Module Analytics</a:t>
            </a:r>
            <a:r>
              <a:rPr lang="en-IN" dirty="0"/>
              <a:t>: Patient outcomes, treatment efficacy, quality measures, resource optimization.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C9F07A-B7FA-92A2-8544-9BC0AED80948}"/>
              </a:ext>
            </a:extLst>
          </p:cNvPr>
          <p:cNvSpPr txBox="1"/>
          <p:nvPr/>
        </p:nvSpPr>
        <p:spPr>
          <a:xfrm>
            <a:off x="4017862" y="2759339"/>
            <a:ext cx="347481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Explain how ChatGPT can be used: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Generating Python code snippets for dataset creation.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Drafting schemas for simulated or real-world healthcare datasets.</a:t>
            </a:r>
          </a:p>
          <a:p>
            <a:r>
              <a:rPr lang="en-IN" b="1" dirty="0"/>
              <a:t>Example workflow: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Input:</a:t>
            </a:r>
            <a:r>
              <a:rPr lang="en-US" dirty="0"/>
              <a:t> Prompt ChatGPT with dataset requirements.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Output:</a:t>
            </a:r>
            <a:r>
              <a:rPr lang="en-US" dirty="0"/>
              <a:t> Code for creating structured data, such</a:t>
            </a:r>
            <a:endParaRPr lang="en-I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004E45-5562-DE32-F0F2-EDCCB2C26752}"/>
              </a:ext>
            </a:extLst>
          </p:cNvPr>
          <p:cNvSpPr txBox="1"/>
          <p:nvPr/>
        </p:nvSpPr>
        <p:spPr>
          <a:xfrm>
            <a:off x="8034475" y="2759339"/>
            <a:ext cx="377022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Steps in Python Implementation: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Install necessary libraries like pandas, </a:t>
            </a:r>
            <a:r>
              <a:rPr lang="en-IN" dirty="0" err="1"/>
              <a:t>numpy</a:t>
            </a:r>
            <a:r>
              <a:rPr lang="en-IN" dirty="0"/>
              <a:t>, faker </a:t>
            </a:r>
            <a:r>
              <a:rPr lang="en-IN" dirty="0" err="1"/>
              <a:t>ect</a:t>
            </a:r>
            <a:r>
              <a:rPr lang="en-IN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Python to create structured datasets (e.g., patient records, shift schedules).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checks to ensure the dataset adheres to domain requirements (e.g., correct date formats, valid patient IDs).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Save the dataset in CSV, Excel, or a database format for further analysis.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4638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9462511-AD27-2275-A971-10A06F11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9F53D39-4528-6022-7B97-7AA9761F4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Desktop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834A6B-8E0A-6779-8700-3FD90617F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7863" y="1497910"/>
            <a:ext cx="7516274" cy="4534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EAA2DC-847C-CF1D-D758-6CEDF58007CF}"/>
              </a:ext>
            </a:extLst>
          </p:cNvPr>
          <p:cNvSpPr txBox="1"/>
          <p:nvPr/>
        </p:nvSpPr>
        <p:spPr>
          <a:xfrm>
            <a:off x="4018428" y="990132"/>
            <a:ext cx="4155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 Relationship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631186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4E78B8DD-23CE-EE64-03C9-7DC1BCDEF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9617645-0F9E-3A70-3EFA-58010844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Desktop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683738-69AC-6599-F131-B22C851B2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413" y="1714261"/>
            <a:ext cx="3124130" cy="3570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148D1-37D9-FEED-9551-31BA15C528F8}"/>
              </a:ext>
            </a:extLst>
          </p:cNvPr>
          <p:cNvSpPr txBox="1"/>
          <p:nvPr/>
        </p:nvSpPr>
        <p:spPr>
          <a:xfrm>
            <a:off x="784412" y="1098307"/>
            <a:ext cx="3000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Created DAX Functions 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0B69DC-830C-EEB8-D571-186FDF9E0779}"/>
              </a:ext>
            </a:extLst>
          </p:cNvPr>
          <p:cNvSpPr txBox="1"/>
          <p:nvPr/>
        </p:nvSpPr>
        <p:spPr>
          <a:xfrm>
            <a:off x="5015753" y="1098307"/>
            <a:ext cx="63918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% Female Patient: Percentage of female patients.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% Male Patient: Percentage of male patients.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% Of Admission: Percentage of patients admitted.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% Of None Admission: Percentage of patients not admitted.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Admission_count</a:t>
            </a:r>
            <a:r>
              <a:rPr lang="en-US" dirty="0"/>
              <a:t>: Total number of admissions.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App Min_Max Point (Month): Minimum or maximum appointment values by month.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App_val</a:t>
            </a:r>
            <a:r>
              <a:rPr lang="en-US" dirty="0"/>
              <a:t> Min_Max Point (Month): Minimum or maximum appointment values (likely numeric).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Avg </a:t>
            </a:r>
            <a:r>
              <a:rPr lang="en-US" dirty="0" err="1"/>
              <a:t>Day_Stay</a:t>
            </a:r>
            <a:r>
              <a:rPr lang="en-US" dirty="0"/>
              <a:t>: Average length of stay for admitted patients.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Avg </a:t>
            </a:r>
            <a:r>
              <a:rPr lang="en-US" dirty="0" err="1"/>
              <a:t>Waiting_Time</a:t>
            </a:r>
            <a:r>
              <a:rPr lang="en-US" dirty="0"/>
              <a:t>: Average patient wait time.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Bed_Available</a:t>
            </a:r>
            <a:r>
              <a:rPr lang="en-US" dirty="0"/>
              <a:t>: Count of available beds.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BedsOccupied</a:t>
            </a:r>
            <a:r>
              <a:rPr lang="en-US" dirty="0"/>
              <a:t>: Count of beds currently occupied.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HeatMap</a:t>
            </a:r>
            <a:r>
              <a:rPr lang="en-US" dirty="0"/>
              <a:t> Caption: Label or annotation for a heatmap visualization.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Total_Appointment</a:t>
            </a:r>
            <a:r>
              <a:rPr lang="en-US" dirty="0"/>
              <a:t>: Total number of appointments.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75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>
          <a:extLst>
            <a:ext uri="{FF2B5EF4-FFF2-40B4-BE49-F238E27FC236}">
              <a16:creationId xmlns:a16="http://schemas.microsoft.com/office/drawing/2014/main" id="{CA437785-200D-6D6B-E013-7549832FE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9FA28A-479A-EB12-CBBF-8EB08F24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 Dashboard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B3CC8C-F387-1153-A976-4C4C2AF7A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3286" y="1197019"/>
            <a:ext cx="8316486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45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562</Words>
  <Application>Microsoft Office PowerPoint</Application>
  <PresentationFormat>Widescreen</PresentationFormat>
  <Paragraphs>78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Georgia</vt:lpstr>
      <vt:lpstr>Tahoma</vt:lpstr>
      <vt:lpstr>Office Theme</vt:lpstr>
      <vt:lpstr>PowerPoint Presentation</vt:lpstr>
      <vt:lpstr>Project Team</vt:lpstr>
      <vt:lpstr>Data Requirement</vt:lpstr>
      <vt:lpstr>Dashboard Requirement</vt:lpstr>
      <vt:lpstr>Data Set Architecture </vt:lpstr>
      <vt:lpstr>Dataset Creation for Advanced Healthcare Analytics</vt:lpstr>
      <vt:lpstr>Power BI Desktop </vt:lpstr>
      <vt:lpstr>Power BI Desktop </vt:lpstr>
      <vt:lpstr>Power BI Dashboard </vt:lpstr>
      <vt:lpstr>Embed Report to Streamlit</vt:lpstr>
      <vt:lpstr>Research About Chat Bot </vt:lpstr>
      <vt:lpstr>Research About Chat Bot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Trikuta MB</dc:creator>
  <cp:lastModifiedBy>Trikuta MB</cp:lastModifiedBy>
  <cp:revision>1</cp:revision>
  <dcterms:created xsi:type="dcterms:W3CDTF">2025-01-20T04:50:01Z</dcterms:created>
  <dcterms:modified xsi:type="dcterms:W3CDTF">2025-01-20T07:14:25Z</dcterms:modified>
</cp:coreProperties>
</file>