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303" r:id="rId7"/>
    <p:sldId id="280" r:id="rId8"/>
    <p:sldId id="349" r:id="rId9"/>
    <p:sldId id="350" r:id="rId10"/>
    <p:sldId id="351" r:id="rId11"/>
    <p:sldId id="273" r:id="rId12"/>
    <p:sldId id="274" r:id="rId13"/>
  </p:sldIdLst>
  <p:sldSz cx="12192000" cy="6858000"/>
  <p:notesSz cx="6858000" cy="9144000"/>
  <p:embeddedFontLst>
    <p:embeddedFont>
      <p:font typeface="Georgia" panose="02040502050405020303" pitchFamily="18" charset="0"/>
      <p:regular r:id="rId15"/>
      <p:bold r:id="rId16"/>
      <p:italic r:id="rId17"/>
      <p:boldItalic r:id="rId18"/>
    </p:embeddedFont>
    <p:embeddedFont>
      <p:font typeface="Tahoma" panose="020B0604030504040204" pitchFamily="3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CC04F1-0562-4FE1-8648-BDD0BB804682}">
  <a:tblStyle styleId="{4DCC04F1-0562-4FE1-8648-BDD0BB80468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0BBD9BA-D76B-4802-B305-B85E08AFD3E8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039361-B1A1-4378-99EF-8A97D6684A3D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99" autoAdjust="0"/>
  </p:normalViewPr>
  <p:slideViewPr>
    <p:cSldViewPr snapToGrid="0">
      <p:cViewPr varScale="1">
        <p:scale>
          <a:sx n="75" d="100"/>
          <a:sy n="75" d="100"/>
        </p:scale>
        <p:origin x="9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931f08710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" name="Google Shape;28;g2931f0871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8" name="Google Shape;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C37E5C2C-FC03-C8B6-FC0F-58B00F427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>
            <a:extLst>
              <a:ext uri="{FF2B5EF4-FFF2-40B4-BE49-F238E27FC236}">
                <a16:creationId xmlns:a16="http://schemas.microsoft.com/office/drawing/2014/main" id="{B64DCC45-4767-F705-0C88-D438B7E297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>
            <a:extLst>
              <a:ext uri="{FF2B5EF4-FFF2-40B4-BE49-F238E27FC236}">
                <a16:creationId xmlns:a16="http://schemas.microsoft.com/office/drawing/2014/main" id="{F53E71A3-509F-09EF-CA53-2EB0AF59AC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4164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713D2AAB-5675-5795-0232-2929B4DBD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:notes">
            <a:extLst>
              <a:ext uri="{FF2B5EF4-FFF2-40B4-BE49-F238E27FC236}">
                <a16:creationId xmlns:a16="http://schemas.microsoft.com/office/drawing/2014/main" id="{F0D4D577-8CD1-928F-5E53-6C2C4F89E1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10:notes">
            <a:extLst>
              <a:ext uri="{FF2B5EF4-FFF2-40B4-BE49-F238E27FC236}">
                <a16:creationId xmlns:a16="http://schemas.microsoft.com/office/drawing/2014/main" id="{82102328-1C89-0434-E2A1-3D8A62AEF6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0980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 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387350" y="344086"/>
            <a:ext cx="114174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000" b="0">
                <a:solidFill>
                  <a:srgbClr val="074C7A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1_Title and Content 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87350" y="344086"/>
            <a:ext cx="114174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000" b="0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" name="Google Shape;24;p4"/>
          <p:cNvCxnSpPr/>
          <p:nvPr/>
        </p:nvCxnSpPr>
        <p:spPr>
          <a:xfrm>
            <a:off x="0" y="6457951"/>
            <a:ext cx="96084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54886" y="6211316"/>
            <a:ext cx="2039814" cy="506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4D72EA5-F1E4-4BCB-A456-F9B27D2F097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60696" y="1131359"/>
            <a:ext cx="11174834" cy="47157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269875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45085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720725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9017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851450-1CD9-4B36-896E-F2F18FBD8F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9945" y="6110654"/>
            <a:ext cx="1306911" cy="653456"/>
          </a:xfrm>
          <a:prstGeom prst="rect">
            <a:avLst/>
          </a:prstGeom>
        </p:spPr>
      </p:pic>
      <p:sp>
        <p:nvSpPr>
          <p:cNvPr id="14" name="Google Shape;20;p3">
            <a:extLst>
              <a:ext uri="{FF2B5EF4-FFF2-40B4-BE49-F238E27FC236}">
                <a16:creationId xmlns:a16="http://schemas.microsoft.com/office/drawing/2014/main" id="{BB7ECCD2-7FAB-42E8-8473-F0DE0E182F3D}"/>
              </a:ext>
            </a:extLst>
          </p:cNvPr>
          <p:cNvSpPr txBox="1"/>
          <p:nvPr userDrawn="1"/>
        </p:nvSpPr>
        <p:spPr>
          <a:xfrm>
            <a:off x="11130436" y="6300477"/>
            <a:ext cx="689279" cy="287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lang="en-US" sz="1200" b="0" i="0" u="none" strike="noStrike" cap="non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15" name="Google Shape;22;p3">
            <a:extLst>
              <a:ext uri="{FF2B5EF4-FFF2-40B4-BE49-F238E27FC236}">
                <a16:creationId xmlns:a16="http://schemas.microsoft.com/office/drawing/2014/main" id="{2338821B-3942-4E06-9079-8B4D5407C3B5}"/>
              </a:ext>
            </a:extLst>
          </p:cNvPr>
          <p:cNvSpPr txBox="1"/>
          <p:nvPr userDrawn="1"/>
        </p:nvSpPr>
        <p:spPr>
          <a:xfrm>
            <a:off x="1496856" y="6421122"/>
            <a:ext cx="5463011" cy="2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rPr>
              <a:t>Copyright © </a:t>
            </a:r>
            <a:r>
              <a:rPr lang="en-US" sz="1000" b="0" i="0" u="none" strike="noStrike" cap="none" dirty="0" err="1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rPr>
              <a:t>AiSPRY</a:t>
            </a:r>
            <a:r>
              <a:rPr lang="en-US" sz="1000" b="0" i="0" u="none" strike="noStrike" cap="none" dirty="0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rPr>
              <a:t>. All rights reserved. </a:t>
            </a:r>
            <a:endParaRPr sz="1000" b="0" i="0" u="none" strike="noStrike" cap="none" dirty="0">
              <a:solidFill>
                <a:srgbClr val="BFBFB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" name="Google Shape;21;p85">
            <a:extLst>
              <a:ext uri="{FF2B5EF4-FFF2-40B4-BE49-F238E27FC236}">
                <a16:creationId xmlns:a16="http://schemas.microsoft.com/office/drawing/2014/main" id="{B62FBE52-CF97-E21B-AEE0-4DCD6D1E90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5555" y="344086"/>
            <a:ext cx="114174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 panose="02040502050405020303"/>
              <a:buNone/>
              <a:defRPr sz="3000" b="0">
                <a:solidFill>
                  <a:srgbClr val="0070C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" name="Google Shape;56;p4">
            <a:extLst>
              <a:ext uri="{FF2B5EF4-FFF2-40B4-BE49-F238E27FC236}">
                <a16:creationId xmlns:a16="http://schemas.microsoft.com/office/drawing/2014/main" id="{AE858981-A9C5-39B7-BAA4-8A31F544C119}"/>
              </a:ext>
            </a:extLst>
          </p:cNvPr>
          <p:cNvSpPr/>
          <p:nvPr userDrawn="1"/>
        </p:nvSpPr>
        <p:spPr>
          <a:xfrm>
            <a:off x="0" y="172029"/>
            <a:ext cx="148019" cy="742450"/>
          </a:xfrm>
          <a:custGeom>
            <a:avLst/>
            <a:gdLst/>
            <a:ahLst/>
            <a:cxnLst/>
            <a:rect l="l" t="t" r="r" b="b"/>
            <a:pathLst>
              <a:path w="177800" h="891832" extrusionOk="0">
                <a:moveTo>
                  <a:pt x="177800" y="891832"/>
                </a:moveTo>
                <a:lnTo>
                  <a:pt x="177679" y="70171"/>
                </a:lnTo>
                <a:lnTo>
                  <a:pt x="163653" y="30776"/>
                </a:lnTo>
                <a:lnTo>
                  <a:pt x="131402" y="5462"/>
                </a:lnTo>
                <a:lnTo>
                  <a:pt x="103365" y="0"/>
                </a:lnTo>
                <a:lnTo>
                  <a:pt x="0" y="0"/>
                </a:lnTo>
                <a:lnTo>
                  <a:pt x="0" y="891832"/>
                </a:lnTo>
                <a:lnTo>
                  <a:pt x="177800" y="891832"/>
                </a:lnTo>
                <a:close/>
              </a:path>
            </a:pathLst>
          </a:custGeom>
          <a:solidFill>
            <a:srgbClr val="F4811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7"/>
              <a:buFont typeface="Arial" panose="020B0604020202020204"/>
              <a:buNone/>
            </a:pPr>
            <a:endParaRPr sz="1165" b="0" i="0" u="none" strike="noStrike" cap="none">
              <a:solidFill>
                <a:srgbClr val="0000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232575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600038" y="136550"/>
            <a:ext cx="1507524" cy="7537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info@aispry.com" TargetMode="External"/><Relationship Id="rId4" Type="http://schemas.openxmlformats.org/officeDocument/2006/relationships/hyperlink" Target="mailto:Ajeeth.d@innodatatics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ChatGPT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codewith.mu/es/tutorials/1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664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/>
          <p:nvPr/>
        </p:nvSpPr>
        <p:spPr>
          <a:xfrm>
            <a:off x="548641" y="3985648"/>
            <a:ext cx="8127999" cy="120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05000"/>
              </a:lnSpc>
              <a:spcAft>
                <a:spcPts val="1200"/>
              </a:spcAft>
              <a:buSzPts val="4000"/>
            </a:pPr>
            <a:r>
              <a:rPr lang="en-US" sz="3600" b="1" dirty="0">
                <a:solidFill>
                  <a:srgbClr val="0070C0"/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HealthCare Performance Dashaboard &amp; ChatBot</a:t>
            </a:r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87044" y="2372443"/>
            <a:ext cx="2417913" cy="1208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1466F-E30A-8C86-718C-9A75BBEB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50" y="344016"/>
            <a:ext cx="11417400" cy="507740"/>
          </a:xfrm>
        </p:spPr>
        <p:txBody>
          <a:bodyPr/>
          <a:lstStyle/>
          <a:p>
            <a:r>
              <a:rPr lang="en-IN" b="0" i="0" dirty="0">
                <a:solidFill>
                  <a:srgbClr val="07376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Weekly Report - 20-27 Jan/25 – Activity Information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4EF497-B270-649F-BFF9-CBD5E1899F0F}"/>
              </a:ext>
            </a:extLst>
          </p:cNvPr>
          <p:cNvSpPr txBox="1"/>
          <p:nvPr/>
        </p:nvSpPr>
        <p:spPr>
          <a:xfrm>
            <a:off x="4531360" y="1361440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LLM VS NLP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07D0CE-5B46-BB36-DA55-A1EB1449D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59" y="2240456"/>
            <a:ext cx="8249801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6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387350" y="344016"/>
            <a:ext cx="11417400" cy="507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IN" dirty="0">
                <a:solidFill>
                  <a:srgbClr val="073763"/>
                </a:solidFill>
              </a:rPr>
              <a:t>Weekly Report – 27-03 Feb/25 – Targets</a:t>
            </a:r>
            <a:endParaRPr dirty="0"/>
          </a:p>
        </p:txBody>
      </p:sp>
      <p:sp>
        <p:nvSpPr>
          <p:cNvPr id="166" name="Google Shape;166;p22"/>
          <p:cNvSpPr txBox="1"/>
          <p:nvPr/>
        </p:nvSpPr>
        <p:spPr>
          <a:xfrm>
            <a:off x="579361" y="1482333"/>
            <a:ext cx="9953824" cy="247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chatbot that allows users to ask questions in natural language and receive intelligent, context-aware responses based on the user's specific needs.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NLP Techniques.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algorithms that allow the chatbot to generate intelligent, context-specific responses based on the user's query and role (e.g., physician or operator).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/>
          <p:nvPr/>
        </p:nvSpPr>
        <p:spPr>
          <a:xfrm>
            <a:off x="0" y="6747467"/>
            <a:ext cx="12179808" cy="110421"/>
          </a:xfrm>
          <a:custGeom>
            <a:avLst/>
            <a:gdLst/>
            <a:ahLst/>
            <a:cxnLst/>
            <a:rect l="l" t="t" r="r" b="b"/>
            <a:pathLst>
              <a:path w="14630400" h="132638" extrusionOk="0">
                <a:moveTo>
                  <a:pt x="14630400" y="0"/>
                </a:moveTo>
                <a:lnTo>
                  <a:pt x="0" y="0"/>
                </a:lnTo>
                <a:lnTo>
                  <a:pt x="0" y="132638"/>
                </a:lnTo>
                <a:lnTo>
                  <a:pt x="14630400" y="132638"/>
                </a:lnTo>
                <a:lnTo>
                  <a:pt x="14630400" y="0"/>
                </a:lnTo>
                <a:close/>
              </a:path>
            </a:pathLst>
          </a:custGeom>
          <a:solidFill>
            <a:srgbClr val="084B7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7"/>
              <a:buFont typeface="Arial"/>
              <a:buNone/>
            </a:pPr>
            <a:endParaRPr sz="1167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9904" y="956540"/>
            <a:ext cx="5744158" cy="285547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 txBox="1"/>
          <p:nvPr/>
        </p:nvSpPr>
        <p:spPr>
          <a:xfrm>
            <a:off x="214215" y="509338"/>
            <a:ext cx="377676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5400" b="0" i="0" u="none" strike="noStrike" cap="non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Thank You</a:t>
            </a:r>
            <a:endParaRPr sz="54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3"/>
          <p:cNvSpPr/>
          <p:nvPr/>
        </p:nvSpPr>
        <p:spPr>
          <a:xfrm flipH="1">
            <a:off x="3514608" y="3791944"/>
            <a:ext cx="45600" cy="914933"/>
          </a:xfrm>
          <a:custGeom>
            <a:avLst/>
            <a:gdLst/>
            <a:ahLst/>
            <a:cxnLst/>
            <a:rect l="l" t="t" r="r" b="b"/>
            <a:pathLst>
              <a:path w="120000" h="1099019" extrusionOk="0">
                <a:moveTo>
                  <a:pt x="0" y="0"/>
                </a:moveTo>
                <a:lnTo>
                  <a:pt x="0" y="1099019"/>
                </a:lnTo>
              </a:path>
            </a:pathLst>
          </a:custGeom>
          <a:noFill/>
          <a:ln w="35125" cap="flat" cmpd="sng">
            <a:solidFill>
              <a:srgbClr val="084B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431287" y="3812017"/>
            <a:ext cx="0" cy="899962"/>
          </a:xfrm>
          <a:custGeom>
            <a:avLst/>
            <a:gdLst/>
            <a:ahLst/>
            <a:cxnLst/>
            <a:rect l="l" t="t" r="r" b="b"/>
            <a:pathLst>
              <a:path w="120000" h="1081036" extrusionOk="0">
                <a:moveTo>
                  <a:pt x="0" y="0"/>
                </a:moveTo>
                <a:lnTo>
                  <a:pt x="0" y="1081036"/>
                </a:lnTo>
              </a:path>
            </a:pathLst>
          </a:custGeom>
          <a:noFill/>
          <a:ln w="35125" cap="flat" cmpd="sng">
            <a:solidFill>
              <a:srgbClr val="084B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7"/>
              <a:buFont typeface="Arial"/>
              <a:buNone/>
            </a:pPr>
            <a:endParaRPr sz="1167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417551" y="5171853"/>
            <a:ext cx="0" cy="933994"/>
          </a:xfrm>
          <a:custGeom>
            <a:avLst/>
            <a:gdLst/>
            <a:ahLst/>
            <a:cxnLst/>
            <a:rect l="l" t="t" r="r" b="b"/>
            <a:pathLst>
              <a:path w="120000" h="842911" extrusionOk="0">
                <a:moveTo>
                  <a:pt x="0" y="0"/>
                </a:moveTo>
                <a:lnTo>
                  <a:pt x="0" y="842911"/>
                </a:lnTo>
              </a:path>
            </a:pathLst>
          </a:custGeom>
          <a:noFill/>
          <a:ln w="35125" cap="flat" cmpd="sng">
            <a:solidFill>
              <a:srgbClr val="084B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7"/>
              <a:buFont typeface="Arial"/>
              <a:buNone/>
            </a:pPr>
            <a:endParaRPr sz="1167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3717630" y="3908442"/>
            <a:ext cx="3026342" cy="83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581" marR="25397" lvl="0" indent="0" algn="l" rtl="0">
              <a:lnSpc>
                <a:spcPct val="7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58585B"/>
                </a:solidFill>
                <a:latin typeface="Tahoma"/>
                <a:ea typeface="Tahoma"/>
                <a:cs typeface="Tahoma"/>
                <a:sym typeface="Tahoma"/>
              </a:rPr>
              <a:t>AiSPRY</a:t>
            </a:r>
            <a:endParaRPr sz="12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0581" marR="0" lvl="0" indent="0" algn="l" rtl="0">
              <a:lnSpc>
                <a:spcPct val="120030"/>
              </a:lnSpc>
              <a:spcBef>
                <a:spcPts val="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58585B"/>
                </a:solidFill>
                <a:latin typeface="Tahoma"/>
                <a:ea typeface="Tahoma"/>
                <a:cs typeface="Tahoma"/>
                <a:sym typeface="Tahoma"/>
              </a:rPr>
              <a:t>2-56/2/19, Vijaya Towers,</a:t>
            </a:r>
            <a:endParaRPr sz="12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0581" marR="25397" lvl="0" indent="0" algn="l" rtl="0">
              <a:lnSpc>
                <a:spcPct val="12003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58585B"/>
                </a:solidFill>
                <a:latin typeface="Tahoma"/>
                <a:ea typeface="Tahoma"/>
                <a:cs typeface="Tahoma"/>
                <a:sym typeface="Tahoma"/>
              </a:rPr>
              <a:t>Ayyappa Society Road,</a:t>
            </a:r>
            <a:endParaRPr sz="12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0581" marR="25397" lvl="0" indent="0" algn="l" rtl="0">
              <a:lnSpc>
                <a:spcPct val="12003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58585B"/>
                </a:solidFill>
                <a:latin typeface="Tahoma"/>
                <a:ea typeface="Tahoma"/>
                <a:cs typeface="Tahoma"/>
                <a:sym typeface="Tahoma"/>
              </a:rPr>
              <a:t>Madhapur, Hyderabad,</a:t>
            </a:r>
            <a:r>
              <a:rPr lang="en-IN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IN" sz="1200" b="0" i="0" u="none" strike="noStrike" cap="none">
                <a:solidFill>
                  <a:srgbClr val="58585B"/>
                </a:solidFill>
                <a:latin typeface="Tahoma"/>
                <a:ea typeface="Tahoma"/>
                <a:cs typeface="Tahoma"/>
                <a:sym typeface="Tahoma"/>
              </a:rPr>
              <a:t>Telangana 500081</a:t>
            </a:r>
            <a:endParaRPr sz="12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572109" y="3826013"/>
            <a:ext cx="2711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581" marR="25397" lvl="0" indent="0" algn="l" rtl="0">
              <a:lnSpc>
                <a:spcPct val="1144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58585B"/>
                </a:solidFill>
                <a:latin typeface="Tahoma"/>
                <a:ea typeface="Tahoma"/>
                <a:cs typeface="Tahoma"/>
                <a:sym typeface="Tahoma"/>
              </a:rPr>
              <a:t>AiSPRY</a:t>
            </a:r>
            <a:endParaRPr sz="12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0581" marR="25397" lvl="0" indent="0" algn="l" rtl="0">
              <a:lnSpc>
                <a:spcPct val="114403"/>
              </a:lnSpc>
              <a:spcBef>
                <a:spcPts val="76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58585B"/>
                </a:solidFill>
                <a:latin typeface="Tahoma"/>
                <a:ea typeface="Tahoma"/>
                <a:cs typeface="Tahoma"/>
                <a:sym typeface="Tahoma"/>
              </a:rPr>
              <a:t>Level 16, 1 Sentral, Jalan Stesen Sentral 5, KL Sentral, 50740,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581" marR="25397" lvl="0" indent="0" algn="l" rtl="0">
              <a:lnSpc>
                <a:spcPct val="114403"/>
              </a:lnSpc>
              <a:spcBef>
                <a:spcPts val="76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58585B"/>
                </a:solidFill>
                <a:latin typeface="Tahoma"/>
                <a:ea typeface="Tahoma"/>
                <a:cs typeface="Tahoma"/>
                <a:sym typeface="Tahoma"/>
              </a:rPr>
              <a:t>Kuala Lumpur, Malaysia.</a:t>
            </a:r>
            <a:endParaRPr sz="1200" b="0" i="0" u="none" strike="noStrike" cap="none">
              <a:solidFill>
                <a:srgbClr val="58585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572109" y="5249240"/>
            <a:ext cx="2193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633" marR="25397" lvl="0" indent="0" algn="l" rtl="0">
              <a:lnSpc>
                <a:spcPct val="7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58585B"/>
                </a:solidFill>
                <a:latin typeface="Tahoma"/>
                <a:ea typeface="Tahoma"/>
                <a:cs typeface="Tahoma"/>
                <a:sym typeface="Tahoma"/>
              </a:rPr>
              <a:t>AiSPRY</a:t>
            </a:r>
            <a:endParaRPr sz="12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0633" marR="25397" lvl="0" indent="0" algn="l" rtl="0">
              <a:lnSpc>
                <a:spcPct val="120030"/>
              </a:lnSpc>
              <a:spcBef>
                <a:spcPts val="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58585B"/>
                </a:solidFill>
                <a:latin typeface="Tahoma"/>
                <a:ea typeface="Tahoma"/>
                <a:cs typeface="Tahoma"/>
                <a:sym typeface="Tahoma"/>
              </a:rPr>
              <a:t>#49, 1st Floor,  27th Main,</a:t>
            </a:r>
            <a:endParaRPr sz="12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0640" marR="25397" lvl="0" indent="0" algn="l" rtl="0">
              <a:lnSpc>
                <a:spcPct val="12003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58585B"/>
                </a:solidFill>
                <a:latin typeface="Tahoma"/>
                <a:ea typeface="Tahoma"/>
                <a:cs typeface="Tahoma"/>
                <a:sym typeface="Tahoma"/>
              </a:rPr>
              <a:t>1st Cross, BTM 1st Stage,</a:t>
            </a:r>
            <a:endParaRPr sz="12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0581" marR="0" lvl="0" indent="0" algn="l" rtl="0">
              <a:lnSpc>
                <a:spcPct val="1180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58585B"/>
                </a:solidFill>
                <a:latin typeface="Tahoma"/>
                <a:ea typeface="Tahoma"/>
                <a:cs typeface="Tahoma"/>
                <a:sym typeface="Tahoma"/>
              </a:rPr>
              <a:t>Bengaluru, Karnataka 560068</a:t>
            </a:r>
            <a:endParaRPr sz="12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3563073" y="5171853"/>
            <a:ext cx="0" cy="933994"/>
          </a:xfrm>
          <a:custGeom>
            <a:avLst/>
            <a:gdLst/>
            <a:ahLst/>
            <a:cxnLst/>
            <a:rect l="l" t="t" r="r" b="b"/>
            <a:pathLst>
              <a:path w="120000" h="842911" extrusionOk="0">
                <a:moveTo>
                  <a:pt x="0" y="0"/>
                </a:moveTo>
                <a:lnTo>
                  <a:pt x="0" y="842911"/>
                </a:lnTo>
              </a:path>
            </a:pathLst>
          </a:custGeom>
          <a:noFill/>
          <a:ln w="35125" cap="flat" cmpd="sng">
            <a:solidFill>
              <a:srgbClr val="084B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7"/>
              <a:buFont typeface="Arial"/>
              <a:buNone/>
            </a:pPr>
            <a:endParaRPr sz="1167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3717629" y="5249240"/>
            <a:ext cx="318390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633" marR="25397" lvl="0" indent="0" algn="l" rtl="0">
              <a:lnSpc>
                <a:spcPct val="7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58585B"/>
                </a:solidFill>
                <a:latin typeface="Tahoma"/>
                <a:ea typeface="Tahoma"/>
                <a:cs typeface="Tahoma"/>
                <a:sym typeface="Tahoma"/>
              </a:rPr>
              <a:t>AiSPRY</a:t>
            </a:r>
            <a:endParaRPr sz="12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0633" marR="25397" lvl="0" indent="0" algn="l" rtl="0">
              <a:lnSpc>
                <a:spcPct val="120030"/>
              </a:lnSpc>
              <a:spcBef>
                <a:spcPts val="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58585B"/>
                </a:solidFill>
                <a:latin typeface="Tahoma"/>
                <a:ea typeface="Tahoma"/>
                <a:cs typeface="Tahoma"/>
                <a:sym typeface="Tahoma"/>
              </a:rPr>
              <a:t>1st floor, Santi Ram Centre, opposite Indian Oil Bhawan, Tirumurthy Nagar, Nungambakkam, Chennai, Tamil Nadu 600006</a:t>
            </a:r>
            <a:endParaRPr sz="1200" b="0" i="0" u="none" strike="noStrike" cap="none">
              <a:solidFill>
                <a:srgbClr val="58585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431287" y="2582681"/>
            <a:ext cx="27117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581" marR="0" lvl="0" indent="0" algn="l" rtl="0">
              <a:lnSpc>
                <a:spcPct val="1083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1600" b="0" i="0" u="sng" strike="noStrike" cap="none">
                <a:solidFill>
                  <a:srgbClr val="084B79"/>
                </a:solidFill>
                <a:latin typeface="Tahoma"/>
                <a:ea typeface="Tahoma"/>
                <a:cs typeface="Tahoma"/>
                <a:sym typeface="Tahom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Email id: </a:t>
            </a:r>
            <a:r>
              <a:rPr lang="en-IN" sz="1600" b="0" i="0" u="sng" strike="noStrike" cap="none">
                <a:solidFill>
                  <a:srgbClr val="084B79"/>
                </a:solidFill>
                <a:latin typeface="Tahoma"/>
                <a:ea typeface="Tahoma"/>
                <a:cs typeface="Tahoma"/>
                <a:sym typeface="Tahom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info@aispry.com</a:t>
            </a:r>
            <a:endParaRPr sz="1600" b="0" i="0" u="sng" strike="noStrike" cap="none">
              <a:solidFill>
                <a:srgbClr val="084B7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431287" y="2162654"/>
            <a:ext cx="25887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581" marR="0" lvl="0" indent="0" algn="l" rtl="0">
              <a:lnSpc>
                <a:spcPct val="1083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0" i="0" u="sng" strike="noStrike" cap="none">
                <a:solidFill>
                  <a:srgbClr val="084B79"/>
                </a:solidFill>
                <a:latin typeface="Tahoma"/>
                <a:ea typeface="Tahoma"/>
                <a:cs typeface="Tahoma"/>
                <a:sym typeface="Tahoma"/>
              </a:rPr>
              <a:t>https://aispry.com/</a:t>
            </a:r>
            <a:endParaRPr sz="1600" b="0" i="0" u="sng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6"/>
          <p:cNvGrpSpPr/>
          <p:nvPr/>
        </p:nvGrpSpPr>
        <p:grpSpPr>
          <a:xfrm>
            <a:off x="7946025" y="5401803"/>
            <a:ext cx="461416" cy="333856"/>
            <a:chOff x="7946025" y="5401803"/>
            <a:chExt cx="461416" cy="333856"/>
          </a:xfrm>
        </p:grpSpPr>
        <p:sp>
          <p:nvSpPr>
            <p:cNvPr id="38" name="Google Shape;38;p6"/>
            <p:cNvSpPr/>
            <p:nvPr/>
          </p:nvSpPr>
          <p:spPr>
            <a:xfrm>
              <a:off x="7958867" y="5545661"/>
              <a:ext cx="433590" cy="189998"/>
            </a:xfrm>
            <a:custGeom>
              <a:avLst/>
              <a:gdLst/>
              <a:ahLst/>
              <a:cxnLst/>
              <a:rect l="l" t="t" r="r" b="b"/>
              <a:pathLst>
                <a:path w="10030" h="10000" extrusionOk="0">
                  <a:moveTo>
                    <a:pt x="10030" y="0"/>
                  </a:moveTo>
                  <a:cubicBezTo>
                    <a:pt x="8807" y="1767"/>
                    <a:pt x="7739" y="2908"/>
                    <a:pt x="5829" y="3152"/>
                  </a:cubicBezTo>
                  <a:cubicBezTo>
                    <a:pt x="5834" y="4180"/>
                    <a:pt x="5369" y="4544"/>
                    <a:pt x="5077" y="4555"/>
                  </a:cubicBezTo>
                  <a:cubicBezTo>
                    <a:pt x="4709" y="4553"/>
                    <a:pt x="4306" y="4008"/>
                    <a:pt x="4284" y="3152"/>
                  </a:cubicBezTo>
                  <a:cubicBezTo>
                    <a:pt x="2505" y="2759"/>
                    <a:pt x="1511" y="1836"/>
                    <a:pt x="0" y="398"/>
                  </a:cubicBezTo>
                  <a:cubicBezTo>
                    <a:pt x="9" y="2214"/>
                    <a:pt x="-5" y="7245"/>
                    <a:pt x="6" y="9441"/>
                  </a:cubicBezTo>
                  <a:cubicBezTo>
                    <a:pt x="4" y="9813"/>
                    <a:pt x="37" y="9924"/>
                    <a:pt x="279" y="10000"/>
                  </a:cubicBezTo>
                  <a:lnTo>
                    <a:pt x="9754" y="10000"/>
                  </a:lnTo>
                  <a:cubicBezTo>
                    <a:pt x="10018" y="9972"/>
                    <a:pt x="10015" y="10041"/>
                    <a:pt x="10030" y="9457"/>
                  </a:cubicBezTo>
                  <a:lnTo>
                    <a:pt x="10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7946025" y="5401803"/>
              <a:ext cx="461416" cy="182494"/>
            </a:xfrm>
            <a:custGeom>
              <a:avLst/>
              <a:gdLst/>
              <a:ahLst/>
              <a:cxnLst/>
              <a:rect l="l" t="t" r="r" b="b"/>
              <a:pathLst>
                <a:path w="5704935" h="2609439" extrusionOk="0">
                  <a:moveTo>
                    <a:pt x="2053086" y="373814"/>
                  </a:moveTo>
                  <a:lnTo>
                    <a:pt x="2053086" y="811742"/>
                  </a:lnTo>
                  <a:lnTo>
                    <a:pt x="3669101" y="811742"/>
                  </a:lnTo>
                  <a:lnTo>
                    <a:pt x="3669101" y="373814"/>
                  </a:lnTo>
                  <a:close/>
                  <a:moveTo>
                    <a:pt x="1996544" y="0"/>
                  </a:moveTo>
                  <a:lnTo>
                    <a:pt x="3725643" y="0"/>
                  </a:lnTo>
                  <a:cubicBezTo>
                    <a:pt x="3916747" y="0"/>
                    <a:pt x="4071667" y="154920"/>
                    <a:pt x="4071667" y="346024"/>
                  </a:cubicBezTo>
                  <a:lnTo>
                    <a:pt x="4066113" y="811742"/>
                  </a:lnTo>
                  <a:lnTo>
                    <a:pt x="5519258" y="811742"/>
                  </a:lnTo>
                  <a:cubicBezTo>
                    <a:pt x="5621805" y="811742"/>
                    <a:pt x="5704935" y="894872"/>
                    <a:pt x="5704935" y="997419"/>
                  </a:cubicBezTo>
                  <a:lnTo>
                    <a:pt x="5699184" y="1558509"/>
                  </a:lnTo>
                  <a:cubicBezTo>
                    <a:pt x="5292785" y="1972160"/>
                    <a:pt x="4032369" y="2670358"/>
                    <a:pt x="2812212" y="2605181"/>
                  </a:cubicBezTo>
                  <a:cubicBezTo>
                    <a:pt x="1718576" y="2643519"/>
                    <a:pt x="606724" y="2058424"/>
                    <a:pt x="0" y="1535505"/>
                  </a:cubicBezTo>
                  <a:cubicBezTo>
                    <a:pt x="1917" y="1359977"/>
                    <a:pt x="3833" y="1172947"/>
                    <a:pt x="5750" y="997419"/>
                  </a:cubicBezTo>
                  <a:cubicBezTo>
                    <a:pt x="5750" y="894872"/>
                    <a:pt x="88880" y="811742"/>
                    <a:pt x="191427" y="811742"/>
                  </a:cubicBezTo>
                  <a:lnTo>
                    <a:pt x="1645094" y="811742"/>
                  </a:lnTo>
                  <a:lnTo>
                    <a:pt x="1650520" y="346024"/>
                  </a:lnTo>
                  <a:cubicBezTo>
                    <a:pt x="1650520" y="154920"/>
                    <a:pt x="1805440" y="0"/>
                    <a:pt x="1996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</p:grpSp>
      <p:sp>
        <p:nvSpPr>
          <p:cNvPr id="40" name="Google Shape;40;p6"/>
          <p:cNvSpPr/>
          <p:nvPr/>
        </p:nvSpPr>
        <p:spPr>
          <a:xfrm>
            <a:off x="0" y="172029"/>
            <a:ext cx="148019" cy="742450"/>
          </a:xfrm>
          <a:custGeom>
            <a:avLst/>
            <a:gdLst/>
            <a:ahLst/>
            <a:cxnLst/>
            <a:rect l="l" t="t" r="r" b="b"/>
            <a:pathLst>
              <a:path w="177800" h="891832" extrusionOk="0">
                <a:moveTo>
                  <a:pt x="177800" y="891832"/>
                </a:moveTo>
                <a:lnTo>
                  <a:pt x="177679" y="70171"/>
                </a:lnTo>
                <a:lnTo>
                  <a:pt x="163653" y="30776"/>
                </a:lnTo>
                <a:lnTo>
                  <a:pt x="131402" y="5462"/>
                </a:lnTo>
                <a:lnTo>
                  <a:pt x="103365" y="0"/>
                </a:lnTo>
                <a:lnTo>
                  <a:pt x="0" y="0"/>
                </a:lnTo>
                <a:lnTo>
                  <a:pt x="0" y="891832"/>
                </a:lnTo>
                <a:lnTo>
                  <a:pt x="177800" y="891832"/>
                </a:lnTo>
                <a:close/>
              </a:path>
            </a:pathLst>
          </a:custGeom>
          <a:solidFill>
            <a:srgbClr val="F4811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7"/>
              <a:buFont typeface="Arial"/>
              <a:buNone/>
            </a:pPr>
            <a:endParaRPr sz="1167" b="0" i="0" u="none" strike="noStrike" cap="none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ahoma"/>
            </a:endParaRPr>
          </a:p>
        </p:txBody>
      </p:sp>
      <p:sp>
        <p:nvSpPr>
          <p:cNvPr id="41" name="Google Shape;41;p6"/>
          <p:cNvSpPr txBox="1"/>
          <p:nvPr/>
        </p:nvSpPr>
        <p:spPr>
          <a:xfrm>
            <a:off x="148019" y="299900"/>
            <a:ext cx="11417400" cy="507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000" dirty="0">
                <a:solidFill>
                  <a:srgbClr val="07376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ahoma"/>
              </a:rPr>
              <a:t>A</a:t>
            </a:r>
            <a:r>
              <a:rPr lang="en-IN" sz="3000" dirty="0">
                <a:solidFill>
                  <a:srgbClr val="07376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ahoma"/>
              </a:rPr>
              <a:t>bout Project</a:t>
            </a:r>
          </a:p>
        </p:txBody>
      </p:sp>
      <p:sp>
        <p:nvSpPr>
          <p:cNvPr id="42" name="Google Shape;42;p6"/>
          <p:cNvSpPr/>
          <p:nvPr/>
        </p:nvSpPr>
        <p:spPr>
          <a:xfrm>
            <a:off x="296695" y="1608535"/>
            <a:ext cx="3459331" cy="3462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Business Problem</a:t>
            </a:r>
            <a:r>
              <a:rPr lang="en-IN" sz="1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Healthcare organizations struggle with siloed data, inefficient resource utilization, and limited insights into performance metrics, leading to suboptimal operational efficiency, financial management, and patient outcomes.</a:t>
            </a:r>
            <a:endParaRPr lang="en-US"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Business Objective</a:t>
            </a:r>
            <a:r>
              <a:rPr lang="en-US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develop an advanced healthcare analytics platform that leverages real-time data and AI-driven insights to improve clinical decision-making, enhance operational efficiency, and optimize patient experience.</a:t>
            </a:r>
            <a:endParaRPr lang="en-US" b="0" i="0" u="none" strike="noStrike" cap="none" dirty="0">
              <a:solidFill>
                <a:srgbClr val="59595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ahoma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555379" y="1239202"/>
            <a:ext cx="23006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ahoma"/>
              </a:rPr>
              <a:t>Project Statement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4342989" y="1591340"/>
            <a:ext cx="3228512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4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Sujana Billava</a:t>
            </a:r>
            <a:br>
              <a:rPr lang="en-US" sz="14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</a:br>
            <a:r>
              <a:rPr lang="en-US" sz="14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Kashinath Konade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4084558" y="1222008"/>
            <a:ext cx="17219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ahoma"/>
              </a:rPr>
              <a:t>Project Team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Google Shape;47;p6"/>
          <p:cNvSpPr/>
          <p:nvPr/>
        </p:nvSpPr>
        <p:spPr>
          <a:xfrm>
            <a:off x="7503766" y="1613118"/>
            <a:ext cx="3228512" cy="1648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project aims to build a healthcare analytics platform that delivers real-time performance insights, AI-driven personalized recommendations, and role-specific analytics to improve clinical outcomes, operational efficiency, and resource optimization.</a:t>
            </a:r>
            <a:endParaRPr lang="en-US"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8" name="Google Shape;48;p6"/>
          <p:cNvSpPr/>
          <p:nvPr/>
        </p:nvSpPr>
        <p:spPr>
          <a:xfrm>
            <a:off x="7483608" y="1238120"/>
            <a:ext cx="23070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ahoma"/>
              </a:rPr>
              <a:t>Project Objectives</a:t>
            </a:r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/>
          <p:nvPr/>
        </p:nvSpPr>
        <p:spPr>
          <a:xfrm>
            <a:off x="0" y="172029"/>
            <a:ext cx="148019" cy="742450"/>
          </a:xfrm>
          <a:custGeom>
            <a:avLst/>
            <a:gdLst/>
            <a:ahLst/>
            <a:cxnLst/>
            <a:rect l="l" t="t" r="r" b="b"/>
            <a:pathLst>
              <a:path w="177800" h="891832" extrusionOk="0">
                <a:moveTo>
                  <a:pt x="177800" y="891832"/>
                </a:moveTo>
                <a:lnTo>
                  <a:pt x="177679" y="70171"/>
                </a:lnTo>
                <a:lnTo>
                  <a:pt x="163653" y="30776"/>
                </a:lnTo>
                <a:lnTo>
                  <a:pt x="131402" y="5462"/>
                </a:lnTo>
                <a:lnTo>
                  <a:pt x="103365" y="0"/>
                </a:lnTo>
                <a:lnTo>
                  <a:pt x="0" y="0"/>
                </a:lnTo>
                <a:lnTo>
                  <a:pt x="0" y="891832"/>
                </a:lnTo>
                <a:lnTo>
                  <a:pt x="177800" y="891832"/>
                </a:lnTo>
                <a:close/>
              </a:path>
            </a:pathLst>
          </a:custGeom>
          <a:solidFill>
            <a:srgbClr val="F4811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7"/>
              <a:buFont typeface="Arial"/>
              <a:buNone/>
            </a:pPr>
            <a:endParaRPr sz="1167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387300" y="289454"/>
            <a:ext cx="114174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IN" sz="3000" b="0" i="0" u="none" strike="noStrike" cap="none" dirty="0">
                <a:solidFill>
                  <a:srgbClr val="073763"/>
                </a:solidFill>
                <a:latin typeface="Tahoma"/>
                <a:ea typeface="Tahoma"/>
                <a:cs typeface="Tahoma"/>
                <a:sym typeface="Tahoma"/>
              </a:rPr>
              <a:t>Weekly Report – </a:t>
            </a:r>
            <a:r>
              <a:rPr lang="en-IN" sz="3000" dirty="0">
                <a:solidFill>
                  <a:srgbClr val="073763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r>
              <a:rPr lang="en-IN" sz="3000" b="0" i="0" u="none" strike="noStrike" cap="none" dirty="0">
                <a:solidFill>
                  <a:srgbClr val="073763"/>
                </a:solidFill>
                <a:latin typeface="Tahoma"/>
                <a:ea typeface="Tahoma"/>
                <a:cs typeface="Tahoma"/>
                <a:sym typeface="Tahoma"/>
              </a:rPr>
              <a:t>-27 Jan/25 – Targets</a:t>
            </a:r>
            <a:endParaRPr sz="3000" b="0" i="0" u="none" strike="noStrike" cap="none" dirty="0">
              <a:solidFill>
                <a:srgbClr val="074C7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" name="Google Shape;55;p7"/>
          <p:cNvSpPr txBox="1"/>
          <p:nvPr/>
        </p:nvSpPr>
        <p:spPr>
          <a:xfrm>
            <a:off x="675835" y="1597749"/>
            <a:ext cx="10578319" cy="3016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200000"/>
              </a:lnSpc>
              <a:spcAft>
                <a:spcPts val="12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About Chat Bot </a:t>
            </a:r>
          </a:p>
          <a:p>
            <a:pPr marL="285750" indent="-285750">
              <a:lnSpc>
                <a:spcPct val="200000"/>
              </a:lnSpc>
              <a:spcAft>
                <a:spcPts val="12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Embed Report to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Streamlit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lnSpc>
                <a:spcPct val="200000"/>
              </a:lnSpc>
              <a:spcAft>
                <a:spcPts val="12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about LLM VS NLP</a:t>
            </a:r>
          </a:p>
          <a:p>
            <a:pPr marL="285750" indent="-285750">
              <a:lnSpc>
                <a:spcPct val="200000"/>
              </a:lnSpc>
              <a:spcAft>
                <a:spcPts val="1200"/>
              </a:spcAft>
              <a:buSzPts val="1400"/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spcAft>
                <a:spcPts val="1200"/>
              </a:spcAft>
              <a:buSzPts val="1400"/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0" y="172029"/>
            <a:ext cx="148019" cy="742450"/>
          </a:xfrm>
          <a:custGeom>
            <a:avLst/>
            <a:gdLst/>
            <a:ahLst/>
            <a:cxnLst/>
            <a:rect l="l" t="t" r="r" b="b"/>
            <a:pathLst>
              <a:path w="177800" h="891832" extrusionOk="0">
                <a:moveTo>
                  <a:pt x="177800" y="891832"/>
                </a:moveTo>
                <a:lnTo>
                  <a:pt x="177679" y="70171"/>
                </a:lnTo>
                <a:lnTo>
                  <a:pt x="163653" y="30776"/>
                </a:lnTo>
                <a:lnTo>
                  <a:pt x="131402" y="5462"/>
                </a:lnTo>
                <a:lnTo>
                  <a:pt x="103365" y="0"/>
                </a:lnTo>
                <a:lnTo>
                  <a:pt x="0" y="0"/>
                </a:lnTo>
                <a:lnTo>
                  <a:pt x="0" y="891832"/>
                </a:lnTo>
                <a:lnTo>
                  <a:pt x="177800" y="891832"/>
                </a:lnTo>
                <a:close/>
              </a:path>
            </a:pathLst>
          </a:custGeom>
          <a:solidFill>
            <a:srgbClr val="F4811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7"/>
              <a:buFont typeface="Arial"/>
              <a:buNone/>
            </a:pPr>
            <a:endParaRPr sz="1167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387300" y="406879"/>
            <a:ext cx="114174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IN" sz="3000" b="0" i="0" u="none" strike="noStrike" cap="none" dirty="0">
                <a:solidFill>
                  <a:srgbClr val="073763"/>
                </a:solidFill>
                <a:latin typeface="Tahoma"/>
                <a:ea typeface="Tahoma"/>
                <a:cs typeface="Tahoma"/>
                <a:sym typeface="Tahoma"/>
              </a:rPr>
              <a:t>Weekly Report – 20</a:t>
            </a:r>
            <a:r>
              <a:rPr lang="en-IN" sz="3000" dirty="0">
                <a:solidFill>
                  <a:srgbClr val="073763"/>
                </a:solidFill>
                <a:latin typeface="Tahoma"/>
                <a:ea typeface="Tahoma"/>
                <a:cs typeface="Tahoma"/>
                <a:sym typeface="Tahoma"/>
              </a:rPr>
              <a:t>-27 Jan</a:t>
            </a:r>
            <a:r>
              <a:rPr lang="en-IN" sz="3000" b="0" i="0" u="none" strike="noStrike" cap="none" dirty="0">
                <a:solidFill>
                  <a:srgbClr val="073763"/>
                </a:solidFill>
                <a:latin typeface="Tahoma"/>
                <a:ea typeface="Tahoma"/>
                <a:cs typeface="Tahoma"/>
                <a:sym typeface="Tahoma"/>
              </a:rPr>
              <a:t>/25 – Work Completed</a:t>
            </a:r>
            <a:endParaRPr sz="3000" b="0" i="0" u="none" strike="noStrike" cap="none" dirty="0">
              <a:solidFill>
                <a:srgbClr val="074C7A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62" name="Google Shape;62;p8"/>
          <p:cNvGraphicFramePr/>
          <p:nvPr>
            <p:extLst>
              <p:ext uri="{D42A27DB-BD31-4B8C-83A1-F6EECF244321}">
                <p14:modId xmlns:p14="http://schemas.microsoft.com/office/powerpoint/2010/main" val="604478068"/>
              </p:ext>
            </p:extLst>
          </p:nvPr>
        </p:nvGraphicFramePr>
        <p:xfrm>
          <a:off x="712399" y="1270079"/>
          <a:ext cx="10950925" cy="3682915"/>
        </p:xfrm>
        <a:graphic>
          <a:graphicData uri="http://schemas.openxmlformats.org/drawingml/2006/table">
            <a:tbl>
              <a:tblPr firstRow="1" bandRow="1">
                <a:noFill/>
                <a:tableStyleId>{4DCC04F1-0562-4FE1-8648-BDD0BB804682}</a:tableStyleId>
              </a:tblPr>
              <a:tblGrid>
                <a:gridCol w="363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Activity</a:t>
                      </a:r>
                      <a:endParaRPr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Completion Status</a:t>
                      </a:r>
                      <a:endParaRPr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Comments</a:t>
                      </a:r>
                      <a:endParaRPr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500">
                <a:tc>
                  <a:txBody>
                    <a:bodyPr/>
                    <a:lstStyle/>
                    <a:p>
                      <a:pPr rtl="0"/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Understanding Business Domain</a:t>
                      </a:r>
                      <a:endParaRPr lang="en-IN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Completed</a:t>
                      </a:r>
                      <a:endParaRPr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Understanding domain knowledge and gaining insights into the specific field or industry to ensure the data, models, and solutions align with real-world applications and challenges.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Hospital Visit</a:t>
                      </a:r>
                      <a:endParaRPr sz="1400" b="1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Completed</a:t>
                      </a:r>
                      <a:endParaRPr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Conducted an on-site visit to the hospital to understand their workflow, and identify key pain points and challenges related to inventory management.</a:t>
                      </a:r>
                      <a:endParaRPr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Data Collection</a:t>
                      </a:r>
                      <a:endParaRPr sz="1400" b="1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Completed</a:t>
                      </a:r>
                      <a:endParaRPr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Created the dataset manually with the help of ChatGPT based on business requirements.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Data Understanding</a:t>
                      </a:r>
                      <a:endParaRPr sz="1400" b="1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Completed</a:t>
                      </a:r>
                      <a:endParaRPr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Created data directory according to the datasets collected.</a:t>
                      </a:r>
                      <a:endParaRPr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32018692"/>
                  </a:ext>
                </a:extLst>
              </a:tr>
              <a:tr h="465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1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Power BI dashboard </a:t>
                      </a:r>
                      <a:endParaRPr sz="1400" b="1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Completed </a:t>
                      </a:r>
                      <a:endParaRPr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Created a dashboard based on the requirements and the dataset.</a:t>
                      </a:r>
                      <a:endParaRPr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379565583"/>
                  </a:ext>
                </a:extLst>
              </a:tr>
              <a:tr h="465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25323109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387350" y="136267"/>
            <a:ext cx="11417400" cy="92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IN" dirty="0">
                <a:solidFill>
                  <a:srgbClr val="073763"/>
                </a:solidFill>
              </a:rPr>
              <a:t>Weekly Report - </a:t>
            </a:r>
            <a:r>
              <a:rPr lang="en-IN" sz="3000" b="0" i="0" u="none" strike="noStrike" cap="none" dirty="0">
                <a:solidFill>
                  <a:srgbClr val="073763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r>
              <a:rPr lang="en-IN" sz="3000" dirty="0">
                <a:solidFill>
                  <a:srgbClr val="073763"/>
                </a:solidFill>
                <a:latin typeface="Tahoma"/>
                <a:ea typeface="Tahoma"/>
                <a:cs typeface="Tahoma"/>
                <a:sym typeface="Tahoma"/>
              </a:rPr>
              <a:t>-27 Jan</a:t>
            </a:r>
            <a:r>
              <a:rPr lang="en-IN" sz="3000" b="0" i="0" u="none" strike="noStrike" cap="none" dirty="0">
                <a:solidFill>
                  <a:srgbClr val="073763"/>
                </a:solidFill>
                <a:latin typeface="Tahoma"/>
                <a:ea typeface="Tahoma"/>
                <a:cs typeface="Tahoma"/>
                <a:sym typeface="Tahoma"/>
              </a:rPr>
              <a:t>/25</a:t>
            </a:r>
            <a:r>
              <a:rPr lang="en-IN" dirty="0">
                <a:solidFill>
                  <a:srgbClr val="073763"/>
                </a:solidFill>
              </a:rPr>
              <a:t> – Challenges/Spillovers</a:t>
            </a:r>
            <a:br>
              <a:rPr lang="en-IN" dirty="0"/>
            </a:br>
            <a:endParaRPr dirty="0"/>
          </a:p>
        </p:txBody>
      </p:sp>
      <p:graphicFrame>
        <p:nvGraphicFramePr>
          <p:cNvPr id="68" name="Google Shape;68;p9"/>
          <p:cNvGraphicFramePr/>
          <p:nvPr>
            <p:extLst>
              <p:ext uri="{D42A27DB-BD31-4B8C-83A1-F6EECF244321}">
                <p14:modId xmlns:p14="http://schemas.microsoft.com/office/powerpoint/2010/main" val="2574507522"/>
              </p:ext>
            </p:extLst>
          </p:nvPr>
        </p:nvGraphicFramePr>
        <p:xfrm>
          <a:off x="872670" y="1155403"/>
          <a:ext cx="10303350" cy="1006361"/>
        </p:xfrm>
        <a:graphic>
          <a:graphicData uri="http://schemas.openxmlformats.org/drawingml/2006/table">
            <a:tbl>
              <a:tblPr firstRow="1" bandRow="1">
                <a:noFill/>
                <a:tableStyleId>{4DCC04F1-0562-4FE1-8648-BDD0BB804682}</a:tableStyleId>
              </a:tblPr>
              <a:tblGrid>
                <a:gridCol w="515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16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Activity/Spillovers</a:t>
                      </a:r>
                      <a:endParaRPr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Comments</a:t>
                      </a:r>
                      <a:endParaRPr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20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Hospital Visit</a:t>
                      </a:r>
                      <a:endParaRPr sz="140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Hospital visit to understand their workflow and identify key pain.</a:t>
                      </a:r>
                      <a:endParaRPr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Google Shape;69;p9"/>
          <p:cNvGraphicFramePr/>
          <p:nvPr>
            <p:extLst>
              <p:ext uri="{D42A27DB-BD31-4B8C-83A1-F6EECF244321}">
                <p14:modId xmlns:p14="http://schemas.microsoft.com/office/powerpoint/2010/main" val="384844201"/>
              </p:ext>
            </p:extLst>
          </p:nvPr>
        </p:nvGraphicFramePr>
        <p:xfrm>
          <a:off x="872670" y="2451118"/>
          <a:ext cx="10303350" cy="3245960"/>
        </p:xfrm>
        <a:graphic>
          <a:graphicData uri="http://schemas.openxmlformats.org/drawingml/2006/table">
            <a:tbl>
              <a:tblPr firstRow="1" bandRow="1">
                <a:noFill/>
                <a:tableStyleId>{4DCC04F1-0562-4FE1-8648-BDD0BB804682}</a:tableStyleId>
              </a:tblPr>
              <a:tblGrid>
                <a:gridCol w="515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1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Challenges</a:t>
                      </a:r>
                      <a:endParaRPr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Mitigation</a:t>
                      </a:r>
                      <a:endParaRPr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1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 Collection</a:t>
                      </a:r>
                      <a:endParaRPr sz="140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Attempted to find a dataset from public websites but was unable to locate one, so we created the dataset manually based on the problem requirements.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68E9629C-FCF8-6633-19A2-02F65B361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469FE0-B19E-4CC4-8092-D25DA7CAE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00" y="338750"/>
            <a:ext cx="11417400" cy="507600"/>
          </a:xfrm>
        </p:spPr>
        <p:txBody>
          <a:bodyPr/>
          <a:lstStyle/>
          <a:p>
            <a:r>
              <a:rPr lang="en-IN" dirty="0">
                <a:solidFill>
                  <a:srgbClr val="073763"/>
                </a:solidFill>
              </a:rPr>
              <a:t>Weekly Report - </a:t>
            </a:r>
            <a:r>
              <a:rPr lang="en-IN" sz="3000" b="0" i="0" u="none" strike="noStrike" cap="none" dirty="0">
                <a:solidFill>
                  <a:srgbClr val="073763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r>
              <a:rPr lang="en-IN" sz="3000" dirty="0">
                <a:solidFill>
                  <a:srgbClr val="073763"/>
                </a:solidFill>
                <a:latin typeface="Tahoma"/>
                <a:ea typeface="Tahoma"/>
                <a:cs typeface="Tahoma"/>
                <a:sym typeface="Tahoma"/>
              </a:rPr>
              <a:t>-27 Jan</a:t>
            </a:r>
            <a:r>
              <a:rPr lang="en-IN" sz="3000" b="0" i="0" u="none" strike="noStrike" cap="none" dirty="0">
                <a:solidFill>
                  <a:srgbClr val="073763"/>
                </a:solidFill>
                <a:latin typeface="Tahoma"/>
                <a:ea typeface="Tahoma"/>
                <a:cs typeface="Tahoma"/>
                <a:sym typeface="Tahoma"/>
              </a:rPr>
              <a:t>/25 </a:t>
            </a:r>
            <a:r>
              <a:rPr lang="en-IN" dirty="0">
                <a:solidFill>
                  <a:srgbClr val="073763"/>
                </a:solidFill>
              </a:rPr>
              <a:t>– Activity Information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D54327-0D8D-77E3-FF84-89BF6EB10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70408" y="905039"/>
            <a:ext cx="2979441" cy="19119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BFBEB0-4D88-B178-D133-6CCB1C7DCC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901639" y="1107421"/>
            <a:ext cx="1507181" cy="150718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966CBF-6DCD-089F-0402-40EF2CDF7F34}"/>
              </a:ext>
            </a:extLst>
          </p:cNvPr>
          <p:cNvCxnSpPr>
            <a:cxnSpLocks/>
          </p:cNvCxnSpPr>
          <p:nvPr/>
        </p:nvCxnSpPr>
        <p:spPr>
          <a:xfrm>
            <a:off x="6577458" y="1861009"/>
            <a:ext cx="2107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ECC44B9-1B1B-9DF7-CD65-CA6E72AF69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49" y="1006294"/>
            <a:ext cx="1608308" cy="160830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CB5B2B-5987-59CE-D1FB-CB2F6EAA2708}"/>
              </a:ext>
            </a:extLst>
          </p:cNvPr>
          <p:cNvCxnSpPr>
            <a:cxnSpLocks/>
          </p:cNvCxnSpPr>
          <p:nvPr/>
        </p:nvCxnSpPr>
        <p:spPr>
          <a:xfrm flipV="1">
            <a:off x="2621061" y="1861010"/>
            <a:ext cx="179434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87F095-6D15-41D5-7D45-2F8F36A6FDE7}"/>
              </a:ext>
            </a:extLst>
          </p:cNvPr>
          <p:cNvSpPr txBox="1"/>
          <p:nvPr/>
        </p:nvSpPr>
        <p:spPr>
          <a:xfrm>
            <a:off x="387300" y="2759339"/>
            <a:ext cx="32106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Define key areas of focus:</a:t>
            </a:r>
          </a:p>
          <a:p>
            <a:r>
              <a:rPr lang="en-IN" b="1" dirty="0"/>
              <a:t>Operator Module Analytics</a:t>
            </a:r>
            <a:r>
              <a:rPr lang="en-IN" dirty="0"/>
              <a:t>: Resource management, financial tracking, operational performance, patient experience.</a:t>
            </a:r>
          </a:p>
          <a:p>
            <a:r>
              <a:rPr lang="en-IN" b="1" dirty="0"/>
              <a:t>Physician Module Analytics</a:t>
            </a:r>
            <a:r>
              <a:rPr lang="en-IN" dirty="0"/>
              <a:t>: Patient outcomes, treatment efficacy, quality measures, resource optimization.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C9F07A-B7FA-92A2-8544-9BC0AED80948}"/>
              </a:ext>
            </a:extLst>
          </p:cNvPr>
          <p:cNvSpPr txBox="1"/>
          <p:nvPr/>
        </p:nvSpPr>
        <p:spPr>
          <a:xfrm>
            <a:off x="4017862" y="2759339"/>
            <a:ext cx="34748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Explain how ChatGPT can be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Generating Python code snippets for dataset creation.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Drafting schemas for simulated or real-world healthcare datasets.</a:t>
            </a:r>
          </a:p>
          <a:p>
            <a:r>
              <a:rPr lang="en-IN" b="1" dirty="0"/>
              <a:t>Example workflow: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Input:</a:t>
            </a:r>
            <a:r>
              <a:rPr lang="en-US" dirty="0"/>
              <a:t> Prompt ChatGPT with dataset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Output:</a:t>
            </a:r>
            <a:r>
              <a:rPr lang="en-US" dirty="0"/>
              <a:t> Code for creating structured data, such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004E45-5562-DE32-F0F2-EDCCB2C26752}"/>
              </a:ext>
            </a:extLst>
          </p:cNvPr>
          <p:cNvSpPr txBox="1"/>
          <p:nvPr/>
        </p:nvSpPr>
        <p:spPr>
          <a:xfrm>
            <a:off x="8034475" y="2759339"/>
            <a:ext cx="37702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Steps in Python Implementation: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Install necessary libraries like pandas, </a:t>
            </a:r>
            <a:r>
              <a:rPr lang="en-IN" dirty="0" err="1"/>
              <a:t>numpy</a:t>
            </a:r>
            <a:r>
              <a:rPr lang="en-IN" dirty="0"/>
              <a:t>, faker </a:t>
            </a:r>
            <a:r>
              <a:rPr lang="en-IN" dirty="0" err="1"/>
              <a:t>ect</a:t>
            </a:r>
            <a:r>
              <a:rPr lang="en-IN"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Python to create structured datasets (e.g., patient records, shift schedules).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checks to ensure the dataset adheres to domain requirements (e.g., correct date formats, valid patient IDs).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the dataset in CSV, Excel, or a database format for further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463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5A6EB9A2-68C0-6DEA-63B7-76E780923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>
            <a:extLst>
              <a:ext uri="{FF2B5EF4-FFF2-40B4-BE49-F238E27FC236}">
                <a16:creationId xmlns:a16="http://schemas.microsoft.com/office/drawing/2014/main" id="{71D31A49-06AB-C4FC-E143-DF9783CAED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350" y="352553"/>
            <a:ext cx="114174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dirty="0">
                <a:solidFill>
                  <a:srgbClr val="073763"/>
                </a:solidFill>
              </a:rPr>
              <a:t>Weekly Report - </a:t>
            </a:r>
            <a:r>
              <a:rPr lang="en-US" sz="3000" b="0" i="0" u="none" strike="noStrike" cap="none" dirty="0">
                <a:solidFill>
                  <a:srgbClr val="073763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r>
              <a:rPr lang="en-US" sz="3000" dirty="0">
                <a:solidFill>
                  <a:srgbClr val="073763"/>
                </a:solidFill>
                <a:latin typeface="Tahoma"/>
                <a:ea typeface="Tahoma"/>
                <a:cs typeface="Tahoma"/>
                <a:sym typeface="Tahoma"/>
              </a:rPr>
              <a:t>-27 Jan</a:t>
            </a:r>
            <a:r>
              <a:rPr lang="en-US" sz="3000" b="0" i="0" u="none" strike="noStrike" cap="none" dirty="0">
                <a:solidFill>
                  <a:srgbClr val="073763"/>
                </a:solidFill>
                <a:latin typeface="Tahoma"/>
                <a:ea typeface="Tahoma"/>
                <a:cs typeface="Tahoma"/>
                <a:sym typeface="Tahoma"/>
              </a:rPr>
              <a:t>/25 </a:t>
            </a:r>
            <a:r>
              <a:rPr lang="en-US" dirty="0">
                <a:solidFill>
                  <a:srgbClr val="073763"/>
                </a:solidFill>
              </a:rPr>
              <a:t>– Activity Information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2088F-4A0F-BEE1-B5BC-4B841F5FC4C3}"/>
              </a:ext>
            </a:extLst>
          </p:cNvPr>
          <p:cNvSpPr txBox="1"/>
          <p:nvPr/>
        </p:nvSpPr>
        <p:spPr>
          <a:xfrm>
            <a:off x="524933" y="1219428"/>
            <a:ext cx="10507134" cy="900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Aft>
                <a:spcPts val="800"/>
              </a:spcAft>
            </a:pPr>
            <a:r>
              <a:rPr lang="en-IN" sz="1800" b="1" u="sng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Set Architecture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50000"/>
              </a:lnSpc>
              <a:spcAft>
                <a:spcPts val="800"/>
              </a:spcAft>
            </a:pPr>
            <a:r>
              <a:rPr lang="en-IN" u="none" strike="noStrik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F42193-3261-0965-618F-56CDA4EB3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62" y="1366367"/>
            <a:ext cx="6186488" cy="5139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CCE9C1-492A-C4BA-0501-25816021889E}"/>
              </a:ext>
            </a:extLst>
          </p:cNvPr>
          <p:cNvSpPr txBox="1"/>
          <p:nvPr/>
        </p:nvSpPr>
        <p:spPr>
          <a:xfrm>
            <a:off x="650240" y="2625825"/>
            <a:ext cx="47142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Based on requirement Create this Architecture using draw.io</a:t>
            </a:r>
          </a:p>
          <a:p>
            <a:endParaRPr lang="en-IN" dirty="0"/>
          </a:p>
          <a:p>
            <a:r>
              <a:rPr lang="en-IN" dirty="0"/>
              <a:t>Table Name: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Appointment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Admission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Patient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Procedure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Doctor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Rooms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Beds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Bills</a:t>
            </a:r>
          </a:p>
        </p:txBody>
      </p:sp>
    </p:spTree>
    <p:extLst>
      <p:ext uri="{BB962C8B-B14F-4D97-AF65-F5344CB8AC3E}">
        <p14:creationId xmlns:p14="http://schemas.microsoft.com/office/powerpoint/2010/main" val="116009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9FD2-066C-454B-C5CD-1A68AAA9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50" y="344016"/>
            <a:ext cx="11417400" cy="507740"/>
          </a:xfrm>
        </p:spPr>
        <p:txBody>
          <a:bodyPr/>
          <a:lstStyle/>
          <a:p>
            <a:r>
              <a:rPr lang="en-IN" dirty="0">
                <a:solidFill>
                  <a:srgbClr val="073763"/>
                </a:solidFill>
              </a:rPr>
              <a:t>Weekly Report - </a:t>
            </a:r>
            <a:r>
              <a:rPr lang="en-IN" b="0" i="0" u="none" strike="noStrike" cap="none" dirty="0">
                <a:solidFill>
                  <a:srgbClr val="073763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r>
              <a:rPr lang="en-IN" dirty="0">
                <a:solidFill>
                  <a:srgbClr val="073763"/>
                </a:solidFill>
                <a:latin typeface="Tahoma"/>
                <a:ea typeface="Tahoma"/>
                <a:cs typeface="Tahoma"/>
                <a:sym typeface="Tahoma"/>
              </a:rPr>
              <a:t>-27 Jan</a:t>
            </a:r>
            <a:r>
              <a:rPr lang="en-IN" b="0" i="0" u="none" strike="noStrike" cap="none" dirty="0">
                <a:solidFill>
                  <a:srgbClr val="073763"/>
                </a:solidFill>
                <a:latin typeface="Tahoma"/>
                <a:ea typeface="Tahoma"/>
                <a:cs typeface="Tahoma"/>
                <a:sym typeface="Tahoma"/>
              </a:rPr>
              <a:t>/25 </a:t>
            </a:r>
            <a:r>
              <a:rPr lang="en-IN" dirty="0">
                <a:solidFill>
                  <a:srgbClr val="073763"/>
                </a:solidFill>
              </a:rPr>
              <a:t>– Activity Information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B6BEC6-162B-0975-A996-1EB1868E9E89}"/>
              </a:ext>
            </a:extLst>
          </p:cNvPr>
          <p:cNvSpPr txBox="1"/>
          <p:nvPr/>
        </p:nvSpPr>
        <p:spPr>
          <a:xfrm>
            <a:off x="3911600" y="125483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/>
            <a:r>
              <a:rPr lang="en-IN" sz="14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Create Relationship between Tables</a:t>
            </a:r>
            <a:endParaRPr lang="en-IN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30E0B-572F-BD81-1763-4D7807E4B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143" y="1752340"/>
            <a:ext cx="7516274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0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A8E0-20DA-36DD-2E91-C5AD924D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50" y="344016"/>
            <a:ext cx="11417400" cy="507740"/>
          </a:xfrm>
        </p:spPr>
        <p:txBody>
          <a:bodyPr/>
          <a:lstStyle/>
          <a:p>
            <a:r>
              <a:rPr lang="en-IN" b="0" i="0" dirty="0">
                <a:solidFill>
                  <a:srgbClr val="07376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Weekly Report - 20-27 Jan/25 – Activity Information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C3F224-0E8F-A052-0332-AA40191D12CD}"/>
              </a:ext>
            </a:extLst>
          </p:cNvPr>
          <p:cNvSpPr txBox="1"/>
          <p:nvPr/>
        </p:nvSpPr>
        <p:spPr>
          <a:xfrm>
            <a:off x="4521200" y="120237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Types of Chat Bot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6A9AC5-9D24-6F92-18E4-470472B0F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" y="1677889"/>
            <a:ext cx="5663219" cy="39777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48523F-3C14-36D8-B23A-A760DC900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449" y="1695860"/>
            <a:ext cx="5663219" cy="395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96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721</Words>
  <Application>Microsoft Office PowerPoint</Application>
  <PresentationFormat>Widescreen</PresentationFormat>
  <Paragraphs>98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Georgia</vt:lpstr>
      <vt:lpstr>Tahoma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Weekly Report - 20-27 Jan/25 – Challenges/Spillovers </vt:lpstr>
      <vt:lpstr>Weekly Report - 20-27 Jan/25 – Activity Information</vt:lpstr>
      <vt:lpstr>Weekly Report - 20-27 Jan/25 – Activity Information</vt:lpstr>
      <vt:lpstr>Weekly Report - 20-27 Jan/25 – Activity Information</vt:lpstr>
      <vt:lpstr>Weekly Report - 20-27 Jan/25 – Activity Information</vt:lpstr>
      <vt:lpstr>Weekly Report - 20-27 Jan/25 – Activity Information</vt:lpstr>
      <vt:lpstr>Weekly Report – 27-03 Feb/25 – Targets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Kashinath Konade</dc:creator>
  <cp:lastModifiedBy>Kashinath kk</cp:lastModifiedBy>
  <cp:revision>13</cp:revision>
  <dcterms:modified xsi:type="dcterms:W3CDTF">2025-01-27T06:55:30Z</dcterms:modified>
</cp:coreProperties>
</file>