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99" r:id="rId3"/>
    <p:sldId id="300" r:id="rId4"/>
    <p:sldId id="301" r:id="rId5"/>
    <p:sldId id="303" r:id="rId6"/>
    <p:sldId id="302" r:id="rId7"/>
    <p:sldId id="304" r:id="rId8"/>
    <p:sldId id="305" r:id="rId9"/>
    <p:sldId id="306" r:id="rId10"/>
    <p:sldId id="31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EBBDA1-E648-4A52-B09D-BC52E80CE96A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08E4C-1BC6-41FA-A2E2-ACC08B48C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8848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2931f08710a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" name="Google Shape;28;g2931f08710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EA8248F6-5AC2-A4DB-0646-66899C6962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:notes">
            <a:extLst>
              <a:ext uri="{FF2B5EF4-FFF2-40B4-BE49-F238E27FC236}">
                <a16:creationId xmlns:a16="http://schemas.microsoft.com/office/drawing/2014/main" id="{2645E771-C7A3-02D5-2F6C-436701C68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0" name="Google Shape;80;p15:notes">
            <a:extLst>
              <a:ext uri="{FF2B5EF4-FFF2-40B4-BE49-F238E27FC236}">
                <a16:creationId xmlns:a16="http://schemas.microsoft.com/office/drawing/2014/main" id="{A72CCD32-8BD8-7B30-A6D4-7B9220EC090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07756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0" name="Google Shape;8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9C94508A-0A07-D7FE-838A-4543BA425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:notes">
            <a:extLst>
              <a:ext uri="{FF2B5EF4-FFF2-40B4-BE49-F238E27FC236}">
                <a16:creationId xmlns:a16="http://schemas.microsoft.com/office/drawing/2014/main" id="{017DCE68-538F-9FA2-4754-7253421087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0" name="Google Shape;80;p15:notes">
            <a:extLst>
              <a:ext uri="{FF2B5EF4-FFF2-40B4-BE49-F238E27FC236}">
                <a16:creationId xmlns:a16="http://schemas.microsoft.com/office/drawing/2014/main" id="{92154BC6-35C2-C891-4406-58BBBD35257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78749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C06612F5-9B95-9090-9FB4-ACBDAFB1C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:notes">
            <a:extLst>
              <a:ext uri="{FF2B5EF4-FFF2-40B4-BE49-F238E27FC236}">
                <a16:creationId xmlns:a16="http://schemas.microsoft.com/office/drawing/2014/main" id="{7CC7E498-7FDD-ACE3-D89A-174EC1A056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0" name="Google Shape;80;p15:notes">
            <a:extLst>
              <a:ext uri="{FF2B5EF4-FFF2-40B4-BE49-F238E27FC236}">
                <a16:creationId xmlns:a16="http://schemas.microsoft.com/office/drawing/2014/main" id="{35298C96-943A-50CA-D3B3-D2D8A14881B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7799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C37E5C2C-FC03-C8B6-FC0F-58B00F427C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:notes">
            <a:extLst>
              <a:ext uri="{FF2B5EF4-FFF2-40B4-BE49-F238E27FC236}">
                <a16:creationId xmlns:a16="http://schemas.microsoft.com/office/drawing/2014/main" id="{B64DCC45-4767-F705-0C88-D438B7E297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0" name="Google Shape;80;p15:notes">
            <a:extLst>
              <a:ext uri="{FF2B5EF4-FFF2-40B4-BE49-F238E27FC236}">
                <a16:creationId xmlns:a16="http://schemas.microsoft.com/office/drawing/2014/main" id="{F53E71A3-509F-09EF-CA53-2EB0AF59AC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44164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5760CBFA-D8D7-44EE-2F76-1477E305F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:notes">
            <a:extLst>
              <a:ext uri="{FF2B5EF4-FFF2-40B4-BE49-F238E27FC236}">
                <a16:creationId xmlns:a16="http://schemas.microsoft.com/office/drawing/2014/main" id="{C69618EC-4FBC-BE31-461C-66E53F8F02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0" name="Google Shape;80;p15:notes">
            <a:extLst>
              <a:ext uri="{FF2B5EF4-FFF2-40B4-BE49-F238E27FC236}">
                <a16:creationId xmlns:a16="http://schemas.microsoft.com/office/drawing/2014/main" id="{7E6F7EA6-2BA6-B59E-1EE8-727DE080DA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024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47C496E6-C300-176A-19F2-48E2DA732F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:notes">
            <a:extLst>
              <a:ext uri="{FF2B5EF4-FFF2-40B4-BE49-F238E27FC236}">
                <a16:creationId xmlns:a16="http://schemas.microsoft.com/office/drawing/2014/main" id="{2CFCDF16-E90E-9C4B-B39A-BC18BDBA2E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0" name="Google Shape;80;p15:notes">
            <a:extLst>
              <a:ext uri="{FF2B5EF4-FFF2-40B4-BE49-F238E27FC236}">
                <a16:creationId xmlns:a16="http://schemas.microsoft.com/office/drawing/2014/main" id="{5E8618B6-A60C-01AE-F879-030E81B087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77077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4F4C802D-5DAC-67A2-F211-CAA5261E71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:notes">
            <a:extLst>
              <a:ext uri="{FF2B5EF4-FFF2-40B4-BE49-F238E27FC236}">
                <a16:creationId xmlns:a16="http://schemas.microsoft.com/office/drawing/2014/main" id="{61ADA7E3-B56F-27AE-3A83-65BE560C8A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0" name="Google Shape;80;p15:notes">
            <a:extLst>
              <a:ext uri="{FF2B5EF4-FFF2-40B4-BE49-F238E27FC236}">
                <a16:creationId xmlns:a16="http://schemas.microsoft.com/office/drawing/2014/main" id="{06C5033E-C38D-2ACA-A820-51B7C9CCE4F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859263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70DEBBBE-30EA-F698-E2D4-A710E22C36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:notes">
            <a:extLst>
              <a:ext uri="{FF2B5EF4-FFF2-40B4-BE49-F238E27FC236}">
                <a16:creationId xmlns:a16="http://schemas.microsoft.com/office/drawing/2014/main" id="{B1914E3B-6139-C6FB-D765-CB1FFDDBAF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0" name="Google Shape;80;p15:notes">
            <a:extLst>
              <a:ext uri="{FF2B5EF4-FFF2-40B4-BE49-F238E27FC236}">
                <a16:creationId xmlns:a16="http://schemas.microsoft.com/office/drawing/2014/main" id="{E509C1D0-897B-3A99-6530-3605D66A0C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94382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95E3F-0C61-BC15-1C64-0D014B3AC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750272-3044-59E5-6CF9-15847C40D0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C6FEC-FB08-1E9A-5B26-2984FFE2A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C927-B375-41A7-A306-FEF43E1FF299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AE1C2-A1F8-4F78-72CE-7A3F70E70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70B4C-9317-83B2-9210-B02489D05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6C20-2477-4671-8C3E-6380C7E2E4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20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85290-873C-E89D-F4B1-F6D7BD373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22D441-5C53-8BEE-A5BD-AA6BC3191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F040E-E9BE-CFBA-6FDC-B77647156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C927-B375-41A7-A306-FEF43E1FF299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6B0EF-3E38-C6CF-FB41-84C641692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34DCA-6886-210E-80AE-FD2C38D55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6C20-2477-4671-8C3E-6380C7E2E4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5666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59B0CE-5468-D5F6-F4A7-78FC65640A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9BD45-ADEB-3880-9FA8-75EC8E319A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2D713-6E2D-9AFF-9E8D-C3BA1DD4D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C927-B375-41A7-A306-FEF43E1FF299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EA558-512F-4B0E-7C4E-0F689D44C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5980E-DAD1-D1BC-029C-8E76BBC59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6C20-2477-4671-8C3E-6380C7E2E4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643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4D72EA5-F1E4-4BCB-A456-F9B27D2F0971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60696" y="1131359"/>
            <a:ext cx="11174834" cy="471576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269875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45085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720725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9017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6851450-1CD9-4B36-896E-F2F18FBD8F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9945" y="6110654"/>
            <a:ext cx="1306911" cy="653456"/>
          </a:xfrm>
          <a:prstGeom prst="rect">
            <a:avLst/>
          </a:prstGeom>
        </p:spPr>
      </p:pic>
      <p:sp>
        <p:nvSpPr>
          <p:cNvPr id="14" name="Google Shape;20;p3">
            <a:extLst>
              <a:ext uri="{FF2B5EF4-FFF2-40B4-BE49-F238E27FC236}">
                <a16:creationId xmlns:a16="http://schemas.microsoft.com/office/drawing/2014/main" id="{BB7ECCD2-7FAB-42E8-8473-F0DE0E182F3D}"/>
              </a:ext>
            </a:extLst>
          </p:cNvPr>
          <p:cNvSpPr txBox="1"/>
          <p:nvPr userDrawn="1"/>
        </p:nvSpPr>
        <p:spPr>
          <a:xfrm>
            <a:off x="11130436" y="6300477"/>
            <a:ext cx="689279" cy="287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r>
              <a:rPr lang="en-US" sz="1200" b="0" i="0" u="none" strike="noStrike" cap="non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15" name="Google Shape;22;p3">
            <a:extLst>
              <a:ext uri="{FF2B5EF4-FFF2-40B4-BE49-F238E27FC236}">
                <a16:creationId xmlns:a16="http://schemas.microsoft.com/office/drawing/2014/main" id="{2338821B-3942-4E06-9079-8B4D5407C3B5}"/>
              </a:ext>
            </a:extLst>
          </p:cNvPr>
          <p:cNvSpPr txBox="1"/>
          <p:nvPr userDrawn="1"/>
        </p:nvSpPr>
        <p:spPr>
          <a:xfrm>
            <a:off x="1496856" y="6421122"/>
            <a:ext cx="5463011" cy="25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 dirty="0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rPr>
              <a:t>Copyright © </a:t>
            </a:r>
            <a:r>
              <a:rPr lang="en-US" sz="1000" b="0" i="0" u="none" strike="noStrike" cap="none" dirty="0" err="1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rPr>
              <a:t>AiSPRY</a:t>
            </a:r>
            <a:r>
              <a:rPr lang="en-US" sz="1000" b="0" i="0" u="none" strike="noStrike" cap="none" dirty="0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rPr>
              <a:t>. All rights reserved. </a:t>
            </a:r>
            <a:endParaRPr sz="1000" b="0" i="0" u="none" strike="noStrike" cap="none" dirty="0">
              <a:solidFill>
                <a:srgbClr val="BFBFB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" name="Google Shape;21;p85">
            <a:extLst>
              <a:ext uri="{FF2B5EF4-FFF2-40B4-BE49-F238E27FC236}">
                <a16:creationId xmlns:a16="http://schemas.microsoft.com/office/drawing/2014/main" id="{B62FBE52-CF97-E21B-AEE0-4DCD6D1E905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5555" y="344086"/>
            <a:ext cx="114174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 panose="02040502050405020303"/>
              <a:buNone/>
              <a:defRPr sz="3000" b="0">
                <a:solidFill>
                  <a:srgbClr val="0070C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" name="Google Shape;56;p4">
            <a:extLst>
              <a:ext uri="{FF2B5EF4-FFF2-40B4-BE49-F238E27FC236}">
                <a16:creationId xmlns:a16="http://schemas.microsoft.com/office/drawing/2014/main" id="{AE858981-A9C5-39B7-BAA4-8A31F544C119}"/>
              </a:ext>
            </a:extLst>
          </p:cNvPr>
          <p:cNvSpPr/>
          <p:nvPr userDrawn="1"/>
        </p:nvSpPr>
        <p:spPr>
          <a:xfrm>
            <a:off x="0" y="172029"/>
            <a:ext cx="148019" cy="742450"/>
          </a:xfrm>
          <a:custGeom>
            <a:avLst/>
            <a:gdLst/>
            <a:ahLst/>
            <a:cxnLst/>
            <a:rect l="l" t="t" r="r" b="b"/>
            <a:pathLst>
              <a:path w="177800" h="891832" extrusionOk="0">
                <a:moveTo>
                  <a:pt x="177800" y="891832"/>
                </a:moveTo>
                <a:lnTo>
                  <a:pt x="177679" y="70171"/>
                </a:lnTo>
                <a:lnTo>
                  <a:pt x="163653" y="30776"/>
                </a:lnTo>
                <a:lnTo>
                  <a:pt x="131402" y="5462"/>
                </a:lnTo>
                <a:lnTo>
                  <a:pt x="103365" y="0"/>
                </a:lnTo>
                <a:lnTo>
                  <a:pt x="0" y="0"/>
                </a:lnTo>
                <a:lnTo>
                  <a:pt x="0" y="891832"/>
                </a:lnTo>
                <a:lnTo>
                  <a:pt x="177800" y="891832"/>
                </a:lnTo>
                <a:close/>
              </a:path>
            </a:pathLst>
          </a:custGeom>
          <a:solidFill>
            <a:srgbClr val="F4811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7"/>
              <a:buFont typeface="Arial" panose="020B0604020202020204"/>
              <a:buNone/>
            </a:pPr>
            <a:endParaRPr sz="1165" b="0" i="0" u="none" strike="noStrike" cap="none">
              <a:solidFill>
                <a:srgbClr val="000000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</p:spTree>
    <p:extLst>
      <p:ext uri="{BB962C8B-B14F-4D97-AF65-F5344CB8AC3E}">
        <p14:creationId xmlns:p14="http://schemas.microsoft.com/office/powerpoint/2010/main" val="3006674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2F2E6-201D-C899-6017-0AA584641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186D3-146D-EFD7-3B75-BD337B337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5E6E7-C660-13C1-2E12-BFFDFA9EE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C927-B375-41A7-A306-FEF43E1FF299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FE909-F44E-7D62-510E-08D0DBA82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1F1C8-AAC2-CCF6-3720-13A83E242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6C20-2477-4671-8C3E-6380C7E2E4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300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9FC46-2E53-5EC3-A57C-2094F25E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97C68-E1B9-C6A9-8D31-CA60091D8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13ADF-BDCF-D86C-9822-8130F4B0F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C927-B375-41A7-A306-FEF43E1FF299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F2278-DFB3-E8B5-91D8-C1CDDB674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8F738-63BC-2CF5-FF10-33A7AA829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6C20-2477-4671-8C3E-6380C7E2E4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854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EA9FF-A22D-8881-4D84-02A728A75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552F5-9086-FED4-AACE-51F2F040EB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6A182A-CAC5-C9C7-51FE-F9D9EC60B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D3A55-44D9-CACF-A8E6-27ED5ACA8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C927-B375-41A7-A306-FEF43E1FF299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5DB959-1870-C057-1271-7C997D8D1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37134-B902-35BD-9149-D151CA186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6C20-2477-4671-8C3E-6380C7E2E4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877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5A601-6CB4-4C3A-4210-613CED1B6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4CE5DA-55F2-DF9E-A337-F4A8D30AE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49995-C3C6-172A-C3BD-105C75D63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814768-6FAC-86FF-D0BF-0AE7600C04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53497A-FED7-B34B-DF3B-939490CF1B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421B77-E690-6B03-CA53-AA480CA32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C927-B375-41A7-A306-FEF43E1FF299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44FD3A-E9B6-FDDD-CB74-05314B834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158D3F-FFCE-BE2D-0C61-1BEE13B72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6C20-2477-4671-8C3E-6380C7E2E4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4088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AB5E5-1405-5AFD-7554-8143D479A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6E2EE6-D249-7325-F605-2C5016B9A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C927-B375-41A7-A306-FEF43E1FF299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918BBB-454E-883C-3752-352A4A66D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CCE750-48C5-CDE5-3745-80F632663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6C20-2477-4671-8C3E-6380C7E2E4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608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F77055-7589-588B-0069-4352C34F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C927-B375-41A7-A306-FEF43E1FF299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8DB5FE-9CFE-B9B2-638C-BA5FD85FC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F641CA-73E9-E452-E472-9E693E5DC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6C20-2477-4671-8C3E-6380C7E2E4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8993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F7B4B-7F46-9A8F-10E9-E613DE8DE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3278A-0680-0A94-7BFF-A36E2BEA6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77147-D7EC-D483-AAA2-C56B14091B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8A9314-4A77-506B-C986-8E2997947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C927-B375-41A7-A306-FEF43E1FF299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10E57-228D-BD3C-C686-279D1E07F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B90BF7-2B9B-F862-2050-EF3D8F51C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6C20-2477-4671-8C3E-6380C7E2E4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931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63C4A-AAF4-C0C9-5532-68437577A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983247-E491-4360-6082-DB096B555C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04E735-E9D0-A386-7234-F0BC27DDD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333D6-8937-3DBA-3E9E-21AE2A9F6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C927-B375-41A7-A306-FEF43E1FF299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5BF425-51D0-E30E-CD1B-FFBE58150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85AF6-2CF5-6D48-741B-F168A32A1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6C20-2477-4671-8C3E-6380C7E2E4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923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B6E684-F600-7268-874D-1AD97AE15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EDB76-F1AB-0BB6-01A3-EB030E14B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741C7-65FB-7F98-E317-BA439D21BE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5C927-B375-41A7-A306-FEF43E1FF299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38878-7B5A-51D1-77F5-72665B5789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3F14D-E5B4-EB43-3428-5463ED6556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16C20-2477-4671-8C3E-6380C7E2E4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058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en.wikipedia.org/wiki/ChatGPT" TargetMode="External"/><Relationship Id="rId5" Type="http://schemas.openxmlformats.org/officeDocument/2006/relationships/image" Target="../media/image5.png"/><Relationship Id="rId4" Type="http://schemas.openxmlformats.org/officeDocument/2006/relationships/hyperlink" Target="https://codewith.mu/es/tutorials/1.0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robot touching a screen&#10;&#10;Description automatically generated">
            <a:extLst>
              <a:ext uri="{FF2B5EF4-FFF2-40B4-BE49-F238E27FC236}">
                <a16:creationId xmlns:a16="http://schemas.microsoft.com/office/drawing/2014/main" id="{492EF641-EDEA-7E06-1C59-4B7E9E639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1" name="Google Shape;31;g2931f08710a_0_0"/>
          <p:cNvSpPr txBox="1"/>
          <p:nvPr/>
        </p:nvSpPr>
        <p:spPr>
          <a:xfrm>
            <a:off x="734214" y="2579169"/>
            <a:ext cx="4913551" cy="1349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05000"/>
              </a:lnSpc>
              <a:spcAft>
                <a:spcPts val="1200"/>
              </a:spcAft>
              <a:buSzPts val="4000"/>
            </a:pPr>
            <a:r>
              <a:rPr lang="en-US" sz="3000" b="1" dirty="0">
                <a:solidFill>
                  <a:srgbClr val="0070C0"/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HealthCare Performance </a:t>
            </a:r>
            <a:r>
              <a:rPr lang="en-US" sz="3000" b="1" dirty="0" err="1">
                <a:solidFill>
                  <a:srgbClr val="0070C0"/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Dashaboard</a:t>
            </a:r>
            <a:r>
              <a:rPr lang="en-US" sz="3000" b="1" dirty="0">
                <a:solidFill>
                  <a:srgbClr val="0070C0"/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 &amp; </a:t>
            </a:r>
            <a:r>
              <a:rPr lang="en-US" sz="3000" b="1" dirty="0" err="1">
                <a:solidFill>
                  <a:srgbClr val="0070C0"/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ChatBot</a:t>
            </a:r>
            <a:endParaRPr sz="3000" b="1" dirty="0">
              <a:solidFill>
                <a:srgbClr val="0070C0"/>
              </a:solidFill>
              <a:latin typeface="Tahoma" panose="020B0604030504040204"/>
              <a:ea typeface="Tahoma" panose="020B0604030504040204"/>
              <a:cs typeface="Tahoma" panose="020B0604030504040204"/>
            </a:endParaRPr>
          </a:p>
        </p:txBody>
      </p:sp>
      <p:pic>
        <p:nvPicPr>
          <p:cNvPr id="32" name="Google Shape;32;g2931f08710a_0_0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91244" y="389002"/>
            <a:ext cx="2417913" cy="1208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FF1AEE92-DDC9-3F3A-6B9B-111D118CEC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Thank you card, Appreciation, Gratitude">
            <a:extLst>
              <a:ext uri="{FF2B5EF4-FFF2-40B4-BE49-F238E27FC236}">
                <a16:creationId xmlns:a16="http://schemas.microsoft.com/office/drawing/2014/main" id="{A4DA430D-0084-E008-32D8-C50C38F8B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896" y="859311"/>
            <a:ext cx="8174691" cy="457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5472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48019" y="1608535"/>
            <a:ext cx="36080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0020" indent="-200025"/>
            <a:r>
              <a:rPr lang="en-US" dirty="0">
                <a:solidFill>
                  <a:srgbClr val="595959"/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   </a:t>
            </a:r>
            <a:br>
              <a:rPr lang="en-US" dirty="0"/>
            </a:br>
            <a:endParaRPr lang="en-US" dirty="0">
              <a:solidFill>
                <a:srgbClr val="595959"/>
              </a:solidFill>
              <a:latin typeface="Tahoma" panose="020B0604030504040204"/>
              <a:ea typeface="Tahoma" panose="020B0604030504040204"/>
              <a:cs typeface="Tahoma" panose="020B0604030504040204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854883" y="1579389"/>
            <a:ext cx="32285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95959"/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       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1F7853-0226-5486-B415-6CBBF7129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Team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833323-9B9F-EE61-F16C-6D16A5EA6A12}"/>
              </a:ext>
            </a:extLst>
          </p:cNvPr>
          <p:cNvSpPr txBox="1"/>
          <p:nvPr/>
        </p:nvSpPr>
        <p:spPr>
          <a:xfrm>
            <a:off x="4688874" y="2857757"/>
            <a:ext cx="32285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Kashinath Konade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 b="0" i="0" u="none" strike="noStrike" cap="none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</a:br>
            <a:r>
              <a:rPr lang="en-US" sz="2400" b="0" i="0" u="none" strike="noStrike" cap="none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Sujana Billava</a:t>
            </a:r>
          </a:p>
          <a:p>
            <a:endParaRPr lang="en-IN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0335CFC5-190D-D5DA-CD2F-01703C8A2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F5C7BC-57FE-C950-E1F4-BE96584DC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Requirement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98E657-1E17-66D1-9CCC-4029FD6B2886}"/>
              </a:ext>
            </a:extLst>
          </p:cNvPr>
          <p:cNvSpPr txBox="1"/>
          <p:nvPr/>
        </p:nvSpPr>
        <p:spPr>
          <a:xfrm>
            <a:off x="475555" y="1414462"/>
            <a:ext cx="338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 Operator Module Analytics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8ED654-58AA-20ED-6E06-1E9D4A4C3896}"/>
              </a:ext>
            </a:extLst>
          </p:cNvPr>
          <p:cNvSpPr txBox="1"/>
          <p:nvPr/>
        </p:nvSpPr>
        <p:spPr>
          <a:xfrm>
            <a:off x="6272510" y="1414462"/>
            <a:ext cx="338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Physician Module Analytics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0C3A6-2F1F-6270-5B4B-A113D8EE9B51}"/>
              </a:ext>
            </a:extLst>
          </p:cNvPr>
          <p:cNvSpPr txBox="1"/>
          <p:nvPr/>
        </p:nvSpPr>
        <p:spPr>
          <a:xfrm>
            <a:off x="475555" y="2346571"/>
            <a:ext cx="56204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Examples of operational insights may include: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Resource management (e.g., bed occupancy rates, equipment utilization)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Financial tracking (e.g., cost per patient, revenue cycle efficiency)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Operational performance (e.g., average wait times, throughput analysis)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Patient experience (e.g., satisfaction scores, complaint resolution times)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B5C629-13F6-2E1E-FC23-0D2ACA3CCAAD}"/>
              </a:ext>
            </a:extLst>
          </p:cNvPr>
          <p:cNvSpPr txBox="1"/>
          <p:nvPr/>
        </p:nvSpPr>
        <p:spPr>
          <a:xfrm>
            <a:off x="6272510" y="2346572"/>
            <a:ext cx="56204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Examples of clinical insights may include: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Patient outcomes (e.g., recovery rates, readmission statistics)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Treatment efficacy (e.g., protocol adherence, intervention success rates)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Quality measures (e.g., infection rates, adverse event tracking)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Resource optimization (e.g., diagnostic test utilization, procedure scheduling)advanced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531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1B752C51-F02E-F096-A19C-DB093AD99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038AC4-35B6-2481-8BC0-A5FF20FC4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Requirement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D93D82-ABB2-D097-68CA-33DF4BE1A82E}"/>
              </a:ext>
            </a:extLst>
          </p:cNvPr>
          <p:cNvSpPr txBox="1"/>
          <p:nvPr/>
        </p:nvSpPr>
        <p:spPr>
          <a:xfrm>
            <a:off x="959097" y="1485902"/>
            <a:ext cx="687705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Interactive visualization of key performance indicators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Role-specific views for physicians and operators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Real-time performance tracking and trend analysis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Customizable data displays and reporting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b="1" dirty="0"/>
              <a:t>GenAI-Powered Digital Assistant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Conversational interface for natural language queries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Intelligent analysis of performance metrics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Contextual explanations of trends and anomalies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Personalized insights based on user role and preferences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403635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68E9629C-FCF8-6633-19A2-02F65B3617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469FE0-B19E-4CC4-8092-D25DA7CAE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300" y="338750"/>
            <a:ext cx="11417400" cy="507600"/>
          </a:xfrm>
        </p:spPr>
        <p:txBody>
          <a:bodyPr/>
          <a:lstStyle/>
          <a:p>
            <a:r>
              <a:rPr lang="en-US" dirty="0"/>
              <a:t>Dataset Creation for Advanced Healthcare Analytics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D54327-0D8D-77E3-FF84-89BF6EB108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170408" y="905039"/>
            <a:ext cx="2979441" cy="19119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BFBEB0-4D88-B178-D133-6CCB1C7DCC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901639" y="1107421"/>
            <a:ext cx="1507181" cy="1507181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2966CBF-6DCD-089F-0402-40EF2CDF7F34}"/>
              </a:ext>
            </a:extLst>
          </p:cNvPr>
          <p:cNvCxnSpPr>
            <a:cxnSpLocks/>
          </p:cNvCxnSpPr>
          <p:nvPr/>
        </p:nvCxnSpPr>
        <p:spPr>
          <a:xfrm>
            <a:off x="6577458" y="1861009"/>
            <a:ext cx="21072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3ECC44B9-1B1B-9DF7-CD65-CA6E72AF69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49" y="1006294"/>
            <a:ext cx="1608308" cy="1608308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CB5B2B-5987-59CE-D1FB-CB2F6EAA2708}"/>
              </a:ext>
            </a:extLst>
          </p:cNvPr>
          <p:cNvCxnSpPr>
            <a:cxnSpLocks/>
          </p:cNvCxnSpPr>
          <p:nvPr/>
        </p:nvCxnSpPr>
        <p:spPr>
          <a:xfrm flipV="1">
            <a:off x="2621061" y="1861010"/>
            <a:ext cx="179434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F87F095-6D15-41D5-7D45-2F8F36A6FDE7}"/>
              </a:ext>
            </a:extLst>
          </p:cNvPr>
          <p:cNvSpPr txBox="1"/>
          <p:nvPr/>
        </p:nvSpPr>
        <p:spPr>
          <a:xfrm>
            <a:off x="387300" y="2759339"/>
            <a:ext cx="32106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Define key areas of focus:</a:t>
            </a:r>
          </a:p>
          <a:p>
            <a:r>
              <a:rPr lang="en-IN" b="1" dirty="0"/>
              <a:t>Operator Module Analytics</a:t>
            </a:r>
            <a:r>
              <a:rPr lang="en-IN" dirty="0"/>
              <a:t>: Resource management, financial tracking, operational performance, patient experience.</a:t>
            </a:r>
          </a:p>
          <a:p>
            <a:r>
              <a:rPr lang="en-IN" b="1" dirty="0"/>
              <a:t>Physician Module Analytics</a:t>
            </a:r>
            <a:r>
              <a:rPr lang="en-IN" dirty="0"/>
              <a:t>: Patient outcomes, treatment efficacy, quality measures, resource optimization.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C9F07A-B7FA-92A2-8544-9BC0AED80948}"/>
              </a:ext>
            </a:extLst>
          </p:cNvPr>
          <p:cNvSpPr txBox="1"/>
          <p:nvPr/>
        </p:nvSpPr>
        <p:spPr>
          <a:xfrm>
            <a:off x="4017862" y="2759339"/>
            <a:ext cx="347481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Explain how ChatGPT can be used: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Generating Python code snippets for dataset creation.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Drafting schemas for simulated or real-world healthcare datasets.</a:t>
            </a:r>
          </a:p>
          <a:p>
            <a:r>
              <a:rPr lang="en-IN" b="1" dirty="0"/>
              <a:t>Example workflow: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Input:</a:t>
            </a:r>
            <a:r>
              <a:rPr lang="en-US" dirty="0"/>
              <a:t> Prompt ChatGPT with dataset requirements.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Output:</a:t>
            </a:r>
            <a:r>
              <a:rPr lang="en-US" dirty="0"/>
              <a:t> Code for creating structured data, such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004E45-5562-DE32-F0F2-EDCCB2C26752}"/>
              </a:ext>
            </a:extLst>
          </p:cNvPr>
          <p:cNvSpPr txBox="1"/>
          <p:nvPr/>
        </p:nvSpPr>
        <p:spPr>
          <a:xfrm>
            <a:off x="8034475" y="2759339"/>
            <a:ext cx="37702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Steps in Python Implementation: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Install necessary libraries like pandas, </a:t>
            </a:r>
            <a:r>
              <a:rPr lang="en-IN" dirty="0" err="1"/>
              <a:t>numpy</a:t>
            </a:r>
            <a:r>
              <a:rPr lang="en-IN" dirty="0"/>
              <a:t>, faker </a:t>
            </a:r>
            <a:r>
              <a:rPr lang="en-IN" dirty="0" err="1"/>
              <a:t>ect</a:t>
            </a:r>
            <a:r>
              <a:rPr lang="en-IN" dirty="0"/>
              <a:t>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Python to create structured datasets (e.g., patient records, shift schedules).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 checks to ensure the dataset adheres to domain requirements (e.g., correct date formats, valid patient IDs).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Save the dataset in CSV, Excel, or a database format for further analysis.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4638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2DA2FB0F-F9F0-C83D-D586-56CCCEE5D2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632AAC-4A2C-1763-C00B-6FE3D0CD6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Architecture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86BD9E-A5F7-5A93-949B-7543BEB268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276" y="1069122"/>
            <a:ext cx="6186488" cy="51390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31F3B5-98F9-4D66-8DD6-050F97DEFA98}"/>
              </a:ext>
            </a:extLst>
          </p:cNvPr>
          <p:cNvSpPr txBox="1"/>
          <p:nvPr/>
        </p:nvSpPr>
        <p:spPr>
          <a:xfrm>
            <a:off x="718443" y="1643063"/>
            <a:ext cx="30861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Based on requirement Create this Architecture using draw.io</a:t>
            </a:r>
          </a:p>
          <a:p>
            <a:endParaRPr lang="en-IN" dirty="0"/>
          </a:p>
          <a:p>
            <a:r>
              <a:rPr lang="en-IN" dirty="0"/>
              <a:t>Table Name: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Appointment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Admission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Patient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Procedure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Doctor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Rooms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Beds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Bills</a:t>
            </a:r>
          </a:p>
        </p:txBody>
      </p:sp>
    </p:spTree>
    <p:extLst>
      <p:ext uri="{BB962C8B-B14F-4D97-AF65-F5344CB8AC3E}">
        <p14:creationId xmlns:p14="http://schemas.microsoft.com/office/powerpoint/2010/main" val="2810937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49462511-AD27-2275-A971-10A06F11F2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F53D39-4528-6022-7B97-7AA9761F4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Desktop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834A6B-8E0A-6779-8700-3FD90617F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863" y="1497910"/>
            <a:ext cx="7516274" cy="45345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EAA2DC-847C-CF1D-D758-6CEDF58007CF}"/>
              </a:ext>
            </a:extLst>
          </p:cNvPr>
          <p:cNvSpPr txBox="1"/>
          <p:nvPr/>
        </p:nvSpPr>
        <p:spPr>
          <a:xfrm>
            <a:off x="4018428" y="990132"/>
            <a:ext cx="4155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Create Relationship between Tables</a:t>
            </a:r>
          </a:p>
        </p:txBody>
      </p:sp>
    </p:spTree>
    <p:extLst>
      <p:ext uri="{BB962C8B-B14F-4D97-AF65-F5344CB8AC3E}">
        <p14:creationId xmlns:p14="http://schemas.microsoft.com/office/powerpoint/2010/main" val="631186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4E78B8DD-23CE-EE64-03C9-7DC1BCDEF5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617645-0F9E-3A70-3EFA-58010844C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Desktop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683738-69AC-6599-F131-B22C851B24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13" y="1714261"/>
            <a:ext cx="3124130" cy="35704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6148D1-37D9-FEED-9551-31BA15C528F8}"/>
              </a:ext>
            </a:extLst>
          </p:cNvPr>
          <p:cNvSpPr txBox="1"/>
          <p:nvPr/>
        </p:nvSpPr>
        <p:spPr>
          <a:xfrm>
            <a:off x="784412" y="1098307"/>
            <a:ext cx="3000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Created DAX Functions 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0B69DC-830C-EEB8-D571-186FDF9E0779}"/>
              </a:ext>
            </a:extLst>
          </p:cNvPr>
          <p:cNvSpPr txBox="1"/>
          <p:nvPr/>
        </p:nvSpPr>
        <p:spPr>
          <a:xfrm>
            <a:off x="5015753" y="1098307"/>
            <a:ext cx="63918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% Female Patient: Percentage of female patients.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% Male Patient: Percentage of male patients.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% Of Admission: Percentage of patients admitted.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% Of None Admission: Percentage of patients not admitted.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Admission_count</a:t>
            </a:r>
            <a:r>
              <a:rPr lang="en-US" dirty="0"/>
              <a:t>: Total number of admissions.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App Min_Max Point (Month): Minimum or maximum appointment values by month.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App_val</a:t>
            </a:r>
            <a:r>
              <a:rPr lang="en-US" dirty="0"/>
              <a:t> Min_Max Point (Month): Minimum or maximum appointment values (likely numeric).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Avg </a:t>
            </a:r>
            <a:r>
              <a:rPr lang="en-US" dirty="0" err="1"/>
              <a:t>Day_Stay</a:t>
            </a:r>
            <a:r>
              <a:rPr lang="en-US" dirty="0"/>
              <a:t>: Average length of stay for admitted patients.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Avg </a:t>
            </a:r>
            <a:r>
              <a:rPr lang="en-US" dirty="0" err="1"/>
              <a:t>Waiting_Time</a:t>
            </a:r>
            <a:r>
              <a:rPr lang="en-US" dirty="0"/>
              <a:t>: Average patient wait time.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Bed_Available</a:t>
            </a:r>
            <a:r>
              <a:rPr lang="en-US" dirty="0"/>
              <a:t>: Count of available beds.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BedsOccupied</a:t>
            </a:r>
            <a:r>
              <a:rPr lang="en-US" dirty="0"/>
              <a:t>: Count of beds currently occupied.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HeatMap</a:t>
            </a:r>
            <a:r>
              <a:rPr lang="en-US" dirty="0"/>
              <a:t> Caption: Label or annotation for a heatmap visualization.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Total_Appointment</a:t>
            </a:r>
            <a:r>
              <a:rPr lang="en-US" dirty="0"/>
              <a:t>: Total number of appointments.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375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CA437785-200D-6D6B-E013-7549832FE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9FA28A-479A-EB12-CBBF-8EB08F24D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Dashboard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B3CC8C-F387-1153-A976-4C4C2AF7A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286" y="1197019"/>
            <a:ext cx="8316486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45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548</Words>
  <Application>Microsoft Office PowerPoint</Application>
  <PresentationFormat>Widescreen</PresentationFormat>
  <Paragraphs>75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Georgia</vt:lpstr>
      <vt:lpstr>Tahoma</vt:lpstr>
      <vt:lpstr>Office Theme</vt:lpstr>
      <vt:lpstr>PowerPoint Presentation</vt:lpstr>
      <vt:lpstr>Project Team</vt:lpstr>
      <vt:lpstr>Data Requirement</vt:lpstr>
      <vt:lpstr>Dashboard Requirement</vt:lpstr>
      <vt:lpstr>Dataset Creation for Advanced Healthcare Analytics</vt:lpstr>
      <vt:lpstr>Data Set Architecture </vt:lpstr>
      <vt:lpstr>Power BI Desktop </vt:lpstr>
      <vt:lpstr>Power BI Desktop </vt:lpstr>
      <vt:lpstr>Power BI Dashboard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Trikuta MB</dc:creator>
  <cp:lastModifiedBy>Kashinath kk</cp:lastModifiedBy>
  <cp:revision>7</cp:revision>
  <dcterms:created xsi:type="dcterms:W3CDTF">2025-01-20T04:50:01Z</dcterms:created>
  <dcterms:modified xsi:type="dcterms:W3CDTF">2025-03-10T07:28:35Z</dcterms:modified>
</cp:coreProperties>
</file>