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8" r:id="rId2"/>
    <p:sldId id="299" r:id="rId3"/>
    <p:sldId id="300" r:id="rId4"/>
    <p:sldId id="301" r:id="rId5"/>
    <p:sldId id="303" r:id="rId6"/>
    <p:sldId id="302" r:id="rId7"/>
    <p:sldId id="304" r:id="rId8"/>
    <p:sldId id="305" r:id="rId9"/>
    <p:sldId id="306" r:id="rId10"/>
    <p:sldId id="309" r:id="rId11"/>
    <p:sldId id="307" r:id="rId12"/>
    <p:sldId id="308" r:id="rId13"/>
    <p:sldId id="310" r:id="rId14"/>
    <p:sldId id="313" r:id="rId15"/>
    <p:sldId id="311" r:id="rId16"/>
    <p:sldId id="312" r:id="rId17"/>
    <p:sldId id="314" r:id="rId18"/>
    <p:sldId id="315" r:id="rId19"/>
    <p:sldId id="316" r:id="rId20"/>
    <p:sldId id="31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BBDA1-E648-4A52-B09D-BC52E80CE96A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08E4C-1BC6-41FA-A2E2-ACC08B48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4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931f08710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2931f087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8F13059-5A33-7322-4223-7903E9E9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B59D540-F106-20C0-0923-15586F9EE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E2541848-E700-48E8-A6C6-F679737454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989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703E68F-6B1E-69B8-0DA7-3A227588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7907981A-5444-8F1D-9541-0009A1CD0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DCD9E1D1-EDD5-4932-1638-0E2BF7DFA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602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3841A67-F293-1E31-8E92-66A47D88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7AB61458-1AA9-9F13-BA72-FBABD8FA3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5381FDEA-DF6C-8DC7-FBA3-3E8E6F0BB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9752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14647E82-A3BC-2764-69A6-2E9FB84BD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C437F9C8-4226-6D16-9ADA-19FBE66D9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BD6044EE-45C8-F57C-5201-31B00DECF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997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A13EE4B0-DBD5-9357-F207-369DB078D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1BF3B7E6-66BE-F16F-D3BE-BC2F35D5C5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1EACC086-3F01-9189-1FF4-719D478AC3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2894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367A185-4DAD-0359-5662-12C2DD73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F642119-A99A-F513-1201-1496E4CCD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0787B020-28A9-4033-B416-A2BA48F38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8967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AE49DA4-8168-F6CF-BFF5-DD0E1F1C9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06786DD2-833D-AA79-C11A-C8B342CDC3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2F691E22-2E9C-BD78-1460-1E193574BB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48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AF68CE9-42AC-8EB0-7A08-4255EF83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99F0315E-BE8D-C22F-B856-A056B4CF2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6E3BD9A0-AE15-1AF2-2E3F-B19B44F34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0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6A8230B-429B-7DDE-59D3-FE8233BCA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42479212-E216-A495-6947-B887FC482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BB153B6D-BF71-E88E-D284-CD695BDD2F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6715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DE972DA-3A99-38E1-CA06-30D99877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35465497-A57E-FD3F-995A-253B94C9E7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AF8FD26C-F82B-BE08-DF60-8CFDC8D087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00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A8248F6-5AC2-A4DB-0646-66899C69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2645E771-C7A3-02D5-2F6C-436701C68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A72CCD32-8BD8-7B30-A6D4-7B9220EC0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775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C94508A-0A07-D7FE-838A-4543BA42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017DCE68-538F-9FA2-4754-725342108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92154BC6-35C2-C891-4406-58BBBD352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874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06612F5-9B95-9090-9FB4-ACBDAFB1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7CC7E498-7FDD-ACE3-D89A-174EC1A05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35298C96-943A-50CA-D3B3-D2D8A1488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779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37E5C2C-FC03-C8B6-FC0F-58B00F427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64DCC45-4767-F705-0C88-D438B7E29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F53E71A3-509F-09EF-CA53-2EB0AF59A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16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760CBFA-D8D7-44EE-2F76-1477E305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C69618EC-4FBC-BE31-461C-66E53F8F0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7E6F7EA6-2BA6-B59E-1EE8-727DE080DA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2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7C496E6-C300-176A-19F2-48E2DA73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2CFCDF16-E90E-9C4B-B39A-BC18BDBA2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5E8618B6-A60C-01AE-F879-030E81B08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707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F4C802D-5DAC-67A2-F211-CAA5261E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61ADA7E3-B56F-27AE-3A83-65BE560C8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06C5033E-C38D-2ACA-A820-51B7C9CCE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592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70DEBBBE-30EA-F698-E2D4-A710E22C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1914E3B-6139-C6FB-D765-CB1FFDDBAF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E509C1D0-897B-3A99-6530-3605D66A0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43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5E3F-0C61-BC15-1C64-0D014B3A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0272-3044-59E5-6CF9-15847C40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6FEC-FB08-1E9A-5B26-2984FFE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E1C2-A1F8-4F78-72CE-7A3F70E7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0B4C-9317-83B2-9210-B02489D0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290-873C-E89D-F4B1-F6D7BD37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441-5C53-8BEE-A5BD-AA6BC319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040E-E9BE-CFBA-6FDC-B7764715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B0EF-3E38-C6CF-FB41-84C64169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4DCA-6886-210E-80AE-FD2C38D5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9B0CE-5468-D5F6-F4A7-78FC6564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BD45-ADEB-3880-9FA8-75EC8E31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D713-6E2D-9AFF-9E8D-C3BA1DD4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A558-512F-4B0E-7C4E-0F689D44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980E-DAD1-D1BC-029C-8E76BBC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4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D72EA5-F1E4-4BCB-A456-F9B27D2F09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0696" y="1131359"/>
            <a:ext cx="11174834" cy="47157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6987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45085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72072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9017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851450-1CD9-4B36-896E-F2F18FBD8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945" y="6110654"/>
            <a:ext cx="1306911" cy="653456"/>
          </a:xfrm>
          <a:prstGeom prst="rect">
            <a:avLst/>
          </a:prstGeom>
        </p:spPr>
      </p:pic>
      <p:sp>
        <p:nvSpPr>
          <p:cNvPr id="14" name="Google Shape;20;p3">
            <a:extLst>
              <a:ext uri="{FF2B5EF4-FFF2-40B4-BE49-F238E27FC236}">
                <a16:creationId xmlns:a16="http://schemas.microsoft.com/office/drawing/2014/main" id="{BB7ECCD2-7FAB-42E8-8473-F0DE0E182F3D}"/>
              </a:ext>
            </a:extLst>
          </p:cNvPr>
          <p:cNvSpPr txBox="1"/>
          <p:nvPr userDrawn="1"/>
        </p:nvSpPr>
        <p:spPr>
          <a:xfrm>
            <a:off x="11130436" y="6300477"/>
            <a:ext cx="689279" cy="28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5" name="Google Shape;22;p3">
            <a:extLst>
              <a:ext uri="{FF2B5EF4-FFF2-40B4-BE49-F238E27FC236}">
                <a16:creationId xmlns:a16="http://schemas.microsoft.com/office/drawing/2014/main" id="{2338821B-3942-4E06-9079-8B4D5407C3B5}"/>
              </a:ext>
            </a:extLst>
          </p:cNvPr>
          <p:cNvSpPr txBox="1"/>
          <p:nvPr userDrawn="1"/>
        </p:nvSpPr>
        <p:spPr>
          <a:xfrm>
            <a:off x="1496856" y="6421122"/>
            <a:ext cx="5463011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Copyright © </a:t>
            </a:r>
            <a:r>
              <a:rPr lang="en-US" sz="1000" b="0" i="0" u="none" strike="noStrike" cap="none" dirty="0" err="1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. All rights reserved. </a:t>
            </a:r>
            <a:endParaRPr sz="1000" b="0" i="0" u="none" strike="noStrike" cap="none" dirty="0">
              <a:solidFill>
                <a:srgbClr val="BFBF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Google Shape;21;p85">
            <a:extLst>
              <a:ext uri="{FF2B5EF4-FFF2-40B4-BE49-F238E27FC236}">
                <a16:creationId xmlns:a16="http://schemas.microsoft.com/office/drawing/2014/main" id="{B62FBE52-CF97-E21B-AEE0-4DCD6D1E9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555" y="344086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000" b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Google Shape;56;p4">
            <a:extLst>
              <a:ext uri="{FF2B5EF4-FFF2-40B4-BE49-F238E27FC236}">
                <a16:creationId xmlns:a16="http://schemas.microsoft.com/office/drawing/2014/main" id="{AE858981-A9C5-39B7-BAA4-8A31F544C119}"/>
              </a:ext>
            </a:extLst>
          </p:cNvPr>
          <p:cNvSpPr/>
          <p:nvPr userDrawn="1"/>
        </p:nvSpPr>
        <p:spPr>
          <a:xfrm>
            <a:off x="0" y="172029"/>
            <a:ext cx="148019" cy="742450"/>
          </a:xfrm>
          <a:custGeom>
            <a:avLst/>
            <a:gdLst/>
            <a:ahLst/>
            <a:cxnLst/>
            <a:rect l="l" t="t" r="r" b="b"/>
            <a:pathLst>
              <a:path w="177800" h="891832" extrusionOk="0">
                <a:moveTo>
                  <a:pt x="177800" y="891832"/>
                </a:moveTo>
                <a:lnTo>
                  <a:pt x="177679" y="70171"/>
                </a:lnTo>
                <a:lnTo>
                  <a:pt x="163653" y="30776"/>
                </a:lnTo>
                <a:lnTo>
                  <a:pt x="131402" y="5462"/>
                </a:lnTo>
                <a:lnTo>
                  <a:pt x="103365" y="0"/>
                </a:lnTo>
                <a:lnTo>
                  <a:pt x="0" y="0"/>
                </a:lnTo>
                <a:lnTo>
                  <a:pt x="0" y="891832"/>
                </a:lnTo>
                <a:lnTo>
                  <a:pt x="177800" y="891832"/>
                </a:lnTo>
                <a:close/>
              </a:path>
            </a:pathLst>
          </a:custGeom>
          <a:solidFill>
            <a:srgbClr val="F481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 panose="020B0604020202020204"/>
              <a:buNone/>
            </a:pPr>
            <a:endParaRPr sz="1165" b="0" i="0" u="none" strike="noStrike" cap="none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0066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2E6-201D-C899-6017-0AA58464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6D3-146D-EFD7-3B75-BD337B33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6E7-C660-13C1-2E12-BFFDFA9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909-F44E-7D62-510E-08D0DBA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F1C8-AAC2-CCF6-3720-13A83E24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FC46-2E53-5EC3-A57C-2094F25E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7C68-E1B9-C6A9-8D31-CA60091D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3ADF-BDCF-D86C-9822-8130F4B0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2278-DFB3-E8B5-91D8-C1CDDB67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F738-63BC-2CF5-FF10-33A7AA8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A9FF-A22D-8881-4D84-02A728A7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52F5-9086-FED4-AACE-51F2F040E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A182A-CAC5-C9C7-51FE-F9D9EC60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3A55-44D9-CACF-A8E6-27ED5ACA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B959-1870-C057-1271-7C997D8D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7134-B902-35BD-9149-D151CA18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601-6CB4-4C3A-4210-613CED1B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E5DA-55F2-DF9E-A337-F4A8D30A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9995-C3C6-172A-C3BD-105C75D6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4768-6FAC-86FF-D0BF-0AE7600C0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3497A-FED7-B34B-DF3B-939490CF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21B77-E690-6B03-CA53-AA480CA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4FD3A-E9B6-FDDD-CB74-05314B8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58D3F-FFCE-BE2D-0C61-1BEE13B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B5E5-1405-5AFD-7554-8143D4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E2EE6-D249-7325-F605-2C5016B9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18BBB-454E-883C-3752-352A4A6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E750-48C5-CDE5-3745-80F63266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77055-7589-588B-0069-4352C34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B5FE-9CFE-B9B2-638C-BA5FD85F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641CA-73E9-E452-E472-9E693E5D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7B4B-7F46-9A8F-10E9-E613DE8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78A-0680-0A94-7BFF-A36E2BEA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77147-D7EC-D483-AAA2-C56B1409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9314-4A77-506B-C986-8E299794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0E57-228D-BD3C-C686-279D1E07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0BF7-2B9B-F862-2050-EF3D8F5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C4A-AAF4-C0C9-5532-68437577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83247-E491-4360-6082-DB096B55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4E735-E9D0-A386-7234-F0BC27DD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33D6-8937-3DBA-3E9E-21AE2A9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F425-51D0-E30E-CD1B-FFBE581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5AF6-2CF5-6D48-741B-F168A32A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2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E684-F600-7268-874D-1AD97AE1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DB76-F1AB-0BB6-01A3-EB030E14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41C7-65FB-7F98-E317-BA439D21B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C927-B375-41A7-A306-FEF43E1FF29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8878-7B5A-51D1-77F5-72665B57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F14D-E5B4-EB43-3428-5463ED655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ChatGPT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odewith.mu/es/tutorials/1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bot touching a screen&#10;&#10;Description automatically generated">
            <a:extLst>
              <a:ext uri="{FF2B5EF4-FFF2-40B4-BE49-F238E27FC236}">
                <a16:creationId xmlns:a16="http://schemas.microsoft.com/office/drawing/2014/main" id="{492EF641-EDEA-7E06-1C59-4B7E9E6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Google Shape;31;g2931f08710a_0_0"/>
          <p:cNvSpPr txBox="1"/>
          <p:nvPr/>
        </p:nvSpPr>
        <p:spPr>
          <a:xfrm>
            <a:off x="734214" y="2579169"/>
            <a:ext cx="4913551" cy="134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05000"/>
              </a:lnSpc>
              <a:spcAft>
                <a:spcPts val="1200"/>
              </a:spcAft>
              <a:buSzPts val="4000"/>
            </a:pPr>
            <a:r>
              <a:rPr lang="en-US" sz="3000" b="1" dirty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HealthCare Performance Dashboard &amp; ChatBot</a:t>
            </a:r>
            <a:endParaRPr sz="3000" b="1" dirty="0">
              <a:solidFill>
                <a:srgbClr val="0070C0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pic>
        <p:nvPicPr>
          <p:cNvPr id="32" name="Google Shape;32;g2931f08710a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1244" y="389002"/>
            <a:ext cx="2417913" cy="120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4E9939F-4829-3180-234B-D9102BA14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14C65D-02B0-F3F0-7F0F-8DBC390E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Report to </a:t>
            </a: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78315-06B2-CED7-032C-52FEEA800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1241892"/>
            <a:ext cx="8633548" cy="48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0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CAA2427-9385-4B51-5398-2EDDCF9C6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4FF0B-7645-B921-31AF-F020262C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About Chat Bot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5A2C-D4D1-C932-906F-20A385E1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18" y="1597644"/>
            <a:ext cx="6401693" cy="4496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083473-4A7D-AAA5-F8DF-99580E863C23}"/>
              </a:ext>
            </a:extLst>
          </p:cNvPr>
          <p:cNvSpPr txBox="1"/>
          <p:nvPr/>
        </p:nvSpPr>
        <p:spPr>
          <a:xfrm>
            <a:off x="4612341" y="1039999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Types of Chat Bot</a:t>
            </a:r>
          </a:p>
        </p:txBody>
      </p:sp>
    </p:spTree>
    <p:extLst>
      <p:ext uri="{BB962C8B-B14F-4D97-AF65-F5344CB8AC3E}">
        <p14:creationId xmlns:p14="http://schemas.microsoft.com/office/powerpoint/2010/main" val="286207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461D4CB-1DE1-89F4-B8AA-A3EA8FDFA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1DB0C-4CAF-2AB6-3EB8-9BBF99F1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About Chat Bot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CAFCE-2927-148F-B74A-61B17D96E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4" y="1755184"/>
            <a:ext cx="7907769" cy="39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4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0892ED2-30CE-1237-5B7E-6D8E1C8BB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E7FEE9-A0EE-158F-E094-5288FAB0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About Chat Bot (NLP vs LLM)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99F1EC-1730-7EC7-30AB-F577E2FDD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41802"/>
              </p:ext>
            </p:extLst>
          </p:nvPr>
        </p:nvGraphicFramePr>
        <p:xfrm>
          <a:off x="2032000" y="1774514"/>
          <a:ext cx="8127999" cy="3308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251147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471527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14578"/>
                    </a:ext>
                  </a:extLst>
                </a:gridCol>
              </a:tblGrid>
              <a:tr h="377812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NLP Chatbots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LLM-based Chatbots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6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Language Understanding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to predefined intents and keywords.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Extensive, with contextual understanding.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13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Context Retention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Minimal or none across conversations.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Retains and uses context effectively.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12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Flexibility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Requires manual updates for new intents.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Adapts dynamically to diverse queries.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66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Training Data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Needs curated, domain-specific datasets.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Pre-trained on massive, diverse datasets.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00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Examples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Dialogflow, Rasa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ChatGPT, Bard, Claude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459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23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7E4F0A2-5E1A-DABA-1441-886F395F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5A6A8E-4794-B2E6-D599-593961F8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 LLM for Tabular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FD410-F36D-44FB-065A-3E7FFC44CB23}"/>
              </a:ext>
            </a:extLst>
          </p:cNvPr>
          <p:cNvSpPr txBox="1"/>
          <p:nvPr/>
        </p:nvSpPr>
        <p:spPr>
          <a:xfrm>
            <a:off x="914399" y="1210234"/>
            <a:ext cx="8848165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User-Friendliness: </a:t>
            </a:r>
            <a:r>
              <a:rPr lang="en-US" dirty="0"/>
              <a:t>You want a conversational interface for querying and analyzing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Insights Generation: </a:t>
            </a:r>
            <a:r>
              <a:rPr lang="en-US" dirty="0"/>
              <a:t>You need narrative summaries or explanations from the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Automation: </a:t>
            </a:r>
            <a:r>
              <a:rPr lang="en-US" dirty="0"/>
              <a:t>You aim to reduce manual effort in querying or reporting.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Unstructured to Structured Conversion: </a:t>
            </a:r>
            <a:r>
              <a:rPr lang="en-US" dirty="0"/>
              <a:t>You have textual data that needs mapping or enrichment with tabular data.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5C7F6-C867-ED92-D07A-64024CB8CBA7}"/>
              </a:ext>
            </a:extLst>
          </p:cNvPr>
          <p:cNvSpPr txBox="1"/>
          <p:nvPr/>
        </p:nvSpPr>
        <p:spPr>
          <a:xfrm>
            <a:off x="914399" y="3751730"/>
            <a:ext cx="8431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Chaining Queries and Workflows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LangChain</a:t>
            </a:r>
            <a:r>
              <a:rPr lang="en-US" dirty="0"/>
              <a:t> allows you to build complex workflows where the output of one query can feed into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Example:</a:t>
            </a:r>
          </a:p>
          <a:p>
            <a:r>
              <a:rPr lang="en-US" dirty="0"/>
              <a:t>Extract insights from a tabular dataset ("What are the top-performing sales regions?").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698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3F60A5A-58EC-FCA3-BB26-BDB3ECAF7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731826-74BE-BB28-6B6A-D066B2CD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LangChain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CCB95-C5C2-F7CD-02DE-6A01ECC24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55" y="1277470"/>
            <a:ext cx="4575858" cy="46744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A24AF2-BDB8-D091-E98A-6BF634131CC4}"/>
              </a:ext>
            </a:extLst>
          </p:cNvPr>
          <p:cNvSpPr txBox="1"/>
          <p:nvPr/>
        </p:nvSpPr>
        <p:spPr>
          <a:xfrm>
            <a:off x="475555" y="1788457"/>
            <a:ext cx="55321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LangChain</a:t>
            </a:r>
            <a:r>
              <a:rPr lang="en-US" sz="2000" dirty="0"/>
              <a:t> is a framework designed to simplify working with large language models (LLMs) like OpenAI's GPT. It is especially useful when building applications that involve natural language understanding, </a:t>
            </a:r>
            <a:r>
              <a:rPr lang="en-US" sz="2000" b="1" dirty="0">
                <a:highlight>
                  <a:srgbClr val="00FF00"/>
                </a:highlight>
              </a:rPr>
              <a:t>structured data processing</a:t>
            </a:r>
            <a:r>
              <a:rPr lang="en-US" sz="2000" dirty="0"/>
              <a:t>, and conversational AI. Here's how LangChain can be leveraged in the context of </a:t>
            </a:r>
            <a:r>
              <a:rPr lang="en-US" sz="2000" b="1" dirty="0"/>
              <a:t>LLMs for tabular data</a:t>
            </a:r>
            <a:r>
              <a:rPr lang="en-US" sz="2000" dirty="0"/>
              <a:t> and NLP chatbots.</a:t>
            </a:r>
            <a:endParaRPr lang="en-US" sz="2000" i="0" dirty="0">
              <a:solidFill>
                <a:srgbClr val="001D35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9807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1DFCA24-9638-2BBF-D2AE-64B357547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783B75-5AA8-D2F3-56EF-581762F4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LangChain 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ED453-F030-99D6-B2BD-2BF9D4273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93" y="851094"/>
            <a:ext cx="5018347" cy="28602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84095-F159-971D-44B8-56909DCACDB5}"/>
              </a:ext>
            </a:extLst>
          </p:cNvPr>
          <p:cNvSpPr txBox="1"/>
          <p:nvPr/>
        </p:nvSpPr>
        <p:spPr>
          <a:xfrm>
            <a:off x="766482" y="1413074"/>
            <a:ext cx="3913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rgbClr val="001D35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What LangChain can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1D35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Build applications</a:t>
            </a:r>
            <a:endParaRPr lang="en-IN" sz="1800" dirty="0">
              <a:solidFill>
                <a:srgbClr val="001D35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1D35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Improve model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rgbClr val="001D35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Integrate with external data</a:t>
            </a:r>
            <a:endParaRPr lang="en-IN" sz="1800" dirty="0">
              <a:solidFill>
                <a:srgbClr val="001D35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001D35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Compare prompts and foundation models</a:t>
            </a:r>
            <a:endParaRPr lang="en-IN" sz="18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19EE0-D04C-6521-026F-8E54363B0A75}"/>
              </a:ext>
            </a:extLst>
          </p:cNvPr>
          <p:cNvSpPr txBox="1"/>
          <p:nvPr/>
        </p:nvSpPr>
        <p:spPr>
          <a:xfrm>
            <a:off x="475555" y="3488383"/>
            <a:ext cx="8305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Advantages of Using LangChain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Modular: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Simplifies adding tools like SQL connectors, search engines, or APIs.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Efficient Prompt Management: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Helps craft and reuse prompts for consistent results.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Scalable: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Works well with both small-scale prototypes and production-level applications.</a:t>
            </a:r>
          </a:p>
          <a:p>
            <a:r>
              <a:rPr lang="en-US" b="1" dirty="0">
                <a:ea typeface="Tahoma" panose="020B0604030504040204" pitchFamily="34" charset="0"/>
                <a:cs typeface="Tahoma" panose="020B0604030504040204" pitchFamily="34" charset="0"/>
              </a:rPr>
              <a:t>Customizable: 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Fine-tune workflows, integrate domain-specific knowledge, and enhance model outputs.</a:t>
            </a:r>
            <a:endParaRPr lang="en-IN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3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0E714A2-F34B-57B8-F756-5D690122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E1130D-A886-9670-37F6-5FA0A563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Initialize_Agent to out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14F06-FAA6-AC7C-EFD4-08493E139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74" y="1188331"/>
            <a:ext cx="6535062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ABA0DB-CF0E-A7E3-7EE0-8551E7C35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669" y="2065856"/>
            <a:ext cx="6430272" cy="3982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87A77-7F57-F7C5-BC9A-AEDAD12878BD}"/>
              </a:ext>
            </a:extLst>
          </p:cNvPr>
          <p:cNvSpPr txBox="1"/>
          <p:nvPr/>
        </p:nvSpPr>
        <p:spPr>
          <a:xfrm>
            <a:off x="623473" y="1181182"/>
            <a:ext cx="4674668" cy="473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Generative AI Integration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Uses the Gemini 2.0 model for natural language processing.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CSV Agent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Processes CSV data using LangChain's create_csv_agent functionality.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Querying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Users can ask questions about the CSV data in natural language.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Zero-Shot React Description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Implements a zero-shot approach to understand and generate responses based on the CSV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342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87FB9D2-B148-F74C-ED01-127033F72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F0228-1110-557B-B164-1FDFDDE8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CSV Agent Will Does</a:t>
            </a:r>
          </a:p>
        </p:txBody>
      </p:sp>
      <p:pic>
        <p:nvPicPr>
          <p:cNvPr id="2050" name="Picture 2" descr="Langchain's Pandas &amp; CSV Agents: Revolutionizing Data Querying using OpenAI  LLMs">
            <a:extLst>
              <a:ext uri="{FF2B5EF4-FFF2-40B4-BE49-F238E27FC236}">
                <a16:creationId xmlns:a16="http://schemas.microsoft.com/office/drawing/2014/main" id="{18AFE8FC-DCB9-752E-6805-DBFF17D2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942" y="1387617"/>
            <a:ext cx="2684504" cy="151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6F8779-A861-F250-C39E-00AB32341186}"/>
              </a:ext>
            </a:extLst>
          </p:cNvPr>
          <p:cNvSpPr txBox="1"/>
          <p:nvPr/>
        </p:nvSpPr>
        <p:spPr>
          <a:xfrm>
            <a:off x="645460" y="3494200"/>
            <a:ext cx="10878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Take LLM Model 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odel for natural language processing, </a:t>
            </a:r>
            <a:r>
              <a:rPr lang="en-US" dirty="0"/>
              <a:t>because the LLM acts as the reasoning and decision-                            		   making engine. The LLM enables agents to interpret input, make decisions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b="1" dirty="0"/>
              <a:t>2. Load the CSV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agent reads the CSV file specified by the csv_file_path.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loads the contents into a structured format (typically using Pandas under the hood).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0" lvl="1"/>
            <a:r>
              <a:rPr lang="en-US" b="1" dirty="0"/>
              <a:t>3. Take Agent Type : </a:t>
            </a:r>
            <a:r>
              <a:rPr lang="en-US" dirty="0"/>
              <a:t>The Zero-Shot ReAct agent is a powerful way to handle diverse and dynamic tasks without 		    requiring predefined logic, leveraging the flexibility and reasoning power of LLMs.</a:t>
            </a:r>
            <a:endParaRPr lang="en-US" b="1" dirty="0"/>
          </a:p>
        </p:txBody>
      </p:sp>
      <p:pic>
        <p:nvPicPr>
          <p:cNvPr id="2052" name="Picture 4" descr="Top 10 Real-Life Applications of Large Language Models">
            <a:extLst>
              <a:ext uri="{FF2B5EF4-FFF2-40B4-BE49-F238E27FC236}">
                <a16:creationId xmlns:a16="http://schemas.microsoft.com/office/drawing/2014/main" id="{61929A54-721B-FADD-DA0F-742E078F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88" y="1688790"/>
            <a:ext cx="2444569" cy="106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LLM Agent? Ultimate Guide to LLM Agent [With Technical Breakdown]">
            <a:extLst>
              <a:ext uri="{FF2B5EF4-FFF2-40B4-BE49-F238E27FC236}">
                <a16:creationId xmlns:a16="http://schemas.microsoft.com/office/drawing/2014/main" id="{F3B46E5A-0809-864E-74E3-8FC8E149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590" y="972709"/>
            <a:ext cx="2066365" cy="20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B25F69-7635-79CF-A21C-C28006D4EF84}"/>
              </a:ext>
            </a:extLst>
          </p:cNvPr>
          <p:cNvSpPr/>
          <p:nvPr/>
        </p:nvSpPr>
        <p:spPr>
          <a:xfrm>
            <a:off x="3684493" y="1088283"/>
            <a:ext cx="8208461" cy="210870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6" name="Picture 8" descr="Page 11 | Bot Agent Images - Free Download on Freepik">
            <a:extLst>
              <a:ext uri="{FF2B5EF4-FFF2-40B4-BE49-F238E27FC236}">
                <a16:creationId xmlns:a16="http://schemas.microsoft.com/office/drawing/2014/main" id="{9E51DB05-8E63-2FD9-D2C2-0E5259FB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9" y="1253494"/>
            <a:ext cx="1785580" cy="178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703F3A-BD89-2625-80AF-0F7FCAF8E7D6}"/>
              </a:ext>
            </a:extLst>
          </p:cNvPr>
          <p:cNvCxnSpPr/>
          <p:nvPr/>
        </p:nvCxnSpPr>
        <p:spPr>
          <a:xfrm>
            <a:off x="2770094" y="2142633"/>
            <a:ext cx="6992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29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3A839A2-EC1B-AE1C-8C99-3C7C9448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F2518-5814-3A12-DE48-BE04A33E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55" y="344016"/>
            <a:ext cx="11417400" cy="507740"/>
          </a:xfrm>
        </p:spPr>
        <p:txBody>
          <a:bodyPr/>
          <a:lstStyle/>
          <a:p>
            <a:r>
              <a:rPr lang="en-US" dirty="0"/>
              <a:t>Our </a:t>
            </a:r>
            <a:r>
              <a:rPr lang="en-IN" dirty="0"/>
              <a:t>Hospital Analytics Chatbot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D812A-A9CA-F858-BEEF-04D60A06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73" y="851756"/>
            <a:ext cx="11430454" cy="53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1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8019" y="1608535"/>
            <a:ext cx="3608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indent="-200025"/>
            <a:r>
              <a:rPr lang="en-US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</a:t>
            </a:r>
            <a:br>
              <a:rPr lang="en-US" dirty="0"/>
            </a:br>
            <a:endParaRPr lang="en-US" dirty="0">
              <a:solidFill>
                <a:srgbClr val="595959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4883" y="1579389"/>
            <a:ext cx="322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F7853-0226-5486-B415-6CBBF71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33323-9B9F-EE61-F16C-6D16A5EA6A12}"/>
              </a:ext>
            </a:extLst>
          </p:cNvPr>
          <p:cNvSpPr txBox="1"/>
          <p:nvPr/>
        </p:nvSpPr>
        <p:spPr>
          <a:xfrm>
            <a:off x="4688874" y="2857757"/>
            <a:ext cx="322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Kashinath Konade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Sujana Billava</a:t>
            </a:r>
          </a:p>
          <a:p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F1AEE92-DDC9-3F3A-6B9B-111D118C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ank you card, Appreciation, Gratitude">
            <a:extLst>
              <a:ext uri="{FF2B5EF4-FFF2-40B4-BE49-F238E27FC236}">
                <a16:creationId xmlns:a16="http://schemas.microsoft.com/office/drawing/2014/main" id="{A4DA430D-0084-E008-32D8-C50C38F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96" y="859311"/>
            <a:ext cx="8174691" cy="457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7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335CFC5-190D-D5DA-CD2F-01703C8A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5C7BC-57FE-C950-E1F4-BE96584D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E657-1E17-66D1-9CCC-4029FD6B2886}"/>
              </a:ext>
            </a:extLst>
          </p:cNvPr>
          <p:cNvSpPr txBox="1"/>
          <p:nvPr/>
        </p:nvSpPr>
        <p:spPr>
          <a:xfrm>
            <a:off x="475555" y="1414462"/>
            <a:ext cx="33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Operator Module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ED654-58AA-20ED-6E06-1E9D4A4C3896}"/>
              </a:ext>
            </a:extLst>
          </p:cNvPr>
          <p:cNvSpPr txBox="1"/>
          <p:nvPr/>
        </p:nvSpPr>
        <p:spPr>
          <a:xfrm>
            <a:off x="6272510" y="1414462"/>
            <a:ext cx="33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Physician Module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0C3A6-2F1F-6270-5B4B-A113D8EE9B51}"/>
              </a:ext>
            </a:extLst>
          </p:cNvPr>
          <p:cNvSpPr txBox="1"/>
          <p:nvPr/>
        </p:nvSpPr>
        <p:spPr>
          <a:xfrm>
            <a:off x="475555" y="2346571"/>
            <a:ext cx="5620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operational insights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management (e.g., bed occupancy rates, equipment utilization)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tracking (e.g., cost per patient, revenue cycle efficiency)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performance (e.g., average wait times, throughput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experience (e.g., satisfaction scores, complaint resolution times)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C629-13F6-2E1E-FC23-0D2ACA3CCAAD}"/>
              </a:ext>
            </a:extLst>
          </p:cNvPr>
          <p:cNvSpPr txBox="1"/>
          <p:nvPr/>
        </p:nvSpPr>
        <p:spPr>
          <a:xfrm>
            <a:off x="6272510" y="2346572"/>
            <a:ext cx="5620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clinical insights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outcomes (e.g., recovery rates, readmission statistics)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efficacy (e.g., protocol adherence, intervention success rates)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measures (e.g., infection rates, adverse event tracking)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optimization (e.g., diagnostic test utilization, procedure scheduling)advanced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3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B752C51-F02E-F096-A19C-DB093AD9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38AC4-35B6-2481-8BC0-A5FF20FC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93D82-ABB2-D097-68CA-33DF4BE1A82E}"/>
              </a:ext>
            </a:extLst>
          </p:cNvPr>
          <p:cNvSpPr txBox="1"/>
          <p:nvPr/>
        </p:nvSpPr>
        <p:spPr>
          <a:xfrm>
            <a:off x="959097" y="1485902"/>
            <a:ext cx="6877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 of key performance indicators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Role-specific views for physicians and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 tracking and trend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Customizable data displays and reporting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GenAI-Powered Digital Assistant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Conversational interface for natural language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Intelligent analysis of performance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Contextual explanations of trends and anomalies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Personalized insights based on user role and preferences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36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8E9629C-FCF8-6633-19A2-02F65B361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69FE0-B19E-4CC4-8092-D25DA7C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0" y="338750"/>
            <a:ext cx="11417400" cy="507600"/>
          </a:xfrm>
        </p:spPr>
        <p:txBody>
          <a:bodyPr/>
          <a:lstStyle/>
          <a:p>
            <a:r>
              <a:rPr lang="en-US" dirty="0"/>
              <a:t>Dataset Creation for Advanced Healthcare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54327-0D8D-77E3-FF84-89BF6EB10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70408" y="905039"/>
            <a:ext cx="2979441" cy="1911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FBEB0-4D88-B178-D133-6CCB1C7DC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01639" y="1107421"/>
            <a:ext cx="1507181" cy="15071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966CBF-6DCD-089F-0402-40EF2CDF7F34}"/>
              </a:ext>
            </a:extLst>
          </p:cNvPr>
          <p:cNvCxnSpPr>
            <a:cxnSpLocks/>
          </p:cNvCxnSpPr>
          <p:nvPr/>
        </p:nvCxnSpPr>
        <p:spPr>
          <a:xfrm>
            <a:off x="6577458" y="1861009"/>
            <a:ext cx="2107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C44B9-1B1B-9DF7-CD65-CA6E72AF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" y="1006294"/>
            <a:ext cx="1608308" cy="16083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B5B2B-5987-59CE-D1FB-CB2F6EAA2708}"/>
              </a:ext>
            </a:extLst>
          </p:cNvPr>
          <p:cNvCxnSpPr>
            <a:cxnSpLocks/>
          </p:cNvCxnSpPr>
          <p:nvPr/>
        </p:nvCxnSpPr>
        <p:spPr>
          <a:xfrm flipV="1">
            <a:off x="2621061" y="1861010"/>
            <a:ext cx="17943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7F095-6D15-41D5-7D45-2F8F36A6FDE7}"/>
              </a:ext>
            </a:extLst>
          </p:cNvPr>
          <p:cNvSpPr txBox="1"/>
          <p:nvPr/>
        </p:nvSpPr>
        <p:spPr>
          <a:xfrm>
            <a:off x="387300" y="2759339"/>
            <a:ext cx="321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Define key areas of focus:</a:t>
            </a:r>
          </a:p>
          <a:p>
            <a:r>
              <a:rPr lang="en-IN" b="1" dirty="0"/>
              <a:t>Operator Module Analytics</a:t>
            </a:r>
            <a:r>
              <a:rPr lang="en-IN" dirty="0"/>
              <a:t>: Resource management, financial tracking, operational performance, patient experience.</a:t>
            </a:r>
          </a:p>
          <a:p>
            <a:r>
              <a:rPr lang="en-IN" b="1" dirty="0"/>
              <a:t>Physician Module Analytics</a:t>
            </a:r>
            <a:r>
              <a:rPr lang="en-IN" dirty="0"/>
              <a:t>: Patient outcomes, treatment efficacy, quality measures, resource optimization.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9F07A-B7FA-92A2-8544-9BC0AED80948}"/>
              </a:ext>
            </a:extLst>
          </p:cNvPr>
          <p:cNvSpPr txBox="1"/>
          <p:nvPr/>
        </p:nvSpPr>
        <p:spPr>
          <a:xfrm>
            <a:off x="4017862" y="2759339"/>
            <a:ext cx="3474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Explain how ChatGPT can be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Generating Python code snippets for dataset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Drafting schemas for simulated or real-world healthcare datasets.</a:t>
            </a:r>
          </a:p>
          <a:p>
            <a:r>
              <a:rPr lang="en-IN" b="1" dirty="0"/>
              <a:t>Example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Prompt ChatGPT with dataset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Code for creating structured data, such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04E45-5562-DE32-F0F2-EDCCB2C26752}"/>
              </a:ext>
            </a:extLst>
          </p:cNvPr>
          <p:cNvSpPr txBox="1"/>
          <p:nvPr/>
        </p:nvSpPr>
        <p:spPr>
          <a:xfrm>
            <a:off x="8034475" y="2759339"/>
            <a:ext cx="377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in Python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 necessary libraries like pandas, </a:t>
            </a:r>
            <a:r>
              <a:rPr lang="en-IN" dirty="0" err="1"/>
              <a:t>numpy</a:t>
            </a:r>
            <a:r>
              <a:rPr lang="en-IN" dirty="0"/>
              <a:t>, faker </a:t>
            </a:r>
            <a:r>
              <a:rPr lang="en-IN" dirty="0" err="1"/>
              <a:t>ect</a:t>
            </a:r>
            <a:r>
              <a:rPr lang="en-IN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Python to create structured datasets (e.g., patient records, shift schedules).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checks to ensure the dataset adheres to domain requirements (e.g., correct date formats, valid patient IDs).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dataset in CSV, Excel, or a database format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63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DA2FB0F-F9F0-C83D-D586-56CCCEE5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32AAC-4A2C-1763-C00B-6FE3D0C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6BD9E-A5F7-5A93-949B-7543BEB26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1069122"/>
            <a:ext cx="6186488" cy="5139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1F3B5-98F9-4D66-8DD6-050F97DEFA98}"/>
              </a:ext>
            </a:extLst>
          </p:cNvPr>
          <p:cNvSpPr txBox="1"/>
          <p:nvPr/>
        </p:nvSpPr>
        <p:spPr>
          <a:xfrm>
            <a:off x="718443" y="1643063"/>
            <a:ext cx="3086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requirement Create this Architecture using draw.io</a:t>
            </a:r>
          </a:p>
          <a:p>
            <a:endParaRPr lang="en-IN" dirty="0"/>
          </a:p>
          <a:p>
            <a:r>
              <a:rPr lang="en-IN" dirty="0"/>
              <a:t>Table Name: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Admission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Patient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Rooms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Beds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281093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9462511-AD27-2275-A971-10A06F11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53D39-4528-6022-7B97-7AA9761F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34A6B-8E0A-6779-8700-3FD90617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3" y="1497910"/>
            <a:ext cx="7516274" cy="45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AA2DC-847C-CF1D-D758-6CEDF58007CF}"/>
              </a:ext>
            </a:extLst>
          </p:cNvPr>
          <p:cNvSpPr txBox="1"/>
          <p:nvPr/>
        </p:nvSpPr>
        <p:spPr>
          <a:xfrm>
            <a:off x="4018428" y="990132"/>
            <a:ext cx="41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Relationship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63118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E78B8DD-23CE-EE64-03C9-7DC1BCDE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17645-0F9E-3A70-3EFA-58010844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83738-69AC-6599-F131-B22C851B2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3" y="1714261"/>
            <a:ext cx="3124130" cy="3570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148D1-37D9-FEED-9551-31BA15C528F8}"/>
              </a:ext>
            </a:extLst>
          </p:cNvPr>
          <p:cNvSpPr txBox="1"/>
          <p:nvPr/>
        </p:nvSpPr>
        <p:spPr>
          <a:xfrm>
            <a:off x="784412" y="1098307"/>
            <a:ext cx="300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DAX Functions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B69DC-830C-EEB8-D571-186FDF9E0779}"/>
              </a:ext>
            </a:extLst>
          </p:cNvPr>
          <p:cNvSpPr txBox="1"/>
          <p:nvPr/>
        </p:nvSpPr>
        <p:spPr>
          <a:xfrm>
            <a:off x="5015753" y="1098307"/>
            <a:ext cx="6391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% Female Patient: Percentage of female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Male Patient: Percentage of male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Of Admission: Percentage of patients admitted.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Of None Admission: Percentage of patients not admitted.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Admission_count</a:t>
            </a:r>
            <a:r>
              <a:rPr lang="en-US" dirty="0"/>
              <a:t>: Total number of admissions.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Min_Max Point (Month): Minimum or maximum appointment values by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App_val</a:t>
            </a:r>
            <a:r>
              <a:rPr lang="en-US" dirty="0"/>
              <a:t> Min_Max Point (Month): Minimum or maximum appointment values (likely numeric).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 </a:t>
            </a:r>
            <a:r>
              <a:rPr lang="en-US" dirty="0" err="1"/>
              <a:t>Day_Stay</a:t>
            </a:r>
            <a:r>
              <a:rPr lang="en-US" dirty="0"/>
              <a:t>: Average length of stay for admitted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 </a:t>
            </a:r>
            <a:r>
              <a:rPr lang="en-US" dirty="0" err="1"/>
              <a:t>Waiting_Time</a:t>
            </a:r>
            <a:r>
              <a:rPr lang="en-US" dirty="0"/>
              <a:t>: Average patient wait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Bed_Available</a:t>
            </a:r>
            <a:r>
              <a:rPr lang="en-US" dirty="0"/>
              <a:t>: Count of available beds.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BedsOccupied</a:t>
            </a:r>
            <a:r>
              <a:rPr lang="en-US" dirty="0"/>
              <a:t>: Count of beds currently occupied.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HeatMap</a:t>
            </a:r>
            <a:r>
              <a:rPr lang="en-US" dirty="0"/>
              <a:t> Caption: Label or annotation for a heatmap visualization.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Total_Appointment</a:t>
            </a:r>
            <a:r>
              <a:rPr lang="en-US" dirty="0"/>
              <a:t>: Total number of appointments.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A437785-200D-6D6B-E013-7549832FE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FA28A-479A-EB12-CBBF-8EB08F2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3CC8C-F387-1153-A976-4C4C2AF7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86" y="1197019"/>
            <a:ext cx="831648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1080</Words>
  <Application>Microsoft Office PowerPoint</Application>
  <PresentationFormat>Widescreen</PresentationFormat>
  <Paragraphs>137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Georgia</vt:lpstr>
      <vt:lpstr>Google Sans</vt:lpstr>
      <vt:lpstr>Symbol</vt:lpstr>
      <vt:lpstr>Tahoma</vt:lpstr>
      <vt:lpstr>Office Theme</vt:lpstr>
      <vt:lpstr>PowerPoint Presentation</vt:lpstr>
      <vt:lpstr>Project Team</vt:lpstr>
      <vt:lpstr>Data Requirement</vt:lpstr>
      <vt:lpstr>Dashboard Requirement</vt:lpstr>
      <vt:lpstr>Dataset Creation for Advanced Healthcare Analytics</vt:lpstr>
      <vt:lpstr>Data Set Architecture </vt:lpstr>
      <vt:lpstr>Power BI Desktop </vt:lpstr>
      <vt:lpstr>Power BI Desktop </vt:lpstr>
      <vt:lpstr>Power BI Dashboard </vt:lpstr>
      <vt:lpstr>Embed Report to Streamlit</vt:lpstr>
      <vt:lpstr>Research About Chat Bot </vt:lpstr>
      <vt:lpstr>Research About Chat Bot </vt:lpstr>
      <vt:lpstr>Research About Chat Bot (NLP vs LLM) </vt:lpstr>
      <vt:lpstr>When to Use an LLM for Tabular Data</vt:lpstr>
      <vt:lpstr>What is LangChain ?</vt:lpstr>
      <vt:lpstr>Why LangChain !</vt:lpstr>
      <vt:lpstr>Initialize_Agent to out Mode</vt:lpstr>
      <vt:lpstr>What CSV Agent Will Does</vt:lpstr>
      <vt:lpstr>Our Hospital Analytics Chatbot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Trikuta MB</dc:creator>
  <cp:lastModifiedBy>Trikuta MB</cp:lastModifiedBy>
  <cp:revision>6</cp:revision>
  <dcterms:created xsi:type="dcterms:W3CDTF">2025-01-20T04:50:01Z</dcterms:created>
  <dcterms:modified xsi:type="dcterms:W3CDTF">2025-01-27T12:10:38Z</dcterms:modified>
</cp:coreProperties>
</file>