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Lst>
  <p:sldSz cx="30275213" cy="4276725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1474" y="-30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584B-94A8-5439-85FF-7855BB7271B4}"/>
              </a:ext>
            </a:extLst>
          </p:cNvPr>
          <p:cNvSpPr>
            <a:spLocks noGrp="1"/>
          </p:cNvSpPr>
          <p:nvPr>
            <p:ph type="ctrTitle"/>
          </p:nvPr>
        </p:nvSpPr>
        <p:spPr>
          <a:xfrm>
            <a:off x="3784402" y="6999180"/>
            <a:ext cx="22706410" cy="14889339"/>
          </a:xfrm>
        </p:spPr>
        <p:txBody>
          <a:bodyPr anchor="b"/>
          <a:lstStyle>
            <a:lvl1pPr algn="ctr">
              <a:defRPr sz="14899"/>
            </a:lvl1pPr>
          </a:lstStyle>
          <a:p>
            <a:r>
              <a:rPr lang="en-US"/>
              <a:t>Click to edit Master title style</a:t>
            </a:r>
            <a:endParaRPr lang="en-PK"/>
          </a:p>
        </p:txBody>
      </p:sp>
      <p:sp>
        <p:nvSpPr>
          <p:cNvPr id="3" name="Subtitle 2">
            <a:extLst>
              <a:ext uri="{FF2B5EF4-FFF2-40B4-BE49-F238E27FC236}">
                <a16:creationId xmlns:a16="http://schemas.microsoft.com/office/drawing/2014/main" id="{08F3C1C8-F9E4-8CC5-65BC-2D0E709334C3}"/>
              </a:ext>
            </a:extLst>
          </p:cNvPr>
          <p:cNvSpPr>
            <a:spLocks noGrp="1"/>
          </p:cNvSpPr>
          <p:nvPr>
            <p:ph type="subTitle" idx="1"/>
          </p:nvPr>
        </p:nvSpPr>
        <p:spPr>
          <a:xfrm>
            <a:off x="3784402" y="22462709"/>
            <a:ext cx="22706410" cy="10325516"/>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1055AC-4B90-18A0-0F6A-F9C3D6A79EEB}"/>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5" name="Footer Placeholder 4">
            <a:extLst>
              <a:ext uri="{FF2B5EF4-FFF2-40B4-BE49-F238E27FC236}">
                <a16:creationId xmlns:a16="http://schemas.microsoft.com/office/drawing/2014/main" id="{57E0CFBC-6403-CD99-AE2D-D80D4FB8034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59E7582-2E5D-397F-D89F-40FBEA723816}"/>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219538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854D-7C9B-752C-6DB5-76CBE2082A5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F728138-6349-D775-2370-F4C9F65CB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91841B2-F3CA-68C7-46AC-D4B463C6CD32}"/>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5" name="Footer Placeholder 4">
            <a:extLst>
              <a:ext uri="{FF2B5EF4-FFF2-40B4-BE49-F238E27FC236}">
                <a16:creationId xmlns:a16="http://schemas.microsoft.com/office/drawing/2014/main" id="{A59C7A7B-F2E1-95CC-7907-0562706AE73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098E8AE-6ADA-BCB9-AED4-AD7AF87E9CBA}"/>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56792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05142-2344-D513-00CD-03598C116AFF}"/>
              </a:ext>
            </a:extLst>
          </p:cNvPr>
          <p:cNvSpPr>
            <a:spLocks noGrp="1"/>
          </p:cNvSpPr>
          <p:nvPr>
            <p:ph type="title" orient="vert"/>
          </p:nvPr>
        </p:nvSpPr>
        <p:spPr>
          <a:xfrm>
            <a:off x="21665699" y="2276960"/>
            <a:ext cx="6528093" cy="3624326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7224D94-0A75-F89E-780D-82FB49BD85EE}"/>
              </a:ext>
            </a:extLst>
          </p:cNvPr>
          <p:cNvSpPr>
            <a:spLocks noGrp="1"/>
          </p:cNvSpPr>
          <p:nvPr>
            <p:ph type="body" orient="vert" idx="1"/>
          </p:nvPr>
        </p:nvSpPr>
        <p:spPr>
          <a:xfrm>
            <a:off x="2081421"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BF24D74-387D-156A-3154-7BB5053661FC}"/>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5" name="Footer Placeholder 4">
            <a:extLst>
              <a:ext uri="{FF2B5EF4-FFF2-40B4-BE49-F238E27FC236}">
                <a16:creationId xmlns:a16="http://schemas.microsoft.com/office/drawing/2014/main" id="{C6CF623F-C17E-09CC-5E65-A777CF647B4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33C32DF-8CBA-D19A-9D5B-6BF76E3C1912}"/>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356368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A8C7-926C-3B88-F82D-012F413BABB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A5AE1F1-9DCD-CD15-91ED-49AC4BEBC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BBA4B9F-EC17-EB41-9740-2677E1DBD814}"/>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5" name="Footer Placeholder 4">
            <a:extLst>
              <a:ext uri="{FF2B5EF4-FFF2-40B4-BE49-F238E27FC236}">
                <a16:creationId xmlns:a16="http://schemas.microsoft.com/office/drawing/2014/main" id="{9209C631-A480-F2FC-34F0-DF4D9FCA099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64D1760-687D-5ABF-8044-425FC62771D5}"/>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337887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2ADF-DFF3-627C-CBBD-5D1D118BB123}"/>
              </a:ext>
            </a:extLst>
          </p:cNvPr>
          <p:cNvSpPr>
            <a:spLocks noGrp="1"/>
          </p:cNvSpPr>
          <p:nvPr>
            <p:ph type="title"/>
          </p:nvPr>
        </p:nvSpPr>
        <p:spPr>
          <a:xfrm>
            <a:off x="2065653" y="10662119"/>
            <a:ext cx="26112371" cy="17789985"/>
          </a:xfrm>
        </p:spPr>
        <p:txBody>
          <a:bodyPr anchor="b"/>
          <a:lstStyle>
            <a:lvl1pPr>
              <a:defRPr sz="14899"/>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9C6C5CF-3ECD-CC36-BEA0-4F0EF95DFF68}"/>
              </a:ext>
            </a:extLst>
          </p:cNvPr>
          <p:cNvSpPr>
            <a:spLocks noGrp="1"/>
          </p:cNvSpPr>
          <p:nvPr>
            <p:ph type="body" idx="1"/>
          </p:nvPr>
        </p:nvSpPr>
        <p:spPr>
          <a:xfrm>
            <a:off x="2065653" y="28620404"/>
            <a:ext cx="26112371" cy="9355333"/>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C2819-45F6-FCB1-34B2-326812CE3032}"/>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5" name="Footer Placeholder 4">
            <a:extLst>
              <a:ext uri="{FF2B5EF4-FFF2-40B4-BE49-F238E27FC236}">
                <a16:creationId xmlns:a16="http://schemas.microsoft.com/office/drawing/2014/main" id="{88456ABF-082E-D7CC-EA99-417A50CA818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DF41062-35EE-E8FA-B1C3-A1A5C6089C41}"/>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293115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37E5-FCD5-19B2-E5AD-D6C2D4C4F39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43D3141-812B-AF61-A1D7-421C83F4B1E1}"/>
              </a:ext>
            </a:extLst>
          </p:cNvPr>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C307510-CAF0-AE8D-CF5E-3103922D4775}"/>
              </a:ext>
            </a:extLst>
          </p:cNvPr>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9208D7C-094B-21F4-892E-ADE388478D0D}"/>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6" name="Footer Placeholder 5">
            <a:extLst>
              <a:ext uri="{FF2B5EF4-FFF2-40B4-BE49-F238E27FC236}">
                <a16:creationId xmlns:a16="http://schemas.microsoft.com/office/drawing/2014/main" id="{90A96EDE-CFC7-2167-5ADA-BAA0F6AD9E4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28D0DBC-BEF1-75CF-C157-17EAD20743C2}"/>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263879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BEC7-F19E-654B-2EC5-CA534D5D2A6F}"/>
              </a:ext>
            </a:extLst>
          </p:cNvPr>
          <p:cNvSpPr>
            <a:spLocks noGrp="1"/>
          </p:cNvSpPr>
          <p:nvPr>
            <p:ph type="title"/>
          </p:nvPr>
        </p:nvSpPr>
        <p:spPr>
          <a:xfrm>
            <a:off x="2085364" y="2276963"/>
            <a:ext cx="26112371" cy="8266358"/>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EB10936-2AF3-308A-6996-F246D4070256}"/>
              </a:ext>
            </a:extLst>
          </p:cNvPr>
          <p:cNvSpPr>
            <a:spLocks noGrp="1"/>
          </p:cNvSpPr>
          <p:nvPr>
            <p:ph type="body" idx="1"/>
          </p:nvPr>
        </p:nvSpPr>
        <p:spPr>
          <a:xfrm>
            <a:off x="2085365" y="10483919"/>
            <a:ext cx="12807833" cy="5138007"/>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0D1A0ABD-B74D-1B45-36A8-456249496105}"/>
              </a:ext>
            </a:extLst>
          </p:cNvPr>
          <p:cNvSpPr>
            <a:spLocks noGrp="1"/>
          </p:cNvSpPr>
          <p:nvPr>
            <p:ph sz="half" idx="2"/>
          </p:nvPr>
        </p:nvSpPr>
        <p:spPr>
          <a:xfrm>
            <a:off x="2085365" y="15621926"/>
            <a:ext cx="12807833"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4958DF4-E756-DFFE-DD69-9F373F7AD2DB}"/>
              </a:ext>
            </a:extLst>
          </p:cNvPr>
          <p:cNvSpPr>
            <a:spLocks noGrp="1"/>
          </p:cNvSpPr>
          <p:nvPr>
            <p:ph type="body" sz="quarter" idx="3"/>
          </p:nvPr>
        </p:nvSpPr>
        <p:spPr>
          <a:xfrm>
            <a:off x="15326827" y="10483919"/>
            <a:ext cx="12870909" cy="5138007"/>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1D0BCDB9-996C-9129-7D07-F75AECD6622F}"/>
              </a:ext>
            </a:extLst>
          </p:cNvPr>
          <p:cNvSpPr>
            <a:spLocks noGrp="1"/>
          </p:cNvSpPr>
          <p:nvPr>
            <p:ph sz="quarter" idx="4"/>
          </p:nvPr>
        </p:nvSpPr>
        <p:spPr>
          <a:xfrm>
            <a:off x="15326827"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DC999E0-EDA6-90B9-E24A-DA8ED0224604}"/>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8" name="Footer Placeholder 7">
            <a:extLst>
              <a:ext uri="{FF2B5EF4-FFF2-40B4-BE49-F238E27FC236}">
                <a16:creationId xmlns:a16="http://schemas.microsoft.com/office/drawing/2014/main" id="{212F8FFB-7567-7351-7400-67F7353616E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79C9054-630D-B0C2-BF24-03A002187ECA}"/>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13948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B88F-B610-232A-710B-10E7873B2B0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E4B0745-2395-CA30-25EB-617B766BB162}"/>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4" name="Footer Placeholder 3">
            <a:extLst>
              <a:ext uri="{FF2B5EF4-FFF2-40B4-BE49-F238E27FC236}">
                <a16:creationId xmlns:a16="http://schemas.microsoft.com/office/drawing/2014/main" id="{ECB1631F-5A8D-154C-5923-587ECF2CC7F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B02C8B14-65C1-D992-A8FB-F9F57C0A4924}"/>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219388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B98173-64C1-1964-F753-A932B432CAEA}"/>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3" name="Footer Placeholder 2">
            <a:extLst>
              <a:ext uri="{FF2B5EF4-FFF2-40B4-BE49-F238E27FC236}">
                <a16:creationId xmlns:a16="http://schemas.microsoft.com/office/drawing/2014/main" id="{7E1D839D-037E-DEBD-4CED-B37E55A9BEA9}"/>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ABDF52BD-AE24-AD02-40D9-953BEA01D590}"/>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115017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3572-FDC2-D0DC-F034-290228F1D753}"/>
              </a:ext>
            </a:extLst>
          </p:cNvPr>
          <p:cNvSpPr>
            <a:spLocks noGrp="1"/>
          </p:cNvSpPr>
          <p:nvPr>
            <p:ph type="title"/>
          </p:nvPr>
        </p:nvSpPr>
        <p:spPr>
          <a:xfrm>
            <a:off x="2085366" y="2851150"/>
            <a:ext cx="9764543" cy="9979025"/>
          </a:xfrm>
        </p:spPr>
        <p:txBody>
          <a:bodyPr anchor="b"/>
          <a:lstStyle>
            <a:lvl1pPr>
              <a:defRPr sz="7946"/>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E4F0071-4789-7E20-D680-695BF92AA8F3}"/>
              </a:ext>
            </a:extLst>
          </p:cNvPr>
          <p:cNvSpPr>
            <a:spLocks noGrp="1"/>
          </p:cNvSpPr>
          <p:nvPr>
            <p:ph idx="1"/>
          </p:nvPr>
        </p:nvSpPr>
        <p:spPr>
          <a:xfrm>
            <a:off x="12870909" y="6157695"/>
            <a:ext cx="15326827" cy="30392467"/>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F62562A-5B70-C30E-E3D0-72309FC4975D}"/>
              </a:ext>
            </a:extLst>
          </p:cNvPr>
          <p:cNvSpPr>
            <a:spLocks noGrp="1"/>
          </p:cNvSpPr>
          <p:nvPr>
            <p:ph type="body" sz="half" idx="2"/>
          </p:nvPr>
        </p:nvSpPr>
        <p:spPr>
          <a:xfrm>
            <a:off x="2085366" y="12830175"/>
            <a:ext cx="9764543" cy="23769486"/>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BA2BF936-3754-F19E-AD5A-C691F2CB2B5C}"/>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6" name="Footer Placeholder 5">
            <a:extLst>
              <a:ext uri="{FF2B5EF4-FFF2-40B4-BE49-F238E27FC236}">
                <a16:creationId xmlns:a16="http://schemas.microsoft.com/office/drawing/2014/main" id="{8618C154-793B-6315-441F-1721B31844E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EA216B4-9F22-BF9B-10F1-B022E59B21A5}"/>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214297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668F-91DA-CB21-9E7E-9F589A723503}"/>
              </a:ext>
            </a:extLst>
          </p:cNvPr>
          <p:cNvSpPr>
            <a:spLocks noGrp="1"/>
          </p:cNvSpPr>
          <p:nvPr>
            <p:ph type="title"/>
          </p:nvPr>
        </p:nvSpPr>
        <p:spPr>
          <a:xfrm>
            <a:off x="2085366" y="2851150"/>
            <a:ext cx="9764543" cy="9979025"/>
          </a:xfrm>
        </p:spPr>
        <p:txBody>
          <a:bodyPr anchor="b"/>
          <a:lstStyle>
            <a:lvl1pPr>
              <a:defRPr sz="7946"/>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6750398A-B977-7975-881F-0823B83DA656}"/>
              </a:ext>
            </a:extLst>
          </p:cNvPr>
          <p:cNvSpPr>
            <a:spLocks noGrp="1"/>
          </p:cNvSpPr>
          <p:nvPr>
            <p:ph type="pic" idx="1"/>
          </p:nvPr>
        </p:nvSpPr>
        <p:spPr>
          <a:xfrm>
            <a:off x="12870909" y="6157695"/>
            <a:ext cx="15326827" cy="30392467"/>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PK"/>
          </a:p>
        </p:txBody>
      </p:sp>
      <p:sp>
        <p:nvSpPr>
          <p:cNvPr id="4" name="Text Placeholder 3">
            <a:extLst>
              <a:ext uri="{FF2B5EF4-FFF2-40B4-BE49-F238E27FC236}">
                <a16:creationId xmlns:a16="http://schemas.microsoft.com/office/drawing/2014/main" id="{838CFD5C-F0B6-15AF-1497-46C85F808744}"/>
              </a:ext>
            </a:extLst>
          </p:cNvPr>
          <p:cNvSpPr>
            <a:spLocks noGrp="1"/>
          </p:cNvSpPr>
          <p:nvPr>
            <p:ph type="body" sz="half" idx="2"/>
          </p:nvPr>
        </p:nvSpPr>
        <p:spPr>
          <a:xfrm>
            <a:off x="2085366" y="12830175"/>
            <a:ext cx="9764543" cy="23769486"/>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A0D1F10A-145C-0F5C-FCA4-51180A27ACA2}"/>
              </a:ext>
            </a:extLst>
          </p:cNvPr>
          <p:cNvSpPr>
            <a:spLocks noGrp="1"/>
          </p:cNvSpPr>
          <p:nvPr>
            <p:ph type="dt" sz="half" idx="10"/>
          </p:nvPr>
        </p:nvSpPr>
        <p:spPr/>
        <p:txBody>
          <a:bodyPr/>
          <a:lstStyle/>
          <a:p>
            <a:fld id="{5A923DE5-177A-44F3-81B3-8A814E957176}" type="datetimeFigureOut">
              <a:rPr lang="en-PK" smtClean="0"/>
              <a:t>11/05/2023</a:t>
            </a:fld>
            <a:endParaRPr lang="en-PK"/>
          </a:p>
        </p:txBody>
      </p:sp>
      <p:sp>
        <p:nvSpPr>
          <p:cNvPr id="6" name="Footer Placeholder 5">
            <a:extLst>
              <a:ext uri="{FF2B5EF4-FFF2-40B4-BE49-F238E27FC236}">
                <a16:creationId xmlns:a16="http://schemas.microsoft.com/office/drawing/2014/main" id="{5C1AC04B-CEE0-0674-13F9-E7B389C75E9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50777E9-B48B-19EE-5C11-6FC6994EEDBD}"/>
              </a:ext>
            </a:extLst>
          </p:cNvPr>
          <p:cNvSpPr>
            <a:spLocks noGrp="1"/>
          </p:cNvSpPr>
          <p:nvPr>
            <p:ph type="sldNum" sz="quarter" idx="12"/>
          </p:nvPr>
        </p:nvSpPr>
        <p:spPr/>
        <p:txBody>
          <a:bodyPr/>
          <a:lstStyle/>
          <a:p>
            <a:fld id="{FBED97C7-F32D-45AD-BF68-83514F3CCD4C}" type="slidenum">
              <a:rPr lang="en-PK" smtClean="0"/>
              <a:t>‹#›</a:t>
            </a:fld>
            <a:endParaRPr lang="en-PK"/>
          </a:p>
        </p:txBody>
      </p:sp>
    </p:spTree>
    <p:extLst>
      <p:ext uri="{BB962C8B-B14F-4D97-AF65-F5344CB8AC3E}">
        <p14:creationId xmlns:p14="http://schemas.microsoft.com/office/powerpoint/2010/main" val="347096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CA1537-9424-F565-A284-853B71E4094A}"/>
              </a:ext>
            </a:extLst>
          </p:cNvPr>
          <p:cNvSpPr>
            <a:spLocks noGrp="1"/>
          </p:cNvSpPr>
          <p:nvPr>
            <p:ph type="title"/>
          </p:nvPr>
        </p:nvSpPr>
        <p:spPr>
          <a:xfrm>
            <a:off x="2081421" y="2276963"/>
            <a:ext cx="26112371" cy="8266358"/>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AD578E7-3BBB-3045-DA3F-965DEA88CB0A}"/>
              </a:ext>
            </a:extLst>
          </p:cNvPr>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6EA0C0D-9A97-991C-F9FF-60C04F08529B}"/>
              </a:ext>
            </a:extLst>
          </p:cNvPr>
          <p:cNvSpPr>
            <a:spLocks noGrp="1"/>
          </p:cNvSpPr>
          <p:nvPr>
            <p:ph type="dt" sz="half" idx="2"/>
          </p:nvPr>
        </p:nvSpPr>
        <p:spPr>
          <a:xfrm>
            <a:off x="2081421" y="39638908"/>
            <a:ext cx="6811923" cy="2276960"/>
          </a:xfrm>
          <a:prstGeom prst="rect">
            <a:avLst/>
          </a:prstGeom>
        </p:spPr>
        <p:txBody>
          <a:bodyPr vert="horz" lIns="91440" tIns="45720" rIns="91440" bIns="45720" rtlCol="0" anchor="ctr"/>
          <a:lstStyle>
            <a:lvl1pPr algn="l">
              <a:defRPr sz="2980">
                <a:solidFill>
                  <a:schemeClr val="tx1">
                    <a:tint val="75000"/>
                  </a:schemeClr>
                </a:solidFill>
              </a:defRPr>
            </a:lvl1pPr>
          </a:lstStyle>
          <a:p>
            <a:fld id="{5A923DE5-177A-44F3-81B3-8A814E957176}" type="datetimeFigureOut">
              <a:rPr lang="en-PK" smtClean="0"/>
              <a:t>11/05/2023</a:t>
            </a:fld>
            <a:endParaRPr lang="en-PK"/>
          </a:p>
        </p:txBody>
      </p:sp>
      <p:sp>
        <p:nvSpPr>
          <p:cNvPr id="5" name="Footer Placeholder 4">
            <a:extLst>
              <a:ext uri="{FF2B5EF4-FFF2-40B4-BE49-F238E27FC236}">
                <a16:creationId xmlns:a16="http://schemas.microsoft.com/office/drawing/2014/main" id="{9A1A0F73-F026-A6B6-1C9D-F76AA32DDD4D}"/>
              </a:ext>
            </a:extLst>
          </p:cNvPr>
          <p:cNvSpPr>
            <a:spLocks noGrp="1"/>
          </p:cNvSpPr>
          <p:nvPr>
            <p:ph type="ftr" sz="quarter" idx="3"/>
          </p:nvPr>
        </p:nvSpPr>
        <p:spPr>
          <a:xfrm>
            <a:off x="10028665" y="39638908"/>
            <a:ext cx="10217884" cy="227696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CA673B1A-4320-55DA-1D85-E0EF3AFE7686}"/>
              </a:ext>
            </a:extLst>
          </p:cNvPr>
          <p:cNvSpPr>
            <a:spLocks noGrp="1"/>
          </p:cNvSpPr>
          <p:nvPr>
            <p:ph type="sldNum" sz="quarter" idx="4"/>
          </p:nvPr>
        </p:nvSpPr>
        <p:spPr>
          <a:xfrm>
            <a:off x="21381869" y="39638908"/>
            <a:ext cx="6811923" cy="2276960"/>
          </a:xfrm>
          <a:prstGeom prst="rect">
            <a:avLst/>
          </a:prstGeom>
        </p:spPr>
        <p:txBody>
          <a:bodyPr vert="horz" lIns="91440" tIns="45720" rIns="91440" bIns="45720" rtlCol="0" anchor="ctr"/>
          <a:lstStyle>
            <a:lvl1pPr algn="r">
              <a:defRPr sz="2980">
                <a:solidFill>
                  <a:schemeClr val="tx1">
                    <a:tint val="75000"/>
                  </a:schemeClr>
                </a:solidFill>
              </a:defRPr>
            </a:lvl1pPr>
          </a:lstStyle>
          <a:p>
            <a:fld id="{FBED97C7-F32D-45AD-BF68-83514F3CCD4C}" type="slidenum">
              <a:rPr lang="en-PK" smtClean="0"/>
              <a:t>‹#›</a:t>
            </a:fld>
            <a:endParaRPr lang="en-PK"/>
          </a:p>
        </p:txBody>
      </p:sp>
    </p:spTree>
    <p:extLst>
      <p:ext uri="{BB962C8B-B14F-4D97-AF65-F5344CB8AC3E}">
        <p14:creationId xmlns:p14="http://schemas.microsoft.com/office/powerpoint/2010/main" val="53344342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PK"/>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kashir123/Assignment-3-Clustering-and-data-fitting.git"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3FF10BB0-F979-83D0-FD28-DB5A6D7DBC10}"/>
              </a:ext>
            </a:extLst>
          </p:cNvPr>
          <p:cNvSpPr/>
          <p:nvPr/>
        </p:nvSpPr>
        <p:spPr>
          <a:xfrm>
            <a:off x="0" y="0"/>
            <a:ext cx="30275213" cy="4788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TextBox 6">
            <a:extLst>
              <a:ext uri="{FF2B5EF4-FFF2-40B4-BE49-F238E27FC236}">
                <a16:creationId xmlns:a16="http://schemas.microsoft.com/office/drawing/2014/main" id="{80C3B6DD-C3B8-65DC-4580-1BEB4EA2F04B}"/>
              </a:ext>
            </a:extLst>
          </p:cNvPr>
          <p:cNvSpPr txBox="1"/>
          <p:nvPr/>
        </p:nvSpPr>
        <p:spPr>
          <a:xfrm>
            <a:off x="3352800" y="455414"/>
            <a:ext cx="22768560" cy="2708434"/>
          </a:xfrm>
          <a:prstGeom prst="rect">
            <a:avLst/>
          </a:prstGeom>
          <a:noFill/>
        </p:spPr>
        <p:txBody>
          <a:bodyPr wrap="square">
            <a:spAutoFit/>
          </a:bodyPr>
          <a:lstStyle/>
          <a:p>
            <a:r>
              <a:rPr lang="en-PK" sz="8500" b="1" dirty="0" err="1">
                <a:solidFill>
                  <a:schemeClr val="bg1"/>
                </a:solidFill>
                <a:cs typeface="Arial" panose="020B0604020202020204" pitchFamily="34" charset="0"/>
              </a:rPr>
              <a:t>Analyzing</a:t>
            </a:r>
            <a:r>
              <a:rPr lang="en-PK" sz="8500" b="1" dirty="0">
                <a:solidFill>
                  <a:schemeClr val="bg1"/>
                </a:solidFill>
                <a:cs typeface="Arial" panose="020B0604020202020204" pitchFamily="34" charset="0"/>
              </a:rPr>
              <a:t> Climate change effects on different countries</a:t>
            </a:r>
          </a:p>
        </p:txBody>
      </p:sp>
      <p:sp>
        <p:nvSpPr>
          <p:cNvPr id="9" name="TextBox 8">
            <a:extLst>
              <a:ext uri="{FF2B5EF4-FFF2-40B4-BE49-F238E27FC236}">
                <a16:creationId xmlns:a16="http://schemas.microsoft.com/office/drawing/2014/main" id="{CD73AE46-621F-26C3-85BF-6C45AA368409}"/>
              </a:ext>
            </a:extLst>
          </p:cNvPr>
          <p:cNvSpPr txBox="1"/>
          <p:nvPr/>
        </p:nvSpPr>
        <p:spPr>
          <a:xfrm>
            <a:off x="6035040" y="3163848"/>
            <a:ext cx="16908780" cy="954107"/>
          </a:xfrm>
          <a:prstGeom prst="rect">
            <a:avLst/>
          </a:prstGeom>
          <a:noFill/>
        </p:spPr>
        <p:txBody>
          <a:bodyPr wrap="square">
            <a:spAutoFit/>
          </a:bodyPr>
          <a:lstStyle/>
          <a:p>
            <a:r>
              <a:rPr lang="en-PK" sz="5600" dirty="0">
                <a:solidFill>
                  <a:schemeClr val="bg1"/>
                </a:solidFill>
              </a:rPr>
              <a:t>Kashir Waseem</a:t>
            </a:r>
            <a:r>
              <a:rPr lang="en-US" sz="5600" dirty="0">
                <a:solidFill>
                  <a:schemeClr val="bg1"/>
                </a:solidFill>
              </a:rPr>
              <a:t> (22031825)</a:t>
            </a:r>
            <a:r>
              <a:rPr lang="en-PK" sz="5600" dirty="0">
                <a:solidFill>
                  <a:schemeClr val="bg1"/>
                </a:solidFill>
              </a:rPr>
              <a:t> - University Of Hertfordshire</a:t>
            </a:r>
          </a:p>
        </p:txBody>
      </p:sp>
      <p:sp>
        <p:nvSpPr>
          <p:cNvPr id="14" name="TextBox 13">
            <a:extLst>
              <a:ext uri="{FF2B5EF4-FFF2-40B4-BE49-F238E27FC236}">
                <a16:creationId xmlns:a16="http://schemas.microsoft.com/office/drawing/2014/main" id="{D80BFC21-53E6-C52D-985F-C7FB88A2A651}"/>
              </a:ext>
            </a:extLst>
          </p:cNvPr>
          <p:cNvSpPr txBox="1"/>
          <p:nvPr/>
        </p:nvSpPr>
        <p:spPr>
          <a:xfrm>
            <a:off x="1958340" y="4931013"/>
            <a:ext cx="11786382"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PK" sz="3800" b="1" dirty="0"/>
              <a:t>Abstract</a:t>
            </a:r>
          </a:p>
        </p:txBody>
      </p:sp>
      <p:sp>
        <p:nvSpPr>
          <p:cNvPr id="18" name="TextBox 17">
            <a:extLst>
              <a:ext uri="{FF2B5EF4-FFF2-40B4-BE49-F238E27FC236}">
                <a16:creationId xmlns:a16="http://schemas.microsoft.com/office/drawing/2014/main" id="{AA0C4401-CB9A-CF90-4D10-5D6237988919}"/>
              </a:ext>
            </a:extLst>
          </p:cNvPr>
          <p:cNvSpPr txBox="1"/>
          <p:nvPr/>
        </p:nvSpPr>
        <p:spPr>
          <a:xfrm>
            <a:off x="1958340" y="5750332"/>
            <a:ext cx="11616983" cy="2677656"/>
          </a:xfrm>
          <a:prstGeom prst="rect">
            <a:avLst/>
          </a:prstGeom>
          <a:noFill/>
        </p:spPr>
        <p:txBody>
          <a:bodyPr wrap="square">
            <a:spAutoFit/>
          </a:bodyPr>
          <a:lstStyle/>
          <a:p>
            <a:r>
              <a:rPr lang="en-PK" sz="2800" dirty="0"/>
              <a:t>In this Project we are going to </a:t>
            </a:r>
            <a:r>
              <a:rPr lang="en-PK" sz="2800" dirty="0" err="1"/>
              <a:t>analyze</a:t>
            </a:r>
            <a:r>
              <a:rPr lang="en-PK" sz="2800" dirty="0"/>
              <a:t> climate change effect on different countries. Using the data from the World Bank, We examine the trends and patterns of climate change different Indicator like CO2 emission, Methane emission, Agriculture Land, Forest Area etc by countries and region. Our Findings suggest that some countries reduced their carbon footprints, some still have high level of emission.</a:t>
            </a:r>
          </a:p>
        </p:txBody>
      </p:sp>
      <p:sp>
        <p:nvSpPr>
          <p:cNvPr id="20" name="TextBox 19">
            <a:extLst>
              <a:ext uri="{FF2B5EF4-FFF2-40B4-BE49-F238E27FC236}">
                <a16:creationId xmlns:a16="http://schemas.microsoft.com/office/drawing/2014/main" id="{201C2C61-A33A-5D47-1F3B-DAA9DA7A18A7}"/>
              </a:ext>
            </a:extLst>
          </p:cNvPr>
          <p:cNvSpPr txBox="1"/>
          <p:nvPr/>
        </p:nvSpPr>
        <p:spPr>
          <a:xfrm>
            <a:off x="1958340" y="8672908"/>
            <a:ext cx="11616983"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PK" sz="3800" b="1" dirty="0"/>
              <a:t>Introduction</a:t>
            </a:r>
          </a:p>
        </p:txBody>
      </p:sp>
      <p:sp>
        <p:nvSpPr>
          <p:cNvPr id="22" name="TextBox 21">
            <a:extLst>
              <a:ext uri="{FF2B5EF4-FFF2-40B4-BE49-F238E27FC236}">
                <a16:creationId xmlns:a16="http://schemas.microsoft.com/office/drawing/2014/main" id="{F514646B-C613-FA8F-FAC7-11A521A5FD34}"/>
              </a:ext>
            </a:extLst>
          </p:cNvPr>
          <p:cNvSpPr txBox="1"/>
          <p:nvPr/>
        </p:nvSpPr>
        <p:spPr>
          <a:xfrm>
            <a:off x="1958340" y="9492228"/>
            <a:ext cx="11616983" cy="3539430"/>
          </a:xfrm>
          <a:prstGeom prst="rect">
            <a:avLst/>
          </a:prstGeom>
          <a:noFill/>
        </p:spPr>
        <p:txBody>
          <a:bodyPr wrap="square">
            <a:spAutoFit/>
          </a:bodyPr>
          <a:lstStyle/>
          <a:p>
            <a:r>
              <a:rPr lang="en-PK" sz="2800" dirty="0"/>
              <a:t>Climate change is a major environmental concern caused by human being. In this study, We </a:t>
            </a:r>
            <a:r>
              <a:rPr lang="en-PK" sz="2800" dirty="0" err="1"/>
              <a:t>analyzed</a:t>
            </a:r>
            <a:r>
              <a:rPr lang="en-PK" sz="2800" dirty="0"/>
              <a:t> eight indicators of climate change, which includes Agriculture land, forest area, co2 emission, methane emission, nitrous oxide emission, greenhouse emission, renewable electricity and renewable energy. The result of this study highlights the importance of these indicator as a cause of climate change which now days very effective for some countries. These insights will help the policymakers to implements solution to decrease the impact of these indicators</a:t>
            </a:r>
          </a:p>
        </p:txBody>
      </p:sp>
      <p:sp>
        <p:nvSpPr>
          <p:cNvPr id="24" name="TextBox 23">
            <a:extLst>
              <a:ext uri="{FF2B5EF4-FFF2-40B4-BE49-F238E27FC236}">
                <a16:creationId xmlns:a16="http://schemas.microsoft.com/office/drawing/2014/main" id="{9CF88E11-92B8-4303-617E-EBC1FA86EE5D}"/>
              </a:ext>
            </a:extLst>
          </p:cNvPr>
          <p:cNvSpPr txBox="1"/>
          <p:nvPr/>
        </p:nvSpPr>
        <p:spPr>
          <a:xfrm>
            <a:off x="1956582" y="13364308"/>
            <a:ext cx="11616983"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PK" sz="3800" b="1" dirty="0"/>
              <a:t>Comparison</a:t>
            </a:r>
          </a:p>
        </p:txBody>
      </p:sp>
      <p:sp>
        <p:nvSpPr>
          <p:cNvPr id="26" name="TextBox 25">
            <a:extLst>
              <a:ext uri="{FF2B5EF4-FFF2-40B4-BE49-F238E27FC236}">
                <a16:creationId xmlns:a16="http://schemas.microsoft.com/office/drawing/2014/main" id="{582D9AED-0634-38CA-423B-93E4004D7F78}"/>
              </a:ext>
            </a:extLst>
          </p:cNvPr>
          <p:cNvSpPr txBox="1"/>
          <p:nvPr/>
        </p:nvSpPr>
        <p:spPr>
          <a:xfrm>
            <a:off x="1956582" y="14374066"/>
            <a:ext cx="11618741" cy="1815882"/>
          </a:xfrm>
          <a:prstGeom prst="rect">
            <a:avLst/>
          </a:prstGeom>
          <a:noFill/>
        </p:spPr>
        <p:txBody>
          <a:bodyPr wrap="square">
            <a:spAutoFit/>
          </a:bodyPr>
          <a:lstStyle/>
          <a:p>
            <a:r>
              <a:rPr lang="en-PK" sz="2800" dirty="0"/>
              <a:t>Finland has the highest forest area among all which indicate that it has less co2 emission. China and USA contribute the most in the co2 emission and the greenhouse emission they also have less forest land which indicate that they setup industries work on GDP of their country</a:t>
            </a:r>
          </a:p>
        </p:txBody>
      </p:sp>
      <p:pic>
        <p:nvPicPr>
          <p:cNvPr id="28" name="Picture 27" descr="A picture containing text, screenshot, font, parallel&#10;&#10;Description automatically generated">
            <a:extLst>
              <a:ext uri="{FF2B5EF4-FFF2-40B4-BE49-F238E27FC236}">
                <a16:creationId xmlns:a16="http://schemas.microsoft.com/office/drawing/2014/main" id="{D4E574F1-E9FA-42A3-9E66-B0E2C22F3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582" y="16395596"/>
            <a:ext cx="11618741" cy="12065104"/>
          </a:xfrm>
          <a:prstGeom prst="rect">
            <a:avLst/>
          </a:prstGeom>
        </p:spPr>
      </p:pic>
      <p:sp>
        <p:nvSpPr>
          <p:cNvPr id="30" name="TextBox 29">
            <a:extLst>
              <a:ext uri="{FF2B5EF4-FFF2-40B4-BE49-F238E27FC236}">
                <a16:creationId xmlns:a16="http://schemas.microsoft.com/office/drawing/2014/main" id="{B39BE695-231C-EF36-C5C5-ED856553BFFA}"/>
              </a:ext>
            </a:extLst>
          </p:cNvPr>
          <p:cNvSpPr txBox="1"/>
          <p:nvPr/>
        </p:nvSpPr>
        <p:spPr>
          <a:xfrm>
            <a:off x="1957754" y="29167622"/>
            <a:ext cx="11995052"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PK" sz="3800" b="1" dirty="0"/>
              <a:t>Distribution</a:t>
            </a:r>
          </a:p>
        </p:txBody>
      </p:sp>
      <p:sp>
        <p:nvSpPr>
          <p:cNvPr id="32" name="TextBox 31">
            <a:extLst>
              <a:ext uri="{FF2B5EF4-FFF2-40B4-BE49-F238E27FC236}">
                <a16:creationId xmlns:a16="http://schemas.microsoft.com/office/drawing/2014/main" id="{7F6EB5EB-A6EB-23DF-F16E-8DEF735BF993}"/>
              </a:ext>
            </a:extLst>
          </p:cNvPr>
          <p:cNvSpPr txBox="1"/>
          <p:nvPr/>
        </p:nvSpPr>
        <p:spPr>
          <a:xfrm>
            <a:off x="1956582" y="29844730"/>
            <a:ext cx="11618741" cy="1384995"/>
          </a:xfrm>
          <a:prstGeom prst="rect">
            <a:avLst/>
          </a:prstGeom>
          <a:noFill/>
        </p:spPr>
        <p:txBody>
          <a:bodyPr wrap="square">
            <a:spAutoFit/>
          </a:bodyPr>
          <a:lstStyle/>
          <a:p>
            <a:r>
              <a:rPr lang="en-PK" sz="2800" dirty="0"/>
              <a:t>The Relationship between different indicator by correlation diagram and scatter matrix it shows that agriculture land has some different impact with other indicators</a:t>
            </a:r>
          </a:p>
        </p:txBody>
      </p:sp>
      <p:pic>
        <p:nvPicPr>
          <p:cNvPr id="34" name="Picture 33" descr="A picture containing text, screenshot, line, diagram&#10;&#10;Description automatically generated">
            <a:extLst>
              <a:ext uri="{FF2B5EF4-FFF2-40B4-BE49-F238E27FC236}">
                <a16:creationId xmlns:a16="http://schemas.microsoft.com/office/drawing/2014/main" id="{2ECBBCCF-3840-D899-677D-51E1B0ADE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582" y="31344659"/>
            <a:ext cx="11178540" cy="9524706"/>
          </a:xfrm>
          <a:prstGeom prst="rect">
            <a:avLst/>
          </a:prstGeom>
        </p:spPr>
      </p:pic>
      <p:pic>
        <p:nvPicPr>
          <p:cNvPr id="36" name="Picture 35" descr="A picture containing text, screenshot, font, diagram&#10;&#10;Description automatically generated">
            <a:extLst>
              <a:ext uri="{FF2B5EF4-FFF2-40B4-BE49-F238E27FC236}">
                <a16:creationId xmlns:a16="http://schemas.microsoft.com/office/drawing/2014/main" id="{3FB40C35-9262-6D9D-E210-3E3BEC743A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56676" y="5827023"/>
            <a:ext cx="6628571" cy="5434920"/>
          </a:xfrm>
          <a:prstGeom prst="rect">
            <a:avLst/>
          </a:prstGeom>
        </p:spPr>
      </p:pic>
      <p:sp>
        <p:nvSpPr>
          <p:cNvPr id="38" name="TextBox 37">
            <a:extLst>
              <a:ext uri="{FF2B5EF4-FFF2-40B4-BE49-F238E27FC236}">
                <a16:creationId xmlns:a16="http://schemas.microsoft.com/office/drawing/2014/main" id="{6248B669-F7D8-3DE2-2F5D-90462369BF7F}"/>
              </a:ext>
            </a:extLst>
          </p:cNvPr>
          <p:cNvSpPr txBox="1"/>
          <p:nvPr/>
        </p:nvSpPr>
        <p:spPr>
          <a:xfrm>
            <a:off x="13952806" y="6501620"/>
            <a:ext cx="7920709" cy="1815882"/>
          </a:xfrm>
          <a:prstGeom prst="rect">
            <a:avLst/>
          </a:prstGeom>
          <a:noFill/>
        </p:spPr>
        <p:txBody>
          <a:bodyPr wrap="square">
            <a:spAutoFit/>
          </a:bodyPr>
          <a:lstStyle/>
          <a:p>
            <a:r>
              <a:rPr lang="en-PK" sz="2800" dirty="0"/>
              <a:t>This show that the green house emission and co2 have directly relation with each other and renewable electricity output and renewable energy consumption also have directly relationship</a:t>
            </a:r>
          </a:p>
        </p:txBody>
      </p:sp>
      <p:sp>
        <p:nvSpPr>
          <p:cNvPr id="40" name="TextBox 39">
            <a:extLst>
              <a:ext uri="{FF2B5EF4-FFF2-40B4-BE49-F238E27FC236}">
                <a16:creationId xmlns:a16="http://schemas.microsoft.com/office/drawing/2014/main" id="{64C3C8FD-B5E1-1BC0-D3A7-D4487F095467}"/>
              </a:ext>
            </a:extLst>
          </p:cNvPr>
          <p:cNvSpPr txBox="1"/>
          <p:nvPr/>
        </p:nvSpPr>
        <p:spPr>
          <a:xfrm>
            <a:off x="13952806" y="8672909"/>
            <a:ext cx="8320935"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PK" sz="3800" b="1" dirty="0"/>
              <a:t>Clustering and fitting</a:t>
            </a:r>
          </a:p>
        </p:txBody>
      </p:sp>
      <p:sp>
        <p:nvSpPr>
          <p:cNvPr id="42" name="TextBox 41">
            <a:extLst>
              <a:ext uri="{FF2B5EF4-FFF2-40B4-BE49-F238E27FC236}">
                <a16:creationId xmlns:a16="http://schemas.microsoft.com/office/drawing/2014/main" id="{AB37729A-5A9B-9931-ED03-0DE5F086A80C}"/>
              </a:ext>
            </a:extLst>
          </p:cNvPr>
          <p:cNvSpPr txBox="1"/>
          <p:nvPr/>
        </p:nvSpPr>
        <p:spPr>
          <a:xfrm>
            <a:off x="13952806" y="9610511"/>
            <a:ext cx="11228363" cy="3539430"/>
          </a:xfrm>
          <a:prstGeom prst="rect">
            <a:avLst/>
          </a:prstGeom>
          <a:noFill/>
        </p:spPr>
        <p:txBody>
          <a:bodyPr wrap="square">
            <a:spAutoFit/>
          </a:bodyPr>
          <a:lstStyle/>
          <a:p>
            <a:pPr marL="285750" indent="-285750" algn="l">
              <a:buFont typeface="Arial" panose="020B0604020202020204" pitchFamily="34" charset="0"/>
              <a:buChar char="•"/>
            </a:pPr>
            <a:r>
              <a:rPr lang="en-US" sz="2800" b="0" i="0" dirty="0">
                <a:solidFill>
                  <a:srgbClr val="374151"/>
                </a:solidFill>
                <a:effectLst/>
              </a:rPr>
              <a:t>Cluster 0: Countries with very low forest area and very high CO2 emissions, including China and the United States.</a:t>
            </a:r>
          </a:p>
          <a:p>
            <a:pPr marL="285750" indent="-285750" algn="l">
              <a:buFont typeface="Arial" panose="020B0604020202020204" pitchFamily="34" charset="0"/>
              <a:buChar char="•"/>
            </a:pPr>
            <a:r>
              <a:rPr lang="en-US" sz="2800" b="0" i="0" dirty="0">
                <a:solidFill>
                  <a:srgbClr val="374151"/>
                </a:solidFill>
                <a:effectLst/>
              </a:rPr>
              <a:t>Cluster 1: Countries with low forest area and high CO2 emissions, including India.</a:t>
            </a:r>
          </a:p>
          <a:p>
            <a:pPr marL="285750" indent="-285750" algn="l">
              <a:buFont typeface="Arial" panose="020B0604020202020204" pitchFamily="34" charset="0"/>
              <a:buChar char="•"/>
            </a:pPr>
            <a:r>
              <a:rPr lang="en-US" sz="2800" b="0" i="0" dirty="0">
                <a:solidFill>
                  <a:srgbClr val="374151"/>
                </a:solidFill>
                <a:effectLst/>
              </a:rPr>
              <a:t>Cluster 2: Countries with moderate forest area and moderate CO2 emissions, including Italy, France, and the United Kingdom.</a:t>
            </a:r>
          </a:p>
          <a:p>
            <a:pPr marL="285750" indent="-285750" algn="l">
              <a:buFont typeface="Arial" panose="020B0604020202020204" pitchFamily="34" charset="0"/>
              <a:buChar char="•"/>
            </a:pPr>
            <a:r>
              <a:rPr lang="en-US" sz="2800" b="0" i="0" dirty="0">
                <a:solidFill>
                  <a:srgbClr val="374151"/>
                </a:solidFill>
                <a:effectLst/>
              </a:rPr>
              <a:t>Cluster 3: Countries with high forest area and low to moderate CO2 emissions, including Finland and Japan.</a:t>
            </a:r>
          </a:p>
        </p:txBody>
      </p:sp>
      <p:pic>
        <p:nvPicPr>
          <p:cNvPr id="44" name="Picture 43" descr="A picture containing screenshot, colorfulness&#10;&#10;Description automatically generated">
            <a:extLst>
              <a:ext uri="{FF2B5EF4-FFF2-40B4-BE49-F238E27FC236}">
                <a16:creationId xmlns:a16="http://schemas.microsoft.com/office/drawing/2014/main" id="{D3DFB9EA-C2BE-60E5-FA9A-74C78D549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52806" y="13860755"/>
            <a:ext cx="7695238" cy="4228571"/>
          </a:xfrm>
          <a:prstGeom prst="rect">
            <a:avLst/>
          </a:prstGeom>
        </p:spPr>
      </p:pic>
      <p:pic>
        <p:nvPicPr>
          <p:cNvPr id="46" name="Picture 45" descr="A picture containing screenshot, colorfulness&#10;&#10;Description automatically generated">
            <a:extLst>
              <a:ext uri="{FF2B5EF4-FFF2-40B4-BE49-F238E27FC236}">
                <a16:creationId xmlns:a16="http://schemas.microsoft.com/office/drawing/2014/main" id="{D23685FF-117A-968E-7625-1539A1B1DE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73741" y="13862375"/>
            <a:ext cx="7695238" cy="4228571"/>
          </a:xfrm>
          <a:prstGeom prst="rect">
            <a:avLst/>
          </a:prstGeom>
        </p:spPr>
      </p:pic>
      <p:sp>
        <p:nvSpPr>
          <p:cNvPr id="48" name="TextBox 47">
            <a:extLst>
              <a:ext uri="{FF2B5EF4-FFF2-40B4-BE49-F238E27FC236}">
                <a16:creationId xmlns:a16="http://schemas.microsoft.com/office/drawing/2014/main" id="{1BB88BD6-624A-14A0-0164-EF3BD444AD1D}"/>
              </a:ext>
            </a:extLst>
          </p:cNvPr>
          <p:cNvSpPr txBox="1"/>
          <p:nvPr/>
        </p:nvSpPr>
        <p:spPr>
          <a:xfrm>
            <a:off x="14489430" y="18436729"/>
            <a:ext cx="15134492" cy="1384995"/>
          </a:xfrm>
          <a:prstGeom prst="rect">
            <a:avLst/>
          </a:prstGeom>
          <a:noFill/>
        </p:spPr>
        <p:txBody>
          <a:bodyPr wrap="square">
            <a:spAutoFit/>
          </a:bodyPr>
          <a:lstStyle/>
          <a:p>
            <a:r>
              <a:rPr lang="en-PK" sz="2800" dirty="0"/>
              <a:t>The dataset we have is until 2020 we </a:t>
            </a:r>
            <a:r>
              <a:rPr lang="en-US" sz="2800" dirty="0"/>
              <a:t>fit</a:t>
            </a:r>
            <a:r>
              <a:rPr lang="en-PK" sz="2800" dirty="0"/>
              <a:t> our model up to 2020 for the parameter of population of the world and predict that for year 2040 and we see that out prediction shows that world population will be around 9.5 billion</a:t>
            </a:r>
          </a:p>
        </p:txBody>
      </p:sp>
      <p:pic>
        <p:nvPicPr>
          <p:cNvPr id="54" name="Picture 53" descr="A picture containing text, line, screenshot, plot&#10;&#10;Description automatically generated">
            <a:extLst>
              <a:ext uri="{FF2B5EF4-FFF2-40B4-BE49-F238E27FC236}">
                <a16:creationId xmlns:a16="http://schemas.microsoft.com/office/drawing/2014/main" id="{F5D5AEC4-C2E6-3D20-7570-C09DE18856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80798" y="20313379"/>
            <a:ext cx="15362882" cy="8147321"/>
          </a:xfrm>
          <a:prstGeom prst="rect">
            <a:avLst/>
          </a:prstGeom>
        </p:spPr>
      </p:pic>
      <p:sp>
        <p:nvSpPr>
          <p:cNvPr id="56" name="TextBox 55">
            <a:extLst>
              <a:ext uri="{FF2B5EF4-FFF2-40B4-BE49-F238E27FC236}">
                <a16:creationId xmlns:a16="http://schemas.microsoft.com/office/drawing/2014/main" id="{A879F1F4-E3CC-1B5A-7E4F-46CE92595668}"/>
              </a:ext>
            </a:extLst>
          </p:cNvPr>
          <p:cNvSpPr txBox="1"/>
          <p:nvPr/>
        </p:nvSpPr>
        <p:spPr>
          <a:xfrm>
            <a:off x="14607540" y="29167622"/>
            <a:ext cx="12363450"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PK" sz="3800" b="1" dirty="0"/>
              <a:t>Conclusion</a:t>
            </a:r>
          </a:p>
        </p:txBody>
      </p:sp>
      <p:sp>
        <p:nvSpPr>
          <p:cNvPr id="58" name="TextBox 57">
            <a:extLst>
              <a:ext uri="{FF2B5EF4-FFF2-40B4-BE49-F238E27FC236}">
                <a16:creationId xmlns:a16="http://schemas.microsoft.com/office/drawing/2014/main" id="{C8016871-F204-499D-BA92-3F467013DCAE}"/>
              </a:ext>
            </a:extLst>
          </p:cNvPr>
          <p:cNvSpPr txBox="1"/>
          <p:nvPr/>
        </p:nvSpPr>
        <p:spPr>
          <a:xfrm>
            <a:off x="14489430" y="30029881"/>
            <a:ext cx="12363450" cy="4401205"/>
          </a:xfrm>
          <a:prstGeom prst="rect">
            <a:avLst/>
          </a:prstGeom>
          <a:noFill/>
        </p:spPr>
        <p:txBody>
          <a:bodyPr wrap="square">
            <a:spAutoFit/>
          </a:bodyPr>
          <a:lstStyle/>
          <a:p>
            <a:r>
              <a:rPr lang="en-US" sz="2800" dirty="0"/>
              <a:t>In the conclusion, Our analysis shows that how population of world is increasing day by day and in near future it will increase more to as the population increase so to meet the every person requirement and need the industries setup due to which deforesting is occur in most of the countries of the world and that's why now a days CO2 emits more in some countries, As co2 and other gases plays very important role in the climate change hence to mitigate that forest is too much important as our analysis shows that Finland produce very less co2 because they have huge land for forest. It is essential to action at national level and individual level to reduce green house emission gas and promote sustainable practices to mitigate the effect which cause climate change.</a:t>
            </a:r>
            <a:endParaRPr lang="en-PK" sz="2800" dirty="0"/>
          </a:p>
        </p:txBody>
      </p:sp>
      <p:sp>
        <p:nvSpPr>
          <p:cNvPr id="60" name="TextBox 59">
            <a:extLst>
              <a:ext uri="{FF2B5EF4-FFF2-40B4-BE49-F238E27FC236}">
                <a16:creationId xmlns:a16="http://schemas.microsoft.com/office/drawing/2014/main" id="{381976D4-C256-9E49-4838-38A6770B26E1}"/>
              </a:ext>
            </a:extLst>
          </p:cNvPr>
          <p:cNvSpPr txBox="1"/>
          <p:nvPr/>
        </p:nvSpPr>
        <p:spPr>
          <a:xfrm>
            <a:off x="14607540" y="34832996"/>
            <a:ext cx="12245340"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PK" sz="3800" b="1" dirty="0"/>
              <a:t>Source code</a:t>
            </a:r>
          </a:p>
        </p:txBody>
      </p:sp>
      <p:sp>
        <p:nvSpPr>
          <p:cNvPr id="62" name="TextBox 61">
            <a:extLst>
              <a:ext uri="{FF2B5EF4-FFF2-40B4-BE49-F238E27FC236}">
                <a16:creationId xmlns:a16="http://schemas.microsoft.com/office/drawing/2014/main" id="{498FE336-769E-3D79-58C9-723B1C98F5FE}"/>
              </a:ext>
            </a:extLst>
          </p:cNvPr>
          <p:cNvSpPr txBox="1"/>
          <p:nvPr/>
        </p:nvSpPr>
        <p:spPr>
          <a:xfrm>
            <a:off x="14607540" y="35737680"/>
            <a:ext cx="15133320" cy="369332"/>
          </a:xfrm>
          <a:prstGeom prst="rect">
            <a:avLst/>
          </a:prstGeom>
          <a:noFill/>
        </p:spPr>
        <p:txBody>
          <a:bodyPr wrap="square">
            <a:spAutoFit/>
          </a:bodyPr>
          <a:lstStyle/>
          <a:p>
            <a:r>
              <a:rPr lang="en-US" dirty="0">
                <a:hlinkClick r:id="rId8"/>
              </a:rPr>
              <a:t>https://github.com/kashir123/Assignment-3-Clustering-and-data-fitting.git</a:t>
            </a:r>
            <a:endParaRPr lang="en-PK" dirty="0"/>
          </a:p>
        </p:txBody>
      </p:sp>
    </p:spTree>
    <p:extLst>
      <p:ext uri="{BB962C8B-B14F-4D97-AF65-F5344CB8AC3E}">
        <p14:creationId xmlns:p14="http://schemas.microsoft.com/office/powerpoint/2010/main" val="1253679754"/>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563</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Kashir Waseem [Student-PECS]</dc:creator>
  <cp:lastModifiedBy>Kashir Waseem [Student-PECS]</cp:lastModifiedBy>
  <cp:revision>1</cp:revision>
  <dcterms:created xsi:type="dcterms:W3CDTF">2023-05-11T09:38:59Z</dcterms:created>
  <dcterms:modified xsi:type="dcterms:W3CDTF">2023-05-11T14:50:51Z</dcterms:modified>
</cp:coreProperties>
</file>