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79" r:id="rId3"/>
    <p:sldId id="256" r:id="rId4"/>
    <p:sldId id="257" r:id="rId5"/>
    <p:sldId id="262" r:id="rId6"/>
    <p:sldId id="260" r:id="rId7"/>
    <p:sldId id="264" r:id="rId8"/>
    <p:sldId id="265" r:id="rId9"/>
    <p:sldId id="283" r:id="rId10"/>
    <p:sldId id="266" r:id="rId11"/>
    <p:sldId id="267" r:id="rId12"/>
    <p:sldId id="281" r:id="rId13"/>
    <p:sldId id="282"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A28FB32-9A1B-4E08-A8B0-13AA2D650838}" type="datetimeFigureOut">
              <a:rPr lang="en-PK" smtClean="0"/>
              <a:t>24/05/2022</a:t>
            </a:fld>
            <a:endParaRPr lang="en-PK"/>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FCBFE36-25E3-4443-9772-960DCF5B9D8F}" type="slidenum">
              <a:rPr lang="en-PK" smtClean="0"/>
              <a:t>‹#›</a:t>
            </a:fld>
            <a:endParaRPr lang="en-PK"/>
          </a:p>
        </p:txBody>
      </p:sp>
    </p:spTree>
    <p:extLst>
      <p:ext uri="{BB962C8B-B14F-4D97-AF65-F5344CB8AC3E}">
        <p14:creationId xmlns:p14="http://schemas.microsoft.com/office/powerpoint/2010/main" val="356985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8FB32-9A1B-4E08-A8B0-13AA2D650838}" type="datetimeFigureOut">
              <a:rPr lang="en-PK" smtClean="0"/>
              <a:t>24/05/2022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136400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A28FB32-9A1B-4E08-A8B0-13AA2D650838}" type="datetimeFigureOut">
              <a:rPr lang="en-PK" smtClean="0"/>
              <a:t>24/05/2022</a:t>
            </a:fld>
            <a:endParaRPr lang="en-PK"/>
          </a:p>
        </p:txBody>
      </p:sp>
      <p:sp>
        <p:nvSpPr>
          <p:cNvPr id="5" name="Footer Placeholder 4"/>
          <p:cNvSpPr>
            <a:spLocks noGrp="1"/>
          </p:cNvSpPr>
          <p:nvPr>
            <p:ph type="ftr" sz="quarter" idx="11"/>
          </p:nvPr>
        </p:nvSpPr>
        <p:spPr>
          <a:xfrm>
            <a:off x="774923" y="5951811"/>
            <a:ext cx="7896279" cy="365125"/>
          </a:xfrm>
        </p:spPr>
        <p:txBody>
          <a:bodyPr/>
          <a:lstStyle/>
          <a:p>
            <a:endParaRPr lang="en-PK"/>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FCBFE36-25E3-4443-9772-960DCF5B9D8F}" type="slidenum">
              <a:rPr lang="en-PK" smtClean="0"/>
              <a:t>‹#›</a:t>
            </a:fld>
            <a:endParaRPr lang="en-PK"/>
          </a:p>
        </p:txBody>
      </p:sp>
    </p:spTree>
    <p:extLst>
      <p:ext uri="{BB962C8B-B14F-4D97-AF65-F5344CB8AC3E}">
        <p14:creationId xmlns:p14="http://schemas.microsoft.com/office/powerpoint/2010/main" val="2786381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8FB32-9A1B-4E08-A8B0-13AA2D650838}" type="datetimeFigureOut">
              <a:rPr lang="en-PK" smtClean="0"/>
              <a:t>24/05/2022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416140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8FB32-9A1B-4E08-A8B0-13AA2D650838}" type="datetimeFigureOut">
              <a:rPr lang="en-PK" smtClean="0"/>
              <a:t>24/05/2022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10558300" y="5956137"/>
            <a:ext cx="1052508" cy="365125"/>
          </a:xfrm>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224829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A28FB32-9A1B-4E08-A8B0-13AA2D650838}" type="datetimeFigureOut">
              <a:rPr lang="en-PK" smtClean="0"/>
              <a:t>24/05/2022</a:t>
            </a:fld>
            <a:endParaRPr lang="en-PK"/>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CBFE36-25E3-4443-9772-960DCF5B9D8F}" type="slidenum">
              <a:rPr lang="en-PK" smtClean="0"/>
              <a:t>‹#›</a:t>
            </a:fld>
            <a:endParaRPr lang="en-PK"/>
          </a:p>
        </p:txBody>
      </p:sp>
    </p:spTree>
    <p:extLst>
      <p:ext uri="{BB962C8B-B14F-4D97-AF65-F5344CB8AC3E}">
        <p14:creationId xmlns:p14="http://schemas.microsoft.com/office/powerpoint/2010/main" val="289675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8FB32-9A1B-4E08-A8B0-13AA2D650838}" type="datetimeFigureOut">
              <a:rPr lang="en-PK" smtClean="0"/>
              <a:t>24/05/2022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180226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8FB32-9A1B-4E08-A8B0-13AA2D650838}" type="datetimeFigureOut">
              <a:rPr lang="en-PK" smtClean="0"/>
              <a:t>24/05/2022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108212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8FB32-9A1B-4E08-A8B0-13AA2D650838}" type="datetimeFigureOut">
              <a:rPr lang="en-PK" smtClean="0"/>
              <a:t>24/05/2022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386449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8FB32-9A1B-4E08-A8B0-13AA2D650838}" type="datetimeFigureOut">
              <a:rPr lang="en-PK" smtClean="0"/>
              <a:t>24/05/2022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16542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A28FB32-9A1B-4E08-A8B0-13AA2D650838}" type="datetimeFigureOut">
              <a:rPr lang="en-PK" smtClean="0"/>
              <a:t>24/05/2022</a:t>
            </a:fld>
            <a:endParaRPr lang="en-PK"/>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FCBFE36-25E3-4443-9772-960DCF5B9D8F}" type="slidenum">
              <a:rPr lang="en-PK" smtClean="0"/>
              <a:t>‹#›</a:t>
            </a:fld>
            <a:endParaRPr lang="en-PK"/>
          </a:p>
        </p:txBody>
      </p:sp>
    </p:spTree>
    <p:extLst>
      <p:ext uri="{BB962C8B-B14F-4D97-AF65-F5344CB8AC3E}">
        <p14:creationId xmlns:p14="http://schemas.microsoft.com/office/powerpoint/2010/main" val="300599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28FB32-9A1B-4E08-A8B0-13AA2D650838}" type="datetimeFigureOut">
              <a:rPr lang="en-PK" smtClean="0"/>
              <a:t>24/05/2022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5FCBFE36-25E3-4443-9772-960DCF5B9D8F}" type="slidenum">
              <a:rPr lang="en-PK" smtClean="0"/>
              <a:t>‹#›</a:t>
            </a:fld>
            <a:endParaRPr lang="en-PK"/>
          </a:p>
        </p:txBody>
      </p:sp>
    </p:spTree>
    <p:extLst>
      <p:ext uri="{BB962C8B-B14F-4D97-AF65-F5344CB8AC3E}">
        <p14:creationId xmlns:p14="http://schemas.microsoft.com/office/powerpoint/2010/main" val="1140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A28FB32-9A1B-4E08-A8B0-13AA2D650838}" type="datetimeFigureOut">
              <a:rPr lang="en-PK" smtClean="0"/>
              <a:t>24/05/2022</a:t>
            </a:fld>
            <a:endParaRPr lang="en-PK"/>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PK"/>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FCBFE36-25E3-4443-9772-960DCF5B9D8F}" type="slidenum">
              <a:rPr lang="en-PK" smtClean="0"/>
              <a:t>‹#›</a:t>
            </a:fld>
            <a:endParaRPr lang="en-PK"/>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96262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71CD8C-50E7-481D-B1BE-61A8534C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 y="1063487"/>
            <a:ext cx="10972799" cy="5231296"/>
          </a:xfrm>
          <a:prstGeom prst="rect">
            <a:avLst/>
          </a:prstGeom>
        </p:spPr>
      </p:pic>
    </p:spTree>
    <p:extLst>
      <p:ext uri="{BB962C8B-B14F-4D97-AF65-F5344CB8AC3E}">
        <p14:creationId xmlns:p14="http://schemas.microsoft.com/office/powerpoint/2010/main" val="1122002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3502D9-7E99-4A71-9425-6D4748B1808B}"/>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u="sng">
                <a:solidFill>
                  <a:schemeClr val="tx1"/>
                </a:solidFill>
              </a:rPr>
              <a:t>System Architecture and features</a:t>
            </a:r>
          </a:p>
        </p:txBody>
      </p:sp>
      <p:sp>
        <p:nvSpPr>
          <p:cNvPr id="34"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Diagram&#10;&#10;Description automatically generated">
            <a:extLst>
              <a:ext uri="{FF2B5EF4-FFF2-40B4-BE49-F238E27FC236}">
                <a16:creationId xmlns:a16="http://schemas.microsoft.com/office/drawing/2014/main" id="{1C1B3CA0-3F12-1446-095A-719F957F3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71" y="647808"/>
            <a:ext cx="5814352" cy="5581779"/>
          </a:xfrm>
          <a:prstGeom prst="rect">
            <a:avLst/>
          </a:prstGeom>
        </p:spPr>
      </p:pic>
    </p:spTree>
    <p:extLst>
      <p:ext uri="{BB962C8B-B14F-4D97-AF65-F5344CB8AC3E}">
        <p14:creationId xmlns:p14="http://schemas.microsoft.com/office/powerpoint/2010/main" val="1990269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7" name="Rectangle 3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74A30D-5FFD-4171-B6D7-D1B074813A51}"/>
              </a:ext>
            </a:extLst>
          </p:cNvPr>
          <p:cNvSpPr>
            <a:spLocks noGrp="1"/>
          </p:cNvSpPr>
          <p:nvPr>
            <p:ph type="title"/>
          </p:nvPr>
        </p:nvSpPr>
        <p:spPr>
          <a:xfrm>
            <a:off x="638620" y="863695"/>
            <a:ext cx="3511233" cy="3779995"/>
          </a:xfrm>
        </p:spPr>
        <p:txBody>
          <a:bodyPr vert="horz" lIns="91440" tIns="45720" rIns="91440" bIns="45720" rtlCol="0" anchor="ctr">
            <a:normAutofit/>
          </a:bodyPr>
          <a:lstStyle/>
          <a:p>
            <a:pPr algn="ctr"/>
            <a:r>
              <a:rPr lang="en-US" sz="3600" u="sng">
                <a:solidFill>
                  <a:srgbClr val="FFFFFF"/>
                </a:solidFill>
              </a:rPr>
              <a:t>Activity diagram</a:t>
            </a:r>
          </a:p>
        </p:txBody>
      </p:sp>
      <p:sp>
        <p:nvSpPr>
          <p:cNvPr id="39" name="Rectangle 3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descr="Diagram&#10;&#10;Description automatically generated">
            <a:extLst>
              <a:ext uri="{FF2B5EF4-FFF2-40B4-BE49-F238E27FC236}">
                <a16:creationId xmlns:a16="http://schemas.microsoft.com/office/drawing/2014/main" id="{E9BFFF12-85C0-43A9-38D3-0DF9F9E2FFEA}"/>
              </a:ext>
            </a:extLst>
          </p:cNvPr>
          <p:cNvPicPr>
            <a:picLocks noChangeAspect="1"/>
          </p:cNvPicPr>
          <p:nvPr/>
        </p:nvPicPr>
        <p:blipFill rotWithShape="1">
          <a:blip r:embed="rId2">
            <a:extLst>
              <a:ext uri="{28A0092B-C50C-407E-A947-70E740481C1C}">
                <a14:useLocalDpi xmlns:a14="http://schemas.microsoft.com/office/drawing/2010/main" val="0"/>
              </a:ext>
            </a:extLst>
          </a:blip>
          <a:srcRect t="634" r="-2" b="249"/>
          <a:stretch/>
        </p:blipFill>
        <p:spPr>
          <a:xfrm>
            <a:off x="4654295" y="457200"/>
            <a:ext cx="7086151" cy="5899650"/>
          </a:xfrm>
          <a:prstGeom prst="rect">
            <a:avLst/>
          </a:prstGeom>
        </p:spPr>
      </p:pic>
    </p:spTree>
    <p:extLst>
      <p:ext uri="{BB962C8B-B14F-4D97-AF65-F5344CB8AC3E}">
        <p14:creationId xmlns:p14="http://schemas.microsoft.com/office/powerpoint/2010/main" val="28514447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5B954E-39C4-B424-1D88-2BF127AE81C3}"/>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UI</a:t>
            </a:r>
            <a:endParaRPr lang="en-PK" sz="2400">
              <a:solidFill>
                <a:srgbClr val="FFFFFF"/>
              </a:solidFill>
            </a:endParaRPr>
          </a:p>
        </p:txBody>
      </p:sp>
      <p:grpSp>
        <p:nvGrpSpPr>
          <p:cNvPr id="16" name="Group 15">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7" name="Rectangle 16">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9" name="Content Placeholder 8">
            <a:extLst>
              <a:ext uri="{FF2B5EF4-FFF2-40B4-BE49-F238E27FC236}">
                <a16:creationId xmlns:a16="http://schemas.microsoft.com/office/drawing/2014/main" id="{E558AC5B-4471-B235-0CA4-010AE3F3D20F}"/>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Operating System UI</a:t>
            </a:r>
          </a:p>
        </p:txBody>
      </p:sp>
      <p:pic>
        <p:nvPicPr>
          <p:cNvPr id="5" name="Content Placeholder 4">
            <a:extLst>
              <a:ext uri="{FF2B5EF4-FFF2-40B4-BE49-F238E27FC236}">
                <a16:creationId xmlns:a16="http://schemas.microsoft.com/office/drawing/2014/main" id="{165B5668-8141-9484-EA8F-82C6A136EC9B}"/>
              </a:ext>
            </a:extLst>
          </p:cNvPr>
          <p:cNvPicPr>
            <a:picLocks noChangeAspect="1"/>
          </p:cNvPicPr>
          <p:nvPr/>
        </p:nvPicPr>
        <p:blipFill>
          <a:blip r:embed="rId2"/>
          <a:stretch>
            <a:fillRect/>
          </a:stretch>
        </p:blipFill>
        <p:spPr>
          <a:xfrm>
            <a:off x="4568800" y="1840484"/>
            <a:ext cx="6866506" cy="3175758"/>
          </a:xfrm>
          <a:prstGeom prst="rect">
            <a:avLst/>
          </a:prstGeom>
        </p:spPr>
      </p:pic>
    </p:spTree>
    <p:extLst>
      <p:ext uri="{BB962C8B-B14F-4D97-AF65-F5344CB8AC3E}">
        <p14:creationId xmlns:p14="http://schemas.microsoft.com/office/powerpoint/2010/main" val="43586205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88E20C-5CB4-484F-44CE-EC58C5BA383F}"/>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UI</a:t>
            </a:r>
            <a:endParaRPr lang="en-PK" sz="2400">
              <a:solidFill>
                <a:srgbClr val="FFFFFF"/>
              </a:solidFill>
            </a:endParaRPr>
          </a:p>
        </p:txBody>
      </p:sp>
      <p:grpSp>
        <p:nvGrpSpPr>
          <p:cNvPr id="18" name="Group 17">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9" name="Rectangle 18">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1" name="Content Placeholder 10">
            <a:extLst>
              <a:ext uri="{FF2B5EF4-FFF2-40B4-BE49-F238E27FC236}">
                <a16:creationId xmlns:a16="http://schemas.microsoft.com/office/drawing/2014/main" id="{99A0A91F-21EF-84B3-0230-DD3DF0344C2F}"/>
              </a:ext>
            </a:extLst>
          </p:cNvPr>
          <p:cNvSpPr>
            <a:spLocks noGrp="1"/>
          </p:cNvSpPr>
          <p:nvPr>
            <p:ph idx="1"/>
          </p:nvPr>
        </p:nvSpPr>
        <p:spPr>
          <a:xfrm>
            <a:off x="764110" y="2052084"/>
            <a:ext cx="3033249" cy="3856229"/>
          </a:xfrm>
        </p:spPr>
        <p:txBody>
          <a:bodyPr anchor="t">
            <a:normAutofit/>
          </a:bodyPr>
          <a:lstStyle/>
          <a:p>
            <a:r>
              <a:rPr lang="en-US" sz="1600">
                <a:solidFill>
                  <a:srgbClr val="FFFFFF"/>
                </a:solidFill>
              </a:rPr>
              <a:t>Docker UI</a:t>
            </a:r>
          </a:p>
        </p:txBody>
      </p:sp>
      <p:pic>
        <p:nvPicPr>
          <p:cNvPr id="7" name="Content Placeholder 6">
            <a:extLst>
              <a:ext uri="{FF2B5EF4-FFF2-40B4-BE49-F238E27FC236}">
                <a16:creationId xmlns:a16="http://schemas.microsoft.com/office/drawing/2014/main" id="{1372E74E-8934-AE3C-EAE2-459690A9DAC0}"/>
              </a:ext>
            </a:extLst>
          </p:cNvPr>
          <p:cNvPicPr>
            <a:picLocks noChangeAspect="1"/>
          </p:cNvPicPr>
          <p:nvPr/>
        </p:nvPicPr>
        <p:blipFill>
          <a:blip r:embed="rId2"/>
          <a:stretch>
            <a:fillRect/>
          </a:stretch>
        </p:blipFill>
        <p:spPr>
          <a:xfrm>
            <a:off x="4568800" y="1866233"/>
            <a:ext cx="6866506" cy="3124260"/>
          </a:xfrm>
          <a:prstGeom prst="rect">
            <a:avLst/>
          </a:prstGeom>
        </p:spPr>
      </p:pic>
    </p:spTree>
    <p:extLst>
      <p:ext uri="{BB962C8B-B14F-4D97-AF65-F5344CB8AC3E}">
        <p14:creationId xmlns:p14="http://schemas.microsoft.com/office/powerpoint/2010/main" val="18733474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23D1-26A6-4A63-AD2C-4CF60E95E0CD}"/>
              </a:ext>
            </a:extLst>
          </p:cNvPr>
          <p:cNvSpPr>
            <a:spLocks noGrp="1"/>
          </p:cNvSpPr>
          <p:nvPr>
            <p:ph type="title"/>
          </p:nvPr>
        </p:nvSpPr>
        <p:spPr>
          <a:xfrm>
            <a:off x="581192" y="2212285"/>
            <a:ext cx="11029616" cy="870700"/>
          </a:xfrm>
        </p:spPr>
        <p:txBody>
          <a:bodyPr>
            <a:noAutofit/>
          </a:bodyPr>
          <a:lstStyle/>
          <a:p>
            <a:r>
              <a:rPr lang="en-GB" sz="3600" dirty="0">
                <a:solidFill>
                  <a:schemeClr val="tx1"/>
                </a:solidFill>
              </a:rPr>
              <a:t>Tools and Technologies</a:t>
            </a:r>
            <a:br>
              <a:rPr lang="en-GB" sz="3600" dirty="0">
                <a:solidFill>
                  <a:schemeClr val="tx1"/>
                </a:solidFill>
              </a:rPr>
            </a:br>
            <a:br>
              <a:rPr lang="en-GB" sz="3600" dirty="0">
                <a:solidFill>
                  <a:schemeClr val="tx1"/>
                </a:solidFill>
              </a:rPr>
            </a:br>
            <a:endParaRPr lang="en-PK" sz="3600" dirty="0">
              <a:solidFill>
                <a:schemeClr val="tx1"/>
              </a:solidFill>
            </a:endParaRPr>
          </a:p>
        </p:txBody>
      </p:sp>
      <p:sp>
        <p:nvSpPr>
          <p:cNvPr id="3" name="Content Placeholder 2">
            <a:extLst>
              <a:ext uri="{FF2B5EF4-FFF2-40B4-BE49-F238E27FC236}">
                <a16:creationId xmlns:a16="http://schemas.microsoft.com/office/drawing/2014/main" id="{D8652245-C905-41F4-8366-E836A737E556}"/>
              </a:ext>
            </a:extLst>
          </p:cNvPr>
          <p:cNvSpPr>
            <a:spLocks noGrp="1"/>
          </p:cNvSpPr>
          <p:nvPr>
            <p:ph sz="quarter" idx="13"/>
          </p:nvPr>
        </p:nvSpPr>
        <p:spPr>
          <a:xfrm>
            <a:off x="700462" y="2260541"/>
            <a:ext cx="10394707" cy="3028950"/>
          </a:xfrm>
        </p:spPr>
        <p:txBody>
          <a:bodyPr>
            <a:normAutofit/>
          </a:bodyPr>
          <a:lstStyle/>
          <a:p>
            <a:r>
              <a:rPr lang="en-US" sz="2000" dirty="0"/>
              <a:t>Unity  	 (For Developing)</a:t>
            </a:r>
          </a:p>
          <a:p>
            <a:r>
              <a:rPr lang="en-US" sz="2000" dirty="0"/>
              <a:t>Visual Studio     (For C#)</a:t>
            </a:r>
          </a:p>
          <a:p>
            <a:r>
              <a:rPr lang="en-US" sz="2000" dirty="0"/>
              <a:t>Blender	 (For Modeling and Designing)</a:t>
            </a:r>
          </a:p>
          <a:p>
            <a:r>
              <a:rPr lang="en-US" sz="2000" dirty="0"/>
              <a:t>Adobe Photoshop (For Button Design)</a:t>
            </a:r>
          </a:p>
          <a:p>
            <a:r>
              <a:rPr lang="en-US" sz="2000" dirty="0"/>
              <a:t>Adobe Photoshop (For Design UI)</a:t>
            </a:r>
          </a:p>
          <a:p>
            <a:endParaRPr lang="en-US" sz="2000" dirty="0"/>
          </a:p>
          <a:p>
            <a:endParaRPr lang="en-PK" sz="2000" dirty="0"/>
          </a:p>
        </p:txBody>
      </p:sp>
    </p:spTree>
    <p:extLst>
      <p:ext uri="{BB962C8B-B14F-4D97-AF65-F5344CB8AC3E}">
        <p14:creationId xmlns:p14="http://schemas.microsoft.com/office/powerpoint/2010/main" val="145120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6196B3-4B81-4329-9C7E-C4D38EF8100C}"/>
              </a:ext>
            </a:extLst>
          </p:cNvPr>
          <p:cNvSpPr txBox="1"/>
          <p:nvPr/>
        </p:nvSpPr>
        <p:spPr>
          <a:xfrm>
            <a:off x="1789045" y="2135605"/>
            <a:ext cx="3048000" cy="369332"/>
          </a:xfrm>
          <a:prstGeom prst="rect">
            <a:avLst/>
          </a:prstGeom>
          <a:noFill/>
        </p:spPr>
        <p:txBody>
          <a:bodyPr wrap="square" rtlCol="0">
            <a:spAutoFit/>
          </a:bodyPr>
          <a:lstStyle/>
          <a:p>
            <a:r>
              <a:rPr lang="en-GB" dirty="0"/>
              <a:t>Kashir Hasnain(FA18-BSE-064)</a:t>
            </a:r>
            <a:endParaRPr lang="en-PK" dirty="0"/>
          </a:p>
        </p:txBody>
      </p:sp>
      <p:sp>
        <p:nvSpPr>
          <p:cNvPr id="7" name="TextBox 6">
            <a:extLst>
              <a:ext uri="{FF2B5EF4-FFF2-40B4-BE49-F238E27FC236}">
                <a16:creationId xmlns:a16="http://schemas.microsoft.com/office/drawing/2014/main" id="{672926BE-60C6-49F7-8209-F9D0EE8F4AAD}"/>
              </a:ext>
            </a:extLst>
          </p:cNvPr>
          <p:cNvSpPr txBox="1"/>
          <p:nvPr/>
        </p:nvSpPr>
        <p:spPr>
          <a:xfrm>
            <a:off x="1775794" y="2623811"/>
            <a:ext cx="3776869" cy="369332"/>
          </a:xfrm>
          <a:prstGeom prst="rect">
            <a:avLst/>
          </a:prstGeom>
          <a:noFill/>
        </p:spPr>
        <p:txBody>
          <a:bodyPr wrap="square" rtlCol="0">
            <a:spAutoFit/>
          </a:bodyPr>
          <a:lstStyle/>
          <a:p>
            <a:r>
              <a:rPr lang="en-GB" dirty="0"/>
              <a:t>Nabeel Ahmed(FA18-BSE-030)</a:t>
            </a:r>
            <a:endParaRPr lang="en-PK" dirty="0"/>
          </a:p>
        </p:txBody>
      </p:sp>
      <p:sp>
        <p:nvSpPr>
          <p:cNvPr id="8" name="TextBox 7">
            <a:extLst>
              <a:ext uri="{FF2B5EF4-FFF2-40B4-BE49-F238E27FC236}">
                <a16:creationId xmlns:a16="http://schemas.microsoft.com/office/drawing/2014/main" id="{85682365-B397-4AA7-8540-BE7D8B1F6454}"/>
              </a:ext>
            </a:extLst>
          </p:cNvPr>
          <p:cNvSpPr txBox="1"/>
          <p:nvPr/>
        </p:nvSpPr>
        <p:spPr>
          <a:xfrm>
            <a:off x="715618" y="1431956"/>
            <a:ext cx="3776869" cy="584775"/>
          </a:xfrm>
          <a:prstGeom prst="rect">
            <a:avLst/>
          </a:prstGeom>
          <a:noFill/>
        </p:spPr>
        <p:txBody>
          <a:bodyPr wrap="square" rtlCol="0">
            <a:spAutoFit/>
          </a:bodyPr>
          <a:lstStyle/>
          <a:p>
            <a:r>
              <a:rPr lang="en-GB" sz="3200" dirty="0"/>
              <a:t>GROUP MEMBERS:</a:t>
            </a:r>
            <a:endParaRPr lang="en-PK" sz="3200" dirty="0"/>
          </a:p>
        </p:txBody>
      </p:sp>
      <p:sp>
        <p:nvSpPr>
          <p:cNvPr id="11" name="TextBox 10">
            <a:extLst>
              <a:ext uri="{FF2B5EF4-FFF2-40B4-BE49-F238E27FC236}">
                <a16:creationId xmlns:a16="http://schemas.microsoft.com/office/drawing/2014/main" id="{AE078B6F-A86B-4098-B55E-E1690C72A43E}"/>
              </a:ext>
            </a:extLst>
          </p:cNvPr>
          <p:cNvSpPr txBox="1"/>
          <p:nvPr/>
        </p:nvSpPr>
        <p:spPr>
          <a:xfrm>
            <a:off x="715618" y="3465351"/>
            <a:ext cx="3048000" cy="584775"/>
          </a:xfrm>
          <a:prstGeom prst="rect">
            <a:avLst/>
          </a:prstGeom>
          <a:noFill/>
        </p:spPr>
        <p:txBody>
          <a:bodyPr wrap="square" rtlCol="0">
            <a:spAutoFit/>
          </a:bodyPr>
          <a:lstStyle/>
          <a:p>
            <a:r>
              <a:rPr lang="en-GB" sz="3200" dirty="0"/>
              <a:t>SUPERVISED BY:</a:t>
            </a:r>
            <a:endParaRPr lang="en-PK" sz="3200" dirty="0"/>
          </a:p>
        </p:txBody>
      </p:sp>
      <p:sp>
        <p:nvSpPr>
          <p:cNvPr id="12" name="TextBox 11">
            <a:extLst>
              <a:ext uri="{FF2B5EF4-FFF2-40B4-BE49-F238E27FC236}">
                <a16:creationId xmlns:a16="http://schemas.microsoft.com/office/drawing/2014/main" id="{16081CB5-19CB-4E2A-BD0B-2E853802DBCF}"/>
              </a:ext>
            </a:extLst>
          </p:cNvPr>
          <p:cNvSpPr txBox="1"/>
          <p:nvPr/>
        </p:nvSpPr>
        <p:spPr>
          <a:xfrm>
            <a:off x="1775794" y="4153002"/>
            <a:ext cx="3048000" cy="369332"/>
          </a:xfrm>
          <a:prstGeom prst="rect">
            <a:avLst/>
          </a:prstGeom>
          <a:noFill/>
        </p:spPr>
        <p:txBody>
          <a:bodyPr wrap="square" rtlCol="0">
            <a:spAutoFit/>
          </a:bodyPr>
          <a:lstStyle/>
          <a:p>
            <a:r>
              <a:rPr lang="en-GB" dirty="0" err="1"/>
              <a:t>Dr.</a:t>
            </a:r>
            <a:r>
              <a:rPr lang="en-GB" dirty="0"/>
              <a:t> Sadaf  Yasmin</a:t>
            </a:r>
            <a:endParaRPr lang="en-PK" dirty="0"/>
          </a:p>
        </p:txBody>
      </p:sp>
      <p:sp>
        <p:nvSpPr>
          <p:cNvPr id="13" name="TextBox 12">
            <a:extLst>
              <a:ext uri="{FF2B5EF4-FFF2-40B4-BE49-F238E27FC236}">
                <a16:creationId xmlns:a16="http://schemas.microsoft.com/office/drawing/2014/main" id="{448726F5-E84B-4041-850C-DAE4E7D1D98D}"/>
              </a:ext>
            </a:extLst>
          </p:cNvPr>
          <p:cNvSpPr txBox="1"/>
          <p:nvPr/>
        </p:nvSpPr>
        <p:spPr>
          <a:xfrm>
            <a:off x="3664228" y="5615215"/>
            <a:ext cx="4572000" cy="369332"/>
          </a:xfrm>
          <a:prstGeom prst="rect">
            <a:avLst/>
          </a:prstGeom>
          <a:noFill/>
        </p:spPr>
        <p:txBody>
          <a:bodyPr wrap="square" rtlCol="0">
            <a:spAutoFit/>
          </a:bodyPr>
          <a:lstStyle/>
          <a:p>
            <a:r>
              <a:rPr lang="en-GB" dirty="0"/>
              <a:t>DEPARTMENT OF COMPUTER SCIENCE</a:t>
            </a:r>
            <a:endParaRPr lang="en-PK" dirty="0"/>
          </a:p>
        </p:txBody>
      </p:sp>
      <p:sp>
        <p:nvSpPr>
          <p:cNvPr id="14" name="TextBox 13">
            <a:extLst>
              <a:ext uri="{FF2B5EF4-FFF2-40B4-BE49-F238E27FC236}">
                <a16:creationId xmlns:a16="http://schemas.microsoft.com/office/drawing/2014/main" id="{F04D82EC-3F0C-4BF7-B8BE-873A8ED55D82}"/>
              </a:ext>
            </a:extLst>
          </p:cNvPr>
          <p:cNvSpPr txBox="1"/>
          <p:nvPr/>
        </p:nvSpPr>
        <p:spPr>
          <a:xfrm>
            <a:off x="2963518" y="5984547"/>
            <a:ext cx="6264964" cy="369332"/>
          </a:xfrm>
          <a:prstGeom prst="rect">
            <a:avLst/>
          </a:prstGeom>
          <a:noFill/>
        </p:spPr>
        <p:txBody>
          <a:bodyPr wrap="square" rtlCol="0">
            <a:spAutoFit/>
          </a:bodyPr>
          <a:lstStyle/>
          <a:p>
            <a:r>
              <a:rPr lang="en-GB" b="1" dirty="0"/>
              <a:t>COMSATS</a:t>
            </a:r>
            <a:r>
              <a:rPr lang="en-GB" dirty="0"/>
              <a:t> UNIVERSITY ISLAMABAD, ATOOCK CAMPUS</a:t>
            </a:r>
            <a:endParaRPr lang="en-PK" dirty="0"/>
          </a:p>
        </p:txBody>
      </p:sp>
    </p:spTree>
    <p:extLst>
      <p:ext uri="{BB962C8B-B14F-4D97-AF65-F5344CB8AC3E}">
        <p14:creationId xmlns:p14="http://schemas.microsoft.com/office/powerpoint/2010/main" val="12741501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5175115"/>
          </a:xfrm>
          <a:prstGeom prst="rect">
            <a:avLst/>
          </a:prstGeom>
          <a:solidFill>
            <a:srgbClr val="4C553C"/>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AF86AF-00F1-4C8A-92A9-062DDD4DBA3A}"/>
              </a:ext>
            </a:extLst>
          </p:cNvPr>
          <p:cNvSpPr>
            <a:spLocks noGrp="1"/>
          </p:cNvSpPr>
          <p:nvPr>
            <p:ph type="ctrTitle"/>
          </p:nvPr>
        </p:nvSpPr>
        <p:spPr>
          <a:xfrm>
            <a:off x="8442101" y="1100665"/>
            <a:ext cx="3132638" cy="4278731"/>
          </a:xfrm>
        </p:spPr>
        <p:txBody>
          <a:bodyPr anchor="ctr">
            <a:normAutofit/>
          </a:bodyPr>
          <a:lstStyle/>
          <a:p>
            <a:r>
              <a:rPr lang="en-GB">
                <a:solidFill>
                  <a:srgbClr val="FFFFFF"/>
                </a:solidFill>
              </a:rPr>
              <a:t>Learn cloud computing like a game</a:t>
            </a:r>
            <a:endParaRPr lang="en-PK">
              <a:solidFill>
                <a:srgbClr val="FFFFFF"/>
              </a:solidFill>
            </a:endParaRPr>
          </a:p>
        </p:txBody>
      </p:sp>
      <p:pic>
        <p:nvPicPr>
          <p:cNvPr id="6" name="Picture 5" descr="A picture containing person, indoor, standing&#10;&#10;Description automatically generated">
            <a:extLst>
              <a:ext uri="{FF2B5EF4-FFF2-40B4-BE49-F238E27FC236}">
                <a16:creationId xmlns:a16="http://schemas.microsoft.com/office/drawing/2014/main" id="{EB6100A8-0408-A10B-AD4B-5B06C0B4F3A9}"/>
              </a:ext>
            </a:extLst>
          </p:cNvPr>
          <p:cNvPicPr>
            <a:picLocks noChangeAspect="1"/>
          </p:cNvPicPr>
          <p:nvPr/>
        </p:nvPicPr>
        <p:blipFill rotWithShape="1">
          <a:blip r:embed="rId2">
            <a:extLst>
              <a:ext uri="{28A0092B-C50C-407E-A947-70E740481C1C}">
                <a14:useLocalDpi xmlns:a14="http://schemas.microsoft.com/office/drawing/2010/main" val="0"/>
              </a:ext>
            </a:extLst>
          </a:blip>
          <a:srcRect l="3611" r="-1" b="-1"/>
          <a:stretch/>
        </p:blipFill>
        <p:spPr>
          <a:xfrm>
            <a:off x="453302" y="457200"/>
            <a:ext cx="7588885" cy="5899650"/>
          </a:xfrm>
          <a:prstGeom prst="rect">
            <a:avLst/>
          </a:prstGeom>
        </p:spPr>
      </p:pic>
      <p:sp>
        <p:nvSpPr>
          <p:cNvPr id="15" name="Rectangle 14">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707627"/>
            <a:ext cx="3618828" cy="6492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ACAB4-AEBB-43E9-B51F-360AD3365798}"/>
              </a:ext>
            </a:extLst>
          </p:cNvPr>
          <p:cNvSpPr>
            <a:spLocks noGrp="1"/>
          </p:cNvSpPr>
          <p:nvPr>
            <p:ph type="subTitle" idx="1"/>
          </p:nvPr>
        </p:nvSpPr>
        <p:spPr>
          <a:xfrm>
            <a:off x="8442101" y="5707627"/>
            <a:ext cx="3132638" cy="649222"/>
          </a:xfrm>
          <a:noFill/>
        </p:spPr>
        <p:txBody>
          <a:bodyPr anchor="ctr">
            <a:normAutofit/>
          </a:bodyPr>
          <a:lstStyle/>
          <a:p>
            <a:r>
              <a:rPr lang="en-GB">
                <a:solidFill>
                  <a:srgbClr val="F55494"/>
                </a:solidFill>
              </a:rPr>
              <a:t>Virtual  reality</a:t>
            </a:r>
            <a:endParaRPr lang="en-PK">
              <a:solidFill>
                <a:srgbClr val="F55494"/>
              </a:solidFill>
            </a:endParaRPr>
          </a:p>
        </p:txBody>
      </p:sp>
    </p:spTree>
    <p:extLst>
      <p:ext uri="{BB962C8B-B14F-4D97-AF65-F5344CB8AC3E}">
        <p14:creationId xmlns:p14="http://schemas.microsoft.com/office/powerpoint/2010/main" val="6076719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473B-F45F-4853-AB6A-D79C5E65B8C3}"/>
              </a:ext>
            </a:extLst>
          </p:cNvPr>
          <p:cNvSpPr>
            <a:spLocks noGrp="1"/>
          </p:cNvSpPr>
          <p:nvPr>
            <p:ph type="title"/>
          </p:nvPr>
        </p:nvSpPr>
        <p:spPr>
          <a:xfrm>
            <a:off x="367254" y="1616765"/>
            <a:ext cx="11029616" cy="748748"/>
          </a:xfrm>
        </p:spPr>
        <p:txBody>
          <a:bodyPr>
            <a:normAutofit fontScale="90000"/>
          </a:bodyPr>
          <a:lstStyle/>
          <a:p>
            <a:r>
              <a:rPr lang="en-GB" sz="3200" dirty="0">
                <a:solidFill>
                  <a:schemeClr val="tx1"/>
                </a:solidFill>
              </a:rPr>
              <a:t>Introduction of Virtual </a:t>
            </a:r>
            <a:r>
              <a:rPr lang="en-GB" sz="3200" dirty="0" err="1">
                <a:solidFill>
                  <a:schemeClr val="tx1"/>
                </a:solidFill>
              </a:rPr>
              <a:t>reality</a:t>
            </a:r>
            <a:r>
              <a:rPr lang="en-GB" sz="3200" dirty="0" err="1"/>
              <a:t>duction</a:t>
            </a:r>
            <a:r>
              <a:rPr lang="en-GB" sz="3200" dirty="0"/>
              <a:t> of augmented reality</a:t>
            </a:r>
            <a:endParaRPr lang="en-PK" sz="3200" dirty="0"/>
          </a:p>
        </p:txBody>
      </p:sp>
      <p:sp>
        <p:nvSpPr>
          <p:cNvPr id="3" name="Content Placeholder 2">
            <a:extLst>
              <a:ext uri="{FF2B5EF4-FFF2-40B4-BE49-F238E27FC236}">
                <a16:creationId xmlns:a16="http://schemas.microsoft.com/office/drawing/2014/main" id="{E09BD54B-3F23-4242-8773-4E417233E82D}"/>
              </a:ext>
            </a:extLst>
          </p:cNvPr>
          <p:cNvSpPr>
            <a:spLocks noGrp="1"/>
          </p:cNvSpPr>
          <p:nvPr>
            <p:ph sz="quarter" idx="13"/>
          </p:nvPr>
        </p:nvSpPr>
        <p:spPr>
          <a:xfrm>
            <a:off x="304800" y="1616765"/>
            <a:ext cx="11092070" cy="3843131"/>
          </a:xfrm>
        </p:spPr>
        <p:txBody>
          <a:bodyPr>
            <a:normAutofit/>
          </a:bodyPr>
          <a:lstStyle/>
          <a:p>
            <a:r>
              <a:rPr lang="en-US" sz="2000" dirty="0"/>
              <a:t>Virtual Reality is basically the  simulated experience that can be similar to or completely different from the real world.</a:t>
            </a:r>
          </a:p>
          <a:p>
            <a:r>
              <a:rPr lang="en-US" sz="2000" dirty="0"/>
              <a:t>It is commonly abbreviated as VR. </a:t>
            </a:r>
          </a:p>
          <a:p>
            <a:r>
              <a:rPr lang="en-US" sz="2000" dirty="0"/>
              <a:t>A person using virtual reality equipment can look around the artificial world, move around in it, and interact with virtual features or items. The effect is commonly created by VR headsets consisting of a head-mounted display with a small screen in front of the eyes but can also be created through specially designed rooms with multiple large screens. As the world is getting advanced in the field of technology day-by-day. </a:t>
            </a:r>
          </a:p>
          <a:p>
            <a:r>
              <a:rPr lang="en-US" sz="2000" dirty="0"/>
              <a:t>The world is discovering different creative ideas to learn about something. </a:t>
            </a:r>
            <a:endParaRPr lang="en-PK" sz="2000" dirty="0"/>
          </a:p>
        </p:txBody>
      </p:sp>
    </p:spTree>
    <p:extLst>
      <p:ext uri="{BB962C8B-B14F-4D97-AF65-F5344CB8AC3E}">
        <p14:creationId xmlns:p14="http://schemas.microsoft.com/office/powerpoint/2010/main" val="2492296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2E34-FB17-4A4A-B1FA-2F9711C7E72E}"/>
              </a:ext>
            </a:extLst>
          </p:cNvPr>
          <p:cNvSpPr>
            <a:spLocks noGrp="1"/>
          </p:cNvSpPr>
          <p:nvPr>
            <p:ph type="title"/>
          </p:nvPr>
        </p:nvSpPr>
        <p:spPr>
          <a:xfrm>
            <a:off x="526775" y="868990"/>
            <a:ext cx="10396882" cy="1151965"/>
          </a:xfrm>
        </p:spPr>
        <p:txBody>
          <a:bodyPr>
            <a:normAutofit/>
          </a:bodyPr>
          <a:lstStyle/>
          <a:p>
            <a:r>
              <a:rPr lang="en-GB" sz="3600" dirty="0">
                <a:solidFill>
                  <a:schemeClr val="tx1"/>
                </a:solidFill>
              </a:rPr>
              <a:t>Outline</a:t>
            </a:r>
            <a:endParaRPr lang="en-PK" sz="3600" dirty="0">
              <a:solidFill>
                <a:schemeClr val="tx1"/>
              </a:solidFill>
            </a:endParaRPr>
          </a:p>
        </p:txBody>
      </p:sp>
      <p:sp>
        <p:nvSpPr>
          <p:cNvPr id="3" name="Content Placeholder 2">
            <a:extLst>
              <a:ext uri="{FF2B5EF4-FFF2-40B4-BE49-F238E27FC236}">
                <a16:creationId xmlns:a16="http://schemas.microsoft.com/office/drawing/2014/main" id="{543ABB33-1BC9-4B20-B3D5-54E7CDE2637E}"/>
              </a:ext>
            </a:extLst>
          </p:cNvPr>
          <p:cNvSpPr>
            <a:spLocks noGrp="1"/>
          </p:cNvSpPr>
          <p:nvPr>
            <p:ph sz="quarter" idx="13"/>
          </p:nvPr>
        </p:nvSpPr>
        <p:spPr>
          <a:xfrm>
            <a:off x="526775" y="2384908"/>
            <a:ext cx="10394707" cy="3260518"/>
          </a:xfrm>
        </p:spPr>
        <p:txBody>
          <a:bodyPr>
            <a:noAutofit/>
          </a:bodyPr>
          <a:lstStyle/>
          <a:p>
            <a:r>
              <a:rPr lang="en-US" sz="2000" dirty="0"/>
              <a:t>Introduction</a:t>
            </a:r>
          </a:p>
          <a:p>
            <a:r>
              <a:rPr lang="en-US" sz="2000" dirty="0"/>
              <a:t>Problem statement</a:t>
            </a:r>
          </a:p>
          <a:p>
            <a:r>
              <a:rPr lang="en-US" sz="2000" dirty="0"/>
              <a:t>Solution</a:t>
            </a:r>
          </a:p>
          <a:p>
            <a:r>
              <a:rPr lang="en-US" sz="2000" dirty="0"/>
              <a:t>Objectives</a:t>
            </a:r>
          </a:p>
          <a:p>
            <a:r>
              <a:rPr lang="en-US" sz="2000" dirty="0"/>
              <a:t>Problems Faced During Game Testing in VR</a:t>
            </a:r>
          </a:p>
          <a:p>
            <a:r>
              <a:rPr lang="en-US" sz="2000" dirty="0"/>
              <a:t>System Architecture and Features</a:t>
            </a:r>
          </a:p>
          <a:p>
            <a:r>
              <a:rPr lang="en-US" sz="2000" dirty="0"/>
              <a:t>Activity diagram</a:t>
            </a:r>
          </a:p>
          <a:p>
            <a:r>
              <a:rPr lang="en-US" sz="2000" dirty="0"/>
              <a:t>UI</a:t>
            </a:r>
          </a:p>
          <a:p>
            <a:r>
              <a:rPr lang="en-US" sz="2000" dirty="0"/>
              <a:t>Tools and Technologies</a:t>
            </a:r>
            <a:endParaRPr lang="en-PK" sz="2000" dirty="0"/>
          </a:p>
        </p:txBody>
      </p:sp>
    </p:spTree>
    <p:extLst>
      <p:ext uri="{BB962C8B-B14F-4D97-AF65-F5344CB8AC3E}">
        <p14:creationId xmlns:p14="http://schemas.microsoft.com/office/powerpoint/2010/main" val="202767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1152-4C95-4424-9A20-78698A2EF40F}"/>
              </a:ext>
            </a:extLst>
          </p:cNvPr>
          <p:cNvSpPr>
            <a:spLocks noGrp="1"/>
          </p:cNvSpPr>
          <p:nvPr>
            <p:ph type="title"/>
          </p:nvPr>
        </p:nvSpPr>
        <p:spPr>
          <a:xfrm>
            <a:off x="685801" y="833742"/>
            <a:ext cx="11029616" cy="1189554"/>
          </a:xfrm>
        </p:spPr>
        <p:txBody>
          <a:bodyPr>
            <a:normAutofit/>
          </a:bodyPr>
          <a:lstStyle/>
          <a:p>
            <a:r>
              <a:rPr lang="en-GB" sz="3600" u="sng" dirty="0">
                <a:solidFill>
                  <a:schemeClr val="tx1"/>
                </a:solidFill>
              </a:rPr>
              <a:t>Introduction</a:t>
            </a:r>
            <a:endParaRPr lang="en-PK" sz="3600" u="sng" dirty="0">
              <a:solidFill>
                <a:schemeClr val="tx1"/>
              </a:solidFill>
            </a:endParaRPr>
          </a:p>
        </p:txBody>
      </p:sp>
      <p:sp>
        <p:nvSpPr>
          <p:cNvPr id="3" name="Content Placeholder 2">
            <a:extLst>
              <a:ext uri="{FF2B5EF4-FFF2-40B4-BE49-F238E27FC236}">
                <a16:creationId xmlns:a16="http://schemas.microsoft.com/office/drawing/2014/main" id="{602005B8-90B5-4AC1-9191-09A7656DA936}"/>
              </a:ext>
            </a:extLst>
          </p:cNvPr>
          <p:cNvSpPr>
            <a:spLocks noGrp="1"/>
          </p:cNvSpPr>
          <p:nvPr>
            <p:ph sz="quarter" idx="13"/>
          </p:nvPr>
        </p:nvSpPr>
        <p:spPr>
          <a:xfrm>
            <a:off x="685801" y="2023296"/>
            <a:ext cx="10394707" cy="3569122"/>
          </a:xfrm>
        </p:spPr>
        <p:txBody>
          <a:bodyPr>
            <a:normAutofit/>
          </a:bodyPr>
          <a:lstStyle/>
          <a:p>
            <a:r>
              <a:rPr lang="en-IE" sz="2000" dirty="0">
                <a:latin typeface="Times New Roman" panose="02020603050405020304" pitchFamily="18" charset="0"/>
                <a:cs typeface="Times New Roman" panose="02020603050405020304" pitchFamily="18" charset="0"/>
              </a:rPr>
              <a:t>The Information and computer Technology (ICT) incorporate almost all aspects of life, including education and all other learning process.</a:t>
            </a:r>
          </a:p>
          <a:p>
            <a:r>
              <a:rPr lang="en-IE" sz="2000" dirty="0">
                <a:latin typeface="Times New Roman" panose="02020603050405020304" pitchFamily="18" charset="0"/>
                <a:cs typeface="Times New Roman" panose="02020603050405020304" pitchFamily="18" charset="0"/>
              </a:rPr>
              <a:t>The current method of learning about Cloud Computing are from different academies, YouTube, textbooks which shows only the detailed and too much explanation that poses difficulties for students in learning. </a:t>
            </a:r>
          </a:p>
          <a:p>
            <a:r>
              <a:rPr lang="en-IE" sz="2000" dirty="0">
                <a:latin typeface="Times New Roman" panose="02020603050405020304" pitchFamily="18" charset="0"/>
                <a:cs typeface="Times New Roman" panose="02020603050405020304" pitchFamily="18" charset="0"/>
              </a:rPr>
              <a:t>To address such problems, this project proposes the use of 3D Simulation and Virtual Reality(VR) to aid in learning about all the Cloud Computing.</a:t>
            </a:r>
          </a:p>
          <a:p>
            <a:r>
              <a:rPr lang="en-IE" sz="2000" dirty="0">
                <a:latin typeface="Times New Roman" panose="02020603050405020304" pitchFamily="18" charset="0"/>
                <a:cs typeface="Times New Roman" panose="02020603050405020304" pitchFamily="18" charset="0"/>
              </a:rPr>
              <a:t>This type of learning can help Students use both text media and 3D models, thus helping them gain a better understanding in learning </a:t>
            </a:r>
            <a:r>
              <a:rPr lang="en-US" sz="2000" dirty="0">
                <a:latin typeface="Times New Roman" pitchFamily="18" charset="0"/>
                <a:cs typeface="Times New Roman" pitchFamily="18" charset="0"/>
              </a:rPr>
              <a:t>Cloud Computing Technology.</a:t>
            </a:r>
          </a:p>
          <a:p>
            <a:endParaRPr lang="en-PK" sz="2000" dirty="0"/>
          </a:p>
        </p:txBody>
      </p:sp>
    </p:spTree>
    <p:extLst>
      <p:ext uri="{BB962C8B-B14F-4D97-AF65-F5344CB8AC3E}">
        <p14:creationId xmlns:p14="http://schemas.microsoft.com/office/powerpoint/2010/main" val="179113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3FFA-ACB1-44EF-A739-F6D03EABBD2F}"/>
              </a:ext>
            </a:extLst>
          </p:cNvPr>
          <p:cNvSpPr>
            <a:spLocks noGrp="1"/>
          </p:cNvSpPr>
          <p:nvPr>
            <p:ph type="title"/>
          </p:nvPr>
        </p:nvSpPr>
        <p:spPr/>
        <p:txBody>
          <a:bodyPr>
            <a:normAutofit/>
          </a:bodyPr>
          <a:lstStyle/>
          <a:p>
            <a:r>
              <a:rPr lang="en-GB" sz="3600" u="sng" dirty="0">
                <a:solidFill>
                  <a:schemeClr val="tx1"/>
                </a:solidFill>
              </a:rPr>
              <a:t>Problem statement</a:t>
            </a:r>
            <a:endParaRPr lang="en-PK" sz="3600" u="sng" dirty="0">
              <a:solidFill>
                <a:schemeClr val="tx1"/>
              </a:solidFill>
            </a:endParaRPr>
          </a:p>
        </p:txBody>
      </p:sp>
      <p:sp>
        <p:nvSpPr>
          <p:cNvPr id="3" name="Content Placeholder 2">
            <a:extLst>
              <a:ext uri="{FF2B5EF4-FFF2-40B4-BE49-F238E27FC236}">
                <a16:creationId xmlns:a16="http://schemas.microsoft.com/office/drawing/2014/main" id="{5F268908-AE10-450E-A9E8-F3DD68B4A469}"/>
              </a:ext>
            </a:extLst>
          </p:cNvPr>
          <p:cNvSpPr>
            <a:spLocks noGrp="1"/>
          </p:cNvSpPr>
          <p:nvPr>
            <p:ph sz="quarter" idx="13"/>
          </p:nvPr>
        </p:nvSpPr>
        <p:spPr>
          <a:xfrm>
            <a:off x="581192" y="2080592"/>
            <a:ext cx="10394707" cy="2173356"/>
          </a:xfrm>
        </p:spPr>
        <p:txBody>
          <a:bodyPr>
            <a:normAutofit fontScale="92500" lnSpcReduction="20000"/>
          </a:bodyPr>
          <a:lstStyle/>
          <a:p>
            <a:r>
              <a:rPr lang="en-US" sz="2000" dirty="0">
                <a:latin typeface="Times New Roman" pitchFamily="18" charset="0"/>
                <a:cs typeface="Times New Roman" pitchFamily="18" charset="0"/>
              </a:rPr>
              <a:t>Although there are no application which will convert the concepts into the models.</a:t>
            </a:r>
          </a:p>
          <a:p>
            <a:r>
              <a:rPr lang="en-US" sz="2000" dirty="0">
                <a:latin typeface="Times New Roman" pitchFamily="18" charset="0"/>
                <a:cs typeface="Times New Roman" pitchFamily="18" charset="0"/>
              </a:rPr>
              <a:t>Mostly the new students' troubles while going to academies for learning and face difficulties to get reaching in academies. </a:t>
            </a:r>
          </a:p>
          <a:p>
            <a:r>
              <a:rPr lang="en-US" sz="2000" dirty="0">
                <a:latin typeface="Times New Roman" pitchFamily="18" charset="0"/>
                <a:cs typeface="Times New Roman" pitchFamily="18" charset="0"/>
              </a:rPr>
              <a:t>Time consuming ,need a lot of time to go and attend the classes or Videos.</a:t>
            </a:r>
          </a:p>
          <a:p>
            <a:r>
              <a:rPr lang="en-US" sz="2000" dirty="0">
                <a:latin typeface="Times New Roman" pitchFamily="18" charset="0"/>
                <a:cs typeface="Times New Roman" pitchFamily="18" charset="0"/>
              </a:rPr>
              <a:t>Inability to keep attention during the classes or Videos.</a:t>
            </a:r>
          </a:p>
          <a:p>
            <a:r>
              <a:rPr lang="en-US" sz="2000" dirty="0">
                <a:latin typeface="Times New Roman" pitchFamily="18" charset="0"/>
                <a:cs typeface="Times New Roman" pitchFamily="18" charset="0"/>
              </a:rPr>
              <a:t>Some person which wants to learn Cloud Computing, this game help the student to clear the concepts.</a:t>
            </a:r>
          </a:p>
          <a:p>
            <a:endParaRPr lang="en-PK" sz="2000" dirty="0"/>
          </a:p>
        </p:txBody>
      </p:sp>
      <p:sp>
        <p:nvSpPr>
          <p:cNvPr id="4" name="Content Placeholder 2">
            <a:extLst>
              <a:ext uri="{FF2B5EF4-FFF2-40B4-BE49-F238E27FC236}">
                <a16:creationId xmlns:a16="http://schemas.microsoft.com/office/drawing/2014/main" id="{BB63BE5F-E0A1-4904-A59C-8E08F10EFABC}"/>
              </a:ext>
            </a:extLst>
          </p:cNvPr>
          <p:cNvSpPr txBox="1">
            <a:spLocks/>
          </p:cNvSpPr>
          <p:nvPr/>
        </p:nvSpPr>
        <p:spPr>
          <a:xfrm>
            <a:off x="581192" y="4253948"/>
            <a:ext cx="10394707" cy="21733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u="sng" dirty="0"/>
              <a:t>Solution:</a:t>
            </a:r>
          </a:p>
          <a:p>
            <a:pPr marL="0" indent="0">
              <a:buNone/>
            </a:pPr>
            <a:r>
              <a:rPr lang="en-US" sz="2400" dirty="0">
                <a:latin typeface="Times New Roman" panose="02020603050405020304" pitchFamily="18" charset="0"/>
                <a:cs typeface="Times New Roman" panose="02020603050405020304" pitchFamily="18" charset="0"/>
              </a:rPr>
              <a:t>we are providing a single platform which allows students to understand complete steps of Cloud Computing using Virtual Reality.</a:t>
            </a:r>
            <a:endParaRPr lang="en-US" sz="2400" u="sng" dirty="0"/>
          </a:p>
        </p:txBody>
      </p:sp>
    </p:spTree>
    <p:extLst>
      <p:ext uri="{BB962C8B-B14F-4D97-AF65-F5344CB8AC3E}">
        <p14:creationId xmlns:p14="http://schemas.microsoft.com/office/powerpoint/2010/main" val="29354844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E78C-BCCC-4F21-84B5-553DFCC619C9}"/>
              </a:ext>
            </a:extLst>
          </p:cNvPr>
          <p:cNvSpPr>
            <a:spLocks noGrp="1"/>
          </p:cNvSpPr>
          <p:nvPr>
            <p:ph type="title"/>
          </p:nvPr>
        </p:nvSpPr>
        <p:spPr/>
        <p:txBody>
          <a:bodyPr>
            <a:normAutofit/>
          </a:bodyPr>
          <a:lstStyle/>
          <a:p>
            <a:r>
              <a:rPr lang="en-GB" sz="3600" u="sng" dirty="0">
                <a:solidFill>
                  <a:schemeClr val="tx1"/>
                </a:solidFill>
              </a:rPr>
              <a:t>Objectives</a:t>
            </a:r>
            <a:endParaRPr lang="en-PK" sz="3600" u="sng" dirty="0">
              <a:solidFill>
                <a:schemeClr val="tx1"/>
              </a:solidFill>
            </a:endParaRPr>
          </a:p>
        </p:txBody>
      </p:sp>
      <p:sp>
        <p:nvSpPr>
          <p:cNvPr id="3" name="Content Placeholder 2">
            <a:extLst>
              <a:ext uri="{FF2B5EF4-FFF2-40B4-BE49-F238E27FC236}">
                <a16:creationId xmlns:a16="http://schemas.microsoft.com/office/drawing/2014/main" id="{28BB9005-F92D-436F-AF6D-5046C41DDB12}"/>
              </a:ext>
            </a:extLst>
          </p:cNvPr>
          <p:cNvSpPr>
            <a:spLocks noGrp="1"/>
          </p:cNvSpPr>
          <p:nvPr>
            <p:ph sz="quarter" idx="13"/>
          </p:nvPr>
        </p:nvSpPr>
        <p:spPr>
          <a:xfrm>
            <a:off x="581192" y="923278"/>
            <a:ext cx="10394707" cy="4557325"/>
          </a:xfrm>
        </p:spPr>
        <p:txBody>
          <a:bodyPr>
            <a:normAutofit/>
          </a:bodyPr>
          <a:lstStyle/>
          <a:p>
            <a:r>
              <a:rPr lang="en-US" sz="2000" dirty="0">
                <a:latin typeface="Gill Sans MT (Body)"/>
                <a:cs typeface="Times New Roman" panose="02020603050405020304" pitchFamily="18" charset="0"/>
              </a:rPr>
              <a:t>To teach all the Concepts of Cloud Computing (Private Cloud).</a:t>
            </a:r>
          </a:p>
          <a:p>
            <a:pPr lvl="0"/>
            <a:r>
              <a:rPr lang="en-IE" sz="2000" dirty="0"/>
              <a:t>Learn all the concepts of Cloud Computing using Virtual Reality.</a:t>
            </a:r>
            <a:endParaRPr lang="en-US" sz="2000" dirty="0"/>
          </a:p>
          <a:p>
            <a:pPr lvl="0"/>
            <a:r>
              <a:rPr lang="en-IE" sz="2000" dirty="0"/>
              <a:t>Lessons(Model Simulation with English narration) and quiz will be created in this project.</a:t>
            </a:r>
            <a:endParaRPr lang="en-US" sz="2000" dirty="0"/>
          </a:p>
        </p:txBody>
      </p:sp>
    </p:spTree>
    <p:extLst>
      <p:ext uri="{BB962C8B-B14F-4D97-AF65-F5344CB8AC3E}">
        <p14:creationId xmlns:p14="http://schemas.microsoft.com/office/powerpoint/2010/main" val="111949922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EB75-FC24-DAB1-7F6D-2DE87DA79A7A}"/>
              </a:ext>
            </a:extLst>
          </p:cNvPr>
          <p:cNvSpPr>
            <a:spLocks noGrp="1"/>
          </p:cNvSpPr>
          <p:nvPr>
            <p:ph type="title"/>
          </p:nvPr>
        </p:nvSpPr>
        <p:spPr/>
        <p:txBody>
          <a:bodyPr/>
          <a:lstStyle/>
          <a:p>
            <a:r>
              <a:rPr lang="en-US" dirty="0"/>
              <a:t>Problems in game testing </a:t>
            </a:r>
            <a:r>
              <a:rPr lang="en-US" dirty="0" err="1"/>
              <a:t>vr</a:t>
            </a:r>
            <a:endParaRPr lang="en-PK" dirty="0"/>
          </a:p>
        </p:txBody>
      </p:sp>
      <p:sp>
        <p:nvSpPr>
          <p:cNvPr id="3" name="Content Placeholder 2">
            <a:extLst>
              <a:ext uri="{FF2B5EF4-FFF2-40B4-BE49-F238E27FC236}">
                <a16:creationId xmlns:a16="http://schemas.microsoft.com/office/drawing/2014/main" id="{92609ECF-0132-151D-81FF-AFA2A5BC1796}"/>
              </a:ext>
            </a:extLst>
          </p:cNvPr>
          <p:cNvSpPr>
            <a:spLocks noGrp="1"/>
          </p:cNvSpPr>
          <p:nvPr>
            <p:ph idx="1"/>
          </p:nvPr>
        </p:nvSpPr>
        <p:spPr/>
        <p:txBody>
          <a:bodyPr/>
          <a:lstStyle/>
          <a:p>
            <a:r>
              <a:rPr lang="en-US" dirty="0">
                <a:effectLst/>
              </a:rPr>
              <a:t>immersive environment</a:t>
            </a:r>
          </a:p>
          <a:p>
            <a:r>
              <a:rPr lang="en-US" dirty="0">
                <a:effectLst/>
              </a:rPr>
              <a:t>45 minu</a:t>
            </a:r>
            <a:r>
              <a:rPr lang="en-US" dirty="0"/>
              <a:t>tes Build Time or taking a small game testing up to 1 week</a:t>
            </a:r>
          </a:p>
          <a:p>
            <a:r>
              <a:rPr lang="en-US" dirty="0">
                <a:effectLst/>
              </a:rPr>
              <a:t>Camera Fixing Problems</a:t>
            </a:r>
          </a:p>
          <a:p>
            <a:r>
              <a:rPr lang="en-US" dirty="0"/>
              <a:t>Game Developed and Tested but Updating to </a:t>
            </a:r>
            <a:r>
              <a:rPr lang="en-US"/>
              <a:t>VR creates problem</a:t>
            </a:r>
            <a:br>
              <a:rPr lang="en-US" dirty="0">
                <a:effectLst/>
              </a:rPr>
            </a:br>
            <a:br>
              <a:rPr lang="en-US" dirty="0">
                <a:effectLst/>
              </a:rPr>
            </a:br>
            <a:br>
              <a:rPr lang="en-US" dirty="0">
                <a:effectLst/>
              </a:rPr>
            </a:br>
            <a:endParaRPr lang="en-US" dirty="0">
              <a:effectLst/>
            </a:endParaRPr>
          </a:p>
          <a:p>
            <a:endParaRPr lang="en-PK" dirty="0"/>
          </a:p>
        </p:txBody>
      </p:sp>
    </p:spTree>
    <p:extLst>
      <p:ext uri="{BB962C8B-B14F-4D97-AF65-F5344CB8AC3E}">
        <p14:creationId xmlns:p14="http://schemas.microsoft.com/office/powerpoint/2010/main" val="19371540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354</TotalTime>
  <Words>533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Gill Sans MT</vt:lpstr>
      <vt:lpstr>Gill Sans MT (Body)</vt:lpstr>
      <vt:lpstr>Times New Roman</vt:lpstr>
      <vt:lpstr>Wingdings 2</vt:lpstr>
      <vt:lpstr>Dividend</vt:lpstr>
      <vt:lpstr>PowerPoint Presentation</vt:lpstr>
      <vt:lpstr>PowerPoint Presentation</vt:lpstr>
      <vt:lpstr>Learn cloud computing like a game</vt:lpstr>
      <vt:lpstr>Introduction of Virtual realityduction of augmented reality</vt:lpstr>
      <vt:lpstr>Outline</vt:lpstr>
      <vt:lpstr>Introduction</vt:lpstr>
      <vt:lpstr>Problem statement</vt:lpstr>
      <vt:lpstr>Objectives</vt:lpstr>
      <vt:lpstr>Problems in game testing vr</vt:lpstr>
      <vt:lpstr>System Architecture and features</vt:lpstr>
      <vt:lpstr>Activity diagram</vt:lpstr>
      <vt:lpstr>UI</vt:lpstr>
      <vt:lpstr>UI</vt:lpstr>
      <vt:lpstr>Tools and Technologies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Cloud Computing Like a Game</dc:title>
  <dc:creator>KASHIR</dc:creator>
  <cp:lastModifiedBy>Kashir  Hasnain</cp:lastModifiedBy>
  <cp:revision>59</cp:revision>
  <dcterms:created xsi:type="dcterms:W3CDTF">2022-05-22T16:23:51Z</dcterms:created>
  <dcterms:modified xsi:type="dcterms:W3CDTF">2022-05-24T04:34:46Z</dcterms:modified>
</cp:coreProperties>
</file>