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embeddedFontLst>
    <p:embeddedFont>
      <p:font typeface="Roboto"/>
      <p:regular r:id="rId33"/>
      <p:bold r:id="rId34"/>
      <p:italic r:id="rId35"/>
      <p:boldItalic r:id="rId36"/>
    </p:embeddedFont>
    <p:embeddedFont>
      <p:font typeface="Lato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41" roundtripDataSignature="AMtx7miit51+r1wz/RJKeFpqt6ojy+lIm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boldItalic.fntdata"/><Relationship Id="rId20" Type="http://schemas.openxmlformats.org/officeDocument/2006/relationships/slide" Target="slides/slide15.xml"/><Relationship Id="rId41" Type="http://customschemas.google.com/relationships/presentationmetadata" Target="meta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oboto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oboto-italic.fntdata"/><Relationship Id="rId12" Type="http://schemas.openxmlformats.org/officeDocument/2006/relationships/slide" Target="slides/slide7.xml"/><Relationship Id="rId34" Type="http://schemas.openxmlformats.org/officeDocument/2006/relationships/font" Target="fonts/Roboto-bold.fntdata"/><Relationship Id="rId15" Type="http://schemas.openxmlformats.org/officeDocument/2006/relationships/slide" Target="slides/slide10.xml"/><Relationship Id="rId37" Type="http://schemas.openxmlformats.org/officeDocument/2006/relationships/font" Target="fonts/Lato-regular.fntdata"/><Relationship Id="rId14" Type="http://schemas.openxmlformats.org/officeDocument/2006/relationships/slide" Target="slides/slide9.xml"/><Relationship Id="rId36" Type="http://schemas.openxmlformats.org/officeDocument/2006/relationships/font" Target="fonts/Roboto-boldItalic.fntdata"/><Relationship Id="rId17" Type="http://schemas.openxmlformats.org/officeDocument/2006/relationships/slide" Target="slides/slide12.xml"/><Relationship Id="rId39" Type="http://schemas.openxmlformats.org/officeDocument/2006/relationships/font" Target="fonts/Lato-italic.fntdata"/><Relationship Id="rId16" Type="http://schemas.openxmlformats.org/officeDocument/2006/relationships/slide" Target="slides/slide11.xml"/><Relationship Id="rId38" Type="http://schemas.openxmlformats.org/officeDocument/2006/relationships/font" Target="fonts/Lato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" name="Google Shape;5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5dad2b5bac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5dad2b5bac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5dad2b5bac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5dad2b5bac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5dad2b5bac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5dad2b5bac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5dad2b5bac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5dad2b5bac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5dad2b5bac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5dad2b5bac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5dad2b5bac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5dad2b5bac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5dad2b5ba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5dad2b5ba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" name="Google Shape;20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6" name="Google Shape;21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4" name="Google Shape;224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2" name="Google Shape;232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" name="Google Shape;7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5dad2b5bac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5dad2b5bac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5dad2b5bac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5dad2b5bac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5dad2b5bac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5dad2b5bac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1" name="Google Shape;1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" name="Google Shape;12;p20"/>
          <p:cNvSpPr/>
          <p:nvPr/>
        </p:nvSpPr>
        <p:spPr>
          <a:xfrm>
            <a:off x="-12525" y="4775825"/>
            <a:ext cx="9156600" cy="430500"/>
          </a:xfrm>
          <a:prstGeom prst="rect">
            <a:avLst/>
          </a:prstGeom>
          <a:solidFill>
            <a:srgbClr val="109B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20"/>
          <p:cNvSpPr txBox="1"/>
          <p:nvPr/>
        </p:nvSpPr>
        <p:spPr>
          <a:xfrm>
            <a:off x="6857400" y="4775825"/>
            <a:ext cx="5152500" cy="6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TheTestingAcademy.com</a:t>
            </a:r>
            <a:endParaRPr b="1" i="0" sz="14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" name="Google Shape;50;p2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1" name="Google Shape;51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1"/>
          <p:cNvSpPr txBox="1"/>
          <p:nvPr>
            <p:ph type="ctrTitle"/>
          </p:nvPr>
        </p:nvSpPr>
        <p:spPr>
          <a:xfrm>
            <a:off x="240150" y="118425"/>
            <a:ext cx="8520600" cy="8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Font typeface="Roboto"/>
              <a:buNone/>
              <a:defRPr sz="45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6" name="Google Shape;16;p21"/>
          <p:cNvSpPr txBox="1"/>
          <p:nvPr>
            <p:ph idx="1" type="subTitle"/>
          </p:nvPr>
        </p:nvSpPr>
        <p:spPr>
          <a:xfrm>
            <a:off x="383250" y="1179250"/>
            <a:ext cx="8520600" cy="35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" name="Google Shape;17;p21"/>
          <p:cNvSpPr txBox="1"/>
          <p:nvPr>
            <p:ph idx="12" type="sldNum"/>
          </p:nvPr>
        </p:nvSpPr>
        <p:spPr>
          <a:xfrm>
            <a:off x="8472458" y="45558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" name="Google Shape;18;p21"/>
          <p:cNvSpPr/>
          <p:nvPr/>
        </p:nvSpPr>
        <p:spPr>
          <a:xfrm>
            <a:off x="0" y="4893375"/>
            <a:ext cx="9183000" cy="3129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21"/>
          <p:cNvSpPr txBox="1"/>
          <p:nvPr/>
        </p:nvSpPr>
        <p:spPr>
          <a:xfrm>
            <a:off x="6857400" y="4852025"/>
            <a:ext cx="5152500" cy="6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TheTestingAcademy.com</a:t>
            </a:r>
            <a:endParaRPr b="1" i="0" sz="14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2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8" name="Google Shape;38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2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2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2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8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Relationship Id="rId4" Type="http://schemas.openxmlformats.org/officeDocument/2006/relationships/image" Target="../media/image1.png"/><Relationship Id="rId5" Type="http://schemas.openxmlformats.org/officeDocument/2006/relationships/image" Target="../media/image13.png"/><Relationship Id="rId6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marketplace.atlassian.com/categories/test-management" TargetMode="External"/><Relationship Id="rId4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Relationship Id="rId4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Relationship Id="rId4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Relationship Id="rId4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Relationship Id="rId4" Type="http://schemas.openxmlformats.org/officeDocument/2006/relationships/image" Target="../media/image2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Relationship Id="rId4" Type="http://schemas.openxmlformats.org/officeDocument/2006/relationships/image" Target="../media/image2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png"/><Relationship Id="rId4" Type="http://schemas.openxmlformats.org/officeDocument/2006/relationships/image" Target="../media/image2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png"/><Relationship Id="rId4" Type="http://schemas.openxmlformats.org/officeDocument/2006/relationships/image" Target="../media/image2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png"/><Relationship Id="rId4" Type="http://schemas.openxmlformats.org/officeDocument/2006/relationships/image" Target="../media/image2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.png"/><Relationship Id="rId4" Type="http://schemas.openxmlformats.org/officeDocument/2006/relationships/image" Target="../media/image2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.png"/><Relationship Id="rId4" Type="http://schemas.openxmlformats.org/officeDocument/2006/relationships/image" Target="../media/image2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5.png"/><Relationship Id="rId4" Type="http://schemas.openxmlformats.org/officeDocument/2006/relationships/hyperlink" Target="https://confluence.atlassian.com/adminjiracloud/issue-types-844500742.html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"/>
          <p:cNvSpPr txBox="1"/>
          <p:nvPr>
            <p:ph type="title"/>
          </p:nvPr>
        </p:nvSpPr>
        <p:spPr>
          <a:xfrm>
            <a:off x="311700" y="28200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 sz="52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Complete </a:t>
            </a:r>
            <a:r>
              <a:rPr b="1" lang="en" sz="5200">
                <a:solidFill>
                  <a:srgbClr val="109B32"/>
                </a:solidFill>
                <a:latin typeface="Lato"/>
                <a:ea typeface="Lato"/>
                <a:cs typeface="Lato"/>
                <a:sym typeface="Lato"/>
              </a:rPr>
              <a:t>JIRA</a:t>
            </a:r>
            <a:r>
              <a:rPr b="1" lang="en" sz="52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Tutorial</a:t>
            </a:r>
            <a:endParaRPr b="1" sz="2500">
              <a:solidFill>
                <a:srgbClr val="109B3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9" name="Google Shape;59;p1"/>
          <p:cNvPicPr preferRelativeResize="0"/>
          <p:nvPr/>
        </p:nvPicPr>
        <p:blipFill rotWithShape="1">
          <a:blip r:embed="rId3">
            <a:alphaModFix/>
          </a:blip>
          <a:srcRect b="9963" l="9093" r="9354" t="10075"/>
          <a:stretch/>
        </p:blipFill>
        <p:spPr>
          <a:xfrm>
            <a:off x="582587" y="2173088"/>
            <a:ext cx="1453200" cy="1438500"/>
          </a:xfrm>
          <a:prstGeom prst="ellipse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  <p:sp>
        <p:nvSpPr>
          <p:cNvPr id="60" name="Google Shape;60;p1"/>
          <p:cNvSpPr txBox="1"/>
          <p:nvPr>
            <p:ph type="title"/>
          </p:nvPr>
        </p:nvSpPr>
        <p:spPr>
          <a:xfrm>
            <a:off x="2339325" y="3940750"/>
            <a:ext cx="66255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 sz="2100" u="sng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How Companies Use JIRA for Project Development?</a:t>
            </a:r>
            <a:endParaRPr b="1" sz="2100" u="sng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1" name="Google Shape;61;p1"/>
          <p:cNvSpPr txBox="1"/>
          <p:nvPr>
            <p:ph type="title"/>
          </p:nvPr>
        </p:nvSpPr>
        <p:spPr>
          <a:xfrm>
            <a:off x="445825" y="3611600"/>
            <a:ext cx="19764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 sz="20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Pramod Dutta</a:t>
            </a:r>
            <a:br>
              <a:rPr b="1" lang="en" sz="20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1" lang="en" sz="20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Lead SDET.</a:t>
            </a:r>
            <a:endParaRPr b="1" sz="200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2" name="Google Shape;62;p1"/>
          <p:cNvPicPr preferRelativeResize="0"/>
          <p:nvPr/>
        </p:nvPicPr>
        <p:blipFill rotWithShape="1">
          <a:blip r:embed="rId4">
            <a:alphaModFix/>
          </a:blip>
          <a:srcRect b="0" l="22069" r="18332" t="0"/>
          <a:stretch/>
        </p:blipFill>
        <p:spPr>
          <a:xfrm>
            <a:off x="8498325" y="58475"/>
            <a:ext cx="466524" cy="44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"/>
          <p:cNvPicPr preferRelativeResize="0"/>
          <p:nvPr/>
        </p:nvPicPr>
        <p:blipFill rotWithShape="1">
          <a:blip r:embed="rId5">
            <a:alphaModFix/>
          </a:blip>
          <a:srcRect b="34236" l="0" r="0" t="34024"/>
          <a:stretch/>
        </p:blipFill>
        <p:spPr>
          <a:xfrm>
            <a:off x="6174225" y="1899100"/>
            <a:ext cx="3031777" cy="64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051425" y="2396175"/>
            <a:ext cx="3429000" cy="133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g15dad2b5bac_0_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2000" y="414375"/>
            <a:ext cx="7259500" cy="4142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g15dad2b5bac_0_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0075" y="356575"/>
            <a:ext cx="5541399" cy="403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g15dad2b5bac_0_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1400" y="298800"/>
            <a:ext cx="6841200" cy="407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g15dad2b5bac_0_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9725" y="425050"/>
            <a:ext cx="7361449" cy="4112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g15dad2b5bac_0_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6738" y="154275"/>
            <a:ext cx="6970525" cy="434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"/>
          <p:cNvSpPr txBox="1"/>
          <p:nvPr/>
        </p:nvSpPr>
        <p:spPr>
          <a:xfrm>
            <a:off x="404550" y="1407925"/>
            <a:ext cx="8457900" cy="30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Roboto"/>
              <a:buAutoNum type="arabicPeriod"/>
            </a:pPr>
            <a:r>
              <a:rPr b="0" i="0" lang="en" sz="20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Jira Software was not designed to serve as a Test Case Management.</a:t>
            </a:r>
            <a:endParaRPr b="0" i="0" sz="2000" u="none" cap="none" strike="noStrik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Roboto"/>
              <a:buAutoNum type="arabicPeriod"/>
            </a:pPr>
            <a:r>
              <a:rPr b="0" i="0" lang="en" sz="20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It can be configured to support test case management in a couple of different ways.</a:t>
            </a:r>
            <a:endParaRPr b="0" i="0" sz="2000" u="none" cap="none" strike="noStrik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Roboto"/>
              <a:buAutoNum type="arabicPeriod"/>
            </a:pPr>
            <a:r>
              <a:rPr b="0" i="0" lang="en" sz="20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You can use one of the dozens of apps available in our Atlassian Marketplace.</a:t>
            </a:r>
            <a:endParaRPr b="0" i="0" sz="2000" u="none" cap="none" strike="noStrik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Roboto"/>
              <a:buChar char="-"/>
            </a:pPr>
            <a:r>
              <a:rPr b="0" i="0" lang="en" sz="20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Zephyr</a:t>
            </a:r>
            <a:endParaRPr b="0" i="0" sz="2000" u="none" cap="none" strike="noStrik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Roboto"/>
              <a:buChar char="-"/>
            </a:pPr>
            <a:r>
              <a:rPr b="0" i="0" lang="en" sz="20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TMT</a:t>
            </a:r>
            <a:br>
              <a:rPr b="0" i="0" lang="en" sz="20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" sz="2000" u="sng" cap="none" strike="noStrike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https://marketplace.atlassian.com/categories/test-management</a:t>
            </a:r>
            <a:endParaRPr b="0" i="0" sz="2000" u="none" cap="none" strike="noStrik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Roboto"/>
              <a:buChar char="-"/>
            </a:pPr>
            <a:r>
              <a:t/>
            </a:r>
            <a:endParaRPr b="0" i="0" sz="2000" u="none" cap="none" strike="noStrik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" name="Google Shape;144;p6"/>
          <p:cNvSpPr txBox="1"/>
          <p:nvPr/>
        </p:nvSpPr>
        <p:spPr>
          <a:xfrm>
            <a:off x="587300" y="122575"/>
            <a:ext cx="7575000" cy="10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3300" u="none" cap="none" strike="noStrike">
                <a:solidFill>
                  <a:srgbClr val="109B32"/>
                </a:solidFill>
                <a:latin typeface="Roboto"/>
                <a:ea typeface="Roboto"/>
                <a:cs typeface="Roboto"/>
                <a:sym typeface="Roboto"/>
              </a:rPr>
              <a:t>How to Use Jira for Test Case Management</a:t>
            </a:r>
            <a:endParaRPr b="1" i="0" sz="3300" u="none" cap="none" strike="noStrike">
              <a:solidFill>
                <a:srgbClr val="109B3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5" name="Google Shape;145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78323" y="0"/>
            <a:ext cx="1765675" cy="76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g15dad2b5bac_0_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4325" y="363800"/>
            <a:ext cx="6602098" cy="411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7"/>
          <p:cNvSpPr txBox="1"/>
          <p:nvPr/>
        </p:nvSpPr>
        <p:spPr>
          <a:xfrm>
            <a:off x="324125" y="122575"/>
            <a:ext cx="7838100" cy="10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3300" u="none" cap="none" strike="noStrike">
                <a:solidFill>
                  <a:srgbClr val="109B32"/>
                </a:solidFill>
                <a:latin typeface="Roboto"/>
                <a:ea typeface="Roboto"/>
                <a:cs typeface="Roboto"/>
                <a:sym typeface="Roboto"/>
              </a:rPr>
              <a:t>What is WorkFlow in JIRA?</a:t>
            </a:r>
            <a:endParaRPr b="1" i="0" sz="3300" u="none" cap="none" strike="noStrike">
              <a:solidFill>
                <a:srgbClr val="109B3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6" name="Google Shape;15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78323" y="0"/>
            <a:ext cx="1765675" cy="76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7"/>
          <p:cNvPicPr preferRelativeResize="0"/>
          <p:nvPr/>
        </p:nvPicPr>
        <p:blipFill rotWithShape="1">
          <a:blip r:embed="rId4">
            <a:alphaModFix/>
          </a:blip>
          <a:srcRect b="4697" l="0" r="0" t="0"/>
          <a:stretch/>
        </p:blipFill>
        <p:spPr>
          <a:xfrm>
            <a:off x="2790925" y="1944800"/>
            <a:ext cx="4365598" cy="272955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7"/>
          <p:cNvSpPr txBox="1"/>
          <p:nvPr/>
        </p:nvSpPr>
        <p:spPr>
          <a:xfrm>
            <a:off x="324125" y="765450"/>
            <a:ext cx="81972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50"/>
              <a:buFont typeface="Arial"/>
              <a:buNone/>
            </a:pPr>
            <a:r>
              <a:rPr b="0" i="0" lang="en" sz="1750" u="none" cap="none" strike="noStrike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  <a:t>The path that your issues take is called a workflow.</a:t>
            </a:r>
            <a:endParaRPr b="0" i="0" sz="1750" u="none" cap="none" strike="noStrike">
              <a:solidFill>
                <a:srgbClr val="172B4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50"/>
              <a:buFont typeface="Arial"/>
              <a:buNone/>
            </a:pPr>
            <a:r>
              <a:t/>
            </a:r>
            <a:endParaRPr b="0" i="0" sz="1750" u="none" cap="none" strike="noStrike">
              <a:solidFill>
                <a:srgbClr val="172B4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50"/>
              <a:buFont typeface="Arial"/>
              <a:buNone/>
            </a:pPr>
            <a:r>
              <a:rPr b="0" i="0" lang="en" sz="1750" u="none" cap="none" strike="noStrike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  <a:t>Jira workflow is composed of a set of statuses and transitions that your issue moves through during its lifecycle, and typically represents work processes within your organization.  </a:t>
            </a:r>
            <a:endParaRPr b="0" i="0" sz="1750" u="none" cap="none" strike="noStrike">
              <a:solidFill>
                <a:srgbClr val="172B4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8"/>
          <p:cNvSpPr txBox="1"/>
          <p:nvPr/>
        </p:nvSpPr>
        <p:spPr>
          <a:xfrm>
            <a:off x="324125" y="122575"/>
            <a:ext cx="7838100" cy="10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3300" u="none" cap="none" strike="noStrike">
                <a:solidFill>
                  <a:srgbClr val="109B32"/>
                </a:solidFill>
                <a:latin typeface="Roboto"/>
                <a:ea typeface="Roboto"/>
                <a:cs typeface="Roboto"/>
                <a:sym typeface="Roboto"/>
              </a:rPr>
              <a:t>What is an Issue in JIRA?</a:t>
            </a:r>
            <a:endParaRPr b="1" i="0" sz="3300" u="none" cap="none" strike="noStrike">
              <a:solidFill>
                <a:srgbClr val="109B3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4" name="Google Shape;16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78323" y="0"/>
            <a:ext cx="1765675" cy="76545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8"/>
          <p:cNvSpPr txBox="1"/>
          <p:nvPr/>
        </p:nvSpPr>
        <p:spPr>
          <a:xfrm>
            <a:off x="324125" y="765450"/>
            <a:ext cx="81972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972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750"/>
              <a:buFont typeface="Roboto"/>
              <a:buChar char="●"/>
            </a:pPr>
            <a:r>
              <a:rPr b="0" i="0" lang="en" sz="1750" u="none" cap="none" strike="noStrike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  <a:t>Teams use issues to track individual pieces of work that must be completed.</a:t>
            </a:r>
            <a:endParaRPr b="0" i="0" sz="1750" u="none" cap="none" strike="noStrike">
              <a:solidFill>
                <a:srgbClr val="172B4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972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750"/>
              <a:buFont typeface="Roboto"/>
              <a:buChar char="●"/>
            </a:pPr>
            <a:r>
              <a:rPr b="0" i="0" lang="en" sz="1750" u="none" cap="none" strike="noStrike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  <a:t>an issue could represent a project task, a helpdesk ticket, a leave request form, </a:t>
            </a:r>
            <a:endParaRPr b="0" i="0" sz="1750" u="none" cap="none" strike="noStrike">
              <a:solidFill>
                <a:srgbClr val="172B4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6" name="Google Shape;166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73220" y="1814725"/>
            <a:ext cx="3997551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"/>
          <p:cNvSpPr txBox="1"/>
          <p:nvPr/>
        </p:nvSpPr>
        <p:spPr>
          <a:xfrm>
            <a:off x="324125" y="122575"/>
            <a:ext cx="7838100" cy="10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3300" u="none" cap="none" strike="noStrike">
                <a:solidFill>
                  <a:srgbClr val="109B32"/>
                </a:solidFill>
                <a:latin typeface="Roboto"/>
                <a:ea typeface="Roboto"/>
                <a:cs typeface="Roboto"/>
                <a:sym typeface="Roboto"/>
              </a:rPr>
              <a:t>What is Epic?</a:t>
            </a:r>
            <a:endParaRPr b="1" i="0" sz="3300" u="none" cap="none" strike="noStrike">
              <a:solidFill>
                <a:srgbClr val="109B3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2" name="Google Shape;172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78323" y="0"/>
            <a:ext cx="1765675" cy="76545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9"/>
          <p:cNvSpPr txBox="1"/>
          <p:nvPr/>
        </p:nvSpPr>
        <p:spPr>
          <a:xfrm>
            <a:off x="324125" y="765450"/>
            <a:ext cx="81972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972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750"/>
              <a:buFont typeface="Roboto"/>
              <a:buChar char="●"/>
            </a:pPr>
            <a:r>
              <a:rPr b="0" i="0" lang="en" sz="1750" u="none" cap="none" strike="noStrike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  <a:t>Epic is a body of work that can be broken down into specific tasks (called user stories) based on the needs/requests of customers or end users.</a:t>
            </a:r>
            <a:endParaRPr b="0" i="0" sz="1750" u="none" cap="none" strike="noStrike">
              <a:solidFill>
                <a:srgbClr val="172B4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4" name="Google Shape;174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1525" y="2074402"/>
            <a:ext cx="7770676" cy="172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5dad2b5bac_0_1"/>
          <p:cNvSpPr txBox="1"/>
          <p:nvPr>
            <p:ph type="title"/>
          </p:nvPr>
        </p:nvSpPr>
        <p:spPr>
          <a:xfrm>
            <a:off x="311700" y="10392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>
                <a:solidFill>
                  <a:srgbClr val="FF0000"/>
                </a:solidFill>
                <a:highlight>
                  <a:srgbClr val="FCE5CD"/>
                </a:highlight>
                <a:latin typeface="Lato"/>
                <a:ea typeface="Lato"/>
                <a:cs typeface="Lato"/>
                <a:sym typeface="Lato"/>
              </a:rPr>
              <a:t>Agenda </a:t>
            </a:r>
            <a:endParaRPr b="1" sz="5000">
              <a:solidFill>
                <a:srgbClr val="FF0000"/>
              </a:solidFill>
              <a:highlight>
                <a:srgbClr val="FCE5CD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0" name="Google Shape;70;g15dad2b5bac_0_1"/>
          <p:cNvSpPr txBox="1"/>
          <p:nvPr/>
        </p:nvSpPr>
        <p:spPr>
          <a:xfrm>
            <a:off x="857250" y="1009250"/>
            <a:ext cx="7932900" cy="35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300"/>
              <a:buFont typeface="Lato"/>
              <a:buChar char="-"/>
            </a:pPr>
            <a:r>
              <a:rPr b="1" lang="en" sz="2300">
                <a:solidFill>
                  <a:srgbClr val="666666"/>
                </a:solidFill>
                <a:highlight>
                  <a:srgbClr val="FFF2CC"/>
                </a:highlight>
                <a:latin typeface="Lato"/>
                <a:ea typeface="Lato"/>
                <a:cs typeface="Lato"/>
                <a:sym typeface="Lato"/>
              </a:rPr>
              <a:t>Understand JIRA</a:t>
            </a:r>
            <a:endParaRPr b="1" sz="2300">
              <a:solidFill>
                <a:srgbClr val="666666"/>
              </a:solidFill>
              <a:highlight>
                <a:srgbClr val="FFF2CC"/>
              </a:highlight>
              <a:latin typeface="Lato"/>
              <a:ea typeface="Lato"/>
              <a:cs typeface="Lato"/>
              <a:sym typeface="Lato"/>
            </a:endParaRPr>
          </a:p>
          <a:p>
            <a:pPr indent="-3746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300"/>
              <a:buFont typeface="Lato"/>
              <a:buChar char="-"/>
            </a:pPr>
            <a:r>
              <a:rPr b="1" lang="en" sz="2300">
                <a:solidFill>
                  <a:srgbClr val="666666"/>
                </a:solidFill>
                <a:highlight>
                  <a:srgbClr val="FFF2CC"/>
                </a:highlight>
                <a:latin typeface="Lato"/>
                <a:ea typeface="Lato"/>
                <a:cs typeface="Lato"/>
                <a:sym typeface="Lato"/>
              </a:rPr>
              <a:t>Work on Scrum / Sprints</a:t>
            </a:r>
            <a:endParaRPr b="1" sz="2300">
              <a:solidFill>
                <a:srgbClr val="666666"/>
              </a:solidFill>
              <a:highlight>
                <a:srgbClr val="FFF2CC"/>
              </a:highlight>
              <a:latin typeface="Lato"/>
              <a:ea typeface="Lato"/>
              <a:cs typeface="Lato"/>
              <a:sym typeface="Lato"/>
            </a:endParaRPr>
          </a:p>
          <a:p>
            <a:pPr indent="-3746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300"/>
              <a:buFont typeface="Lato"/>
              <a:buChar char="-"/>
            </a:pPr>
            <a:r>
              <a:rPr b="1" lang="en" sz="2300">
                <a:solidFill>
                  <a:srgbClr val="666666"/>
                </a:solidFill>
                <a:highlight>
                  <a:srgbClr val="FFF2CC"/>
                </a:highlight>
                <a:latin typeface="Lato"/>
                <a:ea typeface="Lato"/>
                <a:cs typeface="Lato"/>
                <a:sym typeface="Lato"/>
              </a:rPr>
              <a:t>EPIC / STORY / TASK with LIVE Project</a:t>
            </a:r>
            <a:endParaRPr b="1" sz="2300">
              <a:solidFill>
                <a:srgbClr val="666666"/>
              </a:solidFill>
              <a:highlight>
                <a:srgbClr val="FFF2CC"/>
              </a:highlight>
              <a:latin typeface="Lato"/>
              <a:ea typeface="Lato"/>
              <a:cs typeface="Lato"/>
              <a:sym typeface="Lato"/>
            </a:endParaRPr>
          </a:p>
          <a:p>
            <a:pPr indent="-3746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300"/>
              <a:buFont typeface="Lato"/>
              <a:buChar char="-"/>
            </a:pPr>
            <a:r>
              <a:rPr b="1" lang="en" sz="2300">
                <a:solidFill>
                  <a:srgbClr val="666666"/>
                </a:solidFill>
                <a:highlight>
                  <a:srgbClr val="FFF2CC"/>
                </a:highlight>
                <a:latin typeface="Lato"/>
                <a:ea typeface="Lato"/>
                <a:cs typeface="Lato"/>
                <a:sym typeface="Lato"/>
              </a:rPr>
              <a:t>Test case </a:t>
            </a:r>
            <a:r>
              <a:rPr b="1" lang="en" sz="2300">
                <a:solidFill>
                  <a:srgbClr val="666666"/>
                </a:solidFill>
                <a:highlight>
                  <a:srgbClr val="FFF2CC"/>
                </a:highlight>
                <a:latin typeface="Lato"/>
                <a:ea typeface="Lato"/>
                <a:cs typeface="Lato"/>
                <a:sym typeface="Lato"/>
              </a:rPr>
              <a:t>management</a:t>
            </a:r>
            <a:r>
              <a:rPr b="1" lang="en" sz="2300">
                <a:solidFill>
                  <a:srgbClr val="666666"/>
                </a:solidFill>
                <a:highlight>
                  <a:srgbClr val="FFF2CC"/>
                </a:highlight>
                <a:latin typeface="Lato"/>
                <a:ea typeface="Lato"/>
                <a:cs typeface="Lato"/>
                <a:sym typeface="Lato"/>
              </a:rPr>
              <a:t> with Zephyr</a:t>
            </a:r>
            <a:endParaRPr b="1" sz="2300">
              <a:solidFill>
                <a:srgbClr val="666666"/>
              </a:solidFill>
              <a:highlight>
                <a:srgbClr val="FFF2CC"/>
              </a:highlight>
              <a:latin typeface="Lato"/>
              <a:ea typeface="Lato"/>
              <a:cs typeface="Lato"/>
              <a:sym typeface="Lato"/>
            </a:endParaRPr>
          </a:p>
          <a:p>
            <a:pPr indent="-3746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300"/>
              <a:buFont typeface="Lato"/>
              <a:buChar char="-"/>
            </a:pPr>
            <a:r>
              <a:rPr b="1" lang="en" sz="2300">
                <a:solidFill>
                  <a:srgbClr val="666666"/>
                </a:solidFill>
                <a:highlight>
                  <a:srgbClr val="FFF2CC"/>
                </a:highlight>
                <a:latin typeface="Lato"/>
                <a:ea typeface="Lato"/>
                <a:cs typeface="Lato"/>
                <a:sym typeface="Lato"/>
              </a:rPr>
              <a:t>Reporting and Test Estimation</a:t>
            </a:r>
            <a:endParaRPr b="1" sz="2300">
              <a:solidFill>
                <a:srgbClr val="666666"/>
              </a:solidFill>
              <a:highlight>
                <a:srgbClr val="FFF2CC"/>
              </a:highlight>
              <a:latin typeface="Lato"/>
              <a:ea typeface="Lato"/>
              <a:cs typeface="Lato"/>
              <a:sym typeface="Lato"/>
            </a:endParaRPr>
          </a:p>
          <a:p>
            <a:pPr indent="-3746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300"/>
              <a:buFont typeface="Lato"/>
              <a:buChar char="-"/>
            </a:pPr>
            <a:r>
              <a:rPr b="1" lang="en" sz="2300">
                <a:solidFill>
                  <a:srgbClr val="666666"/>
                </a:solidFill>
                <a:highlight>
                  <a:srgbClr val="FFF2CC"/>
                </a:highlight>
                <a:latin typeface="Lato"/>
                <a:ea typeface="Lato"/>
                <a:cs typeface="Lato"/>
                <a:sym typeface="Lato"/>
              </a:rPr>
              <a:t>Scrum Framework </a:t>
            </a:r>
            <a:endParaRPr b="1" sz="2300">
              <a:solidFill>
                <a:srgbClr val="666666"/>
              </a:solidFill>
              <a:highlight>
                <a:srgbClr val="FFF2CC"/>
              </a:highlight>
              <a:latin typeface="Lato"/>
              <a:ea typeface="Lato"/>
              <a:cs typeface="Lato"/>
              <a:sym typeface="Lato"/>
            </a:endParaRPr>
          </a:p>
          <a:p>
            <a:pPr indent="-3746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300"/>
              <a:buFont typeface="Lato"/>
              <a:buChar char="-"/>
            </a:pPr>
            <a:r>
              <a:rPr b="1" lang="en" sz="2300">
                <a:solidFill>
                  <a:srgbClr val="666666"/>
                </a:solidFill>
                <a:highlight>
                  <a:srgbClr val="FFF2CC"/>
                </a:highlight>
                <a:latin typeface="Lato"/>
                <a:ea typeface="Lato"/>
                <a:cs typeface="Lato"/>
                <a:sym typeface="Lato"/>
              </a:rPr>
              <a:t>JIRA Interview Questions ans Anwsers. </a:t>
            </a:r>
            <a:endParaRPr b="1" sz="2300">
              <a:solidFill>
                <a:srgbClr val="666666"/>
              </a:solidFill>
              <a:highlight>
                <a:srgbClr val="FFF2CC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solidFill>
                <a:srgbClr val="666666"/>
              </a:solidFill>
              <a:highlight>
                <a:srgbClr val="FFF2CC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solidFill>
                <a:srgbClr val="666666"/>
              </a:solidFill>
              <a:highlight>
                <a:srgbClr val="FFF2CC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solidFill>
                <a:srgbClr val="666666"/>
              </a:solidFill>
              <a:highlight>
                <a:srgbClr val="FFF2CC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solidFill>
                <a:srgbClr val="666666"/>
              </a:solidFill>
              <a:highlight>
                <a:srgbClr val="FFF2CC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0"/>
          <p:cNvSpPr txBox="1"/>
          <p:nvPr/>
        </p:nvSpPr>
        <p:spPr>
          <a:xfrm>
            <a:off x="324125" y="122575"/>
            <a:ext cx="7838100" cy="10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3300" u="none" cap="none" strike="noStrike">
                <a:solidFill>
                  <a:srgbClr val="109B32"/>
                </a:solidFill>
                <a:latin typeface="Roboto"/>
                <a:ea typeface="Roboto"/>
                <a:cs typeface="Roboto"/>
                <a:sym typeface="Roboto"/>
              </a:rPr>
              <a:t>What is Epic?</a:t>
            </a:r>
            <a:endParaRPr b="1" i="0" sz="3300" u="none" cap="none" strike="noStrike">
              <a:solidFill>
                <a:srgbClr val="109B3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0" name="Google Shape;18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78323" y="0"/>
            <a:ext cx="1765675" cy="76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85378" y="765450"/>
            <a:ext cx="7156200" cy="3721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1"/>
          <p:cNvSpPr txBox="1"/>
          <p:nvPr/>
        </p:nvSpPr>
        <p:spPr>
          <a:xfrm>
            <a:off x="324125" y="122575"/>
            <a:ext cx="7838100" cy="10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3300" u="none" cap="none" strike="noStrike">
                <a:solidFill>
                  <a:srgbClr val="109B32"/>
                </a:solidFill>
                <a:latin typeface="Roboto"/>
                <a:ea typeface="Roboto"/>
                <a:cs typeface="Roboto"/>
                <a:sym typeface="Roboto"/>
              </a:rPr>
              <a:t>What is Story?</a:t>
            </a:r>
            <a:endParaRPr b="1" i="0" sz="3300" u="none" cap="none" strike="noStrike">
              <a:solidFill>
                <a:srgbClr val="109B3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7" name="Google Shape;187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78323" y="0"/>
            <a:ext cx="1765675" cy="76545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11"/>
          <p:cNvSpPr txBox="1"/>
          <p:nvPr/>
        </p:nvSpPr>
        <p:spPr>
          <a:xfrm>
            <a:off x="324125" y="765450"/>
            <a:ext cx="81972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972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750"/>
              <a:buFont typeface="Roboto"/>
              <a:buChar char="●"/>
            </a:pPr>
            <a:r>
              <a:rPr b="0" i="0" lang="en" sz="1750" u="none" cap="none" strike="noStrike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  <a:t>A user story is an informal, general explanation of a software feature written from the perspective of the end user or customer. </a:t>
            </a:r>
            <a:endParaRPr b="0" i="0" sz="1750" u="none" cap="none" strike="noStrike">
              <a:solidFill>
                <a:srgbClr val="172B4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9" name="Google Shape;189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4475" y="1537027"/>
            <a:ext cx="7770676" cy="172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2"/>
          <p:cNvSpPr txBox="1"/>
          <p:nvPr/>
        </p:nvSpPr>
        <p:spPr>
          <a:xfrm>
            <a:off x="324125" y="122575"/>
            <a:ext cx="7838100" cy="10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3300" u="none" cap="none" strike="noStrike">
                <a:solidFill>
                  <a:srgbClr val="109B32"/>
                </a:solidFill>
                <a:latin typeface="Roboto"/>
                <a:ea typeface="Roboto"/>
                <a:cs typeface="Roboto"/>
                <a:sym typeface="Roboto"/>
              </a:rPr>
              <a:t>What is Task and SubTask?</a:t>
            </a:r>
            <a:endParaRPr b="1" i="0" sz="3300" u="none" cap="none" strike="noStrike">
              <a:solidFill>
                <a:srgbClr val="109B3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5" name="Google Shape;195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78323" y="0"/>
            <a:ext cx="1765675" cy="76545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12"/>
          <p:cNvSpPr txBox="1"/>
          <p:nvPr/>
        </p:nvSpPr>
        <p:spPr>
          <a:xfrm>
            <a:off x="324125" y="765450"/>
            <a:ext cx="81972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972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750"/>
              <a:buFont typeface="Roboto"/>
              <a:buChar char="●"/>
            </a:pPr>
            <a:r>
              <a:rPr b="0" i="0" lang="en" sz="1750" u="none" cap="none" strike="noStrike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  <a:t> Action Item, Further breakdown of Task is Subtask.</a:t>
            </a:r>
            <a:endParaRPr b="0" i="0" sz="1750" u="none" cap="none" strike="noStrike">
              <a:solidFill>
                <a:srgbClr val="172B4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7" name="Google Shape;197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85675" y="1281988"/>
            <a:ext cx="5715000" cy="338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3"/>
          <p:cNvSpPr txBox="1"/>
          <p:nvPr/>
        </p:nvSpPr>
        <p:spPr>
          <a:xfrm>
            <a:off x="324125" y="122575"/>
            <a:ext cx="7838100" cy="10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3300" u="none" cap="none" strike="noStrike">
                <a:solidFill>
                  <a:srgbClr val="109B32"/>
                </a:solidFill>
                <a:latin typeface="Roboto"/>
                <a:ea typeface="Roboto"/>
                <a:cs typeface="Roboto"/>
                <a:sym typeface="Roboto"/>
              </a:rPr>
              <a:t>What is Time Tracking in JIRA</a:t>
            </a:r>
            <a:endParaRPr b="1" i="0" sz="3300" u="none" cap="none" strike="noStrike">
              <a:solidFill>
                <a:srgbClr val="109B3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3" name="Google Shape;20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78323" y="0"/>
            <a:ext cx="1765675" cy="76545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13"/>
          <p:cNvSpPr txBox="1"/>
          <p:nvPr/>
        </p:nvSpPr>
        <p:spPr>
          <a:xfrm>
            <a:off x="324125" y="765450"/>
            <a:ext cx="81972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972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750"/>
              <a:buFont typeface="Roboto"/>
              <a:buChar char="●"/>
            </a:pPr>
            <a:r>
              <a:rPr b="0" i="0" lang="en" sz="1750" u="none" cap="none" strike="noStrike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  <a:t>Time tracking lets your team record the time they spend working on issues. It's enabled by default in Jira; you won't lose any existing data if you disable or re-enable it.</a:t>
            </a:r>
            <a:endParaRPr b="0" i="0" sz="1750" u="none" cap="none" strike="noStrike">
              <a:solidFill>
                <a:srgbClr val="172B4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5" name="Google Shape;205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08325" y="1778475"/>
            <a:ext cx="5663826" cy="283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4"/>
          <p:cNvSpPr txBox="1"/>
          <p:nvPr/>
        </p:nvSpPr>
        <p:spPr>
          <a:xfrm>
            <a:off x="324125" y="122575"/>
            <a:ext cx="7838100" cy="10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3300" u="none" cap="none" strike="noStrike">
                <a:solidFill>
                  <a:srgbClr val="109B32"/>
                </a:solidFill>
                <a:latin typeface="Roboto"/>
                <a:ea typeface="Roboto"/>
                <a:cs typeface="Roboto"/>
                <a:sym typeface="Roboto"/>
              </a:rPr>
              <a:t>What is Time Tracking in JIRA</a:t>
            </a:r>
            <a:endParaRPr b="1" i="0" sz="3300" u="none" cap="none" strike="noStrike">
              <a:solidFill>
                <a:srgbClr val="109B3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1" name="Google Shape;21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78323" y="0"/>
            <a:ext cx="1765675" cy="76545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14"/>
          <p:cNvSpPr txBox="1"/>
          <p:nvPr/>
        </p:nvSpPr>
        <p:spPr>
          <a:xfrm>
            <a:off x="324125" y="765450"/>
            <a:ext cx="81972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972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750"/>
              <a:buFont typeface="Roboto"/>
              <a:buChar char="●"/>
            </a:pPr>
            <a:r>
              <a:rPr b="0" i="0" lang="en" sz="1750" u="none" cap="none" strike="noStrike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  <a:t>Time tracking lets your team record the time they spend working on issues. It's enabled by default in Jira; you won't lose any existing data if you disable or re-enable it.</a:t>
            </a:r>
            <a:endParaRPr b="0" i="0" sz="1750" u="none" cap="none" strike="noStrike">
              <a:solidFill>
                <a:srgbClr val="172B4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3" name="Google Shape;213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08325" y="1778475"/>
            <a:ext cx="5663826" cy="283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5"/>
          <p:cNvSpPr txBox="1"/>
          <p:nvPr/>
        </p:nvSpPr>
        <p:spPr>
          <a:xfrm>
            <a:off x="324125" y="122575"/>
            <a:ext cx="7838100" cy="10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3300" u="none" cap="none" strike="noStrike">
                <a:solidFill>
                  <a:srgbClr val="109B32"/>
                </a:solidFill>
                <a:latin typeface="Roboto"/>
                <a:ea typeface="Roboto"/>
                <a:cs typeface="Roboto"/>
                <a:sym typeface="Roboto"/>
              </a:rPr>
              <a:t>What is Kanban Board?</a:t>
            </a:r>
            <a:endParaRPr b="1" i="0" sz="3300" u="none" cap="none" strike="noStrike">
              <a:solidFill>
                <a:srgbClr val="109B3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9" name="Google Shape;21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78323" y="0"/>
            <a:ext cx="1765675" cy="76545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15"/>
          <p:cNvSpPr txBox="1"/>
          <p:nvPr/>
        </p:nvSpPr>
        <p:spPr>
          <a:xfrm>
            <a:off x="324125" y="765450"/>
            <a:ext cx="81972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972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750"/>
              <a:buFont typeface="Roboto"/>
              <a:buChar char="●"/>
            </a:pPr>
            <a:r>
              <a:rPr b="0" i="0" lang="en" sz="1750" u="none" cap="none" strike="noStrike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  <a:t>A kanban board is an agile project management tool designed to help visualize work, limit work-in-progress, and maximize efficiency (or flow)</a:t>
            </a:r>
            <a:endParaRPr b="0" i="0" sz="1750" u="none" cap="none" strike="noStrike">
              <a:solidFill>
                <a:srgbClr val="172B4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1" name="Google Shape;221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12855" y="1667575"/>
            <a:ext cx="4318280" cy="2724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6"/>
          <p:cNvSpPr txBox="1"/>
          <p:nvPr/>
        </p:nvSpPr>
        <p:spPr>
          <a:xfrm>
            <a:off x="324125" y="122575"/>
            <a:ext cx="7838100" cy="10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3300" u="none" cap="none" strike="noStrike">
                <a:solidFill>
                  <a:srgbClr val="109B32"/>
                </a:solidFill>
                <a:latin typeface="Roboto"/>
                <a:ea typeface="Roboto"/>
                <a:cs typeface="Roboto"/>
                <a:sym typeface="Roboto"/>
              </a:rPr>
              <a:t>What is Scrum?</a:t>
            </a:r>
            <a:endParaRPr b="1" i="0" sz="3300" u="none" cap="none" strike="noStrike">
              <a:solidFill>
                <a:srgbClr val="109B3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7" name="Google Shape;22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78323" y="0"/>
            <a:ext cx="1765675" cy="76545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16"/>
          <p:cNvSpPr txBox="1"/>
          <p:nvPr/>
        </p:nvSpPr>
        <p:spPr>
          <a:xfrm>
            <a:off x="324125" y="765450"/>
            <a:ext cx="81972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972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750"/>
              <a:buFont typeface="Roboto"/>
              <a:buChar char="●"/>
            </a:pPr>
            <a:r>
              <a:rPr b="0" i="0" lang="en" sz="1750" u="none" cap="none" strike="noStrike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  <a:t>Scrum is a framework within which people can address complex adaptive problems, while productively and creatively delivering products of the highest possible.</a:t>
            </a:r>
            <a:endParaRPr b="0" i="0" sz="1750" u="none" cap="none" strike="noStrike">
              <a:solidFill>
                <a:srgbClr val="172B4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9" name="Google Shape;229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78425" y="1475675"/>
            <a:ext cx="5083799" cy="311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8"/>
          <p:cNvSpPr txBox="1"/>
          <p:nvPr/>
        </p:nvSpPr>
        <p:spPr>
          <a:xfrm>
            <a:off x="324125" y="122575"/>
            <a:ext cx="7838100" cy="10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3300" u="none" cap="none" strike="noStrike">
                <a:solidFill>
                  <a:srgbClr val="109B32"/>
                </a:solidFill>
                <a:latin typeface="Roboto"/>
                <a:ea typeface="Roboto"/>
                <a:cs typeface="Roboto"/>
                <a:sym typeface="Roboto"/>
              </a:rPr>
              <a:t>Issues Types</a:t>
            </a:r>
            <a:endParaRPr b="1" i="0" sz="3300" u="none" cap="none" strike="noStrike">
              <a:solidFill>
                <a:srgbClr val="109B3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5" name="Google Shape;23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78323" y="0"/>
            <a:ext cx="1765675" cy="76545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18"/>
          <p:cNvSpPr txBox="1"/>
          <p:nvPr/>
        </p:nvSpPr>
        <p:spPr>
          <a:xfrm>
            <a:off x="392375" y="1757150"/>
            <a:ext cx="75063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https://confluence.atlassian.com/adminjiracloud/issue-types-844500742.html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"/>
          <p:cNvSpPr txBox="1"/>
          <p:nvPr/>
        </p:nvSpPr>
        <p:spPr>
          <a:xfrm>
            <a:off x="404550" y="1407925"/>
            <a:ext cx="8457900" cy="30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Roboto"/>
              <a:buAutoNum type="arabicPeriod"/>
            </a:pPr>
            <a:r>
              <a:rPr b="0" i="0" lang="en" sz="22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JIRA is an issue Tracking Product.</a:t>
            </a:r>
            <a:endParaRPr b="0" i="0" sz="2200" u="none" cap="none" strike="noStrik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Roboto"/>
              <a:buAutoNum type="arabicPeriod"/>
            </a:pPr>
            <a:r>
              <a:rPr b="0" i="0" lang="en" sz="22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Developed by Atlassian.</a:t>
            </a:r>
            <a:endParaRPr b="0" i="0" sz="2200" u="none" cap="none" strike="noStrik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Roboto"/>
              <a:buAutoNum type="arabicPeriod"/>
            </a:pPr>
            <a:r>
              <a:rPr b="0" i="0" lang="en" sz="22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Jira was designed as a bug and issue tracker.</a:t>
            </a:r>
            <a:endParaRPr b="0" i="0" sz="2200" u="none" cap="none" strike="noStrik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Roboto"/>
              <a:buAutoNum type="arabicPeriod"/>
            </a:pPr>
            <a:r>
              <a:rPr b="0" i="0" lang="en" sz="22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Allow to bug tracking and Agile Project management.</a:t>
            </a:r>
            <a:endParaRPr b="0" i="0" sz="2200" u="none" cap="none" strike="noStrik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Roboto"/>
              <a:buAutoNum type="arabicPeriod"/>
            </a:pPr>
            <a:r>
              <a:rPr b="0" i="0" lang="en" sz="22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Jira has evolved into a powerful work management tool for all kinds of use cases, from requirements and test case management to agile software development.</a:t>
            </a:r>
            <a:endParaRPr b="0" i="0" sz="2200" u="none" cap="none" strike="noStrik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" name="Google Shape;76;p2"/>
          <p:cNvSpPr txBox="1"/>
          <p:nvPr/>
        </p:nvSpPr>
        <p:spPr>
          <a:xfrm>
            <a:off x="629950" y="327300"/>
            <a:ext cx="7575000" cy="8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3700" u="none" cap="none" strike="noStrike">
                <a:solidFill>
                  <a:srgbClr val="109B32"/>
                </a:solidFill>
                <a:latin typeface="Roboto"/>
                <a:ea typeface="Roboto"/>
                <a:cs typeface="Roboto"/>
                <a:sym typeface="Roboto"/>
              </a:rPr>
              <a:t>What is JIRA?</a:t>
            </a:r>
            <a:endParaRPr b="1" i="0" sz="3700" u="none" cap="none" strike="noStrike">
              <a:solidFill>
                <a:srgbClr val="109B3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3700" u="none" cap="none" strike="noStrike">
              <a:solidFill>
                <a:srgbClr val="109B3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t/>
            </a:r>
            <a:endParaRPr b="1" i="0" sz="3700" u="none" cap="none" strike="noStrike">
              <a:solidFill>
                <a:srgbClr val="109B3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7" name="Google Shape;7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78323" y="0"/>
            <a:ext cx="1765675" cy="76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"/>
          <p:cNvSpPr txBox="1"/>
          <p:nvPr/>
        </p:nvSpPr>
        <p:spPr>
          <a:xfrm>
            <a:off x="629950" y="327300"/>
            <a:ext cx="7575000" cy="8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3700" u="none" cap="none" strike="noStrike">
                <a:solidFill>
                  <a:srgbClr val="109B32"/>
                </a:solidFill>
                <a:latin typeface="Roboto"/>
                <a:ea typeface="Roboto"/>
                <a:cs typeface="Roboto"/>
                <a:sym typeface="Roboto"/>
              </a:rPr>
              <a:t>Why JIRA is Used?</a:t>
            </a:r>
            <a:endParaRPr b="1" i="0" sz="3700" u="none" cap="none" strike="noStrike">
              <a:solidFill>
                <a:srgbClr val="109B3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t/>
            </a:r>
            <a:endParaRPr b="1" i="0" sz="3700" u="none" cap="none" strike="noStrike">
              <a:solidFill>
                <a:srgbClr val="109B3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3" name="Google Shape;8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78323" y="0"/>
            <a:ext cx="1765675" cy="76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2975" y="1249628"/>
            <a:ext cx="7575000" cy="3092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"/>
          <p:cNvSpPr txBox="1"/>
          <p:nvPr/>
        </p:nvSpPr>
        <p:spPr>
          <a:xfrm>
            <a:off x="629950" y="327300"/>
            <a:ext cx="7575000" cy="8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3000" u="none" cap="none" strike="noStrike">
                <a:solidFill>
                  <a:srgbClr val="109B32"/>
                </a:solidFill>
                <a:latin typeface="Roboto"/>
                <a:ea typeface="Roboto"/>
                <a:cs typeface="Roboto"/>
                <a:sym typeface="Roboto"/>
              </a:rPr>
              <a:t>Jira for project management teams</a:t>
            </a:r>
            <a:endParaRPr b="1" i="0" sz="3000" u="none" cap="none" strike="noStrike">
              <a:solidFill>
                <a:srgbClr val="109B3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2500" u="none" cap="none" strike="noStrike">
              <a:solidFill>
                <a:srgbClr val="109B3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2500" u="none" cap="none" strike="noStrike">
              <a:solidFill>
                <a:srgbClr val="109B3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1" i="0" sz="2500" u="none" cap="none" strike="noStrike">
              <a:solidFill>
                <a:srgbClr val="109B3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0" name="Google Shape;90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78323" y="0"/>
            <a:ext cx="1765675" cy="76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2975" y="1249628"/>
            <a:ext cx="7575000" cy="3092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g15dad2b5bac_0_90"/>
          <p:cNvPicPr preferRelativeResize="0"/>
          <p:nvPr/>
        </p:nvPicPr>
        <p:blipFill rotWithShape="1">
          <a:blip r:embed="rId3">
            <a:alphaModFix/>
          </a:blip>
          <a:srcRect b="0" l="0" r="0" t="28663"/>
          <a:stretch/>
        </p:blipFill>
        <p:spPr>
          <a:xfrm>
            <a:off x="152400" y="1177925"/>
            <a:ext cx="8839201" cy="221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"/>
          <p:cNvSpPr txBox="1"/>
          <p:nvPr/>
        </p:nvSpPr>
        <p:spPr>
          <a:xfrm>
            <a:off x="629950" y="327300"/>
            <a:ext cx="7575000" cy="8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3700" u="none" cap="none" strike="noStrike">
                <a:solidFill>
                  <a:srgbClr val="109B32"/>
                </a:solidFill>
                <a:latin typeface="Roboto"/>
                <a:ea typeface="Roboto"/>
                <a:cs typeface="Roboto"/>
                <a:sym typeface="Roboto"/>
              </a:rPr>
              <a:t>JIRA Vs Bugzilla</a:t>
            </a:r>
            <a:endParaRPr b="1" i="0" sz="3700" u="none" cap="none" strike="noStrike">
              <a:solidFill>
                <a:srgbClr val="109B3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3700" u="none" cap="none" strike="noStrike">
              <a:solidFill>
                <a:srgbClr val="109B3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t/>
            </a:r>
            <a:endParaRPr b="1" i="0" sz="3700" u="none" cap="none" strike="noStrike">
              <a:solidFill>
                <a:srgbClr val="109B3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2" name="Google Shape;10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78323" y="0"/>
            <a:ext cx="1765675" cy="76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0375" y="1126000"/>
            <a:ext cx="7980650" cy="316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g15dad2b5bac_0_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238" y="115575"/>
            <a:ext cx="8003526" cy="4497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g15dad2b5bac_0_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3350" y="50575"/>
            <a:ext cx="7042899" cy="4976976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