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f4fec5b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f4fec5b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04deae9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04deae9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04deae96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04deae96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04deae96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04deae96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f4fec5b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f4fec5b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f4fec5b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f4fec5b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f4fec5b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f4fec5b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f4fec5b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f4fec5b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notion.so/digitaldutta/Cypress-End-to-End-Testing-Framework-Cypress-MasterClass-e5cd4df13843491ea5e69e07b822427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notion.so/digitaldutta/Cypress-Introduction-Test-Structure-52447e42424940309308c1448f920d4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100">
                <a:solidFill>
                  <a:srgbClr val="BF9000"/>
                </a:solidFill>
              </a:rPr>
              <a:t>Meeting Etiquette</a:t>
            </a:r>
            <a:endParaRPr b="1" sz="4100">
              <a:solidFill>
                <a:srgbClr val="BF9000"/>
              </a:solidFill>
            </a:endParaRPr>
          </a:p>
        </p:txBody>
      </p:sp>
      <p:sp>
        <p:nvSpPr>
          <p:cNvPr id="59" name="Google Shape;59;p13"/>
          <p:cNvSpPr txBox="1"/>
          <p:nvPr/>
        </p:nvSpPr>
        <p:spPr>
          <a:xfrm>
            <a:off x="666600" y="967050"/>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0875" y="1649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Page Object in Cypress.</a:t>
            </a:r>
            <a:endParaRPr b="1" sz="5000">
              <a:solidFill>
                <a:srgbClr val="9900FF"/>
              </a:solidFill>
              <a:latin typeface="Lato"/>
              <a:ea typeface="Lato"/>
              <a:cs typeface="Lato"/>
              <a:sym typeface="Lato"/>
            </a:endParaRPr>
          </a:p>
        </p:txBody>
      </p:sp>
      <p:pic>
        <p:nvPicPr>
          <p:cNvPr id="122" name="Google Shape;122;p2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238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800">
                <a:solidFill>
                  <a:srgbClr val="434343"/>
                </a:solidFill>
                <a:latin typeface="Lato"/>
                <a:ea typeface="Lato"/>
                <a:cs typeface="Lato"/>
                <a:sym typeface="Lato"/>
              </a:rPr>
              <a:t>{ </a:t>
            </a:r>
            <a:r>
              <a:rPr b="1" lang="en" sz="4800">
                <a:solidFill>
                  <a:srgbClr val="9900FF"/>
                </a:solidFill>
                <a:latin typeface="Lato"/>
                <a:ea typeface="Lato"/>
                <a:cs typeface="Lato"/>
                <a:sym typeface="Lato"/>
              </a:rPr>
              <a:t>SDET</a:t>
            </a:r>
            <a:r>
              <a:rPr b="1" lang="en" sz="4800">
                <a:solidFill>
                  <a:srgbClr val="434343"/>
                </a:solidFill>
                <a:latin typeface="Lato"/>
                <a:ea typeface="Lato"/>
                <a:cs typeface="Lato"/>
                <a:sym typeface="Lato"/>
              </a:rPr>
              <a:t> } BluePrint.</a:t>
            </a:r>
            <a:endParaRPr b="1" sz="2100">
              <a:solidFill>
                <a:srgbClr val="109B32"/>
              </a:solidFill>
              <a:latin typeface="Lato"/>
              <a:ea typeface="Lato"/>
              <a:cs typeface="Lato"/>
              <a:sym typeface="Lato"/>
            </a:endParaRPr>
          </a:p>
          <a:p>
            <a:pPr indent="0" lvl="0" marL="0" rtl="0" algn="ctr">
              <a:spcBef>
                <a:spcPts val="0"/>
              </a:spcBef>
              <a:spcAft>
                <a:spcPts val="0"/>
              </a:spcAft>
              <a:buNone/>
            </a:pPr>
            <a:r>
              <a:t/>
            </a:r>
            <a:endParaRPr b="1" sz="3200">
              <a:solidFill>
                <a:srgbClr val="434343"/>
              </a:solidFill>
              <a:latin typeface="Lato"/>
              <a:ea typeface="Lato"/>
              <a:cs typeface="Lato"/>
              <a:sym typeface="Lato"/>
            </a:endParaRPr>
          </a:p>
        </p:txBody>
      </p:sp>
      <p:sp>
        <p:nvSpPr>
          <p:cNvPr id="66" name="Google Shape;66;p14"/>
          <p:cNvSpPr txBox="1"/>
          <p:nvPr>
            <p:ph type="title"/>
          </p:nvPr>
        </p:nvSpPr>
        <p:spPr>
          <a:xfrm>
            <a:off x="2693900" y="3956075"/>
            <a:ext cx="4617900" cy="8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700" u="sng">
                <a:solidFill>
                  <a:srgbClr val="9900FF"/>
                </a:solidFill>
                <a:latin typeface="Lato"/>
                <a:ea typeface="Lato"/>
                <a:cs typeface="Lato"/>
                <a:sym typeface="Lato"/>
              </a:rPr>
              <a:t>Cypress E2E Testing</a:t>
            </a:r>
            <a:endParaRPr b="1" sz="2700" u="sng">
              <a:solidFill>
                <a:srgbClr val="9900FF"/>
              </a:solidFill>
              <a:latin typeface="Lato"/>
              <a:ea typeface="Lato"/>
              <a:cs typeface="Lato"/>
              <a:sym typeface="Lato"/>
            </a:endParaRPr>
          </a:p>
        </p:txBody>
      </p:sp>
      <p:pic>
        <p:nvPicPr>
          <p:cNvPr id="67" name="Google Shape;67;p14"/>
          <p:cNvPicPr preferRelativeResize="0"/>
          <p:nvPr/>
        </p:nvPicPr>
        <p:blipFill>
          <a:blip r:embed="rId3">
            <a:alphaModFix/>
          </a:blip>
          <a:stretch>
            <a:fillRect/>
          </a:stretch>
        </p:blipFill>
        <p:spPr>
          <a:xfrm>
            <a:off x="2825300" y="1119073"/>
            <a:ext cx="2991999" cy="2508190"/>
          </a:xfrm>
          <a:prstGeom prst="rect">
            <a:avLst/>
          </a:prstGeom>
          <a:noFill/>
          <a:ln>
            <a:noFill/>
          </a:ln>
        </p:spPr>
      </p:pic>
      <p:pic>
        <p:nvPicPr>
          <p:cNvPr id="68" name="Google Shape;68;p14"/>
          <p:cNvPicPr preferRelativeResize="0"/>
          <p:nvPr/>
        </p:nvPicPr>
        <p:blipFill>
          <a:blip r:embed="rId4">
            <a:alphaModFix/>
          </a:blip>
          <a:stretch>
            <a:fillRect/>
          </a:stretch>
        </p:blipFill>
        <p:spPr>
          <a:xfrm>
            <a:off x="876914" y="1624937"/>
            <a:ext cx="1727962" cy="1448551"/>
          </a:xfrm>
          <a:prstGeom prst="rect">
            <a:avLst/>
          </a:prstGeom>
          <a:noFill/>
          <a:ln>
            <a:noFill/>
          </a:ln>
        </p:spPr>
      </p:pic>
      <p:pic>
        <p:nvPicPr>
          <p:cNvPr id="69" name="Google Shape;69;p14"/>
          <p:cNvPicPr preferRelativeResize="0"/>
          <p:nvPr/>
        </p:nvPicPr>
        <p:blipFill>
          <a:blip r:embed="rId5">
            <a:alphaModFix/>
          </a:blip>
          <a:stretch>
            <a:fillRect/>
          </a:stretch>
        </p:blipFill>
        <p:spPr>
          <a:xfrm>
            <a:off x="6752625" y="1594099"/>
            <a:ext cx="1940238" cy="1626513"/>
          </a:xfrm>
          <a:prstGeom prst="rect">
            <a:avLst/>
          </a:prstGeom>
          <a:noFill/>
          <a:ln>
            <a:noFill/>
          </a:ln>
        </p:spPr>
      </p:pic>
      <p:sp>
        <p:nvSpPr>
          <p:cNvPr id="70" name="Google Shape;70;p14"/>
          <p:cNvSpPr txBox="1"/>
          <p:nvPr>
            <p:ph type="title"/>
          </p:nvPr>
        </p:nvSpPr>
        <p:spPr>
          <a:xfrm>
            <a:off x="736750" y="3073500"/>
            <a:ext cx="2575500" cy="32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u="sng">
                <a:solidFill>
                  <a:srgbClr val="666666"/>
                </a:solidFill>
                <a:latin typeface="Lato"/>
                <a:ea typeface="Lato"/>
                <a:cs typeface="Lato"/>
                <a:sym typeface="Lato"/>
              </a:rPr>
              <a:t>Pramod Dutta</a:t>
            </a:r>
            <a:endParaRPr b="1" sz="1800" u="sng">
              <a:solidFill>
                <a:srgbClr val="666666"/>
              </a:solidFill>
              <a:latin typeface="Lato"/>
              <a:ea typeface="Lato"/>
              <a:cs typeface="Lato"/>
              <a:sym typeface="Lato"/>
            </a:endParaRPr>
          </a:p>
        </p:txBody>
      </p:sp>
      <p:sp>
        <p:nvSpPr>
          <p:cNvPr id="71" name="Google Shape;71;p14"/>
          <p:cNvSpPr txBox="1"/>
          <p:nvPr>
            <p:ph type="title"/>
          </p:nvPr>
        </p:nvSpPr>
        <p:spPr>
          <a:xfrm>
            <a:off x="6610675" y="3220600"/>
            <a:ext cx="2575500" cy="3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rgbClr val="666666"/>
                </a:solidFill>
                <a:latin typeface="Lato"/>
                <a:ea typeface="Lato"/>
                <a:cs typeface="Lato"/>
                <a:sym typeface="Lato"/>
              </a:rPr>
              <a:t>Chandan</a:t>
            </a:r>
            <a:endParaRPr b="1" sz="1800" u="sng">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6775" y="283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 </a:t>
            </a:r>
            <a:endParaRPr b="1" sz="5000">
              <a:solidFill>
                <a:srgbClr val="9900FF"/>
              </a:solidFill>
              <a:latin typeface="Lato"/>
              <a:ea typeface="Lato"/>
              <a:cs typeface="Lato"/>
              <a:sym typeface="Lato"/>
            </a:endParaRPr>
          </a:p>
        </p:txBody>
      </p:sp>
      <p:sp>
        <p:nvSpPr>
          <p:cNvPr id="77" name="Google Shape;77;p15"/>
          <p:cNvSpPr txBox="1"/>
          <p:nvPr/>
        </p:nvSpPr>
        <p:spPr>
          <a:xfrm>
            <a:off x="488350" y="1124850"/>
            <a:ext cx="7604100" cy="34236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rgbClr val="FFFFFF"/>
                </a:highlight>
                <a:latin typeface="Lato"/>
                <a:ea typeface="Lato"/>
                <a:cs typeface="Lato"/>
                <a:sym typeface="Lato"/>
              </a:rPr>
              <a:t>Introduction to Cypress</a:t>
            </a:r>
            <a:endParaRPr b="1" sz="2100">
              <a:solidFill>
                <a:srgbClr val="6F7287"/>
              </a:solidFill>
              <a:highlight>
                <a:srgbClr val="FFFFFF"/>
              </a:highlight>
              <a:latin typeface="Lato"/>
              <a:ea typeface="Lato"/>
              <a:cs typeface="Lato"/>
              <a:sym typeface="Lato"/>
            </a:endParaRPr>
          </a:p>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rgbClr val="FFFFFF"/>
                </a:highlight>
                <a:latin typeface="Lato"/>
                <a:ea typeface="Lato"/>
                <a:cs typeface="Lato"/>
                <a:sym typeface="Lato"/>
              </a:rPr>
              <a:t>Why Cypress &amp; Cypress Popularity</a:t>
            </a:r>
            <a:endParaRPr b="1" sz="2100">
              <a:solidFill>
                <a:srgbClr val="6F7287"/>
              </a:solidFill>
              <a:highlight>
                <a:srgbClr val="FFFFFF"/>
              </a:highlight>
              <a:latin typeface="Lato"/>
              <a:ea typeface="Lato"/>
              <a:cs typeface="Lato"/>
              <a:sym typeface="Lato"/>
            </a:endParaRPr>
          </a:p>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rgbClr val="FFFFFF"/>
                </a:highlight>
                <a:latin typeface="Lato"/>
                <a:ea typeface="Lato"/>
                <a:cs typeface="Lato"/>
                <a:sym typeface="Lato"/>
              </a:rPr>
              <a:t>Cypress Components &amp; Cypress Architecture</a:t>
            </a:r>
            <a:endParaRPr b="1" sz="2100">
              <a:solidFill>
                <a:srgbClr val="6F7287"/>
              </a:solidFill>
              <a:highlight>
                <a:srgbClr val="FFFFFF"/>
              </a:highlight>
              <a:latin typeface="Lato"/>
              <a:ea typeface="Lato"/>
              <a:cs typeface="Lato"/>
              <a:sym typeface="Lato"/>
            </a:endParaRPr>
          </a:p>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rgbClr val="FFFFFF"/>
                </a:highlight>
                <a:latin typeface="Lato"/>
                <a:ea typeface="Lato"/>
                <a:cs typeface="Lato"/>
                <a:sym typeface="Lato"/>
              </a:rPr>
              <a:t>Perform LIVE Project #1</a:t>
            </a:r>
            <a:endParaRPr b="1" sz="2100">
              <a:solidFill>
                <a:srgbClr val="6F7287"/>
              </a:solidFill>
              <a:highlight>
                <a:srgbClr val="FFFFFF"/>
              </a:highlight>
              <a:latin typeface="Lato"/>
              <a:ea typeface="Lato"/>
              <a:cs typeface="Lato"/>
              <a:sym typeface="Lato"/>
            </a:endParaRPr>
          </a:p>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chemeClr val="lt1"/>
                </a:highlight>
                <a:latin typeface="Lato"/>
                <a:ea typeface="Lato"/>
                <a:cs typeface="Lato"/>
                <a:sym typeface="Lato"/>
              </a:rPr>
              <a:t>QnA</a:t>
            </a:r>
            <a:endParaRPr b="1" sz="2100">
              <a:solidFill>
                <a:srgbClr val="6F7287"/>
              </a:solidFill>
              <a:highlight>
                <a:schemeClr val="lt1"/>
              </a:highlight>
              <a:latin typeface="Lato"/>
              <a:ea typeface="Lato"/>
              <a:cs typeface="Lato"/>
              <a:sym typeface="Lato"/>
            </a:endParaRPr>
          </a:p>
          <a:p>
            <a:pPr indent="-361950" lvl="0" marL="457200" rtl="0" algn="l">
              <a:lnSpc>
                <a:spcPct val="150000"/>
              </a:lnSpc>
              <a:spcBef>
                <a:spcPts val="0"/>
              </a:spcBef>
              <a:spcAft>
                <a:spcPts val="0"/>
              </a:spcAft>
              <a:buClr>
                <a:srgbClr val="6F7287"/>
              </a:buClr>
              <a:buSzPts val="2100"/>
              <a:buFont typeface="Lato"/>
              <a:buChar char="●"/>
            </a:pPr>
            <a:r>
              <a:rPr b="1" lang="en" sz="2100">
                <a:solidFill>
                  <a:srgbClr val="6F7287"/>
                </a:solidFill>
                <a:highlight>
                  <a:schemeClr val="lt1"/>
                </a:highlight>
                <a:latin typeface="Lato"/>
                <a:ea typeface="Lato"/>
                <a:cs typeface="Lato"/>
                <a:sym typeface="Lato"/>
              </a:rPr>
              <a:t>UnLock Cypress Advance Course.</a:t>
            </a:r>
            <a:endParaRPr b="1" sz="2100">
              <a:solidFill>
                <a:srgbClr val="6F7287"/>
              </a:solidFill>
              <a:highlight>
                <a:schemeClr val="lt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7848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Cypress Introduction.</a:t>
            </a:r>
            <a:endParaRPr b="1" sz="50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49250" y="226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Why Cypress?</a:t>
            </a:r>
            <a:endParaRPr b="1" sz="5000">
              <a:solidFill>
                <a:srgbClr val="9900FF"/>
              </a:solidFill>
              <a:latin typeface="Lato"/>
              <a:ea typeface="Lato"/>
              <a:cs typeface="Lato"/>
              <a:sym typeface="Lato"/>
            </a:endParaRPr>
          </a:p>
        </p:txBody>
      </p:sp>
      <p:pic>
        <p:nvPicPr>
          <p:cNvPr id="88" name="Google Shape;88;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9" name="Google Shape;89;p17"/>
          <p:cNvSpPr txBox="1"/>
          <p:nvPr/>
        </p:nvSpPr>
        <p:spPr>
          <a:xfrm>
            <a:off x="769950" y="1015000"/>
            <a:ext cx="7604100" cy="34236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1. Fast execution, Dom Snapshot, Easy Debugging.</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2. Automatic Waits for the commands.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3. Problem with the async calls.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4. Mocking the Server response.</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5. DOM Snapshot.</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6. Force Click and Smart assertions.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7. You can avoid flaky test, create robots and reliable test.</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8. Video, Screenshot and Inbuilt Reporting.</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9. Cross Platform Testing. ( CBT)</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49250" y="226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Why Cypress?</a:t>
            </a:r>
            <a:endParaRPr b="1" sz="5000">
              <a:solidFill>
                <a:srgbClr val="9900FF"/>
              </a:solidFill>
              <a:latin typeface="Lato"/>
              <a:ea typeface="Lato"/>
              <a:cs typeface="Lato"/>
              <a:sym typeface="Lato"/>
            </a:endParaRPr>
          </a:p>
        </p:txBody>
      </p:sp>
      <p:pic>
        <p:nvPicPr>
          <p:cNvPr id="95" name="Google Shape;95;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6" name="Google Shape;96;p18"/>
          <p:cNvSpPr txBox="1"/>
          <p:nvPr/>
        </p:nvSpPr>
        <p:spPr>
          <a:xfrm>
            <a:off x="769950" y="1015000"/>
            <a:ext cx="7604100" cy="34236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1. Fast execution, Dom Snapshot, Easy Debugging.</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2. Automatic Waits for the commands.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3. Problem with the async calls.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4. Mocking the Server response.</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5. DOM Snapshot.</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6. Force Click and Smart assertions.</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7. You can avoid flaky test, create robots and reliable test.</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8. Video, Screenshot and Inbuilt Reporting.</a:t>
            </a:r>
            <a:endParaRPr b="1" sz="1700">
              <a:solidFill>
                <a:srgbClr val="666666"/>
              </a:solidFill>
              <a:latin typeface="Lato"/>
              <a:ea typeface="Lato"/>
              <a:cs typeface="Lato"/>
              <a:sym typeface="Lato"/>
            </a:endParaRPr>
          </a:p>
          <a:p>
            <a:pPr indent="-336550" lvl="0" marL="457200" rtl="0" algn="l">
              <a:lnSpc>
                <a:spcPct val="150000"/>
              </a:lnSpc>
              <a:spcBef>
                <a:spcPts val="0"/>
              </a:spcBef>
              <a:spcAft>
                <a:spcPts val="0"/>
              </a:spcAft>
              <a:buClr>
                <a:srgbClr val="666666"/>
              </a:buClr>
              <a:buSzPts val="1700"/>
              <a:buFont typeface="Lato"/>
              <a:buChar char="●"/>
            </a:pPr>
            <a:r>
              <a:rPr b="1" lang="en" sz="1700">
                <a:solidFill>
                  <a:srgbClr val="666666"/>
                </a:solidFill>
                <a:latin typeface="Lato"/>
                <a:ea typeface="Lato"/>
                <a:cs typeface="Lato"/>
                <a:sym typeface="Lato"/>
              </a:rPr>
              <a:t>9. Cross Platform Testing. ( CBT)</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49250" y="226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Cypress Notes</a:t>
            </a:r>
            <a:endParaRPr b="1" sz="5000">
              <a:solidFill>
                <a:srgbClr val="9900FF"/>
              </a:solidFill>
              <a:latin typeface="Lato"/>
              <a:ea typeface="Lato"/>
              <a:cs typeface="Lato"/>
              <a:sym typeface="Lato"/>
            </a:endParaRPr>
          </a:p>
        </p:txBody>
      </p:sp>
      <p:pic>
        <p:nvPicPr>
          <p:cNvPr id="102" name="Google Shape;102;p1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03" name="Google Shape;103;p19"/>
          <p:cNvSpPr txBox="1"/>
          <p:nvPr/>
        </p:nvSpPr>
        <p:spPr>
          <a:xfrm>
            <a:off x="769950" y="1015000"/>
            <a:ext cx="7604100" cy="3423600"/>
          </a:xfrm>
          <a:prstGeom prst="rect">
            <a:avLst/>
          </a:prstGeom>
          <a:noFill/>
          <a:ln>
            <a:noFill/>
          </a:ln>
        </p:spPr>
        <p:txBody>
          <a:bodyPr anchorCtr="0" anchor="t" bIns="91425" lIns="91425" spcFirstLastPara="1" rIns="91425" wrap="square" tIns="91425">
            <a:noAutofit/>
          </a:bodyPr>
          <a:lstStyle/>
          <a:p>
            <a:pPr indent="0" lvl="0" marL="1371600" rtl="0" algn="l">
              <a:lnSpc>
                <a:spcPct val="150000"/>
              </a:lnSpc>
              <a:spcBef>
                <a:spcPts val="0"/>
              </a:spcBef>
              <a:spcAft>
                <a:spcPts val="0"/>
              </a:spcAft>
              <a:buNone/>
            </a:pPr>
            <a:r>
              <a:rPr b="1" lang="en" sz="1700">
                <a:solidFill>
                  <a:srgbClr val="666666"/>
                </a:solidFill>
                <a:latin typeface="Lato"/>
                <a:ea typeface="Lato"/>
                <a:cs typeface="Lato"/>
                <a:sym typeface="Lato"/>
              </a:rPr>
              <a:t>Notes - </a:t>
            </a:r>
            <a:r>
              <a:rPr b="1" lang="en" sz="1700" u="sng">
                <a:solidFill>
                  <a:schemeClr val="hlink"/>
                </a:solidFill>
                <a:latin typeface="Lato"/>
                <a:ea typeface="Lato"/>
                <a:cs typeface="Lato"/>
                <a:sym typeface="Lato"/>
                <a:hlinkClick r:id="rId4"/>
              </a:rPr>
              <a:t>https://www.notion.so/digitaldutta/Cypress-End-to-End-Testing-Framework-Cypress-MasterClass-e5cd4df13843491ea5e69e07b822427d</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49250" y="226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Cypress Test</a:t>
            </a:r>
            <a:endParaRPr b="1" sz="5000">
              <a:solidFill>
                <a:srgbClr val="9900FF"/>
              </a:solidFill>
              <a:latin typeface="Lato"/>
              <a:ea typeface="Lato"/>
              <a:cs typeface="Lato"/>
              <a:sym typeface="Lato"/>
            </a:endParaRPr>
          </a:p>
        </p:txBody>
      </p:sp>
      <p:pic>
        <p:nvPicPr>
          <p:cNvPr id="109" name="Google Shape;109;p2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10" name="Google Shape;110;p20"/>
          <p:cNvSpPr txBox="1"/>
          <p:nvPr/>
        </p:nvSpPr>
        <p:spPr>
          <a:xfrm>
            <a:off x="769950" y="1015000"/>
            <a:ext cx="7604100" cy="3423600"/>
          </a:xfrm>
          <a:prstGeom prst="rect">
            <a:avLst/>
          </a:prstGeom>
          <a:noFill/>
          <a:ln>
            <a:noFill/>
          </a:ln>
        </p:spPr>
        <p:txBody>
          <a:bodyPr anchorCtr="0" anchor="t" bIns="91425" lIns="91425" spcFirstLastPara="1" rIns="91425" wrap="square" tIns="91425">
            <a:noAutofit/>
          </a:bodyPr>
          <a:lstStyle/>
          <a:p>
            <a:pPr indent="0" lvl="0" marL="1371600" rtl="0" algn="l">
              <a:lnSpc>
                <a:spcPct val="150000"/>
              </a:lnSpc>
              <a:spcBef>
                <a:spcPts val="0"/>
              </a:spcBef>
              <a:spcAft>
                <a:spcPts val="0"/>
              </a:spcAft>
              <a:buNone/>
            </a:pPr>
            <a:r>
              <a:rPr b="1" lang="en" sz="1700" u="sng">
                <a:solidFill>
                  <a:schemeClr val="hlink"/>
                </a:solidFill>
                <a:latin typeface="Lato"/>
                <a:ea typeface="Lato"/>
                <a:cs typeface="Lato"/>
                <a:sym typeface="Lato"/>
                <a:hlinkClick r:id="rId4"/>
              </a:rPr>
              <a:t>https://www.notion.so/digitaldutta/Cypress-Introduction-Test-Structure-52447e42424940309308c1448f920d47</a:t>
            </a:r>
            <a:endParaRPr b="1" sz="1700">
              <a:solidFill>
                <a:srgbClr val="666666"/>
              </a:solidFill>
              <a:latin typeface="Lato"/>
              <a:ea typeface="Lato"/>
              <a:cs typeface="Lato"/>
              <a:sym typeface="Lato"/>
            </a:endParaRPr>
          </a:p>
          <a:p>
            <a:pPr indent="0" lvl="0" marL="1371600" rtl="0" algn="l">
              <a:lnSpc>
                <a:spcPct val="150000"/>
              </a:lnSpc>
              <a:spcBef>
                <a:spcPts val="0"/>
              </a:spcBef>
              <a:spcAft>
                <a:spcPts val="0"/>
              </a:spcAft>
              <a:buNone/>
            </a:pPr>
            <a:r>
              <a:t/>
            </a:r>
            <a:endParaRPr b="1" sz="1700">
              <a:solidFill>
                <a:srgbClr val="666666"/>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0875" y="1649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Fixture in Cypress</a:t>
            </a:r>
            <a:endParaRPr b="1" sz="5000">
              <a:solidFill>
                <a:srgbClr val="9900FF"/>
              </a:solidFill>
              <a:latin typeface="Lato"/>
              <a:ea typeface="Lato"/>
              <a:cs typeface="Lato"/>
              <a:sym typeface="Lato"/>
            </a:endParaRPr>
          </a:p>
        </p:txBody>
      </p:sp>
      <p:pic>
        <p:nvPicPr>
          <p:cNvPr id="116" name="Google Shape;116;p2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