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9843f0ef8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9843f0ef8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ea49cb58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ea49cb58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ea49cb58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ea49cb58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ea49cb58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ea49cb58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ea49cb58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ea49cb58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ea49cb58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ea49cb58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ea49cb58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ea49cb58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ea49cb58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ea49cb58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9f291f61c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9f291f61c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4e1864de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4e1864d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4e1864de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4e1864de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9f291f61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9f291f61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ea49cb58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ea49cb58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d3c74f7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d3c74f7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ea49cb58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ea49cb58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ea49cb5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ea49cb5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ea49cb58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ea49cb58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ea49cb58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ea49cb58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ea49cb58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ea49cb58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0150" y="118425"/>
            <a:ext cx="8520600" cy="883800"/>
          </a:xfrm>
          <a:prstGeom prst="rect">
            <a:avLst/>
          </a:prstGeom>
        </p:spPr>
        <p:txBody>
          <a:bodyPr anchorCtr="0" anchor="t" bIns="91425" lIns="91425" spcFirstLastPara="1" rIns="91425" wrap="square" tIns="91425">
            <a:noAutofit/>
          </a:bodyPr>
          <a:lstStyle>
            <a:lvl1pPr lvl="0">
              <a:spcBef>
                <a:spcPts val="0"/>
              </a:spcBef>
              <a:spcAft>
                <a:spcPts val="0"/>
              </a:spcAft>
              <a:buSzPts val="4500"/>
              <a:buFont typeface="Roboto"/>
              <a:buNone/>
              <a:defRPr sz="45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83250" y="1179250"/>
            <a:ext cx="8520600" cy="350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555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0" y="4893375"/>
            <a:ext cx="9183000" cy="312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nvSpPr>
        <p:spPr>
          <a:xfrm>
            <a:off x="6857400" y="4852025"/>
            <a:ext cx="5152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a:t>
            </a:r>
            <a:r>
              <a:rPr b="1" lang="en">
                <a:solidFill>
                  <a:srgbClr val="FFFFFF"/>
                </a:solidFill>
                <a:latin typeface="Lato"/>
                <a:ea typeface="Lato"/>
                <a:cs typeface="Lato"/>
                <a:sym typeface="Lato"/>
              </a:rPr>
              <a:t>heTestingAcademy.com</a:t>
            </a:r>
            <a:endParaRPr b="1">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3"/>
          <p:cNvSpPr/>
          <p:nvPr/>
        </p:nvSpPr>
        <p:spPr>
          <a:xfrm>
            <a:off x="-12525" y="4775825"/>
            <a:ext cx="9156600" cy="430500"/>
          </a:xfrm>
          <a:prstGeom prst="rect">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nvSpPr>
        <p:spPr>
          <a:xfrm>
            <a:off x="6857400" y="4775825"/>
            <a:ext cx="5152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TestingSumo</a:t>
            </a:r>
            <a:r>
              <a:rPr b="1" lang="en">
                <a:solidFill>
                  <a:srgbClr val="FFFFFF"/>
                </a:solidFill>
                <a:latin typeface="Lato"/>
                <a:ea typeface="Lato"/>
                <a:cs typeface="Lato"/>
                <a:sym typeface="Lato"/>
              </a:rPr>
              <a:t>.com</a:t>
            </a:r>
            <a:endParaRPr b="1">
              <a:solidFill>
                <a:srgbClr val="FFFFFF"/>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www.youtube.com/watch?v=36YnV9STBqc"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hyperlink" Target="https://www.softwaretestinghelp.com/xpath-axes-tutoria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hyperlink" Target="https://devhints.io/xpath"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app.vwo.com/#/logi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311700" y="125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9900FF"/>
                </a:solidFill>
              </a:rPr>
              <a:t>Meeting Etiquette</a:t>
            </a:r>
            <a:endParaRPr b="1" sz="4200">
              <a:solidFill>
                <a:srgbClr val="9900FF"/>
              </a:solidFill>
            </a:endParaRPr>
          </a:p>
        </p:txBody>
      </p:sp>
      <p:sp>
        <p:nvSpPr>
          <p:cNvPr id="59" name="Google Shape;59;p13"/>
          <p:cNvSpPr txBox="1"/>
          <p:nvPr/>
        </p:nvSpPr>
        <p:spPr>
          <a:xfrm>
            <a:off x="673125" y="869275"/>
            <a:ext cx="7637100" cy="3209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Char char="●"/>
            </a:pPr>
            <a:r>
              <a:rPr lang="en" sz="2000">
                <a:solidFill>
                  <a:srgbClr val="434343"/>
                </a:solidFill>
              </a:rPr>
              <a:t>Please be on Mute all the time.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Turn off Video, So that we can save bandwidth.</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There is separate Q&amp;A Section in End Please use that, Add questions in Google Form.</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Break at 12PM for 15 min.</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Mute your microphone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To help keep background noise to a minimum, make sure you mute your microphone when you are not speaking.</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Be mindful of background noise</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Avoid multitasking</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All links and Slides will be shared.</a:t>
            </a:r>
            <a:endParaRPr sz="2000">
              <a:solidFill>
                <a:srgbClr val="434343"/>
              </a:solidFill>
            </a:endParaRPr>
          </a:p>
        </p:txBody>
      </p:sp>
      <p:pic>
        <p:nvPicPr>
          <p:cNvPr descr="The Good Life is live streaming the best of Relaxing &amp; Chill House Music, Deep House, Tropical House, EDM, Dance &amp; Pop as well as Music for Sleep, Focus, Study, Workout, Gym, Running etc. in a 24/7 summer feel good chillout mix. &#10;&#10;🟢 Listen to the Playlist on Spotify:&#10;https://open.spotify.com/playlist/75XrS5HXOmVYMgdXlaQTwO?si=d81brQHZT-6hB6sDgikExQ&#10;&#10;🔴 Listen to the Playlist on YouTube: &#10;https://www.youtube.com/playlist?list=PLrALqIYcGkyRb1gQwscp0tDxphekn4GTw&#10;&#10;📸 Connect with me on Instagram: http://instagram.com/sensualmusique&#10;&#10;➖Official Spotify Playlists➖&#10;🌴 The Good Life Radio: https://open.spotify.com/playlist/75XrS5HXOmVYMgdXlaQTwO?si=E73RRiYiT3eqZFzlaqHKMg&#10;💯 Sensual Musique Top 100: https://open.spotify.com/playlist/1h9yS4rsQJTg3NxII7IHAH?si=tagOmRnOTjGcwofQeb1Jqg&#10;🌞 Summer Mix 2020: https://open.spotify.com/playlist/7cWNW1fBpQRcJNpCP0eqpX?si=tll13wD7QtOCXyP36F5Q-g&#10;🛏️ Chill Songs 2020: https://open.spotify.com/playlist/2iosL790KiO6YMVFC8eT5q?si=u-70eIqGQjK-fUhLN6oyLA&#10;&#10;➖Official YouTube Playlists➖&#10;🔊 Sensual Musique Latest / All Uploads: &#10;https://www.youtube.com/playlist?list=PLrALqIYcGkyQdCQGPPF-bTaWz4MfbH8AK&#10;🌴 The Good Life Radio Playlist: &#10;https://www.youtube.com/playlist?list=PLrALqIYcGkyRb1gQwscp0tDxphekn4GTw&#10;🌊 Chillout Music 2020: &#10;https://www.youtube.com/playlist?list=PLrALqIYcGkyT4W0IBJIbc5QVLrQa9IJ9L&#10;🏝️ Tropical House 2020: &#10;https://www.youtube.com/watch?v=GgHdIPic_Bo&amp;list=PLrALqIYcGkySnmdobMj8k9TYIrkIh6iPC&#10;❤️ Songs About Love 2020:&#10;https://www.youtube.com/watch?v=3VkZPlH6T0M&amp;list=PLrALqIYcGkyQsAdCKXo0dxd1qfbg4fkwu&#10;&#10;➖Video Background➖&#10;📷 Video Footage by Nature Relaxation:&#10;Website: https://goo.gl/iHAh3n &#10;YouTube: https://goo.gl/FyKqCz &#10;Subscription/Apps: https://watch.naturerelaxation.com&#10;&#10;➖NIGHTBOT➖&#10; Nightbot is here to answer some of your questions, tell you inspirational quotes or just say hi and goodbye.&#10;&#10;🤖Commands:&#10;!whoisthis: More info about Nightbot&#10;!coldbeer: Let’s have a cold one&#10;!freehugs: Get a free hug&#10;!key: Some major keys and advices&#10;!quoteday: Quote of the day&#10;!quotetravel: Quote about travlling&#10;!qoutelove: Quote about love&#10;&#10;!weatherlookup city: Will display the current weather in your city (e.g. !weatherlookup Berlin will display weather information about Berlin)&#10;&#10;!song: Displays the current song title and artist&#10;!video: Displays more information about the background video&#10;&#10;➖FAQ➖&#10;Q: When will the stream end?&#10;A: Hopefully never. It is supposed to be a 24/7 live stream but every now and then there might be technical issues.&#10;&#10;Q: How many songs do you have in your playlist and where can I find them?&#10;A: There are +/- 400 songs. You can find them in my playlists. See the links above.&#10;&#10;Q: Why do you not play songs from popular artists like KYGO, Martin Garrix or Calvin Harris?&#10;A: Because I do not have the permission to play these songs. I can only play songs with permission to avoid copyright issues.&#10;&#10;Q: Where was the video footage filmed?&#10;A: Fiji Islands and Hawaii.&#10;&#10;Q: What’s your name?&#10;A: My name is Armin. Nice to meet you :)&#10;&#10;Q: Where are you from?&#10;A: I am from a small town close to Munich in Germany. &#10;&#10;Q: What’s The Good Life?&#10;A: The Good Life is a 24/7 music live stream presented by Sensual Musique which plays songs from genres such as Deep House, Tropical House, EDM, Chill House, Dance Music and Pop. The music is fun while studying, cleaning, cooking, working out, relaxing, sleeping etc. :) &#10;&#10;➖Translations➖&#10;Musique d'Été 2020 | Chansons Relaxantes, Running, Courir, Workout&#10;Sommer Playlist 2020 | Musik zum Chillen, Fitness, Gym, Laufen&#10;Música de Verano 2020 | Canciones Relajantes, Gimnasio, La Carrera&#10;Música de Verão 2020 |  Músicas Relaxantes&#10;летняя музыка 2020 | расслабляющие песни, Гимнастический&#10;夏日音乐 2020 | 轻松的歌曲&#10;여름 음악 2020 | 편안한 노래&#10;Letnia Muzyka 2020 | Relaks Muzyka&#10;เพลง​ฤดูร้อน​ 2020 | เพลง​ชิวๆ&#10; サマーミュージック 2020 |  リラックスした歌&#10;&#10;#thegoodlife #deephouse #tropicalhouse #chill #chillmusic #lounge #live #radio #house #relax #chillhouse #housemusic #relax #running #gym" id="60" name="Google Shape;60;p13" title="The Good Life Radio • 24/7 Live Radio | Best Relax House, Chillout, Study, Running, Gym, Happy Music">
            <a:hlinkClick r:id="rId3"/>
          </p:cNvPr>
          <p:cNvPicPr preferRelativeResize="0"/>
          <p:nvPr/>
        </p:nvPicPr>
        <p:blipFill>
          <a:blip r:embed="rId4">
            <a:alphaModFix/>
          </a:blip>
          <a:stretch>
            <a:fillRect/>
          </a:stretch>
        </p:blipFill>
        <p:spPr>
          <a:xfrm>
            <a:off x="7149525" y="3784025"/>
            <a:ext cx="946724" cy="71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XPath Functions </a:t>
            </a:r>
            <a:endParaRPr b="1" sz="3900">
              <a:solidFill>
                <a:srgbClr val="9900FF"/>
              </a:solidFill>
              <a:latin typeface="Lato"/>
              <a:ea typeface="Lato"/>
              <a:cs typeface="Lato"/>
              <a:sym typeface="Lato"/>
            </a:endParaRPr>
          </a:p>
        </p:txBody>
      </p:sp>
      <p:pic>
        <p:nvPicPr>
          <p:cNvPr id="122" name="Google Shape;122;p22"/>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23" name="Google Shape;123;p22"/>
          <p:cNvSpPr txBox="1"/>
          <p:nvPr/>
        </p:nvSpPr>
        <p:spPr>
          <a:xfrm>
            <a:off x="378800" y="1149200"/>
            <a:ext cx="8211300" cy="3423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Contains()</a:t>
            </a:r>
            <a:endParaRPr b="1" sz="2000">
              <a:solidFill>
                <a:srgbClr val="666666"/>
              </a:solidFill>
              <a:latin typeface="Lato"/>
              <a:ea typeface="Lato"/>
              <a:cs typeface="Lato"/>
              <a:sym typeface="Lato"/>
            </a:endParaRPr>
          </a:p>
          <a:p>
            <a:pPr indent="-355600" lvl="1" marL="914400" rtl="0" algn="l">
              <a:lnSpc>
                <a:spcPct val="150000"/>
              </a:lnSpc>
              <a:spcBef>
                <a:spcPts val="0"/>
              </a:spcBef>
              <a:spcAft>
                <a:spcPts val="0"/>
              </a:spcAft>
              <a:buClr>
                <a:srgbClr val="666666"/>
              </a:buClr>
              <a:buSzPts val="2000"/>
              <a:buFont typeface="Lato"/>
              <a:buAutoNum type="alphaLcPeriod"/>
            </a:pPr>
            <a:r>
              <a:rPr b="1" lang="en" sz="2000">
                <a:solidFill>
                  <a:srgbClr val="666666"/>
                </a:solidFill>
                <a:latin typeface="Lato"/>
                <a:ea typeface="Lato"/>
                <a:cs typeface="Lato"/>
                <a:sym typeface="Lato"/>
              </a:rPr>
              <a:t>//tag_name[contains(@attribute,'value_of_attribute')]</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Starts-with()</a:t>
            </a:r>
            <a:endParaRPr b="1" sz="2000">
              <a:solidFill>
                <a:srgbClr val="666666"/>
              </a:solidFill>
              <a:latin typeface="Lato"/>
              <a:ea typeface="Lato"/>
              <a:cs typeface="Lato"/>
              <a:sym typeface="Lato"/>
            </a:endParaRPr>
          </a:p>
          <a:p>
            <a:pPr indent="-355600" lvl="1" marL="914400" rtl="0" algn="l">
              <a:lnSpc>
                <a:spcPct val="150000"/>
              </a:lnSpc>
              <a:spcBef>
                <a:spcPts val="0"/>
              </a:spcBef>
              <a:spcAft>
                <a:spcPts val="0"/>
              </a:spcAft>
              <a:buClr>
                <a:srgbClr val="666666"/>
              </a:buClr>
              <a:buSzPts val="2000"/>
              <a:buFont typeface="Lato"/>
              <a:buAutoNum type="alphaLcPeriod"/>
            </a:pPr>
            <a:r>
              <a:rPr b="1" lang="en" sz="2000">
                <a:solidFill>
                  <a:srgbClr val="666666"/>
                </a:solidFill>
                <a:latin typeface="Lato"/>
                <a:ea typeface="Lato"/>
                <a:cs typeface="Lato"/>
                <a:sym typeface="Lato"/>
              </a:rPr>
              <a:t>//tag_name[starts-with(@attribute,'Part_of_Attribute_value')]</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Text()</a:t>
            </a:r>
            <a:endParaRPr b="1" sz="2000">
              <a:solidFill>
                <a:srgbClr val="666666"/>
              </a:solidFill>
              <a:latin typeface="Lato"/>
              <a:ea typeface="Lato"/>
              <a:cs typeface="Lato"/>
              <a:sym typeface="Lato"/>
            </a:endParaRPr>
          </a:p>
          <a:p>
            <a:pPr indent="-355600" lvl="1" marL="914400" rtl="0" algn="l">
              <a:lnSpc>
                <a:spcPct val="150000"/>
              </a:lnSpc>
              <a:spcBef>
                <a:spcPts val="0"/>
              </a:spcBef>
              <a:spcAft>
                <a:spcPts val="0"/>
              </a:spcAft>
              <a:buClr>
                <a:srgbClr val="666666"/>
              </a:buClr>
              <a:buSzPts val="2000"/>
              <a:buFont typeface="Lato"/>
              <a:buAutoNum type="alphaLcPeriod"/>
            </a:pPr>
            <a:r>
              <a:rPr b="1" lang="en" sz="2000">
                <a:solidFill>
                  <a:srgbClr val="666666"/>
                </a:solidFill>
                <a:latin typeface="Lato"/>
                <a:ea typeface="Lato"/>
                <a:cs typeface="Lato"/>
                <a:sym typeface="Lato"/>
              </a:rPr>
              <a:t>//tag_name[text()='Text of the element']</a:t>
            </a:r>
            <a:endParaRPr b="1" sz="2000">
              <a:solidFill>
                <a:srgbClr val="666666"/>
              </a:solidFill>
              <a:latin typeface="Lato"/>
              <a:ea typeface="Lato"/>
              <a:cs typeface="Lato"/>
              <a:sym typeface="Lato"/>
            </a:endParaRPr>
          </a:p>
          <a:p>
            <a:pPr indent="0" lvl="0" marL="0" rtl="0" algn="l">
              <a:lnSpc>
                <a:spcPct val="150000"/>
              </a:lnSpc>
              <a:spcBef>
                <a:spcPts val="0"/>
              </a:spcBef>
              <a:spcAft>
                <a:spcPts val="0"/>
              </a:spcAft>
              <a:buNone/>
            </a:pPr>
            <a:r>
              <a:t/>
            </a:r>
            <a:endParaRPr b="1" sz="20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Operators - </a:t>
            </a:r>
            <a:r>
              <a:rPr b="1" lang="en" sz="3900">
                <a:solidFill>
                  <a:srgbClr val="9900FF"/>
                </a:solidFill>
                <a:latin typeface="Lato"/>
                <a:ea typeface="Lato"/>
                <a:cs typeface="Lato"/>
                <a:sym typeface="Lato"/>
              </a:rPr>
              <a:t>AND &amp; OR</a:t>
            </a:r>
            <a:endParaRPr b="1" sz="3900">
              <a:solidFill>
                <a:srgbClr val="9900FF"/>
              </a:solidFill>
              <a:latin typeface="Lato"/>
              <a:ea typeface="Lato"/>
              <a:cs typeface="Lato"/>
              <a:sym typeface="Lato"/>
            </a:endParaRPr>
          </a:p>
        </p:txBody>
      </p:sp>
      <p:pic>
        <p:nvPicPr>
          <p:cNvPr id="129" name="Google Shape;129;p23"/>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30" name="Google Shape;130;p23"/>
          <p:cNvSpPr txBox="1"/>
          <p:nvPr/>
        </p:nvSpPr>
        <p:spPr>
          <a:xfrm>
            <a:off x="1057650" y="1149200"/>
            <a:ext cx="6958200" cy="342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666666"/>
                </a:solidFill>
                <a:latin typeface="Lato"/>
                <a:ea typeface="Lato"/>
                <a:cs typeface="Lato"/>
                <a:sym typeface="Lato"/>
              </a:rPr>
              <a:t>And Example</a:t>
            </a:r>
            <a:endParaRPr b="1" sz="2000">
              <a:solidFill>
                <a:srgbClr val="666666"/>
              </a:solidFill>
              <a:latin typeface="Lato"/>
              <a:ea typeface="Lato"/>
              <a:cs typeface="Lato"/>
              <a:sym typeface="Lato"/>
            </a:endParaRPr>
          </a:p>
          <a:p>
            <a:pPr indent="0" lvl="0" marL="0" rtl="0" algn="l">
              <a:lnSpc>
                <a:spcPct val="150000"/>
              </a:lnSpc>
              <a:spcBef>
                <a:spcPts val="0"/>
              </a:spcBef>
              <a:spcAft>
                <a:spcPts val="0"/>
              </a:spcAft>
              <a:buNone/>
            </a:pPr>
            <a:r>
              <a:rPr b="1" lang="en" sz="2000">
                <a:solidFill>
                  <a:srgbClr val="666666"/>
                </a:solidFill>
                <a:latin typeface="Lato"/>
                <a:ea typeface="Lato"/>
                <a:cs typeface="Lato"/>
                <a:sym typeface="Lato"/>
              </a:rPr>
              <a:t>//tag_name[@name = 'Name value' and @id = ‘ID value’</a:t>
            </a:r>
            <a:r>
              <a:rPr b="1" lang="en" sz="2000">
                <a:solidFill>
                  <a:srgbClr val="666666"/>
                </a:solidFill>
                <a:latin typeface="Lato"/>
                <a:ea typeface="Lato"/>
                <a:cs typeface="Lato"/>
                <a:sym typeface="Lato"/>
              </a:rPr>
              <a:t>]</a:t>
            </a:r>
            <a:endParaRPr b="1" sz="2000">
              <a:solidFill>
                <a:srgbClr val="666666"/>
              </a:solidFill>
              <a:latin typeface="Lato"/>
              <a:ea typeface="Lato"/>
              <a:cs typeface="Lato"/>
              <a:sym typeface="Lato"/>
            </a:endParaRPr>
          </a:p>
          <a:p>
            <a:pPr indent="0" lvl="0" marL="0" rtl="0" algn="l">
              <a:lnSpc>
                <a:spcPct val="150000"/>
              </a:lnSpc>
              <a:spcBef>
                <a:spcPts val="0"/>
              </a:spcBef>
              <a:spcAft>
                <a:spcPts val="0"/>
              </a:spcAft>
              <a:buNone/>
            </a:pPr>
            <a:r>
              <a:t/>
            </a:r>
            <a:endParaRPr b="1" sz="2000">
              <a:solidFill>
                <a:srgbClr val="666666"/>
              </a:solidFill>
              <a:latin typeface="Lato"/>
              <a:ea typeface="Lato"/>
              <a:cs typeface="Lato"/>
              <a:sym typeface="Lato"/>
            </a:endParaRPr>
          </a:p>
          <a:p>
            <a:pPr indent="0" lvl="0" marL="0" rtl="0" algn="l">
              <a:lnSpc>
                <a:spcPct val="150000"/>
              </a:lnSpc>
              <a:spcBef>
                <a:spcPts val="0"/>
              </a:spcBef>
              <a:spcAft>
                <a:spcPts val="0"/>
              </a:spcAft>
              <a:buNone/>
            </a:pPr>
            <a:r>
              <a:t/>
            </a:r>
            <a:endParaRPr b="1" sz="2000">
              <a:solidFill>
                <a:srgbClr val="666666"/>
              </a:solidFill>
              <a:latin typeface="Lato"/>
              <a:ea typeface="Lato"/>
              <a:cs typeface="Lato"/>
              <a:sym typeface="Lato"/>
            </a:endParaRPr>
          </a:p>
          <a:p>
            <a:pPr indent="0" lvl="0" marL="0" rtl="0" algn="l">
              <a:lnSpc>
                <a:spcPct val="150000"/>
              </a:lnSpc>
              <a:spcBef>
                <a:spcPts val="0"/>
              </a:spcBef>
              <a:spcAft>
                <a:spcPts val="0"/>
              </a:spcAft>
              <a:buNone/>
            </a:pPr>
            <a:r>
              <a:rPr b="1" lang="en" sz="2000">
                <a:solidFill>
                  <a:srgbClr val="666666"/>
                </a:solidFill>
                <a:latin typeface="Lato"/>
                <a:ea typeface="Lato"/>
                <a:cs typeface="Lato"/>
                <a:sym typeface="Lato"/>
              </a:rPr>
              <a:t>OR Example</a:t>
            </a:r>
            <a:endParaRPr b="1" sz="2000">
              <a:solidFill>
                <a:srgbClr val="666666"/>
              </a:solidFill>
              <a:latin typeface="Lato"/>
              <a:ea typeface="Lato"/>
              <a:cs typeface="Lato"/>
              <a:sym typeface="Lato"/>
            </a:endParaRPr>
          </a:p>
          <a:p>
            <a:pPr indent="0" lvl="0" marL="0" rtl="0" algn="l">
              <a:lnSpc>
                <a:spcPct val="150000"/>
              </a:lnSpc>
              <a:spcBef>
                <a:spcPts val="0"/>
              </a:spcBef>
              <a:spcAft>
                <a:spcPts val="0"/>
              </a:spcAft>
              <a:buNone/>
            </a:pPr>
            <a:r>
              <a:rPr b="1" lang="en" sz="2000">
                <a:solidFill>
                  <a:srgbClr val="666666"/>
                </a:solidFill>
                <a:latin typeface="Lato"/>
                <a:ea typeface="Lato"/>
                <a:cs typeface="Lato"/>
                <a:sym typeface="Lato"/>
              </a:rPr>
              <a:t>//input[@placeholder ='Full Name' or @type = 'text']</a:t>
            </a:r>
            <a:endParaRPr b="1" sz="20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44250" y="1507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XPath Axes</a:t>
            </a:r>
            <a:endParaRPr b="1" sz="3900">
              <a:solidFill>
                <a:srgbClr val="9900FF"/>
              </a:solidFill>
              <a:latin typeface="Lato"/>
              <a:ea typeface="Lato"/>
              <a:cs typeface="Lato"/>
              <a:sym typeface="Lato"/>
            </a:endParaRPr>
          </a:p>
        </p:txBody>
      </p:sp>
      <p:pic>
        <p:nvPicPr>
          <p:cNvPr id="136" name="Google Shape;136;p24"/>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37" name="Google Shape;137;p24"/>
          <p:cNvSpPr txBox="1"/>
          <p:nvPr/>
        </p:nvSpPr>
        <p:spPr>
          <a:xfrm>
            <a:off x="365750" y="914225"/>
            <a:ext cx="8211300" cy="342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666666"/>
                </a:solidFill>
                <a:latin typeface="Lato"/>
                <a:ea typeface="Lato"/>
                <a:cs typeface="Lato"/>
                <a:sym typeface="Lato"/>
              </a:rPr>
              <a:t>In the XML documents, We have relationship between various nodes to locate those nodes in the DOM  structure.</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Ancestor</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Child, parent</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Descendant</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Following , following-sibling</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Self.</a:t>
            </a:r>
            <a:endParaRPr b="1" sz="20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444263" y="58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XPath Axes</a:t>
            </a:r>
            <a:endParaRPr b="1" sz="3900">
              <a:solidFill>
                <a:srgbClr val="9900FF"/>
              </a:solidFill>
              <a:latin typeface="Lato"/>
              <a:ea typeface="Lato"/>
              <a:cs typeface="Lato"/>
              <a:sym typeface="Lato"/>
            </a:endParaRPr>
          </a:p>
        </p:txBody>
      </p:sp>
      <p:pic>
        <p:nvPicPr>
          <p:cNvPr id="143" name="Google Shape;143;p25"/>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44" name="Google Shape;144;p25"/>
          <p:cNvSpPr txBox="1"/>
          <p:nvPr/>
        </p:nvSpPr>
        <p:spPr>
          <a:xfrm>
            <a:off x="378600" y="1514325"/>
            <a:ext cx="8302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https://www.softwaretestinghelp.com/xpath-axes-tutorial/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//span[text()='Invalid Email']/ancestor::div</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//*[@id="main-page"]/div[1]/child::div</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//*[@id="js-main-container-wrap"]/child::div</a:t>
            </a:r>
            <a:endParaRPr/>
          </a:p>
          <a:p>
            <a:pPr indent="0" lvl="0" marL="0" rtl="0" algn="l">
              <a:spcBef>
                <a:spcPts val="0"/>
              </a:spcBef>
              <a:spcAft>
                <a:spcPts val="0"/>
              </a:spcAft>
              <a:buNone/>
            </a:pPr>
            <a:r>
              <a:rPr lang="en"/>
              <a:t>//*[@id="js-main-container-wrap"]/following::div</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44263" y="58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XPath CheetSheet</a:t>
            </a:r>
            <a:endParaRPr b="1" sz="3900">
              <a:solidFill>
                <a:srgbClr val="9900FF"/>
              </a:solidFill>
              <a:latin typeface="Lato"/>
              <a:ea typeface="Lato"/>
              <a:cs typeface="Lato"/>
              <a:sym typeface="Lato"/>
            </a:endParaRPr>
          </a:p>
        </p:txBody>
      </p:sp>
      <p:pic>
        <p:nvPicPr>
          <p:cNvPr id="150" name="Google Shape;150;p26"/>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51" name="Google Shape;151;p26"/>
          <p:cNvSpPr txBox="1"/>
          <p:nvPr/>
        </p:nvSpPr>
        <p:spPr>
          <a:xfrm>
            <a:off x="378600" y="1514325"/>
            <a:ext cx="8302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u="sng">
                <a:solidFill>
                  <a:schemeClr val="hlink"/>
                </a:solidFill>
                <a:hlinkClick r:id="rId4"/>
              </a:rPr>
              <a:t>https://devhints.io/xpath</a:t>
            </a:r>
            <a:endParaRPr sz="2600"/>
          </a:p>
          <a:p>
            <a:pPr indent="0" lvl="0" marL="0" rtl="0" algn="l">
              <a:spcBef>
                <a:spcPts val="0"/>
              </a:spcBef>
              <a:spcAft>
                <a:spcPts val="0"/>
              </a:spcAft>
              <a:buNone/>
            </a:pPr>
            <a:r>
              <a:t/>
            </a:r>
            <a:endParaRPr sz="2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What is CSS </a:t>
            </a:r>
            <a:r>
              <a:rPr b="1" lang="en" sz="3900">
                <a:solidFill>
                  <a:srgbClr val="9900FF"/>
                </a:solidFill>
                <a:latin typeface="Lato"/>
                <a:ea typeface="Lato"/>
                <a:cs typeface="Lato"/>
                <a:sym typeface="Lato"/>
              </a:rPr>
              <a:t>Selectors</a:t>
            </a:r>
            <a:r>
              <a:rPr b="1" lang="en" sz="3900">
                <a:solidFill>
                  <a:srgbClr val="9900FF"/>
                </a:solidFill>
                <a:latin typeface="Lato"/>
                <a:ea typeface="Lato"/>
                <a:cs typeface="Lato"/>
                <a:sym typeface="Lato"/>
              </a:rPr>
              <a:t>?</a:t>
            </a:r>
            <a:endParaRPr b="1" sz="3900">
              <a:solidFill>
                <a:srgbClr val="9900FF"/>
              </a:solidFill>
              <a:latin typeface="Lato"/>
              <a:ea typeface="Lato"/>
              <a:cs typeface="Lato"/>
              <a:sym typeface="Lato"/>
            </a:endParaRPr>
          </a:p>
        </p:txBody>
      </p:sp>
      <p:pic>
        <p:nvPicPr>
          <p:cNvPr id="157" name="Google Shape;157;p27"/>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pic>
        <p:nvPicPr>
          <p:cNvPr id="158" name="Google Shape;158;p27"/>
          <p:cNvPicPr preferRelativeResize="0"/>
          <p:nvPr/>
        </p:nvPicPr>
        <p:blipFill rotWithShape="1">
          <a:blip r:embed="rId4">
            <a:alphaModFix/>
          </a:blip>
          <a:srcRect b="0" l="0" r="0" t="20886"/>
          <a:stretch/>
        </p:blipFill>
        <p:spPr>
          <a:xfrm>
            <a:off x="1457850" y="1280200"/>
            <a:ext cx="6684600" cy="2918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SelectorsHub</a:t>
            </a:r>
            <a:endParaRPr b="1" sz="3900">
              <a:solidFill>
                <a:srgbClr val="9900FF"/>
              </a:solidFill>
              <a:latin typeface="Lato"/>
              <a:ea typeface="Lato"/>
              <a:cs typeface="Lato"/>
              <a:sym typeface="Lato"/>
            </a:endParaRPr>
          </a:p>
        </p:txBody>
      </p:sp>
      <p:pic>
        <p:nvPicPr>
          <p:cNvPr id="164" name="Google Shape;164;p28"/>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5213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rgbClr val="9900FF"/>
                </a:solidFill>
              </a:rPr>
              <a:t>QnA</a:t>
            </a:r>
            <a:endParaRPr b="1" sz="6000">
              <a:solidFill>
                <a:srgbClr val="9900FF"/>
              </a:solidFill>
            </a:endParaRPr>
          </a:p>
        </p:txBody>
      </p:sp>
      <p:sp>
        <p:nvSpPr>
          <p:cNvPr id="170" name="Google Shape;170;p29"/>
          <p:cNvSpPr txBox="1"/>
          <p:nvPr/>
        </p:nvSpPr>
        <p:spPr>
          <a:xfrm>
            <a:off x="727375" y="1151650"/>
            <a:ext cx="7494000" cy="31689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b="1" lang="en" sz="1900"/>
              <a:t>Run your Selenium Grid</a:t>
            </a:r>
            <a:endParaRPr b="1" sz="1900"/>
          </a:p>
          <a:p>
            <a:pPr indent="-349250" lvl="0" marL="457200" rtl="0" algn="l">
              <a:spcBef>
                <a:spcPts val="0"/>
              </a:spcBef>
              <a:spcAft>
                <a:spcPts val="0"/>
              </a:spcAft>
              <a:buSzPts val="1900"/>
              <a:buAutoNum type="arabicPeriod"/>
            </a:pPr>
            <a:r>
              <a:rPr b="1" lang="en" sz="1900"/>
              <a:t>Try the Sign up flow of app.vwo.com</a:t>
            </a:r>
            <a:endParaRPr b="1" sz="1900"/>
          </a:p>
          <a:p>
            <a:pPr indent="0" lvl="0" marL="0" rtl="0" algn="l">
              <a:spcBef>
                <a:spcPts val="0"/>
              </a:spcBef>
              <a:spcAft>
                <a:spcPts val="0"/>
              </a:spcAft>
              <a:buNone/>
            </a:pPr>
            <a:r>
              <a:t/>
            </a:r>
            <a:endParaRPr b="1" sz="1900"/>
          </a:p>
          <a:p>
            <a:pPr indent="0" lvl="0" marL="0" rtl="0" algn="l">
              <a:spcBef>
                <a:spcPts val="0"/>
              </a:spcBef>
              <a:spcAft>
                <a:spcPts val="0"/>
              </a:spcAft>
              <a:buNone/>
            </a:pPr>
            <a:r>
              <a:t/>
            </a:r>
            <a:endParaRPr b="1" sz="1900"/>
          </a:p>
          <a:p>
            <a:pPr indent="-349250" lvl="0" marL="457200" rtl="0" algn="l">
              <a:spcBef>
                <a:spcPts val="0"/>
              </a:spcBef>
              <a:spcAft>
                <a:spcPts val="0"/>
              </a:spcAft>
              <a:buSzPts val="1900"/>
              <a:buAutoNum type="arabicPeriod"/>
            </a:pPr>
            <a:r>
              <a:rPr b="1" lang="en" sz="1900"/>
              <a:t>Add timeouts</a:t>
            </a:r>
            <a:endParaRPr b="1" sz="1900"/>
          </a:p>
          <a:p>
            <a:pPr indent="-349250" lvl="0" marL="457200" rtl="0" algn="l">
              <a:spcBef>
                <a:spcPts val="0"/>
              </a:spcBef>
              <a:spcAft>
                <a:spcPts val="0"/>
              </a:spcAft>
              <a:buSzPts val="1900"/>
              <a:buAutoNum type="arabicPeriod"/>
            </a:pPr>
            <a:r>
              <a:t/>
            </a:r>
            <a:endParaRPr b="1"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Agenda</a:t>
            </a:r>
            <a:endParaRPr b="1" sz="3900">
              <a:solidFill>
                <a:srgbClr val="9900FF"/>
              </a:solidFill>
              <a:latin typeface="Lato"/>
              <a:ea typeface="Lato"/>
              <a:cs typeface="Lato"/>
              <a:sym typeface="Lato"/>
            </a:endParaRPr>
          </a:p>
        </p:txBody>
      </p:sp>
      <p:pic>
        <p:nvPicPr>
          <p:cNvPr id="176" name="Google Shape;176;p30"/>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77" name="Google Shape;177;p30"/>
          <p:cNvSpPr txBox="1"/>
          <p:nvPr/>
        </p:nvSpPr>
        <p:spPr>
          <a:xfrm>
            <a:off x="378800" y="1149200"/>
            <a:ext cx="8211300" cy="3423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Difference Between findelement and findelements in Selenium</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Select Demo</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Alert</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Waits in Selenium Mastery</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Windows and iframe.</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Java script executor - </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Action Class</a:t>
            </a:r>
            <a:endParaRPr b="1" sz="20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5213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rgbClr val="9900FF"/>
                </a:solidFill>
              </a:rPr>
              <a:t>Assignment</a:t>
            </a:r>
            <a:endParaRPr b="1" sz="6000">
              <a:solidFill>
                <a:srgbClr val="9900FF"/>
              </a:solidFill>
            </a:endParaRPr>
          </a:p>
        </p:txBody>
      </p:sp>
      <p:sp>
        <p:nvSpPr>
          <p:cNvPr id="183" name="Google Shape;183;p31"/>
          <p:cNvSpPr txBox="1"/>
          <p:nvPr/>
        </p:nvSpPr>
        <p:spPr>
          <a:xfrm>
            <a:off x="727375" y="1418175"/>
            <a:ext cx="7494000" cy="31689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b="1" lang="en" sz="1900"/>
              <a:t>Heatmap Scenario - app.vwo.com</a:t>
            </a:r>
            <a:endParaRPr b="1" sz="1900"/>
          </a:p>
          <a:p>
            <a:pPr indent="-349250" lvl="0" marL="457200" rtl="0" algn="l">
              <a:spcBef>
                <a:spcPts val="0"/>
              </a:spcBef>
              <a:spcAft>
                <a:spcPts val="0"/>
              </a:spcAft>
              <a:buSzPts val="1900"/>
              <a:buAutoNum type="arabicPeriod"/>
            </a:pPr>
            <a:r>
              <a:rPr b="1" lang="en" sz="1900"/>
              <a:t>https://katalon-demo-cura.herokuapp.com/</a:t>
            </a:r>
            <a:endParaRPr b="1"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44625" y="58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Agenda</a:t>
            </a:r>
            <a:endParaRPr b="1" sz="5000">
              <a:solidFill>
                <a:srgbClr val="9900FF"/>
              </a:solidFill>
              <a:latin typeface="Lato"/>
              <a:ea typeface="Lato"/>
              <a:cs typeface="Lato"/>
              <a:sym typeface="Lato"/>
            </a:endParaRPr>
          </a:p>
        </p:txBody>
      </p:sp>
      <p:pic>
        <p:nvPicPr>
          <p:cNvPr id="66" name="Google Shape;66;p14"/>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67" name="Google Shape;67;p14"/>
          <p:cNvSpPr txBox="1"/>
          <p:nvPr/>
        </p:nvSpPr>
        <p:spPr>
          <a:xfrm>
            <a:off x="894225" y="987550"/>
            <a:ext cx="7604100" cy="3423600"/>
          </a:xfrm>
          <a:prstGeom prst="rect">
            <a:avLst/>
          </a:prstGeom>
          <a:noFill/>
          <a:ln>
            <a:noFill/>
          </a:ln>
        </p:spPr>
        <p:txBody>
          <a:bodyPr anchorCtr="0" anchor="t" bIns="91425" lIns="91425" spcFirstLastPara="1" rIns="91425" wrap="square" tIns="91425">
            <a:noAutofit/>
          </a:bodyPr>
          <a:lstStyle/>
          <a:p>
            <a:pPr indent="-463550" lvl="0" marL="457200" rtl="0" algn="l">
              <a:lnSpc>
                <a:spcPct val="150000"/>
              </a:lnSpc>
              <a:spcBef>
                <a:spcPts val="0"/>
              </a:spcBef>
              <a:spcAft>
                <a:spcPts val="0"/>
              </a:spcAft>
              <a:buClr>
                <a:srgbClr val="666666"/>
              </a:buClr>
              <a:buSzPts val="3700"/>
              <a:buFont typeface="Lato"/>
              <a:buChar char="●"/>
            </a:pPr>
            <a:r>
              <a:rPr b="1" lang="en" sz="3700">
                <a:solidFill>
                  <a:srgbClr val="666666"/>
                </a:solidFill>
                <a:latin typeface="Lato"/>
                <a:ea typeface="Lato"/>
                <a:cs typeface="Lato"/>
                <a:sym typeface="Lato"/>
              </a:rPr>
              <a:t>Selenium Grid 4 (Alpha)</a:t>
            </a:r>
            <a:endParaRPr b="1" sz="3700">
              <a:solidFill>
                <a:srgbClr val="666666"/>
              </a:solidFill>
              <a:latin typeface="Lato"/>
              <a:ea typeface="Lato"/>
              <a:cs typeface="Lato"/>
              <a:sym typeface="Lato"/>
            </a:endParaRPr>
          </a:p>
          <a:p>
            <a:pPr indent="-463550" lvl="0" marL="457200" rtl="0" algn="l">
              <a:lnSpc>
                <a:spcPct val="150000"/>
              </a:lnSpc>
              <a:spcBef>
                <a:spcPts val="0"/>
              </a:spcBef>
              <a:spcAft>
                <a:spcPts val="0"/>
              </a:spcAft>
              <a:buClr>
                <a:srgbClr val="666666"/>
              </a:buClr>
              <a:buSzPts val="3700"/>
              <a:buFont typeface="Lato"/>
              <a:buChar char="●"/>
            </a:pPr>
            <a:r>
              <a:rPr b="1" lang="en" sz="3700">
                <a:solidFill>
                  <a:srgbClr val="666666"/>
                </a:solidFill>
                <a:latin typeface="Lato"/>
                <a:ea typeface="Lato"/>
                <a:cs typeface="Lato"/>
                <a:sym typeface="Lato"/>
              </a:rPr>
              <a:t>Locators in Selenium. </a:t>
            </a:r>
            <a:endParaRPr b="1" sz="3700">
              <a:solidFill>
                <a:srgbClr val="666666"/>
              </a:solidFill>
              <a:latin typeface="Lato"/>
              <a:ea typeface="Lato"/>
              <a:cs typeface="Lato"/>
              <a:sym typeface="Lato"/>
            </a:endParaRPr>
          </a:p>
          <a:p>
            <a:pPr indent="-463550" lvl="0" marL="457200" rtl="0" algn="l">
              <a:lnSpc>
                <a:spcPct val="150000"/>
              </a:lnSpc>
              <a:spcBef>
                <a:spcPts val="0"/>
              </a:spcBef>
              <a:spcAft>
                <a:spcPts val="0"/>
              </a:spcAft>
              <a:buClr>
                <a:srgbClr val="666666"/>
              </a:buClr>
              <a:buSzPts val="3700"/>
              <a:buFont typeface="Lato"/>
              <a:buChar char="●"/>
            </a:pPr>
            <a:r>
              <a:rPr b="1" lang="en" sz="3700">
                <a:solidFill>
                  <a:srgbClr val="666666"/>
                </a:solidFill>
                <a:latin typeface="Lato"/>
                <a:ea typeface="Lato"/>
                <a:cs typeface="Lato"/>
                <a:sym typeface="Lato"/>
              </a:rPr>
              <a:t>Methods in Selenium.</a:t>
            </a:r>
            <a:endParaRPr b="1" sz="3700">
              <a:solidFill>
                <a:srgbClr val="666666"/>
              </a:solidFill>
              <a:latin typeface="Lato"/>
              <a:ea typeface="Lato"/>
              <a:cs typeface="Lato"/>
              <a:sym typeface="Lato"/>
            </a:endParaRPr>
          </a:p>
          <a:p>
            <a:pPr indent="0" lvl="0" marL="457200" rtl="0" algn="l">
              <a:lnSpc>
                <a:spcPct val="150000"/>
              </a:lnSpc>
              <a:spcBef>
                <a:spcPts val="0"/>
              </a:spcBef>
              <a:spcAft>
                <a:spcPts val="0"/>
              </a:spcAft>
              <a:buNone/>
            </a:pPr>
            <a:r>
              <a:t/>
            </a:r>
            <a:endParaRPr b="1" sz="3700">
              <a:solidFill>
                <a:srgbClr val="666666"/>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44625" y="58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Finding Elements</a:t>
            </a:r>
            <a:endParaRPr b="1" sz="5000">
              <a:solidFill>
                <a:srgbClr val="9900FF"/>
              </a:solidFill>
              <a:latin typeface="Lato"/>
              <a:ea typeface="Lato"/>
              <a:cs typeface="Lato"/>
              <a:sym typeface="Lato"/>
            </a:endParaRPr>
          </a:p>
        </p:txBody>
      </p:sp>
      <p:pic>
        <p:nvPicPr>
          <p:cNvPr id="73" name="Google Shape;73;p15"/>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74" name="Google Shape;74;p15"/>
          <p:cNvSpPr txBox="1"/>
          <p:nvPr/>
        </p:nvSpPr>
        <p:spPr>
          <a:xfrm>
            <a:off x="894225" y="987550"/>
            <a:ext cx="7604100" cy="3423600"/>
          </a:xfrm>
          <a:prstGeom prst="rect">
            <a:avLst/>
          </a:prstGeom>
          <a:noFill/>
          <a:ln>
            <a:noFill/>
          </a:ln>
        </p:spPr>
        <p:txBody>
          <a:bodyPr anchorCtr="0" anchor="t" bIns="91425" lIns="91425" spcFirstLastPara="1" rIns="91425" wrap="square" tIns="91425">
            <a:noAutofit/>
          </a:bodyPr>
          <a:lstStyle/>
          <a:p>
            <a:pPr indent="-463550" lvl="0" marL="457200" rtl="0" algn="l">
              <a:lnSpc>
                <a:spcPct val="150000"/>
              </a:lnSpc>
              <a:spcBef>
                <a:spcPts val="0"/>
              </a:spcBef>
              <a:spcAft>
                <a:spcPts val="0"/>
              </a:spcAft>
              <a:buClr>
                <a:srgbClr val="666666"/>
              </a:buClr>
              <a:buSzPts val="3700"/>
              <a:buFont typeface="Lato"/>
              <a:buChar char="●"/>
            </a:pPr>
            <a:r>
              <a:rPr b="1" lang="en" sz="3700">
                <a:solidFill>
                  <a:srgbClr val="666666"/>
                </a:solidFill>
                <a:latin typeface="Lato"/>
                <a:ea typeface="Lato"/>
                <a:cs typeface="Lato"/>
                <a:sym typeface="Lato"/>
              </a:rPr>
              <a:t>Findelement</a:t>
            </a:r>
            <a:endParaRPr b="1" sz="3700">
              <a:solidFill>
                <a:srgbClr val="666666"/>
              </a:solidFill>
              <a:latin typeface="Lato"/>
              <a:ea typeface="Lato"/>
              <a:cs typeface="Lato"/>
              <a:sym typeface="Lato"/>
            </a:endParaRPr>
          </a:p>
          <a:p>
            <a:pPr indent="-463550" lvl="0" marL="457200" rtl="0" algn="l">
              <a:lnSpc>
                <a:spcPct val="150000"/>
              </a:lnSpc>
              <a:spcBef>
                <a:spcPts val="0"/>
              </a:spcBef>
              <a:spcAft>
                <a:spcPts val="0"/>
              </a:spcAft>
              <a:buClr>
                <a:srgbClr val="666666"/>
              </a:buClr>
              <a:buSzPts val="3700"/>
              <a:buFont typeface="Lato"/>
              <a:buChar char="●"/>
            </a:pPr>
            <a:r>
              <a:rPr b="1" lang="en" sz="3700">
                <a:solidFill>
                  <a:srgbClr val="666666"/>
                </a:solidFill>
                <a:latin typeface="Lato"/>
                <a:ea typeface="Lato"/>
                <a:cs typeface="Lato"/>
                <a:sym typeface="Lato"/>
              </a:rPr>
              <a:t>Findelements</a:t>
            </a:r>
            <a:endParaRPr b="1" sz="3700">
              <a:solidFill>
                <a:srgbClr val="666666"/>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444250" y="1000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Why we need to MASTER Locators ?</a:t>
            </a:r>
            <a:endParaRPr b="1" sz="3900">
              <a:solidFill>
                <a:srgbClr val="9900FF"/>
              </a:solidFill>
              <a:latin typeface="Lato"/>
              <a:ea typeface="Lato"/>
              <a:cs typeface="Lato"/>
              <a:sym typeface="Lato"/>
            </a:endParaRPr>
          </a:p>
        </p:txBody>
      </p:sp>
      <p:pic>
        <p:nvPicPr>
          <p:cNvPr id="80" name="Google Shape;80;p16"/>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81" name="Google Shape;81;p16"/>
          <p:cNvSpPr txBox="1"/>
          <p:nvPr/>
        </p:nvSpPr>
        <p:spPr>
          <a:xfrm>
            <a:off x="805450" y="916650"/>
            <a:ext cx="7798200" cy="33102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5A5A5A"/>
              </a:buClr>
              <a:buSzPts val="2200"/>
              <a:buAutoNum type="arabicPeriod"/>
            </a:pPr>
            <a:r>
              <a:rPr b="1" lang="en" sz="2200">
                <a:solidFill>
                  <a:srgbClr val="5A5A5A"/>
                </a:solidFill>
              </a:rPr>
              <a:t>Probably the First question asked by Interviewer.</a:t>
            </a:r>
            <a:endParaRPr b="1" sz="2200">
              <a:solidFill>
                <a:srgbClr val="5A5A5A"/>
              </a:solidFill>
            </a:endParaRPr>
          </a:p>
          <a:p>
            <a:pPr indent="-368300" lvl="0" marL="457200" rtl="0" algn="l">
              <a:spcBef>
                <a:spcPts val="0"/>
              </a:spcBef>
              <a:spcAft>
                <a:spcPts val="0"/>
              </a:spcAft>
              <a:buClr>
                <a:srgbClr val="5A5A5A"/>
              </a:buClr>
              <a:buSzPts val="2200"/>
              <a:buAutoNum type="arabicPeriod"/>
            </a:pPr>
            <a:r>
              <a:rPr b="1" lang="en" sz="2200">
                <a:solidFill>
                  <a:srgbClr val="5A5A5A"/>
                </a:solidFill>
              </a:rPr>
              <a:t>You should always find small and efficient Locators.</a:t>
            </a:r>
            <a:endParaRPr b="1" sz="2200">
              <a:solidFill>
                <a:srgbClr val="5A5A5A"/>
              </a:solidFill>
            </a:endParaRPr>
          </a:p>
          <a:p>
            <a:pPr indent="-368300" lvl="0" marL="457200" rtl="0" algn="l">
              <a:spcBef>
                <a:spcPts val="0"/>
              </a:spcBef>
              <a:spcAft>
                <a:spcPts val="0"/>
              </a:spcAft>
              <a:buClr>
                <a:srgbClr val="5A5A5A"/>
              </a:buClr>
              <a:buSzPts val="2200"/>
              <a:buAutoNum type="arabicPeriod"/>
            </a:pPr>
            <a:r>
              <a:rPr b="1" lang="en" sz="2200">
                <a:solidFill>
                  <a:srgbClr val="5A5A5A"/>
                </a:solidFill>
              </a:rPr>
              <a:t>UI Automation is all about finding locators.</a:t>
            </a:r>
            <a:br>
              <a:rPr b="1" lang="en" sz="2200">
                <a:solidFill>
                  <a:srgbClr val="5A5A5A"/>
                </a:solidFill>
              </a:rPr>
            </a:br>
            <a:br>
              <a:rPr b="1" lang="en" sz="2200">
                <a:solidFill>
                  <a:srgbClr val="5A5A5A"/>
                </a:solidFill>
              </a:rPr>
            </a:br>
            <a:br>
              <a:rPr b="1" lang="en" sz="2200">
                <a:solidFill>
                  <a:srgbClr val="5A5A5A"/>
                </a:solidFill>
              </a:rPr>
            </a:br>
            <a:endParaRPr b="1" sz="2200">
              <a:solidFill>
                <a:srgbClr val="5A5A5A"/>
              </a:solidFill>
            </a:endParaRPr>
          </a:p>
          <a:p>
            <a:pPr indent="0" lvl="0" marL="1371600" rtl="0" algn="l">
              <a:spcBef>
                <a:spcPts val="0"/>
              </a:spcBef>
              <a:spcAft>
                <a:spcPts val="0"/>
              </a:spcAft>
              <a:buNone/>
            </a:pPr>
            <a:r>
              <a:rPr b="1" lang="en" sz="2200">
                <a:solidFill>
                  <a:srgbClr val="5A5A5A"/>
                </a:solidFill>
              </a:rPr>
              <a:t>Tip</a:t>
            </a:r>
            <a:r>
              <a:rPr lang="en" sz="2200">
                <a:solidFill>
                  <a:srgbClr val="5A5A5A"/>
                </a:solidFill>
              </a:rPr>
              <a:t> </a:t>
            </a:r>
            <a:r>
              <a:rPr lang="en" sz="2200">
                <a:solidFill>
                  <a:srgbClr val="5A5A5A"/>
                </a:solidFill>
                <a:highlight>
                  <a:srgbClr val="FFFF00"/>
                </a:highlight>
              </a:rPr>
              <a:t>Avoid using Tools initially</a:t>
            </a:r>
            <a:r>
              <a:rPr lang="en" sz="2200">
                <a:solidFill>
                  <a:srgbClr val="5A5A5A"/>
                </a:solidFill>
              </a:rPr>
              <a:t>.</a:t>
            </a:r>
            <a:endParaRPr sz="2200">
              <a:solidFill>
                <a:srgbClr val="5A5A5A"/>
              </a:solidFill>
            </a:endParaRPr>
          </a:p>
          <a:p>
            <a:pPr indent="0" lvl="0" marL="1371600" rtl="0" algn="l">
              <a:spcBef>
                <a:spcPts val="0"/>
              </a:spcBef>
              <a:spcAft>
                <a:spcPts val="0"/>
              </a:spcAft>
              <a:buNone/>
            </a:pPr>
            <a:r>
              <a:t/>
            </a:r>
            <a:endParaRPr b="1" sz="2200">
              <a:solidFill>
                <a:srgbClr val="5A5A5A"/>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animEffect filter="fade" transition="in">
                                      <p:cBhvr>
                                        <p:cTn dur="1000"/>
                                        <p:tgtEl>
                                          <p:spTgt spid="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animEffect filter="fade" transition="in">
                                      <p:cBhvr>
                                        <p:cTn dur="1000"/>
                                        <p:tgtEl>
                                          <p:spTgt spid="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animEffect filter="fade" transition="in">
                                      <p:cBhvr>
                                        <p:cTn dur="1000"/>
                                        <p:tgtEl>
                                          <p:spTgt spid="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animEffect filter="fade" transition="in">
                                      <p:cBhvr>
                                        <p:cTn dur="1000"/>
                                        <p:tgtEl>
                                          <p:spTgt spid="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4" st="4"/>
                                            </p:txEl>
                                          </p:spTgt>
                                        </p:tgtEl>
                                        <p:attrNameLst>
                                          <p:attrName>style.visibility</p:attrName>
                                        </p:attrNameLst>
                                      </p:cBhvr>
                                      <p:to>
                                        <p:strVal val="visible"/>
                                      </p:to>
                                    </p:set>
                                    <p:animEffect filter="fade" transition="in">
                                      <p:cBhvr>
                                        <p:cTn dur="1000"/>
                                        <p:tgtEl>
                                          <p:spTgt spid="8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Locators in Selenium.</a:t>
            </a:r>
            <a:endParaRPr b="1" sz="3900">
              <a:solidFill>
                <a:srgbClr val="9900FF"/>
              </a:solidFill>
              <a:latin typeface="Lato"/>
              <a:ea typeface="Lato"/>
              <a:cs typeface="Lato"/>
              <a:sym typeface="Lato"/>
            </a:endParaRPr>
          </a:p>
        </p:txBody>
      </p:sp>
      <p:pic>
        <p:nvPicPr>
          <p:cNvPr id="87" name="Google Shape;87;p17"/>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88" name="Google Shape;88;p17"/>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469900" lvl="0" marL="457200" rtl="0" algn="l">
              <a:lnSpc>
                <a:spcPct val="150000"/>
              </a:lnSpc>
              <a:spcBef>
                <a:spcPts val="0"/>
              </a:spcBef>
              <a:spcAft>
                <a:spcPts val="0"/>
              </a:spcAft>
              <a:buClr>
                <a:srgbClr val="666666"/>
              </a:buClr>
              <a:buSzPts val="3800"/>
              <a:buFont typeface="Lato"/>
              <a:buChar char="●"/>
            </a:pPr>
            <a:r>
              <a:rPr b="1" lang="en" sz="3800">
                <a:solidFill>
                  <a:srgbClr val="666666"/>
                </a:solidFill>
                <a:latin typeface="Lato"/>
                <a:ea typeface="Lato"/>
                <a:cs typeface="Lato"/>
                <a:sym typeface="Lato"/>
              </a:rPr>
              <a:t>Xpath</a:t>
            </a:r>
            <a:endParaRPr b="1" sz="3800">
              <a:solidFill>
                <a:srgbClr val="666666"/>
              </a:solidFill>
              <a:latin typeface="Lato"/>
              <a:ea typeface="Lato"/>
              <a:cs typeface="Lato"/>
              <a:sym typeface="Lato"/>
            </a:endParaRPr>
          </a:p>
          <a:p>
            <a:pPr indent="-469900" lvl="0" marL="457200" rtl="0" algn="l">
              <a:lnSpc>
                <a:spcPct val="150000"/>
              </a:lnSpc>
              <a:spcBef>
                <a:spcPts val="0"/>
              </a:spcBef>
              <a:spcAft>
                <a:spcPts val="0"/>
              </a:spcAft>
              <a:buClr>
                <a:srgbClr val="666666"/>
              </a:buClr>
              <a:buSzPts val="3800"/>
              <a:buFont typeface="Lato"/>
              <a:buChar char="●"/>
            </a:pPr>
            <a:r>
              <a:rPr b="1" lang="en" sz="3800">
                <a:solidFill>
                  <a:srgbClr val="666666"/>
                </a:solidFill>
                <a:latin typeface="Lato"/>
                <a:ea typeface="Lato"/>
                <a:cs typeface="Lato"/>
                <a:sym typeface="Lato"/>
              </a:rPr>
              <a:t>CSS </a:t>
            </a:r>
            <a:endParaRPr b="1" sz="38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What is XPath?</a:t>
            </a:r>
            <a:endParaRPr b="1" sz="3900">
              <a:solidFill>
                <a:srgbClr val="9900FF"/>
              </a:solidFill>
              <a:latin typeface="Lato"/>
              <a:ea typeface="Lato"/>
              <a:cs typeface="Lato"/>
              <a:sym typeface="Lato"/>
            </a:endParaRPr>
          </a:p>
        </p:txBody>
      </p:sp>
      <p:pic>
        <p:nvPicPr>
          <p:cNvPr id="94" name="Google Shape;94;p18"/>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95" name="Google Shape;95;p18"/>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XPath is a query language for selecting nodes from an XML document.</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XPath was defined by the World Wide Web Consortium</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Core Logic - </a:t>
            </a:r>
            <a:r>
              <a:rPr b="1" lang="en" sz="2000">
                <a:solidFill>
                  <a:srgbClr val="990000"/>
                </a:solidFill>
                <a:latin typeface="Lato"/>
                <a:ea typeface="Lato"/>
                <a:cs typeface="Lato"/>
                <a:sym typeface="Lato"/>
              </a:rPr>
              <a:t>//tagName[@attribute='value']</a:t>
            </a:r>
            <a:endParaRPr b="1" sz="2000">
              <a:solidFill>
                <a:srgbClr val="990000"/>
              </a:solidFill>
              <a:latin typeface="Lato"/>
              <a:ea typeface="Lato"/>
              <a:cs typeface="Lato"/>
              <a:sym typeface="Lato"/>
            </a:endParaRPr>
          </a:p>
          <a:p>
            <a:pPr indent="-355600" lvl="0" marL="457200" rtl="0" algn="l">
              <a:lnSpc>
                <a:spcPct val="150000"/>
              </a:lnSpc>
              <a:spcBef>
                <a:spcPts val="0"/>
              </a:spcBef>
              <a:spcAft>
                <a:spcPts val="0"/>
              </a:spcAft>
              <a:buClr>
                <a:srgbClr val="990000"/>
              </a:buClr>
              <a:buSzPts val="2000"/>
              <a:buFont typeface="Lato"/>
              <a:buChar char="●"/>
            </a:pPr>
            <a:r>
              <a:rPr b="1" lang="en" sz="2000">
                <a:solidFill>
                  <a:srgbClr val="990000"/>
                </a:solidFill>
                <a:latin typeface="Lato"/>
                <a:ea typeface="Lato"/>
                <a:cs typeface="Lato"/>
                <a:sym typeface="Lato"/>
              </a:rPr>
              <a:t>Relative XPath</a:t>
            </a:r>
            <a:endParaRPr b="1" sz="2000">
              <a:solidFill>
                <a:srgbClr val="990000"/>
              </a:solidFill>
              <a:latin typeface="Lato"/>
              <a:ea typeface="Lato"/>
              <a:cs typeface="Lato"/>
              <a:sym typeface="Lato"/>
            </a:endParaRPr>
          </a:p>
          <a:p>
            <a:pPr indent="-355600" lvl="0" marL="457200" rtl="0" algn="l">
              <a:lnSpc>
                <a:spcPct val="150000"/>
              </a:lnSpc>
              <a:spcBef>
                <a:spcPts val="0"/>
              </a:spcBef>
              <a:spcAft>
                <a:spcPts val="0"/>
              </a:spcAft>
              <a:buClr>
                <a:srgbClr val="990000"/>
              </a:buClr>
              <a:buSzPts val="2000"/>
              <a:buFont typeface="Lato"/>
              <a:buChar char="●"/>
            </a:pPr>
            <a:r>
              <a:rPr b="1" lang="en" sz="2000">
                <a:solidFill>
                  <a:srgbClr val="990000"/>
                </a:solidFill>
                <a:latin typeface="Lato"/>
                <a:ea typeface="Lato"/>
                <a:cs typeface="Lato"/>
                <a:sym typeface="Lato"/>
              </a:rPr>
              <a:t>Absolute XPath</a:t>
            </a:r>
            <a:endParaRPr b="1" sz="2000">
              <a:solidFill>
                <a:srgbClr val="990000"/>
              </a:solidFill>
              <a:latin typeface="Lato"/>
              <a:ea typeface="Lato"/>
              <a:cs typeface="Lato"/>
              <a:sym typeface="Lato"/>
            </a:endParaRPr>
          </a:p>
          <a:p>
            <a:pPr indent="-355600" lvl="0" marL="457200" rtl="0" algn="l">
              <a:lnSpc>
                <a:spcPct val="150000"/>
              </a:lnSpc>
              <a:spcBef>
                <a:spcPts val="0"/>
              </a:spcBef>
              <a:spcAft>
                <a:spcPts val="0"/>
              </a:spcAft>
              <a:buClr>
                <a:srgbClr val="990000"/>
              </a:buClr>
              <a:buSzPts val="2000"/>
              <a:buFont typeface="Lato"/>
              <a:buChar char="●"/>
            </a:pPr>
            <a:r>
              <a:rPr b="1" lang="en" sz="2000">
                <a:solidFill>
                  <a:srgbClr val="990000"/>
                </a:solidFill>
                <a:latin typeface="Lato"/>
                <a:ea typeface="Lato"/>
                <a:cs typeface="Lato"/>
                <a:sym typeface="Lato"/>
              </a:rPr>
              <a:t> XPath Functions</a:t>
            </a:r>
            <a:endParaRPr b="1" sz="2000">
              <a:solidFill>
                <a:srgbClr val="99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XPath Demo</a:t>
            </a:r>
            <a:endParaRPr b="1" sz="3900">
              <a:solidFill>
                <a:srgbClr val="9900FF"/>
              </a:solidFill>
              <a:latin typeface="Lato"/>
              <a:ea typeface="Lato"/>
              <a:cs typeface="Lato"/>
              <a:sym typeface="Lato"/>
            </a:endParaRPr>
          </a:p>
        </p:txBody>
      </p:sp>
      <p:pic>
        <p:nvPicPr>
          <p:cNvPr id="101" name="Google Shape;101;p19"/>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02" name="Google Shape;102;p19"/>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Get the Image of VWO in app.vwo.com</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URL  - </a:t>
            </a:r>
            <a:r>
              <a:rPr b="1" lang="en" sz="2000" u="sng">
                <a:solidFill>
                  <a:schemeClr val="hlink"/>
                </a:solidFill>
                <a:latin typeface="Lato"/>
                <a:ea typeface="Lato"/>
                <a:cs typeface="Lato"/>
                <a:sym typeface="Lato"/>
                <a:hlinkClick r:id="rId4"/>
              </a:rPr>
              <a:t>https://app.vwo.com/#/login</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Use this Logic - //tagName[@attribute='value']</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Solution - //img[@alt="Account Verification Logo"]</a:t>
            </a:r>
            <a:endParaRPr b="1" sz="20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Absolute XPath</a:t>
            </a:r>
            <a:endParaRPr b="1" sz="3900">
              <a:solidFill>
                <a:srgbClr val="9900FF"/>
              </a:solidFill>
              <a:latin typeface="Lato"/>
              <a:ea typeface="Lato"/>
              <a:cs typeface="Lato"/>
              <a:sym typeface="Lato"/>
            </a:endParaRPr>
          </a:p>
        </p:txBody>
      </p:sp>
      <p:pic>
        <p:nvPicPr>
          <p:cNvPr id="108" name="Google Shape;108;p20"/>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09" name="Google Shape;109;p20"/>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990000"/>
              </a:buClr>
              <a:buSzPts val="2000"/>
              <a:buFont typeface="Lato"/>
              <a:buChar char="●"/>
            </a:pPr>
            <a:r>
              <a:rPr b="1" lang="en" sz="2000">
                <a:solidFill>
                  <a:srgbClr val="666666"/>
                </a:solidFill>
                <a:latin typeface="Lato"/>
                <a:ea typeface="Lato"/>
                <a:cs typeface="Lato"/>
                <a:sym typeface="Lato"/>
              </a:rPr>
              <a:t>Complete path from the Root Element.</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If any element is added or deleted, Xpath fails.</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/html/body/div[2]/div[1]/div[2]/div/div[1]/div/div/div[3]/form[1]/ul/li[1]/div/input</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t/>
            </a:r>
            <a:endParaRPr b="1" sz="20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Relative Xpath</a:t>
            </a:r>
            <a:endParaRPr b="1" sz="3900">
              <a:solidFill>
                <a:srgbClr val="9900FF"/>
              </a:solidFill>
              <a:latin typeface="Lato"/>
              <a:ea typeface="Lato"/>
              <a:cs typeface="Lato"/>
              <a:sym typeface="Lato"/>
            </a:endParaRPr>
          </a:p>
        </p:txBody>
      </p:sp>
      <p:pic>
        <p:nvPicPr>
          <p:cNvPr id="115" name="Google Shape;115;p21"/>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16" name="Google Shape;116;p21"/>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990000"/>
              </a:buClr>
              <a:buSzPts val="2000"/>
              <a:buFont typeface="Lato"/>
              <a:buChar char="●"/>
            </a:pPr>
            <a:r>
              <a:rPr b="1" lang="en" sz="2000">
                <a:solidFill>
                  <a:srgbClr val="666666"/>
                </a:solidFill>
                <a:latin typeface="Lato"/>
                <a:ea typeface="Lato"/>
                <a:cs typeface="Lato"/>
                <a:sym typeface="Lato"/>
              </a:rPr>
              <a:t>You can simply start by referencing the element you want and go from there</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Based on searching an element in DOM. //*[@id="login-username"]</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t/>
            </a:r>
            <a:endParaRPr b="1" sz="20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