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9f291f6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9f291f6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ea49cb58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ea49cb58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d3c74f7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d3c74f7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69790d8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69790d8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653455e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653455e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9900FF"/>
                </a:solidFill>
              </a:rPr>
              <a:t>Meeting Etiquette</a:t>
            </a:r>
            <a:endParaRPr b="1" sz="4200">
              <a:solidFill>
                <a:srgbClr val="9900FF"/>
              </a:solidFill>
            </a:endParaRPr>
          </a:p>
        </p:txBody>
      </p:sp>
      <p:sp>
        <p:nvSpPr>
          <p:cNvPr id="59" name="Google Shape;59;p13"/>
          <p:cNvSpPr txBox="1"/>
          <p:nvPr/>
        </p:nvSpPr>
        <p:spPr>
          <a:xfrm>
            <a:off x="673125" y="869275"/>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15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Agenda</a:t>
            </a:r>
            <a:endParaRPr b="1" sz="5000">
              <a:solidFill>
                <a:srgbClr val="9900FF"/>
              </a:solidFill>
              <a:latin typeface="Lato"/>
              <a:ea typeface="Lato"/>
              <a:cs typeface="Lato"/>
              <a:sym typeface="Lato"/>
            </a:endParaRPr>
          </a:p>
        </p:txBody>
      </p:sp>
      <p:pic>
        <p:nvPicPr>
          <p:cNvPr id="66" name="Google Shape;66;p1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67" name="Google Shape;67;p14"/>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Disable infobars</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Headless Mode</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Proxy in Selenium</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Take ScreenShot with common io</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Action Class in Selenium.</a:t>
            </a:r>
            <a:endParaRPr b="1" sz="1800">
              <a:solidFill>
                <a:srgbClr val="666666"/>
              </a:solidFill>
              <a:latin typeface="Lato"/>
              <a:ea typeface="Lato"/>
              <a:cs typeface="Lato"/>
              <a:sym typeface="Lato"/>
            </a:endParaRPr>
          </a:p>
          <a:p>
            <a:pPr indent="-342900" lvl="1" marL="9144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Click</a:t>
            </a:r>
            <a:endParaRPr b="1" sz="1800">
              <a:solidFill>
                <a:srgbClr val="666666"/>
              </a:solidFill>
              <a:latin typeface="Lato"/>
              <a:ea typeface="Lato"/>
              <a:cs typeface="Lato"/>
              <a:sym typeface="Lato"/>
            </a:endParaRPr>
          </a:p>
          <a:p>
            <a:pPr indent="-342900" lvl="1" marL="9144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Mouse HOVER</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Previous Assignment.</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Selenium Exceptions</a:t>
            </a:r>
            <a:endParaRPr b="1" sz="18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8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8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18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Action Class</a:t>
            </a:r>
            <a:endParaRPr b="1" sz="5000">
              <a:solidFill>
                <a:srgbClr val="9900FF"/>
              </a:solidFill>
              <a:latin typeface="Lato"/>
              <a:ea typeface="Lato"/>
              <a:cs typeface="Lato"/>
              <a:sym typeface="Lato"/>
            </a:endParaRPr>
          </a:p>
        </p:txBody>
      </p:sp>
      <p:pic>
        <p:nvPicPr>
          <p:cNvPr id="73" name="Google Shape;73;p1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74" name="Google Shape;74;p15"/>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rgbClr val="666666"/>
              </a:buClr>
              <a:buSzPts val="2100"/>
              <a:buFont typeface="Lato"/>
              <a:buChar char="●"/>
            </a:pPr>
            <a:r>
              <a:rPr b="1" lang="en" sz="2100">
                <a:solidFill>
                  <a:srgbClr val="666666"/>
                </a:solidFill>
                <a:latin typeface="Lato"/>
                <a:ea typeface="Lato"/>
                <a:cs typeface="Lato"/>
                <a:sym typeface="Lato"/>
              </a:rPr>
              <a:t>You can use the Action Class to perform the mouse and Keyboard events.</a:t>
            </a:r>
            <a:endParaRPr b="1" sz="2100">
              <a:solidFill>
                <a:srgbClr val="666666"/>
              </a:solidFill>
              <a:latin typeface="Lato"/>
              <a:ea typeface="Lato"/>
              <a:cs typeface="Lato"/>
              <a:sym typeface="Lato"/>
            </a:endParaRPr>
          </a:p>
          <a:p>
            <a:pPr indent="-361950" lvl="0" marL="457200" rtl="0" algn="l">
              <a:lnSpc>
                <a:spcPct val="150000"/>
              </a:lnSpc>
              <a:spcBef>
                <a:spcPts val="0"/>
              </a:spcBef>
              <a:spcAft>
                <a:spcPts val="0"/>
              </a:spcAft>
              <a:buClr>
                <a:srgbClr val="666666"/>
              </a:buClr>
              <a:buSzPts val="2100"/>
              <a:buFont typeface="Lato"/>
              <a:buChar char="●"/>
            </a:pPr>
            <a:r>
              <a:rPr b="1" lang="en" sz="2100">
                <a:solidFill>
                  <a:srgbClr val="666666"/>
                </a:solidFill>
                <a:latin typeface="Lato"/>
                <a:ea typeface="Lato"/>
                <a:cs typeface="Lato"/>
                <a:sym typeface="Lato"/>
              </a:rPr>
              <a:t>Drag and Drop</a:t>
            </a:r>
            <a:endParaRPr b="1" sz="2100">
              <a:solidFill>
                <a:srgbClr val="666666"/>
              </a:solidFill>
              <a:latin typeface="Lato"/>
              <a:ea typeface="Lato"/>
              <a:cs typeface="Lato"/>
              <a:sym typeface="Lato"/>
            </a:endParaRPr>
          </a:p>
          <a:p>
            <a:pPr indent="-361950" lvl="0" marL="457200" rtl="0" algn="l">
              <a:lnSpc>
                <a:spcPct val="150000"/>
              </a:lnSpc>
              <a:spcBef>
                <a:spcPts val="0"/>
              </a:spcBef>
              <a:spcAft>
                <a:spcPts val="0"/>
              </a:spcAft>
              <a:buClr>
                <a:srgbClr val="666666"/>
              </a:buClr>
              <a:buSzPts val="2100"/>
              <a:buFont typeface="Lato"/>
              <a:buChar char="●"/>
            </a:pPr>
            <a:r>
              <a:rPr b="1" lang="en" sz="2100">
                <a:solidFill>
                  <a:srgbClr val="666666"/>
                </a:solidFill>
                <a:latin typeface="Lato"/>
                <a:ea typeface="Lato"/>
                <a:cs typeface="Lato"/>
                <a:sym typeface="Lato"/>
              </a:rPr>
              <a:t>Hover over a Element.</a:t>
            </a:r>
            <a:endParaRPr b="1" sz="2100">
              <a:solidFill>
                <a:srgbClr val="666666"/>
              </a:solidFill>
              <a:latin typeface="Lato"/>
              <a:ea typeface="Lato"/>
              <a:cs typeface="Lato"/>
              <a:sym typeface="Lato"/>
            </a:endParaRPr>
          </a:p>
          <a:p>
            <a:pPr indent="-361950" lvl="0" marL="457200" rtl="0" algn="l">
              <a:lnSpc>
                <a:spcPct val="150000"/>
              </a:lnSpc>
              <a:spcBef>
                <a:spcPts val="0"/>
              </a:spcBef>
              <a:spcAft>
                <a:spcPts val="0"/>
              </a:spcAft>
              <a:buClr>
                <a:srgbClr val="666666"/>
              </a:buClr>
              <a:buSzPts val="2100"/>
              <a:buFont typeface="Lato"/>
              <a:buChar char="●"/>
            </a:pPr>
            <a:r>
              <a:rPr b="1" lang="en" sz="2100">
                <a:solidFill>
                  <a:srgbClr val="666666"/>
                </a:solidFill>
                <a:latin typeface="Lato"/>
                <a:ea typeface="Lato"/>
                <a:cs typeface="Lato"/>
                <a:sym typeface="Lato"/>
              </a:rPr>
              <a:t>Advance User </a:t>
            </a:r>
            <a:r>
              <a:rPr b="1" lang="en" sz="2100">
                <a:solidFill>
                  <a:srgbClr val="666666"/>
                </a:solidFill>
                <a:latin typeface="Lato"/>
                <a:ea typeface="Lato"/>
                <a:cs typeface="Lato"/>
                <a:sym typeface="Lato"/>
              </a:rPr>
              <a:t>Interactions</a:t>
            </a:r>
            <a:r>
              <a:rPr b="1" lang="en" sz="2100">
                <a:solidFill>
                  <a:srgbClr val="666666"/>
                </a:solidFill>
                <a:latin typeface="Lato"/>
                <a:ea typeface="Lato"/>
                <a:cs typeface="Lato"/>
                <a:sym typeface="Lato"/>
              </a:rPr>
              <a:t>.</a:t>
            </a:r>
            <a:endParaRPr b="1" sz="2100">
              <a:solidFill>
                <a:srgbClr val="666666"/>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Previous Assignment</a:t>
            </a:r>
            <a:endParaRPr b="1" sz="3900">
              <a:solidFill>
                <a:srgbClr val="9900FF"/>
              </a:solidFill>
              <a:latin typeface="Lato"/>
              <a:ea typeface="Lato"/>
              <a:cs typeface="Lato"/>
              <a:sym typeface="Lato"/>
            </a:endParaRPr>
          </a:p>
        </p:txBody>
      </p:sp>
      <p:pic>
        <p:nvPicPr>
          <p:cNvPr id="80" name="Google Shape;80;p1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1" name="Google Shape;81;p16"/>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0" lvl="0" marL="1371600" rtl="0" algn="l">
              <a:spcBef>
                <a:spcPts val="0"/>
              </a:spcBef>
              <a:spcAft>
                <a:spcPts val="0"/>
              </a:spcAft>
              <a:buNone/>
            </a:pPr>
            <a:r>
              <a:rPr b="1" lang="en" sz="2200">
                <a:solidFill>
                  <a:srgbClr val="5A5A5A"/>
                </a:solidFill>
              </a:rPr>
              <a:t>Automate the Editor Flow in app.vwo.com</a:t>
            </a:r>
            <a:endParaRPr b="1" sz="2200">
              <a:solidFill>
                <a:srgbClr val="5A5A5A"/>
              </a:solidFill>
            </a:endParaRPr>
          </a:p>
          <a:p>
            <a:pPr indent="0" lvl="0" marL="1371600" rtl="0" algn="l">
              <a:spcBef>
                <a:spcPts val="0"/>
              </a:spcBef>
              <a:spcAft>
                <a:spcPts val="0"/>
              </a:spcAft>
              <a:buNone/>
            </a:pPr>
            <a:r>
              <a:t/>
            </a:r>
            <a:endParaRPr b="1" sz="2200">
              <a:solidFill>
                <a:srgbClr val="5A5A5A"/>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Agenda</a:t>
            </a:r>
            <a:endParaRPr b="1" sz="5000">
              <a:solidFill>
                <a:srgbClr val="9900FF"/>
              </a:solidFill>
              <a:latin typeface="Lato"/>
              <a:ea typeface="Lato"/>
              <a:cs typeface="Lato"/>
              <a:sym typeface="Lato"/>
            </a:endParaRPr>
          </a:p>
        </p:txBody>
      </p:sp>
      <p:pic>
        <p:nvPicPr>
          <p:cNvPr id="87" name="Google Shape;87;p1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8" name="Google Shape;88;p17"/>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Selenium Exceptions</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Disable infobars</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File Upload</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Drag and Drop</a:t>
            </a:r>
            <a:endParaRPr b="1" sz="1800">
              <a:solidFill>
                <a:srgbClr val="666666"/>
              </a:solidFill>
              <a:latin typeface="Lato"/>
              <a:ea typeface="Lato"/>
              <a:cs typeface="Lato"/>
              <a:sym typeface="Lato"/>
            </a:endParaRPr>
          </a:p>
          <a:p>
            <a:pPr indent="-342900" lvl="0" marL="457200" rtl="0" algn="l">
              <a:lnSpc>
                <a:spcPct val="150000"/>
              </a:lnSpc>
              <a:spcBef>
                <a:spcPts val="0"/>
              </a:spcBef>
              <a:spcAft>
                <a:spcPts val="0"/>
              </a:spcAft>
              <a:buClr>
                <a:srgbClr val="666666"/>
              </a:buClr>
              <a:buSzPts val="1800"/>
              <a:buFont typeface="Lato"/>
              <a:buChar char="●"/>
            </a:pPr>
            <a:r>
              <a:rPr b="1" lang="en" sz="1800">
                <a:solidFill>
                  <a:srgbClr val="666666"/>
                </a:solidFill>
                <a:latin typeface="Lato"/>
                <a:ea typeface="Lato"/>
                <a:cs typeface="Lato"/>
                <a:sym typeface="Lato"/>
              </a:rPr>
              <a:t>Assignments</a:t>
            </a:r>
            <a:endParaRPr b="1" sz="18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8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8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1800">
              <a:solidFill>
                <a:srgbClr val="66666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Assignment</a:t>
            </a:r>
            <a:endParaRPr b="1" sz="3900">
              <a:solidFill>
                <a:srgbClr val="9900FF"/>
              </a:solidFill>
              <a:latin typeface="Lato"/>
              <a:ea typeface="Lato"/>
              <a:cs typeface="Lato"/>
              <a:sym typeface="Lato"/>
            </a:endParaRPr>
          </a:p>
        </p:txBody>
      </p:sp>
      <p:pic>
        <p:nvPicPr>
          <p:cNvPr id="94" name="Google Shape;94;p1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95" name="Google Shape;95;p18"/>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Verify Changes in EditCode Tab to the Editor or LIVE website.</a:t>
            </a:r>
            <a:endParaRPr b="1" sz="2000">
              <a:solidFill>
                <a:srgbClr val="666666"/>
              </a:solidFill>
              <a:latin typeface="Lato"/>
              <a:ea typeface="Lato"/>
              <a:cs typeface="Lato"/>
              <a:sym typeface="Lato"/>
            </a:endParaRPr>
          </a:p>
          <a:p>
            <a:pPr indent="-355600" lvl="0" marL="457200" rtl="0" algn="l">
              <a:lnSpc>
                <a:spcPct val="150000"/>
              </a:lnSpc>
              <a:spcBef>
                <a:spcPts val="0"/>
              </a:spcBef>
              <a:spcAft>
                <a:spcPts val="0"/>
              </a:spcAft>
              <a:buClr>
                <a:srgbClr val="666666"/>
              </a:buClr>
              <a:buSzPts val="2000"/>
              <a:buFont typeface="Lato"/>
              <a:buChar char="●"/>
            </a:pPr>
            <a:r>
              <a:rPr b="1" lang="en" sz="2000">
                <a:solidFill>
                  <a:srgbClr val="666666"/>
                </a:solidFill>
                <a:latin typeface="Lato"/>
                <a:ea typeface="Lato"/>
                <a:cs typeface="Lato"/>
                <a:sym typeface="Lato"/>
              </a:rPr>
              <a:t>Create Utils.</a:t>
            </a:r>
            <a:endParaRPr b="1" sz="2000">
              <a:solidFill>
                <a:srgbClr val="666666"/>
              </a:solidFill>
              <a:latin typeface="Lato"/>
              <a:ea typeface="Lato"/>
              <a:cs typeface="Lato"/>
              <a:sym typeface="Lato"/>
            </a:endParaRPr>
          </a:p>
          <a:p>
            <a:pPr indent="-355600" lvl="1" marL="914400" rtl="0" algn="l">
              <a:lnSpc>
                <a:spcPct val="150000"/>
              </a:lnSpc>
              <a:spcBef>
                <a:spcPts val="0"/>
              </a:spcBef>
              <a:spcAft>
                <a:spcPts val="0"/>
              </a:spcAft>
              <a:buClr>
                <a:srgbClr val="666666"/>
              </a:buClr>
              <a:buSzPts val="2000"/>
              <a:buFont typeface="Lato"/>
              <a:buAutoNum type="alphaLcPeriod"/>
            </a:pPr>
            <a:r>
              <a:rPr b="1" lang="en" sz="2000">
                <a:solidFill>
                  <a:srgbClr val="666666"/>
                </a:solidFill>
                <a:latin typeface="Lato"/>
                <a:ea typeface="Lato"/>
                <a:cs typeface="Lato"/>
                <a:sym typeface="Lato"/>
              </a:rPr>
              <a:t>Webdriver Waits.</a:t>
            </a:r>
            <a:endParaRPr b="1" sz="2000">
              <a:solidFill>
                <a:srgbClr val="666666"/>
              </a:solidFill>
              <a:latin typeface="Lato"/>
              <a:ea typeface="Lato"/>
              <a:cs typeface="Lato"/>
              <a:sym typeface="Lato"/>
            </a:endParaRPr>
          </a:p>
          <a:p>
            <a:pPr indent="-355600" lvl="1" marL="914400" rtl="0" algn="l">
              <a:lnSpc>
                <a:spcPct val="150000"/>
              </a:lnSpc>
              <a:spcBef>
                <a:spcPts val="0"/>
              </a:spcBef>
              <a:spcAft>
                <a:spcPts val="0"/>
              </a:spcAft>
              <a:buClr>
                <a:srgbClr val="666666"/>
              </a:buClr>
              <a:buSzPts val="2000"/>
              <a:buFont typeface="Lato"/>
              <a:buAutoNum type="alphaLcPeriod"/>
            </a:pPr>
            <a:r>
              <a:rPr b="1" lang="en" sz="2000">
                <a:solidFill>
                  <a:srgbClr val="666666"/>
                </a:solidFill>
                <a:latin typeface="Lato"/>
                <a:ea typeface="Lato"/>
                <a:cs typeface="Lato"/>
                <a:sym typeface="Lato"/>
              </a:rPr>
              <a:t>Verify element and retry with Fluent Wait.</a:t>
            </a:r>
            <a:endParaRPr b="1" sz="20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