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843f0ef8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843f0ef8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9f291f61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9f291f61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9f291f6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9f291f6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dc9d87e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dc9d87e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dc9d87ef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dc9d87ef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9f291f6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9f291f6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dc9d87e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dc9d87e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9f291f61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9f291f61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9f291f61c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9f291f61c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9f291f61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9f291f61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0150" y="118425"/>
            <a:ext cx="8520600" cy="883800"/>
          </a:xfrm>
          <a:prstGeom prst="rect">
            <a:avLst/>
          </a:prstGeom>
        </p:spPr>
        <p:txBody>
          <a:bodyPr anchorCtr="0" anchor="t" bIns="91425" lIns="91425" spcFirstLastPara="1" rIns="91425" wrap="square" tIns="91425">
            <a:noAutofit/>
          </a:bodyPr>
          <a:lstStyle>
            <a:lvl1pPr lvl="0">
              <a:spcBef>
                <a:spcPts val="0"/>
              </a:spcBef>
              <a:spcAft>
                <a:spcPts val="0"/>
              </a:spcAft>
              <a:buSzPts val="4500"/>
              <a:buFont typeface="Roboto"/>
              <a:buNone/>
              <a:defRPr sz="45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3250" y="1179250"/>
            <a:ext cx="8520600" cy="35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555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4893375"/>
            <a:ext cx="9183000" cy="312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6857400" y="48520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a:t>
            </a:r>
            <a:r>
              <a:rPr b="1" lang="en">
                <a:solidFill>
                  <a:srgbClr val="FFFFFF"/>
                </a:solidFill>
                <a:latin typeface="Lato"/>
                <a:ea typeface="Lato"/>
                <a:cs typeface="Lato"/>
                <a:sym typeface="Lato"/>
              </a:rPr>
              <a:t>heTestingAcademy.com</a:t>
            </a:r>
            <a:endParaRPr b="1">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12525" y="4775825"/>
            <a:ext cx="9156600" cy="4305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6857400" y="47758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TestingSumo</a:t>
            </a:r>
            <a:r>
              <a:rPr b="1" lang="en">
                <a:solidFill>
                  <a:srgbClr val="FFFFFF"/>
                </a:solidFill>
                <a:latin typeface="Lato"/>
                <a:ea typeface="Lato"/>
                <a:cs typeface="Lato"/>
                <a:sym typeface="Lato"/>
              </a:rPr>
              <a:t>.com</a:t>
            </a:r>
            <a:endParaRPr b="1">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36YnV9STBqc"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facebook.com/groups/thetestingacademy/" TargetMode="External"/><Relationship Id="rId4" Type="http://schemas.openxmlformats.org/officeDocument/2006/relationships/hyperlink" Target="http://www.youtube.com/watch?v=_W0bSen8Qjg" TargetMode="External"/><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runscope.com/" TargetMode="External"/><Relationship Id="rId5" Type="http://schemas.openxmlformats.org/officeDocument/2006/relationships/hyperlink" Target="https://www.postman.com/api-monitor/" TargetMode="External"/><Relationship Id="rId6" Type="http://schemas.openxmlformats.org/officeDocument/2006/relationships/hyperlink" Target="https://apitesting.co/28P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scrolltest.com/apitestcase" TargetMode="External"/><Relationship Id="rId5" Type="http://schemas.openxmlformats.org/officeDocument/2006/relationships/hyperlink" Target="https://github.com/shieldfy/API-Security-Checklist" TargetMode="External"/><Relationship Id="rId6" Type="http://schemas.openxmlformats.org/officeDocument/2006/relationships/hyperlink" Target="https://json-schema.org/" TargetMode="External"/><Relationship Id="rId7" Type="http://schemas.openxmlformats.org/officeDocument/2006/relationships/hyperlink" Target="https://www.soapui.org/learn/load-testing/5-load-testing-scenarios-for-your-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forms.gle/48eEPDsfxBNtDHRs5" TargetMode="External"/><Relationship Id="rId4" Type="http://schemas.openxmlformats.org/officeDocument/2006/relationships/hyperlink" Target="http://www.youtube.com/watch?v=_W0bSen8Qjg" TargetMode="External"/><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9900FF"/>
                </a:solidFill>
              </a:rPr>
              <a:t>Meeting Etiquette</a:t>
            </a:r>
            <a:endParaRPr b="1" sz="4200">
              <a:solidFill>
                <a:srgbClr val="9900FF"/>
              </a:solidFill>
            </a:endParaRPr>
          </a:p>
        </p:txBody>
      </p:sp>
      <p:sp>
        <p:nvSpPr>
          <p:cNvPr id="59" name="Google Shape;59;p13"/>
          <p:cNvSpPr txBox="1"/>
          <p:nvPr/>
        </p:nvSpPr>
        <p:spPr>
          <a:xfrm>
            <a:off x="666600" y="967050"/>
            <a:ext cx="7637100" cy="32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lang="en" sz="2000">
                <a:solidFill>
                  <a:srgbClr val="434343"/>
                </a:solidFill>
              </a:rPr>
              <a:t>Please be on Mute all the time.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Turn off Video, So that we can save bandwidth.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There is separate Q&amp;A Section in End Please use that, Add questions in Google Form.</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Break at 12PM for 15 min.</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Mute your microphone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To help keep background noise to a minimum, make sure you mute your microphone when you are not speaking.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Be mindful of background noise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Avoid multitasking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All links and Slides will be shared.</a:t>
            </a:r>
            <a:endParaRPr sz="2000">
              <a:solidFill>
                <a:srgbClr val="434343"/>
              </a:solidFill>
            </a:endParaRPr>
          </a:p>
        </p:txBody>
      </p:sp>
      <p:pic>
        <p:nvPicPr>
          <p:cNvPr descr="The Good Life is live streaming the best of Relaxing &amp; Chill House Music, Deep House, Tropical House, EDM, Dance &amp; Pop as well as Music for Sleep, Focus, Study, Workout, Gym, Running etc. in a 24/7 summer feel good chillout mix. &#10;&#10;🟢 Listen to the Playlist on Spotify:&#10;https://open.spotify.com/playlist/75XrS5HXOmVYMgdXlaQTwO?si=d81brQHZT-6hB6sDgikExQ&#10;&#10;🔴 Listen to the Playlist on YouTube: &#10;https://www.youtube.com/playlist?list=PLrALqIYcGkyRb1gQwscp0tDxphekn4GTw&#10;&#10;📸 Connect with me on Instagram: http://instagram.com/sensualmusique&#10;&#10;➖Official Spotify Playlists➖&#10;🌴 The Good Life Radio: https://open.spotify.com/playlist/75XrS5HXOmVYMgdXlaQTwO?si=E73RRiYiT3eqZFzlaqHKMg&#10;💯 Sensual Musique Top 100: https://open.spotify.com/playlist/1h9yS4rsQJTg3NxII7IHAH?si=tagOmRnOTjGcwofQeb1Jqg&#10;🌞 Summer Mix 2020: https://open.spotify.com/playlist/7cWNW1fBpQRcJNpCP0eqpX?si=tll13wD7QtOCXyP36F5Q-g&#10;🛏️ Chill Songs 2020: https://open.spotify.com/playlist/2iosL790KiO6YMVFC8eT5q?si=u-70eIqGQjK-fUhLN6oyLA&#10;&#10;➖Official YouTube Playlists➖&#10;🔊 Sensual Musique Latest / All Uploads: &#10;https://www.youtube.com/playlist?list=PLrALqIYcGkyQdCQGPPF-bTaWz4MfbH8AK&#10;🌴 The Good Life Radio Playlist: &#10;https://www.youtube.com/playlist?list=PLrALqIYcGkyRb1gQwscp0tDxphekn4GTw&#10;🌊 Chillout Music 2020: &#10;https://www.youtube.com/playlist?list=PLrALqIYcGkyT4W0IBJIbc5QVLrQa9IJ9L&#10;🏝️ Tropical House 2020: &#10;https://www.youtube.com/watch?v=GgHdIPic_Bo&amp;list=PLrALqIYcGkySnmdobMj8k9TYIrkIh6iPC&#10;❤️ Songs About Love 2020:&#10;https://www.youtube.com/watch?v=3VkZPlH6T0M&amp;list=PLrALqIYcGkyQsAdCKXo0dxd1qfbg4fkwu&#10;&#10;➖Video Background➖&#10;📷 Video Footage by Nature Relaxation:&#10;Website: https://goo.gl/iHAh3n &#10;YouTube: https://goo.gl/FyKqCz &#10;Subscription/Apps: https://watch.naturerelaxation.com&#10;&#10;➖NIGHTBOT➖&#10; Nightbot is here to answer some of your questions, tell you inspirational quotes or just say hi and goodbye.&#10;&#10;🤖Commands:&#10;!whoisthis: More info about Nightbot&#10;!coldbeer: Let’s have a cold one&#10;!freehugs: Get a free hug&#10;!key: Some major keys and advices&#10;!quoteday: Quote of the day&#10;!quotetravel: Quote about travlling&#10;!qoutelove: Quote about love&#10;&#10;!weatherlookup city: Will display the current weather in your city (e.g. !weatherlookup Berlin will display weather information about Berlin)&#10;&#10;!song: Displays the current song title and artist&#10;!video: Displays more information about the background video&#10;&#10;➖FAQ➖&#10;Q: When will the stream end?&#10;A: Hopefully never. It is supposed to be a 24/7 live stream but every now and then there might be technical issues.&#10;&#10;Q: How many songs do you have in your playlist and where can I find them?&#10;A: There are +/- 400 songs. You can find them in my playlists. See the links above.&#10;&#10;Q: Why do you not play songs from popular artists like KYGO, Martin Garrix or Calvin Harris?&#10;A: Because I do not have the permission to play these songs. I can only play songs with permission to avoid copyright issues.&#10;&#10;Q: Where was the video footage filmed?&#10;A: Fiji Islands and Hawaii.&#10;&#10;Q: What’s your name?&#10;A: My name is Armin. Nice to meet you :)&#10;&#10;Q: Where are you from?&#10;A: I am from a small town close to Munich in Germany. &#10;&#10;Q: What’s The Good Life?&#10;A: The Good Life is a 24/7 music live stream presented by Sensual Musique which plays songs from genres such as Deep House, Tropical House, EDM, Chill House, Dance Music and Pop. The music is fun while studying, cleaning, cooking, working out, relaxing, sleeping etc. :) &#10;&#10;➖Translations➖&#10;Musique d'Été 2020 | Chansons Relaxantes, Running, Courir, Workout&#10;Sommer Playlist 2020 | Musik zum Chillen, Fitness, Gym, Laufen&#10;Música de Verano 2020 | Canciones Relajantes, Gimnasio, La Carrera&#10;Música de Verão 2020 |  Músicas Relaxantes&#10;летняя музыка 2020 | расслабляющие песни, Гимнастический&#10;夏日音乐 2020 | 轻松的歌曲&#10;여름 음악 2020 | 편안한 노래&#10;Letnia Muzyka 2020 | Relaks Muzyka&#10;เพลง​ฤดูร้อน​ 2020 | เพลง​ชิวๆ&#10; サマーミュージック 2020 |  リラックスした歌&#10;&#10;#thegoodlife #deephouse #tropicalhouse #chill #chillmusic #lounge #live #radio #house #relax #chillhouse #housemusic #relax #running #gym" id="60" name="Google Shape;60;p13" title="The Good Life Radio • 24/7 Live Radio | Best Relax House, Chillout, Study, Running, Gym, Happy Music">
            <a:hlinkClick r:id="rId3"/>
          </p:cNvPr>
          <p:cNvPicPr preferRelativeResize="0"/>
          <p:nvPr/>
        </p:nvPicPr>
        <p:blipFill>
          <a:blip r:embed="rId4">
            <a:alphaModFix/>
          </a:blip>
          <a:stretch>
            <a:fillRect/>
          </a:stretch>
        </p:blipFill>
        <p:spPr>
          <a:xfrm>
            <a:off x="7149525" y="3784025"/>
            <a:ext cx="946724" cy="7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0975" y="2789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9900FF"/>
                </a:solidFill>
              </a:rPr>
              <a:t>Feedback</a:t>
            </a:r>
            <a:endParaRPr b="1" sz="6000">
              <a:solidFill>
                <a:srgbClr val="9900FF"/>
              </a:solidFill>
            </a:endParaRPr>
          </a:p>
        </p:txBody>
      </p:sp>
      <p:sp>
        <p:nvSpPr>
          <p:cNvPr id="120" name="Google Shape;120;p22"/>
          <p:cNvSpPr txBox="1"/>
          <p:nvPr/>
        </p:nvSpPr>
        <p:spPr>
          <a:xfrm>
            <a:off x="1399875" y="1411275"/>
            <a:ext cx="6838800" cy="26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Go to Facebook  -</a:t>
            </a:r>
            <a:endParaRPr b="1">
              <a:solidFill>
                <a:srgbClr val="434343"/>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u="sng">
                <a:solidFill>
                  <a:schemeClr val="hlink"/>
                </a:solidFill>
                <a:hlinkClick r:id="rId3"/>
              </a:rPr>
              <a:t>https://www.facebook.com/groups/thetestingacademy/</a:t>
            </a:r>
            <a:endParaRPr b="1"/>
          </a:p>
          <a:p>
            <a:pPr indent="0" lvl="0" marL="0" rtl="0" algn="l">
              <a:spcBef>
                <a:spcPts val="0"/>
              </a:spcBef>
              <a:spcAft>
                <a:spcPts val="0"/>
              </a:spcAft>
              <a:buNone/>
            </a:pPr>
            <a:r>
              <a:t/>
            </a:r>
            <a:endParaRPr b="1"/>
          </a:p>
        </p:txBody>
      </p:sp>
      <p:pic>
        <p:nvPicPr>
          <p:cNvPr descr="This timer counts down silently until it reaches 0:00, then a police siren sounds to alert you that time is up." id="121" name="Google Shape;121;p22" title="5 Minute Timer">
            <a:hlinkClick r:id="rId4"/>
          </p:cNvPr>
          <p:cNvPicPr preferRelativeResize="0"/>
          <p:nvPr/>
        </p:nvPicPr>
        <p:blipFill>
          <a:blip r:embed="rId5">
            <a:alphaModFix/>
          </a:blip>
          <a:stretch>
            <a:fillRect/>
          </a:stretch>
        </p:blipFill>
        <p:spPr>
          <a:xfrm>
            <a:off x="2799775" y="2483025"/>
            <a:ext cx="2819975" cy="211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Agenda</a:t>
            </a:r>
            <a:endParaRPr b="1" sz="5000">
              <a:solidFill>
                <a:srgbClr val="9900FF"/>
              </a:solidFill>
              <a:latin typeface="Lato"/>
              <a:ea typeface="Lato"/>
              <a:cs typeface="Lato"/>
              <a:sym typeface="Lato"/>
            </a:endParaRPr>
          </a:p>
        </p:txBody>
      </p:sp>
      <p:pic>
        <p:nvPicPr>
          <p:cNvPr id="66" name="Google Shape;66;p1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67" name="Google Shape;67;p14"/>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API Monitoring</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API Testing Tools</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API Test Cases</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API assignment Review.</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QnA</a:t>
            </a:r>
            <a:endParaRPr b="1" sz="2500">
              <a:solidFill>
                <a:srgbClr val="666666"/>
              </a:solidFill>
              <a:latin typeface="Lato"/>
              <a:ea typeface="Lato"/>
              <a:cs typeface="Lato"/>
              <a:sym typeface="Lato"/>
            </a:endParaRPr>
          </a:p>
          <a:p>
            <a:pPr indent="-387350" lvl="0" marL="457200" rtl="0" algn="l">
              <a:lnSpc>
                <a:spcPct val="150000"/>
              </a:lnSpc>
              <a:spcBef>
                <a:spcPts val="0"/>
              </a:spcBef>
              <a:spcAft>
                <a:spcPts val="0"/>
              </a:spcAft>
              <a:buClr>
                <a:srgbClr val="666666"/>
              </a:buClr>
              <a:buSzPts val="2500"/>
              <a:buFont typeface="Lato"/>
              <a:buChar char="●"/>
            </a:pPr>
            <a:r>
              <a:rPr b="1" lang="en" sz="2500">
                <a:solidFill>
                  <a:srgbClr val="666666"/>
                </a:solidFill>
                <a:latin typeface="Lato"/>
                <a:ea typeface="Lato"/>
                <a:cs typeface="Lato"/>
                <a:sym typeface="Lato"/>
              </a:rPr>
              <a:t>Core Basics Java</a:t>
            </a:r>
            <a:endParaRPr b="1" sz="25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05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API Monitoring</a:t>
            </a:r>
            <a:endParaRPr b="1" sz="5000">
              <a:solidFill>
                <a:srgbClr val="9900FF"/>
              </a:solidFill>
              <a:latin typeface="Lato"/>
              <a:ea typeface="Lato"/>
              <a:cs typeface="Lato"/>
              <a:sym typeface="Lato"/>
            </a:endParaRPr>
          </a:p>
        </p:txBody>
      </p:sp>
      <p:pic>
        <p:nvPicPr>
          <p:cNvPr id="73" name="Google Shape;73;p1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74" name="Google Shape;74;p15"/>
          <p:cNvSpPr txBox="1"/>
          <p:nvPr/>
        </p:nvSpPr>
        <p:spPr>
          <a:xfrm>
            <a:off x="910575" y="1211400"/>
            <a:ext cx="7490100" cy="29754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u="sng">
                <a:solidFill>
                  <a:schemeClr val="hlink"/>
                </a:solidFill>
                <a:hlinkClick r:id="rId4"/>
              </a:rPr>
              <a:t>https://www.runscope.com/</a:t>
            </a:r>
            <a:endParaRPr sz="3000"/>
          </a:p>
          <a:p>
            <a:pPr indent="-419100" lvl="0" marL="457200" rtl="0" algn="l">
              <a:spcBef>
                <a:spcPts val="0"/>
              </a:spcBef>
              <a:spcAft>
                <a:spcPts val="0"/>
              </a:spcAft>
              <a:buSzPts val="3000"/>
              <a:buChar char="●"/>
            </a:pPr>
            <a:r>
              <a:rPr lang="en" sz="3000" u="sng">
                <a:solidFill>
                  <a:schemeClr val="hlink"/>
                </a:solidFill>
                <a:hlinkClick r:id="rId5"/>
              </a:rPr>
              <a:t>https://www.postman.com/api-monitor/</a:t>
            </a:r>
            <a:endParaRPr sz="3000"/>
          </a:p>
          <a:p>
            <a:pPr indent="-419100" lvl="0" marL="457200" rtl="0" algn="l">
              <a:spcBef>
                <a:spcPts val="0"/>
              </a:spcBef>
              <a:spcAft>
                <a:spcPts val="0"/>
              </a:spcAft>
              <a:buSzPts val="3000"/>
              <a:buChar char="●"/>
            </a:pPr>
            <a:r>
              <a:rPr lang="en" sz="3000" u="sng">
                <a:solidFill>
                  <a:schemeClr val="hlink"/>
                </a:solidFill>
                <a:hlinkClick r:id="rId6"/>
              </a:rPr>
              <a:t>https://apitesting.co/28PA</a:t>
            </a:r>
            <a:endParaRPr sz="3000"/>
          </a:p>
          <a:p>
            <a:pPr indent="0" lvl="0" marL="457200" rtl="0" algn="l">
              <a:spcBef>
                <a:spcPts val="0"/>
              </a:spcBef>
              <a:spcAft>
                <a:spcPts val="0"/>
              </a:spcAft>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105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API Testing Tools</a:t>
            </a:r>
            <a:endParaRPr b="1" sz="5000">
              <a:solidFill>
                <a:srgbClr val="9900FF"/>
              </a:solidFill>
              <a:latin typeface="Lato"/>
              <a:ea typeface="Lato"/>
              <a:cs typeface="Lato"/>
              <a:sym typeface="Lato"/>
            </a:endParaRPr>
          </a:p>
        </p:txBody>
      </p:sp>
      <p:pic>
        <p:nvPicPr>
          <p:cNvPr id="80" name="Google Shape;80;p1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1" name="Google Shape;81;p16"/>
          <p:cNvSpPr txBox="1"/>
          <p:nvPr/>
        </p:nvSpPr>
        <p:spPr>
          <a:xfrm>
            <a:off x="910575" y="1211400"/>
            <a:ext cx="7490100" cy="2975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49375" y="1130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Review API Assignment</a:t>
            </a:r>
            <a:endParaRPr b="1" sz="5000">
              <a:solidFill>
                <a:srgbClr val="9900FF"/>
              </a:solidFill>
              <a:latin typeface="Lato"/>
              <a:ea typeface="Lato"/>
              <a:cs typeface="Lato"/>
              <a:sym typeface="Lato"/>
            </a:endParaRPr>
          </a:p>
        </p:txBody>
      </p:sp>
      <p:pic>
        <p:nvPicPr>
          <p:cNvPr id="87" name="Google Shape;87;p1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105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Test Cases for the API</a:t>
            </a:r>
            <a:endParaRPr b="1" sz="5000">
              <a:solidFill>
                <a:srgbClr val="9900FF"/>
              </a:solidFill>
              <a:latin typeface="Lato"/>
              <a:ea typeface="Lato"/>
              <a:cs typeface="Lato"/>
              <a:sym typeface="Lato"/>
            </a:endParaRPr>
          </a:p>
        </p:txBody>
      </p:sp>
      <p:pic>
        <p:nvPicPr>
          <p:cNvPr id="93" name="Google Shape;93;p1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94" name="Google Shape;94;p18"/>
          <p:cNvSpPr txBox="1"/>
          <p:nvPr/>
        </p:nvSpPr>
        <p:spPr>
          <a:xfrm>
            <a:off x="910575" y="1211400"/>
            <a:ext cx="7490100" cy="2975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u="sng">
                <a:solidFill>
                  <a:schemeClr val="hlink"/>
                </a:solidFill>
                <a:hlinkClick r:id="rId4"/>
              </a:rPr>
              <a:t>https://scrolltest.com/apitestcase</a:t>
            </a:r>
            <a:endParaRPr sz="2000"/>
          </a:p>
          <a:p>
            <a:pPr indent="-355600" lvl="0" marL="457200" rtl="0" algn="l">
              <a:spcBef>
                <a:spcPts val="0"/>
              </a:spcBef>
              <a:spcAft>
                <a:spcPts val="0"/>
              </a:spcAft>
              <a:buSzPts val="2000"/>
              <a:buChar char="●"/>
            </a:pPr>
            <a:r>
              <a:rPr lang="en" sz="2000"/>
              <a:t>JSON schema Validation - </a:t>
            </a:r>
            <a:endParaRPr sz="2000"/>
          </a:p>
          <a:p>
            <a:pPr indent="-355600" lvl="0" marL="457200" rtl="0" algn="l">
              <a:spcBef>
                <a:spcPts val="0"/>
              </a:spcBef>
              <a:spcAft>
                <a:spcPts val="0"/>
              </a:spcAft>
              <a:buSzPts val="2000"/>
              <a:buChar char="●"/>
            </a:pPr>
            <a:r>
              <a:rPr lang="en" sz="2000"/>
              <a:t>Security API Testcase - </a:t>
            </a:r>
            <a:r>
              <a:rPr lang="en" sz="2000" u="sng">
                <a:solidFill>
                  <a:schemeClr val="hlink"/>
                </a:solidFill>
                <a:hlinkClick r:id="rId5"/>
              </a:rPr>
              <a:t>https://github.com/shieldfy/API-Security-Checklist</a:t>
            </a:r>
            <a:endParaRPr sz="2000"/>
          </a:p>
          <a:p>
            <a:pPr indent="-355600" lvl="0" marL="457200" rtl="0" algn="l">
              <a:spcBef>
                <a:spcPts val="0"/>
              </a:spcBef>
              <a:spcAft>
                <a:spcPts val="0"/>
              </a:spcAft>
              <a:buSzPts val="2000"/>
              <a:buChar char="●"/>
            </a:pPr>
            <a:r>
              <a:rPr lang="en" sz="2000" u="sng">
                <a:solidFill>
                  <a:schemeClr val="hlink"/>
                </a:solidFill>
                <a:hlinkClick r:id="rId6"/>
              </a:rPr>
              <a:t>https://json-schema.org/</a:t>
            </a:r>
            <a:endParaRPr sz="2000"/>
          </a:p>
          <a:p>
            <a:pPr indent="-355600" lvl="0" marL="457200" rtl="0" algn="l">
              <a:spcBef>
                <a:spcPts val="0"/>
              </a:spcBef>
              <a:spcAft>
                <a:spcPts val="0"/>
              </a:spcAft>
              <a:buSzPts val="2000"/>
              <a:buChar char="●"/>
            </a:pPr>
            <a:r>
              <a:rPr lang="en" sz="2000"/>
              <a:t>Load Testing Scenarios - </a:t>
            </a:r>
            <a:r>
              <a:rPr lang="en" sz="2000" u="sng">
                <a:solidFill>
                  <a:schemeClr val="hlink"/>
                </a:solidFill>
                <a:hlinkClick r:id="rId7"/>
              </a:rPr>
              <a:t>https://www.soapui.org/learn/load-testing/5-load-testing-scenarios-for-your-api/</a:t>
            </a:r>
            <a:endParaRPr sz="2000"/>
          </a:p>
          <a:p>
            <a:pPr indent="-355600" lvl="0" marL="457200" rtl="0" algn="l">
              <a:spcBef>
                <a:spcPts val="0"/>
              </a:spcBef>
              <a:spcAft>
                <a:spcPts val="0"/>
              </a:spcAft>
              <a:buSzPts val="2000"/>
              <a:buChar char="●"/>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444250" y="3956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QnA</a:t>
            </a:r>
            <a:endParaRPr b="1" sz="5000">
              <a:solidFill>
                <a:srgbClr val="9900FF"/>
              </a:solidFill>
              <a:latin typeface="Lato"/>
              <a:ea typeface="Lato"/>
              <a:cs typeface="Lato"/>
              <a:sym typeface="Lato"/>
            </a:endParaRPr>
          </a:p>
        </p:txBody>
      </p:sp>
      <p:pic>
        <p:nvPicPr>
          <p:cNvPr id="100" name="Google Shape;100;p19"/>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32750" y="1241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Java Core Basics</a:t>
            </a:r>
            <a:endParaRPr b="1" sz="5000">
              <a:solidFill>
                <a:srgbClr val="9900FF"/>
              </a:solidFill>
              <a:latin typeface="Lato"/>
              <a:ea typeface="Lato"/>
              <a:cs typeface="Lato"/>
              <a:sym typeface="Lato"/>
            </a:endParaRPr>
          </a:p>
        </p:txBody>
      </p:sp>
      <p:pic>
        <p:nvPicPr>
          <p:cNvPr id="106" name="Google Shape;106;p2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07" name="Google Shape;107;p20"/>
          <p:cNvSpPr txBox="1"/>
          <p:nvPr/>
        </p:nvSpPr>
        <p:spPr>
          <a:xfrm>
            <a:off x="432750" y="908950"/>
            <a:ext cx="8278500" cy="3501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434343"/>
              </a:buClr>
              <a:buSzPts val="1700"/>
              <a:buChar char="●"/>
            </a:pPr>
            <a:r>
              <a:t/>
            </a:r>
            <a:endParaRPr sz="17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521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9900FF"/>
                </a:solidFill>
              </a:rPr>
              <a:t>QnA</a:t>
            </a:r>
            <a:endParaRPr b="1" sz="6000">
              <a:solidFill>
                <a:srgbClr val="9900FF"/>
              </a:solidFill>
            </a:endParaRPr>
          </a:p>
        </p:txBody>
      </p:sp>
      <p:sp>
        <p:nvSpPr>
          <p:cNvPr id="113" name="Google Shape;113;p21"/>
          <p:cNvSpPr txBox="1"/>
          <p:nvPr/>
        </p:nvSpPr>
        <p:spPr>
          <a:xfrm>
            <a:off x="727375" y="1151650"/>
            <a:ext cx="7494000" cy="31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434343"/>
                </a:solidFill>
              </a:rPr>
              <a:t>Go to link -</a:t>
            </a:r>
            <a:endParaRPr b="1" sz="1900">
              <a:solidFill>
                <a:srgbClr val="434343"/>
              </a:solidFill>
            </a:endParaRPr>
          </a:p>
          <a:p>
            <a:pPr indent="0" lvl="0" marL="0" rtl="0" algn="l">
              <a:spcBef>
                <a:spcPts val="0"/>
              </a:spcBef>
              <a:spcAft>
                <a:spcPts val="0"/>
              </a:spcAft>
              <a:buNone/>
            </a:pPr>
            <a:r>
              <a:t/>
            </a:r>
            <a:endParaRPr b="1" sz="1900"/>
          </a:p>
          <a:p>
            <a:pPr indent="0" lvl="0" marL="0" rtl="0" algn="l">
              <a:spcBef>
                <a:spcPts val="0"/>
              </a:spcBef>
              <a:spcAft>
                <a:spcPts val="0"/>
              </a:spcAft>
              <a:buNone/>
            </a:pPr>
            <a:r>
              <a:rPr b="1" lang="en" sz="1900" u="sng">
                <a:solidFill>
                  <a:schemeClr val="hlink"/>
                </a:solidFill>
                <a:hlinkClick r:id="rId3"/>
              </a:rPr>
              <a:t>https://forms.gle/48eEPDsfxBNtDHRs5</a:t>
            </a:r>
            <a:endParaRPr b="1" sz="1900"/>
          </a:p>
          <a:p>
            <a:pPr indent="0" lvl="0" marL="0" rtl="0" algn="l">
              <a:spcBef>
                <a:spcPts val="0"/>
              </a:spcBef>
              <a:spcAft>
                <a:spcPts val="0"/>
              </a:spcAft>
              <a:buNone/>
            </a:pPr>
            <a:r>
              <a:t/>
            </a:r>
            <a:endParaRPr b="1" sz="1900"/>
          </a:p>
        </p:txBody>
      </p:sp>
      <p:pic>
        <p:nvPicPr>
          <p:cNvPr descr="This timer counts down silently until it reaches 0:00, then a police siren sounds to alert you that time is up." id="114" name="Google Shape;114;p21" title="5 Minute Timer">
            <a:hlinkClick r:id="rId4"/>
          </p:cNvPr>
          <p:cNvPicPr preferRelativeResize="0"/>
          <p:nvPr/>
        </p:nvPicPr>
        <p:blipFill>
          <a:blip r:embed="rId5">
            <a:alphaModFix/>
          </a:blip>
          <a:stretch>
            <a:fillRect/>
          </a:stretch>
        </p:blipFill>
        <p:spPr>
          <a:xfrm>
            <a:off x="2736275" y="2292500"/>
            <a:ext cx="3091300" cy="231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