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bc7fb9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bc7fb9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c7fb9d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c7fb9d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bc7fb9d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bc7fb9d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c7fb9da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bc7fb9da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c7fb9d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c7fb9d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c7fb9da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c7fb9da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c7fb9da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c7fb9da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c7fb9da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c7fb9da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bc7fb9da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bc7fb9da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bc7fb9da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bc7fb9da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bc7fb9da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bc7fb9da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c7fb9da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c7fb9da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bc7fb9d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bc7fb9d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bc7fb9d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bc7fb9d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9f291f6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9f291f6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c7fb9d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c7fb9d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bc7fb9d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bc7fb9d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bc7fb9d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bc7fb9d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bc7fb9da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bc7fb9da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bc7fb9d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bc7fb9d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bc7fb9da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bc7fb9da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c7fb9d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c7fb9d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eveloper.mozilla.org/en-US/docs/Web/HTTP/Status/403" TargetMode="External"/><Relationship Id="rId5" Type="http://schemas.openxmlformats.org/officeDocument/2006/relationships/hyperlink" Target="https://httpstatuse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developer.mozilla.org/en-US/docs/Web/HTTP/Status/40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hyperlink" Target="https://www.howtographql.com/basics/1-graphql-is-the-better-re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forms.gle/48eEPDsfxBNtDHRs5" TargetMode="External"/><Relationship Id="rId4" Type="http://schemas.openxmlformats.org/officeDocument/2006/relationships/hyperlink" Target="http://www.youtube.com/watch?v=_W0bSen8Qjg" TargetMode="External"/><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66600" y="967050"/>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API Vs Web Service</a:t>
            </a:r>
            <a:endParaRPr b="1" sz="5000">
              <a:solidFill>
                <a:srgbClr val="9900FF"/>
              </a:solidFill>
              <a:latin typeface="Lato"/>
              <a:ea typeface="Lato"/>
              <a:cs typeface="Lato"/>
              <a:sym typeface="Lato"/>
            </a:endParaRPr>
          </a:p>
        </p:txBody>
      </p:sp>
      <p:pic>
        <p:nvPicPr>
          <p:cNvPr id="122" name="Google Shape;122;p2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23" name="Google Shape;123;p22"/>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All Web Services are API, But All APIs are not web services.</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Web Services uses Three Styles, REST, XML-RPC, SOAP</a:t>
            </a:r>
            <a:endParaRPr b="1" sz="25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API Vs Web Service</a:t>
            </a:r>
            <a:endParaRPr b="1" sz="5000">
              <a:solidFill>
                <a:srgbClr val="9900FF"/>
              </a:solidFill>
              <a:latin typeface="Lato"/>
              <a:ea typeface="Lato"/>
              <a:cs typeface="Lato"/>
              <a:sym typeface="Lato"/>
            </a:endParaRPr>
          </a:p>
        </p:txBody>
      </p:sp>
      <p:pic>
        <p:nvPicPr>
          <p:cNvPr id="129" name="Google Shape;129;p2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30" name="Google Shape;130;p23"/>
          <p:cNvPicPr preferRelativeResize="0"/>
          <p:nvPr/>
        </p:nvPicPr>
        <p:blipFill>
          <a:blip r:embed="rId4">
            <a:alphaModFix/>
          </a:blip>
          <a:stretch>
            <a:fillRect/>
          </a:stretch>
        </p:blipFill>
        <p:spPr>
          <a:xfrm>
            <a:off x="1524000" y="1052675"/>
            <a:ext cx="6096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HTTP Status Code 403</a:t>
            </a:r>
            <a:endParaRPr b="1" sz="5000">
              <a:solidFill>
                <a:srgbClr val="9900FF"/>
              </a:solidFill>
              <a:latin typeface="Lato"/>
              <a:ea typeface="Lato"/>
              <a:cs typeface="Lato"/>
              <a:sym typeface="Lato"/>
            </a:endParaRPr>
          </a:p>
        </p:txBody>
      </p:sp>
      <p:pic>
        <p:nvPicPr>
          <p:cNvPr id="136" name="Google Shape;136;p2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37" name="Google Shape;137;p24"/>
          <p:cNvSpPr txBox="1"/>
          <p:nvPr/>
        </p:nvSpPr>
        <p:spPr>
          <a:xfrm>
            <a:off x="894225" y="125025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u="sng">
                <a:solidFill>
                  <a:schemeClr val="hlink"/>
                </a:solidFill>
                <a:latin typeface="Lato"/>
                <a:ea typeface="Lato"/>
                <a:cs typeface="Lato"/>
                <a:sym typeface="Lato"/>
                <a:hlinkClick r:id="rId4"/>
              </a:rPr>
              <a:t>https://developer.mozilla.org/en-US/docs/Web/HTTP/Status/403</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u="sng">
                <a:solidFill>
                  <a:schemeClr val="hlink"/>
                </a:solidFill>
                <a:latin typeface="Lato"/>
                <a:ea typeface="Lato"/>
                <a:cs typeface="Lato"/>
                <a:sym typeface="Lato"/>
                <a:hlinkClick r:id="rId5"/>
              </a:rPr>
              <a:t>https://httpstatuses.com/</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t/>
            </a:r>
            <a:endParaRPr b="1" sz="25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02625" y="1462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Path Param vs Query Param</a:t>
            </a:r>
            <a:br>
              <a:rPr b="1" lang="en" sz="5000">
                <a:solidFill>
                  <a:srgbClr val="9900FF"/>
                </a:solidFill>
                <a:latin typeface="Lato"/>
                <a:ea typeface="Lato"/>
                <a:cs typeface="Lato"/>
                <a:sym typeface="Lato"/>
              </a:rPr>
            </a:br>
            <a:r>
              <a:rPr b="1" lang="en" sz="5000">
                <a:solidFill>
                  <a:srgbClr val="9900FF"/>
                </a:solidFill>
                <a:latin typeface="Lato"/>
                <a:ea typeface="Lato"/>
                <a:cs typeface="Lato"/>
                <a:sym typeface="Lato"/>
              </a:rPr>
              <a:t>Https://abce.com/d/foo/?e=f</a:t>
            </a:r>
            <a:endParaRPr b="1" sz="5000">
              <a:solidFill>
                <a:srgbClr val="9900FF"/>
              </a:solidFill>
              <a:latin typeface="Lato"/>
              <a:ea typeface="Lato"/>
              <a:cs typeface="Lato"/>
              <a:sym typeface="Lato"/>
            </a:endParaRPr>
          </a:p>
        </p:txBody>
      </p:sp>
      <p:pic>
        <p:nvPicPr>
          <p:cNvPr id="143" name="Google Shape;143;p2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HTTP Status Code 201</a:t>
            </a:r>
            <a:endParaRPr b="1" sz="5000">
              <a:solidFill>
                <a:srgbClr val="9900FF"/>
              </a:solidFill>
              <a:latin typeface="Lato"/>
              <a:ea typeface="Lato"/>
              <a:cs typeface="Lato"/>
              <a:sym typeface="Lato"/>
            </a:endParaRPr>
          </a:p>
        </p:txBody>
      </p:sp>
      <p:pic>
        <p:nvPicPr>
          <p:cNvPr id="149" name="Google Shape;149;p2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50" name="Google Shape;150;p26"/>
          <p:cNvSpPr txBox="1"/>
          <p:nvPr/>
        </p:nvSpPr>
        <p:spPr>
          <a:xfrm>
            <a:off x="894225" y="125025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u="sng">
                <a:solidFill>
                  <a:schemeClr val="hlink"/>
                </a:solidFill>
                <a:latin typeface="Lato"/>
                <a:ea typeface="Lato"/>
                <a:cs typeface="Lato"/>
                <a:sym typeface="Lato"/>
                <a:hlinkClick r:id="rId4"/>
              </a:rPr>
              <a:t>https://developer.mozilla.org/en-US/docs/Web/HTTP/Status/</a:t>
            </a:r>
            <a:r>
              <a:rPr b="1" lang="en" sz="2500">
                <a:solidFill>
                  <a:srgbClr val="666666"/>
                </a:solidFill>
                <a:latin typeface="Lato"/>
                <a:ea typeface="Lato"/>
                <a:cs typeface="Lato"/>
                <a:sym typeface="Lato"/>
              </a:rPr>
              <a:t>201</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t/>
            </a:r>
            <a:endParaRPr b="1" sz="25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Common Bugs in API?</a:t>
            </a:r>
            <a:endParaRPr b="1" sz="5000">
              <a:solidFill>
                <a:srgbClr val="9900FF"/>
              </a:solidFill>
              <a:latin typeface="Lato"/>
              <a:ea typeface="Lato"/>
              <a:cs typeface="Lato"/>
              <a:sym typeface="Lato"/>
            </a:endParaRPr>
          </a:p>
        </p:txBody>
      </p:sp>
      <p:pic>
        <p:nvPicPr>
          <p:cNvPr id="156" name="Google Shape;156;p2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57" name="Google Shape;157;p27"/>
          <p:cNvSpPr txBox="1"/>
          <p:nvPr/>
        </p:nvSpPr>
        <p:spPr>
          <a:xfrm>
            <a:off x="894225" y="1250250"/>
            <a:ext cx="7604100" cy="34236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Missing Keys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Duplicate Keys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Incorrect HTTP Code.</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HTTP Methods not handled properly </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Performance issues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Security issues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Validation errors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API </a:t>
            </a:r>
            <a:r>
              <a:rPr b="1" lang="en" sz="1900">
                <a:solidFill>
                  <a:srgbClr val="666666"/>
                </a:solidFill>
                <a:latin typeface="Lato"/>
                <a:ea typeface="Lato"/>
                <a:cs typeface="Lato"/>
                <a:sym typeface="Lato"/>
              </a:rPr>
              <a:t>Monitoring</a:t>
            </a:r>
            <a:r>
              <a:rPr b="1" lang="en" sz="1900">
                <a:solidFill>
                  <a:srgbClr val="666666"/>
                </a:solidFill>
                <a:latin typeface="Lato"/>
                <a:ea typeface="Lato"/>
                <a:cs typeface="Lato"/>
                <a:sym typeface="Lato"/>
              </a:rPr>
              <a:t> issues</a:t>
            </a:r>
            <a:endParaRPr b="1" sz="19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Idempotent And Safe</a:t>
            </a:r>
            <a:endParaRPr b="1" sz="5000">
              <a:solidFill>
                <a:srgbClr val="9900FF"/>
              </a:solidFill>
              <a:latin typeface="Lato"/>
              <a:ea typeface="Lato"/>
              <a:cs typeface="Lato"/>
              <a:sym typeface="Lato"/>
            </a:endParaRPr>
          </a:p>
        </p:txBody>
      </p:sp>
      <p:pic>
        <p:nvPicPr>
          <p:cNvPr id="163" name="Google Shape;163;p2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64" name="Google Shape;164;p28"/>
          <p:cNvPicPr preferRelativeResize="0"/>
          <p:nvPr/>
        </p:nvPicPr>
        <p:blipFill>
          <a:blip r:embed="rId4">
            <a:alphaModFix/>
          </a:blip>
          <a:stretch>
            <a:fillRect/>
          </a:stretch>
        </p:blipFill>
        <p:spPr>
          <a:xfrm>
            <a:off x="1358650" y="1466950"/>
            <a:ext cx="6908876" cy="277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Example of SOAP Request</a:t>
            </a:r>
            <a:endParaRPr b="1" sz="5000">
              <a:solidFill>
                <a:srgbClr val="9900FF"/>
              </a:solidFill>
              <a:latin typeface="Lato"/>
              <a:ea typeface="Lato"/>
              <a:cs typeface="Lato"/>
              <a:sym typeface="Lato"/>
            </a:endParaRPr>
          </a:p>
        </p:txBody>
      </p:sp>
      <p:pic>
        <p:nvPicPr>
          <p:cNvPr id="170" name="Google Shape;170;p2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71" name="Google Shape;171;p29"/>
          <p:cNvSpPr txBox="1"/>
          <p:nvPr/>
        </p:nvSpPr>
        <p:spPr>
          <a:xfrm>
            <a:off x="894225" y="1250250"/>
            <a:ext cx="7604100" cy="34236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In POSTMAN.</a:t>
            </a:r>
            <a:endParaRPr b="1" sz="19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900">
                <a:solidFill>
                  <a:srgbClr val="666666"/>
                </a:solidFill>
                <a:latin typeface="Lato"/>
                <a:ea typeface="Lato"/>
                <a:cs typeface="Lato"/>
                <a:sym typeface="Lato"/>
              </a:rPr>
              <a:t>var jsonObject = xml2Json(responseBody);</a:t>
            </a:r>
            <a:endParaRPr b="1" sz="19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900">
                <a:solidFill>
                  <a:srgbClr val="666666"/>
                </a:solidFill>
                <a:latin typeface="Lato"/>
                <a:ea typeface="Lato"/>
                <a:cs typeface="Lato"/>
                <a:sym typeface="Lato"/>
              </a:rPr>
              <a:t>console.log(jsonObject["soap:Envelope"]["soap:Body"]["FahrenheitToCelsiusResponse"]["FahrenheitToCelsiusResult"])</a:t>
            </a:r>
            <a:endParaRPr b="1" sz="19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9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Example of GraphQL</a:t>
            </a:r>
            <a:endParaRPr b="1" sz="5000">
              <a:solidFill>
                <a:srgbClr val="9900FF"/>
              </a:solidFill>
              <a:latin typeface="Lato"/>
              <a:ea typeface="Lato"/>
              <a:cs typeface="Lato"/>
              <a:sym typeface="Lato"/>
            </a:endParaRPr>
          </a:p>
        </p:txBody>
      </p:sp>
      <p:pic>
        <p:nvPicPr>
          <p:cNvPr id="177" name="Google Shape;177;p3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78" name="Google Shape;178;p30"/>
          <p:cNvSpPr txBox="1"/>
          <p:nvPr/>
        </p:nvSpPr>
        <p:spPr>
          <a:xfrm>
            <a:off x="894225" y="1250250"/>
            <a:ext cx="7604100" cy="34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666666"/>
                </a:solidFill>
                <a:latin typeface="Lato"/>
                <a:ea typeface="Lato"/>
                <a:cs typeface="Lato"/>
                <a:sym typeface="Lato"/>
              </a:rPr>
              <a:t>…..</a:t>
            </a:r>
            <a:endParaRPr b="1" sz="19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9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84" name="Google Shape;184;p31"/>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What is </a:t>
            </a:r>
            <a:r>
              <a:rPr b="1" lang="en" sz="5000">
                <a:solidFill>
                  <a:srgbClr val="9900FF"/>
                </a:solidFill>
                <a:latin typeface="Lato"/>
                <a:ea typeface="Lato"/>
                <a:cs typeface="Lato"/>
                <a:sym typeface="Lato"/>
              </a:rPr>
              <a:t>GraphQL?</a:t>
            </a:r>
            <a:endParaRPr b="1" sz="5000">
              <a:solidFill>
                <a:srgbClr val="9900FF"/>
              </a:solidFill>
              <a:latin typeface="Lato"/>
              <a:ea typeface="Lato"/>
              <a:cs typeface="Lato"/>
              <a:sym typeface="Lato"/>
            </a:endParaRPr>
          </a:p>
        </p:txBody>
      </p:sp>
      <p:sp>
        <p:nvSpPr>
          <p:cNvPr id="185" name="Google Shape;185;p31"/>
          <p:cNvSpPr txBox="1"/>
          <p:nvPr/>
        </p:nvSpPr>
        <p:spPr>
          <a:xfrm>
            <a:off x="894225" y="1250250"/>
            <a:ext cx="7604100" cy="14178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Query </a:t>
            </a:r>
            <a:r>
              <a:rPr b="1" lang="en" sz="1900">
                <a:solidFill>
                  <a:srgbClr val="666666"/>
                </a:solidFill>
                <a:latin typeface="Lato"/>
                <a:ea typeface="Lato"/>
                <a:cs typeface="Lato"/>
                <a:sym typeface="Lato"/>
              </a:rPr>
              <a:t>Language</a:t>
            </a:r>
            <a:r>
              <a:rPr b="1" lang="en" sz="1900">
                <a:solidFill>
                  <a:srgbClr val="666666"/>
                </a:solidFill>
                <a:latin typeface="Lato"/>
                <a:ea typeface="Lato"/>
                <a:cs typeface="Lato"/>
                <a:sym typeface="Lato"/>
              </a:rPr>
              <a:t> of APIS.</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Provides a Runtime Fulfilling those queries with your existing data.</a:t>
            </a:r>
            <a:endParaRPr b="1" sz="19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900">
              <a:solidFill>
                <a:srgbClr val="666666"/>
              </a:solidFill>
              <a:latin typeface="Lato"/>
              <a:ea typeface="Lato"/>
              <a:cs typeface="Lato"/>
              <a:sym typeface="Lato"/>
            </a:endParaRPr>
          </a:p>
        </p:txBody>
      </p:sp>
      <p:pic>
        <p:nvPicPr>
          <p:cNvPr id="186" name="Google Shape;186;p31"/>
          <p:cNvPicPr preferRelativeResize="0"/>
          <p:nvPr/>
        </p:nvPicPr>
        <p:blipFill>
          <a:blip r:embed="rId4">
            <a:alphaModFix/>
          </a:blip>
          <a:stretch>
            <a:fillRect/>
          </a:stretch>
        </p:blipFill>
        <p:spPr>
          <a:xfrm>
            <a:off x="276675" y="2668050"/>
            <a:ext cx="8839203" cy="17595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 Testing Interview Question and </a:t>
            </a:r>
            <a:r>
              <a:rPr b="1" lang="en" sz="2500">
                <a:solidFill>
                  <a:srgbClr val="666666"/>
                </a:solidFill>
                <a:latin typeface="Lato"/>
                <a:ea typeface="Lato"/>
                <a:cs typeface="Lato"/>
                <a:sym typeface="Lato"/>
              </a:rPr>
              <a:t>Answers</a:t>
            </a:r>
            <a:r>
              <a:rPr b="1" lang="en" sz="2500">
                <a:solidFill>
                  <a:srgbClr val="666666"/>
                </a:solidFill>
                <a:latin typeface="Lato"/>
                <a:ea typeface="Lato"/>
                <a:cs typeface="Lato"/>
                <a:sym typeface="Lato"/>
              </a:rPr>
              <a:t> </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SOAP Testing with POSTMAN</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Testing GraphQL API using POSTMAN</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QnA</a:t>
            </a:r>
            <a:endParaRPr b="1" sz="2500">
              <a:solidFill>
                <a:srgbClr val="666666"/>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92" name="Google Shape;192;p32"/>
          <p:cNvSpPr txBox="1"/>
          <p:nvPr>
            <p:ph type="title"/>
          </p:nvPr>
        </p:nvSpPr>
        <p:spPr>
          <a:xfrm>
            <a:off x="311700" y="321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What is GraphQL?</a:t>
            </a:r>
            <a:endParaRPr b="1" sz="5000">
              <a:solidFill>
                <a:srgbClr val="9900FF"/>
              </a:solidFill>
              <a:latin typeface="Lato"/>
              <a:ea typeface="Lato"/>
              <a:cs typeface="Lato"/>
              <a:sym typeface="Lato"/>
            </a:endParaRPr>
          </a:p>
        </p:txBody>
      </p:sp>
      <p:sp>
        <p:nvSpPr>
          <p:cNvPr id="193" name="Google Shape;193;p32"/>
          <p:cNvSpPr txBox="1"/>
          <p:nvPr/>
        </p:nvSpPr>
        <p:spPr>
          <a:xfrm>
            <a:off x="894225" y="1250250"/>
            <a:ext cx="7604100" cy="14178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Client</a:t>
            </a:r>
            <a:r>
              <a:rPr b="1" lang="en" sz="1900">
                <a:solidFill>
                  <a:srgbClr val="666666"/>
                </a:solidFill>
                <a:latin typeface="Lato"/>
                <a:ea typeface="Lato"/>
                <a:cs typeface="Lato"/>
                <a:sym typeface="Lato"/>
              </a:rPr>
              <a:t> has the power to ask what he wants in response</a:t>
            </a:r>
            <a:endParaRPr b="1" sz="1900">
              <a:solidFill>
                <a:srgbClr val="666666"/>
              </a:solidFill>
              <a:latin typeface="Lato"/>
              <a:ea typeface="Lato"/>
              <a:cs typeface="Lato"/>
              <a:sym typeface="Lato"/>
            </a:endParaRPr>
          </a:p>
          <a:p>
            <a:pPr indent="-349250" lvl="0" marL="457200" rtl="0" algn="l">
              <a:lnSpc>
                <a:spcPct val="150000"/>
              </a:lnSpc>
              <a:spcBef>
                <a:spcPts val="0"/>
              </a:spcBef>
              <a:spcAft>
                <a:spcPts val="0"/>
              </a:spcAft>
              <a:buClr>
                <a:srgbClr val="666666"/>
              </a:buClr>
              <a:buSzPts val="1900"/>
              <a:buFont typeface="Lato"/>
              <a:buChar char="●"/>
            </a:pPr>
            <a:r>
              <a:rPr b="1" lang="en" sz="1900">
                <a:solidFill>
                  <a:srgbClr val="666666"/>
                </a:solidFill>
                <a:latin typeface="Lato"/>
                <a:ea typeface="Lato"/>
                <a:cs typeface="Lato"/>
                <a:sym typeface="Lato"/>
              </a:rPr>
              <a:t>Send a Query and get what you need no extra data.</a:t>
            </a:r>
            <a:endParaRPr b="1" sz="19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9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99" name="Google Shape;199;p33"/>
          <p:cNvPicPr preferRelativeResize="0"/>
          <p:nvPr/>
        </p:nvPicPr>
        <p:blipFill>
          <a:blip r:embed="rId4">
            <a:alphaModFix/>
          </a:blip>
          <a:stretch>
            <a:fillRect/>
          </a:stretch>
        </p:blipFill>
        <p:spPr>
          <a:xfrm>
            <a:off x="1614700" y="0"/>
            <a:ext cx="5914596" cy="48386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205" name="Google Shape;205;p34"/>
          <p:cNvPicPr preferRelativeResize="0"/>
          <p:nvPr/>
        </p:nvPicPr>
        <p:blipFill>
          <a:blip r:embed="rId4">
            <a:alphaModFix/>
          </a:blip>
          <a:stretch>
            <a:fillRect/>
          </a:stretch>
        </p:blipFill>
        <p:spPr>
          <a:xfrm>
            <a:off x="1202499" y="255850"/>
            <a:ext cx="7081100" cy="4277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11" name="Google Shape;211;p35"/>
          <p:cNvSpPr txBox="1"/>
          <p:nvPr/>
        </p:nvSpPr>
        <p:spPr>
          <a:xfrm>
            <a:off x="636525" y="1727750"/>
            <a:ext cx="7275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hlink"/>
                </a:solidFill>
                <a:hlinkClick r:id="rId4"/>
              </a:rPr>
              <a:t>https://www.howtographql.com/basics/1-graphql-is-the-better-rest/</a:t>
            </a:r>
            <a:endParaRPr sz="2000"/>
          </a:p>
          <a:p>
            <a:pPr indent="0" lvl="0" marL="0" rtl="0" algn="l">
              <a:spcBef>
                <a:spcPts val="0"/>
              </a:spcBef>
              <a:spcAft>
                <a:spcPts val="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521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QnA</a:t>
            </a:r>
            <a:endParaRPr b="1" sz="6000">
              <a:solidFill>
                <a:srgbClr val="9900FF"/>
              </a:solidFill>
            </a:endParaRPr>
          </a:p>
        </p:txBody>
      </p:sp>
      <p:sp>
        <p:nvSpPr>
          <p:cNvPr id="217" name="Google Shape;217;p36"/>
          <p:cNvSpPr txBox="1"/>
          <p:nvPr/>
        </p:nvSpPr>
        <p:spPr>
          <a:xfrm>
            <a:off x="727375" y="1151650"/>
            <a:ext cx="7494000" cy="3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434343"/>
                </a:solidFill>
              </a:rPr>
              <a:t>Go to link -</a:t>
            </a:r>
            <a:endParaRPr b="1" sz="1900">
              <a:solidFill>
                <a:srgbClr val="434343"/>
              </a:solidFill>
            </a:endParaRPr>
          </a:p>
          <a:p>
            <a:pPr indent="0" lvl="0" marL="0" rtl="0" algn="l">
              <a:spcBef>
                <a:spcPts val="0"/>
              </a:spcBef>
              <a:spcAft>
                <a:spcPts val="0"/>
              </a:spcAft>
              <a:buNone/>
            </a:pPr>
            <a:r>
              <a:t/>
            </a:r>
            <a:endParaRPr b="1" sz="1900"/>
          </a:p>
          <a:p>
            <a:pPr indent="0" lvl="0" marL="0" rtl="0" algn="l">
              <a:spcBef>
                <a:spcPts val="0"/>
              </a:spcBef>
              <a:spcAft>
                <a:spcPts val="0"/>
              </a:spcAft>
              <a:buNone/>
            </a:pPr>
            <a:r>
              <a:rPr b="1" lang="en" sz="1900" u="sng">
                <a:solidFill>
                  <a:schemeClr val="hlink"/>
                </a:solidFill>
                <a:hlinkClick r:id="rId3"/>
              </a:rPr>
              <a:t>https://forms.gle/48eEPDsfxBNtDHRs5</a:t>
            </a:r>
            <a:endParaRPr b="1" sz="1900"/>
          </a:p>
          <a:p>
            <a:pPr indent="0" lvl="0" marL="0" rtl="0" algn="l">
              <a:spcBef>
                <a:spcPts val="0"/>
              </a:spcBef>
              <a:spcAft>
                <a:spcPts val="0"/>
              </a:spcAft>
              <a:buNone/>
            </a:pPr>
            <a:r>
              <a:t/>
            </a:r>
            <a:endParaRPr b="1" sz="1900"/>
          </a:p>
        </p:txBody>
      </p:sp>
      <p:pic>
        <p:nvPicPr>
          <p:cNvPr descr="This timer counts down silently until it reaches 0:00, then a police siren sounds to alert you that time is up." id="218" name="Google Shape;218;p36" title="5 Minute Timer">
            <a:hlinkClick r:id="rId4"/>
          </p:cNvPr>
          <p:cNvPicPr preferRelativeResize="0"/>
          <p:nvPr/>
        </p:nvPicPr>
        <p:blipFill>
          <a:blip r:embed="rId5">
            <a:alphaModFix/>
          </a:blip>
          <a:stretch>
            <a:fillRect/>
          </a:stretch>
        </p:blipFill>
        <p:spPr>
          <a:xfrm>
            <a:off x="2736275" y="2292500"/>
            <a:ext cx="3091300" cy="231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Common Test cases  in API Testing</a:t>
            </a:r>
            <a:endParaRPr b="1" sz="39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Security Testing - Non-functional testing like performance and security testing</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Keys validation</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Schema Validation - Data type, validations, order and completeness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HTTP Status Code</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Response Verify</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Accuracy of data</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Which Tool You use to Test APIs</a:t>
            </a:r>
            <a:endParaRPr b="1" sz="39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SoapUI</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POSTMAN</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Pact</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Karate</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Katalon Studio</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Apigee</a:t>
            </a:r>
            <a:endParaRPr b="1" sz="25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Why we do API Testing?</a:t>
            </a:r>
            <a:endParaRPr b="1" sz="3900">
              <a:solidFill>
                <a:srgbClr val="9900FF"/>
              </a:solidFill>
              <a:latin typeface="Lato"/>
              <a:ea typeface="Lato"/>
              <a:cs typeface="Lato"/>
              <a:sym typeface="Lato"/>
            </a:endParaRPr>
          </a:p>
        </p:txBody>
      </p:sp>
      <p:pic>
        <p:nvPicPr>
          <p:cNvPr id="87" name="Google Shape;87;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8" name="Google Shape;88;p17"/>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Cost Effective.</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Test Core  / Business Logic Layer Verification.</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Low </a:t>
            </a:r>
            <a:r>
              <a:rPr b="1" lang="en" sz="2500">
                <a:solidFill>
                  <a:srgbClr val="666666"/>
                </a:solidFill>
                <a:latin typeface="Lato"/>
                <a:ea typeface="Lato"/>
                <a:cs typeface="Lato"/>
                <a:sym typeface="Lato"/>
              </a:rPr>
              <a:t>Maintenance</a:t>
            </a:r>
            <a:r>
              <a:rPr b="1" lang="en" sz="2500">
                <a:solidFill>
                  <a:srgbClr val="666666"/>
                </a:solidFill>
                <a:latin typeface="Lato"/>
                <a:ea typeface="Lato"/>
                <a:cs typeface="Lato"/>
                <a:sym typeface="Lato"/>
              </a:rPr>
              <a:t> Required</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Language</a:t>
            </a:r>
            <a:r>
              <a:rPr b="1" lang="en" sz="2500">
                <a:solidFill>
                  <a:srgbClr val="666666"/>
                </a:solidFill>
                <a:latin typeface="Lato"/>
                <a:ea typeface="Lato"/>
                <a:cs typeface="Lato"/>
                <a:sym typeface="Lato"/>
              </a:rPr>
              <a:t> </a:t>
            </a:r>
            <a:r>
              <a:rPr b="1" lang="en" sz="2500">
                <a:solidFill>
                  <a:srgbClr val="666666"/>
                </a:solidFill>
                <a:latin typeface="Lato"/>
                <a:ea typeface="Lato"/>
                <a:cs typeface="Lato"/>
                <a:sym typeface="Lato"/>
              </a:rPr>
              <a:t>independent.</a:t>
            </a:r>
            <a:endParaRPr b="1" sz="25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rPr b="1" lang="en" sz="2500">
                <a:solidFill>
                  <a:srgbClr val="666666"/>
                </a:solidFill>
                <a:latin typeface="Lato"/>
                <a:ea typeface="Lato"/>
                <a:cs typeface="Lato"/>
                <a:sym typeface="Lato"/>
              </a:rPr>
              <a:t> </a:t>
            </a:r>
            <a:endParaRPr b="1" sz="25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Testing Types in API?</a:t>
            </a:r>
            <a:endParaRPr b="1" sz="3900">
              <a:solidFill>
                <a:srgbClr val="9900FF"/>
              </a:solidFill>
              <a:latin typeface="Lato"/>
              <a:ea typeface="Lato"/>
              <a:cs typeface="Lato"/>
              <a:sym typeface="Lato"/>
            </a:endParaRPr>
          </a:p>
        </p:txBody>
      </p:sp>
      <p:pic>
        <p:nvPicPr>
          <p:cNvPr id="94" name="Google Shape;94;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5" name="Google Shape;95;p18"/>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Validation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rPr b="1" lang="en" sz="1600">
                <a:solidFill>
                  <a:srgbClr val="666666"/>
                </a:solidFill>
                <a:latin typeface="Lato"/>
                <a:ea typeface="Lato"/>
                <a:cs typeface="Lato"/>
                <a:sym typeface="Lato"/>
              </a:rPr>
              <a:t>Functional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UI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Load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Runtime/ Error Detection</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Security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Penetration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Fuzz testing - Coding errors and security loopholes </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Interoperability and WS Compliance testing</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Clr>
                <a:schemeClr val="dk1"/>
              </a:buClr>
              <a:buSzPts val="1100"/>
              <a:buFont typeface="Arial"/>
              <a:buNone/>
            </a:pPr>
            <a:r>
              <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What are differences between API Testing and Unit Testing?</a:t>
            </a:r>
            <a:endParaRPr b="1" sz="3900">
              <a:solidFill>
                <a:srgbClr val="9900FF"/>
              </a:solidFill>
              <a:latin typeface="Lato"/>
              <a:ea typeface="Lato"/>
              <a:cs typeface="Lato"/>
              <a:sym typeface="Lato"/>
            </a:endParaRPr>
          </a:p>
        </p:txBody>
      </p:sp>
      <p:pic>
        <p:nvPicPr>
          <p:cNvPr id="101" name="Google Shape;101;p1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02" name="Google Shape;102;p19"/>
          <p:cNvPicPr preferRelativeResize="0"/>
          <p:nvPr/>
        </p:nvPicPr>
        <p:blipFill>
          <a:blip r:embed="rId4">
            <a:alphaModFix/>
          </a:blip>
          <a:stretch>
            <a:fillRect/>
          </a:stretch>
        </p:blipFill>
        <p:spPr>
          <a:xfrm>
            <a:off x="1728600" y="1574425"/>
            <a:ext cx="6143625" cy="3095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Different HTTP Methods</a:t>
            </a:r>
            <a:endParaRPr b="1" sz="3900">
              <a:solidFill>
                <a:srgbClr val="9900FF"/>
              </a:solidFill>
              <a:latin typeface="Lato"/>
              <a:ea typeface="Lato"/>
              <a:cs typeface="Lato"/>
              <a:sym typeface="Lato"/>
            </a:endParaRPr>
          </a:p>
        </p:txBody>
      </p:sp>
      <p:pic>
        <p:nvPicPr>
          <p:cNvPr id="108" name="Google Shape;108;p2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09" name="Google Shape;109;p20"/>
          <p:cNvPicPr preferRelativeResize="0"/>
          <p:nvPr/>
        </p:nvPicPr>
        <p:blipFill>
          <a:blip r:embed="rId4">
            <a:alphaModFix/>
          </a:blip>
          <a:stretch>
            <a:fillRect/>
          </a:stretch>
        </p:blipFill>
        <p:spPr>
          <a:xfrm>
            <a:off x="1515925" y="1078475"/>
            <a:ext cx="6559110" cy="368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PUT VS POST</a:t>
            </a:r>
            <a:endParaRPr b="1" sz="3900">
              <a:solidFill>
                <a:srgbClr val="9900FF"/>
              </a:solidFill>
              <a:latin typeface="Lato"/>
              <a:ea typeface="Lato"/>
              <a:cs typeface="Lato"/>
              <a:sym typeface="Lato"/>
            </a:endParaRPr>
          </a:p>
        </p:txBody>
      </p:sp>
      <p:pic>
        <p:nvPicPr>
          <p:cNvPr id="115" name="Google Shape;115;p2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16" name="Google Shape;116;p21"/>
          <p:cNvPicPr preferRelativeResize="0"/>
          <p:nvPr/>
        </p:nvPicPr>
        <p:blipFill>
          <a:blip r:embed="rId4">
            <a:alphaModFix/>
          </a:blip>
          <a:stretch>
            <a:fillRect/>
          </a:stretch>
        </p:blipFill>
        <p:spPr>
          <a:xfrm>
            <a:off x="1273925" y="1301600"/>
            <a:ext cx="6267450"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