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oboto"/>
      <p:regular r:id="rId40"/>
      <p:bold r:id="rId41"/>
      <p:italic r:id="rId42"/>
      <p:boldItalic r:id="rId43"/>
    </p:embeddedFont>
    <p:embeddedFont>
      <p:font typeface="La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5.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7.xml"/><Relationship Id="rId44" Type="http://schemas.openxmlformats.org/officeDocument/2006/relationships/font" Target="fonts/Lato-regular.fntdata"/><Relationship Id="rId21" Type="http://schemas.openxmlformats.org/officeDocument/2006/relationships/slide" Target="slides/slide16.xml"/><Relationship Id="rId43" Type="http://schemas.openxmlformats.org/officeDocument/2006/relationships/font" Target="fonts/Roboto-boldItalic.fntdata"/><Relationship Id="rId24" Type="http://schemas.openxmlformats.org/officeDocument/2006/relationships/slide" Target="slides/slide19.xml"/><Relationship Id="rId46" Type="http://schemas.openxmlformats.org/officeDocument/2006/relationships/font" Target="fonts/Lato-italic.fntdata"/><Relationship Id="rId23" Type="http://schemas.openxmlformats.org/officeDocument/2006/relationships/slide" Target="slides/slide18.xml"/><Relationship Id="rId45"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Lato-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9843f0ef82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9843f0ef82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3ba9d3ec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3ba9d3ec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3ba9d3ec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a3ba9d3ec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3ba9d3ec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3ba9d3ec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3ba9d3ec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3ba9d3ec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3ba9d3ec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3ba9d3ec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3ba9d3ec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3ba9d3ec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3ba9d3ec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3ba9d3ec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3ba9d3ec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3ba9d3ec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3ba9d3ec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3ba9d3ec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3ba9d3ec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3ba9d3ec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9f291f61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9f291f61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a3ba9d3ec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a3ba9d3ec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3ba9d3ec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3ba9d3ec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3ba9d3ec9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a3ba9d3ec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a3ba9d3ec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a3ba9d3ec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a3ba9d3ec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a3ba9d3ec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3ba9d3ec9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a3ba9d3ec9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a3ba9d3ec9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a3ba9d3ec9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a3ba9d3ec9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a3ba9d3ec9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a3ba9d3ec9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a3ba9d3ec9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a3ba9d3ec9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a3ba9d3ec9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bc7fb9da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bc7fb9da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a3ba9d3ec9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a3ba9d3ec9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a3ba9d3ec9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a3ba9d3ec9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9d3c74f7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9d3c74f7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9d3c74f7a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9d3c74f7a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99f291f61c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99f291f61c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3c3bd7e16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3c3bd7e16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3c3bd7e16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a3c3bd7e16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3c3bd7e16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3c3bd7e16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3c3bd7e16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3c3bd7e16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3ba9d3ec9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3ba9d3ec9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3ba9d3e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3ba9d3e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40150" y="118425"/>
            <a:ext cx="8520600" cy="883800"/>
          </a:xfrm>
          <a:prstGeom prst="rect">
            <a:avLst/>
          </a:prstGeom>
        </p:spPr>
        <p:txBody>
          <a:bodyPr anchorCtr="0" anchor="t" bIns="91425" lIns="91425" spcFirstLastPara="1" rIns="91425" wrap="square" tIns="91425">
            <a:noAutofit/>
          </a:bodyPr>
          <a:lstStyle>
            <a:lvl1pPr lvl="0">
              <a:spcBef>
                <a:spcPts val="0"/>
              </a:spcBef>
              <a:spcAft>
                <a:spcPts val="0"/>
              </a:spcAft>
              <a:buSzPts val="4500"/>
              <a:buFont typeface="Roboto"/>
              <a:buNone/>
              <a:defRPr sz="4500">
                <a:latin typeface="Roboto"/>
                <a:ea typeface="Roboto"/>
                <a:cs typeface="Roboto"/>
                <a:sym typeface="Robot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83250" y="1179250"/>
            <a:ext cx="8520600" cy="3506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55586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 name="Google Shape;13;p2"/>
          <p:cNvSpPr/>
          <p:nvPr/>
        </p:nvSpPr>
        <p:spPr>
          <a:xfrm>
            <a:off x="0" y="4893375"/>
            <a:ext cx="9183000" cy="3129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txBox="1"/>
          <p:nvPr/>
        </p:nvSpPr>
        <p:spPr>
          <a:xfrm>
            <a:off x="6857400" y="4852025"/>
            <a:ext cx="5152500" cy="6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Lato"/>
                <a:ea typeface="Lato"/>
                <a:cs typeface="Lato"/>
                <a:sym typeface="Lato"/>
              </a:rPr>
              <a:t>T</a:t>
            </a:r>
            <a:r>
              <a:rPr b="1" lang="en">
                <a:solidFill>
                  <a:srgbClr val="FFFFFF"/>
                </a:solidFill>
                <a:latin typeface="Lato"/>
                <a:ea typeface="Lato"/>
                <a:cs typeface="Lato"/>
                <a:sym typeface="Lato"/>
              </a:rPr>
              <a:t>heTestingAcademy.com</a:t>
            </a:r>
            <a:endParaRPr b="1">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1" name="Google Shape;5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8" name="Google Shape;18;p3"/>
          <p:cNvSpPr/>
          <p:nvPr/>
        </p:nvSpPr>
        <p:spPr>
          <a:xfrm>
            <a:off x="-12525" y="4775825"/>
            <a:ext cx="9156600" cy="430500"/>
          </a:xfrm>
          <a:prstGeom prst="rect">
            <a:avLst/>
          </a:prstGeom>
          <a:solidFill>
            <a:srgbClr val="99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nvSpPr>
        <p:spPr>
          <a:xfrm>
            <a:off x="6857400" y="4775825"/>
            <a:ext cx="5152500" cy="6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Lato"/>
                <a:ea typeface="Lato"/>
                <a:cs typeface="Lato"/>
                <a:sym typeface="Lato"/>
              </a:rPr>
              <a:t>TestingSumo</a:t>
            </a:r>
            <a:r>
              <a:rPr b="1" lang="en">
                <a:solidFill>
                  <a:srgbClr val="FFFFFF"/>
                </a:solidFill>
                <a:latin typeface="Lato"/>
                <a:ea typeface="Lato"/>
                <a:cs typeface="Lato"/>
                <a:sym typeface="Lato"/>
              </a:rPr>
              <a:t>.com</a:t>
            </a:r>
            <a:endParaRPr b="1">
              <a:solidFill>
                <a:srgbClr val="FFFFFF"/>
              </a:solidFill>
              <a:latin typeface="Lato"/>
              <a:ea typeface="Lato"/>
              <a:cs typeface="Lato"/>
              <a:sym typeface="La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www.youtube.com/watch?v=36YnV9STBqc" TargetMode="Externa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hyperlink" Target="https://sdet.live/2Cc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hyperlink" Target="https://www.selenium.dev/documentation/en/grid/grid_4/setting_up_your_own_grid/"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hyperlink" Target="https://github.com/SeleniumHQ/docker-seleniu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title"/>
          </p:nvPr>
        </p:nvSpPr>
        <p:spPr>
          <a:xfrm>
            <a:off x="311700" y="1252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rgbClr val="9900FF"/>
                </a:solidFill>
              </a:rPr>
              <a:t>Meeting Etiquette</a:t>
            </a:r>
            <a:endParaRPr b="1" sz="4200">
              <a:solidFill>
                <a:srgbClr val="9900FF"/>
              </a:solidFill>
            </a:endParaRPr>
          </a:p>
        </p:txBody>
      </p:sp>
      <p:sp>
        <p:nvSpPr>
          <p:cNvPr id="59" name="Google Shape;59;p13"/>
          <p:cNvSpPr txBox="1"/>
          <p:nvPr/>
        </p:nvSpPr>
        <p:spPr>
          <a:xfrm>
            <a:off x="666600" y="967050"/>
            <a:ext cx="7637100" cy="32094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434343"/>
              </a:buClr>
              <a:buSzPts val="2000"/>
              <a:buChar char="●"/>
            </a:pPr>
            <a:r>
              <a:rPr lang="en" sz="2000">
                <a:solidFill>
                  <a:srgbClr val="434343"/>
                </a:solidFill>
              </a:rPr>
              <a:t>Please be on Mute all the time. </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Turn off Video, So that we can save bandwidth.</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There is separate Q&amp;A Section in End Please use that, Add questions in Google Form.</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Break at 12PM for 15 min.</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Mute your microphone </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To help keep background noise to a minimum, make sure you mute your microphone when you are not speaking.</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Be mindful of background noise</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Avoid multitasking</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All links and Slides will be shared.</a:t>
            </a:r>
            <a:endParaRPr sz="2000">
              <a:solidFill>
                <a:srgbClr val="434343"/>
              </a:solidFill>
            </a:endParaRPr>
          </a:p>
        </p:txBody>
      </p:sp>
      <p:pic>
        <p:nvPicPr>
          <p:cNvPr descr="The Good Life is live streaming the best of Relaxing &amp; Chill House Music, Deep House, Tropical House, EDM, Dance &amp; Pop as well as Music for Sleep, Focus, Study, Workout, Gym, Running etc. in a 24/7 summer feel good chillout mix. &#10;&#10;🟢 Listen to the Playlist on Spotify:&#10;https://open.spotify.com/playlist/75XrS5HXOmVYMgdXlaQTwO?si=d81brQHZT-6hB6sDgikExQ&#10;&#10;🔴 Listen to the Playlist on YouTube: &#10;https://www.youtube.com/playlist?list=PLrALqIYcGkyRb1gQwscp0tDxphekn4GTw&#10;&#10;📸 Connect with me on Instagram: http://instagram.com/sensualmusique&#10;&#10;➖Official Spotify Playlists➖&#10;🌴 The Good Life Radio: https://open.spotify.com/playlist/75XrS5HXOmVYMgdXlaQTwO?si=E73RRiYiT3eqZFzlaqHKMg&#10;💯 Sensual Musique Top 100: https://open.spotify.com/playlist/1h9yS4rsQJTg3NxII7IHAH?si=tagOmRnOTjGcwofQeb1Jqg&#10;🌞 Summer Mix 2020: https://open.spotify.com/playlist/7cWNW1fBpQRcJNpCP0eqpX?si=tll13wD7QtOCXyP36F5Q-g&#10;🛏️ Chill Songs 2020: https://open.spotify.com/playlist/2iosL790KiO6YMVFC8eT5q?si=u-70eIqGQjK-fUhLN6oyLA&#10;&#10;➖Official YouTube Playlists➖&#10;🔊 Sensual Musique Latest / All Uploads: &#10;https://www.youtube.com/playlist?list=PLrALqIYcGkyQdCQGPPF-bTaWz4MfbH8AK&#10;🌴 The Good Life Radio Playlist: &#10;https://www.youtube.com/playlist?list=PLrALqIYcGkyRb1gQwscp0tDxphekn4GTw&#10;🌊 Chillout Music 2020: &#10;https://www.youtube.com/playlist?list=PLrALqIYcGkyT4W0IBJIbc5QVLrQa9IJ9L&#10;🏝️ Tropical House 2020: &#10;https://www.youtube.com/watch?v=GgHdIPic_Bo&amp;list=PLrALqIYcGkySnmdobMj8k9TYIrkIh6iPC&#10;❤️ Songs About Love 2020:&#10;https://www.youtube.com/watch?v=3VkZPlH6T0M&amp;list=PLrALqIYcGkyQsAdCKXo0dxd1qfbg4fkwu&#10;&#10;➖Video Background➖&#10;📷 Video Footage by Nature Relaxation:&#10;Website: https://goo.gl/iHAh3n &#10;YouTube: https://goo.gl/FyKqCz &#10;Subscription/Apps: https://watch.naturerelaxation.com&#10;&#10;➖NIGHTBOT➖&#10; Nightbot is here to answer some of your questions, tell you inspirational quotes or just say hi and goodbye.&#10;&#10;🤖Commands:&#10;!whoisthis: More info about Nightbot&#10;!coldbeer: Let’s have a cold one&#10;!freehugs: Get a free hug&#10;!key: Some major keys and advices&#10;!quoteday: Quote of the day&#10;!quotetravel: Quote about travlling&#10;!qoutelove: Quote about love&#10;&#10;!weatherlookup city: Will display the current weather in your city (e.g. !weatherlookup Berlin will display weather information about Berlin)&#10;&#10;!song: Displays the current song title and artist&#10;!video: Displays more information about the background video&#10;&#10;➖FAQ➖&#10;Q: When will the stream end?&#10;A: Hopefully never. It is supposed to be a 24/7 live stream but every now and then there might be technical issues.&#10;&#10;Q: How many songs do you have in your playlist and where can I find them?&#10;A: There are +/- 400 songs. You can find them in my playlists. See the links above.&#10;&#10;Q: Why do you not play songs from popular artists like KYGO, Martin Garrix or Calvin Harris?&#10;A: Because I do not have the permission to play these songs. I can only play songs with permission to avoid copyright issues.&#10;&#10;Q: Where was the video footage filmed?&#10;A: Fiji Islands and Hawaii.&#10;&#10;Q: What’s your name?&#10;A: My name is Armin. Nice to meet you :)&#10;&#10;Q: Where are you from?&#10;A: I am from a small town close to Munich in Germany. &#10;&#10;Q: What’s The Good Life?&#10;A: The Good Life is a 24/7 music live stream presented by Sensual Musique which plays songs from genres such as Deep House, Tropical House, EDM, Chill House, Dance Music and Pop. The music is fun while studying, cleaning, cooking, working out, relaxing, sleeping etc. :) &#10;&#10;➖Translations➖&#10;Musique d'Été 2020 | Chansons Relaxantes, Running, Courir, Workout&#10;Sommer Playlist 2020 | Musik zum Chillen, Fitness, Gym, Laufen&#10;Música de Verano 2020 | Canciones Relajantes, Gimnasio, La Carrera&#10;Música de Verão 2020 |  Músicas Relaxantes&#10;летняя музыка 2020 | расслабляющие песни, Гимнастический&#10;夏日音乐 2020 | 轻松的歌曲&#10;여름 음악 2020 | 편안한 노래&#10;Letnia Muzyka 2020 | Relaks Muzyka&#10;เพลง​ฤดูร้อน​ 2020 | เพลง​ชิวๆ&#10; サマーミュージック 2020 |  リラックスした歌&#10;&#10;#thegoodlife #deephouse #tropicalhouse #chill #chillmusic #lounge #live #radio #house #relax #chillhouse #housemusic #relax #running #gym" id="60" name="Google Shape;60;p13" title="The Good Life Radio • 24/7 Live Radio | Best Relax House, Chillout, Study, Running, Gym, Happy Music">
            <a:hlinkClick r:id="rId3"/>
          </p:cNvPr>
          <p:cNvPicPr preferRelativeResize="0"/>
          <p:nvPr/>
        </p:nvPicPr>
        <p:blipFill>
          <a:blip r:embed="rId4">
            <a:alphaModFix/>
          </a:blip>
          <a:stretch>
            <a:fillRect/>
          </a:stretch>
        </p:blipFill>
        <p:spPr>
          <a:xfrm>
            <a:off x="7149525" y="3784025"/>
            <a:ext cx="946724" cy="710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444250" y="3074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Why We need Selenium?</a:t>
            </a:r>
            <a:endParaRPr b="1" sz="3900">
              <a:solidFill>
                <a:srgbClr val="9900FF"/>
              </a:solidFill>
              <a:latin typeface="Lato"/>
              <a:ea typeface="Lato"/>
              <a:cs typeface="Lato"/>
              <a:sym typeface="Lato"/>
            </a:endParaRPr>
          </a:p>
        </p:txBody>
      </p:sp>
      <p:pic>
        <p:nvPicPr>
          <p:cNvPr id="121" name="Google Shape;121;p22"/>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122" name="Google Shape;122;p22"/>
          <p:cNvSpPr txBox="1"/>
          <p:nvPr/>
        </p:nvSpPr>
        <p:spPr>
          <a:xfrm>
            <a:off x="769950" y="1149200"/>
            <a:ext cx="7604100" cy="34236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666666"/>
              </a:buClr>
              <a:buSzPts val="1600"/>
              <a:buFont typeface="Lato"/>
              <a:buChar char="●"/>
            </a:pPr>
            <a:r>
              <a:rPr b="1" lang="en" sz="1600">
                <a:solidFill>
                  <a:srgbClr val="666666"/>
                </a:solidFill>
                <a:latin typeface="Lato"/>
                <a:ea typeface="Lato"/>
                <a:cs typeface="Lato"/>
                <a:sym typeface="Lato"/>
              </a:rPr>
              <a:t>Selenium is Free and Open Source.</a:t>
            </a:r>
            <a:endParaRPr b="1" sz="1600">
              <a:solidFill>
                <a:srgbClr val="666666"/>
              </a:solidFill>
              <a:latin typeface="Lato"/>
              <a:ea typeface="Lato"/>
              <a:cs typeface="Lato"/>
              <a:sym typeface="Lato"/>
            </a:endParaRPr>
          </a:p>
          <a:p>
            <a:pPr indent="-330200" lvl="0" marL="457200" rtl="0" algn="l">
              <a:lnSpc>
                <a:spcPct val="150000"/>
              </a:lnSpc>
              <a:spcBef>
                <a:spcPts val="0"/>
              </a:spcBef>
              <a:spcAft>
                <a:spcPts val="0"/>
              </a:spcAft>
              <a:buClr>
                <a:srgbClr val="666666"/>
              </a:buClr>
              <a:buSzPts val="1600"/>
              <a:buFont typeface="Lato"/>
              <a:buChar char="●"/>
            </a:pPr>
            <a:r>
              <a:rPr b="1" lang="en" sz="1600">
                <a:solidFill>
                  <a:srgbClr val="666666"/>
                </a:solidFill>
                <a:latin typeface="Lato"/>
                <a:ea typeface="Lato"/>
                <a:cs typeface="Lato"/>
                <a:sym typeface="Lato"/>
              </a:rPr>
              <a:t>Selenium helps you to Automate the Web Browsers.</a:t>
            </a:r>
            <a:endParaRPr b="1" sz="1600">
              <a:solidFill>
                <a:srgbClr val="666666"/>
              </a:solidFill>
              <a:latin typeface="Lato"/>
              <a:ea typeface="Lato"/>
              <a:cs typeface="Lato"/>
              <a:sym typeface="Lato"/>
            </a:endParaRPr>
          </a:p>
          <a:p>
            <a:pPr indent="-330200" lvl="0" marL="457200" rtl="0" algn="l">
              <a:lnSpc>
                <a:spcPct val="150000"/>
              </a:lnSpc>
              <a:spcBef>
                <a:spcPts val="0"/>
              </a:spcBef>
              <a:spcAft>
                <a:spcPts val="0"/>
              </a:spcAft>
              <a:buClr>
                <a:srgbClr val="666666"/>
              </a:buClr>
              <a:buSzPts val="1600"/>
              <a:buFont typeface="Lato"/>
              <a:buChar char="●"/>
            </a:pPr>
            <a:r>
              <a:rPr b="1" lang="en" sz="1600">
                <a:solidFill>
                  <a:srgbClr val="666666"/>
                </a:solidFill>
                <a:latin typeface="Lato"/>
                <a:ea typeface="Lato"/>
                <a:cs typeface="Lato"/>
                <a:sym typeface="Lato"/>
              </a:rPr>
              <a:t>Selenium Suite Contains</a:t>
            </a:r>
            <a:endParaRPr b="1" sz="1600">
              <a:solidFill>
                <a:srgbClr val="666666"/>
              </a:solidFill>
              <a:latin typeface="Lato"/>
              <a:ea typeface="Lato"/>
              <a:cs typeface="Lato"/>
              <a:sym typeface="Lato"/>
            </a:endParaRPr>
          </a:p>
          <a:p>
            <a:pPr indent="-330200" lvl="1" marL="914400" rtl="0" algn="l">
              <a:lnSpc>
                <a:spcPct val="150000"/>
              </a:lnSpc>
              <a:spcBef>
                <a:spcPts val="0"/>
              </a:spcBef>
              <a:spcAft>
                <a:spcPts val="0"/>
              </a:spcAft>
              <a:buClr>
                <a:srgbClr val="666666"/>
              </a:buClr>
              <a:buSzPts val="1600"/>
              <a:buFont typeface="Lato"/>
              <a:buAutoNum type="alphaLcPeriod"/>
            </a:pPr>
            <a:r>
              <a:rPr b="1" lang="en" sz="1600">
                <a:solidFill>
                  <a:srgbClr val="666666"/>
                </a:solidFill>
                <a:latin typeface="Lato"/>
                <a:ea typeface="Lato"/>
                <a:cs typeface="Lato"/>
                <a:sym typeface="Lato"/>
              </a:rPr>
              <a:t>Selenium IDE</a:t>
            </a:r>
            <a:endParaRPr b="1" sz="1600">
              <a:solidFill>
                <a:srgbClr val="666666"/>
              </a:solidFill>
              <a:latin typeface="Lato"/>
              <a:ea typeface="Lato"/>
              <a:cs typeface="Lato"/>
              <a:sym typeface="Lato"/>
            </a:endParaRPr>
          </a:p>
          <a:p>
            <a:pPr indent="-330200" lvl="1" marL="914400" rtl="0" algn="l">
              <a:lnSpc>
                <a:spcPct val="150000"/>
              </a:lnSpc>
              <a:spcBef>
                <a:spcPts val="0"/>
              </a:spcBef>
              <a:spcAft>
                <a:spcPts val="0"/>
              </a:spcAft>
              <a:buClr>
                <a:srgbClr val="666666"/>
              </a:buClr>
              <a:buSzPts val="1600"/>
              <a:buFont typeface="Lato"/>
              <a:buAutoNum type="alphaLcPeriod"/>
            </a:pPr>
            <a:r>
              <a:rPr b="1" lang="en" sz="1600">
                <a:solidFill>
                  <a:srgbClr val="666666"/>
                </a:solidFill>
                <a:latin typeface="Lato"/>
                <a:ea typeface="Lato"/>
                <a:cs typeface="Lato"/>
                <a:sym typeface="Lato"/>
              </a:rPr>
              <a:t>Selenium Grid</a:t>
            </a:r>
            <a:endParaRPr b="1" sz="1600">
              <a:solidFill>
                <a:srgbClr val="666666"/>
              </a:solidFill>
              <a:latin typeface="Lato"/>
              <a:ea typeface="Lato"/>
              <a:cs typeface="Lato"/>
              <a:sym typeface="Lato"/>
            </a:endParaRPr>
          </a:p>
          <a:p>
            <a:pPr indent="-330200" lvl="1" marL="914400" rtl="0" algn="l">
              <a:lnSpc>
                <a:spcPct val="150000"/>
              </a:lnSpc>
              <a:spcBef>
                <a:spcPts val="0"/>
              </a:spcBef>
              <a:spcAft>
                <a:spcPts val="0"/>
              </a:spcAft>
              <a:buClr>
                <a:srgbClr val="666666"/>
              </a:buClr>
              <a:buSzPts val="1600"/>
              <a:buFont typeface="Lato"/>
              <a:buAutoNum type="alphaLcPeriod"/>
            </a:pPr>
            <a:r>
              <a:rPr b="1" lang="en" sz="1600">
                <a:solidFill>
                  <a:srgbClr val="666666"/>
                </a:solidFill>
                <a:latin typeface="Lato"/>
                <a:ea typeface="Lato"/>
                <a:cs typeface="Lato"/>
                <a:sym typeface="Lato"/>
              </a:rPr>
              <a:t>Selenium 4(Webdriver)</a:t>
            </a:r>
            <a:endParaRPr b="1" sz="1600">
              <a:solidFill>
                <a:srgbClr val="666666"/>
              </a:solidFill>
              <a:latin typeface="Lato"/>
              <a:ea typeface="Lato"/>
              <a:cs typeface="Lato"/>
              <a:sym typeface="Lato"/>
            </a:endParaRPr>
          </a:p>
          <a:p>
            <a:pPr indent="-330200" lvl="0" marL="457200" rtl="0" algn="l">
              <a:lnSpc>
                <a:spcPct val="150000"/>
              </a:lnSpc>
              <a:spcBef>
                <a:spcPts val="0"/>
              </a:spcBef>
              <a:spcAft>
                <a:spcPts val="0"/>
              </a:spcAft>
              <a:buClr>
                <a:srgbClr val="666666"/>
              </a:buClr>
              <a:buSzPts val="1600"/>
              <a:buFont typeface="Lato"/>
              <a:buChar char="●"/>
            </a:pPr>
            <a:r>
              <a:rPr b="1" lang="en" sz="1600">
                <a:solidFill>
                  <a:srgbClr val="666666"/>
                </a:solidFill>
                <a:latin typeface="Lato"/>
                <a:ea typeface="Lato"/>
                <a:cs typeface="Lato"/>
                <a:sym typeface="Lato"/>
              </a:rPr>
              <a:t>Selenium Grid Solves the problem of Parallel Execution.</a:t>
            </a:r>
            <a:endParaRPr b="1" sz="1600">
              <a:solidFill>
                <a:srgbClr val="666666"/>
              </a:solidFill>
              <a:latin typeface="Lato"/>
              <a:ea typeface="Lato"/>
              <a:cs typeface="Lato"/>
              <a:sym typeface="Lato"/>
            </a:endParaRPr>
          </a:p>
          <a:p>
            <a:pPr indent="-330200" lvl="0" marL="457200" rtl="0" algn="l">
              <a:lnSpc>
                <a:spcPct val="150000"/>
              </a:lnSpc>
              <a:spcBef>
                <a:spcPts val="0"/>
              </a:spcBef>
              <a:spcAft>
                <a:spcPts val="0"/>
              </a:spcAft>
              <a:buClr>
                <a:srgbClr val="666666"/>
              </a:buClr>
              <a:buSzPts val="1600"/>
              <a:buFont typeface="Lato"/>
              <a:buChar char="●"/>
            </a:pPr>
            <a:r>
              <a:rPr b="1" lang="en" sz="1600">
                <a:solidFill>
                  <a:srgbClr val="666666"/>
                </a:solidFill>
                <a:latin typeface="Lato"/>
                <a:ea typeface="Lato"/>
                <a:cs typeface="Lato"/>
                <a:sym typeface="Lato"/>
              </a:rPr>
              <a:t>Manual Testing (Regression) is Boring.</a:t>
            </a:r>
            <a:endParaRPr b="1" sz="1600">
              <a:solidFill>
                <a:srgbClr val="666666"/>
              </a:solidFill>
              <a:latin typeface="Lato"/>
              <a:ea typeface="Lato"/>
              <a:cs typeface="Lato"/>
              <a:sym typeface="Lato"/>
            </a:endParaRPr>
          </a:p>
          <a:p>
            <a:pPr indent="-330200" lvl="0" marL="457200" rtl="0" algn="l">
              <a:lnSpc>
                <a:spcPct val="150000"/>
              </a:lnSpc>
              <a:spcBef>
                <a:spcPts val="0"/>
              </a:spcBef>
              <a:spcAft>
                <a:spcPts val="0"/>
              </a:spcAft>
              <a:buClr>
                <a:srgbClr val="666666"/>
              </a:buClr>
              <a:buSzPts val="1600"/>
              <a:buFont typeface="Lato"/>
              <a:buChar char="●"/>
            </a:pPr>
            <a:r>
              <a:rPr b="1" lang="en" sz="1600">
                <a:solidFill>
                  <a:srgbClr val="666666"/>
                </a:solidFill>
                <a:latin typeface="Lato"/>
                <a:ea typeface="Lato"/>
                <a:cs typeface="Lato"/>
                <a:sym typeface="Lato"/>
              </a:rPr>
              <a:t>Selenium Supports Multiple Browsers, OS and Programming Language.</a:t>
            </a:r>
            <a:endParaRPr b="1" sz="1600">
              <a:solidFill>
                <a:srgbClr val="666666"/>
              </a:solidFill>
              <a:latin typeface="Lato"/>
              <a:ea typeface="Lato"/>
              <a:cs typeface="Lato"/>
              <a:sym typeface="Lato"/>
            </a:endParaRPr>
          </a:p>
          <a:p>
            <a:pPr indent="0" lvl="0" marL="457200" rtl="0" algn="l">
              <a:lnSpc>
                <a:spcPct val="150000"/>
              </a:lnSpc>
              <a:spcBef>
                <a:spcPts val="0"/>
              </a:spcBef>
              <a:spcAft>
                <a:spcPts val="0"/>
              </a:spcAft>
              <a:buNone/>
            </a:pPr>
            <a:r>
              <a:t/>
            </a:r>
            <a:endParaRPr b="1" sz="1600">
              <a:solidFill>
                <a:srgbClr val="666666"/>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0" st="0"/>
                                            </p:txEl>
                                          </p:spTgt>
                                        </p:tgtEl>
                                        <p:attrNameLst>
                                          <p:attrName>style.visibility</p:attrName>
                                        </p:attrNameLst>
                                      </p:cBhvr>
                                      <p:to>
                                        <p:strVal val="visible"/>
                                      </p:to>
                                    </p:set>
                                    <p:animEffect filter="fade" transition="in">
                                      <p:cBhvr>
                                        <p:cTn dur="1000"/>
                                        <p:tgtEl>
                                          <p:spTgt spid="1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1" st="1"/>
                                            </p:txEl>
                                          </p:spTgt>
                                        </p:tgtEl>
                                        <p:attrNameLst>
                                          <p:attrName>style.visibility</p:attrName>
                                        </p:attrNameLst>
                                      </p:cBhvr>
                                      <p:to>
                                        <p:strVal val="visible"/>
                                      </p:to>
                                    </p:set>
                                    <p:animEffect filter="fade" transition="in">
                                      <p:cBhvr>
                                        <p:cTn dur="1000"/>
                                        <p:tgtEl>
                                          <p:spTgt spid="1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2" st="2"/>
                                            </p:txEl>
                                          </p:spTgt>
                                        </p:tgtEl>
                                        <p:attrNameLst>
                                          <p:attrName>style.visibility</p:attrName>
                                        </p:attrNameLst>
                                      </p:cBhvr>
                                      <p:to>
                                        <p:strVal val="visible"/>
                                      </p:to>
                                    </p:set>
                                    <p:animEffect filter="fade" transition="in">
                                      <p:cBhvr>
                                        <p:cTn dur="1000"/>
                                        <p:tgtEl>
                                          <p:spTgt spid="1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3" st="3"/>
                                            </p:txEl>
                                          </p:spTgt>
                                        </p:tgtEl>
                                        <p:attrNameLst>
                                          <p:attrName>style.visibility</p:attrName>
                                        </p:attrNameLst>
                                      </p:cBhvr>
                                      <p:to>
                                        <p:strVal val="visible"/>
                                      </p:to>
                                    </p:set>
                                    <p:animEffect filter="fade" transition="in">
                                      <p:cBhvr>
                                        <p:cTn dur="1000"/>
                                        <p:tgtEl>
                                          <p:spTgt spid="1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4" st="4"/>
                                            </p:txEl>
                                          </p:spTgt>
                                        </p:tgtEl>
                                        <p:attrNameLst>
                                          <p:attrName>style.visibility</p:attrName>
                                        </p:attrNameLst>
                                      </p:cBhvr>
                                      <p:to>
                                        <p:strVal val="visible"/>
                                      </p:to>
                                    </p:set>
                                    <p:animEffect filter="fade" transition="in">
                                      <p:cBhvr>
                                        <p:cTn dur="1000"/>
                                        <p:tgtEl>
                                          <p:spTgt spid="12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5" st="5"/>
                                            </p:txEl>
                                          </p:spTgt>
                                        </p:tgtEl>
                                        <p:attrNameLst>
                                          <p:attrName>style.visibility</p:attrName>
                                        </p:attrNameLst>
                                      </p:cBhvr>
                                      <p:to>
                                        <p:strVal val="visible"/>
                                      </p:to>
                                    </p:set>
                                    <p:animEffect filter="fade" transition="in">
                                      <p:cBhvr>
                                        <p:cTn dur="1000"/>
                                        <p:tgtEl>
                                          <p:spTgt spid="12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6" st="6"/>
                                            </p:txEl>
                                          </p:spTgt>
                                        </p:tgtEl>
                                        <p:attrNameLst>
                                          <p:attrName>style.visibility</p:attrName>
                                        </p:attrNameLst>
                                      </p:cBhvr>
                                      <p:to>
                                        <p:strVal val="visible"/>
                                      </p:to>
                                    </p:set>
                                    <p:animEffect filter="fade" transition="in">
                                      <p:cBhvr>
                                        <p:cTn dur="1000"/>
                                        <p:tgtEl>
                                          <p:spTgt spid="12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7" st="7"/>
                                            </p:txEl>
                                          </p:spTgt>
                                        </p:tgtEl>
                                        <p:attrNameLst>
                                          <p:attrName>style.visibility</p:attrName>
                                        </p:attrNameLst>
                                      </p:cBhvr>
                                      <p:to>
                                        <p:strVal val="visible"/>
                                      </p:to>
                                    </p:set>
                                    <p:animEffect filter="fade" transition="in">
                                      <p:cBhvr>
                                        <p:cTn dur="1000"/>
                                        <p:tgtEl>
                                          <p:spTgt spid="12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8" st="8"/>
                                            </p:txEl>
                                          </p:spTgt>
                                        </p:tgtEl>
                                        <p:attrNameLst>
                                          <p:attrName>style.visibility</p:attrName>
                                        </p:attrNameLst>
                                      </p:cBhvr>
                                      <p:to>
                                        <p:strVal val="visible"/>
                                      </p:to>
                                    </p:set>
                                    <p:animEffect filter="fade" transition="in">
                                      <p:cBhvr>
                                        <p:cTn dur="1000"/>
                                        <p:tgtEl>
                                          <p:spTgt spid="12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9" st="9"/>
                                            </p:txEl>
                                          </p:spTgt>
                                        </p:tgtEl>
                                        <p:attrNameLst>
                                          <p:attrName>style.visibility</p:attrName>
                                        </p:attrNameLst>
                                      </p:cBhvr>
                                      <p:to>
                                        <p:strVal val="visible"/>
                                      </p:to>
                                    </p:set>
                                    <p:animEffect filter="fade" transition="in">
                                      <p:cBhvr>
                                        <p:cTn dur="1000"/>
                                        <p:tgtEl>
                                          <p:spTgt spid="122">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444250" y="3074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When We don’t need Selenium?</a:t>
            </a:r>
            <a:endParaRPr b="1" sz="3900">
              <a:solidFill>
                <a:srgbClr val="9900FF"/>
              </a:solidFill>
              <a:latin typeface="Lato"/>
              <a:ea typeface="Lato"/>
              <a:cs typeface="Lato"/>
              <a:sym typeface="Lato"/>
            </a:endParaRPr>
          </a:p>
        </p:txBody>
      </p:sp>
      <p:pic>
        <p:nvPicPr>
          <p:cNvPr id="128" name="Google Shape;128;p23"/>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129" name="Google Shape;129;p23"/>
          <p:cNvSpPr txBox="1"/>
          <p:nvPr/>
        </p:nvSpPr>
        <p:spPr>
          <a:xfrm>
            <a:off x="769950" y="1149200"/>
            <a:ext cx="7604100" cy="34236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666666"/>
              </a:buClr>
              <a:buSzPts val="1600"/>
              <a:buFont typeface="Lato"/>
              <a:buChar char="●"/>
            </a:pPr>
            <a:r>
              <a:rPr b="1" lang="en" sz="1600">
                <a:solidFill>
                  <a:srgbClr val="666666"/>
                </a:solidFill>
                <a:latin typeface="Lato"/>
                <a:ea typeface="Lato"/>
                <a:cs typeface="Lato"/>
                <a:sym typeface="Lato"/>
              </a:rPr>
              <a:t>Selenium can only automate the Web Application.</a:t>
            </a:r>
            <a:endParaRPr b="1" sz="1600">
              <a:solidFill>
                <a:srgbClr val="666666"/>
              </a:solidFill>
              <a:latin typeface="Lato"/>
              <a:ea typeface="Lato"/>
              <a:cs typeface="Lato"/>
              <a:sym typeface="Lato"/>
            </a:endParaRPr>
          </a:p>
          <a:p>
            <a:pPr indent="-330200" lvl="0" marL="457200" rtl="0" algn="l">
              <a:lnSpc>
                <a:spcPct val="150000"/>
              </a:lnSpc>
              <a:spcBef>
                <a:spcPts val="0"/>
              </a:spcBef>
              <a:spcAft>
                <a:spcPts val="0"/>
              </a:spcAft>
              <a:buClr>
                <a:srgbClr val="666666"/>
              </a:buClr>
              <a:buSzPts val="1600"/>
              <a:buFont typeface="Lato"/>
              <a:buChar char="●"/>
            </a:pPr>
            <a:r>
              <a:rPr b="1" lang="en" sz="1600">
                <a:solidFill>
                  <a:srgbClr val="666666"/>
                </a:solidFill>
                <a:latin typeface="Lato"/>
                <a:ea typeface="Lato"/>
                <a:cs typeface="Lato"/>
                <a:sym typeface="Lato"/>
              </a:rPr>
              <a:t>You can’ automate the Mobile Application with Selenium.</a:t>
            </a:r>
            <a:endParaRPr b="1" sz="1600">
              <a:solidFill>
                <a:srgbClr val="666666"/>
              </a:solidFill>
              <a:latin typeface="Lato"/>
              <a:ea typeface="Lato"/>
              <a:cs typeface="Lato"/>
              <a:sym typeface="Lato"/>
            </a:endParaRPr>
          </a:p>
          <a:p>
            <a:pPr indent="-330200" lvl="0" marL="457200" rtl="0" algn="l">
              <a:lnSpc>
                <a:spcPct val="150000"/>
              </a:lnSpc>
              <a:spcBef>
                <a:spcPts val="0"/>
              </a:spcBef>
              <a:spcAft>
                <a:spcPts val="0"/>
              </a:spcAft>
              <a:buClr>
                <a:srgbClr val="666666"/>
              </a:buClr>
              <a:buSzPts val="1600"/>
              <a:buFont typeface="Lato"/>
              <a:buChar char="●"/>
            </a:pPr>
            <a:r>
              <a:rPr b="1" lang="en" sz="1600">
                <a:solidFill>
                  <a:srgbClr val="666666"/>
                </a:solidFill>
                <a:latin typeface="Lato"/>
                <a:ea typeface="Lato"/>
                <a:cs typeface="Lato"/>
                <a:sym typeface="Lato"/>
              </a:rPr>
              <a:t>No Support for the Desktop Applications.</a:t>
            </a:r>
            <a:endParaRPr b="1" sz="1600">
              <a:solidFill>
                <a:srgbClr val="666666"/>
              </a:solidFill>
              <a:latin typeface="Lato"/>
              <a:ea typeface="Lato"/>
              <a:cs typeface="Lato"/>
              <a:sym typeface="Lato"/>
            </a:endParaRPr>
          </a:p>
          <a:p>
            <a:pPr indent="-330200" lvl="0" marL="457200" rtl="0" algn="l">
              <a:lnSpc>
                <a:spcPct val="150000"/>
              </a:lnSpc>
              <a:spcBef>
                <a:spcPts val="0"/>
              </a:spcBef>
              <a:spcAft>
                <a:spcPts val="0"/>
              </a:spcAft>
              <a:buClr>
                <a:srgbClr val="666666"/>
              </a:buClr>
              <a:buSzPts val="1600"/>
              <a:buFont typeface="Lato"/>
              <a:buChar char="●"/>
            </a:pPr>
            <a:r>
              <a:rPr b="1" lang="en" sz="1600">
                <a:solidFill>
                  <a:srgbClr val="666666"/>
                </a:solidFill>
                <a:latin typeface="Lato"/>
                <a:ea typeface="Lato"/>
                <a:cs typeface="Lato"/>
                <a:sym typeface="Lato"/>
              </a:rPr>
              <a:t>No Support for the Reporting feature.</a:t>
            </a:r>
            <a:endParaRPr b="1" sz="1600">
              <a:solidFill>
                <a:srgbClr val="666666"/>
              </a:solidFill>
              <a:latin typeface="Lato"/>
              <a:ea typeface="Lato"/>
              <a:cs typeface="Lato"/>
              <a:sym typeface="Lato"/>
            </a:endParaRPr>
          </a:p>
          <a:p>
            <a:pPr indent="-330200" lvl="0" marL="457200" rtl="0" algn="l">
              <a:lnSpc>
                <a:spcPct val="150000"/>
              </a:lnSpc>
              <a:spcBef>
                <a:spcPts val="0"/>
              </a:spcBef>
              <a:spcAft>
                <a:spcPts val="0"/>
              </a:spcAft>
              <a:buClr>
                <a:srgbClr val="666666"/>
              </a:buClr>
              <a:buSzPts val="1600"/>
              <a:buFont typeface="Lato"/>
              <a:buChar char="●"/>
            </a:pPr>
            <a:r>
              <a:rPr b="1" lang="en" sz="1600">
                <a:solidFill>
                  <a:srgbClr val="666666"/>
                </a:solidFill>
                <a:latin typeface="Lato"/>
                <a:ea typeface="Lato"/>
                <a:cs typeface="Lato"/>
                <a:sym typeface="Lato"/>
              </a:rPr>
              <a:t>Selenium has a hard time handling dynamic elements.</a:t>
            </a:r>
            <a:endParaRPr b="1" sz="1600">
              <a:solidFill>
                <a:srgbClr val="666666"/>
              </a:solidFill>
              <a:latin typeface="Lato"/>
              <a:ea typeface="Lato"/>
              <a:cs typeface="Lato"/>
              <a:sym typeface="Lato"/>
            </a:endParaRPr>
          </a:p>
          <a:p>
            <a:pPr indent="-330200" lvl="0" marL="457200" rtl="0" algn="l">
              <a:lnSpc>
                <a:spcPct val="150000"/>
              </a:lnSpc>
              <a:spcBef>
                <a:spcPts val="0"/>
              </a:spcBef>
              <a:spcAft>
                <a:spcPts val="0"/>
              </a:spcAft>
              <a:buClr>
                <a:srgbClr val="666666"/>
              </a:buClr>
              <a:buSzPts val="1600"/>
              <a:buFont typeface="Lato"/>
              <a:buChar char="●"/>
            </a:pPr>
            <a:r>
              <a:rPr b="1" lang="en" sz="1600">
                <a:solidFill>
                  <a:srgbClr val="666666"/>
                </a:solidFill>
                <a:latin typeface="Lato"/>
                <a:ea typeface="Lato"/>
                <a:cs typeface="Lato"/>
                <a:sym typeface="Lato"/>
              </a:rPr>
              <a:t>Selenium doesn’t provide any support for the Test Management.</a:t>
            </a:r>
            <a:endParaRPr b="1" sz="1600">
              <a:solidFill>
                <a:srgbClr val="666666"/>
              </a:solidFill>
              <a:latin typeface="Lato"/>
              <a:ea typeface="Lato"/>
              <a:cs typeface="Lato"/>
              <a:sym typeface="Lato"/>
            </a:endParaRPr>
          </a:p>
          <a:p>
            <a:pPr indent="-330200" lvl="0" marL="457200" rtl="0" algn="l">
              <a:lnSpc>
                <a:spcPct val="150000"/>
              </a:lnSpc>
              <a:spcBef>
                <a:spcPts val="0"/>
              </a:spcBef>
              <a:spcAft>
                <a:spcPts val="0"/>
              </a:spcAft>
              <a:buClr>
                <a:srgbClr val="666666"/>
              </a:buClr>
              <a:buSzPts val="1600"/>
              <a:buFont typeface="Lato"/>
              <a:buChar char="●"/>
            </a:pPr>
            <a:r>
              <a:rPr b="1" lang="en" sz="1600">
                <a:solidFill>
                  <a:srgbClr val="666666"/>
                </a:solidFill>
                <a:latin typeface="Lato"/>
                <a:ea typeface="Lato"/>
                <a:cs typeface="Lato"/>
                <a:sym typeface="Lato"/>
              </a:rPr>
              <a:t>Video Testing, Audio Testing, Captcha, Barcode, File Download, Upload Support.</a:t>
            </a:r>
            <a:endParaRPr b="1" sz="1600">
              <a:solidFill>
                <a:srgbClr val="666666"/>
              </a:solidFill>
              <a:latin typeface="Lato"/>
              <a:ea typeface="Lato"/>
              <a:cs typeface="Lato"/>
              <a:sym typeface="Lato"/>
            </a:endParaRPr>
          </a:p>
          <a:p>
            <a:pPr indent="-330200" lvl="0" marL="457200" rtl="0" algn="l">
              <a:lnSpc>
                <a:spcPct val="150000"/>
              </a:lnSpc>
              <a:spcBef>
                <a:spcPts val="0"/>
              </a:spcBef>
              <a:spcAft>
                <a:spcPts val="0"/>
              </a:spcAft>
              <a:buClr>
                <a:srgbClr val="666666"/>
              </a:buClr>
              <a:buSzPts val="1600"/>
              <a:buFont typeface="Lato"/>
              <a:buChar char="●"/>
            </a:pPr>
            <a:r>
              <a:rPr b="1" lang="en" sz="1600">
                <a:solidFill>
                  <a:srgbClr val="666666"/>
                </a:solidFill>
                <a:latin typeface="Lato"/>
                <a:ea typeface="Lato"/>
                <a:cs typeface="Lato"/>
                <a:sym typeface="Lato"/>
              </a:rPr>
              <a:t>You have a add third party libraries to add features like email, reporting extra.</a:t>
            </a:r>
            <a:endParaRPr b="1" sz="1600">
              <a:solidFill>
                <a:srgbClr val="666666"/>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animEffect filter="fade" transition="in">
                                      <p:cBhvr>
                                        <p:cTn dur="1000"/>
                                        <p:tgtEl>
                                          <p:spTgt spid="1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 st="1"/>
                                            </p:txEl>
                                          </p:spTgt>
                                        </p:tgtEl>
                                        <p:attrNameLst>
                                          <p:attrName>style.visibility</p:attrName>
                                        </p:attrNameLst>
                                      </p:cBhvr>
                                      <p:to>
                                        <p:strVal val="visible"/>
                                      </p:to>
                                    </p:set>
                                    <p:animEffect filter="fade" transition="in">
                                      <p:cBhvr>
                                        <p:cTn dur="1000"/>
                                        <p:tgtEl>
                                          <p:spTgt spid="1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2" st="2"/>
                                            </p:txEl>
                                          </p:spTgt>
                                        </p:tgtEl>
                                        <p:attrNameLst>
                                          <p:attrName>style.visibility</p:attrName>
                                        </p:attrNameLst>
                                      </p:cBhvr>
                                      <p:to>
                                        <p:strVal val="visible"/>
                                      </p:to>
                                    </p:set>
                                    <p:animEffect filter="fade" transition="in">
                                      <p:cBhvr>
                                        <p:cTn dur="1000"/>
                                        <p:tgtEl>
                                          <p:spTgt spid="1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3" st="3"/>
                                            </p:txEl>
                                          </p:spTgt>
                                        </p:tgtEl>
                                        <p:attrNameLst>
                                          <p:attrName>style.visibility</p:attrName>
                                        </p:attrNameLst>
                                      </p:cBhvr>
                                      <p:to>
                                        <p:strVal val="visible"/>
                                      </p:to>
                                    </p:set>
                                    <p:animEffect filter="fade" transition="in">
                                      <p:cBhvr>
                                        <p:cTn dur="1000"/>
                                        <p:tgtEl>
                                          <p:spTgt spid="1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4" st="4"/>
                                            </p:txEl>
                                          </p:spTgt>
                                        </p:tgtEl>
                                        <p:attrNameLst>
                                          <p:attrName>style.visibility</p:attrName>
                                        </p:attrNameLst>
                                      </p:cBhvr>
                                      <p:to>
                                        <p:strVal val="visible"/>
                                      </p:to>
                                    </p:set>
                                    <p:animEffect filter="fade" transition="in">
                                      <p:cBhvr>
                                        <p:cTn dur="1000"/>
                                        <p:tgtEl>
                                          <p:spTgt spid="1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5" st="5"/>
                                            </p:txEl>
                                          </p:spTgt>
                                        </p:tgtEl>
                                        <p:attrNameLst>
                                          <p:attrName>style.visibility</p:attrName>
                                        </p:attrNameLst>
                                      </p:cBhvr>
                                      <p:to>
                                        <p:strVal val="visible"/>
                                      </p:to>
                                    </p:set>
                                    <p:animEffect filter="fade" transition="in">
                                      <p:cBhvr>
                                        <p:cTn dur="1000"/>
                                        <p:tgtEl>
                                          <p:spTgt spid="12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6" st="6"/>
                                            </p:txEl>
                                          </p:spTgt>
                                        </p:tgtEl>
                                        <p:attrNameLst>
                                          <p:attrName>style.visibility</p:attrName>
                                        </p:attrNameLst>
                                      </p:cBhvr>
                                      <p:to>
                                        <p:strVal val="visible"/>
                                      </p:to>
                                    </p:set>
                                    <p:animEffect filter="fade" transition="in">
                                      <p:cBhvr>
                                        <p:cTn dur="1000"/>
                                        <p:tgtEl>
                                          <p:spTgt spid="12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7" st="7"/>
                                            </p:txEl>
                                          </p:spTgt>
                                        </p:tgtEl>
                                        <p:attrNameLst>
                                          <p:attrName>style.visibility</p:attrName>
                                        </p:attrNameLst>
                                      </p:cBhvr>
                                      <p:to>
                                        <p:strVal val="visible"/>
                                      </p:to>
                                    </p:set>
                                    <p:animEffect filter="fade" transition="in">
                                      <p:cBhvr>
                                        <p:cTn dur="1000"/>
                                        <p:tgtEl>
                                          <p:spTgt spid="12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444250" y="3074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What is Selenium?</a:t>
            </a:r>
            <a:endParaRPr b="1" sz="3900">
              <a:solidFill>
                <a:srgbClr val="9900FF"/>
              </a:solidFill>
              <a:latin typeface="Lato"/>
              <a:ea typeface="Lato"/>
              <a:cs typeface="Lato"/>
              <a:sym typeface="Lato"/>
            </a:endParaRPr>
          </a:p>
        </p:txBody>
      </p:sp>
      <p:pic>
        <p:nvPicPr>
          <p:cNvPr id="135" name="Google Shape;135;p24"/>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136" name="Google Shape;136;p24"/>
          <p:cNvSpPr txBox="1"/>
          <p:nvPr/>
        </p:nvSpPr>
        <p:spPr>
          <a:xfrm>
            <a:off x="769950" y="1149200"/>
            <a:ext cx="7604100" cy="3423600"/>
          </a:xfrm>
          <a:prstGeom prst="rect">
            <a:avLst/>
          </a:prstGeom>
          <a:noFill/>
          <a:ln>
            <a:noFill/>
          </a:ln>
        </p:spPr>
        <p:txBody>
          <a:bodyPr anchorCtr="0" anchor="t" bIns="91425" lIns="91425" spcFirstLastPara="1" rIns="91425" wrap="square" tIns="91425">
            <a:noAutofit/>
          </a:bodyPr>
          <a:lstStyle/>
          <a:p>
            <a:pPr indent="-406400" lvl="0" marL="457200" rtl="0" algn="l">
              <a:lnSpc>
                <a:spcPct val="150000"/>
              </a:lnSpc>
              <a:spcBef>
                <a:spcPts val="0"/>
              </a:spcBef>
              <a:spcAft>
                <a:spcPts val="0"/>
              </a:spcAft>
              <a:buClr>
                <a:srgbClr val="666666"/>
              </a:buClr>
              <a:buSzPts val="2800"/>
              <a:buFont typeface="Lato"/>
              <a:buChar char="●"/>
            </a:pPr>
            <a:r>
              <a:rPr b="1" lang="en" sz="2800">
                <a:solidFill>
                  <a:srgbClr val="666666"/>
                </a:solidFill>
                <a:latin typeface="Lato"/>
                <a:ea typeface="Lato"/>
                <a:cs typeface="Lato"/>
                <a:sym typeface="Lato"/>
              </a:rPr>
              <a:t>Selenium is actually is suite</a:t>
            </a:r>
            <a:endParaRPr b="1" sz="2800">
              <a:solidFill>
                <a:srgbClr val="666666"/>
              </a:solidFill>
              <a:latin typeface="Lato"/>
              <a:ea typeface="Lato"/>
              <a:cs typeface="Lato"/>
              <a:sym typeface="Lato"/>
            </a:endParaRPr>
          </a:p>
          <a:p>
            <a:pPr indent="-406400" lvl="1" marL="1371600" rtl="0" algn="l">
              <a:lnSpc>
                <a:spcPct val="150000"/>
              </a:lnSpc>
              <a:spcBef>
                <a:spcPts val="0"/>
              </a:spcBef>
              <a:spcAft>
                <a:spcPts val="0"/>
              </a:spcAft>
              <a:buClr>
                <a:srgbClr val="666666"/>
              </a:buClr>
              <a:buSzPts val="2800"/>
              <a:buFont typeface="Lato"/>
              <a:buChar char="○"/>
            </a:pPr>
            <a:r>
              <a:rPr b="1" lang="en" sz="2800">
                <a:solidFill>
                  <a:srgbClr val="666666"/>
                </a:solidFill>
                <a:latin typeface="Lato"/>
                <a:ea typeface="Lato"/>
                <a:cs typeface="Lato"/>
                <a:sym typeface="Lato"/>
              </a:rPr>
              <a:t>Selenium Webdriver ( Selenium 4)</a:t>
            </a:r>
            <a:endParaRPr b="1" sz="2800">
              <a:solidFill>
                <a:srgbClr val="666666"/>
              </a:solidFill>
              <a:latin typeface="Lato"/>
              <a:ea typeface="Lato"/>
              <a:cs typeface="Lato"/>
              <a:sym typeface="Lato"/>
            </a:endParaRPr>
          </a:p>
          <a:p>
            <a:pPr indent="-406400" lvl="1" marL="1371600" rtl="0" algn="l">
              <a:lnSpc>
                <a:spcPct val="150000"/>
              </a:lnSpc>
              <a:spcBef>
                <a:spcPts val="0"/>
              </a:spcBef>
              <a:spcAft>
                <a:spcPts val="0"/>
              </a:spcAft>
              <a:buClr>
                <a:srgbClr val="666666"/>
              </a:buClr>
              <a:buSzPts val="2800"/>
              <a:buFont typeface="Lato"/>
              <a:buChar char="○"/>
            </a:pPr>
            <a:r>
              <a:rPr b="1" lang="en" sz="2800">
                <a:solidFill>
                  <a:srgbClr val="666666"/>
                </a:solidFill>
                <a:latin typeface="Lato"/>
                <a:ea typeface="Lato"/>
                <a:cs typeface="Lato"/>
                <a:sym typeface="Lato"/>
              </a:rPr>
              <a:t>Selenium IDE</a:t>
            </a:r>
            <a:endParaRPr b="1" sz="2800">
              <a:solidFill>
                <a:srgbClr val="666666"/>
              </a:solidFill>
              <a:latin typeface="Lato"/>
              <a:ea typeface="Lato"/>
              <a:cs typeface="Lato"/>
              <a:sym typeface="Lato"/>
            </a:endParaRPr>
          </a:p>
          <a:p>
            <a:pPr indent="-406400" lvl="1" marL="1371600" rtl="0" algn="l">
              <a:lnSpc>
                <a:spcPct val="150000"/>
              </a:lnSpc>
              <a:spcBef>
                <a:spcPts val="0"/>
              </a:spcBef>
              <a:spcAft>
                <a:spcPts val="0"/>
              </a:spcAft>
              <a:buClr>
                <a:srgbClr val="666666"/>
              </a:buClr>
              <a:buSzPts val="2800"/>
              <a:buFont typeface="Lato"/>
              <a:buChar char="○"/>
            </a:pPr>
            <a:r>
              <a:rPr b="1" lang="en" sz="2800">
                <a:solidFill>
                  <a:srgbClr val="666666"/>
                </a:solidFill>
                <a:latin typeface="Lato"/>
                <a:ea typeface="Lato"/>
                <a:cs typeface="Lato"/>
                <a:sym typeface="Lato"/>
              </a:rPr>
              <a:t>Selenium Grid.</a:t>
            </a:r>
            <a:endParaRPr b="1" sz="2800">
              <a:solidFill>
                <a:srgbClr val="666666"/>
              </a:solidFill>
              <a:latin typeface="Lato"/>
              <a:ea typeface="Lato"/>
              <a:cs typeface="Lato"/>
              <a:sym typeface="Lato"/>
            </a:endParaRPr>
          </a:p>
          <a:p>
            <a:pPr indent="0" lvl="0" marL="914400" rtl="0" algn="l">
              <a:lnSpc>
                <a:spcPct val="150000"/>
              </a:lnSpc>
              <a:spcBef>
                <a:spcPts val="0"/>
              </a:spcBef>
              <a:spcAft>
                <a:spcPts val="0"/>
              </a:spcAft>
              <a:buNone/>
            </a:pPr>
            <a:r>
              <a:t/>
            </a:r>
            <a:endParaRPr b="1" sz="2800">
              <a:solidFill>
                <a:srgbClr val="666666"/>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0" st="0"/>
                                            </p:txEl>
                                          </p:spTgt>
                                        </p:tgtEl>
                                        <p:attrNameLst>
                                          <p:attrName>style.visibility</p:attrName>
                                        </p:attrNameLst>
                                      </p:cBhvr>
                                      <p:to>
                                        <p:strVal val="visible"/>
                                      </p:to>
                                    </p:set>
                                    <p:animEffect filter="fade" transition="in">
                                      <p:cBhvr>
                                        <p:cTn dur="1000"/>
                                        <p:tgtEl>
                                          <p:spTgt spid="1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1" st="1"/>
                                            </p:txEl>
                                          </p:spTgt>
                                        </p:tgtEl>
                                        <p:attrNameLst>
                                          <p:attrName>style.visibility</p:attrName>
                                        </p:attrNameLst>
                                      </p:cBhvr>
                                      <p:to>
                                        <p:strVal val="visible"/>
                                      </p:to>
                                    </p:set>
                                    <p:animEffect filter="fade" transition="in">
                                      <p:cBhvr>
                                        <p:cTn dur="1000"/>
                                        <p:tgtEl>
                                          <p:spTgt spid="1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2" st="2"/>
                                            </p:txEl>
                                          </p:spTgt>
                                        </p:tgtEl>
                                        <p:attrNameLst>
                                          <p:attrName>style.visibility</p:attrName>
                                        </p:attrNameLst>
                                      </p:cBhvr>
                                      <p:to>
                                        <p:strVal val="visible"/>
                                      </p:to>
                                    </p:set>
                                    <p:animEffect filter="fade" transition="in">
                                      <p:cBhvr>
                                        <p:cTn dur="1000"/>
                                        <p:tgtEl>
                                          <p:spTgt spid="13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3" st="3"/>
                                            </p:txEl>
                                          </p:spTgt>
                                        </p:tgtEl>
                                        <p:attrNameLst>
                                          <p:attrName>style.visibility</p:attrName>
                                        </p:attrNameLst>
                                      </p:cBhvr>
                                      <p:to>
                                        <p:strVal val="visible"/>
                                      </p:to>
                                    </p:set>
                                    <p:animEffect filter="fade" transition="in">
                                      <p:cBhvr>
                                        <p:cTn dur="1000"/>
                                        <p:tgtEl>
                                          <p:spTgt spid="13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4" st="4"/>
                                            </p:txEl>
                                          </p:spTgt>
                                        </p:tgtEl>
                                        <p:attrNameLst>
                                          <p:attrName>style.visibility</p:attrName>
                                        </p:attrNameLst>
                                      </p:cBhvr>
                                      <p:to>
                                        <p:strVal val="visible"/>
                                      </p:to>
                                    </p:set>
                                    <p:animEffect filter="fade" transition="in">
                                      <p:cBhvr>
                                        <p:cTn dur="1000"/>
                                        <p:tgtEl>
                                          <p:spTgt spid="13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444250" y="3074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Selenium WebDriver</a:t>
            </a:r>
            <a:endParaRPr b="1" sz="3900">
              <a:solidFill>
                <a:srgbClr val="9900FF"/>
              </a:solidFill>
              <a:latin typeface="Lato"/>
              <a:ea typeface="Lato"/>
              <a:cs typeface="Lato"/>
              <a:sym typeface="Lato"/>
            </a:endParaRPr>
          </a:p>
        </p:txBody>
      </p:sp>
      <p:pic>
        <p:nvPicPr>
          <p:cNvPr id="142" name="Google Shape;142;p25"/>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143" name="Google Shape;143;p25"/>
          <p:cNvSpPr txBox="1"/>
          <p:nvPr/>
        </p:nvSpPr>
        <p:spPr>
          <a:xfrm>
            <a:off x="769950" y="1195175"/>
            <a:ext cx="7604100" cy="1858200"/>
          </a:xfrm>
          <a:prstGeom prst="rect">
            <a:avLst/>
          </a:prstGeom>
          <a:noFill/>
          <a:ln>
            <a:noFill/>
          </a:ln>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rgbClr val="666666"/>
              </a:buClr>
              <a:buSzPts val="2100"/>
              <a:buFont typeface="Lato"/>
              <a:buChar char="●"/>
            </a:pPr>
            <a:r>
              <a:rPr b="1" lang="en" sz="2100">
                <a:solidFill>
                  <a:srgbClr val="666666"/>
                </a:solidFill>
                <a:latin typeface="Lato"/>
                <a:ea typeface="Lato"/>
                <a:cs typeface="Lato"/>
                <a:sym typeface="Lato"/>
              </a:rPr>
              <a:t>Web Framework that helps you automation Web Application, Cross browser Test extra. </a:t>
            </a:r>
            <a:endParaRPr b="1" sz="2100">
              <a:solidFill>
                <a:srgbClr val="666666"/>
              </a:solidFill>
              <a:latin typeface="Lato"/>
              <a:ea typeface="Lato"/>
              <a:cs typeface="Lato"/>
              <a:sym typeface="Lato"/>
            </a:endParaRPr>
          </a:p>
          <a:p>
            <a:pPr indent="-361950" lvl="0" marL="457200" rtl="0" algn="l">
              <a:lnSpc>
                <a:spcPct val="150000"/>
              </a:lnSpc>
              <a:spcBef>
                <a:spcPts val="0"/>
              </a:spcBef>
              <a:spcAft>
                <a:spcPts val="0"/>
              </a:spcAft>
              <a:buClr>
                <a:srgbClr val="666666"/>
              </a:buClr>
              <a:buSzPts val="2100"/>
              <a:buFont typeface="Lato"/>
              <a:buChar char="●"/>
            </a:pPr>
            <a:r>
              <a:rPr b="1" lang="en" sz="2100">
                <a:solidFill>
                  <a:srgbClr val="666666"/>
                </a:solidFill>
                <a:latin typeface="Lato"/>
                <a:ea typeface="Lato"/>
                <a:cs typeface="Lato"/>
                <a:sym typeface="Lato"/>
              </a:rPr>
              <a:t>In Nutshell, It’s a collection open source APIs that helps to automate browsers. </a:t>
            </a:r>
            <a:endParaRPr b="1" sz="3300">
              <a:solidFill>
                <a:srgbClr val="666666"/>
              </a:solidFill>
              <a:latin typeface="Lato"/>
              <a:ea typeface="Lato"/>
              <a:cs typeface="Lato"/>
              <a:sym typeface="Lato"/>
            </a:endParaRPr>
          </a:p>
        </p:txBody>
      </p:sp>
      <p:pic>
        <p:nvPicPr>
          <p:cNvPr id="144" name="Google Shape;144;p25"/>
          <p:cNvPicPr preferRelativeResize="0"/>
          <p:nvPr/>
        </p:nvPicPr>
        <p:blipFill>
          <a:blip r:embed="rId4">
            <a:alphaModFix/>
          </a:blip>
          <a:stretch>
            <a:fillRect/>
          </a:stretch>
        </p:blipFill>
        <p:spPr>
          <a:xfrm>
            <a:off x="4316975" y="2790975"/>
            <a:ext cx="2856521" cy="17853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animEffect filter="fade" transition="in">
                                      <p:cBhvr>
                                        <p:cTn dur="1000"/>
                                        <p:tgtEl>
                                          <p:spTgt spid="1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animEffect filter="fade" transition="in">
                                      <p:cBhvr>
                                        <p:cTn dur="1000"/>
                                        <p:tgtEl>
                                          <p:spTgt spid="14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485725" y="1860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Selenium Webdriver Arch</a:t>
            </a:r>
            <a:endParaRPr b="1" sz="3900">
              <a:solidFill>
                <a:srgbClr val="9900FF"/>
              </a:solidFill>
              <a:latin typeface="Lato"/>
              <a:ea typeface="Lato"/>
              <a:cs typeface="Lato"/>
              <a:sym typeface="Lato"/>
            </a:endParaRPr>
          </a:p>
        </p:txBody>
      </p:sp>
      <p:pic>
        <p:nvPicPr>
          <p:cNvPr id="150" name="Google Shape;150;p26"/>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pic>
        <p:nvPicPr>
          <p:cNvPr id="151" name="Google Shape;151;p26"/>
          <p:cNvPicPr preferRelativeResize="0"/>
          <p:nvPr/>
        </p:nvPicPr>
        <p:blipFill>
          <a:blip r:embed="rId4">
            <a:alphaModFix/>
          </a:blip>
          <a:stretch>
            <a:fillRect/>
          </a:stretch>
        </p:blipFill>
        <p:spPr>
          <a:xfrm>
            <a:off x="1371900" y="961500"/>
            <a:ext cx="6472192" cy="3689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485725" y="1860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Selenium Webdriver Arch</a:t>
            </a:r>
            <a:endParaRPr b="1" sz="3900">
              <a:solidFill>
                <a:srgbClr val="9900FF"/>
              </a:solidFill>
              <a:latin typeface="Lato"/>
              <a:ea typeface="Lato"/>
              <a:cs typeface="Lato"/>
              <a:sym typeface="Lato"/>
            </a:endParaRPr>
          </a:p>
        </p:txBody>
      </p:sp>
      <p:pic>
        <p:nvPicPr>
          <p:cNvPr id="157" name="Google Shape;157;p27"/>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pic>
        <p:nvPicPr>
          <p:cNvPr id="158" name="Google Shape;158;p27"/>
          <p:cNvPicPr preferRelativeResize="0"/>
          <p:nvPr/>
        </p:nvPicPr>
        <p:blipFill>
          <a:blip r:embed="rId4">
            <a:alphaModFix/>
          </a:blip>
          <a:stretch>
            <a:fillRect/>
          </a:stretch>
        </p:blipFill>
        <p:spPr>
          <a:xfrm>
            <a:off x="1062000" y="1027850"/>
            <a:ext cx="7198225" cy="36808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444250" y="3074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How Selenium Works?</a:t>
            </a:r>
            <a:endParaRPr b="1" sz="3900">
              <a:solidFill>
                <a:srgbClr val="9900FF"/>
              </a:solidFill>
              <a:latin typeface="Lato"/>
              <a:ea typeface="Lato"/>
              <a:cs typeface="Lato"/>
              <a:sym typeface="Lato"/>
            </a:endParaRPr>
          </a:p>
        </p:txBody>
      </p:sp>
      <p:pic>
        <p:nvPicPr>
          <p:cNvPr id="164" name="Google Shape;164;p28"/>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165" name="Google Shape;165;p28"/>
          <p:cNvSpPr txBox="1"/>
          <p:nvPr/>
        </p:nvSpPr>
        <p:spPr>
          <a:xfrm>
            <a:off x="1261100" y="1518700"/>
            <a:ext cx="7010100" cy="2903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Download the Selenium Jar</a:t>
            </a:r>
            <a:endParaRPr/>
          </a:p>
          <a:p>
            <a:pPr indent="-317500" lvl="0" marL="457200" rtl="0" algn="l">
              <a:spcBef>
                <a:spcPts val="0"/>
              </a:spcBef>
              <a:spcAft>
                <a:spcPts val="0"/>
              </a:spcAft>
              <a:buSzPts val="1400"/>
              <a:buChar char="●"/>
            </a:pPr>
            <a:r>
              <a:rPr lang="en"/>
              <a:t>Make sure you Webdrivers are in Path Variables.</a:t>
            </a:r>
            <a:endParaRPr/>
          </a:p>
          <a:p>
            <a:pPr indent="-317500" lvl="0" marL="457200" rtl="0" algn="l">
              <a:spcBef>
                <a:spcPts val="0"/>
              </a:spcBef>
              <a:spcAft>
                <a:spcPts val="0"/>
              </a:spcAft>
              <a:buSzPts val="1400"/>
              <a:buChar char="●"/>
            </a:pPr>
            <a:r>
              <a:rPr lang="en"/>
              <a:t>Run the Jar</a:t>
            </a:r>
            <a:endParaRPr/>
          </a:p>
          <a:p>
            <a:pPr indent="-317500" lvl="1" marL="914400" rtl="0" algn="l">
              <a:spcBef>
                <a:spcPts val="0"/>
              </a:spcBef>
              <a:spcAft>
                <a:spcPts val="0"/>
              </a:spcAft>
              <a:buSzPts val="1400"/>
              <a:buChar char="○"/>
            </a:pPr>
            <a:r>
              <a:rPr lang="en"/>
              <a:t>java -jar selenium-server-4.0.0-alpha-6.jar --ext example.jar:dir standalone --port 4444</a:t>
            </a:r>
            <a:endParaRPr/>
          </a:p>
          <a:p>
            <a:pPr indent="-317500" lvl="0" marL="457200" rtl="0" algn="l">
              <a:spcBef>
                <a:spcPts val="0"/>
              </a:spcBef>
              <a:spcAft>
                <a:spcPts val="0"/>
              </a:spcAft>
              <a:buSzPts val="1400"/>
              <a:buChar char="●"/>
            </a:pPr>
            <a:r>
              <a:rPr lang="en"/>
              <a:t>Play with the APIs</a:t>
            </a:r>
            <a:endParaRPr/>
          </a:p>
          <a:p>
            <a:pPr indent="-317500" lvl="0" marL="457200" rtl="0" algn="l">
              <a:spcBef>
                <a:spcPts val="0"/>
              </a:spcBef>
              <a:spcAft>
                <a:spcPts val="0"/>
              </a:spcAft>
              <a:buSzPts val="1400"/>
              <a:buChar char="●"/>
            </a:pPr>
            <a:r>
              <a:rPr lang="en"/>
              <a:t>Download the Collection</a:t>
            </a:r>
            <a:endParaRPr/>
          </a:p>
          <a:p>
            <a:pPr indent="-317500" lvl="1" marL="914400" rtl="0" algn="l">
              <a:spcBef>
                <a:spcPts val="0"/>
              </a:spcBef>
              <a:spcAft>
                <a:spcPts val="0"/>
              </a:spcAft>
              <a:buSzPts val="1400"/>
              <a:buChar char="○"/>
            </a:pPr>
            <a:r>
              <a:rPr lang="en" u="sng">
                <a:solidFill>
                  <a:schemeClr val="hlink"/>
                </a:solidFill>
                <a:hlinkClick r:id="rId4"/>
              </a:rPr>
              <a:t>https://sdet.live/2CcR</a:t>
            </a:r>
            <a:endParaRPr/>
          </a:p>
          <a:p>
            <a:pPr indent="-317500" lvl="1" marL="914400" rtl="0" algn="l">
              <a:spcBef>
                <a:spcPts val="0"/>
              </a:spcBef>
              <a:spcAft>
                <a:spcPts val="0"/>
              </a:spcAft>
              <a:buSzPts val="1400"/>
              <a:buChar char="○"/>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444250" y="3074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Selenium 4 Supports W3 Protocol </a:t>
            </a:r>
            <a:endParaRPr b="1" sz="3900">
              <a:solidFill>
                <a:srgbClr val="9900FF"/>
              </a:solidFill>
              <a:latin typeface="Lato"/>
              <a:ea typeface="Lato"/>
              <a:cs typeface="Lato"/>
              <a:sym typeface="Lato"/>
            </a:endParaRPr>
          </a:p>
        </p:txBody>
      </p:sp>
      <p:pic>
        <p:nvPicPr>
          <p:cNvPr id="171" name="Google Shape;171;p29"/>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172" name="Google Shape;172;p29"/>
          <p:cNvSpPr txBox="1"/>
          <p:nvPr/>
        </p:nvSpPr>
        <p:spPr>
          <a:xfrm>
            <a:off x="1261100" y="1518700"/>
            <a:ext cx="7010100" cy="2903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600">
                <a:solidFill>
                  <a:srgbClr val="5A5A5A"/>
                </a:solidFill>
              </a:rPr>
              <a:t>Browser drivers will interact with Selenium WebDriver in W3C standard protocol</a:t>
            </a:r>
            <a:endParaRPr sz="1600">
              <a:solidFill>
                <a:srgbClr val="5A5A5A"/>
              </a:solidFill>
            </a:endParaRPr>
          </a:p>
          <a:p>
            <a:pPr indent="-317500" lvl="0" marL="457200" rtl="0" algn="l">
              <a:spcBef>
                <a:spcPts val="0"/>
              </a:spcBef>
              <a:spcAft>
                <a:spcPts val="0"/>
              </a:spcAft>
              <a:buSzPts val="1400"/>
              <a:buChar char="●"/>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444250" y="3074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Selenium </a:t>
            </a:r>
            <a:r>
              <a:rPr b="1" lang="en" sz="3900">
                <a:solidFill>
                  <a:srgbClr val="9900FF"/>
                </a:solidFill>
                <a:latin typeface="Lato"/>
                <a:ea typeface="Lato"/>
                <a:cs typeface="Lato"/>
                <a:sym typeface="Lato"/>
              </a:rPr>
              <a:t>Standalone</a:t>
            </a:r>
            <a:r>
              <a:rPr b="1" lang="en" sz="3900">
                <a:solidFill>
                  <a:srgbClr val="9900FF"/>
                </a:solidFill>
                <a:latin typeface="Lato"/>
                <a:ea typeface="Lato"/>
                <a:cs typeface="Lato"/>
                <a:sym typeface="Lato"/>
              </a:rPr>
              <a:t> Server</a:t>
            </a:r>
            <a:endParaRPr b="1" sz="3900">
              <a:solidFill>
                <a:srgbClr val="9900FF"/>
              </a:solidFill>
              <a:latin typeface="Lato"/>
              <a:ea typeface="Lato"/>
              <a:cs typeface="Lato"/>
              <a:sym typeface="Lato"/>
            </a:endParaRPr>
          </a:p>
        </p:txBody>
      </p:sp>
      <p:pic>
        <p:nvPicPr>
          <p:cNvPr id="178" name="Google Shape;178;p30"/>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179" name="Google Shape;179;p30"/>
          <p:cNvSpPr txBox="1"/>
          <p:nvPr/>
        </p:nvSpPr>
        <p:spPr>
          <a:xfrm>
            <a:off x="1261100" y="1518700"/>
            <a:ext cx="7010100" cy="2903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Download the Selenium Jar</a:t>
            </a:r>
            <a:endParaRPr/>
          </a:p>
          <a:p>
            <a:pPr indent="-317500" lvl="0" marL="457200" rtl="0" algn="l">
              <a:spcBef>
                <a:spcPts val="0"/>
              </a:spcBef>
              <a:spcAft>
                <a:spcPts val="0"/>
              </a:spcAft>
              <a:buSzPts val="1400"/>
              <a:buChar char="●"/>
            </a:pPr>
            <a:r>
              <a:rPr lang="en"/>
              <a:t>Make sure you Webdrivers are in Path Variables.</a:t>
            </a:r>
            <a:endParaRPr/>
          </a:p>
          <a:p>
            <a:pPr indent="-317500" lvl="0" marL="457200" rtl="0" algn="l">
              <a:spcBef>
                <a:spcPts val="0"/>
              </a:spcBef>
              <a:spcAft>
                <a:spcPts val="0"/>
              </a:spcAft>
              <a:buSzPts val="1400"/>
              <a:buChar char="●"/>
            </a:pPr>
            <a:r>
              <a:rPr lang="en"/>
              <a:t>Run the Jar</a:t>
            </a:r>
            <a:endParaRPr/>
          </a:p>
          <a:p>
            <a:pPr indent="-317500" lvl="1" marL="914400" rtl="0" algn="l">
              <a:spcBef>
                <a:spcPts val="0"/>
              </a:spcBef>
              <a:spcAft>
                <a:spcPts val="0"/>
              </a:spcAft>
              <a:buSzPts val="1400"/>
              <a:buChar char="○"/>
            </a:pPr>
            <a:r>
              <a:rPr lang="en"/>
              <a:t>java -jar selenium-server-standalone.jar</a:t>
            </a:r>
            <a:endParaRPr/>
          </a:p>
        </p:txBody>
      </p:sp>
      <p:pic>
        <p:nvPicPr>
          <p:cNvPr id="180" name="Google Shape;180;p30"/>
          <p:cNvPicPr preferRelativeResize="0"/>
          <p:nvPr/>
        </p:nvPicPr>
        <p:blipFill>
          <a:blip r:embed="rId4">
            <a:alphaModFix/>
          </a:blip>
          <a:stretch>
            <a:fillRect/>
          </a:stretch>
        </p:blipFill>
        <p:spPr>
          <a:xfrm>
            <a:off x="2499501" y="2504745"/>
            <a:ext cx="5186577" cy="2170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444250" y="3074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Run a Hello World</a:t>
            </a:r>
            <a:endParaRPr b="1" sz="3900">
              <a:solidFill>
                <a:srgbClr val="9900FF"/>
              </a:solidFill>
              <a:latin typeface="Lato"/>
              <a:ea typeface="Lato"/>
              <a:cs typeface="Lato"/>
              <a:sym typeface="Lato"/>
            </a:endParaRPr>
          </a:p>
        </p:txBody>
      </p:sp>
      <p:pic>
        <p:nvPicPr>
          <p:cNvPr id="186" name="Google Shape;186;p31"/>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187" name="Google Shape;187;p31"/>
          <p:cNvSpPr txBox="1"/>
          <p:nvPr/>
        </p:nvSpPr>
        <p:spPr>
          <a:xfrm>
            <a:off x="1261100" y="1518700"/>
            <a:ext cx="7010100" cy="2903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Download the Selenium Jar</a:t>
            </a:r>
            <a:endParaRPr/>
          </a:p>
          <a:p>
            <a:pPr indent="-317500" lvl="0" marL="457200" rtl="0" algn="l">
              <a:spcBef>
                <a:spcPts val="0"/>
              </a:spcBef>
              <a:spcAft>
                <a:spcPts val="0"/>
              </a:spcAft>
              <a:buSzPts val="1400"/>
              <a:buChar char="●"/>
            </a:pPr>
            <a:r>
              <a:rPr lang="en"/>
              <a:t>Create a Command line Project </a:t>
            </a:r>
            <a:r>
              <a:rPr lang="en"/>
              <a:t>intellij</a:t>
            </a:r>
            <a:endParaRPr/>
          </a:p>
          <a:p>
            <a:pPr indent="-317500" lvl="0" marL="457200" rtl="0" algn="l">
              <a:spcBef>
                <a:spcPts val="0"/>
              </a:spcBef>
              <a:spcAft>
                <a:spcPts val="0"/>
              </a:spcAft>
              <a:buSzPts val="1400"/>
              <a:buChar char="●"/>
            </a:pPr>
            <a:r>
              <a:rPr lang="en"/>
              <a:t>Add to Project</a:t>
            </a:r>
            <a:endParaRPr/>
          </a:p>
          <a:p>
            <a:pPr indent="0" lvl="0" marL="0" rtl="0" algn="l">
              <a:spcBef>
                <a:spcPts val="0"/>
              </a:spcBef>
              <a:spcAft>
                <a:spcPts val="0"/>
              </a:spcAft>
              <a:buNone/>
            </a:pPr>
            <a:r>
              <a:t/>
            </a:r>
            <a:endParaRPr/>
          </a:p>
        </p:txBody>
      </p:sp>
      <p:pic>
        <p:nvPicPr>
          <p:cNvPr id="188" name="Google Shape;188;p31"/>
          <p:cNvPicPr preferRelativeResize="0"/>
          <p:nvPr/>
        </p:nvPicPr>
        <p:blipFill>
          <a:blip r:embed="rId4">
            <a:alphaModFix/>
          </a:blip>
          <a:stretch>
            <a:fillRect/>
          </a:stretch>
        </p:blipFill>
        <p:spPr>
          <a:xfrm>
            <a:off x="2499501" y="2504745"/>
            <a:ext cx="5186577" cy="2170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44625" y="5847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5000">
                <a:solidFill>
                  <a:srgbClr val="9900FF"/>
                </a:solidFill>
                <a:latin typeface="Lato"/>
                <a:ea typeface="Lato"/>
                <a:cs typeface="Lato"/>
                <a:sym typeface="Lato"/>
              </a:rPr>
              <a:t>Agenda</a:t>
            </a:r>
            <a:endParaRPr b="1" sz="5000">
              <a:solidFill>
                <a:srgbClr val="9900FF"/>
              </a:solidFill>
              <a:latin typeface="Lato"/>
              <a:ea typeface="Lato"/>
              <a:cs typeface="Lato"/>
              <a:sym typeface="Lato"/>
            </a:endParaRPr>
          </a:p>
        </p:txBody>
      </p:sp>
      <p:pic>
        <p:nvPicPr>
          <p:cNvPr id="66" name="Google Shape;66;p14"/>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67" name="Google Shape;67;p14"/>
          <p:cNvSpPr txBox="1"/>
          <p:nvPr/>
        </p:nvSpPr>
        <p:spPr>
          <a:xfrm>
            <a:off x="894225" y="987550"/>
            <a:ext cx="7604100" cy="3423600"/>
          </a:xfrm>
          <a:prstGeom prst="rect">
            <a:avLst/>
          </a:prstGeom>
          <a:noFill/>
          <a:ln>
            <a:noFill/>
          </a:ln>
        </p:spPr>
        <p:txBody>
          <a:bodyPr anchorCtr="0" anchor="t" bIns="91425" lIns="91425" spcFirstLastPara="1" rIns="91425" wrap="square" tIns="91425">
            <a:noAutofit/>
          </a:bodyPr>
          <a:lstStyle/>
          <a:p>
            <a:pPr indent="-463550" lvl="0" marL="457200" rtl="0" algn="l">
              <a:lnSpc>
                <a:spcPct val="150000"/>
              </a:lnSpc>
              <a:spcBef>
                <a:spcPts val="0"/>
              </a:spcBef>
              <a:spcAft>
                <a:spcPts val="0"/>
              </a:spcAft>
              <a:buClr>
                <a:srgbClr val="666666"/>
              </a:buClr>
              <a:buSzPts val="3700"/>
              <a:buFont typeface="Lato"/>
              <a:buChar char="●"/>
            </a:pPr>
            <a:r>
              <a:rPr b="1" lang="en" sz="3700">
                <a:solidFill>
                  <a:srgbClr val="666666"/>
                </a:solidFill>
                <a:latin typeface="Lato"/>
                <a:ea typeface="Lato"/>
                <a:cs typeface="Lato"/>
                <a:sym typeface="Lato"/>
              </a:rPr>
              <a:t>Rest Assured Revision.</a:t>
            </a:r>
            <a:endParaRPr b="1" sz="3700">
              <a:solidFill>
                <a:srgbClr val="666666"/>
              </a:solidFill>
              <a:latin typeface="Lato"/>
              <a:ea typeface="Lato"/>
              <a:cs typeface="Lato"/>
              <a:sym typeface="Lato"/>
            </a:endParaRPr>
          </a:p>
          <a:p>
            <a:pPr indent="-463550" lvl="0" marL="457200" rtl="0" algn="l">
              <a:lnSpc>
                <a:spcPct val="150000"/>
              </a:lnSpc>
              <a:spcBef>
                <a:spcPts val="0"/>
              </a:spcBef>
              <a:spcAft>
                <a:spcPts val="0"/>
              </a:spcAft>
              <a:buClr>
                <a:srgbClr val="666666"/>
              </a:buClr>
              <a:buSzPts val="3700"/>
              <a:buFont typeface="Lato"/>
              <a:buChar char="●"/>
            </a:pPr>
            <a:r>
              <a:rPr b="1" lang="en" sz="3700">
                <a:solidFill>
                  <a:srgbClr val="666666"/>
                </a:solidFill>
                <a:latin typeface="Lato"/>
                <a:ea typeface="Lato"/>
                <a:cs typeface="Lato"/>
                <a:sym typeface="Lato"/>
              </a:rPr>
              <a:t>Automating Web Application with Selenium.</a:t>
            </a:r>
            <a:endParaRPr b="1" sz="3700">
              <a:solidFill>
                <a:srgbClr val="666666"/>
              </a:solidFill>
              <a:latin typeface="Lato"/>
              <a:ea typeface="Lato"/>
              <a:cs typeface="Lato"/>
              <a:sym typeface="Lato"/>
            </a:endParaRPr>
          </a:p>
          <a:p>
            <a:pPr indent="0" lvl="0" marL="457200" rtl="0" algn="l">
              <a:lnSpc>
                <a:spcPct val="150000"/>
              </a:lnSpc>
              <a:spcBef>
                <a:spcPts val="0"/>
              </a:spcBef>
              <a:spcAft>
                <a:spcPts val="0"/>
              </a:spcAft>
              <a:buNone/>
            </a:pPr>
            <a:r>
              <a:t/>
            </a:r>
            <a:endParaRPr b="1" sz="3700">
              <a:solidFill>
                <a:srgbClr val="666666"/>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444250" y="3074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Selenium IDE</a:t>
            </a:r>
            <a:endParaRPr b="1" sz="3900">
              <a:solidFill>
                <a:srgbClr val="9900FF"/>
              </a:solidFill>
              <a:latin typeface="Lato"/>
              <a:ea typeface="Lato"/>
              <a:cs typeface="Lato"/>
              <a:sym typeface="Lato"/>
            </a:endParaRPr>
          </a:p>
        </p:txBody>
      </p:sp>
      <p:pic>
        <p:nvPicPr>
          <p:cNvPr id="194" name="Google Shape;194;p32"/>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195" name="Google Shape;195;p32"/>
          <p:cNvSpPr txBox="1"/>
          <p:nvPr/>
        </p:nvSpPr>
        <p:spPr>
          <a:xfrm>
            <a:off x="1261100" y="1518700"/>
            <a:ext cx="7010100" cy="2903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Open source record and playback test automation for the web</a:t>
            </a:r>
            <a:endParaRPr/>
          </a:p>
          <a:p>
            <a:pPr indent="-317500" lvl="0" marL="457200" rtl="0" algn="l">
              <a:spcBef>
                <a:spcPts val="0"/>
              </a:spcBef>
              <a:spcAft>
                <a:spcPts val="0"/>
              </a:spcAft>
              <a:buSzPts val="1400"/>
              <a:buChar char="●"/>
            </a:pPr>
            <a:r>
              <a:rPr lang="en"/>
              <a:t>Selenide </a:t>
            </a:r>
            <a:r>
              <a:rPr lang="en"/>
              <a:t>Language</a:t>
            </a:r>
            <a:endParaRPr/>
          </a:p>
          <a:p>
            <a:pPr indent="-317500" lvl="0" marL="457200" rtl="0" algn="l">
              <a:spcBef>
                <a:spcPts val="0"/>
              </a:spcBef>
              <a:spcAft>
                <a:spcPts val="0"/>
              </a:spcAft>
              <a:buSzPts val="1400"/>
              <a:buChar char="●"/>
            </a:pPr>
            <a:r>
              <a:rPr lang="en"/>
              <a:t>Installation</a:t>
            </a:r>
            <a:endParaRPr/>
          </a:p>
          <a:p>
            <a:pPr indent="-317500" lvl="0" marL="457200" rtl="0" algn="l">
              <a:spcBef>
                <a:spcPts val="0"/>
              </a:spcBef>
              <a:spcAft>
                <a:spcPts val="0"/>
              </a:spcAft>
              <a:buSzPts val="1400"/>
              <a:buChar char="●"/>
            </a:pPr>
            <a:r>
              <a:rPr lang="en"/>
              <a:t>Launch the IDE</a:t>
            </a:r>
            <a:endParaRPr/>
          </a:p>
          <a:p>
            <a:pPr indent="-317500" lvl="0" marL="457200" rtl="0" algn="l">
              <a:spcBef>
                <a:spcPts val="0"/>
              </a:spcBef>
              <a:spcAft>
                <a:spcPts val="0"/>
              </a:spcAft>
              <a:buSzPts val="1400"/>
              <a:buChar char="●"/>
            </a:pPr>
            <a:r>
              <a:rPr lang="en"/>
              <a:t>Recording test</a:t>
            </a:r>
            <a:endParaRPr/>
          </a:p>
          <a:p>
            <a:pPr indent="-317500" lvl="1" marL="914400" rtl="0" algn="l">
              <a:lnSpc>
                <a:spcPct val="125000"/>
              </a:lnSpc>
              <a:spcBef>
                <a:spcPts val="0"/>
              </a:spcBef>
              <a:spcAft>
                <a:spcPts val="0"/>
              </a:spcAft>
              <a:buSzPts val="1400"/>
              <a:buChar char="○"/>
            </a:pPr>
            <a:r>
              <a:rPr b="1" lang="en" sz="1200">
                <a:solidFill>
                  <a:srgbClr val="24292E"/>
                </a:solidFill>
              </a:rPr>
              <a:t>suite</a:t>
            </a:r>
            <a:endParaRPr b="1" sz="1200">
              <a:solidFill>
                <a:srgbClr val="24292E"/>
              </a:solidFill>
            </a:endParaRPr>
          </a:p>
          <a:p>
            <a:pPr indent="-317500" lvl="1" marL="914400" rtl="0" algn="l">
              <a:spcBef>
                <a:spcPts val="0"/>
              </a:spcBef>
              <a:spcAft>
                <a:spcPts val="0"/>
              </a:spcAft>
              <a:buSzPts val="1400"/>
              <a:buChar char="○"/>
            </a:pPr>
            <a:r>
              <a:rPr b="1" lang="en"/>
              <a:t>test</a:t>
            </a:r>
            <a:endParaRPr b="1"/>
          </a:p>
          <a:p>
            <a:pPr indent="-317500" lvl="0" marL="457200" rtl="0" algn="l">
              <a:spcBef>
                <a:spcPts val="0"/>
              </a:spcBef>
              <a:spcAft>
                <a:spcPts val="0"/>
              </a:spcAft>
              <a:buSzPts val="1400"/>
              <a:buChar char="●"/>
            </a:pPr>
            <a:r>
              <a:rPr lang="en"/>
              <a:t>Command-line Runner</a:t>
            </a:r>
            <a:endParaRPr/>
          </a:p>
          <a:p>
            <a:pPr indent="-317500" lvl="1" marL="914400" rtl="0" algn="l">
              <a:spcBef>
                <a:spcPts val="0"/>
              </a:spcBef>
              <a:spcAft>
                <a:spcPts val="0"/>
              </a:spcAft>
              <a:buSzPts val="1400"/>
              <a:buChar char="○"/>
            </a:pPr>
            <a:r>
              <a:rPr lang="en"/>
              <a:t>npm install -g selenium-side-runner</a:t>
            </a:r>
            <a:endParaRPr/>
          </a:p>
          <a:p>
            <a:pPr indent="-317500" lvl="0" marL="457200" rtl="0" algn="l">
              <a:spcBef>
                <a:spcPts val="0"/>
              </a:spcBef>
              <a:spcAft>
                <a:spcPts val="0"/>
              </a:spcAft>
              <a:buSzPts val="1400"/>
              <a:buChar char="●"/>
            </a:pPr>
            <a:r>
              <a:rPr lang="en"/>
              <a:t>npm install -g chromedriver</a:t>
            </a:r>
            <a:endParaRPr/>
          </a:p>
          <a:p>
            <a:pPr indent="-317500" lvl="0" marL="457200" rtl="0" algn="l">
              <a:spcBef>
                <a:spcPts val="0"/>
              </a:spcBef>
              <a:spcAft>
                <a:spcPts val="0"/>
              </a:spcAft>
              <a:buSzPts val="1400"/>
              <a:buChar char="●"/>
            </a:pPr>
            <a:r>
              <a:rPr lang="en"/>
              <a:t>npm install -g geckodriver</a:t>
            </a:r>
            <a:endParaRPr/>
          </a:p>
          <a:p>
            <a:pPr indent="-317500" lvl="0" marL="457200" rtl="0" algn="l">
              <a:spcBef>
                <a:spcPts val="0"/>
              </a:spcBef>
              <a:spcAft>
                <a:spcPts val="0"/>
              </a:spcAft>
              <a:buSzPts val="1400"/>
              <a:buChar char="●"/>
            </a:pPr>
            <a:r>
              <a:rPr lang="en"/>
              <a:t>Control Flow</a:t>
            </a:r>
            <a:endParaRPr/>
          </a:p>
          <a:p>
            <a:pPr indent="-317500" lvl="0" marL="457200" rtl="0" algn="l">
              <a:spcBef>
                <a:spcPts val="0"/>
              </a:spcBef>
              <a:spcAft>
                <a:spcPts val="0"/>
              </a:spcAft>
              <a:buSzPts val="1400"/>
              <a:buChar char="●"/>
            </a:pPr>
            <a:r>
              <a:rPr lang="en"/>
              <a:t>Code Export</a:t>
            </a:r>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444250" y="3074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Selenium Grid</a:t>
            </a:r>
            <a:endParaRPr b="1" sz="3900">
              <a:solidFill>
                <a:srgbClr val="9900FF"/>
              </a:solidFill>
              <a:latin typeface="Lato"/>
              <a:ea typeface="Lato"/>
              <a:cs typeface="Lato"/>
              <a:sym typeface="Lato"/>
            </a:endParaRPr>
          </a:p>
        </p:txBody>
      </p:sp>
      <p:pic>
        <p:nvPicPr>
          <p:cNvPr id="201" name="Google Shape;201;p33"/>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202" name="Google Shape;202;p33"/>
          <p:cNvSpPr txBox="1"/>
          <p:nvPr/>
        </p:nvSpPr>
        <p:spPr>
          <a:xfrm>
            <a:off x="1261100" y="1518700"/>
            <a:ext cx="7010100" cy="2903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600">
                <a:solidFill>
                  <a:srgbClr val="5A5A5A"/>
                </a:solidFill>
              </a:rPr>
              <a:t>Smart proxy server that makes it easy to run tests in parallel on multiple machines.</a:t>
            </a:r>
            <a:endParaRPr sz="1600">
              <a:solidFill>
                <a:srgbClr val="5A5A5A"/>
              </a:solidFill>
            </a:endParaRPr>
          </a:p>
          <a:p>
            <a:pPr indent="-330200" lvl="0" marL="457200" rtl="0" algn="l">
              <a:spcBef>
                <a:spcPts val="0"/>
              </a:spcBef>
              <a:spcAft>
                <a:spcPts val="0"/>
              </a:spcAft>
              <a:buClr>
                <a:srgbClr val="5A5A5A"/>
              </a:buClr>
              <a:buSzPts val="1600"/>
              <a:buChar char="●"/>
            </a:pPr>
            <a:r>
              <a:rPr lang="en" sz="1600">
                <a:solidFill>
                  <a:srgbClr val="5A5A5A"/>
                </a:solidFill>
              </a:rPr>
              <a:t>Major components of Selenium Grid.</a:t>
            </a:r>
            <a:endParaRPr sz="1600">
              <a:solidFill>
                <a:srgbClr val="5A5A5A"/>
              </a:solidFill>
            </a:endParaRPr>
          </a:p>
          <a:p>
            <a:pPr indent="-330200" lvl="0" marL="457200" rtl="0" algn="l">
              <a:spcBef>
                <a:spcPts val="0"/>
              </a:spcBef>
              <a:spcAft>
                <a:spcPts val="0"/>
              </a:spcAft>
              <a:buClr>
                <a:srgbClr val="5A5A5A"/>
              </a:buClr>
              <a:buSzPts val="1600"/>
              <a:buChar char="●"/>
            </a:pPr>
            <a:r>
              <a:rPr b="1" lang="en" sz="1600">
                <a:solidFill>
                  <a:srgbClr val="5A5A5A"/>
                </a:solidFill>
              </a:rPr>
              <a:t>Hub</a:t>
            </a:r>
            <a:r>
              <a:rPr lang="en" sz="1600">
                <a:solidFill>
                  <a:srgbClr val="5A5A5A"/>
                </a:solidFill>
              </a:rPr>
              <a:t> is a server that </a:t>
            </a:r>
            <a:r>
              <a:rPr b="1" lang="en" sz="1600">
                <a:solidFill>
                  <a:srgbClr val="5A5A5A"/>
                </a:solidFill>
              </a:rPr>
              <a:t>accepts the access requests</a:t>
            </a:r>
            <a:r>
              <a:rPr lang="en" sz="1600">
                <a:solidFill>
                  <a:srgbClr val="5A5A5A"/>
                </a:solidFill>
              </a:rPr>
              <a:t> from the WebDriver client, </a:t>
            </a:r>
            <a:r>
              <a:rPr b="1" lang="en" sz="1600">
                <a:solidFill>
                  <a:srgbClr val="5A5A5A"/>
                </a:solidFill>
              </a:rPr>
              <a:t>routing the JSON test commands</a:t>
            </a:r>
            <a:r>
              <a:rPr lang="en" sz="1600">
                <a:solidFill>
                  <a:srgbClr val="5A5A5A"/>
                </a:solidFill>
              </a:rPr>
              <a:t> to the remote drives on nodes. It takes instructions from the client and executes them remotely on the various nodes in parallel</a:t>
            </a:r>
            <a:endParaRPr sz="1600">
              <a:solidFill>
                <a:srgbClr val="5A5A5A"/>
              </a:solidFill>
            </a:endParaRPr>
          </a:p>
          <a:p>
            <a:pPr indent="-330200" lvl="0" marL="457200" rtl="0" algn="l">
              <a:spcBef>
                <a:spcPts val="0"/>
              </a:spcBef>
              <a:spcAft>
                <a:spcPts val="0"/>
              </a:spcAft>
              <a:buClr>
                <a:srgbClr val="5A5A5A"/>
              </a:buClr>
              <a:buSzPts val="1600"/>
              <a:buChar char="●"/>
            </a:pPr>
            <a:r>
              <a:rPr b="1" lang="en" sz="1600">
                <a:solidFill>
                  <a:srgbClr val="5A5A5A"/>
                </a:solidFill>
              </a:rPr>
              <a:t>Node</a:t>
            </a:r>
            <a:r>
              <a:rPr lang="en" sz="1600">
                <a:solidFill>
                  <a:srgbClr val="5A5A5A"/>
                </a:solidFill>
              </a:rPr>
              <a:t> is a remote device that consists of a native OS and a remote WebDriver. It receives requests from the hub in the form of JSON test commands and executes them using WebDriver</a:t>
            </a:r>
            <a:endParaRPr sz="1600">
              <a:solidFill>
                <a:srgbClr val="5A5A5A"/>
              </a:solidFill>
            </a:endParaRPr>
          </a:p>
          <a:p>
            <a:pPr indent="0" lvl="0" marL="457200" rtl="0" algn="l">
              <a:spcBef>
                <a:spcPts val="0"/>
              </a:spcBef>
              <a:spcAft>
                <a:spcPts val="0"/>
              </a:spcAft>
              <a:buNone/>
            </a:pPr>
            <a:r>
              <a:t/>
            </a:r>
            <a:endParaRPr sz="1600">
              <a:solidFill>
                <a:srgbClr val="5A5A5A"/>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444250" y="3074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Selenium Grid</a:t>
            </a:r>
            <a:endParaRPr b="1" sz="3900">
              <a:solidFill>
                <a:srgbClr val="9900FF"/>
              </a:solidFill>
              <a:latin typeface="Lato"/>
              <a:ea typeface="Lato"/>
              <a:cs typeface="Lato"/>
              <a:sym typeface="Lato"/>
            </a:endParaRPr>
          </a:p>
        </p:txBody>
      </p:sp>
      <p:pic>
        <p:nvPicPr>
          <p:cNvPr id="208" name="Google Shape;208;p34"/>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pic>
        <p:nvPicPr>
          <p:cNvPr id="209" name="Google Shape;209;p34"/>
          <p:cNvPicPr preferRelativeResize="0"/>
          <p:nvPr/>
        </p:nvPicPr>
        <p:blipFill>
          <a:blip r:embed="rId4">
            <a:alphaModFix/>
          </a:blip>
          <a:stretch>
            <a:fillRect/>
          </a:stretch>
        </p:blipFill>
        <p:spPr>
          <a:xfrm>
            <a:off x="2251275" y="950100"/>
            <a:ext cx="5044440" cy="368950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5"/>
          <p:cNvSpPr txBox="1"/>
          <p:nvPr>
            <p:ph type="title"/>
          </p:nvPr>
        </p:nvSpPr>
        <p:spPr>
          <a:xfrm>
            <a:off x="444250" y="3074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When to use </a:t>
            </a:r>
            <a:r>
              <a:rPr b="1" lang="en" sz="3900">
                <a:solidFill>
                  <a:srgbClr val="9900FF"/>
                </a:solidFill>
                <a:latin typeface="Lato"/>
                <a:ea typeface="Lato"/>
                <a:cs typeface="Lato"/>
                <a:sym typeface="Lato"/>
              </a:rPr>
              <a:t>Selenium Grid</a:t>
            </a:r>
            <a:endParaRPr b="1" sz="3900">
              <a:solidFill>
                <a:srgbClr val="9900FF"/>
              </a:solidFill>
              <a:latin typeface="Lato"/>
              <a:ea typeface="Lato"/>
              <a:cs typeface="Lato"/>
              <a:sym typeface="Lato"/>
            </a:endParaRPr>
          </a:p>
        </p:txBody>
      </p:sp>
      <p:pic>
        <p:nvPicPr>
          <p:cNvPr id="215" name="Google Shape;215;p35"/>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216" name="Google Shape;216;p35"/>
          <p:cNvSpPr txBox="1"/>
          <p:nvPr/>
        </p:nvSpPr>
        <p:spPr>
          <a:xfrm>
            <a:off x="1261100" y="1518700"/>
            <a:ext cx="7010100" cy="2903700"/>
          </a:xfrm>
          <a:prstGeom prst="rect">
            <a:avLst/>
          </a:prstGeom>
          <a:noFill/>
          <a:ln>
            <a:noFill/>
          </a:ln>
        </p:spPr>
        <p:txBody>
          <a:bodyPr anchorCtr="0" anchor="t" bIns="91425" lIns="91425" spcFirstLastPara="1" rIns="91425" wrap="square" tIns="91425">
            <a:noAutofit/>
          </a:bodyPr>
          <a:lstStyle/>
          <a:p>
            <a:pPr indent="-400050" lvl="0" marL="457200" rtl="0" algn="l">
              <a:spcBef>
                <a:spcPts val="0"/>
              </a:spcBef>
              <a:spcAft>
                <a:spcPts val="0"/>
              </a:spcAft>
              <a:buClr>
                <a:srgbClr val="5A5A5A"/>
              </a:buClr>
              <a:buSzPts val="2700"/>
              <a:buChar char="●"/>
            </a:pPr>
            <a:r>
              <a:rPr lang="en" sz="2700">
                <a:solidFill>
                  <a:srgbClr val="5A5A5A"/>
                </a:solidFill>
              </a:rPr>
              <a:t>Multiple browsers and their versions.</a:t>
            </a:r>
            <a:endParaRPr sz="2700">
              <a:solidFill>
                <a:srgbClr val="5A5A5A"/>
              </a:solidFill>
            </a:endParaRPr>
          </a:p>
          <a:p>
            <a:pPr indent="-400050" lvl="0" marL="457200" rtl="0" algn="l">
              <a:spcBef>
                <a:spcPts val="0"/>
              </a:spcBef>
              <a:spcAft>
                <a:spcPts val="0"/>
              </a:spcAft>
              <a:buClr>
                <a:srgbClr val="5A5A5A"/>
              </a:buClr>
              <a:buSzPts val="2700"/>
              <a:buChar char="●"/>
            </a:pPr>
            <a:r>
              <a:rPr lang="en" sz="2700">
                <a:solidFill>
                  <a:srgbClr val="5A5A5A"/>
                </a:solidFill>
              </a:rPr>
              <a:t>Reduce the time that a test suite takes to complete a test.</a:t>
            </a:r>
            <a:endParaRPr sz="2700">
              <a:solidFill>
                <a:srgbClr val="5A5A5A"/>
              </a:solidFill>
            </a:endParaRPr>
          </a:p>
          <a:p>
            <a:pPr indent="-400050" lvl="0" marL="457200" rtl="0" algn="l">
              <a:spcBef>
                <a:spcPts val="0"/>
              </a:spcBef>
              <a:spcAft>
                <a:spcPts val="0"/>
              </a:spcAft>
              <a:buClr>
                <a:srgbClr val="5A5A5A"/>
              </a:buClr>
              <a:buSzPts val="2700"/>
              <a:buChar char="●"/>
            </a:pPr>
            <a:r>
              <a:rPr lang="en" sz="2700">
                <a:solidFill>
                  <a:srgbClr val="5A5A5A"/>
                </a:solidFill>
              </a:rPr>
              <a:t>Cross Browser Testing.</a:t>
            </a:r>
            <a:endParaRPr sz="2700">
              <a:solidFill>
                <a:srgbClr val="5A5A5A"/>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ph type="title"/>
          </p:nvPr>
        </p:nvSpPr>
        <p:spPr>
          <a:xfrm>
            <a:off x="444250" y="3074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How to Start </a:t>
            </a:r>
            <a:r>
              <a:rPr b="1" lang="en" sz="3900">
                <a:solidFill>
                  <a:srgbClr val="9900FF"/>
                </a:solidFill>
                <a:latin typeface="Lato"/>
                <a:ea typeface="Lato"/>
                <a:cs typeface="Lato"/>
                <a:sym typeface="Lato"/>
              </a:rPr>
              <a:t>Selenium Grid</a:t>
            </a:r>
            <a:endParaRPr b="1" sz="3900">
              <a:solidFill>
                <a:srgbClr val="9900FF"/>
              </a:solidFill>
              <a:latin typeface="Lato"/>
              <a:ea typeface="Lato"/>
              <a:cs typeface="Lato"/>
              <a:sym typeface="Lato"/>
            </a:endParaRPr>
          </a:p>
        </p:txBody>
      </p:sp>
      <p:pic>
        <p:nvPicPr>
          <p:cNvPr id="222" name="Google Shape;222;p36"/>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223" name="Google Shape;223;p36"/>
          <p:cNvSpPr txBox="1"/>
          <p:nvPr/>
        </p:nvSpPr>
        <p:spPr>
          <a:xfrm>
            <a:off x="1261100" y="1518700"/>
            <a:ext cx="7010100" cy="2903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lang="en" sz="1600">
                <a:solidFill>
                  <a:srgbClr val="5A5A5A"/>
                </a:solidFill>
              </a:rPr>
              <a:t>java -jar selenium-server-standalone-&lt;version&gt;.jar -role hub</a:t>
            </a:r>
            <a:endParaRPr sz="1600">
              <a:solidFill>
                <a:srgbClr val="5A5A5A"/>
              </a:solidFill>
            </a:endParaRPr>
          </a:p>
          <a:p>
            <a:pPr indent="0" lvl="0" marL="457200" rtl="0" algn="l">
              <a:spcBef>
                <a:spcPts val="0"/>
              </a:spcBef>
              <a:spcAft>
                <a:spcPts val="0"/>
              </a:spcAft>
              <a:buClr>
                <a:schemeClr val="dk1"/>
              </a:buClr>
              <a:buSzPts val="1100"/>
              <a:buFont typeface="Arial"/>
              <a:buNone/>
            </a:pPr>
            <a:r>
              <a:t/>
            </a:r>
            <a:endParaRPr sz="1600">
              <a:solidFill>
                <a:srgbClr val="5A5A5A"/>
              </a:solidFill>
            </a:endParaRPr>
          </a:p>
          <a:p>
            <a:pPr indent="0" lvl="0" marL="457200" rtl="0" algn="l">
              <a:spcBef>
                <a:spcPts val="0"/>
              </a:spcBef>
              <a:spcAft>
                <a:spcPts val="0"/>
              </a:spcAft>
              <a:buClr>
                <a:schemeClr val="dk1"/>
              </a:buClr>
              <a:buSzPts val="1100"/>
              <a:buFont typeface="Arial"/>
              <a:buNone/>
            </a:pPr>
            <a:r>
              <a:rPr lang="en" sz="1600">
                <a:solidFill>
                  <a:srgbClr val="5A5A5A"/>
                </a:solidFill>
              </a:rPr>
              <a:t>java -jar selenium-server-standalone-&lt;version&gt;.jar -role node -hub https://localhost:4444/grid/register</a:t>
            </a:r>
            <a:endParaRPr sz="1600">
              <a:solidFill>
                <a:srgbClr val="5A5A5A"/>
              </a:solidFill>
            </a:endParaRPr>
          </a:p>
          <a:p>
            <a:pPr indent="0" lvl="0" marL="457200" rtl="0" algn="l">
              <a:spcBef>
                <a:spcPts val="0"/>
              </a:spcBef>
              <a:spcAft>
                <a:spcPts val="0"/>
              </a:spcAft>
              <a:buClr>
                <a:schemeClr val="dk1"/>
              </a:buClr>
              <a:buSzPts val="1100"/>
              <a:buFont typeface="Arial"/>
              <a:buNone/>
            </a:pPr>
            <a:r>
              <a:t/>
            </a:r>
            <a:endParaRPr sz="1600">
              <a:solidFill>
                <a:srgbClr val="5A5A5A"/>
              </a:solidFill>
            </a:endParaRPr>
          </a:p>
          <a:p>
            <a:pPr indent="0" lvl="0" marL="457200" rtl="0" algn="l">
              <a:spcBef>
                <a:spcPts val="0"/>
              </a:spcBef>
              <a:spcAft>
                <a:spcPts val="0"/>
              </a:spcAft>
              <a:buNone/>
            </a:pPr>
            <a:r>
              <a:rPr lang="en" sz="1600">
                <a:solidFill>
                  <a:srgbClr val="5A5A5A"/>
                </a:solidFill>
              </a:rPr>
              <a:t>DesiredCapabilities capability = DesiredCapabilities.firefox();</a:t>
            </a:r>
            <a:endParaRPr sz="1600">
              <a:solidFill>
                <a:srgbClr val="5A5A5A"/>
              </a:solidFill>
            </a:endParaRPr>
          </a:p>
          <a:p>
            <a:pPr indent="0" lvl="0" marL="457200" rtl="0" algn="l">
              <a:spcBef>
                <a:spcPts val="0"/>
              </a:spcBef>
              <a:spcAft>
                <a:spcPts val="0"/>
              </a:spcAft>
              <a:buClr>
                <a:schemeClr val="dk1"/>
              </a:buClr>
              <a:buSzPts val="1100"/>
              <a:buFont typeface="Arial"/>
              <a:buNone/>
            </a:pPr>
            <a:r>
              <a:rPr lang="en" sz="1600">
                <a:solidFill>
                  <a:srgbClr val="5A5A5A"/>
                </a:solidFill>
              </a:rPr>
              <a:t>WebDriver driver = new RemoteWebDriver(new URL("https://localhost:4444/wd/hub"), capability);</a:t>
            </a:r>
            <a:endParaRPr sz="1600">
              <a:solidFill>
                <a:srgbClr val="5A5A5A"/>
              </a:solidFill>
            </a:endParaRPr>
          </a:p>
          <a:p>
            <a:pPr indent="0" lvl="0" marL="457200" rtl="0" algn="l">
              <a:spcBef>
                <a:spcPts val="0"/>
              </a:spcBef>
              <a:spcAft>
                <a:spcPts val="0"/>
              </a:spcAft>
              <a:buClr>
                <a:schemeClr val="dk1"/>
              </a:buClr>
              <a:buSzPts val="1100"/>
              <a:buFont typeface="Arial"/>
              <a:buNone/>
            </a:pPr>
            <a:r>
              <a:t/>
            </a:r>
            <a:endParaRPr sz="1600">
              <a:solidFill>
                <a:srgbClr val="5A5A5A"/>
              </a:solidFill>
            </a:endParaRPr>
          </a:p>
          <a:p>
            <a:pPr indent="0" lvl="0" marL="457200" rtl="0" algn="l">
              <a:spcBef>
                <a:spcPts val="0"/>
              </a:spcBef>
              <a:spcAft>
                <a:spcPts val="0"/>
              </a:spcAft>
              <a:buNone/>
            </a:pPr>
            <a:r>
              <a:t/>
            </a:r>
            <a:endParaRPr sz="1600">
              <a:solidFill>
                <a:srgbClr val="5A5A5A"/>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444250" y="3074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How to Start Selenium Grid</a:t>
            </a:r>
            <a:endParaRPr b="1" sz="3900">
              <a:solidFill>
                <a:srgbClr val="9900FF"/>
              </a:solidFill>
              <a:latin typeface="Lato"/>
              <a:ea typeface="Lato"/>
              <a:cs typeface="Lato"/>
              <a:sym typeface="Lato"/>
            </a:endParaRPr>
          </a:p>
        </p:txBody>
      </p:sp>
      <p:pic>
        <p:nvPicPr>
          <p:cNvPr id="229" name="Google Shape;229;p37"/>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230" name="Google Shape;230;p37"/>
          <p:cNvSpPr txBox="1"/>
          <p:nvPr/>
        </p:nvSpPr>
        <p:spPr>
          <a:xfrm>
            <a:off x="1261100" y="1518700"/>
            <a:ext cx="7010100" cy="2903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lang="en" sz="1600">
                <a:solidFill>
                  <a:srgbClr val="5A5A5A"/>
                </a:solidFill>
              </a:rPr>
              <a:t>capability.setBrowserName();</a:t>
            </a:r>
            <a:endParaRPr sz="1600">
              <a:solidFill>
                <a:srgbClr val="5A5A5A"/>
              </a:solidFill>
            </a:endParaRPr>
          </a:p>
          <a:p>
            <a:pPr indent="0" lvl="0" marL="457200" rtl="0" algn="l">
              <a:spcBef>
                <a:spcPts val="0"/>
              </a:spcBef>
              <a:spcAft>
                <a:spcPts val="0"/>
              </a:spcAft>
              <a:buClr>
                <a:schemeClr val="dk1"/>
              </a:buClr>
              <a:buSzPts val="1100"/>
              <a:buFont typeface="Arial"/>
              <a:buNone/>
            </a:pPr>
            <a:r>
              <a:rPr lang="en" sz="1600">
                <a:solidFill>
                  <a:srgbClr val="5A5A5A"/>
                </a:solidFill>
              </a:rPr>
              <a:t>capability.setPlatform();</a:t>
            </a:r>
            <a:endParaRPr sz="1600">
              <a:solidFill>
                <a:srgbClr val="5A5A5A"/>
              </a:solidFill>
            </a:endParaRPr>
          </a:p>
          <a:p>
            <a:pPr indent="0" lvl="0" marL="457200" rtl="0" algn="l">
              <a:spcBef>
                <a:spcPts val="0"/>
              </a:spcBef>
              <a:spcAft>
                <a:spcPts val="0"/>
              </a:spcAft>
              <a:buClr>
                <a:schemeClr val="dk1"/>
              </a:buClr>
              <a:buSzPts val="1100"/>
              <a:buFont typeface="Arial"/>
              <a:buNone/>
            </a:pPr>
            <a:r>
              <a:rPr lang="en" sz="1600">
                <a:solidFill>
                  <a:srgbClr val="5A5A5A"/>
                </a:solidFill>
              </a:rPr>
              <a:t>capability.setVersion()</a:t>
            </a:r>
            <a:endParaRPr sz="1600">
              <a:solidFill>
                <a:srgbClr val="5A5A5A"/>
              </a:solidFill>
            </a:endParaRPr>
          </a:p>
          <a:p>
            <a:pPr indent="0" lvl="0" marL="457200" rtl="0" algn="l">
              <a:spcBef>
                <a:spcPts val="0"/>
              </a:spcBef>
              <a:spcAft>
                <a:spcPts val="0"/>
              </a:spcAft>
              <a:buClr>
                <a:schemeClr val="dk1"/>
              </a:buClr>
              <a:buSzPts val="1100"/>
              <a:buFont typeface="Arial"/>
              <a:buNone/>
            </a:pPr>
            <a:r>
              <a:rPr lang="en" sz="1600">
                <a:solidFill>
                  <a:srgbClr val="5A5A5A"/>
                </a:solidFill>
              </a:rPr>
              <a:t>capability.setCapability(,);</a:t>
            </a:r>
            <a:endParaRPr sz="1600">
              <a:solidFill>
                <a:srgbClr val="5A5A5A"/>
              </a:solidFill>
            </a:endParaRPr>
          </a:p>
          <a:p>
            <a:pPr indent="0" lvl="0" marL="457200" rtl="0" algn="l">
              <a:spcBef>
                <a:spcPts val="0"/>
              </a:spcBef>
              <a:spcAft>
                <a:spcPts val="0"/>
              </a:spcAft>
              <a:buNone/>
            </a:pPr>
            <a:r>
              <a:t/>
            </a:r>
            <a:endParaRPr sz="1600">
              <a:solidFill>
                <a:srgbClr val="5A5A5A"/>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ph type="title"/>
          </p:nvPr>
        </p:nvSpPr>
        <p:spPr>
          <a:xfrm>
            <a:off x="444250" y="3074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How to Start Selenium Grid</a:t>
            </a:r>
            <a:endParaRPr b="1" sz="3900">
              <a:solidFill>
                <a:srgbClr val="9900FF"/>
              </a:solidFill>
              <a:latin typeface="Lato"/>
              <a:ea typeface="Lato"/>
              <a:cs typeface="Lato"/>
              <a:sym typeface="Lato"/>
            </a:endParaRPr>
          </a:p>
        </p:txBody>
      </p:sp>
      <p:pic>
        <p:nvPicPr>
          <p:cNvPr id="236" name="Google Shape;236;p38"/>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pic>
        <p:nvPicPr>
          <p:cNvPr id="237" name="Google Shape;237;p38"/>
          <p:cNvPicPr preferRelativeResize="0"/>
          <p:nvPr/>
        </p:nvPicPr>
        <p:blipFill>
          <a:blip r:embed="rId4">
            <a:alphaModFix/>
          </a:blip>
          <a:stretch>
            <a:fillRect/>
          </a:stretch>
        </p:blipFill>
        <p:spPr>
          <a:xfrm>
            <a:off x="359800" y="1284750"/>
            <a:ext cx="8839200" cy="257401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9"/>
          <p:cNvSpPr txBox="1"/>
          <p:nvPr>
            <p:ph type="title"/>
          </p:nvPr>
        </p:nvSpPr>
        <p:spPr>
          <a:xfrm>
            <a:off x="444250" y="3074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SeleniuM Grid 4</a:t>
            </a:r>
            <a:endParaRPr b="1" sz="3900">
              <a:solidFill>
                <a:srgbClr val="9900FF"/>
              </a:solidFill>
              <a:latin typeface="Lato"/>
              <a:ea typeface="Lato"/>
              <a:cs typeface="Lato"/>
              <a:sym typeface="Lato"/>
            </a:endParaRPr>
          </a:p>
        </p:txBody>
      </p:sp>
      <p:pic>
        <p:nvPicPr>
          <p:cNvPr id="243" name="Google Shape;243;p39"/>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pic>
        <p:nvPicPr>
          <p:cNvPr id="244" name="Google Shape;244;p39"/>
          <p:cNvPicPr preferRelativeResize="0"/>
          <p:nvPr/>
        </p:nvPicPr>
        <p:blipFill>
          <a:blip r:embed="rId4">
            <a:alphaModFix/>
          </a:blip>
          <a:stretch>
            <a:fillRect/>
          </a:stretch>
        </p:blipFill>
        <p:spPr>
          <a:xfrm>
            <a:off x="1630813" y="991575"/>
            <a:ext cx="6147470" cy="3689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0"/>
          <p:cNvSpPr txBox="1"/>
          <p:nvPr>
            <p:ph type="title"/>
          </p:nvPr>
        </p:nvSpPr>
        <p:spPr>
          <a:xfrm>
            <a:off x="444250" y="1000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Grid 4 Components</a:t>
            </a:r>
            <a:endParaRPr b="1" sz="3900">
              <a:solidFill>
                <a:srgbClr val="9900FF"/>
              </a:solidFill>
              <a:latin typeface="Lato"/>
              <a:ea typeface="Lato"/>
              <a:cs typeface="Lato"/>
              <a:sym typeface="Lato"/>
            </a:endParaRPr>
          </a:p>
        </p:txBody>
      </p:sp>
      <p:pic>
        <p:nvPicPr>
          <p:cNvPr id="250" name="Google Shape;250;p40"/>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251" name="Google Shape;251;p40"/>
          <p:cNvSpPr txBox="1"/>
          <p:nvPr/>
        </p:nvSpPr>
        <p:spPr>
          <a:xfrm>
            <a:off x="805450" y="916650"/>
            <a:ext cx="7798200" cy="33102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5A5A5A"/>
              </a:buClr>
              <a:buSzPts val="2000"/>
              <a:buChar char="●"/>
            </a:pPr>
            <a:r>
              <a:rPr lang="en" sz="2000">
                <a:solidFill>
                  <a:srgbClr val="5A5A5A"/>
                </a:solidFill>
              </a:rPr>
              <a:t>Router - Takes care of forwarding the request to the correct component.</a:t>
            </a:r>
            <a:endParaRPr sz="2000">
              <a:solidFill>
                <a:srgbClr val="5A5A5A"/>
              </a:solidFill>
            </a:endParaRPr>
          </a:p>
          <a:p>
            <a:pPr indent="-355600" lvl="0" marL="457200" rtl="0" algn="l">
              <a:spcBef>
                <a:spcPts val="0"/>
              </a:spcBef>
              <a:spcAft>
                <a:spcPts val="0"/>
              </a:spcAft>
              <a:buClr>
                <a:srgbClr val="5A5A5A"/>
              </a:buClr>
              <a:buSzPts val="2000"/>
              <a:buChar char="●"/>
            </a:pPr>
            <a:r>
              <a:rPr lang="en" sz="2000">
                <a:solidFill>
                  <a:srgbClr val="5A5A5A"/>
                </a:solidFill>
              </a:rPr>
              <a:t>Distributor - Its main role is to receive a new session request and find a suitable Node where the session can be created.</a:t>
            </a:r>
            <a:endParaRPr sz="2000">
              <a:solidFill>
                <a:srgbClr val="5A5A5A"/>
              </a:solidFill>
            </a:endParaRPr>
          </a:p>
          <a:p>
            <a:pPr indent="-355600" lvl="0" marL="457200" rtl="0" algn="l">
              <a:spcBef>
                <a:spcPts val="0"/>
              </a:spcBef>
              <a:spcAft>
                <a:spcPts val="0"/>
              </a:spcAft>
              <a:buClr>
                <a:srgbClr val="5A5A5A"/>
              </a:buClr>
              <a:buSzPts val="2000"/>
              <a:buChar char="●"/>
            </a:pPr>
            <a:r>
              <a:rPr lang="en" sz="2000">
                <a:solidFill>
                  <a:srgbClr val="5A5A5A"/>
                </a:solidFill>
              </a:rPr>
              <a:t>Node -  Each Node takes care of managing the slots for the available browsers of the machine where it is running.</a:t>
            </a:r>
            <a:endParaRPr sz="2000">
              <a:solidFill>
                <a:srgbClr val="5A5A5A"/>
              </a:solidFill>
            </a:endParaRPr>
          </a:p>
          <a:p>
            <a:pPr indent="-355600" lvl="0" marL="457200" rtl="0" algn="l">
              <a:spcBef>
                <a:spcPts val="0"/>
              </a:spcBef>
              <a:spcAft>
                <a:spcPts val="0"/>
              </a:spcAft>
              <a:buClr>
                <a:srgbClr val="5A5A5A"/>
              </a:buClr>
              <a:buSzPts val="2000"/>
              <a:buChar char="●"/>
            </a:pPr>
            <a:r>
              <a:rPr lang="en" sz="2000">
                <a:solidFill>
                  <a:srgbClr val="5A5A5A"/>
                </a:solidFill>
              </a:rPr>
              <a:t>Session Map - Keeps the information of the session id and the Node where the session is running</a:t>
            </a:r>
            <a:endParaRPr sz="2000">
              <a:solidFill>
                <a:srgbClr val="5A5A5A"/>
              </a:solidFill>
            </a:endParaRPr>
          </a:p>
          <a:p>
            <a:pPr indent="-355600" lvl="0" marL="457200" rtl="0" algn="l">
              <a:spcBef>
                <a:spcPts val="0"/>
              </a:spcBef>
              <a:spcAft>
                <a:spcPts val="0"/>
              </a:spcAft>
              <a:buClr>
                <a:srgbClr val="5A5A5A"/>
              </a:buClr>
              <a:buSzPts val="2000"/>
              <a:buChar char="●"/>
            </a:pPr>
            <a:r>
              <a:rPr lang="en" sz="2000">
                <a:solidFill>
                  <a:srgbClr val="5A5A5A"/>
                </a:solidFill>
              </a:rPr>
              <a:t>Event Bus - Event Bus serves as a communication path between the Nodes </a:t>
            </a:r>
            <a:endParaRPr sz="2000">
              <a:solidFill>
                <a:srgbClr val="5A5A5A"/>
              </a:solidFill>
            </a:endParaRPr>
          </a:p>
          <a:p>
            <a:pPr indent="-355600" lvl="0" marL="457200" rtl="0" algn="l">
              <a:spcBef>
                <a:spcPts val="0"/>
              </a:spcBef>
              <a:spcAft>
                <a:spcPts val="0"/>
              </a:spcAft>
              <a:buClr>
                <a:srgbClr val="5A5A5A"/>
              </a:buClr>
              <a:buSzPts val="2000"/>
              <a:buChar char="●"/>
            </a:pPr>
            <a:r>
              <a:rPr lang="en" sz="2000">
                <a:solidFill>
                  <a:srgbClr val="5A5A5A"/>
                </a:solidFill>
              </a:rPr>
              <a:t>The Grid does most of its internal communication through messages, avoiding expensive HTTP calls</a:t>
            </a:r>
            <a:endParaRPr sz="2000">
              <a:solidFill>
                <a:srgbClr val="5A5A5A"/>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444250" y="1000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Different Grid Types</a:t>
            </a:r>
            <a:endParaRPr b="1" sz="3900">
              <a:solidFill>
                <a:srgbClr val="9900FF"/>
              </a:solidFill>
              <a:latin typeface="Lato"/>
              <a:ea typeface="Lato"/>
              <a:cs typeface="Lato"/>
              <a:sym typeface="Lato"/>
            </a:endParaRPr>
          </a:p>
        </p:txBody>
      </p:sp>
      <p:pic>
        <p:nvPicPr>
          <p:cNvPr id="257" name="Google Shape;257;p41"/>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258" name="Google Shape;258;p41"/>
          <p:cNvSpPr txBox="1"/>
          <p:nvPr/>
        </p:nvSpPr>
        <p:spPr>
          <a:xfrm>
            <a:off x="805450" y="916650"/>
            <a:ext cx="7798200" cy="3310200"/>
          </a:xfrm>
          <a:prstGeom prst="rect">
            <a:avLst/>
          </a:prstGeom>
          <a:noFill/>
          <a:ln>
            <a:noFill/>
          </a:ln>
        </p:spPr>
        <p:txBody>
          <a:bodyPr anchorCtr="0" anchor="t" bIns="91425" lIns="91425" spcFirstLastPara="1" rIns="91425" wrap="square" tIns="91425">
            <a:noAutofit/>
          </a:bodyPr>
          <a:lstStyle/>
          <a:p>
            <a:pPr indent="-412750" lvl="0" marL="457200" rtl="0" algn="l">
              <a:spcBef>
                <a:spcPts val="0"/>
              </a:spcBef>
              <a:spcAft>
                <a:spcPts val="0"/>
              </a:spcAft>
              <a:buClr>
                <a:srgbClr val="5A5A5A"/>
              </a:buClr>
              <a:buSzPts val="2900"/>
              <a:buChar char="●"/>
            </a:pPr>
            <a:r>
              <a:rPr lang="en" sz="2900">
                <a:solidFill>
                  <a:srgbClr val="5A5A5A"/>
                </a:solidFill>
              </a:rPr>
              <a:t>Standalone Mode</a:t>
            </a:r>
            <a:endParaRPr sz="2900">
              <a:solidFill>
                <a:srgbClr val="5A5A5A"/>
              </a:solidFill>
            </a:endParaRPr>
          </a:p>
          <a:p>
            <a:pPr indent="-412750" lvl="0" marL="457200" rtl="0" algn="l">
              <a:spcBef>
                <a:spcPts val="0"/>
              </a:spcBef>
              <a:spcAft>
                <a:spcPts val="0"/>
              </a:spcAft>
              <a:buClr>
                <a:srgbClr val="5A5A5A"/>
              </a:buClr>
              <a:buSzPts val="2900"/>
              <a:buChar char="●"/>
            </a:pPr>
            <a:r>
              <a:rPr lang="en" sz="2900">
                <a:solidFill>
                  <a:srgbClr val="5A5A5A"/>
                </a:solidFill>
              </a:rPr>
              <a:t>Classical Grid (Hub and Node like earlier versions)</a:t>
            </a:r>
            <a:endParaRPr sz="2900">
              <a:solidFill>
                <a:srgbClr val="5A5A5A"/>
              </a:solidFill>
            </a:endParaRPr>
          </a:p>
          <a:p>
            <a:pPr indent="-412750" lvl="0" marL="457200" rtl="0" algn="l">
              <a:spcBef>
                <a:spcPts val="0"/>
              </a:spcBef>
              <a:spcAft>
                <a:spcPts val="0"/>
              </a:spcAft>
              <a:buClr>
                <a:srgbClr val="5A5A5A"/>
              </a:buClr>
              <a:buSzPts val="2900"/>
              <a:buChar char="●"/>
            </a:pPr>
            <a:r>
              <a:rPr lang="en" sz="2900">
                <a:solidFill>
                  <a:srgbClr val="5A5A5A"/>
                </a:solidFill>
              </a:rPr>
              <a:t>Fully Distributed (Router, Distributor, Session, and Node)</a:t>
            </a:r>
            <a:endParaRPr sz="2900">
              <a:solidFill>
                <a:srgbClr val="5A5A5A"/>
              </a:solidFill>
            </a:endParaRPr>
          </a:p>
          <a:p>
            <a:pPr indent="0" lvl="0" marL="914400" rtl="0" algn="l">
              <a:spcBef>
                <a:spcPts val="0"/>
              </a:spcBef>
              <a:spcAft>
                <a:spcPts val="0"/>
              </a:spcAft>
              <a:buNone/>
            </a:pPr>
            <a:r>
              <a:t/>
            </a:r>
            <a:endParaRPr sz="2900">
              <a:solidFill>
                <a:srgbClr val="5A5A5A"/>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444250" y="3074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REST Assured Concepts</a:t>
            </a:r>
            <a:endParaRPr b="1" sz="3900">
              <a:solidFill>
                <a:srgbClr val="9900FF"/>
              </a:solidFill>
              <a:latin typeface="Lato"/>
              <a:ea typeface="Lato"/>
              <a:cs typeface="Lato"/>
              <a:sym typeface="Lato"/>
            </a:endParaRPr>
          </a:p>
        </p:txBody>
      </p:sp>
      <p:pic>
        <p:nvPicPr>
          <p:cNvPr id="73" name="Google Shape;73;p15"/>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74" name="Google Shape;74;p15"/>
          <p:cNvSpPr txBox="1"/>
          <p:nvPr/>
        </p:nvSpPr>
        <p:spPr>
          <a:xfrm>
            <a:off x="769950" y="1149200"/>
            <a:ext cx="7604100" cy="34236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666666"/>
              </a:buClr>
              <a:buSzPts val="1600"/>
              <a:buFont typeface="Lato"/>
              <a:buChar char="●"/>
            </a:pPr>
            <a:r>
              <a:rPr b="1" lang="en" sz="1600">
                <a:solidFill>
                  <a:srgbClr val="666666"/>
                </a:solidFill>
                <a:latin typeface="Lato"/>
                <a:ea typeface="Lato"/>
                <a:cs typeface="Lato"/>
                <a:sym typeface="Lato"/>
              </a:rPr>
              <a:t>Testing APIs using restassured(get,post,put,delete)</a:t>
            </a:r>
            <a:br>
              <a:rPr b="1" lang="en" sz="1600">
                <a:solidFill>
                  <a:srgbClr val="666666"/>
                </a:solidFill>
                <a:latin typeface="Lato"/>
                <a:ea typeface="Lato"/>
                <a:cs typeface="Lato"/>
                <a:sym typeface="Lato"/>
              </a:rPr>
            </a:br>
            <a:r>
              <a:rPr b="1" lang="en" sz="1600">
                <a:solidFill>
                  <a:srgbClr val="666666"/>
                </a:solidFill>
                <a:latin typeface="Lato"/>
                <a:ea typeface="Lato"/>
                <a:cs typeface="Lato"/>
                <a:sym typeface="Lato"/>
              </a:rPr>
              <a:t>given().(set your specs here).body(set your payload here)</a:t>
            </a:r>
            <a:br>
              <a:rPr b="1" lang="en" sz="1600">
                <a:solidFill>
                  <a:srgbClr val="666666"/>
                </a:solidFill>
                <a:latin typeface="Lato"/>
                <a:ea typeface="Lato"/>
                <a:cs typeface="Lato"/>
                <a:sym typeface="Lato"/>
              </a:rPr>
            </a:br>
            <a:r>
              <a:rPr b="1" lang="en" sz="1600">
                <a:solidFill>
                  <a:srgbClr val="666666"/>
                </a:solidFill>
                <a:latin typeface="Lato"/>
                <a:ea typeface="Lato"/>
                <a:cs typeface="Lato"/>
                <a:sym typeface="Lato"/>
              </a:rPr>
              <a:t>when().post/get/delete/put(api endpoint here)</a:t>
            </a:r>
            <a:br>
              <a:rPr b="1" lang="en" sz="1600">
                <a:solidFill>
                  <a:srgbClr val="666666"/>
                </a:solidFill>
                <a:latin typeface="Lato"/>
                <a:ea typeface="Lato"/>
                <a:cs typeface="Lato"/>
                <a:sym typeface="Lato"/>
              </a:rPr>
            </a:br>
            <a:r>
              <a:rPr b="1" lang="en" sz="1600">
                <a:solidFill>
                  <a:srgbClr val="666666"/>
                </a:solidFill>
                <a:latin typeface="Lato"/>
                <a:ea typeface="Lato"/>
                <a:cs typeface="Lato"/>
                <a:sym typeface="Lato"/>
              </a:rPr>
              <a:t>then().assertthat().(verify your api status code, time, json data and json schema here)</a:t>
            </a:r>
            <a:endParaRPr b="1" sz="1600">
              <a:solidFill>
                <a:srgbClr val="666666"/>
              </a:solidFill>
              <a:latin typeface="Lato"/>
              <a:ea typeface="Lato"/>
              <a:cs typeface="Lato"/>
              <a:sym typeface="Lato"/>
            </a:endParaRPr>
          </a:p>
          <a:p>
            <a:pPr indent="-330200" lvl="0" marL="457200" rtl="0" algn="l">
              <a:lnSpc>
                <a:spcPct val="150000"/>
              </a:lnSpc>
              <a:spcBef>
                <a:spcPts val="0"/>
              </a:spcBef>
              <a:spcAft>
                <a:spcPts val="0"/>
              </a:spcAft>
              <a:buClr>
                <a:srgbClr val="666666"/>
              </a:buClr>
              <a:buSzPts val="1600"/>
              <a:buFont typeface="Lato"/>
              <a:buChar char="●"/>
            </a:pPr>
            <a:r>
              <a:rPr b="1" lang="en" sz="1600">
                <a:solidFill>
                  <a:srgbClr val="666666"/>
                </a:solidFill>
                <a:latin typeface="Lato"/>
                <a:ea typeface="Lato"/>
                <a:cs typeface="Lato"/>
                <a:sym typeface="Lato"/>
              </a:rPr>
              <a:t>Oauth in restassured is supported with auth() method-</a:t>
            </a:r>
            <a:br>
              <a:rPr b="1" lang="en" sz="1600">
                <a:solidFill>
                  <a:srgbClr val="666666"/>
                </a:solidFill>
                <a:latin typeface="Lato"/>
                <a:ea typeface="Lato"/>
                <a:cs typeface="Lato"/>
                <a:sym typeface="Lato"/>
              </a:rPr>
            </a:br>
            <a:r>
              <a:rPr b="1" lang="en" sz="1600">
                <a:solidFill>
                  <a:srgbClr val="666666"/>
                </a:solidFill>
                <a:latin typeface="Lato"/>
                <a:ea typeface="Lato"/>
                <a:cs typeface="Lato"/>
                <a:sym typeface="Lato"/>
              </a:rPr>
              <a:t>basic-given().auth().basic(userName, password)</a:t>
            </a:r>
            <a:endParaRPr b="1" sz="1600">
              <a:solidFill>
                <a:srgbClr val="666666"/>
              </a:solidFill>
              <a:latin typeface="Lato"/>
              <a:ea typeface="Lato"/>
              <a:cs typeface="Lato"/>
              <a:sym typeface="Lato"/>
            </a:endParaRPr>
          </a:p>
          <a:p>
            <a:pPr indent="0" lvl="0" marL="457200" rtl="0" algn="l">
              <a:lnSpc>
                <a:spcPct val="150000"/>
              </a:lnSpc>
              <a:spcBef>
                <a:spcPts val="0"/>
              </a:spcBef>
              <a:spcAft>
                <a:spcPts val="0"/>
              </a:spcAft>
              <a:buNone/>
            </a:pPr>
            <a:r>
              <a:rPr b="1" lang="en" sz="1600">
                <a:solidFill>
                  <a:srgbClr val="666666"/>
                </a:solidFill>
                <a:latin typeface="Lato"/>
                <a:ea typeface="Lato"/>
                <a:cs typeface="Lato"/>
                <a:sym typeface="Lato"/>
              </a:rPr>
              <a:t>oauth1-given().auth().oauth(consumerKey, consumerSecret, accessToken, secretToken)</a:t>
            </a:r>
            <a:endParaRPr b="1" sz="1600">
              <a:solidFill>
                <a:srgbClr val="666666"/>
              </a:solidFill>
              <a:latin typeface="Lato"/>
              <a:ea typeface="Lato"/>
              <a:cs typeface="Lato"/>
              <a:sym typeface="Lato"/>
            </a:endParaRPr>
          </a:p>
          <a:p>
            <a:pPr indent="0" lvl="0" marL="457200" rtl="0" algn="l">
              <a:lnSpc>
                <a:spcPct val="150000"/>
              </a:lnSpc>
              <a:spcBef>
                <a:spcPts val="0"/>
              </a:spcBef>
              <a:spcAft>
                <a:spcPts val="0"/>
              </a:spcAft>
              <a:buNone/>
            </a:pPr>
            <a:r>
              <a:rPr b="1" lang="en" sz="1600">
                <a:solidFill>
                  <a:srgbClr val="666666"/>
                </a:solidFill>
                <a:latin typeface="Lato"/>
                <a:ea typeface="Lato"/>
                <a:cs typeface="Lato"/>
                <a:sym typeface="Lato"/>
              </a:rPr>
              <a:t>oauth2-given().auth().oauth2(accessToken)</a:t>
            </a:r>
            <a:endParaRPr b="1" sz="1600">
              <a:solidFill>
                <a:srgbClr val="666666"/>
              </a:solidFill>
              <a:latin typeface="Lato"/>
              <a:ea typeface="Lato"/>
              <a:cs typeface="Lato"/>
              <a:sym typeface="Lato"/>
            </a:endParaRPr>
          </a:p>
          <a:p>
            <a:pPr indent="-330200" lvl="0" marL="457200" rtl="0" algn="l">
              <a:lnSpc>
                <a:spcPct val="150000"/>
              </a:lnSpc>
              <a:spcBef>
                <a:spcPts val="0"/>
              </a:spcBef>
              <a:spcAft>
                <a:spcPts val="0"/>
              </a:spcAft>
              <a:buClr>
                <a:srgbClr val="666666"/>
              </a:buClr>
              <a:buSzPts val="1600"/>
              <a:buFont typeface="Lato"/>
              <a:buChar char="●"/>
            </a:pPr>
            <a:r>
              <a:t/>
            </a:r>
            <a:endParaRPr b="1" sz="1600">
              <a:solidFill>
                <a:srgbClr val="666666"/>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2"/>
          <p:cNvSpPr txBox="1"/>
          <p:nvPr>
            <p:ph type="title"/>
          </p:nvPr>
        </p:nvSpPr>
        <p:spPr>
          <a:xfrm>
            <a:off x="444250" y="1000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Run </a:t>
            </a:r>
            <a:r>
              <a:rPr b="1" lang="en" sz="3900">
                <a:solidFill>
                  <a:srgbClr val="9900FF"/>
                </a:solidFill>
                <a:latin typeface="Lato"/>
                <a:ea typeface="Lato"/>
                <a:cs typeface="Lato"/>
                <a:sym typeface="Lato"/>
              </a:rPr>
              <a:t>Grid 4 </a:t>
            </a:r>
            <a:endParaRPr b="1" sz="3900">
              <a:solidFill>
                <a:srgbClr val="9900FF"/>
              </a:solidFill>
              <a:latin typeface="Lato"/>
              <a:ea typeface="Lato"/>
              <a:cs typeface="Lato"/>
              <a:sym typeface="Lato"/>
            </a:endParaRPr>
          </a:p>
        </p:txBody>
      </p:sp>
      <p:pic>
        <p:nvPicPr>
          <p:cNvPr id="264" name="Google Shape;264;p42"/>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265" name="Google Shape;265;p42"/>
          <p:cNvSpPr txBox="1"/>
          <p:nvPr/>
        </p:nvSpPr>
        <p:spPr>
          <a:xfrm>
            <a:off x="805450" y="916650"/>
            <a:ext cx="7798200" cy="33102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rgbClr val="5A5A5A"/>
              </a:buClr>
              <a:buSzPts val="1700"/>
              <a:buChar char="●"/>
            </a:pPr>
            <a:r>
              <a:rPr b="1" lang="en" sz="1700">
                <a:solidFill>
                  <a:srgbClr val="5A5A5A"/>
                </a:solidFill>
              </a:rPr>
              <a:t>Running in Standalone Mode  ( vs Distributed Mode)</a:t>
            </a:r>
            <a:endParaRPr b="1" sz="1700">
              <a:solidFill>
                <a:srgbClr val="5A5A5A"/>
              </a:solidFill>
            </a:endParaRPr>
          </a:p>
          <a:p>
            <a:pPr indent="-336550" lvl="1" marL="1371600" rtl="0" algn="l">
              <a:spcBef>
                <a:spcPts val="0"/>
              </a:spcBef>
              <a:spcAft>
                <a:spcPts val="0"/>
              </a:spcAft>
              <a:buClr>
                <a:srgbClr val="5A5A5A"/>
              </a:buClr>
              <a:buSzPts val="1700"/>
              <a:buChar char="○"/>
            </a:pPr>
            <a:r>
              <a:rPr lang="en" sz="1700">
                <a:solidFill>
                  <a:srgbClr val="5A5A5A"/>
                </a:solidFill>
              </a:rPr>
              <a:t>java -jar selenium-server-4.0.0-alpha-6.jar standalone</a:t>
            </a:r>
            <a:endParaRPr sz="1700">
              <a:solidFill>
                <a:srgbClr val="5A5A5A"/>
              </a:solidFill>
            </a:endParaRPr>
          </a:p>
          <a:p>
            <a:pPr indent="-336550" lvl="0" marL="457200" rtl="0" algn="l">
              <a:spcBef>
                <a:spcPts val="0"/>
              </a:spcBef>
              <a:spcAft>
                <a:spcPts val="0"/>
              </a:spcAft>
              <a:buClr>
                <a:srgbClr val="5A5A5A"/>
              </a:buClr>
              <a:buSzPts val="1700"/>
              <a:buChar char="●"/>
            </a:pPr>
            <a:r>
              <a:rPr lang="en" sz="1700">
                <a:solidFill>
                  <a:srgbClr val="5A5A5A"/>
                </a:solidFill>
              </a:rPr>
              <a:t>Start the Hub:</a:t>
            </a:r>
            <a:endParaRPr sz="1700">
              <a:solidFill>
                <a:srgbClr val="5A5A5A"/>
              </a:solidFill>
            </a:endParaRPr>
          </a:p>
          <a:p>
            <a:pPr indent="-336550" lvl="1" marL="1371600" rtl="0" algn="l">
              <a:spcBef>
                <a:spcPts val="0"/>
              </a:spcBef>
              <a:spcAft>
                <a:spcPts val="0"/>
              </a:spcAft>
              <a:buClr>
                <a:srgbClr val="5A5A5A"/>
              </a:buClr>
              <a:buSzPts val="1700"/>
              <a:buChar char="○"/>
            </a:pPr>
            <a:r>
              <a:rPr lang="en" sz="1700">
                <a:solidFill>
                  <a:srgbClr val="5A5A5A"/>
                </a:solidFill>
              </a:rPr>
              <a:t>java -jar selenium-server-4.0.0-alpha-6.jar hub</a:t>
            </a:r>
            <a:endParaRPr sz="1700">
              <a:solidFill>
                <a:srgbClr val="5A5A5A"/>
              </a:solidFill>
            </a:endParaRPr>
          </a:p>
          <a:p>
            <a:pPr indent="-336550" lvl="1" marL="1371600" rtl="0" algn="l">
              <a:spcBef>
                <a:spcPts val="0"/>
              </a:spcBef>
              <a:spcAft>
                <a:spcPts val="0"/>
              </a:spcAft>
              <a:buClr>
                <a:srgbClr val="5A5A5A"/>
              </a:buClr>
              <a:buSzPts val="1700"/>
              <a:buChar char="○"/>
            </a:pPr>
            <a:r>
              <a:t/>
            </a:r>
            <a:endParaRPr sz="1700">
              <a:solidFill>
                <a:srgbClr val="5A5A5A"/>
              </a:solidFill>
            </a:endParaRPr>
          </a:p>
          <a:p>
            <a:pPr indent="-336550" lvl="0" marL="914400" rtl="0" algn="l">
              <a:spcBef>
                <a:spcPts val="0"/>
              </a:spcBef>
              <a:spcAft>
                <a:spcPts val="0"/>
              </a:spcAft>
              <a:buClr>
                <a:srgbClr val="5A5A5A"/>
              </a:buClr>
              <a:buSzPts val="1700"/>
              <a:buChar char="●"/>
            </a:pPr>
            <a:r>
              <a:rPr lang="en" sz="1700">
                <a:solidFill>
                  <a:srgbClr val="5A5A5A"/>
                </a:solidFill>
              </a:rPr>
              <a:t>Register a Node:</a:t>
            </a:r>
            <a:endParaRPr sz="1700">
              <a:solidFill>
                <a:srgbClr val="5A5A5A"/>
              </a:solidFill>
            </a:endParaRPr>
          </a:p>
          <a:p>
            <a:pPr indent="-336550" lvl="1" marL="1371600" rtl="0" algn="l">
              <a:spcBef>
                <a:spcPts val="0"/>
              </a:spcBef>
              <a:spcAft>
                <a:spcPts val="0"/>
              </a:spcAft>
              <a:buClr>
                <a:srgbClr val="5A5A5A"/>
              </a:buClr>
              <a:buSzPts val="1700"/>
              <a:buChar char="○"/>
            </a:pPr>
            <a:r>
              <a:rPr lang="en" sz="1700">
                <a:solidFill>
                  <a:srgbClr val="5A5A5A"/>
                </a:solidFill>
              </a:rPr>
              <a:t>java -jar selenium-server-4.0.0-alpha-6.jar node --detect-drivers</a:t>
            </a:r>
            <a:endParaRPr sz="1700">
              <a:solidFill>
                <a:srgbClr val="5A5A5A"/>
              </a:solidFill>
            </a:endParaRPr>
          </a:p>
          <a:p>
            <a:pPr indent="-336550" lvl="1" marL="1371600" rtl="0" algn="l">
              <a:spcBef>
                <a:spcPts val="0"/>
              </a:spcBef>
              <a:spcAft>
                <a:spcPts val="0"/>
              </a:spcAft>
              <a:buClr>
                <a:srgbClr val="5A5A5A"/>
              </a:buClr>
              <a:buSzPts val="1700"/>
              <a:buChar char="○"/>
            </a:pPr>
            <a:r>
              <a:t/>
            </a:r>
            <a:endParaRPr sz="1700">
              <a:solidFill>
                <a:srgbClr val="5A5A5A"/>
              </a:solidFill>
            </a:endParaRPr>
          </a:p>
          <a:p>
            <a:pPr indent="-336550" lvl="0" marL="914400" rtl="0" algn="l">
              <a:spcBef>
                <a:spcPts val="0"/>
              </a:spcBef>
              <a:spcAft>
                <a:spcPts val="0"/>
              </a:spcAft>
              <a:buClr>
                <a:srgbClr val="5A5A5A"/>
              </a:buClr>
              <a:buSzPts val="1700"/>
              <a:buChar char="●"/>
            </a:pPr>
            <a:r>
              <a:t/>
            </a:r>
            <a:endParaRPr sz="1700">
              <a:solidFill>
                <a:srgbClr val="5A5A5A"/>
              </a:solidFill>
            </a:endParaRPr>
          </a:p>
          <a:p>
            <a:pPr indent="-336550" lvl="0" marL="914400" rtl="0" algn="l">
              <a:spcBef>
                <a:spcPts val="0"/>
              </a:spcBef>
              <a:spcAft>
                <a:spcPts val="0"/>
              </a:spcAft>
              <a:buClr>
                <a:srgbClr val="5A5A5A"/>
              </a:buClr>
              <a:buSzPts val="1700"/>
              <a:buChar char="●"/>
            </a:pPr>
            <a:r>
              <a:rPr lang="en" sz="1700" u="sng">
                <a:solidFill>
                  <a:schemeClr val="hlink"/>
                </a:solidFill>
                <a:hlinkClick r:id="rId4"/>
              </a:rPr>
              <a:t>https://www.selenium.dev/documentation/en/grid/grid_4/setting_up_your_own_grid/</a:t>
            </a:r>
            <a:endParaRPr sz="1700">
              <a:solidFill>
                <a:srgbClr val="5A5A5A"/>
              </a:solidFill>
            </a:endParaRPr>
          </a:p>
          <a:p>
            <a:pPr indent="-336550" lvl="0" marL="914400" rtl="0" algn="l">
              <a:spcBef>
                <a:spcPts val="0"/>
              </a:spcBef>
              <a:spcAft>
                <a:spcPts val="0"/>
              </a:spcAft>
              <a:buClr>
                <a:srgbClr val="5A5A5A"/>
              </a:buClr>
              <a:buSzPts val="1700"/>
              <a:buChar char="●"/>
            </a:pPr>
            <a:r>
              <a:t/>
            </a:r>
            <a:endParaRPr sz="1700">
              <a:solidFill>
                <a:srgbClr val="5A5A5A"/>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444250" y="1000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Run Selenium on Docker</a:t>
            </a:r>
            <a:endParaRPr b="1" sz="3900">
              <a:solidFill>
                <a:srgbClr val="9900FF"/>
              </a:solidFill>
              <a:latin typeface="Lato"/>
              <a:ea typeface="Lato"/>
              <a:cs typeface="Lato"/>
              <a:sym typeface="Lato"/>
            </a:endParaRPr>
          </a:p>
        </p:txBody>
      </p:sp>
      <p:pic>
        <p:nvPicPr>
          <p:cNvPr id="271" name="Google Shape;271;p43"/>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272" name="Google Shape;272;p43"/>
          <p:cNvSpPr txBox="1"/>
          <p:nvPr/>
        </p:nvSpPr>
        <p:spPr>
          <a:xfrm>
            <a:off x="805450" y="916650"/>
            <a:ext cx="7798200" cy="3310200"/>
          </a:xfrm>
          <a:prstGeom prst="rect">
            <a:avLst/>
          </a:prstGeom>
          <a:noFill/>
          <a:ln>
            <a:noFill/>
          </a:ln>
        </p:spPr>
        <p:txBody>
          <a:bodyPr anchorCtr="0" anchor="t" bIns="91425" lIns="91425" spcFirstLastPara="1" rIns="91425" wrap="square" tIns="91425">
            <a:noAutofit/>
          </a:bodyPr>
          <a:lstStyle/>
          <a:p>
            <a:pPr indent="-336550" lvl="0" marL="914400" rtl="0" algn="l">
              <a:spcBef>
                <a:spcPts val="0"/>
              </a:spcBef>
              <a:spcAft>
                <a:spcPts val="0"/>
              </a:spcAft>
              <a:buClr>
                <a:srgbClr val="5A5A5A"/>
              </a:buClr>
              <a:buSzPts val="1700"/>
              <a:buChar char="●"/>
            </a:pPr>
            <a:r>
              <a:rPr b="1" lang="en" sz="1700" u="sng">
                <a:solidFill>
                  <a:schemeClr val="hlink"/>
                </a:solidFill>
                <a:hlinkClick r:id="rId4"/>
              </a:rPr>
              <a:t>https://github.com/SeleniumHQ/docker-selenium</a:t>
            </a:r>
            <a:endParaRPr b="1" sz="1700">
              <a:solidFill>
                <a:srgbClr val="5A5A5A"/>
              </a:solidFill>
            </a:endParaRPr>
          </a:p>
          <a:p>
            <a:pPr indent="0" lvl="0" marL="914400" rtl="0" algn="l">
              <a:spcBef>
                <a:spcPts val="0"/>
              </a:spcBef>
              <a:spcAft>
                <a:spcPts val="0"/>
              </a:spcAft>
              <a:buNone/>
            </a:pPr>
            <a:r>
              <a:t/>
            </a:r>
            <a:endParaRPr b="1" sz="1700">
              <a:solidFill>
                <a:srgbClr val="5A5A5A"/>
              </a:solidFill>
            </a:endParaRPr>
          </a:p>
          <a:p>
            <a:pPr indent="0" lvl="0" marL="914400" rtl="0" algn="l">
              <a:spcBef>
                <a:spcPts val="0"/>
              </a:spcBef>
              <a:spcAft>
                <a:spcPts val="0"/>
              </a:spcAft>
              <a:buNone/>
            </a:pPr>
            <a:r>
              <a:t/>
            </a:r>
            <a:endParaRPr b="1" sz="1700">
              <a:solidFill>
                <a:srgbClr val="5A5A5A"/>
              </a:solidFill>
            </a:endParaRPr>
          </a:p>
          <a:p>
            <a:pPr indent="-336550" lvl="0" marL="914400" rtl="0" algn="l">
              <a:spcBef>
                <a:spcPts val="0"/>
              </a:spcBef>
              <a:spcAft>
                <a:spcPts val="0"/>
              </a:spcAft>
              <a:buClr>
                <a:srgbClr val="5A5A5A"/>
              </a:buClr>
              <a:buSzPts val="1700"/>
              <a:buChar char="●"/>
            </a:pPr>
            <a:r>
              <a:rPr b="1" lang="en" sz="1700">
                <a:solidFill>
                  <a:srgbClr val="5A5A5A"/>
                </a:solidFill>
              </a:rPr>
              <a:t>docker run -d -p 4444:4444 -v /dev/shm:/dev/shm selenium/standalone-chrome:4.0.0-alpha-7-prerelease-20201009</a:t>
            </a:r>
            <a:endParaRPr b="1" sz="1700">
              <a:solidFill>
                <a:srgbClr val="5A5A5A"/>
              </a:solidFill>
            </a:endParaRPr>
          </a:p>
          <a:p>
            <a:pPr indent="0" lvl="0" marL="914400" rtl="0" algn="l">
              <a:spcBef>
                <a:spcPts val="0"/>
              </a:spcBef>
              <a:spcAft>
                <a:spcPts val="0"/>
              </a:spcAft>
              <a:buNone/>
            </a:pPr>
            <a:r>
              <a:t/>
            </a:r>
            <a:endParaRPr b="1" sz="1700">
              <a:solidFill>
                <a:srgbClr val="5A5A5A"/>
              </a:solidFill>
            </a:endParaRPr>
          </a:p>
          <a:p>
            <a:pPr indent="0" lvl="0" marL="914400" rtl="0" algn="l">
              <a:spcBef>
                <a:spcPts val="0"/>
              </a:spcBef>
              <a:spcAft>
                <a:spcPts val="0"/>
              </a:spcAft>
              <a:buNone/>
            </a:pPr>
            <a:r>
              <a:t/>
            </a:r>
            <a:endParaRPr b="1" sz="1700">
              <a:solidFill>
                <a:srgbClr val="5A5A5A"/>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4"/>
          <p:cNvSpPr txBox="1"/>
          <p:nvPr>
            <p:ph type="title"/>
          </p:nvPr>
        </p:nvSpPr>
        <p:spPr>
          <a:xfrm>
            <a:off x="444250" y="1000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Selenium First Program.</a:t>
            </a:r>
            <a:endParaRPr b="1" sz="3900">
              <a:solidFill>
                <a:srgbClr val="9900FF"/>
              </a:solidFill>
              <a:latin typeface="Lato"/>
              <a:ea typeface="Lato"/>
              <a:cs typeface="Lato"/>
              <a:sym typeface="Lato"/>
            </a:endParaRPr>
          </a:p>
        </p:txBody>
      </p:sp>
      <p:pic>
        <p:nvPicPr>
          <p:cNvPr id="278" name="Google Shape;278;p44"/>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279" name="Google Shape;279;p44"/>
          <p:cNvSpPr txBox="1"/>
          <p:nvPr/>
        </p:nvSpPr>
        <p:spPr>
          <a:xfrm>
            <a:off x="805450" y="916650"/>
            <a:ext cx="7798200" cy="33102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rgbClr val="5A5A5A"/>
              </a:buClr>
              <a:buSzPts val="1700"/>
              <a:buAutoNum type="arabicPeriod"/>
            </a:pPr>
            <a:r>
              <a:rPr b="1" lang="en" sz="1700">
                <a:solidFill>
                  <a:srgbClr val="5A5A5A"/>
                </a:solidFill>
              </a:rPr>
              <a:t>App.vwo.com</a:t>
            </a:r>
            <a:endParaRPr b="1" sz="1700">
              <a:solidFill>
                <a:srgbClr val="5A5A5A"/>
              </a:solidFill>
            </a:endParaRPr>
          </a:p>
          <a:p>
            <a:pPr indent="-336550" lvl="0" marL="457200" rtl="0" algn="l">
              <a:spcBef>
                <a:spcPts val="0"/>
              </a:spcBef>
              <a:spcAft>
                <a:spcPts val="0"/>
              </a:spcAft>
              <a:buClr>
                <a:srgbClr val="5A5A5A"/>
              </a:buClr>
              <a:buSzPts val="1700"/>
              <a:buAutoNum type="arabicPeriod"/>
            </a:pPr>
            <a:r>
              <a:rPr b="1" lang="en" sz="1700">
                <a:solidFill>
                  <a:srgbClr val="5A5A5A"/>
                </a:solidFill>
              </a:rPr>
              <a:t>Verify the Title, Url</a:t>
            </a:r>
            <a:endParaRPr b="1" sz="1700">
              <a:solidFill>
                <a:srgbClr val="5A5A5A"/>
              </a:solidFill>
            </a:endParaRPr>
          </a:p>
          <a:p>
            <a:pPr indent="-336550" lvl="0" marL="457200" rtl="0" algn="l">
              <a:spcBef>
                <a:spcPts val="0"/>
              </a:spcBef>
              <a:spcAft>
                <a:spcPts val="0"/>
              </a:spcAft>
              <a:buClr>
                <a:srgbClr val="5A5A5A"/>
              </a:buClr>
              <a:buSzPts val="1700"/>
              <a:buAutoNum type="arabicPeriod"/>
            </a:pPr>
            <a:r>
              <a:t/>
            </a:r>
            <a:endParaRPr b="1" sz="1700">
              <a:solidFill>
                <a:srgbClr val="5A5A5A"/>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5"/>
          <p:cNvSpPr txBox="1"/>
          <p:nvPr>
            <p:ph type="title"/>
          </p:nvPr>
        </p:nvSpPr>
        <p:spPr>
          <a:xfrm>
            <a:off x="444250" y="1000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Selenium First Program.</a:t>
            </a:r>
            <a:endParaRPr b="1" sz="3900">
              <a:solidFill>
                <a:srgbClr val="9900FF"/>
              </a:solidFill>
              <a:latin typeface="Lato"/>
              <a:ea typeface="Lato"/>
              <a:cs typeface="Lato"/>
              <a:sym typeface="Lato"/>
            </a:endParaRPr>
          </a:p>
        </p:txBody>
      </p:sp>
      <p:pic>
        <p:nvPicPr>
          <p:cNvPr id="285" name="Google Shape;285;p45"/>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286" name="Google Shape;286;p45"/>
          <p:cNvSpPr txBox="1"/>
          <p:nvPr/>
        </p:nvSpPr>
        <p:spPr>
          <a:xfrm>
            <a:off x="805450" y="916650"/>
            <a:ext cx="7798200" cy="33102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rgbClr val="5A5A5A"/>
              </a:buClr>
              <a:buSzPts val="1700"/>
              <a:buAutoNum type="arabicPeriod"/>
            </a:pPr>
            <a:r>
              <a:rPr b="1" lang="en" sz="1700">
                <a:solidFill>
                  <a:srgbClr val="5A5A5A"/>
                </a:solidFill>
              </a:rPr>
              <a:t>App.vwo.com</a:t>
            </a:r>
            <a:endParaRPr b="1" sz="1700">
              <a:solidFill>
                <a:srgbClr val="5A5A5A"/>
              </a:solidFill>
            </a:endParaRPr>
          </a:p>
          <a:p>
            <a:pPr indent="-336550" lvl="0" marL="457200" rtl="0" algn="l">
              <a:spcBef>
                <a:spcPts val="0"/>
              </a:spcBef>
              <a:spcAft>
                <a:spcPts val="0"/>
              </a:spcAft>
              <a:buClr>
                <a:srgbClr val="5A5A5A"/>
              </a:buClr>
              <a:buSzPts val="1700"/>
              <a:buAutoNum type="arabicPeriod"/>
            </a:pPr>
            <a:r>
              <a:rPr b="1" lang="en" sz="1700">
                <a:solidFill>
                  <a:srgbClr val="5A5A5A"/>
                </a:solidFill>
              </a:rPr>
              <a:t>Verify the Title, Url</a:t>
            </a:r>
            <a:endParaRPr b="1" sz="1700">
              <a:solidFill>
                <a:srgbClr val="5A5A5A"/>
              </a:solidFill>
            </a:endParaRPr>
          </a:p>
          <a:p>
            <a:pPr indent="-336550" lvl="0" marL="457200" rtl="0" algn="l">
              <a:spcBef>
                <a:spcPts val="0"/>
              </a:spcBef>
              <a:spcAft>
                <a:spcPts val="0"/>
              </a:spcAft>
              <a:buClr>
                <a:srgbClr val="5A5A5A"/>
              </a:buClr>
              <a:buSzPts val="1700"/>
              <a:buAutoNum type="arabicPeriod"/>
            </a:pPr>
            <a:r>
              <a:t/>
            </a:r>
            <a:endParaRPr b="1" sz="1700">
              <a:solidFill>
                <a:srgbClr val="5A5A5A"/>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6"/>
          <p:cNvSpPr txBox="1"/>
          <p:nvPr>
            <p:ph type="title"/>
          </p:nvPr>
        </p:nvSpPr>
        <p:spPr>
          <a:xfrm>
            <a:off x="311700" y="52137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6000">
                <a:solidFill>
                  <a:srgbClr val="9900FF"/>
                </a:solidFill>
              </a:rPr>
              <a:t>QnA</a:t>
            </a:r>
            <a:endParaRPr b="1" sz="6000">
              <a:solidFill>
                <a:srgbClr val="9900FF"/>
              </a:solidFill>
            </a:endParaRPr>
          </a:p>
        </p:txBody>
      </p:sp>
      <p:sp>
        <p:nvSpPr>
          <p:cNvPr id="292" name="Google Shape;292;p46"/>
          <p:cNvSpPr txBox="1"/>
          <p:nvPr/>
        </p:nvSpPr>
        <p:spPr>
          <a:xfrm>
            <a:off x="727375" y="1151650"/>
            <a:ext cx="7494000" cy="31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8" name="Shape 78"/>
        <p:cNvGrpSpPr/>
        <p:nvPr/>
      </p:nvGrpSpPr>
      <p:grpSpPr>
        <a:xfrm>
          <a:off x="0" y="0"/>
          <a:ext cx="0" cy="0"/>
          <a:chOff x="0" y="0"/>
          <a:chExt cx="0" cy="0"/>
        </a:xfrm>
      </p:grpSpPr>
      <p:sp>
        <p:nvSpPr>
          <p:cNvPr id="79" name="Google Shape;79;p16"/>
          <p:cNvSpPr txBox="1"/>
          <p:nvPr>
            <p:ph type="title"/>
          </p:nvPr>
        </p:nvSpPr>
        <p:spPr>
          <a:xfrm>
            <a:off x="444250" y="3074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REST Assured Concepts</a:t>
            </a:r>
            <a:endParaRPr b="1" sz="3900">
              <a:solidFill>
                <a:srgbClr val="9900FF"/>
              </a:solidFill>
              <a:latin typeface="Lato"/>
              <a:ea typeface="Lato"/>
              <a:cs typeface="Lato"/>
              <a:sym typeface="Lato"/>
            </a:endParaRPr>
          </a:p>
        </p:txBody>
      </p:sp>
      <p:pic>
        <p:nvPicPr>
          <p:cNvPr id="80" name="Google Shape;80;p16"/>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81" name="Google Shape;81;p16"/>
          <p:cNvSpPr txBox="1"/>
          <p:nvPr/>
        </p:nvSpPr>
        <p:spPr>
          <a:xfrm>
            <a:off x="769950" y="1149200"/>
            <a:ext cx="7604100" cy="34236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666666"/>
              </a:buClr>
              <a:buSzPts val="1600"/>
              <a:buFont typeface="Lato"/>
              <a:buChar char="●"/>
            </a:pPr>
            <a:r>
              <a:rPr b="1" lang="en" sz="1600">
                <a:solidFill>
                  <a:srgbClr val="666666"/>
                </a:solidFill>
                <a:latin typeface="Lato"/>
                <a:ea typeface="Lato"/>
                <a:cs typeface="Lato"/>
                <a:sym typeface="Lato"/>
              </a:rPr>
              <a:t>Common request and response specification can be set in restassured using spec builders, example-</a:t>
            </a:r>
            <a:br>
              <a:rPr b="1" lang="en" sz="1600">
                <a:solidFill>
                  <a:srgbClr val="666666"/>
                </a:solidFill>
                <a:latin typeface="Lato"/>
                <a:ea typeface="Lato"/>
                <a:cs typeface="Lato"/>
                <a:sym typeface="Lato"/>
              </a:rPr>
            </a:br>
            <a:r>
              <a:rPr b="1" lang="en" sz="1600">
                <a:solidFill>
                  <a:srgbClr val="666666"/>
                </a:solidFill>
                <a:latin typeface="Lato"/>
                <a:ea typeface="Lato"/>
                <a:cs typeface="Lato"/>
                <a:sym typeface="Lato"/>
              </a:rPr>
              <a:t>protected RequestSpecification loginSpec = new RequestSpecBuilder()</a:t>
            </a:r>
            <a:endParaRPr b="1" sz="1600">
              <a:solidFill>
                <a:srgbClr val="666666"/>
              </a:solidFill>
              <a:latin typeface="Lato"/>
              <a:ea typeface="Lato"/>
              <a:cs typeface="Lato"/>
              <a:sym typeface="Lato"/>
            </a:endParaRPr>
          </a:p>
          <a:p>
            <a:pPr indent="0" lvl="0" marL="0" rtl="0" algn="l">
              <a:lnSpc>
                <a:spcPct val="150000"/>
              </a:lnSpc>
              <a:spcBef>
                <a:spcPts val="0"/>
              </a:spcBef>
              <a:spcAft>
                <a:spcPts val="0"/>
              </a:spcAft>
              <a:buClr>
                <a:schemeClr val="dk1"/>
              </a:buClr>
              <a:buSzPts val="1100"/>
              <a:buFont typeface="Arial"/>
              <a:buNone/>
            </a:pPr>
            <a:r>
              <a:rPr b="1" lang="en" sz="1600">
                <a:solidFill>
                  <a:srgbClr val="666666"/>
                </a:solidFill>
                <a:latin typeface="Lato"/>
                <a:ea typeface="Lato"/>
                <a:cs typeface="Lato"/>
                <a:sym typeface="Lato"/>
              </a:rPr>
              <a:t>			.setBaseUri(DataUtils.getTestData("Config", "baseUrl", "Value")).setContentType("application/json").build()</a:t>
            </a:r>
            <a:endParaRPr b="1" sz="1600">
              <a:solidFill>
                <a:srgbClr val="666666"/>
              </a:solidFill>
              <a:latin typeface="Lato"/>
              <a:ea typeface="Lato"/>
              <a:cs typeface="Lato"/>
              <a:sym typeface="Lato"/>
            </a:endParaRPr>
          </a:p>
          <a:p>
            <a:pPr indent="0" lvl="0" marL="0" rtl="0" algn="l">
              <a:lnSpc>
                <a:spcPct val="150000"/>
              </a:lnSpc>
              <a:spcBef>
                <a:spcPts val="0"/>
              </a:spcBef>
              <a:spcAft>
                <a:spcPts val="0"/>
              </a:spcAft>
              <a:buClr>
                <a:schemeClr val="dk1"/>
              </a:buClr>
              <a:buSzPts val="1100"/>
              <a:buFont typeface="Arial"/>
              <a:buNone/>
            </a:pPr>
            <a:r>
              <a:rPr b="1" lang="en" sz="1600">
                <a:solidFill>
                  <a:srgbClr val="666666"/>
                </a:solidFill>
                <a:latin typeface="Lato"/>
                <a:ea typeface="Lato"/>
                <a:cs typeface="Lato"/>
                <a:sym typeface="Lato"/>
              </a:rPr>
              <a:t>			.log().all();</a:t>
            </a:r>
            <a:endParaRPr b="1" sz="1600">
              <a:solidFill>
                <a:srgbClr val="666666"/>
              </a:solidFill>
              <a:latin typeface="Lato"/>
              <a:ea typeface="Lato"/>
              <a:cs typeface="Lato"/>
              <a:sym typeface="Lato"/>
            </a:endParaRPr>
          </a:p>
          <a:p>
            <a:pPr indent="-317500" lvl="0" marL="457200" rtl="0" algn="l">
              <a:lnSpc>
                <a:spcPct val="150000"/>
              </a:lnSpc>
              <a:spcBef>
                <a:spcPts val="0"/>
              </a:spcBef>
              <a:spcAft>
                <a:spcPts val="0"/>
              </a:spcAft>
              <a:buClr>
                <a:srgbClr val="666666"/>
              </a:buClr>
              <a:buSzPts val="1400"/>
              <a:buFont typeface="Lato"/>
              <a:buChar char="●"/>
            </a:pPr>
            <a:r>
              <a:rPr b="1" lang="en" sz="1600">
                <a:solidFill>
                  <a:srgbClr val="666666"/>
                </a:solidFill>
                <a:latin typeface="Lato"/>
                <a:ea typeface="Lato"/>
                <a:cs typeface="Lato"/>
                <a:sym typeface="Lato"/>
              </a:rPr>
              <a:t>json field data can be extracted in restassured using jsonpath class, example-</a:t>
            </a:r>
            <a:br>
              <a:rPr b="1" lang="en" sz="1600">
                <a:solidFill>
                  <a:srgbClr val="666666"/>
                </a:solidFill>
                <a:latin typeface="Lato"/>
                <a:ea typeface="Lato"/>
                <a:cs typeface="Lato"/>
                <a:sym typeface="Lato"/>
              </a:rPr>
            </a:br>
            <a:r>
              <a:rPr b="1" lang="en" sz="1300">
                <a:solidFill>
                  <a:srgbClr val="666666"/>
                </a:solidFill>
                <a:latin typeface="Lato"/>
                <a:ea typeface="Lato"/>
                <a:cs typeface="Lato"/>
                <a:sym typeface="Lato"/>
              </a:rPr>
              <a:t>public static &lt;T&gt; T getDataFromJsonPath(Response response, String jsonPath) {</a:t>
            </a:r>
            <a:endParaRPr b="1" sz="1300">
              <a:solidFill>
                <a:srgbClr val="666666"/>
              </a:solidFill>
              <a:latin typeface="Lato"/>
              <a:ea typeface="Lato"/>
              <a:cs typeface="Lato"/>
              <a:sym typeface="Lato"/>
            </a:endParaRPr>
          </a:p>
          <a:p>
            <a:pPr indent="0" lvl="0" marL="0" rtl="0" algn="l">
              <a:lnSpc>
                <a:spcPct val="150000"/>
              </a:lnSpc>
              <a:spcBef>
                <a:spcPts val="0"/>
              </a:spcBef>
              <a:spcAft>
                <a:spcPts val="0"/>
              </a:spcAft>
              <a:buClr>
                <a:schemeClr val="dk1"/>
              </a:buClr>
              <a:buSzPts val="1100"/>
              <a:buFont typeface="Arial"/>
              <a:buNone/>
            </a:pPr>
            <a:r>
              <a:t/>
            </a:r>
            <a:endParaRPr b="1" sz="1300">
              <a:solidFill>
                <a:srgbClr val="666666"/>
              </a:solidFill>
              <a:latin typeface="Lato"/>
              <a:ea typeface="Lato"/>
              <a:cs typeface="Lato"/>
              <a:sym typeface="Lato"/>
            </a:endParaRPr>
          </a:p>
          <a:p>
            <a:pPr indent="0" lvl="0" marL="0" rtl="0" algn="l">
              <a:lnSpc>
                <a:spcPct val="150000"/>
              </a:lnSpc>
              <a:spcBef>
                <a:spcPts val="0"/>
              </a:spcBef>
              <a:spcAft>
                <a:spcPts val="0"/>
              </a:spcAft>
              <a:buClr>
                <a:schemeClr val="dk1"/>
              </a:buClr>
              <a:buSzPts val="1100"/>
              <a:buFont typeface="Arial"/>
              <a:buNone/>
            </a:pPr>
            <a:r>
              <a:rPr b="1" lang="en" sz="1300">
                <a:solidFill>
                  <a:srgbClr val="666666"/>
                </a:solidFill>
                <a:latin typeface="Lato"/>
                <a:ea typeface="Lato"/>
                <a:cs typeface="Lato"/>
                <a:sym typeface="Lato"/>
              </a:rPr>
              <a:t>		return response.jsonPath().get(jsonPath);</a:t>
            </a:r>
            <a:endParaRPr b="1" sz="1300">
              <a:solidFill>
                <a:srgbClr val="666666"/>
              </a:solidFill>
              <a:latin typeface="Lato"/>
              <a:ea typeface="Lato"/>
              <a:cs typeface="Lato"/>
              <a:sym typeface="Lato"/>
            </a:endParaRPr>
          </a:p>
          <a:p>
            <a:pPr indent="0" lvl="0" marL="0" rtl="0" algn="l">
              <a:lnSpc>
                <a:spcPct val="150000"/>
              </a:lnSpc>
              <a:spcBef>
                <a:spcPts val="0"/>
              </a:spcBef>
              <a:spcAft>
                <a:spcPts val="0"/>
              </a:spcAft>
              <a:buClr>
                <a:schemeClr val="dk1"/>
              </a:buClr>
              <a:buSzPts val="1100"/>
              <a:buFont typeface="Arial"/>
              <a:buNone/>
            </a:pPr>
            <a:r>
              <a:t/>
            </a:r>
            <a:endParaRPr b="1" sz="1300">
              <a:solidFill>
                <a:srgbClr val="666666"/>
              </a:solidFill>
              <a:latin typeface="Lato"/>
              <a:ea typeface="Lato"/>
              <a:cs typeface="Lato"/>
              <a:sym typeface="Lato"/>
            </a:endParaRPr>
          </a:p>
          <a:p>
            <a:pPr indent="0" lvl="0" marL="0" rtl="0" algn="l">
              <a:lnSpc>
                <a:spcPct val="150000"/>
              </a:lnSpc>
              <a:spcBef>
                <a:spcPts val="0"/>
              </a:spcBef>
              <a:spcAft>
                <a:spcPts val="0"/>
              </a:spcAft>
              <a:buClr>
                <a:schemeClr val="dk1"/>
              </a:buClr>
              <a:buSzPts val="1100"/>
              <a:buFont typeface="Arial"/>
              <a:buNone/>
            </a:pPr>
            <a:r>
              <a:rPr b="1" lang="en" sz="1300">
                <a:solidFill>
                  <a:srgbClr val="666666"/>
                </a:solidFill>
                <a:latin typeface="Lato"/>
                <a:ea typeface="Lato"/>
                <a:cs typeface="Lato"/>
                <a:sym typeface="Lato"/>
              </a:rPr>
              <a:t>	}</a:t>
            </a:r>
            <a:endParaRPr b="1" sz="1300">
              <a:solidFill>
                <a:srgbClr val="666666"/>
              </a:solidFill>
              <a:latin typeface="Lato"/>
              <a:ea typeface="Lato"/>
              <a:cs typeface="Lato"/>
              <a:sym typeface="Lato"/>
            </a:endParaRPr>
          </a:p>
          <a:p>
            <a:pPr indent="0" lvl="0" marL="0" rtl="0" algn="l">
              <a:lnSpc>
                <a:spcPct val="150000"/>
              </a:lnSpc>
              <a:spcBef>
                <a:spcPts val="0"/>
              </a:spcBef>
              <a:spcAft>
                <a:spcPts val="0"/>
              </a:spcAft>
              <a:buNone/>
            </a:pPr>
            <a:r>
              <a:t/>
            </a:r>
            <a:endParaRPr b="1" sz="1600">
              <a:solidFill>
                <a:srgbClr val="666666"/>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444250" y="3074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REST Assured Concepts</a:t>
            </a:r>
            <a:endParaRPr b="1" sz="3900">
              <a:solidFill>
                <a:srgbClr val="9900FF"/>
              </a:solidFill>
              <a:latin typeface="Lato"/>
              <a:ea typeface="Lato"/>
              <a:cs typeface="Lato"/>
              <a:sym typeface="Lato"/>
            </a:endParaRPr>
          </a:p>
        </p:txBody>
      </p:sp>
      <p:pic>
        <p:nvPicPr>
          <p:cNvPr id="87" name="Google Shape;87;p17"/>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88" name="Google Shape;88;p17"/>
          <p:cNvSpPr txBox="1"/>
          <p:nvPr/>
        </p:nvSpPr>
        <p:spPr>
          <a:xfrm>
            <a:off x="769950" y="1149200"/>
            <a:ext cx="7604100" cy="3423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600">
                <a:solidFill>
                  <a:srgbClr val="666666"/>
                </a:solidFill>
                <a:latin typeface="Lato"/>
                <a:ea typeface="Lato"/>
                <a:cs typeface="Lato"/>
                <a:sym typeface="Lato"/>
              </a:rPr>
              <a:t>Hamcrest is used in restassured to provide builtin assertions, example-</a:t>
            </a:r>
            <a:endParaRPr b="1" sz="1300">
              <a:solidFill>
                <a:srgbClr val="666666"/>
              </a:solidFill>
              <a:latin typeface="Lato"/>
              <a:ea typeface="Lato"/>
              <a:cs typeface="Lato"/>
              <a:sym typeface="Lato"/>
            </a:endParaRPr>
          </a:p>
          <a:p>
            <a:pPr indent="0" lvl="0" marL="0" rtl="0" algn="l">
              <a:lnSpc>
                <a:spcPct val="150000"/>
              </a:lnSpc>
              <a:spcBef>
                <a:spcPts val="0"/>
              </a:spcBef>
              <a:spcAft>
                <a:spcPts val="0"/>
              </a:spcAft>
              <a:buNone/>
            </a:pPr>
            <a:r>
              <a:rPr b="1" lang="en" sz="1300">
                <a:solidFill>
                  <a:srgbClr val="666666"/>
                </a:solidFill>
                <a:latin typeface="Lato"/>
                <a:ea typeface="Lato"/>
                <a:cs typeface="Lato"/>
                <a:sym typeface="Lato"/>
              </a:rPr>
              <a:t>given().spec(userSpec).formParam("status", "completed").when().get(APIEndpoints.dashboardAPI).then()</a:t>
            </a:r>
            <a:endParaRPr b="1" sz="1300">
              <a:solidFill>
                <a:srgbClr val="666666"/>
              </a:solidFill>
              <a:latin typeface="Lato"/>
              <a:ea typeface="Lato"/>
              <a:cs typeface="Lato"/>
              <a:sym typeface="Lato"/>
            </a:endParaRPr>
          </a:p>
          <a:p>
            <a:pPr indent="0" lvl="0" marL="0" rtl="0" algn="l">
              <a:lnSpc>
                <a:spcPct val="150000"/>
              </a:lnSpc>
              <a:spcBef>
                <a:spcPts val="0"/>
              </a:spcBef>
              <a:spcAft>
                <a:spcPts val="0"/>
              </a:spcAft>
              <a:buNone/>
            </a:pPr>
            <a:r>
              <a:rPr b="1" lang="en" sz="1300">
                <a:solidFill>
                  <a:srgbClr val="666666"/>
                </a:solidFill>
                <a:latin typeface="Lato"/>
                <a:ea typeface="Lato"/>
                <a:cs typeface="Lato"/>
                <a:sym typeface="Lato"/>
              </a:rPr>
              <a:t>				.assertThat().statusCode(200).and().body("build_card_count.completed", equalTo(1)).and()</a:t>
            </a:r>
            <a:endParaRPr b="1" sz="1300">
              <a:solidFill>
                <a:srgbClr val="666666"/>
              </a:solidFill>
              <a:latin typeface="Lato"/>
              <a:ea typeface="Lato"/>
              <a:cs typeface="Lato"/>
              <a:sym typeface="Lato"/>
            </a:endParaRPr>
          </a:p>
          <a:p>
            <a:pPr indent="0" lvl="0" marL="0" rtl="0" algn="l">
              <a:lnSpc>
                <a:spcPct val="150000"/>
              </a:lnSpc>
              <a:spcBef>
                <a:spcPts val="0"/>
              </a:spcBef>
              <a:spcAft>
                <a:spcPts val="0"/>
              </a:spcAft>
              <a:buNone/>
            </a:pPr>
            <a:r>
              <a:rPr b="1" lang="en" sz="1300">
                <a:solidFill>
                  <a:srgbClr val="666666"/>
                </a:solidFill>
                <a:latin typeface="Lato"/>
                <a:ea typeface="Lato"/>
                <a:cs typeface="Lato"/>
                <a:sym typeface="Lato"/>
              </a:rPr>
              <a:t>				.body(matchesJsonSchema(DataUtils.getTestData("Schema", "login", "Value"))).and()</a:t>
            </a:r>
            <a:endParaRPr b="1" sz="1300">
              <a:solidFill>
                <a:srgbClr val="666666"/>
              </a:solidFill>
              <a:latin typeface="Lato"/>
              <a:ea typeface="Lato"/>
              <a:cs typeface="Lato"/>
              <a:sym typeface="Lato"/>
            </a:endParaRPr>
          </a:p>
          <a:p>
            <a:pPr indent="0" lvl="0" marL="0" rtl="0" algn="l">
              <a:lnSpc>
                <a:spcPct val="150000"/>
              </a:lnSpc>
              <a:spcBef>
                <a:spcPts val="0"/>
              </a:spcBef>
              <a:spcAft>
                <a:spcPts val="0"/>
              </a:spcAft>
              <a:buNone/>
            </a:pPr>
            <a:r>
              <a:rPr b="1" lang="en" sz="1300">
                <a:solidFill>
                  <a:srgbClr val="666666"/>
                </a:solidFill>
                <a:latin typeface="Lato"/>
                <a:ea typeface="Lato"/>
                <a:cs typeface="Lato"/>
                <a:sym typeface="Lato"/>
              </a:rPr>
              <a:t>				.time(lessThan(5L), TimeUnit.SECONDS);</a:t>
            </a:r>
            <a:endParaRPr b="1" sz="1300">
              <a:solidFill>
                <a:srgbClr val="666666"/>
              </a:solidFill>
              <a:latin typeface="Lato"/>
              <a:ea typeface="Lato"/>
              <a:cs typeface="Lato"/>
              <a:sym typeface="Lato"/>
            </a:endParaRPr>
          </a:p>
          <a:p>
            <a:pPr indent="0" lvl="0" marL="0" rtl="0" algn="l">
              <a:lnSpc>
                <a:spcPct val="150000"/>
              </a:lnSpc>
              <a:spcBef>
                <a:spcPts val="0"/>
              </a:spcBef>
              <a:spcAft>
                <a:spcPts val="0"/>
              </a:spcAft>
              <a:buNone/>
            </a:pPr>
            <a:r>
              <a:t/>
            </a:r>
            <a:endParaRPr b="1" sz="1300">
              <a:solidFill>
                <a:srgbClr val="666666"/>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444250" y="3074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REST Assured Concepts</a:t>
            </a:r>
            <a:endParaRPr b="1" sz="3900">
              <a:solidFill>
                <a:srgbClr val="9900FF"/>
              </a:solidFill>
              <a:latin typeface="Lato"/>
              <a:ea typeface="Lato"/>
              <a:cs typeface="Lato"/>
              <a:sym typeface="Lato"/>
            </a:endParaRPr>
          </a:p>
        </p:txBody>
      </p:sp>
      <p:pic>
        <p:nvPicPr>
          <p:cNvPr id="94" name="Google Shape;94;p18"/>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95" name="Google Shape;95;p18"/>
          <p:cNvSpPr txBox="1"/>
          <p:nvPr/>
        </p:nvSpPr>
        <p:spPr>
          <a:xfrm>
            <a:off x="769950" y="1149200"/>
            <a:ext cx="7604100" cy="34236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666666"/>
              </a:buClr>
              <a:buSzPts val="1600"/>
              <a:buFont typeface="Lato"/>
              <a:buChar char="●"/>
            </a:pPr>
            <a:r>
              <a:rPr b="1" lang="en" sz="1600">
                <a:solidFill>
                  <a:srgbClr val="666666"/>
                </a:solidFill>
                <a:latin typeface="Lato"/>
                <a:ea typeface="Lato"/>
                <a:cs typeface="Lato"/>
                <a:sym typeface="Lato"/>
              </a:rPr>
              <a:t>Serialization and Deserialization between pojo(plain old java object) and json string is done using GSON. </a:t>
            </a:r>
            <a:br>
              <a:rPr b="1" lang="en" sz="1600">
                <a:solidFill>
                  <a:srgbClr val="666666"/>
                </a:solidFill>
                <a:latin typeface="Lato"/>
                <a:ea typeface="Lato"/>
                <a:cs typeface="Lato"/>
                <a:sym typeface="Lato"/>
              </a:rPr>
            </a:br>
            <a:br>
              <a:rPr b="1" lang="en" sz="1600">
                <a:solidFill>
                  <a:srgbClr val="666666"/>
                </a:solidFill>
                <a:latin typeface="Lato"/>
                <a:ea typeface="Lato"/>
                <a:cs typeface="Lato"/>
                <a:sym typeface="Lato"/>
              </a:rPr>
            </a:br>
            <a:r>
              <a:rPr b="1" lang="en" sz="1600">
                <a:solidFill>
                  <a:srgbClr val="666666"/>
                </a:solidFill>
                <a:latin typeface="Lato"/>
                <a:ea typeface="Lato"/>
                <a:cs typeface="Lato"/>
                <a:sym typeface="Lato"/>
              </a:rPr>
              <a:t>Examples-</a:t>
            </a:r>
            <a:endParaRPr b="1" sz="1600">
              <a:solidFill>
                <a:srgbClr val="666666"/>
              </a:solidFill>
              <a:latin typeface="Lato"/>
              <a:ea typeface="Lato"/>
              <a:cs typeface="Lato"/>
              <a:sym typeface="Lato"/>
            </a:endParaRPr>
          </a:p>
          <a:p>
            <a:pPr indent="-330200" lvl="0" marL="457200" rtl="0" algn="l">
              <a:lnSpc>
                <a:spcPct val="150000"/>
              </a:lnSpc>
              <a:spcBef>
                <a:spcPts val="0"/>
              </a:spcBef>
              <a:spcAft>
                <a:spcPts val="0"/>
              </a:spcAft>
              <a:buClr>
                <a:srgbClr val="666666"/>
              </a:buClr>
              <a:buSzPts val="1600"/>
              <a:buFont typeface="Lato"/>
              <a:buChar char="●"/>
            </a:pPr>
            <a:r>
              <a:rPr b="1" lang="en" sz="1600">
                <a:solidFill>
                  <a:srgbClr val="666666"/>
                </a:solidFill>
                <a:latin typeface="Lato"/>
                <a:ea typeface="Lato"/>
                <a:cs typeface="Lato"/>
                <a:sym typeface="Lato"/>
              </a:rPr>
              <a:t>From json to pojo class object-LoginRequest loginRequest = gson.fromJson(DataUtils.getTestData("Payloads", "login", "Value"),</a:t>
            </a:r>
            <a:endParaRPr b="1" sz="1600">
              <a:solidFill>
                <a:srgbClr val="666666"/>
              </a:solidFill>
              <a:latin typeface="Lato"/>
              <a:ea typeface="Lato"/>
              <a:cs typeface="Lato"/>
              <a:sym typeface="Lato"/>
            </a:endParaRPr>
          </a:p>
          <a:p>
            <a:pPr indent="0" lvl="0" marL="457200" rtl="0" algn="l">
              <a:lnSpc>
                <a:spcPct val="150000"/>
              </a:lnSpc>
              <a:spcBef>
                <a:spcPts val="0"/>
              </a:spcBef>
              <a:spcAft>
                <a:spcPts val="0"/>
              </a:spcAft>
              <a:buNone/>
            </a:pPr>
            <a:r>
              <a:rPr b="1" lang="en" sz="1600">
                <a:solidFill>
                  <a:srgbClr val="666666"/>
                </a:solidFill>
                <a:latin typeface="Lato"/>
                <a:ea typeface="Lato"/>
                <a:cs typeface="Lato"/>
                <a:sym typeface="Lato"/>
              </a:rPr>
              <a:t>				LoginRequest.class);</a:t>
            </a:r>
            <a:endParaRPr b="1" sz="1600">
              <a:solidFill>
                <a:srgbClr val="666666"/>
              </a:solidFill>
              <a:latin typeface="Lato"/>
              <a:ea typeface="Lato"/>
              <a:cs typeface="Lato"/>
              <a:sym typeface="Lato"/>
            </a:endParaRPr>
          </a:p>
          <a:p>
            <a:pPr indent="0" lvl="0" marL="0" rtl="0" algn="l">
              <a:lnSpc>
                <a:spcPct val="150000"/>
              </a:lnSpc>
              <a:spcBef>
                <a:spcPts val="0"/>
              </a:spcBef>
              <a:spcAft>
                <a:spcPts val="0"/>
              </a:spcAft>
              <a:buNone/>
            </a:pPr>
            <a:br>
              <a:rPr b="1" lang="en" sz="1600">
                <a:solidFill>
                  <a:srgbClr val="666666"/>
                </a:solidFill>
                <a:latin typeface="Lato"/>
                <a:ea typeface="Lato"/>
                <a:cs typeface="Lato"/>
                <a:sym typeface="Lato"/>
              </a:rPr>
            </a:br>
            <a:endParaRPr b="1" sz="1300">
              <a:solidFill>
                <a:srgbClr val="666666"/>
              </a:solidFill>
              <a:latin typeface="Lato"/>
              <a:ea typeface="Lato"/>
              <a:cs typeface="Lato"/>
              <a:sym typeface="Lato"/>
            </a:endParaRPr>
          </a:p>
          <a:p>
            <a:pPr indent="0" lvl="0" marL="0" rtl="0" algn="l">
              <a:lnSpc>
                <a:spcPct val="150000"/>
              </a:lnSpc>
              <a:spcBef>
                <a:spcPts val="0"/>
              </a:spcBef>
              <a:spcAft>
                <a:spcPts val="0"/>
              </a:spcAft>
              <a:buNone/>
            </a:pPr>
            <a:r>
              <a:t/>
            </a:r>
            <a:endParaRPr b="1" sz="1300">
              <a:solidFill>
                <a:srgbClr val="666666"/>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444250" y="3074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REST Assured Concepts</a:t>
            </a:r>
            <a:endParaRPr b="1" sz="3900">
              <a:solidFill>
                <a:srgbClr val="9900FF"/>
              </a:solidFill>
              <a:latin typeface="Lato"/>
              <a:ea typeface="Lato"/>
              <a:cs typeface="Lato"/>
              <a:sym typeface="Lato"/>
            </a:endParaRPr>
          </a:p>
        </p:txBody>
      </p:sp>
      <p:pic>
        <p:nvPicPr>
          <p:cNvPr id="101" name="Google Shape;101;p19"/>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
        <p:nvSpPr>
          <p:cNvPr id="102" name="Google Shape;102;p19"/>
          <p:cNvSpPr txBox="1"/>
          <p:nvPr/>
        </p:nvSpPr>
        <p:spPr>
          <a:xfrm>
            <a:off x="769950" y="1149200"/>
            <a:ext cx="7604100" cy="34236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666666"/>
              </a:buClr>
              <a:buSzPts val="1600"/>
              <a:buFont typeface="Lato"/>
              <a:buChar char="●"/>
            </a:pPr>
            <a:r>
              <a:rPr b="1" lang="en" sz="1600">
                <a:solidFill>
                  <a:srgbClr val="666666"/>
                </a:solidFill>
                <a:latin typeface="Lato"/>
                <a:ea typeface="Lato"/>
                <a:cs typeface="Lato"/>
                <a:sym typeface="Lato"/>
              </a:rPr>
              <a:t>From json to map-</a:t>
            </a:r>
            <a:br>
              <a:rPr b="1" lang="en" sz="1600">
                <a:solidFill>
                  <a:srgbClr val="666666"/>
                </a:solidFill>
                <a:latin typeface="Lato"/>
                <a:ea typeface="Lato"/>
                <a:cs typeface="Lato"/>
                <a:sym typeface="Lato"/>
              </a:rPr>
            </a:br>
            <a:r>
              <a:rPr b="1" lang="en" sz="1600">
                <a:solidFill>
                  <a:srgbClr val="666666"/>
                </a:solidFill>
                <a:latin typeface="Lato"/>
                <a:ea typeface="Lato"/>
                <a:cs typeface="Lato"/>
                <a:sym typeface="Lato"/>
              </a:rPr>
              <a:t>LinkedTreeMap&lt;String, Object&gt; jsonMap = new LinkedTreeMap&lt;String, Object&gt;();</a:t>
            </a:r>
            <a:endParaRPr b="1" sz="1600">
              <a:solidFill>
                <a:srgbClr val="666666"/>
              </a:solidFill>
              <a:latin typeface="Lato"/>
              <a:ea typeface="Lato"/>
              <a:cs typeface="Lato"/>
              <a:sym typeface="Lato"/>
            </a:endParaRPr>
          </a:p>
          <a:p>
            <a:pPr indent="0" lvl="0" marL="0" rtl="0" algn="l">
              <a:lnSpc>
                <a:spcPct val="150000"/>
              </a:lnSpc>
              <a:spcBef>
                <a:spcPts val="0"/>
              </a:spcBef>
              <a:spcAft>
                <a:spcPts val="0"/>
              </a:spcAft>
              <a:buClr>
                <a:schemeClr val="dk1"/>
              </a:buClr>
              <a:buSzPts val="1100"/>
              <a:buFont typeface="Arial"/>
              <a:buNone/>
            </a:pPr>
            <a:r>
              <a:rPr b="1" lang="en" sz="1600">
                <a:solidFill>
                  <a:srgbClr val="666666"/>
                </a:solidFill>
                <a:latin typeface="Lato"/>
                <a:ea typeface="Lato"/>
                <a:cs typeface="Lato"/>
                <a:sym typeface="Lato"/>
              </a:rPr>
              <a:t>jsonMap = gson.fromJson(jsonString, jsonMap.getClass());</a:t>
            </a:r>
            <a:endParaRPr b="1" sz="1600">
              <a:solidFill>
                <a:srgbClr val="666666"/>
              </a:solidFill>
              <a:latin typeface="Lato"/>
              <a:ea typeface="Lato"/>
              <a:cs typeface="Lato"/>
              <a:sym typeface="Lato"/>
            </a:endParaRPr>
          </a:p>
          <a:p>
            <a:pPr indent="-330200" lvl="0" marL="457200" rtl="0" algn="l">
              <a:lnSpc>
                <a:spcPct val="150000"/>
              </a:lnSpc>
              <a:spcBef>
                <a:spcPts val="0"/>
              </a:spcBef>
              <a:spcAft>
                <a:spcPts val="0"/>
              </a:spcAft>
              <a:buClr>
                <a:srgbClr val="666666"/>
              </a:buClr>
              <a:buSzPts val="1600"/>
              <a:buFont typeface="Lato"/>
              <a:buChar char="●"/>
            </a:pPr>
            <a:r>
              <a:rPr b="1" lang="en" sz="1600">
                <a:solidFill>
                  <a:srgbClr val="666666"/>
                </a:solidFill>
                <a:latin typeface="Lato"/>
                <a:ea typeface="Lato"/>
                <a:cs typeface="Lato"/>
                <a:sym typeface="Lato"/>
              </a:rPr>
              <a:t>From response json to pojo example-</a:t>
            </a:r>
            <a:br>
              <a:rPr b="1" lang="en" sz="1600">
                <a:solidFill>
                  <a:srgbClr val="666666"/>
                </a:solidFill>
                <a:latin typeface="Lato"/>
                <a:ea typeface="Lato"/>
                <a:cs typeface="Lato"/>
                <a:sym typeface="Lato"/>
              </a:rPr>
            </a:br>
            <a:r>
              <a:rPr b="1" lang="en" sz="1600">
                <a:solidFill>
                  <a:srgbClr val="666666"/>
                </a:solidFill>
                <a:latin typeface="Lato"/>
                <a:ea typeface="Lato"/>
                <a:cs typeface="Lato"/>
                <a:sym typeface="Lato"/>
              </a:rPr>
              <a:t>DashboardResponse dashboardResponse = gson.fromJson(given().spec(userSpec).formParam("status", "completed")</a:t>
            </a:r>
            <a:endParaRPr b="1" sz="1600">
              <a:solidFill>
                <a:srgbClr val="666666"/>
              </a:solidFill>
              <a:latin typeface="Lato"/>
              <a:ea typeface="Lato"/>
              <a:cs typeface="Lato"/>
              <a:sym typeface="Lato"/>
            </a:endParaRPr>
          </a:p>
          <a:p>
            <a:pPr indent="0" lvl="0" marL="0" rtl="0" algn="l">
              <a:lnSpc>
                <a:spcPct val="150000"/>
              </a:lnSpc>
              <a:spcBef>
                <a:spcPts val="0"/>
              </a:spcBef>
              <a:spcAft>
                <a:spcPts val="0"/>
              </a:spcAft>
              <a:buClr>
                <a:schemeClr val="dk1"/>
              </a:buClr>
              <a:buSzPts val="1100"/>
              <a:buFont typeface="Arial"/>
              <a:buNone/>
            </a:pPr>
            <a:r>
              <a:rPr b="1" lang="en" sz="1600">
                <a:solidFill>
                  <a:srgbClr val="666666"/>
                </a:solidFill>
                <a:latin typeface="Lato"/>
                <a:ea typeface="Lato"/>
                <a:cs typeface="Lato"/>
                <a:sym typeface="Lato"/>
              </a:rPr>
              <a:t>				.when().get(APIEndpoints.dashboardAPI).getBody().asString(), DashboardResponse.class);</a:t>
            </a:r>
            <a:endParaRPr b="1" sz="1600">
              <a:solidFill>
                <a:srgbClr val="666666"/>
              </a:solidFill>
              <a:latin typeface="Lato"/>
              <a:ea typeface="Lato"/>
              <a:cs typeface="Lato"/>
              <a:sym typeface="Lato"/>
            </a:endParaRPr>
          </a:p>
          <a:p>
            <a:pPr indent="0" lvl="0" marL="0" rtl="0" algn="l">
              <a:lnSpc>
                <a:spcPct val="150000"/>
              </a:lnSpc>
              <a:spcBef>
                <a:spcPts val="0"/>
              </a:spcBef>
              <a:spcAft>
                <a:spcPts val="0"/>
              </a:spcAft>
              <a:buClr>
                <a:schemeClr val="dk1"/>
              </a:buClr>
              <a:buSzPts val="1100"/>
              <a:buFont typeface="Arial"/>
              <a:buNone/>
            </a:pPr>
            <a:r>
              <a:t/>
            </a:r>
            <a:endParaRPr b="1" sz="1600">
              <a:solidFill>
                <a:srgbClr val="666666"/>
              </a:solidFill>
              <a:latin typeface="Lato"/>
              <a:ea typeface="Lato"/>
              <a:cs typeface="Lato"/>
              <a:sym typeface="Lato"/>
            </a:endParaRPr>
          </a:p>
          <a:p>
            <a:pPr indent="0" lvl="0" marL="0" rtl="0" algn="l">
              <a:lnSpc>
                <a:spcPct val="150000"/>
              </a:lnSpc>
              <a:spcBef>
                <a:spcPts val="0"/>
              </a:spcBef>
              <a:spcAft>
                <a:spcPts val="0"/>
              </a:spcAft>
              <a:buNone/>
            </a:pPr>
            <a:br>
              <a:rPr b="1" lang="en" sz="1600">
                <a:solidFill>
                  <a:srgbClr val="666666"/>
                </a:solidFill>
                <a:latin typeface="Lato"/>
                <a:ea typeface="Lato"/>
                <a:cs typeface="Lato"/>
                <a:sym typeface="Lato"/>
              </a:rPr>
            </a:br>
            <a:endParaRPr b="1" sz="1300">
              <a:solidFill>
                <a:srgbClr val="666666"/>
              </a:solidFill>
              <a:latin typeface="Lato"/>
              <a:ea typeface="Lato"/>
              <a:cs typeface="Lato"/>
              <a:sym typeface="Lato"/>
            </a:endParaRPr>
          </a:p>
          <a:p>
            <a:pPr indent="0" lvl="0" marL="0" rtl="0" algn="l">
              <a:lnSpc>
                <a:spcPct val="150000"/>
              </a:lnSpc>
              <a:spcBef>
                <a:spcPts val="0"/>
              </a:spcBef>
              <a:spcAft>
                <a:spcPts val="0"/>
              </a:spcAft>
              <a:buNone/>
            </a:pPr>
            <a:r>
              <a:t/>
            </a:r>
            <a:endParaRPr b="1" sz="1300">
              <a:solidFill>
                <a:srgbClr val="666666"/>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508450" y="19523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Selenium Introduction.</a:t>
            </a:r>
            <a:endParaRPr b="1" sz="3900">
              <a:solidFill>
                <a:srgbClr val="9900FF"/>
              </a:solidFill>
              <a:latin typeface="Lato"/>
              <a:ea typeface="Lato"/>
              <a:cs typeface="Lato"/>
              <a:sym typeface="Lato"/>
            </a:endParaRPr>
          </a:p>
        </p:txBody>
      </p:sp>
      <p:pic>
        <p:nvPicPr>
          <p:cNvPr id="108" name="Google Shape;108;p20"/>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444250" y="30740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900">
                <a:solidFill>
                  <a:srgbClr val="9900FF"/>
                </a:solidFill>
                <a:latin typeface="Lato"/>
                <a:ea typeface="Lato"/>
                <a:cs typeface="Lato"/>
                <a:sym typeface="Lato"/>
              </a:rPr>
              <a:t>Selenium Introduction.</a:t>
            </a:r>
            <a:endParaRPr b="1" sz="3900">
              <a:solidFill>
                <a:srgbClr val="9900FF"/>
              </a:solidFill>
              <a:latin typeface="Lato"/>
              <a:ea typeface="Lato"/>
              <a:cs typeface="Lato"/>
              <a:sym typeface="Lato"/>
            </a:endParaRPr>
          </a:p>
        </p:txBody>
      </p:sp>
      <p:pic>
        <p:nvPicPr>
          <p:cNvPr id="114" name="Google Shape;114;p21"/>
          <p:cNvPicPr preferRelativeResize="0"/>
          <p:nvPr/>
        </p:nvPicPr>
        <p:blipFill rotWithShape="1">
          <a:blip r:embed="rId3">
            <a:alphaModFix/>
          </a:blip>
          <a:srcRect b="0" l="22069" r="18332" t="0"/>
          <a:stretch/>
        </p:blipFill>
        <p:spPr>
          <a:xfrm>
            <a:off x="8498325" y="58475"/>
            <a:ext cx="466524" cy="440475"/>
          </a:xfrm>
          <a:prstGeom prst="rect">
            <a:avLst/>
          </a:prstGeom>
          <a:noFill/>
          <a:ln>
            <a:noFill/>
          </a:ln>
        </p:spPr>
      </p:pic>
      <p:pic>
        <p:nvPicPr>
          <p:cNvPr id="115" name="Google Shape;115;p21"/>
          <p:cNvPicPr preferRelativeResize="0"/>
          <p:nvPr/>
        </p:nvPicPr>
        <p:blipFill>
          <a:blip r:embed="rId4">
            <a:alphaModFix/>
          </a:blip>
          <a:stretch>
            <a:fillRect/>
          </a:stretch>
        </p:blipFill>
        <p:spPr>
          <a:xfrm>
            <a:off x="751237" y="1611274"/>
            <a:ext cx="7747075" cy="2020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