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518" r:id="rId2"/>
    <p:sldId id="497" r:id="rId3"/>
    <p:sldId id="507" r:id="rId4"/>
    <p:sldId id="494" r:id="rId5"/>
    <p:sldId id="508" r:id="rId6"/>
    <p:sldId id="509" r:id="rId7"/>
    <p:sldId id="510" r:id="rId8"/>
    <p:sldId id="511" r:id="rId9"/>
    <p:sldId id="512" r:id="rId10"/>
    <p:sldId id="513" r:id="rId11"/>
    <p:sldId id="498" r:id="rId12"/>
    <p:sldId id="496" r:id="rId13"/>
    <p:sldId id="515" r:id="rId14"/>
    <p:sldId id="516" r:id="rId15"/>
    <p:sldId id="503" r:id="rId16"/>
    <p:sldId id="502" r:id="rId17"/>
    <p:sldId id="50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2E7AC8FC-65C2-4EBA-81A3-2EACFE0E77A8}">
          <p14:sldIdLst>
            <p14:sldId id="518"/>
            <p14:sldId id="497"/>
            <p14:sldId id="507"/>
            <p14:sldId id="494"/>
            <p14:sldId id="508"/>
            <p14:sldId id="509"/>
            <p14:sldId id="510"/>
            <p14:sldId id="511"/>
            <p14:sldId id="512"/>
            <p14:sldId id="513"/>
            <p14:sldId id="498"/>
            <p14:sldId id="496"/>
            <p14:sldId id="515"/>
            <p14:sldId id="516"/>
            <p14:sldId id="503"/>
            <p14:sldId id="502"/>
            <p14:sldId id="5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618" y="8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Barthwal" userId="59bd7aa92bb2712a" providerId="LiveId" clId="{2AB2A6D5-EC68-4A98-917D-29F89CE478B2}"/>
    <pc:docChg chg="modSld">
      <pc:chgData name="Kashish Barthwal" userId="59bd7aa92bb2712a" providerId="LiveId" clId="{2AB2A6D5-EC68-4A98-917D-29F89CE478B2}" dt="2024-05-16T08:47:06.065" v="38" actId="20577"/>
      <pc:docMkLst>
        <pc:docMk/>
      </pc:docMkLst>
      <pc:sldChg chg="modSp mod">
        <pc:chgData name="Kashish Barthwal" userId="59bd7aa92bb2712a" providerId="LiveId" clId="{2AB2A6D5-EC68-4A98-917D-29F89CE478B2}" dt="2024-05-16T08:47:06.065" v="38" actId="20577"/>
        <pc:sldMkLst>
          <pc:docMk/>
          <pc:sldMk cId="3696421309" sldId="518"/>
        </pc:sldMkLst>
        <pc:spChg chg="mod">
          <ac:chgData name="Kashish Barthwal" userId="59bd7aa92bb2712a" providerId="LiveId" clId="{2AB2A6D5-EC68-4A98-917D-29F89CE478B2}" dt="2024-05-16T08:47:06.065" v="38" actId="20577"/>
          <ac:spMkLst>
            <pc:docMk/>
            <pc:sldMk cId="3696421309" sldId="518"/>
            <ac:spMk id="11" creationId="{89B413A1-0F49-F36A-4362-45EF1014AA67}"/>
          </ac:spMkLst>
        </pc:spChg>
        <pc:spChg chg="mod">
          <ac:chgData name="Kashish Barthwal" userId="59bd7aa92bb2712a" providerId="LiveId" clId="{2AB2A6D5-EC68-4A98-917D-29F89CE478B2}" dt="2024-05-16T08:46:41.233" v="0" actId="1076"/>
          <ac:spMkLst>
            <pc:docMk/>
            <pc:sldMk cId="3696421309" sldId="518"/>
            <ac:spMk id="13" creationId="{80D45F95-8950-1EF2-726D-D784A4E2F9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5/15/2024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C101B-8774-3E3A-8200-2971B551DA26}"/>
              </a:ext>
            </a:extLst>
          </p:cNvPr>
          <p:cNvSpPr>
            <a:spLocks noGrp="1"/>
          </p:cNvSpPr>
          <p:nvPr>
            <p:ph idx="1"/>
          </p:nvPr>
        </p:nvSpPr>
        <p:spPr>
          <a:xfrm>
            <a:off x="685800" y="1219200"/>
            <a:ext cx="8229600" cy="838200"/>
          </a:xfrm>
        </p:spPr>
        <p:txBody>
          <a:bodyPr/>
          <a:lstStyle/>
          <a:p>
            <a:pPr marL="0" indent="0" algn="ctr">
              <a:buNone/>
            </a:pPr>
            <a:r>
              <a:rPr lang="en-US" sz="3200" b="0" i="0" u="none" strike="noStrike" dirty="0">
                <a:solidFill>
                  <a:srgbClr val="000000"/>
                </a:solidFill>
                <a:effectLst/>
                <a:latin typeface="Times New Roman" panose="02020603050405020304" pitchFamily="18" charset="0"/>
              </a:rPr>
              <a:t>EmoSense: Real-Time Facial Emotion Detection and Analysis</a:t>
            </a:r>
            <a:endParaRPr lang="en-US" dirty="0"/>
          </a:p>
        </p:txBody>
      </p:sp>
      <p:graphicFrame>
        <p:nvGraphicFramePr>
          <p:cNvPr id="7" name="Table 6">
            <a:extLst>
              <a:ext uri="{FF2B5EF4-FFF2-40B4-BE49-F238E27FC236}">
                <a16:creationId xmlns:a16="http://schemas.microsoft.com/office/drawing/2014/main" id="{46686C49-FEF5-0817-B58E-E2B294AF5D6C}"/>
              </a:ext>
            </a:extLst>
          </p:cNvPr>
          <p:cNvGraphicFramePr>
            <a:graphicFrameLocks noGrp="1"/>
          </p:cNvGraphicFramePr>
          <p:nvPr>
            <p:extLst>
              <p:ext uri="{D42A27DB-BD31-4B8C-83A1-F6EECF244321}">
                <p14:modId xmlns:p14="http://schemas.microsoft.com/office/powerpoint/2010/main" val="2711719379"/>
              </p:ext>
            </p:extLst>
          </p:nvPr>
        </p:nvGraphicFramePr>
        <p:xfrm>
          <a:off x="2775155" y="3094385"/>
          <a:ext cx="3733800" cy="2141220"/>
        </p:xfrm>
        <a:graphic>
          <a:graphicData uri="http://schemas.openxmlformats.org/drawingml/2006/table">
            <a:tbl>
              <a:tblPr firstRow="1" bandRow="1">
                <a:tableStyleId>{21E4AEA4-8DFA-4A89-87EB-49C32662AFE0}</a:tableStyleId>
              </a:tblPr>
              <a:tblGrid>
                <a:gridCol w="1866900">
                  <a:extLst>
                    <a:ext uri="{9D8B030D-6E8A-4147-A177-3AD203B41FA5}">
                      <a16:colId xmlns:a16="http://schemas.microsoft.com/office/drawing/2014/main" val="2552673137"/>
                    </a:ext>
                  </a:extLst>
                </a:gridCol>
                <a:gridCol w="1866900">
                  <a:extLst>
                    <a:ext uri="{9D8B030D-6E8A-4147-A177-3AD203B41FA5}">
                      <a16:colId xmlns:a16="http://schemas.microsoft.com/office/drawing/2014/main" val="1254398234"/>
                    </a:ext>
                  </a:extLst>
                </a:gridCol>
              </a:tblGrid>
              <a:tr h="266700">
                <a:tc>
                  <a:txBody>
                    <a:bodyPr/>
                    <a:lstStyle/>
                    <a:p>
                      <a:pPr algn="ctr"/>
                      <a:r>
                        <a:rPr lang="en-US" sz="1200" dirty="0"/>
                        <a:t>NAME</a:t>
                      </a:r>
                    </a:p>
                  </a:txBody>
                  <a:tcPr/>
                </a:tc>
                <a:tc>
                  <a:txBody>
                    <a:bodyPr/>
                    <a:lstStyle/>
                    <a:p>
                      <a:pPr algn="ctr"/>
                      <a:r>
                        <a:rPr lang="en-US" sz="1200" dirty="0"/>
                        <a:t>ROLL  NO</a:t>
                      </a:r>
                    </a:p>
                  </a:txBody>
                  <a:tcPr/>
                </a:tc>
                <a:extLst>
                  <a:ext uri="{0D108BD9-81ED-4DB2-BD59-A6C34878D82A}">
                    <a16:rowId xmlns:a16="http://schemas.microsoft.com/office/drawing/2014/main" val="3687399153"/>
                  </a:ext>
                </a:extLst>
              </a:tr>
              <a:tr h="466725">
                <a:tc>
                  <a:txBody>
                    <a:bodyPr/>
                    <a:lstStyle/>
                    <a:p>
                      <a:pPr algn="ctr">
                        <a:lnSpc>
                          <a:spcPct val="150000"/>
                        </a:lnSpc>
                      </a:pPr>
                      <a:r>
                        <a:rPr lang="en-US" sz="1200" b="1" dirty="0"/>
                        <a:t>KASHISH BARTHWAL</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2210990495</a:t>
                      </a:r>
                    </a:p>
                    <a:p>
                      <a:pPr algn="ctr"/>
                      <a:endParaRPr lang="en-US" sz="1200" dirty="0"/>
                    </a:p>
                  </a:txBody>
                  <a:tcPr/>
                </a:tc>
                <a:extLst>
                  <a:ext uri="{0D108BD9-81ED-4DB2-BD59-A6C34878D82A}">
                    <a16:rowId xmlns:a16="http://schemas.microsoft.com/office/drawing/2014/main" val="557601681"/>
                  </a:ext>
                </a:extLst>
              </a:tr>
              <a:tr h="4667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JOEL MATTHEW</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2210990465</a:t>
                      </a:r>
                    </a:p>
                    <a:p>
                      <a:pPr algn="ctr"/>
                      <a:endParaRPr lang="en-US" sz="1200" dirty="0"/>
                    </a:p>
                  </a:txBody>
                  <a:tcPr/>
                </a:tc>
                <a:extLst>
                  <a:ext uri="{0D108BD9-81ED-4DB2-BD59-A6C34878D82A}">
                    <a16:rowId xmlns:a16="http://schemas.microsoft.com/office/drawing/2014/main" val="661459024"/>
                  </a:ext>
                </a:extLst>
              </a:tr>
              <a:tr h="4667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JUGAL KISHOR</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2210990467</a:t>
                      </a:r>
                    </a:p>
                    <a:p>
                      <a:pPr algn="ctr"/>
                      <a:endParaRPr lang="en-US" sz="1200" dirty="0"/>
                    </a:p>
                  </a:txBody>
                  <a:tcPr/>
                </a:tc>
                <a:extLst>
                  <a:ext uri="{0D108BD9-81ED-4DB2-BD59-A6C34878D82A}">
                    <a16:rowId xmlns:a16="http://schemas.microsoft.com/office/drawing/2014/main" val="2544951815"/>
                  </a:ext>
                </a:extLst>
              </a:tr>
              <a:tr h="4667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KSHITIJ GULATI</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2210990525</a:t>
                      </a:r>
                    </a:p>
                    <a:p>
                      <a:pPr algn="ctr"/>
                      <a:endParaRPr lang="en-US" sz="1200" dirty="0"/>
                    </a:p>
                  </a:txBody>
                  <a:tcPr/>
                </a:tc>
                <a:extLst>
                  <a:ext uri="{0D108BD9-81ED-4DB2-BD59-A6C34878D82A}">
                    <a16:rowId xmlns:a16="http://schemas.microsoft.com/office/drawing/2014/main" val="643775750"/>
                  </a:ext>
                </a:extLst>
              </a:tr>
            </a:tbl>
          </a:graphicData>
        </a:graphic>
      </p:graphicFrame>
      <p:sp>
        <p:nvSpPr>
          <p:cNvPr id="9" name="TextBox 8">
            <a:extLst>
              <a:ext uri="{FF2B5EF4-FFF2-40B4-BE49-F238E27FC236}">
                <a16:creationId xmlns:a16="http://schemas.microsoft.com/office/drawing/2014/main" id="{90435372-CFBD-859E-6D92-9BE9A774CAC6}"/>
              </a:ext>
            </a:extLst>
          </p:cNvPr>
          <p:cNvSpPr txBox="1"/>
          <p:nvPr/>
        </p:nvSpPr>
        <p:spPr>
          <a:xfrm>
            <a:off x="2346223" y="2590800"/>
            <a:ext cx="4591664" cy="456535"/>
          </a:xfrm>
          <a:prstGeom prst="rect">
            <a:avLst/>
          </a:prstGeom>
          <a:noFill/>
        </p:spPr>
        <p:txBody>
          <a:bodyPr wrap="square">
            <a:spAutoFit/>
          </a:bodyPr>
          <a:lstStyle/>
          <a:p>
            <a:pPr algn="ctr">
              <a:lnSpc>
                <a:spcPct val="150000"/>
              </a:lnSpc>
            </a:pPr>
            <a:r>
              <a:rPr lang="en-US" dirty="0"/>
              <a:t>PRESENTED BY:</a:t>
            </a:r>
            <a:endParaRPr lang="en-US" b="1" dirty="0"/>
          </a:p>
        </p:txBody>
      </p:sp>
      <p:sp>
        <p:nvSpPr>
          <p:cNvPr id="11" name="TextBox 10">
            <a:extLst>
              <a:ext uri="{FF2B5EF4-FFF2-40B4-BE49-F238E27FC236}">
                <a16:creationId xmlns:a16="http://schemas.microsoft.com/office/drawing/2014/main" id="{89B413A1-0F49-F36A-4362-45EF1014AA67}"/>
              </a:ext>
            </a:extLst>
          </p:cNvPr>
          <p:cNvSpPr txBox="1"/>
          <p:nvPr/>
        </p:nvSpPr>
        <p:spPr>
          <a:xfrm>
            <a:off x="457200" y="5315634"/>
            <a:ext cx="8001000" cy="646331"/>
          </a:xfrm>
          <a:prstGeom prst="rect">
            <a:avLst/>
          </a:prstGeom>
          <a:noFill/>
        </p:spPr>
        <p:txBody>
          <a:bodyPr wrap="square">
            <a:spAutoFit/>
          </a:bodyPr>
          <a:lstStyle/>
          <a:p>
            <a:pPr algn="ctr"/>
            <a:r>
              <a:rPr lang="en-US" dirty="0"/>
              <a:t>Under the supervision of</a:t>
            </a:r>
            <a:endParaRPr lang="en-US" b="1" dirty="0"/>
          </a:p>
          <a:p>
            <a:pPr algn="ctr"/>
            <a:r>
              <a:rPr lang="en-US" b="1" dirty="0"/>
              <a:t>Mrs. Shagun Sharma</a:t>
            </a:r>
            <a:endParaRPr lang="en-US" dirty="0"/>
          </a:p>
        </p:txBody>
      </p:sp>
      <p:sp>
        <p:nvSpPr>
          <p:cNvPr id="13" name="TextBox 12">
            <a:extLst>
              <a:ext uri="{FF2B5EF4-FFF2-40B4-BE49-F238E27FC236}">
                <a16:creationId xmlns:a16="http://schemas.microsoft.com/office/drawing/2014/main" id="{80D45F95-8950-1EF2-726D-D784A4E2F902}"/>
              </a:ext>
            </a:extLst>
          </p:cNvPr>
          <p:cNvSpPr txBox="1"/>
          <p:nvPr/>
        </p:nvSpPr>
        <p:spPr>
          <a:xfrm>
            <a:off x="457200" y="6096000"/>
            <a:ext cx="8001000" cy="523220"/>
          </a:xfrm>
          <a:prstGeom prst="rect">
            <a:avLst/>
          </a:prstGeom>
          <a:noFill/>
        </p:spPr>
        <p:txBody>
          <a:bodyPr wrap="square">
            <a:spAutoFit/>
          </a:bodyPr>
          <a:lstStyle/>
          <a:p>
            <a:pPr algn="ctr"/>
            <a:r>
              <a:rPr lang="en-US" sz="1400" dirty="0" err="1">
                <a:solidFill>
                  <a:srgbClr val="FF0000"/>
                </a:solidFill>
              </a:rPr>
              <a:t>Chitkara</a:t>
            </a:r>
            <a:r>
              <a:rPr lang="en-US" sz="1400" dirty="0">
                <a:solidFill>
                  <a:srgbClr val="FF0000"/>
                </a:solidFill>
              </a:rPr>
              <a:t> University Institute of Engineering and Technology</a:t>
            </a:r>
          </a:p>
          <a:p>
            <a:pPr algn="ctr"/>
            <a:r>
              <a:rPr lang="en-US" sz="1400" dirty="0" err="1">
                <a:solidFill>
                  <a:srgbClr val="FF0000"/>
                </a:solidFill>
              </a:rPr>
              <a:t>Chitkara</a:t>
            </a:r>
            <a:r>
              <a:rPr lang="en-US" sz="1400" dirty="0">
                <a:solidFill>
                  <a:srgbClr val="FF0000"/>
                </a:solidFill>
              </a:rPr>
              <a:t> University, Punjab</a:t>
            </a:r>
          </a:p>
        </p:txBody>
      </p:sp>
    </p:spTree>
    <p:extLst>
      <p:ext uri="{BB962C8B-B14F-4D97-AF65-F5344CB8AC3E}">
        <p14:creationId xmlns:p14="http://schemas.microsoft.com/office/powerpoint/2010/main" val="369642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B5ED-089D-FDCD-FD23-2528DF1AB773}"/>
              </a:ext>
            </a:extLst>
          </p:cNvPr>
          <p:cNvSpPr>
            <a:spLocks noGrp="1"/>
          </p:cNvSpPr>
          <p:nvPr>
            <p:ph type="title"/>
          </p:nvPr>
        </p:nvSpPr>
        <p:spPr/>
        <p:txBody>
          <a:bodyPr/>
          <a:lstStyle/>
          <a:p>
            <a:pPr algn="l"/>
            <a:r>
              <a:rPr lang="en-IN" sz="3600" b="1" dirty="0">
                <a:latin typeface="Arial Black" panose="020B0A04020102020204" pitchFamily="34" charset="0"/>
              </a:rPr>
              <a:t>DEPENDENCIES</a:t>
            </a:r>
          </a:p>
        </p:txBody>
      </p:sp>
      <p:pic>
        <p:nvPicPr>
          <p:cNvPr id="9" name="Picture 8">
            <a:extLst>
              <a:ext uri="{FF2B5EF4-FFF2-40B4-BE49-F238E27FC236}">
                <a16:creationId xmlns:a16="http://schemas.microsoft.com/office/drawing/2014/main" id="{10B35FA5-D864-A4F7-A18F-12CC6E9F3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401096"/>
            <a:ext cx="4448923" cy="2256503"/>
          </a:xfrm>
          <a:prstGeom prst="rect">
            <a:avLst/>
          </a:prstGeom>
        </p:spPr>
      </p:pic>
      <p:graphicFrame>
        <p:nvGraphicFramePr>
          <p:cNvPr id="5" name="Table 4">
            <a:extLst>
              <a:ext uri="{FF2B5EF4-FFF2-40B4-BE49-F238E27FC236}">
                <a16:creationId xmlns:a16="http://schemas.microsoft.com/office/drawing/2014/main" id="{C57A1645-6A5A-015F-4656-53CDD02F948F}"/>
              </a:ext>
            </a:extLst>
          </p:cNvPr>
          <p:cNvGraphicFramePr>
            <a:graphicFrameLocks noGrp="1"/>
          </p:cNvGraphicFramePr>
          <p:nvPr>
            <p:extLst>
              <p:ext uri="{D42A27DB-BD31-4B8C-83A1-F6EECF244321}">
                <p14:modId xmlns:p14="http://schemas.microsoft.com/office/powerpoint/2010/main" val="73749465"/>
              </p:ext>
            </p:extLst>
          </p:nvPr>
        </p:nvGraphicFramePr>
        <p:xfrm>
          <a:off x="228600" y="1397000"/>
          <a:ext cx="4114800" cy="4013198"/>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val="3845800381"/>
                    </a:ext>
                  </a:extLst>
                </a:gridCol>
              </a:tblGrid>
              <a:tr h="573314">
                <a:tc>
                  <a:txBody>
                    <a:bodyPr/>
                    <a:lstStyle/>
                    <a:p>
                      <a:r>
                        <a:rPr lang="en-US" dirty="0"/>
                        <a:t>DEPENDENCIES</a:t>
                      </a:r>
                    </a:p>
                  </a:txBody>
                  <a:tcPr/>
                </a:tc>
                <a:extLst>
                  <a:ext uri="{0D108BD9-81ED-4DB2-BD59-A6C34878D82A}">
                    <a16:rowId xmlns:a16="http://schemas.microsoft.com/office/drawing/2014/main" val="1222315138"/>
                  </a:ext>
                </a:extLst>
              </a:tr>
              <a:tr h="573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Opencv</a:t>
                      </a:r>
                    </a:p>
                  </a:txBody>
                  <a:tcPr/>
                </a:tc>
                <a:extLst>
                  <a:ext uri="{0D108BD9-81ED-4DB2-BD59-A6C34878D82A}">
                    <a16:rowId xmlns:a16="http://schemas.microsoft.com/office/drawing/2014/main" val="1742272059"/>
                  </a:ext>
                </a:extLst>
              </a:tr>
              <a:tr h="573314">
                <a:tc>
                  <a:txBody>
                    <a:bodyPr/>
                    <a:lstStyle/>
                    <a:p>
                      <a:r>
                        <a:rPr lang="en-US" dirty="0" err="1"/>
                        <a:t>Tensorflow</a:t>
                      </a:r>
                      <a:r>
                        <a:rPr lang="en-US" dirty="0"/>
                        <a:t> </a:t>
                      </a:r>
                    </a:p>
                  </a:txBody>
                  <a:tcPr/>
                </a:tc>
                <a:extLst>
                  <a:ext uri="{0D108BD9-81ED-4DB2-BD59-A6C34878D82A}">
                    <a16:rowId xmlns:a16="http://schemas.microsoft.com/office/drawing/2014/main" val="644716422"/>
                  </a:ext>
                </a:extLst>
              </a:tr>
              <a:tr h="573314">
                <a:tc>
                  <a:txBody>
                    <a:bodyPr/>
                    <a:lstStyle/>
                    <a:p>
                      <a:r>
                        <a:rPr lang="en-US" dirty="0" err="1"/>
                        <a:t>Keras</a:t>
                      </a:r>
                      <a:r>
                        <a:rPr lang="en-US" dirty="0"/>
                        <a:t> </a:t>
                      </a:r>
                    </a:p>
                  </a:txBody>
                  <a:tcPr/>
                </a:tc>
                <a:extLst>
                  <a:ext uri="{0D108BD9-81ED-4DB2-BD59-A6C34878D82A}">
                    <a16:rowId xmlns:a16="http://schemas.microsoft.com/office/drawing/2014/main" val="454243464"/>
                  </a:ext>
                </a:extLst>
              </a:tr>
              <a:tr h="573314">
                <a:tc>
                  <a:txBody>
                    <a:bodyPr/>
                    <a:lstStyle/>
                    <a:p>
                      <a:r>
                        <a:rPr lang="en-US" dirty="0"/>
                        <a:t>pandas</a:t>
                      </a:r>
                    </a:p>
                  </a:txBody>
                  <a:tcPr/>
                </a:tc>
                <a:extLst>
                  <a:ext uri="{0D108BD9-81ED-4DB2-BD59-A6C34878D82A}">
                    <a16:rowId xmlns:a16="http://schemas.microsoft.com/office/drawing/2014/main" val="1486146881"/>
                  </a:ext>
                </a:extLst>
              </a:tr>
              <a:tr h="573314">
                <a:tc>
                  <a:txBody>
                    <a:bodyPr/>
                    <a:lstStyle/>
                    <a:p>
                      <a:r>
                        <a:rPr lang="en-US" dirty="0" err="1"/>
                        <a:t>numpy</a:t>
                      </a:r>
                      <a:endParaRPr lang="en-US" dirty="0"/>
                    </a:p>
                  </a:txBody>
                  <a:tcPr/>
                </a:tc>
                <a:extLst>
                  <a:ext uri="{0D108BD9-81ED-4DB2-BD59-A6C34878D82A}">
                    <a16:rowId xmlns:a16="http://schemas.microsoft.com/office/drawing/2014/main" val="137049217"/>
                  </a:ext>
                </a:extLst>
              </a:tr>
              <a:tr h="573314">
                <a:tc>
                  <a:txBody>
                    <a:bodyPr/>
                    <a:lstStyle/>
                    <a:p>
                      <a:r>
                        <a:rPr lang="en-US" dirty="0" err="1"/>
                        <a:t>Jupyter</a:t>
                      </a:r>
                      <a:r>
                        <a:rPr lang="en-US" dirty="0"/>
                        <a:t> notebook</a:t>
                      </a:r>
                    </a:p>
                  </a:txBody>
                  <a:tcPr/>
                </a:tc>
                <a:extLst>
                  <a:ext uri="{0D108BD9-81ED-4DB2-BD59-A6C34878D82A}">
                    <a16:rowId xmlns:a16="http://schemas.microsoft.com/office/drawing/2014/main" val="633076051"/>
                  </a:ext>
                </a:extLst>
              </a:tr>
            </a:tbl>
          </a:graphicData>
        </a:graphic>
      </p:graphicFrame>
    </p:spTree>
    <p:extLst>
      <p:ext uri="{BB962C8B-B14F-4D97-AF65-F5344CB8AC3E}">
        <p14:creationId xmlns:p14="http://schemas.microsoft.com/office/powerpoint/2010/main" val="381485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a:r>
              <a:rPr lang="en-US" sz="3600" b="1" dirty="0">
                <a:latin typeface="Arial Black" panose="020B0A04020102020204" pitchFamily="34" charset="0"/>
                <a:ea typeface="MS PGothic" pitchFamily="34" charset="-128"/>
              </a:rPr>
              <a:t>RESULT</a:t>
            </a:r>
          </a:p>
        </p:txBody>
      </p:sp>
      <p:pic>
        <p:nvPicPr>
          <p:cNvPr id="6" name="Content Placeholder 5">
            <a:extLst>
              <a:ext uri="{FF2B5EF4-FFF2-40B4-BE49-F238E27FC236}">
                <a16:creationId xmlns:a16="http://schemas.microsoft.com/office/drawing/2014/main" id="{A2147EB2-4EB3-0B2E-52E1-46F5E304F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95400"/>
            <a:ext cx="8093832"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sz="3200" b="1" dirty="0">
                <a:latin typeface="Arial Black" panose="020B0A04020102020204" pitchFamily="34" charset="0"/>
                <a:ea typeface="MS PGothic" pitchFamily="34" charset="-128"/>
              </a:rPr>
              <a:t>RESULT</a:t>
            </a:r>
            <a:endParaRPr lang="en-US" b="1" dirty="0">
              <a:ea typeface="MS PGothic" pitchFamily="34" charset="-128"/>
            </a:endParaRP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pic>
        <p:nvPicPr>
          <p:cNvPr id="3" name="Picture 2">
            <a:extLst>
              <a:ext uri="{FF2B5EF4-FFF2-40B4-BE49-F238E27FC236}">
                <a16:creationId xmlns:a16="http://schemas.microsoft.com/office/drawing/2014/main" id="{66C3331A-BF2A-3AB3-A77C-D563E4D12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50143"/>
            <a:ext cx="8458200" cy="45577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9370-6F49-693D-B8C8-55770417661C}"/>
              </a:ext>
            </a:extLst>
          </p:cNvPr>
          <p:cNvSpPr>
            <a:spLocks noGrp="1"/>
          </p:cNvSpPr>
          <p:nvPr>
            <p:ph type="title"/>
          </p:nvPr>
        </p:nvSpPr>
        <p:spPr/>
        <p:txBody>
          <a:bodyPr/>
          <a:lstStyle/>
          <a:p>
            <a:pPr algn="l"/>
            <a:r>
              <a:rPr lang="en-IN" sz="3600" b="1" dirty="0">
                <a:latin typeface="Arial Black" panose="020B0A04020102020204" pitchFamily="34" charset="0"/>
              </a:rPr>
              <a:t>MODEL TRAINING</a:t>
            </a:r>
          </a:p>
        </p:txBody>
      </p:sp>
      <p:pic>
        <p:nvPicPr>
          <p:cNvPr id="5" name="Content Placeholder 4">
            <a:extLst>
              <a:ext uri="{FF2B5EF4-FFF2-40B4-BE49-F238E27FC236}">
                <a16:creationId xmlns:a16="http://schemas.microsoft.com/office/drawing/2014/main" id="{30B8F084-2095-D061-FA8D-7D9F3CD54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90040"/>
            <a:ext cx="8153400" cy="4089082"/>
          </a:xfrm>
        </p:spPr>
      </p:pic>
    </p:spTree>
    <p:extLst>
      <p:ext uri="{BB962C8B-B14F-4D97-AF65-F5344CB8AC3E}">
        <p14:creationId xmlns:p14="http://schemas.microsoft.com/office/powerpoint/2010/main" val="139174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7304A9-9617-BDF4-2305-C47D112DFA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00200"/>
            <a:ext cx="8229600" cy="4095511"/>
          </a:xfrm>
        </p:spPr>
      </p:pic>
    </p:spTree>
    <p:extLst>
      <p:ext uri="{BB962C8B-B14F-4D97-AF65-F5344CB8AC3E}">
        <p14:creationId xmlns:p14="http://schemas.microsoft.com/office/powerpoint/2010/main" val="224837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6477000" cy="838200"/>
          </a:xfrm>
        </p:spPr>
        <p:txBody>
          <a:bodyPr/>
          <a:lstStyle/>
          <a:p>
            <a:pPr algn="l"/>
            <a:br>
              <a:rPr lang="en-GB" b="1" dirty="0"/>
            </a:br>
            <a:r>
              <a:rPr lang="en-US" sz="3600" b="1" dirty="0">
                <a:latin typeface="Arial Black" panose="020B0A04020102020204" pitchFamily="34" charset="0"/>
                <a:ea typeface="MS PGothic" pitchFamily="34" charset="-128"/>
              </a:rPr>
              <a:t>CONCLUSION</a:t>
            </a:r>
            <a:br>
              <a:rPr lang="en-US" b="1" dirty="0"/>
            </a:br>
            <a:endParaRPr lang="en-US" dirty="0"/>
          </a:p>
        </p:txBody>
      </p:sp>
      <p:graphicFrame>
        <p:nvGraphicFramePr>
          <p:cNvPr id="4" name="Table 3">
            <a:extLst>
              <a:ext uri="{FF2B5EF4-FFF2-40B4-BE49-F238E27FC236}">
                <a16:creationId xmlns:a16="http://schemas.microsoft.com/office/drawing/2014/main" id="{57BC11C8-60AF-9570-2FA1-A546CE114C93}"/>
              </a:ext>
            </a:extLst>
          </p:cNvPr>
          <p:cNvGraphicFramePr>
            <a:graphicFrameLocks noGrp="1"/>
          </p:cNvGraphicFramePr>
          <p:nvPr>
            <p:extLst>
              <p:ext uri="{D42A27DB-BD31-4B8C-83A1-F6EECF244321}">
                <p14:modId xmlns:p14="http://schemas.microsoft.com/office/powerpoint/2010/main" val="772809004"/>
              </p:ext>
            </p:extLst>
          </p:nvPr>
        </p:nvGraphicFramePr>
        <p:xfrm>
          <a:off x="152400" y="1397000"/>
          <a:ext cx="8686800" cy="2815074"/>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715674313"/>
                    </a:ext>
                  </a:extLst>
                </a:gridCol>
              </a:tblGrid>
              <a:tr h="736947">
                <a:tc>
                  <a:txBody>
                    <a:bodyPr/>
                    <a:lstStyle/>
                    <a:p>
                      <a:pPr algn="ctr"/>
                      <a:r>
                        <a:rPr lang="en-US" sz="3600" dirty="0">
                          <a:latin typeface="Aptos" panose="020B0004020202020204" pitchFamily="34" charset="0"/>
                        </a:rPr>
                        <a:t>CONCLUSION</a:t>
                      </a:r>
                    </a:p>
                  </a:txBody>
                  <a:tcPr/>
                </a:tc>
                <a:extLst>
                  <a:ext uri="{0D108BD9-81ED-4DB2-BD59-A6C34878D82A}">
                    <a16:rowId xmlns:a16="http://schemas.microsoft.com/office/drawing/2014/main" val="1035060518"/>
                  </a:ext>
                </a:extLst>
              </a:tr>
              <a:tr h="990253">
                <a:tc>
                  <a:txBody>
                    <a:bodyPr/>
                    <a:lstStyle/>
                    <a:p>
                      <a:r>
                        <a:rPr lang="en-US" altLang="en-US" sz="2800" dirty="0"/>
                        <a:t>Can get input from different camera’s</a:t>
                      </a:r>
                    </a:p>
                  </a:txBody>
                  <a:tcPr/>
                </a:tc>
                <a:extLst>
                  <a:ext uri="{0D108BD9-81ED-4DB2-BD59-A6C34878D82A}">
                    <a16:rowId xmlns:a16="http://schemas.microsoft.com/office/drawing/2014/main" val="1975774410"/>
                  </a:ext>
                </a:extLst>
              </a:tr>
              <a:tr h="10878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dirty="0"/>
                        <a:t>Use face detection</a:t>
                      </a:r>
                    </a:p>
                    <a:p>
                      <a:endParaRPr lang="en-US" sz="2800" dirty="0"/>
                    </a:p>
                  </a:txBody>
                  <a:tcPr/>
                </a:tc>
                <a:extLst>
                  <a:ext uri="{0D108BD9-81ED-4DB2-BD59-A6C34878D82A}">
                    <a16:rowId xmlns:a16="http://schemas.microsoft.com/office/drawing/2014/main" val="33955761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133600" y="15240"/>
            <a:ext cx="6477000" cy="838200"/>
          </a:xfrm>
        </p:spPr>
        <p:txBody>
          <a:bodyPr/>
          <a:lstStyle/>
          <a:p>
            <a:r>
              <a:rPr lang="en-US" b="1" dirty="0">
                <a:ea typeface="MS PGothic" pitchFamily="34" charset="-128"/>
              </a:rPr>
              <a:t>References</a:t>
            </a:r>
          </a:p>
        </p:txBody>
      </p:sp>
      <p:sp>
        <p:nvSpPr>
          <p:cNvPr id="15362" name="Content Placeholder 2"/>
          <p:cNvSpPr>
            <a:spLocks noGrp="1"/>
          </p:cNvSpPr>
          <p:nvPr>
            <p:ph idx="1"/>
          </p:nvPr>
        </p:nvSpPr>
        <p:spPr>
          <a:xfrm>
            <a:off x="228600" y="1066800"/>
            <a:ext cx="8229600" cy="5181600"/>
          </a:xfrm>
        </p:spPr>
        <p:txBody>
          <a:bodyPr/>
          <a:lstStyle/>
          <a:p>
            <a:pPr marL="0" indent="0">
              <a:buNone/>
            </a:pPr>
            <a:r>
              <a:rPr lang="en-US" sz="2400" dirty="0">
                <a:ea typeface="MS PGothic" pitchFamily="34" charset="-128"/>
              </a:rPr>
              <a:t>Data set :</a:t>
            </a:r>
          </a:p>
          <a:p>
            <a:pPr marL="0" indent="0">
              <a:buNone/>
            </a:pPr>
            <a:r>
              <a:rPr lang="en-US" sz="2400" dirty="0">
                <a:ea typeface="MS PGothic" pitchFamily="34" charset="-128"/>
              </a:rPr>
              <a:t>https://www.kaggle.com/datasets/jonathanoheix/face-expression-recognition-dataset/code</a:t>
            </a:r>
            <a:endParaRPr lang="en-US" sz="2400" b="1" dirty="0">
              <a:ea typeface="MS PGothic" pitchFamily="34" charset="-128"/>
            </a:endParaRPr>
          </a:p>
          <a:p>
            <a:pPr marL="0" indent="0">
              <a:buNone/>
            </a:pPr>
            <a:endParaRPr lang="en-US" sz="2400" dirty="0">
              <a:ea typeface="MS PGothic"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97B29A-7F68-64FC-2CEE-85579030AEB3}"/>
              </a:ext>
            </a:extLst>
          </p:cNvPr>
          <p:cNvSpPr>
            <a:spLocks noGrp="1"/>
          </p:cNvSpPr>
          <p:nvPr>
            <p:ph type="subTitle" idx="1"/>
          </p:nvPr>
        </p:nvSpPr>
        <p:spPr>
          <a:xfrm>
            <a:off x="495300" y="2590800"/>
            <a:ext cx="8153400" cy="4724400"/>
          </a:xfrm>
        </p:spPr>
        <p:txBody>
          <a:bodyPr/>
          <a:lstStyle/>
          <a:p>
            <a:r>
              <a:rPr lang="en-IN" sz="11500" dirty="0">
                <a:solidFill>
                  <a:srgbClr val="FF0000"/>
                </a:solidFill>
              </a:rPr>
              <a:t>Thanks...</a:t>
            </a:r>
          </a:p>
        </p:txBody>
      </p:sp>
    </p:spTree>
    <p:extLst>
      <p:ext uri="{BB962C8B-B14F-4D97-AF65-F5344CB8AC3E}">
        <p14:creationId xmlns:p14="http://schemas.microsoft.com/office/powerpoint/2010/main" val="852010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pPr algn="l"/>
            <a:r>
              <a:rPr lang="en-US" sz="4000" b="1" dirty="0">
                <a:latin typeface="Arial" panose="020B0604020202020204" pitchFamily="34" charset="0"/>
                <a:ea typeface="MS PGothic" pitchFamily="34" charset="-128"/>
                <a:cs typeface="Arial" panose="020B0604020202020204" pitchFamily="34" charset="0"/>
              </a:rPr>
              <a:t>OVERVIEW</a:t>
            </a:r>
          </a:p>
        </p:txBody>
      </p:sp>
      <p:graphicFrame>
        <p:nvGraphicFramePr>
          <p:cNvPr id="5" name="Table 4">
            <a:extLst>
              <a:ext uri="{FF2B5EF4-FFF2-40B4-BE49-F238E27FC236}">
                <a16:creationId xmlns:a16="http://schemas.microsoft.com/office/drawing/2014/main" id="{8F08352D-62B5-C794-263F-963096514A42}"/>
              </a:ext>
            </a:extLst>
          </p:cNvPr>
          <p:cNvGraphicFramePr>
            <a:graphicFrameLocks noGrp="1"/>
          </p:cNvGraphicFramePr>
          <p:nvPr>
            <p:extLst>
              <p:ext uri="{D42A27DB-BD31-4B8C-83A1-F6EECF244321}">
                <p14:modId xmlns:p14="http://schemas.microsoft.com/office/powerpoint/2010/main" val="274744297"/>
              </p:ext>
            </p:extLst>
          </p:nvPr>
        </p:nvGraphicFramePr>
        <p:xfrm>
          <a:off x="381000" y="1219200"/>
          <a:ext cx="8458200" cy="5105399"/>
        </p:xfrm>
        <a:graphic>
          <a:graphicData uri="http://schemas.openxmlformats.org/drawingml/2006/table">
            <a:tbl>
              <a:tblPr firstRow="1" bandRow="1">
                <a:tableStyleId>{18603FDC-E32A-4AB5-989C-0864C3EAD2B8}</a:tableStyleId>
              </a:tblPr>
              <a:tblGrid>
                <a:gridCol w="8458200">
                  <a:extLst>
                    <a:ext uri="{9D8B030D-6E8A-4147-A177-3AD203B41FA5}">
                      <a16:colId xmlns:a16="http://schemas.microsoft.com/office/drawing/2014/main" val="1501983466"/>
                    </a:ext>
                  </a:extLst>
                </a:gridCol>
              </a:tblGrid>
              <a:tr h="1112067">
                <a:tc>
                  <a:txBody>
                    <a:bodyPr/>
                    <a:lstStyle/>
                    <a:p>
                      <a:pPr algn="ctr">
                        <a:lnSpc>
                          <a:spcPct val="80000"/>
                        </a:lnSpc>
                        <a:buFontTx/>
                        <a:buNone/>
                      </a:pPr>
                      <a:r>
                        <a:rPr lang="en-US" altLang="en-US" sz="1800" b="1" dirty="0">
                          <a:solidFill>
                            <a:schemeClr val="bg1"/>
                          </a:solidFill>
                          <a:latin typeface="Aptos" panose="020B0004020202020204" pitchFamily="34" charset="0"/>
                        </a:rPr>
                        <a:t>INTRODUCTION</a:t>
                      </a:r>
                    </a:p>
                    <a:p>
                      <a:pPr algn="ctr">
                        <a:lnSpc>
                          <a:spcPct val="80000"/>
                        </a:lnSpc>
                        <a:buFontTx/>
                        <a:buNone/>
                      </a:pPr>
                      <a:r>
                        <a:rPr lang="en-US" altLang="en-US" sz="1800" b="1" dirty="0">
                          <a:solidFill>
                            <a:schemeClr val="bg1"/>
                          </a:solidFill>
                          <a:latin typeface="Aptos" panose="020B0004020202020204" pitchFamily="34" charset="0"/>
                        </a:rPr>
                        <a:t>EMOTION RECOGNITION</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1773112950"/>
                  </a:ext>
                </a:extLst>
              </a:tr>
              <a:tr h="1112067">
                <a:tc>
                  <a:txBody>
                    <a:bodyPr/>
                    <a:lstStyle/>
                    <a:p>
                      <a:pPr algn="ctr">
                        <a:lnSpc>
                          <a:spcPct val="80000"/>
                        </a:lnSpc>
                        <a:buFontTx/>
                        <a:buNone/>
                      </a:pPr>
                      <a:r>
                        <a:rPr lang="en-US" altLang="en-US" sz="1800" b="1" dirty="0">
                          <a:solidFill>
                            <a:schemeClr val="bg1"/>
                          </a:solidFill>
                          <a:latin typeface="Aptos" panose="020B0004020202020204" pitchFamily="34" charset="0"/>
                        </a:rPr>
                        <a:t>CLASSIFICATION</a:t>
                      </a:r>
                    </a:p>
                    <a:p>
                      <a:pPr algn="ctr">
                        <a:lnSpc>
                          <a:spcPct val="80000"/>
                        </a:lnSpc>
                        <a:buFontTx/>
                        <a:buNone/>
                      </a:pPr>
                      <a:r>
                        <a:rPr lang="en-US" altLang="en-US" sz="1800" b="1" dirty="0">
                          <a:solidFill>
                            <a:schemeClr val="bg1"/>
                          </a:solidFill>
                          <a:latin typeface="Aptos" panose="020B0004020202020204" pitchFamily="34" charset="0"/>
                        </a:rPr>
                        <a:t>VISUALIZATION</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762384763"/>
                  </a:ext>
                </a:extLst>
              </a:tr>
              <a:tr h="8845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b="1" dirty="0">
                          <a:solidFill>
                            <a:schemeClr val="bg1"/>
                          </a:solidFill>
                          <a:latin typeface="Aptos" panose="020B0004020202020204" pitchFamily="34" charset="0"/>
                        </a:rPr>
                        <a:t>METHODLOGY</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2521082201"/>
                  </a:ext>
                </a:extLst>
              </a:tr>
              <a:tr h="8845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b="1" dirty="0">
                          <a:solidFill>
                            <a:schemeClr val="bg1"/>
                          </a:solidFill>
                          <a:latin typeface="Aptos" panose="020B0004020202020204" pitchFamily="34" charset="0"/>
                        </a:rPr>
                        <a:t>CODE </a:t>
                      </a:r>
                      <a:r>
                        <a:rPr lang="en-IN" altLang="en-US" sz="1800" b="1" dirty="0">
                          <a:solidFill>
                            <a:schemeClr val="bg1"/>
                          </a:solidFill>
                          <a:latin typeface="Aptos" panose="020B0004020202020204" pitchFamily="34" charset="0"/>
                        </a:rPr>
                        <a:t>SNIPPETS</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872909048"/>
                  </a:ext>
                </a:extLst>
              </a:tr>
              <a:tr h="1112067">
                <a:tc>
                  <a:txBody>
                    <a:bodyPr/>
                    <a:lstStyle/>
                    <a:p>
                      <a:pPr algn="ctr">
                        <a:lnSpc>
                          <a:spcPct val="80000"/>
                        </a:lnSpc>
                      </a:pPr>
                      <a:r>
                        <a:rPr lang="en-US" altLang="en-US" sz="1800" b="1" dirty="0">
                          <a:solidFill>
                            <a:schemeClr val="bg1"/>
                          </a:solidFill>
                          <a:latin typeface="Aptos" panose="020B0004020202020204" pitchFamily="34" charset="0"/>
                        </a:rPr>
                        <a:t>FACE DETECTOR</a:t>
                      </a:r>
                    </a:p>
                    <a:p>
                      <a:pPr algn="ctr">
                        <a:lnSpc>
                          <a:spcPct val="80000"/>
                        </a:lnSpc>
                        <a:buFontTx/>
                        <a:buNone/>
                      </a:pPr>
                      <a:r>
                        <a:rPr lang="en-US" altLang="en-US" sz="1800" b="1" dirty="0">
                          <a:solidFill>
                            <a:schemeClr val="bg1"/>
                          </a:solidFill>
                          <a:latin typeface="Aptos" panose="020B0004020202020204" pitchFamily="34" charset="0"/>
                        </a:rPr>
                        <a:t>DEMO</a:t>
                      </a:r>
                      <a:endParaRPr lang="en-US" b="1" dirty="0">
                        <a:solidFill>
                          <a:schemeClr val="bg1"/>
                        </a:solidFill>
                        <a:latin typeface="Aptos" panose="020B0004020202020204" pitchFamily="34" charset="0"/>
                      </a:endParaRP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152839593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7542-F340-FACD-E445-5A4123B00C56}"/>
              </a:ext>
            </a:extLst>
          </p:cNvPr>
          <p:cNvSpPr>
            <a:spLocks noGrp="1"/>
          </p:cNvSpPr>
          <p:nvPr>
            <p:ph type="ctrTitle"/>
          </p:nvPr>
        </p:nvSpPr>
        <p:spPr/>
        <p:txBody>
          <a:bodyPr/>
          <a:lstStyle/>
          <a:p>
            <a:r>
              <a:rPr lang="en-US" sz="4000" b="1" dirty="0">
                <a:latin typeface="Arial Black" panose="020B0A04020102020204" pitchFamily="34" charset="0"/>
              </a:rPr>
              <a:t>INTRODUCTION</a:t>
            </a:r>
            <a:endParaRPr lang="en-IN" sz="4000" b="1" dirty="0">
              <a:latin typeface="Arial Black" panose="020B0A04020102020204" pitchFamily="34" charset="0"/>
            </a:endParaRPr>
          </a:p>
        </p:txBody>
      </p:sp>
      <p:sp>
        <p:nvSpPr>
          <p:cNvPr id="3" name="Subtitle 2">
            <a:extLst>
              <a:ext uri="{FF2B5EF4-FFF2-40B4-BE49-F238E27FC236}">
                <a16:creationId xmlns:a16="http://schemas.microsoft.com/office/drawing/2014/main" id="{2BEC2C72-2488-ECE4-839B-638D500A7AEC}"/>
              </a:ext>
            </a:extLst>
          </p:cNvPr>
          <p:cNvSpPr>
            <a:spLocks noGrp="1"/>
          </p:cNvSpPr>
          <p:nvPr>
            <p:ph type="subTitle" idx="1"/>
          </p:nvPr>
        </p:nvSpPr>
        <p:spPr>
          <a:xfrm>
            <a:off x="0" y="911943"/>
            <a:ext cx="9144000" cy="5565057"/>
          </a:xfrm>
        </p:spPr>
        <p:txBody>
          <a:bodyPr/>
          <a:lstStyle/>
          <a:p>
            <a:pPr algn="just"/>
            <a:r>
              <a:rPr lang="en-US" sz="2000" dirty="0">
                <a:solidFill>
                  <a:schemeClr val="tx1">
                    <a:lumMod val="95000"/>
                    <a:lumOff val="5000"/>
                  </a:schemeClr>
                </a:solidFill>
              </a:rPr>
              <a:t>Welcome to our Python project where we explore the magic of emotions through the eyes of technology! Have you ever wondered if a computer could understand how you're feeling, just by looking at your face? Well, get ready to be amazed because that's exactly what we're going to do!</a:t>
            </a:r>
          </a:p>
          <a:p>
            <a:pPr algn="just"/>
            <a:endParaRPr lang="en-US" sz="2000" dirty="0">
              <a:solidFill>
                <a:schemeClr val="tx1">
                  <a:lumMod val="95000"/>
                  <a:lumOff val="5000"/>
                </a:schemeClr>
              </a:solidFill>
            </a:endParaRPr>
          </a:p>
          <a:p>
            <a:pPr algn="just"/>
            <a:r>
              <a:rPr lang="en-US" sz="2000" dirty="0">
                <a:solidFill>
                  <a:schemeClr val="tx1">
                    <a:lumMod val="95000"/>
                    <a:lumOff val="5000"/>
                  </a:schemeClr>
                </a:solidFill>
              </a:rPr>
              <a:t>In this project, we'll be using a cool programming language called Python, along with an awesome library called OpenCV, to create something super cool: an Emotion Detector. Sounds fancy, right? Don't worry, it's not as complicated as it sounds!</a:t>
            </a:r>
          </a:p>
          <a:p>
            <a:pPr algn="just"/>
            <a:endParaRPr lang="en-US" sz="2000" dirty="0">
              <a:solidFill>
                <a:schemeClr val="tx1">
                  <a:lumMod val="95000"/>
                  <a:lumOff val="5000"/>
                </a:schemeClr>
              </a:solidFill>
            </a:endParaRPr>
          </a:p>
          <a:p>
            <a:pPr algn="just"/>
            <a:r>
              <a:rPr lang="en-US" sz="2000" dirty="0">
                <a:solidFill>
                  <a:schemeClr val="tx1">
                    <a:lumMod val="95000"/>
                    <a:lumOff val="5000"/>
                  </a:schemeClr>
                </a:solidFill>
              </a:rPr>
              <a:t>Basically, we'll teach the computer to recognize different facial expressions like smiles, frowns, or surprised faces. We'll then use this knowledge to make our computer guess how someone is feeling just by looking at their face! It's like teaching a robot to read minds, but way more fun!</a:t>
            </a:r>
          </a:p>
          <a:p>
            <a:pPr algn="just"/>
            <a:endParaRPr lang="en-US" sz="2000" dirty="0">
              <a:solidFill>
                <a:schemeClr val="tx1">
                  <a:lumMod val="95000"/>
                  <a:lumOff val="5000"/>
                </a:schemeClr>
              </a:solidFill>
            </a:endParaRPr>
          </a:p>
          <a:p>
            <a:pPr algn="just"/>
            <a:r>
              <a:rPr lang="en-US" sz="2000" dirty="0">
                <a:solidFill>
                  <a:schemeClr val="tx1">
                    <a:lumMod val="95000"/>
                    <a:lumOff val="5000"/>
                  </a:schemeClr>
                </a:solidFill>
              </a:rPr>
              <a:t>So, get ready to dive into the exciting world of Python programming and let's have some fun exploring emotions together!</a:t>
            </a:r>
          </a:p>
          <a:p>
            <a:pPr algn="just"/>
            <a:endParaRPr lang="en-US" sz="2000" dirty="0">
              <a:solidFill>
                <a:schemeClr val="tx1">
                  <a:lumMod val="95000"/>
                  <a:lumOff val="5000"/>
                </a:schemeClr>
              </a:solidFill>
            </a:endParaRPr>
          </a:p>
        </p:txBody>
      </p:sp>
    </p:spTree>
    <p:extLst>
      <p:ext uri="{BB962C8B-B14F-4D97-AF65-F5344CB8AC3E}">
        <p14:creationId xmlns:p14="http://schemas.microsoft.com/office/powerpoint/2010/main" val="39063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b="1" dirty="0">
                <a:latin typeface="Arial Black" panose="020B0A04020102020204" pitchFamily="34" charset="0"/>
                <a:ea typeface="MS PGothic" pitchFamily="34" charset="-128"/>
              </a:rPr>
              <a:t>PROBLEM STATEMENT</a:t>
            </a:r>
          </a:p>
        </p:txBody>
      </p:sp>
      <p:sp>
        <p:nvSpPr>
          <p:cNvPr id="6146" name="Content Placeholder 2"/>
          <p:cNvSpPr>
            <a:spLocks noGrp="1"/>
          </p:cNvSpPr>
          <p:nvPr>
            <p:ph idx="1"/>
          </p:nvPr>
        </p:nvSpPr>
        <p:spPr>
          <a:xfrm>
            <a:off x="0" y="1219200"/>
            <a:ext cx="8991600" cy="3505200"/>
          </a:xfrm>
        </p:spPr>
        <p:txBody>
          <a:bodyPr>
            <a:noAutofit/>
          </a:bodyPr>
          <a:lstStyle/>
          <a:p>
            <a:pPr algn="just">
              <a:buFontTx/>
              <a:buNone/>
            </a:pPr>
            <a:r>
              <a:rPr lang="en-US" sz="2800" dirty="0">
                <a:latin typeface="Aptos" panose="020B0004020202020204" pitchFamily="34" charset="0"/>
              </a:rPr>
              <a:t>     </a:t>
            </a:r>
            <a:r>
              <a:rPr lang="en-US" sz="2800" dirty="0">
                <a:latin typeface="+mj-lt"/>
              </a:rPr>
              <a:t>The objective of this project is to develop an Emotion Detector using Python and OpenCV that can accurately recognize and classify basic human emotions such as happiness, sadness, anger, surprise, fear, and neutrality from facial expressions captured through images or live video streams. The Emotion Detector should be capable of real-time performance, ensuring smooth and efficient emotion recognition.</a:t>
            </a:r>
            <a:endParaRPr lang="en-US" altLang="en-US" sz="2800" b="0" i="1" dirty="0">
              <a:latin typeface="+mj-lt"/>
              <a:sym typeface="Symbol" panose="05050102010706020507"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B0FB-3685-E2F9-B4AC-39C890A21669}"/>
              </a:ext>
            </a:extLst>
          </p:cNvPr>
          <p:cNvSpPr>
            <a:spLocks noGrp="1"/>
          </p:cNvSpPr>
          <p:nvPr>
            <p:ph type="title"/>
          </p:nvPr>
        </p:nvSpPr>
        <p:spPr>
          <a:xfrm>
            <a:off x="0" y="0"/>
            <a:ext cx="8839200" cy="838200"/>
          </a:xfrm>
        </p:spPr>
        <p:txBody>
          <a:bodyPr/>
          <a:lstStyle/>
          <a:p>
            <a:pPr algn="l"/>
            <a:r>
              <a:rPr lang="en-IN" sz="2000" dirty="0">
                <a:latin typeface="Arial Black" panose="020B0A04020102020204" pitchFamily="34" charset="0"/>
              </a:rPr>
              <a:t>WHAT IS FACIAL EMOTION RECOGNITION?</a:t>
            </a:r>
          </a:p>
        </p:txBody>
      </p:sp>
      <p:sp>
        <p:nvSpPr>
          <p:cNvPr id="3" name="Content Placeholder 2">
            <a:extLst>
              <a:ext uri="{FF2B5EF4-FFF2-40B4-BE49-F238E27FC236}">
                <a16:creationId xmlns:a16="http://schemas.microsoft.com/office/drawing/2014/main" id="{CDA985E2-905D-D6CC-DB42-42183B061304}"/>
              </a:ext>
            </a:extLst>
          </p:cNvPr>
          <p:cNvSpPr>
            <a:spLocks noGrp="1"/>
          </p:cNvSpPr>
          <p:nvPr>
            <p:ph idx="1"/>
          </p:nvPr>
        </p:nvSpPr>
        <p:spPr>
          <a:xfrm>
            <a:off x="152400" y="1166018"/>
            <a:ext cx="8686800" cy="4525963"/>
          </a:xfrm>
        </p:spPr>
        <p:txBody>
          <a:bodyPr/>
          <a:lstStyle/>
          <a:p>
            <a:pPr marL="0" indent="0">
              <a:buNone/>
            </a:pPr>
            <a:r>
              <a:rPr lang="en-US" sz="2450" dirty="0"/>
              <a:t>• </a:t>
            </a:r>
            <a:r>
              <a:rPr lang="en-US" sz="2450" dirty="0">
                <a:latin typeface="Aptos" panose="020B0004020202020204" pitchFamily="34" charset="0"/>
              </a:rPr>
              <a:t>Facial emotion recognition is the process of detecting human emotions from facial expressions. The human brain recognizes emotions automatically, and software has now been developed that can recognize emotions as well. This technology is becoming more accurate all the time, and will eventually be able to read emotions as well as our brains do.</a:t>
            </a:r>
          </a:p>
          <a:p>
            <a:pPr marL="0" indent="0">
              <a:buNone/>
            </a:pPr>
            <a:endParaRPr lang="en-US" sz="2450" dirty="0">
              <a:latin typeface="Aptos" panose="020B0004020202020204" pitchFamily="34" charset="0"/>
            </a:endParaRPr>
          </a:p>
          <a:p>
            <a:pPr marL="0" indent="0">
              <a:buNone/>
            </a:pPr>
            <a:r>
              <a:rPr lang="en-US" sz="2450" dirty="0">
                <a:latin typeface="Aptos" panose="020B0004020202020204" pitchFamily="34" charset="0"/>
              </a:rPr>
              <a:t> • AI can detect emotions by learning what each facial expression means and applying that knowledge to the new information presented to it. Emotional artificial intelligence, or emotion AI, is a technology that is capable of reading, imitating, interpreting, and responding to human facial expressions and emotions.</a:t>
            </a:r>
            <a:endParaRPr lang="en-IN" sz="2450" dirty="0">
              <a:latin typeface="Aptos" panose="020B0004020202020204" pitchFamily="34" charset="0"/>
            </a:endParaRPr>
          </a:p>
        </p:txBody>
      </p:sp>
    </p:spTree>
    <p:extLst>
      <p:ext uri="{BB962C8B-B14F-4D97-AF65-F5344CB8AC3E}">
        <p14:creationId xmlns:p14="http://schemas.microsoft.com/office/powerpoint/2010/main" val="1304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93FF-4318-BEBC-5203-494C16B848A4}"/>
              </a:ext>
            </a:extLst>
          </p:cNvPr>
          <p:cNvSpPr>
            <a:spLocks noGrp="1"/>
          </p:cNvSpPr>
          <p:nvPr>
            <p:ph type="title"/>
          </p:nvPr>
        </p:nvSpPr>
        <p:spPr/>
        <p:txBody>
          <a:bodyPr/>
          <a:lstStyle/>
          <a:p>
            <a:r>
              <a:rPr lang="en-IN" sz="2400" dirty="0">
                <a:latin typeface="Arial Black" panose="020B0A04020102020204" pitchFamily="34" charset="0"/>
              </a:rPr>
              <a:t>OTHER APPLICATION OF </a:t>
            </a:r>
            <a:br>
              <a:rPr lang="en-IN" sz="2400" dirty="0">
                <a:latin typeface="Arial Black" panose="020B0A04020102020204" pitchFamily="34" charset="0"/>
              </a:rPr>
            </a:br>
            <a:r>
              <a:rPr lang="en-IN" sz="2400" dirty="0">
                <a:latin typeface="Arial Black" panose="020B0A04020102020204" pitchFamily="34" charset="0"/>
              </a:rPr>
              <a:t>EMOTION FACIAL RECOGINITION</a:t>
            </a:r>
          </a:p>
        </p:txBody>
      </p:sp>
      <p:sp>
        <p:nvSpPr>
          <p:cNvPr id="3" name="Content Placeholder 2">
            <a:extLst>
              <a:ext uri="{FF2B5EF4-FFF2-40B4-BE49-F238E27FC236}">
                <a16:creationId xmlns:a16="http://schemas.microsoft.com/office/drawing/2014/main" id="{7F21517C-4FD2-93A9-5BE0-86EC12C97DE2}"/>
              </a:ext>
            </a:extLst>
          </p:cNvPr>
          <p:cNvSpPr>
            <a:spLocks noGrp="1"/>
          </p:cNvSpPr>
          <p:nvPr>
            <p:ph idx="1"/>
          </p:nvPr>
        </p:nvSpPr>
        <p:spPr>
          <a:xfrm>
            <a:off x="228600" y="990600"/>
            <a:ext cx="8610600" cy="4525963"/>
          </a:xfrm>
        </p:spPr>
        <p:txBody>
          <a:bodyPr/>
          <a:lstStyle/>
          <a:p>
            <a:r>
              <a:rPr lang="en-US" sz="2400" b="1" dirty="0">
                <a:latin typeface="Aptos" panose="020B0004020202020204" pitchFamily="34" charset="0"/>
              </a:rPr>
              <a:t>Market Research:</a:t>
            </a:r>
            <a:r>
              <a:rPr lang="en-US" sz="2400" dirty="0">
                <a:latin typeface="Aptos" panose="020B0004020202020204" pitchFamily="34" charset="0"/>
              </a:rPr>
              <a:t> Companies have traditionally done market research by conducting surveys to find out about what consumers want and need. This method however, assumes that the preferences stated are correct and reflect future actions. But this is not always the case. </a:t>
            </a:r>
          </a:p>
          <a:p>
            <a:pPr marL="0" indent="0">
              <a:buNone/>
            </a:pPr>
            <a:r>
              <a:rPr lang="en-US" sz="2400" dirty="0">
                <a:latin typeface="Aptos" panose="020B0004020202020204" pitchFamily="34" charset="0"/>
              </a:rPr>
              <a:t>     Another popular approach in market research is to employ   behavioral methods where user’s reactions are observed, while interacting with a brand or a product. Although effective, such techniques can quickly become very labor intensive as the sample size increases. In such circumstances, facial expression recognition technology can save the day by allowing companies to conduct market research and measure moment-by-moment facial expressions of emotions automatically, making it easy aggregate the result.</a:t>
            </a:r>
            <a:endParaRPr lang="en-IN" sz="2400" dirty="0">
              <a:latin typeface="Aptos" panose="020B0004020202020204" pitchFamily="34" charset="0"/>
            </a:endParaRPr>
          </a:p>
        </p:txBody>
      </p:sp>
    </p:spTree>
    <p:extLst>
      <p:ext uri="{BB962C8B-B14F-4D97-AF65-F5344CB8AC3E}">
        <p14:creationId xmlns:p14="http://schemas.microsoft.com/office/powerpoint/2010/main" val="428310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2F81-E7BD-FB9F-BC6A-69A57EB74C9F}"/>
              </a:ext>
            </a:extLst>
          </p:cNvPr>
          <p:cNvSpPr>
            <a:spLocks noGrp="1"/>
          </p:cNvSpPr>
          <p:nvPr>
            <p:ph type="title"/>
          </p:nvPr>
        </p:nvSpPr>
        <p:spPr/>
        <p:txBody>
          <a:bodyPr/>
          <a:lstStyle/>
          <a:p>
            <a:r>
              <a:rPr lang="en-IN" dirty="0">
                <a:latin typeface="Arial Black" panose="020B0A04020102020204" pitchFamily="34" charset="0"/>
              </a:rPr>
              <a:t>CONT.</a:t>
            </a:r>
          </a:p>
        </p:txBody>
      </p:sp>
      <p:sp>
        <p:nvSpPr>
          <p:cNvPr id="3" name="Content Placeholder 2">
            <a:extLst>
              <a:ext uri="{FF2B5EF4-FFF2-40B4-BE49-F238E27FC236}">
                <a16:creationId xmlns:a16="http://schemas.microsoft.com/office/drawing/2014/main" id="{AF9879EF-B398-FB13-E56B-5FD5711F3479}"/>
              </a:ext>
            </a:extLst>
          </p:cNvPr>
          <p:cNvSpPr>
            <a:spLocks noGrp="1"/>
          </p:cNvSpPr>
          <p:nvPr>
            <p:ph idx="1"/>
          </p:nvPr>
        </p:nvSpPr>
        <p:spPr>
          <a:xfrm>
            <a:off x="381000" y="1166018"/>
            <a:ext cx="8610600" cy="5082382"/>
          </a:xfrm>
        </p:spPr>
        <p:txBody>
          <a:bodyPr/>
          <a:lstStyle/>
          <a:p>
            <a:r>
              <a:rPr lang="en-US" sz="2000" dirty="0">
                <a:latin typeface="Aptos" panose="020B0004020202020204" pitchFamily="34" charset="0"/>
              </a:rPr>
              <a:t> </a:t>
            </a:r>
            <a:r>
              <a:rPr lang="en-US" sz="2400" b="1" dirty="0">
                <a:latin typeface="Aptos" panose="020B0004020202020204" pitchFamily="34" charset="0"/>
              </a:rPr>
              <a:t>Video Game Testing: </a:t>
            </a:r>
            <a:r>
              <a:rPr lang="en-US" sz="2400" dirty="0">
                <a:latin typeface="Aptos" panose="020B0004020202020204" pitchFamily="34" charset="0"/>
              </a:rPr>
              <a:t>Facial expression recognition can also be used in the video game testing phase. In this phase, usually a focus group of users is asked to play a game for a given amount of time and their behavior and emotions are monitored. By using facial expression recognition, game developers can gain insights and draw conclusions about the emotions experienced during game play and incorporate that feedback in the making of the final product.</a:t>
            </a:r>
          </a:p>
          <a:p>
            <a:pPr marL="0" indent="0">
              <a:buNone/>
            </a:pPr>
            <a:r>
              <a:rPr lang="en-US" sz="2400" dirty="0">
                <a:latin typeface="Aptos" panose="020B0004020202020204" pitchFamily="34" charset="0"/>
              </a:rPr>
              <a:t>      Facial expression analysis is a practical means of going beyond the typical survey approach. It is a way of appreciating what the user is experiencing, all while getting feedback. When feedback is taken in this format, it becomes genuinely non-intrusive when it comes to user experience.</a:t>
            </a:r>
            <a:endParaRPr lang="en-IN" sz="2400" dirty="0">
              <a:latin typeface="Aptos" panose="020B0004020202020204" pitchFamily="34" charset="0"/>
            </a:endParaRPr>
          </a:p>
        </p:txBody>
      </p:sp>
    </p:spTree>
    <p:extLst>
      <p:ext uri="{BB962C8B-B14F-4D97-AF65-F5344CB8AC3E}">
        <p14:creationId xmlns:p14="http://schemas.microsoft.com/office/powerpoint/2010/main" val="242511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0B66-03C8-F2AE-BF35-2426DF29506B}"/>
              </a:ext>
            </a:extLst>
          </p:cNvPr>
          <p:cNvSpPr>
            <a:spLocks noGrp="1"/>
          </p:cNvSpPr>
          <p:nvPr>
            <p:ph type="title"/>
          </p:nvPr>
        </p:nvSpPr>
        <p:spPr/>
        <p:txBody>
          <a:bodyPr/>
          <a:lstStyle/>
          <a:p>
            <a:pPr algn="l"/>
            <a:r>
              <a:rPr lang="en-IN" dirty="0">
                <a:latin typeface="Arial Black" panose="020B0A04020102020204" pitchFamily="34" charset="0"/>
              </a:rPr>
              <a:t>OVERVIEW OF THE DATASET</a:t>
            </a:r>
          </a:p>
        </p:txBody>
      </p:sp>
      <p:sp>
        <p:nvSpPr>
          <p:cNvPr id="3" name="Content Placeholder 2">
            <a:extLst>
              <a:ext uri="{FF2B5EF4-FFF2-40B4-BE49-F238E27FC236}">
                <a16:creationId xmlns:a16="http://schemas.microsoft.com/office/drawing/2014/main" id="{DFE70DB4-378B-9156-B2B6-9CEE3C7425DA}"/>
              </a:ext>
            </a:extLst>
          </p:cNvPr>
          <p:cNvSpPr>
            <a:spLocks noGrp="1"/>
          </p:cNvSpPr>
          <p:nvPr>
            <p:ph idx="1"/>
          </p:nvPr>
        </p:nvSpPr>
        <p:spPr>
          <a:xfrm>
            <a:off x="1042218" y="4456472"/>
            <a:ext cx="7644581" cy="1441090"/>
          </a:xfrm>
        </p:spPr>
        <p:txBody>
          <a:bodyPr/>
          <a:lstStyle/>
          <a:p>
            <a:endParaRPr lang="en-US" sz="2000" dirty="0"/>
          </a:p>
          <a:p>
            <a:pPr marL="0" indent="0">
              <a:buNone/>
            </a:pPr>
            <a:endParaRPr lang="en-US" sz="2000" dirty="0"/>
          </a:p>
        </p:txBody>
      </p:sp>
      <p:sp>
        <p:nvSpPr>
          <p:cNvPr id="8" name="Rectangle 7">
            <a:extLst>
              <a:ext uri="{FF2B5EF4-FFF2-40B4-BE49-F238E27FC236}">
                <a16:creationId xmlns:a16="http://schemas.microsoft.com/office/drawing/2014/main" id="{A3CD1100-704C-F6B8-E5A9-AC38A7900B04}"/>
              </a:ext>
            </a:extLst>
          </p:cNvPr>
          <p:cNvSpPr/>
          <p:nvPr/>
        </p:nvSpPr>
        <p:spPr>
          <a:xfrm>
            <a:off x="737419" y="1106128"/>
            <a:ext cx="7315200" cy="1925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D5E217-6B3F-CED7-E0A0-B19253390C2A}"/>
              </a:ext>
            </a:extLst>
          </p:cNvPr>
          <p:cNvSpPr txBox="1"/>
          <p:nvPr/>
        </p:nvSpPr>
        <p:spPr>
          <a:xfrm>
            <a:off x="1032386" y="1260046"/>
            <a:ext cx="6781800" cy="1846659"/>
          </a:xfrm>
          <a:prstGeom prst="rect">
            <a:avLst/>
          </a:prstGeom>
          <a:noFill/>
        </p:spPr>
        <p:txBody>
          <a:bodyPr wrap="square" rtlCol="0">
            <a:spAutoFit/>
          </a:bodyPr>
          <a:lstStyle/>
          <a:p>
            <a:r>
              <a:rPr lang="en-US" sz="1600" b="1" dirty="0">
                <a:solidFill>
                  <a:schemeClr val="bg1"/>
                </a:solidFill>
              </a:rPr>
              <a:t>The </a:t>
            </a:r>
            <a:r>
              <a:rPr lang="en-IN" sz="1600" b="1" i="0" dirty="0">
                <a:solidFill>
                  <a:schemeClr val="bg1"/>
                </a:solidFill>
                <a:effectLst/>
                <a:latin typeface="zeitung"/>
              </a:rPr>
              <a:t>Face expression recognition </a:t>
            </a:r>
            <a:r>
              <a:rPr lang="en-US" sz="1600" b="1" dirty="0">
                <a:solidFill>
                  <a:schemeClr val="bg1"/>
                </a:solidFill>
              </a:rPr>
              <a:t>dataset consists of 28,821 labeled images in the training set, 3,500 labeled images in the development set, and 3,500 images in the test set. Each image in dataset is labeled as one of seven emotions: happy, sad, angry, afraid, surprise, disgust, and neutral, with happy being the most prevalent emotion, providing a baseline for random guessing of 24.4%. </a:t>
            </a:r>
          </a:p>
          <a:p>
            <a:endParaRPr lang="en-US" dirty="0"/>
          </a:p>
        </p:txBody>
      </p:sp>
      <p:sp>
        <p:nvSpPr>
          <p:cNvPr id="10" name="Rectangle 9">
            <a:extLst>
              <a:ext uri="{FF2B5EF4-FFF2-40B4-BE49-F238E27FC236}">
                <a16:creationId xmlns:a16="http://schemas.microsoft.com/office/drawing/2014/main" id="{D5B1DFD9-D97E-C4CA-CD31-7989710C027A}"/>
              </a:ext>
            </a:extLst>
          </p:cNvPr>
          <p:cNvSpPr/>
          <p:nvPr/>
        </p:nvSpPr>
        <p:spPr>
          <a:xfrm>
            <a:off x="737419" y="3634559"/>
            <a:ext cx="7315200" cy="1048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C17B64-F97D-884D-3B8F-19372B7074C0}"/>
              </a:ext>
            </a:extLst>
          </p:cNvPr>
          <p:cNvSpPr/>
          <p:nvPr/>
        </p:nvSpPr>
        <p:spPr>
          <a:xfrm>
            <a:off x="737419" y="5320614"/>
            <a:ext cx="7364363" cy="857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DA7A09-9038-7451-936D-6230B27EBF5E}"/>
              </a:ext>
            </a:extLst>
          </p:cNvPr>
          <p:cNvSpPr txBox="1"/>
          <p:nvPr/>
        </p:nvSpPr>
        <p:spPr>
          <a:xfrm>
            <a:off x="1042218" y="3821373"/>
            <a:ext cx="6730182" cy="861774"/>
          </a:xfrm>
          <a:prstGeom prst="rect">
            <a:avLst/>
          </a:prstGeom>
          <a:noFill/>
        </p:spPr>
        <p:txBody>
          <a:bodyPr wrap="square" rtlCol="0">
            <a:spAutoFit/>
          </a:bodyPr>
          <a:lstStyle/>
          <a:p>
            <a:r>
              <a:rPr lang="en-US" sz="1600" b="1" dirty="0">
                <a:solidFill>
                  <a:schemeClr val="bg1"/>
                </a:solidFill>
              </a:rPr>
              <a:t>The images in dataset consist of both posed and unposed headshots, which are in grayscale and 48x48 pixels. </a:t>
            </a:r>
          </a:p>
          <a:p>
            <a:endParaRPr lang="en-US" dirty="0"/>
          </a:p>
        </p:txBody>
      </p:sp>
      <p:sp>
        <p:nvSpPr>
          <p:cNvPr id="14" name="TextBox 13">
            <a:extLst>
              <a:ext uri="{FF2B5EF4-FFF2-40B4-BE49-F238E27FC236}">
                <a16:creationId xmlns:a16="http://schemas.microsoft.com/office/drawing/2014/main" id="{F46FAF4E-8F1F-9DD1-5FE2-3FCBB5A87BE6}"/>
              </a:ext>
            </a:extLst>
          </p:cNvPr>
          <p:cNvSpPr txBox="1"/>
          <p:nvPr/>
        </p:nvSpPr>
        <p:spPr>
          <a:xfrm>
            <a:off x="1025012" y="5443723"/>
            <a:ext cx="6882582" cy="861774"/>
          </a:xfrm>
          <a:prstGeom prst="rect">
            <a:avLst/>
          </a:prstGeom>
          <a:noFill/>
        </p:spPr>
        <p:txBody>
          <a:bodyPr wrap="square" rtlCol="0">
            <a:spAutoFit/>
          </a:bodyPr>
          <a:lstStyle/>
          <a:p>
            <a:r>
              <a:rPr lang="en-US" sz="1600" b="1" dirty="0">
                <a:solidFill>
                  <a:schemeClr val="bg1"/>
                </a:solidFill>
              </a:rPr>
              <a:t>The  dataset was created by gathering the results of a Google image search of each emotion and synonyms of the emotions</a:t>
            </a:r>
            <a:endParaRPr lang="en-IN" sz="1600" b="1" dirty="0">
              <a:solidFill>
                <a:schemeClr val="bg1"/>
              </a:solidFill>
            </a:endParaRPr>
          </a:p>
          <a:p>
            <a:endParaRPr lang="en-US" dirty="0"/>
          </a:p>
        </p:txBody>
      </p:sp>
    </p:spTree>
    <p:extLst>
      <p:ext uri="{BB962C8B-B14F-4D97-AF65-F5344CB8AC3E}">
        <p14:creationId xmlns:p14="http://schemas.microsoft.com/office/powerpoint/2010/main" val="300722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EC91-01E2-8F47-DA2D-9E1D6FB72D1F}"/>
              </a:ext>
            </a:extLst>
          </p:cNvPr>
          <p:cNvSpPr>
            <a:spLocks noGrp="1"/>
          </p:cNvSpPr>
          <p:nvPr>
            <p:ph type="title"/>
          </p:nvPr>
        </p:nvSpPr>
        <p:spPr/>
        <p:txBody>
          <a:bodyPr/>
          <a:lstStyle/>
          <a:p>
            <a:pPr algn="l"/>
            <a:r>
              <a:rPr lang="en-IN" sz="3200" b="1" dirty="0">
                <a:latin typeface="Arial Black" panose="020B0A04020102020204" pitchFamily="34" charset="0"/>
              </a:rPr>
              <a:t>PROBLEMS IN DATASET</a:t>
            </a:r>
          </a:p>
        </p:txBody>
      </p:sp>
      <p:graphicFrame>
        <p:nvGraphicFramePr>
          <p:cNvPr id="4" name="Content Placeholder 3">
            <a:extLst>
              <a:ext uri="{FF2B5EF4-FFF2-40B4-BE49-F238E27FC236}">
                <a16:creationId xmlns:a16="http://schemas.microsoft.com/office/drawing/2014/main" id="{53EC0CC7-AA32-B2FE-0EBF-C1FAC69F833F}"/>
              </a:ext>
            </a:extLst>
          </p:cNvPr>
          <p:cNvGraphicFramePr>
            <a:graphicFrameLocks noGrp="1"/>
          </p:cNvGraphicFramePr>
          <p:nvPr>
            <p:ph idx="1"/>
            <p:extLst>
              <p:ext uri="{D42A27DB-BD31-4B8C-83A1-F6EECF244321}">
                <p14:modId xmlns:p14="http://schemas.microsoft.com/office/powerpoint/2010/main" val="1159816925"/>
              </p:ext>
            </p:extLst>
          </p:nvPr>
        </p:nvGraphicFramePr>
        <p:xfrm>
          <a:off x="457200" y="1371600"/>
          <a:ext cx="4114800" cy="3962400"/>
        </p:xfrm>
        <a:graphic>
          <a:graphicData uri="http://schemas.openxmlformats.org/drawingml/2006/table">
            <a:tbl>
              <a:tblPr firstRow="1" bandRow="1">
                <a:tableStyleId>{638B1855-1B75-4FBE-930C-398BA8C253C6}</a:tableStyleId>
              </a:tblPr>
              <a:tblGrid>
                <a:gridCol w="4114800">
                  <a:extLst>
                    <a:ext uri="{9D8B030D-6E8A-4147-A177-3AD203B41FA5}">
                      <a16:colId xmlns:a16="http://schemas.microsoft.com/office/drawing/2014/main" val="2209439192"/>
                    </a:ext>
                  </a:extLst>
                </a:gridCol>
              </a:tblGrid>
              <a:tr h="660400">
                <a:tc>
                  <a:txBody>
                    <a:bodyPr/>
                    <a:lstStyle/>
                    <a:p>
                      <a:pPr algn="ctr"/>
                      <a:r>
                        <a:rPr lang="en-US" sz="2000" dirty="0">
                          <a:solidFill>
                            <a:schemeClr val="tx1"/>
                          </a:solidFill>
                          <a:latin typeface="Arial Black" panose="020B0A04020102020204" pitchFamily="34" charset="0"/>
                        </a:rPr>
                        <a:t>PROBLEMS IN DATASET</a:t>
                      </a:r>
                    </a:p>
                  </a:txBody>
                  <a:tcPr/>
                </a:tc>
                <a:extLst>
                  <a:ext uri="{0D108BD9-81ED-4DB2-BD59-A6C34878D82A}">
                    <a16:rowId xmlns:a16="http://schemas.microsoft.com/office/drawing/2014/main" val="3886878554"/>
                  </a:ext>
                </a:extLst>
              </a:tr>
              <a:tr h="660400">
                <a:tc>
                  <a:txBody>
                    <a:bodyPr/>
                    <a:lstStyle/>
                    <a:p>
                      <a:pPr marL="0" indent="0" algn="l">
                        <a:buNone/>
                      </a:pPr>
                      <a:r>
                        <a:rPr lang="en-IN" b="1" dirty="0">
                          <a:solidFill>
                            <a:schemeClr val="bg1"/>
                          </a:solidFill>
                          <a:latin typeface="Aptos" panose="020B0004020202020204" pitchFamily="34" charset="0"/>
                        </a:rPr>
                        <a:t> Imbalance Dataset </a:t>
                      </a:r>
                    </a:p>
                    <a:p>
                      <a:pPr marL="0" indent="0" algn="l">
                        <a:buNone/>
                      </a:pPr>
                      <a:endParaRPr lang="en-US" b="1" dirty="0">
                        <a:solidFill>
                          <a:schemeClr val="bg1"/>
                        </a:solidFill>
                        <a:latin typeface="Aptos" panose="020B0004020202020204" pitchFamily="34" charset="0"/>
                      </a:endParaRPr>
                    </a:p>
                  </a:txBody>
                  <a:tcPr/>
                </a:tc>
                <a:extLst>
                  <a:ext uri="{0D108BD9-81ED-4DB2-BD59-A6C34878D82A}">
                    <a16:rowId xmlns:a16="http://schemas.microsoft.com/office/drawing/2014/main" val="3126018277"/>
                  </a:ext>
                </a:extLst>
              </a:tr>
              <a:tr h="660400">
                <a:tc>
                  <a:txBody>
                    <a:bodyPr/>
                    <a:lstStyle/>
                    <a:p>
                      <a:pPr marL="0" indent="0" algn="l">
                        <a:buNone/>
                      </a:pPr>
                      <a:r>
                        <a:rPr lang="en-IN" b="1" dirty="0">
                          <a:solidFill>
                            <a:schemeClr val="bg1"/>
                          </a:solidFill>
                          <a:latin typeface="Aptos" panose="020B0004020202020204" pitchFamily="34" charset="0"/>
                        </a:rPr>
                        <a:t>Intraclass Variation </a:t>
                      </a:r>
                    </a:p>
                    <a:p>
                      <a:pPr marL="0" indent="0" algn="l">
                        <a:buNone/>
                      </a:pPr>
                      <a:endParaRPr lang="en-US" b="1" dirty="0">
                        <a:solidFill>
                          <a:schemeClr val="bg1"/>
                        </a:solidFill>
                        <a:latin typeface="Aptos" panose="020B0004020202020204" pitchFamily="34" charset="0"/>
                      </a:endParaRPr>
                    </a:p>
                  </a:txBody>
                  <a:tcPr/>
                </a:tc>
                <a:extLst>
                  <a:ext uri="{0D108BD9-81ED-4DB2-BD59-A6C34878D82A}">
                    <a16:rowId xmlns:a16="http://schemas.microsoft.com/office/drawing/2014/main" val="1882402847"/>
                  </a:ext>
                </a:extLst>
              </a:tr>
              <a:tr h="660400">
                <a:tc>
                  <a:txBody>
                    <a:bodyPr/>
                    <a:lstStyle/>
                    <a:p>
                      <a:pPr marL="0" indent="0" algn="l">
                        <a:buNone/>
                      </a:pPr>
                      <a:r>
                        <a:rPr lang="en-IN" b="1" dirty="0">
                          <a:solidFill>
                            <a:schemeClr val="bg1"/>
                          </a:solidFill>
                          <a:latin typeface="Aptos" panose="020B0004020202020204" pitchFamily="34" charset="0"/>
                        </a:rPr>
                        <a:t>Contrast</a:t>
                      </a:r>
                    </a:p>
                  </a:txBody>
                  <a:tcPr/>
                </a:tc>
                <a:extLst>
                  <a:ext uri="{0D108BD9-81ED-4DB2-BD59-A6C34878D82A}">
                    <a16:rowId xmlns:a16="http://schemas.microsoft.com/office/drawing/2014/main" val="3860672889"/>
                  </a:ext>
                </a:extLst>
              </a:tr>
              <a:tr h="660400">
                <a:tc>
                  <a:txBody>
                    <a:bodyPr/>
                    <a:lstStyle/>
                    <a:p>
                      <a:pPr marL="0" indent="0" algn="l">
                        <a:buNone/>
                      </a:pPr>
                      <a:r>
                        <a:rPr lang="en-IN" b="1" dirty="0">
                          <a:solidFill>
                            <a:schemeClr val="bg1"/>
                          </a:solidFill>
                          <a:latin typeface="Aptos" panose="020B0004020202020204" pitchFamily="34" charset="0"/>
                        </a:rPr>
                        <a:t> Eye-Glasses </a:t>
                      </a:r>
                    </a:p>
                  </a:txBody>
                  <a:tcPr/>
                </a:tc>
                <a:extLst>
                  <a:ext uri="{0D108BD9-81ED-4DB2-BD59-A6C34878D82A}">
                    <a16:rowId xmlns:a16="http://schemas.microsoft.com/office/drawing/2014/main" val="1978503521"/>
                  </a:ext>
                </a:extLst>
              </a:tr>
              <a:tr h="660400">
                <a:tc>
                  <a:txBody>
                    <a:bodyPr/>
                    <a:lstStyle/>
                    <a:p>
                      <a:pPr algn="l"/>
                      <a:r>
                        <a:rPr lang="en-IN" b="1" dirty="0">
                          <a:solidFill>
                            <a:schemeClr val="bg1"/>
                          </a:solidFill>
                          <a:latin typeface="Aptos" panose="020B0004020202020204" pitchFamily="34" charset="0"/>
                        </a:rPr>
                        <a:t>Outlier/Null Values </a:t>
                      </a:r>
                      <a:endParaRPr lang="en-US" b="1" dirty="0">
                        <a:solidFill>
                          <a:schemeClr val="bg1"/>
                        </a:solidFill>
                        <a:latin typeface="Aptos" panose="020B0004020202020204" pitchFamily="34" charset="0"/>
                      </a:endParaRPr>
                    </a:p>
                  </a:txBody>
                  <a:tcPr/>
                </a:tc>
                <a:extLst>
                  <a:ext uri="{0D108BD9-81ED-4DB2-BD59-A6C34878D82A}">
                    <a16:rowId xmlns:a16="http://schemas.microsoft.com/office/drawing/2014/main" val="653424823"/>
                  </a:ext>
                </a:extLst>
              </a:tr>
            </a:tbl>
          </a:graphicData>
        </a:graphic>
      </p:graphicFrame>
      <p:pic>
        <p:nvPicPr>
          <p:cNvPr id="5" name="Picture 4">
            <a:extLst>
              <a:ext uri="{FF2B5EF4-FFF2-40B4-BE49-F238E27FC236}">
                <a16:creationId xmlns:a16="http://schemas.microsoft.com/office/drawing/2014/main" id="{3195791E-CCE9-95E6-D6CF-D34A940D7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371600"/>
            <a:ext cx="4387468" cy="3962400"/>
          </a:xfrm>
          <a:prstGeom prst="rect">
            <a:avLst/>
          </a:prstGeom>
        </p:spPr>
      </p:pic>
    </p:spTree>
    <p:extLst>
      <p:ext uri="{BB962C8B-B14F-4D97-AF65-F5344CB8AC3E}">
        <p14:creationId xmlns:p14="http://schemas.microsoft.com/office/powerpoint/2010/main" val="1717957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19347</TotalTime>
  <Words>880</Words>
  <Application>Microsoft Office PowerPoint</Application>
  <PresentationFormat>On-screen Show (4:3)</PresentationFormat>
  <Paragraphs>76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PGothic</vt:lpstr>
      <vt:lpstr>Aptos</vt:lpstr>
      <vt:lpstr>Arial</vt:lpstr>
      <vt:lpstr>Arial Black</vt:lpstr>
      <vt:lpstr>Calibri</vt:lpstr>
      <vt:lpstr>Times New Roman</vt:lpstr>
      <vt:lpstr>zeitung</vt:lpstr>
      <vt:lpstr>Office Theme</vt:lpstr>
      <vt:lpstr>PowerPoint Presentation</vt:lpstr>
      <vt:lpstr>OVERVIEW</vt:lpstr>
      <vt:lpstr>INTRODUCTION</vt:lpstr>
      <vt:lpstr>PROBLEM STATEMENT</vt:lpstr>
      <vt:lpstr>WHAT IS FACIAL EMOTION RECOGNITION?</vt:lpstr>
      <vt:lpstr>OTHER APPLICATION OF  EMOTION FACIAL RECOGINITION</vt:lpstr>
      <vt:lpstr>CONT.</vt:lpstr>
      <vt:lpstr>OVERVIEW OF THE DATASET</vt:lpstr>
      <vt:lpstr>PROBLEMS IN DATASET</vt:lpstr>
      <vt:lpstr>DEPENDENCIES</vt:lpstr>
      <vt:lpstr>RESULT</vt:lpstr>
      <vt:lpstr>RESULT</vt:lpstr>
      <vt:lpstr>MODEL TRAINING</vt:lpstr>
      <vt:lpstr>PowerPoint Presentation</vt:lpstr>
      <vt:lpstr> CONCLUSION </vt:lpstr>
      <vt:lpstr>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Kashish Barthwal</cp:lastModifiedBy>
  <cp:revision>1253</cp:revision>
  <dcterms:created xsi:type="dcterms:W3CDTF">2010-04-09T07:36:15Z</dcterms:created>
  <dcterms:modified xsi:type="dcterms:W3CDTF">2024-05-16T08:47:11Z</dcterms:modified>
</cp:coreProperties>
</file>