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93" r:id="rId4"/>
    <p:sldId id="292" r:id="rId5"/>
    <p:sldId id="273" r:id="rId6"/>
    <p:sldId id="272" r:id="rId7"/>
    <p:sldId id="274" r:id="rId8"/>
    <p:sldId id="275" r:id="rId9"/>
    <p:sldId id="282" r:id="rId10"/>
    <p:sldId id="285" r:id="rId11"/>
    <p:sldId id="278" r:id="rId12"/>
    <p:sldId id="27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E72DFD-D358-44B6-AF74-65F85028A049}" v="2" dt="2024-03-15T03:49:01.6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2288" autoAdjust="0"/>
  </p:normalViewPr>
  <p:slideViewPr>
    <p:cSldViewPr>
      <p:cViewPr>
        <p:scale>
          <a:sx n="70" d="100"/>
          <a:sy n="70" d="100"/>
        </p:scale>
        <p:origin x="1949" y="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shish Barthwal" userId="59bd7aa92bb2712a" providerId="LiveId" clId="{94E72DFD-D358-44B6-AF74-65F85028A049}"/>
    <pc:docChg chg="undo redo custSel delSld modSld sldOrd">
      <pc:chgData name="Kashish Barthwal" userId="59bd7aa92bb2712a" providerId="LiveId" clId="{94E72DFD-D358-44B6-AF74-65F85028A049}" dt="2024-03-15T15:47:20.807" v="147" actId="47"/>
      <pc:docMkLst>
        <pc:docMk/>
      </pc:docMkLst>
      <pc:sldChg chg="modSp mod">
        <pc:chgData name="Kashish Barthwal" userId="59bd7aa92bb2712a" providerId="LiveId" clId="{94E72DFD-D358-44B6-AF74-65F85028A049}" dt="2024-03-14T17:38:17.364" v="96" actId="1076"/>
        <pc:sldMkLst>
          <pc:docMk/>
          <pc:sldMk cId="0" sldId="268"/>
        </pc:sldMkLst>
        <pc:spChg chg="mod">
          <ac:chgData name="Kashish Barthwal" userId="59bd7aa92bb2712a" providerId="LiveId" clId="{94E72DFD-D358-44B6-AF74-65F85028A049}" dt="2024-03-14T17:38:17.364" v="96" actId="1076"/>
          <ac:spMkLst>
            <pc:docMk/>
            <pc:sldMk cId="0" sldId="268"/>
            <ac:spMk id="4" creationId="{00000000-0000-0000-0000-000000000000}"/>
          </ac:spMkLst>
        </pc:spChg>
        <pc:spChg chg="mod">
          <ac:chgData name="Kashish Barthwal" userId="59bd7aa92bb2712a" providerId="LiveId" clId="{94E72DFD-D358-44B6-AF74-65F85028A049}" dt="2024-03-13T04:23:24.924" v="37" actId="1076"/>
          <ac:spMkLst>
            <pc:docMk/>
            <pc:sldMk cId="0" sldId="268"/>
            <ac:spMk id="6" creationId="{39596CC0-0544-9FD2-7AFD-B23ECB7AE8F4}"/>
          </ac:spMkLst>
        </pc:spChg>
        <pc:spChg chg="mod">
          <ac:chgData name="Kashish Barthwal" userId="59bd7aa92bb2712a" providerId="LiveId" clId="{94E72DFD-D358-44B6-AF74-65F85028A049}" dt="2024-03-14T17:37:44.852" v="95" actId="113"/>
          <ac:spMkLst>
            <pc:docMk/>
            <pc:sldMk cId="0" sldId="268"/>
            <ac:spMk id="9" creationId="{00000000-0000-0000-0000-000000000000}"/>
          </ac:spMkLst>
        </pc:spChg>
      </pc:sldChg>
      <pc:sldChg chg="ord">
        <pc:chgData name="Kashish Barthwal" userId="59bd7aa92bb2712a" providerId="LiveId" clId="{94E72DFD-D358-44B6-AF74-65F85028A049}" dt="2024-03-14T13:37:45.421" v="44"/>
        <pc:sldMkLst>
          <pc:docMk/>
          <pc:sldMk cId="0" sldId="272"/>
        </pc:sldMkLst>
      </pc:sldChg>
      <pc:sldChg chg="modSp mod">
        <pc:chgData name="Kashish Barthwal" userId="59bd7aa92bb2712a" providerId="LiveId" clId="{94E72DFD-D358-44B6-AF74-65F85028A049}" dt="2024-03-15T15:44:23.199" v="108" actId="113"/>
        <pc:sldMkLst>
          <pc:docMk/>
          <pc:sldMk cId="0" sldId="273"/>
        </pc:sldMkLst>
        <pc:spChg chg="mod">
          <ac:chgData name="Kashish Barthwal" userId="59bd7aa92bb2712a" providerId="LiveId" clId="{94E72DFD-D358-44B6-AF74-65F85028A049}" dt="2024-03-15T15:44:23.199" v="108" actId="113"/>
          <ac:spMkLst>
            <pc:docMk/>
            <pc:sldMk cId="0" sldId="273"/>
            <ac:spMk id="3" creationId="{00000000-0000-0000-0000-000000000000}"/>
          </ac:spMkLst>
        </pc:spChg>
      </pc:sldChg>
      <pc:sldChg chg="modSp mod ord">
        <pc:chgData name="Kashish Barthwal" userId="59bd7aa92bb2712a" providerId="LiveId" clId="{94E72DFD-D358-44B6-AF74-65F85028A049}" dt="2024-03-15T15:44:46.275" v="113" actId="113"/>
        <pc:sldMkLst>
          <pc:docMk/>
          <pc:sldMk cId="0" sldId="274"/>
        </pc:sldMkLst>
        <pc:spChg chg="mod">
          <ac:chgData name="Kashish Barthwal" userId="59bd7aa92bb2712a" providerId="LiveId" clId="{94E72DFD-D358-44B6-AF74-65F85028A049}" dt="2024-03-15T15:44:46.275" v="113" actId="113"/>
          <ac:spMkLst>
            <pc:docMk/>
            <pc:sldMk cId="0" sldId="274"/>
            <ac:spMk id="3" creationId="{00000000-0000-0000-0000-000000000000}"/>
          </ac:spMkLst>
        </pc:spChg>
      </pc:sldChg>
      <pc:sldChg chg="modSp mod">
        <pc:chgData name="Kashish Barthwal" userId="59bd7aa92bb2712a" providerId="LiveId" clId="{94E72DFD-D358-44B6-AF74-65F85028A049}" dt="2024-03-15T15:47:11.563" v="145" actId="14100"/>
        <pc:sldMkLst>
          <pc:docMk/>
          <pc:sldMk cId="0" sldId="275"/>
        </pc:sldMkLst>
        <pc:spChg chg="mod">
          <ac:chgData name="Kashish Barthwal" userId="59bd7aa92bb2712a" providerId="LiveId" clId="{94E72DFD-D358-44B6-AF74-65F85028A049}" dt="2024-03-15T15:47:11.563" v="145" actId="14100"/>
          <ac:spMkLst>
            <pc:docMk/>
            <pc:sldMk cId="0" sldId="275"/>
            <ac:spMk id="3" creationId="{00000000-0000-0000-0000-000000000000}"/>
          </ac:spMkLst>
        </pc:spChg>
      </pc:sldChg>
      <pc:sldChg chg="modSp mod">
        <pc:chgData name="Kashish Barthwal" userId="59bd7aa92bb2712a" providerId="LiveId" clId="{94E72DFD-D358-44B6-AF74-65F85028A049}" dt="2024-03-14T14:32:39.840" v="54" actId="20577"/>
        <pc:sldMkLst>
          <pc:docMk/>
          <pc:sldMk cId="0" sldId="278"/>
        </pc:sldMkLst>
        <pc:spChg chg="mod">
          <ac:chgData name="Kashish Barthwal" userId="59bd7aa92bb2712a" providerId="LiveId" clId="{94E72DFD-D358-44B6-AF74-65F85028A049}" dt="2024-03-14T14:32:39.840" v="54" actId="20577"/>
          <ac:spMkLst>
            <pc:docMk/>
            <pc:sldMk cId="0" sldId="278"/>
            <ac:spMk id="3" creationId="{00000000-0000-0000-0000-000000000000}"/>
          </ac:spMkLst>
        </pc:spChg>
      </pc:sldChg>
      <pc:sldChg chg="addSp modSp mod">
        <pc:chgData name="Kashish Barthwal" userId="59bd7aa92bb2712a" providerId="LiveId" clId="{94E72DFD-D358-44B6-AF74-65F85028A049}" dt="2024-03-15T03:48:52.003" v="99" actId="14100"/>
        <pc:sldMkLst>
          <pc:docMk/>
          <pc:sldMk cId="1542582356" sldId="282"/>
        </pc:sldMkLst>
        <pc:picChg chg="add mod">
          <ac:chgData name="Kashish Barthwal" userId="59bd7aa92bb2712a" providerId="LiveId" clId="{94E72DFD-D358-44B6-AF74-65F85028A049}" dt="2024-03-15T03:48:52.003" v="99" actId="14100"/>
          <ac:picMkLst>
            <pc:docMk/>
            <pc:sldMk cId="1542582356" sldId="282"/>
            <ac:picMk id="5" creationId="{B8583C68-2ED4-0F07-54D1-F37B3D0CB7D8}"/>
          </ac:picMkLst>
        </pc:picChg>
      </pc:sldChg>
      <pc:sldChg chg="addSp modSp mod">
        <pc:chgData name="Kashish Barthwal" userId="59bd7aa92bb2712a" providerId="LiveId" clId="{94E72DFD-D358-44B6-AF74-65F85028A049}" dt="2024-03-15T03:49:13.482" v="104" actId="14100"/>
        <pc:sldMkLst>
          <pc:docMk/>
          <pc:sldMk cId="1667714394" sldId="285"/>
        </pc:sldMkLst>
        <pc:picChg chg="add mod">
          <ac:chgData name="Kashish Barthwal" userId="59bd7aa92bb2712a" providerId="LiveId" clId="{94E72DFD-D358-44B6-AF74-65F85028A049}" dt="2024-03-15T03:49:13.482" v="104" actId="14100"/>
          <ac:picMkLst>
            <pc:docMk/>
            <pc:sldMk cId="1667714394" sldId="285"/>
            <ac:picMk id="3" creationId="{61A5427C-81C7-C8A5-9EB2-FFA1F1D1678F}"/>
          </ac:picMkLst>
        </pc:picChg>
      </pc:sldChg>
      <pc:sldChg chg="modSp del mod">
        <pc:chgData name="Kashish Barthwal" userId="59bd7aa92bb2712a" providerId="LiveId" clId="{94E72DFD-D358-44B6-AF74-65F85028A049}" dt="2024-03-15T15:47:20.807" v="147" actId="47"/>
        <pc:sldMkLst>
          <pc:docMk/>
          <pc:sldMk cId="2230888239" sldId="288"/>
        </pc:sldMkLst>
        <pc:spChg chg="mod">
          <ac:chgData name="Kashish Barthwal" userId="59bd7aa92bb2712a" providerId="LiveId" clId="{94E72DFD-D358-44B6-AF74-65F85028A049}" dt="2024-03-15T15:46:09.872" v="132" actId="21"/>
          <ac:spMkLst>
            <pc:docMk/>
            <pc:sldMk cId="2230888239" sldId="288"/>
            <ac:spMk id="3" creationId="{9341FEFF-0F1B-6BF4-86AD-604644E21A1F}"/>
          </ac:spMkLst>
        </pc:spChg>
      </pc:sldChg>
      <pc:sldChg chg="modSp del mod">
        <pc:chgData name="Kashish Barthwal" userId="59bd7aa92bb2712a" providerId="LiveId" clId="{94E72DFD-D358-44B6-AF74-65F85028A049}" dt="2024-03-15T15:47:18.420" v="146" actId="47"/>
        <pc:sldMkLst>
          <pc:docMk/>
          <pc:sldMk cId="1487567734" sldId="289"/>
        </pc:sldMkLst>
        <pc:spChg chg="mod">
          <ac:chgData name="Kashish Barthwal" userId="59bd7aa92bb2712a" providerId="LiveId" clId="{94E72DFD-D358-44B6-AF74-65F85028A049}" dt="2024-03-15T15:45:26.465" v="122" actId="21"/>
          <ac:spMkLst>
            <pc:docMk/>
            <pc:sldMk cId="1487567734" sldId="289"/>
            <ac:spMk id="3" creationId="{52D50140-BF32-29B1-9CA6-2A6759A1B78F}"/>
          </ac:spMkLst>
        </pc:spChg>
      </pc:sldChg>
      <pc:sldChg chg="modSp mod">
        <pc:chgData name="Kashish Barthwal" userId="59bd7aa92bb2712a" providerId="LiveId" clId="{94E72DFD-D358-44B6-AF74-65F85028A049}" dt="2024-03-14T14:24:13.850" v="46" actId="20577"/>
        <pc:sldMkLst>
          <pc:docMk/>
          <pc:sldMk cId="2571427474" sldId="292"/>
        </pc:sldMkLst>
        <pc:spChg chg="mod">
          <ac:chgData name="Kashish Barthwal" userId="59bd7aa92bb2712a" providerId="LiveId" clId="{94E72DFD-D358-44B6-AF74-65F85028A049}" dt="2024-03-14T14:24:13.850" v="46" actId="20577"/>
          <ac:spMkLst>
            <pc:docMk/>
            <pc:sldMk cId="2571427474" sldId="292"/>
            <ac:spMk id="3" creationId="{CBEF0B2C-0CA7-3678-E6DB-0269DDF6B2E1}"/>
          </ac:spMkLst>
        </pc:spChg>
      </pc:sldChg>
      <pc:sldChg chg="modSp mod">
        <pc:chgData name="Kashish Barthwal" userId="59bd7aa92bb2712a" providerId="LiveId" clId="{94E72DFD-D358-44B6-AF74-65F85028A049}" dt="2024-03-12T17:10:31.924" v="2" actId="20577"/>
        <pc:sldMkLst>
          <pc:docMk/>
          <pc:sldMk cId="1262170514" sldId="293"/>
        </pc:sldMkLst>
        <pc:spChg chg="mod">
          <ac:chgData name="Kashish Barthwal" userId="59bd7aa92bb2712a" providerId="LiveId" clId="{94E72DFD-D358-44B6-AF74-65F85028A049}" dt="2024-03-12T17:10:31.924" v="2" actId="20577"/>
          <ac:spMkLst>
            <pc:docMk/>
            <pc:sldMk cId="1262170514" sldId="293"/>
            <ac:spMk id="3" creationId="{B7DED390-3E8A-19BE-14D3-B64F0599078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3/12/2024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3/12/2024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3/12/2024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3/12/2024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3.xml"/><Relationship Id="rId4" Type="http://schemas.openxmlformats.org/officeDocument/2006/relationships/hyperlink" Target="https://www.geeksforgeeks.org/"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520" y="1484784"/>
            <a:ext cx="8928992" cy="1261884"/>
          </a:xfrm>
          <a:prstGeom prst="rect">
            <a:avLst/>
          </a:prstGeom>
          <a:noFill/>
        </p:spPr>
        <p:txBody>
          <a:bodyPr wrap="square" rtlCol="0">
            <a:spAutoFit/>
          </a:bodyPr>
          <a:lstStyle/>
          <a:p>
            <a:pPr algn="ctr"/>
            <a:endParaRPr lang="en-US" sz="3600" b="1" dirty="0">
              <a:solidFill>
                <a:srgbClr val="FF0000"/>
              </a:solidFill>
              <a:latin typeface="Times New Roman" panose="02020603050405020304" pitchFamily="18" charset="0"/>
              <a:cs typeface="Times New Roman" panose="02020603050405020304" pitchFamily="18" charset="0"/>
            </a:endParaRPr>
          </a:p>
          <a:p>
            <a:pPr algn="ctr"/>
            <a:r>
              <a:rPr lang="en-US" sz="4000" b="1" dirty="0">
                <a:solidFill>
                  <a:srgbClr val="FF0000"/>
                </a:solidFill>
                <a:latin typeface="Times New Roman" panose="02020603050405020304" pitchFamily="18" charset="0"/>
                <a:cs typeface="Times New Roman" panose="02020603050405020304" pitchFamily="18" charset="0"/>
              </a:rPr>
              <a:t>NEWS WEB</a:t>
            </a:r>
          </a:p>
        </p:txBody>
      </p:sp>
      <p:sp>
        <p:nvSpPr>
          <p:cNvPr id="6" name="TextBox 5">
            <a:extLst>
              <a:ext uri="{FF2B5EF4-FFF2-40B4-BE49-F238E27FC236}">
                <a16:creationId xmlns:a16="http://schemas.microsoft.com/office/drawing/2014/main" id="{39596CC0-0544-9FD2-7AFD-B23ECB7AE8F4}"/>
              </a:ext>
            </a:extLst>
          </p:cNvPr>
          <p:cNvSpPr txBox="1"/>
          <p:nvPr/>
        </p:nvSpPr>
        <p:spPr>
          <a:xfrm>
            <a:off x="5148064" y="3933056"/>
            <a:ext cx="3600399" cy="2350900"/>
          </a:xfrm>
          <a:prstGeom prst="rect">
            <a:avLst/>
          </a:prstGeom>
          <a:solidFill>
            <a:schemeClr val="accent6">
              <a:lumMod val="60000"/>
              <a:lumOff val="40000"/>
            </a:schemeClr>
          </a:solidFill>
        </p:spPr>
        <p:txBody>
          <a:bodyPr wrap="square" rtlCol="0">
            <a:spAutoFit/>
          </a:bodyPr>
          <a:lstStyle/>
          <a:p>
            <a:r>
              <a:rPr lang="en-US" sz="2400" b="1" u="sng" dirty="0">
                <a:solidFill>
                  <a:srgbClr val="FF0000"/>
                </a:solidFill>
                <a:latin typeface="Times New Roman" panose="02020603050405020304" pitchFamily="18" charset="0"/>
                <a:cs typeface="Times New Roman" panose="02020603050405020304" pitchFamily="18" charset="0"/>
              </a:rPr>
              <a:t>SUBMITTED BY</a:t>
            </a:r>
            <a:r>
              <a:rPr lang="en-US" sz="2400" b="1" dirty="0">
                <a:solidFill>
                  <a:srgbClr val="FF0000"/>
                </a:solidFill>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Kashish Barthwal,2219990495</a:t>
            </a:r>
          </a:p>
          <a:p>
            <a:pPr algn="just">
              <a:lnSpc>
                <a:spcPct val="150000"/>
              </a:lnSpc>
            </a:pPr>
            <a:r>
              <a:rPr lang="en-US" dirty="0">
                <a:latin typeface="Times New Roman" panose="02020603050405020304" pitchFamily="18" charset="0"/>
                <a:cs typeface="Times New Roman" panose="02020603050405020304" pitchFamily="18" charset="0"/>
              </a:rPr>
              <a:t> Joel Matthew, 2210990465</a:t>
            </a:r>
          </a:p>
          <a:p>
            <a:pPr algn="just">
              <a:lnSpc>
                <a:spcPct val="150000"/>
              </a:lnSpc>
            </a:pPr>
            <a:r>
              <a:rPr lang="en-US" dirty="0">
                <a:latin typeface="Times New Roman" panose="02020603050405020304" pitchFamily="18" charset="0"/>
                <a:cs typeface="Times New Roman" panose="02020603050405020304" pitchFamily="18" charset="0"/>
              </a:rPr>
              <a:t> Jugal, 2210990467</a:t>
            </a:r>
          </a:p>
          <a:p>
            <a:pPr algn="just">
              <a:lnSpc>
                <a:spcPct val="150000"/>
              </a:lnSpc>
            </a:pPr>
            <a:r>
              <a:rPr lang="en-US" dirty="0">
                <a:latin typeface="Times New Roman" panose="02020603050405020304" pitchFamily="18" charset="0"/>
                <a:cs typeface="Times New Roman" panose="02020603050405020304" pitchFamily="18" charset="0"/>
              </a:rPr>
              <a:t> Kanwar, 2210990473</a:t>
            </a:r>
          </a:p>
        </p:txBody>
      </p:sp>
      <p:sp>
        <p:nvSpPr>
          <p:cNvPr id="9" name="TextBox 8"/>
          <p:cNvSpPr txBox="1"/>
          <p:nvPr/>
        </p:nvSpPr>
        <p:spPr>
          <a:xfrm>
            <a:off x="683568" y="3933056"/>
            <a:ext cx="3168352" cy="1569660"/>
          </a:xfrm>
          <a:prstGeom prst="rect">
            <a:avLst/>
          </a:prstGeom>
          <a:solidFill>
            <a:schemeClr val="accent6">
              <a:lumMod val="60000"/>
              <a:lumOff val="40000"/>
            </a:schemeClr>
          </a:solidFill>
        </p:spPr>
        <p:txBody>
          <a:bodyPr wrap="square" rtlCol="0">
            <a:spAutoFit/>
          </a:bodyPr>
          <a:lstStyle/>
          <a:p>
            <a:r>
              <a:rPr lang="en-US" sz="2400" b="1" u="sng" dirty="0">
                <a:solidFill>
                  <a:srgbClr val="FF0000"/>
                </a:solidFill>
                <a:latin typeface="Times New Roman" pitchFamily="18" charset="0"/>
                <a:cs typeface="Times New Roman" pitchFamily="18" charset="0"/>
              </a:rPr>
              <a:t>SUBMITTED TO</a:t>
            </a:r>
            <a:r>
              <a:rPr lang="en-US" sz="2400" b="1" dirty="0">
                <a:solidFill>
                  <a:srgbClr val="FF0000"/>
                </a:solidFill>
                <a:latin typeface="Times New Roman" pitchFamily="18" charset="0"/>
                <a:cs typeface="Times New Roman" pitchFamily="18" charset="0"/>
              </a:rPr>
              <a:t>:</a:t>
            </a:r>
          </a:p>
          <a:p>
            <a:endParaRPr lang="en-US" sz="1600" b="1" dirty="0">
              <a:solidFill>
                <a:srgbClr val="FF0000"/>
              </a:solidFill>
              <a:latin typeface="Times New Roman" pitchFamily="18" charset="0"/>
              <a:cs typeface="Times New Roman" pitchFamily="18" charset="0"/>
            </a:endParaRPr>
          </a:p>
          <a:p>
            <a:r>
              <a:rPr lang="en-US" sz="2000" dirty="0">
                <a:latin typeface="Times New Roman" panose="02020603050405020304" pitchFamily="18" charset="0"/>
                <a:cs typeface="Times New Roman" panose="02020603050405020304" pitchFamily="18" charset="0"/>
              </a:rPr>
              <a:t>Dr. Baljit Kaur</a:t>
            </a:r>
          </a:p>
          <a:p>
            <a:r>
              <a:rPr lang="en-US" sz="2000" dirty="0">
                <a:latin typeface="Times New Roman" panose="02020603050405020304" pitchFamily="18" charset="0"/>
                <a:cs typeface="Times New Roman" panose="02020603050405020304" pitchFamily="18" charset="0"/>
              </a:rPr>
              <a:t>Mr. Vikas Patel</a:t>
            </a:r>
            <a:endParaRPr lang="en-US" sz="1600" dirty="0">
              <a:latin typeface="Times New Roman" pitchFamily="18" charset="0"/>
              <a:cs typeface="Times New Roman" pitchFamily="18" charset="0"/>
            </a:endParaRPr>
          </a:p>
          <a:p>
            <a:endParaRPr lang="en-US" sz="1600" b="1" dirty="0">
              <a:solidFill>
                <a:srgbClr val="FF0000"/>
              </a:solidFill>
              <a:latin typeface="Times New Roman" pitchFamily="18" charset="0"/>
              <a:cs typeface="Times New Roman" pitchFamily="18" charset="0"/>
            </a:endParaRP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A5427C-81C7-C8A5-9EB2-FFA1F1D16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196752"/>
            <a:ext cx="7632848" cy="4680520"/>
          </a:xfrm>
          <a:prstGeom prst="rect">
            <a:avLst/>
          </a:prstGeom>
        </p:spPr>
      </p:pic>
    </p:spTree>
    <p:extLst>
      <p:ext uri="{BB962C8B-B14F-4D97-AF65-F5344CB8AC3E}">
        <p14:creationId xmlns:p14="http://schemas.microsoft.com/office/powerpoint/2010/main" val="1667714394"/>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688" y="116632"/>
            <a:ext cx="3888432"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CONCLUSION:</a:t>
            </a:r>
          </a:p>
        </p:txBody>
      </p:sp>
      <p:sp>
        <p:nvSpPr>
          <p:cNvPr id="3" name="Rectangle 2"/>
          <p:cNvSpPr/>
          <p:nvPr/>
        </p:nvSpPr>
        <p:spPr>
          <a:xfrm>
            <a:off x="0" y="1412776"/>
            <a:ext cx="8856984" cy="4370427"/>
          </a:xfrm>
          <a:prstGeom prst="rect">
            <a:avLst/>
          </a:prstGeom>
        </p:spPr>
        <p:txBody>
          <a:bodyPr wrap="square">
            <a:spAutoFit/>
          </a:bodyPr>
          <a:lstStyle/>
          <a:p>
            <a:pPr algn="just"/>
            <a:r>
              <a:rPr lang="en-US" dirty="0">
                <a:latin typeface="Times New Roman" pitchFamily="18" charset="0"/>
                <a:cs typeface="Times New Roman" pitchFamily="18" charset="0"/>
              </a:rPr>
              <a:t>In conclusion, the News Web project aimed to create a user-friendly platform for accessing and consuming news content online. Through the design and development of software components such as card templates, a navigation bar, and a search bar, we have successfully created a seamless and intuitive experience for users to explore and engage with news articles. </a:t>
            </a:r>
          </a:p>
          <a:p>
            <a:pPr algn="just"/>
            <a:endParaRPr lang="en-US" sz="2000" b="1" u="sng"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A user-friendly interface</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Dynamic Card Templates</a:t>
            </a:r>
          </a:p>
          <a:p>
            <a:pPr algn="just"/>
            <a:endParaRPr lang="en-US" dirty="0">
              <a:latin typeface="Times New Roman" pitchFamily="18" charset="0"/>
              <a:cs typeface="Times New Roman" pitchFamily="18" charset="0"/>
            </a:endParaRPr>
          </a:p>
          <a:p>
            <a:pPr marL="285750" indent="-285750">
              <a:buFont typeface="Arial" panose="020B0604020202020204" pitchFamily="34" charset="0"/>
              <a:buChar char="•"/>
            </a:pPr>
            <a:r>
              <a:rPr lang="en-US" dirty="0">
                <a:latin typeface="Times New Roman" pitchFamily="18" charset="0"/>
                <a:cs typeface="Times New Roman" pitchFamily="18" charset="0"/>
              </a:rPr>
              <a:t>Interactive Search Bar</a:t>
            </a:r>
          </a:p>
          <a:p>
            <a:pPr marL="285750" indent="-285750">
              <a:buFont typeface="Arial" panose="020B0604020202020204" pitchFamily="34" charset="0"/>
              <a:buChar char="•"/>
            </a:pPr>
            <a:endParaRPr lang="en-US" dirty="0">
              <a:latin typeface="Times New Roman" pitchFamily="18" charset="0"/>
              <a:cs typeface="Times New Roman" pitchFamily="18" charset="0"/>
            </a:endParaRPr>
          </a:p>
          <a:p>
            <a:pPr marL="285750" indent="-285750">
              <a:buFont typeface="Arial" panose="020B0604020202020204" pitchFamily="34" charset="0"/>
              <a:buChar char="•"/>
            </a:pPr>
            <a:r>
              <a:rPr lang="en-US" dirty="0">
                <a:latin typeface="Times New Roman" pitchFamily="18" charset="0"/>
                <a:cs typeface="Times New Roman" pitchFamily="18" charset="0"/>
              </a:rPr>
              <a:t>Responsive Design</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REFERENCES:</a:t>
            </a:r>
          </a:p>
        </p:txBody>
      </p:sp>
      <p:sp>
        <p:nvSpPr>
          <p:cNvPr id="3" name="Rectangle 2"/>
          <p:cNvSpPr/>
          <p:nvPr/>
        </p:nvSpPr>
        <p:spPr>
          <a:xfrm>
            <a:off x="107504" y="1196752"/>
            <a:ext cx="8856984" cy="3436838"/>
          </a:xfrm>
          <a:prstGeom prst="rect">
            <a:avLst/>
          </a:prstGeom>
        </p:spPr>
        <p:txBody>
          <a:bodyPr wrap="square">
            <a:spAutoFit/>
          </a:bodyPr>
          <a:lstStyle/>
          <a:p>
            <a:pPr algn="just"/>
            <a:r>
              <a:rPr lang="en-US" sz="2800" b="1" u="sng" dirty="0">
                <a:latin typeface="Times New Roman" pitchFamily="18" charset="0"/>
                <a:cs typeface="Times New Roman" pitchFamily="18" charset="0"/>
              </a:rPr>
              <a:t> </a:t>
            </a:r>
            <a:r>
              <a:rPr lang="en-US" sz="2000" b="1" u="sng" dirty="0">
                <a:latin typeface="Times New Roman" pitchFamily="18" charset="0"/>
                <a:cs typeface="Times New Roman" pitchFamily="18" charset="0"/>
              </a:rPr>
              <a:t>References of this project have been taken from the below mentioned sites:</a:t>
            </a:r>
          </a:p>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https://www.w3schools.com/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https://www.youtube.com/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IN"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https://www.geeksforgeeks.org/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https://www.tutorialspoint.com/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spcAft>
                <a:spcPts val="1000"/>
              </a:spcAft>
              <a:buFont typeface="Arial" panose="020B0604020202020204" pitchFamily="34" charset="0"/>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https://en.wikipedia.org/wiki/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44624"/>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TABLE OF CONTENT:</a:t>
            </a:r>
          </a:p>
        </p:txBody>
      </p:sp>
      <p:sp>
        <p:nvSpPr>
          <p:cNvPr id="3" name="TextBox 2"/>
          <p:cNvSpPr txBox="1"/>
          <p:nvPr/>
        </p:nvSpPr>
        <p:spPr>
          <a:xfrm>
            <a:off x="827584" y="1556792"/>
            <a:ext cx="6912768" cy="3349956"/>
          </a:xfrm>
          <a:prstGeom prst="rect">
            <a:avLst/>
          </a:prstGeom>
          <a:noFill/>
        </p:spPr>
        <p:txBody>
          <a:bodyPr wrap="square" rtlCol="0">
            <a:spAutoFit/>
          </a:bodyPr>
          <a:lstStyle/>
          <a:p>
            <a:pPr algn="just">
              <a:lnSpc>
                <a:spcPct val="150000"/>
              </a:lnSpc>
              <a:buFont typeface="Arial" pitchFamily="34" charset="0"/>
              <a:buChar char="•"/>
            </a:pPr>
            <a:r>
              <a:rPr lang="en-US" sz="2400" dirty="0">
                <a:latin typeface="Times New Roman" pitchFamily="18" charset="0"/>
                <a:cs typeface="Times New Roman" pitchFamily="18" charset="0"/>
              </a:rPr>
              <a:t>INTRODUCTION</a:t>
            </a:r>
          </a:p>
          <a:p>
            <a:pPr algn="just">
              <a:lnSpc>
                <a:spcPct val="150000"/>
              </a:lnSpc>
              <a:buFont typeface="Arial" pitchFamily="34" charset="0"/>
              <a:buChar char="•"/>
            </a:pPr>
            <a:r>
              <a:rPr lang="en-US" sz="2400" dirty="0">
                <a:latin typeface="Times New Roman" pitchFamily="18" charset="0"/>
                <a:cs typeface="Times New Roman" pitchFamily="18" charset="0"/>
              </a:rPr>
              <a:t>PROBLEM / TECHNICAL DETAILS</a:t>
            </a:r>
          </a:p>
          <a:p>
            <a:pPr algn="just">
              <a:lnSpc>
                <a:spcPct val="150000"/>
              </a:lnSpc>
              <a:buFont typeface="Arial" pitchFamily="34" charset="0"/>
              <a:buChar char="•"/>
            </a:pPr>
            <a:r>
              <a:rPr lang="en-US" sz="2400" dirty="0">
                <a:latin typeface="Times New Roman" pitchFamily="18" charset="0"/>
                <a:cs typeface="Times New Roman" pitchFamily="18" charset="0"/>
              </a:rPr>
              <a:t>KEY FEATURES</a:t>
            </a:r>
          </a:p>
          <a:p>
            <a:pPr algn="just">
              <a:lnSpc>
                <a:spcPct val="150000"/>
              </a:lnSpc>
              <a:buFont typeface="Arial" pitchFamily="34" charset="0"/>
              <a:buChar char="•"/>
            </a:pPr>
            <a:r>
              <a:rPr lang="en-US" sz="2400" dirty="0">
                <a:latin typeface="Times New Roman" pitchFamily="18" charset="0"/>
                <a:cs typeface="Times New Roman" pitchFamily="18" charset="0"/>
              </a:rPr>
              <a:t>PROJECT HIGHLIGHTS</a:t>
            </a:r>
          </a:p>
          <a:p>
            <a:pPr algn="just">
              <a:lnSpc>
                <a:spcPct val="150000"/>
              </a:lnSpc>
              <a:buFont typeface="Arial" pitchFamily="34" charset="0"/>
              <a:buChar char="•"/>
            </a:pPr>
            <a:r>
              <a:rPr lang="en-US" sz="2400" dirty="0">
                <a:latin typeface="Times New Roman" pitchFamily="18" charset="0"/>
                <a:cs typeface="Times New Roman" pitchFamily="18" charset="0"/>
              </a:rPr>
              <a:t>CONCLUSIONS</a:t>
            </a:r>
          </a:p>
          <a:p>
            <a:pPr algn="just">
              <a:lnSpc>
                <a:spcPct val="150000"/>
              </a:lnSpc>
              <a:buFont typeface="Arial" pitchFamily="34" charset="0"/>
              <a:buChar char="•"/>
            </a:pPr>
            <a:r>
              <a:rPr lang="en-US" sz="2400" dirty="0">
                <a:latin typeface="Times New Roman" pitchFamily="18" charset="0"/>
                <a:cs typeface="Times New Roman" pitchFamily="18" charset="0"/>
              </a:rPr>
              <a:t>REFERENCES</a:t>
            </a: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4794-355D-EAAD-BFE0-ED5E69B76D97}"/>
              </a:ext>
            </a:extLst>
          </p:cNvPr>
          <p:cNvSpPr>
            <a:spLocks noGrp="1"/>
          </p:cNvSpPr>
          <p:nvPr>
            <p:ph type="title"/>
          </p:nvPr>
        </p:nvSpPr>
        <p:spPr/>
        <p:txBody>
          <a:bodyPr/>
          <a:lstStyle/>
          <a:p>
            <a:r>
              <a:rPr lang="en-US" b="1" u="sng" dirty="0"/>
              <a:t>INTRODUCTION:</a:t>
            </a:r>
            <a:endParaRPr lang="en-IN" b="1" u="sng" dirty="0"/>
          </a:p>
        </p:txBody>
      </p:sp>
      <p:sp>
        <p:nvSpPr>
          <p:cNvPr id="3" name="Content Placeholder 2">
            <a:extLst>
              <a:ext uri="{FF2B5EF4-FFF2-40B4-BE49-F238E27FC236}">
                <a16:creationId xmlns:a16="http://schemas.microsoft.com/office/drawing/2014/main" id="{B7DED390-3E8A-19BE-14D3-B64F05990783}"/>
              </a:ext>
            </a:extLst>
          </p:cNvPr>
          <p:cNvSpPr>
            <a:spLocks noGrp="1"/>
          </p:cNvSpPr>
          <p:nvPr>
            <p:ph idx="1"/>
          </p:nvPr>
        </p:nvSpPr>
        <p:spPr>
          <a:xfrm>
            <a:off x="0" y="1556791"/>
            <a:ext cx="8748464" cy="5040561"/>
          </a:xfrm>
        </p:spPr>
        <p:txBody>
          <a:bodyPr/>
          <a:lstStyle/>
          <a:p>
            <a:r>
              <a:rPr lang="en-US" sz="1800" dirty="0"/>
              <a:t>In today's fast-paced world, access to reliable news is more crucial than ever. Amidst the hustle and bustle of modern society, staying informed about current events not only keeps us connected to the world around us but also provides a sense of stability and understanding in uncertain times.</a:t>
            </a:r>
          </a:p>
          <a:p>
            <a:pPr marL="0" indent="0">
              <a:buNone/>
            </a:pPr>
            <a:endParaRPr lang="en-US" sz="1800" dirty="0"/>
          </a:p>
          <a:p>
            <a:r>
              <a:rPr lang="en-US" sz="1800" dirty="0"/>
              <a:t>Welcome to our News Web – your digital portal to the latest happenings, insightful analysis, and thought-provoking stories from around the globe. Designed to be your go-to destination for news consumption, our platform aims to offer a seamless and enriching experience for users seeking to stay informed and engaged.</a:t>
            </a:r>
          </a:p>
          <a:p>
            <a:pPr marL="0" indent="0">
              <a:buNone/>
            </a:pPr>
            <a:endParaRPr lang="en-US" sz="1800" dirty="0"/>
          </a:p>
          <a:p>
            <a:r>
              <a:rPr lang="en-US" sz="1800" dirty="0"/>
              <a:t>The purpose of our project is simple yet profound: to develop a news platform that caters to the needs of modern news consumers. With support for mainstream file formats and a user-friendly interface, our News Web ensures that accessing news content is as effortless as pressing play on your favorite music track.</a:t>
            </a:r>
          </a:p>
        </p:txBody>
      </p:sp>
    </p:spTree>
    <p:extLst>
      <p:ext uri="{BB962C8B-B14F-4D97-AF65-F5344CB8AC3E}">
        <p14:creationId xmlns:p14="http://schemas.microsoft.com/office/powerpoint/2010/main" val="1262170514"/>
      </p:ext>
    </p:extLst>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D2CF-00AD-5DD8-438B-B022C0543E95}"/>
              </a:ext>
            </a:extLst>
          </p:cNvPr>
          <p:cNvSpPr>
            <a:spLocks noGrp="1"/>
          </p:cNvSpPr>
          <p:nvPr>
            <p:ph type="title"/>
          </p:nvPr>
        </p:nvSpPr>
        <p:spPr/>
        <p:txBody>
          <a:bodyPr/>
          <a:lstStyle/>
          <a:p>
            <a:r>
              <a:rPr lang="en-US" b="1" u="sng" dirty="0"/>
              <a:t>OVERVIEW:</a:t>
            </a:r>
            <a:endParaRPr lang="en-IN" b="1" u="sng" dirty="0"/>
          </a:p>
        </p:txBody>
      </p:sp>
      <p:sp>
        <p:nvSpPr>
          <p:cNvPr id="3" name="Content Placeholder 2">
            <a:extLst>
              <a:ext uri="{FF2B5EF4-FFF2-40B4-BE49-F238E27FC236}">
                <a16:creationId xmlns:a16="http://schemas.microsoft.com/office/drawing/2014/main" id="{CBEF0B2C-0CA7-3678-E6DB-0269DDF6B2E1}"/>
              </a:ext>
            </a:extLst>
          </p:cNvPr>
          <p:cNvSpPr>
            <a:spLocks noGrp="1"/>
          </p:cNvSpPr>
          <p:nvPr>
            <p:ph idx="1"/>
          </p:nvPr>
        </p:nvSpPr>
        <p:spPr>
          <a:xfrm>
            <a:off x="179512" y="1052736"/>
            <a:ext cx="8363272" cy="5040560"/>
          </a:xfrm>
        </p:spPr>
        <p:txBody>
          <a:bodyPr/>
          <a:lstStyle/>
          <a:p>
            <a:pPr marL="0" indent="0" algn="just">
              <a:buNone/>
            </a:pPr>
            <a:r>
              <a:rPr lang="en-US" sz="1800" dirty="0">
                <a:latin typeface="Times New Roman" panose="02020603050405020304" pitchFamily="18" charset="0"/>
                <a:cs typeface="Times New Roman" panose="02020603050405020304" pitchFamily="18" charset="0"/>
              </a:rPr>
              <a:t>Introducing our News Web, a versatile platform designed to deliver timely, reliable, and engaging news content tailored to meet the diverse needs and preferences of modern news consumers.</a:t>
            </a:r>
          </a:p>
          <a:p>
            <a:r>
              <a:rPr lang="en-US" sz="1800" dirty="0"/>
              <a:t>Our News Web offers easy access to a wide range of news content, keeping you informed and up-to-date with just a few clicks.</a:t>
            </a:r>
          </a:p>
          <a:p>
            <a:endParaRPr lang="en-US" sz="1800" dirty="0"/>
          </a:p>
          <a:p>
            <a:r>
              <a:rPr lang="en-US" sz="1800" dirty="0"/>
              <a:t>With simple navigation and intuitive design, staying informed has been easier on our News Web platform.</a:t>
            </a:r>
          </a:p>
          <a:p>
            <a:endParaRPr lang="en-US" sz="1800" dirty="0"/>
          </a:p>
          <a:p>
            <a:r>
              <a:rPr lang="en-US" sz="1800" dirty="0"/>
              <a:t>From breaking news to in-depth analysis, our News Web provides a seamless news consumption experience for users of all backgrounds.</a:t>
            </a:r>
          </a:p>
          <a:p>
            <a:pPr marL="0" indent="0">
              <a:buNone/>
            </a:pPr>
            <a:endParaRPr lang="en-US" sz="1800" dirty="0"/>
          </a:p>
          <a:p>
            <a:r>
              <a:rPr lang="en-US" sz="1800" dirty="0"/>
              <a:t>Whether you're on the go or relaxing at home, our News Web ensures that accessing the latest news is quick, convenient, and hassle-free.</a:t>
            </a:r>
            <a:endParaRPr lang="en-IN" sz="1800" dirty="0"/>
          </a:p>
        </p:txBody>
      </p:sp>
    </p:spTree>
    <p:extLst>
      <p:ext uri="{BB962C8B-B14F-4D97-AF65-F5344CB8AC3E}">
        <p14:creationId xmlns:p14="http://schemas.microsoft.com/office/powerpoint/2010/main" val="2571427474"/>
      </p:ext>
    </p:extLst>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116632"/>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PROBLEM STATEMENTS:</a:t>
            </a:r>
          </a:p>
        </p:txBody>
      </p:sp>
      <p:sp>
        <p:nvSpPr>
          <p:cNvPr id="3" name="Rectangle 2"/>
          <p:cNvSpPr/>
          <p:nvPr/>
        </p:nvSpPr>
        <p:spPr>
          <a:xfrm>
            <a:off x="107504" y="908720"/>
            <a:ext cx="8424936" cy="5078313"/>
          </a:xfrm>
          <a:prstGeom prst="rect">
            <a:avLst/>
          </a:prstGeom>
        </p:spPr>
        <p:txBody>
          <a:bodyPr wrap="square">
            <a:spAutoFit/>
          </a:bodyPr>
          <a:lstStyle/>
          <a:p>
            <a:pPr algn="just"/>
            <a:r>
              <a:rPr lang="en-US" b="1" dirty="0">
                <a:latin typeface="Times New Roman" pitchFamily="18" charset="0"/>
                <a:cs typeface="Times New Roman" pitchFamily="18" charset="0"/>
              </a:rPr>
              <a:t>Accessibility: </a:t>
            </a:r>
            <a:r>
              <a:rPr lang="en-US" dirty="0">
                <a:latin typeface="Times New Roman" pitchFamily="18" charset="0"/>
                <a:cs typeface="Times New Roman" pitchFamily="18" charset="0"/>
              </a:rPr>
              <a:t>Providing users with easy access to diverse and credible news sources, ensuring that they can stay informed on a wide range of topics and perspectives.</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Personalization: </a:t>
            </a:r>
            <a:r>
              <a:rPr lang="en-US" dirty="0">
                <a:latin typeface="Times New Roman" pitchFamily="18" charset="0"/>
                <a:cs typeface="Times New Roman" pitchFamily="18" charset="0"/>
              </a:rPr>
              <a:t>Tailoring news content to individual user preferences and interests, allowing for a more personalized and engaging news consumption experience.</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Trustworthiness: </a:t>
            </a:r>
            <a:r>
              <a:rPr lang="en-US" dirty="0">
                <a:latin typeface="Times New Roman" pitchFamily="18" charset="0"/>
                <a:cs typeface="Times New Roman" pitchFamily="18" charset="0"/>
              </a:rPr>
              <a:t>Implementing robust fact-checking mechanisms and vetting processes to verify the accuracy and reliability of news articles, thereby combating misinformation and fake news.</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User Experience: </a:t>
            </a:r>
            <a:r>
              <a:rPr lang="en-US" dirty="0">
                <a:latin typeface="Times New Roman" pitchFamily="18" charset="0"/>
                <a:cs typeface="Times New Roman" pitchFamily="18" charset="0"/>
              </a:rPr>
              <a:t>Designing an intuitive and user-friendly interface with efficient search functionalities, seamless navigation, and visually appealing layouts to enhance the overall user experience.</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By addressing these challenges and objectives, our News Web project aims to revolutionize the way users access, consume, and engage with news content online, empowering individuals to make informed decisions and stay connected with the world around them.</a:t>
            </a: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116632"/>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TECHNICAL DETAILS:</a:t>
            </a:r>
          </a:p>
        </p:txBody>
      </p:sp>
      <p:sp>
        <p:nvSpPr>
          <p:cNvPr id="3" name="Rectangle 2"/>
          <p:cNvSpPr/>
          <p:nvPr/>
        </p:nvSpPr>
        <p:spPr>
          <a:xfrm>
            <a:off x="107504" y="1093725"/>
            <a:ext cx="8712968" cy="4474558"/>
          </a:xfrm>
          <a:prstGeom prst="rect">
            <a:avLst/>
          </a:prstGeom>
        </p:spPr>
        <p:txBody>
          <a:bodyPr wrap="square">
            <a:spAutoFit/>
          </a:bodyPr>
          <a:lstStyle/>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User Interface: </a:t>
            </a:r>
          </a:p>
          <a:p>
            <a:pPr algn="just"/>
            <a:endParaRPr lang="en-US" sz="2400" b="1" dirty="0">
              <a:latin typeface="Times New Roman" pitchFamily="18" charset="0"/>
              <a:cs typeface="Times New Roman" pitchFamily="18" charset="0"/>
            </a:endParaRP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 Our News Web features a user-friendly graphical user interface (GUI) designed to enhance the news consumption experience.</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  The user interface incorporates intuitive navigation elements such as menus, search bars, and category filters to help users easily find and access news content.</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Visual enhancements such as images, enrich the presentation of news content and provide additional context and depth to stories.</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API-driven development facilitates seamless integration with third-party services, allowing for the aggregation of news content from multiple sources </a:t>
            </a: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157564"/>
            <a:ext cx="468052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KEY FEATURES:</a:t>
            </a:r>
          </a:p>
        </p:txBody>
      </p:sp>
      <p:sp>
        <p:nvSpPr>
          <p:cNvPr id="3" name="Rectangle 2"/>
          <p:cNvSpPr/>
          <p:nvPr/>
        </p:nvSpPr>
        <p:spPr>
          <a:xfrm>
            <a:off x="179512" y="1340768"/>
            <a:ext cx="8561717" cy="4524315"/>
          </a:xfrm>
          <a:prstGeom prst="rect">
            <a:avLst/>
          </a:prstGeom>
        </p:spPr>
        <p:txBody>
          <a:bodyPr wrap="square">
            <a:spAutoFit/>
          </a:bodyPr>
          <a:lstStyle/>
          <a:p>
            <a:pPr marL="457200" indent="-457200" algn="just">
              <a:buFont typeface="Arial" panose="020B0604020202020204" pitchFamily="34" charset="0"/>
              <a:buChar char="•"/>
            </a:pPr>
            <a:r>
              <a:rPr lang="en-US" b="1" dirty="0">
                <a:latin typeface="Times New Roman" pitchFamily="18" charset="0"/>
                <a:cs typeface="Times New Roman" pitchFamily="18" charset="0"/>
              </a:rPr>
              <a:t>Dynamic Card Templates: </a:t>
            </a:r>
            <a:r>
              <a:rPr lang="en-US" dirty="0">
                <a:latin typeface="Times New Roman" pitchFamily="18" charset="0"/>
                <a:cs typeface="Times New Roman" pitchFamily="18" charset="0"/>
              </a:rPr>
              <a:t>Users can browse through news articles presented in visually appealing card templates, making it easy to quickly scan headlines and preview article content.</a:t>
            </a:r>
          </a:p>
          <a:p>
            <a:pPr marL="457200" indent="-457200" algn="just">
              <a:buFont typeface="Arial" panose="020B0604020202020204" pitchFamily="34" charset="0"/>
              <a:buChar char="•"/>
            </a:pPr>
            <a:endParaRPr lang="en-US" b="1" dirty="0">
              <a:latin typeface="Times New Roman" pitchFamily="18" charset="0"/>
              <a:cs typeface="Times New Roman" pitchFamily="18" charset="0"/>
            </a:endParaRPr>
          </a:p>
          <a:p>
            <a:pPr marL="457200" indent="-457200" algn="just">
              <a:buFont typeface="Arial" panose="020B0604020202020204" pitchFamily="34" charset="0"/>
              <a:buChar char="•"/>
            </a:pPr>
            <a:r>
              <a:rPr lang="en-US" b="1" dirty="0">
                <a:latin typeface="Times New Roman" pitchFamily="18" charset="0"/>
                <a:cs typeface="Times New Roman" pitchFamily="18" charset="0"/>
              </a:rPr>
              <a:t>Responsive Navigation Bar:</a:t>
            </a:r>
            <a:r>
              <a:rPr lang="en-US" dirty="0">
                <a:latin typeface="Times New Roman" pitchFamily="18" charset="0"/>
                <a:cs typeface="Times New Roman" pitchFamily="18" charset="0"/>
              </a:rPr>
              <a:t> The navigation bar allows users to effortlessly navigate through different sections of the website, enhancing the user experience and making it simple to find relevant news topics.</a:t>
            </a:r>
          </a:p>
          <a:p>
            <a:pPr marL="285750" indent="-285750" algn="just">
              <a:buFont typeface="Arial" panose="020B0604020202020204" pitchFamily="34" charset="0"/>
              <a:buChar char="•"/>
            </a:pPr>
            <a:endParaRPr lang="en-US" b="1" dirty="0">
              <a:latin typeface="Times New Roman" pitchFamily="18" charset="0"/>
              <a:cs typeface="Times New Roman" pitchFamily="18" charset="0"/>
            </a:endParaRPr>
          </a:p>
          <a:p>
            <a:pPr marL="457200" indent="-457200" algn="just">
              <a:buFont typeface="Arial" panose="020B0604020202020204" pitchFamily="34" charset="0"/>
              <a:buChar char="•"/>
            </a:pPr>
            <a:r>
              <a:rPr lang="en-US" b="1" dirty="0">
                <a:latin typeface="Times New Roman" pitchFamily="18" charset="0"/>
                <a:cs typeface="Times New Roman" pitchFamily="18" charset="0"/>
              </a:rPr>
              <a:t>Functional Search Bar: </a:t>
            </a:r>
            <a:r>
              <a:rPr lang="en-US" dirty="0">
                <a:latin typeface="Times New Roman" pitchFamily="18" charset="0"/>
                <a:cs typeface="Times New Roman" pitchFamily="18" charset="0"/>
              </a:rPr>
              <a:t>The search bar enables users to search for specific news articles or topics of interest, providing a convenient way to access relevant information quickly and efficiently.</a:t>
            </a:r>
          </a:p>
          <a:p>
            <a:pPr marL="457200" indent="-457200" algn="just">
              <a:buFont typeface="Arial" panose="020B0604020202020204" pitchFamily="34" charset="0"/>
              <a:buChar char="•"/>
            </a:pPr>
            <a:endParaRPr lang="en-US" dirty="0">
              <a:latin typeface="Times New Roman" pitchFamily="18" charset="0"/>
              <a:cs typeface="Times New Roman" pitchFamily="18" charset="0"/>
            </a:endParaRPr>
          </a:p>
          <a:p>
            <a:pPr marL="457200" indent="-457200" algn="just">
              <a:buFont typeface="Arial" panose="020B0604020202020204" pitchFamily="34" charset="0"/>
              <a:buChar char="•"/>
            </a:pPr>
            <a:r>
              <a:rPr lang="en-US" b="1" dirty="0">
                <a:latin typeface="Times New Roman" pitchFamily="18" charset="0"/>
                <a:cs typeface="Times New Roman" pitchFamily="18" charset="0"/>
              </a:rPr>
              <a:t>Intuitive User Interface: </a:t>
            </a:r>
            <a:r>
              <a:rPr lang="en-US" dirty="0">
                <a:latin typeface="Times New Roman" pitchFamily="18" charset="0"/>
                <a:cs typeface="Times New Roman" pitchFamily="18" charset="0"/>
              </a:rPr>
              <a:t>The user interface is designed to be intuitive and user-friendly, ensuring that users can easily interact with the website and find the news content they are looking for without any hassle.</a:t>
            </a:r>
          </a:p>
          <a:p>
            <a:pPr marL="457200" indent="-457200" algn="just">
              <a:buFont typeface="Arial" panose="020B0604020202020204" pitchFamily="34" charset="0"/>
              <a:buChar char="•"/>
            </a:pPr>
            <a:endParaRPr lang="en-US" dirty="0">
              <a:latin typeface="Times New Roman" pitchFamily="18" charset="0"/>
              <a:cs typeface="Times New Roman"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6632"/>
            <a:ext cx="5760640" cy="584775"/>
          </a:xfrm>
          <a:prstGeom prst="rect">
            <a:avLst/>
          </a:prstGeom>
          <a:noFill/>
        </p:spPr>
        <p:txBody>
          <a:bodyPr wrap="square" rtlCol="0">
            <a:spAutoFit/>
          </a:bodyPr>
          <a:lstStyle/>
          <a:p>
            <a:pPr algn="ctr"/>
            <a:r>
              <a:rPr lang="en-US" sz="3200" b="1" u="sng" dirty="0">
                <a:latin typeface="Times New Roman" pitchFamily="18" charset="0"/>
                <a:cs typeface="Times New Roman" pitchFamily="18" charset="0"/>
              </a:rPr>
              <a:t>PROJECT HIGHLIGHTS:</a:t>
            </a:r>
          </a:p>
        </p:txBody>
      </p:sp>
      <p:sp>
        <p:nvSpPr>
          <p:cNvPr id="3" name="Rectangle 2"/>
          <p:cNvSpPr/>
          <p:nvPr/>
        </p:nvSpPr>
        <p:spPr>
          <a:xfrm>
            <a:off x="0" y="932588"/>
            <a:ext cx="9144000" cy="5814797"/>
          </a:xfrm>
          <a:prstGeom prst="rect">
            <a:avLst/>
          </a:prstGeom>
        </p:spPr>
        <p:txBody>
          <a:bodyPr wrap="square">
            <a:spAutoFit/>
          </a:bodyPr>
          <a:lstStyle/>
          <a:p>
            <a:pPr marL="6350" marR="40005" indent="-6350" algn="just">
              <a:lnSpc>
                <a:spcPct val="107000"/>
              </a:lnSpc>
              <a:spcAft>
                <a:spcPts val="1350"/>
              </a:spcAft>
            </a:pPr>
            <a:r>
              <a:rPr lang="en-IN" sz="2000" b="1" u="sng" dirty="0">
                <a:solidFill>
                  <a:srgbClr val="000000"/>
                </a:solidFill>
                <a:effectLst/>
                <a:latin typeface="Times New Roman" panose="02020603050405020304" pitchFamily="18" charset="0"/>
                <a:ea typeface="Times New Roman" panose="02020603050405020304" pitchFamily="18" charset="0"/>
              </a:rPr>
              <a:t>HTML CODE:</a:t>
            </a:r>
          </a:p>
          <a:p>
            <a:pPr marL="285750" marR="39370" indent="-285750" algn="just">
              <a:lnSpc>
                <a:spcPct val="107000"/>
              </a:lnSpc>
              <a:spcAft>
                <a:spcPts val="70"/>
              </a:spcAft>
              <a:buFont typeface="Arial" panose="020B0604020202020204" pitchFamily="34" charset="0"/>
              <a:buChar char="•"/>
            </a:pPr>
            <a:r>
              <a:rPr lang="en-IN" dirty="0">
                <a:solidFill>
                  <a:srgbClr val="000000"/>
                </a:solidFill>
                <a:effectLst/>
                <a:latin typeface="Times New Roman" panose="02020603050405020304" pitchFamily="18" charset="0"/>
                <a:ea typeface="Times New Roman" panose="02020603050405020304" pitchFamily="18" charset="0"/>
              </a:rPr>
              <a:t>HTML (Hypertext Markup Language) is a markup language used for creating web pages.</a:t>
            </a:r>
            <a:r>
              <a:rPr lang="en-IN" dirty="0">
                <a:solidFill>
                  <a:srgbClr val="000000"/>
                </a:solidFill>
                <a:latin typeface="Times New Roman" panose="02020603050405020304" pitchFamily="18" charset="0"/>
                <a:ea typeface="Times New Roman" panose="02020603050405020304" pitchFamily="18" charset="0"/>
              </a:rPr>
              <a:t> </a:t>
            </a:r>
            <a:r>
              <a:rPr lang="en-IN" dirty="0">
                <a:solidFill>
                  <a:srgbClr val="000000"/>
                </a:solidFill>
                <a:effectLst/>
                <a:latin typeface="Times New Roman" panose="02020603050405020304" pitchFamily="18" charset="0"/>
                <a:ea typeface="Times New Roman" panose="02020603050405020304" pitchFamily="18" charset="0"/>
              </a:rPr>
              <a:t>It provides the structure and content of a web page, including headings, paragraphs, images, and links. </a:t>
            </a:r>
          </a:p>
          <a:p>
            <a:pPr marL="285750" marR="39370" indent="-285750" algn="just">
              <a:lnSpc>
                <a:spcPct val="107000"/>
              </a:lnSpc>
              <a:spcAft>
                <a:spcPts val="70"/>
              </a:spcAft>
              <a:buFont typeface="Arial" panose="020B0604020202020204" pitchFamily="34" charset="0"/>
              <a:buChar char="•"/>
            </a:pPr>
            <a:endParaRPr lang="en-IN" dirty="0">
              <a:solidFill>
                <a:srgbClr val="000000"/>
              </a:solidFill>
              <a:latin typeface="Times New Roman" panose="02020603050405020304" pitchFamily="18" charset="0"/>
              <a:ea typeface="Times New Roman" panose="02020603050405020304" pitchFamily="18" charset="0"/>
            </a:endParaRPr>
          </a:p>
          <a:p>
            <a:pPr marL="285750" marR="39370" indent="-285750" algn="just">
              <a:lnSpc>
                <a:spcPct val="107000"/>
              </a:lnSpc>
              <a:spcAft>
                <a:spcPts val="70"/>
              </a:spcAft>
              <a:buFont typeface="Arial" panose="020B0604020202020204" pitchFamily="34" charset="0"/>
              <a:buChar char="•"/>
            </a:pPr>
            <a:endParaRPr lang="en-IN" dirty="0">
              <a:solidFill>
                <a:srgbClr val="000000"/>
              </a:solidFill>
              <a:latin typeface="Times New Roman" panose="02020603050405020304" pitchFamily="18" charset="0"/>
              <a:ea typeface="Times New Roman" panose="02020603050405020304" pitchFamily="18" charset="0"/>
            </a:endParaRPr>
          </a:p>
          <a:p>
            <a:pPr marL="0" marR="39370" indent="0" algn="just">
              <a:spcAft>
                <a:spcPts val="605"/>
              </a:spcAft>
              <a:buNone/>
            </a:pPr>
            <a:r>
              <a:rPr lang="en-IN" sz="2000" b="1" u="sng" dirty="0">
                <a:solidFill>
                  <a:srgbClr val="000000"/>
                </a:solidFill>
                <a:effectLst/>
                <a:latin typeface="Times New Roman" panose="02020603050405020304" pitchFamily="18" charset="0"/>
                <a:ea typeface="Times New Roman" panose="02020603050405020304" pitchFamily="18" charset="0"/>
              </a:rPr>
              <a:t>CSS:</a:t>
            </a:r>
          </a:p>
          <a:p>
            <a:pPr marL="285750" marR="39370" indent="-285750" algn="just">
              <a:spcAft>
                <a:spcPts val="605"/>
              </a:spcAft>
              <a:buFont typeface="Arial" panose="020B0604020202020204" pitchFamily="34" charset="0"/>
              <a:buChar char="•"/>
            </a:pPr>
            <a:r>
              <a:rPr lang="en-IN" sz="1800" dirty="0">
                <a:solidFill>
                  <a:srgbClr val="000000"/>
                </a:solidFill>
                <a:ea typeface="Times New Roman" panose="02020603050405020304" pitchFamily="18" charset="0"/>
              </a:rPr>
              <a:t>CSS stands for cascading stylesheet.</a:t>
            </a:r>
            <a:r>
              <a:rPr lang="en-IN" sz="1800" dirty="0">
                <a:solidFill>
                  <a:srgbClr val="000000"/>
                </a:solidFill>
                <a:effectLst/>
                <a:latin typeface="Times New Roman" panose="02020603050405020304" pitchFamily="18" charset="0"/>
                <a:ea typeface="Times New Roman" panose="02020603050405020304" pitchFamily="18" charset="0"/>
              </a:rPr>
              <a:t> It is used for styling the webpage we have used CSS. </a:t>
            </a:r>
            <a:r>
              <a:rPr lang="en-US" sz="1800" b="0" i="0" dirty="0">
                <a:solidFill>
                  <a:srgbClr val="0D0D0D"/>
                </a:solidFill>
                <a:effectLst/>
              </a:rPr>
              <a:t>It controls the layout, design, and visual appearance of web pages, including elements' colors, fonts, spacing, and positioning. </a:t>
            </a:r>
          </a:p>
          <a:p>
            <a:pPr marL="285750" marR="39370" indent="-285750" algn="just">
              <a:spcAft>
                <a:spcPts val="605"/>
              </a:spcAft>
              <a:buFont typeface="Arial" panose="020B0604020202020204" pitchFamily="34" charset="0"/>
              <a:buChar char="•"/>
            </a:pPr>
            <a:endParaRPr lang="en-US" dirty="0">
              <a:solidFill>
                <a:srgbClr val="0D0D0D"/>
              </a:solidFill>
            </a:endParaRPr>
          </a:p>
          <a:p>
            <a:pPr marL="285750" marR="39370" indent="-285750" algn="just">
              <a:spcAft>
                <a:spcPts val="605"/>
              </a:spcAft>
              <a:buFont typeface="Arial" panose="020B0604020202020204" pitchFamily="34" charset="0"/>
              <a:buChar char="•"/>
            </a:pPr>
            <a:endParaRPr lang="en-US" dirty="0">
              <a:solidFill>
                <a:srgbClr val="0D0D0D"/>
              </a:solidFill>
            </a:endParaRPr>
          </a:p>
          <a:p>
            <a:pPr marL="0" indent="0">
              <a:buNone/>
            </a:pPr>
            <a:r>
              <a:rPr lang="en-US" sz="2000" b="1" u="sng" dirty="0"/>
              <a:t>JAVASCRIPT:</a:t>
            </a:r>
          </a:p>
          <a:p>
            <a:endParaRPr lang="en-US" sz="1800" dirty="0"/>
          </a:p>
          <a:p>
            <a:pPr marL="285750" indent="-285750">
              <a:buFont typeface="Arial" panose="020B0604020202020204" pitchFamily="34" charset="0"/>
              <a:buChar char="•"/>
            </a:pPr>
            <a:r>
              <a:rPr lang="en-US" sz="1800" dirty="0"/>
              <a:t>JavaScript is a versatile programming language primarily used for web development. It runs in web browsers, enabling dynamic interaction with web pages. Executed on the client side, it operates within the user's browser, enabling actions such as form validation, animations, and responsive interfaces. </a:t>
            </a:r>
            <a:endParaRPr lang="en-US" sz="1800" b="0" i="0" dirty="0">
              <a:solidFill>
                <a:srgbClr val="0D0D0D"/>
              </a:solidFill>
              <a:effectLst/>
            </a:endParaRP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9E4E17-C11A-798F-885E-BE0F11409906}"/>
              </a:ext>
            </a:extLst>
          </p:cNvPr>
          <p:cNvSpPr txBox="1"/>
          <p:nvPr/>
        </p:nvSpPr>
        <p:spPr>
          <a:xfrm>
            <a:off x="971600" y="188640"/>
            <a:ext cx="5760640"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OUTPUT OF OUR CODE:</a:t>
            </a:r>
          </a:p>
        </p:txBody>
      </p:sp>
      <p:pic>
        <p:nvPicPr>
          <p:cNvPr id="5" name="Picture 4">
            <a:extLst>
              <a:ext uri="{FF2B5EF4-FFF2-40B4-BE49-F238E27FC236}">
                <a16:creationId xmlns:a16="http://schemas.microsoft.com/office/drawing/2014/main" id="{B8583C68-2ED4-0F07-54D1-F37B3D0CB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223010"/>
            <a:ext cx="8352928" cy="4411980"/>
          </a:xfrm>
          <a:prstGeom prst="rect">
            <a:avLst/>
          </a:prstGeom>
        </p:spPr>
      </p:pic>
    </p:spTree>
    <p:extLst>
      <p:ext uri="{BB962C8B-B14F-4D97-AF65-F5344CB8AC3E}">
        <p14:creationId xmlns:p14="http://schemas.microsoft.com/office/powerpoint/2010/main" val="1542582356"/>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5936</TotalTime>
  <Words>1000</Words>
  <Application>Microsoft Office PowerPoint</Application>
  <PresentationFormat>On-screen Show (4:3)</PresentationFormat>
  <Paragraphs>92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Bubble Sort</vt:lpstr>
      <vt:lpstr>PowerPoint Presentation</vt:lpstr>
      <vt:lpstr>PowerPoint Presentation</vt:lpstr>
      <vt:lpstr>INTRODUCTION:</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Kashish Barthwal</cp:lastModifiedBy>
  <cp:revision>41</cp:revision>
  <dcterms:created xsi:type="dcterms:W3CDTF">2022-12-12T14:14:34Z</dcterms:created>
  <dcterms:modified xsi:type="dcterms:W3CDTF">2024-03-15T15:47:21Z</dcterms:modified>
</cp:coreProperties>
</file>