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62" r:id="rId14"/>
    <p:sldId id="263" r:id="rId15"/>
    <p:sldId id="264" r:id="rId16"/>
    <p:sldId id="265" r:id="rId17"/>
  </p:sldIdLst>
  <p:sldSz cx="9144000" cy="6858000" type="screen4x3"/>
  <p:notesSz cx="6858000" cy="9144000"/>
  <p:embeddedFontLst>
    <p:embeddedFont>
      <p:font typeface="Arial Black" panose="020B0A04020102020204" pitchFamily="34" charset="0"/>
      <p:regular r:id="rId19"/>
      <p:bold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BvPLQY+7jyQf2+w2hTFuzu70Z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 name="Google Shape;5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0" name="Google Shape;7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6" name="Google Shape;7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8" name="Google Shape;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 name="Google Shape;2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14"/>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8" name="Google Shape;2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a:ea typeface="Times New Roman"/>
                <a:cs typeface="Times New Roman"/>
                <a:sym typeface="Times New Roman"/>
              </a:defRPr>
            </a:lvl1pPr>
            <a:lvl2pPr marL="0" lvl="1" indent="0" algn="r">
              <a:spcBef>
                <a:spcPts val="0"/>
              </a:spcBef>
              <a:buNone/>
              <a:defRPr sz="1200" b="1">
                <a:solidFill>
                  <a:srgbClr val="0070C0"/>
                </a:solidFill>
                <a:latin typeface="Times New Roman"/>
                <a:ea typeface="Times New Roman"/>
                <a:cs typeface="Times New Roman"/>
                <a:sym typeface="Times New Roman"/>
              </a:defRPr>
            </a:lvl2pPr>
            <a:lvl3pPr marL="0" lvl="2" indent="0" algn="r">
              <a:spcBef>
                <a:spcPts val="0"/>
              </a:spcBef>
              <a:buNone/>
              <a:defRPr sz="1200" b="1">
                <a:solidFill>
                  <a:srgbClr val="0070C0"/>
                </a:solidFill>
                <a:latin typeface="Times New Roman"/>
                <a:ea typeface="Times New Roman"/>
                <a:cs typeface="Times New Roman"/>
                <a:sym typeface="Times New Roman"/>
              </a:defRPr>
            </a:lvl3pPr>
            <a:lvl4pPr marL="0" lvl="3" indent="0" algn="r">
              <a:spcBef>
                <a:spcPts val="0"/>
              </a:spcBef>
              <a:buNone/>
              <a:defRPr sz="1200" b="1">
                <a:solidFill>
                  <a:srgbClr val="0070C0"/>
                </a:solidFill>
                <a:latin typeface="Times New Roman"/>
                <a:ea typeface="Times New Roman"/>
                <a:cs typeface="Times New Roman"/>
                <a:sym typeface="Times New Roman"/>
              </a:defRPr>
            </a:lvl4pPr>
            <a:lvl5pPr marL="0" lvl="4" indent="0" algn="r">
              <a:spcBef>
                <a:spcPts val="0"/>
              </a:spcBef>
              <a:buNone/>
              <a:defRPr sz="1200" b="1">
                <a:solidFill>
                  <a:srgbClr val="0070C0"/>
                </a:solidFill>
                <a:latin typeface="Times New Roman"/>
                <a:ea typeface="Times New Roman"/>
                <a:cs typeface="Times New Roman"/>
                <a:sym typeface="Times New Roman"/>
              </a:defRPr>
            </a:lvl5pPr>
            <a:lvl6pPr marL="0" lvl="5" indent="0" algn="r">
              <a:spcBef>
                <a:spcPts val="0"/>
              </a:spcBef>
              <a:buNone/>
              <a:defRPr sz="1200" b="1">
                <a:solidFill>
                  <a:srgbClr val="0070C0"/>
                </a:solidFill>
                <a:latin typeface="Times New Roman"/>
                <a:ea typeface="Times New Roman"/>
                <a:cs typeface="Times New Roman"/>
                <a:sym typeface="Times New Roman"/>
              </a:defRPr>
            </a:lvl6pPr>
            <a:lvl7pPr marL="0" lvl="6" indent="0" algn="r">
              <a:spcBef>
                <a:spcPts val="0"/>
              </a:spcBef>
              <a:buNone/>
              <a:defRPr sz="1200" b="1">
                <a:solidFill>
                  <a:srgbClr val="0070C0"/>
                </a:solidFill>
                <a:latin typeface="Times New Roman"/>
                <a:ea typeface="Times New Roman"/>
                <a:cs typeface="Times New Roman"/>
                <a:sym typeface="Times New Roman"/>
              </a:defRPr>
            </a:lvl7pPr>
            <a:lvl8pPr marL="0" lvl="7" indent="0" algn="r">
              <a:spcBef>
                <a:spcPts val="0"/>
              </a:spcBef>
              <a:buNone/>
              <a:defRPr sz="1200" b="1">
                <a:solidFill>
                  <a:srgbClr val="0070C0"/>
                </a:solidFill>
                <a:latin typeface="Times New Roman"/>
                <a:ea typeface="Times New Roman"/>
                <a:cs typeface="Times New Roman"/>
                <a:sym typeface="Times New Roman"/>
              </a:defRPr>
            </a:lvl8pPr>
            <a:lvl9pPr marL="0" lvl="8" indent="0" algn="r">
              <a:spcBef>
                <a:spcPts val="0"/>
              </a:spcBef>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15"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32" name="Google Shape;32;p15"/>
          <p:cNvGrpSpPr/>
          <p:nvPr/>
        </p:nvGrpSpPr>
        <p:grpSpPr>
          <a:xfrm>
            <a:off x="6146800" y="0"/>
            <a:ext cx="2997200" cy="876300"/>
            <a:chOff x="6096000" y="3924300"/>
            <a:chExt cx="2997200" cy="876300"/>
          </a:xfrm>
        </p:grpSpPr>
        <p:sp>
          <p:nvSpPr>
            <p:cNvPr id="33" name="Google Shape;33;p1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34" name="Google Shape;34;p15"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5" name="Google Shape;35;p1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pic>
        <p:nvPicPr>
          <p:cNvPr id="36" name="Google Shape;36;p15"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1" name="Google Shape;4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a:ea typeface="Times New Roman"/>
                <a:cs typeface="Times New Roman"/>
                <a:sym typeface="Times New Roman"/>
              </a:defRPr>
            </a:lvl1pPr>
            <a:lvl2pPr marL="0" lvl="1" indent="0" algn="r">
              <a:spcBef>
                <a:spcPts val="0"/>
              </a:spcBef>
              <a:buNone/>
              <a:defRPr sz="1200" b="1">
                <a:solidFill>
                  <a:srgbClr val="0070C0"/>
                </a:solidFill>
                <a:latin typeface="Times New Roman"/>
                <a:ea typeface="Times New Roman"/>
                <a:cs typeface="Times New Roman"/>
                <a:sym typeface="Times New Roman"/>
              </a:defRPr>
            </a:lvl2pPr>
            <a:lvl3pPr marL="0" lvl="2" indent="0" algn="r">
              <a:spcBef>
                <a:spcPts val="0"/>
              </a:spcBef>
              <a:buNone/>
              <a:defRPr sz="1200" b="1">
                <a:solidFill>
                  <a:srgbClr val="0070C0"/>
                </a:solidFill>
                <a:latin typeface="Times New Roman"/>
                <a:ea typeface="Times New Roman"/>
                <a:cs typeface="Times New Roman"/>
                <a:sym typeface="Times New Roman"/>
              </a:defRPr>
            </a:lvl3pPr>
            <a:lvl4pPr marL="0" lvl="3" indent="0" algn="r">
              <a:spcBef>
                <a:spcPts val="0"/>
              </a:spcBef>
              <a:buNone/>
              <a:defRPr sz="1200" b="1">
                <a:solidFill>
                  <a:srgbClr val="0070C0"/>
                </a:solidFill>
                <a:latin typeface="Times New Roman"/>
                <a:ea typeface="Times New Roman"/>
                <a:cs typeface="Times New Roman"/>
                <a:sym typeface="Times New Roman"/>
              </a:defRPr>
            </a:lvl4pPr>
            <a:lvl5pPr marL="0" lvl="4" indent="0" algn="r">
              <a:spcBef>
                <a:spcPts val="0"/>
              </a:spcBef>
              <a:buNone/>
              <a:defRPr sz="1200" b="1">
                <a:solidFill>
                  <a:srgbClr val="0070C0"/>
                </a:solidFill>
                <a:latin typeface="Times New Roman"/>
                <a:ea typeface="Times New Roman"/>
                <a:cs typeface="Times New Roman"/>
                <a:sym typeface="Times New Roman"/>
              </a:defRPr>
            </a:lvl5pPr>
            <a:lvl6pPr marL="0" lvl="5" indent="0" algn="r">
              <a:spcBef>
                <a:spcPts val="0"/>
              </a:spcBef>
              <a:buNone/>
              <a:defRPr sz="1200" b="1">
                <a:solidFill>
                  <a:srgbClr val="0070C0"/>
                </a:solidFill>
                <a:latin typeface="Times New Roman"/>
                <a:ea typeface="Times New Roman"/>
                <a:cs typeface="Times New Roman"/>
                <a:sym typeface="Times New Roman"/>
              </a:defRPr>
            </a:lvl6pPr>
            <a:lvl7pPr marL="0" lvl="6" indent="0" algn="r">
              <a:spcBef>
                <a:spcPts val="0"/>
              </a:spcBef>
              <a:buNone/>
              <a:defRPr sz="1200" b="1">
                <a:solidFill>
                  <a:srgbClr val="0070C0"/>
                </a:solidFill>
                <a:latin typeface="Times New Roman"/>
                <a:ea typeface="Times New Roman"/>
                <a:cs typeface="Times New Roman"/>
                <a:sym typeface="Times New Roman"/>
              </a:defRPr>
            </a:lvl7pPr>
            <a:lvl8pPr marL="0" lvl="7" indent="0" algn="r">
              <a:spcBef>
                <a:spcPts val="0"/>
              </a:spcBef>
              <a:buNone/>
              <a:defRPr sz="1200" b="1">
                <a:solidFill>
                  <a:srgbClr val="0070C0"/>
                </a:solidFill>
                <a:latin typeface="Times New Roman"/>
                <a:ea typeface="Times New Roman"/>
                <a:cs typeface="Times New Roman"/>
                <a:sym typeface="Times New Roman"/>
              </a:defRPr>
            </a:lvl8pPr>
            <a:lvl9pPr marL="0" lvl="8" indent="0" algn="r">
              <a:spcBef>
                <a:spcPts val="0"/>
              </a:spcBef>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dirty="0"/>
          </a:p>
        </p:txBody>
      </p:sp>
      <p:sp>
        <p:nvSpPr>
          <p:cNvPr id="11" name="Google Shape;11;p12"/>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 name="Google Shape;12;p12"/>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13" name="Google Shape;13;p12"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4" name="Google Shape;14;p12"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5" name="Google Shape;15;p12"/>
          <p:cNvGrpSpPr/>
          <p:nvPr/>
        </p:nvGrpSpPr>
        <p:grpSpPr>
          <a:xfrm>
            <a:off x="6146800" y="0"/>
            <a:ext cx="2997200" cy="876300"/>
            <a:chOff x="6096000" y="3924300"/>
            <a:chExt cx="2997200" cy="876300"/>
          </a:xfrm>
        </p:grpSpPr>
        <p:sp>
          <p:nvSpPr>
            <p:cNvPr id="16" name="Google Shape;16;p1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17" name="Google Shape;17;p12"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18" name="Google Shape;18;p1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pic>
        <p:nvPicPr>
          <p:cNvPr id="19" name="Google Shape;19;p12"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1637166" y="1491133"/>
            <a:ext cx="6624736"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rgbClr val="FF0000"/>
                </a:solidFill>
                <a:latin typeface="Arial Black"/>
                <a:ea typeface="Arial Black"/>
                <a:cs typeface="Arial Black"/>
                <a:sym typeface="Arial Black"/>
              </a:rPr>
              <a:t>Front End Engineering-I Project</a:t>
            </a:r>
            <a:endParaRPr sz="3600" dirty="0">
              <a:solidFill>
                <a:srgbClr val="FF0000"/>
              </a:solidFill>
              <a:latin typeface="Arial Black"/>
              <a:ea typeface="Arial Black"/>
              <a:cs typeface="Arial Black"/>
              <a:sym typeface="Arial Black"/>
            </a:endParaRPr>
          </a:p>
        </p:txBody>
      </p:sp>
      <p:sp>
        <p:nvSpPr>
          <p:cNvPr id="47" name="Google Shape;47;p1"/>
          <p:cNvSpPr txBox="1"/>
          <p:nvPr/>
        </p:nvSpPr>
        <p:spPr>
          <a:xfrm>
            <a:off x="3275856" y="4653136"/>
            <a:ext cx="25519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48" name="Google Shape;48;p1"/>
          <p:cNvSpPr txBox="1"/>
          <p:nvPr/>
        </p:nvSpPr>
        <p:spPr>
          <a:xfrm>
            <a:off x="2195736" y="2852936"/>
            <a:ext cx="5112568" cy="2646838"/>
          </a:xfrm>
          <a:prstGeom prst="rect">
            <a:avLst/>
          </a:prstGeom>
          <a:solidFill>
            <a:srgbClr val="FABF8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dirty="0">
                <a:solidFill>
                  <a:schemeClr val="dk1"/>
                </a:solidFill>
                <a:latin typeface="Calibri"/>
                <a:ea typeface="Calibri"/>
                <a:cs typeface="Calibri"/>
                <a:sym typeface="Calibri"/>
              </a:rPr>
              <a:t>Team Details : </a:t>
            </a:r>
          </a:p>
          <a:p>
            <a:pPr marL="0" marR="0" lvl="0" indent="0" algn="l" rtl="0">
              <a:spcBef>
                <a:spcPts val="0"/>
              </a:spcBef>
              <a:spcAft>
                <a:spcPts val="0"/>
              </a:spcAft>
              <a:buNone/>
            </a:pPr>
            <a:endParaRPr lang="en-US" sz="2000" b="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Name:  Kashish Barthwal  Roll No.: 2210990495</a:t>
            </a: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Name:  Kashish Goyal        Roll No.: 2210990496  </a:t>
            </a: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Name:  Arushi Chawla       Roll No.: 2210990999</a:t>
            </a:r>
          </a:p>
          <a:p>
            <a:pPr marL="0" marR="0" lvl="0" indent="0" algn="l" rtl="0">
              <a:spcBef>
                <a:spcPts val="0"/>
              </a:spcBef>
              <a:spcAft>
                <a:spcPts val="0"/>
              </a:spcAft>
              <a:buNone/>
            </a:pPr>
            <a:r>
              <a:rPr lang="en-US" sz="2000" dirty="0">
                <a:solidFill>
                  <a:schemeClr val="dk1"/>
                </a:solidFill>
                <a:latin typeface="Calibri"/>
                <a:cs typeface="Calibri"/>
                <a:sym typeface="Calibri"/>
              </a:rPr>
              <a:t>	           </a:t>
            </a: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Faculty Coordinator: </a:t>
            </a:r>
            <a:r>
              <a:rPr lang="en-US" sz="2000" b="1" dirty="0">
                <a:solidFill>
                  <a:schemeClr val="dk1"/>
                </a:solidFill>
                <a:latin typeface="Times New Roman"/>
                <a:ea typeface="Times New Roman"/>
                <a:cs typeface="Times New Roman"/>
                <a:sym typeface="Times New Roman"/>
              </a:rPr>
              <a:t>Dr. Chetna Kaushal</a:t>
            </a:r>
            <a:endParaRPr sz="1800" b="1" dirty="0">
              <a:solidFill>
                <a:schemeClr val="lt1"/>
              </a:solidFill>
              <a:latin typeface="Calibri"/>
              <a:ea typeface="Calibri"/>
              <a:cs typeface="Calibri"/>
              <a:sym typeface="Calibri"/>
            </a:endParaRPr>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49" name="Google Shape;49;p1"/>
          <p:cNvSpPr txBox="1"/>
          <p:nvPr/>
        </p:nvSpPr>
        <p:spPr>
          <a:xfrm>
            <a:off x="1187624" y="5661248"/>
            <a:ext cx="694709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FF0000"/>
                </a:solidFill>
                <a:latin typeface="Times New Roman"/>
                <a:ea typeface="Times New Roman"/>
                <a:cs typeface="Times New Roman"/>
                <a:sym typeface="Times New Roman"/>
              </a:rPr>
              <a:t>Chitkara University Institute of Engineering and Technology, </a:t>
            </a:r>
            <a:endParaRPr dirty="0"/>
          </a:p>
          <a:p>
            <a:pPr marL="0" marR="0" lvl="0" indent="0" algn="ctr" rtl="0">
              <a:spcBef>
                <a:spcPts val="0"/>
              </a:spcBef>
              <a:spcAft>
                <a:spcPts val="0"/>
              </a:spcAft>
              <a:buNone/>
            </a:pPr>
            <a:r>
              <a:rPr lang="en-US" sz="2000" b="1" dirty="0">
                <a:solidFill>
                  <a:srgbClr val="FF0000"/>
                </a:solidFill>
                <a:latin typeface="Times New Roman"/>
                <a:ea typeface="Times New Roman"/>
                <a:cs typeface="Times New Roman"/>
                <a:sym typeface="Times New Roman"/>
              </a:rPr>
              <a:t>Chitkara University, Punjab</a:t>
            </a:r>
            <a:endParaRPr sz="2000" b="1" dirty="0">
              <a:solidFill>
                <a:srgbClr val="FF0000"/>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C72FB3-BFC9-4CA0-AD56-E659C7A38273}"/>
              </a:ext>
            </a:extLst>
          </p:cNvPr>
          <p:cNvPicPr>
            <a:picLocks noChangeAspect="1"/>
          </p:cNvPicPr>
          <p:nvPr/>
        </p:nvPicPr>
        <p:blipFill>
          <a:blip r:embed="rId2"/>
          <a:stretch>
            <a:fillRect/>
          </a:stretch>
        </p:blipFill>
        <p:spPr>
          <a:xfrm>
            <a:off x="0" y="786063"/>
            <a:ext cx="5053263" cy="2855495"/>
          </a:xfrm>
          <a:prstGeom prst="rect">
            <a:avLst/>
          </a:prstGeom>
        </p:spPr>
      </p:pic>
      <p:pic>
        <p:nvPicPr>
          <p:cNvPr id="10" name="Picture 9">
            <a:extLst>
              <a:ext uri="{FF2B5EF4-FFF2-40B4-BE49-F238E27FC236}">
                <a16:creationId xmlns:a16="http://schemas.microsoft.com/office/drawing/2014/main" id="{67767923-FC58-4DEF-B7BF-160E0D02C34F}"/>
              </a:ext>
            </a:extLst>
          </p:cNvPr>
          <p:cNvPicPr>
            <a:picLocks noChangeAspect="1"/>
          </p:cNvPicPr>
          <p:nvPr/>
        </p:nvPicPr>
        <p:blipFill>
          <a:blip r:embed="rId3"/>
          <a:stretch>
            <a:fillRect/>
          </a:stretch>
        </p:blipFill>
        <p:spPr>
          <a:xfrm>
            <a:off x="3333914" y="3641558"/>
            <a:ext cx="5810086" cy="3064042"/>
          </a:xfrm>
          <a:prstGeom prst="rect">
            <a:avLst/>
          </a:prstGeom>
        </p:spPr>
      </p:pic>
    </p:spTree>
    <p:extLst>
      <p:ext uri="{BB962C8B-B14F-4D97-AF65-F5344CB8AC3E}">
        <p14:creationId xmlns:p14="http://schemas.microsoft.com/office/powerpoint/2010/main" val="1554556318"/>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7B8A20-4EC0-4DEA-835A-AEBFE9D051E3}"/>
              </a:ext>
            </a:extLst>
          </p:cNvPr>
          <p:cNvSpPr>
            <a:spLocks noGrp="1"/>
          </p:cNvSpPr>
          <p:nvPr>
            <p:ph type="subTitle" idx="1"/>
          </p:nvPr>
        </p:nvSpPr>
        <p:spPr>
          <a:xfrm>
            <a:off x="533400" y="240632"/>
            <a:ext cx="4038600" cy="497306"/>
          </a:xfrm>
        </p:spPr>
        <p:txBody>
          <a:bodyPr/>
          <a:lstStyle/>
          <a:p>
            <a:pPr algn="l"/>
            <a:r>
              <a:rPr lang="en-US" sz="2800" dirty="0">
                <a:solidFill>
                  <a:schemeClr val="tx1"/>
                </a:solidFill>
              </a:rPr>
              <a:t>OUTPUT OF OUR CODE :</a:t>
            </a:r>
          </a:p>
        </p:txBody>
      </p:sp>
      <p:pic>
        <p:nvPicPr>
          <p:cNvPr id="4" name="Picture 3">
            <a:extLst>
              <a:ext uri="{FF2B5EF4-FFF2-40B4-BE49-F238E27FC236}">
                <a16:creationId xmlns:a16="http://schemas.microsoft.com/office/drawing/2014/main" id="{706B1C74-5C3C-43C7-80D1-371007B42FE8}"/>
              </a:ext>
            </a:extLst>
          </p:cNvPr>
          <p:cNvPicPr>
            <a:picLocks noChangeAspect="1"/>
          </p:cNvPicPr>
          <p:nvPr/>
        </p:nvPicPr>
        <p:blipFill>
          <a:blip r:embed="rId2"/>
          <a:stretch>
            <a:fillRect/>
          </a:stretch>
        </p:blipFill>
        <p:spPr>
          <a:xfrm>
            <a:off x="4447637" y="3707683"/>
            <a:ext cx="4696363" cy="3005937"/>
          </a:xfrm>
          <a:prstGeom prst="rect">
            <a:avLst/>
          </a:prstGeom>
        </p:spPr>
      </p:pic>
      <p:pic>
        <p:nvPicPr>
          <p:cNvPr id="7" name="Picture 6">
            <a:extLst>
              <a:ext uri="{FF2B5EF4-FFF2-40B4-BE49-F238E27FC236}">
                <a16:creationId xmlns:a16="http://schemas.microsoft.com/office/drawing/2014/main" id="{F746F5FE-3FE2-4E89-A089-9E5A6D96323B}"/>
              </a:ext>
            </a:extLst>
          </p:cNvPr>
          <p:cNvPicPr>
            <a:picLocks noChangeAspect="1"/>
          </p:cNvPicPr>
          <p:nvPr/>
        </p:nvPicPr>
        <p:blipFill>
          <a:blip r:embed="rId3"/>
          <a:stretch>
            <a:fillRect/>
          </a:stretch>
        </p:blipFill>
        <p:spPr>
          <a:xfrm>
            <a:off x="0" y="833472"/>
            <a:ext cx="4611235" cy="2874211"/>
          </a:xfrm>
          <a:prstGeom prst="rect">
            <a:avLst/>
          </a:prstGeom>
        </p:spPr>
      </p:pic>
    </p:spTree>
    <p:extLst>
      <p:ext uri="{BB962C8B-B14F-4D97-AF65-F5344CB8AC3E}">
        <p14:creationId xmlns:p14="http://schemas.microsoft.com/office/powerpoint/2010/main" val="3270116700"/>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6EED10-21E0-45B0-B1BA-9EF2DC31566A}"/>
              </a:ext>
            </a:extLst>
          </p:cNvPr>
          <p:cNvPicPr>
            <a:picLocks noChangeAspect="1"/>
          </p:cNvPicPr>
          <p:nvPr/>
        </p:nvPicPr>
        <p:blipFill>
          <a:blip r:embed="rId2"/>
          <a:stretch>
            <a:fillRect/>
          </a:stretch>
        </p:blipFill>
        <p:spPr>
          <a:xfrm>
            <a:off x="0" y="829964"/>
            <a:ext cx="5309937" cy="2844752"/>
          </a:xfrm>
          <a:prstGeom prst="rect">
            <a:avLst/>
          </a:prstGeom>
        </p:spPr>
      </p:pic>
      <p:pic>
        <p:nvPicPr>
          <p:cNvPr id="6" name="Picture 5">
            <a:extLst>
              <a:ext uri="{FF2B5EF4-FFF2-40B4-BE49-F238E27FC236}">
                <a16:creationId xmlns:a16="http://schemas.microsoft.com/office/drawing/2014/main" id="{BF63D0A1-92F8-4579-B45A-665F333A261C}"/>
              </a:ext>
            </a:extLst>
          </p:cNvPr>
          <p:cNvPicPr>
            <a:picLocks noChangeAspect="1"/>
          </p:cNvPicPr>
          <p:nvPr/>
        </p:nvPicPr>
        <p:blipFill>
          <a:blip r:embed="rId3"/>
          <a:stretch>
            <a:fillRect/>
          </a:stretch>
        </p:blipFill>
        <p:spPr>
          <a:xfrm>
            <a:off x="3256547" y="3665542"/>
            <a:ext cx="5887453" cy="3048294"/>
          </a:xfrm>
          <a:prstGeom prst="rect">
            <a:avLst/>
          </a:prstGeom>
        </p:spPr>
      </p:pic>
    </p:spTree>
    <p:extLst>
      <p:ext uri="{BB962C8B-B14F-4D97-AF65-F5344CB8AC3E}">
        <p14:creationId xmlns:p14="http://schemas.microsoft.com/office/powerpoint/2010/main" val="544434536"/>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8"/>
          <p:cNvSpPr txBox="1"/>
          <p:nvPr/>
        </p:nvSpPr>
        <p:spPr>
          <a:xfrm>
            <a:off x="94669" y="127473"/>
            <a:ext cx="5400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Bonus Feature(optional)</a:t>
            </a:r>
            <a:endParaRPr sz="3600" b="1" dirty="0"/>
          </a:p>
        </p:txBody>
      </p:sp>
      <p:sp>
        <p:nvSpPr>
          <p:cNvPr id="85" name="Google Shape;85;p8"/>
          <p:cNvSpPr/>
          <p:nvPr/>
        </p:nvSpPr>
        <p:spPr>
          <a:xfrm>
            <a:off x="94669" y="1014466"/>
            <a:ext cx="8748900" cy="5478382"/>
          </a:xfrm>
          <a:prstGeom prst="rect">
            <a:avLst/>
          </a:prstGeom>
          <a:noFill/>
          <a:ln>
            <a:noFill/>
          </a:ln>
        </p:spPr>
        <p:txBody>
          <a:bodyPr spcFirstLastPara="1" wrap="square" lIns="91425" tIns="45700" rIns="91425" bIns="45700" anchor="t" anchorCtr="0">
            <a:spAutoFit/>
          </a:bodyPr>
          <a:lstStyle/>
          <a:p>
            <a:pPr lvl="0">
              <a:buClr>
                <a:schemeClr val="dk1"/>
              </a:buClr>
              <a:buSzPts val="1100"/>
            </a:pPr>
            <a:r>
              <a:rPr lang="en-US" b="1" dirty="0">
                <a:solidFill>
                  <a:schemeClr val="dk1"/>
                </a:solidFill>
                <a:latin typeface="Times New Roman"/>
                <a:ea typeface="Times New Roman"/>
                <a:cs typeface="Times New Roman"/>
                <a:sym typeface="Times New Roman"/>
              </a:rPr>
              <a:t>1.</a:t>
            </a:r>
            <a:r>
              <a:rPr lang="en-US" dirty="0">
                <a:solidFill>
                  <a:schemeClr val="dk1"/>
                </a:solidFill>
                <a:latin typeface="Times New Roman"/>
                <a:ea typeface="Times New Roman"/>
                <a:cs typeface="Times New Roman"/>
                <a:sym typeface="Times New Roman"/>
              </a:rPr>
              <a:t> The login system for vote authentication is designed to ensure secure and fair voting. When users log in, their credentials are authenticated against the stored data to verify their identity. This prevents unauthorized access and helps maintain the integrity of the voting process.</a:t>
            </a:r>
          </a:p>
          <a:p>
            <a:pPr lvl="0">
              <a:buClr>
                <a:schemeClr val="dk1"/>
              </a:buClr>
              <a:buSzPts val="1100"/>
            </a:pPr>
            <a:endParaRPr lang="en-US" dirty="0">
              <a:solidFill>
                <a:schemeClr val="dk1"/>
              </a:solidFill>
              <a:latin typeface="Times New Roman"/>
              <a:ea typeface="Times New Roman"/>
              <a:cs typeface="Times New Roman"/>
              <a:sym typeface="Times New Roman"/>
            </a:endParaRPr>
          </a:p>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2.</a:t>
            </a:r>
            <a:r>
              <a:rPr lang="en-US" dirty="0">
                <a:solidFill>
                  <a:schemeClr val="dk1"/>
                </a:solidFill>
                <a:latin typeface="Times New Roman"/>
                <a:ea typeface="Times New Roman"/>
                <a:cs typeface="Times New Roman"/>
                <a:sym typeface="Times New Roman"/>
              </a:rPr>
              <a:t> To prevent multiple votes from the same user, the system can implement various measures. One approach is to associate each user account with a unique identifier, such as an email address or national identification number. This ensures that each user can only cast one vote.</a:t>
            </a:r>
          </a:p>
          <a:p>
            <a:pPr lvl="0" algn="just">
              <a:lnSpc>
                <a:spcPct val="150000"/>
              </a:lnSpc>
              <a:buClr>
                <a:schemeClr val="dk1"/>
              </a:buClr>
              <a:buSzPts val="1100"/>
            </a:pPr>
            <a:endParaRPr lang="en-US" dirty="0">
              <a:solidFill>
                <a:schemeClr val="dk1"/>
              </a:solidFill>
              <a:latin typeface="Times New Roman"/>
              <a:ea typeface="Times New Roman"/>
              <a:cs typeface="Times New Roman"/>
              <a:sym typeface="Times New Roman"/>
            </a:endParaRPr>
          </a:p>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3.</a:t>
            </a:r>
            <a:r>
              <a:rPr lang="en-US" dirty="0">
                <a:solidFill>
                  <a:schemeClr val="dk1"/>
                </a:solidFill>
                <a:latin typeface="Times New Roman"/>
                <a:ea typeface="Times New Roman"/>
                <a:cs typeface="Times New Roman"/>
                <a:sym typeface="Times New Roman"/>
              </a:rPr>
              <a:t> To protect against unauthorized access and data breaches, the login system should implement secure password storage techniques, such as hashing and salting. This ensures that even if the stored data is compromised, passwords remain encrypted and unusable.</a:t>
            </a:r>
          </a:p>
          <a:p>
            <a:pPr lvl="0" algn="just">
              <a:lnSpc>
                <a:spcPct val="150000"/>
              </a:lnSpc>
              <a:buClr>
                <a:schemeClr val="dk1"/>
              </a:buClr>
              <a:buSzPts val="1100"/>
            </a:pPr>
            <a:endParaRPr lang="en-US" dirty="0">
              <a:solidFill>
                <a:schemeClr val="dk1"/>
              </a:solidFill>
              <a:latin typeface="Times New Roman"/>
              <a:ea typeface="Times New Roman"/>
              <a:cs typeface="Times New Roman"/>
              <a:sym typeface="Times New Roman"/>
            </a:endParaRPr>
          </a:p>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4. </a:t>
            </a:r>
            <a:r>
              <a:rPr lang="en-US" dirty="0">
                <a:solidFill>
                  <a:schemeClr val="dk1"/>
                </a:solidFill>
                <a:latin typeface="Times New Roman"/>
                <a:ea typeface="Times New Roman"/>
                <a:cs typeface="Times New Roman"/>
                <a:sym typeface="Times New Roman"/>
              </a:rPr>
              <a:t>Furthermore, implementing measures like captcha, rate limiting, and account lockouts after multiple failed login attempts can help prevent brute-force attacks and unauthorized access to user accounts.</a:t>
            </a:r>
          </a:p>
          <a:p>
            <a:pPr lvl="0" algn="just">
              <a:lnSpc>
                <a:spcPct val="150000"/>
              </a:lnSpc>
              <a:buClr>
                <a:schemeClr val="dk1"/>
              </a:buClr>
              <a:buSzPts val="1100"/>
            </a:pPr>
            <a:endParaRPr lang="en-US" dirty="0">
              <a:solidFill>
                <a:schemeClr val="dk1"/>
              </a:solidFill>
              <a:latin typeface="Times New Roman"/>
              <a:ea typeface="Times New Roman"/>
              <a:cs typeface="Times New Roman"/>
              <a:sym typeface="Times New Roman"/>
            </a:endParaRPr>
          </a:p>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5. </a:t>
            </a:r>
            <a:r>
              <a:rPr lang="en-US" dirty="0">
                <a:solidFill>
                  <a:schemeClr val="dk1"/>
                </a:solidFill>
                <a:latin typeface="Times New Roman"/>
                <a:ea typeface="Times New Roman"/>
                <a:cs typeface="Times New Roman"/>
                <a:sym typeface="Times New Roman"/>
              </a:rPr>
              <a:t>Regular security updates, monitoring for suspicious activity, and logging user actions are essential to maintain the security and integrity of the vote authentication system.</a:t>
            </a:r>
          </a:p>
          <a:p>
            <a:pPr lvl="0" algn="just">
              <a:lnSpc>
                <a:spcPct val="150000"/>
              </a:lnSpc>
              <a:buClr>
                <a:schemeClr val="dk1"/>
              </a:buClr>
              <a:buSzPts val="1100"/>
            </a:pPr>
            <a:endParaRPr lang="en-US" dirty="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9"/>
          <p:cNvSpPr txBox="1"/>
          <p:nvPr/>
        </p:nvSpPr>
        <p:spPr>
          <a:xfrm>
            <a:off x="54719" y="127473"/>
            <a:ext cx="5400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Conclusion</a:t>
            </a:r>
            <a:endParaRPr sz="3600" b="1" dirty="0"/>
          </a:p>
        </p:txBody>
      </p:sp>
      <p:sp>
        <p:nvSpPr>
          <p:cNvPr id="91" name="Google Shape;91;p9"/>
          <p:cNvSpPr/>
          <p:nvPr/>
        </p:nvSpPr>
        <p:spPr>
          <a:xfrm>
            <a:off x="54719" y="773973"/>
            <a:ext cx="8595900" cy="661715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200000"/>
              </a:lnSpc>
              <a:spcBef>
                <a:spcPts val="0"/>
              </a:spcBef>
              <a:spcAft>
                <a:spcPts val="0"/>
              </a:spcAft>
              <a:buClr>
                <a:schemeClr val="dk1"/>
              </a:buClr>
              <a:buSzPts val="1100"/>
              <a:buFont typeface="+mj-lt"/>
              <a:buAutoNum type="arabicPeriod"/>
            </a:pPr>
            <a:r>
              <a:rPr lang="en-US" dirty="0">
                <a:solidFill>
                  <a:schemeClr val="dk1"/>
                </a:solidFill>
                <a:latin typeface="Times New Roman"/>
                <a:ea typeface="Times New Roman"/>
                <a:cs typeface="Times New Roman"/>
                <a:sym typeface="Times New Roman"/>
              </a:rPr>
              <a:t>This website is created to effectively track votes with a pleasant user experience and user may found a lot new features to explore. And in case of any doubt related to anything on our website you may contact our members personally.</a:t>
            </a:r>
            <a:endParaRPr sz="3200" dirty="0">
              <a:solidFill>
                <a:schemeClr val="dk1"/>
              </a:solidFill>
              <a:latin typeface="Times New Roman"/>
              <a:ea typeface="Times New Roman"/>
              <a:cs typeface="Times New Roman"/>
              <a:sym typeface="Times New Roman"/>
            </a:endParaRPr>
          </a:p>
          <a:p>
            <a:pPr marL="342900" indent="-342900" algn="just">
              <a:lnSpc>
                <a:spcPct val="200000"/>
              </a:lnSpc>
              <a:buFont typeface="+mj-lt"/>
              <a:buAutoNum type="arabicPeriod"/>
            </a:pPr>
            <a:r>
              <a:rPr lang="en-US" dirty="0">
                <a:solidFill>
                  <a:schemeClr val="dk1"/>
                </a:solidFill>
                <a:latin typeface="Times New Roman"/>
                <a:ea typeface="Times New Roman"/>
                <a:cs typeface="Times New Roman"/>
                <a:sym typeface="Times New Roman"/>
              </a:rPr>
              <a:t>Adding a voting system for multiple platforms involves creating a system that allows users to cast their votes from various devices and platforms such as desktop computers, laptops, smartphones, and tablets. This requires developing a responsive and mobile-friendly interface to accommodate different screen sizes. Additionally, ensuring cross-browser compatibility and optimizing the voting system for different operating systems is crucial to provide a consistent and seamless voting experience across multiple platforms.</a:t>
            </a:r>
          </a:p>
          <a:p>
            <a:pPr marL="342900" indent="-342900" algn="just">
              <a:lnSpc>
                <a:spcPct val="200000"/>
              </a:lnSpc>
              <a:buFont typeface="+mj-lt"/>
              <a:buAutoNum type="arabicPeriod"/>
            </a:pPr>
            <a:r>
              <a:rPr lang="en-US" dirty="0">
                <a:solidFill>
                  <a:schemeClr val="dk1"/>
                </a:solidFill>
                <a:latin typeface="Times New Roman"/>
                <a:ea typeface="Times New Roman"/>
                <a:cs typeface="Times New Roman"/>
                <a:sym typeface="Times New Roman"/>
              </a:rPr>
              <a:t>Encrypting user data enhances data security by transforming sensitive information into a coded form that can only be decrypted with the appropriate encryption key. This process prevents unauthorized access and ensures that even if data is compromised, it remains unreadable and unusable. Strong encryption algorithms and protocols, such as AES (Advanced Encryption Standard), can be employed to encrypt user data. Implementing encryption measures safeguards user privacy and reinforces the protection of confidential information in the voting system.</a:t>
            </a:r>
          </a:p>
          <a:p>
            <a:pPr marL="0" marR="0" lvl="0" indent="0" algn="l" rtl="0">
              <a:spcBef>
                <a:spcPts val="0"/>
              </a:spcBef>
              <a:spcAft>
                <a:spcPts val="0"/>
              </a:spcAft>
              <a:buNone/>
            </a:pPr>
            <a:endParaRPr sz="3200" dirty="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0"/>
          <p:cNvSpPr txBox="1"/>
          <p:nvPr/>
        </p:nvSpPr>
        <p:spPr>
          <a:xfrm>
            <a:off x="54719" y="127473"/>
            <a:ext cx="5400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References/Links used</a:t>
            </a:r>
            <a:endParaRPr sz="3600" b="1" dirty="0"/>
          </a:p>
        </p:txBody>
      </p:sp>
      <p:sp>
        <p:nvSpPr>
          <p:cNvPr id="97" name="Google Shape;97;p10"/>
          <p:cNvSpPr/>
          <p:nvPr/>
        </p:nvSpPr>
        <p:spPr>
          <a:xfrm>
            <a:off x="170866" y="1385641"/>
            <a:ext cx="8442600" cy="25083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b="1" dirty="0">
                <a:solidFill>
                  <a:schemeClr val="dk1"/>
                </a:solidFill>
                <a:latin typeface="Times New Roman"/>
                <a:ea typeface="Times New Roman"/>
                <a:cs typeface="Times New Roman"/>
                <a:sym typeface="Times New Roman"/>
              </a:rPr>
              <a:t>1.)	</a:t>
            </a:r>
            <a:r>
              <a:rPr lang="en-US" dirty="0">
                <a:solidFill>
                  <a:schemeClr val="dk1"/>
                </a:solidFill>
                <a:latin typeface="Times New Roman"/>
                <a:ea typeface="Times New Roman"/>
                <a:cs typeface="Times New Roman"/>
                <a:sym typeface="Times New Roman"/>
              </a:rPr>
              <a:t>W3schools</a:t>
            </a:r>
          </a:p>
          <a:p>
            <a:pPr marL="0" marR="0" lvl="0" indent="0" algn="just"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b="1" dirty="0">
                <a:solidFill>
                  <a:schemeClr val="dk1"/>
                </a:solidFill>
                <a:latin typeface="Times New Roman"/>
                <a:ea typeface="Times New Roman"/>
                <a:cs typeface="Times New Roman"/>
                <a:sym typeface="Times New Roman"/>
              </a:rPr>
              <a:t>2.)</a:t>
            </a:r>
            <a:r>
              <a:rPr lang="en-US" dirty="0">
                <a:solidFill>
                  <a:schemeClr val="dk1"/>
                </a:solidFill>
                <a:latin typeface="Times New Roman"/>
                <a:ea typeface="Times New Roman"/>
                <a:cs typeface="Times New Roman"/>
                <a:sym typeface="Times New Roman"/>
              </a:rPr>
              <a:t>	Easy tutorials(youtube channel)</a:t>
            </a:r>
          </a:p>
          <a:p>
            <a:pPr marL="0" marR="0" lvl="0" indent="0" algn="just"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b="1" dirty="0">
                <a:solidFill>
                  <a:schemeClr val="dk1"/>
                </a:solidFill>
                <a:latin typeface="Times New Roman"/>
                <a:ea typeface="Times New Roman"/>
                <a:cs typeface="Times New Roman"/>
                <a:sym typeface="Times New Roman"/>
              </a:rPr>
              <a:t>3.)</a:t>
            </a:r>
            <a:r>
              <a:rPr lang="en-US" dirty="0">
                <a:solidFill>
                  <a:schemeClr val="dk1"/>
                </a:solidFill>
                <a:latin typeface="Times New Roman"/>
                <a:ea typeface="Times New Roman"/>
                <a:cs typeface="Times New Roman"/>
                <a:sym typeface="Times New Roman"/>
              </a:rPr>
              <a:t>	Wikipedia</a:t>
            </a:r>
          </a:p>
          <a:p>
            <a:pPr marL="0" marR="0" lvl="0" indent="0" algn="just" rtl="0">
              <a:spcBef>
                <a:spcPts val="0"/>
              </a:spcBef>
              <a:spcAft>
                <a:spcPts val="0"/>
              </a:spcAft>
              <a:buNone/>
            </a:pPr>
            <a:r>
              <a:rPr lang="en-US" b="1" dirty="0">
                <a:solidFill>
                  <a:schemeClr val="dk1"/>
                </a:solidFill>
                <a:latin typeface="Times New Roman"/>
                <a:ea typeface="Times New Roman"/>
                <a:cs typeface="Times New Roman"/>
                <a:sym typeface="Times New Roman"/>
              </a:rPr>
              <a:t>.</a:t>
            </a:r>
            <a:endParaRPr lang="en-US" dirty="0">
              <a:solidFill>
                <a:schemeClr val="dk1"/>
              </a:solidFill>
              <a:latin typeface="Times New Roman"/>
              <a:ea typeface="Times New Roman"/>
              <a:cs typeface="Times New Roman"/>
              <a:sym typeface="Times New Roman"/>
            </a:endParaRPr>
          </a:p>
          <a:p>
            <a:pPr lvl="0" algn="just"/>
            <a:r>
              <a:rPr lang="en-US" b="1" dirty="0">
                <a:solidFill>
                  <a:schemeClr val="dk1"/>
                </a:solidFill>
                <a:latin typeface="Times New Roman"/>
                <a:ea typeface="Times New Roman"/>
                <a:cs typeface="Times New Roman"/>
                <a:sym typeface="Times New Roman"/>
              </a:rPr>
              <a:t>4.)                 </a:t>
            </a:r>
            <a:r>
              <a:rPr lang="en-US" dirty="0">
                <a:solidFill>
                  <a:schemeClr val="dk1"/>
                </a:solidFill>
                <a:latin typeface="Times New Roman"/>
                <a:ea typeface="Times New Roman"/>
                <a:cs typeface="Times New Roman"/>
                <a:sym typeface="Times New Roman"/>
              </a:rPr>
              <a:t>www.voot.com</a:t>
            </a:r>
          </a:p>
          <a:p>
            <a:pPr marL="0" marR="0" lvl="0" indent="0" algn="just"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b="1" dirty="0">
                <a:solidFill>
                  <a:schemeClr val="dk1"/>
                </a:solidFill>
                <a:latin typeface="Times New Roman"/>
                <a:ea typeface="Times New Roman"/>
                <a:cs typeface="Times New Roman"/>
                <a:sym typeface="Times New Roman"/>
              </a:rPr>
              <a:t>5.)        	</a:t>
            </a:r>
            <a:r>
              <a:rPr lang="en-US" dirty="0">
                <a:solidFill>
                  <a:schemeClr val="dk1"/>
                </a:solidFill>
                <a:latin typeface="Times New Roman"/>
                <a:ea typeface="Times New Roman"/>
                <a:cs typeface="Times New Roman"/>
                <a:sym typeface="Times New Roman"/>
              </a:rPr>
              <a:t>MDN references</a:t>
            </a:r>
          </a:p>
          <a:p>
            <a:pPr marL="0" marR="0" lvl="0" indent="0" algn="l" rtl="0">
              <a:spcBef>
                <a:spcPts val="0"/>
              </a:spcBef>
              <a:spcAft>
                <a:spcPts val="0"/>
              </a:spcAft>
              <a:buNone/>
            </a:pPr>
            <a:endParaRPr sz="3100" dirty="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1"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3" name="Google Shape;103;p11"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11"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105" name="Google Shape;105;p11" descr="Thank you cards Images | Free Vectors, Stock Photos &amp; PSD"/>
          <p:cNvPicPr preferRelativeResize="0"/>
          <p:nvPr/>
        </p:nvPicPr>
        <p:blipFill rotWithShape="1">
          <a:blip r:embed="rId3">
            <a:alphaModFix/>
          </a:blip>
          <a:srcRect/>
          <a:stretch/>
        </p:blipFill>
        <p:spPr>
          <a:xfrm>
            <a:off x="0" y="857232"/>
            <a:ext cx="9144000" cy="5786478"/>
          </a:xfrm>
          <a:prstGeom prst="rect">
            <a:avLst/>
          </a:prstGeom>
          <a:noFill/>
          <a:ln>
            <a:noFill/>
          </a:ln>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p:nvPr/>
        </p:nvSpPr>
        <p:spPr>
          <a:xfrm>
            <a:off x="81344" y="127473"/>
            <a:ext cx="5400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Table of Contents</a:t>
            </a:r>
            <a:endParaRPr sz="3600" b="1" dirty="0">
              <a:solidFill>
                <a:schemeClr val="dk1"/>
              </a:solidFill>
              <a:latin typeface="Times New Roman"/>
              <a:ea typeface="Times New Roman"/>
              <a:cs typeface="Times New Roman"/>
              <a:sym typeface="Times New Roman"/>
            </a:endParaRPr>
          </a:p>
        </p:txBody>
      </p:sp>
      <p:sp>
        <p:nvSpPr>
          <p:cNvPr id="55" name="Google Shape;55;p2"/>
          <p:cNvSpPr txBox="1"/>
          <p:nvPr/>
        </p:nvSpPr>
        <p:spPr>
          <a:xfrm>
            <a:off x="303883" y="1228418"/>
            <a:ext cx="8279559" cy="4401164"/>
          </a:xfrm>
          <a:prstGeom prst="rect">
            <a:avLst/>
          </a:prstGeom>
          <a:noFill/>
          <a:ln>
            <a:noFill/>
          </a:ln>
        </p:spPr>
        <p:txBody>
          <a:bodyPr spcFirstLastPara="1" wrap="square" lIns="91425" tIns="45700" rIns="91425" bIns="45700" anchor="t" anchorCtr="0">
            <a:spAutoFit/>
          </a:bodyPr>
          <a:lstStyle/>
          <a:p>
            <a:pPr marL="0" marR="0" lvl="0" indent="-177800" algn="l" rtl="0">
              <a:lnSpc>
                <a:spcPct val="200000"/>
              </a:lnSpc>
              <a:spcBef>
                <a:spcPts val="0"/>
              </a:spcBef>
              <a:spcAft>
                <a:spcPts val="0"/>
              </a:spcAft>
              <a:buClr>
                <a:schemeClr val="dk1"/>
              </a:buClr>
              <a:buSzPts val="2800"/>
              <a:buFont typeface="Arial"/>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endParaRPr dirty="0">
              <a:latin typeface="Times New Roman" panose="02020603050405020304" pitchFamily="18" charset="0"/>
              <a:cs typeface="Times New Roman" panose="02020603050405020304" pitchFamily="18" charset="0"/>
            </a:endParaRPr>
          </a:p>
          <a:p>
            <a:pPr marL="0" marR="0" lvl="0" indent="-177800" algn="l" rtl="0">
              <a:lnSpc>
                <a:spcPct val="200000"/>
              </a:lnSpc>
              <a:spcBef>
                <a:spcPts val="0"/>
              </a:spcBef>
              <a:spcAft>
                <a:spcPts val="0"/>
              </a:spcAft>
              <a:buClr>
                <a:schemeClr val="dk1"/>
              </a:buClr>
              <a:buSzPts val="2800"/>
              <a:buFont typeface="Arial"/>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endParaRPr dirty="0">
              <a:latin typeface="Times New Roman" panose="02020603050405020304" pitchFamily="18" charset="0"/>
              <a:cs typeface="Times New Roman" panose="02020603050405020304" pitchFamily="18" charset="0"/>
            </a:endParaRPr>
          </a:p>
          <a:p>
            <a:pPr marL="0" marR="0" lvl="0" indent="-177800" algn="l" rtl="0">
              <a:lnSpc>
                <a:spcPct val="200000"/>
              </a:lnSpc>
              <a:spcBef>
                <a:spcPts val="0"/>
              </a:spcBef>
              <a:spcAft>
                <a:spcPts val="0"/>
              </a:spcAft>
              <a:buClr>
                <a:schemeClr val="dk1"/>
              </a:buClr>
              <a:buSzPts val="2800"/>
              <a:buFont typeface="Arial"/>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Technical Details</a:t>
            </a:r>
            <a:endParaRPr dirty="0">
              <a:latin typeface="Times New Roman" panose="02020603050405020304" pitchFamily="18" charset="0"/>
              <a:cs typeface="Times New Roman" panose="02020603050405020304" pitchFamily="18" charset="0"/>
            </a:endParaRPr>
          </a:p>
          <a:p>
            <a:pPr marL="0" marR="0" lvl="0" indent="-177800" algn="l" rtl="0">
              <a:lnSpc>
                <a:spcPct val="200000"/>
              </a:lnSpc>
              <a:spcBef>
                <a:spcPts val="0"/>
              </a:spcBef>
              <a:spcAft>
                <a:spcPts val="0"/>
              </a:spcAft>
              <a:buClr>
                <a:schemeClr val="dk1"/>
              </a:buClr>
              <a:buSzPts val="2800"/>
              <a:buFont typeface="Arial"/>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Key Features </a:t>
            </a:r>
          </a:p>
          <a:p>
            <a:pPr marL="0" marR="0" lvl="0" indent="-177800" algn="l" rtl="0">
              <a:lnSpc>
                <a:spcPct val="200000"/>
              </a:lnSpc>
              <a:spcBef>
                <a:spcPts val="0"/>
              </a:spcBef>
              <a:spcAft>
                <a:spcPts val="0"/>
              </a:spcAft>
              <a:buClr>
                <a:schemeClr val="dk1"/>
              </a:buClr>
              <a:buSzPts val="2800"/>
              <a:buFont typeface="Arial"/>
              <a:buChar char="•"/>
            </a:pPr>
            <a:r>
              <a:rPr lang="en-US" dirty="0">
                <a:solidFill>
                  <a:schemeClr val="dk1"/>
                </a:solidFill>
                <a:latin typeface="Times New Roman" panose="02020603050405020304" pitchFamily="18" charset="0"/>
                <a:cs typeface="Times New Roman" panose="02020603050405020304" pitchFamily="18" charset="0"/>
                <a:sym typeface="Times New Roman"/>
              </a:rPr>
              <a:t>Project Highlights</a:t>
            </a:r>
            <a:endParaRPr dirty="0">
              <a:latin typeface="Times New Roman" panose="02020603050405020304" pitchFamily="18" charset="0"/>
              <a:cs typeface="Times New Roman" panose="02020603050405020304" pitchFamily="18" charset="0"/>
            </a:endParaRPr>
          </a:p>
          <a:p>
            <a:pPr marL="0" marR="0" lvl="0" indent="-177800" algn="l" rtl="0">
              <a:lnSpc>
                <a:spcPct val="200000"/>
              </a:lnSpc>
              <a:spcBef>
                <a:spcPts val="0"/>
              </a:spcBef>
              <a:spcAft>
                <a:spcPts val="0"/>
              </a:spcAft>
              <a:buClr>
                <a:schemeClr val="dk1"/>
              </a:buClr>
              <a:buSzPts val="2800"/>
              <a:buFont typeface="Arial"/>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Bonus Feature</a:t>
            </a:r>
            <a:endParaRPr dirty="0">
              <a:latin typeface="Times New Roman" panose="02020603050405020304" pitchFamily="18" charset="0"/>
              <a:cs typeface="Times New Roman" panose="02020603050405020304" pitchFamily="18" charset="0"/>
            </a:endParaRPr>
          </a:p>
          <a:p>
            <a:pPr marL="0" marR="0" lvl="0" indent="-177800" algn="l" rtl="0">
              <a:lnSpc>
                <a:spcPct val="200000"/>
              </a:lnSpc>
              <a:spcBef>
                <a:spcPts val="0"/>
              </a:spcBef>
              <a:spcAft>
                <a:spcPts val="0"/>
              </a:spcAft>
              <a:buClr>
                <a:schemeClr val="dk1"/>
              </a:buClr>
              <a:buSzPts val="2800"/>
              <a:buFont typeface="Arial"/>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a:t>
            </a:r>
            <a:endParaRPr dirty="0">
              <a:latin typeface="Times New Roman" panose="02020603050405020304" pitchFamily="18" charset="0"/>
              <a:cs typeface="Times New Roman" panose="02020603050405020304" pitchFamily="18" charset="0"/>
            </a:endParaRPr>
          </a:p>
          <a:p>
            <a:pPr marL="0" marR="0" lvl="0" indent="-177800" algn="l" rtl="0">
              <a:lnSpc>
                <a:spcPct val="200000"/>
              </a:lnSpc>
              <a:spcBef>
                <a:spcPts val="0"/>
              </a:spcBef>
              <a:spcAft>
                <a:spcPts val="0"/>
              </a:spcAft>
              <a:buClr>
                <a:schemeClr val="dk1"/>
              </a:buClr>
              <a:buSzPts val="2800"/>
              <a:buFont typeface="Arial"/>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References/Links used</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chemeClr val="dk1"/>
              </a:buClr>
              <a:buSzPts val="2800"/>
              <a:buFont typeface="Arial"/>
              <a:buNone/>
            </a:pPr>
            <a:endParaRPr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endParaRPr sz="2800" dirty="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p:nvPr/>
        </p:nvSpPr>
        <p:spPr>
          <a:xfrm>
            <a:off x="214544" y="87523"/>
            <a:ext cx="5400600" cy="677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chemeClr val="dk1"/>
                </a:solidFill>
                <a:latin typeface="Times New Roman"/>
                <a:ea typeface="Times New Roman"/>
                <a:cs typeface="Times New Roman"/>
                <a:sym typeface="Times New Roman"/>
              </a:rPr>
              <a:t>Introduction</a:t>
            </a:r>
            <a:endParaRPr sz="3800" b="1" dirty="0"/>
          </a:p>
        </p:txBody>
      </p:sp>
      <p:sp>
        <p:nvSpPr>
          <p:cNvPr id="61" name="Google Shape;61;p3"/>
          <p:cNvSpPr/>
          <p:nvPr/>
        </p:nvSpPr>
        <p:spPr>
          <a:xfrm>
            <a:off x="60556" y="764623"/>
            <a:ext cx="8868900" cy="62016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100"/>
              <a:buFont typeface="Arial"/>
              <a:buNone/>
            </a:pPr>
            <a:r>
              <a:rPr lang="en-US" sz="3000" b="1" u="sng" dirty="0">
                <a:solidFill>
                  <a:schemeClr val="dk1"/>
                </a:solidFill>
                <a:latin typeface="Times New Roman"/>
                <a:ea typeface="Times New Roman"/>
                <a:cs typeface="Times New Roman"/>
                <a:sym typeface="Times New Roman"/>
              </a:rPr>
              <a:t>BIGG BOSS VOTING ZONE:</a:t>
            </a:r>
            <a:endParaRPr lang="en-US" sz="1800" dirty="0">
              <a:solidFill>
                <a:schemeClr val="dk1"/>
              </a:solidFill>
              <a:latin typeface="Times New Roman"/>
              <a:ea typeface="Times New Roman"/>
              <a:cs typeface="Times New Roman"/>
              <a:sym typeface="Times New Roman"/>
            </a:endParaRPr>
          </a:p>
          <a:p>
            <a:pPr algn="just">
              <a:buClr>
                <a:schemeClr val="dk1"/>
              </a:buClr>
              <a:buSzPts val="1100"/>
            </a:pPr>
            <a:endParaRPr lang="en-US"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100"/>
              <a:buFont typeface="Arial"/>
              <a:buNone/>
            </a:pPr>
            <a:r>
              <a:rPr lang="en-US" sz="2000" b="1" u="sng" dirty="0">
                <a:solidFill>
                  <a:schemeClr val="dk1"/>
                </a:solidFill>
                <a:latin typeface="Times New Roman"/>
                <a:ea typeface="Times New Roman"/>
                <a:cs typeface="Times New Roman"/>
                <a:sym typeface="Times New Roman"/>
              </a:rPr>
              <a:t>OVERVIEW OF THE PROJECT:</a:t>
            </a:r>
          </a:p>
          <a:p>
            <a:pPr marL="0" marR="0" lvl="0" indent="0" algn="just" rtl="0">
              <a:lnSpc>
                <a:spcPct val="150000"/>
              </a:lnSpc>
              <a:spcBef>
                <a:spcPts val="0"/>
              </a:spcBef>
              <a:spcAft>
                <a:spcPts val="0"/>
              </a:spcAft>
              <a:buClr>
                <a:schemeClr val="dk1"/>
              </a:buClr>
              <a:buSzPts val="1100"/>
              <a:buFont typeface="Arial"/>
              <a:buNone/>
            </a:pPr>
            <a:r>
              <a:rPr lang="en-US" dirty="0">
                <a:solidFill>
                  <a:schemeClr val="dk1"/>
                </a:solidFill>
                <a:latin typeface="Times New Roman"/>
                <a:ea typeface="Times New Roman"/>
                <a:cs typeface="Times New Roman"/>
                <a:sym typeface="Times New Roman"/>
              </a:rPr>
              <a:t>In this project we have created a dynamic voting system that displays live vote count. This is achieved by the use of various programming languages like HTML,CSS and JavaScript. Not only does this offer secure and accurate voting but also offers interactive system for better user experience.</a:t>
            </a:r>
            <a:endParaRPr dirty="0">
              <a:solidFill>
                <a:schemeClr val="dk1"/>
              </a:solidFill>
              <a:latin typeface="Times New Roman"/>
              <a:ea typeface="Times New Roman"/>
              <a:cs typeface="Times New Roman"/>
              <a:sym typeface="Times New Roman"/>
            </a:endParaRPr>
          </a:p>
          <a:p>
            <a:pPr marL="342900" indent="-342900" algn="just">
              <a:lnSpc>
                <a:spcPct val="150000"/>
              </a:lnSpc>
              <a:buClr>
                <a:schemeClr val="dk1"/>
              </a:buClr>
              <a:buSzPts val="1100"/>
              <a:buFont typeface="+mj-lt"/>
              <a:buAutoNum type="arabicPeriod"/>
            </a:pPr>
            <a:r>
              <a:rPr lang="en-IN" dirty="0">
                <a:solidFill>
                  <a:schemeClr val="tx1"/>
                </a:solidFill>
                <a:latin typeface="Times New Roman" panose="02020603050405020304" pitchFamily="18" charset="0"/>
                <a:ea typeface="Times New Roman" panose="02020603050405020304" pitchFamily="18" charset="0"/>
              </a:rPr>
              <a:t>Big Boss is a highly popular reality show known for its intense competition among contestants who live together in a controlled environment for a specific duration. The primary objective of the show is to determine the ultimate winner, who is crowned the Big Boss.</a:t>
            </a:r>
          </a:p>
          <a:p>
            <a:pPr marL="342900" indent="-342900" algn="just">
              <a:lnSpc>
                <a:spcPct val="150000"/>
              </a:lnSpc>
              <a:buClr>
                <a:schemeClr val="dk1"/>
              </a:buClr>
              <a:buSzPts val="1100"/>
              <a:buFont typeface="+mj-lt"/>
              <a:buAutoNum type="arabicPeriod"/>
            </a:pPr>
            <a:r>
              <a:rPr lang="en-IN" dirty="0">
                <a:solidFill>
                  <a:schemeClr val="tx1"/>
                </a:solidFill>
                <a:latin typeface="Times New Roman" panose="02020603050405020304" pitchFamily="18" charset="0"/>
                <a:ea typeface="Times New Roman" panose="02020603050405020304" pitchFamily="18" charset="0"/>
              </a:rPr>
              <a:t>Security and reliability are key considerations in the design of the voting system. Measures are put in place to safeguard the integrity of the voting process, prevent fraudulent activities, and ensure that each vote is counted accurately. This helps maintain the trust of the audience in the fairness of the competition.</a:t>
            </a:r>
            <a:endParaRPr lang="en-IN" dirty="0">
              <a:solidFill>
                <a:schemeClr val="tx1"/>
              </a:solidFill>
              <a:latin typeface="Calibri" panose="020F0502020204030204" pitchFamily="34" charset="0"/>
              <a:ea typeface="Calibri" panose="020F0502020204030204" pitchFamily="34" charset="0"/>
            </a:endParaRPr>
          </a:p>
          <a:p>
            <a:pPr marL="342900" indent="-342900" algn="just">
              <a:lnSpc>
                <a:spcPct val="150000"/>
              </a:lnSpc>
              <a:buClr>
                <a:schemeClr val="dk1"/>
              </a:buClr>
              <a:buSzPts val="1100"/>
              <a:buFont typeface="+mj-lt"/>
              <a:buAutoNum type="arabicPeriod"/>
            </a:pPr>
            <a:r>
              <a:rPr lang="en-IN" dirty="0">
                <a:solidFill>
                  <a:schemeClr val="tx1"/>
                </a:solidFill>
                <a:latin typeface="Times New Roman" panose="02020603050405020304" pitchFamily="18" charset="0"/>
                <a:ea typeface="Times New Roman" panose="02020603050405020304" pitchFamily="18" charset="0"/>
              </a:rPr>
              <a:t>The transparency of the voting system helps eliminate doubts or suspicions about the fairness of the competition. It assures both the contestants and the audience that the winner is chosen based on genuine votes and reflects the collective choice of the viewers.</a:t>
            </a:r>
            <a:endParaRPr lang="en-IN" dirty="0">
              <a:solidFill>
                <a:schemeClr val="tx1"/>
              </a:solidFill>
              <a:latin typeface="Calibri" panose="020F0502020204030204" pitchFamily="34" charset="0"/>
              <a:ea typeface="Calibri" panose="020F0502020204030204" pitchFamily="34" charset="0"/>
            </a:endParaRPr>
          </a:p>
          <a:p>
            <a:pPr marL="342900" indent="-342900" algn="just">
              <a:lnSpc>
                <a:spcPct val="150000"/>
              </a:lnSpc>
              <a:buClr>
                <a:schemeClr val="dk1"/>
              </a:buClr>
              <a:buSzPts val="1100"/>
              <a:buFont typeface="+mj-lt"/>
              <a:buAutoNum type="arabicPeriod"/>
            </a:pPr>
            <a:r>
              <a:rPr lang="en-IN" dirty="0">
                <a:solidFill>
                  <a:schemeClr val="tx1"/>
                </a:solidFill>
                <a:latin typeface="Times New Roman" panose="02020603050405020304" pitchFamily="18" charset="0"/>
                <a:ea typeface="Times New Roman" panose="02020603050405020304" pitchFamily="18" charset="0"/>
              </a:rPr>
              <a:t>The voting system plays a crucial role in the overall success of the Big Boss show. It gives the audience a sense of involvement and empowerment by allowing them to influence the outcome. Additionally, it creates excitement and anticipation as viewers eagerly await the results, fostering a sense of community and shared experience.</a:t>
            </a:r>
            <a:endParaRPr lang="en-IN" dirty="0">
              <a:solidFill>
                <a:schemeClr val="tx1"/>
              </a:solidFill>
              <a:latin typeface="Calibri" panose="020F0502020204030204" pitchFamily="34" charset="0"/>
              <a:ea typeface="Calibri" panose="020F0502020204030204" pitchFamily="34"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p:nvPr/>
        </p:nvSpPr>
        <p:spPr>
          <a:xfrm>
            <a:off x="81369" y="114173"/>
            <a:ext cx="5400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Problem Statement</a:t>
            </a:r>
            <a:endParaRPr sz="3600" b="1" dirty="0"/>
          </a:p>
        </p:txBody>
      </p:sp>
      <p:sp>
        <p:nvSpPr>
          <p:cNvPr id="67" name="Google Shape;67;p4"/>
          <p:cNvSpPr/>
          <p:nvPr/>
        </p:nvSpPr>
        <p:spPr>
          <a:xfrm>
            <a:off x="81369" y="841009"/>
            <a:ext cx="8775031" cy="6447879"/>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SzPts val="1100"/>
              <a:buNone/>
            </a:pP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 Voting platform is to be designed to show the increase/decrease in the votes of particular contestant using HTML, CSS and JS.</a:t>
            </a:r>
            <a:endParaRPr dirty="0">
              <a:latin typeface="Times New Roman" panose="02020603050405020304" pitchFamily="18" charset="0"/>
              <a:cs typeface="Times New Roman" panose="02020603050405020304" pitchFamily="18" charset="0"/>
            </a:endParaRPr>
          </a:p>
          <a:p>
            <a:pPr marL="0" marR="0" lvl="0" indent="0" algn="just" rtl="0">
              <a:lnSpc>
                <a:spcPct val="200000"/>
              </a:lnSpc>
              <a:spcBef>
                <a:spcPts val="0"/>
              </a:spcBef>
              <a:spcAft>
                <a:spcPts val="0"/>
              </a:spcAft>
              <a:buSzPts val="1100"/>
              <a:buNone/>
            </a:pPr>
            <a:endParaRPr dirty="0">
              <a:latin typeface="Times New Roman" panose="02020603050405020304" pitchFamily="18" charset="0"/>
              <a:cs typeface="Times New Roman" panose="02020603050405020304" pitchFamily="18" charset="0"/>
            </a:endParaRPr>
          </a:p>
          <a:p>
            <a:pPr lvl="0" algn="just">
              <a:lnSpc>
                <a:spcPct val="200000"/>
              </a:lnSpc>
              <a:buClr>
                <a:schemeClr val="dk1"/>
              </a:buClr>
              <a:buSzPts val="1100"/>
            </a:pPr>
            <a:r>
              <a:rPr lang="en-US" b="1" dirty="0">
                <a:latin typeface="Times New Roman" panose="02020603050405020304" pitchFamily="18" charset="0"/>
                <a:cs typeface="Times New Roman" panose="02020603050405020304" pitchFamily="18" charset="0"/>
              </a:rPr>
              <a:t>2.)</a:t>
            </a:r>
            <a:r>
              <a:rPr lang="en-US" dirty="0">
                <a:solidFill>
                  <a:schemeClr val="dk1"/>
                </a:solidFill>
                <a:latin typeface="Times New Roman"/>
                <a:ea typeface="Times New Roman"/>
                <a:cs typeface="Times New Roman"/>
                <a:sym typeface="Times New Roman"/>
              </a:rPr>
              <a:t>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The platform can be designed to look dynamic by incorporating visually appealing progress bars for each contestant. These progress bars visually represent the voting progress and display the relative popularity or vote count for each contestant in real-time. This dynamic representation engages users and allows them to track the evolving competition. By providing an interactive and visually dynamic platform, users can stay informed and feel more connected to the voting process, enhancing their overall experience and engagement.</a:t>
            </a:r>
          </a:p>
          <a:p>
            <a:pPr lvl="0" algn="just">
              <a:lnSpc>
                <a:spcPct val="200000"/>
              </a:lnSpc>
              <a:buClr>
                <a:schemeClr val="dk1"/>
              </a:buClr>
              <a:buSzPts val="1100"/>
            </a:pP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just">
              <a:lnSpc>
                <a:spcPct val="200000"/>
              </a:lnSpc>
              <a:buClr>
                <a:schemeClr val="dk1"/>
              </a:buClr>
              <a:buSzPts val="1100"/>
            </a:pPr>
            <a:r>
              <a:rPr lang="en-US" b="1" dirty="0">
                <a:solidFill>
                  <a:schemeClr val="dk1"/>
                </a:solidFill>
                <a:latin typeface="Times New Roman" panose="02020603050405020304" pitchFamily="18" charset="0"/>
                <a:cs typeface="Times New Roman" panose="02020603050405020304" pitchFamily="18" charset="0"/>
                <a:sym typeface="Times New Roman"/>
              </a:rPr>
              <a:t>3.)</a:t>
            </a:r>
            <a:r>
              <a:rPr lang="en-US" b="1"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Clearly communicate the results to the users, highlighting the winner(s) and potentially providing insights into the voting patterns.</a:t>
            </a:r>
          </a:p>
          <a:p>
            <a:pPr algn="just">
              <a:lnSpc>
                <a:spcPct val="200000"/>
              </a:lnSpc>
              <a:buClr>
                <a:schemeClr val="dk1"/>
              </a:buClr>
              <a:buSzPts val="1100"/>
            </a:pPr>
            <a:endParaRPr lang="en-US" dirty="0">
              <a:solidFill>
                <a:schemeClr val="dk1"/>
              </a:solidFill>
              <a:latin typeface="Times New Roman"/>
              <a:ea typeface="Times New Roman"/>
              <a:cs typeface="Times New Roman"/>
              <a:sym typeface="Times New Roman"/>
            </a:endParaRPr>
          </a:p>
          <a:p>
            <a:pPr lvl="0" algn="just">
              <a:lnSpc>
                <a:spcPct val="150000"/>
              </a:lnSpc>
              <a:buClr>
                <a:schemeClr val="dk1"/>
              </a:buClr>
              <a:buSzPts val="1100"/>
            </a:pPr>
            <a:r>
              <a:rPr lang="en-US" b="1" dirty="0">
                <a:latin typeface="Times New Roman" panose="02020603050405020304" pitchFamily="18" charset="0"/>
                <a:cs typeface="Times New Roman" panose="02020603050405020304" pitchFamily="18" charset="0"/>
              </a:rPr>
              <a:t>4.)</a:t>
            </a:r>
            <a:r>
              <a:rPr lang="en-US" dirty="0">
                <a:solidFill>
                  <a:schemeClr val="dk1"/>
                </a:solidFill>
                <a:latin typeface="Times New Roman"/>
                <a:ea typeface="Times New Roman"/>
                <a:cs typeface="Times New Roman"/>
                <a:sym typeface="Times New Roman"/>
              </a:rPr>
              <a:t> Provide options for users to select their favorite contestant through buttons, checkboxes, or other interactive elements</a:t>
            </a:r>
            <a:endParaRPr lang="en-US" b="1" dirty="0">
              <a:latin typeface="Times New Roman" panose="02020603050405020304" pitchFamily="18" charset="0"/>
              <a:cs typeface="Times New Roman" panose="02020603050405020304" pitchFamily="18" charset="0"/>
            </a:endParaRPr>
          </a:p>
          <a:p>
            <a:pPr lvl="0">
              <a:buClr>
                <a:schemeClr val="dk1"/>
              </a:buClr>
              <a:buSzPts val="1100"/>
            </a:pPr>
            <a:endParaRPr lang="en-US" dirty="0"/>
          </a:p>
          <a:p>
            <a:pPr marL="0" marR="0" lvl="0" indent="0" algn="just" rtl="0">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None/>
            </a:pPr>
            <a:endParaRPr dirty="0"/>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5"/>
          <p:cNvSpPr txBox="1"/>
          <p:nvPr/>
        </p:nvSpPr>
        <p:spPr>
          <a:xfrm>
            <a:off x="0" y="138500"/>
            <a:ext cx="5386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Technical Details</a:t>
            </a:r>
            <a:endParaRPr sz="3600" b="1" dirty="0"/>
          </a:p>
        </p:txBody>
      </p:sp>
      <p:sp>
        <p:nvSpPr>
          <p:cNvPr id="73" name="Google Shape;73;p5"/>
          <p:cNvSpPr/>
          <p:nvPr/>
        </p:nvSpPr>
        <p:spPr>
          <a:xfrm>
            <a:off x="0" y="810230"/>
            <a:ext cx="9144000" cy="5586104"/>
          </a:xfrm>
          <a:prstGeom prst="rect">
            <a:avLst/>
          </a:prstGeom>
          <a:noFill/>
          <a:ln>
            <a:noFill/>
          </a:ln>
        </p:spPr>
        <p:txBody>
          <a:bodyPr spcFirstLastPara="1" wrap="square" lIns="91425" tIns="45700" rIns="91425" bIns="45700" anchor="t" anchorCtr="0">
            <a:spAutoFit/>
          </a:bodyPr>
          <a:lstStyle/>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1.</a:t>
            </a:r>
            <a:r>
              <a:rPr lang="en-US" dirty="0">
                <a:solidFill>
                  <a:schemeClr val="dk1"/>
                </a:solidFill>
                <a:latin typeface="Times New Roman"/>
                <a:ea typeface="Times New Roman"/>
                <a:cs typeface="Times New Roman"/>
                <a:sym typeface="Times New Roman"/>
              </a:rPr>
              <a:t> The basic structure of a website is designed using HTML (Hypertext Markup Language). HTML provides a set of tags and elements that define the structure and content of web pages. It allows you to create headings, paragraphs, images, links, forms, tables, and more. The HTML document consists of an HTML element as the root, with a head element containing meta-information and a body element containing the visible content. HTML provides the foundation for organizing and presenting information on the web.</a:t>
            </a:r>
          </a:p>
          <a:p>
            <a:pPr lvl="0" algn="just">
              <a:lnSpc>
                <a:spcPct val="150000"/>
              </a:lnSpc>
              <a:buClr>
                <a:schemeClr val="dk1"/>
              </a:buClr>
              <a:buSzPts val="1100"/>
            </a:pPr>
            <a:endParaRPr lang="en-US" dirty="0">
              <a:solidFill>
                <a:schemeClr val="dk1"/>
              </a:solidFill>
              <a:latin typeface="Times New Roman"/>
              <a:ea typeface="Times New Roman"/>
              <a:cs typeface="Times New Roman"/>
              <a:sym typeface="Times New Roman"/>
            </a:endParaRPr>
          </a:p>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2.</a:t>
            </a:r>
            <a:r>
              <a:rPr lang="en-US" dirty="0">
                <a:solidFill>
                  <a:schemeClr val="dk1"/>
                </a:solidFill>
                <a:latin typeface="Times New Roman"/>
                <a:ea typeface="Times New Roman"/>
                <a:cs typeface="Times New Roman"/>
                <a:sym typeface="Times New Roman"/>
              </a:rPr>
              <a:t> CSS (Cascading Style Sheets) is a stylesheet language used to describe the visual appearance and layout of HTML documents. It allows you to apply styles, colors, fonts, spacing, and other visual properties to HTML elements. CSS enables separation of design from content, making it easier to create consistent and visually appealing websites. By targeting specific elements or groups of elements, CSS provides control over the presentation aspects of a webpage. It offers flexibility, responsiveness, and enhances the user experience by allowing designers to create engaging and intuitive interfaces.</a:t>
            </a:r>
          </a:p>
          <a:p>
            <a:pPr lvl="0" algn="just">
              <a:lnSpc>
                <a:spcPct val="150000"/>
              </a:lnSpc>
              <a:buClr>
                <a:schemeClr val="dk1"/>
              </a:buClr>
              <a:buSzPts val="1100"/>
            </a:pPr>
            <a:endParaRPr lang="en-US" dirty="0">
              <a:solidFill>
                <a:schemeClr val="dk1"/>
              </a:solidFill>
              <a:latin typeface="Times New Roman"/>
              <a:ea typeface="Times New Roman"/>
              <a:cs typeface="Times New Roman"/>
              <a:sym typeface="Times New Roman"/>
            </a:endParaRPr>
          </a:p>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3.</a:t>
            </a:r>
            <a:r>
              <a:rPr lang="en-US" dirty="0">
                <a:solidFill>
                  <a:schemeClr val="dk1"/>
                </a:solidFill>
                <a:latin typeface="Times New Roman"/>
                <a:ea typeface="Times New Roman"/>
                <a:cs typeface="Times New Roman"/>
                <a:sym typeface="Times New Roman"/>
              </a:rPr>
              <a:t>  JavaScript is a programming language commonly used for developing the backend of web applications. It enables server-side functionality by handling data processing, database interactions, server communication, and application logic. JavaScript frameworks like Node.js provide a runtime environment for executing JavaScript on the server-side, allowing developers to build scalable and efficient backend systems. With JavaScript, you can handle user input, perform data validation, implement business logic, and create APIs to communicate with the frontend</a:t>
            </a:r>
            <a:endParaRPr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p:nvPr/>
        </p:nvSpPr>
        <p:spPr>
          <a:xfrm>
            <a:off x="54744" y="114173"/>
            <a:ext cx="5400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Key Features</a:t>
            </a:r>
            <a:endParaRPr sz="3600" b="1" dirty="0"/>
          </a:p>
        </p:txBody>
      </p:sp>
      <p:sp>
        <p:nvSpPr>
          <p:cNvPr id="79" name="Google Shape;79;p6"/>
          <p:cNvSpPr/>
          <p:nvPr/>
        </p:nvSpPr>
        <p:spPr>
          <a:xfrm>
            <a:off x="54744" y="1189605"/>
            <a:ext cx="9034512" cy="5309105"/>
          </a:xfrm>
          <a:prstGeom prst="rect">
            <a:avLst/>
          </a:prstGeom>
          <a:noFill/>
          <a:ln>
            <a:noFill/>
          </a:ln>
        </p:spPr>
        <p:txBody>
          <a:bodyPr spcFirstLastPara="1" wrap="square" lIns="91425" tIns="45700" rIns="91425" bIns="45700" anchor="t" anchorCtr="0">
            <a:spAutoFit/>
          </a:bodyPr>
          <a:lstStyle/>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1. Live Vote Management: </a:t>
            </a:r>
            <a:r>
              <a:rPr lang="en-US" dirty="0">
                <a:solidFill>
                  <a:schemeClr val="dk1"/>
                </a:solidFill>
                <a:latin typeface="Times New Roman"/>
                <a:ea typeface="Times New Roman"/>
                <a:cs typeface="Times New Roman"/>
                <a:sym typeface="Times New Roman"/>
              </a:rPr>
              <a:t>The voting platform implements a live vote management system, where the vote counts are continuously updated and displayed in real-time. This transparency fosters trust and ensures a fair and open process. Users can observe the voting progress, see the popularity of each contestant, and witness the impact of their own votes, creating a sense of involvement and excitement.</a:t>
            </a:r>
          </a:p>
          <a:p>
            <a:pPr lvl="0" algn="just">
              <a:lnSpc>
                <a:spcPct val="150000"/>
              </a:lnSpc>
              <a:buClr>
                <a:schemeClr val="dk1"/>
              </a:buClr>
              <a:buSzPts val="1100"/>
            </a:pPr>
            <a:endParaRPr lang="en-US" dirty="0">
              <a:solidFill>
                <a:schemeClr val="dk1"/>
              </a:solidFill>
              <a:latin typeface="Times New Roman"/>
              <a:ea typeface="Times New Roman"/>
              <a:cs typeface="Times New Roman"/>
              <a:sym typeface="Times New Roman"/>
            </a:endParaRPr>
          </a:p>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2. Interactive User Interface:</a:t>
            </a:r>
            <a:r>
              <a:rPr lang="en-US" dirty="0">
                <a:solidFill>
                  <a:schemeClr val="dk1"/>
                </a:solidFill>
                <a:latin typeface="Times New Roman"/>
                <a:ea typeface="Times New Roman"/>
                <a:cs typeface="Times New Roman"/>
                <a:sym typeface="Times New Roman"/>
              </a:rPr>
              <a:t> The user interface of the voting platform is designed to be interactive and user-friendly. It provides a seamless and intuitive voting experience, guiding users through the process effortlessly. The interface features clear instructions, visually appealing elements, and easy-to-navigate options, allowing users to cast their votes with ease. The interface is optimized for different devices and screen sizes, ensuring a consistent and accessible voting experience.</a:t>
            </a:r>
          </a:p>
          <a:p>
            <a:pPr lvl="0" algn="just">
              <a:lnSpc>
                <a:spcPct val="150000"/>
              </a:lnSpc>
              <a:buClr>
                <a:schemeClr val="dk1"/>
              </a:buClr>
              <a:buSzPts val="1100"/>
            </a:pPr>
            <a:endParaRPr lang="en-US" dirty="0">
              <a:solidFill>
                <a:schemeClr val="dk1"/>
              </a:solidFill>
              <a:latin typeface="Times New Roman"/>
              <a:ea typeface="Times New Roman"/>
              <a:cs typeface="Times New Roman"/>
              <a:sym typeface="Times New Roman"/>
            </a:endParaRPr>
          </a:p>
          <a:p>
            <a:pPr lvl="0" algn="just">
              <a:lnSpc>
                <a:spcPct val="150000"/>
              </a:lnSpc>
              <a:buClr>
                <a:schemeClr val="dk1"/>
              </a:buClr>
              <a:buSzPts val="1100"/>
            </a:pPr>
            <a:r>
              <a:rPr lang="en-US" b="1" dirty="0">
                <a:solidFill>
                  <a:schemeClr val="dk1"/>
                </a:solidFill>
                <a:latin typeface="Times New Roman"/>
                <a:ea typeface="Times New Roman"/>
                <a:cs typeface="Times New Roman"/>
                <a:sym typeface="Times New Roman"/>
              </a:rPr>
              <a:t>3. Vote Authentication: </a:t>
            </a:r>
            <a:r>
              <a:rPr lang="en-US" dirty="0">
                <a:solidFill>
                  <a:schemeClr val="dk1"/>
                </a:solidFill>
                <a:latin typeface="Times New Roman"/>
                <a:ea typeface="Times New Roman"/>
                <a:cs typeface="Times New Roman"/>
                <a:sym typeface="Times New Roman"/>
              </a:rPr>
              <a:t>The voting platform implements robust vote authentication measures to maintain the integrity of the voting process. Each user's vote is carefully authenticated to ensure that no vote is cast twice. Techniques such as user identification, IP address tracking, and session management are employed to verify the legitimacy of each vote. By preventing duplicate or fraudulent votes, the voting platform ensures a fair competition and upholds the credibility of the results. Users can have confidence in the accuracy and fairness of the voting process.</a:t>
            </a:r>
            <a:endParaRPr lang="en-US"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SzPts val="1100"/>
              <a:buNone/>
            </a:pPr>
            <a:endParaRPr sz="2400" dirty="0">
              <a:solidFill>
                <a:schemeClr val="dk1"/>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7155-EB01-4A60-8846-35AFC1CC88CF}"/>
              </a:ext>
            </a:extLst>
          </p:cNvPr>
          <p:cNvSpPr>
            <a:spLocks noGrp="1"/>
          </p:cNvSpPr>
          <p:nvPr>
            <p:ph type="ctrTitle"/>
          </p:nvPr>
        </p:nvSpPr>
        <p:spPr/>
        <p:txBody>
          <a:bodyPr/>
          <a:lstStyle/>
          <a:p>
            <a:pPr algn="l"/>
            <a:r>
              <a:rPr lang="en-US" dirty="0"/>
              <a:t>Project Highlights</a:t>
            </a:r>
          </a:p>
        </p:txBody>
      </p:sp>
      <p:sp>
        <p:nvSpPr>
          <p:cNvPr id="3" name="Subtitle 2">
            <a:extLst>
              <a:ext uri="{FF2B5EF4-FFF2-40B4-BE49-F238E27FC236}">
                <a16:creationId xmlns:a16="http://schemas.microsoft.com/office/drawing/2014/main" id="{1F9EB92F-CDFC-4891-B789-FE23C2AAB83A}"/>
              </a:ext>
            </a:extLst>
          </p:cNvPr>
          <p:cNvSpPr>
            <a:spLocks noGrp="1"/>
          </p:cNvSpPr>
          <p:nvPr>
            <p:ph type="subTitle" idx="1"/>
          </p:nvPr>
        </p:nvSpPr>
        <p:spPr>
          <a:xfrm>
            <a:off x="-288758" y="914401"/>
            <a:ext cx="9144000" cy="2294020"/>
          </a:xfrm>
        </p:spPr>
        <p:txBody>
          <a:bodyPr/>
          <a:lstStyle/>
          <a:p>
            <a:r>
              <a:rPr lang="en-US" sz="2800" b="1" dirty="0">
                <a:solidFill>
                  <a:schemeClr val="tx1"/>
                </a:solidFill>
              </a:rPr>
              <a:t>HTML CODE :</a:t>
            </a:r>
          </a:p>
          <a:p>
            <a:pPr algn="just"/>
            <a:r>
              <a:rPr lang="en-US" sz="1400" dirty="0">
                <a:solidFill>
                  <a:schemeClr val="tx1"/>
                </a:solidFill>
                <a:latin typeface="Times New Roman" panose="02020603050405020304" pitchFamily="18" charset="0"/>
                <a:cs typeface="Times New Roman" panose="02020603050405020304" pitchFamily="18" charset="0"/>
              </a:rPr>
              <a:t>          HTML (Hypertext Markup Language) is a markup language used for creating web pages. It provides the structure and content of a web page, including headings, paragraphs, images, and links. In the project, HTML was used to create the layout of the countdown timer, including the placement and styling of the various elements such as the input fields and the countdown display.</a:t>
            </a:r>
          </a:p>
          <a:p>
            <a:pPr algn="just"/>
            <a:r>
              <a:rPr lang="en-US" sz="1400" dirty="0">
                <a:solidFill>
                  <a:schemeClr val="tx1"/>
                </a:solidFill>
                <a:latin typeface="Times New Roman"/>
                <a:ea typeface="Times New Roman"/>
                <a:cs typeface="Times New Roman"/>
                <a:sym typeface="Times New Roman"/>
              </a:rPr>
              <a:t>         The code generates the user interface by creating and configuring components like windows, buttons, menus, and text fields. It defines their layout, behavior, and facilitates communication with the application logic, providing users with an interactive and functional interface.</a:t>
            </a:r>
          </a:p>
          <a:p>
            <a:pPr algn="just"/>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006FE0-3A20-4562-AA1A-B4F20D15AF03}"/>
              </a:ext>
            </a:extLst>
          </p:cNvPr>
          <p:cNvPicPr>
            <a:picLocks noChangeAspect="1"/>
          </p:cNvPicPr>
          <p:nvPr/>
        </p:nvPicPr>
        <p:blipFill>
          <a:blip r:embed="rId2"/>
          <a:stretch>
            <a:fillRect/>
          </a:stretch>
        </p:blipFill>
        <p:spPr>
          <a:xfrm>
            <a:off x="1451810" y="3429000"/>
            <a:ext cx="5983705" cy="3040518"/>
          </a:xfrm>
          <a:prstGeom prst="rect">
            <a:avLst/>
          </a:prstGeom>
        </p:spPr>
      </p:pic>
    </p:spTree>
    <p:extLst>
      <p:ext uri="{BB962C8B-B14F-4D97-AF65-F5344CB8AC3E}">
        <p14:creationId xmlns:p14="http://schemas.microsoft.com/office/powerpoint/2010/main" val="3958919196"/>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E04A2F-0132-4EDD-8F40-D551F4605418}"/>
              </a:ext>
            </a:extLst>
          </p:cNvPr>
          <p:cNvPicPr>
            <a:picLocks noChangeAspect="1"/>
          </p:cNvPicPr>
          <p:nvPr/>
        </p:nvPicPr>
        <p:blipFill>
          <a:blip r:embed="rId2"/>
          <a:stretch>
            <a:fillRect/>
          </a:stretch>
        </p:blipFill>
        <p:spPr>
          <a:xfrm>
            <a:off x="1" y="818148"/>
            <a:ext cx="4876800" cy="2897810"/>
          </a:xfrm>
          <a:prstGeom prst="rect">
            <a:avLst/>
          </a:prstGeom>
        </p:spPr>
      </p:pic>
      <p:pic>
        <p:nvPicPr>
          <p:cNvPr id="6" name="Picture 5">
            <a:extLst>
              <a:ext uri="{FF2B5EF4-FFF2-40B4-BE49-F238E27FC236}">
                <a16:creationId xmlns:a16="http://schemas.microsoft.com/office/drawing/2014/main" id="{A7C38278-3E22-4E04-92A7-B1A4D4C1B07D}"/>
              </a:ext>
            </a:extLst>
          </p:cNvPr>
          <p:cNvPicPr>
            <a:picLocks noChangeAspect="1"/>
          </p:cNvPicPr>
          <p:nvPr/>
        </p:nvPicPr>
        <p:blipFill>
          <a:blip r:embed="rId3"/>
          <a:stretch>
            <a:fillRect/>
          </a:stretch>
        </p:blipFill>
        <p:spPr>
          <a:xfrm>
            <a:off x="3801976" y="3715957"/>
            <a:ext cx="5342023" cy="3015535"/>
          </a:xfrm>
          <a:prstGeom prst="rect">
            <a:avLst/>
          </a:prstGeom>
        </p:spPr>
      </p:pic>
    </p:spTree>
    <p:extLst>
      <p:ext uri="{BB962C8B-B14F-4D97-AF65-F5344CB8AC3E}">
        <p14:creationId xmlns:p14="http://schemas.microsoft.com/office/powerpoint/2010/main" val="2922656514"/>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3FB273-5C74-4AD8-82AC-C4B58D84919D}"/>
              </a:ext>
            </a:extLst>
          </p:cNvPr>
          <p:cNvSpPr/>
          <p:nvPr/>
        </p:nvSpPr>
        <p:spPr>
          <a:xfrm>
            <a:off x="523176" y="1084667"/>
            <a:ext cx="8113690" cy="1877437"/>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CSS CODE:</a:t>
            </a:r>
          </a:p>
          <a:p>
            <a:endParaRPr lang="en-US" sz="1800" b="1" u="sng"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styling the webpage we have used CSS. In CSS, firstly we have made universal style and added margin, padding and bot sizing. Then we styled a contain. In container, we’ve have used flex property for aligning the elements in centre, background colour, text colour and adjusted the width and height as per the requirement. In text area, we styled the font by using font size and font family. In output box division we added flex property space between and adjusted the width and height as per our need.</a:t>
            </a:r>
          </a:p>
        </p:txBody>
      </p:sp>
      <p:pic>
        <p:nvPicPr>
          <p:cNvPr id="3" name="Picture 2">
            <a:extLst>
              <a:ext uri="{FF2B5EF4-FFF2-40B4-BE49-F238E27FC236}">
                <a16:creationId xmlns:a16="http://schemas.microsoft.com/office/drawing/2014/main" id="{16F80851-D114-49F7-81F7-629E1D959EBB}"/>
              </a:ext>
            </a:extLst>
          </p:cNvPr>
          <p:cNvPicPr>
            <a:picLocks noChangeAspect="1"/>
          </p:cNvPicPr>
          <p:nvPr/>
        </p:nvPicPr>
        <p:blipFill>
          <a:blip r:embed="rId2"/>
          <a:stretch>
            <a:fillRect/>
          </a:stretch>
        </p:blipFill>
        <p:spPr>
          <a:xfrm>
            <a:off x="1098884" y="3326580"/>
            <a:ext cx="6946232" cy="3067331"/>
          </a:xfrm>
          <a:prstGeom prst="rect">
            <a:avLst/>
          </a:prstGeom>
        </p:spPr>
      </p:pic>
    </p:spTree>
    <p:extLst>
      <p:ext uri="{BB962C8B-B14F-4D97-AF65-F5344CB8AC3E}">
        <p14:creationId xmlns:p14="http://schemas.microsoft.com/office/powerpoint/2010/main" val="1998700137"/>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1723</Words>
  <Application>Microsoft Office PowerPoint</Application>
  <PresentationFormat>On-screen Show (4:3)</PresentationFormat>
  <Paragraphs>83</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Arial Black</vt:lpstr>
      <vt:lpstr>Bubble Sort</vt:lpstr>
      <vt:lpstr>PowerPoint Presentation</vt:lpstr>
      <vt:lpstr>PowerPoint Presentation</vt:lpstr>
      <vt:lpstr>PowerPoint Presentation</vt:lpstr>
      <vt:lpstr>PowerPoint Presentation</vt:lpstr>
      <vt:lpstr>PowerPoint Presentation</vt:lpstr>
      <vt:lpstr>PowerPoint Presentation</vt:lpstr>
      <vt:lpstr>Project Highlights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Kashish Barthwal</cp:lastModifiedBy>
  <cp:revision>20</cp:revision>
  <dcterms:created xsi:type="dcterms:W3CDTF">2022-12-12T14:14:34Z</dcterms:created>
  <dcterms:modified xsi:type="dcterms:W3CDTF">2023-05-28T13:57:39Z</dcterms:modified>
</cp:coreProperties>
</file>