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7" r:id="rId10"/>
    <p:sldId id="268" r:id="rId11"/>
    <p:sldId id="265" r:id="rId12"/>
    <p:sldId id="266" r:id="rId13"/>
  </p:sldIdLst>
  <p:sldSz cx="18288000" cy="10287000"/>
  <p:notesSz cx="6858000" cy="9144000"/>
  <p:embeddedFontLst>
    <p:embeddedFont>
      <p:font typeface="Clear Sans Regular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3C84"/>
    <a:srgbClr val="A100FF"/>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73146" autoAdjust="0"/>
  </p:normalViewPr>
  <p:slideViewPr>
    <p:cSldViewPr>
      <p:cViewPr varScale="1">
        <p:scale>
          <a:sx n="26" d="100"/>
          <a:sy n="26" d="100"/>
        </p:scale>
        <p:origin x="58" y="5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23.11.2024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71B2431-D351-4C6E-A3CF-9DFAC0E3E050}" type="slidenum">
              <a:rPr lang="cs-CZ" smtClean="0"/>
              <a:t>10</a:t>
            </a:fld>
            <a:endParaRPr lang="cs-CZ"/>
          </a:p>
        </p:txBody>
      </p:sp>
    </p:spTree>
    <p:extLst>
      <p:ext uri="{BB962C8B-B14F-4D97-AF65-F5344CB8AC3E}">
        <p14:creationId xmlns:p14="http://schemas.microsoft.com/office/powerpoint/2010/main" val="3532848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1.jpeg"/><Relationship Id="rId4" Type="http://schemas.openxmlformats.org/officeDocument/2006/relationships/image" Target="../media/image17.sv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391137" y="15977"/>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46773" y="1170986"/>
            <a:ext cx="5482998" cy="5539978"/>
          </a:xfrm>
          <a:prstGeom prst="rect">
            <a:avLst/>
          </a:prstGeom>
        </p:spPr>
        <p:txBody>
          <a:bodyPr lIns="0" tIns="0" rIns="0" bIns="0" rtlCol="0" anchor="t">
            <a:spAutoFit/>
          </a:bodyPr>
          <a:lstStyle/>
          <a:p>
            <a:pPr algn="l"/>
            <a:r>
              <a:rPr lang="en-US" sz="6000" b="0" i="0" dirty="0">
                <a:effectLst/>
                <a:latin typeface="__fkGroteskNeue_598ab8"/>
              </a:rPr>
              <a:t>Unlocking Potential: Enhancing Data Strategies for Social Buzz's Future</a:t>
            </a:r>
            <a:endParaRPr lang="en-US" sz="10533" spc="-105" dirty="0">
              <a:solidFill>
                <a:srgbClr val="FFFFFF"/>
              </a:solidFill>
              <a:latin typeface="Graphik Regular" panose="020B0503030202060203" pitchFamily="34" charset="0"/>
            </a:endParaRPr>
          </a:p>
        </p:txBody>
      </p:sp>
      <p:sp>
        <p:nvSpPr>
          <p:cNvPr id="25" name="Rectangle 1">
            <a:extLst>
              <a:ext uri="{FF2B5EF4-FFF2-40B4-BE49-F238E27FC236}">
                <a16:creationId xmlns:a16="http://schemas.microsoft.com/office/drawing/2014/main" id="{EFB4098D-C4F4-B550-A1CA-1EE397D958B2}"/>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Unlocking Potential: Transforming Data Strategies for a Bold Future at Social Buzz</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1C1C1C"/>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B7BC630A-F693-5686-EDC3-2BEE8EAAECB5}"/>
              </a:ext>
            </a:extLst>
          </p:cNvPr>
          <p:cNvGrpSpPr/>
          <p:nvPr/>
        </p:nvGrpSpPr>
        <p:grpSpPr>
          <a:xfrm>
            <a:off x="555213" y="9490985"/>
            <a:ext cx="17253775" cy="2017079"/>
            <a:chOff x="0" y="0"/>
            <a:chExt cx="23005033" cy="2689439"/>
          </a:xfrm>
        </p:grpSpPr>
        <p:pic>
          <p:nvPicPr>
            <p:cNvPr id="3" name="Picture 3">
              <a:extLst>
                <a:ext uri="{FF2B5EF4-FFF2-40B4-BE49-F238E27FC236}">
                  <a16:creationId xmlns:a16="http://schemas.microsoft.com/office/drawing/2014/main" id="{42857D3D-8244-584E-1824-F96C406EB55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a:extLst>
                <a:ext uri="{FF2B5EF4-FFF2-40B4-BE49-F238E27FC236}">
                  <a16:creationId xmlns:a16="http://schemas.microsoft.com/office/drawing/2014/main" id="{1982A10C-0F86-02D5-1C81-8166A751EB4E}"/>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a:extLst>
                <a:ext uri="{FF2B5EF4-FFF2-40B4-BE49-F238E27FC236}">
                  <a16:creationId xmlns:a16="http://schemas.microsoft.com/office/drawing/2014/main" id="{0AF6FB48-2CE1-6BAA-8D30-74188FD46BA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a:extLst>
                <a:ext uri="{FF2B5EF4-FFF2-40B4-BE49-F238E27FC236}">
                  <a16:creationId xmlns:a16="http://schemas.microsoft.com/office/drawing/2014/main" id="{41C7CA3F-3E9D-E39D-B5A9-50E2D722BF5E}"/>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a:extLst>
                <a:ext uri="{FF2B5EF4-FFF2-40B4-BE49-F238E27FC236}">
                  <a16:creationId xmlns:a16="http://schemas.microsoft.com/office/drawing/2014/main" id="{7E3E1370-1811-F76F-684F-11B1ED7A492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a:extLst>
                <a:ext uri="{FF2B5EF4-FFF2-40B4-BE49-F238E27FC236}">
                  <a16:creationId xmlns:a16="http://schemas.microsoft.com/office/drawing/2014/main" id="{E7F674B8-2828-A1B1-3C2E-5DAFD7816FA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a:extLst>
                <a:ext uri="{FF2B5EF4-FFF2-40B4-BE49-F238E27FC236}">
                  <a16:creationId xmlns:a16="http://schemas.microsoft.com/office/drawing/2014/main" id="{BC8EE125-79AE-7A67-BC1F-1F05008375D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a:extLst>
              <a:ext uri="{FF2B5EF4-FFF2-40B4-BE49-F238E27FC236}">
                <a16:creationId xmlns:a16="http://schemas.microsoft.com/office/drawing/2014/main" id="{303B4E69-EACC-F224-3B9D-A95B62F2967B}"/>
              </a:ext>
            </a:extLst>
          </p:cNvPr>
          <p:cNvGrpSpPr/>
          <p:nvPr/>
        </p:nvGrpSpPr>
        <p:grpSpPr>
          <a:xfrm rot="1153642">
            <a:off x="655934" y="8238039"/>
            <a:ext cx="3542645" cy="3361483"/>
            <a:chOff x="3817" y="11759"/>
            <a:chExt cx="4723527" cy="4481977"/>
          </a:xfrm>
        </p:grpSpPr>
        <p:grpSp>
          <p:nvGrpSpPr>
            <p:cNvPr id="11" name="Group 11">
              <a:extLst>
                <a:ext uri="{FF2B5EF4-FFF2-40B4-BE49-F238E27FC236}">
                  <a16:creationId xmlns:a16="http://schemas.microsoft.com/office/drawing/2014/main" id="{55A761C8-9888-21DF-4501-CC76C2DA0C40}"/>
                </a:ext>
              </a:extLst>
            </p:cNvPr>
            <p:cNvGrpSpPr>
              <a:grpSpLocks noChangeAspect="1"/>
            </p:cNvGrpSpPr>
            <p:nvPr/>
          </p:nvGrpSpPr>
          <p:grpSpPr>
            <a:xfrm>
              <a:off x="644072" y="410464"/>
              <a:ext cx="4083272" cy="4083272"/>
              <a:chOff x="0" y="0"/>
              <a:chExt cx="6350000" cy="6350000"/>
            </a:xfrm>
          </p:grpSpPr>
          <p:sp>
            <p:nvSpPr>
              <p:cNvPr id="13" name="Freeform 12">
                <a:extLst>
                  <a:ext uri="{FF2B5EF4-FFF2-40B4-BE49-F238E27FC236}">
                    <a16:creationId xmlns:a16="http://schemas.microsoft.com/office/drawing/2014/main" id="{526E049E-20A4-0BDB-F339-F9F539255348}"/>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2" name="Picture 13">
              <a:extLst>
                <a:ext uri="{FF2B5EF4-FFF2-40B4-BE49-F238E27FC236}">
                  <a16:creationId xmlns:a16="http://schemas.microsoft.com/office/drawing/2014/main" id="{6DB42311-4E5D-BBBC-6B9C-AFF34D39EB0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3817" y="11759"/>
              <a:ext cx="4083272" cy="4091977"/>
            </a:xfrm>
            <a:prstGeom prst="rect">
              <a:avLst/>
            </a:prstGeom>
          </p:spPr>
        </p:pic>
      </p:grpSp>
      <p:grpSp>
        <p:nvGrpSpPr>
          <p:cNvPr id="14" name="Group 14">
            <a:extLst>
              <a:ext uri="{FF2B5EF4-FFF2-40B4-BE49-F238E27FC236}">
                <a16:creationId xmlns:a16="http://schemas.microsoft.com/office/drawing/2014/main" id="{519FA5A2-CC35-5B36-6B39-05BDAFAF8EE4}"/>
              </a:ext>
            </a:extLst>
          </p:cNvPr>
          <p:cNvGrpSpPr/>
          <p:nvPr/>
        </p:nvGrpSpPr>
        <p:grpSpPr>
          <a:xfrm>
            <a:off x="655751" y="-710238"/>
            <a:ext cx="17253775" cy="2017079"/>
            <a:chOff x="0" y="0"/>
            <a:chExt cx="23005033" cy="2689439"/>
          </a:xfrm>
        </p:grpSpPr>
        <p:pic>
          <p:nvPicPr>
            <p:cNvPr id="15" name="Picture 15">
              <a:extLst>
                <a:ext uri="{FF2B5EF4-FFF2-40B4-BE49-F238E27FC236}">
                  <a16:creationId xmlns:a16="http://schemas.microsoft.com/office/drawing/2014/main" id="{5F19D836-5DB5-04CA-450E-5D653F2F139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a:extLst>
                <a:ext uri="{FF2B5EF4-FFF2-40B4-BE49-F238E27FC236}">
                  <a16:creationId xmlns:a16="http://schemas.microsoft.com/office/drawing/2014/main" id="{E0B987C5-BC5C-A921-33B8-396F5231E97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a:extLst>
                <a:ext uri="{FF2B5EF4-FFF2-40B4-BE49-F238E27FC236}">
                  <a16:creationId xmlns:a16="http://schemas.microsoft.com/office/drawing/2014/main" id="{18DCF992-34ED-2A62-A788-2C79535E34C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a:extLst>
                <a:ext uri="{FF2B5EF4-FFF2-40B4-BE49-F238E27FC236}">
                  <a16:creationId xmlns:a16="http://schemas.microsoft.com/office/drawing/2014/main" id="{11E5BD76-5F21-833E-86E8-20BF8304D6C8}"/>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a:extLst>
                <a:ext uri="{FF2B5EF4-FFF2-40B4-BE49-F238E27FC236}">
                  <a16:creationId xmlns:a16="http://schemas.microsoft.com/office/drawing/2014/main" id="{83136AEC-545E-4940-AB07-FB96B72D46E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a:extLst>
                <a:ext uri="{FF2B5EF4-FFF2-40B4-BE49-F238E27FC236}">
                  <a16:creationId xmlns:a16="http://schemas.microsoft.com/office/drawing/2014/main" id="{E59B90F1-3355-73A8-6D04-641866AD142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a:extLst>
                <a:ext uri="{FF2B5EF4-FFF2-40B4-BE49-F238E27FC236}">
                  <a16:creationId xmlns:a16="http://schemas.microsoft.com/office/drawing/2014/main" id="{7E98F0D8-EE68-CE21-648A-7EAA47CEC21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a:extLst>
              <a:ext uri="{FF2B5EF4-FFF2-40B4-BE49-F238E27FC236}">
                <a16:creationId xmlns:a16="http://schemas.microsoft.com/office/drawing/2014/main" id="{91D1E4EC-2B22-FBC0-9B6B-4A33AAFD27F3}"/>
              </a:ext>
            </a:extLst>
          </p:cNvPr>
          <p:cNvSpPr/>
          <p:nvPr/>
        </p:nvSpPr>
        <p:spPr>
          <a:xfrm>
            <a:off x="0" y="0"/>
            <a:ext cx="2386482" cy="10287000"/>
          </a:xfrm>
          <a:prstGeom prst="rect">
            <a:avLst/>
          </a:prstGeom>
          <a:solidFill>
            <a:srgbClr val="A100FF"/>
          </a:solidFill>
        </p:spPr>
      </p:sp>
      <p:grpSp>
        <p:nvGrpSpPr>
          <p:cNvPr id="23" name="Group 23">
            <a:extLst>
              <a:ext uri="{FF2B5EF4-FFF2-40B4-BE49-F238E27FC236}">
                <a16:creationId xmlns:a16="http://schemas.microsoft.com/office/drawing/2014/main" id="{38F4C545-9F2F-E644-5D48-059F520827E4}"/>
              </a:ext>
            </a:extLst>
          </p:cNvPr>
          <p:cNvGrpSpPr/>
          <p:nvPr/>
        </p:nvGrpSpPr>
        <p:grpSpPr>
          <a:xfrm>
            <a:off x="16515246" y="-1685151"/>
            <a:ext cx="3545508" cy="3370302"/>
            <a:chOff x="0" y="0"/>
            <a:chExt cx="4727344" cy="4493736"/>
          </a:xfrm>
        </p:grpSpPr>
        <p:grpSp>
          <p:nvGrpSpPr>
            <p:cNvPr id="24" name="Group 24">
              <a:extLst>
                <a:ext uri="{FF2B5EF4-FFF2-40B4-BE49-F238E27FC236}">
                  <a16:creationId xmlns:a16="http://schemas.microsoft.com/office/drawing/2014/main" id="{CC1BDD31-087C-022B-676E-2CFBCA43A121}"/>
                </a:ext>
              </a:extLst>
            </p:cNvPr>
            <p:cNvGrpSpPr>
              <a:grpSpLocks noChangeAspect="1"/>
            </p:cNvGrpSpPr>
            <p:nvPr/>
          </p:nvGrpSpPr>
          <p:grpSpPr>
            <a:xfrm>
              <a:off x="644072" y="410464"/>
              <a:ext cx="4083272" cy="4083272"/>
              <a:chOff x="0" y="0"/>
              <a:chExt cx="6350000" cy="6350000"/>
            </a:xfrm>
          </p:grpSpPr>
          <p:sp>
            <p:nvSpPr>
              <p:cNvPr id="26" name="Freeform 25">
                <a:extLst>
                  <a:ext uri="{FF2B5EF4-FFF2-40B4-BE49-F238E27FC236}">
                    <a16:creationId xmlns:a16="http://schemas.microsoft.com/office/drawing/2014/main" id="{939D51BC-3094-D7E8-7607-A5ACEA287B0C}"/>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5" name="Picture 26">
              <a:extLst>
                <a:ext uri="{FF2B5EF4-FFF2-40B4-BE49-F238E27FC236}">
                  <a16:creationId xmlns:a16="http://schemas.microsoft.com/office/drawing/2014/main" id="{AFB28934-F8FB-36A3-09DD-B4D816FE72B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9" name="Picture 28">
            <a:extLst>
              <a:ext uri="{FF2B5EF4-FFF2-40B4-BE49-F238E27FC236}">
                <a16:creationId xmlns:a16="http://schemas.microsoft.com/office/drawing/2014/main" id="{C57CBA72-EEFE-ACD8-3118-51DFD9650A9C}"/>
              </a:ext>
            </a:extLst>
          </p:cNvPr>
          <p:cNvPicPr>
            <a:picLocks noChangeAspect="1"/>
          </p:cNvPicPr>
          <p:nvPr/>
        </p:nvPicPr>
        <p:blipFill>
          <a:blip r:embed="rId7"/>
          <a:stretch>
            <a:fillRect/>
          </a:stretch>
        </p:blipFill>
        <p:spPr>
          <a:xfrm>
            <a:off x="2415979" y="453073"/>
            <a:ext cx="11880988" cy="9833927"/>
          </a:xfrm>
          <a:prstGeom prst="rect">
            <a:avLst/>
          </a:prstGeom>
        </p:spPr>
      </p:pic>
    </p:spTree>
    <p:extLst>
      <p:ext uri="{BB962C8B-B14F-4D97-AF65-F5344CB8AC3E}">
        <p14:creationId xmlns:p14="http://schemas.microsoft.com/office/powerpoint/2010/main" val="1189301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pic>
        <p:nvPicPr>
          <p:cNvPr id="18" name="Picture 17">
            <a:extLst>
              <a:ext uri="{FF2B5EF4-FFF2-40B4-BE49-F238E27FC236}">
                <a16:creationId xmlns:a16="http://schemas.microsoft.com/office/drawing/2014/main" id="{78936D37-E955-EFF1-DA3F-78984BC43B7B}"/>
              </a:ext>
            </a:extLst>
          </p:cNvPr>
          <p:cNvPicPr>
            <a:picLocks noChangeAspect="1"/>
          </p:cNvPicPr>
          <p:nvPr/>
        </p:nvPicPr>
        <p:blipFill>
          <a:blip r:embed="rId8"/>
          <a:stretch>
            <a:fillRect/>
          </a:stretch>
        </p:blipFill>
        <p:spPr>
          <a:xfrm>
            <a:off x="10820295" y="1161804"/>
            <a:ext cx="8001105" cy="91251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34221"/>
          </a:xfrm>
          <a:prstGeom prst="rect">
            <a:avLst/>
          </a:prstGeom>
        </p:spPr>
        <p:txBody>
          <a:bodyPr lIns="0" tIns="0" rIns="0" bIns="0" rtlCol="0" anchor="t">
            <a:spAutoFit/>
          </a:bodyPr>
          <a:lstStyle/>
          <a:p>
            <a:pPr>
              <a:lnSpc>
                <a:spcPts val="3640"/>
              </a:lnSpc>
            </a:pPr>
            <a:endParaRPr lang="en-US" sz="2600" spc="-26" dirty="0">
              <a:solidFill>
                <a:srgbClr val="FFFFFF"/>
              </a:solidFill>
              <a:latin typeface="Graphik Regular" panose="020B0503030202060203" pitchFamily="34" charset="0"/>
            </a:endParaRPr>
          </a:p>
        </p:txBody>
      </p:sp>
      <p:grpSp>
        <p:nvGrpSpPr>
          <p:cNvPr id="3" name="Group 3"/>
          <p:cNvGrpSpPr/>
          <p:nvPr/>
        </p:nvGrpSpPr>
        <p:grpSpPr>
          <a:xfrm>
            <a:off x="1267255" y="3397651"/>
            <a:ext cx="3256146" cy="3258005"/>
            <a:chOff x="387265" y="150991"/>
            <a:chExt cx="4341529" cy="4344006"/>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16484543">
              <a:off x="391472" y="146784"/>
              <a:ext cx="3945848" cy="3954261"/>
            </a:xfrm>
            <a:prstGeom prst="rect">
              <a:avLst/>
            </a:prstGeom>
          </p:spPr>
        </p:pic>
      </p:grpSp>
      <p:sp>
        <p:nvSpPr>
          <p:cNvPr id="7" name="TextBox 7"/>
          <p:cNvSpPr txBox="1"/>
          <p:nvPr/>
        </p:nvSpPr>
        <p:spPr>
          <a:xfrm>
            <a:off x="5170665" y="4070462"/>
            <a:ext cx="8894524" cy="2963568"/>
          </a:xfrm>
          <a:prstGeom prst="rect">
            <a:avLst/>
          </a:prstGeom>
        </p:spPr>
        <p:txBody>
          <a:bodyPr wrap="square" lIns="0" tIns="0" rIns="0" bIns="0" rtlCol="0" anchor="t">
            <a:spAutoFit/>
          </a:bodyPr>
          <a:lstStyle/>
          <a:p>
            <a:pPr algn="ctr">
              <a:lnSpc>
                <a:spcPts val="9600"/>
              </a:lnSpc>
            </a:pPr>
            <a:r>
              <a:rPr lang="en-US" sz="23900" spc="-80" dirty="0">
                <a:solidFill>
                  <a:srgbClr val="FFFFFF"/>
                </a:solidFill>
                <a:latin typeface="Graphik Regular" panose="020B0503030202060203" pitchFamily="34" charset="0"/>
              </a:rPr>
              <a:t>Thank you!</a:t>
            </a:r>
          </a:p>
        </p:txBody>
      </p:sp>
      <p:grpSp>
        <p:nvGrpSpPr>
          <p:cNvPr id="8" name="Group 8"/>
          <p:cNvGrpSpPr/>
          <p:nvPr/>
        </p:nvGrpSpPr>
        <p:grpSpPr>
          <a:xfrm>
            <a:off x="482700" y="677484"/>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482700" y="7901832"/>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809297" y="1313912"/>
            <a:ext cx="10312659" cy="3862190"/>
            <a:chOff x="0" y="-613826"/>
            <a:chExt cx="12187296" cy="3360857"/>
          </a:xfrm>
        </p:grpSpPr>
        <p:sp>
          <p:nvSpPr>
            <p:cNvPr id="3" name="TextBox 3"/>
            <p:cNvSpPr txBox="1"/>
            <p:nvPr/>
          </p:nvSpPr>
          <p:spPr>
            <a:xfrm>
              <a:off x="0" y="-613826"/>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622705" y="939209"/>
              <a:ext cx="11564591" cy="1807822"/>
            </a:xfrm>
            <a:prstGeom prst="rect">
              <a:avLst/>
            </a:prstGeom>
          </p:spPr>
          <p:txBody>
            <a:bodyPr lIns="0" tIns="0" rIns="0" bIns="0" rtlCol="0" anchor="t">
              <a:spAutoFit/>
            </a:bodyPr>
            <a:lstStyle/>
            <a:p>
              <a:pPr>
                <a:lnSpc>
                  <a:spcPts val="2660"/>
                </a:lnSpc>
              </a:pPr>
              <a:r>
                <a:rPr lang="en-US" sz="2800" b="1" spc="-19" dirty="0">
                  <a:solidFill>
                    <a:srgbClr val="000000"/>
                  </a:solidFill>
                  <a:latin typeface="Graphik Regular" panose="020B0503030202060203" pitchFamily="34" charset="0"/>
                </a:rPr>
                <a:t>Project recap</a:t>
              </a:r>
            </a:p>
            <a:p>
              <a:pPr>
                <a:lnSpc>
                  <a:spcPts val="2660"/>
                </a:lnSpc>
              </a:pPr>
              <a:r>
                <a:rPr lang="en-US" sz="2800" b="1" spc="-19" dirty="0">
                  <a:solidFill>
                    <a:srgbClr val="000000"/>
                  </a:solidFill>
                  <a:latin typeface="Graphik Regular" panose="020B0503030202060203" pitchFamily="34" charset="0"/>
                </a:rPr>
                <a:t>Problem</a:t>
              </a:r>
            </a:p>
            <a:p>
              <a:pPr>
                <a:lnSpc>
                  <a:spcPts val="2660"/>
                </a:lnSpc>
              </a:pPr>
              <a:r>
                <a:rPr lang="en-US" sz="2800" b="1" spc="-19" dirty="0">
                  <a:solidFill>
                    <a:srgbClr val="000000"/>
                  </a:solidFill>
                  <a:latin typeface="Graphik Regular" panose="020B0503030202060203" pitchFamily="34" charset="0"/>
                </a:rPr>
                <a:t>The Analytics team</a:t>
              </a:r>
            </a:p>
            <a:p>
              <a:pPr>
                <a:lnSpc>
                  <a:spcPts val="2660"/>
                </a:lnSpc>
              </a:pPr>
              <a:r>
                <a:rPr lang="en-US" sz="2800" b="1" spc="-19" dirty="0">
                  <a:solidFill>
                    <a:srgbClr val="000000"/>
                  </a:solidFill>
                  <a:latin typeface="Graphik Regular" panose="020B0503030202060203" pitchFamily="34" charset="0"/>
                </a:rPr>
                <a:t>Process</a:t>
              </a:r>
            </a:p>
            <a:p>
              <a:pPr>
                <a:lnSpc>
                  <a:spcPts val="2660"/>
                </a:lnSpc>
              </a:pPr>
              <a:r>
                <a:rPr lang="en-US" sz="2800" b="1" spc="-19" dirty="0">
                  <a:solidFill>
                    <a:srgbClr val="000000"/>
                  </a:solidFill>
                  <a:latin typeface="Graphik Regular" panose="020B0503030202060203" pitchFamily="34" charset="0"/>
                </a:rPr>
                <a:t>Insights</a:t>
              </a:r>
            </a:p>
            <a:p>
              <a:pPr>
                <a:lnSpc>
                  <a:spcPts val="2660"/>
                </a:lnSpc>
              </a:pPr>
              <a:r>
                <a:rPr lang="en-US" sz="2800" b="1"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5987004" y="2005583"/>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543773"/>
          </a:xfrm>
          <a:prstGeom prst="rect">
            <a:avLst/>
          </a:prstGeom>
        </p:spPr>
        <p:txBody>
          <a:bodyPr lIns="0" tIns="0" rIns="0" bIns="0" rtlCol="0" anchor="t">
            <a:spAutoFit/>
          </a:bodyPr>
          <a:lstStyle/>
          <a:p>
            <a:pPr algn="ctr">
              <a:lnSpc>
                <a:spcPts val="9600"/>
              </a:lnSpc>
            </a:pPr>
            <a:r>
              <a:rPr lang="en-US" sz="11500" b="1"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E374EF0-B7AD-39AE-7C84-C3F3C9FB49C6}"/>
              </a:ext>
            </a:extLst>
          </p:cNvPr>
          <p:cNvSpPr txBox="1"/>
          <p:nvPr/>
        </p:nvSpPr>
        <p:spPr>
          <a:xfrm>
            <a:off x="8499198" y="2811178"/>
            <a:ext cx="8450735" cy="4524315"/>
          </a:xfrm>
          <a:prstGeom prst="rect">
            <a:avLst/>
          </a:prstGeom>
          <a:noFill/>
        </p:spPr>
        <p:txBody>
          <a:bodyPr wrap="square" rtlCol="0">
            <a:spAutoFit/>
          </a:bodyPr>
          <a:lstStyle/>
          <a:p>
            <a:r>
              <a:rPr lang="en-US" sz="3200" i="0" dirty="0">
                <a:effectLst/>
              </a:rPr>
              <a:t>Social Buzz was founded by two former engineers from a major social media company. The platform allows users to interact anonymously with content, offering over 100 different reactions for various media types. With more than 500 million active users each month and over 100,000 pieces of content posted daily, Social Buzz has experienced rapid growth and now faces significant challenges in managing its data.</a:t>
            </a:r>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6944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242556" y="509450"/>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1778589" y="1345671"/>
            <a:ext cx="6749087" cy="1248355"/>
          </a:xfrm>
          <a:prstGeom prst="rect">
            <a:avLst/>
          </a:prstGeom>
        </p:spPr>
        <p:txBody>
          <a:bodyPr wrap="square" lIns="0" tIns="0" rIns="0" bIns="0" rtlCol="0" anchor="t">
            <a:spAutoFit/>
          </a:bodyPr>
          <a:lstStyle/>
          <a:p>
            <a:pPr>
              <a:lnSpc>
                <a:spcPts val="9600"/>
              </a:lnSpc>
            </a:pPr>
            <a:r>
              <a:rPr lang="en-US" sz="9600" b="1"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2F92D689-5B3C-510F-AB49-D507F799E802}"/>
              </a:ext>
            </a:extLst>
          </p:cNvPr>
          <p:cNvSpPr txBox="1"/>
          <p:nvPr/>
        </p:nvSpPr>
        <p:spPr>
          <a:xfrm>
            <a:off x="2107520" y="4186981"/>
            <a:ext cx="7519534" cy="6555641"/>
          </a:xfrm>
          <a:prstGeom prst="rect">
            <a:avLst/>
          </a:prstGeom>
          <a:noFill/>
        </p:spPr>
        <p:txBody>
          <a:bodyPr wrap="square" rtlCol="0">
            <a:spAutoFit/>
          </a:bodyPr>
          <a:lstStyle/>
          <a:p>
            <a:pPr algn="l">
              <a:buFont typeface="+mj-lt"/>
              <a:buAutoNum type="arabicPeriod"/>
            </a:pPr>
            <a:r>
              <a:rPr lang="en-US" sz="2800" b="1" i="0" dirty="0">
                <a:solidFill>
                  <a:schemeClr val="accent4">
                    <a:lumMod val="20000"/>
                    <a:lumOff val="80000"/>
                  </a:schemeClr>
                </a:solidFill>
                <a:effectLst/>
                <a:latin typeface="+mj-lt"/>
              </a:rPr>
              <a:t>Preparation for IPO: Social Buzz aims to complete an initial public offering (IPO) by the end of next year and needs guidance to ensure a smooth process.</a:t>
            </a:r>
          </a:p>
          <a:p>
            <a:pPr algn="l"/>
            <a:endParaRPr lang="en-US" sz="2800" b="1" i="0" dirty="0">
              <a:solidFill>
                <a:schemeClr val="accent4">
                  <a:lumMod val="20000"/>
                  <a:lumOff val="80000"/>
                </a:schemeClr>
              </a:solidFill>
              <a:effectLst/>
              <a:latin typeface="+mj-lt"/>
            </a:endParaRPr>
          </a:p>
          <a:p>
            <a:pPr algn="l"/>
            <a:r>
              <a:rPr lang="en-US" sz="2800" b="1" i="0" dirty="0">
                <a:solidFill>
                  <a:schemeClr val="accent4">
                    <a:lumMod val="20000"/>
                    <a:lumOff val="80000"/>
                  </a:schemeClr>
                </a:solidFill>
                <a:effectLst/>
                <a:latin typeface="+mj-lt"/>
              </a:rPr>
              <a:t>2.Resource Management: As a small company, they lack the internal resources to manage their current scale effectively and prefer to learn from experienced firms rather than hiring more staff.</a:t>
            </a:r>
          </a:p>
          <a:p>
            <a:pPr algn="l"/>
            <a:endParaRPr lang="en-US" sz="2800" b="1" i="0" dirty="0">
              <a:solidFill>
                <a:schemeClr val="accent4">
                  <a:lumMod val="20000"/>
                  <a:lumOff val="80000"/>
                </a:schemeClr>
              </a:solidFill>
              <a:effectLst/>
              <a:latin typeface="+mj-lt"/>
            </a:endParaRPr>
          </a:p>
          <a:p>
            <a:pPr algn="l"/>
            <a:r>
              <a:rPr lang="en-US" sz="2800" b="1" i="0" dirty="0">
                <a:solidFill>
                  <a:schemeClr val="accent4">
                    <a:lumMod val="20000"/>
                    <a:lumOff val="80000"/>
                  </a:schemeClr>
                </a:solidFill>
                <a:effectLst/>
                <a:latin typeface="+mj-lt"/>
              </a:rPr>
              <a:t>3. Learning Best Practices: They want to understand how larger corporations handle big data challenges.</a:t>
            </a:r>
          </a:p>
          <a:p>
            <a:br>
              <a:rPr lang="en-US" sz="2800" b="1" dirty="0">
                <a:solidFill>
                  <a:schemeClr val="accent4">
                    <a:lumMod val="20000"/>
                    <a:lumOff val="80000"/>
                  </a:schemeClr>
                </a:solidFill>
                <a:latin typeface="+mj-lt"/>
              </a:rPr>
            </a:br>
            <a:endParaRPr lang="en-IN" sz="2800" b="1" dirty="0">
              <a:solidFill>
                <a:schemeClr val="accent4">
                  <a:lumMod val="20000"/>
                  <a:lumOff val="80000"/>
                </a:schemeClr>
              </a:solidFill>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2678EC17-BA34-B85F-C5D1-7D674EEE0EDD}"/>
              </a:ext>
            </a:extLst>
          </p:cNvPr>
          <p:cNvSpPr/>
          <p:nvPr/>
        </p:nvSpPr>
        <p:spPr>
          <a:xfrm>
            <a:off x="12868365" y="7227531"/>
            <a:ext cx="5021350" cy="1831177"/>
          </a:xfrm>
          <a:prstGeom prst="rect">
            <a:avLst/>
          </a:prstGeom>
          <a:solidFill>
            <a:srgbClr val="A10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Rectangle 33">
            <a:extLst>
              <a:ext uri="{FF2B5EF4-FFF2-40B4-BE49-F238E27FC236}">
                <a16:creationId xmlns:a16="http://schemas.microsoft.com/office/drawing/2014/main" id="{9C861F0C-609C-ECD3-BC58-1267BFFF936E}"/>
              </a:ext>
            </a:extLst>
          </p:cNvPr>
          <p:cNvSpPr/>
          <p:nvPr/>
        </p:nvSpPr>
        <p:spPr>
          <a:xfrm>
            <a:off x="12505181" y="1163905"/>
            <a:ext cx="5276095" cy="1972089"/>
          </a:xfrm>
          <a:prstGeom prst="rect">
            <a:avLst/>
          </a:prstGeom>
          <a:solidFill>
            <a:srgbClr val="A10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Rectangle 31">
            <a:extLst>
              <a:ext uri="{FF2B5EF4-FFF2-40B4-BE49-F238E27FC236}">
                <a16:creationId xmlns:a16="http://schemas.microsoft.com/office/drawing/2014/main" id="{8AF877D7-6D11-C9A0-9716-CDE311CC782D}"/>
              </a:ext>
            </a:extLst>
          </p:cNvPr>
          <p:cNvSpPr/>
          <p:nvPr/>
        </p:nvSpPr>
        <p:spPr>
          <a:xfrm>
            <a:off x="12679841" y="4083028"/>
            <a:ext cx="5021350" cy="1889497"/>
          </a:xfrm>
          <a:prstGeom prst="rect">
            <a:avLst/>
          </a:prstGeom>
          <a:solidFill>
            <a:srgbClr val="A10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2"/>
          <p:cNvGrpSpPr/>
          <p:nvPr/>
        </p:nvGrpSpPr>
        <p:grpSpPr>
          <a:xfrm>
            <a:off x="568632" y="1078774"/>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225877" y="1093296"/>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225876" y="4009442"/>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0871988" y="3729579"/>
            <a:ext cx="2187334" cy="2123082"/>
            <a:chOff x="-23043" y="66269"/>
            <a:chExt cx="6542159" cy="6349987"/>
          </a:xfrm>
        </p:grpSpPr>
        <p:sp>
          <p:nvSpPr>
            <p:cNvPr id="24" name="Freeform 24"/>
            <p:cNvSpPr/>
            <p:nvPr/>
          </p:nvSpPr>
          <p:spPr>
            <a:xfrm>
              <a:off x="-23043" y="119185"/>
              <a:ext cx="6542159" cy="6244243"/>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0778509" y="921987"/>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2462213"/>
          </a:xfrm>
          <a:prstGeom prst="rect">
            <a:avLst/>
          </a:prstGeom>
        </p:spPr>
        <p:txBody>
          <a:bodyPr lIns="0" tIns="0" rIns="0" bIns="0" rtlCol="0" anchor="t">
            <a:spAutoFit/>
          </a:bodyPr>
          <a:lstStyle/>
          <a:p>
            <a:pPr algn="ctr">
              <a:lnSpc>
                <a:spcPts val="9600"/>
              </a:lnSpc>
            </a:pPr>
            <a:r>
              <a:rPr lang="en-US" sz="8000" b="1" spc="-80" dirty="0">
                <a:solidFill>
                  <a:srgbClr val="000000"/>
                </a:solidFill>
                <a:latin typeface="Graphik Regular" panose="020B0503030202060203" pitchFamily="34" charset="0"/>
              </a:rPr>
              <a:t>The Analytics team</a:t>
            </a:r>
          </a:p>
        </p:txBody>
      </p:sp>
      <p:sp>
        <p:nvSpPr>
          <p:cNvPr id="36" name="TextBox 35">
            <a:extLst>
              <a:ext uri="{FF2B5EF4-FFF2-40B4-BE49-F238E27FC236}">
                <a16:creationId xmlns:a16="http://schemas.microsoft.com/office/drawing/2014/main" id="{541E543C-8FC9-8785-A358-60F834DA3A12}"/>
              </a:ext>
            </a:extLst>
          </p:cNvPr>
          <p:cNvSpPr txBox="1"/>
          <p:nvPr/>
        </p:nvSpPr>
        <p:spPr>
          <a:xfrm>
            <a:off x="13021609" y="1210629"/>
            <a:ext cx="4991585" cy="1938992"/>
          </a:xfrm>
          <a:prstGeom prst="rect">
            <a:avLst/>
          </a:prstGeom>
          <a:noFill/>
        </p:spPr>
        <p:txBody>
          <a:bodyPr wrap="square" rtlCol="0">
            <a:spAutoFit/>
          </a:bodyPr>
          <a:lstStyle/>
          <a:p>
            <a:r>
              <a:rPr lang="en-IN" sz="4000" b="1" dirty="0">
                <a:solidFill>
                  <a:schemeClr val="bg1"/>
                </a:solidFill>
              </a:rPr>
              <a:t>Andrew Fleming </a:t>
            </a:r>
            <a:br>
              <a:rPr lang="en-IN" sz="4000" b="1" dirty="0">
                <a:solidFill>
                  <a:schemeClr val="bg1"/>
                </a:solidFill>
              </a:rPr>
            </a:br>
            <a:r>
              <a:rPr lang="en-IN" sz="4000" b="1" dirty="0">
                <a:solidFill>
                  <a:schemeClr val="bg1"/>
                </a:solidFill>
              </a:rPr>
              <a:t>Chief Technical Architect </a:t>
            </a:r>
          </a:p>
        </p:txBody>
      </p:sp>
      <p:grpSp>
        <p:nvGrpSpPr>
          <p:cNvPr id="18" name="Group 18"/>
          <p:cNvGrpSpPr>
            <a:grpSpLocks noChangeAspect="1"/>
          </p:cNvGrpSpPr>
          <p:nvPr/>
        </p:nvGrpSpPr>
        <p:grpSpPr>
          <a:xfrm>
            <a:off x="11225876" y="6786068"/>
            <a:ext cx="2187334" cy="2123082"/>
            <a:chOff x="-23043" y="66269"/>
            <a:chExt cx="6542158" cy="6349987"/>
          </a:xfrm>
        </p:grpSpPr>
        <p:sp>
          <p:nvSpPr>
            <p:cNvPr id="19" name="Freeform 19"/>
            <p:cNvSpPr/>
            <p:nvPr/>
          </p:nvSpPr>
          <p:spPr>
            <a:xfrm>
              <a:off x="-23043" y="119185"/>
              <a:ext cx="6542158" cy="6244243"/>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9" name="TextBox 38">
            <a:extLst>
              <a:ext uri="{FF2B5EF4-FFF2-40B4-BE49-F238E27FC236}">
                <a16:creationId xmlns:a16="http://schemas.microsoft.com/office/drawing/2014/main" id="{DB95D6CE-0AFC-30D6-DC6D-80E00D498B3D}"/>
              </a:ext>
            </a:extLst>
          </p:cNvPr>
          <p:cNvSpPr txBox="1"/>
          <p:nvPr/>
        </p:nvSpPr>
        <p:spPr>
          <a:xfrm>
            <a:off x="13192141" y="4307957"/>
            <a:ext cx="4627922" cy="1323439"/>
          </a:xfrm>
          <a:prstGeom prst="rect">
            <a:avLst/>
          </a:prstGeom>
          <a:noFill/>
        </p:spPr>
        <p:txBody>
          <a:bodyPr wrap="square" rtlCol="0">
            <a:spAutoFit/>
          </a:bodyPr>
          <a:lstStyle/>
          <a:p>
            <a:r>
              <a:rPr lang="en-IN" sz="4000" b="1" dirty="0">
                <a:solidFill>
                  <a:schemeClr val="bg1"/>
                </a:solidFill>
              </a:rPr>
              <a:t>Marcus </a:t>
            </a:r>
            <a:r>
              <a:rPr lang="en-IN" sz="4000" b="1" dirty="0" err="1">
                <a:solidFill>
                  <a:schemeClr val="bg1"/>
                </a:solidFill>
              </a:rPr>
              <a:t>Rompton</a:t>
            </a:r>
            <a:endParaRPr lang="en-IN" sz="4000" b="1" dirty="0">
              <a:solidFill>
                <a:schemeClr val="bg1"/>
              </a:solidFill>
            </a:endParaRPr>
          </a:p>
          <a:p>
            <a:r>
              <a:rPr lang="en-IN" sz="4000" b="1" dirty="0">
                <a:solidFill>
                  <a:schemeClr val="bg1"/>
                </a:solidFill>
              </a:rPr>
              <a:t>Senior Principle</a:t>
            </a:r>
          </a:p>
        </p:txBody>
      </p:sp>
      <p:sp>
        <p:nvSpPr>
          <p:cNvPr id="40" name="TextBox 39">
            <a:extLst>
              <a:ext uri="{FF2B5EF4-FFF2-40B4-BE49-F238E27FC236}">
                <a16:creationId xmlns:a16="http://schemas.microsoft.com/office/drawing/2014/main" id="{F7B297F4-A648-6DEC-17B2-A5EBAA19879E}"/>
              </a:ext>
            </a:extLst>
          </p:cNvPr>
          <p:cNvSpPr txBox="1"/>
          <p:nvPr/>
        </p:nvSpPr>
        <p:spPr>
          <a:xfrm>
            <a:off x="13531823" y="7372578"/>
            <a:ext cx="4274034" cy="1323439"/>
          </a:xfrm>
          <a:prstGeom prst="rect">
            <a:avLst/>
          </a:prstGeom>
          <a:noFill/>
        </p:spPr>
        <p:txBody>
          <a:bodyPr wrap="square" rtlCol="0">
            <a:spAutoFit/>
          </a:bodyPr>
          <a:lstStyle/>
          <a:p>
            <a:r>
              <a:rPr lang="en-IN" sz="4000" b="1" dirty="0">
                <a:solidFill>
                  <a:schemeClr val="bg1"/>
                </a:solidFill>
              </a:rPr>
              <a:t>Kashish Agrawal</a:t>
            </a:r>
          </a:p>
          <a:p>
            <a:r>
              <a:rPr lang="en-IN" sz="4000" b="1" dirty="0">
                <a:solidFill>
                  <a:schemeClr val="bg1"/>
                </a:solidFill>
              </a:rPr>
              <a:t>Data Analyst</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1BF8241E-987A-9956-1DFE-AB944AA411B6}"/>
              </a:ext>
            </a:extLst>
          </p:cNvPr>
          <p:cNvSpPr txBox="1"/>
          <p:nvPr/>
        </p:nvSpPr>
        <p:spPr>
          <a:xfrm>
            <a:off x="3758354" y="1372359"/>
            <a:ext cx="5178653" cy="769441"/>
          </a:xfrm>
          <a:prstGeom prst="rect">
            <a:avLst/>
          </a:prstGeom>
          <a:noFill/>
        </p:spPr>
        <p:txBody>
          <a:bodyPr wrap="square" rtlCol="0">
            <a:spAutoFit/>
          </a:bodyPr>
          <a:lstStyle/>
          <a:p>
            <a:r>
              <a:rPr lang="en-IN" sz="4400" b="1" dirty="0">
                <a:solidFill>
                  <a:schemeClr val="bg1"/>
                </a:solidFill>
              </a:rPr>
              <a:t>Data  Understanding </a:t>
            </a:r>
          </a:p>
        </p:txBody>
      </p:sp>
      <p:sp>
        <p:nvSpPr>
          <p:cNvPr id="40" name="TextBox 39">
            <a:extLst>
              <a:ext uri="{FF2B5EF4-FFF2-40B4-BE49-F238E27FC236}">
                <a16:creationId xmlns:a16="http://schemas.microsoft.com/office/drawing/2014/main" id="{B25BD239-B534-4735-0E15-7EE14D551569}"/>
              </a:ext>
            </a:extLst>
          </p:cNvPr>
          <p:cNvSpPr txBox="1"/>
          <p:nvPr/>
        </p:nvSpPr>
        <p:spPr>
          <a:xfrm>
            <a:off x="5700960" y="2896904"/>
            <a:ext cx="4850044" cy="769441"/>
          </a:xfrm>
          <a:prstGeom prst="rect">
            <a:avLst/>
          </a:prstGeom>
          <a:noFill/>
        </p:spPr>
        <p:txBody>
          <a:bodyPr wrap="square" rtlCol="0">
            <a:spAutoFit/>
          </a:bodyPr>
          <a:lstStyle/>
          <a:p>
            <a:r>
              <a:rPr lang="en-IN" sz="4400" b="1" dirty="0">
                <a:solidFill>
                  <a:schemeClr val="bg1"/>
                </a:solidFill>
              </a:rPr>
              <a:t>Data Cleaning </a:t>
            </a:r>
          </a:p>
        </p:txBody>
      </p:sp>
      <p:sp>
        <p:nvSpPr>
          <p:cNvPr id="41" name="TextBox 40">
            <a:extLst>
              <a:ext uri="{FF2B5EF4-FFF2-40B4-BE49-F238E27FC236}">
                <a16:creationId xmlns:a16="http://schemas.microsoft.com/office/drawing/2014/main" id="{1A377268-88FE-8517-1D6F-8A92A77ADDDD}"/>
              </a:ext>
            </a:extLst>
          </p:cNvPr>
          <p:cNvSpPr txBox="1"/>
          <p:nvPr/>
        </p:nvSpPr>
        <p:spPr>
          <a:xfrm>
            <a:off x="7543171" y="4516392"/>
            <a:ext cx="3906327" cy="769441"/>
          </a:xfrm>
          <a:prstGeom prst="rect">
            <a:avLst/>
          </a:prstGeom>
          <a:noFill/>
        </p:spPr>
        <p:txBody>
          <a:bodyPr wrap="square" rtlCol="0">
            <a:spAutoFit/>
          </a:bodyPr>
          <a:lstStyle/>
          <a:p>
            <a:r>
              <a:rPr lang="en-IN" sz="4400" b="1" dirty="0">
                <a:solidFill>
                  <a:schemeClr val="bg1"/>
                </a:solidFill>
              </a:rPr>
              <a:t>Data Modelling </a:t>
            </a:r>
          </a:p>
        </p:txBody>
      </p:sp>
      <p:sp>
        <p:nvSpPr>
          <p:cNvPr id="42" name="TextBox 41">
            <a:extLst>
              <a:ext uri="{FF2B5EF4-FFF2-40B4-BE49-F238E27FC236}">
                <a16:creationId xmlns:a16="http://schemas.microsoft.com/office/drawing/2014/main" id="{5EDA41C7-3E74-ED8A-03C0-0D3A888A5F63}"/>
              </a:ext>
            </a:extLst>
          </p:cNvPr>
          <p:cNvSpPr txBox="1"/>
          <p:nvPr/>
        </p:nvSpPr>
        <p:spPr>
          <a:xfrm>
            <a:off x="9324443" y="6121080"/>
            <a:ext cx="3629557" cy="769441"/>
          </a:xfrm>
          <a:prstGeom prst="rect">
            <a:avLst/>
          </a:prstGeom>
          <a:noFill/>
        </p:spPr>
        <p:txBody>
          <a:bodyPr wrap="square" rtlCol="0">
            <a:spAutoFit/>
          </a:bodyPr>
          <a:lstStyle/>
          <a:p>
            <a:r>
              <a:rPr lang="en-IN" sz="4400" b="1" dirty="0">
                <a:solidFill>
                  <a:schemeClr val="bg1"/>
                </a:solidFill>
              </a:rPr>
              <a:t>Data Analysis</a:t>
            </a:r>
          </a:p>
        </p:txBody>
      </p:sp>
      <p:sp>
        <p:nvSpPr>
          <p:cNvPr id="43" name="TextBox 42">
            <a:extLst>
              <a:ext uri="{FF2B5EF4-FFF2-40B4-BE49-F238E27FC236}">
                <a16:creationId xmlns:a16="http://schemas.microsoft.com/office/drawing/2014/main" id="{36462B39-13B3-2B22-9D26-F1637C1EBC7F}"/>
              </a:ext>
            </a:extLst>
          </p:cNvPr>
          <p:cNvSpPr txBox="1"/>
          <p:nvPr/>
        </p:nvSpPr>
        <p:spPr>
          <a:xfrm>
            <a:off x="11179806" y="7704694"/>
            <a:ext cx="4435690" cy="769441"/>
          </a:xfrm>
          <a:prstGeom prst="rect">
            <a:avLst/>
          </a:prstGeom>
          <a:noFill/>
        </p:spPr>
        <p:txBody>
          <a:bodyPr wrap="square" rtlCol="0">
            <a:spAutoFit/>
          </a:bodyPr>
          <a:lstStyle/>
          <a:p>
            <a:r>
              <a:rPr lang="en-IN" sz="4400" b="1" dirty="0">
                <a:solidFill>
                  <a:schemeClr val="bg1"/>
                </a:solidFill>
              </a:rPr>
              <a:t>Uncover Insights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48355"/>
          </a:xfrm>
          <a:prstGeom prst="rect">
            <a:avLst/>
          </a:prstGeom>
        </p:spPr>
        <p:txBody>
          <a:bodyPr lIns="0" tIns="0" rIns="0" bIns="0" rtlCol="0" anchor="t">
            <a:spAutoFit/>
          </a:bodyPr>
          <a:lstStyle/>
          <a:p>
            <a:pPr>
              <a:lnSpc>
                <a:spcPts val="9600"/>
              </a:lnSpc>
            </a:pPr>
            <a:r>
              <a:rPr lang="en-US" sz="9600" b="1" spc="-80" dirty="0">
                <a:solidFill>
                  <a:srgbClr val="883C84"/>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BE725FBF-A6C3-17F4-2F31-6D3FBF32C78B}"/>
              </a:ext>
            </a:extLst>
          </p:cNvPr>
          <p:cNvSpPr txBox="1"/>
          <p:nvPr/>
        </p:nvSpPr>
        <p:spPr>
          <a:xfrm>
            <a:off x="2899432" y="4341682"/>
            <a:ext cx="2216241" cy="1569660"/>
          </a:xfrm>
          <a:prstGeom prst="rect">
            <a:avLst/>
          </a:prstGeom>
          <a:noFill/>
        </p:spPr>
        <p:txBody>
          <a:bodyPr wrap="square" rtlCol="0">
            <a:spAutoFit/>
          </a:bodyPr>
          <a:lstStyle/>
          <a:p>
            <a:r>
              <a:rPr lang="en-IN" sz="9600" dirty="0">
                <a:solidFill>
                  <a:srgbClr val="A100FF"/>
                </a:solidFill>
              </a:rPr>
              <a:t>16</a:t>
            </a:r>
          </a:p>
        </p:txBody>
      </p:sp>
      <p:sp>
        <p:nvSpPr>
          <p:cNvPr id="15" name="TextBox 14">
            <a:extLst>
              <a:ext uri="{FF2B5EF4-FFF2-40B4-BE49-F238E27FC236}">
                <a16:creationId xmlns:a16="http://schemas.microsoft.com/office/drawing/2014/main" id="{DB22642B-4F68-ECED-9B65-62FA2D16A9D6}"/>
              </a:ext>
            </a:extLst>
          </p:cNvPr>
          <p:cNvSpPr txBox="1"/>
          <p:nvPr/>
        </p:nvSpPr>
        <p:spPr>
          <a:xfrm>
            <a:off x="7272184" y="4358670"/>
            <a:ext cx="3301510" cy="1569660"/>
          </a:xfrm>
          <a:prstGeom prst="rect">
            <a:avLst/>
          </a:prstGeom>
          <a:noFill/>
        </p:spPr>
        <p:txBody>
          <a:bodyPr wrap="square" rtlCol="0">
            <a:spAutoFit/>
          </a:bodyPr>
          <a:lstStyle/>
          <a:p>
            <a:pPr algn="ctr"/>
            <a:r>
              <a:rPr lang="en-IN" sz="9600" dirty="0">
                <a:solidFill>
                  <a:srgbClr val="A100FF"/>
                </a:solidFill>
              </a:rPr>
              <a:t>1897</a:t>
            </a:r>
          </a:p>
        </p:txBody>
      </p:sp>
      <p:sp>
        <p:nvSpPr>
          <p:cNvPr id="16" name="TextBox 15">
            <a:extLst>
              <a:ext uri="{FF2B5EF4-FFF2-40B4-BE49-F238E27FC236}">
                <a16:creationId xmlns:a16="http://schemas.microsoft.com/office/drawing/2014/main" id="{191EDEB4-C4FB-0B8A-FCAF-DF588121657C}"/>
              </a:ext>
            </a:extLst>
          </p:cNvPr>
          <p:cNvSpPr txBox="1"/>
          <p:nvPr/>
        </p:nvSpPr>
        <p:spPr>
          <a:xfrm>
            <a:off x="12376050" y="4341682"/>
            <a:ext cx="4346792" cy="1569660"/>
          </a:xfrm>
          <a:prstGeom prst="rect">
            <a:avLst/>
          </a:prstGeom>
          <a:noFill/>
        </p:spPr>
        <p:txBody>
          <a:bodyPr wrap="square" rtlCol="0">
            <a:spAutoFit/>
          </a:bodyPr>
          <a:lstStyle/>
          <a:p>
            <a:r>
              <a:rPr lang="en-IN" sz="9600" dirty="0">
                <a:solidFill>
                  <a:srgbClr val="A100FF"/>
                </a:solidFill>
              </a:rPr>
              <a:t>January</a:t>
            </a:r>
          </a:p>
        </p:txBody>
      </p:sp>
      <p:sp>
        <p:nvSpPr>
          <p:cNvPr id="17" name="TextBox 16">
            <a:extLst>
              <a:ext uri="{FF2B5EF4-FFF2-40B4-BE49-F238E27FC236}">
                <a16:creationId xmlns:a16="http://schemas.microsoft.com/office/drawing/2014/main" id="{5A3785CA-6619-D92F-0874-B12BF8AAFDB1}"/>
              </a:ext>
            </a:extLst>
          </p:cNvPr>
          <p:cNvSpPr txBox="1"/>
          <p:nvPr/>
        </p:nvSpPr>
        <p:spPr>
          <a:xfrm>
            <a:off x="2127159" y="2552700"/>
            <a:ext cx="2972219" cy="1569660"/>
          </a:xfrm>
          <a:prstGeom prst="rect">
            <a:avLst/>
          </a:prstGeom>
          <a:noFill/>
        </p:spPr>
        <p:txBody>
          <a:bodyPr wrap="square" rtlCol="0">
            <a:spAutoFit/>
          </a:bodyPr>
          <a:lstStyle/>
          <a:p>
            <a:r>
              <a:rPr lang="en-IN" sz="4800" b="1" dirty="0">
                <a:solidFill>
                  <a:schemeClr val="accent4">
                    <a:lumMod val="75000"/>
                  </a:schemeClr>
                </a:solidFill>
              </a:rPr>
              <a:t>Unique Categories</a:t>
            </a:r>
          </a:p>
        </p:txBody>
      </p:sp>
      <p:sp>
        <p:nvSpPr>
          <p:cNvPr id="19" name="TextBox 18">
            <a:extLst>
              <a:ext uri="{FF2B5EF4-FFF2-40B4-BE49-F238E27FC236}">
                <a16:creationId xmlns:a16="http://schemas.microsoft.com/office/drawing/2014/main" id="{2AD22CA4-D2A4-35C2-7B21-03F9F02494DC}"/>
              </a:ext>
            </a:extLst>
          </p:cNvPr>
          <p:cNvSpPr txBox="1"/>
          <p:nvPr/>
        </p:nvSpPr>
        <p:spPr>
          <a:xfrm>
            <a:off x="12416349" y="2429005"/>
            <a:ext cx="2972219" cy="2308324"/>
          </a:xfrm>
          <a:prstGeom prst="rect">
            <a:avLst/>
          </a:prstGeom>
          <a:noFill/>
        </p:spPr>
        <p:txBody>
          <a:bodyPr wrap="square" rtlCol="0">
            <a:spAutoFit/>
          </a:bodyPr>
          <a:lstStyle/>
          <a:p>
            <a:pPr algn="ctr"/>
            <a:r>
              <a:rPr lang="en-IN" sz="4800" b="1" dirty="0">
                <a:solidFill>
                  <a:schemeClr val="accent4">
                    <a:lumMod val="75000"/>
                  </a:schemeClr>
                </a:solidFill>
              </a:rPr>
              <a:t>Month With Most Posts</a:t>
            </a:r>
          </a:p>
        </p:txBody>
      </p:sp>
      <p:sp>
        <p:nvSpPr>
          <p:cNvPr id="20" name="TextBox 19">
            <a:extLst>
              <a:ext uri="{FF2B5EF4-FFF2-40B4-BE49-F238E27FC236}">
                <a16:creationId xmlns:a16="http://schemas.microsoft.com/office/drawing/2014/main" id="{16AAE60A-00D6-4FE3-ADE6-522E1A3D0FDD}"/>
              </a:ext>
            </a:extLst>
          </p:cNvPr>
          <p:cNvSpPr txBox="1"/>
          <p:nvPr/>
        </p:nvSpPr>
        <p:spPr>
          <a:xfrm>
            <a:off x="7436829" y="2263423"/>
            <a:ext cx="2972219" cy="2308324"/>
          </a:xfrm>
          <a:prstGeom prst="rect">
            <a:avLst/>
          </a:prstGeom>
          <a:noFill/>
        </p:spPr>
        <p:txBody>
          <a:bodyPr wrap="square" rtlCol="0">
            <a:spAutoFit/>
          </a:bodyPr>
          <a:lstStyle/>
          <a:p>
            <a:pPr algn="ctr"/>
            <a:r>
              <a:rPr lang="en-IN" sz="4800" b="1" dirty="0">
                <a:solidFill>
                  <a:schemeClr val="accent4">
                    <a:lumMod val="75000"/>
                  </a:schemeClr>
                </a:solidFill>
              </a:rPr>
              <a:t>Reactions To ‘Animal’ Posts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655934" y="8238039"/>
            <a:ext cx="3542645" cy="3361483"/>
            <a:chOff x="3817" y="11759"/>
            <a:chExt cx="4723527" cy="4481977"/>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3817" y="11759"/>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D65433DC-5C98-7936-B6FA-2B5F6F107017}"/>
              </a:ext>
            </a:extLst>
          </p:cNvPr>
          <p:cNvPicPr>
            <a:picLocks noChangeAspect="1"/>
          </p:cNvPicPr>
          <p:nvPr/>
        </p:nvPicPr>
        <p:blipFill>
          <a:blip r:embed="rId7"/>
          <a:stretch>
            <a:fillRect/>
          </a:stretch>
        </p:blipFill>
        <p:spPr>
          <a:xfrm>
            <a:off x="2386482" y="468755"/>
            <a:ext cx="13645710" cy="851157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87025" y="8719674"/>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938AC490-C6EE-2731-9C58-3CB044FA537B}"/>
              </a:ext>
            </a:extLst>
          </p:cNvPr>
          <p:cNvPicPr>
            <a:picLocks noChangeAspect="1"/>
          </p:cNvPicPr>
          <p:nvPr/>
        </p:nvPicPr>
        <p:blipFill>
          <a:blip r:embed="rId7"/>
          <a:stretch>
            <a:fillRect/>
          </a:stretch>
        </p:blipFill>
        <p:spPr>
          <a:xfrm>
            <a:off x="2531055" y="587890"/>
            <a:ext cx="11943699" cy="7930490"/>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469</TotalTime>
  <Words>267</Words>
  <Application>Microsoft Office PowerPoint</Application>
  <PresentationFormat>Custom</PresentationFormat>
  <Paragraphs>68</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Clear Sans Regular Bold</vt:lpstr>
      <vt:lpstr>Inter</vt:lpstr>
      <vt:lpstr>__fkGroteskNeue_598ab8</vt:lpstr>
      <vt:lpstr>Calibri</vt:lpstr>
      <vt:lpstr>Arial</vt:lpstr>
      <vt:lpstr>Graphik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Kashish Agrawal</cp:lastModifiedBy>
  <cp:revision>10</cp:revision>
  <dcterms:created xsi:type="dcterms:W3CDTF">2006-08-16T00:00:00Z</dcterms:created>
  <dcterms:modified xsi:type="dcterms:W3CDTF">2024-11-23T14:11:43Z</dcterms:modified>
  <dc:identifier>DAEhDyfaYKE</dc:identifier>
</cp:coreProperties>
</file>